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3"/>
  </p:notesMasterIdLst>
  <p:sldIdLst>
    <p:sldId id="279" r:id="rId2"/>
    <p:sldId id="257" r:id="rId3"/>
    <p:sldId id="268" r:id="rId4"/>
    <p:sldId id="258" r:id="rId5"/>
    <p:sldId id="269" r:id="rId6"/>
    <p:sldId id="270" r:id="rId7"/>
    <p:sldId id="271" r:id="rId8"/>
    <p:sldId id="272" r:id="rId9"/>
    <p:sldId id="273" r:id="rId10"/>
    <p:sldId id="278" r:id="rId11"/>
    <p:sldId id="275" r:id="rId12"/>
    <p:sldId id="280" r:id="rId13"/>
    <p:sldId id="276" r:id="rId14"/>
    <p:sldId id="277" r:id="rId15"/>
    <p:sldId id="283" r:id="rId16"/>
    <p:sldId id="284" r:id="rId17"/>
    <p:sldId id="285" r:id="rId18"/>
    <p:sldId id="286" r:id="rId19"/>
    <p:sldId id="287" r:id="rId20"/>
    <p:sldId id="288" r:id="rId21"/>
    <p:sldId id="264" r:id="rId22"/>
  </p:sldIdLst>
  <p:sldSz cx="9144000" cy="6858000" type="screen4x3"/>
  <p:notesSz cx="6858000" cy="9144000"/>
  <p:custDataLst>
    <p:tags r:id="rId24"/>
  </p:custDataLst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çois RAFFI" initials="" lastIdx="11" clrIdx="0"/>
  <p:cmAuthor id="1" name="Pozniak, Anton" initials="" lastIdx="3" clrIdx="1"/>
  <p:cmAuthor id="2" name="François RAFFI" initials="FR" lastIdx="4" clrIdx="2"/>
  <p:cmAuthor id="3" name="anton" initials="a" lastIdx="1" clrIdx="3"/>
  <p:cmAuthor id="4" name="Utilisateur de Microsoft Office" initials="Office" lastIdx="2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333399"/>
    <a:srgbClr val="CC3300"/>
    <a:srgbClr val="DDDDDD"/>
    <a:srgbClr val="FF6600"/>
    <a:srgbClr val="FFCC00"/>
    <a:srgbClr val="B2B2B2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0377" autoAdjust="0"/>
    <p:restoredTop sz="91159" autoAdjust="0"/>
  </p:normalViewPr>
  <p:slideViewPr>
    <p:cSldViewPr snapToObjects="1">
      <p:cViewPr varScale="1">
        <p:scale>
          <a:sx n="113" d="100"/>
          <a:sy n="113" d="100"/>
        </p:scale>
        <p:origin x="-2358" y="-108"/>
      </p:cViewPr>
      <p:guideLst>
        <p:guide orient="horz" pos="4265"/>
        <p:guide pos="569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2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EEDE9E9-F114-477C-9088-17844320C36D}" type="datetimeFigureOut">
              <a:rPr lang="fr-FR"/>
              <a:pPr>
                <a:defRPr/>
              </a:pPr>
              <a:t>18/07/2016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21272F6-6E19-49CF-BEEA-C4124256184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54727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fr-FR" smtClean="0">
              <a:ea typeface="ＭＳ Ｐゴシック"/>
              <a:cs typeface="ＭＳ Ｐゴシック"/>
            </a:endParaRPr>
          </a:p>
        </p:txBody>
      </p:sp>
      <p:sp>
        <p:nvSpPr>
          <p:cNvPr id="7171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alt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7172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F8933A13-E2F4-4380-A4AE-D3C02AD4832E}" type="slidenum">
              <a:rPr lang="fr-FR" altLang="fr-FR" sz="1200">
                <a:latin typeface="Calibri" pitchFamily="34" charset="0"/>
              </a:rPr>
              <a:pPr algn="r" defTabSz="850900"/>
              <a:t>1</a:t>
            </a:fld>
            <a:endParaRPr lang="fr-FR" alt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  <a:ea typeface="ＭＳ Ｐゴシック"/>
              <a:cs typeface="ＭＳ Ｐゴシック"/>
            </a:endParaRPr>
          </a:p>
        </p:txBody>
      </p:sp>
      <p:sp>
        <p:nvSpPr>
          <p:cNvPr id="9219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/>
                <a:cs typeface="ＭＳ Ｐゴシック"/>
              </a:rPr>
              <a:t>ARV-trial.com</a:t>
            </a:r>
          </a:p>
        </p:txBody>
      </p:sp>
      <p:sp>
        <p:nvSpPr>
          <p:cNvPr id="9220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B399F0B5-06B5-478D-A737-235EEEA6272A}" type="slidenum">
              <a:rPr lang="fr-FR" sz="1200">
                <a:solidFill>
                  <a:srgbClr val="000000"/>
                </a:solidFill>
                <a:ea typeface="ＭＳ Ｐゴシック"/>
                <a:cs typeface="ＭＳ Ｐゴシック"/>
              </a:rPr>
              <a:pPr algn="r" defTabSz="850900"/>
              <a:t>2</a:t>
            </a:fld>
            <a:endParaRPr lang="fr-FR" sz="1200">
              <a:solidFill>
                <a:srgbClr val="000000"/>
              </a:solidFill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  <a:ea typeface="ＭＳ Ｐゴシック"/>
              <a:cs typeface="ＭＳ Ｐゴシック"/>
            </a:endParaRPr>
          </a:p>
        </p:txBody>
      </p:sp>
      <p:sp>
        <p:nvSpPr>
          <p:cNvPr id="12291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/>
                <a:cs typeface="ＭＳ Ｐゴシック"/>
              </a:rPr>
              <a:t>ARV-trial.com</a:t>
            </a:r>
          </a:p>
        </p:txBody>
      </p:sp>
      <p:sp>
        <p:nvSpPr>
          <p:cNvPr id="12292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FEF8D6B7-87BA-45B7-BDC6-1027AAAC5B97}" type="slidenum">
              <a:rPr lang="fr-FR" sz="1200">
                <a:solidFill>
                  <a:srgbClr val="000000"/>
                </a:solidFill>
                <a:ea typeface="ＭＳ Ｐゴシック"/>
                <a:cs typeface="ＭＳ Ｐゴシック"/>
              </a:rPr>
              <a:pPr algn="r" defTabSz="850900"/>
              <a:t>4</a:t>
            </a:fld>
            <a:endParaRPr lang="fr-FR" sz="1200">
              <a:solidFill>
                <a:srgbClr val="000000"/>
              </a:solidFill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charset="0"/>
              <a:ea typeface="ＭＳ Ｐゴシック"/>
              <a:cs typeface="ＭＳ Ｐゴシック"/>
            </a:endParaRPr>
          </a:p>
        </p:txBody>
      </p:sp>
      <p:sp>
        <p:nvSpPr>
          <p:cNvPr id="2355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/>
          <a:lstStyle/>
          <a:p>
            <a:pPr defTabSz="922338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/>
                <a:cs typeface="ＭＳ Ｐゴシック"/>
              </a:rPr>
              <a:t>ARV-trial.com</a:t>
            </a:r>
          </a:p>
        </p:txBody>
      </p:sp>
      <p:sp>
        <p:nvSpPr>
          <p:cNvPr id="2355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96E9CBC0-45E6-488B-8365-B69031E42766}" type="slidenum">
              <a:rPr lang="fr-FR" sz="1200">
                <a:solidFill>
                  <a:srgbClr val="000000"/>
                </a:solidFill>
                <a:ea typeface="ＭＳ Ｐゴシック"/>
                <a:cs typeface="ＭＳ Ｐゴシック"/>
              </a:rPr>
              <a:pPr algn="r" defTabSz="850900"/>
              <a:t>21</a:t>
            </a:fld>
            <a:endParaRPr lang="fr-FR" sz="1200">
              <a:solidFill>
                <a:srgbClr val="000000"/>
              </a:solidFill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  <p:sldLayoutId id="2147483661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altLang="fr-FR" sz="3200" smtClean="0">
                <a:ea typeface="ＭＳ Ｐゴシック"/>
                <a:cs typeface="ＭＳ Ｐゴシック"/>
              </a:rPr>
              <a:t>NRTI-sparing</a:t>
            </a:r>
          </a:p>
        </p:txBody>
      </p:sp>
      <p:sp>
        <p:nvSpPr>
          <p:cNvPr id="6146" name="Espace réservé du contenu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fr-FR" altLang="fr-FR" sz="2800" b="1" dirty="0" smtClean="0">
                <a:solidFill>
                  <a:srgbClr val="C0C0C0"/>
                </a:solidFill>
                <a:latin typeface="Calibri" pitchFamily="34" charset="0"/>
                <a:ea typeface="ＭＳ Ｐゴシック"/>
                <a:cs typeface="ＭＳ Ｐゴシック"/>
              </a:rPr>
              <a:t>SPARTAN</a:t>
            </a:r>
          </a:p>
          <a:p>
            <a:r>
              <a:rPr lang="fr-FR" altLang="fr-FR" sz="2800" b="1" dirty="0" smtClean="0">
                <a:solidFill>
                  <a:srgbClr val="C0C0C0"/>
                </a:solidFill>
                <a:latin typeface="Calibri" pitchFamily="34" charset="0"/>
                <a:ea typeface="ＭＳ Ｐゴシック"/>
                <a:cs typeface="ＭＳ Ｐゴシック"/>
              </a:rPr>
              <a:t>PROGRESS</a:t>
            </a:r>
          </a:p>
          <a:p>
            <a:r>
              <a:rPr lang="fr-FR" altLang="fr-FR" sz="2800" b="1" dirty="0" smtClean="0">
                <a:solidFill>
                  <a:srgbClr val="C0C0C0"/>
                </a:solidFill>
                <a:latin typeface="Calibri" pitchFamily="34" charset="0"/>
                <a:ea typeface="ＭＳ Ｐゴシック"/>
                <a:cs typeface="ＭＳ Ｐゴシック"/>
              </a:rPr>
              <a:t>RADAR</a:t>
            </a:r>
            <a:endParaRPr lang="fr-FR" altLang="fr-FR" sz="2800" b="1" dirty="0" smtClean="0">
              <a:solidFill>
                <a:srgbClr val="C0C0C0"/>
              </a:solidFill>
              <a:latin typeface="Calibri" pitchFamily="34" charset="0"/>
              <a:ea typeface="ＭＳ Ｐゴシック"/>
              <a:cs typeface="ＭＳ Ｐゴシック"/>
            </a:endParaRPr>
          </a:p>
          <a:p>
            <a:r>
              <a:rPr lang="en-US" altLang="fr-FR" sz="2800" b="1" dirty="0" smtClean="0">
                <a:latin typeface="Calibri" pitchFamily="34" charset="0"/>
                <a:ea typeface="ＭＳ Ｐゴシック"/>
                <a:cs typeface="ＭＳ Ｐゴシック"/>
              </a:rPr>
              <a:t>NEAT001/ANRS 14</a:t>
            </a:r>
            <a:r>
              <a:rPr lang="fr-FR" altLang="fr-FR" sz="2800" b="1" dirty="0" smtClean="0">
                <a:latin typeface="Calibri" pitchFamily="34" charset="0"/>
                <a:ea typeface="ＭＳ Ｐゴシック"/>
                <a:cs typeface="ＭＳ Ｐゴシック"/>
              </a:rPr>
              <a:t>3 </a:t>
            </a:r>
          </a:p>
          <a:p>
            <a:r>
              <a:rPr lang="fr-FR" altLang="fr-FR" sz="2800" b="1" dirty="0" smtClean="0">
                <a:solidFill>
                  <a:srgbClr val="C0C0C0"/>
                </a:solidFill>
                <a:latin typeface="Calibri" pitchFamily="34" charset="0"/>
                <a:ea typeface="ＭＳ Ｐゴシック"/>
                <a:cs typeface="ＭＳ Ｐゴシック"/>
              </a:rPr>
              <a:t>A4001078</a:t>
            </a:r>
          </a:p>
          <a:p>
            <a:r>
              <a:rPr lang="fr-FR" altLang="fr-FR" sz="2800" b="1" smtClean="0">
                <a:solidFill>
                  <a:srgbClr val="C0C0C0"/>
                </a:solidFill>
                <a:latin typeface="Calibri" pitchFamily="34" charset="0"/>
                <a:ea typeface="ＭＳ Ｐゴシック"/>
                <a:cs typeface="ＭＳ Ｐゴシック"/>
              </a:rPr>
              <a:t>VEMAN</a:t>
            </a:r>
          </a:p>
          <a:p>
            <a:r>
              <a:rPr lang="fr-FR" altLang="fr-FR" sz="2800" b="1" smtClean="0">
                <a:solidFill>
                  <a:srgbClr val="C0C0C0"/>
                </a:solidFill>
                <a:latin typeface="Calibri" pitchFamily="34" charset="0"/>
                <a:ea typeface="ＭＳ Ｐゴシック"/>
                <a:cs typeface="ＭＳ Ｐゴシック"/>
              </a:rPr>
              <a:t>MODERN</a:t>
            </a:r>
            <a:endParaRPr lang="fr-FR" altLang="fr-FR" sz="2800" b="1" dirty="0" smtClean="0">
              <a:latin typeface="Calibri" pitchFamily="34" charset="0"/>
              <a:ea typeface="ＭＳ Ｐゴシック"/>
              <a:cs typeface="ＭＳ Ｐゴシック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73"/>
          <p:cNvSpPr>
            <a:spLocks noChangeArrowheads="1"/>
          </p:cNvSpPr>
          <p:nvPr/>
        </p:nvSpPr>
        <p:spPr bwMode="auto">
          <a:xfrm>
            <a:off x="3355975" y="1365250"/>
            <a:ext cx="2400300" cy="36988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/>
          <a:p>
            <a:pPr algn="ctr" defTabSz="914400">
              <a:defRPr/>
            </a:pPr>
            <a:r>
              <a:rPr lang="fr-FR" sz="2400" b="1" kern="0" dirty="0">
                <a:solidFill>
                  <a:srgbClr val="CC3300"/>
                </a:solidFill>
                <a:latin typeface="+mj-lt"/>
                <a:cs typeface="Arial" pitchFamily="34" charset="0"/>
              </a:rPr>
              <a:t>HIV RNA &lt; 50 c/</a:t>
            </a:r>
            <a:r>
              <a:rPr lang="fr-FR" sz="2400" b="1" kern="0" dirty="0" err="1">
                <a:solidFill>
                  <a:srgbClr val="CC3300"/>
                </a:solidFill>
                <a:latin typeface="+mj-lt"/>
                <a:cs typeface="Arial" pitchFamily="34" charset="0"/>
              </a:rPr>
              <a:t>mL</a:t>
            </a:r>
            <a:endParaRPr lang="fr-FR" sz="2400" b="1" kern="0" dirty="0">
              <a:solidFill>
                <a:srgbClr val="CC3300"/>
              </a:solidFill>
              <a:latin typeface="+mj-lt"/>
              <a:cs typeface="Arial" pitchFamily="34" charset="0"/>
            </a:endParaRPr>
          </a:p>
        </p:txBody>
      </p:sp>
      <p:grpSp>
        <p:nvGrpSpPr>
          <p:cNvPr id="18435" name="Grouper 5"/>
          <p:cNvGrpSpPr>
            <a:grpSpLocks/>
          </p:cNvGrpSpPr>
          <p:nvPr/>
        </p:nvGrpSpPr>
        <p:grpSpPr bwMode="auto">
          <a:xfrm>
            <a:off x="0" y="6570663"/>
            <a:ext cx="1733550" cy="287337"/>
            <a:chOff x="-1" y="6570663"/>
            <a:chExt cx="1733878" cy="288111"/>
          </a:xfrm>
        </p:grpSpPr>
        <p:sp>
          <p:nvSpPr>
            <p:cNvPr id="18525" name="AutoShape 162"/>
            <p:cNvSpPr>
              <a:spLocks noChangeArrowheads="1"/>
            </p:cNvSpPr>
            <p:nvPr/>
          </p:nvSpPr>
          <p:spPr bwMode="auto">
            <a:xfrm>
              <a:off x="-1" y="6570663"/>
              <a:ext cx="16920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18526" name="ZoneTexte 23"/>
            <p:cNvSpPr txBox="1">
              <a:spLocks noChangeArrowheads="1"/>
            </p:cNvSpPr>
            <p:nvPr/>
          </p:nvSpPr>
          <p:spPr bwMode="auto">
            <a:xfrm>
              <a:off x="77877" y="6581775"/>
              <a:ext cx="1656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/>
                  <a:cs typeface="ＭＳ Ｐゴシック"/>
                </a:rPr>
                <a:t>NEAT 001 / ANRS 143</a:t>
              </a:r>
            </a:p>
          </p:txBody>
        </p:sp>
      </p:grpSp>
      <p:sp>
        <p:nvSpPr>
          <p:cNvPr id="1843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smtClean="0">
                <a:ea typeface="ＭＳ Ｐゴシック"/>
                <a:cs typeface="ＭＳ Ｐゴシック"/>
              </a:rPr>
              <a:t>Study NEAT 001/ANRS 143: DRV/r + RAL vs DRV/r + TDF/FTC</a:t>
            </a:r>
          </a:p>
        </p:txBody>
      </p:sp>
      <p:grpSp>
        <p:nvGrpSpPr>
          <p:cNvPr id="98" name="Groupe 97"/>
          <p:cNvGrpSpPr/>
          <p:nvPr/>
        </p:nvGrpSpPr>
        <p:grpSpPr>
          <a:xfrm>
            <a:off x="1198563" y="1387475"/>
            <a:ext cx="7000875" cy="5078413"/>
            <a:chOff x="1198563" y="1387475"/>
            <a:chExt cx="7000875" cy="5078413"/>
          </a:xfrm>
        </p:grpSpPr>
        <p:sp>
          <p:nvSpPr>
            <p:cNvPr id="18434" name="ZoneTexte 4"/>
            <p:cNvSpPr txBox="1">
              <a:spLocks noChangeArrowheads="1"/>
            </p:cNvSpPr>
            <p:nvPr/>
          </p:nvSpPr>
          <p:spPr bwMode="auto">
            <a:xfrm>
              <a:off x="1258888" y="6096000"/>
              <a:ext cx="6754812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>
                  <a:solidFill>
                    <a:srgbClr val="000066"/>
                  </a:solidFill>
                </a:rPr>
                <a:t>Data are proportions (95% CI) based on available viral load data</a:t>
              </a:r>
            </a:p>
          </p:txBody>
        </p:sp>
        <p:sp>
          <p:nvSpPr>
            <p:cNvPr id="18437" name="Line 7"/>
            <p:cNvSpPr>
              <a:spLocks noChangeShapeType="1"/>
            </p:cNvSpPr>
            <p:nvPr/>
          </p:nvSpPr>
          <p:spPr bwMode="auto">
            <a:xfrm flipV="1">
              <a:off x="1628775" y="1847850"/>
              <a:ext cx="0" cy="3802063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38" name="Line 8"/>
            <p:cNvSpPr>
              <a:spLocks noChangeShapeType="1"/>
            </p:cNvSpPr>
            <p:nvPr/>
          </p:nvSpPr>
          <p:spPr bwMode="auto">
            <a:xfrm flipH="1">
              <a:off x="1628775" y="5649913"/>
              <a:ext cx="6372225" cy="0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39" name="Line 9"/>
            <p:cNvSpPr>
              <a:spLocks noChangeShapeType="1"/>
            </p:cNvSpPr>
            <p:nvPr/>
          </p:nvSpPr>
          <p:spPr bwMode="auto">
            <a:xfrm flipH="1">
              <a:off x="1612900" y="5649913"/>
              <a:ext cx="15875" cy="0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40" name="Line 10"/>
            <p:cNvSpPr>
              <a:spLocks noChangeShapeType="1"/>
            </p:cNvSpPr>
            <p:nvPr/>
          </p:nvSpPr>
          <p:spPr bwMode="auto">
            <a:xfrm>
              <a:off x="5884863" y="5649913"/>
              <a:ext cx="0" cy="79375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41" name="Line 11"/>
            <p:cNvSpPr>
              <a:spLocks noChangeShapeType="1"/>
            </p:cNvSpPr>
            <p:nvPr/>
          </p:nvSpPr>
          <p:spPr bwMode="auto">
            <a:xfrm>
              <a:off x="6938963" y="5649913"/>
              <a:ext cx="0" cy="79375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42" name="Line 12"/>
            <p:cNvSpPr>
              <a:spLocks noChangeShapeType="1"/>
            </p:cNvSpPr>
            <p:nvPr/>
          </p:nvSpPr>
          <p:spPr bwMode="auto">
            <a:xfrm>
              <a:off x="8002588" y="5649913"/>
              <a:ext cx="0" cy="79375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43" name="Line 13"/>
            <p:cNvSpPr>
              <a:spLocks noChangeShapeType="1"/>
            </p:cNvSpPr>
            <p:nvPr/>
          </p:nvSpPr>
          <p:spPr bwMode="auto">
            <a:xfrm>
              <a:off x="1565275" y="1874838"/>
              <a:ext cx="53975" cy="0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44" name="Line 14"/>
            <p:cNvSpPr>
              <a:spLocks noChangeShapeType="1"/>
            </p:cNvSpPr>
            <p:nvPr/>
          </p:nvSpPr>
          <p:spPr bwMode="auto">
            <a:xfrm>
              <a:off x="1565275" y="2635250"/>
              <a:ext cx="53975" cy="0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45" name="Line 15"/>
            <p:cNvSpPr>
              <a:spLocks noChangeShapeType="1"/>
            </p:cNvSpPr>
            <p:nvPr/>
          </p:nvSpPr>
          <p:spPr bwMode="auto">
            <a:xfrm>
              <a:off x="1565275" y="3381375"/>
              <a:ext cx="53975" cy="0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46" name="Line 16"/>
            <p:cNvSpPr>
              <a:spLocks noChangeShapeType="1"/>
            </p:cNvSpPr>
            <p:nvPr/>
          </p:nvSpPr>
          <p:spPr bwMode="auto">
            <a:xfrm>
              <a:off x="1565275" y="4144963"/>
              <a:ext cx="53975" cy="0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47" name="Line 17"/>
            <p:cNvSpPr>
              <a:spLocks noChangeShapeType="1"/>
            </p:cNvSpPr>
            <p:nvPr/>
          </p:nvSpPr>
          <p:spPr bwMode="auto">
            <a:xfrm>
              <a:off x="1565275" y="4902200"/>
              <a:ext cx="53975" cy="0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48" name="Line 18"/>
            <p:cNvSpPr>
              <a:spLocks noChangeShapeType="1"/>
            </p:cNvSpPr>
            <p:nvPr/>
          </p:nvSpPr>
          <p:spPr bwMode="auto">
            <a:xfrm>
              <a:off x="2425700" y="5649913"/>
              <a:ext cx="0" cy="79375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49" name="Line 19"/>
            <p:cNvSpPr>
              <a:spLocks noChangeShapeType="1"/>
            </p:cNvSpPr>
            <p:nvPr/>
          </p:nvSpPr>
          <p:spPr bwMode="auto">
            <a:xfrm>
              <a:off x="2155825" y="5649913"/>
              <a:ext cx="0" cy="79375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50" name="Line 20"/>
            <p:cNvSpPr>
              <a:spLocks noChangeShapeType="1"/>
            </p:cNvSpPr>
            <p:nvPr/>
          </p:nvSpPr>
          <p:spPr bwMode="auto">
            <a:xfrm>
              <a:off x="1565275" y="5649913"/>
              <a:ext cx="47625" cy="0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51" name="Line 21"/>
            <p:cNvSpPr>
              <a:spLocks noChangeShapeType="1"/>
            </p:cNvSpPr>
            <p:nvPr/>
          </p:nvSpPr>
          <p:spPr bwMode="auto">
            <a:xfrm>
              <a:off x="1895475" y="5649913"/>
              <a:ext cx="0" cy="79375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52" name="Line 22"/>
            <p:cNvSpPr>
              <a:spLocks noChangeShapeType="1"/>
            </p:cNvSpPr>
            <p:nvPr/>
          </p:nvSpPr>
          <p:spPr bwMode="auto">
            <a:xfrm>
              <a:off x="1628775" y="5649913"/>
              <a:ext cx="0" cy="79375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53" name="Line 23"/>
            <p:cNvSpPr>
              <a:spLocks noChangeShapeType="1"/>
            </p:cNvSpPr>
            <p:nvPr/>
          </p:nvSpPr>
          <p:spPr bwMode="auto">
            <a:xfrm>
              <a:off x="3754438" y="5649913"/>
              <a:ext cx="0" cy="79375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54" name="Line 24"/>
            <p:cNvSpPr>
              <a:spLocks noChangeShapeType="1"/>
            </p:cNvSpPr>
            <p:nvPr/>
          </p:nvSpPr>
          <p:spPr bwMode="auto">
            <a:xfrm>
              <a:off x="3221038" y="5649913"/>
              <a:ext cx="0" cy="79375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55" name="Line 25"/>
            <p:cNvSpPr>
              <a:spLocks noChangeShapeType="1"/>
            </p:cNvSpPr>
            <p:nvPr/>
          </p:nvSpPr>
          <p:spPr bwMode="auto">
            <a:xfrm>
              <a:off x="2822575" y="5649913"/>
              <a:ext cx="0" cy="79375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56" name="Line 26"/>
            <p:cNvSpPr>
              <a:spLocks noChangeShapeType="1"/>
            </p:cNvSpPr>
            <p:nvPr/>
          </p:nvSpPr>
          <p:spPr bwMode="auto">
            <a:xfrm>
              <a:off x="4822825" y="5649913"/>
              <a:ext cx="0" cy="79375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57" name="Freeform 27"/>
            <p:cNvSpPr>
              <a:spLocks/>
            </p:cNvSpPr>
            <p:nvPr/>
          </p:nvSpPr>
          <p:spPr bwMode="auto">
            <a:xfrm>
              <a:off x="1773238" y="4062413"/>
              <a:ext cx="104775" cy="104775"/>
            </a:xfrm>
            <a:custGeom>
              <a:avLst/>
              <a:gdLst>
                <a:gd name="T0" fmla="*/ 138607786 w 66"/>
                <a:gd name="T1" fmla="*/ 141128734 h 66"/>
                <a:gd name="T2" fmla="*/ 158769026 w 66"/>
                <a:gd name="T3" fmla="*/ 115927184 h 66"/>
                <a:gd name="T4" fmla="*/ 166330285 w 66"/>
                <a:gd name="T5" fmla="*/ 83165936 h 66"/>
                <a:gd name="T6" fmla="*/ 158769026 w 66"/>
                <a:gd name="T7" fmla="*/ 50403114 h 66"/>
                <a:gd name="T8" fmla="*/ 138607786 w 66"/>
                <a:gd name="T9" fmla="*/ 22680608 h 66"/>
                <a:gd name="T10" fmla="*/ 113406235 w 66"/>
                <a:gd name="T11" fmla="*/ 5040312 h 66"/>
                <a:gd name="T12" fmla="*/ 83165936 w 66"/>
                <a:gd name="T13" fmla="*/ 0 h 66"/>
                <a:gd name="T14" fmla="*/ 50403114 w 66"/>
                <a:gd name="T15" fmla="*/ 5040312 h 66"/>
                <a:gd name="T16" fmla="*/ 25201557 w 66"/>
                <a:gd name="T17" fmla="*/ 22680608 h 66"/>
                <a:gd name="T18" fmla="*/ 5040312 w 66"/>
                <a:gd name="T19" fmla="*/ 50403114 h 66"/>
                <a:gd name="T20" fmla="*/ 0 w 66"/>
                <a:gd name="T21" fmla="*/ 83165936 h 66"/>
                <a:gd name="T22" fmla="*/ 5040312 w 66"/>
                <a:gd name="T23" fmla="*/ 115927184 h 66"/>
                <a:gd name="T24" fmla="*/ 25201557 w 66"/>
                <a:gd name="T25" fmla="*/ 141128734 h 66"/>
                <a:gd name="T26" fmla="*/ 50403114 w 66"/>
                <a:gd name="T27" fmla="*/ 158769026 h 66"/>
                <a:gd name="T28" fmla="*/ 83165936 w 66"/>
                <a:gd name="T29" fmla="*/ 166330285 h 66"/>
                <a:gd name="T30" fmla="*/ 113406235 w 66"/>
                <a:gd name="T31" fmla="*/ 158769026 h 66"/>
                <a:gd name="T32" fmla="*/ 138607786 w 66"/>
                <a:gd name="T33" fmla="*/ 141128734 h 66"/>
                <a:gd name="T34" fmla="*/ 138607786 w 66"/>
                <a:gd name="T35" fmla="*/ 141128734 h 6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6"/>
                <a:gd name="T55" fmla="*/ 0 h 66"/>
                <a:gd name="T56" fmla="*/ 66 w 66"/>
                <a:gd name="T57" fmla="*/ 66 h 6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6" h="66">
                  <a:moveTo>
                    <a:pt x="55" y="56"/>
                  </a:moveTo>
                  <a:lnTo>
                    <a:pt x="63" y="46"/>
                  </a:lnTo>
                  <a:lnTo>
                    <a:pt x="66" y="33"/>
                  </a:lnTo>
                  <a:lnTo>
                    <a:pt x="63" y="20"/>
                  </a:lnTo>
                  <a:lnTo>
                    <a:pt x="55" y="9"/>
                  </a:lnTo>
                  <a:lnTo>
                    <a:pt x="45" y="2"/>
                  </a:lnTo>
                  <a:lnTo>
                    <a:pt x="33" y="0"/>
                  </a:lnTo>
                  <a:lnTo>
                    <a:pt x="20" y="2"/>
                  </a:lnTo>
                  <a:lnTo>
                    <a:pt x="10" y="9"/>
                  </a:lnTo>
                  <a:lnTo>
                    <a:pt x="2" y="20"/>
                  </a:lnTo>
                  <a:lnTo>
                    <a:pt x="0" y="33"/>
                  </a:lnTo>
                  <a:lnTo>
                    <a:pt x="2" y="46"/>
                  </a:lnTo>
                  <a:lnTo>
                    <a:pt x="10" y="56"/>
                  </a:lnTo>
                  <a:lnTo>
                    <a:pt x="20" y="63"/>
                  </a:lnTo>
                  <a:lnTo>
                    <a:pt x="33" y="66"/>
                  </a:lnTo>
                  <a:lnTo>
                    <a:pt x="45" y="63"/>
                  </a:lnTo>
                  <a:lnTo>
                    <a:pt x="55" y="56"/>
                  </a:lnTo>
                  <a:close/>
                </a:path>
              </a:pathLst>
            </a:custGeom>
            <a:solidFill>
              <a:srgbClr val="FF9900"/>
            </a:solidFill>
            <a:ln w="0">
              <a:solidFill>
                <a:srgbClr val="FF99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58" name="Freeform 28"/>
            <p:cNvSpPr>
              <a:spLocks/>
            </p:cNvSpPr>
            <p:nvPr/>
          </p:nvSpPr>
          <p:spPr bwMode="auto">
            <a:xfrm>
              <a:off x="2043113" y="3135313"/>
              <a:ext cx="107950" cy="104775"/>
            </a:xfrm>
            <a:custGeom>
              <a:avLst/>
              <a:gdLst>
                <a:gd name="T0" fmla="*/ 146169047 w 68"/>
                <a:gd name="T1" fmla="*/ 141128734 h 66"/>
                <a:gd name="T2" fmla="*/ 163810926 w 68"/>
                <a:gd name="T3" fmla="*/ 115927184 h 66"/>
                <a:gd name="T4" fmla="*/ 171370598 w 68"/>
                <a:gd name="T5" fmla="*/ 83165936 h 66"/>
                <a:gd name="T6" fmla="*/ 163810926 w 68"/>
                <a:gd name="T7" fmla="*/ 52922488 h 66"/>
                <a:gd name="T8" fmla="*/ 146169047 w 68"/>
                <a:gd name="T9" fmla="*/ 22680608 h 66"/>
                <a:gd name="T10" fmla="*/ 115927185 w 68"/>
                <a:gd name="T11" fmla="*/ 5040312 h 66"/>
                <a:gd name="T12" fmla="*/ 83165937 w 68"/>
                <a:gd name="T13" fmla="*/ 0 h 66"/>
                <a:gd name="T14" fmla="*/ 50403115 w 68"/>
                <a:gd name="T15" fmla="*/ 5040312 h 66"/>
                <a:gd name="T16" fmla="*/ 25201557 w 68"/>
                <a:gd name="T17" fmla="*/ 22680608 h 66"/>
                <a:gd name="T18" fmla="*/ 7559675 w 68"/>
                <a:gd name="T19" fmla="*/ 52922488 h 66"/>
                <a:gd name="T20" fmla="*/ 0 w 68"/>
                <a:gd name="T21" fmla="*/ 83165936 h 66"/>
                <a:gd name="T22" fmla="*/ 7559675 w 68"/>
                <a:gd name="T23" fmla="*/ 115927184 h 66"/>
                <a:gd name="T24" fmla="*/ 25201557 w 68"/>
                <a:gd name="T25" fmla="*/ 141128734 h 66"/>
                <a:gd name="T26" fmla="*/ 50403115 w 68"/>
                <a:gd name="T27" fmla="*/ 161289975 h 66"/>
                <a:gd name="T28" fmla="*/ 83165937 w 68"/>
                <a:gd name="T29" fmla="*/ 166330285 h 66"/>
                <a:gd name="T30" fmla="*/ 115927185 w 68"/>
                <a:gd name="T31" fmla="*/ 161289975 h 66"/>
                <a:gd name="T32" fmla="*/ 146169047 w 68"/>
                <a:gd name="T33" fmla="*/ 141128734 h 66"/>
                <a:gd name="T34" fmla="*/ 146169047 w 68"/>
                <a:gd name="T35" fmla="*/ 141128734 h 6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8"/>
                <a:gd name="T55" fmla="*/ 0 h 66"/>
                <a:gd name="T56" fmla="*/ 68 w 68"/>
                <a:gd name="T57" fmla="*/ 66 h 6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8" h="66">
                  <a:moveTo>
                    <a:pt x="58" y="56"/>
                  </a:moveTo>
                  <a:lnTo>
                    <a:pt x="65" y="46"/>
                  </a:lnTo>
                  <a:lnTo>
                    <a:pt x="68" y="33"/>
                  </a:lnTo>
                  <a:lnTo>
                    <a:pt x="65" y="21"/>
                  </a:lnTo>
                  <a:lnTo>
                    <a:pt x="58" y="9"/>
                  </a:lnTo>
                  <a:lnTo>
                    <a:pt x="46" y="2"/>
                  </a:lnTo>
                  <a:lnTo>
                    <a:pt x="33" y="0"/>
                  </a:lnTo>
                  <a:lnTo>
                    <a:pt x="20" y="2"/>
                  </a:lnTo>
                  <a:lnTo>
                    <a:pt x="10" y="9"/>
                  </a:lnTo>
                  <a:lnTo>
                    <a:pt x="3" y="21"/>
                  </a:lnTo>
                  <a:lnTo>
                    <a:pt x="0" y="33"/>
                  </a:lnTo>
                  <a:lnTo>
                    <a:pt x="3" y="46"/>
                  </a:lnTo>
                  <a:lnTo>
                    <a:pt x="10" y="56"/>
                  </a:lnTo>
                  <a:lnTo>
                    <a:pt x="20" y="64"/>
                  </a:lnTo>
                  <a:lnTo>
                    <a:pt x="33" y="66"/>
                  </a:lnTo>
                  <a:lnTo>
                    <a:pt x="46" y="64"/>
                  </a:lnTo>
                  <a:lnTo>
                    <a:pt x="58" y="56"/>
                  </a:lnTo>
                  <a:close/>
                </a:path>
              </a:pathLst>
            </a:custGeom>
            <a:solidFill>
              <a:srgbClr val="FF9900"/>
            </a:solidFill>
            <a:ln w="0">
              <a:solidFill>
                <a:srgbClr val="FF99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59" name="Freeform 29"/>
            <p:cNvSpPr>
              <a:spLocks/>
            </p:cNvSpPr>
            <p:nvPr/>
          </p:nvSpPr>
          <p:spPr bwMode="auto">
            <a:xfrm>
              <a:off x="2312988" y="2719388"/>
              <a:ext cx="106362" cy="104775"/>
            </a:xfrm>
            <a:custGeom>
              <a:avLst/>
              <a:gdLst>
                <a:gd name="T0" fmla="*/ 143649009 w 67"/>
                <a:gd name="T1" fmla="*/ 141128734 h 66"/>
                <a:gd name="T2" fmla="*/ 161289218 w 67"/>
                <a:gd name="T3" fmla="*/ 115927184 h 66"/>
                <a:gd name="T4" fmla="*/ 168850441 w 67"/>
                <a:gd name="T5" fmla="*/ 83165936 h 66"/>
                <a:gd name="T6" fmla="*/ 161289218 w 67"/>
                <a:gd name="T7" fmla="*/ 50403114 h 66"/>
                <a:gd name="T8" fmla="*/ 143649009 w 67"/>
                <a:gd name="T9" fmla="*/ 22680608 h 66"/>
                <a:gd name="T10" fmla="*/ 115926639 w 67"/>
                <a:gd name="T11" fmla="*/ 2520950 h 66"/>
                <a:gd name="T12" fmla="*/ 85684895 w 67"/>
                <a:gd name="T13" fmla="*/ 0 h 66"/>
                <a:gd name="T14" fmla="*/ 50402878 w 67"/>
                <a:gd name="T15" fmla="*/ 2520950 h 66"/>
                <a:gd name="T16" fmla="*/ 25201439 w 67"/>
                <a:gd name="T17" fmla="*/ 22680608 h 66"/>
                <a:gd name="T18" fmla="*/ 5040288 w 67"/>
                <a:gd name="T19" fmla="*/ 50403114 h 66"/>
                <a:gd name="T20" fmla="*/ 0 w 67"/>
                <a:gd name="T21" fmla="*/ 83165936 h 66"/>
                <a:gd name="T22" fmla="*/ 5040288 w 67"/>
                <a:gd name="T23" fmla="*/ 115927184 h 66"/>
                <a:gd name="T24" fmla="*/ 25201439 w 67"/>
                <a:gd name="T25" fmla="*/ 141128734 h 66"/>
                <a:gd name="T26" fmla="*/ 50402878 w 67"/>
                <a:gd name="T27" fmla="*/ 158769026 h 66"/>
                <a:gd name="T28" fmla="*/ 85684895 w 67"/>
                <a:gd name="T29" fmla="*/ 166330285 h 66"/>
                <a:gd name="T30" fmla="*/ 115926639 w 67"/>
                <a:gd name="T31" fmla="*/ 158769026 h 66"/>
                <a:gd name="T32" fmla="*/ 143649009 w 67"/>
                <a:gd name="T33" fmla="*/ 141128734 h 66"/>
                <a:gd name="T34" fmla="*/ 143649009 w 67"/>
                <a:gd name="T35" fmla="*/ 141128734 h 6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7"/>
                <a:gd name="T55" fmla="*/ 0 h 66"/>
                <a:gd name="T56" fmla="*/ 67 w 67"/>
                <a:gd name="T57" fmla="*/ 66 h 6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7" h="66">
                  <a:moveTo>
                    <a:pt x="57" y="56"/>
                  </a:moveTo>
                  <a:lnTo>
                    <a:pt x="64" y="46"/>
                  </a:lnTo>
                  <a:lnTo>
                    <a:pt x="67" y="33"/>
                  </a:lnTo>
                  <a:lnTo>
                    <a:pt x="64" y="20"/>
                  </a:lnTo>
                  <a:lnTo>
                    <a:pt x="57" y="9"/>
                  </a:lnTo>
                  <a:lnTo>
                    <a:pt x="46" y="1"/>
                  </a:lnTo>
                  <a:lnTo>
                    <a:pt x="34" y="0"/>
                  </a:lnTo>
                  <a:lnTo>
                    <a:pt x="20" y="1"/>
                  </a:lnTo>
                  <a:lnTo>
                    <a:pt x="10" y="9"/>
                  </a:lnTo>
                  <a:lnTo>
                    <a:pt x="2" y="20"/>
                  </a:lnTo>
                  <a:lnTo>
                    <a:pt x="0" y="33"/>
                  </a:lnTo>
                  <a:lnTo>
                    <a:pt x="2" y="46"/>
                  </a:lnTo>
                  <a:lnTo>
                    <a:pt x="10" y="56"/>
                  </a:lnTo>
                  <a:lnTo>
                    <a:pt x="20" y="63"/>
                  </a:lnTo>
                  <a:lnTo>
                    <a:pt x="34" y="66"/>
                  </a:lnTo>
                  <a:lnTo>
                    <a:pt x="46" y="63"/>
                  </a:lnTo>
                  <a:lnTo>
                    <a:pt x="57" y="56"/>
                  </a:lnTo>
                  <a:close/>
                </a:path>
              </a:pathLst>
            </a:custGeom>
            <a:solidFill>
              <a:srgbClr val="FF9900"/>
            </a:solidFill>
            <a:ln w="0">
              <a:solidFill>
                <a:srgbClr val="FF99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60" name="Freeform 30"/>
            <p:cNvSpPr>
              <a:spLocks/>
            </p:cNvSpPr>
            <p:nvPr/>
          </p:nvSpPr>
          <p:spPr bwMode="auto">
            <a:xfrm>
              <a:off x="2703513" y="2495550"/>
              <a:ext cx="104775" cy="107950"/>
            </a:xfrm>
            <a:custGeom>
              <a:avLst/>
              <a:gdLst>
                <a:gd name="T0" fmla="*/ 141128734 w 66"/>
                <a:gd name="T1" fmla="*/ 146169047 h 68"/>
                <a:gd name="T2" fmla="*/ 161289975 w 66"/>
                <a:gd name="T3" fmla="*/ 115927185 h 68"/>
                <a:gd name="T4" fmla="*/ 166330285 w 66"/>
                <a:gd name="T5" fmla="*/ 83165937 h 68"/>
                <a:gd name="T6" fmla="*/ 161289975 w 66"/>
                <a:gd name="T7" fmla="*/ 52922489 h 68"/>
                <a:gd name="T8" fmla="*/ 141128734 w 66"/>
                <a:gd name="T9" fmla="*/ 25201557 h 68"/>
                <a:gd name="T10" fmla="*/ 115927184 w 66"/>
                <a:gd name="T11" fmla="*/ 7559675 h 68"/>
                <a:gd name="T12" fmla="*/ 83165936 w 66"/>
                <a:gd name="T13" fmla="*/ 0 h 68"/>
                <a:gd name="T14" fmla="*/ 52922488 w 66"/>
                <a:gd name="T15" fmla="*/ 7559675 h 68"/>
                <a:gd name="T16" fmla="*/ 22680608 w 66"/>
                <a:gd name="T17" fmla="*/ 25201557 h 68"/>
                <a:gd name="T18" fmla="*/ 5040312 w 66"/>
                <a:gd name="T19" fmla="*/ 52922489 h 68"/>
                <a:gd name="T20" fmla="*/ 0 w 66"/>
                <a:gd name="T21" fmla="*/ 83165937 h 68"/>
                <a:gd name="T22" fmla="*/ 5040312 w 66"/>
                <a:gd name="T23" fmla="*/ 115927185 h 68"/>
                <a:gd name="T24" fmla="*/ 22680608 w 66"/>
                <a:gd name="T25" fmla="*/ 146169047 h 68"/>
                <a:gd name="T26" fmla="*/ 52922488 w 66"/>
                <a:gd name="T27" fmla="*/ 163810926 h 68"/>
                <a:gd name="T28" fmla="*/ 83165936 w 66"/>
                <a:gd name="T29" fmla="*/ 171370598 h 68"/>
                <a:gd name="T30" fmla="*/ 115927184 w 66"/>
                <a:gd name="T31" fmla="*/ 163810926 h 68"/>
                <a:gd name="T32" fmla="*/ 141128734 w 66"/>
                <a:gd name="T33" fmla="*/ 146169047 h 68"/>
                <a:gd name="T34" fmla="*/ 141128734 w 66"/>
                <a:gd name="T35" fmla="*/ 146169047 h 6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6"/>
                <a:gd name="T55" fmla="*/ 0 h 68"/>
                <a:gd name="T56" fmla="*/ 66 w 66"/>
                <a:gd name="T57" fmla="*/ 68 h 6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6" h="68">
                  <a:moveTo>
                    <a:pt x="56" y="58"/>
                  </a:moveTo>
                  <a:lnTo>
                    <a:pt x="64" y="46"/>
                  </a:lnTo>
                  <a:lnTo>
                    <a:pt x="66" y="33"/>
                  </a:lnTo>
                  <a:lnTo>
                    <a:pt x="64" y="21"/>
                  </a:lnTo>
                  <a:lnTo>
                    <a:pt x="56" y="10"/>
                  </a:lnTo>
                  <a:lnTo>
                    <a:pt x="46" y="3"/>
                  </a:lnTo>
                  <a:lnTo>
                    <a:pt x="33" y="0"/>
                  </a:lnTo>
                  <a:lnTo>
                    <a:pt x="21" y="3"/>
                  </a:lnTo>
                  <a:lnTo>
                    <a:pt x="9" y="10"/>
                  </a:lnTo>
                  <a:lnTo>
                    <a:pt x="2" y="21"/>
                  </a:lnTo>
                  <a:lnTo>
                    <a:pt x="0" y="33"/>
                  </a:lnTo>
                  <a:lnTo>
                    <a:pt x="2" y="46"/>
                  </a:lnTo>
                  <a:lnTo>
                    <a:pt x="9" y="58"/>
                  </a:lnTo>
                  <a:lnTo>
                    <a:pt x="21" y="65"/>
                  </a:lnTo>
                  <a:lnTo>
                    <a:pt x="33" y="68"/>
                  </a:lnTo>
                  <a:lnTo>
                    <a:pt x="46" y="65"/>
                  </a:lnTo>
                  <a:lnTo>
                    <a:pt x="56" y="58"/>
                  </a:lnTo>
                  <a:close/>
                </a:path>
              </a:pathLst>
            </a:custGeom>
            <a:solidFill>
              <a:srgbClr val="FF9900"/>
            </a:solidFill>
            <a:ln w="0">
              <a:solidFill>
                <a:srgbClr val="FF99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61" name="Freeform 31"/>
            <p:cNvSpPr>
              <a:spLocks/>
            </p:cNvSpPr>
            <p:nvPr/>
          </p:nvSpPr>
          <p:spPr bwMode="auto">
            <a:xfrm>
              <a:off x="3095625" y="2435225"/>
              <a:ext cx="107950" cy="106363"/>
            </a:xfrm>
            <a:custGeom>
              <a:avLst/>
              <a:gdLst>
                <a:gd name="T0" fmla="*/ 146169047 w 68"/>
                <a:gd name="T1" fmla="*/ 143648772 h 67"/>
                <a:gd name="T2" fmla="*/ 163810926 w 68"/>
                <a:gd name="T3" fmla="*/ 115927729 h 67"/>
                <a:gd name="T4" fmla="*/ 171370598 w 68"/>
                <a:gd name="T5" fmla="*/ 85685701 h 67"/>
                <a:gd name="T6" fmla="*/ 163810926 w 68"/>
                <a:gd name="T7" fmla="*/ 52922737 h 67"/>
                <a:gd name="T8" fmla="*/ 146169047 w 68"/>
                <a:gd name="T9" fmla="*/ 25201676 h 67"/>
                <a:gd name="T10" fmla="*/ 115927185 w 68"/>
                <a:gd name="T11" fmla="*/ 7559710 h 67"/>
                <a:gd name="T12" fmla="*/ 88204660 w 68"/>
                <a:gd name="T13" fmla="*/ 0 h 67"/>
                <a:gd name="T14" fmla="*/ 50403115 w 68"/>
                <a:gd name="T15" fmla="*/ 7559710 h 67"/>
                <a:gd name="T16" fmla="*/ 25201557 w 68"/>
                <a:gd name="T17" fmla="*/ 25201676 h 67"/>
                <a:gd name="T18" fmla="*/ 7559675 w 68"/>
                <a:gd name="T19" fmla="*/ 52922737 h 67"/>
                <a:gd name="T20" fmla="*/ 0 w 68"/>
                <a:gd name="T21" fmla="*/ 85685701 h 67"/>
                <a:gd name="T22" fmla="*/ 7559675 w 68"/>
                <a:gd name="T23" fmla="*/ 115927729 h 67"/>
                <a:gd name="T24" fmla="*/ 25201557 w 68"/>
                <a:gd name="T25" fmla="*/ 143648772 h 67"/>
                <a:gd name="T26" fmla="*/ 50403115 w 68"/>
                <a:gd name="T27" fmla="*/ 161290734 h 67"/>
                <a:gd name="T28" fmla="*/ 88204660 w 68"/>
                <a:gd name="T29" fmla="*/ 168850441 h 67"/>
                <a:gd name="T30" fmla="*/ 115927185 w 68"/>
                <a:gd name="T31" fmla="*/ 161290734 h 67"/>
                <a:gd name="T32" fmla="*/ 146169047 w 68"/>
                <a:gd name="T33" fmla="*/ 143648772 h 67"/>
                <a:gd name="T34" fmla="*/ 146169047 w 68"/>
                <a:gd name="T35" fmla="*/ 143648772 h 6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8"/>
                <a:gd name="T55" fmla="*/ 0 h 67"/>
                <a:gd name="T56" fmla="*/ 68 w 68"/>
                <a:gd name="T57" fmla="*/ 67 h 67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8" h="67">
                  <a:moveTo>
                    <a:pt x="58" y="57"/>
                  </a:moveTo>
                  <a:lnTo>
                    <a:pt x="65" y="46"/>
                  </a:lnTo>
                  <a:lnTo>
                    <a:pt x="68" y="34"/>
                  </a:lnTo>
                  <a:lnTo>
                    <a:pt x="65" y="21"/>
                  </a:lnTo>
                  <a:lnTo>
                    <a:pt x="58" y="10"/>
                  </a:lnTo>
                  <a:lnTo>
                    <a:pt x="46" y="3"/>
                  </a:lnTo>
                  <a:lnTo>
                    <a:pt x="35" y="0"/>
                  </a:lnTo>
                  <a:lnTo>
                    <a:pt x="20" y="3"/>
                  </a:lnTo>
                  <a:lnTo>
                    <a:pt x="10" y="10"/>
                  </a:lnTo>
                  <a:lnTo>
                    <a:pt x="3" y="21"/>
                  </a:lnTo>
                  <a:lnTo>
                    <a:pt x="0" y="34"/>
                  </a:lnTo>
                  <a:lnTo>
                    <a:pt x="3" y="46"/>
                  </a:lnTo>
                  <a:lnTo>
                    <a:pt x="10" y="57"/>
                  </a:lnTo>
                  <a:lnTo>
                    <a:pt x="20" y="64"/>
                  </a:lnTo>
                  <a:lnTo>
                    <a:pt x="35" y="67"/>
                  </a:lnTo>
                  <a:lnTo>
                    <a:pt x="46" y="64"/>
                  </a:lnTo>
                  <a:lnTo>
                    <a:pt x="58" y="57"/>
                  </a:lnTo>
                  <a:close/>
                </a:path>
              </a:pathLst>
            </a:custGeom>
            <a:solidFill>
              <a:srgbClr val="FF9900"/>
            </a:solidFill>
            <a:ln w="0">
              <a:solidFill>
                <a:srgbClr val="FF99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62" name="Freeform 32"/>
            <p:cNvSpPr>
              <a:spLocks/>
            </p:cNvSpPr>
            <p:nvPr/>
          </p:nvSpPr>
          <p:spPr bwMode="auto">
            <a:xfrm>
              <a:off x="3633788" y="2355850"/>
              <a:ext cx="106362" cy="103188"/>
            </a:xfrm>
            <a:custGeom>
              <a:avLst/>
              <a:gdLst>
                <a:gd name="T0" fmla="*/ 143649009 w 67"/>
                <a:gd name="T1" fmla="*/ 138608456 h 65"/>
                <a:gd name="T2" fmla="*/ 161289218 w 67"/>
                <a:gd name="T3" fmla="*/ 113406783 h 65"/>
                <a:gd name="T4" fmla="*/ 168850441 w 67"/>
                <a:gd name="T5" fmla="*/ 83164751 h 65"/>
                <a:gd name="T6" fmla="*/ 161289218 w 67"/>
                <a:gd name="T7" fmla="*/ 50403358 h 65"/>
                <a:gd name="T8" fmla="*/ 143649009 w 67"/>
                <a:gd name="T9" fmla="*/ 20161344 h 65"/>
                <a:gd name="T10" fmla="*/ 115926639 w 67"/>
                <a:gd name="T11" fmla="*/ 2519374 h 65"/>
                <a:gd name="T12" fmla="*/ 85684895 w 67"/>
                <a:gd name="T13" fmla="*/ 0 h 65"/>
                <a:gd name="T14" fmla="*/ 50402878 w 67"/>
                <a:gd name="T15" fmla="*/ 2519374 h 65"/>
                <a:gd name="T16" fmla="*/ 25201439 w 67"/>
                <a:gd name="T17" fmla="*/ 20161344 h 65"/>
                <a:gd name="T18" fmla="*/ 7561227 w 67"/>
                <a:gd name="T19" fmla="*/ 50403358 h 65"/>
                <a:gd name="T20" fmla="*/ 0 w 67"/>
                <a:gd name="T21" fmla="*/ 83164751 h 65"/>
                <a:gd name="T22" fmla="*/ 7561227 w 67"/>
                <a:gd name="T23" fmla="*/ 113406783 h 65"/>
                <a:gd name="T24" fmla="*/ 25201439 w 67"/>
                <a:gd name="T25" fmla="*/ 138608456 h 65"/>
                <a:gd name="T26" fmla="*/ 50402878 w 67"/>
                <a:gd name="T27" fmla="*/ 158769794 h 65"/>
                <a:gd name="T28" fmla="*/ 85684895 w 67"/>
                <a:gd name="T29" fmla="*/ 163810129 h 65"/>
                <a:gd name="T30" fmla="*/ 115926639 w 67"/>
                <a:gd name="T31" fmla="*/ 158769794 h 65"/>
                <a:gd name="T32" fmla="*/ 143649009 w 67"/>
                <a:gd name="T33" fmla="*/ 138608456 h 6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7"/>
                <a:gd name="T52" fmla="*/ 0 h 65"/>
                <a:gd name="T53" fmla="*/ 67 w 67"/>
                <a:gd name="T54" fmla="*/ 65 h 6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7" h="65">
                  <a:moveTo>
                    <a:pt x="57" y="55"/>
                  </a:moveTo>
                  <a:lnTo>
                    <a:pt x="64" y="45"/>
                  </a:lnTo>
                  <a:lnTo>
                    <a:pt x="67" y="33"/>
                  </a:lnTo>
                  <a:lnTo>
                    <a:pt x="64" y="20"/>
                  </a:lnTo>
                  <a:lnTo>
                    <a:pt x="57" y="8"/>
                  </a:lnTo>
                  <a:lnTo>
                    <a:pt x="46" y="1"/>
                  </a:lnTo>
                  <a:lnTo>
                    <a:pt x="34" y="0"/>
                  </a:lnTo>
                  <a:lnTo>
                    <a:pt x="20" y="1"/>
                  </a:lnTo>
                  <a:lnTo>
                    <a:pt x="10" y="8"/>
                  </a:lnTo>
                  <a:lnTo>
                    <a:pt x="3" y="20"/>
                  </a:lnTo>
                  <a:lnTo>
                    <a:pt x="0" y="33"/>
                  </a:lnTo>
                  <a:lnTo>
                    <a:pt x="3" y="45"/>
                  </a:lnTo>
                  <a:lnTo>
                    <a:pt x="10" y="55"/>
                  </a:lnTo>
                  <a:lnTo>
                    <a:pt x="20" y="63"/>
                  </a:lnTo>
                  <a:lnTo>
                    <a:pt x="34" y="65"/>
                  </a:lnTo>
                  <a:lnTo>
                    <a:pt x="46" y="63"/>
                  </a:lnTo>
                  <a:lnTo>
                    <a:pt x="57" y="55"/>
                  </a:lnTo>
                  <a:close/>
                </a:path>
              </a:pathLst>
            </a:custGeom>
            <a:solidFill>
              <a:srgbClr val="FF9900"/>
            </a:solidFill>
            <a:ln w="0">
              <a:solidFill>
                <a:srgbClr val="FF99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63" name="Freeform 33"/>
            <p:cNvSpPr>
              <a:spLocks/>
            </p:cNvSpPr>
            <p:nvPr/>
          </p:nvSpPr>
          <p:spPr bwMode="auto">
            <a:xfrm>
              <a:off x="4687888" y="2241550"/>
              <a:ext cx="107950" cy="104775"/>
            </a:xfrm>
            <a:custGeom>
              <a:avLst/>
              <a:gdLst>
                <a:gd name="T0" fmla="*/ 146169047 w 68"/>
                <a:gd name="T1" fmla="*/ 141128734 h 66"/>
                <a:gd name="T2" fmla="*/ 163810926 w 68"/>
                <a:gd name="T3" fmla="*/ 115927184 h 66"/>
                <a:gd name="T4" fmla="*/ 171370598 w 68"/>
                <a:gd name="T5" fmla="*/ 83165936 h 66"/>
                <a:gd name="T6" fmla="*/ 163810926 w 68"/>
                <a:gd name="T7" fmla="*/ 50403114 h 66"/>
                <a:gd name="T8" fmla="*/ 146169047 w 68"/>
                <a:gd name="T9" fmla="*/ 20161247 h 66"/>
                <a:gd name="T10" fmla="*/ 115927185 w 68"/>
                <a:gd name="T11" fmla="*/ 2520950 h 66"/>
                <a:gd name="T12" fmla="*/ 88204660 w 68"/>
                <a:gd name="T13" fmla="*/ 0 h 66"/>
                <a:gd name="T14" fmla="*/ 55443437 w 68"/>
                <a:gd name="T15" fmla="*/ 2520950 h 66"/>
                <a:gd name="T16" fmla="*/ 25201557 w 68"/>
                <a:gd name="T17" fmla="*/ 20161247 h 66"/>
                <a:gd name="T18" fmla="*/ 7559675 w 68"/>
                <a:gd name="T19" fmla="*/ 50403114 h 66"/>
                <a:gd name="T20" fmla="*/ 0 w 68"/>
                <a:gd name="T21" fmla="*/ 83165936 h 66"/>
                <a:gd name="T22" fmla="*/ 7559675 w 68"/>
                <a:gd name="T23" fmla="*/ 115927184 h 66"/>
                <a:gd name="T24" fmla="*/ 25201557 w 68"/>
                <a:gd name="T25" fmla="*/ 141128734 h 66"/>
                <a:gd name="T26" fmla="*/ 55443437 w 68"/>
                <a:gd name="T27" fmla="*/ 158769026 h 66"/>
                <a:gd name="T28" fmla="*/ 88204660 w 68"/>
                <a:gd name="T29" fmla="*/ 166330285 h 66"/>
                <a:gd name="T30" fmla="*/ 115927185 w 68"/>
                <a:gd name="T31" fmla="*/ 158769026 h 66"/>
                <a:gd name="T32" fmla="*/ 146169047 w 68"/>
                <a:gd name="T33" fmla="*/ 141128734 h 66"/>
                <a:gd name="T34" fmla="*/ 146169047 w 68"/>
                <a:gd name="T35" fmla="*/ 141128734 h 6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8"/>
                <a:gd name="T55" fmla="*/ 0 h 66"/>
                <a:gd name="T56" fmla="*/ 68 w 68"/>
                <a:gd name="T57" fmla="*/ 66 h 6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8" h="66">
                  <a:moveTo>
                    <a:pt x="58" y="56"/>
                  </a:moveTo>
                  <a:lnTo>
                    <a:pt x="65" y="46"/>
                  </a:lnTo>
                  <a:lnTo>
                    <a:pt x="68" y="33"/>
                  </a:lnTo>
                  <a:lnTo>
                    <a:pt x="65" y="20"/>
                  </a:lnTo>
                  <a:lnTo>
                    <a:pt x="58" y="8"/>
                  </a:lnTo>
                  <a:lnTo>
                    <a:pt x="46" y="1"/>
                  </a:lnTo>
                  <a:lnTo>
                    <a:pt x="35" y="0"/>
                  </a:lnTo>
                  <a:lnTo>
                    <a:pt x="22" y="1"/>
                  </a:lnTo>
                  <a:lnTo>
                    <a:pt x="10" y="8"/>
                  </a:lnTo>
                  <a:lnTo>
                    <a:pt x="3" y="20"/>
                  </a:lnTo>
                  <a:lnTo>
                    <a:pt x="0" y="33"/>
                  </a:lnTo>
                  <a:lnTo>
                    <a:pt x="3" y="46"/>
                  </a:lnTo>
                  <a:lnTo>
                    <a:pt x="10" y="56"/>
                  </a:lnTo>
                  <a:lnTo>
                    <a:pt x="22" y="63"/>
                  </a:lnTo>
                  <a:lnTo>
                    <a:pt x="35" y="66"/>
                  </a:lnTo>
                  <a:lnTo>
                    <a:pt x="46" y="63"/>
                  </a:lnTo>
                  <a:lnTo>
                    <a:pt x="58" y="56"/>
                  </a:lnTo>
                  <a:close/>
                </a:path>
              </a:pathLst>
            </a:custGeom>
            <a:solidFill>
              <a:srgbClr val="FF9900"/>
            </a:solidFill>
            <a:ln w="0">
              <a:solidFill>
                <a:srgbClr val="FF99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64" name="Freeform 34"/>
            <p:cNvSpPr>
              <a:spLocks/>
            </p:cNvSpPr>
            <p:nvPr/>
          </p:nvSpPr>
          <p:spPr bwMode="auto">
            <a:xfrm>
              <a:off x="5759450" y="2227263"/>
              <a:ext cx="106363" cy="104775"/>
            </a:xfrm>
            <a:custGeom>
              <a:avLst/>
              <a:gdLst>
                <a:gd name="T0" fmla="*/ 143650359 w 67"/>
                <a:gd name="T1" fmla="*/ 141128734 h 66"/>
                <a:gd name="T2" fmla="*/ 161290734 w 67"/>
                <a:gd name="T3" fmla="*/ 115927184 h 66"/>
                <a:gd name="T4" fmla="*/ 168852029 w 67"/>
                <a:gd name="T5" fmla="*/ 83165936 h 66"/>
                <a:gd name="T6" fmla="*/ 161290734 w 67"/>
                <a:gd name="T7" fmla="*/ 50403114 h 66"/>
                <a:gd name="T8" fmla="*/ 143650359 w 67"/>
                <a:gd name="T9" fmla="*/ 25201557 h 66"/>
                <a:gd name="T10" fmla="*/ 115927729 w 67"/>
                <a:gd name="T11" fmla="*/ 7559675 h 66"/>
                <a:gd name="T12" fmla="*/ 85685701 w 67"/>
                <a:gd name="T13" fmla="*/ 0 h 66"/>
                <a:gd name="T14" fmla="*/ 50403351 w 67"/>
                <a:gd name="T15" fmla="*/ 7559675 h 66"/>
                <a:gd name="T16" fmla="*/ 25201676 w 67"/>
                <a:gd name="T17" fmla="*/ 25201557 h 66"/>
                <a:gd name="T18" fmla="*/ 7561298 w 67"/>
                <a:gd name="T19" fmla="*/ 50403114 h 66"/>
                <a:gd name="T20" fmla="*/ 0 w 67"/>
                <a:gd name="T21" fmla="*/ 83165936 h 66"/>
                <a:gd name="T22" fmla="*/ 7561298 w 67"/>
                <a:gd name="T23" fmla="*/ 115927184 h 66"/>
                <a:gd name="T24" fmla="*/ 25201676 w 67"/>
                <a:gd name="T25" fmla="*/ 141128734 h 66"/>
                <a:gd name="T26" fmla="*/ 50403351 w 67"/>
                <a:gd name="T27" fmla="*/ 158769026 h 66"/>
                <a:gd name="T28" fmla="*/ 85685701 w 67"/>
                <a:gd name="T29" fmla="*/ 166330285 h 66"/>
                <a:gd name="T30" fmla="*/ 115927729 w 67"/>
                <a:gd name="T31" fmla="*/ 158769026 h 66"/>
                <a:gd name="T32" fmla="*/ 143650359 w 67"/>
                <a:gd name="T33" fmla="*/ 141128734 h 6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7"/>
                <a:gd name="T52" fmla="*/ 0 h 66"/>
                <a:gd name="T53" fmla="*/ 67 w 67"/>
                <a:gd name="T54" fmla="*/ 66 h 6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7" h="66">
                  <a:moveTo>
                    <a:pt x="57" y="56"/>
                  </a:moveTo>
                  <a:lnTo>
                    <a:pt x="64" y="46"/>
                  </a:lnTo>
                  <a:lnTo>
                    <a:pt x="67" y="33"/>
                  </a:lnTo>
                  <a:lnTo>
                    <a:pt x="64" y="20"/>
                  </a:lnTo>
                  <a:lnTo>
                    <a:pt x="57" y="10"/>
                  </a:lnTo>
                  <a:lnTo>
                    <a:pt x="46" y="3"/>
                  </a:lnTo>
                  <a:lnTo>
                    <a:pt x="34" y="0"/>
                  </a:lnTo>
                  <a:lnTo>
                    <a:pt x="20" y="3"/>
                  </a:lnTo>
                  <a:lnTo>
                    <a:pt x="10" y="10"/>
                  </a:lnTo>
                  <a:lnTo>
                    <a:pt x="3" y="20"/>
                  </a:lnTo>
                  <a:lnTo>
                    <a:pt x="0" y="33"/>
                  </a:lnTo>
                  <a:lnTo>
                    <a:pt x="3" y="46"/>
                  </a:lnTo>
                  <a:lnTo>
                    <a:pt x="10" y="56"/>
                  </a:lnTo>
                  <a:lnTo>
                    <a:pt x="20" y="63"/>
                  </a:lnTo>
                  <a:lnTo>
                    <a:pt x="34" y="66"/>
                  </a:lnTo>
                  <a:lnTo>
                    <a:pt x="46" y="63"/>
                  </a:lnTo>
                  <a:lnTo>
                    <a:pt x="57" y="56"/>
                  </a:lnTo>
                  <a:close/>
                </a:path>
              </a:pathLst>
            </a:custGeom>
            <a:solidFill>
              <a:srgbClr val="FF9900"/>
            </a:solidFill>
            <a:ln w="0">
              <a:solidFill>
                <a:srgbClr val="FF99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65" name="Freeform 35"/>
            <p:cNvSpPr>
              <a:spLocks/>
            </p:cNvSpPr>
            <p:nvPr/>
          </p:nvSpPr>
          <p:spPr bwMode="auto">
            <a:xfrm>
              <a:off x="6819900" y="2178050"/>
              <a:ext cx="104775" cy="104775"/>
            </a:xfrm>
            <a:custGeom>
              <a:avLst/>
              <a:gdLst>
                <a:gd name="T0" fmla="*/ 146169045 w 66"/>
                <a:gd name="T1" fmla="*/ 141128734 h 66"/>
                <a:gd name="T2" fmla="*/ 163810924 w 66"/>
                <a:gd name="T3" fmla="*/ 115927184 h 66"/>
                <a:gd name="T4" fmla="*/ 166330285 w 66"/>
                <a:gd name="T5" fmla="*/ 83165936 h 66"/>
                <a:gd name="T6" fmla="*/ 163810924 w 66"/>
                <a:gd name="T7" fmla="*/ 50403114 h 66"/>
                <a:gd name="T8" fmla="*/ 146169045 w 66"/>
                <a:gd name="T9" fmla="*/ 20161247 h 66"/>
                <a:gd name="T10" fmla="*/ 115927184 w 66"/>
                <a:gd name="T11" fmla="*/ 7559675 h 66"/>
                <a:gd name="T12" fmla="*/ 83165936 w 66"/>
                <a:gd name="T13" fmla="*/ 0 h 66"/>
                <a:gd name="T14" fmla="*/ 52922488 w 66"/>
                <a:gd name="T15" fmla="*/ 7559675 h 66"/>
                <a:gd name="T16" fmla="*/ 25201557 w 66"/>
                <a:gd name="T17" fmla="*/ 20161247 h 66"/>
                <a:gd name="T18" fmla="*/ 7559675 w 66"/>
                <a:gd name="T19" fmla="*/ 50403114 h 66"/>
                <a:gd name="T20" fmla="*/ 0 w 66"/>
                <a:gd name="T21" fmla="*/ 83165936 h 66"/>
                <a:gd name="T22" fmla="*/ 7559675 w 66"/>
                <a:gd name="T23" fmla="*/ 115927184 h 66"/>
                <a:gd name="T24" fmla="*/ 25201557 w 66"/>
                <a:gd name="T25" fmla="*/ 141128734 h 66"/>
                <a:gd name="T26" fmla="*/ 52922488 w 66"/>
                <a:gd name="T27" fmla="*/ 158769026 h 66"/>
                <a:gd name="T28" fmla="*/ 83165936 w 66"/>
                <a:gd name="T29" fmla="*/ 166330285 h 66"/>
                <a:gd name="T30" fmla="*/ 115927184 w 66"/>
                <a:gd name="T31" fmla="*/ 158769026 h 66"/>
                <a:gd name="T32" fmla="*/ 146169045 w 66"/>
                <a:gd name="T33" fmla="*/ 141128734 h 66"/>
                <a:gd name="T34" fmla="*/ 146169045 w 66"/>
                <a:gd name="T35" fmla="*/ 141128734 h 6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6"/>
                <a:gd name="T55" fmla="*/ 0 h 66"/>
                <a:gd name="T56" fmla="*/ 66 w 66"/>
                <a:gd name="T57" fmla="*/ 66 h 6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6" h="66">
                  <a:moveTo>
                    <a:pt x="58" y="56"/>
                  </a:moveTo>
                  <a:lnTo>
                    <a:pt x="65" y="46"/>
                  </a:lnTo>
                  <a:lnTo>
                    <a:pt x="66" y="33"/>
                  </a:lnTo>
                  <a:lnTo>
                    <a:pt x="65" y="20"/>
                  </a:lnTo>
                  <a:lnTo>
                    <a:pt x="58" y="8"/>
                  </a:lnTo>
                  <a:lnTo>
                    <a:pt x="46" y="3"/>
                  </a:lnTo>
                  <a:lnTo>
                    <a:pt x="33" y="0"/>
                  </a:lnTo>
                  <a:lnTo>
                    <a:pt x="21" y="3"/>
                  </a:lnTo>
                  <a:lnTo>
                    <a:pt x="10" y="8"/>
                  </a:lnTo>
                  <a:lnTo>
                    <a:pt x="3" y="20"/>
                  </a:lnTo>
                  <a:lnTo>
                    <a:pt x="0" y="33"/>
                  </a:lnTo>
                  <a:lnTo>
                    <a:pt x="3" y="46"/>
                  </a:lnTo>
                  <a:lnTo>
                    <a:pt x="10" y="56"/>
                  </a:lnTo>
                  <a:lnTo>
                    <a:pt x="21" y="63"/>
                  </a:lnTo>
                  <a:lnTo>
                    <a:pt x="33" y="66"/>
                  </a:lnTo>
                  <a:lnTo>
                    <a:pt x="46" y="63"/>
                  </a:lnTo>
                  <a:lnTo>
                    <a:pt x="58" y="56"/>
                  </a:lnTo>
                  <a:close/>
                </a:path>
              </a:pathLst>
            </a:custGeom>
            <a:solidFill>
              <a:srgbClr val="FF9900"/>
            </a:solidFill>
            <a:ln w="0">
              <a:solidFill>
                <a:srgbClr val="FF99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66" name="Freeform 36"/>
            <p:cNvSpPr>
              <a:spLocks/>
            </p:cNvSpPr>
            <p:nvPr/>
          </p:nvSpPr>
          <p:spPr bwMode="auto">
            <a:xfrm>
              <a:off x="7881938" y="2227263"/>
              <a:ext cx="104775" cy="104775"/>
            </a:xfrm>
            <a:custGeom>
              <a:avLst/>
              <a:gdLst>
                <a:gd name="T0" fmla="*/ 141128734 w 66"/>
                <a:gd name="T1" fmla="*/ 141128734 h 66"/>
                <a:gd name="T2" fmla="*/ 163810924 w 66"/>
                <a:gd name="T3" fmla="*/ 115927184 h 66"/>
                <a:gd name="T4" fmla="*/ 166330285 w 66"/>
                <a:gd name="T5" fmla="*/ 83165936 h 66"/>
                <a:gd name="T6" fmla="*/ 163810924 w 66"/>
                <a:gd name="T7" fmla="*/ 50403114 h 66"/>
                <a:gd name="T8" fmla="*/ 141128734 w 66"/>
                <a:gd name="T9" fmla="*/ 25201557 h 66"/>
                <a:gd name="T10" fmla="*/ 115927184 w 66"/>
                <a:gd name="T11" fmla="*/ 7559675 h 66"/>
                <a:gd name="T12" fmla="*/ 83165936 w 66"/>
                <a:gd name="T13" fmla="*/ 0 h 66"/>
                <a:gd name="T14" fmla="*/ 50403114 w 66"/>
                <a:gd name="T15" fmla="*/ 7559675 h 66"/>
                <a:gd name="T16" fmla="*/ 25201557 w 66"/>
                <a:gd name="T17" fmla="*/ 25201557 h 66"/>
                <a:gd name="T18" fmla="*/ 7559675 w 66"/>
                <a:gd name="T19" fmla="*/ 50403114 h 66"/>
                <a:gd name="T20" fmla="*/ 0 w 66"/>
                <a:gd name="T21" fmla="*/ 83165936 h 66"/>
                <a:gd name="T22" fmla="*/ 7559675 w 66"/>
                <a:gd name="T23" fmla="*/ 115927184 h 66"/>
                <a:gd name="T24" fmla="*/ 25201557 w 66"/>
                <a:gd name="T25" fmla="*/ 141128734 h 66"/>
                <a:gd name="T26" fmla="*/ 50403114 w 66"/>
                <a:gd name="T27" fmla="*/ 158769026 h 66"/>
                <a:gd name="T28" fmla="*/ 83165936 w 66"/>
                <a:gd name="T29" fmla="*/ 166330285 h 66"/>
                <a:gd name="T30" fmla="*/ 115927184 w 66"/>
                <a:gd name="T31" fmla="*/ 158769026 h 66"/>
                <a:gd name="T32" fmla="*/ 141128734 w 66"/>
                <a:gd name="T33" fmla="*/ 141128734 h 6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66"/>
                <a:gd name="T52" fmla="*/ 0 h 66"/>
                <a:gd name="T53" fmla="*/ 66 w 66"/>
                <a:gd name="T54" fmla="*/ 66 h 6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66" h="66">
                  <a:moveTo>
                    <a:pt x="56" y="56"/>
                  </a:moveTo>
                  <a:lnTo>
                    <a:pt x="65" y="46"/>
                  </a:lnTo>
                  <a:lnTo>
                    <a:pt x="66" y="33"/>
                  </a:lnTo>
                  <a:lnTo>
                    <a:pt x="65" y="20"/>
                  </a:lnTo>
                  <a:lnTo>
                    <a:pt x="56" y="10"/>
                  </a:lnTo>
                  <a:lnTo>
                    <a:pt x="46" y="3"/>
                  </a:lnTo>
                  <a:lnTo>
                    <a:pt x="33" y="0"/>
                  </a:lnTo>
                  <a:lnTo>
                    <a:pt x="20" y="3"/>
                  </a:lnTo>
                  <a:lnTo>
                    <a:pt x="10" y="10"/>
                  </a:lnTo>
                  <a:lnTo>
                    <a:pt x="3" y="20"/>
                  </a:lnTo>
                  <a:lnTo>
                    <a:pt x="0" y="33"/>
                  </a:lnTo>
                  <a:lnTo>
                    <a:pt x="3" y="46"/>
                  </a:lnTo>
                  <a:lnTo>
                    <a:pt x="10" y="56"/>
                  </a:lnTo>
                  <a:lnTo>
                    <a:pt x="20" y="63"/>
                  </a:lnTo>
                  <a:lnTo>
                    <a:pt x="33" y="66"/>
                  </a:lnTo>
                  <a:lnTo>
                    <a:pt x="46" y="63"/>
                  </a:lnTo>
                  <a:lnTo>
                    <a:pt x="56" y="56"/>
                  </a:lnTo>
                  <a:close/>
                </a:path>
              </a:pathLst>
            </a:custGeom>
            <a:solidFill>
              <a:srgbClr val="FF9900"/>
            </a:solidFill>
            <a:ln w="0">
              <a:solidFill>
                <a:srgbClr val="FF99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67" name="Freeform 37"/>
            <p:cNvSpPr>
              <a:spLocks/>
            </p:cNvSpPr>
            <p:nvPr/>
          </p:nvSpPr>
          <p:spPr bwMode="auto">
            <a:xfrm>
              <a:off x="1565275" y="5589588"/>
              <a:ext cx="104775" cy="104775"/>
            </a:xfrm>
            <a:custGeom>
              <a:avLst/>
              <a:gdLst>
                <a:gd name="T0" fmla="*/ 143648096 w 66"/>
                <a:gd name="T1" fmla="*/ 146169045 h 66"/>
                <a:gd name="T2" fmla="*/ 163810924 w 66"/>
                <a:gd name="T3" fmla="*/ 115927184 h 66"/>
                <a:gd name="T4" fmla="*/ 166330285 w 66"/>
                <a:gd name="T5" fmla="*/ 83165936 h 66"/>
                <a:gd name="T6" fmla="*/ 163810924 w 66"/>
                <a:gd name="T7" fmla="*/ 50403114 h 66"/>
                <a:gd name="T8" fmla="*/ 143648096 w 66"/>
                <a:gd name="T9" fmla="*/ 25201557 h 66"/>
                <a:gd name="T10" fmla="*/ 115927184 w 66"/>
                <a:gd name="T11" fmla="*/ 7559675 h 66"/>
                <a:gd name="T12" fmla="*/ 83165936 w 66"/>
                <a:gd name="T13" fmla="*/ 0 h 66"/>
                <a:gd name="T14" fmla="*/ 50403114 w 66"/>
                <a:gd name="T15" fmla="*/ 7559675 h 66"/>
                <a:gd name="T16" fmla="*/ 25201557 w 66"/>
                <a:gd name="T17" fmla="*/ 25201557 h 66"/>
                <a:gd name="T18" fmla="*/ 7559675 w 66"/>
                <a:gd name="T19" fmla="*/ 50403114 h 66"/>
                <a:gd name="T20" fmla="*/ 0 w 66"/>
                <a:gd name="T21" fmla="*/ 83165936 h 66"/>
                <a:gd name="T22" fmla="*/ 7559675 w 66"/>
                <a:gd name="T23" fmla="*/ 115927184 h 66"/>
                <a:gd name="T24" fmla="*/ 25201557 w 66"/>
                <a:gd name="T25" fmla="*/ 146169045 h 66"/>
                <a:gd name="T26" fmla="*/ 50403114 w 66"/>
                <a:gd name="T27" fmla="*/ 163810924 h 66"/>
                <a:gd name="T28" fmla="*/ 83165936 w 66"/>
                <a:gd name="T29" fmla="*/ 166330285 h 66"/>
                <a:gd name="T30" fmla="*/ 115927184 w 66"/>
                <a:gd name="T31" fmla="*/ 163810924 h 66"/>
                <a:gd name="T32" fmla="*/ 143648096 w 66"/>
                <a:gd name="T33" fmla="*/ 146169045 h 66"/>
                <a:gd name="T34" fmla="*/ 143648096 w 66"/>
                <a:gd name="T35" fmla="*/ 146169045 h 6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6"/>
                <a:gd name="T55" fmla="*/ 0 h 66"/>
                <a:gd name="T56" fmla="*/ 66 w 66"/>
                <a:gd name="T57" fmla="*/ 66 h 6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6" h="66">
                  <a:moveTo>
                    <a:pt x="57" y="58"/>
                  </a:moveTo>
                  <a:lnTo>
                    <a:pt x="65" y="46"/>
                  </a:lnTo>
                  <a:lnTo>
                    <a:pt x="66" y="33"/>
                  </a:lnTo>
                  <a:lnTo>
                    <a:pt x="65" y="20"/>
                  </a:lnTo>
                  <a:lnTo>
                    <a:pt x="57" y="10"/>
                  </a:lnTo>
                  <a:lnTo>
                    <a:pt x="46" y="3"/>
                  </a:lnTo>
                  <a:lnTo>
                    <a:pt x="33" y="0"/>
                  </a:lnTo>
                  <a:lnTo>
                    <a:pt x="20" y="3"/>
                  </a:lnTo>
                  <a:lnTo>
                    <a:pt x="10" y="10"/>
                  </a:lnTo>
                  <a:lnTo>
                    <a:pt x="3" y="20"/>
                  </a:lnTo>
                  <a:lnTo>
                    <a:pt x="0" y="33"/>
                  </a:lnTo>
                  <a:lnTo>
                    <a:pt x="3" y="46"/>
                  </a:lnTo>
                  <a:lnTo>
                    <a:pt x="10" y="58"/>
                  </a:lnTo>
                  <a:lnTo>
                    <a:pt x="20" y="65"/>
                  </a:lnTo>
                  <a:lnTo>
                    <a:pt x="33" y="66"/>
                  </a:lnTo>
                  <a:lnTo>
                    <a:pt x="46" y="65"/>
                  </a:lnTo>
                  <a:lnTo>
                    <a:pt x="57" y="58"/>
                  </a:lnTo>
                  <a:close/>
                </a:path>
              </a:pathLst>
            </a:custGeom>
            <a:solidFill>
              <a:srgbClr val="FF9900"/>
            </a:solidFill>
            <a:ln w="0">
              <a:solidFill>
                <a:srgbClr val="FF99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68" name="Freeform 39"/>
            <p:cNvSpPr>
              <a:spLocks/>
            </p:cNvSpPr>
            <p:nvPr/>
          </p:nvSpPr>
          <p:spPr bwMode="auto">
            <a:xfrm>
              <a:off x="1628775" y="2305050"/>
              <a:ext cx="3062288" cy="3344863"/>
            </a:xfrm>
            <a:custGeom>
              <a:avLst/>
              <a:gdLst>
                <a:gd name="T0" fmla="*/ 2147483647 w 1929"/>
                <a:gd name="T1" fmla="*/ 0 h 2107"/>
                <a:gd name="T2" fmla="*/ 2147483647 w 1929"/>
                <a:gd name="T3" fmla="*/ 156249688 h 2107"/>
                <a:gd name="T4" fmla="*/ 1784271258 w 1929"/>
                <a:gd name="T5" fmla="*/ 385583091 h 2107"/>
                <a:gd name="T6" fmla="*/ 1169352792 w 1929"/>
                <a:gd name="T7" fmla="*/ 738404954 h 2107"/>
                <a:gd name="T8" fmla="*/ 738406707 w 1929"/>
                <a:gd name="T9" fmla="*/ 1398685883 h 2107"/>
                <a:gd name="T10" fmla="*/ 312499446 w 1929"/>
                <a:gd name="T11" fmla="*/ 2147483647 h 2107"/>
                <a:gd name="T12" fmla="*/ 0 w 1929"/>
                <a:gd name="T13" fmla="*/ 2147483647 h 210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929"/>
                <a:gd name="T22" fmla="*/ 0 h 2107"/>
                <a:gd name="T23" fmla="*/ 1929 w 1929"/>
                <a:gd name="T24" fmla="*/ 2107 h 210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929" h="2107">
                  <a:moveTo>
                    <a:pt x="1929" y="0"/>
                  </a:moveTo>
                  <a:lnTo>
                    <a:pt x="1294" y="62"/>
                  </a:lnTo>
                  <a:lnTo>
                    <a:pt x="708" y="153"/>
                  </a:lnTo>
                  <a:lnTo>
                    <a:pt x="464" y="293"/>
                  </a:lnTo>
                  <a:lnTo>
                    <a:pt x="293" y="555"/>
                  </a:lnTo>
                  <a:lnTo>
                    <a:pt x="124" y="1142"/>
                  </a:lnTo>
                  <a:lnTo>
                    <a:pt x="0" y="2107"/>
                  </a:lnTo>
                </a:path>
              </a:pathLst>
            </a:custGeom>
            <a:noFill/>
            <a:ln w="31750">
              <a:solidFill>
                <a:srgbClr val="FF99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69" name="Freeform 40"/>
            <p:cNvSpPr>
              <a:spLocks/>
            </p:cNvSpPr>
            <p:nvPr/>
          </p:nvSpPr>
          <p:spPr bwMode="auto">
            <a:xfrm>
              <a:off x="4738688" y="2227263"/>
              <a:ext cx="3189287" cy="61912"/>
            </a:xfrm>
            <a:custGeom>
              <a:avLst/>
              <a:gdLst>
                <a:gd name="T0" fmla="*/ 2147483647 w 2009"/>
                <a:gd name="T1" fmla="*/ 73083143 h 39"/>
                <a:gd name="T2" fmla="*/ 2147483647 w 2009"/>
                <a:gd name="T3" fmla="*/ 0 h 39"/>
                <a:gd name="T4" fmla="*/ 1698585427 w 2009"/>
                <a:gd name="T5" fmla="*/ 98284493 h 39"/>
                <a:gd name="T6" fmla="*/ 0 w 2009"/>
                <a:gd name="T7" fmla="*/ 98284493 h 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009"/>
                <a:gd name="T13" fmla="*/ 0 h 39"/>
                <a:gd name="T14" fmla="*/ 2009 w 2009"/>
                <a:gd name="T15" fmla="*/ 39 h 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009" h="39">
                  <a:moveTo>
                    <a:pt x="2009" y="29"/>
                  </a:moveTo>
                  <a:lnTo>
                    <a:pt x="1346" y="0"/>
                  </a:lnTo>
                  <a:lnTo>
                    <a:pt x="674" y="39"/>
                  </a:lnTo>
                  <a:lnTo>
                    <a:pt x="0" y="39"/>
                  </a:lnTo>
                </a:path>
              </a:pathLst>
            </a:custGeom>
            <a:noFill/>
            <a:ln w="31750">
              <a:solidFill>
                <a:srgbClr val="FF99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70" name="Freeform 41"/>
            <p:cNvSpPr>
              <a:spLocks/>
            </p:cNvSpPr>
            <p:nvPr/>
          </p:nvSpPr>
          <p:spPr bwMode="auto">
            <a:xfrm>
              <a:off x="1911350" y="5227638"/>
              <a:ext cx="88900" cy="88900"/>
            </a:xfrm>
            <a:custGeom>
              <a:avLst/>
              <a:gdLst>
                <a:gd name="T0" fmla="*/ 141128761 w 56"/>
                <a:gd name="T1" fmla="*/ 0 h 56"/>
                <a:gd name="T2" fmla="*/ 0 w 56"/>
                <a:gd name="T3" fmla="*/ 0 h 56"/>
                <a:gd name="T4" fmla="*/ 0 w 56"/>
                <a:gd name="T5" fmla="*/ 141128761 h 56"/>
                <a:gd name="T6" fmla="*/ 141128761 w 56"/>
                <a:gd name="T7" fmla="*/ 141128761 h 56"/>
                <a:gd name="T8" fmla="*/ 141128761 w 56"/>
                <a:gd name="T9" fmla="*/ 0 h 56"/>
                <a:gd name="T10" fmla="*/ 141128761 w 56"/>
                <a:gd name="T11" fmla="*/ 0 h 5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6"/>
                <a:gd name="T19" fmla="*/ 0 h 56"/>
                <a:gd name="T20" fmla="*/ 56 w 56"/>
                <a:gd name="T21" fmla="*/ 56 h 5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6" h="56">
                  <a:moveTo>
                    <a:pt x="56" y="0"/>
                  </a:moveTo>
                  <a:lnTo>
                    <a:pt x="0" y="0"/>
                  </a:lnTo>
                  <a:lnTo>
                    <a:pt x="0" y="56"/>
                  </a:lnTo>
                  <a:lnTo>
                    <a:pt x="56" y="56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FF66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71" name="Freeform 42"/>
            <p:cNvSpPr>
              <a:spLocks/>
            </p:cNvSpPr>
            <p:nvPr/>
          </p:nvSpPr>
          <p:spPr bwMode="auto">
            <a:xfrm>
              <a:off x="1649413" y="5603875"/>
              <a:ext cx="88900" cy="88900"/>
            </a:xfrm>
            <a:custGeom>
              <a:avLst/>
              <a:gdLst>
                <a:gd name="T0" fmla="*/ 141128761 w 56"/>
                <a:gd name="T1" fmla="*/ 0 h 56"/>
                <a:gd name="T2" fmla="*/ 0 w 56"/>
                <a:gd name="T3" fmla="*/ 0 h 56"/>
                <a:gd name="T4" fmla="*/ 0 w 56"/>
                <a:gd name="T5" fmla="*/ 141128761 h 56"/>
                <a:gd name="T6" fmla="*/ 141128761 w 56"/>
                <a:gd name="T7" fmla="*/ 141128761 h 56"/>
                <a:gd name="T8" fmla="*/ 141128761 w 56"/>
                <a:gd name="T9" fmla="*/ 0 h 56"/>
                <a:gd name="T10" fmla="*/ 141128761 w 56"/>
                <a:gd name="T11" fmla="*/ 0 h 5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6"/>
                <a:gd name="T19" fmla="*/ 0 h 56"/>
                <a:gd name="T20" fmla="*/ 56 w 56"/>
                <a:gd name="T21" fmla="*/ 56 h 5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6" h="56">
                  <a:moveTo>
                    <a:pt x="56" y="0"/>
                  </a:moveTo>
                  <a:lnTo>
                    <a:pt x="0" y="0"/>
                  </a:lnTo>
                  <a:lnTo>
                    <a:pt x="0" y="56"/>
                  </a:lnTo>
                  <a:lnTo>
                    <a:pt x="56" y="56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FF66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72" name="Rectangle 43"/>
            <p:cNvSpPr>
              <a:spLocks noChangeArrowheads="1"/>
            </p:cNvSpPr>
            <p:nvPr/>
          </p:nvSpPr>
          <p:spPr bwMode="auto">
            <a:xfrm>
              <a:off x="2179638" y="4545013"/>
              <a:ext cx="88900" cy="88900"/>
            </a:xfrm>
            <a:prstGeom prst="rect">
              <a:avLst/>
            </a:prstGeom>
            <a:solidFill>
              <a:srgbClr val="FF6600"/>
            </a:solidFill>
            <a:ln w="0">
              <a:solidFill>
                <a:srgbClr val="FF66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73" name="Freeform 44"/>
            <p:cNvSpPr>
              <a:spLocks/>
            </p:cNvSpPr>
            <p:nvPr/>
          </p:nvSpPr>
          <p:spPr bwMode="auto">
            <a:xfrm>
              <a:off x="2444750" y="3779838"/>
              <a:ext cx="88900" cy="88900"/>
            </a:xfrm>
            <a:custGeom>
              <a:avLst/>
              <a:gdLst>
                <a:gd name="T0" fmla="*/ 141128761 w 56"/>
                <a:gd name="T1" fmla="*/ 0 h 56"/>
                <a:gd name="T2" fmla="*/ 0 w 56"/>
                <a:gd name="T3" fmla="*/ 0 h 56"/>
                <a:gd name="T4" fmla="*/ 0 w 56"/>
                <a:gd name="T5" fmla="*/ 141128761 h 56"/>
                <a:gd name="T6" fmla="*/ 141128761 w 56"/>
                <a:gd name="T7" fmla="*/ 141128761 h 56"/>
                <a:gd name="T8" fmla="*/ 141128761 w 56"/>
                <a:gd name="T9" fmla="*/ 0 h 56"/>
                <a:gd name="T10" fmla="*/ 141128761 w 56"/>
                <a:gd name="T11" fmla="*/ 0 h 5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6"/>
                <a:gd name="T19" fmla="*/ 0 h 56"/>
                <a:gd name="T20" fmla="*/ 56 w 56"/>
                <a:gd name="T21" fmla="*/ 56 h 5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6" h="56">
                  <a:moveTo>
                    <a:pt x="56" y="0"/>
                  </a:moveTo>
                  <a:lnTo>
                    <a:pt x="0" y="0"/>
                  </a:lnTo>
                  <a:lnTo>
                    <a:pt x="0" y="56"/>
                  </a:lnTo>
                  <a:lnTo>
                    <a:pt x="56" y="56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FF66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74" name="Freeform 45"/>
            <p:cNvSpPr>
              <a:spLocks/>
            </p:cNvSpPr>
            <p:nvPr/>
          </p:nvSpPr>
          <p:spPr bwMode="auto">
            <a:xfrm>
              <a:off x="2847975" y="2933700"/>
              <a:ext cx="88900" cy="88900"/>
            </a:xfrm>
            <a:custGeom>
              <a:avLst/>
              <a:gdLst>
                <a:gd name="T0" fmla="*/ 141128761 w 56"/>
                <a:gd name="T1" fmla="*/ 0 h 56"/>
                <a:gd name="T2" fmla="*/ 0 w 56"/>
                <a:gd name="T3" fmla="*/ 0 h 56"/>
                <a:gd name="T4" fmla="*/ 0 w 56"/>
                <a:gd name="T5" fmla="*/ 141128761 h 56"/>
                <a:gd name="T6" fmla="*/ 141128761 w 56"/>
                <a:gd name="T7" fmla="*/ 141128761 h 56"/>
                <a:gd name="T8" fmla="*/ 141128761 w 56"/>
                <a:gd name="T9" fmla="*/ 0 h 56"/>
                <a:gd name="T10" fmla="*/ 141128761 w 56"/>
                <a:gd name="T11" fmla="*/ 0 h 5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6"/>
                <a:gd name="T19" fmla="*/ 0 h 56"/>
                <a:gd name="T20" fmla="*/ 56 w 56"/>
                <a:gd name="T21" fmla="*/ 56 h 5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6" h="56">
                  <a:moveTo>
                    <a:pt x="56" y="0"/>
                  </a:moveTo>
                  <a:lnTo>
                    <a:pt x="0" y="0"/>
                  </a:lnTo>
                  <a:lnTo>
                    <a:pt x="0" y="56"/>
                  </a:lnTo>
                  <a:lnTo>
                    <a:pt x="56" y="56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FF66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75" name="Rectangle 46"/>
            <p:cNvSpPr>
              <a:spLocks noChangeArrowheads="1"/>
            </p:cNvSpPr>
            <p:nvPr/>
          </p:nvSpPr>
          <p:spPr bwMode="auto">
            <a:xfrm>
              <a:off x="3244850" y="2471738"/>
              <a:ext cx="87313" cy="88900"/>
            </a:xfrm>
            <a:prstGeom prst="rect">
              <a:avLst/>
            </a:prstGeom>
            <a:solidFill>
              <a:srgbClr val="FF6600"/>
            </a:solidFill>
            <a:ln w="0">
              <a:solidFill>
                <a:srgbClr val="FF66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76" name="Rectangle 47"/>
            <p:cNvSpPr>
              <a:spLocks noChangeArrowheads="1"/>
            </p:cNvSpPr>
            <p:nvPr/>
          </p:nvSpPr>
          <p:spPr bwMode="auto">
            <a:xfrm>
              <a:off x="3770313" y="2411413"/>
              <a:ext cx="88900" cy="88900"/>
            </a:xfrm>
            <a:prstGeom prst="rect">
              <a:avLst/>
            </a:prstGeom>
            <a:solidFill>
              <a:srgbClr val="FF6600"/>
            </a:solidFill>
            <a:ln w="0">
              <a:solidFill>
                <a:srgbClr val="FF66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77" name="Freeform 48"/>
            <p:cNvSpPr>
              <a:spLocks/>
            </p:cNvSpPr>
            <p:nvPr/>
          </p:nvSpPr>
          <p:spPr bwMode="auto">
            <a:xfrm>
              <a:off x="4833938" y="2152650"/>
              <a:ext cx="88900" cy="88900"/>
            </a:xfrm>
            <a:custGeom>
              <a:avLst/>
              <a:gdLst>
                <a:gd name="T0" fmla="*/ 141128761 w 56"/>
                <a:gd name="T1" fmla="*/ 0 h 56"/>
                <a:gd name="T2" fmla="*/ 0 w 56"/>
                <a:gd name="T3" fmla="*/ 0 h 56"/>
                <a:gd name="T4" fmla="*/ 0 w 56"/>
                <a:gd name="T5" fmla="*/ 141128761 h 56"/>
                <a:gd name="T6" fmla="*/ 141128761 w 56"/>
                <a:gd name="T7" fmla="*/ 141128761 h 56"/>
                <a:gd name="T8" fmla="*/ 141128761 w 56"/>
                <a:gd name="T9" fmla="*/ 0 h 56"/>
                <a:gd name="T10" fmla="*/ 141128761 w 56"/>
                <a:gd name="T11" fmla="*/ 0 h 5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6"/>
                <a:gd name="T19" fmla="*/ 0 h 56"/>
                <a:gd name="T20" fmla="*/ 56 w 56"/>
                <a:gd name="T21" fmla="*/ 56 h 5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6" h="56">
                  <a:moveTo>
                    <a:pt x="56" y="0"/>
                  </a:moveTo>
                  <a:lnTo>
                    <a:pt x="0" y="0"/>
                  </a:lnTo>
                  <a:lnTo>
                    <a:pt x="0" y="56"/>
                  </a:lnTo>
                  <a:lnTo>
                    <a:pt x="56" y="56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FF66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78" name="Rectangle 49"/>
            <p:cNvSpPr>
              <a:spLocks noChangeArrowheads="1"/>
            </p:cNvSpPr>
            <p:nvPr/>
          </p:nvSpPr>
          <p:spPr bwMode="auto">
            <a:xfrm>
              <a:off x="5897563" y="2089150"/>
              <a:ext cx="88900" cy="88900"/>
            </a:xfrm>
            <a:prstGeom prst="rect">
              <a:avLst/>
            </a:prstGeom>
            <a:solidFill>
              <a:srgbClr val="FF6600"/>
            </a:solidFill>
            <a:ln w="0">
              <a:solidFill>
                <a:srgbClr val="FF66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79" name="Rectangle 50"/>
            <p:cNvSpPr>
              <a:spLocks noChangeArrowheads="1"/>
            </p:cNvSpPr>
            <p:nvPr/>
          </p:nvSpPr>
          <p:spPr bwMode="auto">
            <a:xfrm>
              <a:off x="6958013" y="2073275"/>
              <a:ext cx="87312" cy="88900"/>
            </a:xfrm>
            <a:prstGeom prst="rect">
              <a:avLst/>
            </a:prstGeom>
            <a:solidFill>
              <a:srgbClr val="FF6600"/>
            </a:solidFill>
            <a:ln w="0">
              <a:solidFill>
                <a:srgbClr val="FF66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80" name="Rectangle 51"/>
            <p:cNvSpPr>
              <a:spLocks noChangeArrowheads="1"/>
            </p:cNvSpPr>
            <p:nvPr/>
          </p:nvSpPr>
          <p:spPr bwMode="auto">
            <a:xfrm>
              <a:off x="8027988" y="2073275"/>
              <a:ext cx="88900" cy="88900"/>
            </a:xfrm>
            <a:prstGeom prst="rect">
              <a:avLst/>
            </a:prstGeom>
            <a:solidFill>
              <a:srgbClr val="FF6600"/>
            </a:solidFill>
            <a:ln w="0">
              <a:solidFill>
                <a:srgbClr val="FF66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81" name="Freeform 53"/>
            <p:cNvSpPr>
              <a:spLocks/>
            </p:cNvSpPr>
            <p:nvPr/>
          </p:nvSpPr>
          <p:spPr bwMode="auto">
            <a:xfrm>
              <a:off x="1738313" y="2116138"/>
              <a:ext cx="6326187" cy="3487737"/>
            </a:xfrm>
            <a:custGeom>
              <a:avLst/>
              <a:gdLst>
                <a:gd name="T0" fmla="*/ 2147483647 w 3985"/>
                <a:gd name="T1" fmla="*/ 0 h 2197"/>
                <a:gd name="T2" fmla="*/ 2147483647 w 3985"/>
                <a:gd name="T3" fmla="*/ 0 h 2197"/>
                <a:gd name="T4" fmla="*/ 2147483647 w 3985"/>
                <a:gd name="T5" fmla="*/ 22680605 h 2197"/>
                <a:gd name="T6" fmla="*/ 2147483647 w 3985"/>
                <a:gd name="T7" fmla="*/ 131048098 h 2197"/>
                <a:gd name="T8" fmla="*/ 2147483647 w 3985"/>
                <a:gd name="T9" fmla="*/ 541832680 h 2197"/>
                <a:gd name="T10" fmla="*/ 2147483647 w 3985"/>
                <a:gd name="T11" fmla="*/ 635079200 h 2197"/>
                <a:gd name="T12" fmla="*/ 1834673949 w 3985"/>
                <a:gd name="T13" fmla="*/ 1373483952 h 2197"/>
                <a:gd name="T14" fmla="*/ 1186994400 w 3985"/>
                <a:gd name="T15" fmla="*/ 2147483647 h 2197"/>
                <a:gd name="T16" fmla="*/ 778729021 w 3985"/>
                <a:gd name="T17" fmla="*/ 2147483647 h 2197"/>
                <a:gd name="T18" fmla="*/ 355342809 w 3985"/>
                <a:gd name="T19" fmla="*/ 2147483647 h 2197"/>
                <a:gd name="T20" fmla="*/ 0 w 3985"/>
                <a:gd name="T21" fmla="*/ 2147483647 h 219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985"/>
                <a:gd name="T34" fmla="*/ 0 h 2197"/>
                <a:gd name="T35" fmla="*/ 3985 w 3985"/>
                <a:gd name="T36" fmla="*/ 2197 h 219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985" h="2197">
                  <a:moveTo>
                    <a:pt x="3985" y="0"/>
                  </a:moveTo>
                  <a:lnTo>
                    <a:pt x="3343" y="0"/>
                  </a:lnTo>
                  <a:lnTo>
                    <a:pt x="2650" y="9"/>
                  </a:lnTo>
                  <a:lnTo>
                    <a:pt x="1977" y="52"/>
                  </a:lnTo>
                  <a:lnTo>
                    <a:pt x="1307" y="215"/>
                  </a:lnTo>
                  <a:lnTo>
                    <a:pt x="977" y="252"/>
                  </a:lnTo>
                  <a:lnTo>
                    <a:pt x="728" y="545"/>
                  </a:lnTo>
                  <a:lnTo>
                    <a:pt x="471" y="1074"/>
                  </a:lnTo>
                  <a:lnTo>
                    <a:pt x="309" y="1559"/>
                  </a:lnTo>
                  <a:lnTo>
                    <a:pt x="141" y="1988"/>
                  </a:lnTo>
                  <a:lnTo>
                    <a:pt x="0" y="2197"/>
                  </a:lnTo>
                </a:path>
              </a:pathLst>
            </a:custGeom>
            <a:noFill/>
            <a:ln w="31750">
              <a:solidFill>
                <a:srgbClr val="FF66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82" name="Line 54"/>
            <p:cNvSpPr>
              <a:spLocks noChangeShapeType="1"/>
            </p:cNvSpPr>
            <p:nvPr/>
          </p:nvSpPr>
          <p:spPr bwMode="auto">
            <a:xfrm flipV="1">
              <a:off x="8074025" y="2036763"/>
              <a:ext cx="0" cy="211137"/>
            </a:xfrm>
            <a:prstGeom prst="line">
              <a:avLst/>
            </a:prstGeom>
            <a:noFill/>
            <a:ln w="158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83" name="Line 55"/>
            <p:cNvSpPr>
              <a:spLocks noChangeShapeType="1"/>
            </p:cNvSpPr>
            <p:nvPr/>
          </p:nvSpPr>
          <p:spPr bwMode="auto">
            <a:xfrm>
              <a:off x="7002463" y="2027238"/>
              <a:ext cx="0" cy="190500"/>
            </a:xfrm>
            <a:prstGeom prst="line">
              <a:avLst/>
            </a:prstGeom>
            <a:noFill/>
            <a:ln w="158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84" name="Line 56"/>
            <p:cNvSpPr>
              <a:spLocks noChangeShapeType="1"/>
            </p:cNvSpPr>
            <p:nvPr/>
          </p:nvSpPr>
          <p:spPr bwMode="auto">
            <a:xfrm>
              <a:off x="5942013" y="2036763"/>
              <a:ext cx="0" cy="211137"/>
            </a:xfrm>
            <a:prstGeom prst="line">
              <a:avLst/>
            </a:prstGeom>
            <a:noFill/>
            <a:ln w="158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85" name="Line 57"/>
            <p:cNvSpPr>
              <a:spLocks noChangeShapeType="1"/>
            </p:cNvSpPr>
            <p:nvPr/>
          </p:nvSpPr>
          <p:spPr bwMode="auto">
            <a:xfrm>
              <a:off x="3816350" y="2320925"/>
              <a:ext cx="0" cy="288925"/>
            </a:xfrm>
            <a:prstGeom prst="line">
              <a:avLst/>
            </a:prstGeom>
            <a:noFill/>
            <a:ln w="158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86" name="Line 58"/>
            <p:cNvSpPr>
              <a:spLocks noChangeShapeType="1"/>
            </p:cNvSpPr>
            <p:nvPr/>
          </p:nvSpPr>
          <p:spPr bwMode="auto">
            <a:xfrm>
              <a:off x="3292475" y="2373313"/>
              <a:ext cx="0" cy="300037"/>
            </a:xfrm>
            <a:prstGeom prst="line">
              <a:avLst/>
            </a:prstGeom>
            <a:noFill/>
            <a:ln w="158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87" name="Line 59"/>
            <p:cNvSpPr>
              <a:spLocks noChangeShapeType="1"/>
            </p:cNvSpPr>
            <p:nvPr/>
          </p:nvSpPr>
          <p:spPr bwMode="auto">
            <a:xfrm>
              <a:off x="2894013" y="2801938"/>
              <a:ext cx="0" cy="361950"/>
            </a:xfrm>
            <a:prstGeom prst="line">
              <a:avLst/>
            </a:prstGeom>
            <a:noFill/>
            <a:ln w="158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88" name="Line 60"/>
            <p:cNvSpPr>
              <a:spLocks noChangeShapeType="1"/>
            </p:cNvSpPr>
            <p:nvPr/>
          </p:nvSpPr>
          <p:spPr bwMode="auto">
            <a:xfrm>
              <a:off x="4875213" y="2105025"/>
              <a:ext cx="0" cy="220663"/>
            </a:xfrm>
            <a:prstGeom prst="line">
              <a:avLst/>
            </a:prstGeom>
            <a:noFill/>
            <a:ln w="158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89" name="Line 61"/>
            <p:cNvSpPr>
              <a:spLocks noChangeShapeType="1"/>
            </p:cNvSpPr>
            <p:nvPr/>
          </p:nvSpPr>
          <p:spPr bwMode="auto">
            <a:xfrm>
              <a:off x="1958975" y="5135563"/>
              <a:ext cx="0" cy="236537"/>
            </a:xfrm>
            <a:prstGeom prst="line">
              <a:avLst/>
            </a:prstGeom>
            <a:noFill/>
            <a:ln w="158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90" name="Line 62"/>
            <p:cNvSpPr>
              <a:spLocks noChangeShapeType="1"/>
            </p:cNvSpPr>
            <p:nvPr/>
          </p:nvSpPr>
          <p:spPr bwMode="auto">
            <a:xfrm>
              <a:off x="2224088" y="4414838"/>
              <a:ext cx="0" cy="344487"/>
            </a:xfrm>
            <a:prstGeom prst="line">
              <a:avLst/>
            </a:prstGeom>
            <a:noFill/>
            <a:ln w="158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91" name="Line 63"/>
            <p:cNvSpPr>
              <a:spLocks noChangeShapeType="1"/>
            </p:cNvSpPr>
            <p:nvPr/>
          </p:nvSpPr>
          <p:spPr bwMode="auto">
            <a:xfrm>
              <a:off x="2490788" y="3638550"/>
              <a:ext cx="0" cy="376238"/>
            </a:xfrm>
            <a:prstGeom prst="line">
              <a:avLst/>
            </a:prstGeom>
            <a:noFill/>
            <a:ln w="158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92" name="Line 64"/>
            <p:cNvSpPr>
              <a:spLocks noChangeShapeType="1"/>
            </p:cNvSpPr>
            <p:nvPr/>
          </p:nvSpPr>
          <p:spPr bwMode="auto">
            <a:xfrm>
              <a:off x="7942263" y="2159000"/>
              <a:ext cx="0" cy="257175"/>
            </a:xfrm>
            <a:prstGeom prst="line">
              <a:avLst/>
            </a:prstGeom>
            <a:noFill/>
            <a:ln w="15875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93" name="Line 65"/>
            <p:cNvSpPr>
              <a:spLocks noChangeShapeType="1"/>
            </p:cNvSpPr>
            <p:nvPr/>
          </p:nvSpPr>
          <p:spPr bwMode="auto">
            <a:xfrm>
              <a:off x="6883400" y="2116138"/>
              <a:ext cx="0" cy="239712"/>
            </a:xfrm>
            <a:prstGeom prst="line">
              <a:avLst/>
            </a:prstGeom>
            <a:noFill/>
            <a:ln w="15875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94" name="Line 66"/>
            <p:cNvSpPr>
              <a:spLocks noChangeShapeType="1"/>
            </p:cNvSpPr>
            <p:nvPr/>
          </p:nvSpPr>
          <p:spPr bwMode="auto">
            <a:xfrm>
              <a:off x="5824538" y="2173288"/>
              <a:ext cx="0" cy="246062"/>
            </a:xfrm>
            <a:prstGeom prst="line">
              <a:avLst/>
            </a:prstGeom>
            <a:noFill/>
            <a:ln w="15875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95" name="Line 67"/>
            <p:cNvSpPr>
              <a:spLocks noChangeShapeType="1"/>
            </p:cNvSpPr>
            <p:nvPr/>
          </p:nvSpPr>
          <p:spPr bwMode="auto">
            <a:xfrm>
              <a:off x="3686175" y="2290763"/>
              <a:ext cx="0" cy="266700"/>
            </a:xfrm>
            <a:prstGeom prst="line">
              <a:avLst/>
            </a:prstGeom>
            <a:noFill/>
            <a:ln w="15875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96" name="Line 68"/>
            <p:cNvSpPr>
              <a:spLocks noChangeShapeType="1"/>
            </p:cNvSpPr>
            <p:nvPr/>
          </p:nvSpPr>
          <p:spPr bwMode="auto">
            <a:xfrm>
              <a:off x="3157538" y="2351088"/>
              <a:ext cx="0" cy="280987"/>
            </a:xfrm>
            <a:prstGeom prst="line">
              <a:avLst/>
            </a:prstGeom>
            <a:noFill/>
            <a:ln w="15875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97" name="Line 69"/>
            <p:cNvSpPr>
              <a:spLocks noChangeShapeType="1"/>
            </p:cNvSpPr>
            <p:nvPr/>
          </p:nvSpPr>
          <p:spPr bwMode="auto">
            <a:xfrm>
              <a:off x="4745038" y="2173288"/>
              <a:ext cx="0" cy="246062"/>
            </a:xfrm>
            <a:prstGeom prst="line">
              <a:avLst/>
            </a:prstGeom>
            <a:noFill/>
            <a:ln w="15875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98" name="Line 70"/>
            <p:cNvSpPr>
              <a:spLocks noChangeShapeType="1"/>
            </p:cNvSpPr>
            <p:nvPr/>
          </p:nvSpPr>
          <p:spPr bwMode="auto">
            <a:xfrm>
              <a:off x="2755900" y="2405063"/>
              <a:ext cx="0" cy="293687"/>
            </a:xfrm>
            <a:prstGeom prst="line">
              <a:avLst/>
            </a:prstGeom>
            <a:noFill/>
            <a:ln w="15875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499" name="Line 71"/>
            <p:cNvSpPr>
              <a:spLocks noChangeShapeType="1"/>
            </p:cNvSpPr>
            <p:nvPr/>
          </p:nvSpPr>
          <p:spPr bwMode="auto">
            <a:xfrm>
              <a:off x="2357438" y="2609850"/>
              <a:ext cx="0" cy="334963"/>
            </a:xfrm>
            <a:prstGeom prst="line">
              <a:avLst/>
            </a:prstGeom>
            <a:noFill/>
            <a:ln w="15875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500" name="Line 72"/>
            <p:cNvSpPr>
              <a:spLocks noChangeShapeType="1"/>
            </p:cNvSpPr>
            <p:nvPr/>
          </p:nvSpPr>
          <p:spPr bwMode="auto">
            <a:xfrm>
              <a:off x="2100263" y="3011488"/>
              <a:ext cx="0" cy="374650"/>
            </a:xfrm>
            <a:prstGeom prst="line">
              <a:avLst/>
            </a:prstGeom>
            <a:noFill/>
            <a:ln w="15875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501" name="Line 73"/>
            <p:cNvSpPr>
              <a:spLocks noChangeShapeType="1"/>
            </p:cNvSpPr>
            <p:nvPr/>
          </p:nvSpPr>
          <p:spPr bwMode="auto">
            <a:xfrm>
              <a:off x="1827213" y="3921125"/>
              <a:ext cx="0" cy="381000"/>
            </a:xfrm>
            <a:prstGeom prst="line">
              <a:avLst/>
            </a:prstGeom>
            <a:noFill/>
            <a:ln w="15875">
              <a:solidFill>
                <a:srgbClr val="FF99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8502" name="Rectangle 135"/>
            <p:cNvSpPr>
              <a:spLocks noChangeArrowheads="1"/>
            </p:cNvSpPr>
            <p:nvPr/>
          </p:nvSpPr>
          <p:spPr bwMode="auto">
            <a:xfrm>
              <a:off x="1295400" y="4797425"/>
              <a:ext cx="198438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charset="0"/>
                </a:rPr>
                <a:t>20</a:t>
              </a:r>
            </a:p>
          </p:txBody>
        </p:sp>
        <p:sp>
          <p:nvSpPr>
            <p:cNvPr id="18503" name="Rectangle 136"/>
            <p:cNvSpPr>
              <a:spLocks noChangeArrowheads="1"/>
            </p:cNvSpPr>
            <p:nvPr/>
          </p:nvSpPr>
          <p:spPr bwMode="auto">
            <a:xfrm>
              <a:off x="1295400" y="4048125"/>
              <a:ext cx="198438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charset="0"/>
                </a:rPr>
                <a:t>40</a:t>
              </a:r>
            </a:p>
          </p:txBody>
        </p:sp>
        <p:sp>
          <p:nvSpPr>
            <p:cNvPr id="18504" name="Rectangle 137"/>
            <p:cNvSpPr>
              <a:spLocks noChangeArrowheads="1"/>
            </p:cNvSpPr>
            <p:nvPr/>
          </p:nvSpPr>
          <p:spPr bwMode="auto">
            <a:xfrm>
              <a:off x="1198563" y="1754188"/>
              <a:ext cx="295275" cy="212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charset="0"/>
                </a:rPr>
                <a:t>100</a:t>
              </a:r>
            </a:p>
          </p:txBody>
        </p:sp>
        <p:sp>
          <p:nvSpPr>
            <p:cNvPr id="18505" name="Rectangle 138"/>
            <p:cNvSpPr>
              <a:spLocks noChangeArrowheads="1"/>
            </p:cNvSpPr>
            <p:nvPr/>
          </p:nvSpPr>
          <p:spPr bwMode="auto">
            <a:xfrm>
              <a:off x="1295400" y="3282950"/>
              <a:ext cx="198438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charset="0"/>
                </a:rPr>
                <a:t>60</a:t>
              </a:r>
            </a:p>
          </p:txBody>
        </p:sp>
        <p:sp>
          <p:nvSpPr>
            <p:cNvPr id="18506" name="Text Box 148"/>
            <p:cNvSpPr txBox="1">
              <a:spLocks noChangeArrowheads="1"/>
            </p:cNvSpPr>
            <p:nvPr/>
          </p:nvSpPr>
          <p:spPr bwMode="auto">
            <a:xfrm>
              <a:off x="1198563" y="1387475"/>
              <a:ext cx="38735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dirty="0">
                  <a:solidFill>
                    <a:srgbClr val="000066"/>
                  </a:solidFill>
                  <a:ea typeface="ＭＳ Ｐゴシック"/>
                  <a:cs typeface="ＭＳ Ｐゴシック"/>
                </a:rPr>
                <a:t>%</a:t>
              </a:r>
            </a:p>
          </p:txBody>
        </p:sp>
        <p:sp>
          <p:nvSpPr>
            <p:cNvPr id="18507" name="Rectangle 137"/>
            <p:cNvSpPr>
              <a:spLocks noChangeArrowheads="1"/>
            </p:cNvSpPr>
            <p:nvPr/>
          </p:nvSpPr>
          <p:spPr bwMode="auto">
            <a:xfrm>
              <a:off x="1295400" y="2514600"/>
              <a:ext cx="198438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charset="0"/>
                </a:rPr>
                <a:t>80</a:t>
              </a:r>
            </a:p>
          </p:txBody>
        </p:sp>
        <p:sp>
          <p:nvSpPr>
            <p:cNvPr id="18508" name="Rectangle 135"/>
            <p:cNvSpPr>
              <a:spLocks noChangeArrowheads="1"/>
            </p:cNvSpPr>
            <p:nvPr/>
          </p:nvSpPr>
          <p:spPr bwMode="auto">
            <a:xfrm>
              <a:off x="1393825" y="5540375"/>
              <a:ext cx="100013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charset="0"/>
                </a:rPr>
                <a:t>0</a:t>
              </a:r>
            </a:p>
          </p:txBody>
        </p:sp>
        <p:sp>
          <p:nvSpPr>
            <p:cNvPr id="18509" name="Rectangle 135"/>
            <p:cNvSpPr>
              <a:spLocks noChangeArrowheads="1"/>
            </p:cNvSpPr>
            <p:nvPr/>
          </p:nvSpPr>
          <p:spPr bwMode="auto">
            <a:xfrm>
              <a:off x="1573213" y="5732463"/>
              <a:ext cx="100012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000066"/>
                  </a:solidFill>
                  <a:cs typeface="Arial" charset="0"/>
                </a:rPr>
                <a:t>0</a:t>
              </a:r>
            </a:p>
          </p:txBody>
        </p:sp>
        <p:sp>
          <p:nvSpPr>
            <p:cNvPr id="18510" name="Rectangle 135"/>
            <p:cNvSpPr>
              <a:spLocks noChangeArrowheads="1"/>
            </p:cNvSpPr>
            <p:nvPr/>
          </p:nvSpPr>
          <p:spPr bwMode="auto">
            <a:xfrm>
              <a:off x="1846263" y="5732463"/>
              <a:ext cx="98425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000066"/>
                  </a:solidFill>
                  <a:cs typeface="Arial" charset="0"/>
                </a:rPr>
                <a:t>4</a:t>
              </a:r>
            </a:p>
          </p:txBody>
        </p:sp>
        <p:sp>
          <p:nvSpPr>
            <p:cNvPr id="18511" name="Rectangle 135"/>
            <p:cNvSpPr>
              <a:spLocks noChangeArrowheads="1"/>
            </p:cNvSpPr>
            <p:nvPr/>
          </p:nvSpPr>
          <p:spPr bwMode="auto">
            <a:xfrm>
              <a:off x="2097088" y="5732463"/>
              <a:ext cx="98425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000066"/>
                  </a:solidFill>
                  <a:cs typeface="Arial" charset="0"/>
                </a:rPr>
                <a:t>8</a:t>
              </a:r>
            </a:p>
          </p:txBody>
        </p:sp>
        <p:sp>
          <p:nvSpPr>
            <p:cNvPr id="18512" name="Rectangle 135"/>
            <p:cNvSpPr>
              <a:spLocks noChangeArrowheads="1"/>
            </p:cNvSpPr>
            <p:nvPr/>
          </p:nvSpPr>
          <p:spPr bwMode="auto">
            <a:xfrm>
              <a:off x="2325688" y="5732463"/>
              <a:ext cx="198437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000066"/>
                  </a:solidFill>
                  <a:cs typeface="Arial" charset="0"/>
                </a:rPr>
                <a:t>12</a:t>
              </a:r>
            </a:p>
          </p:txBody>
        </p:sp>
        <p:sp>
          <p:nvSpPr>
            <p:cNvPr id="18513" name="Rectangle 135"/>
            <p:cNvSpPr>
              <a:spLocks noChangeArrowheads="1"/>
            </p:cNvSpPr>
            <p:nvPr/>
          </p:nvSpPr>
          <p:spPr bwMode="auto">
            <a:xfrm>
              <a:off x="2717800" y="5732463"/>
              <a:ext cx="198438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000066"/>
                  </a:solidFill>
                  <a:cs typeface="Arial" charset="0"/>
                </a:rPr>
                <a:t>18</a:t>
              </a:r>
            </a:p>
          </p:txBody>
        </p:sp>
        <p:sp>
          <p:nvSpPr>
            <p:cNvPr id="18514" name="Rectangle 135"/>
            <p:cNvSpPr>
              <a:spLocks noChangeArrowheads="1"/>
            </p:cNvSpPr>
            <p:nvPr/>
          </p:nvSpPr>
          <p:spPr bwMode="auto">
            <a:xfrm>
              <a:off x="3108325" y="5732463"/>
              <a:ext cx="198438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000066"/>
                  </a:solidFill>
                  <a:cs typeface="Arial" charset="0"/>
                </a:rPr>
                <a:t>24</a:t>
              </a:r>
            </a:p>
          </p:txBody>
        </p:sp>
        <p:sp>
          <p:nvSpPr>
            <p:cNvPr id="18515" name="Rectangle 135"/>
            <p:cNvSpPr>
              <a:spLocks noChangeArrowheads="1"/>
            </p:cNvSpPr>
            <p:nvPr/>
          </p:nvSpPr>
          <p:spPr bwMode="auto">
            <a:xfrm>
              <a:off x="3652838" y="5732463"/>
              <a:ext cx="198437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000066"/>
                  </a:solidFill>
                  <a:cs typeface="Arial" charset="0"/>
                </a:rPr>
                <a:t>32</a:t>
              </a:r>
            </a:p>
          </p:txBody>
        </p:sp>
        <p:sp>
          <p:nvSpPr>
            <p:cNvPr id="18516" name="Rectangle 135"/>
            <p:cNvSpPr>
              <a:spLocks noChangeArrowheads="1"/>
            </p:cNvSpPr>
            <p:nvPr/>
          </p:nvSpPr>
          <p:spPr bwMode="auto">
            <a:xfrm>
              <a:off x="4733925" y="5732463"/>
              <a:ext cx="198438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000066"/>
                  </a:solidFill>
                  <a:cs typeface="Arial" charset="0"/>
                </a:rPr>
                <a:t>48</a:t>
              </a:r>
            </a:p>
          </p:txBody>
        </p:sp>
        <p:sp>
          <p:nvSpPr>
            <p:cNvPr id="18517" name="Rectangle 135"/>
            <p:cNvSpPr>
              <a:spLocks noChangeArrowheads="1"/>
            </p:cNvSpPr>
            <p:nvPr/>
          </p:nvSpPr>
          <p:spPr bwMode="auto">
            <a:xfrm>
              <a:off x="5786438" y="5732463"/>
              <a:ext cx="198437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000066"/>
                  </a:solidFill>
                  <a:cs typeface="Arial" charset="0"/>
                </a:rPr>
                <a:t>64</a:t>
              </a:r>
            </a:p>
          </p:txBody>
        </p:sp>
        <p:sp>
          <p:nvSpPr>
            <p:cNvPr id="18518" name="Rectangle 135"/>
            <p:cNvSpPr>
              <a:spLocks noChangeArrowheads="1"/>
            </p:cNvSpPr>
            <p:nvPr/>
          </p:nvSpPr>
          <p:spPr bwMode="auto">
            <a:xfrm>
              <a:off x="6838950" y="5732463"/>
              <a:ext cx="198438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000066"/>
                  </a:solidFill>
                  <a:cs typeface="Arial" charset="0"/>
                </a:rPr>
                <a:t>80</a:t>
              </a:r>
            </a:p>
          </p:txBody>
        </p:sp>
        <p:sp>
          <p:nvSpPr>
            <p:cNvPr id="18519" name="Rectangle 135"/>
            <p:cNvSpPr>
              <a:spLocks noChangeArrowheads="1"/>
            </p:cNvSpPr>
            <p:nvPr/>
          </p:nvSpPr>
          <p:spPr bwMode="auto">
            <a:xfrm>
              <a:off x="7891463" y="5732463"/>
              <a:ext cx="200025" cy="215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000066"/>
                  </a:solidFill>
                  <a:cs typeface="Arial" charset="0"/>
                </a:rPr>
                <a:t>96</a:t>
              </a:r>
            </a:p>
          </p:txBody>
        </p:sp>
        <p:sp>
          <p:nvSpPr>
            <p:cNvPr id="18520" name="AutoShape 165"/>
            <p:cNvSpPr>
              <a:spLocks noChangeArrowheads="1"/>
            </p:cNvSpPr>
            <p:nvPr/>
          </p:nvSpPr>
          <p:spPr bwMode="auto">
            <a:xfrm>
              <a:off x="3563938" y="4746625"/>
              <a:ext cx="4635500" cy="59213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  <a:ea typeface="ＭＳ Ｐゴシック"/>
                <a:cs typeface="ＭＳ Ｐゴシック"/>
              </a:endParaRPr>
            </a:p>
          </p:txBody>
        </p:sp>
        <p:sp>
          <p:nvSpPr>
            <p:cNvPr id="18521" name="Rectangle 4"/>
            <p:cNvSpPr>
              <a:spLocks noChangeArrowheads="1"/>
            </p:cNvSpPr>
            <p:nvPr/>
          </p:nvSpPr>
          <p:spPr bwMode="auto">
            <a:xfrm>
              <a:off x="3673475" y="5110163"/>
              <a:ext cx="177800" cy="144462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400"/>
              <a:endParaRPr lang="en-GB" sz="2400">
                <a:solidFill>
                  <a:srgbClr val="000066"/>
                </a:solidFill>
                <a:ea typeface="ＭＳ Ｐゴシック"/>
                <a:cs typeface="ＭＳ Ｐゴシック"/>
              </a:endParaRPr>
            </a:p>
          </p:txBody>
        </p:sp>
        <p:sp>
          <p:nvSpPr>
            <p:cNvPr id="18522" name="ZoneTexte 84"/>
            <p:cNvSpPr txBox="1">
              <a:spLocks noChangeArrowheads="1"/>
            </p:cNvSpPr>
            <p:nvPr/>
          </p:nvSpPr>
          <p:spPr bwMode="auto">
            <a:xfrm>
              <a:off x="3830638" y="4724400"/>
              <a:ext cx="4002087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b="1">
                  <a:solidFill>
                    <a:srgbClr val="333399"/>
                  </a:solidFill>
                  <a:latin typeface="Calibri" pitchFamily="34" charset="0"/>
                  <a:ea typeface="ＭＳ Ｐゴシック"/>
                  <a:cs typeface="ＭＳ Ｐゴシック"/>
                </a:rPr>
                <a:t>DRV/r + RAL, 89.4% (95% CI : 85.7-92.4)</a:t>
              </a:r>
            </a:p>
          </p:txBody>
        </p:sp>
        <p:sp>
          <p:nvSpPr>
            <p:cNvPr id="18523" name="ZoneTexte 85"/>
            <p:cNvSpPr txBox="1">
              <a:spLocks noChangeArrowheads="1"/>
            </p:cNvSpPr>
            <p:nvPr/>
          </p:nvSpPr>
          <p:spPr bwMode="auto">
            <a:xfrm>
              <a:off x="3830638" y="4984750"/>
              <a:ext cx="4368800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defTabSz="914400"/>
              <a:r>
                <a:rPr lang="en-GB" b="1">
                  <a:solidFill>
                    <a:srgbClr val="333399"/>
                  </a:solidFill>
                  <a:latin typeface="Calibri" pitchFamily="34" charset="0"/>
                  <a:ea typeface="ＭＳ Ｐゴシック"/>
                  <a:cs typeface="ＭＳ Ｐゴシック"/>
                </a:rPr>
                <a:t>DRV/r + TDF/FTC, 93.3% (95% CI : 90.3-95.6)</a:t>
              </a:r>
            </a:p>
          </p:txBody>
        </p:sp>
        <p:sp>
          <p:nvSpPr>
            <p:cNvPr id="18524" name="Freeform 37"/>
            <p:cNvSpPr>
              <a:spLocks/>
            </p:cNvSpPr>
            <p:nvPr/>
          </p:nvSpPr>
          <p:spPr bwMode="auto">
            <a:xfrm>
              <a:off x="3679825" y="4833938"/>
              <a:ext cx="168275" cy="168275"/>
            </a:xfrm>
            <a:custGeom>
              <a:avLst/>
              <a:gdLst>
                <a:gd name="T0" fmla="*/ 372650074 w 66"/>
                <a:gd name="T1" fmla="*/ 379187300 h 66"/>
                <a:gd name="T2" fmla="*/ 424952979 w 66"/>
                <a:gd name="T3" fmla="*/ 300735411 h 66"/>
                <a:gd name="T4" fmla="*/ 431490205 w 66"/>
                <a:gd name="T5" fmla="*/ 215746377 h 66"/>
                <a:gd name="T6" fmla="*/ 424952979 w 66"/>
                <a:gd name="T7" fmla="*/ 130754754 h 66"/>
                <a:gd name="T8" fmla="*/ 372650074 w 66"/>
                <a:gd name="T9" fmla="*/ 65377377 h 66"/>
                <a:gd name="T10" fmla="*/ 300735411 w 66"/>
                <a:gd name="T11" fmla="*/ 19614232 h 66"/>
                <a:gd name="T12" fmla="*/ 215746377 w 66"/>
                <a:gd name="T13" fmla="*/ 0 h 66"/>
                <a:gd name="T14" fmla="*/ 130754754 w 66"/>
                <a:gd name="T15" fmla="*/ 19614232 h 66"/>
                <a:gd name="T16" fmla="*/ 65377377 w 66"/>
                <a:gd name="T17" fmla="*/ 65377377 h 66"/>
                <a:gd name="T18" fmla="*/ 19614232 w 66"/>
                <a:gd name="T19" fmla="*/ 130754754 h 66"/>
                <a:gd name="T20" fmla="*/ 0 w 66"/>
                <a:gd name="T21" fmla="*/ 215746377 h 66"/>
                <a:gd name="T22" fmla="*/ 19614232 w 66"/>
                <a:gd name="T23" fmla="*/ 300735411 h 66"/>
                <a:gd name="T24" fmla="*/ 65377377 w 66"/>
                <a:gd name="T25" fmla="*/ 379187300 h 66"/>
                <a:gd name="T26" fmla="*/ 130754754 w 66"/>
                <a:gd name="T27" fmla="*/ 424952979 h 66"/>
                <a:gd name="T28" fmla="*/ 215746377 w 66"/>
                <a:gd name="T29" fmla="*/ 431490205 h 66"/>
                <a:gd name="T30" fmla="*/ 300735411 w 66"/>
                <a:gd name="T31" fmla="*/ 424952979 h 66"/>
                <a:gd name="T32" fmla="*/ 372650074 w 66"/>
                <a:gd name="T33" fmla="*/ 379187300 h 66"/>
                <a:gd name="T34" fmla="*/ 372650074 w 66"/>
                <a:gd name="T35" fmla="*/ 379187300 h 6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66"/>
                <a:gd name="T55" fmla="*/ 0 h 66"/>
                <a:gd name="T56" fmla="*/ 66 w 66"/>
                <a:gd name="T57" fmla="*/ 66 h 6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66" h="66">
                  <a:moveTo>
                    <a:pt x="57" y="58"/>
                  </a:moveTo>
                  <a:lnTo>
                    <a:pt x="65" y="46"/>
                  </a:lnTo>
                  <a:lnTo>
                    <a:pt x="66" y="33"/>
                  </a:lnTo>
                  <a:lnTo>
                    <a:pt x="65" y="20"/>
                  </a:lnTo>
                  <a:lnTo>
                    <a:pt x="57" y="10"/>
                  </a:lnTo>
                  <a:lnTo>
                    <a:pt x="46" y="3"/>
                  </a:lnTo>
                  <a:lnTo>
                    <a:pt x="33" y="0"/>
                  </a:lnTo>
                  <a:lnTo>
                    <a:pt x="20" y="3"/>
                  </a:lnTo>
                  <a:lnTo>
                    <a:pt x="10" y="10"/>
                  </a:lnTo>
                  <a:lnTo>
                    <a:pt x="3" y="20"/>
                  </a:lnTo>
                  <a:lnTo>
                    <a:pt x="0" y="33"/>
                  </a:lnTo>
                  <a:lnTo>
                    <a:pt x="3" y="46"/>
                  </a:lnTo>
                  <a:lnTo>
                    <a:pt x="10" y="58"/>
                  </a:lnTo>
                  <a:lnTo>
                    <a:pt x="20" y="65"/>
                  </a:lnTo>
                  <a:lnTo>
                    <a:pt x="33" y="66"/>
                  </a:lnTo>
                  <a:lnTo>
                    <a:pt x="46" y="65"/>
                  </a:lnTo>
                  <a:lnTo>
                    <a:pt x="57" y="58"/>
                  </a:lnTo>
                  <a:close/>
                </a:path>
              </a:pathLst>
            </a:custGeom>
            <a:solidFill>
              <a:srgbClr val="FF9900"/>
            </a:solidFill>
            <a:ln w="0">
              <a:solidFill>
                <a:srgbClr val="FF99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97" name="ZoneTexte 69"/>
          <p:cNvSpPr txBox="1">
            <a:spLocks noChangeArrowheads="1"/>
          </p:cNvSpPr>
          <p:nvPr/>
        </p:nvSpPr>
        <p:spPr bwMode="auto">
          <a:xfrm>
            <a:off x="6383242" y="6575234"/>
            <a:ext cx="2743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3300"/>
                </a:solidFill>
                <a:ea typeface="ＭＳ Ｐゴシック"/>
                <a:cs typeface="ＭＳ Ｐゴシック"/>
              </a:rPr>
              <a:t>Raffi F</a:t>
            </a:r>
            <a:r>
              <a:rPr lang="en-GB" sz="1200" i="1" dirty="0">
                <a:solidFill>
                  <a:srgbClr val="CC3300"/>
                </a:solidFill>
                <a:ea typeface="ＭＳ Ｐゴシック"/>
                <a:cs typeface="ＭＳ Ｐゴシック"/>
              </a:rPr>
              <a:t>. </a:t>
            </a:r>
            <a:r>
              <a:rPr lang="fr-FR" sz="1200" i="1" dirty="0">
                <a:solidFill>
                  <a:srgbClr val="CC3300"/>
                </a:solidFill>
                <a:ea typeface="ＭＳ Ｐゴシック"/>
                <a:cs typeface="ＭＳ Ｐゴシック"/>
              </a:rPr>
              <a:t>Lancet </a:t>
            </a:r>
            <a:r>
              <a:rPr lang="fr-FR" sz="1200" i="1" dirty="0" smtClean="0">
                <a:solidFill>
                  <a:srgbClr val="CC3300"/>
                </a:solidFill>
                <a:ea typeface="ＭＳ Ｐゴシック"/>
                <a:cs typeface="ＭＳ Ｐゴシック"/>
              </a:rPr>
              <a:t>2014;384:1942-51</a:t>
            </a:r>
            <a:endParaRPr lang="en-GB" sz="1200" i="1" dirty="0">
              <a:solidFill>
                <a:srgbClr val="CC3300"/>
              </a:solidFill>
              <a:ea typeface="ＭＳ Ｐゴシック"/>
              <a:cs typeface="ＭＳ Ｐゴシック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7" name="Grouper 5"/>
          <p:cNvGrpSpPr>
            <a:grpSpLocks/>
          </p:cNvGrpSpPr>
          <p:nvPr/>
        </p:nvGrpSpPr>
        <p:grpSpPr bwMode="auto">
          <a:xfrm>
            <a:off x="0" y="6570663"/>
            <a:ext cx="1733550" cy="287337"/>
            <a:chOff x="-1" y="6570663"/>
            <a:chExt cx="1733878" cy="288111"/>
          </a:xfrm>
        </p:grpSpPr>
        <p:sp>
          <p:nvSpPr>
            <p:cNvPr id="19502" name="AutoShape 162"/>
            <p:cNvSpPr>
              <a:spLocks noChangeArrowheads="1"/>
            </p:cNvSpPr>
            <p:nvPr/>
          </p:nvSpPr>
          <p:spPr bwMode="auto">
            <a:xfrm>
              <a:off x="-1" y="6570663"/>
              <a:ext cx="16920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19503" name="ZoneTexte 23"/>
            <p:cNvSpPr txBox="1">
              <a:spLocks noChangeArrowheads="1"/>
            </p:cNvSpPr>
            <p:nvPr/>
          </p:nvSpPr>
          <p:spPr bwMode="auto">
            <a:xfrm>
              <a:off x="77877" y="6581775"/>
              <a:ext cx="1656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/>
                  <a:cs typeface="ＭＳ Ｐゴシック"/>
                </a:rPr>
                <a:t>NEAT 001 / ANRS 143</a:t>
              </a:r>
            </a:p>
          </p:txBody>
        </p:sp>
      </p:grpSp>
      <p:sp>
        <p:nvSpPr>
          <p:cNvPr id="19458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err="1" smtClean="0">
                <a:ea typeface="ＭＳ Ｐゴシック"/>
                <a:cs typeface="ＭＳ Ｐゴシック"/>
              </a:rPr>
              <a:t>Study</a:t>
            </a:r>
            <a:r>
              <a:rPr lang="fr-FR" sz="3200" dirty="0" smtClean="0">
                <a:ea typeface="ＭＳ Ｐゴシック"/>
                <a:cs typeface="ＭＳ Ｐゴシック"/>
              </a:rPr>
              <a:t> NEAT 001/ANRS 143: DRV/r + RAL vs DRV/r + TDF/FTC</a:t>
            </a:r>
          </a:p>
        </p:txBody>
      </p:sp>
      <p:graphicFrame>
        <p:nvGraphicFramePr>
          <p:cNvPr id="7" name="Group 77"/>
          <p:cNvGraphicFramePr>
            <a:graphicFrameLocks/>
          </p:cNvGraphicFramePr>
          <p:nvPr/>
        </p:nvGraphicFramePr>
        <p:xfrm>
          <a:off x="433388" y="1773238"/>
          <a:ext cx="8366042" cy="3611303"/>
        </p:xfrm>
        <a:graphic>
          <a:graphicData uri="http://schemas.openxmlformats.org/drawingml/2006/table">
            <a:tbl>
              <a:tblPr/>
              <a:tblGrid>
                <a:gridCol w="333676"/>
                <a:gridCol w="2813330"/>
                <a:gridCol w="1787191"/>
                <a:gridCol w="1566367"/>
                <a:gridCol w="1865478"/>
              </a:tblGrid>
              <a:tr h="661227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DRV/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+ RAL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401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DRV/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+ TDF/FTC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404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7F00"/>
                    </a:solidFill>
                  </a:tcPr>
                </a:tc>
              </a:tr>
              <a:tr h="318574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All PDVF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8574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Total number of patients who met criteria for genotype testing*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18574">
                <a:tc>
                  <a:txBody>
                    <a:bodyPr/>
                    <a:lstStyle/>
                    <a:p>
                      <a:endParaRPr lang="fr-FR" b="1" dirty="0"/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PDVF patients meeting criteria for genotype testing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8574">
                <a:tc>
                  <a:txBody>
                    <a:bodyPr/>
                    <a:lstStyle/>
                    <a:p>
                      <a:endParaRPr lang="fr-FR" b="1" dirty="0"/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Patients without PDVF meeting criteria for genotype testing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18574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Patients undergoing genotyping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857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Major resistance mutations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>
                          <a:tab pos="358775" algn="l"/>
                        </a:tabLst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	Reverse transcriptase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>
                          <a:tab pos="358775" algn="l"/>
                        </a:tabLst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	Protease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>
                          <a:tab pos="358775" algn="l"/>
                        </a:tabLst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	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Integrase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3000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r>
                        <a:rPr kumimoji="0" lang="en-GB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†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</a:t>
                      </a:r>
                      <a:r>
                        <a:rPr kumimoji="0" lang="en-GB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‡</a:t>
                      </a:r>
                      <a:endParaRPr kumimoji="0" lang="en-GB" sz="1400" b="1" i="0" u="none" strike="noStrike" cap="none" normalizeH="0" baseline="3000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373"/>
          <p:cNvSpPr>
            <a:spLocks noChangeArrowheads="1"/>
          </p:cNvSpPr>
          <p:nvPr/>
        </p:nvSpPr>
        <p:spPr bwMode="auto">
          <a:xfrm>
            <a:off x="296863" y="1230313"/>
            <a:ext cx="8502650" cy="36988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/>
          <a:p>
            <a:pPr algn="ctr" defTabSz="914400">
              <a:defRPr/>
            </a:pPr>
            <a:r>
              <a:rPr lang="en-US" sz="2400" b="1" kern="0" dirty="0" err="1">
                <a:solidFill>
                  <a:srgbClr val="CC3300"/>
                </a:solidFill>
                <a:latin typeface="+mj-lt"/>
                <a:cs typeface="Arial" pitchFamily="34" charset="0"/>
              </a:rPr>
              <a:t>Virological</a:t>
            </a:r>
            <a:r>
              <a:rPr lang="en-US" sz="2400" b="1" kern="0" dirty="0">
                <a:solidFill>
                  <a:srgbClr val="CC3300"/>
                </a:solidFill>
                <a:latin typeface="+mj-lt"/>
                <a:cs typeface="Arial" pitchFamily="34" charset="0"/>
              </a:rPr>
              <a:t> failure and emerging resistance mutations per trial arm</a:t>
            </a:r>
            <a:endParaRPr lang="fr-FR" sz="2400" b="1" kern="0" dirty="0">
              <a:solidFill>
                <a:srgbClr val="CC3300"/>
              </a:solidFill>
              <a:latin typeface="+mj-lt"/>
              <a:cs typeface="Arial" pitchFamily="34" charset="0"/>
            </a:endParaRPr>
          </a:p>
        </p:txBody>
      </p:sp>
      <p:sp>
        <p:nvSpPr>
          <p:cNvPr id="19501" name="Rectangle 9"/>
          <p:cNvSpPr>
            <a:spLocks noChangeArrowheads="1"/>
          </p:cNvSpPr>
          <p:nvPr/>
        </p:nvSpPr>
        <p:spPr bwMode="auto">
          <a:xfrm>
            <a:off x="361950" y="5410200"/>
            <a:ext cx="84375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smtClean="0">
                <a:solidFill>
                  <a:srgbClr val="000066"/>
                </a:solidFill>
                <a:cs typeface="Arial" charset="0"/>
              </a:rPr>
              <a:t>RAL = raltegravir. DRV/r = ritonavir-boosted darunavir. TDF-FTC = tenofovir-emtricitabine</a:t>
            </a:r>
            <a:br>
              <a:rPr lang="en-US" sz="1200" smtClean="0">
                <a:solidFill>
                  <a:srgbClr val="000066"/>
                </a:solidFill>
                <a:cs typeface="Arial" charset="0"/>
              </a:rPr>
            </a:br>
            <a:r>
              <a:rPr lang="en-US" sz="1200" smtClean="0">
                <a:solidFill>
                  <a:srgbClr val="000066"/>
                </a:solidFill>
                <a:cs typeface="Arial" charset="0"/>
              </a:rPr>
              <a:t>PDVF = protocol-defined virological failure</a:t>
            </a:r>
          </a:p>
          <a:p>
            <a:r>
              <a:rPr lang="en-US" sz="1200" smtClean="0">
                <a:solidFill>
                  <a:srgbClr val="000066"/>
                </a:solidFill>
                <a:cs typeface="Arial" charset="0"/>
              </a:rPr>
              <a:t>*Genotypic testing carried out by local laboratories when patients had a single HIV RNA &gt; 500 copies/mL at or after week 32 up to the end of follow up</a:t>
            </a:r>
          </a:p>
          <a:p>
            <a:r>
              <a:rPr lang="en-US" sz="1200" baseline="30000" smtClean="0">
                <a:solidFill>
                  <a:srgbClr val="000066"/>
                </a:solidFill>
                <a:cs typeface="Arial" charset="0"/>
              </a:rPr>
              <a:t>†</a:t>
            </a:r>
            <a:r>
              <a:rPr lang="en-US" sz="1200" smtClean="0">
                <a:solidFill>
                  <a:srgbClr val="000066"/>
                </a:solidFill>
                <a:cs typeface="Arial" charset="0"/>
              </a:rPr>
              <a:t>K65R. </a:t>
            </a:r>
            <a:r>
              <a:rPr lang="en-US" sz="1200" baseline="30000" smtClean="0">
                <a:solidFill>
                  <a:srgbClr val="000066"/>
                </a:solidFill>
                <a:cs typeface="Arial" charset="0"/>
              </a:rPr>
              <a:t>‡</a:t>
            </a:r>
            <a:r>
              <a:rPr lang="en-US" sz="1200" smtClean="0">
                <a:solidFill>
                  <a:srgbClr val="000066"/>
                </a:solidFill>
                <a:cs typeface="Arial" charset="0"/>
              </a:rPr>
              <a:t>N155H</a:t>
            </a:r>
            <a:endParaRPr lang="en-US" sz="1200">
              <a:solidFill>
                <a:srgbClr val="000066"/>
              </a:solidFill>
            </a:endParaRPr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6383242" y="6575234"/>
            <a:ext cx="2743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3300"/>
                </a:solidFill>
                <a:ea typeface="ＭＳ Ｐゴシック"/>
                <a:cs typeface="ＭＳ Ｐゴシック"/>
              </a:rPr>
              <a:t>Raffi F</a:t>
            </a:r>
            <a:r>
              <a:rPr lang="en-GB" sz="1200" i="1" dirty="0">
                <a:solidFill>
                  <a:srgbClr val="CC3300"/>
                </a:solidFill>
                <a:ea typeface="ＭＳ Ｐゴシック"/>
                <a:cs typeface="ＭＳ Ｐゴシック"/>
              </a:rPr>
              <a:t>. </a:t>
            </a:r>
            <a:r>
              <a:rPr lang="fr-FR" sz="1200" i="1" dirty="0">
                <a:solidFill>
                  <a:srgbClr val="CC3300"/>
                </a:solidFill>
                <a:ea typeface="ＭＳ Ｐゴシック"/>
                <a:cs typeface="ＭＳ Ｐゴシック"/>
              </a:rPr>
              <a:t>Lancet </a:t>
            </a:r>
            <a:r>
              <a:rPr lang="fr-FR" sz="1200" i="1" dirty="0" smtClean="0">
                <a:solidFill>
                  <a:srgbClr val="CC3300"/>
                </a:solidFill>
                <a:ea typeface="ＭＳ Ｐゴシック"/>
                <a:cs typeface="ＭＳ Ｐゴシック"/>
              </a:rPr>
              <a:t>2014;384:1942-51</a:t>
            </a:r>
            <a:endParaRPr lang="en-GB" sz="1200" i="1" dirty="0">
              <a:solidFill>
                <a:srgbClr val="CC3300"/>
              </a:solidFill>
              <a:ea typeface="ＭＳ Ｐゴシック"/>
              <a:cs typeface="ＭＳ Ｐゴシック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err="1" smtClean="0">
                <a:ea typeface="ＭＳ Ｐゴシック"/>
                <a:cs typeface="ＭＳ Ｐゴシック"/>
              </a:rPr>
              <a:t>Study</a:t>
            </a:r>
            <a:r>
              <a:rPr lang="fr-FR" sz="3200" dirty="0" smtClean="0">
                <a:ea typeface="ＭＳ Ｐゴシック"/>
                <a:cs typeface="ＭＳ Ｐゴシック"/>
              </a:rPr>
              <a:t> NEAT 001/ANRS 143: DRV/r + RAL vs DRV/r + TDF/FTC</a:t>
            </a:r>
            <a:endParaRPr lang="fr-FR" dirty="0"/>
          </a:p>
        </p:txBody>
      </p:sp>
      <p:graphicFrame>
        <p:nvGraphicFramePr>
          <p:cNvPr id="4" name="Group 77"/>
          <p:cNvGraphicFramePr>
            <a:graphicFrameLocks/>
          </p:cNvGraphicFramePr>
          <p:nvPr/>
        </p:nvGraphicFramePr>
        <p:xfrm>
          <a:off x="433388" y="1994451"/>
          <a:ext cx="8366042" cy="2428055"/>
        </p:xfrm>
        <a:graphic>
          <a:graphicData uri="http://schemas.openxmlformats.org/drawingml/2006/table">
            <a:tbl>
              <a:tblPr/>
              <a:tblGrid>
                <a:gridCol w="4714327"/>
                <a:gridCol w="219870"/>
                <a:gridCol w="1642815"/>
                <a:gridCol w="1789030"/>
              </a:tblGrid>
              <a:tr h="60333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6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ts val="1860"/>
                        </a:lnSpc>
                      </a:pPr>
                      <a:endParaRPr lang="fr-FR" dirty="0"/>
                    </a:p>
                  </a:txBody>
                  <a:tcPr marL="97235" marR="97235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6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DRV/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+ RAL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86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401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6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DRV/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+ TDF/FTC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86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404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7F00"/>
                    </a:solidFill>
                  </a:tcPr>
                </a:tc>
              </a:tr>
              <a:tr h="29068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6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Patients meeting criteria for genotypic testing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6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6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9068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6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Patients with available genotype (≥ 1 amplified gene)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6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6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9076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6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≥ 1 major IAS resistance mutations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6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>
                          <a:tab pos="358775" algn="l"/>
                        </a:tabLst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	Reverse transcriptase (NRTI only)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6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>
                          <a:tab pos="358775" algn="l"/>
                        </a:tabLst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	Protease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86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>
                          <a:tab pos="358775" algn="l"/>
                        </a:tabLst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	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Integrase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60"/>
                        </a:lnSpc>
                      </a:pPr>
                      <a:endParaRPr lang="fr-FR" b="1" dirty="0"/>
                    </a:p>
                  </a:txBody>
                  <a:tcPr marL="97235" marR="97235" marT="46800" marB="4680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6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86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3/53 (5.7%)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86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1**/57 (1.8%)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86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14***/55 (25.5%)</a:t>
                      </a:r>
                      <a:endParaRPr kumimoji="0" lang="en-GB" sz="1400" b="1" i="0" u="none" strike="noStrike" cap="none" normalizeH="0" baseline="3000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6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86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86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86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373"/>
          <p:cNvSpPr>
            <a:spLocks noChangeArrowheads="1"/>
          </p:cNvSpPr>
          <p:nvPr/>
        </p:nvSpPr>
        <p:spPr bwMode="auto">
          <a:xfrm>
            <a:off x="-14162" y="1230313"/>
            <a:ext cx="9158162" cy="67710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/>
          <a:p>
            <a:pPr algn="ctr" defTabSz="914400">
              <a:defRPr/>
            </a:pPr>
            <a:r>
              <a:rPr lang="en-US" sz="2400" b="1" kern="0" dirty="0" smtClean="0">
                <a:solidFill>
                  <a:srgbClr val="CC3300"/>
                </a:solidFill>
                <a:latin typeface="+mj-lt"/>
                <a:cs typeface="Arial" pitchFamily="34" charset="0"/>
              </a:rPr>
              <a:t>Emergence of resistance mutations in full data set </a:t>
            </a:r>
          </a:p>
          <a:p>
            <a:pPr algn="ctr" defTabSz="914400">
              <a:defRPr/>
            </a:pPr>
            <a:r>
              <a:rPr lang="en-US" sz="2000" b="1" kern="0" dirty="0" smtClean="0">
                <a:solidFill>
                  <a:srgbClr val="CC3300"/>
                </a:solidFill>
                <a:latin typeface="+mj-lt"/>
                <a:cs typeface="Arial" pitchFamily="34" charset="0"/>
              </a:rPr>
              <a:t>(</a:t>
            </a:r>
            <a:r>
              <a:rPr lang="fr-FR" sz="2000" b="1" kern="0" dirty="0" err="1" smtClean="0">
                <a:solidFill>
                  <a:srgbClr val="CC3300"/>
                </a:solidFill>
                <a:latin typeface="+mj-lt"/>
                <a:cs typeface="Arial" pitchFamily="34" charset="0"/>
              </a:rPr>
              <a:t>confirmed</a:t>
            </a:r>
            <a:r>
              <a:rPr lang="fr-FR" sz="2000" b="1" kern="0" dirty="0" smtClean="0">
                <a:solidFill>
                  <a:srgbClr val="CC3300"/>
                </a:solidFill>
                <a:latin typeface="+mj-lt"/>
                <a:cs typeface="Arial" pitchFamily="34" charset="0"/>
              </a:rPr>
              <a:t> HIV RNA &gt; 50 c/</a:t>
            </a:r>
            <a:r>
              <a:rPr lang="fr-FR" sz="2000" b="1" kern="0" dirty="0" err="1" smtClean="0">
                <a:solidFill>
                  <a:srgbClr val="CC3300"/>
                </a:solidFill>
                <a:latin typeface="+mj-lt"/>
                <a:cs typeface="Arial" pitchFamily="34" charset="0"/>
              </a:rPr>
              <a:t>mL</a:t>
            </a:r>
            <a:r>
              <a:rPr lang="fr-FR" sz="2000" b="1" kern="0" dirty="0" smtClean="0">
                <a:solidFill>
                  <a:srgbClr val="CC3300"/>
                </a:solidFill>
                <a:latin typeface="+mj-lt"/>
                <a:cs typeface="Arial" pitchFamily="34" charset="0"/>
              </a:rPr>
              <a:t> or </a:t>
            </a:r>
            <a:r>
              <a:rPr lang="fr-FR" sz="2000" b="1" kern="0" dirty="0" err="1" smtClean="0">
                <a:solidFill>
                  <a:srgbClr val="CC3300"/>
                </a:solidFill>
                <a:latin typeface="+mj-lt"/>
                <a:cs typeface="Arial" pitchFamily="34" charset="0"/>
              </a:rPr>
              <a:t>any</a:t>
            </a:r>
            <a:r>
              <a:rPr lang="fr-FR" sz="2000" b="1" kern="0" dirty="0" smtClean="0">
                <a:solidFill>
                  <a:srgbClr val="CC3300"/>
                </a:solidFill>
                <a:latin typeface="+mj-lt"/>
                <a:cs typeface="Arial" pitchFamily="34" charset="0"/>
              </a:rPr>
              <a:t> single HIV RNA ≥ 500 c/ml </a:t>
            </a:r>
            <a:r>
              <a:rPr lang="fr-FR" sz="2000" b="1" kern="0" dirty="0" err="1" smtClean="0">
                <a:solidFill>
                  <a:srgbClr val="CC3300"/>
                </a:solidFill>
                <a:latin typeface="+mj-lt"/>
                <a:cs typeface="Arial" pitchFamily="34" charset="0"/>
              </a:rPr>
              <a:t>at</a:t>
            </a:r>
            <a:r>
              <a:rPr lang="fr-FR" sz="2000" b="1" kern="0" dirty="0" smtClean="0">
                <a:solidFill>
                  <a:srgbClr val="CC3300"/>
                </a:solidFill>
                <a:latin typeface="+mj-lt"/>
                <a:cs typeface="Arial" pitchFamily="34" charset="0"/>
              </a:rPr>
              <a:t> or </a:t>
            </a:r>
            <a:r>
              <a:rPr lang="fr-FR" sz="2000" b="1" kern="0" dirty="0" err="1" smtClean="0">
                <a:solidFill>
                  <a:srgbClr val="CC3300"/>
                </a:solidFill>
                <a:latin typeface="+mj-lt"/>
                <a:cs typeface="Arial" pitchFamily="34" charset="0"/>
              </a:rPr>
              <a:t>after</a:t>
            </a:r>
            <a:r>
              <a:rPr lang="fr-FR" sz="2000" b="1" kern="0" dirty="0" smtClean="0">
                <a:solidFill>
                  <a:srgbClr val="CC3300"/>
                </a:solidFill>
                <a:latin typeface="+mj-lt"/>
                <a:cs typeface="Arial" pitchFamily="34" charset="0"/>
              </a:rPr>
              <a:t> W32)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433388" y="4797152"/>
            <a:ext cx="809390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66"/>
                </a:solidFill>
              </a:rPr>
              <a:t>* 1 patient had 2 major IAS resistance mutations (1 NRTI + 1 INI)</a:t>
            </a:r>
          </a:p>
          <a:p>
            <a:r>
              <a:rPr lang="en-US" sz="1400" dirty="0" smtClean="0">
                <a:solidFill>
                  <a:srgbClr val="000066"/>
                </a:solidFill>
              </a:rPr>
              <a:t>** L76V</a:t>
            </a:r>
          </a:p>
          <a:p>
            <a:r>
              <a:rPr lang="en-US" sz="1400" dirty="0" smtClean="0">
                <a:solidFill>
                  <a:srgbClr val="000066"/>
                </a:solidFill>
              </a:rPr>
              <a:t>*** N155H = 12 ; N155H + Q148R = 1, Y143C = 1 ; HIV RNA at genotypic testing &lt; 200 c/</a:t>
            </a:r>
            <a:r>
              <a:rPr lang="en-US" sz="1400" dirty="0" err="1" smtClean="0">
                <a:solidFill>
                  <a:srgbClr val="000066"/>
                </a:solidFill>
              </a:rPr>
              <a:t>mL</a:t>
            </a:r>
            <a:r>
              <a:rPr lang="en-US" sz="1400" dirty="0" smtClean="0">
                <a:solidFill>
                  <a:srgbClr val="000066"/>
                </a:solidFill>
              </a:rPr>
              <a:t> : 4/14</a:t>
            </a:r>
            <a:endParaRPr lang="en-US" sz="1400" dirty="0">
              <a:solidFill>
                <a:srgbClr val="000066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79512" y="5618202"/>
            <a:ext cx="884531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indent="-360363">
              <a:buClr>
                <a:srgbClr val="CC3300"/>
              </a:buClr>
              <a:buFont typeface="Arial" pitchFamily="34" charset="0"/>
              <a:buChar char="•"/>
            </a:pPr>
            <a:r>
              <a:rPr lang="en-GB" sz="1500" dirty="0" smtClean="0">
                <a:solidFill>
                  <a:srgbClr val="000066"/>
                </a:solidFill>
                <a:latin typeface="Arial"/>
                <a:cs typeface="Arial"/>
              </a:rPr>
              <a:t>Predictor of </a:t>
            </a:r>
            <a:r>
              <a:rPr lang="en-GB" sz="1500" dirty="0" err="1" smtClean="0">
                <a:solidFill>
                  <a:srgbClr val="000066"/>
                </a:solidFill>
                <a:latin typeface="Arial"/>
                <a:cs typeface="Arial"/>
              </a:rPr>
              <a:t>integrase</a:t>
            </a:r>
            <a:r>
              <a:rPr lang="en-GB" sz="1500" dirty="0" smtClean="0">
                <a:solidFill>
                  <a:srgbClr val="000066"/>
                </a:solidFill>
                <a:latin typeface="Arial"/>
                <a:cs typeface="Arial"/>
              </a:rPr>
              <a:t> resistance mutations emergence : baseline HIV RNA, p=0.006, </a:t>
            </a:r>
            <a:br>
              <a:rPr lang="en-GB" sz="1500" dirty="0" smtClean="0">
                <a:solidFill>
                  <a:srgbClr val="000066"/>
                </a:solidFill>
                <a:latin typeface="Arial"/>
                <a:cs typeface="Arial"/>
              </a:rPr>
            </a:br>
            <a:r>
              <a:rPr lang="en-GB" sz="1500" dirty="0" smtClean="0">
                <a:solidFill>
                  <a:srgbClr val="000066"/>
                </a:solidFill>
                <a:latin typeface="Arial"/>
                <a:cs typeface="Arial"/>
              </a:rPr>
              <a:t>no association with baseline CD4 nor HIV RNA  at time of testing</a:t>
            </a:r>
            <a:endParaRPr lang="fr-FR" sz="1500" dirty="0">
              <a:solidFill>
                <a:srgbClr val="000066"/>
              </a:solidFill>
              <a:latin typeface="Arial"/>
              <a:cs typeface="Arial"/>
            </a:endParaRPr>
          </a:p>
        </p:txBody>
      </p: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6019800" y="6553200"/>
            <a:ext cx="30956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defTabSz="914400"/>
            <a:r>
              <a:rPr lang="fr-FR" sz="1200" i="1" dirty="0" smtClean="0">
                <a:solidFill>
                  <a:srgbClr val="CC3300"/>
                </a:solidFill>
                <a:ea typeface="ＭＳ Ｐゴシック"/>
                <a:cs typeface="ＭＳ Ｐゴシック"/>
              </a:rPr>
              <a:t>Lambert-</a:t>
            </a:r>
            <a:r>
              <a:rPr lang="fr-FR" sz="1200" i="1" dirty="0" err="1" smtClean="0">
                <a:solidFill>
                  <a:srgbClr val="CC3300"/>
                </a:solidFill>
                <a:ea typeface="ＭＳ Ｐゴシック"/>
                <a:cs typeface="ＭＳ Ｐゴシック"/>
              </a:rPr>
              <a:t>Niclot</a:t>
            </a:r>
            <a:r>
              <a:rPr lang="fr-FR" sz="1200" i="1" dirty="0" smtClean="0">
                <a:solidFill>
                  <a:srgbClr val="CC3300"/>
                </a:solidFill>
                <a:ea typeface="ＭＳ Ｐゴシック"/>
                <a:cs typeface="ＭＳ Ｐゴシック"/>
              </a:rPr>
              <a:t> S, JAC 2015 (in </a:t>
            </a:r>
            <a:r>
              <a:rPr lang="fr-FR" sz="1200" i="1" dirty="0" err="1" smtClean="0">
                <a:solidFill>
                  <a:srgbClr val="CC3300"/>
                </a:solidFill>
                <a:ea typeface="ＭＳ Ｐゴシック"/>
                <a:cs typeface="ＭＳ Ｐゴシック"/>
              </a:rPr>
              <a:t>press</a:t>
            </a:r>
            <a:r>
              <a:rPr lang="fr-FR" sz="1200" i="1" dirty="0" smtClean="0">
                <a:solidFill>
                  <a:srgbClr val="CC3300"/>
                </a:solidFill>
                <a:ea typeface="ＭＳ Ｐゴシック"/>
                <a:cs typeface="ＭＳ Ｐゴシック"/>
              </a:rPr>
              <a:t>)</a:t>
            </a:r>
          </a:p>
        </p:txBody>
      </p:sp>
      <p:grpSp>
        <p:nvGrpSpPr>
          <p:cNvPr id="10" name="Grouper 27"/>
          <p:cNvGrpSpPr>
            <a:grpSpLocks/>
          </p:cNvGrpSpPr>
          <p:nvPr/>
        </p:nvGrpSpPr>
        <p:grpSpPr bwMode="auto">
          <a:xfrm>
            <a:off x="0" y="6570663"/>
            <a:ext cx="1733550" cy="287337"/>
            <a:chOff x="-1" y="6570663"/>
            <a:chExt cx="1733878" cy="288111"/>
          </a:xfrm>
        </p:grpSpPr>
        <p:sp>
          <p:nvSpPr>
            <p:cNvPr id="11" name="AutoShape 162"/>
            <p:cNvSpPr>
              <a:spLocks noChangeArrowheads="1"/>
            </p:cNvSpPr>
            <p:nvPr/>
          </p:nvSpPr>
          <p:spPr bwMode="auto">
            <a:xfrm>
              <a:off x="-1" y="6570663"/>
              <a:ext cx="16920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12" name="ZoneTexte 23"/>
            <p:cNvSpPr txBox="1">
              <a:spLocks noChangeArrowheads="1"/>
            </p:cNvSpPr>
            <p:nvPr/>
          </p:nvSpPr>
          <p:spPr bwMode="auto">
            <a:xfrm>
              <a:off x="77877" y="6581775"/>
              <a:ext cx="1656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/>
                  <a:cs typeface="ＭＳ Ｐゴシック"/>
                </a:rPr>
                <a:t>NEAT 001 / ANRS 143</a:t>
              </a: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ea typeface="ＭＳ Ｐゴシック"/>
                <a:cs typeface="ＭＳ Ｐゴシック"/>
              </a:rPr>
              <a:t>Study NEAT 001/ANRS 143: DRV/r + RAL vs DRV/r + TDF/FTC</a:t>
            </a:r>
          </a:p>
        </p:txBody>
      </p:sp>
      <p:sp>
        <p:nvSpPr>
          <p:cNvPr id="5" name="Rectangle 373"/>
          <p:cNvSpPr>
            <a:spLocks noChangeArrowheads="1"/>
          </p:cNvSpPr>
          <p:nvPr/>
        </p:nvSpPr>
        <p:spPr bwMode="auto">
          <a:xfrm>
            <a:off x="4087813" y="1196975"/>
            <a:ext cx="936625" cy="430213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/>
          <a:p>
            <a:pPr algn="ctr" defTabSz="914400">
              <a:defRPr/>
            </a:pPr>
            <a:r>
              <a:rPr lang="en-US" sz="2800" b="1" kern="0" dirty="0">
                <a:solidFill>
                  <a:srgbClr val="CC3300"/>
                </a:solidFill>
                <a:latin typeface="+mj-lt"/>
                <a:cs typeface="Arial" pitchFamily="34" charset="0"/>
              </a:rPr>
              <a:t>Safety</a:t>
            </a:r>
          </a:p>
        </p:txBody>
      </p:sp>
      <p:grpSp>
        <p:nvGrpSpPr>
          <p:cNvPr id="20483" name="Grouper 5"/>
          <p:cNvGrpSpPr>
            <a:grpSpLocks/>
          </p:cNvGrpSpPr>
          <p:nvPr/>
        </p:nvGrpSpPr>
        <p:grpSpPr bwMode="auto">
          <a:xfrm>
            <a:off x="0" y="6570663"/>
            <a:ext cx="1733550" cy="287337"/>
            <a:chOff x="-1" y="6570663"/>
            <a:chExt cx="1733878" cy="288111"/>
          </a:xfrm>
        </p:grpSpPr>
        <p:sp>
          <p:nvSpPr>
            <p:cNvPr id="20537" name="AutoShape 162"/>
            <p:cNvSpPr>
              <a:spLocks noChangeArrowheads="1"/>
            </p:cNvSpPr>
            <p:nvPr/>
          </p:nvSpPr>
          <p:spPr bwMode="auto">
            <a:xfrm>
              <a:off x="-1" y="6570663"/>
              <a:ext cx="16920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US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20538" name="ZoneTexte 23"/>
            <p:cNvSpPr txBox="1">
              <a:spLocks noChangeArrowheads="1"/>
            </p:cNvSpPr>
            <p:nvPr/>
          </p:nvSpPr>
          <p:spPr bwMode="auto">
            <a:xfrm>
              <a:off x="77877" y="6581775"/>
              <a:ext cx="1656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US" sz="1200" b="1" i="1">
                  <a:solidFill>
                    <a:srgbClr val="333399"/>
                  </a:solidFill>
                  <a:latin typeface="Cambria" pitchFamily="18" charset="0"/>
                  <a:ea typeface="ＭＳ Ｐゴシック"/>
                  <a:cs typeface="ＭＳ Ｐゴシック"/>
                </a:rPr>
                <a:t>NEAT 001 / ANRS 143</a:t>
              </a:r>
            </a:p>
          </p:txBody>
        </p:sp>
      </p:grpSp>
      <p:graphicFrame>
        <p:nvGraphicFramePr>
          <p:cNvPr id="9" name="Group 77"/>
          <p:cNvGraphicFramePr>
            <a:graphicFrameLocks/>
          </p:cNvGraphicFramePr>
          <p:nvPr/>
        </p:nvGraphicFramePr>
        <p:xfrm>
          <a:off x="179388" y="1752600"/>
          <a:ext cx="8733433" cy="3760541"/>
        </p:xfrm>
        <a:graphic>
          <a:graphicData uri="http://schemas.openxmlformats.org/drawingml/2006/table">
            <a:tbl>
              <a:tblPr/>
              <a:tblGrid>
                <a:gridCol w="3816548"/>
                <a:gridCol w="1884249"/>
                <a:gridCol w="1827119"/>
                <a:gridCol w="1205517"/>
              </a:tblGrid>
              <a:tr h="5632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DRV/r + RAL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401</a:t>
                      </a:r>
                      <a:endParaRPr kumimoji="0" lang="en-US" sz="18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DRV/r + TDF/FTC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404</a:t>
                      </a:r>
                      <a:endParaRPr kumimoji="0" lang="en-US" sz="18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7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Adjusted</a:t>
                      </a:r>
                      <a:br>
                        <a:rPr kumimoji="0" lang="en-US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US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difference</a:t>
                      </a:r>
                      <a:br>
                        <a:rPr kumimoji="0" lang="en-US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US" sz="16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(95% CI)</a:t>
                      </a: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2996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  <a:t>Discontinuation for any reason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  <a:t>14.8% (W96)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  <a:t>9.1% (W96)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  <a:t>5.8%</a:t>
                      </a:r>
                    </a:p>
                    <a:p>
                      <a:pPr algn="ctr"/>
                      <a: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  <a:t>(2.0</a:t>
                      </a:r>
                      <a:r>
                        <a:rPr lang="en-US" sz="1200" b="1" baseline="0" noProof="0" dirty="0" smtClean="0">
                          <a:solidFill>
                            <a:srgbClr val="000066"/>
                          </a:solidFill>
                        </a:rPr>
                        <a:t> -</a:t>
                      </a:r>
                      <a: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  <a:t> 10.0)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996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266700" algn="l"/>
                        </a:tabLst>
                        <a:defRPr/>
                      </a:pPr>
                      <a: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  <a:t>Discontinued after reaching the primary endpoint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  <a:t>36/80 (44%)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  <a:t>8/51 (16%)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5292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  <a:t>Discontinuation</a:t>
                      </a:r>
                      <a:r>
                        <a:rPr lang="en-US" sz="1200" b="1" baseline="0" noProof="0" dirty="0" smtClean="0">
                          <a:solidFill>
                            <a:srgbClr val="000066"/>
                          </a:solidFill>
                        </a:rPr>
                        <a:t> for treatment-limiting AE</a:t>
                      </a:r>
                      <a:endParaRPr lang="en-US" sz="1200" b="1" noProof="0" dirty="0" smtClean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  <a:t>1.5%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  <a:t>2.6%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996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  <a:t>AE leading to treatment modification, all grade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  <a:t>3.9 /100</a:t>
                      </a:r>
                      <a:b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</a:br>
                      <a: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  <a:t>patient-year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  <a:t>4.2/100</a:t>
                      </a:r>
                      <a:b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</a:br>
                      <a: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  <a:t>patient-year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5292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  <a:t>AE leading to treatment modification, grade 3-4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  <a:t>N = 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  <a:t>N = 6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996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  <a:t>Serious adverse events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  <a:t>10.2/100</a:t>
                      </a:r>
                      <a:r>
                        <a:rPr lang="en-US" sz="1200" b="1" baseline="0" noProof="0" dirty="0" smtClean="0">
                          <a:solidFill>
                            <a:srgbClr val="000066"/>
                          </a:solidFill>
                        </a:rPr>
                        <a:t> </a:t>
                      </a:r>
                      <a:br>
                        <a:rPr lang="en-US" sz="1200" b="1" baseline="0" noProof="0" dirty="0" smtClean="0">
                          <a:solidFill>
                            <a:srgbClr val="000066"/>
                          </a:solidFill>
                        </a:rPr>
                      </a:br>
                      <a:r>
                        <a:rPr lang="en-US" sz="1200" b="1" baseline="0" noProof="0" dirty="0" smtClean="0">
                          <a:solidFill>
                            <a:srgbClr val="000066"/>
                          </a:solidFill>
                        </a:rPr>
                        <a:t>patient-year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  <a:t>8.3/100</a:t>
                      </a:r>
                      <a:b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</a:br>
                      <a: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  <a:t>patient-year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52921">
                <a:tc>
                  <a:txBody>
                    <a:bodyPr/>
                    <a:lstStyle/>
                    <a:p>
                      <a: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  <a:t>Death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  <a:t>4*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  <a:t>1**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996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  <a:t>Grade 2-4 rash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  <a:t>1.3/100</a:t>
                      </a:r>
                      <a:b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</a:br>
                      <a: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  <a:t>patient-year</a:t>
                      </a:r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 dirty="0" smtClean="0">
                          <a:solidFill>
                            <a:srgbClr val="000066"/>
                          </a:solidFill>
                        </a:rPr>
                        <a:t>1.6/100</a:t>
                      </a:r>
                      <a:r>
                        <a:rPr lang="en-US" sz="1200" b="1" baseline="0" noProof="0" dirty="0" smtClean="0">
                          <a:solidFill>
                            <a:srgbClr val="000066"/>
                          </a:solidFill>
                        </a:rPr>
                        <a:t/>
                      </a:r>
                      <a:br>
                        <a:rPr lang="en-US" sz="1200" b="1" baseline="0" noProof="0" dirty="0" smtClean="0">
                          <a:solidFill>
                            <a:srgbClr val="000066"/>
                          </a:solidFill>
                        </a:rPr>
                      </a:br>
                      <a:r>
                        <a:rPr lang="en-US" sz="1200" b="1" baseline="0" noProof="0" dirty="0" smtClean="0">
                          <a:solidFill>
                            <a:srgbClr val="000066"/>
                          </a:solidFill>
                        </a:rPr>
                        <a:t>patient-year</a:t>
                      </a:r>
                      <a:endParaRPr lang="en-US" sz="1200" b="1" noProof="0" dirty="0" smtClean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20536" name="ZoneTexte 9"/>
          <p:cNvSpPr txBox="1">
            <a:spLocks noChangeArrowheads="1"/>
          </p:cNvSpPr>
          <p:nvPr/>
        </p:nvSpPr>
        <p:spPr bwMode="auto">
          <a:xfrm>
            <a:off x="179388" y="5517232"/>
            <a:ext cx="71072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000066"/>
                </a:solidFill>
              </a:rPr>
              <a:t>* melanoma, </a:t>
            </a:r>
            <a:r>
              <a:rPr lang="en-US" sz="1400" dirty="0" err="1">
                <a:solidFill>
                  <a:srgbClr val="000066"/>
                </a:solidFill>
              </a:rPr>
              <a:t>Burkitt’s</a:t>
            </a:r>
            <a:r>
              <a:rPr lang="en-US" sz="1400" dirty="0">
                <a:solidFill>
                  <a:srgbClr val="000066"/>
                </a:solidFill>
              </a:rPr>
              <a:t> lymphoma, severe sepsis with organ failure after DRESS, suicide</a:t>
            </a:r>
          </a:p>
          <a:p>
            <a:r>
              <a:rPr lang="en-US" sz="1400" dirty="0">
                <a:solidFill>
                  <a:srgbClr val="000066"/>
                </a:solidFill>
              </a:rPr>
              <a:t>** morphine overdose</a:t>
            </a:r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6383242" y="6575234"/>
            <a:ext cx="2743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3300"/>
                </a:solidFill>
                <a:ea typeface="ＭＳ Ｐゴシック"/>
                <a:cs typeface="ＭＳ Ｐゴシック"/>
              </a:rPr>
              <a:t>Raffi F</a:t>
            </a:r>
            <a:r>
              <a:rPr lang="en-GB" sz="1200" i="1" dirty="0">
                <a:solidFill>
                  <a:srgbClr val="CC3300"/>
                </a:solidFill>
                <a:ea typeface="ＭＳ Ｐゴシック"/>
                <a:cs typeface="ＭＳ Ｐゴシック"/>
              </a:rPr>
              <a:t>. </a:t>
            </a:r>
            <a:r>
              <a:rPr lang="fr-FR" sz="1200" i="1" dirty="0">
                <a:solidFill>
                  <a:srgbClr val="CC3300"/>
                </a:solidFill>
                <a:ea typeface="ＭＳ Ｐゴシック"/>
                <a:cs typeface="ＭＳ Ｐゴシック"/>
              </a:rPr>
              <a:t>Lancet </a:t>
            </a:r>
            <a:r>
              <a:rPr lang="fr-FR" sz="1200" i="1" dirty="0" smtClean="0">
                <a:solidFill>
                  <a:srgbClr val="CC3300"/>
                </a:solidFill>
                <a:ea typeface="ＭＳ Ｐゴシック"/>
                <a:cs typeface="ＭＳ Ｐゴシック"/>
              </a:rPr>
              <a:t>2014;384:1942-51</a:t>
            </a:r>
            <a:endParaRPr lang="en-GB" sz="1200" i="1" dirty="0">
              <a:solidFill>
                <a:srgbClr val="CC3300"/>
              </a:solidFill>
              <a:ea typeface="ＭＳ Ｐゴシック"/>
              <a:cs typeface="ＭＳ Ｐゴシック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ea typeface="ＭＳ Ｐゴシック"/>
                <a:cs typeface="ＭＳ Ｐゴシック"/>
              </a:rPr>
              <a:t>Study NEAT 001/ANRS 143: DRV/r + RAL vs DRV/r + TDF/FTC</a:t>
            </a:r>
          </a:p>
        </p:txBody>
      </p:sp>
      <p:grpSp>
        <p:nvGrpSpPr>
          <p:cNvPr id="21506" name="Grouper 5"/>
          <p:cNvGrpSpPr>
            <a:grpSpLocks/>
          </p:cNvGrpSpPr>
          <p:nvPr/>
        </p:nvGrpSpPr>
        <p:grpSpPr bwMode="auto">
          <a:xfrm>
            <a:off x="0" y="6570663"/>
            <a:ext cx="1733550" cy="287337"/>
            <a:chOff x="-1" y="6570663"/>
            <a:chExt cx="1733878" cy="288111"/>
          </a:xfrm>
        </p:grpSpPr>
        <p:sp>
          <p:nvSpPr>
            <p:cNvPr id="21566" name="AutoShape 162"/>
            <p:cNvSpPr>
              <a:spLocks noChangeArrowheads="1"/>
            </p:cNvSpPr>
            <p:nvPr/>
          </p:nvSpPr>
          <p:spPr bwMode="auto">
            <a:xfrm>
              <a:off x="-1" y="6570663"/>
              <a:ext cx="16920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US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21567" name="ZoneTexte 23"/>
            <p:cNvSpPr txBox="1">
              <a:spLocks noChangeArrowheads="1"/>
            </p:cNvSpPr>
            <p:nvPr/>
          </p:nvSpPr>
          <p:spPr bwMode="auto">
            <a:xfrm>
              <a:off x="77877" y="6581775"/>
              <a:ext cx="1656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US" sz="1200" b="1" i="1">
                  <a:solidFill>
                    <a:srgbClr val="333399"/>
                  </a:solidFill>
                  <a:latin typeface="Cambria" pitchFamily="18" charset="0"/>
                  <a:ea typeface="ＭＳ Ｐゴシック"/>
                  <a:cs typeface="ＭＳ Ｐゴシック"/>
                </a:rPr>
                <a:t>NEAT 001 / ANRS 143</a:t>
              </a:r>
            </a:p>
          </p:txBody>
        </p:sp>
      </p:grpSp>
      <p:sp>
        <p:nvSpPr>
          <p:cNvPr id="9" name="Rectangle 373"/>
          <p:cNvSpPr>
            <a:spLocks noChangeArrowheads="1"/>
          </p:cNvSpPr>
          <p:nvPr/>
        </p:nvSpPr>
        <p:spPr bwMode="auto">
          <a:xfrm>
            <a:off x="3081363" y="1196975"/>
            <a:ext cx="2949525" cy="36933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/>
          <a:p>
            <a:pPr algn="ctr" defTabSz="914400">
              <a:defRPr/>
            </a:pPr>
            <a:r>
              <a:rPr lang="en-US" sz="2400" b="1" kern="0" dirty="0">
                <a:solidFill>
                  <a:srgbClr val="CC3300"/>
                </a:solidFill>
                <a:latin typeface="+mj-lt"/>
                <a:cs typeface="Arial" pitchFamily="34" charset="0"/>
              </a:rPr>
              <a:t>Laboratory parameters</a:t>
            </a:r>
          </a:p>
        </p:txBody>
      </p:sp>
      <p:graphicFrame>
        <p:nvGraphicFramePr>
          <p:cNvPr id="10" name="Group 77"/>
          <p:cNvGraphicFramePr>
            <a:graphicFrameLocks noGrp="1"/>
          </p:cNvGraphicFramePr>
          <p:nvPr/>
        </p:nvGraphicFramePr>
        <p:xfrm>
          <a:off x="179388" y="1785938"/>
          <a:ext cx="8666162" cy="4095755"/>
        </p:xfrm>
        <a:graphic>
          <a:graphicData uri="http://schemas.openxmlformats.org/drawingml/2006/table">
            <a:tbl>
              <a:tblPr/>
              <a:tblGrid>
                <a:gridCol w="4141787"/>
                <a:gridCol w="1492250"/>
                <a:gridCol w="1827213"/>
                <a:gridCol w="1204912"/>
              </a:tblGrid>
              <a:tr h="766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/>
                        <a:cs typeface="ＭＳ Ｐゴシック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DRV/r + RAL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N = 401</a:t>
                      </a: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DRV/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r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 + TDF/FTC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N = 404</a:t>
                      </a: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7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p</a:t>
                      </a: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698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Mean increase from baseline to W96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Total cholesterol (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mmol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/L)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+ 0.9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+0.5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&lt; 0.001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HDL-cholesterol (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mmol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/L)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+0.2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+0.1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&lt; 0.001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LDL-cholesterol (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mmol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/L)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+0.5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+0.4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0.021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Estimated creatinine clearance (mL/min)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+ 0.8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- 4.6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&lt; 0.001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98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Graded abnormality over 96 weeks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≥ Grade 2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creatinine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Grade 3-4 CK increase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6%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Grade 3-4 ALAT increase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0.036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1565" name="ZoneTexte 10"/>
          <p:cNvSpPr txBox="1">
            <a:spLocks noChangeArrowheads="1"/>
          </p:cNvSpPr>
          <p:nvPr/>
        </p:nvSpPr>
        <p:spPr bwMode="auto">
          <a:xfrm>
            <a:off x="152400" y="5867400"/>
            <a:ext cx="29559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rgbClr val="000066"/>
                </a:solidFill>
              </a:rPr>
              <a:t>Conversion </a:t>
            </a:r>
            <a:r>
              <a:rPr lang="en-US" sz="1400" dirty="0" err="1">
                <a:solidFill>
                  <a:srgbClr val="000066"/>
                </a:solidFill>
              </a:rPr>
              <a:t>mmol</a:t>
            </a:r>
            <a:r>
              <a:rPr lang="en-US" sz="1400" dirty="0">
                <a:solidFill>
                  <a:srgbClr val="000066"/>
                </a:solidFill>
              </a:rPr>
              <a:t>/L to g/L : x 0.387</a:t>
            </a:r>
          </a:p>
        </p:txBody>
      </p:sp>
      <p:sp>
        <p:nvSpPr>
          <p:cNvPr id="11" name="ZoneTexte 69"/>
          <p:cNvSpPr txBox="1">
            <a:spLocks noChangeArrowheads="1"/>
          </p:cNvSpPr>
          <p:nvPr/>
        </p:nvSpPr>
        <p:spPr bwMode="auto">
          <a:xfrm>
            <a:off x="6383242" y="6575234"/>
            <a:ext cx="2743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3300"/>
                </a:solidFill>
                <a:ea typeface="ＭＳ Ｐゴシック"/>
                <a:cs typeface="ＭＳ Ｐゴシック"/>
              </a:rPr>
              <a:t>Raffi F</a:t>
            </a:r>
            <a:r>
              <a:rPr lang="en-GB" sz="1200" i="1" dirty="0">
                <a:solidFill>
                  <a:srgbClr val="CC3300"/>
                </a:solidFill>
                <a:ea typeface="ＭＳ Ｐゴシック"/>
                <a:cs typeface="ＭＳ Ｐゴシック"/>
              </a:rPr>
              <a:t>. </a:t>
            </a:r>
            <a:r>
              <a:rPr lang="fr-FR" sz="1200" i="1" dirty="0">
                <a:solidFill>
                  <a:srgbClr val="CC3300"/>
                </a:solidFill>
                <a:ea typeface="ＭＳ Ｐゴシック"/>
                <a:cs typeface="ＭＳ Ｐゴシック"/>
              </a:rPr>
              <a:t>Lancet </a:t>
            </a:r>
            <a:r>
              <a:rPr lang="fr-FR" sz="1200" i="1" dirty="0" smtClean="0">
                <a:solidFill>
                  <a:srgbClr val="CC3300"/>
                </a:solidFill>
                <a:ea typeface="ＭＳ Ｐゴシック"/>
                <a:cs typeface="ＭＳ Ｐゴシック"/>
              </a:rPr>
              <a:t>2014;384:1942-51</a:t>
            </a:r>
            <a:endParaRPr lang="en-GB" sz="1200" i="1" dirty="0">
              <a:solidFill>
                <a:srgbClr val="CC3300"/>
              </a:solidFill>
              <a:ea typeface="ＭＳ Ｐゴシック"/>
              <a:cs typeface="ＭＳ Ｐゴシック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err="1" smtClean="0">
                <a:ea typeface="ＭＳ Ｐゴシック"/>
                <a:cs typeface="ＭＳ Ｐゴシック"/>
              </a:rPr>
              <a:t>Study</a:t>
            </a:r>
            <a:r>
              <a:rPr lang="fr-FR" sz="3200" dirty="0" smtClean="0">
                <a:ea typeface="ＭＳ Ｐゴシック"/>
                <a:cs typeface="ＭＳ Ｐゴシック"/>
              </a:rPr>
              <a:t> NEAT 001/ANRS 143: DRV/r + RAL vs DRV/r + TDF/FTC - </a:t>
            </a:r>
            <a:r>
              <a:rPr lang="fr-FR" sz="3200" dirty="0" err="1" smtClean="0">
                <a:ea typeface="ＭＳ Ｐゴシック"/>
                <a:cs typeface="ＭＳ Ｐゴシック"/>
              </a:rPr>
              <a:t>Bone</a:t>
            </a:r>
            <a:r>
              <a:rPr lang="fr-FR" sz="3200" dirty="0" smtClean="0">
                <a:ea typeface="ＭＳ Ｐゴシック"/>
                <a:cs typeface="ＭＳ Ｐゴシック"/>
              </a:rPr>
              <a:t> </a:t>
            </a:r>
            <a:r>
              <a:rPr lang="fr-FR" sz="3200" dirty="0" err="1" smtClean="0">
                <a:ea typeface="ＭＳ Ｐゴシック"/>
                <a:cs typeface="ＭＳ Ｐゴシック"/>
              </a:rPr>
              <a:t>substudy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800" y="1066800"/>
            <a:ext cx="9024938" cy="5303838"/>
          </a:xfrm>
        </p:spPr>
        <p:txBody>
          <a:bodyPr/>
          <a:lstStyle/>
          <a:p>
            <a:pPr>
              <a:spcBef>
                <a:spcPts val="272"/>
              </a:spcBef>
            </a:pPr>
            <a:r>
              <a:rPr lang="en-US" sz="2400" b="1" dirty="0" smtClean="0">
                <a:latin typeface="+mj-lt"/>
              </a:rPr>
              <a:t>Bone </a:t>
            </a:r>
            <a:r>
              <a:rPr lang="en-US" sz="2400" b="1" dirty="0" err="1" smtClean="0">
                <a:latin typeface="+mj-lt"/>
              </a:rPr>
              <a:t>substudy</a:t>
            </a:r>
            <a:endParaRPr lang="en-US" sz="2400" b="1" dirty="0" smtClean="0">
              <a:latin typeface="+mj-lt"/>
            </a:endParaRPr>
          </a:p>
          <a:p>
            <a:pPr lvl="1">
              <a:spcBef>
                <a:spcPts val="272"/>
              </a:spcBef>
            </a:pPr>
            <a:r>
              <a:rPr lang="en-US" sz="1800" dirty="0" smtClean="0"/>
              <a:t>146 patients : 70 DRV/r + RAL </a:t>
            </a:r>
            <a:r>
              <a:rPr lang="en-US" sz="1800" dirty="0" err="1" smtClean="0"/>
              <a:t>vs</a:t>
            </a:r>
            <a:r>
              <a:rPr lang="en-US" sz="1800" dirty="0" smtClean="0"/>
              <a:t> 76 DRV/r + TDF/FTC</a:t>
            </a:r>
            <a:endParaRPr lang="en-US" sz="600" dirty="0" smtClean="0"/>
          </a:p>
          <a:p>
            <a:pPr lvl="2">
              <a:spcBef>
                <a:spcPts val="272"/>
              </a:spcBef>
            </a:pPr>
            <a:r>
              <a:rPr lang="en-US" dirty="0" err="1" smtClean="0"/>
              <a:t>Randomised</a:t>
            </a:r>
            <a:r>
              <a:rPr lang="en-US" dirty="0" smtClean="0"/>
              <a:t> at same time as the main study</a:t>
            </a:r>
          </a:p>
          <a:p>
            <a:pPr lvl="2">
              <a:spcBef>
                <a:spcPts val="272"/>
              </a:spcBef>
            </a:pPr>
            <a:r>
              <a:rPr lang="en-US" dirty="0" smtClean="0"/>
              <a:t>Baseline demographic and HIV characteristics similar in the 2 sub-groups</a:t>
            </a:r>
          </a:p>
          <a:p>
            <a:pPr lvl="2">
              <a:spcBef>
                <a:spcPts val="272"/>
              </a:spcBef>
            </a:pPr>
            <a:r>
              <a:rPr lang="en-US" dirty="0" smtClean="0"/>
              <a:t>History of fractures : 12 % </a:t>
            </a:r>
            <a:r>
              <a:rPr lang="en-US" dirty="0" err="1" smtClean="0"/>
              <a:t>vs</a:t>
            </a:r>
            <a:r>
              <a:rPr lang="en-US" dirty="0" smtClean="0"/>
              <a:t> 20 % (p = 0.17)</a:t>
            </a:r>
          </a:p>
          <a:p>
            <a:pPr lvl="2">
              <a:spcBef>
                <a:spcPts val="272"/>
              </a:spcBef>
            </a:pPr>
            <a:r>
              <a:rPr lang="en-US" dirty="0" err="1" smtClean="0"/>
              <a:t>Osteopenia</a:t>
            </a:r>
            <a:r>
              <a:rPr lang="en-US" dirty="0" smtClean="0"/>
              <a:t>/osteoporosis at baseline : 24 in DRV/r + RAL </a:t>
            </a:r>
            <a:r>
              <a:rPr lang="en-US" dirty="0" err="1" smtClean="0"/>
              <a:t>vs</a:t>
            </a:r>
            <a:r>
              <a:rPr lang="en-US" dirty="0" smtClean="0"/>
              <a:t> 21 in DRV/r + TDF/FTC</a:t>
            </a:r>
          </a:p>
          <a:p>
            <a:pPr lvl="1">
              <a:spcBef>
                <a:spcPts val="272"/>
              </a:spcBef>
            </a:pPr>
            <a:r>
              <a:rPr lang="en-US" sz="1800" dirty="0" smtClean="0"/>
              <a:t>Compare changes in bone mineral density (BMD) between treatment arms</a:t>
            </a:r>
          </a:p>
          <a:p>
            <a:pPr lvl="2">
              <a:spcBef>
                <a:spcPts val="272"/>
              </a:spcBef>
            </a:pPr>
            <a:r>
              <a:rPr lang="en-US" dirty="0" smtClean="0"/>
              <a:t>Whole body dual-energy x-ray </a:t>
            </a:r>
            <a:r>
              <a:rPr lang="en-US" dirty="0" err="1" smtClean="0"/>
              <a:t>absorptiometry</a:t>
            </a:r>
            <a:r>
              <a:rPr lang="en-US" dirty="0" smtClean="0"/>
              <a:t> (DXA) scans assessed BMD of total hip, lumbar spine and femoral neck, at baseline, W48 and W96</a:t>
            </a:r>
            <a:endParaRPr lang="en-US" sz="600" dirty="0" smtClean="0"/>
          </a:p>
          <a:p>
            <a:pPr lvl="1">
              <a:spcBef>
                <a:spcPts val="272"/>
              </a:spcBef>
            </a:pPr>
            <a:r>
              <a:rPr lang="en-US" sz="1800" dirty="0" smtClean="0"/>
              <a:t>Evaluate clinical factors associated with BMD loss</a:t>
            </a:r>
          </a:p>
          <a:p>
            <a:pPr lvl="1">
              <a:spcBef>
                <a:spcPts val="272"/>
              </a:spcBef>
            </a:pPr>
            <a:r>
              <a:rPr lang="en-US" sz="1800" dirty="0" smtClean="0"/>
              <a:t>Primary endpoint</a:t>
            </a:r>
          </a:p>
          <a:p>
            <a:pPr lvl="2">
              <a:spcBef>
                <a:spcPts val="272"/>
              </a:spcBef>
            </a:pPr>
            <a:r>
              <a:rPr lang="en-US" dirty="0" smtClean="0"/>
              <a:t>Mean percentage change of BMD in lumbar spine and hip at 48 weeks</a:t>
            </a:r>
          </a:p>
          <a:p>
            <a:pPr lvl="1">
              <a:spcBef>
                <a:spcPts val="272"/>
              </a:spcBef>
            </a:pPr>
            <a:r>
              <a:rPr lang="en-US" sz="1800" dirty="0" smtClean="0"/>
              <a:t>Secondary endpoints</a:t>
            </a:r>
          </a:p>
          <a:p>
            <a:pPr lvl="2">
              <a:spcBef>
                <a:spcPts val="272"/>
              </a:spcBef>
            </a:pPr>
            <a:r>
              <a:rPr lang="en-US" dirty="0" smtClean="0"/>
              <a:t>Mean percentage change at 96 weeks</a:t>
            </a:r>
          </a:p>
          <a:p>
            <a:pPr lvl="2">
              <a:spcBef>
                <a:spcPts val="272"/>
              </a:spcBef>
            </a:pPr>
            <a:r>
              <a:rPr lang="en-US" dirty="0" smtClean="0"/>
              <a:t>Proportion with WHO criteria for osteoporosis/</a:t>
            </a:r>
            <a:r>
              <a:rPr lang="en-US" dirty="0" err="1" smtClean="0"/>
              <a:t>osteopenia</a:t>
            </a:r>
            <a:endParaRPr lang="en-US" dirty="0" smtClean="0"/>
          </a:p>
          <a:p>
            <a:pPr lvl="2">
              <a:spcBef>
                <a:spcPts val="272"/>
              </a:spcBef>
            </a:pPr>
            <a:r>
              <a:rPr lang="en-US" dirty="0" smtClean="0"/>
              <a:t>Proportion with a Z score &lt; -2</a:t>
            </a:r>
          </a:p>
          <a:p>
            <a:pPr lvl="2">
              <a:spcBef>
                <a:spcPts val="272"/>
              </a:spcBef>
            </a:pPr>
            <a:r>
              <a:rPr lang="en-US" dirty="0" smtClean="0"/>
              <a:t>Incidence of fractures</a:t>
            </a:r>
          </a:p>
          <a:p>
            <a:pPr lvl="1">
              <a:spcBef>
                <a:spcPts val="272"/>
              </a:spcBef>
            </a:pPr>
            <a:r>
              <a:rPr lang="en-US" sz="1800" dirty="0" smtClean="0"/>
              <a:t>Analyses by intent-to-treat exposed approach (ITT-e)</a:t>
            </a:r>
          </a:p>
          <a:p>
            <a:pPr lvl="1">
              <a:spcBef>
                <a:spcPts val="272"/>
              </a:spcBef>
            </a:pPr>
            <a:endParaRPr lang="en-US" dirty="0" smtClean="0"/>
          </a:p>
          <a:p>
            <a:pPr lvl="1">
              <a:spcBef>
                <a:spcPts val="272"/>
              </a:spcBef>
            </a:pPr>
            <a:endParaRPr lang="en-US" sz="1800" dirty="0" smtClean="0"/>
          </a:p>
          <a:p>
            <a:pPr lvl="2">
              <a:spcBef>
                <a:spcPts val="272"/>
              </a:spcBef>
            </a:pPr>
            <a:endParaRPr lang="en-US" dirty="0"/>
          </a:p>
        </p:txBody>
      </p:sp>
      <p:grpSp>
        <p:nvGrpSpPr>
          <p:cNvPr id="5" name="Grouper 27"/>
          <p:cNvGrpSpPr>
            <a:grpSpLocks/>
          </p:cNvGrpSpPr>
          <p:nvPr/>
        </p:nvGrpSpPr>
        <p:grpSpPr bwMode="auto">
          <a:xfrm>
            <a:off x="0" y="6570663"/>
            <a:ext cx="1733550" cy="287337"/>
            <a:chOff x="-1" y="6570663"/>
            <a:chExt cx="1733878" cy="288111"/>
          </a:xfrm>
        </p:grpSpPr>
        <p:sp>
          <p:nvSpPr>
            <p:cNvPr id="6" name="AutoShape 162"/>
            <p:cNvSpPr>
              <a:spLocks noChangeArrowheads="1"/>
            </p:cNvSpPr>
            <p:nvPr/>
          </p:nvSpPr>
          <p:spPr bwMode="auto">
            <a:xfrm>
              <a:off x="-1" y="6570663"/>
              <a:ext cx="16920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7" name="ZoneTexte 23"/>
            <p:cNvSpPr txBox="1">
              <a:spLocks noChangeArrowheads="1"/>
            </p:cNvSpPr>
            <p:nvPr/>
          </p:nvSpPr>
          <p:spPr bwMode="auto">
            <a:xfrm>
              <a:off x="77877" y="6581775"/>
              <a:ext cx="1656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/>
                  <a:cs typeface="ＭＳ Ｐゴシック"/>
                </a:rPr>
                <a:t>NEAT 001 / ANRS 143</a:t>
              </a:r>
            </a:p>
          </p:txBody>
        </p:sp>
      </p:grpSp>
      <p:sp>
        <p:nvSpPr>
          <p:cNvPr id="8" name="ZoneTexte 7"/>
          <p:cNvSpPr txBox="1"/>
          <p:nvPr/>
        </p:nvSpPr>
        <p:spPr>
          <a:xfrm>
            <a:off x="5846372" y="6562343"/>
            <a:ext cx="3281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smtClean="0">
                <a:solidFill>
                  <a:srgbClr val="CC3300"/>
                </a:solidFill>
              </a:rPr>
              <a:t>Bernardino JI, Lancet HIV 2015; 2:e464-e473</a:t>
            </a:r>
            <a:endParaRPr lang="fr-FR" sz="1200" i="1" dirty="0">
              <a:solidFill>
                <a:srgbClr val="CC33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err="1" smtClean="0">
                <a:ea typeface="ＭＳ Ｐゴシック"/>
                <a:cs typeface="ＭＳ Ｐゴシック"/>
              </a:rPr>
              <a:t>Study</a:t>
            </a:r>
            <a:r>
              <a:rPr lang="fr-FR" sz="3200" dirty="0" smtClean="0">
                <a:ea typeface="ＭＳ Ｐゴシック"/>
                <a:cs typeface="ＭＳ Ｐゴシック"/>
              </a:rPr>
              <a:t> NEAT 001/ANRS 143: DRV/r + RAL vs DRV/r + TDF/FTC - </a:t>
            </a:r>
            <a:r>
              <a:rPr lang="fr-FR" sz="3200" dirty="0" err="1" smtClean="0">
                <a:ea typeface="ＭＳ Ｐゴシック"/>
                <a:cs typeface="ＭＳ Ｐゴシック"/>
              </a:rPr>
              <a:t>Bone</a:t>
            </a:r>
            <a:r>
              <a:rPr lang="fr-FR" sz="3200" dirty="0" smtClean="0">
                <a:ea typeface="ＭＳ Ｐゴシック"/>
                <a:cs typeface="ＭＳ Ｐゴシック"/>
              </a:rPr>
              <a:t> </a:t>
            </a:r>
            <a:r>
              <a:rPr lang="fr-FR" sz="3200" dirty="0" err="1" smtClean="0">
                <a:ea typeface="ＭＳ Ｐゴシック"/>
                <a:cs typeface="ＭＳ Ｐゴシック"/>
              </a:rPr>
              <a:t>substudy</a:t>
            </a:r>
            <a:endParaRPr lang="fr-FR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144384" y="1174240"/>
            <a:ext cx="4179460" cy="4245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600" b="1" smtClean="0">
                <a:solidFill>
                  <a:srgbClr val="CC3300"/>
                </a:solidFill>
                <a:latin typeface="Calibri"/>
              </a:rPr>
              <a:t>Mean % change in femoral neck BMD </a:t>
            </a:r>
            <a:endParaRPr lang="en-US" sz="1600" b="1">
              <a:solidFill>
                <a:srgbClr val="CC3300"/>
              </a:solidFill>
              <a:latin typeface="Calibri"/>
            </a:endParaRPr>
          </a:p>
        </p:txBody>
      </p:sp>
      <p:sp>
        <p:nvSpPr>
          <p:cNvPr id="28" name="Título 1"/>
          <p:cNvSpPr txBox="1">
            <a:spLocks/>
          </p:cNvSpPr>
          <p:nvPr/>
        </p:nvSpPr>
        <p:spPr>
          <a:xfrm>
            <a:off x="4745957" y="1174240"/>
            <a:ext cx="4179460" cy="4245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600" b="1" smtClean="0">
                <a:solidFill>
                  <a:srgbClr val="CC3300"/>
                </a:solidFill>
                <a:latin typeface="Calibri"/>
              </a:rPr>
              <a:t>Mean % change in total hip BMD </a:t>
            </a:r>
            <a:endParaRPr lang="en-US" sz="1600" b="1">
              <a:solidFill>
                <a:srgbClr val="CC3300"/>
              </a:solidFill>
              <a:latin typeface="Calibri"/>
            </a:endParaRPr>
          </a:p>
        </p:txBody>
      </p:sp>
      <p:sp>
        <p:nvSpPr>
          <p:cNvPr id="36" name="Título 1"/>
          <p:cNvSpPr txBox="1">
            <a:spLocks/>
          </p:cNvSpPr>
          <p:nvPr/>
        </p:nvSpPr>
        <p:spPr>
          <a:xfrm>
            <a:off x="2286000" y="4299900"/>
            <a:ext cx="3887128" cy="42450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1600" b="1" dirty="0" smtClean="0">
                <a:solidFill>
                  <a:srgbClr val="CC3300"/>
                </a:solidFill>
                <a:latin typeface="Calibri"/>
              </a:rPr>
              <a:t>Mean % change in  lumbar spine BMD </a:t>
            </a:r>
            <a:endParaRPr lang="en-US" sz="1600" b="1" dirty="0">
              <a:solidFill>
                <a:srgbClr val="CC3300"/>
              </a:solidFill>
              <a:latin typeface="Calibri"/>
            </a:endParaRPr>
          </a:p>
        </p:txBody>
      </p:sp>
      <p:grpSp>
        <p:nvGrpSpPr>
          <p:cNvPr id="5" name="Grouper 27"/>
          <p:cNvGrpSpPr>
            <a:grpSpLocks/>
          </p:cNvGrpSpPr>
          <p:nvPr/>
        </p:nvGrpSpPr>
        <p:grpSpPr bwMode="auto">
          <a:xfrm>
            <a:off x="0" y="6570663"/>
            <a:ext cx="1733550" cy="287337"/>
            <a:chOff x="-1" y="6570663"/>
            <a:chExt cx="1733878" cy="288111"/>
          </a:xfrm>
        </p:grpSpPr>
        <p:sp>
          <p:nvSpPr>
            <p:cNvPr id="43" name="AutoShape 162"/>
            <p:cNvSpPr>
              <a:spLocks noChangeArrowheads="1"/>
            </p:cNvSpPr>
            <p:nvPr/>
          </p:nvSpPr>
          <p:spPr bwMode="auto">
            <a:xfrm>
              <a:off x="-1" y="6570663"/>
              <a:ext cx="16920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b="1">
                <a:solidFill>
                  <a:srgbClr val="000066"/>
                </a:solidFill>
                <a:latin typeface="Calibri" pitchFamily="34" charset="0"/>
                <a:ea typeface="+mn-ea"/>
                <a:cs typeface="Arial" charset="0"/>
              </a:endParaRPr>
            </a:p>
          </p:txBody>
        </p:sp>
        <p:sp>
          <p:nvSpPr>
            <p:cNvPr id="44" name="ZoneTexte 23"/>
            <p:cNvSpPr txBox="1">
              <a:spLocks noChangeArrowheads="1"/>
            </p:cNvSpPr>
            <p:nvPr/>
          </p:nvSpPr>
          <p:spPr bwMode="auto">
            <a:xfrm>
              <a:off x="77877" y="6581775"/>
              <a:ext cx="1656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/>
                  <a:cs typeface="ＭＳ Ｐゴシック"/>
                </a:rPr>
                <a:t>NEAT 001 / ANRS 143</a:t>
              </a:r>
            </a:p>
          </p:txBody>
        </p:sp>
      </p:grpSp>
      <p:grpSp>
        <p:nvGrpSpPr>
          <p:cNvPr id="6" name="Groupe 180"/>
          <p:cNvGrpSpPr/>
          <p:nvPr/>
        </p:nvGrpSpPr>
        <p:grpSpPr>
          <a:xfrm>
            <a:off x="212451" y="4247935"/>
            <a:ext cx="2046287" cy="630238"/>
            <a:chOff x="5148263" y="1670050"/>
            <a:chExt cx="2046287" cy="630238"/>
          </a:xfrm>
        </p:grpSpPr>
        <p:sp>
          <p:nvSpPr>
            <p:cNvPr id="182" name="AutoShape 165"/>
            <p:cNvSpPr>
              <a:spLocks noChangeArrowheads="1"/>
            </p:cNvSpPr>
            <p:nvPr/>
          </p:nvSpPr>
          <p:spPr bwMode="auto">
            <a:xfrm>
              <a:off x="5148263" y="1692275"/>
              <a:ext cx="2006600" cy="592138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 defTabSz="914400"/>
              <a:endParaRPr lang="en-US" sz="2800">
                <a:solidFill>
                  <a:srgbClr val="000066"/>
                </a:solidFill>
                <a:latin typeface="Arial" charset="0"/>
                <a:ea typeface="ＭＳ Ｐゴシック"/>
                <a:cs typeface="ＭＳ Ｐゴシック"/>
              </a:endParaRPr>
            </a:p>
          </p:txBody>
        </p:sp>
        <p:sp>
          <p:nvSpPr>
            <p:cNvPr id="183" name="Rectangle 3"/>
            <p:cNvSpPr>
              <a:spLocks noChangeArrowheads="1"/>
            </p:cNvSpPr>
            <p:nvPr/>
          </p:nvSpPr>
          <p:spPr bwMode="auto">
            <a:xfrm>
              <a:off x="5257800" y="1790700"/>
              <a:ext cx="177800" cy="144463"/>
            </a:xfrm>
            <a:prstGeom prst="rect">
              <a:avLst/>
            </a:prstGeom>
            <a:solidFill>
              <a:srgbClr val="FFCC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l" defTabSz="914400"/>
              <a:endParaRPr lang="en-US" sz="2400">
                <a:solidFill>
                  <a:srgbClr val="000066"/>
                </a:solidFill>
                <a:latin typeface="Arial" charset="0"/>
                <a:ea typeface="ＭＳ Ｐゴシック"/>
                <a:cs typeface="ＭＳ Ｐゴシック"/>
              </a:endParaRPr>
            </a:p>
          </p:txBody>
        </p:sp>
        <p:sp>
          <p:nvSpPr>
            <p:cNvPr id="184" name="Rectangle 4"/>
            <p:cNvSpPr>
              <a:spLocks noChangeArrowheads="1"/>
            </p:cNvSpPr>
            <p:nvPr/>
          </p:nvSpPr>
          <p:spPr bwMode="auto">
            <a:xfrm>
              <a:off x="5257800" y="2055813"/>
              <a:ext cx="177800" cy="144462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l" defTabSz="914400"/>
              <a:endParaRPr lang="en-US" sz="2400">
                <a:solidFill>
                  <a:srgbClr val="000066"/>
                </a:solidFill>
                <a:latin typeface="Arial" charset="0"/>
                <a:ea typeface="ＭＳ Ｐゴシック"/>
                <a:cs typeface="ＭＳ Ｐゴシック"/>
              </a:endParaRPr>
            </a:p>
          </p:txBody>
        </p:sp>
        <p:sp>
          <p:nvSpPr>
            <p:cNvPr id="185" name="ZoneTexte 84"/>
            <p:cNvSpPr txBox="1">
              <a:spLocks noChangeArrowheads="1"/>
            </p:cNvSpPr>
            <p:nvPr/>
          </p:nvSpPr>
          <p:spPr bwMode="auto">
            <a:xfrm>
              <a:off x="5414963" y="1670050"/>
              <a:ext cx="1404937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defTabSz="914400"/>
              <a:r>
                <a:rPr lang="en-US" b="1" dirty="0">
                  <a:solidFill>
                    <a:srgbClr val="333399"/>
                  </a:solidFill>
                  <a:latin typeface="Calibri" pitchFamily="34" charset="0"/>
                  <a:ea typeface="ＭＳ Ｐゴシック"/>
                  <a:cs typeface="ＭＳ Ｐゴシック"/>
                </a:rPr>
                <a:t>DRV/r + RAL</a:t>
              </a:r>
            </a:p>
          </p:txBody>
        </p:sp>
        <p:sp>
          <p:nvSpPr>
            <p:cNvPr id="186" name="ZoneTexte 85"/>
            <p:cNvSpPr txBox="1">
              <a:spLocks noChangeArrowheads="1"/>
            </p:cNvSpPr>
            <p:nvPr/>
          </p:nvSpPr>
          <p:spPr bwMode="auto">
            <a:xfrm>
              <a:off x="5414963" y="1930400"/>
              <a:ext cx="1779587" cy="3698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defTabSz="914400"/>
              <a:r>
                <a:rPr lang="en-US" b="1" dirty="0">
                  <a:solidFill>
                    <a:srgbClr val="333399"/>
                  </a:solidFill>
                  <a:latin typeface="Calibri" pitchFamily="34" charset="0"/>
                  <a:ea typeface="ＭＳ Ｐゴシック"/>
                  <a:cs typeface="ＭＳ Ｐゴシック"/>
                </a:rPr>
                <a:t>DRV/r + TDF/FTC</a:t>
              </a:r>
            </a:p>
          </p:txBody>
        </p:sp>
      </p:grpSp>
      <p:grpSp>
        <p:nvGrpSpPr>
          <p:cNvPr id="7" name="Groupe 138"/>
          <p:cNvGrpSpPr/>
          <p:nvPr/>
        </p:nvGrpSpPr>
        <p:grpSpPr>
          <a:xfrm>
            <a:off x="415811" y="1518079"/>
            <a:ext cx="2988217" cy="2645120"/>
            <a:chOff x="415811" y="1518079"/>
            <a:chExt cx="2988217" cy="2645120"/>
          </a:xfrm>
        </p:grpSpPr>
        <p:grpSp>
          <p:nvGrpSpPr>
            <p:cNvPr id="8" name="Groupe 1075"/>
            <p:cNvGrpSpPr/>
            <p:nvPr/>
          </p:nvGrpSpPr>
          <p:grpSpPr>
            <a:xfrm>
              <a:off x="688476" y="1867516"/>
              <a:ext cx="2715552" cy="2039151"/>
              <a:chOff x="769938" y="2101851"/>
              <a:chExt cx="2151063" cy="1785938"/>
            </a:xfrm>
          </p:grpSpPr>
          <p:sp>
            <p:nvSpPr>
              <p:cNvPr id="47" name="Line 11"/>
              <p:cNvSpPr>
                <a:spLocks noChangeShapeType="1"/>
              </p:cNvSpPr>
              <p:nvPr/>
            </p:nvSpPr>
            <p:spPr bwMode="auto">
              <a:xfrm>
                <a:off x="769938" y="2354263"/>
                <a:ext cx="55563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fr-FR">
                  <a:solidFill>
                    <a:srgbClr val="000000"/>
                  </a:solidFill>
                  <a:latin typeface="Arial" charset="0"/>
                  <a:ea typeface="+mn-ea"/>
                </a:endParaRPr>
              </a:p>
            </p:txBody>
          </p:sp>
          <p:sp>
            <p:nvSpPr>
              <p:cNvPr id="48" name="Freeform 12"/>
              <p:cNvSpPr>
                <a:spLocks/>
              </p:cNvSpPr>
              <p:nvPr/>
            </p:nvSpPr>
            <p:spPr bwMode="auto">
              <a:xfrm>
                <a:off x="769938" y="2101851"/>
                <a:ext cx="55563" cy="252413"/>
              </a:xfrm>
              <a:custGeom>
                <a:avLst/>
                <a:gdLst>
                  <a:gd name="T0" fmla="*/ 0 w 35"/>
                  <a:gd name="T1" fmla="*/ 0 h 159"/>
                  <a:gd name="T2" fmla="*/ 35 w 35"/>
                  <a:gd name="T3" fmla="*/ 0 h 159"/>
                  <a:gd name="T4" fmla="*/ 35 w 35"/>
                  <a:gd name="T5" fmla="*/ 159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5" h="159">
                    <a:moveTo>
                      <a:pt x="0" y="0"/>
                    </a:moveTo>
                    <a:lnTo>
                      <a:pt x="35" y="0"/>
                    </a:lnTo>
                    <a:lnTo>
                      <a:pt x="35" y="159"/>
                    </a:lnTo>
                  </a:path>
                </a:pathLst>
              </a:cu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fr-FR">
                  <a:solidFill>
                    <a:srgbClr val="000000"/>
                  </a:solidFill>
                  <a:latin typeface="Arial" charset="0"/>
                  <a:ea typeface="+mn-ea"/>
                </a:endParaRPr>
              </a:p>
            </p:txBody>
          </p:sp>
          <p:sp>
            <p:nvSpPr>
              <p:cNvPr id="49" name="Line 13"/>
              <p:cNvSpPr>
                <a:spLocks noChangeShapeType="1"/>
              </p:cNvSpPr>
              <p:nvPr/>
            </p:nvSpPr>
            <p:spPr bwMode="auto">
              <a:xfrm>
                <a:off x="769938" y="2854326"/>
                <a:ext cx="55563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fr-FR">
                  <a:solidFill>
                    <a:srgbClr val="000000"/>
                  </a:solidFill>
                  <a:latin typeface="Arial" charset="0"/>
                  <a:ea typeface="+mn-ea"/>
                </a:endParaRPr>
              </a:p>
            </p:txBody>
          </p:sp>
          <p:sp>
            <p:nvSpPr>
              <p:cNvPr id="50" name="Line 14"/>
              <p:cNvSpPr>
                <a:spLocks noChangeShapeType="1"/>
              </p:cNvSpPr>
              <p:nvPr/>
            </p:nvSpPr>
            <p:spPr bwMode="auto">
              <a:xfrm flipV="1">
                <a:off x="825501" y="2603501"/>
                <a:ext cx="0" cy="2508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fr-FR">
                  <a:solidFill>
                    <a:srgbClr val="000000"/>
                  </a:solidFill>
                  <a:latin typeface="Arial" charset="0"/>
                  <a:ea typeface="+mn-ea"/>
                </a:endParaRPr>
              </a:p>
            </p:txBody>
          </p:sp>
          <p:sp>
            <p:nvSpPr>
              <p:cNvPr id="51" name="Line 15"/>
              <p:cNvSpPr>
                <a:spLocks noChangeShapeType="1"/>
              </p:cNvSpPr>
              <p:nvPr/>
            </p:nvSpPr>
            <p:spPr bwMode="auto">
              <a:xfrm>
                <a:off x="769938" y="2603501"/>
                <a:ext cx="55563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fr-FR">
                  <a:solidFill>
                    <a:srgbClr val="000000"/>
                  </a:solidFill>
                  <a:latin typeface="Arial" charset="0"/>
                  <a:ea typeface="+mn-ea"/>
                </a:endParaRPr>
              </a:p>
            </p:txBody>
          </p:sp>
          <p:sp>
            <p:nvSpPr>
              <p:cNvPr id="52" name="Line 16"/>
              <p:cNvSpPr>
                <a:spLocks noChangeShapeType="1"/>
              </p:cNvSpPr>
              <p:nvPr/>
            </p:nvSpPr>
            <p:spPr bwMode="auto">
              <a:xfrm>
                <a:off x="769938" y="3105151"/>
                <a:ext cx="55563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fr-FR">
                  <a:solidFill>
                    <a:srgbClr val="000000"/>
                  </a:solidFill>
                  <a:latin typeface="Arial" charset="0"/>
                  <a:ea typeface="+mn-ea"/>
                </a:endParaRPr>
              </a:p>
            </p:txBody>
          </p:sp>
          <p:sp>
            <p:nvSpPr>
              <p:cNvPr id="53" name="Line 17"/>
              <p:cNvSpPr>
                <a:spLocks noChangeShapeType="1"/>
              </p:cNvSpPr>
              <p:nvPr/>
            </p:nvSpPr>
            <p:spPr bwMode="auto">
              <a:xfrm flipV="1">
                <a:off x="825501" y="2854326"/>
                <a:ext cx="0" cy="2508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fr-FR">
                  <a:solidFill>
                    <a:srgbClr val="000000"/>
                  </a:solidFill>
                  <a:latin typeface="Arial" charset="0"/>
                  <a:ea typeface="+mn-ea"/>
                </a:endParaRPr>
              </a:p>
            </p:txBody>
          </p:sp>
          <p:sp>
            <p:nvSpPr>
              <p:cNvPr id="54" name="Line 18"/>
              <p:cNvSpPr>
                <a:spLocks noChangeShapeType="1"/>
              </p:cNvSpPr>
              <p:nvPr/>
            </p:nvSpPr>
            <p:spPr bwMode="auto">
              <a:xfrm>
                <a:off x="769938" y="3605213"/>
                <a:ext cx="55563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fr-FR">
                  <a:solidFill>
                    <a:srgbClr val="000000"/>
                  </a:solidFill>
                  <a:latin typeface="Arial" charset="0"/>
                  <a:ea typeface="+mn-ea"/>
                </a:endParaRPr>
              </a:p>
            </p:txBody>
          </p:sp>
          <p:sp>
            <p:nvSpPr>
              <p:cNvPr id="55" name="Line 19"/>
              <p:cNvSpPr>
                <a:spLocks noChangeShapeType="1"/>
              </p:cNvSpPr>
              <p:nvPr/>
            </p:nvSpPr>
            <p:spPr bwMode="auto">
              <a:xfrm flipV="1">
                <a:off x="825501" y="3354388"/>
                <a:ext cx="0" cy="25082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fr-FR">
                  <a:solidFill>
                    <a:srgbClr val="000000"/>
                  </a:solidFill>
                  <a:latin typeface="Arial" charset="0"/>
                  <a:ea typeface="+mn-ea"/>
                </a:endParaRPr>
              </a:p>
            </p:txBody>
          </p:sp>
          <p:sp>
            <p:nvSpPr>
              <p:cNvPr id="56" name="Line 20"/>
              <p:cNvSpPr>
                <a:spLocks noChangeShapeType="1"/>
              </p:cNvSpPr>
              <p:nvPr/>
            </p:nvSpPr>
            <p:spPr bwMode="auto">
              <a:xfrm>
                <a:off x="769938" y="3354388"/>
                <a:ext cx="55563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fr-FR">
                  <a:solidFill>
                    <a:srgbClr val="000000"/>
                  </a:solidFill>
                  <a:latin typeface="Arial" charset="0"/>
                  <a:ea typeface="+mn-ea"/>
                </a:endParaRPr>
              </a:p>
            </p:txBody>
          </p:sp>
          <p:sp>
            <p:nvSpPr>
              <p:cNvPr id="57" name="Freeform 21"/>
              <p:cNvSpPr>
                <a:spLocks/>
              </p:cNvSpPr>
              <p:nvPr/>
            </p:nvSpPr>
            <p:spPr bwMode="auto">
              <a:xfrm>
                <a:off x="769938" y="3605213"/>
                <a:ext cx="55563" cy="252413"/>
              </a:xfrm>
              <a:custGeom>
                <a:avLst/>
                <a:gdLst>
                  <a:gd name="T0" fmla="*/ 0 w 35"/>
                  <a:gd name="T1" fmla="*/ 159 h 159"/>
                  <a:gd name="T2" fmla="*/ 35 w 35"/>
                  <a:gd name="T3" fmla="*/ 159 h 159"/>
                  <a:gd name="T4" fmla="*/ 35 w 35"/>
                  <a:gd name="T5" fmla="*/ 0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5" h="159">
                    <a:moveTo>
                      <a:pt x="0" y="159"/>
                    </a:moveTo>
                    <a:lnTo>
                      <a:pt x="35" y="159"/>
                    </a:lnTo>
                    <a:lnTo>
                      <a:pt x="35" y="0"/>
                    </a:lnTo>
                  </a:path>
                </a:pathLst>
              </a:cu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fr-FR">
                  <a:solidFill>
                    <a:srgbClr val="000000"/>
                  </a:solidFill>
                  <a:latin typeface="Arial" charset="0"/>
                  <a:ea typeface="+mn-ea"/>
                </a:endParaRPr>
              </a:p>
            </p:txBody>
          </p:sp>
          <p:sp>
            <p:nvSpPr>
              <p:cNvPr id="58" name="Line 22"/>
              <p:cNvSpPr>
                <a:spLocks noChangeShapeType="1"/>
              </p:cNvSpPr>
              <p:nvPr/>
            </p:nvSpPr>
            <p:spPr bwMode="auto">
              <a:xfrm flipV="1">
                <a:off x="825501" y="3105151"/>
                <a:ext cx="0" cy="249238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fr-FR">
                  <a:solidFill>
                    <a:srgbClr val="000000"/>
                  </a:solidFill>
                  <a:latin typeface="Arial" charset="0"/>
                  <a:ea typeface="+mn-ea"/>
                </a:endParaRPr>
              </a:p>
            </p:txBody>
          </p:sp>
          <p:sp>
            <p:nvSpPr>
              <p:cNvPr id="1046" name="Line 46"/>
              <p:cNvSpPr>
                <a:spLocks noChangeShapeType="1"/>
              </p:cNvSpPr>
              <p:nvPr/>
            </p:nvSpPr>
            <p:spPr bwMode="auto">
              <a:xfrm flipV="1">
                <a:off x="825501" y="2354263"/>
                <a:ext cx="0" cy="249238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fr-FR">
                  <a:solidFill>
                    <a:srgbClr val="000000"/>
                  </a:solidFill>
                  <a:latin typeface="Arial" charset="0"/>
                  <a:ea typeface="+mn-ea"/>
                </a:endParaRPr>
              </a:p>
            </p:txBody>
          </p:sp>
          <p:sp>
            <p:nvSpPr>
              <p:cNvPr id="1047" name="Line 47"/>
              <p:cNvSpPr>
                <a:spLocks noChangeShapeType="1"/>
              </p:cNvSpPr>
              <p:nvPr/>
            </p:nvSpPr>
            <p:spPr bwMode="auto">
              <a:xfrm>
                <a:off x="825501" y="2354263"/>
                <a:ext cx="2095500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fr-FR">
                  <a:solidFill>
                    <a:srgbClr val="000000"/>
                  </a:solidFill>
                  <a:latin typeface="Arial" charset="0"/>
                  <a:ea typeface="+mn-ea"/>
                </a:endParaRPr>
              </a:p>
            </p:txBody>
          </p:sp>
          <p:sp>
            <p:nvSpPr>
              <p:cNvPr id="1051" name="Freeform 51"/>
              <p:cNvSpPr>
                <a:spLocks/>
              </p:cNvSpPr>
              <p:nvPr/>
            </p:nvSpPr>
            <p:spPr bwMode="auto">
              <a:xfrm>
                <a:off x="1169988" y="2354263"/>
                <a:ext cx="1400175" cy="427038"/>
              </a:xfrm>
              <a:custGeom>
                <a:avLst/>
                <a:gdLst>
                  <a:gd name="T0" fmla="*/ 882 w 882"/>
                  <a:gd name="T1" fmla="*/ 269 h 269"/>
                  <a:gd name="T2" fmla="*/ 439 w 882"/>
                  <a:gd name="T3" fmla="*/ 216 h 269"/>
                  <a:gd name="T4" fmla="*/ 0 w 882"/>
                  <a:gd name="T5" fmla="*/ 0 h 2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82" h="269">
                    <a:moveTo>
                      <a:pt x="882" y="269"/>
                    </a:moveTo>
                    <a:lnTo>
                      <a:pt x="439" y="216"/>
                    </a:lnTo>
                    <a:lnTo>
                      <a:pt x="0" y="0"/>
                    </a:lnTo>
                  </a:path>
                </a:pathLst>
              </a:custGeom>
              <a:noFill/>
              <a:ln w="28575">
                <a:solidFill>
                  <a:srgbClr val="FFCC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fr-FR">
                  <a:solidFill>
                    <a:srgbClr val="000000"/>
                  </a:solidFill>
                  <a:latin typeface="Arial" charset="0"/>
                  <a:ea typeface="+mn-ea"/>
                </a:endParaRPr>
              </a:p>
            </p:txBody>
          </p:sp>
          <p:sp>
            <p:nvSpPr>
              <p:cNvPr id="1053" name="Freeform 53"/>
              <p:cNvSpPr>
                <a:spLocks/>
              </p:cNvSpPr>
              <p:nvPr/>
            </p:nvSpPr>
            <p:spPr bwMode="auto">
              <a:xfrm>
                <a:off x="1135063" y="2319338"/>
                <a:ext cx="68263" cy="69850"/>
              </a:xfrm>
              <a:custGeom>
                <a:avLst/>
                <a:gdLst>
                  <a:gd name="T0" fmla="*/ 43 w 43"/>
                  <a:gd name="T1" fmla="*/ 0 h 44"/>
                  <a:gd name="T2" fmla="*/ 0 w 43"/>
                  <a:gd name="T3" fmla="*/ 0 h 44"/>
                  <a:gd name="T4" fmla="*/ 0 w 43"/>
                  <a:gd name="T5" fmla="*/ 44 h 44"/>
                  <a:gd name="T6" fmla="*/ 43 w 43"/>
                  <a:gd name="T7" fmla="*/ 44 h 44"/>
                  <a:gd name="T8" fmla="*/ 43 w 43"/>
                  <a:gd name="T9" fmla="*/ 0 h 44"/>
                  <a:gd name="T10" fmla="*/ 43 w 43"/>
                  <a:gd name="T11" fmla="*/ 0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44">
                    <a:moveTo>
                      <a:pt x="43" y="0"/>
                    </a:moveTo>
                    <a:lnTo>
                      <a:pt x="0" y="0"/>
                    </a:lnTo>
                    <a:lnTo>
                      <a:pt x="0" y="44"/>
                    </a:lnTo>
                    <a:lnTo>
                      <a:pt x="43" y="44"/>
                    </a:lnTo>
                    <a:lnTo>
                      <a:pt x="43" y="0"/>
                    </a:lnTo>
                    <a:lnTo>
                      <a:pt x="43" y="0"/>
                    </a:lnTo>
                    <a:close/>
                  </a:path>
                </a:pathLst>
              </a:custGeom>
              <a:solidFill>
                <a:srgbClr val="FFCC00"/>
              </a:solidFill>
              <a:ln w="0">
                <a:solidFill>
                  <a:srgbClr val="FFCC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fr-FR">
                  <a:solidFill>
                    <a:srgbClr val="000000"/>
                  </a:solidFill>
                  <a:latin typeface="Arial" charset="0"/>
                  <a:ea typeface="+mn-ea"/>
                </a:endParaRPr>
              </a:p>
            </p:txBody>
          </p:sp>
          <p:sp>
            <p:nvSpPr>
              <p:cNvPr id="1054" name="Freeform 54"/>
              <p:cNvSpPr>
                <a:spLocks/>
              </p:cNvSpPr>
              <p:nvPr/>
            </p:nvSpPr>
            <p:spPr bwMode="auto">
              <a:xfrm>
                <a:off x="1831976" y="2662238"/>
                <a:ext cx="69850" cy="68263"/>
              </a:xfrm>
              <a:custGeom>
                <a:avLst/>
                <a:gdLst>
                  <a:gd name="T0" fmla="*/ 44 w 44"/>
                  <a:gd name="T1" fmla="*/ 0 h 43"/>
                  <a:gd name="T2" fmla="*/ 0 w 44"/>
                  <a:gd name="T3" fmla="*/ 0 h 43"/>
                  <a:gd name="T4" fmla="*/ 0 w 44"/>
                  <a:gd name="T5" fmla="*/ 43 h 43"/>
                  <a:gd name="T6" fmla="*/ 44 w 44"/>
                  <a:gd name="T7" fmla="*/ 43 h 43"/>
                  <a:gd name="T8" fmla="*/ 44 w 44"/>
                  <a:gd name="T9" fmla="*/ 0 h 43"/>
                  <a:gd name="T10" fmla="*/ 44 w 44"/>
                  <a:gd name="T11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4" h="43">
                    <a:moveTo>
                      <a:pt x="44" y="0"/>
                    </a:moveTo>
                    <a:lnTo>
                      <a:pt x="0" y="0"/>
                    </a:lnTo>
                    <a:lnTo>
                      <a:pt x="0" y="43"/>
                    </a:lnTo>
                    <a:lnTo>
                      <a:pt x="44" y="43"/>
                    </a:lnTo>
                    <a:lnTo>
                      <a:pt x="44" y="0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FFCC00"/>
              </a:solidFill>
              <a:ln w="0">
                <a:solidFill>
                  <a:srgbClr val="FFCC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fr-FR">
                  <a:solidFill>
                    <a:srgbClr val="000000"/>
                  </a:solidFill>
                  <a:latin typeface="Arial" charset="0"/>
                  <a:ea typeface="+mn-ea"/>
                </a:endParaRPr>
              </a:p>
            </p:txBody>
          </p:sp>
          <p:sp>
            <p:nvSpPr>
              <p:cNvPr id="1055" name="Freeform 55"/>
              <p:cNvSpPr>
                <a:spLocks/>
              </p:cNvSpPr>
              <p:nvPr/>
            </p:nvSpPr>
            <p:spPr bwMode="auto">
              <a:xfrm>
                <a:off x="2538413" y="2749551"/>
                <a:ext cx="66675" cy="66675"/>
              </a:xfrm>
              <a:custGeom>
                <a:avLst/>
                <a:gdLst>
                  <a:gd name="T0" fmla="*/ 42 w 42"/>
                  <a:gd name="T1" fmla="*/ 0 h 42"/>
                  <a:gd name="T2" fmla="*/ 0 w 42"/>
                  <a:gd name="T3" fmla="*/ 0 h 42"/>
                  <a:gd name="T4" fmla="*/ 0 w 42"/>
                  <a:gd name="T5" fmla="*/ 42 h 42"/>
                  <a:gd name="T6" fmla="*/ 42 w 42"/>
                  <a:gd name="T7" fmla="*/ 42 h 42"/>
                  <a:gd name="T8" fmla="*/ 42 w 42"/>
                  <a:gd name="T9" fmla="*/ 0 h 42"/>
                  <a:gd name="T10" fmla="*/ 42 w 42"/>
                  <a:gd name="T11" fmla="*/ 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2" h="42">
                    <a:moveTo>
                      <a:pt x="42" y="0"/>
                    </a:moveTo>
                    <a:lnTo>
                      <a:pt x="0" y="0"/>
                    </a:lnTo>
                    <a:lnTo>
                      <a:pt x="0" y="42"/>
                    </a:lnTo>
                    <a:lnTo>
                      <a:pt x="42" y="42"/>
                    </a:lnTo>
                    <a:lnTo>
                      <a:pt x="42" y="0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rgbClr val="FFCC00"/>
              </a:solidFill>
              <a:ln w="0">
                <a:solidFill>
                  <a:srgbClr val="FFCC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fr-FR">
                  <a:solidFill>
                    <a:srgbClr val="000000"/>
                  </a:solidFill>
                  <a:latin typeface="Arial" charset="0"/>
                  <a:ea typeface="+mn-ea"/>
                </a:endParaRPr>
              </a:p>
            </p:txBody>
          </p:sp>
          <p:sp>
            <p:nvSpPr>
              <p:cNvPr id="1063" name="Freeform 63"/>
              <p:cNvSpPr>
                <a:spLocks/>
              </p:cNvSpPr>
              <p:nvPr/>
            </p:nvSpPr>
            <p:spPr bwMode="auto">
              <a:xfrm>
                <a:off x="1179513" y="2354263"/>
                <a:ext cx="1385888" cy="1498600"/>
              </a:xfrm>
              <a:custGeom>
                <a:avLst/>
                <a:gdLst>
                  <a:gd name="T0" fmla="*/ 873 w 873"/>
                  <a:gd name="T1" fmla="*/ 944 h 944"/>
                  <a:gd name="T2" fmla="*/ 439 w 873"/>
                  <a:gd name="T3" fmla="*/ 546 h 944"/>
                  <a:gd name="T4" fmla="*/ 0 w 873"/>
                  <a:gd name="T5" fmla="*/ 0 h 9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73" h="944">
                    <a:moveTo>
                      <a:pt x="873" y="944"/>
                    </a:moveTo>
                    <a:lnTo>
                      <a:pt x="439" y="546"/>
                    </a:lnTo>
                    <a:lnTo>
                      <a:pt x="0" y="0"/>
                    </a:lnTo>
                  </a:path>
                </a:pathLst>
              </a:cu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fr-FR">
                  <a:solidFill>
                    <a:srgbClr val="000000"/>
                  </a:solidFill>
                  <a:latin typeface="Arial" charset="0"/>
                  <a:ea typeface="+mn-ea"/>
                </a:endParaRPr>
              </a:p>
            </p:txBody>
          </p:sp>
          <p:sp>
            <p:nvSpPr>
              <p:cNvPr id="1065" name="Freeform 65"/>
              <p:cNvSpPr>
                <a:spLocks/>
              </p:cNvSpPr>
              <p:nvPr/>
            </p:nvSpPr>
            <p:spPr bwMode="auto">
              <a:xfrm>
                <a:off x="1144588" y="2319338"/>
                <a:ext cx="66675" cy="69850"/>
              </a:xfrm>
              <a:custGeom>
                <a:avLst/>
                <a:gdLst>
                  <a:gd name="T0" fmla="*/ 42 w 42"/>
                  <a:gd name="T1" fmla="*/ 0 h 44"/>
                  <a:gd name="T2" fmla="*/ 0 w 42"/>
                  <a:gd name="T3" fmla="*/ 0 h 44"/>
                  <a:gd name="T4" fmla="*/ 0 w 42"/>
                  <a:gd name="T5" fmla="*/ 44 h 44"/>
                  <a:gd name="T6" fmla="*/ 42 w 42"/>
                  <a:gd name="T7" fmla="*/ 44 h 44"/>
                  <a:gd name="T8" fmla="*/ 42 w 42"/>
                  <a:gd name="T9" fmla="*/ 0 h 44"/>
                  <a:gd name="T10" fmla="*/ 42 w 42"/>
                  <a:gd name="T11" fmla="*/ 0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2" h="44">
                    <a:moveTo>
                      <a:pt x="42" y="0"/>
                    </a:moveTo>
                    <a:lnTo>
                      <a:pt x="0" y="0"/>
                    </a:lnTo>
                    <a:lnTo>
                      <a:pt x="0" y="44"/>
                    </a:lnTo>
                    <a:lnTo>
                      <a:pt x="42" y="44"/>
                    </a:lnTo>
                    <a:lnTo>
                      <a:pt x="42" y="0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rgbClr val="FF6600"/>
              </a:solidFill>
              <a:ln w="0">
                <a:solidFill>
                  <a:srgbClr val="FF66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fr-FR">
                  <a:solidFill>
                    <a:srgbClr val="000000"/>
                  </a:solidFill>
                  <a:latin typeface="Arial" charset="0"/>
                  <a:ea typeface="+mn-ea"/>
                </a:endParaRPr>
              </a:p>
            </p:txBody>
          </p:sp>
          <p:sp>
            <p:nvSpPr>
              <p:cNvPr id="1066" name="Freeform 66"/>
              <p:cNvSpPr>
                <a:spLocks/>
              </p:cNvSpPr>
              <p:nvPr/>
            </p:nvSpPr>
            <p:spPr bwMode="auto">
              <a:xfrm>
                <a:off x="1841501" y="3186113"/>
                <a:ext cx="69850" cy="68263"/>
              </a:xfrm>
              <a:custGeom>
                <a:avLst/>
                <a:gdLst>
                  <a:gd name="T0" fmla="*/ 44 w 44"/>
                  <a:gd name="T1" fmla="*/ 0 h 43"/>
                  <a:gd name="T2" fmla="*/ 0 w 44"/>
                  <a:gd name="T3" fmla="*/ 0 h 43"/>
                  <a:gd name="T4" fmla="*/ 0 w 44"/>
                  <a:gd name="T5" fmla="*/ 43 h 43"/>
                  <a:gd name="T6" fmla="*/ 44 w 44"/>
                  <a:gd name="T7" fmla="*/ 43 h 43"/>
                  <a:gd name="T8" fmla="*/ 44 w 44"/>
                  <a:gd name="T9" fmla="*/ 0 h 43"/>
                  <a:gd name="T10" fmla="*/ 44 w 44"/>
                  <a:gd name="T11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4" h="43">
                    <a:moveTo>
                      <a:pt x="44" y="0"/>
                    </a:moveTo>
                    <a:lnTo>
                      <a:pt x="0" y="0"/>
                    </a:lnTo>
                    <a:lnTo>
                      <a:pt x="0" y="43"/>
                    </a:lnTo>
                    <a:lnTo>
                      <a:pt x="44" y="43"/>
                    </a:lnTo>
                    <a:lnTo>
                      <a:pt x="44" y="0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FF6600"/>
              </a:solidFill>
              <a:ln w="0">
                <a:solidFill>
                  <a:srgbClr val="FF66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fr-FR">
                  <a:solidFill>
                    <a:srgbClr val="000000"/>
                  </a:solidFill>
                  <a:latin typeface="Arial" charset="0"/>
                  <a:ea typeface="+mn-ea"/>
                </a:endParaRPr>
              </a:p>
            </p:txBody>
          </p:sp>
          <p:sp>
            <p:nvSpPr>
              <p:cNvPr id="1067" name="Freeform 67"/>
              <p:cNvSpPr>
                <a:spLocks/>
              </p:cNvSpPr>
              <p:nvPr/>
            </p:nvSpPr>
            <p:spPr bwMode="auto">
              <a:xfrm>
                <a:off x="2533651" y="3819526"/>
                <a:ext cx="66675" cy="68263"/>
              </a:xfrm>
              <a:custGeom>
                <a:avLst/>
                <a:gdLst>
                  <a:gd name="T0" fmla="*/ 42 w 42"/>
                  <a:gd name="T1" fmla="*/ 0 h 43"/>
                  <a:gd name="T2" fmla="*/ 0 w 42"/>
                  <a:gd name="T3" fmla="*/ 0 h 43"/>
                  <a:gd name="T4" fmla="*/ 0 w 42"/>
                  <a:gd name="T5" fmla="*/ 43 h 43"/>
                  <a:gd name="T6" fmla="*/ 42 w 42"/>
                  <a:gd name="T7" fmla="*/ 43 h 43"/>
                  <a:gd name="T8" fmla="*/ 42 w 42"/>
                  <a:gd name="T9" fmla="*/ 0 h 43"/>
                  <a:gd name="T10" fmla="*/ 42 w 42"/>
                  <a:gd name="T11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2" h="43">
                    <a:moveTo>
                      <a:pt x="42" y="0"/>
                    </a:moveTo>
                    <a:lnTo>
                      <a:pt x="0" y="0"/>
                    </a:lnTo>
                    <a:lnTo>
                      <a:pt x="0" y="43"/>
                    </a:lnTo>
                    <a:lnTo>
                      <a:pt x="42" y="43"/>
                    </a:lnTo>
                    <a:lnTo>
                      <a:pt x="42" y="0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rgbClr val="FF6600"/>
              </a:solidFill>
              <a:ln w="0">
                <a:solidFill>
                  <a:srgbClr val="FF66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fr-FR">
                  <a:solidFill>
                    <a:srgbClr val="000000"/>
                  </a:solidFill>
                  <a:latin typeface="Arial" charset="0"/>
                  <a:ea typeface="+mn-ea"/>
                </a:endParaRPr>
              </a:p>
            </p:txBody>
          </p:sp>
        </p:grpSp>
        <p:sp>
          <p:nvSpPr>
            <p:cNvPr id="119" name="ZoneTexte 118"/>
            <p:cNvSpPr txBox="1"/>
            <p:nvPr/>
          </p:nvSpPr>
          <p:spPr>
            <a:xfrm>
              <a:off x="415811" y="3746014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-6</a:t>
              </a:r>
              <a:endParaRPr lang="fr-FR" sz="12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20" name="ZoneTexte 119"/>
            <p:cNvSpPr txBox="1"/>
            <p:nvPr/>
          </p:nvSpPr>
          <p:spPr>
            <a:xfrm>
              <a:off x="415811" y="3429000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-5</a:t>
              </a:r>
              <a:endParaRPr lang="fr-FR" sz="12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21" name="ZoneTexte 120"/>
            <p:cNvSpPr txBox="1"/>
            <p:nvPr/>
          </p:nvSpPr>
          <p:spPr>
            <a:xfrm>
              <a:off x="415811" y="3124200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-4</a:t>
              </a:r>
              <a:endParaRPr lang="fr-FR" sz="12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22" name="ZoneTexte 121"/>
            <p:cNvSpPr txBox="1"/>
            <p:nvPr/>
          </p:nvSpPr>
          <p:spPr>
            <a:xfrm>
              <a:off x="415811" y="2886757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-3</a:t>
              </a:r>
              <a:endParaRPr lang="fr-FR" sz="12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23" name="ZoneTexte 122"/>
            <p:cNvSpPr txBox="1"/>
            <p:nvPr/>
          </p:nvSpPr>
          <p:spPr>
            <a:xfrm>
              <a:off x="415811" y="2569742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-2</a:t>
              </a:r>
              <a:endParaRPr lang="fr-FR" sz="12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24" name="ZoneTexte 123"/>
            <p:cNvSpPr txBox="1"/>
            <p:nvPr/>
          </p:nvSpPr>
          <p:spPr>
            <a:xfrm>
              <a:off x="415811" y="2286000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-1</a:t>
              </a:r>
              <a:endParaRPr lang="fr-FR" sz="12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25" name="ZoneTexte 124"/>
            <p:cNvSpPr txBox="1"/>
            <p:nvPr/>
          </p:nvSpPr>
          <p:spPr>
            <a:xfrm>
              <a:off x="467107" y="2054128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0</a:t>
              </a:r>
              <a:endParaRPr lang="fr-FR" sz="12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26" name="ZoneTexte 125"/>
            <p:cNvSpPr txBox="1"/>
            <p:nvPr/>
          </p:nvSpPr>
          <p:spPr>
            <a:xfrm>
              <a:off x="467108" y="1733010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1</a:t>
              </a:r>
              <a:endParaRPr lang="fr-FR" sz="12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27" name="ZoneTexte 126"/>
            <p:cNvSpPr txBox="1"/>
            <p:nvPr/>
          </p:nvSpPr>
          <p:spPr>
            <a:xfrm>
              <a:off x="795142" y="1518079"/>
              <a:ext cx="77136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Baseline</a:t>
              </a:r>
              <a:endParaRPr lang="fr-FR" sz="12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28" name="ZoneTexte 127"/>
            <p:cNvSpPr txBox="1"/>
            <p:nvPr/>
          </p:nvSpPr>
          <p:spPr>
            <a:xfrm>
              <a:off x="1834790" y="1518079"/>
              <a:ext cx="5010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W48</a:t>
              </a:r>
              <a:endParaRPr lang="fr-FR" sz="12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29" name="ZoneTexte 128"/>
            <p:cNvSpPr txBox="1"/>
            <p:nvPr/>
          </p:nvSpPr>
          <p:spPr>
            <a:xfrm>
              <a:off x="2686439" y="1518079"/>
              <a:ext cx="45717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S96</a:t>
              </a:r>
              <a:endParaRPr lang="fr-FR" sz="12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30" name="ZoneTexte 129"/>
            <p:cNvSpPr txBox="1"/>
            <p:nvPr/>
          </p:nvSpPr>
          <p:spPr>
            <a:xfrm>
              <a:off x="1908040" y="1729016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55</a:t>
              </a:r>
            </a:p>
            <a:p>
              <a:r>
                <a:rPr lang="fr-FR" sz="12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67</a:t>
              </a:r>
              <a:endParaRPr lang="fr-FR" sz="12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31" name="ZoneTexte 130"/>
            <p:cNvSpPr txBox="1"/>
            <p:nvPr/>
          </p:nvSpPr>
          <p:spPr>
            <a:xfrm>
              <a:off x="2737736" y="1729016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49</a:t>
              </a:r>
            </a:p>
            <a:p>
              <a:r>
                <a:rPr lang="fr-FR" sz="12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59</a:t>
              </a:r>
              <a:endParaRPr lang="fr-FR" sz="12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32" name="Freeform 48"/>
            <p:cNvSpPr>
              <a:spLocks/>
            </p:cNvSpPr>
            <p:nvPr/>
          </p:nvSpPr>
          <p:spPr bwMode="auto">
            <a:xfrm>
              <a:off x="1835696" y="1831768"/>
              <a:ext cx="69850" cy="71438"/>
            </a:xfrm>
            <a:custGeom>
              <a:avLst/>
              <a:gdLst>
                <a:gd name="T0" fmla="*/ 44 w 44"/>
                <a:gd name="T1" fmla="*/ 0 h 45"/>
                <a:gd name="T2" fmla="*/ 0 w 44"/>
                <a:gd name="T3" fmla="*/ 0 h 45"/>
                <a:gd name="T4" fmla="*/ 0 w 44"/>
                <a:gd name="T5" fmla="*/ 45 h 45"/>
                <a:gd name="T6" fmla="*/ 44 w 44"/>
                <a:gd name="T7" fmla="*/ 45 h 45"/>
                <a:gd name="T8" fmla="*/ 44 w 44"/>
                <a:gd name="T9" fmla="*/ 0 h 45"/>
                <a:gd name="T10" fmla="*/ 44 w 44"/>
                <a:gd name="T11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" h="45">
                  <a:moveTo>
                    <a:pt x="44" y="0"/>
                  </a:moveTo>
                  <a:lnTo>
                    <a:pt x="0" y="0"/>
                  </a:lnTo>
                  <a:lnTo>
                    <a:pt x="0" y="45"/>
                  </a:lnTo>
                  <a:lnTo>
                    <a:pt x="44" y="45"/>
                  </a:lnTo>
                  <a:lnTo>
                    <a:pt x="44" y="0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FFCC00"/>
            </a:solidFill>
            <a:ln w="0">
              <a:solidFill>
                <a:srgbClr val="FFCC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/>
              <a:endParaRPr lang="fr-FR">
                <a:solidFill>
                  <a:srgbClr val="000000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33" name="Freeform 49"/>
            <p:cNvSpPr>
              <a:spLocks/>
            </p:cNvSpPr>
            <p:nvPr/>
          </p:nvSpPr>
          <p:spPr bwMode="auto">
            <a:xfrm>
              <a:off x="1835696" y="2002506"/>
              <a:ext cx="69850" cy="68263"/>
            </a:xfrm>
            <a:custGeom>
              <a:avLst/>
              <a:gdLst>
                <a:gd name="T0" fmla="*/ 44 w 44"/>
                <a:gd name="T1" fmla="*/ 0 h 43"/>
                <a:gd name="T2" fmla="*/ 0 w 44"/>
                <a:gd name="T3" fmla="*/ 0 h 43"/>
                <a:gd name="T4" fmla="*/ 0 w 44"/>
                <a:gd name="T5" fmla="*/ 43 h 43"/>
                <a:gd name="T6" fmla="*/ 44 w 44"/>
                <a:gd name="T7" fmla="*/ 43 h 43"/>
                <a:gd name="T8" fmla="*/ 44 w 44"/>
                <a:gd name="T9" fmla="*/ 0 h 43"/>
                <a:gd name="T10" fmla="*/ 44 w 44"/>
                <a:gd name="T11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" h="43">
                  <a:moveTo>
                    <a:pt x="44" y="0"/>
                  </a:moveTo>
                  <a:lnTo>
                    <a:pt x="0" y="0"/>
                  </a:lnTo>
                  <a:lnTo>
                    <a:pt x="0" y="43"/>
                  </a:lnTo>
                  <a:lnTo>
                    <a:pt x="44" y="43"/>
                  </a:lnTo>
                  <a:lnTo>
                    <a:pt x="44" y="0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FF66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/>
              <a:endParaRPr lang="fr-FR">
                <a:solidFill>
                  <a:srgbClr val="000000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34" name="ZoneTexte 133"/>
            <p:cNvSpPr txBox="1"/>
            <p:nvPr/>
          </p:nvSpPr>
          <p:spPr>
            <a:xfrm>
              <a:off x="1861846" y="2255708"/>
              <a:ext cx="5341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-1.41</a:t>
              </a:r>
              <a:endParaRPr lang="fr-FR" sz="12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35" name="ZoneTexte 134"/>
            <p:cNvSpPr txBox="1"/>
            <p:nvPr/>
          </p:nvSpPr>
          <p:spPr>
            <a:xfrm>
              <a:off x="1774181" y="3385341"/>
              <a:ext cx="5341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-3.45</a:t>
              </a:r>
              <a:endParaRPr lang="fr-FR" sz="12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36" name="ZoneTexte 135"/>
            <p:cNvSpPr txBox="1"/>
            <p:nvPr/>
          </p:nvSpPr>
          <p:spPr>
            <a:xfrm>
              <a:off x="2667000" y="3886200"/>
              <a:ext cx="5341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-5.99</a:t>
              </a:r>
              <a:endParaRPr lang="fr-FR" sz="12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37" name="ZoneTexte 136"/>
            <p:cNvSpPr txBox="1"/>
            <p:nvPr/>
          </p:nvSpPr>
          <p:spPr>
            <a:xfrm>
              <a:off x="2653979" y="2374400"/>
              <a:ext cx="5341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-1.74</a:t>
              </a:r>
              <a:endParaRPr lang="fr-FR" sz="12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38" name="ZoneTexte 137"/>
            <p:cNvSpPr txBox="1"/>
            <p:nvPr/>
          </p:nvSpPr>
          <p:spPr>
            <a:xfrm>
              <a:off x="1914899" y="2778264"/>
              <a:ext cx="92890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p = 0.0084</a:t>
              </a:r>
              <a:endParaRPr lang="fr-FR" sz="12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54" name="ZoneTexte 153"/>
            <p:cNvSpPr txBox="1"/>
            <p:nvPr/>
          </p:nvSpPr>
          <p:spPr>
            <a:xfrm>
              <a:off x="2574955" y="3269535"/>
              <a:ext cx="8290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p = 0.025</a:t>
              </a:r>
              <a:endParaRPr lang="fr-FR" sz="12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87" name="ZoneTexte 186"/>
            <p:cNvSpPr txBox="1"/>
            <p:nvPr/>
          </p:nvSpPr>
          <p:spPr>
            <a:xfrm>
              <a:off x="1566507" y="1752600"/>
              <a:ext cx="2845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fr-FR" sz="14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n</a:t>
              </a:r>
              <a:endParaRPr lang="fr-FR" sz="14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</p:grpSp>
      <p:grpSp>
        <p:nvGrpSpPr>
          <p:cNvPr id="9" name="Groupe 139"/>
          <p:cNvGrpSpPr/>
          <p:nvPr/>
        </p:nvGrpSpPr>
        <p:grpSpPr>
          <a:xfrm>
            <a:off x="4866512" y="1518079"/>
            <a:ext cx="3158736" cy="2305454"/>
            <a:chOff x="4866512" y="1518079"/>
            <a:chExt cx="3158736" cy="2305454"/>
          </a:xfrm>
        </p:grpSpPr>
        <p:grpSp>
          <p:nvGrpSpPr>
            <p:cNvPr id="10" name="Groupe 1074"/>
            <p:cNvGrpSpPr/>
            <p:nvPr/>
          </p:nvGrpSpPr>
          <p:grpSpPr>
            <a:xfrm>
              <a:off x="5164810" y="1899387"/>
              <a:ext cx="2719558" cy="1623317"/>
              <a:chOff x="5246688" y="2152651"/>
              <a:chExt cx="2154238" cy="1285875"/>
            </a:xfrm>
          </p:grpSpPr>
          <p:sp>
            <p:nvSpPr>
              <p:cNvPr id="46" name="Freeform 10"/>
              <p:cNvSpPr>
                <a:spLocks/>
              </p:cNvSpPr>
              <p:nvPr/>
            </p:nvSpPr>
            <p:spPr bwMode="auto">
              <a:xfrm>
                <a:off x="5246688" y="2152651"/>
                <a:ext cx="58738" cy="252413"/>
              </a:xfrm>
              <a:custGeom>
                <a:avLst/>
                <a:gdLst>
                  <a:gd name="T0" fmla="*/ 37 w 37"/>
                  <a:gd name="T1" fmla="*/ 159 h 159"/>
                  <a:gd name="T2" fmla="*/ 37 w 37"/>
                  <a:gd name="T3" fmla="*/ 0 h 159"/>
                  <a:gd name="T4" fmla="*/ 0 w 37"/>
                  <a:gd name="T5" fmla="*/ 0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159">
                    <a:moveTo>
                      <a:pt x="37" y="159"/>
                    </a:moveTo>
                    <a:lnTo>
                      <a:pt x="37" y="0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fr-FR">
                  <a:solidFill>
                    <a:srgbClr val="000000"/>
                  </a:solidFill>
                  <a:latin typeface="Arial" charset="0"/>
                  <a:ea typeface="+mn-ea"/>
                </a:endParaRPr>
              </a:p>
            </p:txBody>
          </p:sp>
          <p:sp>
            <p:nvSpPr>
              <p:cNvPr id="59" name="Line 23"/>
              <p:cNvSpPr>
                <a:spLocks noChangeShapeType="1"/>
              </p:cNvSpPr>
              <p:nvPr/>
            </p:nvSpPr>
            <p:spPr bwMode="auto">
              <a:xfrm flipH="1">
                <a:off x="5246688" y="2665413"/>
                <a:ext cx="5873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fr-FR">
                  <a:solidFill>
                    <a:srgbClr val="000000"/>
                  </a:solidFill>
                  <a:latin typeface="Arial" charset="0"/>
                  <a:ea typeface="+mn-ea"/>
                </a:endParaRPr>
              </a:p>
            </p:txBody>
          </p:sp>
          <p:sp>
            <p:nvSpPr>
              <p:cNvPr id="60" name="Line 24"/>
              <p:cNvSpPr>
                <a:spLocks noChangeShapeType="1"/>
              </p:cNvSpPr>
              <p:nvPr/>
            </p:nvSpPr>
            <p:spPr bwMode="auto">
              <a:xfrm flipV="1">
                <a:off x="5305426" y="2405063"/>
                <a:ext cx="0" cy="26035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fr-FR">
                  <a:solidFill>
                    <a:srgbClr val="000000"/>
                  </a:solidFill>
                  <a:latin typeface="Arial" charset="0"/>
                  <a:ea typeface="+mn-ea"/>
                </a:endParaRPr>
              </a:p>
            </p:txBody>
          </p:sp>
          <p:sp>
            <p:nvSpPr>
              <p:cNvPr id="61" name="Line 25"/>
              <p:cNvSpPr>
                <a:spLocks noChangeShapeType="1"/>
              </p:cNvSpPr>
              <p:nvPr/>
            </p:nvSpPr>
            <p:spPr bwMode="auto">
              <a:xfrm>
                <a:off x="5246688" y="2405063"/>
                <a:ext cx="5873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fr-FR">
                  <a:solidFill>
                    <a:srgbClr val="000000"/>
                  </a:solidFill>
                  <a:latin typeface="Arial" charset="0"/>
                  <a:ea typeface="+mn-ea"/>
                </a:endParaRPr>
              </a:p>
            </p:txBody>
          </p:sp>
          <p:sp>
            <p:nvSpPr>
              <p:cNvPr id="62" name="Line 26"/>
              <p:cNvSpPr>
                <a:spLocks noChangeShapeType="1"/>
              </p:cNvSpPr>
              <p:nvPr/>
            </p:nvSpPr>
            <p:spPr bwMode="auto">
              <a:xfrm>
                <a:off x="5246688" y="3179763"/>
                <a:ext cx="5873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fr-FR">
                  <a:solidFill>
                    <a:srgbClr val="000000"/>
                  </a:solidFill>
                  <a:latin typeface="Arial" charset="0"/>
                  <a:ea typeface="+mn-ea"/>
                </a:endParaRPr>
              </a:p>
            </p:txBody>
          </p:sp>
          <p:sp>
            <p:nvSpPr>
              <p:cNvPr id="63" name="Line 27"/>
              <p:cNvSpPr>
                <a:spLocks noChangeShapeType="1"/>
              </p:cNvSpPr>
              <p:nvPr/>
            </p:nvSpPr>
            <p:spPr bwMode="auto">
              <a:xfrm flipV="1">
                <a:off x="5305426" y="2922588"/>
                <a:ext cx="0" cy="25717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fr-FR">
                  <a:solidFill>
                    <a:srgbClr val="000000"/>
                  </a:solidFill>
                  <a:latin typeface="Arial" charset="0"/>
                  <a:ea typeface="+mn-ea"/>
                </a:endParaRPr>
              </a:p>
            </p:txBody>
          </p:sp>
          <p:sp>
            <p:nvSpPr>
              <p:cNvPr id="1024" name="Line 28"/>
              <p:cNvSpPr>
                <a:spLocks noChangeShapeType="1"/>
              </p:cNvSpPr>
              <p:nvPr/>
            </p:nvSpPr>
            <p:spPr bwMode="auto">
              <a:xfrm>
                <a:off x="5246688" y="2922588"/>
                <a:ext cx="5873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fr-FR">
                  <a:solidFill>
                    <a:srgbClr val="000000"/>
                  </a:solidFill>
                  <a:latin typeface="Arial" charset="0"/>
                  <a:ea typeface="+mn-ea"/>
                </a:endParaRPr>
              </a:p>
            </p:txBody>
          </p:sp>
          <p:sp>
            <p:nvSpPr>
              <p:cNvPr id="1025" name="Line 29"/>
              <p:cNvSpPr>
                <a:spLocks noChangeShapeType="1"/>
              </p:cNvSpPr>
              <p:nvPr/>
            </p:nvSpPr>
            <p:spPr bwMode="auto">
              <a:xfrm flipV="1">
                <a:off x="5305426" y="2665413"/>
                <a:ext cx="0" cy="25717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fr-FR">
                  <a:solidFill>
                    <a:srgbClr val="000000"/>
                  </a:solidFill>
                  <a:latin typeface="Arial" charset="0"/>
                  <a:ea typeface="+mn-ea"/>
                </a:endParaRPr>
              </a:p>
            </p:txBody>
          </p:sp>
          <p:sp>
            <p:nvSpPr>
              <p:cNvPr id="1028" name="Line 31"/>
              <p:cNvSpPr>
                <a:spLocks noChangeShapeType="1"/>
              </p:cNvSpPr>
              <p:nvPr/>
            </p:nvSpPr>
            <p:spPr bwMode="auto">
              <a:xfrm>
                <a:off x="5246688" y="3438526"/>
                <a:ext cx="5873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fr-FR">
                  <a:solidFill>
                    <a:srgbClr val="000000"/>
                  </a:solidFill>
                  <a:latin typeface="Arial" charset="0"/>
                  <a:ea typeface="+mn-ea"/>
                </a:endParaRPr>
              </a:p>
            </p:txBody>
          </p:sp>
          <p:sp>
            <p:nvSpPr>
              <p:cNvPr id="1029" name="Line 32"/>
              <p:cNvSpPr>
                <a:spLocks noChangeShapeType="1"/>
              </p:cNvSpPr>
              <p:nvPr/>
            </p:nvSpPr>
            <p:spPr bwMode="auto">
              <a:xfrm flipV="1">
                <a:off x="5305426" y="3179763"/>
                <a:ext cx="0" cy="258763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fr-FR">
                  <a:solidFill>
                    <a:srgbClr val="000000"/>
                  </a:solidFill>
                  <a:latin typeface="Arial" charset="0"/>
                  <a:ea typeface="+mn-ea"/>
                </a:endParaRPr>
              </a:p>
            </p:txBody>
          </p:sp>
          <p:sp>
            <p:nvSpPr>
              <p:cNvPr id="1045" name="Line 45"/>
              <p:cNvSpPr>
                <a:spLocks noChangeShapeType="1"/>
              </p:cNvSpPr>
              <p:nvPr/>
            </p:nvSpPr>
            <p:spPr bwMode="auto">
              <a:xfrm flipH="1">
                <a:off x="5305426" y="2405063"/>
                <a:ext cx="2095500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fr-FR">
                  <a:solidFill>
                    <a:srgbClr val="000000"/>
                  </a:solidFill>
                  <a:latin typeface="Arial" charset="0"/>
                  <a:ea typeface="+mn-ea"/>
                </a:endParaRPr>
              </a:p>
            </p:txBody>
          </p:sp>
          <p:sp>
            <p:nvSpPr>
              <p:cNvPr id="1052" name="Freeform 52"/>
              <p:cNvSpPr>
                <a:spLocks/>
              </p:cNvSpPr>
              <p:nvPr/>
            </p:nvSpPr>
            <p:spPr bwMode="auto">
              <a:xfrm>
                <a:off x="5637213" y="2405063"/>
                <a:ext cx="1335088" cy="414338"/>
              </a:xfrm>
              <a:custGeom>
                <a:avLst/>
                <a:gdLst>
                  <a:gd name="T0" fmla="*/ 841 w 841"/>
                  <a:gd name="T1" fmla="*/ 261 h 261"/>
                  <a:gd name="T2" fmla="*/ 417 w 841"/>
                  <a:gd name="T3" fmla="*/ 123 h 261"/>
                  <a:gd name="T4" fmla="*/ 0 w 841"/>
                  <a:gd name="T5" fmla="*/ 0 h 2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41" h="261">
                    <a:moveTo>
                      <a:pt x="841" y="261"/>
                    </a:moveTo>
                    <a:lnTo>
                      <a:pt x="417" y="123"/>
                    </a:lnTo>
                    <a:lnTo>
                      <a:pt x="0" y="0"/>
                    </a:lnTo>
                  </a:path>
                </a:pathLst>
              </a:custGeom>
              <a:noFill/>
              <a:ln w="28575">
                <a:solidFill>
                  <a:srgbClr val="FFCC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fr-FR">
                  <a:solidFill>
                    <a:srgbClr val="000000"/>
                  </a:solidFill>
                  <a:latin typeface="Arial" charset="0"/>
                  <a:ea typeface="+mn-ea"/>
                </a:endParaRPr>
              </a:p>
            </p:txBody>
          </p:sp>
          <p:sp>
            <p:nvSpPr>
              <p:cNvPr id="1056" name="Rectangle 56"/>
              <p:cNvSpPr>
                <a:spLocks noChangeArrowheads="1"/>
              </p:cNvSpPr>
              <p:nvPr/>
            </p:nvSpPr>
            <p:spPr bwMode="auto">
              <a:xfrm>
                <a:off x="5602288" y="2373313"/>
                <a:ext cx="68263" cy="66675"/>
              </a:xfrm>
              <a:prstGeom prst="rect">
                <a:avLst/>
              </a:prstGeom>
              <a:solidFill>
                <a:srgbClr val="FFCC00"/>
              </a:solidFill>
              <a:ln w="0">
                <a:solidFill>
                  <a:srgbClr val="FFCC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fr-FR">
                  <a:solidFill>
                    <a:srgbClr val="000000"/>
                  </a:solidFill>
                  <a:latin typeface="Arial" charset="0"/>
                  <a:ea typeface="+mn-ea"/>
                </a:endParaRPr>
              </a:p>
            </p:txBody>
          </p:sp>
          <p:sp>
            <p:nvSpPr>
              <p:cNvPr id="1057" name="Rectangle 57"/>
              <p:cNvSpPr>
                <a:spLocks noChangeArrowheads="1"/>
              </p:cNvSpPr>
              <p:nvPr/>
            </p:nvSpPr>
            <p:spPr bwMode="auto">
              <a:xfrm>
                <a:off x="6264276" y="2563813"/>
                <a:ext cx="68263" cy="71438"/>
              </a:xfrm>
              <a:prstGeom prst="rect">
                <a:avLst/>
              </a:prstGeom>
              <a:solidFill>
                <a:srgbClr val="FFCC00"/>
              </a:solidFill>
              <a:ln w="0">
                <a:solidFill>
                  <a:srgbClr val="FFCC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fr-FR">
                  <a:solidFill>
                    <a:srgbClr val="000000"/>
                  </a:solidFill>
                  <a:latin typeface="Arial" charset="0"/>
                  <a:ea typeface="+mn-ea"/>
                </a:endParaRPr>
              </a:p>
            </p:txBody>
          </p:sp>
          <p:sp>
            <p:nvSpPr>
              <p:cNvPr id="1058" name="Rectangle 58"/>
              <p:cNvSpPr>
                <a:spLocks noChangeArrowheads="1"/>
              </p:cNvSpPr>
              <p:nvPr/>
            </p:nvSpPr>
            <p:spPr bwMode="auto">
              <a:xfrm>
                <a:off x="6937376" y="2784476"/>
                <a:ext cx="69850" cy="68263"/>
              </a:xfrm>
              <a:prstGeom prst="rect">
                <a:avLst/>
              </a:prstGeom>
              <a:solidFill>
                <a:srgbClr val="FFCC00"/>
              </a:solidFill>
              <a:ln w="0">
                <a:solidFill>
                  <a:srgbClr val="FFCC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fr-FR">
                  <a:solidFill>
                    <a:srgbClr val="000000"/>
                  </a:solidFill>
                  <a:latin typeface="Arial" charset="0"/>
                  <a:ea typeface="+mn-ea"/>
                </a:endParaRPr>
              </a:p>
            </p:txBody>
          </p:sp>
          <p:sp>
            <p:nvSpPr>
              <p:cNvPr id="1064" name="Freeform 64"/>
              <p:cNvSpPr>
                <a:spLocks/>
              </p:cNvSpPr>
              <p:nvPr/>
            </p:nvSpPr>
            <p:spPr bwMode="auto">
              <a:xfrm>
                <a:off x="5637213" y="2405063"/>
                <a:ext cx="1328738" cy="987425"/>
              </a:xfrm>
              <a:custGeom>
                <a:avLst/>
                <a:gdLst>
                  <a:gd name="T0" fmla="*/ 837 w 837"/>
                  <a:gd name="T1" fmla="*/ 622 h 622"/>
                  <a:gd name="T2" fmla="*/ 422 w 837"/>
                  <a:gd name="T3" fmla="*/ 535 h 622"/>
                  <a:gd name="T4" fmla="*/ 0 w 837"/>
                  <a:gd name="T5" fmla="*/ 0 h 6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37" h="622">
                    <a:moveTo>
                      <a:pt x="837" y="622"/>
                    </a:moveTo>
                    <a:lnTo>
                      <a:pt x="422" y="535"/>
                    </a:lnTo>
                    <a:lnTo>
                      <a:pt x="0" y="0"/>
                    </a:lnTo>
                  </a:path>
                </a:pathLst>
              </a:cu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fr-FR">
                  <a:solidFill>
                    <a:srgbClr val="000000"/>
                  </a:solidFill>
                  <a:latin typeface="Arial" charset="0"/>
                  <a:ea typeface="+mn-ea"/>
                </a:endParaRPr>
              </a:p>
            </p:txBody>
          </p:sp>
          <p:sp>
            <p:nvSpPr>
              <p:cNvPr id="1068" name="Rectangle 68"/>
              <p:cNvSpPr>
                <a:spLocks noChangeArrowheads="1"/>
              </p:cNvSpPr>
              <p:nvPr/>
            </p:nvSpPr>
            <p:spPr bwMode="auto">
              <a:xfrm>
                <a:off x="5602288" y="2373313"/>
                <a:ext cx="68263" cy="66675"/>
              </a:xfrm>
              <a:prstGeom prst="rect">
                <a:avLst/>
              </a:prstGeom>
              <a:solidFill>
                <a:srgbClr val="FF6600"/>
              </a:solidFill>
              <a:ln w="0">
                <a:solidFill>
                  <a:srgbClr val="FF66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fr-FR">
                  <a:solidFill>
                    <a:srgbClr val="000000"/>
                  </a:solidFill>
                  <a:latin typeface="Arial" charset="0"/>
                  <a:ea typeface="+mn-ea"/>
                </a:endParaRPr>
              </a:p>
            </p:txBody>
          </p:sp>
          <p:sp>
            <p:nvSpPr>
              <p:cNvPr id="1069" name="Freeform 69"/>
              <p:cNvSpPr>
                <a:spLocks/>
              </p:cNvSpPr>
              <p:nvPr/>
            </p:nvSpPr>
            <p:spPr bwMode="auto">
              <a:xfrm>
                <a:off x="6270626" y="3219451"/>
                <a:ext cx="71438" cy="69850"/>
              </a:xfrm>
              <a:custGeom>
                <a:avLst/>
                <a:gdLst>
                  <a:gd name="T0" fmla="*/ 45 w 45"/>
                  <a:gd name="T1" fmla="*/ 0 h 44"/>
                  <a:gd name="T2" fmla="*/ 0 w 45"/>
                  <a:gd name="T3" fmla="*/ 0 h 44"/>
                  <a:gd name="T4" fmla="*/ 0 w 45"/>
                  <a:gd name="T5" fmla="*/ 44 h 44"/>
                  <a:gd name="T6" fmla="*/ 45 w 45"/>
                  <a:gd name="T7" fmla="*/ 44 h 44"/>
                  <a:gd name="T8" fmla="*/ 45 w 45"/>
                  <a:gd name="T9" fmla="*/ 0 h 44"/>
                  <a:gd name="T10" fmla="*/ 45 w 45"/>
                  <a:gd name="T11" fmla="*/ 0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5" h="44">
                    <a:moveTo>
                      <a:pt x="45" y="0"/>
                    </a:moveTo>
                    <a:lnTo>
                      <a:pt x="0" y="0"/>
                    </a:lnTo>
                    <a:lnTo>
                      <a:pt x="0" y="44"/>
                    </a:lnTo>
                    <a:lnTo>
                      <a:pt x="45" y="44"/>
                    </a:lnTo>
                    <a:lnTo>
                      <a:pt x="45" y="0"/>
                    </a:lnTo>
                    <a:lnTo>
                      <a:pt x="45" y="0"/>
                    </a:lnTo>
                    <a:close/>
                  </a:path>
                </a:pathLst>
              </a:custGeom>
              <a:solidFill>
                <a:srgbClr val="FF6600"/>
              </a:solidFill>
              <a:ln w="0">
                <a:solidFill>
                  <a:srgbClr val="FF66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fr-FR">
                  <a:solidFill>
                    <a:srgbClr val="000000"/>
                  </a:solidFill>
                  <a:latin typeface="Arial" charset="0"/>
                  <a:ea typeface="+mn-ea"/>
                </a:endParaRPr>
              </a:p>
            </p:txBody>
          </p:sp>
          <p:sp>
            <p:nvSpPr>
              <p:cNvPr id="1070" name="Rectangle 70"/>
              <p:cNvSpPr>
                <a:spLocks noChangeArrowheads="1"/>
              </p:cNvSpPr>
              <p:nvPr/>
            </p:nvSpPr>
            <p:spPr bwMode="auto">
              <a:xfrm>
                <a:off x="6931026" y="3357563"/>
                <a:ext cx="69850" cy="69850"/>
              </a:xfrm>
              <a:prstGeom prst="rect">
                <a:avLst/>
              </a:prstGeom>
              <a:solidFill>
                <a:srgbClr val="FF6600"/>
              </a:solidFill>
              <a:ln w="0">
                <a:solidFill>
                  <a:srgbClr val="FF6600"/>
                </a:solidFill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fr-FR">
                  <a:solidFill>
                    <a:srgbClr val="000000"/>
                  </a:solidFill>
                  <a:latin typeface="Arial" charset="0"/>
                  <a:ea typeface="+mn-ea"/>
                </a:endParaRPr>
              </a:p>
            </p:txBody>
          </p:sp>
        </p:grpSp>
        <p:sp>
          <p:nvSpPr>
            <p:cNvPr id="141" name="ZoneTexte 140"/>
            <p:cNvSpPr txBox="1"/>
            <p:nvPr/>
          </p:nvSpPr>
          <p:spPr>
            <a:xfrm>
              <a:off x="4866512" y="3388111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-4</a:t>
              </a:r>
              <a:endParaRPr lang="fr-FR" sz="12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42" name="ZoneTexte 141"/>
            <p:cNvSpPr txBox="1"/>
            <p:nvPr/>
          </p:nvSpPr>
          <p:spPr>
            <a:xfrm>
              <a:off x="4866512" y="3062590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-3</a:t>
              </a:r>
              <a:endParaRPr lang="fr-FR" sz="12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43" name="ZoneTexte 142"/>
            <p:cNvSpPr txBox="1"/>
            <p:nvPr/>
          </p:nvSpPr>
          <p:spPr>
            <a:xfrm>
              <a:off x="4866512" y="2737069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-2</a:t>
              </a:r>
              <a:endParaRPr lang="fr-FR" sz="12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44" name="ZoneTexte 143"/>
            <p:cNvSpPr txBox="1"/>
            <p:nvPr/>
          </p:nvSpPr>
          <p:spPr>
            <a:xfrm>
              <a:off x="4866512" y="2411548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-1</a:t>
              </a:r>
              <a:endParaRPr lang="fr-FR" sz="12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45" name="ZoneTexte 144"/>
            <p:cNvSpPr txBox="1"/>
            <p:nvPr/>
          </p:nvSpPr>
          <p:spPr>
            <a:xfrm>
              <a:off x="4917808" y="2086027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0</a:t>
              </a:r>
              <a:endParaRPr lang="fr-FR" sz="12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46" name="ZoneTexte 145"/>
            <p:cNvSpPr txBox="1"/>
            <p:nvPr/>
          </p:nvSpPr>
          <p:spPr>
            <a:xfrm>
              <a:off x="4917809" y="1733010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1</a:t>
              </a:r>
              <a:endParaRPr lang="fr-FR" sz="12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47" name="ZoneTexte 146"/>
            <p:cNvSpPr txBox="1"/>
            <p:nvPr/>
          </p:nvSpPr>
          <p:spPr>
            <a:xfrm>
              <a:off x="5212354" y="1518079"/>
              <a:ext cx="77136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Baseline</a:t>
              </a:r>
              <a:endParaRPr lang="fr-FR" sz="12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48" name="ZoneTexte 147"/>
            <p:cNvSpPr txBox="1"/>
            <p:nvPr/>
          </p:nvSpPr>
          <p:spPr>
            <a:xfrm>
              <a:off x="6252002" y="1518079"/>
              <a:ext cx="5010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W48</a:t>
              </a:r>
              <a:endParaRPr lang="fr-FR" sz="12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49" name="ZoneTexte 148"/>
            <p:cNvSpPr txBox="1"/>
            <p:nvPr/>
          </p:nvSpPr>
          <p:spPr>
            <a:xfrm>
              <a:off x="7081698" y="1518079"/>
              <a:ext cx="5010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W96</a:t>
              </a:r>
              <a:endParaRPr lang="fr-FR" sz="12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50" name="ZoneTexte 149"/>
            <p:cNvSpPr txBox="1"/>
            <p:nvPr/>
          </p:nvSpPr>
          <p:spPr>
            <a:xfrm>
              <a:off x="6325252" y="1729016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55</a:t>
              </a:r>
            </a:p>
            <a:p>
              <a:r>
                <a:rPr lang="fr-FR" sz="12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67</a:t>
              </a:r>
              <a:endParaRPr lang="fr-FR" sz="12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51" name="ZoneTexte 150"/>
            <p:cNvSpPr txBox="1"/>
            <p:nvPr/>
          </p:nvSpPr>
          <p:spPr>
            <a:xfrm>
              <a:off x="7154948" y="1729016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49</a:t>
              </a:r>
            </a:p>
            <a:p>
              <a:r>
                <a:rPr lang="fr-FR" sz="12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58</a:t>
              </a:r>
              <a:endParaRPr lang="fr-FR" sz="12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52" name="Freeform 48"/>
            <p:cNvSpPr>
              <a:spLocks/>
            </p:cNvSpPr>
            <p:nvPr/>
          </p:nvSpPr>
          <p:spPr bwMode="auto">
            <a:xfrm>
              <a:off x="6252908" y="1831768"/>
              <a:ext cx="69850" cy="71438"/>
            </a:xfrm>
            <a:custGeom>
              <a:avLst/>
              <a:gdLst>
                <a:gd name="T0" fmla="*/ 44 w 44"/>
                <a:gd name="T1" fmla="*/ 0 h 45"/>
                <a:gd name="T2" fmla="*/ 0 w 44"/>
                <a:gd name="T3" fmla="*/ 0 h 45"/>
                <a:gd name="T4" fmla="*/ 0 w 44"/>
                <a:gd name="T5" fmla="*/ 45 h 45"/>
                <a:gd name="T6" fmla="*/ 44 w 44"/>
                <a:gd name="T7" fmla="*/ 45 h 45"/>
                <a:gd name="T8" fmla="*/ 44 w 44"/>
                <a:gd name="T9" fmla="*/ 0 h 45"/>
                <a:gd name="T10" fmla="*/ 44 w 44"/>
                <a:gd name="T11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" h="45">
                  <a:moveTo>
                    <a:pt x="44" y="0"/>
                  </a:moveTo>
                  <a:lnTo>
                    <a:pt x="0" y="0"/>
                  </a:lnTo>
                  <a:lnTo>
                    <a:pt x="0" y="45"/>
                  </a:lnTo>
                  <a:lnTo>
                    <a:pt x="44" y="45"/>
                  </a:lnTo>
                  <a:lnTo>
                    <a:pt x="44" y="0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FFCC00"/>
            </a:solidFill>
            <a:ln w="0">
              <a:solidFill>
                <a:srgbClr val="FFCC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/>
              <a:endParaRPr lang="fr-FR">
                <a:solidFill>
                  <a:srgbClr val="000000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53" name="Freeform 49"/>
            <p:cNvSpPr>
              <a:spLocks/>
            </p:cNvSpPr>
            <p:nvPr/>
          </p:nvSpPr>
          <p:spPr bwMode="auto">
            <a:xfrm>
              <a:off x="6252908" y="2002506"/>
              <a:ext cx="69850" cy="68263"/>
            </a:xfrm>
            <a:custGeom>
              <a:avLst/>
              <a:gdLst>
                <a:gd name="T0" fmla="*/ 44 w 44"/>
                <a:gd name="T1" fmla="*/ 0 h 43"/>
                <a:gd name="T2" fmla="*/ 0 w 44"/>
                <a:gd name="T3" fmla="*/ 0 h 43"/>
                <a:gd name="T4" fmla="*/ 0 w 44"/>
                <a:gd name="T5" fmla="*/ 43 h 43"/>
                <a:gd name="T6" fmla="*/ 44 w 44"/>
                <a:gd name="T7" fmla="*/ 43 h 43"/>
                <a:gd name="T8" fmla="*/ 44 w 44"/>
                <a:gd name="T9" fmla="*/ 0 h 43"/>
                <a:gd name="T10" fmla="*/ 44 w 44"/>
                <a:gd name="T11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" h="43">
                  <a:moveTo>
                    <a:pt x="44" y="0"/>
                  </a:moveTo>
                  <a:lnTo>
                    <a:pt x="0" y="0"/>
                  </a:lnTo>
                  <a:lnTo>
                    <a:pt x="0" y="43"/>
                  </a:lnTo>
                  <a:lnTo>
                    <a:pt x="44" y="43"/>
                  </a:lnTo>
                  <a:lnTo>
                    <a:pt x="44" y="0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FF66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/>
              <a:endParaRPr lang="fr-FR">
                <a:solidFill>
                  <a:srgbClr val="000000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55" name="ZoneTexte 154"/>
            <p:cNvSpPr txBox="1"/>
            <p:nvPr/>
          </p:nvSpPr>
          <p:spPr>
            <a:xfrm>
              <a:off x="6303987" y="2190860"/>
              <a:ext cx="5341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-0.73</a:t>
              </a:r>
              <a:endParaRPr lang="fr-FR" sz="12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56" name="ZoneTexte 155"/>
            <p:cNvSpPr txBox="1"/>
            <p:nvPr/>
          </p:nvSpPr>
          <p:spPr>
            <a:xfrm>
              <a:off x="7076201" y="2322710"/>
              <a:ext cx="5341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-1.57</a:t>
              </a:r>
              <a:endParaRPr lang="fr-FR" sz="12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57" name="ZoneTexte 156"/>
            <p:cNvSpPr txBox="1"/>
            <p:nvPr/>
          </p:nvSpPr>
          <p:spPr>
            <a:xfrm>
              <a:off x="6058191" y="3352669"/>
              <a:ext cx="5341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-3.30</a:t>
              </a:r>
              <a:endParaRPr lang="fr-FR" sz="12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58" name="ZoneTexte 157"/>
            <p:cNvSpPr txBox="1"/>
            <p:nvPr/>
          </p:nvSpPr>
          <p:spPr>
            <a:xfrm>
              <a:off x="7090908" y="3546534"/>
              <a:ext cx="5341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-3.86</a:t>
              </a:r>
              <a:endParaRPr lang="fr-FR" sz="12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63" name="ZoneTexte 162"/>
            <p:cNvSpPr txBox="1"/>
            <p:nvPr/>
          </p:nvSpPr>
          <p:spPr>
            <a:xfrm>
              <a:off x="6106239" y="2630859"/>
              <a:ext cx="91403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p &lt; 0.0001</a:t>
              </a:r>
              <a:endParaRPr lang="fr-FR" sz="12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64" name="ZoneTexte 163"/>
            <p:cNvSpPr txBox="1"/>
            <p:nvPr/>
          </p:nvSpPr>
          <p:spPr>
            <a:xfrm>
              <a:off x="7111215" y="2972305"/>
              <a:ext cx="91403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p = 0.0032</a:t>
              </a:r>
              <a:endParaRPr lang="fr-FR" sz="12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88" name="ZoneTexte 187"/>
            <p:cNvSpPr txBox="1"/>
            <p:nvPr/>
          </p:nvSpPr>
          <p:spPr>
            <a:xfrm>
              <a:off x="5963885" y="1777285"/>
              <a:ext cx="2845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fr-FR" sz="14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n</a:t>
              </a:r>
              <a:endParaRPr lang="fr-FR" sz="14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</p:grpSp>
      <p:grpSp>
        <p:nvGrpSpPr>
          <p:cNvPr id="11" name="Groupe 166"/>
          <p:cNvGrpSpPr/>
          <p:nvPr/>
        </p:nvGrpSpPr>
        <p:grpSpPr>
          <a:xfrm>
            <a:off x="2590800" y="4563054"/>
            <a:ext cx="3117663" cy="1990146"/>
            <a:chOff x="2590800" y="4563054"/>
            <a:chExt cx="3117663" cy="1990146"/>
          </a:xfrm>
        </p:grpSpPr>
        <p:grpSp>
          <p:nvGrpSpPr>
            <p:cNvPr id="12" name="Groupe 1073"/>
            <p:cNvGrpSpPr/>
            <p:nvPr/>
          </p:nvGrpSpPr>
          <p:grpSpPr>
            <a:xfrm>
              <a:off x="2861743" y="4929884"/>
              <a:ext cx="2715548" cy="1372451"/>
              <a:chOff x="3375026" y="4849813"/>
              <a:chExt cx="2151062" cy="1087157"/>
            </a:xfrm>
          </p:grpSpPr>
          <p:sp>
            <p:nvSpPr>
              <p:cNvPr id="1030" name="Freeform 33"/>
              <p:cNvSpPr>
                <a:spLocks/>
              </p:cNvSpPr>
              <p:nvPr/>
            </p:nvSpPr>
            <p:spPr bwMode="auto">
              <a:xfrm>
                <a:off x="3375026" y="4849813"/>
                <a:ext cx="58738" cy="252413"/>
              </a:xfrm>
              <a:custGeom>
                <a:avLst/>
                <a:gdLst>
                  <a:gd name="T0" fmla="*/ 37 w 37"/>
                  <a:gd name="T1" fmla="*/ 159 h 159"/>
                  <a:gd name="T2" fmla="*/ 37 w 37"/>
                  <a:gd name="T3" fmla="*/ 0 h 159"/>
                  <a:gd name="T4" fmla="*/ 0 w 37"/>
                  <a:gd name="T5" fmla="*/ 0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7" h="159">
                    <a:moveTo>
                      <a:pt x="37" y="159"/>
                    </a:moveTo>
                    <a:lnTo>
                      <a:pt x="37" y="0"/>
                    </a:lnTo>
                    <a:lnTo>
                      <a:pt x="0" y="0"/>
                    </a:lnTo>
                  </a:path>
                </a:pathLst>
              </a:cu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fr-FR">
                  <a:solidFill>
                    <a:srgbClr val="000000"/>
                  </a:solidFill>
                  <a:latin typeface="Arial" charset="0"/>
                  <a:ea typeface="+mn-ea"/>
                </a:endParaRPr>
              </a:p>
            </p:txBody>
          </p:sp>
          <p:sp>
            <p:nvSpPr>
              <p:cNvPr id="1034" name="Line 34"/>
              <p:cNvSpPr>
                <a:spLocks noChangeShapeType="1"/>
              </p:cNvSpPr>
              <p:nvPr/>
            </p:nvSpPr>
            <p:spPr bwMode="auto">
              <a:xfrm>
                <a:off x="3375026" y="5102226"/>
                <a:ext cx="5873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fr-FR">
                  <a:solidFill>
                    <a:srgbClr val="000000"/>
                  </a:solidFill>
                  <a:latin typeface="Arial" charset="0"/>
                  <a:ea typeface="+mn-ea"/>
                </a:endParaRPr>
              </a:p>
            </p:txBody>
          </p:sp>
          <p:sp>
            <p:nvSpPr>
              <p:cNvPr id="1035" name="Line 35"/>
              <p:cNvSpPr>
                <a:spLocks noChangeShapeType="1"/>
              </p:cNvSpPr>
              <p:nvPr/>
            </p:nvSpPr>
            <p:spPr bwMode="auto">
              <a:xfrm>
                <a:off x="3375026" y="5618163"/>
                <a:ext cx="5873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fr-FR">
                  <a:solidFill>
                    <a:srgbClr val="000000"/>
                  </a:solidFill>
                  <a:latin typeface="Arial" charset="0"/>
                  <a:ea typeface="+mn-ea"/>
                </a:endParaRPr>
              </a:p>
            </p:txBody>
          </p:sp>
          <p:sp>
            <p:nvSpPr>
              <p:cNvPr id="1036" name="Line 36"/>
              <p:cNvSpPr>
                <a:spLocks noChangeShapeType="1"/>
              </p:cNvSpPr>
              <p:nvPr/>
            </p:nvSpPr>
            <p:spPr bwMode="auto">
              <a:xfrm flipH="1">
                <a:off x="3375026" y="5359401"/>
                <a:ext cx="5873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fr-FR">
                  <a:solidFill>
                    <a:srgbClr val="000000"/>
                  </a:solidFill>
                  <a:latin typeface="Arial" charset="0"/>
                  <a:ea typeface="+mn-ea"/>
                </a:endParaRPr>
              </a:p>
            </p:txBody>
          </p:sp>
          <p:sp>
            <p:nvSpPr>
              <p:cNvPr id="1037" name="Line 37"/>
              <p:cNvSpPr>
                <a:spLocks noChangeShapeType="1"/>
              </p:cNvSpPr>
              <p:nvPr/>
            </p:nvSpPr>
            <p:spPr bwMode="auto">
              <a:xfrm flipV="1">
                <a:off x="3433763" y="5338923"/>
                <a:ext cx="0" cy="340873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fr-FR">
                  <a:solidFill>
                    <a:srgbClr val="000000"/>
                  </a:solidFill>
                  <a:latin typeface="Arial" charset="0"/>
                  <a:ea typeface="+mn-ea"/>
                </a:endParaRPr>
              </a:p>
            </p:txBody>
          </p:sp>
          <p:sp>
            <p:nvSpPr>
              <p:cNvPr id="1039" name="Line 39"/>
              <p:cNvSpPr>
                <a:spLocks noChangeShapeType="1"/>
              </p:cNvSpPr>
              <p:nvPr/>
            </p:nvSpPr>
            <p:spPr bwMode="auto">
              <a:xfrm flipH="1">
                <a:off x="3375026" y="5936970"/>
                <a:ext cx="58738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fr-FR">
                  <a:solidFill>
                    <a:srgbClr val="000000"/>
                  </a:solidFill>
                  <a:latin typeface="Arial" charset="0"/>
                  <a:ea typeface="+mn-ea"/>
                </a:endParaRPr>
              </a:p>
            </p:txBody>
          </p:sp>
          <p:sp>
            <p:nvSpPr>
              <p:cNvPr id="1041" name="Line 41"/>
              <p:cNvSpPr>
                <a:spLocks noChangeShapeType="1"/>
              </p:cNvSpPr>
              <p:nvPr/>
            </p:nvSpPr>
            <p:spPr bwMode="auto">
              <a:xfrm>
                <a:off x="3433763" y="5679795"/>
                <a:ext cx="0" cy="25717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fr-FR">
                  <a:solidFill>
                    <a:srgbClr val="000000"/>
                  </a:solidFill>
                  <a:latin typeface="Arial" charset="0"/>
                  <a:ea typeface="+mn-ea"/>
                </a:endParaRPr>
              </a:p>
            </p:txBody>
          </p:sp>
          <p:sp>
            <p:nvSpPr>
              <p:cNvPr id="1042" name="Line 42"/>
              <p:cNvSpPr>
                <a:spLocks noChangeShapeType="1"/>
              </p:cNvSpPr>
              <p:nvPr/>
            </p:nvSpPr>
            <p:spPr bwMode="auto">
              <a:xfrm>
                <a:off x="3433763" y="5102226"/>
                <a:ext cx="0" cy="257175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fr-FR">
                  <a:solidFill>
                    <a:srgbClr val="000000"/>
                  </a:solidFill>
                  <a:latin typeface="Arial" charset="0"/>
                  <a:ea typeface="+mn-ea"/>
                </a:endParaRPr>
              </a:p>
            </p:txBody>
          </p:sp>
          <p:sp>
            <p:nvSpPr>
              <p:cNvPr id="1043" name="Line 43"/>
              <p:cNvSpPr>
                <a:spLocks noChangeShapeType="1"/>
              </p:cNvSpPr>
              <p:nvPr/>
            </p:nvSpPr>
            <p:spPr bwMode="auto">
              <a:xfrm flipH="1">
                <a:off x="3433763" y="5102226"/>
                <a:ext cx="2092325" cy="0"/>
              </a:xfrm>
              <a:prstGeom prst="line">
                <a:avLst/>
              </a:prstGeom>
              <a:noFill/>
              <a:ln w="9525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fr-FR">
                  <a:solidFill>
                    <a:srgbClr val="000000"/>
                  </a:solidFill>
                  <a:latin typeface="Arial" charset="0"/>
                  <a:ea typeface="+mn-ea"/>
                </a:endParaRPr>
              </a:p>
            </p:txBody>
          </p:sp>
          <p:sp>
            <p:nvSpPr>
              <p:cNvPr id="1050" name="Freeform 50"/>
              <p:cNvSpPr>
                <a:spLocks/>
              </p:cNvSpPr>
              <p:nvPr/>
            </p:nvSpPr>
            <p:spPr bwMode="auto">
              <a:xfrm>
                <a:off x="3721101" y="5102226"/>
                <a:ext cx="1192213" cy="258763"/>
              </a:xfrm>
              <a:custGeom>
                <a:avLst/>
                <a:gdLst>
                  <a:gd name="T0" fmla="*/ 751 w 751"/>
                  <a:gd name="T1" fmla="*/ 73 h 163"/>
                  <a:gd name="T2" fmla="*/ 380 w 751"/>
                  <a:gd name="T3" fmla="*/ 163 h 163"/>
                  <a:gd name="T4" fmla="*/ 0 w 751"/>
                  <a:gd name="T5" fmla="*/ 0 h 1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51" h="163">
                    <a:moveTo>
                      <a:pt x="751" y="73"/>
                    </a:moveTo>
                    <a:lnTo>
                      <a:pt x="380" y="163"/>
                    </a:lnTo>
                    <a:lnTo>
                      <a:pt x="0" y="0"/>
                    </a:lnTo>
                  </a:path>
                </a:pathLst>
              </a:custGeom>
              <a:noFill/>
              <a:ln w="28575">
                <a:solidFill>
                  <a:srgbClr val="FFCC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fr-FR">
                  <a:solidFill>
                    <a:srgbClr val="000000"/>
                  </a:solidFill>
                  <a:latin typeface="Arial" charset="0"/>
                  <a:ea typeface="+mn-ea"/>
                </a:endParaRPr>
              </a:p>
            </p:txBody>
          </p:sp>
          <p:sp>
            <p:nvSpPr>
              <p:cNvPr id="1059" name="Freeform 59"/>
              <p:cNvSpPr>
                <a:spLocks/>
              </p:cNvSpPr>
              <p:nvPr/>
            </p:nvSpPr>
            <p:spPr bwMode="auto">
              <a:xfrm>
                <a:off x="3686176" y="5067301"/>
                <a:ext cx="69850" cy="69850"/>
              </a:xfrm>
              <a:custGeom>
                <a:avLst/>
                <a:gdLst>
                  <a:gd name="T0" fmla="*/ 44 w 44"/>
                  <a:gd name="T1" fmla="*/ 0 h 44"/>
                  <a:gd name="T2" fmla="*/ 0 w 44"/>
                  <a:gd name="T3" fmla="*/ 0 h 44"/>
                  <a:gd name="T4" fmla="*/ 0 w 44"/>
                  <a:gd name="T5" fmla="*/ 44 h 44"/>
                  <a:gd name="T6" fmla="*/ 44 w 44"/>
                  <a:gd name="T7" fmla="*/ 44 h 44"/>
                  <a:gd name="T8" fmla="*/ 44 w 44"/>
                  <a:gd name="T9" fmla="*/ 0 h 44"/>
                  <a:gd name="T10" fmla="*/ 44 w 44"/>
                  <a:gd name="T11" fmla="*/ 0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4" h="44">
                    <a:moveTo>
                      <a:pt x="44" y="0"/>
                    </a:moveTo>
                    <a:lnTo>
                      <a:pt x="0" y="0"/>
                    </a:lnTo>
                    <a:lnTo>
                      <a:pt x="0" y="44"/>
                    </a:lnTo>
                    <a:lnTo>
                      <a:pt x="44" y="44"/>
                    </a:lnTo>
                    <a:lnTo>
                      <a:pt x="44" y="0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FFCC00"/>
              </a:solidFill>
              <a:ln w="0">
                <a:solidFill>
                  <a:srgbClr val="FFCC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fr-FR">
                  <a:solidFill>
                    <a:srgbClr val="000000"/>
                  </a:solidFill>
                  <a:latin typeface="Arial" charset="0"/>
                  <a:ea typeface="+mn-ea"/>
                </a:endParaRPr>
              </a:p>
            </p:txBody>
          </p:sp>
          <p:sp>
            <p:nvSpPr>
              <p:cNvPr id="1060" name="Freeform 60"/>
              <p:cNvSpPr>
                <a:spLocks/>
              </p:cNvSpPr>
              <p:nvPr/>
            </p:nvSpPr>
            <p:spPr bwMode="auto">
              <a:xfrm>
                <a:off x="4289426" y="5326063"/>
                <a:ext cx="66675" cy="69850"/>
              </a:xfrm>
              <a:custGeom>
                <a:avLst/>
                <a:gdLst>
                  <a:gd name="T0" fmla="*/ 42 w 42"/>
                  <a:gd name="T1" fmla="*/ 0 h 44"/>
                  <a:gd name="T2" fmla="*/ 0 w 42"/>
                  <a:gd name="T3" fmla="*/ 0 h 44"/>
                  <a:gd name="T4" fmla="*/ 0 w 42"/>
                  <a:gd name="T5" fmla="*/ 44 h 44"/>
                  <a:gd name="T6" fmla="*/ 42 w 42"/>
                  <a:gd name="T7" fmla="*/ 44 h 44"/>
                  <a:gd name="T8" fmla="*/ 42 w 42"/>
                  <a:gd name="T9" fmla="*/ 0 h 44"/>
                  <a:gd name="T10" fmla="*/ 42 w 42"/>
                  <a:gd name="T11" fmla="*/ 0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2" h="44">
                    <a:moveTo>
                      <a:pt x="42" y="0"/>
                    </a:moveTo>
                    <a:lnTo>
                      <a:pt x="0" y="0"/>
                    </a:lnTo>
                    <a:lnTo>
                      <a:pt x="0" y="44"/>
                    </a:lnTo>
                    <a:lnTo>
                      <a:pt x="42" y="44"/>
                    </a:lnTo>
                    <a:lnTo>
                      <a:pt x="42" y="0"/>
                    </a:lnTo>
                    <a:lnTo>
                      <a:pt x="42" y="0"/>
                    </a:lnTo>
                    <a:close/>
                  </a:path>
                </a:pathLst>
              </a:custGeom>
              <a:solidFill>
                <a:srgbClr val="FFCC00"/>
              </a:solidFill>
              <a:ln w="0">
                <a:solidFill>
                  <a:srgbClr val="FFCC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fr-FR">
                  <a:solidFill>
                    <a:srgbClr val="000000"/>
                  </a:solidFill>
                  <a:latin typeface="Arial" charset="0"/>
                  <a:ea typeface="+mn-ea"/>
                </a:endParaRPr>
              </a:p>
            </p:txBody>
          </p:sp>
          <p:sp>
            <p:nvSpPr>
              <p:cNvPr id="1061" name="Freeform 61"/>
              <p:cNvSpPr>
                <a:spLocks/>
              </p:cNvSpPr>
              <p:nvPr/>
            </p:nvSpPr>
            <p:spPr bwMode="auto">
              <a:xfrm>
                <a:off x="4878388" y="5183188"/>
                <a:ext cx="69850" cy="69850"/>
              </a:xfrm>
              <a:custGeom>
                <a:avLst/>
                <a:gdLst>
                  <a:gd name="T0" fmla="*/ 44 w 44"/>
                  <a:gd name="T1" fmla="*/ 0 h 44"/>
                  <a:gd name="T2" fmla="*/ 0 w 44"/>
                  <a:gd name="T3" fmla="*/ 0 h 44"/>
                  <a:gd name="T4" fmla="*/ 0 w 44"/>
                  <a:gd name="T5" fmla="*/ 44 h 44"/>
                  <a:gd name="T6" fmla="*/ 44 w 44"/>
                  <a:gd name="T7" fmla="*/ 44 h 44"/>
                  <a:gd name="T8" fmla="*/ 44 w 44"/>
                  <a:gd name="T9" fmla="*/ 0 h 44"/>
                  <a:gd name="T10" fmla="*/ 44 w 44"/>
                  <a:gd name="T11" fmla="*/ 0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4" h="44">
                    <a:moveTo>
                      <a:pt x="44" y="0"/>
                    </a:moveTo>
                    <a:lnTo>
                      <a:pt x="0" y="0"/>
                    </a:lnTo>
                    <a:lnTo>
                      <a:pt x="0" y="44"/>
                    </a:lnTo>
                    <a:lnTo>
                      <a:pt x="44" y="44"/>
                    </a:lnTo>
                    <a:lnTo>
                      <a:pt x="44" y="0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FFCC00"/>
              </a:solidFill>
              <a:ln w="0">
                <a:solidFill>
                  <a:srgbClr val="FFCC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fr-FR">
                  <a:solidFill>
                    <a:srgbClr val="000000"/>
                  </a:solidFill>
                  <a:latin typeface="Arial" charset="0"/>
                  <a:ea typeface="+mn-ea"/>
                </a:endParaRPr>
              </a:p>
            </p:txBody>
          </p:sp>
          <p:sp>
            <p:nvSpPr>
              <p:cNvPr id="1062" name="Freeform 62"/>
              <p:cNvSpPr>
                <a:spLocks/>
              </p:cNvSpPr>
              <p:nvPr/>
            </p:nvSpPr>
            <p:spPr bwMode="auto">
              <a:xfrm>
                <a:off x="3722688" y="5102226"/>
                <a:ext cx="1187450" cy="719138"/>
              </a:xfrm>
              <a:custGeom>
                <a:avLst/>
                <a:gdLst>
                  <a:gd name="T0" fmla="*/ 748 w 748"/>
                  <a:gd name="T1" fmla="*/ 453 h 453"/>
                  <a:gd name="T2" fmla="*/ 373 w 748"/>
                  <a:gd name="T3" fmla="*/ 402 h 453"/>
                  <a:gd name="T4" fmla="*/ 0 w 748"/>
                  <a:gd name="T5" fmla="*/ 0 h 4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748" h="453">
                    <a:moveTo>
                      <a:pt x="748" y="453"/>
                    </a:moveTo>
                    <a:lnTo>
                      <a:pt x="373" y="402"/>
                    </a:lnTo>
                    <a:lnTo>
                      <a:pt x="0" y="0"/>
                    </a:lnTo>
                  </a:path>
                </a:pathLst>
              </a:cu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fr-FR">
                  <a:solidFill>
                    <a:srgbClr val="000000"/>
                  </a:solidFill>
                  <a:latin typeface="Arial" charset="0"/>
                  <a:ea typeface="+mn-ea"/>
                </a:endParaRPr>
              </a:p>
            </p:txBody>
          </p:sp>
          <p:sp>
            <p:nvSpPr>
              <p:cNvPr id="1071" name="Freeform 71"/>
              <p:cNvSpPr>
                <a:spLocks/>
              </p:cNvSpPr>
              <p:nvPr/>
            </p:nvSpPr>
            <p:spPr bwMode="auto">
              <a:xfrm>
                <a:off x="3687763" y="5067301"/>
                <a:ext cx="69850" cy="69850"/>
              </a:xfrm>
              <a:custGeom>
                <a:avLst/>
                <a:gdLst>
                  <a:gd name="T0" fmla="*/ 44 w 44"/>
                  <a:gd name="T1" fmla="*/ 0 h 44"/>
                  <a:gd name="T2" fmla="*/ 0 w 44"/>
                  <a:gd name="T3" fmla="*/ 0 h 44"/>
                  <a:gd name="T4" fmla="*/ 0 w 44"/>
                  <a:gd name="T5" fmla="*/ 44 h 44"/>
                  <a:gd name="T6" fmla="*/ 44 w 44"/>
                  <a:gd name="T7" fmla="*/ 44 h 44"/>
                  <a:gd name="T8" fmla="*/ 44 w 44"/>
                  <a:gd name="T9" fmla="*/ 0 h 44"/>
                  <a:gd name="T10" fmla="*/ 44 w 44"/>
                  <a:gd name="T11" fmla="*/ 0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4" h="44">
                    <a:moveTo>
                      <a:pt x="44" y="0"/>
                    </a:moveTo>
                    <a:lnTo>
                      <a:pt x="0" y="0"/>
                    </a:lnTo>
                    <a:lnTo>
                      <a:pt x="0" y="44"/>
                    </a:lnTo>
                    <a:lnTo>
                      <a:pt x="44" y="44"/>
                    </a:lnTo>
                    <a:lnTo>
                      <a:pt x="44" y="0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FF6600"/>
              </a:solidFill>
              <a:ln w="0">
                <a:solidFill>
                  <a:srgbClr val="FF66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fr-FR">
                  <a:solidFill>
                    <a:srgbClr val="000000"/>
                  </a:solidFill>
                  <a:latin typeface="Arial" charset="0"/>
                  <a:ea typeface="+mn-ea"/>
                </a:endParaRPr>
              </a:p>
            </p:txBody>
          </p:sp>
          <p:sp>
            <p:nvSpPr>
              <p:cNvPr id="1072" name="Freeform 72"/>
              <p:cNvSpPr>
                <a:spLocks/>
              </p:cNvSpPr>
              <p:nvPr/>
            </p:nvSpPr>
            <p:spPr bwMode="auto">
              <a:xfrm>
                <a:off x="4281488" y="5705476"/>
                <a:ext cx="68263" cy="69850"/>
              </a:xfrm>
              <a:custGeom>
                <a:avLst/>
                <a:gdLst>
                  <a:gd name="T0" fmla="*/ 43 w 43"/>
                  <a:gd name="T1" fmla="*/ 0 h 44"/>
                  <a:gd name="T2" fmla="*/ 0 w 43"/>
                  <a:gd name="T3" fmla="*/ 0 h 44"/>
                  <a:gd name="T4" fmla="*/ 0 w 43"/>
                  <a:gd name="T5" fmla="*/ 44 h 44"/>
                  <a:gd name="T6" fmla="*/ 43 w 43"/>
                  <a:gd name="T7" fmla="*/ 44 h 44"/>
                  <a:gd name="T8" fmla="*/ 43 w 43"/>
                  <a:gd name="T9" fmla="*/ 0 h 44"/>
                  <a:gd name="T10" fmla="*/ 43 w 43"/>
                  <a:gd name="T11" fmla="*/ 0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3" h="44">
                    <a:moveTo>
                      <a:pt x="43" y="0"/>
                    </a:moveTo>
                    <a:lnTo>
                      <a:pt x="0" y="0"/>
                    </a:lnTo>
                    <a:lnTo>
                      <a:pt x="0" y="44"/>
                    </a:lnTo>
                    <a:lnTo>
                      <a:pt x="43" y="44"/>
                    </a:lnTo>
                    <a:lnTo>
                      <a:pt x="43" y="0"/>
                    </a:lnTo>
                    <a:lnTo>
                      <a:pt x="43" y="0"/>
                    </a:lnTo>
                    <a:close/>
                  </a:path>
                </a:pathLst>
              </a:custGeom>
              <a:solidFill>
                <a:srgbClr val="FF6600"/>
              </a:solidFill>
              <a:ln w="0">
                <a:solidFill>
                  <a:srgbClr val="FF66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fr-FR">
                  <a:solidFill>
                    <a:srgbClr val="000000"/>
                  </a:solidFill>
                  <a:latin typeface="Arial" charset="0"/>
                  <a:ea typeface="+mn-ea"/>
                </a:endParaRPr>
              </a:p>
            </p:txBody>
          </p:sp>
          <p:sp>
            <p:nvSpPr>
              <p:cNvPr id="1073" name="Freeform 73"/>
              <p:cNvSpPr>
                <a:spLocks/>
              </p:cNvSpPr>
              <p:nvPr/>
            </p:nvSpPr>
            <p:spPr bwMode="auto">
              <a:xfrm>
                <a:off x="4875213" y="5789613"/>
                <a:ext cx="69850" cy="66675"/>
              </a:xfrm>
              <a:custGeom>
                <a:avLst/>
                <a:gdLst>
                  <a:gd name="T0" fmla="*/ 44 w 44"/>
                  <a:gd name="T1" fmla="*/ 0 h 42"/>
                  <a:gd name="T2" fmla="*/ 0 w 44"/>
                  <a:gd name="T3" fmla="*/ 0 h 42"/>
                  <a:gd name="T4" fmla="*/ 0 w 44"/>
                  <a:gd name="T5" fmla="*/ 42 h 42"/>
                  <a:gd name="T6" fmla="*/ 44 w 44"/>
                  <a:gd name="T7" fmla="*/ 42 h 42"/>
                  <a:gd name="T8" fmla="*/ 44 w 44"/>
                  <a:gd name="T9" fmla="*/ 0 h 42"/>
                  <a:gd name="T10" fmla="*/ 44 w 44"/>
                  <a:gd name="T11" fmla="*/ 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4" h="42">
                    <a:moveTo>
                      <a:pt x="44" y="0"/>
                    </a:moveTo>
                    <a:lnTo>
                      <a:pt x="0" y="0"/>
                    </a:lnTo>
                    <a:lnTo>
                      <a:pt x="0" y="42"/>
                    </a:lnTo>
                    <a:lnTo>
                      <a:pt x="44" y="42"/>
                    </a:lnTo>
                    <a:lnTo>
                      <a:pt x="44" y="0"/>
                    </a:lnTo>
                    <a:lnTo>
                      <a:pt x="44" y="0"/>
                    </a:lnTo>
                    <a:close/>
                  </a:path>
                </a:pathLst>
              </a:custGeom>
              <a:solidFill>
                <a:srgbClr val="FF6600"/>
              </a:solidFill>
              <a:ln w="0">
                <a:solidFill>
                  <a:srgbClr val="FF66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l"/>
                <a:endParaRPr lang="fr-FR">
                  <a:solidFill>
                    <a:srgbClr val="000000"/>
                  </a:solidFill>
                  <a:latin typeface="Arial" charset="0"/>
                  <a:ea typeface="+mn-ea"/>
                </a:endParaRPr>
              </a:p>
            </p:txBody>
          </p:sp>
        </p:grpSp>
        <p:sp>
          <p:nvSpPr>
            <p:cNvPr id="159" name="ZoneTexte 158"/>
            <p:cNvSpPr txBox="1"/>
            <p:nvPr/>
          </p:nvSpPr>
          <p:spPr>
            <a:xfrm>
              <a:off x="3722470" y="6117775"/>
              <a:ext cx="5341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-2.49</a:t>
              </a:r>
              <a:endParaRPr lang="fr-FR" sz="12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60" name="ZoneTexte 159"/>
            <p:cNvSpPr txBox="1"/>
            <p:nvPr/>
          </p:nvSpPr>
          <p:spPr>
            <a:xfrm>
              <a:off x="4647783" y="6276201"/>
              <a:ext cx="5341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-2.80</a:t>
              </a:r>
              <a:endParaRPr lang="fr-FR" sz="12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61" name="ZoneTexte 160"/>
            <p:cNvSpPr txBox="1"/>
            <p:nvPr/>
          </p:nvSpPr>
          <p:spPr>
            <a:xfrm>
              <a:off x="3749041" y="5270348"/>
              <a:ext cx="5341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-1.00</a:t>
              </a:r>
              <a:endParaRPr lang="fr-FR" sz="12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62" name="ZoneTexte 161"/>
            <p:cNvSpPr txBox="1"/>
            <p:nvPr/>
          </p:nvSpPr>
          <p:spPr>
            <a:xfrm>
              <a:off x="4853044" y="5270348"/>
              <a:ext cx="5341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-0.43</a:t>
              </a:r>
              <a:endParaRPr lang="fr-FR" sz="12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65" name="ZoneTexte 164"/>
            <p:cNvSpPr txBox="1"/>
            <p:nvPr/>
          </p:nvSpPr>
          <p:spPr>
            <a:xfrm>
              <a:off x="3851920" y="5600273"/>
              <a:ext cx="8290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p = 0.046</a:t>
              </a:r>
              <a:endParaRPr lang="fr-FR" sz="12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66" name="ZoneTexte 165"/>
            <p:cNvSpPr txBox="1"/>
            <p:nvPr/>
          </p:nvSpPr>
          <p:spPr>
            <a:xfrm>
              <a:off x="4794430" y="5733093"/>
              <a:ext cx="91403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p = 0.0054</a:t>
              </a:r>
              <a:endParaRPr lang="fr-FR" sz="12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69" name="ZoneTexte 168"/>
            <p:cNvSpPr txBox="1"/>
            <p:nvPr/>
          </p:nvSpPr>
          <p:spPr>
            <a:xfrm>
              <a:off x="2600056" y="6177736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-3</a:t>
              </a:r>
              <a:endParaRPr lang="fr-FR" sz="12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70" name="ZoneTexte 169"/>
            <p:cNvSpPr txBox="1"/>
            <p:nvPr/>
          </p:nvSpPr>
          <p:spPr>
            <a:xfrm>
              <a:off x="2590800" y="5761077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-2</a:t>
              </a:r>
              <a:endParaRPr lang="fr-FR" sz="12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71" name="ZoneTexte 170"/>
            <p:cNvSpPr txBox="1"/>
            <p:nvPr/>
          </p:nvSpPr>
          <p:spPr>
            <a:xfrm>
              <a:off x="2590800" y="5435556"/>
              <a:ext cx="3209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-1</a:t>
              </a:r>
              <a:endParaRPr lang="fr-FR" sz="12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72" name="ZoneTexte 171"/>
            <p:cNvSpPr txBox="1"/>
            <p:nvPr/>
          </p:nvSpPr>
          <p:spPr>
            <a:xfrm>
              <a:off x="2642096" y="5110035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0</a:t>
              </a:r>
              <a:endParaRPr lang="fr-FR" sz="12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73" name="ZoneTexte 172"/>
            <p:cNvSpPr txBox="1"/>
            <p:nvPr/>
          </p:nvSpPr>
          <p:spPr>
            <a:xfrm>
              <a:off x="2642097" y="4799550"/>
              <a:ext cx="26962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1</a:t>
              </a:r>
              <a:endParaRPr lang="fr-FR" sz="12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74" name="ZoneTexte 173"/>
            <p:cNvSpPr txBox="1"/>
            <p:nvPr/>
          </p:nvSpPr>
          <p:spPr>
            <a:xfrm>
              <a:off x="2916042" y="4563054"/>
              <a:ext cx="77136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Baseline</a:t>
              </a:r>
              <a:endParaRPr lang="fr-FR" sz="12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75" name="ZoneTexte 174"/>
            <p:cNvSpPr txBox="1"/>
            <p:nvPr/>
          </p:nvSpPr>
          <p:spPr>
            <a:xfrm>
              <a:off x="3744837" y="4563054"/>
              <a:ext cx="5010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W48</a:t>
              </a:r>
              <a:endParaRPr lang="fr-FR" sz="12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76" name="ZoneTexte 175"/>
            <p:cNvSpPr txBox="1"/>
            <p:nvPr/>
          </p:nvSpPr>
          <p:spPr>
            <a:xfrm>
              <a:off x="4574533" y="4563054"/>
              <a:ext cx="5010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W</a:t>
              </a:r>
              <a:r>
                <a:rPr lang="fr-FR" sz="1200" smtClean="0">
                  <a:solidFill>
                    <a:srgbClr val="000066"/>
                  </a:solidFill>
                  <a:latin typeface="Arial" charset="0"/>
                  <a:ea typeface="+mn-ea"/>
                </a:rPr>
                <a:t>96</a:t>
              </a:r>
              <a:endParaRPr lang="fr-FR" sz="12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77" name="ZoneTexte 176"/>
            <p:cNvSpPr txBox="1"/>
            <p:nvPr/>
          </p:nvSpPr>
          <p:spPr>
            <a:xfrm>
              <a:off x="3818087" y="4773991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51</a:t>
              </a:r>
            </a:p>
            <a:p>
              <a:r>
                <a:rPr lang="fr-FR" sz="12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63</a:t>
              </a:r>
              <a:endParaRPr lang="fr-FR" sz="12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78" name="ZoneTexte 177"/>
            <p:cNvSpPr txBox="1"/>
            <p:nvPr/>
          </p:nvSpPr>
          <p:spPr>
            <a:xfrm>
              <a:off x="4647783" y="4773991"/>
              <a:ext cx="3545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48</a:t>
              </a:r>
            </a:p>
            <a:p>
              <a:r>
                <a:rPr lang="fr-FR" sz="12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57</a:t>
              </a:r>
              <a:endParaRPr lang="fr-FR" sz="12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79" name="Freeform 48"/>
            <p:cNvSpPr>
              <a:spLocks/>
            </p:cNvSpPr>
            <p:nvPr/>
          </p:nvSpPr>
          <p:spPr bwMode="auto">
            <a:xfrm>
              <a:off x="3745743" y="4876743"/>
              <a:ext cx="69850" cy="71438"/>
            </a:xfrm>
            <a:custGeom>
              <a:avLst/>
              <a:gdLst>
                <a:gd name="T0" fmla="*/ 44 w 44"/>
                <a:gd name="T1" fmla="*/ 0 h 45"/>
                <a:gd name="T2" fmla="*/ 0 w 44"/>
                <a:gd name="T3" fmla="*/ 0 h 45"/>
                <a:gd name="T4" fmla="*/ 0 w 44"/>
                <a:gd name="T5" fmla="*/ 45 h 45"/>
                <a:gd name="T6" fmla="*/ 44 w 44"/>
                <a:gd name="T7" fmla="*/ 45 h 45"/>
                <a:gd name="T8" fmla="*/ 44 w 44"/>
                <a:gd name="T9" fmla="*/ 0 h 45"/>
                <a:gd name="T10" fmla="*/ 44 w 44"/>
                <a:gd name="T11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" h="45">
                  <a:moveTo>
                    <a:pt x="44" y="0"/>
                  </a:moveTo>
                  <a:lnTo>
                    <a:pt x="0" y="0"/>
                  </a:lnTo>
                  <a:lnTo>
                    <a:pt x="0" y="45"/>
                  </a:lnTo>
                  <a:lnTo>
                    <a:pt x="44" y="45"/>
                  </a:lnTo>
                  <a:lnTo>
                    <a:pt x="44" y="0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FFCC00"/>
            </a:solidFill>
            <a:ln w="0">
              <a:solidFill>
                <a:srgbClr val="FFCC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/>
              <a:endParaRPr lang="fr-FR">
                <a:solidFill>
                  <a:srgbClr val="000000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80" name="Freeform 49"/>
            <p:cNvSpPr>
              <a:spLocks/>
            </p:cNvSpPr>
            <p:nvPr/>
          </p:nvSpPr>
          <p:spPr bwMode="auto">
            <a:xfrm>
              <a:off x="3745743" y="5047481"/>
              <a:ext cx="69850" cy="68263"/>
            </a:xfrm>
            <a:custGeom>
              <a:avLst/>
              <a:gdLst>
                <a:gd name="T0" fmla="*/ 44 w 44"/>
                <a:gd name="T1" fmla="*/ 0 h 43"/>
                <a:gd name="T2" fmla="*/ 0 w 44"/>
                <a:gd name="T3" fmla="*/ 0 h 43"/>
                <a:gd name="T4" fmla="*/ 0 w 44"/>
                <a:gd name="T5" fmla="*/ 43 h 43"/>
                <a:gd name="T6" fmla="*/ 44 w 44"/>
                <a:gd name="T7" fmla="*/ 43 h 43"/>
                <a:gd name="T8" fmla="*/ 44 w 44"/>
                <a:gd name="T9" fmla="*/ 0 h 43"/>
                <a:gd name="T10" fmla="*/ 44 w 44"/>
                <a:gd name="T11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" h="43">
                  <a:moveTo>
                    <a:pt x="44" y="0"/>
                  </a:moveTo>
                  <a:lnTo>
                    <a:pt x="0" y="0"/>
                  </a:lnTo>
                  <a:lnTo>
                    <a:pt x="0" y="43"/>
                  </a:lnTo>
                  <a:lnTo>
                    <a:pt x="44" y="43"/>
                  </a:lnTo>
                  <a:lnTo>
                    <a:pt x="44" y="0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FF66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/>
              <a:endParaRPr lang="fr-FR">
                <a:solidFill>
                  <a:srgbClr val="000000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89" name="ZoneTexte 188"/>
            <p:cNvSpPr txBox="1"/>
            <p:nvPr/>
          </p:nvSpPr>
          <p:spPr>
            <a:xfrm>
              <a:off x="3435020" y="4800600"/>
              <a:ext cx="28451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fr-FR" sz="14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n</a:t>
              </a:r>
              <a:endParaRPr lang="fr-FR" sz="14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</p:grpSp>
      <p:sp>
        <p:nvSpPr>
          <p:cNvPr id="168" name="ZoneTexte 167"/>
          <p:cNvSpPr txBox="1"/>
          <p:nvPr/>
        </p:nvSpPr>
        <p:spPr>
          <a:xfrm>
            <a:off x="202942" y="5039515"/>
            <a:ext cx="19811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fr-FR" sz="1200" dirty="0">
                <a:solidFill>
                  <a:srgbClr val="000066"/>
                </a:solidFill>
              </a:rPr>
              <a:t>p</a:t>
            </a:r>
            <a:r>
              <a:rPr lang="fr-FR" sz="1200" dirty="0" smtClean="0">
                <a:solidFill>
                  <a:srgbClr val="000066"/>
                </a:solidFill>
              </a:rPr>
              <a:t> : p value of </a:t>
            </a:r>
            <a:r>
              <a:rPr lang="fr-FR" sz="1200" dirty="0" err="1" smtClean="0">
                <a:solidFill>
                  <a:srgbClr val="000066"/>
                </a:solidFill>
              </a:rPr>
              <a:t>mean</a:t>
            </a:r>
            <a:r>
              <a:rPr lang="fr-FR" sz="1200" dirty="0" smtClean="0">
                <a:solidFill>
                  <a:srgbClr val="000066"/>
                </a:solidFill>
              </a:rPr>
              <a:t> values </a:t>
            </a:r>
          </a:p>
          <a:p>
            <a:pPr algn="l"/>
            <a:r>
              <a:rPr lang="fr-FR" sz="1200" dirty="0" err="1" smtClean="0">
                <a:solidFill>
                  <a:srgbClr val="000066"/>
                </a:solidFill>
              </a:rPr>
              <a:t>between</a:t>
            </a:r>
            <a:r>
              <a:rPr lang="fr-FR" sz="1200" dirty="0" smtClean="0">
                <a:solidFill>
                  <a:srgbClr val="000066"/>
                </a:solidFill>
              </a:rPr>
              <a:t> groups</a:t>
            </a:r>
            <a:endParaRPr lang="fr-FR" sz="1200" dirty="0">
              <a:solidFill>
                <a:srgbClr val="000066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846372" y="5334307"/>
            <a:ext cx="31714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 algn="l">
              <a:buClr>
                <a:srgbClr val="CC3300"/>
              </a:buClr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0066"/>
                </a:solidFill>
              </a:rPr>
              <a:t>New cases of osteopenia, osteoporosis or Z-score &lt; - 2 : no difference between arms</a:t>
            </a:r>
            <a:endParaRPr lang="en-US" sz="1600" dirty="0">
              <a:solidFill>
                <a:srgbClr val="000066"/>
              </a:solidFill>
            </a:endParaRPr>
          </a:p>
        </p:txBody>
      </p:sp>
      <p:sp>
        <p:nvSpPr>
          <p:cNvPr id="191" name="ZoneTexte 190"/>
          <p:cNvSpPr txBox="1"/>
          <p:nvPr/>
        </p:nvSpPr>
        <p:spPr>
          <a:xfrm>
            <a:off x="5846372" y="6562343"/>
            <a:ext cx="3281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smtClean="0">
                <a:solidFill>
                  <a:srgbClr val="CC3300"/>
                </a:solidFill>
              </a:rPr>
              <a:t>Bernardino JI, Lancet HIV 2015; 2:e464-e473</a:t>
            </a:r>
            <a:endParaRPr lang="fr-FR" sz="1200" i="1" dirty="0">
              <a:solidFill>
                <a:srgbClr val="CC33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11033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07376"/>
              </p:ext>
            </p:extLst>
          </p:nvPr>
        </p:nvGraphicFramePr>
        <p:xfrm>
          <a:off x="194816" y="1700808"/>
          <a:ext cx="8769672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37224"/>
                <a:gridCol w="3084688"/>
                <a:gridCol w="947760"/>
              </a:tblGrid>
              <a:tr h="489273">
                <a:tc>
                  <a:txBody>
                    <a:bodyPr/>
                    <a:lstStyle/>
                    <a:p>
                      <a:pPr>
                        <a:lnSpc>
                          <a:spcPts val="1820"/>
                        </a:lnSpc>
                      </a:pPr>
                      <a:endParaRPr lang="en-US" sz="1600" b="1" noProof="0" dirty="0">
                        <a:solidFill>
                          <a:srgbClr val="333399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20"/>
                        </a:lnSpc>
                      </a:pPr>
                      <a:r>
                        <a:rPr lang="en-US" sz="1600" b="1" noProof="0" smtClean="0">
                          <a:solidFill>
                            <a:srgbClr val="333399"/>
                          </a:solidFill>
                          <a:latin typeface="+mj-lt"/>
                        </a:rPr>
                        <a:t>Estimate of mean percentage difference (95%</a:t>
                      </a:r>
                      <a:r>
                        <a:rPr lang="en-US" sz="1600" b="1" baseline="0" noProof="0" smtClean="0">
                          <a:solidFill>
                            <a:srgbClr val="333399"/>
                          </a:solidFill>
                          <a:latin typeface="+mj-lt"/>
                        </a:rPr>
                        <a:t> CI)</a:t>
                      </a:r>
                      <a:endParaRPr lang="en-US" sz="1600" b="1" noProof="0">
                        <a:solidFill>
                          <a:srgbClr val="333399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20"/>
                        </a:lnSpc>
                      </a:pPr>
                      <a:r>
                        <a:rPr lang="en-US" sz="1600" b="1" noProof="0" smtClean="0">
                          <a:solidFill>
                            <a:srgbClr val="333399"/>
                          </a:solidFill>
                          <a:latin typeface="+mj-lt"/>
                        </a:rPr>
                        <a:t>p</a:t>
                      </a:r>
                      <a:endParaRPr lang="en-US" sz="1600" b="1" noProof="0">
                        <a:solidFill>
                          <a:srgbClr val="333399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</a:tr>
              <a:tr h="283263">
                <a:tc>
                  <a:txBody>
                    <a:bodyPr/>
                    <a:lstStyle/>
                    <a:p>
                      <a:pPr>
                        <a:lnSpc>
                          <a:spcPts val="1820"/>
                        </a:lnSpc>
                      </a:pPr>
                      <a:r>
                        <a:rPr lang="en-US" sz="1400" b="1" noProof="0" dirty="0" smtClean="0">
                          <a:solidFill>
                            <a:srgbClr val="333399"/>
                          </a:solidFill>
                        </a:rPr>
                        <a:t>Total hip</a:t>
                      </a:r>
                      <a:endParaRPr lang="en-US" sz="1400" b="1" noProof="0" dirty="0">
                        <a:solidFill>
                          <a:srgbClr val="3333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20"/>
                        </a:lnSpc>
                      </a:pP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20"/>
                        </a:lnSpc>
                      </a:pP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3263">
                <a:tc>
                  <a:txBody>
                    <a:bodyPr/>
                    <a:lstStyle/>
                    <a:p>
                      <a:pPr lvl="1">
                        <a:lnSpc>
                          <a:spcPts val="1820"/>
                        </a:lnSpc>
                      </a:pPr>
                      <a:r>
                        <a:rPr lang="en-US" sz="1400" b="0" noProof="0" dirty="0" smtClean="0">
                          <a:solidFill>
                            <a:srgbClr val="000066"/>
                          </a:solidFill>
                        </a:rPr>
                        <a:t>TDF/FTC + DRV/r</a:t>
                      </a:r>
                      <a:r>
                        <a:rPr lang="en-US" sz="1400" b="0" baseline="0" noProof="0" dirty="0" smtClean="0">
                          <a:solidFill>
                            <a:srgbClr val="000066"/>
                          </a:solidFill>
                        </a:rPr>
                        <a:t> (</a:t>
                      </a:r>
                      <a:r>
                        <a:rPr lang="en-US" sz="1400" b="0" baseline="0" noProof="0" dirty="0" err="1" smtClean="0">
                          <a:solidFill>
                            <a:srgbClr val="000066"/>
                          </a:solidFill>
                        </a:rPr>
                        <a:t>vs</a:t>
                      </a:r>
                      <a:r>
                        <a:rPr lang="en-US" sz="1400" b="0" baseline="0" noProof="0" dirty="0" smtClean="0">
                          <a:solidFill>
                            <a:srgbClr val="000066"/>
                          </a:solidFill>
                        </a:rPr>
                        <a:t> RAL + DRV/r)</a:t>
                      </a:r>
                      <a:endParaRPr lang="en-US" sz="14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20"/>
                        </a:lnSpc>
                      </a:pPr>
                      <a:r>
                        <a:rPr lang="en-US" sz="1400" b="0" noProof="0" dirty="0" smtClean="0">
                          <a:solidFill>
                            <a:srgbClr val="000066"/>
                          </a:solidFill>
                        </a:rPr>
                        <a:t>- 2.48 (-</a:t>
                      </a:r>
                      <a:r>
                        <a:rPr lang="en-US" sz="1400" b="0" baseline="0" noProof="0" dirty="0" smtClean="0">
                          <a:solidFill>
                            <a:srgbClr val="000066"/>
                          </a:solidFill>
                        </a:rPr>
                        <a:t> </a:t>
                      </a:r>
                      <a:r>
                        <a:rPr lang="en-US" sz="1400" b="0" noProof="0" dirty="0" smtClean="0">
                          <a:solidFill>
                            <a:srgbClr val="000066"/>
                          </a:solidFill>
                        </a:rPr>
                        <a:t>3.79 ; -1.17)</a:t>
                      </a:r>
                      <a:endParaRPr lang="en-US" sz="14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20"/>
                        </a:lnSpc>
                      </a:pPr>
                      <a:r>
                        <a:rPr lang="en-US" sz="1400" b="0" noProof="0" smtClean="0">
                          <a:solidFill>
                            <a:srgbClr val="000066"/>
                          </a:solidFill>
                        </a:rPr>
                        <a:t>0.0003</a:t>
                      </a:r>
                      <a:endParaRPr lang="en-US" sz="1400" b="0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</a:tr>
              <a:tr h="283263">
                <a:tc>
                  <a:txBody>
                    <a:bodyPr/>
                    <a:lstStyle/>
                    <a:p>
                      <a:pPr lvl="1">
                        <a:lnSpc>
                          <a:spcPts val="1820"/>
                        </a:lnSpc>
                      </a:pPr>
                      <a:r>
                        <a:rPr lang="en-US" sz="1400" b="0" noProof="0" dirty="0" smtClean="0">
                          <a:solidFill>
                            <a:srgbClr val="000066"/>
                          </a:solidFill>
                        </a:rPr>
                        <a:t>BMI (per kg/m</a:t>
                      </a:r>
                      <a:r>
                        <a:rPr lang="en-US" sz="1400" b="0" baseline="30000" noProof="0" dirty="0" smtClean="0">
                          <a:solidFill>
                            <a:srgbClr val="000066"/>
                          </a:solidFill>
                        </a:rPr>
                        <a:t>2</a:t>
                      </a:r>
                      <a:r>
                        <a:rPr lang="en-US" sz="1400" b="0" baseline="0" noProof="0" dirty="0" smtClean="0">
                          <a:solidFill>
                            <a:srgbClr val="000066"/>
                          </a:solidFill>
                        </a:rPr>
                        <a:t> higher)</a:t>
                      </a:r>
                      <a:endParaRPr lang="en-US" sz="14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20"/>
                        </a:lnSpc>
                      </a:pPr>
                      <a:r>
                        <a:rPr lang="en-US" sz="1400" b="0" baseline="0" noProof="0" dirty="0" smtClean="0">
                          <a:solidFill>
                            <a:srgbClr val="000066"/>
                          </a:solidFill>
                        </a:rPr>
                        <a:t>0.18 (0.00 ; 0.36)</a:t>
                      </a:r>
                      <a:endParaRPr lang="en-US" sz="14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20"/>
                        </a:lnSpc>
                      </a:pPr>
                      <a:r>
                        <a:rPr lang="en-US" sz="1400" b="0" noProof="0" dirty="0" smtClean="0">
                          <a:solidFill>
                            <a:srgbClr val="000066"/>
                          </a:solidFill>
                        </a:rPr>
                        <a:t>0.054</a:t>
                      </a:r>
                      <a:endParaRPr lang="en-US" sz="14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</a:tr>
              <a:tr h="283263">
                <a:tc>
                  <a:txBody>
                    <a:bodyPr/>
                    <a:lstStyle/>
                    <a:p>
                      <a:pPr lvl="1">
                        <a:lnSpc>
                          <a:spcPts val="1820"/>
                        </a:lnSpc>
                      </a:pPr>
                      <a:r>
                        <a:rPr lang="en-US" sz="1400" b="0" noProof="0" dirty="0" smtClean="0">
                          <a:solidFill>
                            <a:srgbClr val="000066"/>
                          </a:solidFill>
                        </a:rPr>
                        <a:t>HIV RNA at</a:t>
                      </a:r>
                      <a:r>
                        <a:rPr lang="en-US" sz="1400" b="0" baseline="0" noProof="0" dirty="0" smtClean="0">
                          <a:solidFill>
                            <a:srgbClr val="000066"/>
                          </a:solidFill>
                        </a:rPr>
                        <a:t> baseline (per log</a:t>
                      </a:r>
                      <a:r>
                        <a:rPr lang="en-US" sz="1400" b="0" baseline="-25000" noProof="0" dirty="0" smtClean="0">
                          <a:solidFill>
                            <a:srgbClr val="000066"/>
                          </a:solidFill>
                        </a:rPr>
                        <a:t>10</a:t>
                      </a:r>
                      <a:r>
                        <a:rPr lang="en-US" sz="1400" b="0" baseline="0" noProof="0" dirty="0" smtClean="0">
                          <a:solidFill>
                            <a:srgbClr val="000066"/>
                          </a:solidFill>
                        </a:rPr>
                        <a:t> c/</a:t>
                      </a:r>
                      <a:r>
                        <a:rPr lang="en-US" sz="1400" b="0" baseline="0" noProof="0" dirty="0" err="1" smtClean="0">
                          <a:solidFill>
                            <a:srgbClr val="000066"/>
                          </a:solidFill>
                        </a:rPr>
                        <a:t>mL</a:t>
                      </a:r>
                      <a:r>
                        <a:rPr lang="en-US" sz="1400" b="0" baseline="0" noProof="0" dirty="0" smtClean="0">
                          <a:solidFill>
                            <a:srgbClr val="000066"/>
                          </a:solidFill>
                        </a:rPr>
                        <a:t> higher)</a:t>
                      </a:r>
                      <a:endParaRPr lang="en-US" sz="14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20"/>
                        </a:lnSpc>
                      </a:pPr>
                      <a:r>
                        <a:rPr lang="en-US" sz="1400" b="0" noProof="0" dirty="0" smtClean="0">
                          <a:solidFill>
                            <a:srgbClr val="000066"/>
                          </a:solidFill>
                        </a:rPr>
                        <a:t>- 0.95 (- 2.03 ; 0.13)</a:t>
                      </a:r>
                      <a:endParaRPr lang="en-US" sz="14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20"/>
                        </a:lnSpc>
                      </a:pPr>
                      <a:r>
                        <a:rPr lang="en-US" sz="1400" b="0" noProof="0" dirty="0" smtClean="0">
                          <a:solidFill>
                            <a:srgbClr val="000066"/>
                          </a:solidFill>
                        </a:rPr>
                        <a:t>ns</a:t>
                      </a:r>
                      <a:endParaRPr lang="en-US" sz="14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</a:tr>
              <a:tr h="283263">
                <a:tc>
                  <a:txBody>
                    <a:bodyPr/>
                    <a:lstStyle/>
                    <a:p>
                      <a:pPr>
                        <a:lnSpc>
                          <a:spcPts val="1820"/>
                        </a:lnSpc>
                      </a:pPr>
                      <a:r>
                        <a:rPr lang="en-US" sz="1400" b="1" noProof="0" dirty="0" smtClean="0">
                          <a:solidFill>
                            <a:srgbClr val="333399"/>
                          </a:solidFill>
                        </a:rPr>
                        <a:t>Lumbar spine</a:t>
                      </a:r>
                      <a:endParaRPr lang="en-US" sz="1400" b="1" noProof="0" dirty="0">
                        <a:solidFill>
                          <a:srgbClr val="3333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20"/>
                        </a:lnSpc>
                      </a:pP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20"/>
                        </a:lnSpc>
                      </a:pP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3263">
                <a:tc>
                  <a:txBody>
                    <a:bodyPr/>
                    <a:lstStyle/>
                    <a:p>
                      <a:pPr lvl="1">
                        <a:lnSpc>
                          <a:spcPts val="1820"/>
                        </a:lnSpc>
                      </a:pPr>
                      <a:r>
                        <a:rPr lang="en-US" sz="1400" b="0" noProof="0" dirty="0" smtClean="0">
                          <a:solidFill>
                            <a:srgbClr val="000066"/>
                          </a:solidFill>
                        </a:rPr>
                        <a:t>TDF/FTC + DRV/r</a:t>
                      </a:r>
                      <a:r>
                        <a:rPr lang="en-US" sz="1400" b="0" baseline="0" noProof="0" dirty="0" smtClean="0">
                          <a:solidFill>
                            <a:srgbClr val="000066"/>
                          </a:solidFill>
                        </a:rPr>
                        <a:t> (</a:t>
                      </a:r>
                      <a:r>
                        <a:rPr lang="en-US" sz="1400" b="0" baseline="0" noProof="0" dirty="0" err="1" smtClean="0">
                          <a:solidFill>
                            <a:srgbClr val="000066"/>
                          </a:solidFill>
                        </a:rPr>
                        <a:t>vs</a:t>
                      </a:r>
                      <a:r>
                        <a:rPr lang="en-US" sz="1400" b="0" baseline="0" noProof="0" dirty="0" smtClean="0">
                          <a:solidFill>
                            <a:srgbClr val="000066"/>
                          </a:solidFill>
                        </a:rPr>
                        <a:t> RAL + DRV/r)</a:t>
                      </a:r>
                      <a:endParaRPr lang="en-US" sz="14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20"/>
                        </a:lnSpc>
                      </a:pPr>
                      <a:r>
                        <a:rPr lang="en-US" sz="1400" b="0" noProof="0" dirty="0" smtClean="0">
                          <a:solidFill>
                            <a:srgbClr val="000066"/>
                          </a:solidFill>
                        </a:rPr>
                        <a:t>- 1.25 (- 2.78 ; 0.28)</a:t>
                      </a:r>
                      <a:endParaRPr lang="en-US" sz="14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20"/>
                        </a:lnSpc>
                      </a:pPr>
                      <a:r>
                        <a:rPr lang="en-US" sz="1400" b="0" noProof="0" smtClean="0">
                          <a:solidFill>
                            <a:srgbClr val="000066"/>
                          </a:solidFill>
                        </a:rPr>
                        <a:t>ns</a:t>
                      </a:r>
                      <a:endParaRPr lang="en-US" sz="1400" b="0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</a:tr>
              <a:tr h="283263">
                <a:tc>
                  <a:txBody>
                    <a:bodyPr/>
                    <a:lstStyle/>
                    <a:p>
                      <a:pPr lvl="1">
                        <a:lnSpc>
                          <a:spcPts val="1820"/>
                        </a:lnSpc>
                      </a:pPr>
                      <a:r>
                        <a:rPr lang="en-US" sz="1400" b="0" noProof="0" dirty="0" smtClean="0">
                          <a:solidFill>
                            <a:srgbClr val="000066"/>
                          </a:solidFill>
                        </a:rPr>
                        <a:t>BMI (per kg/m</a:t>
                      </a:r>
                      <a:r>
                        <a:rPr lang="en-US" sz="1400" b="0" baseline="30000" noProof="0" dirty="0" smtClean="0">
                          <a:solidFill>
                            <a:srgbClr val="000066"/>
                          </a:solidFill>
                        </a:rPr>
                        <a:t>2</a:t>
                      </a:r>
                      <a:r>
                        <a:rPr lang="en-US" sz="1400" b="0" baseline="0" noProof="0" dirty="0" smtClean="0">
                          <a:solidFill>
                            <a:srgbClr val="000066"/>
                          </a:solidFill>
                        </a:rPr>
                        <a:t> higher)</a:t>
                      </a:r>
                      <a:endParaRPr lang="en-US" sz="14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20"/>
                        </a:lnSpc>
                      </a:pPr>
                      <a:r>
                        <a:rPr lang="en-US" sz="1400" b="0" noProof="0" dirty="0" smtClean="0">
                          <a:solidFill>
                            <a:srgbClr val="000066"/>
                          </a:solidFill>
                        </a:rPr>
                        <a:t>0.03 (- 0.19 ; 0.25)</a:t>
                      </a:r>
                      <a:endParaRPr lang="en-US" sz="14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20"/>
                        </a:lnSpc>
                      </a:pPr>
                      <a:r>
                        <a:rPr lang="en-US" sz="1400" b="0" noProof="0" dirty="0" smtClean="0">
                          <a:solidFill>
                            <a:srgbClr val="000066"/>
                          </a:solidFill>
                        </a:rPr>
                        <a:t>ns</a:t>
                      </a:r>
                      <a:endParaRPr lang="en-US" sz="14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</a:tr>
              <a:tr h="283263">
                <a:tc>
                  <a:txBody>
                    <a:bodyPr/>
                    <a:lstStyle/>
                    <a:p>
                      <a:pPr lvl="1">
                        <a:lnSpc>
                          <a:spcPts val="1820"/>
                        </a:lnSpc>
                      </a:pPr>
                      <a:r>
                        <a:rPr lang="en-US" sz="1400" b="0" noProof="0" dirty="0" smtClean="0">
                          <a:solidFill>
                            <a:srgbClr val="000066"/>
                          </a:solidFill>
                        </a:rPr>
                        <a:t>HIV RNA at</a:t>
                      </a:r>
                      <a:r>
                        <a:rPr lang="en-US" sz="1400" b="0" baseline="0" noProof="0" dirty="0" smtClean="0">
                          <a:solidFill>
                            <a:srgbClr val="000066"/>
                          </a:solidFill>
                        </a:rPr>
                        <a:t> baseline (per log</a:t>
                      </a:r>
                      <a:r>
                        <a:rPr lang="en-US" sz="1400" b="0" baseline="-25000" noProof="0" dirty="0" smtClean="0">
                          <a:solidFill>
                            <a:srgbClr val="000066"/>
                          </a:solidFill>
                        </a:rPr>
                        <a:t>10</a:t>
                      </a:r>
                      <a:r>
                        <a:rPr lang="en-US" sz="1400" b="0" baseline="0" noProof="0" dirty="0" smtClean="0">
                          <a:solidFill>
                            <a:srgbClr val="000066"/>
                          </a:solidFill>
                        </a:rPr>
                        <a:t> c/</a:t>
                      </a:r>
                      <a:r>
                        <a:rPr lang="en-US" sz="1400" b="0" baseline="0" noProof="0" dirty="0" err="1" smtClean="0">
                          <a:solidFill>
                            <a:srgbClr val="000066"/>
                          </a:solidFill>
                        </a:rPr>
                        <a:t>mL</a:t>
                      </a:r>
                      <a:r>
                        <a:rPr lang="en-US" sz="1400" b="0" baseline="0" noProof="0" dirty="0" smtClean="0">
                          <a:solidFill>
                            <a:srgbClr val="000066"/>
                          </a:solidFill>
                        </a:rPr>
                        <a:t> higher)</a:t>
                      </a:r>
                      <a:endParaRPr lang="en-US" sz="14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20"/>
                        </a:lnSpc>
                      </a:pPr>
                      <a:r>
                        <a:rPr lang="en-US" sz="1400" b="0" noProof="0" dirty="0" smtClean="0">
                          <a:solidFill>
                            <a:srgbClr val="000066"/>
                          </a:solidFill>
                        </a:rPr>
                        <a:t>- 2.06 (- 3.35 ; – 0.77)</a:t>
                      </a:r>
                      <a:endParaRPr lang="en-US" sz="14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20"/>
                        </a:lnSpc>
                      </a:pPr>
                      <a:r>
                        <a:rPr lang="en-US" sz="1400" b="0" noProof="0" dirty="0" smtClean="0">
                          <a:solidFill>
                            <a:srgbClr val="000066"/>
                          </a:solidFill>
                        </a:rPr>
                        <a:t>0.003</a:t>
                      </a:r>
                      <a:endParaRPr lang="en-US" sz="14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</a:tr>
              <a:tr h="283263">
                <a:tc>
                  <a:txBody>
                    <a:bodyPr/>
                    <a:lstStyle/>
                    <a:p>
                      <a:pPr>
                        <a:lnSpc>
                          <a:spcPts val="1820"/>
                        </a:lnSpc>
                      </a:pPr>
                      <a:r>
                        <a:rPr lang="en-US" sz="1400" b="1" noProof="0" dirty="0" smtClean="0">
                          <a:solidFill>
                            <a:srgbClr val="333399"/>
                          </a:solidFill>
                        </a:rPr>
                        <a:t>Femoral</a:t>
                      </a:r>
                      <a:r>
                        <a:rPr lang="en-US" sz="1400" b="1" baseline="0" noProof="0" dirty="0" smtClean="0">
                          <a:solidFill>
                            <a:srgbClr val="333399"/>
                          </a:solidFill>
                        </a:rPr>
                        <a:t> neck</a:t>
                      </a:r>
                      <a:endParaRPr lang="en-US" sz="1400" b="1" noProof="0" dirty="0">
                        <a:solidFill>
                          <a:srgbClr val="333399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20"/>
                        </a:lnSpc>
                      </a:pP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20"/>
                        </a:lnSpc>
                      </a:pPr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3263">
                <a:tc>
                  <a:txBody>
                    <a:bodyPr/>
                    <a:lstStyle/>
                    <a:p>
                      <a:pPr lvl="1">
                        <a:lnSpc>
                          <a:spcPts val="1820"/>
                        </a:lnSpc>
                      </a:pPr>
                      <a:r>
                        <a:rPr lang="en-US" sz="1400" b="0" noProof="0" dirty="0" smtClean="0">
                          <a:solidFill>
                            <a:srgbClr val="000066"/>
                          </a:solidFill>
                        </a:rPr>
                        <a:t>TDF/FTC + DRV/r</a:t>
                      </a:r>
                      <a:r>
                        <a:rPr lang="en-US" sz="1400" b="0" baseline="0" noProof="0" dirty="0" smtClean="0">
                          <a:solidFill>
                            <a:srgbClr val="000066"/>
                          </a:solidFill>
                        </a:rPr>
                        <a:t> (</a:t>
                      </a:r>
                      <a:r>
                        <a:rPr lang="en-US" sz="1400" b="0" baseline="0" noProof="0" dirty="0" err="1" smtClean="0">
                          <a:solidFill>
                            <a:srgbClr val="000066"/>
                          </a:solidFill>
                        </a:rPr>
                        <a:t>vs</a:t>
                      </a:r>
                      <a:r>
                        <a:rPr lang="en-US" sz="1400" b="0" baseline="0" noProof="0" dirty="0" smtClean="0">
                          <a:solidFill>
                            <a:srgbClr val="000066"/>
                          </a:solidFill>
                        </a:rPr>
                        <a:t> RAL + DRV/r)</a:t>
                      </a:r>
                      <a:endParaRPr lang="en-US" sz="14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20"/>
                        </a:lnSpc>
                      </a:pPr>
                      <a:r>
                        <a:rPr lang="en-US" sz="1400" b="0" noProof="0" dirty="0" smtClean="0">
                          <a:solidFill>
                            <a:srgbClr val="000066"/>
                          </a:solidFill>
                        </a:rPr>
                        <a:t>- 2.01 (- 3.62 ; – 0.45)</a:t>
                      </a:r>
                      <a:endParaRPr lang="en-US" sz="14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20"/>
                        </a:lnSpc>
                      </a:pPr>
                      <a:r>
                        <a:rPr lang="en-US" sz="1400" b="0" noProof="0" smtClean="0">
                          <a:solidFill>
                            <a:srgbClr val="000066"/>
                          </a:solidFill>
                        </a:rPr>
                        <a:t>0.02</a:t>
                      </a:r>
                      <a:endParaRPr lang="en-US" sz="1400" b="0" noProof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</a:tr>
              <a:tr h="283263">
                <a:tc>
                  <a:txBody>
                    <a:bodyPr/>
                    <a:lstStyle/>
                    <a:p>
                      <a:pPr lvl="1">
                        <a:lnSpc>
                          <a:spcPts val="1820"/>
                        </a:lnSpc>
                      </a:pPr>
                      <a:r>
                        <a:rPr lang="en-US" sz="1400" b="0" noProof="0" dirty="0" smtClean="0">
                          <a:solidFill>
                            <a:srgbClr val="000066"/>
                          </a:solidFill>
                        </a:rPr>
                        <a:t>BMI (per kg/m</a:t>
                      </a:r>
                      <a:r>
                        <a:rPr lang="en-US" sz="1400" b="0" baseline="30000" noProof="0" dirty="0" smtClean="0">
                          <a:solidFill>
                            <a:srgbClr val="000066"/>
                          </a:solidFill>
                        </a:rPr>
                        <a:t>2</a:t>
                      </a:r>
                      <a:r>
                        <a:rPr lang="en-US" sz="1400" b="0" baseline="0" noProof="0" dirty="0" smtClean="0">
                          <a:solidFill>
                            <a:srgbClr val="000066"/>
                          </a:solidFill>
                        </a:rPr>
                        <a:t> higher)</a:t>
                      </a:r>
                      <a:endParaRPr lang="en-US" sz="14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20"/>
                        </a:lnSpc>
                      </a:pPr>
                      <a:r>
                        <a:rPr lang="en-US" sz="1400" b="0" noProof="0" dirty="0" smtClean="0">
                          <a:solidFill>
                            <a:srgbClr val="000066"/>
                          </a:solidFill>
                        </a:rPr>
                        <a:t>0.01 (- 0.22</a:t>
                      </a:r>
                      <a:r>
                        <a:rPr lang="en-US" sz="1400" b="0" baseline="0" noProof="0" dirty="0" smtClean="0">
                          <a:solidFill>
                            <a:srgbClr val="000066"/>
                          </a:solidFill>
                        </a:rPr>
                        <a:t> ; 0.25)</a:t>
                      </a:r>
                      <a:endParaRPr lang="en-US" sz="14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20"/>
                        </a:lnSpc>
                      </a:pPr>
                      <a:r>
                        <a:rPr lang="en-US" sz="1400" b="0" noProof="0" dirty="0" smtClean="0">
                          <a:solidFill>
                            <a:srgbClr val="000066"/>
                          </a:solidFill>
                        </a:rPr>
                        <a:t>ns</a:t>
                      </a:r>
                      <a:endParaRPr lang="en-US" sz="14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</a:tr>
              <a:tr h="283263">
                <a:tc>
                  <a:txBody>
                    <a:bodyPr/>
                    <a:lstStyle/>
                    <a:p>
                      <a:pPr marL="457200" marR="0" lvl="1" indent="0" algn="l" defTabSz="457200" rtl="0" eaLnBrk="1" fontAlgn="auto" latinLnBrk="0" hangingPunct="1">
                        <a:lnSpc>
                          <a:spcPts val="18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noProof="0" smtClean="0">
                          <a:solidFill>
                            <a:srgbClr val="000066"/>
                          </a:solidFill>
                        </a:rPr>
                        <a:t>HIV RNA at</a:t>
                      </a:r>
                      <a:r>
                        <a:rPr lang="en-US" sz="1400" b="0" baseline="0" noProof="0" smtClean="0">
                          <a:solidFill>
                            <a:srgbClr val="000066"/>
                          </a:solidFill>
                        </a:rPr>
                        <a:t> baseline (per log</a:t>
                      </a:r>
                      <a:r>
                        <a:rPr lang="en-US" sz="1400" b="0" baseline="-25000" noProof="0" smtClean="0">
                          <a:solidFill>
                            <a:srgbClr val="000066"/>
                          </a:solidFill>
                        </a:rPr>
                        <a:t>10</a:t>
                      </a:r>
                      <a:r>
                        <a:rPr lang="en-US" sz="1400" b="0" baseline="0" noProof="0" smtClean="0">
                          <a:solidFill>
                            <a:srgbClr val="000066"/>
                          </a:solidFill>
                        </a:rPr>
                        <a:t> c/mL higher)</a:t>
                      </a:r>
                      <a:endParaRPr lang="en-US" sz="1400" b="0" noProof="0" smtClean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20"/>
                        </a:lnSpc>
                      </a:pPr>
                      <a:r>
                        <a:rPr lang="en-US" sz="1400" b="0" noProof="0" dirty="0" smtClean="0">
                          <a:solidFill>
                            <a:srgbClr val="000066"/>
                          </a:solidFill>
                        </a:rPr>
                        <a:t>- 1.27 (- 2.58 ; 0.04)</a:t>
                      </a:r>
                      <a:endParaRPr lang="en-US" sz="14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20"/>
                        </a:lnSpc>
                      </a:pPr>
                      <a:r>
                        <a:rPr lang="en-US" sz="1400" b="0" noProof="0" dirty="0" smtClean="0">
                          <a:solidFill>
                            <a:srgbClr val="000066"/>
                          </a:solidFill>
                        </a:rPr>
                        <a:t>0.06</a:t>
                      </a:r>
                      <a:endParaRPr lang="en-US" sz="14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593748" y="1228690"/>
            <a:ext cx="79386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smtClean="0">
                <a:solidFill>
                  <a:srgbClr val="CC3300"/>
                </a:solidFill>
                <a:latin typeface="+mj-lt"/>
              </a:rPr>
              <a:t>Covariates associated with change in BMD at W48 (multivariate analysis)</a:t>
            </a:r>
            <a:endParaRPr lang="en-US" sz="2000" b="1">
              <a:solidFill>
                <a:srgbClr val="CC3300"/>
              </a:solidFill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6345" y="6165304"/>
            <a:ext cx="274947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>
                <a:solidFill>
                  <a:srgbClr val="000066"/>
                </a:solidFill>
              </a:rPr>
              <a:t>S</a:t>
            </a:r>
            <a:r>
              <a:rPr lang="fr-FR" sz="1200" dirty="0" smtClean="0">
                <a:solidFill>
                  <a:srgbClr val="000066"/>
                </a:solidFill>
              </a:rPr>
              <a:t>port </a:t>
            </a:r>
            <a:r>
              <a:rPr lang="fr-FR" sz="1200" dirty="0">
                <a:solidFill>
                  <a:srgbClr val="000066"/>
                </a:solidFill>
              </a:rPr>
              <a:t>versus no </a:t>
            </a:r>
            <a:r>
              <a:rPr lang="fr-FR" sz="1200" dirty="0" smtClean="0">
                <a:solidFill>
                  <a:srgbClr val="000066"/>
                </a:solidFill>
              </a:rPr>
              <a:t>sport : ns </a:t>
            </a:r>
            <a:r>
              <a:rPr lang="fr-FR" sz="1200" dirty="0" err="1" smtClean="0">
                <a:solidFill>
                  <a:srgbClr val="000066"/>
                </a:solidFill>
              </a:rPr>
              <a:t>at</a:t>
            </a:r>
            <a:r>
              <a:rPr lang="fr-FR" sz="1200" dirty="0" smtClean="0">
                <a:solidFill>
                  <a:srgbClr val="000066"/>
                </a:solidFill>
              </a:rPr>
              <a:t> all sites  </a:t>
            </a:r>
            <a:endParaRPr lang="fr-FR" sz="1200" dirty="0">
              <a:solidFill>
                <a:srgbClr val="000066"/>
              </a:solidFill>
            </a:endParaRPr>
          </a:p>
        </p:txBody>
      </p:sp>
      <p:grpSp>
        <p:nvGrpSpPr>
          <p:cNvPr id="2" name="Grouper 6"/>
          <p:cNvGrpSpPr>
            <a:grpSpLocks/>
          </p:cNvGrpSpPr>
          <p:nvPr/>
        </p:nvGrpSpPr>
        <p:grpSpPr bwMode="auto">
          <a:xfrm>
            <a:off x="0" y="6570663"/>
            <a:ext cx="1733550" cy="287337"/>
            <a:chOff x="-1" y="6570663"/>
            <a:chExt cx="1733878" cy="288111"/>
          </a:xfrm>
        </p:grpSpPr>
        <p:sp>
          <p:nvSpPr>
            <p:cNvPr id="11" name="AutoShape 162"/>
            <p:cNvSpPr>
              <a:spLocks noChangeArrowheads="1"/>
            </p:cNvSpPr>
            <p:nvPr/>
          </p:nvSpPr>
          <p:spPr bwMode="auto">
            <a:xfrm>
              <a:off x="-1" y="6570663"/>
              <a:ext cx="16920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US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12" name="ZoneTexte 23"/>
            <p:cNvSpPr txBox="1">
              <a:spLocks noChangeArrowheads="1"/>
            </p:cNvSpPr>
            <p:nvPr/>
          </p:nvSpPr>
          <p:spPr bwMode="auto">
            <a:xfrm>
              <a:off x="77877" y="6581775"/>
              <a:ext cx="1656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US" sz="1200" b="1" i="1">
                  <a:solidFill>
                    <a:srgbClr val="333399"/>
                  </a:solidFill>
                  <a:latin typeface="Cambria" pitchFamily="18" charset="0"/>
                  <a:ea typeface="ＭＳ Ｐゴシック"/>
                  <a:cs typeface="ＭＳ Ｐゴシック"/>
                </a:rPr>
                <a:t>NEAT 001 / ANRS 143</a:t>
              </a:r>
            </a:p>
          </p:txBody>
        </p:sp>
      </p:grpSp>
      <p:sp>
        <p:nvSpPr>
          <p:cNvPr id="14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fr-FR" sz="3200" dirty="0" err="1" smtClean="0">
                <a:ea typeface="ＭＳ Ｐゴシック"/>
                <a:cs typeface="ＭＳ Ｐゴシック"/>
              </a:rPr>
              <a:t>Study</a:t>
            </a:r>
            <a:r>
              <a:rPr lang="fr-FR" sz="3200" dirty="0" smtClean="0">
                <a:ea typeface="ＭＳ Ｐゴシック"/>
                <a:cs typeface="ＭＳ Ｐゴシック"/>
              </a:rPr>
              <a:t> NEAT 001/ANRS 143: DRV/r + RAL vs DRV/r + TDF/FTC</a:t>
            </a:r>
            <a:r>
              <a:rPr lang="fr-FR" sz="3200" dirty="0">
                <a:ea typeface="ＭＳ Ｐゴシック"/>
                <a:cs typeface="ＭＳ Ｐゴシック"/>
              </a:rPr>
              <a:t> </a:t>
            </a:r>
            <a:r>
              <a:rPr lang="fr-FR" sz="3200" dirty="0" smtClean="0">
                <a:ea typeface="ＭＳ Ｐゴシック"/>
                <a:cs typeface="ＭＳ Ｐゴシック"/>
              </a:rPr>
              <a:t>- </a:t>
            </a:r>
            <a:r>
              <a:rPr lang="fr-FR" sz="3200" dirty="0" err="1" smtClean="0">
                <a:ea typeface="ＭＳ Ｐゴシック"/>
                <a:cs typeface="ＭＳ Ｐゴシック"/>
              </a:rPr>
              <a:t>Bone</a:t>
            </a:r>
            <a:r>
              <a:rPr lang="fr-FR" sz="3200" dirty="0" smtClean="0">
                <a:ea typeface="ＭＳ Ｐゴシック"/>
                <a:cs typeface="ＭＳ Ｐゴシック"/>
              </a:rPr>
              <a:t> </a:t>
            </a:r>
            <a:r>
              <a:rPr lang="fr-FR" sz="3200" dirty="0" err="1">
                <a:ea typeface="ＭＳ Ｐゴシック"/>
                <a:cs typeface="ＭＳ Ｐゴシック"/>
              </a:rPr>
              <a:t>substudy</a:t>
            </a:r>
            <a:endParaRPr lang="fr-FR" sz="3200" dirty="0"/>
          </a:p>
        </p:txBody>
      </p:sp>
      <p:sp>
        <p:nvSpPr>
          <p:cNvPr id="10" name="ZoneTexte 9"/>
          <p:cNvSpPr txBox="1"/>
          <p:nvPr/>
        </p:nvSpPr>
        <p:spPr>
          <a:xfrm>
            <a:off x="5846372" y="6562343"/>
            <a:ext cx="3281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smtClean="0">
                <a:solidFill>
                  <a:srgbClr val="CC3300"/>
                </a:solidFill>
              </a:rPr>
              <a:t>Bernardino JI, Lancet HIV 2015; 2:e464-e473</a:t>
            </a:r>
            <a:endParaRPr lang="fr-FR" sz="1200" i="1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44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err="1" smtClean="0">
                <a:ea typeface="ＭＳ Ｐゴシック"/>
                <a:cs typeface="ＭＳ Ｐゴシック"/>
              </a:rPr>
              <a:t>Study</a:t>
            </a:r>
            <a:r>
              <a:rPr lang="fr-FR" sz="3200" dirty="0" smtClean="0">
                <a:ea typeface="ＭＳ Ｐゴシック"/>
                <a:cs typeface="ＭＳ Ｐゴシック"/>
              </a:rPr>
              <a:t> NEAT 001/ANRS 143: DRV/r + RAL vs DRV/r + TDF/FTC</a:t>
            </a:r>
            <a:r>
              <a:rPr lang="fr-FR" sz="3200" dirty="0">
                <a:ea typeface="ＭＳ Ｐゴシック"/>
                <a:cs typeface="ＭＳ Ｐゴシック"/>
              </a:rPr>
              <a:t> </a:t>
            </a:r>
            <a:r>
              <a:rPr lang="fr-FR" sz="3200" dirty="0" smtClean="0">
                <a:ea typeface="ＭＳ Ｐゴシック"/>
                <a:cs typeface="ＭＳ Ｐゴシック"/>
              </a:rPr>
              <a:t>- </a:t>
            </a:r>
            <a:r>
              <a:rPr lang="fr-FR" sz="3200" dirty="0" err="1">
                <a:ea typeface="ＭＳ Ｐゴシック"/>
                <a:cs typeface="ＭＳ Ｐゴシック"/>
              </a:rPr>
              <a:t>B</a:t>
            </a:r>
            <a:r>
              <a:rPr lang="fr-FR" sz="3200" dirty="0" err="1" smtClean="0">
                <a:ea typeface="ＭＳ Ｐゴシック"/>
                <a:cs typeface="ＭＳ Ｐゴシック"/>
              </a:rPr>
              <a:t>one</a:t>
            </a:r>
            <a:r>
              <a:rPr lang="fr-FR" sz="3200" dirty="0" smtClean="0">
                <a:ea typeface="ＭＳ Ｐゴシック"/>
                <a:cs typeface="ＭＳ Ｐゴシック"/>
              </a:rPr>
              <a:t> </a:t>
            </a:r>
            <a:r>
              <a:rPr lang="fr-FR" sz="3200" dirty="0" err="1">
                <a:ea typeface="ＭＳ Ｐゴシック"/>
                <a:cs typeface="ＭＳ Ｐゴシック"/>
              </a:rPr>
              <a:t>substudy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800" y="1638300"/>
            <a:ext cx="9024938" cy="4382988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b="1" dirty="0" smtClean="0">
                <a:latin typeface="+mj-lt"/>
              </a:rPr>
              <a:t>Biomarkers measured on paired samples D0, W48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/>
              <a:t>Bone formation: </a:t>
            </a:r>
            <a:r>
              <a:rPr lang="en-US" sz="1800" dirty="0" err="1" smtClean="0"/>
              <a:t>osteocalcin</a:t>
            </a:r>
            <a:r>
              <a:rPr lang="en-US" sz="1800" dirty="0" smtClean="0"/>
              <a:t>, bone specific alkaline </a:t>
            </a:r>
            <a:r>
              <a:rPr lang="en-US" sz="1800" dirty="0" err="1" smtClean="0"/>
              <a:t>phosphatase</a:t>
            </a:r>
            <a:r>
              <a:rPr lang="en-US" sz="1800" dirty="0" smtClean="0"/>
              <a:t> (BSAP), </a:t>
            </a:r>
            <a:br>
              <a:rPr lang="en-US" sz="1800" dirty="0" smtClean="0"/>
            </a:br>
            <a:r>
              <a:rPr lang="en-US" sz="1800" dirty="0" smtClean="0"/>
              <a:t>pro-collagen type 1 N pro-peptide (P1NP), </a:t>
            </a:r>
            <a:r>
              <a:rPr lang="en-US" sz="1800" dirty="0" err="1" smtClean="0"/>
              <a:t>osteoprotegerin</a:t>
            </a:r>
            <a:endParaRPr lang="en-US" sz="1800" dirty="0" smtClean="0"/>
          </a:p>
          <a:p>
            <a:pPr lvl="1">
              <a:spcBef>
                <a:spcPts val="600"/>
              </a:spcBef>
            </a:pPr>
            <a:r>
              <a:rPr lang="en-US" sz="1800" dirty="0" smtClean="0"/>
              <a:t>Bone </a:t>
            </a:r>
            <a:r>
              <a:rPr lang="en-US" sz="1800" dirty="0" err="1" smtClean="0"/>
              <a:t>resorption</a:t>
            </a:r>
            <a:r>
              <a:rPr lang="en-US" sz="1800" dirty="0" smtClean="0"/>
              <a:t>: serum C terminal collagen </a:t>
            </a:r>
            <a:r>
              <a:rPr lang="en-US" sz="1800" dirty="0" err="1" smtClean="0"/>
              <a:t>crosslinks</a:t>
            </a:r>
            <a:r>
              <a:rPr lang="en-US" sz="1800" dirty="0" smtClean="0"/>
              <a:t> (CTX-1), receptor activator of </a:t>
            </a:r>
            <a:r>
              <a:rPr lang="en-US" sz="1800" dirty="0" err="1" smtClean="0"/>
              <a:t>NF</a:t>
            </a:r>
            <a:r>
              <a:rPr lang="en-US" sz="1800" dirty="0" err="1" smtClean="0">
                <a:latin typeface="Symbol"/>
              </a:rPr>
              <a:t>kb</a:t>
            </a:r>
            <a:r>
              <a:rPr lang="en-US" sz="1800" dirty="0" smtClean="0"/>
              <a:t> (RANKL), </a:t>
            </a:r>
            <a:r>
              <a:rPr lang="en-US" sz="1800" dirty="0" err="1" smtClean="0"/>
              <a:t>osteopontin</a:t>
            </a:r>
            <a:r>
              <a:rPr lang="en-US" sz="1800" dirty="0" smtClean="0"/>
              <a:t>, urine CTX-1/</a:t>
            </a:r>
            <a:r>
              <a:rPr lang="en-US" sz="1800" dirty="0" err="1" smtClean="0"/>
              <a:t>creatinine</a:t>
            </a:r>
            <a:r>
              <a:rPr lang="en-US" sz="1800" dirty="0" smtClean="0"/>
              <a:t> ratio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/>
              <a:t>25-OH vitamin D, intact PTH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/>
              <a:t>Inflammatory markers : IL-1</a:t>
            </a:r>
            <a:r>
              <a:rPr lang="en-US" sz="1800" dirty="0" smtClean="0">
                <a:latin typeface="Symbol"/>
              </a:rPr>
              <a:t>b</a:t>
            </a:r>
            <a:r>
              <a:rPr lang="en-US" sz="1800" dirty="0" smtClean="0"/>
              <a:t>, IL-6, TNF-</a:t>
            </a:r>
            <a:r>
              <a:rPr lang="en-US" sz="1800" dirty="0" smtClean="0">
                <a:latin typeface="Symbol"/>
              </a:rPr>
              <a:t>a</a:t>
            </a:r>
          </a:p>
          <a:p>
            <a:pPr>
              <a:spcBef>
                <a:spcPts val="600"/>
              </a:spcBef>
              <a:buNone/>
            </a:pPr>
            <a:endParaRPr lang="en-US" sz="1400" dirty="0" smtClean="0"/>
          </a:p>
          <a:p>
            <a:pPr>
              <a:spcBef>
                <a:spcPts val="600"/>
              </a:spcBef>
            </a:pPr>
            <a:r>
              <a:rPr lang="en-US" b="1" dirty="0" smtClean="0">
                <a:latin typeface="+mj-lt"/>
              </a:rPr>
              <a:t>Compared to DRV/r + RAL, patients treated with DRV/r + TDF/FTC had significantly greater increases in bone turnover markers </a:t>
            </a:r>
          </a:p>
          <a:p>
            <a:pPr>
              <a:spcBef>
                <a:spcPts val="600"/>
              </a:spcBef>
            </a:pPr>
            <a:endParaRPr lang="en-US" b="1" dirty="0">
              <a:latin typeface="+mj-lt"/>
            </a:endParaRPr>
          </a:p>
          <a:p>
            <a:pPr>
              <a:spcBef>
                <a:spcPts val="600"/>
              </a:spcBef>
            </a:pPr>
            <a:r>
              <a:rPr lang="en-US" b="1" dirty="0" smtClean="0">
                <a:latin typeface="+mj-lt"/>
              </a:rPr>
              <a:t>Independently of ART regimen used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/>
              <a:t>Baseline bone specific alkaline phosphatase, P1NP and </a:t>
            </a:r>
            <a:r>
              <a:rPr lang="en-US" sz="1800" dirty="0" err="1" smtClean="0"/>
              <a:t>osteopontin</a:t>
            </a:r>
            <a:r>
              <a:rPr lang="en-US" sz="1800" dirty="0" smtClean="0"/>
              <a:t> levels were associated with BMD loss ≥ 5 %</a:t>
            </a:r>
            <a:endParaRPr lang="en-US" dirty="0"/>
          </a:p>
        </p:txBody>
      </p:sp>
      <p:grpSp>
        <p:nvGrpSpPr>
          <p:cNvPr id="4" name="Grouper 27"/>
          <p:cNvGrpSpPr>
            <a:grpSpLocks/>
          </p:cNvGrpSpPr>
          <p:nvPr/>
        </p:nvGrpSpPr>
        <p:grpSpPr bwMode="auto">
          <a:xfrm>
            <a:off x="0" y="6570663"/>
            <a:ext cx="1733550" cy="287337"/>
            <a:chOff x="-1" y="6570663"/>
            <a:chExt cx="1733878" cy="288111"/>
          </a:xfrm>
        </p:grpSpPr>
        <p:sp>
          <p:nvSpPr>
            <p:cNvPr id="7" name="AutoShape 162"/>
            <p:cNvSpPr>
              <a:spLocks noChangeArrowheads="1"/>
            </p:cNvSpPr>
            <p:nvPr/>
          </p:nvSpPr>
          <p:spPr bwMode="auto">
            <a:xfrm>
              <a:off x="-1" y="6570663"/>
              <a:ext cx="16920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b="1">
                <a:solidFill>
                  <a:srgbClr val="000066"/>
                </a:solidFill>
                <a:latin typeface="Calibri" pitchFamily="34" charset="0"/>
                <a:ea typeface="+mn-ea"/>
                <a:cs typeface="Arial" charset="0"/>
              </a:endParaRPr>
            </a:p>
          </p:txBody>
        </p:sp>
        <p:sp>
          <p:nvSpPr>
            <p:cNvPr id="8" name="ZoneTexte 23"/>
            <p:cNvSpPr txBox="1">
              <a:spLocks noChangeArrowheads="1"/>
            </p:cNvSpPr>
            <p:nvPr/>
          </p:nvSpPr>
          <p:spPr bwMode="auto">
            <a:xfrm>
              <a:off x="77877" y="6581775"/>
              <a:ext cx="1656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/>
                  <a:cs typeface="ＭＳ Ｐゴシック"/>
                </a:rPr>
                <a:t>NEAT 001 / ANRS 143</a:t>
              </a:r>
            </a:p>
          </p:txBody>
        </p:sp>
      </p:grpSp>
      <p:sp>
        <p:nvSpPr>
          <p:cNvPr id="9" name="Título 1"/>
          <p:cNvSpPr txBox="1">
            <a:spLocks/>
          </p:cNvSpPr>
          <p:nvPr/>
        </p:nvSpPr>
        <p:spPr bwMode="auto">
          <a:xfrm>
            <a:off x="1117976" y="1219200"/>
            <a:ext cx="6349624" cy="323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914400" eaLnBrk="0" hangingPunct="0">
              <a:lnSpc>
                <a:spcPts val="2760"/>
              </a:lnSpc>
              <a:defRPr/>
            </a:pPr>
            <a:r>
              <a:rPr lang="en-GB" sz="2400" b="1" kern="0" dirty="0" smtClean="0">
                <a:solidFill>
                  <a:srgbClr val="CC3300"/>
                </a:solidFill>
                <a:latin typeface="Calibri"/>
                <a:ea typeface="ＭＳ Ｐゴシック" pitchFamily="-109" charset="-128"/>
                <a:cs typeface="ＭＳ Ｐゴシック" pitchFamily="-109" charset="-128"/>
              </a:rPr>
              <a:t>Bone biomarkers </a:t>
            </a:r>
            <a:r>
              <a:rPr lang="en-GB" sz="2400" b="1" kern="0" dirty="0" err="1" smtClean="0">
                <a:solidFill>
                  <a:srgbClr val="CC3300"/>
                </a:solidFill>
                <a:latin typeface="Calibri"/>
                <a:ea typeface="ＭＳ Ｐゴシック" pitchFamily="-109" charset="-128"/>
                <a:cs typeface="ＭＳ Ｐゴシック" pitchFamily="-109" charset="-128"/>
              </a:rPr>
              <a:t>substudy</a:t>
            </a:r>
            <a:endParaRPr lang="es-ES" sz="2400" b="1" kern="0" dirty="0">
              <a:solidFill>
                <a:srgbClr val="CC3300"/>
              </a:solidFill>
              <a:latin typeface="Calibri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846372" y="6562343"/>
            <a:ext cx="3281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smtClean="0">
                <a:solidFill>
                  <a:srgbClr val="CC3300"/>
                </a:solidFill>
              </a:rPr>
              <a:t>Bernardino JI, Lancet HIV 2015; 2:e464-e473</a:t>
            </a:r>
            <a:endParaRPr lang="fr-FR" sz="1200" i="1" dirty="0">
              <a:solidFill>
                <a:srgbClr val="CC33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1875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 err="1" smtClean="0">
                <a:ea typeface="ＭＳ Ｐゴシック"/>
                <a:cs typeface="ＭＳ Ｐゴシック"/>
              </a:rPr>
              <a:t>Study</a:t>
            </a:r>
            <a:r>
              <a:rPr lang="fr-FR" sz="3200" dirty="0" smtClean="0">
                <a:ea typeface="ＭＳ Ｐゴシック"/>
                <a:cs typeface="ＭＳ Ｐゴシック"/>
              </a:rPr>
              <a:t> NEAT 001/ANRS 143: DRV/r + RAL vs DRV/r + TDF/FTC - </a:t>
            </a:r>
            <a:r>
              <a:rPr lang="fr-FR" sz="3200" dirty="0" err="1" smtClean="0">
                <a:ea typeface="ＭＳ Ｐゴシック"/>
                <a:cs typeface="ＭＳ Ｐゴシック"/>
              </a:rPr>
              <a:t>Bone</a:t>
            </a:r>
            <a:r>
              <a:rPr lang="fr-FR" sz="3200" dirty="0" smtClean="0">
                <a:ea typeface="ＭＳ Ｐゴシック"/>
                <a:cs typeface="ＭＳ Ｐゴシック"/>
              </a:rPr>
              <a:t> </a:t>
            </a:r>
            <a:r>
              <a:rPr lang="fr-FR" sz="3200" dirty="0" err="1">
                <a:ea typeface="ＭＳ Ｐゴシック"/>
                <a:cs typeface="ＭＳ Ｐゴシック"/>
              </a:rPr>
              <a:t>substudy</a:t>
            </a:r>
            <a:endParaRPr lang="fr-FR" dirty="0"/>
          </a:p>
        </p:txBody>
      </p:sp>
      <p:sp>
        <p:nvSpPr>
          <p:cNvPr id="375" name="ZoneTexte 374"/>
          <p:cNvSpPr txBox="1"/>
          <p:nvPr/>
        </p:nvSpPr>
        <p:spPr>
          <a:xfrm>
            <a:off x="2846173" y="6222270"/>
            <a:ext cx="4395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defTabSz="914400"/>
            <a:r>
              <a:rPr lang="fr-FR" sz="1000" dirty="0" smtClean="0">
                <a:solidFill>
                  <a:srgbClr val="000066"/>
                </a:solidFill>
                <a:latin typeface="Arial" charset="0"/>
                <a:ea typeface="+mn-ea"/>
              </a:rPr>
              <a:t>-100</a:t>
            </a:r>
            <a:endParaRPr lang="fr-FR" sz="1000" dirty="0">
              <a:solidFill>
                <a:srgbClr val="000066"/>
              </a:solidFill>
              <a:latin typeface="Arial" charset="0"/>
              <a:ea typeface="+mn-ea"/>
            </a:endParaRPr>
          </a:p>
        </p:txBody>
      </p:sp>
      <p:sp>
        <p:nvSpPr>
          <p:cNvPr id="390" name="ZoneTexte 389"/>
          <p:cNvSpPr txBox="1"/>
          <p:nvPr/>
        </p:nvSpPr>
        <p:spPr>
          <a:xfrm>
            <a:off x="2051720" y="1112712"/>
            <a:ext cx="49618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fr-FR" b="1" dirty="0" err="1" smtClean="0">
                <a:solidFill>
                  <a:srgbClr val="CC3300"/>
                </a:solidFill>
                <a:latin typeface="Calibri"/>
                <a:ea typeface="+mn-ea"/>
              </a:rPr>
              <a:t>Median</a:t>
            </a:r>
            <a:r>
              <a:rPr lang="fr-FR" b="1" dirty="0" smtClean="0">
                <a:solidFill>
                  <a:srgbClr val="CC3300"/>
                </a:solidFill>
                <a:latin typeface="Calibri"/>
                <a:ea typeface="+mn-ea"/>
              </a:rPr>
              <a:t> </a:t>
            </a:r>
            <a:r>
              <a:rPr lang="fr-FR" b="1" dirty="0" err="1" smtClean="0">
                <a:solidFill>
                  <a:srgbClr val="CC3300"/>
                </a:solidFill>
                <a:latin typeface="Calibri"/>
                <a:ea typeface="+mn-ea"/>
              </a:rPr>
              <a:t>percentage</a:t>
            </a:r>
            <a:r>
              <a:rPr lang="fr-FR" b="1" dirty="0" smtClean="0">
                <a:solidFill>
                  <a:srgbClr val="CC3300"/>
                </a:solidFill>
                <a:latin typeface="Calibri"/>
                <a:ea typeface="+mn-ea"/>
              </a:rPr>
              <a:t> changes in </a:t>
            </a:r>
            <a:r>
              <a:rPr lang="fr-FR" b="1" dirty="0" err="1" smtClean="0">
                <a:solidFill>
                  <a:srgbClr val="CC3300"/>
                </a:solidFill>
                <a:latin typeface="Calibri"/>
                <a:ea typeface="+mn-ea"/>
              </a:rPr>
              <a:t>biomarkers</a:t>
            </a:r>
            <a:r>
              <a:rPr lang="fr-FR" b="1" dirty="0" smtClean="0">
                <a:solidFill>
                  <a:srgbClr val="CC3300"/>
                </a:solidFill>
                <a:latin typeface="Calibri"/>
                <a:ea typeface="+mn-ea"/>
              </a:rPr>
              <a:t> </a:t>
            </a:r>
            <a:r>
              <a:rPr lang="fr-FR" b="1" dirty="0" err="1" smtClean="0">
                <a:solidFill>
                  <a:srgbClr val="CC3300"/>
                </a:solidFill>
                <a:latin typeface="Calibri"/>
                <a:ea typeface="+mn-ea"/>
              </a:rPr>
              <a:t>at</a:t>
            </a:r>
            <a:r>
              <a:rPr lang="fr-FR" b="1" dirty="0" smtClean="0">
                <a:solidFill>
                  <a:srgbClr val="CC3300"/>
                </a:solidFill>
                <a:latin typeface="Calibri"/>
                <a:ea typeface="+mn-ea"/>
              </a:rPr>
              <a:t> W48</a:t>
            </a:r>
            <a:endParaRPr lang="fr-FR" b="1" dirty="0">
              <a:solidFill>
                <a:srgbClr val="CC3300"/>
              </a:solidFill>
              <a:latin typeface="Calibri"/>
              <a:ea typeface="+mn-ea"/>
            </a:endParaRPr>
          </a:p>
        </p:txBody>
      </p:sp>
      <p:grpSp>
        <p:nvGrpSpPr>
          <p:cNvPr id="3" name="Groupe 429"/>
          <p:cNvGrpSpPr/>
          <p:nvPr/>
        </p:nvGrpSpPr>
        <p:grpSpPr>
          <a:xfrm>
            <a:off x="213303" y="1599872"/>
            <a:ext cx="2456076" cy="1534781"/>
            <a:chOff x="213303" y="1599872"/>
            <a:chExt cx="2456076" cy="1534781"/>
          </a:xfrm>
        </p:grpSpPr>
        <p:sp>
          <p:nvSpPr>
            <p:cNvPr id="6" name="Freeform 697"/>
            <p:cNvSpPr>
              <a:spLocks/>
            </p:cNvSpPr>
            <p:nvPr/>
          </p:nvSpPr>
          <p:spPr bwMode="auto">
            <a:xfrm>
              <a:off x="623852" y="1599872"/>
              <a:ext cx="2045527" cy="1284445"/>
            </a:xfrm>
            <a:custGeom>
              <a:avLst/>
              <a:gdLst>
                <a:gd name="T0" fmla="*/ 0 w 1067"/>
                <a:gd name="T1" fmla="*/ 0 h 670"/>
                <a:gd name="T2" fmla="*/ 0 w 1067"/>
                <a:gd name="T3" fmla="*/ 670 h 670"/>
                <a:gd name="T4" fmla="*/ 1067 w 1067"/>
                <a:gd name="T5" fmla="*/ 670 h 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67" h="670">
                  <a:moveTo>
                    <a:pt x="0" y="0"/>
                  </a:moveTo>
                  <a:lnTo>
                    <a:pt x="0" y="670"/>
                  </a:lnTo>
                  <a:lnTo>
                    <a:pt x="1067" y="670"/>
                  </a:lnTo>
                </a:path>
              </a:pathLst>
            </a:cu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7" name="Line 699"/>
            <p:cNvSpPr>
              <a:spLocks noChangeShapeType="1"/>
            </p:cNvSpPr>
            <p:nvPr/>
          </p:nvSpPr>
          <p:spPr bwMode="auto">
            <a:xfrm>
              <a:off x="575926" y="1781995"/>
              <a:ext cx="47928" cy="0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8" name="Line 728"/>
            <p:cNvSpPr>
              <a:spLocks noChangeShapeType="1"/>
            </p:cNvSpPr>
            <p:nvPr/>
          </p:nvSpPr>
          <p:spPr bwMode="auto">
            <a:xfrm>
              <a:off x="575926" y="2111734"/>
              <a:ext cx="47928" cy="0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9" name="Line 729"/>
            <p:cNvSpPr>
              <a:spLocks noChangeShapeType="1"/>
            </p:cNvSpPr>
            <p:nvPr/>
          </p:nvSpPr>
          <p:spPr bwMode="auto">
            <a:xfrm>
              <a:off x="575926" y="2437637"/>
              <a:ext cx="47928" cy="0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0" name="Line 730"/>
            <p:cNvSpPr>
              <a:spLocks noChangeShapeType="1"/>
            </p:cNvSpPr>
            <p:nvPr/>
          </p:nvSpPr>
          <p:spPr bwMode="auto">
            <a:xfrm>
              <a:off x="575926" y="2765458"/>
              <a:ext cx="47928" cy="0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1" name="Line 749"/>
            <p:cNvSpPr>
              <a:spLocks noChangeShapeType="1"/>
            </p:cNvSpPr>
            <p:nvPr/>
          </p:nvSpPr>
          <p:spPr bwMode="auto">
            <a:xfrm flipV="1">
              <a:off x="2197777" y="2884317"/>
              <a:ext cx="0" cy="46010"/>
            </a:xfrm>
            <a:prstGeom prst="line">
              <a:avLst/>
            </a:prstGeom>
            <a:noFill/>
            <a:ln w="6350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2" name="Line 756"/>
            <p:cNvSpPr>
              <a:spLocks noChangeShapeType="1"/>
            </p:cNvSpPr>
            <p:nvPr/>
          </p:nvSpPr>
          <p:spPr bwMode="auto">
            <a:xfrm flipV="1">
              <a:off x="1097372" y="2884317"/>
              <a:ext cx="0" cy="46010"/>
            </a:xfrm>
            <a:prstGeom prst="line">
              <a:avLst/>
            </a:prstGeom>
            <a:noFill/>
            <a:ln w="6350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3" name="Freeform 771"/>
            <p:cNvSpPr>
              <a:spLocks/>
            </p:cNvSpPr>
            <p:nvPr/>
          </p:nvSpPr>
          <p:spPr bwMode="auto">
            <a:xfrm>
              <a:off x="859654" y="2715614"/>
              <a:ext cx="473520" cy="49844"/>
            </a:xfrm>
            <a:custGeom>
              <a:avLst/>
              <a:gdLst>
                <a:gd name="T0" fmla="*/ 0 w 247"/>
                <a:gd name="T1" fmla="*/ 0 h 26"/>
                <a:gd name="T2" fmla="*/ 0 w 247"/>
                <a:gd name="T3" fmla="*/ 26 h 26"/>
                <a:gd name="T4" fmla="*/ 247 w 247"/>
                <a:gd name="T5" fmla="*/ 26 h 26"/>
                <a:gd name="T6" fmla="*/ 247 w 247"/>
                <a:gd name="T7" fmla="*/ 0 h 26"/>
                <a:gd name="T8" fmla="*/ 0 w 247"/>
                <a:gd name="T9" fmla="*/ 0 h 26"/>
                <a:gd name="T10" fmla="*/ 0 w 247"/>
                <a:gd name="T11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7" h="26">
                  <a:moveTo>
                    <a:pt x="0" y="0"/>
                  </a:moveTo>
                  <a:lnTo>
                    <a:pt x="0" y="26"/>
                  </a:lnTo>
                  <a:lnTo>
                    <a:pt x="247" y="26"/>
                  </a:lnTo>
                  <a:lnTo>
                    <a:pt x="24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4" name="Freeform 772"/>
            <p:cNvSpPr>
              <a:spLocks/>
            </p:cNvSpPr>
            <p:nvPr/>
          </p:nvSpPr>
          <p:spPr bwMode="auto">
            <a:xfrm>
              <a:off x="859654" y="2596755"/>
              <a:ext cx="473520" cy="118859"/>
            </a:xfrm>
            <a:custGeom>
              <a:avLst/>
              <a:gdLst>
                <a:gd name="T0" fmla="*/ 0 w 247"/>
                <a:gd name="T1" fmla="*/ 0 h 62"/>
                <a:gd name="T2" fmla="*/ 0 w 247"/>
                <a:gd name="T3" fmla="*/ 62 h 62"/>
                <a:gd name="T4" fmla="*/ 247 w 247"/>
                <a:gd name="T5" fmla="*/ 62 h 62"/>
                <a:gd name="T6" fmla="*/ 247 w 247"/>
                <a:gd name="T7" fmla="*/ 0 h 62"/>
                <a:gd name="T8" fmla="*/ 0 w 247"/>
                <a:gd name="T9" fmla="*/ 0 h 62"/>
                <a:gd name="T10" fmla="*/ 0 w 247"/>
                <a:gd name="T11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7" h="62">
                  <a:moveTo>
                    <a:pt x="0" y="0"/>
                  </a:moveTo>
                  <a:lnTo>
                    <a:pt x="0" y="62"/>
                  </a:lnTo>
                  <a:lnTo>
                    <a:pt x="247" y="62"/>
                  </a:lnTo>
                  <a:lnTo>
                    <a:pt x="24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5" name="Line 837"/>
            <p:cNvSpPr>
              <a:spLocks noChangeShapeType="1"/>
            </p:cNvSpPr>
            <p:nvPr/>
          </p:nvSpPr>
          <p:spPr bwMode="auto">
            <a:xfrm flipH="1">
              <a:off x="1097372" y="2498984"/>
              <a:ext cx="120777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6" name="Line 838"/>
            <p:cNvSpPr>
              <a:spLocks noChangeShapeType="1"/>
            </p:cNvSpPr>
            <p:nvPr/>
          </p:nvSpPr>
          <p:spPr bwMode="auto">
            <a:xfrm flipH="1">
              <a:off x="972761" y="2498984"/>
              <a:ext cx="124611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7" name="Line 839"/>
            <p:cNvSpPr>
              <a:spLocks noChangeShapeType="1"/>
            </p:cNvSpPr>
            <p:nvPr/>
          </p:nvSpPr>
          <p:spPr bwMode="auto">
            <a:xfrm flipH="1">
              <a:off x="972761" y="2817220"/>
              <a:ext cx="124611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8" name="Line 840"/>
            <p:cNvSpPr>
              <a:spLocks noChangeShapeType="1"/>
            </p:cNvSpPr>
            <p:nvPr/>
          </p:nvSpPr>
          <p:spPr bwMode="auto">
            <a:xfrm>
              <a:off x="1097372" y="2765458"/>
              <a:ext cx="0" cy="51762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9" name="Line 841"/>
            <p:cNvSpPr>
              <a:spLocks noChangeShapeType="1"/>
            </p:cNvSpPr>
            <p:nvPr/>
          </p:nvSpPr>
          <p:spPr bwMode="auto">
            <a:xfrm flipH="1">
              <a:off x="1097372" y="2817220"/>
              <a:ext cx="120777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0" name="Freeform 842"/>
            <p:cNvSpPr>
              <a:spLocks/>
            </p:cNvSpPr>
            <p:nvPr/>
          </p:nvSpPr>
          <p:spPr bwMode="auto">
            <a:xfrm>
              <a:off x="859654" y="2715614"/>
              <a:ext cx="237718" cy="49844"/>
            </a:xfrm>
            <a:custGeom>
              <a:avLst/>
              <a:gdLst>
                <a:gd name="T0" fmla="*/ 0 w 124"/>
                <a:gd name="T1" fmla="*/ 0 h 26"/>
                <a:gd name="T2" fmla="*/ 0 w 124"/>
                <a:gd name="T3" fmla="*/ 26 h 26"/>
                <a:gd name="T4" fmla="*/ 124 w 124"/>
                <a:gd name="T5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4" h="26">
                  <a:moveTo>
                    <a:pt x="0" y="0"/>
                  </a:moveTo>
                  <a:lnTo>
                    <a:pt x="0" y="26"/>
                  </a:lnTo>
                  <a:lnTo>
                    <a:pt x="124" y="26"/>
                  </a:lnTo>
                </a:path>
              </a:pathLst>
            </a:custGeom>
            <a:solidFill>
              <a:srgbClr val="FFC000"/>
            </a:solidFill>
            <a:ln w="11113">
              <a:solidFill>
                <a:srgbClr val="FFC0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1" name="Freeform 843"/>
            <p:cNvSpPr>
              <a:spLocks/>
            </p:cNvSpPr>
            <p:nvPr/>
          </p:nvSpPr>
          <p:spPr bwMode="auto">
            <a:xfrm>
              <a:off x="859654" y="2596755"/>
              <a:ext cx="237718" cy="118859"/>
            </a:xfrm>
            <a:custGeom>
              <a:avLst/>
              <a:gdLst>
                <a:gd name="T0" fmla="*/ 124 w 124"/>
                <a:gd name="T1" fmla="*/ 0 h 62"/>
                <a:gd name="T2" fmla="*/ 0 w 124"/>
                <a:gd name="T3" fmla="*/ 0 h 62"/>
                <a:gd name="T4" fmla="*/ 0 w 124"/>
                <a:gd name="T5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4" h="62">
                  <a:moveTo>
                    <a:pt x="124" y="0"/>
                  </a:moveTo>
                  <a:lnTo>
                    <a:pt x="0" y="0"/>
                  </a:lnTo>
                  <a:lnTo>
                    <a:pt x="0" y="62"/>
                  </a:lnTo>
                </a:path>
              </a:pathLst>
            </a:custGeom>
            <a:solidFill>
              <a:srgbClr val="FFC000"/>
            </a:solidFill>
            <a:ln w="11113">
              <a:solidFill>
                <a:srgbClr val="FFC0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2" name="Freeform 844"/>
            <p:cNvSpPr>
              <a:spLocks/>
            </p:cNvSpPr>
            <p:nvPr/>
          </p:nvSpPr>
          <p:spPr bwMode="auto">
            <a:xfrm>
              <a:off x="1097372" y="2596755"/>
              <a:ext cx="235802" cy="118859"/>
            </a:xfrm>
            <a:custGeom>
              <a:avLst/>
              <a:gdLst>
                <a:gd name="T0" fmla="*/ 123 w 123"/>
                <a:gd name="T1" fmla="*/ 62 h 62"/>
                <a:gd name="T2" fmla="*/ 123 w 123"/>
                <a:gd name="T3" fmla="*/ 0 h 62"/>
                <a:gd name="T4" fmla="*/ 0 w 123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3" h="62">
                  <a:moveTo>
                    <a:pt x="123" y="62"/>
                  </a:moveTo>
                  <a:lnTo>
                    <a:pt x="123" y="0"/>
                  </a:lnTo>
                  <a:lnTo>
                    <a:pt x="0" y="0"/>
                  </a:lnTo>
                </a:path>
              </a:pathLst>
            </a:custGeom>
            <a:solidFill>
              <a:srgbClr val="FFC000"/>
            </a:solidFill>
            <a:ln w="11113">
              <a:solidFill>
                <a:srgbClr val="FFC0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3" name="Freeform 845"/>
            <p:cNvSpPr>
              <a:spLocks/>
            </p:cNvSpPr>
            <p:nvPr/>
          </p:nvSpPr>
          <p:spPr bwMode="auto">
            <a:xfrm>
              <a:off x="1097372" y="2715614"/>
              <a:ext cx="235802" cy="49844"/>
            </a:xfrm>
            <a:custGeom>
              <a:avLst/>
              <a:gdLst>
                <a:gd name="T0" fmla="*/ 0 w 123"/>
                <a:gd name="T1" fmla="*/ 26 h 26"/>
                <a:gd name="T2" fmla="*/ 123 w 123"/>
                <a:gd name="T3" fmla="*/ 26 h 26"/>
                <a:gd name="T4" fmla="*/ 123 w 123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3" h="26">
                  <a:moveTo>
                    <a:pt x="0" y="26"/>
                  </a:moveTo>
                  <a:lnTo>
                    <a:pt x="123" y="26"/>
                  </a:lnTo>
                  <a:lnTo>
                    <a:pt x="123" y="0"/>
                  </a:lnTo>
                </a:path>
              </a:pathLst>
            </a:custGeom>
            <a:solidFill>
              <a:srgbClr val="FFC000"/>
            </a:solidFill>
            <a:ln w="11113">
              <a:solidFill>
                <a:srgbClr val="FFC0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4" name="Line 846"/>
            <p:cNvSpPr>
              <a:spLocks noChangeShapeType="1"/>
            </p:cNvSpPr>
            <p:nvPr/>
          </p:nvSpPr>
          <p:spPr bwMode="auto">
            <a:xfrm>
              <a:off x="1097372" y="2498984"/>
              <a:ext cx="0" cy="97772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5" name="Line 847"/>
            <p:cNvSpPr>
              <a:spLocks noChangeShapeType="1"/>
            </p:cNvSpPr>
            <p:nvPr/>
          </p:nvSpPr>
          <p:spPr bwMode="auto">
            <a:xfrm flipH="1">
              <a:off x="859654" y="2715614"/>
              <a:ext cx="473520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6" name="Freeform 870"/>
            <p:cNvSpPr>
              <a:spLocks/>
            </p:cNvSpPr>
            <p:nvPr/>
          </p:nvSpPr>
          <p:spPr bwMode="auto">
            <a:xfrm>
              <a:off x="1969644" y="2548828"/>
              <a:ext cx="463934" cy="99688"/>
            </a:xfrm>
            <a:custGeom>
              <a:avLst/>
              <a:gdLst>
                <a:gd name="T0" fmla="*/ 242 w 242"/>
                <a:gd name="T1" fmla="*/ 0 h 52"/>
                <a:gd name="T2" fmla="*/ 0 w 242"/>
                <a:gd name="T3" fmla="*/ 0 h 52"/>
                <a:gd name="T4" fmla="*/ 0 w 242"/>
                <a:gd name="T5" fmla="*/ 52 h 52"/>
                <a:gd name="T6" fmla="*/ 242 w 242"/>
                <a:gd name="T7" fmla="*/ 52 h 52"/>
                <a:gd name="T8" fmla="*/ 242 w 242"/>
                <a:gd name="T9" fmla="*/ 0 h 52"/>
                <a:gd name="T10" fmla="*/ 242 w 242"/>
                <a:gd name="T1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" h="52">
                  <a:moveTo>
                    <a:pt x="242" y="0"/>
                  </a:moveTo>
                  <a:lnTo>
                    <a:pt x="0" y="0"/>
                  </a:lnTo>
                  <a:lnTo>
                    <a:pt x="0" y="52"/>
                  </a:lnTo>
                  <a:lnTo>
                    <a:pt x="242" y="52"/>
                  </a:lnTo>
                  <a:lnTo>
                    <a:pt x="242" y="0"/>
                  </a:lnTo>
                  <a:lnTo>
                    <a:pt x="242" y="0"/>
                  </a:lnTo>
                  <a:close/>
                </a:path>
              </a:pathLst>
            </a:custGeom>
            <a:solidFill>
              <a:srgbClr val="FF66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7" name="Freeform 871"/>
            <p:cNvSpPr>
              <a:spLocks/>
            </p:cNvSpPr>
            <p:nvPr/>
          </p:nvSpPr>
          <p:spPr bwMode="auto">
            <a:xfrm>
              <a:off x="1969644" y="2648517"/>
              <a:ext cx="463934" cy="69015"/>
            </a:xfrm>
            <a:custGeom>
              <a:avLst/>
              <a:gdLst>
                <a:gd name="T0" fmla="*/ 242 w 242"/>
                <a:gd name="T1" fmla="*/ 36 h 36"/>
                <a:gd name="T2" fmla="*/ 242 w 242"/>
                <a:gd name="T3" fmla="*/ 0 h 36"/>
                <a:gd name="T4" fmla="*/ 0 w 242"/>
                <a:gd name="T5" fmla="*/ 0 h 36"/>
                <a:gd name="T6" fmla="*/ 0 w 242"/>
                <a:gd name="T7" fmla="*/ 36 h 36"/>
                <a:gd name="T8" fmla="*/ 242 w 242"/>
                <a:gd name="T9" fmla="*/ 36 h 36"/>
                <a:gd name="T10" fmla="*/ 242 w 242"/>
                <a:gd name="T11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" h="36">
                  <a:moveTo>
                    <a:pt x="242" y="36"/>
                  </a:moveTo>
                  <a:lnTo>
                    <a:pt x="242" y="0"/>
                  </a:lnTo>
                  <a:lnTo>
                    <a:pt x="0" y="0"/>
                  </a:lnTo>
                  <a:lnTo>
                    <a:pt x="0" y="36"/>
                  </a:lnTo>
                  <a:lnTo>
                    <a:pt x="242" y="36"/>
                  </a:lnTo>
                  <a:lnTo>
                    <a:pt x="242" y="36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FF99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8" name="Line 936"/>
            <p:cNvSpPr>
              <a:spLocks noChangeShapeType="1"/>
            </p:cNvSpPr>
            <p:nvPr/>
          </p:nvSpPr>
          <p:spPr bwMode="auto">
            <a:xfrm flipH="1">
              <a:off x="2201611" y="2309192"/>
              <a:ext cx="122693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9" name="Line 937"/>
            <p:cNvSpPr>
              <a:spLocks noChangeShapeType="1"/>
            </p:cNvSpPr>
            <p:nvPr/>
          </p:nvSpPr>
          <p:spPr bwMode="auto">
            <a:xfrm>
              <a:off x="2201611" y="2309192"/>
              <a:ext cx="0" cy="239636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0" name="Freeform 938"/>
            <p:cNvSpPr>
              <a:spLocks/>
            </p:cNvSpPr>
            <p:nvPr/>
          </p:nvSpPr>
          <p:spPr bwMode="auto">
            <a:xfrm>
              <a:off x="2201611" y="2548828"/>
              <a:ext cx="231967" cy="99688"/>
            </a:xfrm>
            <a:custGeom>
              <a:avLst/>
              <a:gdLst>
                <a:gd name="T0" fmla="*/ 121 w 121"/>
                <a:gd name="T1" fmla="*/ 52 h 52"/>
                <a:gd name="T2" fmla="*/ 121 w 121"/>
                <a:gd name="T3" fmla="*/ 0 h 52"/>
                <a:gd name="T4" fmla="*/ 0 w 121"/>
                <a:gd name="T5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52">
                  <a:moveTo>
                    <a:pt x="121" y="52"/>
                  </a:moveTo>
                  <a:lnTo>
                    <a:pt x="121" y="0"/>
                  </a:lnTo>
                  <a:lnTo>
                    <a:pt x="0" y="0"/>
                  </a:lnTo>
                </a:path>
              </a:pathLst>
            </a:custGeom>
            <a:noFill/>
            <a:ln w="11113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1" name="Line 939"/>
            <p:cNvSpPr>
              <a:spLocks noChangeShapeType="1"/>
            </p:cNvSpPr>
            <p:nvPr/>
          </p:nvSpPr>
          <p:spPr bwMode="auto">
            <a:xfrm flipH="1">
              <a:off x="2078918" y="2309192"/>
              <a:ext cx="122693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2" name="Freeform 940"/>
            <p:cNvSpPr>
              <a:spLocks/>
            </p:cNvSpPr>
            <p:nvPr/>
          </p:nvSpPr>
          <p:spPr bwMode="auto">
            <a:xfrm>
              <a:off x="1969644" y="2548828"/>
              <a:ext cx="231967" cy="99688"/>
            </a:xfrm>
            <a:custGeom>
              <a:avLst/>
              <a:gdLst>
                <a:gd name="T0" fmla="*/ 121 w 121"/>
                <a:gd name="T1" fmla="*/ 0 h 52"/>
                <a:gd name="T2" fmla="*/ 0 w 121"/>
                <a:gd name="T3" fmla="*/ 0 h 52"/>
                <a:gd name="T4" fmla="*/ 0 w 121"/>
                <a:gd name="T5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52">
                  <a:moveTo>
                    <a:pt x="121" y="0"/>
                  </a:moveTo>
                  <a:lnTo>
                    <a:pt x="0" y="0"/>
                  </a:lnTo>
                  <a:lnTo>
                    <a:pt x="0" y="52"/>
                  </a:lnTo>
                </a:path>
              </a:pathLst>
            </a:custGeom>
            <a:solidFill>
              <a:srgbClr val="FF6600"/>
            </a:solidFill>
            <a:ln w="11113">
              <a:noFill/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3" name="Line 941"/>
            <p:cNvSpPr>
              <a:spLocks noChangeShapeType="1"/>
            </p:cNvSpPr>
            <p:nvPr/>
          </p:nvSpPr>
          <p:spPr bwMode="auto">
            <a:xfrm flipH="1">
              <a:off x="2201611" y="2845975"/>
              <a:ext cx="122693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4" name="Freeform 942"/>
            <p:cNvSpPr>
              <a:spLocks/>
            </p:cNvSpPr>
            <p:nvPr/>
          </p:nvSpPr>
          <p:spPr bwMode="auto">
            <a:xfrm>
              <a:off x="2201611" y="2648517"/>
              <a:ext cx="231967" cy="69015"/>
            </a:xfrm>
            <a:custGeom>
              <a:avLst/>
              <a:gdLst>
                <a:gd name="T0" fmla="*/ 0 w 121"/>
                <a:gd name="T1" fmla="*/ 36 h 36"/>
                <a:gd name="T2" fmla="*/ 121 w 121"/>
                <a:gd name="T3" fmla="*/ 36 h 36"/>
                <a:gd name="T4" fmla="*/ 121 w 121"/>
                <a:gd name="T5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6">
                  <a:moveTo>
                    <a:pt x="0" y="36"/>
                  </a:moveTo>
                  <a:lnTo>
                    <a:pt x="121" y="36"/>
                  </a:lnTo>
                  <a:lnTo>
                    <a:pt x="121" y="0"/>
                  </a:lnTo>
                </a:path>
              </a:pathLst>
            </a:custGeom>
            <a:noFill/>
            <a:ln w="11113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5" name="Line 943"/>
            <p:cNvSpPr>
              <a:spLocks noChangeShapeType="1"/>
            </p:cNvSpPr>
            <p:nvPr/>
          </p:nvSpPr>
          <p:spPr bwMode="auto">
            <a:xfrm flipV="1">
              <a:off x="2201611" y="2717531"/>
              <a:ext cx="0" cy="128445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6" name="Freeform 944"/>
            <p:cNvSpPr>
              <a:spLocks/>
            </p:cNvSpPr>
            <p:nvPr/>
          </p:nvSpPr>
          <p:spPr bwMode="auto">
            <a:xfrm>
              <a:off x="1969644" y="2648517"/>
              <a:ext cx="231967" cy="69015"/>
            </a:xfrm>
            <a:custGeom>
              <a:avLst/>
              <a:gdLst>
                <a:gd name="T0" fmla="*/ 0 w 121"/>
                <a:gd name="T1" fmla="*/ 0 h 36"/>
                <a:gd name="T2" fmla="*/ 0 w 121"/>
                <a:gd name="T3" fmla="*/ 36 h 36"/>
                <a:gd name="T4" fmla="*/ 121 w 121"/>
                <a:gd name="T5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6">
                  <a:moveTo>
                    <a:pt x="0" y="0"/>
                  </a:moveTo>
                  <a:lnTo>
                    <a:pt x="0" y="36"/>
                  </a:lnTo>
                  <a:lnTo>
                    <a:pt x="121" y="36"/>
                  </a:lnTo>
                </a:path>
              </a:pathLst>
            </a:custGeom>
            <a:noFill/>
            <a:ln w="11113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7" name="Line 945"/>
            <p:cNvSpPr>
              <a:spLocks noChangeShapeType="1"/>
            </p:cNvSpPr>
            <p:nvPr/>
          </p:nvSpPr>
          <p:spPr bwMode="auto">
            <a:xfrm flipH="1">
              <a:off x="2078918" y="2845975"/>
              <a:ext cx="122693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8" name="Line 946"/>
            <p:cNvSpPr>
              <a:spLocks noChangeShapeType="1"/>
            </p:cNvSpPr>
            <p:nvPr/>
          </p:nvSpPr>
          <p:spPr bwMode="auto">
            <a:xfrm flipH="1">
              <a:off x="1969644" y="2648517"/>
              <a:ext cx="463934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9" name="Freeform 974"/>
            <p:cNvSpPr>
              <a:spLocks/>
            </p:cNvSpPr>
            <p:nvPr/>
          </p:nvSpPr>
          <p:spPr bwMode="auto">
            <a:xfrm>
              <a:off x="1080118" y="1900854"/>
              <a:ext cx="38342" cy="38342"/>
            </a:xfrm>
            <a:custGeom>
              <a:avLst/>
              <a:gdLst>
                <a:gd name="T0" fmla="*/ 20 w 20"/>
                <a:gd name="T1" fmla="*/ 10 h 20"/>
                <a:gd name="T2" fmla="*/ 20 w 20"/>
                <a:gd name="T3" fmla="*/ 7 h 20"/>
                <a:gd name="T4" fmla="*/ 17 w 20"/>
                <a:gd name="T5" fmla="*/ 4 h 20"/>
                <a:gd name="T6" fmla="*/ 14 w 20"/>
                <a:gd name="T7" fmla="*/ 2 h 20"/>
                <a:gd name="T8" fmla="*/ 10 w 20"/>
                <a:gd name="T9" fmla="*/ 0 h 20"/>
                <a:gd name="T10" fmla="*/ 6 w 20"/>
                <a:gd name="T11" fmla="*/ 2 h 20"/>
                <a:gd name="T12" fmla="*/ 2 w 20"/>
                <a:gd name="T13" fmla="*/ 4 h 20"/>
                <a:gd name="T14" fmla="*/ 1 w 20"/>
                <a:gd name="T15" fmla="*/ 7 h 20"/>
                <a:gd name="T16" fmla="*/ 0 w 20"/>
                <a:gd name="T17" fmla="*/ 10 h 20"/>
                <a:gd name="T18" fmla="*/ 1 w 20"/>
                <a:gd name="T19" fmla="*/ 15 h 20"/>
                <a:gd name="T20" fmla="*/ 2 w 20"/>
                <a:gd name="T21" fmla="*/ 18 h 20"/>
                <a:gd name="T22" fmla="*/ 6 w 20"/>
                <a:gd name="T23" fmla="*/ 20 h 20"/>
                <a:gd name="T24" fmla="*/ 10 w 20"/>
                <a:gd name="T25" fmla="*/ 20 h 20"/>
                <a:gd name="T26" fmla="*/ 14 w 20"/>
                <a:gd name="T27" fmla="*/ 20 h 20"/>
                <a:gd name="T28" fmla="*/ 17 w 20"/>
                <a:gd name="T29" fmla="*/ 18 h 20"/>
                <a:gd name="T30" fmla="*/ 20 w 20"/>
                <a:gd name="T31" fmla="*/ 15 h 20"/>
                <a:gd name="T32" fmla="*/ 20 w 20"/>
                <a:gd name="T33" fmla="*/ 10 h 20"/>
                <a:gd name="T34" fmla="*/ 20 w 20"/>
                <a:gd name="T35" fmla="*/ 1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0" h="20">
                  <a:moveTo>
                    <a:pt x="20" y="10"/>
                  </a:moveTo>
                  <a:lnTo>
                    <a:pt x="20" y="7"/>
                  </a:lnTo>
                  <a:lnTo>
                    <a:pt x="17" y="4"/>
                  </a:lnTo>
                  <a:lnTo>
                    <a:pt x="14" y="2"/>
                  </a:lnTo>
                  <a:lnTo>
                    <a:pt x="10" y="0"/>
                  </a:lnTo>
                  <a:lnTo>
                    <a:pt x="6" y="2"/>
                  </a:lnTo>
                  <a:lnTo>
                    <a:pt x="2" y="4"/>
                  </a:lnTo>
                  <a:lnTo>
                    <a:pt x="1" y="7"/>
                  </a:lnTo>
                  <a:lnTo>
                    <a:pt x="0" y="10"/>
                  </a:lnTo>
                  <a:lnTo>
                    <a:pt x="1" y="15"/>
                  </a:lnTo>
                  <a:lnTo>
                    <a:pt x="2" y="18"/>
                  </a:lnTo>
                  <a:lnTo>
                    <a:pt x="6" y="20"/>
                  </a:lnTo>
                  <a:lnTo>
                    <a:pt x="10" y="20"/>
                  </a:lnTo>
                  <a:lnTo>
                    <a:pt x="14" y="20"/>
                  </a:lnTo>
                  <a:lnTo>
                    <a:pt x="17" y="18"/>
                  </a:lnTo>
                  <a:lnTo>
                    <a:pt x="20" y="15"/>
                  </a:lnTo>
                  <a:lnTo>
                    <a:pt x="20" y="10"/>
                  </a:lnTo>
                  <a:lnTo>
                    <a:pt x="20" y="10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40" name="Freeform 975"/>
            <p:cNvSpPr>
              <a:spLocks/>
            </p:cNvSpPr>
            <p:nvPr/>
          </p:nvSpPr>
          <p:spPr bwMode="auto">
            <a:xfrm>
              <a:off x="1080118" y="2648517"/>
              <a:ext cx="38342" cy="40259"/>
            </a:xfrm>
            <a:custGeom>
              <a:avLst/>
              <a:gdLst>
                <a:gd name="T0" fmla="*/ 10 w 20"/>
                <a:gd name="T1" fmla="*/ 21 h 21"/>
                <a:gd name="T2" fmla="*/ 14 w 20"/>
                <a:gd name="T3" fmla="*/ 20 h 21"/>
                <a:gd name="T4" fmla="*/ 17 w 20"/>
                <a:gd name="T5" fmla="*/ 18 h 21"/>
                <a:gd name="T6" fmla="*/ 20 w 20"/>
                <a:gd name="T7" fmla="*/ 15 h 21"/>
                <a:gd name="T8" fmla="*/ 20 w 20"/>
                <a:gd name="T9" fmla="*/ 11 h 21"/>
                <a:gd name="T10" fmla="*/ 20 w 20"/>
                <a:gd name="T11" fmla="*/ 6 h 21"/>
                <a:gd name="T12" fmla="*/ 17 w 20"/>
                <a:gd name="T13" fmla="*/ 4 h 21"/>
                <a:gd name="T14" fmla="*/ 14 w 20"/>
                <a:gd name="T15" fmla="*/ 1 h 21"/>
                <a:gd name="T16" fmla="*/ 10 w 20"/>
                <a:gd name="T17" fmla="*/ 0 h 21"/>
                <a:gd name="T18" fmla="*/ 6 w 20"/>
                <a:gd name="T19" fmla="*/ 1 h 21"/>
                <a:gd name="T20" fmla="*/ 2 w 20"/>
                <a:gd name="T21" fmla="*/ 4 h 21"/>
                <a:gd name="T22" fmla="*/ 1 w 20"/>
                <a:gd name="T23" fmla="*/ 6 h 21"/>
                <a:gd name="T24" fmla="*/ 0 w 20"/>
                <a:gd name="T25" fmla="*/ 11 h 21"/>
                <a:gd name="T26" fmla="*/ 1 w 20"/>
                <a:gd name="T27" fmla="*/ 15 h 21"/>
                <a:gd name="T28" fmla="*/ 2 w 20"/>
                <a:gd name="T29" fmla="*/ 18 h 21"/>
                <a:gd name="T30" fmla="*/ 6 w 20"/>
                <a:gd name="T31" fmla="*/ 20 h 21"/>
                <a:gd name="T32" fmla="*/ 10 w 20"/>
                <a:gd name="T33" fmla="*/ 21 h 21"/>
                <a:gd name="T34" fmla="*/ 10 w 20"/>
                <a:gd name="T35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0" h="21">
                  <a:moveTo>
                    <a:pt x="10" y="21"/>
                  </a:moveTo>
                  <a:lnTo>
                    <a:pt x="14" y="20"/>
                  </a:lnTo>
                  <a:lnTo>
                    <a:pt x="17" y="18"/>
                  </a:lnTo>
                  <a:lnTo>
                    <a:pt x="20" y="15"/>
                  </a:lnTo>
                  <a:lnTo>
                    <a:pt x="20" y="11"/>
                  </a:lnTo>
                  <a:lnTo>
                    <a:pt x="20" y="6"/>
                  </a:lnTo>
                  <a:lnTo>
                    <a:pt x="17" y="4"/>
                  </a:lnTo>
                  <a:lnTo>
                    <a:pt x="14" y="1"/>
                  </a:lnTo>
                  <a:lnTo>
                    <a:pt x="10" y="0"/>
                  </a:lnTo>
                  <a:lnTo>
                    <a:pt x="6" y="1"/>
                  </a:lnTo>
                  <a:lnTo>
                    <a:pt x="2" y="4"/>
                  </a:lnTo>
                  <a:lnTo>
                    <a:pt x="1" y="6"/>
                  </a:lnTo>
                  <a:lnTo>
                    <a:pt x="0" y="11"/>
                  </a:lnTo>
                  <a:lnTo>
                    <a:pt x="1" y="15"/>
                  </a:lnTo>
                  <a:lnTo>
                    <a:pt x="2" y="18"/>
                  </a:lnTo>
                  <a:lnTo>
                    <a:pt x="6" y="20"/>
                  </a:lnTo>
                  <a:lnTo>
                    <a:pt x="10" y="21"/>
                  </a:lnTo>
                  <a:lnTo>
                    <a:pt x="10" y="21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41" name="Freeform 993"/>
            <p:cNvSpPr>
              <a:spLocks/>
            </p:cNvSpPr>
            <p:nvPr/>
          </p:nvSpPr>
          <p:spPr bwMode="auto">
            <a:xfrm>
              <a:off x="2182440" y="1615209"/>
              <a:ext cx="38342" cy="38342"/>
            </a:xfrm>
            <a:custGeom>
              <a:avLst/>
              <a:gdLst>
                <a:gd name="T0" fmla="*/ 10 w 20"/>
                <a:gd name="T1" fmla="*/ 20 h 20"/>
                <a:gd name="T2" fmla="*/ 13 w 20"/>
                <a:gd name="T3" fmla="*/ 19 h 20"/>
                <a:gd name="T4" fmla="*/ 16 w 20"/>
                <a:gd name="T5" fmla="*/ 17 h 20"/>
                <a:gd name="T6" fmla="*/ 18 w 20"/>
                <a:gd name="T7" fmla="*/ 14 h 20"/>
                <a:gd name="T8" fmla="*/ 20 w 20"/>
                <a:gd name="T9" fmla="*/ 10 h 20"/>
                <a:gd name="T10" fmla="*/ 18 w 20"/>
                <a:gd name="T11" fmla="*/ 5 h 20"/>
                <a:gd name="T12" fmla="*/ 16 w 20"/>
                <a:gd name="T13" fmla="*/ 3 h 20"/>
                <a:gd name="T14" fmla="*/ 13 w 20"/>
                <a:gd name="T15" fmla="*/ 0 h 20"/>
                <a:gd name="T16" fmla="*/ 10 w 20"/>
                <a:gd name="T17" fmla="*/ 0 h 20"/>
                <a:gd name="T18" fmla="*/ 6 w 20"/>
                <a:gd name="T19" fmla="*/ 0 h 20"/>
                <a:gd name="T20" fmla="*/ 2 w 20"/>
                <a:gd name="T21" fmla="*/ 3 h 20"/>
                <a:gd name="T22" fmla="*/ 0 w 20"/>
                <a:gd name="T23" fmla="*/ 5 h 20"/>
                <a:gd name="T24" fmla="*/ 0 w 20"/>
                <a:gd name="T25" fmla="*/ 10 h 20"/>
                <a:gd name="T26" fmla="*/ 0 w 20"/>
                <a:gd name="T27" fmla="*/ 14 h 20"/>
                <a:gd name="T28" fmla="*/ 2 w 20"/>
                <a:gd name="T29" fmla="*/ 17 h 20"/>
                <a:gd name="T30" fmla="*/ 6 w 20"/>
                <a:gd name="T31" fmla="*/ 19 h 20"/>
                <a:gd name="T32" fmla="*/ 10 w 20"/>
                <a:gd name="T33" fmla="*/ 20 h 20"/>
                <a:gd name="T34" fmla="*/ 10 w 20"/>
                <a:gd name="T35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0" h="20">
                  <a:moveTo>
                    <a:pt x="10" y="20"/>
                  </a:moveTo>
                  <a:lnTo>
                    <a:pt x="13" y="19"/>
                  </a:lnTo>
                  <a:lnTo>
                    <a:pt x="16" y="17"/>
                  </a:lnTo>
                  <a:lnTo>
                    <a:pt x="18" y="14"/>
                  </a:lnTo>
                  <a:lnTo>
                    <a:pt x="20" y="10"/>
                  </a:lnTo>
                  <a:lnTo>
                    <a:pt x="18" y="5"/>
                  </a:lnTo>
                  <a:lnTo>
                    <a:pt x="16" y="3"/>
                  </a:lnTo>
                  <a:lnTo>
                    <a:pt x="13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2" y="3"/>
                  </a:lnTo>
                  <a:lnTo>
                    <a:pt x="0" y="5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2" y="17"/>
                  </a:lnTo>
                  <a:lnTo>
                    <a:pt x="6" y="19"/>
                  </a:lnTo>
                  <a:lnTo>
                    <a:pt x="10" y="20"/>
                  </a:lnTo>
                  <a:lnTo>
                    <a:pt x="10" y="20"/>
                  </a:lnTo>
                  <a:close/>
                </a:path>
              </a:pathLst>
            </a:custGeom>
            <a:solidFill>
              <a:srgbClr val="FF33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42" name="Freeform 994"/>
            <p:cNvSpPr>
              <a:spLocks/>
            </p:cNvSpPr>
            <p:nvPr/>
          </p:nvSpPr>
          <p:spPr bwMode="auto">
            <a:xfrm>
              <a:off x="2182440" y="2596755"/>
              <a:ext cx="38342" cy="38342"/>
            </a:xfrm>
            <a:custGeom>
              <a:avLst/>
              <a:gdLst>
                <a:gd name="T0" fmla="*/ 10 w 20"/>
                <a:gd name="T1" fmla="*/ 20 h 20"/>
                <a:gd name="T2" fmla="*/ 13 w 20"/>
                <a:gd name="T3" fmla="*/ 19 h 20"/>
                <a:gd name="T4" fmla="*/ 16 w 20"/>
                <a:gd name="T5" fmla="*/ 17 h 20"/>
                <a:gd name="T6" fmla="*/ 18 w 20"/>
                <a:gd name="T7" fmla="*/ 14 h 20"/>
                <a:gd name="T8" fmla="*/ 20 w 20"/>
                <a:gd name="T9" fmla="*/ 10 h 20"/>
                <a:gd name="T10" fmla="*/ 18 w 20"/>
                <a:gd name="T11" fmla="*/ 6 h 20"/>
                <a:gd name="T12" fmla="*/ 16 w 20"/>
                <a:gd name="T13" fmla="*/ 2 h 20"/>
                <a:gd name="T14" fmla="*/ 13 w 20"/>
                <a:gd name="T15" fmla="*/ 0 h 20"/>
                <a:gd name="T16" fmla="*/ 10 w 20"/>
                <a:gd name="T17" fmla="*/ 0 h 20"/>
                <a:gd name="T18" fmla="*/ 6 w 20"/>
                <a:gd name="T19" fmla="*/ 0 h 20"/>
                <a:gd name="T20" fmla="*/ 2 w 20"/>
                <a:gd name="T21" fmla="*/ 2 h 20"/>
                <a:gd name="T22" fmla="*/ 0 w 20"/>
                <a:gd name="T23" fmla="*/ 6 h 20"/>
                <a:gd name="T24" fmla="*/ 0 w 20"/>
                <a:gd name="T25" fmla="*/ 10 h 20"/>
                <a:gd name="T26" fmla="*/ 0 w 20"/>
                <a:gd name="T27" fmla="*/ 14 h 20"/>
                <a:gd name="T28" fmla="*/ 2 w 20"/>
                <a:gd name="T29" fmla="*/ 17 h 20"/>
                <a:gd name="T30" fmla="*/ 6 w 20"/>
                <a:gd name="T31" fmla="*/ 19 h 20"/>
                <a:gd name="T32" fmla="*/ 10 w 20"/>
                <a:gd name="T33" fmla="*/ 20 h 20"/>
                <a:gd name="T34" fmla="*/ 10 w 20"/>
                <a:gd name="T35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0" h="20">
                  <a:moveTo>
                    <a:pt x="10" y="20"/>
                  </a:moveTo>
                  <a:lnTo>
                    <a:pt x="13" y="19"/>
                  </a:lnTo>
                  <a:lnTo>
                    <a:pt x="16" y="17"/>
                  </a:lnTo>
                  <a:lnTo>
                    <a:pt x="18" y="14"/>
                  </a:lnTo>
                  <a:lnTo>
                    <a:pt x="20" y="10"/>
                  </a:lnTo>
                  <a:lnTo>
                    <a:pt x="18" y="6"/>
                  </a:lnTo>
                  <a:lnTo>
                    <a:pt x="16" y="2"/>
                  </a:lnTo>
                  <a:lnTo>
                    <a:pt x="13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2" y="17"/>
                  </a:lnTo>
                  <a:lnTo>
                    <a:pt x="6" y="19"/>
                  </a:lnTo>
                  <a:lnTo>
                    <a:pt x="10" y="20"/>
                  </a:lnTo>
                  <a:lnTo>
                    <a:pt x="10" y="20"/>
                  </a:lnTo>
                  <a:close/>
                </a:path>
              </a:pathLst>
            </a:custGeom>
            <a:solidFill>
              <a:srgbClr val="FF33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48" name="ZoneTexte 347"/>
            <p:cNvSpPr txBox="1"/>
            <p:nvPr/>
          </p:nvSpPr>
          <p:spPr>
            <a:xfrm>
              <a:off x="213303" y="1673135"/>
              <a:ext cx="39626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600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49" name="ZoneTexte 348"/>
            <p:cNvSpPr txBox="1"/>
            <p:nvPr/>
          </p:nvSpPr>
          <p:spPr>
            <a:xfrm>
              <a:off x="213303" y="2000222"/>
              <a:ext cx="39626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400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50" name="ZoneTexte 349"/>
            <p:cNvSpPr txBox="1"/>
            <p:nvPr/>
          </p:nvSpPr>
          <p:spPr>
            <a:xfrm>
              <a:off x="213303" y="2327309"/>
              <a:ext cx="39626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200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51" name="ZoneTexte 350"/>
            <p:cNvSpPr txBox="1"/>
            <p:nvPr/>
          </p:nvSpPr>
          <p:spPr>
            <a:xfrm>
              <a:off x="354367" y="2654395"/>
              <a:ext cx="2551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0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91" name="ZoneTexte 390"/>
            <p:cNvSpPr txBox="1"/>
            <p:nvPr/>
          </p:nvSpPr>
          <p:spPr>
            <a:xfrm>
              <a:off x="1191523" y="1982239"/>
              <a:ext cx="71846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p=0.0082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400" name="ZoneTexte 399"/>
            <p:cNvSpPr txBox="1"/>
            <p:nvPr/>
          </p:nvSpPr>
          <p:spPr>
            <a:xfrm>
              <a:off x="818654" y="2888432"/>
              <a:ext cx="5645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N = 38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401" name="ZoneTexte 400"/>
            <p:cNvSpPr txBox="1"/>
            <p:nvPr/>
          </p:nvSpPr>
          <p:spPr>
            <a:xfrm>
              <a:off x="1926030" y="2888432"/>
              <a:ext cx="5645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N = 47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</p:grpSp>
      <p:grpSp>
        <p:nvGrpSpPr>
          <p:cNvPr id="4" name="Groupe 436"/>
          <p:cNvGrpSpPr/>
          <p:nvPr/>
        </p:nvGrpSpPr>
        <p:grpSpPr>
          <a:xfrm>
            <a:off x="5417144" y="1592772"/>
            <a:ext cx="2450105" cy="1541881"/>
            <a:chOff x="5417144" y="1592772"/>
            <a:chExt cx="2450105" cy="1541881"/>
          </a:xfrm>
        </p:grpSpPr>
        <p:sp>
          <p:nvSpPr>
            <p:cNvPr id="229" name="Freeform 698"/>
            <p:cNvSpPr>
              <a:spLocks/>
            </p:cNvSpPr>
            <p:nvPr/>
          </p:nvSpPr>
          <p:spPr bwMode="auto">
            <a:xfrm>
              <a:off x="5819806" y="1599872"/>
              <a:ext cx="2047443" cy="1284445"/>
            </a:xfrm>
            <a:custGeom>
              <a:avLst/>
              <a:gdLst>
                <a:gd name="T0" fmla="*/ 1068 w 1068"/>
                <a:gd name="T1" fmla="*/ 670 h 670"/>
                <a:gd name="T2" fmla="*/ 0 w 1068"/>
                <a:gd name="T3" fmla="*/ 670 h 670"/>
                <a:gd name="T4" fmla="*/ 0 w 1068"/>
                <a:gd name="T5" fmla="*/ 0 h 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68" h="670">
                  <a:moveTo>
                    <a:pt x="1068" y="670"/>
                  </a:moveTo>
                  <a:lnTo>
                    <a:pt x="0" y="670"/>
                  </a:lnTo>
                  <a:lnTo>
                    <a:pt x="0" y="0"/>
                  </a:lnTo>
                </a:path>
              </a:pathLst>
            </a:cu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30" name="Line 701"/>
            <p:cNvSpPr>
              <a:spLocks noChangeShapeType="1"/>
            </p:cNvSpPr>
            <p:nvPr/>
          </p:nvSpPr>
          <p:spPr bwMode="auto">
            <a:xfrm>
              <a:off x="5769962" y="1712980"/>
              <a:ext cx="49844" cy="0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31" name="Line 702"/>
            <p:cNvSpPr>
              <a:spLocks noChangeShapeType="1"/>
            </p:cNvSpPr>
            <p:nvPr/>
          </p:nvSpPr>
          <p:spPr bwMode="auto">
            <a:xfrm>
              <a:off x="5769962" y="1989040"/>
              <a:ext cx="49844" cy="0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32" name="Line 703"/>
            <p:cNvSpPr>
              <a:spLocks noChangeShapeType="1"/>
            </p:cNvSpPr>
            <p:nvPr/>
          </p:nvSpPr>
          <p:spPr bwMode="auto">
            <a:xfrm>
              <a:off x="5769962" y="2263182"/>
              <a:ext cx="49844" cy="0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33" name="Line 704"/>
            <p:cNvSpPr>
              <a:spLocks noChangeShapeType="1"/>
            </p:cNvSpPr>
            <p:nvPr/>
          </p:nvSpPr>
          <p:spPr bwMode="auto">
            <a:xfrm>
              <a:off x="5769962" y="2539242"/>
              <a:ext cx="49844" cy="0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34" name="Line 705"/>
            <p:cNvSpPr>
              <a:spLocks noChangeShapeType="1"/>
            </p:cNvSpPr>
            <p:nvPr/>
          </p:nvSpPr>
          <p:spPr bwMode="auto">
            <a:xfrm>
              <a:off x="5769962" y="2815302"/>
              <a:ext cx="49844" cy="0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35" name="Line 741"/>
            <p:cNvSpPr>
              <a:spLocks noChangeShapeType="1"/>
            </p:cNvSpPr>
            <p:nvPr/>
          </p:nvSpPr>
          <p:spPr bwMode="auto">
            <a:xfrm flipV="1">
              <a:off x="7395647" y="2884317"/>
              <a:ext cx="0" cy="46010"/>
            </a:xfrm>
            <a:prstGeom prst="line">
              <a:avLst/>
            </a:prstGeom>
            <a:noFill/>
            <a:ln w="6350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36" name="Line 744"/>
            <p:cNvSpPr>
              <a:spLocks noChangeShapeType="1"/>
            </p:cNvSpPr>
            <p:nvPr/>
          </p:nvSpPr>
          <p:spPr bwMode="auto">
            <a:xfrm flipV="1">
              <a:off x="6291408" y="2884317"/>
              <a:ext cx="0" cy="46010"/>
            </a:xfrm>
            <a:prstGeom prst="line">
              <a:avLst/>
            </a:prstGeom>
            <a:noFill/>
            <a:ln w="6350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37" name="Rectangle 761"/>
            <p:cNvSpPr>
              <a:spLocks noChangeArrowheads="1"/>
            </p:cNvSpPr>
            <p:nvPr/>
          </p:nvSpPr>
          <p:spPr bwMode="auto">
            <a:xfrm>
              <a:off x="6049856" y="2786546"/>
              <a:ext cx="473520" cy="40259"/>
            </a:xfrm>
            <a:prstGeom prst="rect">
              <a:avLst/>
            </a:prstGeom>
            <a:solidFill>
              <a:srgbClr val="FFC000"/>
            </a:solidFill>
            <a:ln w="0">
              <a:solidFill>
                <a:srgbClr val="33339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38" name="Rectangle 762"/>
            <p:cNvSpPr>
              <a:spLocks noChangeArrowheads="1"/>
            </p:cNvSpPr>
            <p:nvPr/>
          </p:nvSpPr>
          <p:spPr bwMode="auto">
            <a:xfrm>
              <a:off x="6049856" y="2746287"/>
              <a:ext cx="473520" cy="40259"/>
            </a:xfrm>
            <a:prstGeom prst="rect">
              <a:avLst/>
            </a:prstGeom>
            <a:solidFill>
              <a:srgbClr val="FFC000"/>
            </a:solidFill>
            <a:ln w="0">
              <a:solidFill>
                <a:srgbClr val="33339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39" name="Line 776"/>
            <p:cNvSpPr>
              <a:spLocks noChangeShapeType="1"/>
            </p:cNvSpPr>
            <p:nvPr/>
          </p:nvSpPr>
          <p:spPr bwMode="auto">
            <a:xfrm flipH="1">
              <a:off x="6283740" y="2650433"/>
              <a:ext cx="124611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40" name="Line 777"/>
            <p:cNvSpPr>
              <a:spLocks noChangeShapeType="1"/>
            </p:cNvSpPr>
            <p:nvPr/>
          </p:nvSpPr>
          <p:spPr bwMode="auto">
            <a:xfrm>
              <a:off x="6283740" y="2650433"/>
              <a:ext cx="0" cy="95854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41" name="Line 778"/>
            <p:cNvSpPr>
              <a:spLocks noChangeShapeType="1"/>
            </p:cNvSpPr>
            <p:nvPr/>
          </p:nvSpPr>
          <p:spPr bwMode="auto">
            <a:xfrm flipV="1">
              <a:off x="6283740" y="2826805"/>
              <a:ext cx="0" cy="30673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42" name="Line 779"/>
            <p:cNvSpPr>
              <a:spLocks noChangeShapeType="1"/>
            </p:cNvSpPr>
            <p:nvPr/>
          </p:nvSpPr>
          <p:spPr bwMode="auto">
            <a:xfrm flipH="1">
              <a:off x="6283740" y="2857478"/>
              <a:ext cx="124611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43" name="Freeform 780"/>
            <p:cNvSpPr>
              <a:spLocks/>
            </p:cNvSpPr>
            <p:nvPr/>
          </p:nvSpPr>
          <p:spPr bwMode="auto">
            <a:xfrm>
              <a:off x="6049856" y="2786546"/>
              <a:ext cx="233884" cy="40259"/>
            </a:xfrm>
            <a:custGeom>
              <a:avLst/>
              <a:gdLst>
                <a:gd name="T0" fmla="*/ 0 w 122"/>
                <a:gd name="T1" fmla="*/ 0 h 21"/>
                <a:gd name="T2" fmla="*/ 0 w 122"/>
                <a:gd name="T3" fmla="*/ 21 h 21"/>
                <a:gd name="T4" fmla="*/ 122 w 122"/>
                <a:gd name="T5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2" h="21">
                  <a:moveTo>
                    <a:pt x="0" y="0"/>
                  </a:moveTo>
                  <a:lnTo>
                    <a:pt x="0" y="21"/>
                  </a:lnTo>
                  <a:lnTo>
                    <a:pt x="122" y="21"/>
                  </a:lnTo>
                </a:path>
              </a:pathLst>
            </a:custGeom>
            <a:solidFill>
              <a:srgbClr val="FFC000"/>
            </a:solidFill>
            <a:ln w="11113">
              <a:solidFill>
                <a:srgbClr val="FFC0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44" name="Freeform 781"/>
            <p:cNvSpPr>
              <a:spLocks/>
            </p:cNvSpPr>
            <p:nvPr/>
          </p:nvSpPr>
          <p:spPr bwMode="auto">
            <a:xfrm>
              <a:off x="6049856" y="2746287"/>
              <a:ext cx="233884" cy="40259"/>
            </a:xfrm>
            <a:custGeom>
              <a:avLst/>
              <a:gdLst>
                <a:gd name="T0" fmla="*/ 122 w 122"/>
                <a:gd name="T1" fmla="*/ 0 h 21"/>
                <a:gd name="T2" fmla="*/ 0 w 122"/>
                <a:gd name="T3" fmla="*/ 0 h 21"/>
                <a:gd name="T4" fmla="*/ 0 w 122"/>
                <a:gd name="T5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2" h="21">
                  <a:moveTo>
                    <a:pt x="122" y="0"/>
                  </a:moveTo>
                  <a:lnTo>
                    <a:pt x="0" y="0"/>
                  </a:lnTo>
                  <a:lnTo>
                    <a:pt x="0" y="21"/>
                  </a:lnTo>
                </a:path>
              </a:pathLst>
            </a:custGeom>
            <a:solidFill>
              <a:srgbClr val="FFC000"/>
            </a:solidFill>
            <a:ln w="11113">
              <a:solidFill>
                <a:srgbClr val="FFC0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45" name="Line 782"/>
            <p:cNvSpPr>
              <a:spLocks noChangeShapeType="1"/>
            </p:cNvSpPr>
            <p:nvPr/>
          </p:nvSpPr>
          <p:spPr bwMode="auto">
            <a:xfrm flipH="1">
              <a:off x="6162964" y="2650433"/>
              <a:ext cx="120777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46" name="Line 783"/>
            <p:cNvSpPr>
              <a:spLocks noChangeShapeType="1"/>
            </p:cNvSpPr>
            <p:nvPr/>
          </p:nvSpPr>
          <p:spPr bwMode="auto">
            <a:xfrm flipH="1">
              <a:off x="6162964" y="2857478"/>
              <a:ext cx="120777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47" name="Freeform 784"/>
            <p:cNvSpPr>
              <a:spLocks/>
            </p:cNvSpPr>
            <p:nvPr/>
          </p:nvSpPr>
          <p:spPr bwMode="auto">
            <a:xfrm>
              <a:off x="6283740" y="2746287"/>
              <a:ext cx="239636" cy="40259"/>
            </a:xfrm>
            <a:custGeom>
              <a:avLst/>
              <a:gdLst>
                <a:gd name="T0" fmla="*/ 125 w 125"/>
                <a:gd name="T1" fmla="*/ 21 h 21"/>
                <a:gd name="T2" fmla="*/ 125 w 125"/>
                <a:gd name="T3" fmla="*/ 0 h 21"/>
                <a:gd name="T4" fmla="*/ 0 w 125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5" h="21">
                  <a:moveTo>
                    <a:pt x="125" y="21"/>
                  </a:moveTo>
                  <a:lnTo>
                    <a:pt x="125" y="0"/>
                  </a:lnTo>
                  <a:lnTo>
                    <a:pt x="0" y="0"/>
                  </a:lnTo>
                </a:path>
              </a:pathLst>
            </a:custGeom>
            <a:solidFill>
              <a:srgbClr val="FFC000"/>
            </a:solidFill>
            <a:ln w="11113">
              <a:solidFill>
                <a:srgbClr val="FFC0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48" name="Freeform 785"/>
            <p:cNvSpPr>
              <a:spLocks/>
            </p:cNvSpPr>
            <p:nvPr/>
          </p:nvSpPr>
          <p:spPr bwMode="auto">
            <a:xfrm>
              <a:off x="6283740" y="2786546"/>
              <a:ext cx="239636" cy="40259"/>
            </a:xfrm>
            <a:custGeom>
              <a:avLst/>
              <a:gdLst>
                <a:gd name="T0" fmla="*/ 0 w 125"/>
                <a:gd name="T1" fmla="*/ 21 h 21"/>
                <a:gd name="T2" fmla="*/ 125 w 125"/>
                <a:gd name="T3" fmla="*/ 21 h 21"/>
                <a:gd name="T4" fmla="*/ 125 w 125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5" h="21">
                  <a:moveTo>
                    <a:pt x="0" y="21"/>
                  </a:moveTo>
                  <a:lnTo>
                    <a:pt x="125" y="21"/>
                  </a:lnTo>
                  <a:lnTo>
                    <a:pt x="125" y="0"/>
                  </a:lnTo>
                </a:path>
              </a:pathLst>
            </a:custGeom>
            <a:solidFill>
              <a:srgbClr val="FFC000"/>
            </a:solidFill>
            <a:ln w="11113">
              <a:solidFill>
                <a:srgbClr val="FFC0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49" name="Line 786"/>
            <p:cNvSpPr>
              <a:spLocks noChangeShapeType="1"/>
            </p:cNvSpPr>
            <p:nvPr/>
          </p:nvSpPr>
          <p:spPr bwMode="auto">
            <a:xfrm flipH="1">
              <a:off x="6049856" y="2786546"/>
              <a:ext cx="473520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50" name="Rectangle 874"/>
            <p:cNvSpPr>
              <a:spLocks noChangeArrowheads="1"/>
            </p:cNvSpPr>
            <p:nvPr/>
          </p:nvSpPr>
          <p:spPr bwMode="auto">
            <a:xfrm>
              <a:off x="7165597" y="2660019"/>
              <a:ext cx="465851" cy="82435"/>
            </a:xfrm>
            <a:prstGeom prst="rect">
              <a:avLst/>
            </a:prstGeom>
            <a:solidFill>
              <a:srgbClr val="FF6600"/>
            </a:solidFill>
            <a:ln w="0">
              <a:solidFill>
                <a:srgbClr val="33339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51" name="Rectangle 875"/>
            <p:cNvSpPr>
              <a:spLocks noChangeArrowheads="1"/>
            </p:cNvSpPr>
            <p:nvPr/>
          </p:nvSpPr>
          <p:spPr bwMode="auto">
            <a:xfrm>
              <a:off x="7165597" y="2742453"/>
              <a:ext cx="465851" cy="44093"/>
            </a:xfrm>
            <a:prstGeom prst="rect">
              <a:avLst/>
            </a:prstGeom>
            <a:solidFill>
              <a:srgbClr val="FF6600"/>
            </a:solidFill>
            <a:ln w="0">
              <a:solidFill>
                <a:srgbClr val="33339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52" name="Line 887"/>
            <p:cNvSpPr>
              <a:spLocks noChangeShapeType="1"/>
            </p:cNvSpPr>
            <p:nvPr/>
          </p:nvSpPr>
          <p:spPr bwMode="auto">
            <a:xfrm flipH="1">
              <a:off x="7274871" y="2544994"/>
              <a:ext cx="122693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53" name="Line 889"/>
            <p:cNvSpPr>
              <a:spLocks noChangeShapeType="1"/>
            </p:cNvSpPr>
            <p:nvPr/>
          </p:nvSpPr>
          <p:spPr bwMode="auto">
            <a:xfrm flipH="1">
              <a:off x="7397565" y="2544994"/>
              <a:ext cx="124611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54" name="Freeform 890"/>
            <p:cNvSpPr>
              <a:spLocks/>
            </p:cNvSpPr>
            <p:nvPr/>
          </p:nvSpPr>
          <p:spPr bwMode="auto">
            <a:xfrm>
              <a:off x="7397565" y="2742453"/>
              <a:ext cx="233884" cy="44093"/>
            </a:xfrm>
            <a:custGeom>
              <a:avLst/>
              <a:gdLst>
                <a:gd name="T0" fmla="*/ 0 w 122"/>
                <a:gd name="T1" fmla="*/ 23 h 23"/>
                <a:gd name="T2" fmla="*/ 122 w 122"/>
                <a:gd name="T3" fmla="*/ 23 h 23"/>
                <a:gd name="T4" fmla="*/ 122 w 122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2" h="23">
                  <a:moveTo>
                    <a:pt x="0" y="23"/>
                  </a:moveTo>
                  <a:lnTo>
                    <a:pt x="122" y="23"/>
                  </a:lnTo>
                  <a:lnTo>
                    <a:pt x="122" y="0"/>
                  </a:lnTo>
                </a:path>
              </a:pathLst>
            </a:custGeom>
            <a:solidFill>
              <a:srgbClr val="FF6600"/>
            </a:solidFill>
            <a:ln w="11113">
              <a:solidFill>
                <a:srgbClr val="FF66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55" name="Freeform 891"/>
            <p:cNvSpPr>
              <a:spLocks/>
            </p:cNvSpPr>
            <p:nvPr/>
          </p:nvSpPr>
          <p:spPr bwMode="auto">
            <a:xfrm>
              <a:off x="7397565" y="2660019"/>
              <a:ext cx="233884" cy="82435"/>
            </a:xfrm>
            <a:custGeom>
              <a:avLst/>
              <a:gdLst>
                <a:gd name="T0" fmla="*/ 122 w 122"/>
                <a:gd name="T1" fmla="*/ 43 h 43"/>
                <a:gd name="T2" fmla="*/ 122 w 122"/>
                <a:gd name="T3" fmla="*/ 0 h 43"/>
                <a:gd name="T4" fmla="*/ 0 w 122"/>
                <a:gd name="T5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2" h="43">
                  <a:moveTo>
                    <a:pt x="122" y="43"/>
                  </a:moveTo>
                  <a:lnTo>
                    <a:pt x="122" y="0"/>
                  </a:lnTo>
                  <a:lnTo>
                    <a:pt x="0" y="0"/>
                  </a:lnTo>
                </a:path>
              </a:pathLst>
            </a:custGeom>
            <a:solidFill>
              <a:srgbClr val="FF6600"/>
            </a:solidFill>
            <a:ln w="11113">
              <a:solidFill>
                <a:srgbClr val="FF66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56" name="Line 892"/>
            <p:cNvSpPr>
              <a:spLocks noChangeShapeType="1"/>
            </p:cNvSpPr>
            <p:nvPr/>
          </p:nvSpPr>
          <p:spPr bwMode="auto">
            <a:xfrm flipH="1">
              <a:off x="7274871" y="2832556"/>
              <a:ext cx="122693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57" name="Line 893"/>
            <p:cNvSpPr>
              <a:spLocks noChangeShapeType="1"/>
            </p:cNvSpPr>
            <p:nvPr/>
          </p:nvSpPr>
          <p:spPr bwMode="auto">
            <a:xfrm flipV="1">
              <a:off x="7397565" y="2786546"/>
              <a:ext cx="0" cy="4601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58" name="Freeform 894"/>
            <p:cNvSpPr>
              <a:spLocks/>
            </p:cNvSpPr>
            <p:nvPr/>
          </p:nvSpPr>
          <p:spPr bwMode="auto">
            <a:xfrm>
              <a:off x="7165597" y="2742453"/>
              <a:ext cx="231967" cy="44093"/>
            </a:xfrm>
            <a:custGeom>
              <a:avLst/>
              <a:gdLst>
                <a:gd name="T0" fmla="*/ 0 w 121"/>
                <a:gd name="T1" fmla="*/ 0 h 23"/>
                <a:gd name="T2" fmla="*/ 0 w 121"/>
                <a:gd name="T3" fmla="*/ 23 h 23"/>
                <a:gd name="T4" fmla="*/ 121 w 121"/>
                <a:gd name="T5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23">
                  <a:moveTo>
                    <a:pt x="0" y="0"/>
                  </a:moveTo>
                  <a:lnTo>
                    <a:pt x="0" y="23"/>
                  </a:lnTo>
                  <a:lnTo>
                    <a:pt x="121" y="23"/>
                  </a:lnTo>
                </a:path>
              </a:pathLst>
            </a:custGeom>
            <a:solidFill>
              <a:srgbClr val="FF6600"/>
            </a:solidFill>
            <a:ln w="11113">
              <a:solidFill>
                <a:srgbClr val="FF66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59" name="Freeform 895"/>
            <p:cNvSpPr>
              <a:spLocks/>
            </p:cNvSpPr>
            <p:nvPr/>
          </p:nvSpPr>
          <p:spPr bwMode="auto">
            <a:xfrm>
              <a:off x="7165597" y="2660019"/>
              <a:ext cx="231967" cy="82435"/>
            </a:xfrm>
            <a:custGeom>
              <a:avLst/>
              <a:gdLst>
                <a:gd name="T0" fmla="*/ 121 w 121"/>
                <a:gd name="T1" fmla="*/ 0 h 43"/>
                <a:gd name="T2" fmla="*/ 0 w 121"/>
                <a:gd name="T3" fmla="*/ 0 h 43"/>
                <a:gd name="T4" fmla="*/ 0 w 121"/>
                <a:gd name="T5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43">
                  <a:moveTo>
                    <a:pt x="121" y="0"/>
                  </a:moveTo>
                  <a:lnTo>
                    <a:pt x="0" y="0"/>
                  </a:lnTo>
                  <a:lnTo>
                    <a:pt x="0" y="43"/>
                  </a:lnTo>
                </a:path>
              </a:pathLst>
            </a:custGeom>
            <a:solidFill>
              <a:srgbClr val="FF6600"/>
            </a:solidFill>
            <a:ln w="11113">
              <a:solidFill>
                <a:srgbClr val="FF66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60" name="Line 896"/>
            <p:cNvSpPr>
              <a:spLocks noChangeShapeType="1"/>
            </p:cNvSpPr>
            <p:nvPr/>
          </p:nvSpPr>
          <p:spPr bwMode="auto">
            <a:xfrm flipH="1">
              <a:off x="7397565" y="2832556"/>
              <a:ext cx="124611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61" name="Line 897"/>
            <p:cNvSpPr>
              <a:spLocks noChangeShapeType="1"/>
            </p:cNvSpPr>
            <p:nvPr/>
          </p:nvSpPr>
          <p:spPr bwMode="auto">
            <a:xfrm flipH="1">
              <a:off x="7165597" y="2742453"/>
              <a:ext cx="465851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62" name="Line 898"/>
            <p:cNvSpPr>
              <a:spLocks noChangeShapeType="1"/>
            </p:cNvSpPr>
            <p:nvPr/>
          </p:nvSpPr>
          <p:spPr bwMode="auto">
            <a:xfrm>
              <a:off x="7397565" y="2544994"/>
              <a:ext cx="0" cy="115025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63" name="Freeform 979"/>
            <p:cNvSpPr>
              <a:spLocks/>
            </p:cNvSpPr>
            <p:nvPr/>
          </p:nvSpPr>
          <p:spPr bwMode="auto">
            <a:xfrm>
              <a:off x="6272237" y="1615209"/>
              <a:ext cx="38342" cy="38342"/>
            </a:xfrm>
            <a:custGeom>
              <a:avLst/>
              <a:gdLst>
                <a:gd name="T0" fmla="*/ 10 w 20"/>
                <a:gd name="T1" fmla="*/ 20 h 20"/>
                <a:gd name="T2" fmla="*/ 15 w 20"/>
                <a:gd name="T3" fmla="*/ 19 h 20"/>
                <a:gd name="T4" fmla="*/ 18 w 20"/>
                <a:gd name="T5" fmla="*/ 17 h 20"/>
                <a:gd name="T6" fmla="*/ 20 w 20"/>
                <a:gd name="T7" fmla="*/ 14 h 20"/>
                <a:gd name="T8" fmla="*/ 20 w 20"/>
                <a:gd name="T9" fmla="*/ 10 h 20"/>
                <a:gd name="T10" fmla="*/ 20 w 20"/>
                <a:gd name="T11" fmla="*/ 5 h 20"/>
                <a:gd name="T12" fmla="*/ 18 w 20"/>
                <a:gd name="T13" fmla="*/ 3 h 20"/>
                <a:gd name="T14" fmla="*/ 15 w 20"/>
                <a:gd name="T15" fmla="*/ 0 h 20"/>
                <a:gd name="T16" fmla="*/ 10 w 20"/>
                <a:gd name="T17" fmla="*/ 0 h 20"/>
                <a:gd name="T18" fmla="*/ 6 w 20"/>
                <a:gd name="T19" fmla="*/ 0 h 20"/>
                <a:gd name="T20" fmla="*/ 4 w 20"/>
                <a:gd name="T21" fmla="*/ 3 h 20"/>
                <a:gd name="T22" fmla="*/ 2 w 20"/>
                <a:gd name="T23" fmla="*/ 5 h 20"/>
                <a:gd name="T24" fmla="*/ 0 w 20"/>
                <a:gd name="T25" fmla="*/ 10 h 20"/>
                <a:gd name="T26" fmla="*/ 2 w 20"/>
                <a:gd name="T27" fmla="*/ 14 h 20"/>
                <a:gd name="T28" fmla="*/ 4 w 20"/>
                <a:gd name="T29" fmla="*/ 17 h 20"/>
                <a:gd name="T30" fmla="*/ 6 w 20"/>
                <a:gd name="T31" fmla="*/ 19 h 20"/>
                <a:gd name="T32" fmla="*/ 10 w 20"/>
                <a:gd name="T33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0" h="20">
                  <a:moveTo>
                    <a:pt x="10" y="20"/>
                  </a:moveTo>
                  <a:lnTo>
                    <a:pt x="15" y="19"/>
                  </a:lnTo>
                  <a:lnTo>
                    <a:pt x="18" y="17"/>
                  </a:lnTo>
                  <a:lnTo>
                    <a:pt x="20" y="14"/>
                  </a:lnTo>
                  <a:lnTo>
                    <a:pt x="20" y="10"/>
                  </a:lnTo>
                  <a:lnTo>
                    <a:pt x="20" y="5"/>
                  </a:lnTo>
                  <a:lnTo>
                    <a:pt x="18" y="3"/>
                  </a:lnTo>
                  <a:lnTo>
                    <a:pt x="15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4" y="3"/>
                  </a:lnTo>
                  <a:lnTo>
                    <a:pt x="2" y="5"/>
                  </a:lnTo>
                  <a:lnTo>
                    <a:pt x="0" y="10"/>
                  </a:lnTo>
                  <a:lnTo>
                    <a:pt x="2" y="14"/>
                  </a:lnTo>
                  <a:lnTo>
                    <a:pt x="4" y="17"/>
                  </a:lnTo>
                  <a:lnTo>
                    <a:pt x="6" y="19"/>
                  </a:lnTo>
                  <a:lnTo>
                    <a:pt x="10" y="20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64" name="Freeform 980"/>
            <p:cNvSpPr>
              <a:spLocks/>
            </p:cNvSpPr>
            <p:nvPr/>
          </p:nvSpPr>
          <p:spPr bwMode="auto">
            <a:xfrm>
              <a:off x="6272237" y="2746287"/>
              <a:ext cx="38342" cy="38342"/>
            </a:xfrm>
            <a:custGeom>
              <a:avLst/>
              <a:gdLst>
                <a:gd name="T0" fmla="*/ 10 w 20"/>
                <a:gd name="T1" fmla="*/ 20 h 20"/>
                <a:gd name="T2" fmla="*/ 15 w 20"/>
                <a:gd name="T3" fmla="*/ 19 h 20"/>
                <a:gd name="T4" fmla="*/ 18 w 20"/>
                <a:gd name="T5" fmla="*/ 16 h 20"/>
                <a:gd name="T6" fmla="*/ 20 w 20"/>
                <a:gd name="T7" fmla="*/ 14 h 20"/>
                <a:gd name="T8" fmla="*/ 20 w 20"/>
                <a:gd name="T9" fmla="*/ 10 h 20"/>
                <a:gd name="T10" fmla="*/ 20 w 20"/>
                <a:gd name="T11" fmla="*/ 6 h 20"/>
                <a:gd name="T12" fmla="*/ 18 w 20"/>
                <a:gd name="T13" fmla="*/ 3 h 20"/>
                <a:gd name="T14" fmla="*/ 15 w 20"/>
                <a:gd name="T15" fmla="*/ 0 h 20"/>
                <a:gd name="T16" fmla="*/ 10 w 20"/>
                <a:gd name="T17" fmla="*/ 0 h 20"/>
                <a:gd name="T18" fmla="*/ 6 w 20"/>
                <a:gd name="T19" fmla="*/ 0 h 20"/>
                <a:gd name="T20" fmla="*/ 4 w 20"/>
                <a:gd name="T21" fmla="*/ 3 h 20"/>
                <a:gd name="T22" fmla="*/ 2 w 20"/>
                <a:gd name="T23" fmla="*/ 6 h 20"/>
                <a:gd name="T24" fmla="*/ 0 w 20"/>
                <a:gd name="T25" fmla="*/ 10 h 20"/>
                <a:gd name="T26" fmla="*/ 2 w 20"/>
                <a:gd name="T27" fmla="*/ 14 h 20"/>
                <a:gd name="T28" fmla="*/ 4 w 20"/>
                <a:gd name="T29" fmla="*/ 16 h 20"/>
                <a:gd name="T30" fmla="*/ 6 w 20"/>
                <a:gd name="T31" fmla="*/ 19 h 20"/>
                <a:gd name="T32" fmla="*/ 10 w 20"/>
                <a:gd name="T33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0" h="20">
                  <a:moveTo>
                    <a:pt x="10" y="20"/>
                  </a:moveTo>
                  <a:lnTo>
                    <a:pt x="15" y="19"/>
                  </a:lnTo>
                  <a:lnTo>
                    <a:pt x="18" y="16"/>
                  </a:lnTo>
                  <a:lnTo>
                    <a:pt x="20" y="14"/>
                  </a:lnTo>
                  <a:lnTo>
                    <a:pt x="20" y="10"/>
                  </a:lnTo>
                  <a:lnTo>
                    <a:pt x="20" y="6"/>
                  </a:lnTo>
                  <a:lnTo>
                    <a:pt x="18" y="3"/>
                  </a:lnTo>
                  <a:lnTo>
                    <a:pt x="15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4" y="3"/>
                  </a:lnTo>
                  <a:lnTo>
                    <a:pt x="2" y="6"/>
                  </a:lnTo>
                  <a:lnTo>
                    <a:pt x="0" y="10"/>
                  </a:lnTo>
                  <a:lnTo>
                    <a:pt x="2" y="14"/>
                  </a:lnTo>
                  <a:lnTo>
                    <a:pt x="4" y="16"/>
                  </a:lnTo>
                  <a:lnTo>
                    <a:pt x="6" y="19"/>
                  </a:lnTo>
                  <a:lnTo>
                    <a:pt x="10" y="20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65" name="Freeform 1015"/>
            <p:cNvSpPr>
              <a:spLocks/>
            </p:cNvSpPr>
            <p:nvPr/>
          </p:nvSpPr>
          <p:spPr bwMode="auto">
            <a:xfrm>
              <a:off x="7372642" y="2391628"/>
              <a:ext cx="40259" cy="38342"/>
            </a:xfrm>
            <a:custGeom>
              <a:avLst/>
              <a:gdLst>
                <a:gd name="T0" fmla="*/ 11 w 21"/>
                <a:gd name="T1" fmla="*/ 20 h 20"/>
                <a:gd name="T2" fmla="*/ 15 w 21"/>
                <a:gd name="T3" fmla="*/ 19 h 20"/>
                <a:gd name="T4" fmla="*/ 17 w 21"/>
                <a:gd name="T5" fmla="*/ 18 h 20"/>
                <a:gd name="T6" fmla="*/ 20 w 21"/>
                <a:gd name="T7" fmla="*/ 14 h 20"/>
                <a:gd name="T8" fmla="*/ 21 w 21"/>
                <a:gd name="T9" fmla="*/ 10 h 20"/>
                <a:gd name="T10" fmla="*/ 20 w 21"/>
                <a:gd name="T11" fmla="*/ 6 h 20"/>
                <a:gd name="T12" fmla="*/ 17 w 21"/>
                <a:gd name="T13" fmla="*/ 3 h 20"/>
                <a:gd name="T14" fmla="*/ 15 w 21"/>
                <a:gd name="T15" fmla="*/ 0 h 20"/>
                <a:gd name="T16" fmla="*/ 11 w 21"/>
                <a:gd name="T17" fmla="*/ 0 h 20"/>
                <a:gd name="T18" fmla="*/ 6 w 21"/>
                <a:gd name="T19" fmla="*/ 0 h 20"/>
                <a:gd name="T20" fmla="*/ 3 w 21"/>
                <a:gd name="T21" fmla="*/ 3 h 20"/>
                <a:gd name="T22" fmla="*/ 1 w 21"/>
                <a:gd name="T23" fmla="*/ 6 h 20"/>
                <a:gd name="T24" fmla="*/ 0 w 21"/>
                <a:gd name="T25" fmla="*/ 10 h 20"/>
                <a:gd name="T26" fmla="*/ 1 w 21"/>
                <a:gd name="T27" fmla="*/ 14 h 20"/>
                <a:gd name="T28" fmla="*/ 3 w 21"/>
                <a:gd name="T29" fmla="*/ 18 h 20"/>
                <a:gd name="T30" fmla="*/ 6 w 21"/>
                <a:gd name="T31" fmla="*/ 19 h 20"/>
                <a:gd name="T32" fmla="*/ 11 w 21"/>
                <a:gd name="T33" fmla="*/ 20 h 20"/>
                <a:gd name="T34" fmla="*/ 11 w 21"/>
                <a:gd name="T35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1" h="20">
                  <a:moveTo>
                    <a:pt x="11" y="20"/>
                  </a:moveTo>
                  <a:lnTo>
                    <a:pt x="15" y="19"/>
                  </a:lnTo>
                  <a:lnTo>
                    <a:pt x="17" y="18"/>
                  </a:lnTo>
                  <a:lnTo>
                    <a:pt x="20" y="14"/>
                  </a:lnTo>
                  <a:lnTo>
                    <a:pt x="21" y="10"/>
                  </a:lnTo>
                  <a:lnTo>
                    <a:pt x="20" y="6"/>
                  </a:lnTo>
                  <a:lnTo>
                    <a:pt x="17" y="3"/>
                  </a:lnTo>
                  <a:lnTo>
                    <a:pt x="15" y="0"/>
                  </a:lnTo>
                  <a:lnTo>
                    <a:pt x="11" y="0"/>
                  </a:lnTo>
                  <a:lnTo>
                    <a:pt x="6" y="0"/>
                  </a:lnTo>
                  <a:lnTo>
                    <a:pt x="3" y="3"/>
                  </a:lnTo>
                  <a:lnTo>
                    <a:pt x="1" y="6"/>
                  </a:lnTo>
                  <a:lnTo>
                    <a:pt x="0" y="10"/>
                  </a:lnTo>
                  <a:lnTo>
                    <a:pt x="1" y="14"/>
                  </a:lnTo>
                  <a:lnTo>
                    <a:pt x="3" y="18"/>
                  </a:lnTo>
                  <a:lnTo>
                    <a:pt x="6" y="19"/>
                  </a:lnTo>
                  <a:lnTo>
                    <a:pt x="11" y="20"/>
                  </a:lnTo>
                  <a:lnTo>
                    <a:pt x="11" y="20"/>
                  </a:lnTo>
                  <a:close/>
                </a:path>
              </a:pathLst>
            </a:custGeom>
            <a:solidFill>
              <a:srgbClr val="FF33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66" name="Freeform 1016"/>
            <p:cNvSpPr>
              <a:spLocks/>
            </p:cNvSpPr>
            <p:nvPr/>
          </p:nvSpPr>
          <p:spPr bwMode="auto">
            <a:xfrm>
              <a:off x="7372642" y="2698361"/>
              <a:ext cx="40259" cy="38342"/>
            </a:xfrm>
            <a:custGeom>
              <a:avLst/>
              <a:gdLst>
                <a:gd name="T0" fmla="*/ 11 w 21"/>
                <a:gd name="T1" fmla="*/ 20 h 20"/>
                <a:gd name="T2" fmla="*/ 15 w 21"/>
                <a:gd name="T3" fmla="*/ 19 h 20"/>
                <a:gd name="T4" fmla="*/ 17 w 21"/>
                <a:gd name="T5" fmla="*/ 16 h 20"/>
                <a:gd name="T6" fmla="*/ 20 w 21"/>
                <a:gd name="T7" fmla="*/ 14 h 20"/>
                <a:gd name="T8" fmla="*/ 21 w 21"/>
                <a:gd name="T9" fmla="*/ 10 h 20"/>
                <a:gd name="T10" fmla="*/ 20 w 21"/>
                <a:gd name="T11" fmla="*/ 6 h 20"/>
                <a:gd name="T12" fmla="*/ 17 w 21"/>
                <a:gd name="T13" fmla="*/ 3 h 20"/>
                <a:gd name="T14" fmla="*/ 15 w 21"/>
                <a:gd name="T15" fmla="*/ 0 h 20"/>
                <a:gd name="T16" fmla="*/ 11 w 21"/>
                <a:gd name="T17" fmla="*/ 0 h 20"/>
                <a:gd name="T18" fmla="*/ 6 w 21"/>
                <a:gd name="T19" fmla="*/ 0 h 20"/>
                <a:gd name="T20" fmla="*/ 3 w 21"/>
                <a:gd name="T21" fmla="*/ 3 h 20"/>
                <a:gd name="T22" fmla="*/ 1 w 21"/>
                <a:gd name="T23" fmla="*/ 6 h 20"/>
                <a:gd name="T24" fmla="*/ 0 w 21"/>
                <a:gd name="T25" fmla="*/ 10 h 20"/>
                <a:gd name="T26" fmla="*/ 1 w 21"/>
                <a:gd name="T27" fmla="*/ 14 h 20"/>
                <a:gd name="T28" fmla="*/ 3 w 21"/>
                <a:gd name="T29" fmla="*/ 16 h 20"/>
                <a:gd name="T30" fmla="*/ 6 w 21"/>
                <a:gd name="T31" fmla="*/ 19 h 20"/>
                <a:gd name="T32" fmla="*/ 11 w 21"/>
                <a:gd name="T33" fmla="*/ 20 h 20"/>
                <a:gd name="T34" fmla="*/ 11 w 21"/>
                <a:gd name="T35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1" h="20">
                  <a:moveTo>
                    <a:pt x="11" y="20"/>
                  </a:moveTo>
                  <a:lnTo>
                    <a:pt x="15" y="19"/>
                  </a:lnTo>
                  <a:lnTo>
                    <a:pt x="17" y="16"/>
                  </a:lnTo>
                  <a:lnTo>
                    <a:pt x="20" y="14"/>
                  </a:lnTo>
                  <a:lnTo>
                    <a:pt x="21" y="10"/>
                  </a:lnTo>
                  <a:lnTo>
                    <a:pt x="20" y="6"/>
                  </a:lnTo>
                  <a:lnTo>
                    <a:pt x="17" y="3"/>
                  </a:lnTo>
                  <a:lnTo>
                    <a:pt x="15" y="0"/>
                  </a:lnTo>
                  <a:lnTo>
                    <a:pt x="11" y="0"/>
                  </a:lnTo>
                  <a:lnTo>
                    <a:pt x="6" y="0"/>
                  </a:lnTo>
                  <a:lnTo>
                    <a:pt x="3" y="3"/>
                  </a:lnTo>
                  <a:lnTo>
                    <a:pt x="1" y="6"/>
                  </a:lnTo>
                  <a:lnTo>
                    <a:pt x="0" y="10"/>
                  </a:lnTo>
                  <a:lnTo>
                    <a:pt x="1" y="14"/>
                  </a:lnTo>
                  <a:lnTo>
                    <a:pt x="3" y="16"/>
                  </a:lnTo>
                  <a:lnTo>
                    <a:pt x="6" y="19"/>
                  </a:lnTo>
                  <a:lnTo>
                    <a:pt x="11" y="20"/>
                  </a:lnTo>
                  <a:lnTo>
                    <a:pt x="11" y="20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85" name="ZoneTexte 384"/>
            <p:cNvSpPr txBox="1"/>
            <p:nvPr/>
          </p:nvSpPr>
          <p:spPr>
            <a:xfrm>
              <a:off x="5558208" y="2676314"/>
              <a:ext cx="2551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0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86" name="ZoneTexte 385"/>
            <p:cNvSpPr txBox="1"/>
            <p:nvPr/>
          </p:nvSpPr>
          <p:spPr>
            <a:xfrm>
              <a:off x="5417144" y="2405428"/>
              <a:ext cx="39626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200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87" name="ZoneTexte 386"/>
            <p:cNvSpPr txBox="1"/>
            <p:nvPr/>
          </p:nvSpPr>
          <p:spPr>
            <a:xfrm>
              <a:off x="5417144" y="2134543"/>
              <a:ext cx="39626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400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88" name="ZoneTexte 387"/>
            <p:cNvSpPr txBox="1"/>
            <p:nvPr/>
          </p:nvSpPr>
          <p:spPr>
            <a:xfrm>
              <a:off x="5417144" y="1863657"/>
              <a:ext cx="39626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600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89" name="ZoneTexte 388"/>
            <p:cNvSpPr txBox="1"/>
            <p:nvPr/>
          </p:nvSpPr>
          <p:spPr>
            <a:xfrm>
              <a:off x="5417144" y="1592772"/>
              <a:ext cx="39626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800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97" name="ZoneTexte 396"/>
            <p:cNvSpPr txBox="1"/>
            <p:nvPr/>
          </p:nvSpPr>
          <p:spPr>
            <a:xfrm>
              <a:off x="6328527" y="1982239"/>
              <a:ext cx="71846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p=0.0008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404" name="ZoneTexte 403"/>
            <p:cNvSpPr txBox="1"/>
            <p:nvPr/>
          </p:nvSpPr>
          <p:spPr>
            <a:xfrm>
              <a:off x="6023233" y="2888432"/>
              <a:ext cx="5645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N = 38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405" name="ZoneTexte 404"/>
            <p:cNvSpPr txBox="1"/>
            <p:nvPr/>
          </p:nvSpPr>
          <p:spPr>
            <a:xfrm>
              <a:off x="7130608" y="2888432"/>
              <a:ext cx="5645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N = 46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</p:grpSp>
      <p:grpSp>
        <p:nvGrpSpPr>
          <p:cNvPr id="5" name="Groupe 438"/>
          <p:cNvGrpSpPr/>
          <p:nvPr/>
        </p:nvGrpSpPr>
        <p:grpSpPr>
          <a:xfrm>
            <a:off x="107504" y="3315477"/>
            <a:ext cx="2561875" cy="1624699"/>
            <a:chOff x="107504" y="3315477"/>
            <a:chExt cx="2561875" cy="1624699"/>
          </a:xfrm>
        </p:grpSpPr>
        <p:sp>
          <p:nvSpPr>
            <p:cNvPr id="44" name="Freeform 690"/>
            <p:cNvSpPr>
              <a:spLocks/>
            </p:cNvSpPr>
            <p:nvPr/>
          </p:nvSpPr>
          <p:spPr bwMode="auto">
            <a:xfrm>
              <a:off x="623852" y="3402164"/>
              <a:ext cx="2045527" cy="1286363"/>
            </a:xfrm>
            <a:custGeom>
              <a:avLst/>
              <a:gdLst>
                <a:gd name="T0" fmla="*/ 1067 w 1067"/>
                <a:gd name="T1" fmla="*/ 671 h 671"/>
                <a:gd name="T2" fmla="*/ 0 w 1067"/>
                <a:gd name="T3" fmla="*/ 671 h 671"/>
                <a:gd name="T4" fmla="*/ 0 w 1067"/>
                <a:gd name="T5" fmla="*/ 0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67" h="671">
                  <a:moveTo>
                    <a:pt x="1067" y="671"/>
                  </a:moveTo>
                  <a:lnTo>
                    <a:pt x="0" y="671"/>
                  </a:lnTo>
                  <a:lnTo>
                    <a:pt x="0" y="0"/>
                  </a:lnTo>
                </a:path>
              </a:pathLst>
            </a:cu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45" name="Line 731"/>
            <p:cNvSpPr>
              <a:spLocks noChangeShapeType="1"/>
            </p:cNvSpPr>
            <p:nvPr/>
          </p:nvSpPr>
          <p:spPr bwMode="auto">
            <a:xfrm>
              <a:off x="575926" y="3427085"/>
              <a:ext cx="47928" cy="0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46" name="Line 732"/>
            <p:cNvSpPr>
              <a:spLocks noChangeShapeType="1"/>
            </p:cNvSpPr>
            <p:nvPr/>
          </p:nvSpPr>
          <p:spPr bwMode="auto">
            <a:xfrm>
              <a:off x="575926" y="3655219"/>
              <a:ext cx="47928" cy="0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47" name="Line 733"/>
            <p:cNvSpPr>
              <a:spLocks noChangeShapeType="1"/>
            </p:cNvSpPr>
            <p:nvPr/>
          </p:nvSpPr>
          <p:spPr bwMode="auto">
            <a:xfrm>
              <a:off x="575926" y="4111484"/>
              <a:ext cx="47928" cy="0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48" name="Line 734"/>
            <p:cNvSpPr>
              <a:spLocks noChangeShapeType="1"/>
            </p:cNvSpPr>
            <p:nvPr/>
          </p:nvSpPr>
          <p:spPr bwMode="auto">
            <a:xfrm>
              <a:off x="575926" y="3883351"/>
              <a:ext cx="47928" cy="0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49" name="Line 735"/>
            <p:cNvSpPr>
              <a:spLocks noChangeShapeType="1"/>
            </p:cNvSpPr>
            <p:nvPr/>
          </p:nvSpPr>
          <p:spPr bwMode="auto">
            <a:xfrm>
              <a:off x="575926" y="4339617"/>
              <a:ext cx="47928" cy="0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50" name="Line 736"/>
            <p:cNvSpPr>
              <a:spLocks noChangeShapeType="1"/>
            </p:cNvSpPr>
            <p:nvPr/>
          </p:nvSpPr>
          <p:spPr bwMode="auto">
            <a:xfrm>
              <a:off x="575926" y="4567750"/>
              <a:ext cx="47928" cy="0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51" name="Line 750"/>
            <p:cNvSpPr>
              <a:spLocks noChangeShapeType="1"/>
            </p:cNvSpPr>
            <p:nvPr/>
          </p:nvSpPr>
          <p:spPr bwMode="auto">
            <a:xfrm flipV="1">
              <a:off x="2197777" y="4688526"/>
              <a:ext cx="0" cy="44093"/>
            </a:xfrm>
            <a:prstGeom prst="line">
              <a:avLst/>
            </a:prstGeom>
            <a:noFill/>
            <a:ln w="6350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52" name="Line 757"/>
            <p:cNvSpPr>
              <a:spLocks noChangeShapeType="1"/>
            </p:cNvSpPr>
            <p:nvPr/>
          </p:nvSpPr>
          <p:spPr bwMode="auto">
            <a:xfrm flipV="1">
              <a:off x="1097372" y="4688526"/>
              <a:ext cx="0" cy="44093"/>
            </a:xfrm>
            <a:prstGeom prst="line">
              <a:avLst/>
            </a:prstGeom>
            <a:noFill/>
            <a:ln w="6350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53" name="Freeform 765"/>
            <p:cNvSpPr>
              <a:spLocks/>
            </p:cNvSpPr>
            <p:nvPr/>
          </p:nvSpPr>
          <p:spPr bwMode="auto">
            <a:xfrm>
              <a:off x="880741" y="4556247"/>
              <a:ext cx="462017" cy="26839"/>
            </a:xfrm>
            <a:custGeom>
              <a:avLst/>
              <a:gdLst>
                <a:gd name="T0" fmla="*/ 0 w 241"/>
                <a:gd name="T1" fmla="*/ 0 h 14"/>
                <a:gd name="T2" fmla="*/ 0 w 241"/>
                <a:gd name="T3" fmla="*/ 14 h 14"/>
                <a:gd name="T4" fmla="*/ 241 w 241"/>
                <a:gd name="T5" fmla="*/ 14 h 14"/>
                <a:gd name="T6" fmla="*/ 241 w 241"/>
                <a:gd name="T7" fmla="*/ 0 h 14"/>
                <a:gd name="T8" fmla="*/ 0 w 241"/>
                <a:gd name="T9" fmla="*/ 0 h 14"/>
                <a:gd name="T10" fmla="*/ 0 w 241"/>
                <a:gd name="T11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1" h="14">
                  <a:moveTo>
                    <a:pt x="0" y="0"/>
                  </a:moveTo>
                  <a:lnTo>
                    <a:pt x="0" y="14"/>
                  </a:lnTo>
                  <a:lnTo>
                    <a:pt x="241" y="14"/>
                  </a:lnTo>
                  <a:lnTo>
                    <a:pt x="24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rgbClr val="FFC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54" name="Rectangle 766"/>
            <p:cNvSpPr>
              <a:spLocks noChangeArrowheads="1"/>
            </p:cNvSpPr>
            <p:nvPr/>
          </p:nvSpPr>
          <p:spPr bwMode="auto">
            <a:xfrm>
              <a:off x="880741" y="4504486"/>
              <a:ext cx="462017" cy="51762"/>
            </a:xfrm>
            <a:prstGeom prst="rect">
              <a:avLst/>
            </a:prstGeom>
            <a:solidFill>
              <a:srgbClr val="FFC000"/>
            </a:solidFill>
            <a:ln w="0">
              <a:solidFill>
                <a:srgbClr val="FFC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55" name="Line 848"/>
            <p:cNvSpPr>
              <a:spLocks noChangeShapeType="1"/>
            </p:cNvSpPr>
            <p:nvPr/>
          </p:nvSpPr>
          <p:spPr bwMode="auto">
            <a:xfrm flipH="1">
              <a:off x="1110791" y="4408632"/>
              <a:ext cx="124611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56" name="Line 849"/>
            <p:cNvSpPr>
              <a:spLocks noChangeShapeType="1"/>
            </p:cNvSpPr>
            <p:nvPr/>
          </p:nvSpPr>
          <p:spPr bwMode="auto">
            <a:xfrm flipH="1">
              <a:off x="988098" y="4408632"/>
              <a:ext cx="122693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57" name="Line 850"/>
            <p:cNvSpPr>
              <a:spLocks noChangeShapeType="1"/>
            </p:cNvSpPr>
            <p:nvPr/>
          </p:nvSpPr>
          <p:spPr bwMode="auto">
            <a:xfrm>
              <a:off x="1110791" y="4408632"/>
              <a:ext cx="0" cy="95854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58" name="Freeform 851"/>
            <p:cNvSpPr>
              <a:spLocks/>
            </p:cNvSpPr>
            <p:nvPr/>
          </p:nvSpPr>
          <p:spPr bwMode="auto">
            <a:xfrm>
              <a:off x="880741" y="4556247"/>
              <a:ext cx="230050" cy="26839"/>
            </a:xfrm>
            <a:custGeom>
              <a:avLst/>
              <a:gdLst>
                <a:gd name="T0" fmla="*/ 0 w 120"/>
                <a:gd name="T1" fmla="*/ 0 h 14"/>
                <a:gd name="T2" fmla="*/ 0 w 120"/>
                <a:gd name="T3" fmla="*/ 14 h 14"/>
                <a:gd name="T4" fmla="*/ 120 w 120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0" h="14">
                  <a:moveTo>
                    <a:pt x="0" y="0"/>
                  </a:moveTo>
                  <a:lnTo>
                    <a:pt x="0" y="14"/>
                  </a:lnTo>
                  <a:lnTo>
                    <a:pt x="120" y="14"/>
                  </a:lnTo>
                </a:path>
              </a:pathLst>
            </a:custGeom>
            <a:solidFill>
              <a:srgbClr val="FFC000"/>
            </a:solidFill>
            <a:ln w="11113">
              <a:solidFill>
                <a:srgbClr val="FFC0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59" name="Line 852"/>
            <p:cNvSpPr>
              <a:spLocks noChangeShapeType="1"/>
            </p:cNvSpPr>
            <p:nvPr/>
          </p:nvSpPr>
          <p:spPr bwMode="auto">
            <a:xfrm flipH="1">
              <a:off x="1110791" y="4625262"/>
              <a:ext cx="124611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60" name="Line 853"/>
            <p:cNvSpPr>
              <a:spLocks noChangeShapeType="1"/>
            </p:cNvSpPr>
            <p:nvPr/>
          </p:nvSpPr>
          <p:spPr bwMode="auto">
            <a:xfrm flipH="1">
              <a:off x="988098" y="4625262"/>
              <a:ext cx="122693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61" name="Line 854"/>
            <p:cNvSpPr>
              <a:spLocks noChangeShapeType="1"/>
            </p:cNvSpPr>
            <p:nvPr/>
          </p:nvSpPr>
          <p:spPr bwMode="auto">
            <a:xfrm flipV="1">
              <a:off x="1110791" y="4583087"/>
              <a:ext cx="0" cy="42176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62" name="Freeform 855"/>
            <p:cNvSpPr>
              <a:spLocks/>
            </p:cNvSpPr>
            <p:nvPr/>
          </p:nvSpPr>
          <p:spPr bwMode="auto">
            <a:xfrm>
              <a:off x="880741" y="4504486"/>
              <a:ext cx="230050" cy="51762"/>
            </a:xfrm>
            <a:custGeom>
              <a:avLst/>
              <a:gdLst>
                <a:gd name="T0" fmla="*/ 120 w 120"/>
                <a:gd name="T1" fmla="*/ 0 h 27"/>
                <a:gd name="T2" fmla="*/ 0 w 120"/>
                <a:gd name="T3" fmla="*/ 0 h 27"/>
                <a:gd name="T4" fmla="*/ 0 w 120"/>
                <a:gd name="T5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0" h="27">
                  <a:moveTo>
                    <a:pt x="120" y="0"/>
                  </a:moveTo>
                  <a:lnTo>
                    <a:pt x="0" y="0"/>
                  </a:lnTo>
                  <a:lnTo>
                    <a:pt x="0" y="27"/>
                  </a:lnTo>
                </a:path>
              </a:pathLst>
            </a:custGeom>
            <a:solidFill>
              <a:srgbClr val="FFC000"/>
            </a:solidFill>
            <a:ln w="11113">
              <a:solidFill>
                <a:srgbClr val="FFC0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63" name="Freeform 856"/>
            <p:cNvSpPr>
              <a:spLocks/>
            </p:cNvSpPr>
            <p:nvPr/>
          </p:nvSpPr>
          <p:spPr bwMode="auto">
            <a:xfrm>
              <a:off x="1110791" y="4556247"/>
              <a:ext cx="231967" cy="26839"/>
            </a:xfrm>
            <a:custGeom>
              <a:avLst/>
              <a:gdLst>
                <a:gd name="T0" fmla="*/ 0 w 121"/>
                <a:gd name="T1" fmla="*/ 14 h 14"/>
                <a:gd name="T2" fmla="*/ 121 w 121"/>
                <a:gd name="T3" fmla="*/ 14 h 14"/>
                <a:gd name="T4" fmla="*/ 121 w 121"/>
                <a:gd name="T5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14">
                  <a:moveTo>
                    <a:pt x="0" y="14"/>
                  </a:moveTo>
                  <a:lnTo>
                    <a:pt x="121" y="14"/>
                  </a:lnTo>
                  <a:lnTo>
                    <a:pt x="121" y="0"/>
                  </a:lnTo>
                </a:path>
              </a:pathLst>
            </a:custGeom>
            <a:solidFill>
              <a:srgbClr val="FFC000"/>
            </a:solidFill>
            <a:ln w="11113">
              <a:solidFill>
                <a:srgbClr val="FFC0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64" name="Freeform 857"/>
            <p:cNvSpPr>
              <a:spLocks/>
            </p:cNvSpPr>
            <p:nvPr/>
          </p:nvSpPr>
          <p:spPr bwMode="auto">
            <a:xfrm>
              <a:off x="1110791" y="4504486"/>
              <a:ext cx="231967" cy="51762"/>
            </a:xfrm>
            <a:custGeom>
              <a:avLst/>
              <a:gdLst>
                <a:gd name="T0" fmla="*/ 121 w 121"/>
                <a:gd name="T1" fmla="*/ 27 h 27"/>
                <a:gd name="T2" fmla="*/ 121 w 121"/>
                <a:gd name="T3" fmla="*/ 0 h 27"/>
                <a:gd name="T4" fmla="*/ 0 w 121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27">
                  <a:moveTo>
                    <a:pt x="121" y="27"/>
                  </a:moveTo>
                  <a:lnTo>
                    <a:pt x="121" y="0"/>
                  </a:lnTo>
                  <a:lnTo>
                    <a:pt x="0" y="0"/>
                  </a:lnTo>
                </a:path>
              </a:pathLst>
            </a:custGeom>
            <a:solidFill>
              <a:srgbClr val="FFC000"/>
            </a:solidFill>
            <a:ln w="11113">
              <a:solidFill>
                <a:srgbClr val="FFC0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65" name="Line 858"/>
            <p:cNvSpPr>
              <a:spLocks noChangeShapeType="1"/>
            </p:cNvSpPr>
            <p:nvPr/>
          </p:nvSpPr>
          <p:spPr bwMode="auto">
            <a:xfrm flipH="1">
              <a:off x="880741" y="4556247"/>
              <a:ext cx="462017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66" name="Line 868"/>
            <p:cNvSpPr>
              <a:spLocks noChangeShapeType="1"/>
            </p:cNvSpPr>
            <p:nvPr/>
          </p:nvSpPr>
          <p:spPr bwMode="auto">
            <a:xfrm>
              <a:off x="2207362" y="4458476"/>
              <a:ext cx="0" cy="69015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67" name="Line 869"/>
            <p:cNvSpPr>
              <a:spLocks noChangeShapeType="1"/>
            </p:cNvSpPr>
            <p:nvPr/>
          </p:nvSpPr>
          <p:spPr bwMode="auto">
            <a:xfrm flipV="1">
              <a:off x="2207362" y="4606092"/>
              <a:ext cx="0" cy="40259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68" name="Freeform 885"/>
            <p:cNvSpPr>
              <a:spLocks/>
            </p:cNvSpPr>
            <p:nvPr/>
          </p:nvSpPr>
          <p:spPr bwMode="auto">
            <a:xfrm>
              <a:off x="1971561" y="4577335"/>
              <a:ext cx="471602" cy="28757"/>
            </a:xfrm>
            <a:custGeom>
              <a:avLst/>
              <a:gdLst>
                <a:gd name="T0" fmla="*/ 0 w 246"/>
                <a:gd name="T1" fmla="*/ 0 h 15"/>
                <a:gd name="T2" fmla="*/ 0 w 246"/>
                <a:gd name="T3" fmla="*/ 15 h 15"/>
                <a:gd name="T4" fmla="*/ 246 w 246"/>
                <a:gd name="T5" fmla="*/ 15 h 15"/>
                <a:gd name="T6" fmla="*/ 246 w 246"/>
                <a:gd name="T7" fmla="*/ 0 h 15"/>
                <a:gd name="T8" fmla="*/ 0 w 246"/>
                <a:gd name="T9" fmla="*/ 0 h 15"/>
                <a:gd name="T10" fmla="*/ 0 w 246"/>
                <a:gd name="T11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6" h="15">
                  <a:moveTo>
                    <a:pt x="0" y="0"/>
                  </a:moveTo>
                  <a:lnTo>
                    <a:pt x="0" y="15"/>
                  </a:lnTo>
                  <a:lnTo>
                    <a:pt x="246" y="15"/>
                  </a:lnTo>
                  <a:lnTo>
                    <a:pt x="24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69" name="Freeform 886"/>
            <p:cNvSpPr>
              <a:spLocks/>
            </p:cNvSpPr>
            <p:nvPr/>
          </p:nvSpPr>
          <p:spPr bwMode="auto">
            <a:xfrm>
              <a:off x="1971561" y="4527491"/>
              <a:ext cx="471602" cy="49844"/>
            </a:xfrm>
            <a:custGeom>
              <a:avLst/>
              <a:gdLst>
                <a:gd name="T0" fmla="*/ 0 w 246"/>
                <a:gd name="T1" fmla="*/ 26 h 26"/>
                <a:gd name="T2" fmla="*/ 246 w 246"/>
                <a:gd name="T3" fmla="*/ 26 h 26"/>
                <a:gd name="T4" fmla="*/ 246 w 246"/>
                <a:gd name="T5" fmla="*/ 0 h 26"/>
                <a:gd name="T6" fmla="*/ 0 w 246"/>
                <a:gd name="T7" fmla="*/ 0 h 26"/>
                <a:gd name="T8" fmla="*/ 0 w 246"/>
                <a:gd name="T9" fmla="*/ 26 h 26"/>
                <a:gd name="T10" fmla="*/ 0 w 246"/>
                <a:gd name="T11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6" h="26">
                  <a:moveTo>
                    <a:pt x="0" y="26"/>
                  </a:moveTo>
                  <a:lnTo>
                    <a:pt x="246" y="26"/>
                  </a:lnTo>
                  <a:lnTo>
                    <a:pt x="246" y="0"/>
                  </a:lnTo>
                  <a:lnTo>
                    <a:pt x="0" y="0"/>
                  </a:lnTo>
                  <a:lnTo>
                    <a:pt x="0" y="26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70" name="Freeform 947"/>
            <p:cNvSpPr>
              <a:spLocks/>
            </p:cNvSpPr>
            <p:nvPr/>
          </p:nvSpPr>
          <p:spPr bwMode="auto">
            <a:xfrm>
              <a:off x="1971561" y="4577335"/>
              <a:ext cx="471602" cy="28757"/>
            </a:xfrm>
            <a:custGeom>
              <a:avLst/>
              <a:gdLst>
                <a:gd name="T0" fmla="*/ 0 w 246"/>
                <a:gd name="T1" fmla="*/ 0 h 15"/>
                <a:gd name="T2" fmla="*/ 0 w 246"/>
                <a:gd name="T3" fmla="*/ 15 h 15"/>
                <a:gd name="T4" fmla="*/ 246 w 246"/>
                <a:gd name="T5" fmla="*/ 15 h 15"/>
                <a:gd name="T6" fmla="*/ 246 w 246"/>
                <a:gd name="T7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6" h="15">
                  <a:moveTo>
                    <a:pt x="0" y="0"/>
                  </a:moveTo>
                  <a:lnTo>
                    <a:pt x="0" y="15"/>
                  </a:lnTo>
                  <a:lnTo>
                    <a:pt x="246" y="15"/>
                  </a:lnTo>
                  <a:lnTo>
                    <a:pt x="246" y="0"/>
                  </a:lnTo>
                </a:path>
              </a:pathLst>
            </a:custGeom>
            <a:solidFill>
              <a:srgbClr val="FF6600"/>
            </a:solidFill>
            <a:ln w="11113">
              <a:solidFill>
                <a:srgbClr val="FF66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71" name="Line 948"/>
            <p:cNvSpPr>
              <a:spLocks noChangeShapeType="1"/>
            </p:cNvSpPr>
            <p:nvPr/>
          </p:nvSpPr>
          <p:spPr bwMode="auto">
            <a:xfrm flipH="1">
              <a:off x="1971561" y="4577335"/>
              <a:ext cx="471602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72" name="Freeform 949"/>
            <p:cNvSpPr>
              <a:spLocks/>
            </p:cNvSpPr>
            <p:nvPr/>
          </p:nvSpPr>
          <p:spPr bwMode="auto">
            <a:xfrm>
              <a:off x="1971561" y="4527491"/>
              <a:ext cx="471602" cy="49844"/>
            </a:xfrm>
            <a:custGeom>
              <a:avLst/>
              <a:gdLst>
                <a:gd name="T0" fmla="*/ 246 w 246"/>
                <a:gd name="T1" fmla="*/ 26 h 26"/>
                <a:gd name="T2" fmla="*/ 246 w 246"/>
                <a:gd name="T3" fmla="*/ 0 h 26"/>
                <a:gd name="T4" fmla="*/ 0 w 246"/>
                <a:gd name="T5" fmla="*/ 0 h 26"/>
                <a:gd name="T6" fmla="*/ 0 w 246"/>
                <a:gd name="T7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6" h="26">
                  <a:moveTo>
                    <a:pt x="246" y="26"/>
                  </a:moveTo>
                  <a:lnTo>
                    <a:pt x="246" y="0"/>
                  </a:lnTo>
                  <a:lnTo>
                    <a:pt x="0" y="0"/>
                  </a:lnTo>
                  <a:lnTo>
                    <a:pt x="0" y="26"/>
                  </a:lnTo>
                </a:path>
              </a:pathLst>
            </a:custGeom>
            <a:solidFill>
              <a:srgbClr val="FF6600"/>
            </a:solidFill>
            <a:ln w="11113">
              <a:solidFill>
                <a:srgbClr val="FF66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73" name="Line 950"/>
            <p:cNvSpPr>
              <a:spLocks noChangeShapeType="1"/>
            </p:cNvSpPr>
            <p:nvPr/>
          </p:nvSpPr>
          <p:spPr bwMode="auto">
            <a:xfrm flipH="1">
              <a:off x="2084669" y="4646350"/>
              <a:ext cx="247304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74" name="Line 951"/>
            <p:cNvSpPr>
              <a:spLocks noChangeShapeType="1"/>
            </p:cNvSpPr>
            <p:nvPr/>
          </p:nvSpPr>
          <p:spPr bwMode="auto">
            <a:xfrm flipH="1">
              <a:off x="2084669" y="4458476"/>
              <a:ext cx="247304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75" name="Freeform 989"/>
            <p:cNvSpPr>
              <a:spLocks/>
            </p:cNvSpPr>
            <p:nvPr/>
          </p:nvSpPr>
          <p:spPr bwMode="auto">
            <a:xfrm>
              <a:off x="1097372" y="4366456"/>
              <a:ext cx="38342" cy="38342"/>
            </a:xfrm>
            <a:custGeom>
              <a:avLst/>
              <a:gdLst>
                <a:gd name="T0" fmla="*/ 10 w 20"/>
                <a:gd name="T1" fmla="*/ 20 h 20"/>
                <a:gd name="T2" fmla="*/ 13 w 20"/>
                <a:gd name="T3" fmla="*/ 19 h 20"/>
                <a:gd name="T4" fmla="*/ 16 w 20"/>
                <a:gd name="T5" fmla="*/ 16 h 20"/>
                <a:gd name="T6" fmla="*/ 18 w 20"/>
                <a:gd name="T7" fmla="*/ 14 h 20"/>
                <a:gd name="T8" fmla="*/ 20 w 20"/>
                <a:gd name="T9" fmla="*/ 10 h 20"/>
                <a:gd name="T10" fmla="*/ 18 w 20"/>
                <a:gd name="T11" fmla="*/ 6 h 20"/>
                <a:gd name="T12" fmla="*/ 16 w 20"/>
                <a:gd name="T13" fmla="*/ 2 h 20"/>
                <a:gd name="T14" fmla="*/ 13 w 20"/>
                <a:gd name="T15" fmla="*/ 0 h 20"/>
                <a:gd name="T16" fmla="*/ 10 w 20"/>
                <a:gd name="T17" fmla="*/ 0 h 20"/>
                <a:gd name="T18" fmla="*/ 5 w 20"/>
                <a:gd name="T19" fmla="*/ 0 h 20"/>
                <a:gd name="T20" fmla="*/ 2 w 20"/>
                <a:gd name="T21" fmla="*/ 2 h 20"/>
                <a:gd name="T22" fmla="*/ 0 w 20"/>
                <a:gd name="T23" fmla="*/ 6 h 20"/>
                <a:gd name="T24" fmla="*/ 0 w 20"/>
                <a:gd name="T25" fmla="*/ 10 h 20"/>
                <a:gd name="T26" fmla="*/ 0 w 20"/>
                <a:gd name="T27" fmla="*/ 14 h 20"/>
                <a:gd name="T28" fmla="*/ 2 w 20"/>
                <a:gd name="T29" fmla="*/ 16 h 20"/>
                <a:gd name="T30" fmla="*/ 5 w 20"/>
                <a:gd name="T31" fmla="*/ 19 h 20"/>
                <a:gd name="T32" fmla="*/ 10 w 20"/>
                <a:gd name="T33" fmla="*/ 20 h 20"/>
                <a:gd name="T34" fmla="*/ 10 w 20"/>
                <a:gd name="T35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0" h="20">
                  <a:moveTo>
                    <a:pt x="10" y="20"/>
                  </a:moveTo>
                  <a:lnTo>
                    <a:pt x="13" y="19"/>
                  </a:lnTo>
                  <a:lnTo>
                    <a:pt x="16" y="16"/>
                  </a:lnTo>
                  <a:lnTo>
                    <a:pt x="18" y="14"/>
                  </a:lnTo>
                  <a:lnTo>
                    <a:pt x="20" y="10"/>
                  </a:lnTo>
                  <a:lnTo>
                    <a:pt x="18" y="6"/>
                  </a:lnTo>
                  <a:lnTo>
                    <a:pt x="16" y="2"/>
                  </a:lnTo>
                  <a:lnTo>
                    <a:pt x="13" y="0"/>
                  </a:lnTo>
                  <a:lnTo>
                    <a:pt x="10" y="0"/>
                  </a:lnTo>
                  <a:lnTo>
                    <a:pt x="5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2" y="16"/>
                  </a:lnTo>
                  <a:lnTo>
                    <a:pt x="5" y="19"/>
                  </a:lnTo>
                  <a:lnTo>
                    <a:pt x="10" y="20"/>
                  </a:lnTo>
                  <a:lnTo>
                    <a:pt x="10" y="20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76" name="Freeform 990"/>
            <p:cNvSpPr>
              <a:spLocks/>
            </p:cNvSpPr>
            <p:nvPr/>
          </p:nvSpPr>
          <p:spPr bwMode="auto">
            <a:xfrm>
              <a:off x="1097372" y="4514072"/>
              <a:ext cx="38342" cy="40259"/>
            </a:xfrm>
            <a:custGeom>
              <a:avLst/>
              <a:gdLst>
                <a:gd name="T0" fmla="*/ 10 w 20"/>
                <a:gd name="T1" fmla="*/ 0 h 21"/>
                <a:gd name="T2" fmla="*/ 5 w 20"/>
                <a:gd name="T3" fmla="*/ 1 h 21"/>
                <a:gd name="T4" fmla="*/ 2 w 20"/>
                <a:gd name="T5" fmla="*/ 4 h 21"/>
                <a:gd name="T6" fmla="*/ 0 w 20"/>
                <a:gd name="T7" fmla="*/ 6 h 21"/>
                <a:gd name="T8" fmla="*/ 0 w 20"/>
                <a:gd name="T9" fmla="*/ 11 h 21"/>
                <a:gd name="T10" fmla="*/ 0 w 20"/>
                <a:gd name="T11" fmla="*/ 15 h 21"/>
                <a:gd name="T12" fmla="*/ 2 w 20"/>
                <a:gd name="T13" fmla="*/ 17 h 21"/>
                <a:gd name="T14" fmla="*/ 5 w 20"/>
                <a:gd name="T15" fmla="*/ 20 h 21"/>
                <a:gd name="T16" fmla="*/ 10 w 20"/>
                <a:gd name="T17" fmla="*/ 21 h 21"/>
                <a:gd name="T18" fmla="*/ 13 w 20"/>
                <a:gd name="T19" fmla="*/ 20 h 21"/>
                <a:gd name="T20" fmla="*/ 16 w 20"/>
                <a:gd name="T21" fmla="*/ 17 h 21"/>
                <a:gd name="T22" fmla="*/ 18 w 20"/>
                <a:gd name="T23" fmla="*/ 15 h 21"/>
                <a:gd name="T24" fmla="*/ 20 w 20"/>
                <a:gd name="T25" fmla="*/ 11 h 21"/>
                <a:gd name="T26" fmla="*/ 18 w 20"/>
                <a:gd name="T27" fmla="*/ 6 h 21"/>
                <a:gd name="T28" fmla="*/ 16 w 20"/>
                <a:gd name="T29" fmla="*/ 4 h 21"/>
                <a:gd name="T30" fmla="*/ 13 w 20"/>
                <a:gd name="T31" fmla="*/ 1 h 21"/>
                <a:gd name="T32" fmla="*/ 10 w 20"/>
                <a:gd name="T33" fmla="*/ 0 h 21"/>
                <a:gd name="T34" fmla="*/ 10 w 20"/>
                <a:gd name="T3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0" h="21">
                  <a:moveTo>
                    <a:pt x="10" y="0"/>
                  </a:moveTo>
                  <a:lnTo>
                    <a:pt x="5" y="1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11"/>
                  </a:lnTo>
                  <a:lnTo>
                    <a:pt x="0" y="15"/>
                  </a:lnTo>
                  <a:lnTo>
                    <a:pt x="2" y="17"/>
                  </a:lnTo>
                  <a:lnTo>
                    <a:pt x="5" y="20"/>
                  </a:lnTo>
                  <a:lnTo>
                    <a:pt x="10" y="21"/>
                  </a:lnTo>
                  <a:lnTo>
                    <a:pt x="13" y="20"/>
                  </a:lnTo>
                  <a:lnTo>
                    <a:pt x="16" y="17"/>
                  </a:lnTo>
                  <a:lnTo>
                    <a:pt x="18" y="15"/>
                  </a:lnTo>
                  <a:lnTo>
                    <a:pt x="20" y="11"/>
                  </a:lnTo>
                  <a:lnTo>
                    <a:pt x="18" y="6"/>
                  </a:lnTo>
                  <a:lnTo>
                    <a:pt x="16" y="4"/>
                  </a:lnTo>
                  <a:lnTo>
                    <a:pt x="13" y="1"/>
                  </a:lnTo>
                  <a:lnTo>
                    <a:pt x="10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77" name="Freeform 995"/>
            <p:cNvSpPr>
              <a:spLocks/>
            </p:cNvSpPr>
            <p:nvPr/>
          </p:nvSpPr>
          <p:spPr bwMode="auto">
            <a:xfrm>
              <a:off x="2182440" y="3438588"/>
              <a:ext cx="38342" cy="38342"/>
            </a:xfrm>
            <a:custGeom>
              <a:avLst/>
              <a:gdLst>
                <a:gd name="T0" fmla="*/ 10 w 20"/>
                <a:gd name="T1" fmla="*/ 20 h 20"/>
                <a:gd name="T2" fmla="*/ 13 w 20"/>
                <a:gd name="T3" fmla="*/ 18 h 20"/>
                <a:gd name="T4" fmla="*/ 16 w 20"/>
                <a:gd name="T5" fmla="*/ 17 h 20"/>
                <a:gd name="T6" fmla="*/ 18 w 20"/>
                <a:gd name="T7" fmla="*/ 13 h 20"/>
                <a:gd name="T8" fmla="*/ 20 w 20"/>
                <a:gd name="T9" fmla="*/ 10 h 20"/>
                <a:gd name="T10" fmla="*/ 18 w 20"/>
                <a:gd name="T11" fmla="*/ 6 h 20"/>
                <a:gd name="T12" fmla="*/ 16 w 20"/>
                <a:gd name="T13" fmla="*/ 2 h 20"/>
                <a:gd name="T14" fmla="*/ 13 w 20"/>
                <a:gd name="T15" fmla="*/ 0 h 20"/>
                <a:gd name="T16" fmla="*/ 10 w 20"/>
                <a:gd name="T17" fmla="*/ 0 h 20"/>
                <a:gd name="T18" fmla="*/ 6 w 20"/>
                <a:gd name="T19" fmla="*/ 0 h 20"/>
                <a:gd name="T20" fmla="*/ 2 w 20"/>
                <a:gd name="T21" fmla="*/ 2 h 20"/>
                <a:gd name="T22" fmla="*/ 0 w 20"/>
                <a:gd name="T23" fmla="*/ 6 h 20"/>
                <a:gd name="T24" fmla="*/ 0 w 20"/>
                <a:gd name="T25" fmla="*/ 10 h 20"/>
                <a:gd name="T26" fmla="*/ 0 w 20"/>
                <a:gd name="T27" fmla="*/ 13 h 20"/>
                <a:gd name="T28" fmla="*/ 2 w 20"/>
                <a:gd name="T29" fmla="*/ 17 h 20"/>
                <a:gd name="T30" fmla="*/ 6 w 20"/>
                <a:gd name="T31" fmla="*/ 18 h 20"/>
                <a:gd name="T32" fmla="*/ 10 w 20"/>
                <a:gd name="T33" fmla="*/ 20 h 20"/>
                <a:gd name="T34" fmla="*/ 10 w 20"/>
                <a:gd name="T35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0" h="20">
                  <a:moveTo>
                    <a:pt x="10" y="20"/>
                  </a:moveTo>
                  <a:lnTo>
                    <a:pt x="13" y="18"/>
                  </a:lnTo>
                  <a:lnTo>
                    <a:pt x="16" y="17"/>
                  </a:lnTo>
                  <a:lnTo>
                    <a:pt x="18" y="13"/>
                  </a:lnTo>
                  <a:lnTo>
                    <a:pt x="20" y="10"/>
                  </a:lnTo>
                  <a:lnTo>
                    <a:pt x="18" y="6"/>
                  </a:lnTo>
                  <a:lnTo>
                    <a:pt x="16" y="2"/>
                  </a:lnTo>
                  <a:lnTo>
                    <a:pt x="13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13"/>
                  </a:lnTo>
                  <a:lnTo>
                    <a:pt x="2" y="17"/>
                  </a:lnTo>
                  <a:lnTo>
                    <a:pt x="6" y="18"/>
                  </a:lnTo>
                  <a:lnTo>
                    <a:pt x="10" y="20"/>
                  </a:lnTo>
                  <a:lnTo>
                    <a:pt x="10" y="20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78" name="Freeform 996"/>
            <p:cNvSpPr>
              <a:spLocks/>
            </p:cNvSpPr>
            <p:nvPr/>
          </p:nvSpPr>
          <p:spPr bwMode="auto">
            <a:xfrm>
              <a:off x="2182440" y="4305109"/>
              <a:ext cx="38342" cy="38342"/>
            </a:xfrm>
            <a:custGeom>
              <a:avLst/>
              <a:gdLst>
                <a:gd name="T0" fmla="*/ 10 w 20"/>
                <a:gd name="T1" fmla="*/ 20 h 20"/>
                <a:gd name="T2" fmla="*/ 13 w 20"/>
                <a:gd name="T3" fmla="*/ 18 h 20"/>
                <a:gd name="T4" fmla="*/ 16 w 20"/>
                <a:gd name="T5" fmla="*/ 17 h 20"/>
                <a:gd name="T6" fmla="*/ 18 w 20"/>
                <a:gd name="T7" fmla="*/ 13 h 20"/>
                <a:gd name="T8" fmla="*/ 20 w 20"/>
                <a:gd name="T9" fmla="*/ 10 h 20"/>
                <a:gd name="T10" fmla="*/ 18 w 20"/>
                <a:gd name="T11" fmla="*/ 6 h 20"/>
                <a:gd name="T12" fmla="*/ 16 w 20"/>
                <a:gd name="T13" fmla="*/ 2 h 20"/>
                <a:gd name="T14" fmla="*/ 13 w 20"/>
                <a:gd name="T15" fmla="*/ 0 h 20"/>
                <a:gd name="T16" fmla="*/ 10 w 20"/>
                <a:gd name="T17" fmla="*/ 0 h 20"/>
                <a:gd name="T18" fmla="*/ 6 w 20"/>
                <a:gd name="T19" fmla="*/ 0 h 20"/>
                <a:gd name="T20" fmla="*/ 2 w 20"/>
                <a:gd name="T21" fmla="*/ 2 h 20"/>
                <a:gd name="T22" fmla="*/ 0 w 20"/>
                <a:gd name="T23" fmla="*/ 6 h 20"/>
                <a:gd name="T24" fmla="*/ 0 w 20"/>
                <a:gd name="T25" fmla="*/ 10 h 20"/>
                <a:gd name="T26" fmla="*/ 0 w 20"/>
                <a:gd name="T27" fmla="*/ 13 h 20"/>
                <a:gd name="T28" fmla="*/ 2 w 20"/>
                <a:gd name="T29" fmla="*/ 17 h 20"/>
                <a:gd name="T30" fmla="*/ 6 w 20"/>
                <a:gd name="T31" fmla="*/ 18 h 20"/>
                <a:gd name="T32" fmla="*/ 10 w 20"/>
                <a:gd name="T33" fmla="*/ 20 h 20"/>
                <a:gd name="T34" fmla="*/ 10 w 20"/>
                <a:gd name="T35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0" h="20">
                  <a:moveTo>
                    <a:pt x="10" y="20"/>
                  </a:moveTo>
                  <a:lnTo>
                    <a:pt x="13" y="18"/>
                  </a:lnTo>
                  <a:lnTo>
                    <a:pt x="16" y="17"/>
                  </a:lnTo>
                  <a:lnTo>
                    <a:pt x="18" y="13"/>
                  </a:lnTo>
                  <a:lnTo>
                    <a:pt x="20" y="10"/>
                  </a:lnTo>
                  <a:lnTo>
                    <a:pt x="18" y="6"/>
                  </a:lnTo>
                  <a:lnTo>
                    <a:pt x="16" y="2"/>
                  </a:lnTo>
                  <a:lnTo>
                    <a:pt x="13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13"/>
                  </a:lnTo>
                  <a:lnTo>
                    <a:pt x="2" y="17"/>
                  </a:lnTo>
                  <a:lnTo>
                    <a:pt x="6" y="18"/>
                  </a:lnTo>
                  <a:lnTo>
                    <a:pt x="10" y="20"/>
                  </a:lnTo>
                  <a:lnTo>
                    <a:pt x="10" y="20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79" name="Freeform 997"/>
            <p:cNvSpPr>
              <a:spLocks/>
            </p:cNvSpPr>
            <p:nvPr/>
          </p:nvSpPr>
          <p:spPr bwMode="auto">
            <a:xfrm>
              <a:off x="2182440" y="4525574"/>
              <a:ext cx="38342" cy="38342"/>
            </a:xfrm>
            <a:custGeom>
              <a:avLst/>
              <a:gdLst>
                <a:gd name="T0" fmla="*/ 10 w 20"/>
                <a:gd name="T1" fmla="*/ 20 h 20"/>
                <a:gd name="T2" fmla="*/ 13 w 20"/>
                <a:gd name="T3" fmla="*/ 20 h 20"/>
                <a:gd name="T4" fmla="*/ 16 w 20"/>
                <a:gd name="T5" fmla="*/ 17 h 20"/>
                <a:gd name="T6" fmla="*/ 18 w 20"/>
                <a:gd name="T7" fmla="*/ 14 h 20"/>
                <a:gd name="T8" fmla="*/ 20 w 20"/>
                <a:gd name="T9" fmla="*/ 10 h 20"/>
                <a:gd name="T10" fmla="*/ 18 w 20"/>
                <a:gd name="T11" fmla="*/ 6 h 20"/>
                <a:gd name="T12" fmla="*/ 16 w 20"/>
                <a:gd name="T13" fmla="*/ 4 h 20"/>
                <a:gd name="T14" fmla="*/ 13 w 20"/>
                <a:gd name="T15" fmla="*/ 1 h 20"/>
                <a:gd name="T16" fmla="*/ 10 w 20"/>
                <a:gd name="T17" fmla="*/ 0 h 20"/>
                <a:gd name="T18" fmla="*/ 6 w 20"/>
                <a:gd name="T19" fmla="*/ 1 h 20"/>
                <a:gd name="T20" fmla="*/ 2 w 20"/>
                <a:gd name="T21" fmla="*/ 4 h 20"/>
                <a:gd name="T22" fmla="*/ 0 w 20"/>
                <a:gd name="T23" fmla="*/ 6 h 20"/>
                <a:gd name="T24" fmla="*/ 0 w 20"/>
                <a:gd name="T25" fmla="*/ 10 h 20"/>
                <a:gd name="T26" fmla="*/ 0 w 20"/>
                <a:gd name="T27" fmla="*/ 14 h 20"/>
                <a:gd name="T28" fmla="*/ 2 w 20"/>
                <a:gd name="T29" fmla="*/ 17 h 20"/>
                <a:gd name="T30" fmla="*/ 6 w 20"/>
                <a:gd name="T31" fmla="*/ 20 h 20"/>
                <a:gd name="T32" fmla="*/ 10 w 20"/>
                <a:gd name="T33" fmla="*/ 20 h 20"/>
                <a:gd name="T34" fmla="*/ 10 w 20"/>
                <a:gd name="T35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0" h="20">
                  <a:moveTo>
                    <a:pt x="10" y="20"/>
                  </a:moveTo>
                  <a:lnTo>
                    <a:pt x="13" y="20"/>
                  </a:lnTo>
                  <a:lnTo>
                    <a:pt x="16" y="17"/>
                  </a:lnTo>
                  <a:lnTo>
                    <a:pt x="18" y="14"/>
                  </a:lnTo>
                  <a:lnTo>
                    <a:pt x="20" y="10"/>
                  </a:lnTo>
                  <a:lnTo>
                    <a:pt x="18" y="6"/>
                  </a:lnTo>
                  <a:lnTo>
                    <a:pt x="16" y="4"/>
                  </a:lnTo>
                  <a:lnTo>
                    <a:pt x="13" y="1"/>
                  </a:lnTo>
                  <a:lnTo>
                    <a:pt x="10" y="0"/>
                  </a:lnTo>
                  <a:lnTo>
                    <a:pt x="6" y="1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2" y="17"/>
                  </a:lnTo>
                  <a:lnTo>
                    <a:pt x="6" y="20"/>
                  </a:lnTo>
                  <a:lnTo>
                    <a:pt x="10" y="20"/>
                  </a:lnTo>
                  <a:lnTo>
                    <a:pt x="10" y="20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52" name="ZoneTexte 351"/>
            <p:cNvSpPr txBox="1"/>
            <p:nvPr/>
          </p:nvSpPr>
          <p:spPr>
            <a:xfrm>
              <a:off x="107504" y="3315477"/>
              <a:ext cx="50206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1 000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53" name="ZoneTexte 352"/>
            <p:cNvSpPr txBox="1"/>
            <p:nvPr/>
          </p:nvSpPr>
          <p:spPr>
            <a:xfrm>
              <a:off x="213303" y="3542720"/>
              <a:ext cx="39626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800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54" name="ZoneTexte 353"/>
            <p:cNvSpPr txBox="1"/>
            <p:nvPr/>
          </p:nvSpPr>
          <p:spPr>
            <a:xfrm>
              <a:off x="213303" y="3769963"/>
              <a:ext cx="39626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600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55" name="ZoneTexte 354"/>
            <p:cNvSpPr txBox="1"/>
            <p:nvPr/>
          </p:nvSpPr>
          <p:spPr>
            <a:xfrm>
              <a:off x="213303" y="3997206"/>
              <a:ext cx="39626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400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56" name="ZoneTexte 355"/>
            <p:cNvSpPr txBox="1"/>
            <p:nvPr/>
          </p:nvSpPr>
          <p:spPr>
            <a:xfrm>
              <a:off x="213303" y="4224449"/>
              <a:ext cx="39626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200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57" name="ZoneTexte 356"/>
            <p:cNvSpPr txBox="1"/>
            <p:nvPr/>
          </p:nvSpPr>
          <p:spPr>
            <a:xfrm>
              <a:off x="354367" y="4451691"/>
              <a:ext cx="2551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0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92" name="ZoneTexte 391"/>
            <p:cNvSpPr txBox="1"/>
            <p:nvPr/>
          </p:nvSpPr>
          <p:spPr>
            <a:xfrm>
              <a:off x="1456607" y="3684516"/>
              <a:ext cx="6479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p=0.048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406" name="ZoneTexte 405"/>
            <p:cNvSpPr txBox="1"/>
            <p:nvPr/>
          </p:nvSpPr>
          <p:spPr>
            <a:xfrm>
              <a:off x="818654" y="4693955"/>
              <a:ext cx="5645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N = 38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407" name="ZoneTexte 406"/>
            <p:cNvSpPr txBox="1"/>
            <p:nvPr/>
          </p:nvSpPr>
          <p:spPr>
            <a:xfrm>
              <a:off x="1926030" y="4693955"/>
              <a:ext cx="5645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N = 46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</p:grpSp>
      <p:grpSp>
        <p:nvGrpSpPr>
          <p:cNvPr id="43" name="Groupe 439"/>
          <p:cNvGrpSpPr/>
          <p:nvPr/>
        </p:nvGrpSpPr>
        <p:grpSpPr>
          <a:xfrm>
            <a:off x="2783656" y="3402164"/>
            <a:ext cx="2572510" cy="1538012"/>
            <a:chOff x="2783656" y="3402164"/>
            <a:chExt cx="2572510" cy="1538012"/>
          </a:xfrm>
        </p:grpSpPr>
        <p:sp>
          <p:nvSpPr>
            <p:cNvPr id="162" name="Freeform 693"/>
            <p:cNvSpPr>
              <a:spLocks/>
            </p:cNvSpPr>
            <p:nvPr/>
          </p:nvSpPr>
          <p:spPr bwMode="auto">
            <a:xfrm>
              <a:off x="3310639" y="3402164"/>
              <a:ext cx="2045527" cy="1286363"/>
            </a:xfrm>
            <a:custGeom>
              <a:avLst/>
              <a:gdLst>
                <a:gd name="T0" fmla="*/ 1067 w 1067"/>
                <a:gd name="T1" fmla="*/ 671 h 671"/>
                <a:gd name="T2" fmla="*/ 0 w 1067"/>
                <a:gd name="T3" fmla="*/ 671 h 671"/>
                <a:gd name="T4" fmla="*/ 0 w 1067"/>
                <a:gd name="T5" fmla="*/ 0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67" h="671">
                  <a:moveTo>
                    <a:pt x="1067" y="671"/>
                  </a:moveTo>
                  <a:lnTo>
                    <a:pt x="0" y="671"/>
                  </a:lnTo>
                  <a:lnTo>
                    <a:pt x="0" y="0"/>
                  </a:lnTo>
                </a:path>
              </a:pathLst>
            </a:cu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63" name="Line 715"/>
            <p:cNvSpPr>
              <a:spLocks noChangeShapeType="1"/>
            </p:cNvSpPr>
            <p:nvPr/>
          </p:nvSpPr>
          <p:spPr bwMode="auto">
            <a:xfrm>
              <a:off x="3260795" y="3576618"/>
              <a:ext cx="49844" cy="0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64" name="Line 716"/>
            <p:cNvSpPr>
              <a:spLocks noChangeShapeType="1"/>
            </p:cNvSpPr>
            <p:nvPr/>
          </p:nvSpPr>
          <p:spPr bwMode="auto">
            <a:xfrm>
              <a:off x="3260795" y="3929361"/>
              <a:ext cx="49844" cy="0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65" name="Line 717"/>
            <p:cNvSpPr>
              <a:spLocks noChangeShapeType="1"/>
            </p:cNvSpPr>
            <p:nvPr/>
          </p:nvSpPr>
          <p:spPr bwMode="auto">
            <a:xfrm>
              <a:off x="3260795" y="4278270"/>
              <a:ext cx="49844" cy="0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66" name="Line 718"/>
            <p:cNvSpPr>
              <a:spLocks noChangeShapeType="1"/>
            </p:cNvSpPr>
            <p:nvPr/>
          </p:nvSpPr>
          <p:spPr bwMode="auto">
            <a:xfrm>
              <a:off x="3260795" y="4631013"/>
              <a:ext cx="49844" cy="0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67" name="Line 746"/>
            <p:cNvSpPr>
              <a:spLocks noChangeShapeType="1"/>
            </p:cNvSpPr>
            <p:nvPr/>
          </p:nvSpPr>
          <p:spPr bwMode="auto">
            <a:xfrm flipV="1">
              <a:off x="4884564" y="4688526"/>
              <a:ext cx="0" cy="44093"/>
            </a:xfrm>
            <a:prstGeom prst="line">
              <a:avLst/>
            </a:prstGeom>
            <a:noFill/>
            <a:ln w="6350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68" name="Line 751"/>
            <p:cNvSpPr>
              <a:spLocks noChangeShapeType="1"/>
            </p:cNvSpPr>
            <p:nvPr/>
          </p:nvSpPr>
          <p:spPr bwMode="auto">
            <a:xfrm flipV="1">
              <a:off x="3780325" y="4688526"/>
              <a:ext cx="0" cy="44093"/>
            </a:xfrm>
            <a:prstGeom prst="line">
              <a:avLst/>
            </a:prstGeom>
            <a:noFill/>
            <a:ln w="6350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69" name="Freeform 773"/>
            <p:cNvSpPr>
              <a:spLocks/>
            </p:cNvSpPr>
            <p:nvPr/>
          </p:nvSpPr>
          <p:spPr bwMode="auto">
            <a:xfrm>
              <a:off x="3542607" y="4623345"/>
              <a:ext cx="481188" cy="21089"/>
            </a:xfrm>
            <a:custGeom>
              <a:avLst/>
              <a:gdLst>
                <a:gd name="T0" fmla="*/ 0 w 251"/>
                <a:gd name="T1" fmla="*/ 0 h 11"/>
                <a:gd name="T2" fmla="*/ 0 w 251"/>
                <a:gd name="T3" fmla="*/ 11 h 11"/>
                <a:gd name="T4" fmla="*/ 251 w 251"/>
                <a:gd name="T5" fmla="*/ 11 h 11"/>
                <a:gd name="T6" fmla="*/ 251 w 251"/>
                <a:gd name="T7" fmla="*/ 0 h 11"/>
                <a:gd name="T8" fmla="*/ 0 w 251"/>
                <a:gd name="T9" fmla="*/ 0 h 11"/>
                <a:gd name="T10" fmla="*/ 0 w 251"/>
                <a:gd name="T11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" h="11">
                  <a:moveTo>
                    <a:pt x="0" y="0"/>
                  </a:moveTo>
                  <a:lnTo>
                    <a:pt x="0" y="11"/>
                  </a:lnTo>
                  <a:lnTo>
                    <a:pt x="251" y="1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70" name="Freeform 811"/>
            <p:cNvSpPr>
              <a:spLocks/>
            </p:cNvSpPr>
            <p:nvPr/>
          </p:nvSpPr>
          <p:spPr bwMode="auto">
            <a:xfrm>
              <a:off x="3542607" y="4623345"/>
              <a:ext cx="481188" cy="21089"/>
            </a:xfrm>
            <a:custGeom>
              <a:avLst/>
              <a:gdLst>
                <a:gd name="T0" fmla="*/ 126 w 251"/>
                <a:gd name="T1" fmla="*/ 0 h 11"/>
                <a:gd name="T2" fmla="*/ 0 w 251"/>
                <a:gd name="T3" fmla="*/ 0 h 11"/>
                <a:gd name="T4" fmla="*/ 0 w 251"/>
                <a:gd name="T5" fmla="*/ 11 h 11"/>
                <a:gd name="T6" fmla="*/ 251 w 251"/>
                <a:gd name="T7" fmla="*/ 11 h 11"/>
                <a:gd name="T8" fmla="*/ 251 w 251"/>
                <a:gd name="T9" fmla="*/ 0 h 11"/>
                <a:gd name="T10" fmla="*/ 126 w 251"/>
                <a:gd name="T11" fmla="*/ 0 h 11"/>
                <a:gd name="T12" fmla="*/ 126 w 251"/>
                <a:gd name="T1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1" h="11">
                  <a:moveTo>
                    <a:pt x="126" y="0"/>
                  </a:moveTo>
                  <a:lnTo>
                    <a:pt x="0" y="0"/>
                  </a:lnTo>
                  <a:lnTo>
                    <a:pt x="0" y="11"/>
                  </a:lnTo>
                  <a:lnTo>
                    <a:pt x="251" y="11"/>
                  </a:lnTo>
                  <a:lnTo>
                    <a:pt x="251" y="0"/>
                  </a:lnTo>
                  <a:lnTo>
                    <a:pt x="126" y="0"/>
                  </a:lnTo>
                  <a:lnTo>
                    <a:pt x="126" y="0"/>
                  </a:lnTo>
                </a:path>
              </a:pathLst>
            </a:custGeom>
            <a:solidFill>
              <a:srgbClr val="FFC000"/>
            </a:solidFill>
            <a:ln w="11113">
              <a:solidFill>
                <a:srgbClr val="FFC0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71" name="Line 812"/>
            <p:cNvSpPr>
              <a:spLocks noChangeShapeType="1"/>
            </p:cNvSpPr>
            <p:nvPr/>
          </p:nvSpPr>
          <p:spPr bwMode="auto">
            <a:xfrm flipH="1">
              <a:off x="3784159" y="4594589"/>
              <a:ext cx="122693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72" name="Line 813"/>
            <p:cNvSpPr>
              <a:spLocks noChangeShapeType="1"/>
            </p:cNvSpPr>
            <p:nvPr/>
          </p:nvSpPr>
          <p:spPr bwMode="auto">
            <a:xfrm flipH="1">
              <a:off x="3659548" y="4594589"/>
              <a:ext cx="124611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73" name="Line 814"/>
            <p:cNvSpPr>
              <a:spLocks noChangeShapeType="1"/>
            </p:cNvSpPr>
            <p:nvPr/>
          </p:nvSpPr>
          <p:spPr bwMode="auto">
            <a:xfrm>
              <a:off x="3784159" y="4594589"/>
              <a:ext cx="0" cy="28757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74" name="Freeform 876"/>
            <p:cNvSpPr>
              <a:spLocks/>
            </p:cNvSpPr>
            <p:nvPr/>
          </p:nvSpPr>
          <p:spPr bwMode="auto">
            <a:xfrm>
              <a:off x="4664099" y="4604174"/>
              <a:ext cx="465851" cy="38342"/>
            </a:xfrm>
            <a:custGeom>
              <a:avLst/>
              <a:gdLst>
                <a:gd name="T0" fmla="*/ 0 w 243"/>
                <a:gd name="T1" fmla="*/ 0 h 20"/>
                <a:gd name="T2" fmla="*/ 0 w 243"/>
                <a:gd name="T3" fmla="*/ 20 h 20"/>
                <a:gd name="T4" fmla="*/ 243 w 243"/>
                <a:gd name="T5" fmla="*/ 20 h 20"/>
                <a:gd name="T6" fmla="*/ 243 w 243"/>
                <a:gd name="T7" fmla="*/ 0 h 20"/>
                <a:gd name="T8" fmla="*/ 0 w 243"/>
                <a:gd name="T9" fmla="*/ 0 h 20"/>
                <a:gd name="T10" fmla="*/ 0 w 243"/>
                <a:gd name="T11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3" h="20">
                  <a:moveTo>
                    <a:pt x="0" y="0"/>
                  </a:moveTo>
                  <a:lnTo>
                    <a:pt x="0" y="20"/>
                  </a:lnTo>
                  <a:lnTo>
                    <a:pt x="243" y="20"/>
                  </a:lnTo>
                  <a:lnTo>
                    <a:pt x="24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75" name="Freeform 932"/>
            <p:cNvSpPr>
              <a:spLocks/>
            </p:cNvSpPr>
            <p:nvPr/>
          </p:nvSpPr>
          <p:spPr bwMode="auto">
            <a:xfrm>
              <a:off x="4664099" y="4604174"/>
              <a:ext cx="465851" cy="38342"/>
            </a:xfrm>
            <a:custGeom>
              <a:avLst/>
              <a:gdLst>
                <a:gd name="T0" fmla="*/ 121 w 243"/>
                <a:gd name="T1" fmla="*/ 0 h 20"/>
                <a:gd name="T2" fmla="*/ 0 w 243"/>
                <a:gd name="T3" fmla="*/ 0 h 20"/>
                <a:gd name="T4" fmla="*/ 0 w 243"/>
                <a:gd name="T5" fmla="*/ 20 h 20"/>
                <a:gd name="T6" fmla="*/ 243 w 243"/>
                <a:gd name="T7" fmla="*/ 20 h 20"/>
                <a:gd name="T8" fmla="*/ 243 w 243"/>
                <a:gd name="T9" fmla="*/ 0 h 20"/>
                <a:gd name="T10" fmla="*/ 121 w 243"/>
                <a:gd name="T11" fmla="*/ 0 h 20"/>
                <a:gd name="T12" fmla="*/ 121 w 243"/>
                <a:gd name="T13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3" h="20">
                  <a:moveTo>
                    <a:pt x="121" y="0"/>
                  </a:moveTo>
                  <a:lnTo>
                    <a:pt x="0" y="0"/>
                  </a:lnTo>
                  <a:lnTo>
                    <a:pt x="0" y="20"/>
                  </a:lnTo>
                  <a:lnTo>
                    <a:pt x="243" y="20"/>
                  </a:lnTo>
                  <a:lnTo>
                    <a:pt x="243" y="0"/>
                  </a:lnTo>
                  <a:lnTo>
                    <a:pt x="121" y="0"/>
                  </a:lnTo>
                  <a:lnTo>
                    <a:pt x="121" y="0"/>
                  </a:lnTo>
                </a:path>
              </a:pathLst>
            </a:custGeom>
            <a:solidFill>
              <a:srgbClr val="FF6600"/>
            </a:solidFill>
            <a:ln w="11113">
              <a:solidFill>
                <a:srgbClr val="FF66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76" name="Line 933"/>
            <p:cNvSpPr>
              <a:spLocks noChangeShapeType="1"/>
            </p:cNvSpPr>
            <p:nvPr/>
          </p:nvSpPr>
          <p:spPr bwMode="auto">
            <a:xfrm flipH="1">
              <a:off x="4896066" y="4563916"/>
              <a:ext cx="124611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77" name="Line 934"/>
            <p:cNvSpPr>
              <a:spLocks noChangeShapeType="1"/>
            </p:cNvSpPr>
            <p:nvPr/>
          </p:nvSpPr>
          <p:spPr bwMode="auto">
            <a:xfrm>
              <a:off x="4896066" y="4563916"/>
              <a:ext cx="0" cy="40259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78" name="Line 935"/>
            <p:cNvSpPr>
              <a:spLocks noChangeShapeType="1"/>
            </p:cNvSpPr>
            <p:nvPr/>
          </p:nvSpPr>
          <p:spPr bwMode="auto">
            <a:xfrm flipH="1">
              <a:off x="4773373" y="4563916"/>
              <a:ext cx="122693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79" name="Freeform 1005"/>
            <p:cNvSpPr>
              <a:spLocks/>
            </p:cNvSpPr>
            <p:nvPr/>
          </p:nvSpPr>
          <p:spPr bwMode="auto">
            <a:xfrm>
              <a:off x="4878812" y="4563916"/>
              <a:ext cx="36425" cy="40259"/>
            </a:xfrm>
            <a:custGeom>
              <a:avLst/>
              <a:gdLst>
                <a:gd name="T0" fmla="*/ 9 w 19"/>
                <a:gd name="T1" fmla="*/ 21 h 21"/>
                <a:gd name="T2" fmla="*/ 13 w 19"/>
                <a:gd name="T3" fmla="*/ 20 h 21"/>
                <a:gd name="T4" fmla="*/ 16 w 19"/>
                <a:gd name="T5" fmla="*/ 17 h 21"/>
                <a:gd name="T6" fmla="*/ 18 w 19"/>
                <a:gd name="T7" fmla="*/ 15 h 21"/>
                <a:gd name="T8" fmla="*/ 19 w 19"/>
                <a:gd name="T9" fmla="*/ 10 h 21"/>
                <a:gd name="T10" fmla="*/ 18 w 19"/>
                <a:gd name="T11" fmla="*/ 6 h 21"/>
                <a:gd name="T12" fmla="*/ 16 w 19"/>
                <a:gd name="T13" fmla="*/ 4 h 21"/>
                <a:gd name="T14" fmla="*/ 13 w 19"/>
                <a:gd name="T15" fmla="*/ 1 h 21"/>
                <a:gd name="T16" fmla="*/ 9 w 19"/>
                <a:gd name="T17" fmla="*/ 0 h 21"/>
                <a:gd name="T18" fmla="*/ 5 w 19"/>
                <a:gd name="T19" fmla="*/ 1 h 21"/>
                <a:gd name="T20" fmla="*/ 2 w 19"/>
                <a:gd name="T21" fmla="*/ 4 h 21"/>
                <a:gd name="T22" fmla="*/ 0 w 19"/>
                <a:gd name="T23" fmla="*/ 6 h 21"/>
                <a:gd name="T24" fmla="*/ 0 w 19"/>
                <a:gd name="T25" fmla="*/ 10 h 21"/>
                <a:gd name="T26" fmla="*/ 0 w 19"/>
                <a:gd name="T27" fmla="*/ 15 h 21"/>
                <a:gd name="T28" fmla="*/ 2 w 19"/>
                <a:gd name="T29" fmla="*/ 17 h 21"/>
                <a:gd name="T30" fmla="*/ 5 w 19"/>
                <a:gd name="T31" fmla="*/ 20 h 21"/>
                <a:gd name="T32" fmla="*/ 9 w 19"/>
                <a:gd name="T33" fmla="*/ 21 h 21"/>
                <a:gd name="T34" fmla="*/ 9 w 19"/>
                <a:gd name="T35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" h="21">
                  <a:moveTo>
                    <a:pt x="9" y="21"/>
                  </a:moveTo>
                  <a:lnTo>
                    <a:pt x="13" y="20"/>
                  </a:lnTo>
                  <a:lnTo>
                    <a:pt x="16" y="17"/>
                  </a:lnTo>
                  <a:lnTo>
                    <a:pt x="18" y="15"/>
                  </a:lnTo>
                  <a:lnTo>
                    <a:pt x="19" y="10"/>
                  </a:lnTo>
                  <a:lnTo>
                    <a:pt x="18" y="6"/>
                  </a:lnTo>
                  <a:lnTo>
                    <a:pt x="16" y="4"/>
                  </a:lnTo>
                  <a:lnTo>
                    <a:pt x="13" y="1"/>
                  </a:lnTo>
                  <a:lnTo>
                    <a:pt x="9" y="0"/>
                  </a:lnTo>
                  <a:lnTo>
                    <a:pt x="5" y="1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15"/>
                  </a:lnTo>
                  <a:lnTo>
                    <a:pt x="2" y="17"/>
                  </a:lnTo>
                  <a:lnTo>
                    <a:pt x="5" y="20"/>
                  </a:lnTo>
                  <a:lnTo>
                    <a:pt x="9" y="21"/>
                  </a:lnTo>
                  <a:lnTo>
                    <a:pt x="9" y="21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80" name="Freeform 1006"/>
            <p:cNvSpPr>
              <a:spLocks/>
            </p:cNvSpPr>
            <p:nvPr/>
          </p:nvSpPr>
          <p:spPr bwMode="auto">
            <a:xfrm>
              <a:off x="4878812" y="4462310"/>
              <a:ext cx="36425" cy="36425"/>
            </a:xfrm>
            <a:custGeom>
              <a:avLst/>
              <a:gdLst>
                <a:gd name="T0" fmla="*/ 9 w 19"/>
                <a:gd name="T1" fmla="*/ 19 h 19"/>
                <a:gd name="T2" fmla="*/ 13 w 19"/>
                <a:gd name="T3" fmla="*/ 18 h 19"/>
                <a:gd name="T4" fmla="*/ 16 w 19"/>
                <a:gd name="T5" fmla="*/ 17 h 19"/>
                <a:gd name="T6" fmla="*/ 18 w 19"/>
                <a:gd name="T7" fmla="*/ 13 h 19"/>
                <a:gd name="T8" fmla="*/ 19 w 19"/>
                <a:gd name="T9" fmla="*/ 10 h 19"/>
                <a:gd name="T10" fmla="*/ 18 w 19"/>
                <a:gd name="T11" fmla="*/ 6 h 19"/>
                <a:gd name="T12" fmla="*/ 16 w 19"/>
                <a:gd name="T13" fmla="*/ 2 h 19"/>
                <a:gd name="T14" fmla="*/ 13 w 19"/>
                <a:gd name="T15" fmla="*/ 1 h 19"/>
                <a:gd name="T16" fmla="*/ 9 w 19"/>
                <a:gd name="T17" fmla="*/ 0 h 19"/>
                <a:gd name="T18" fmla="*/ 5 w 19"/>
                <a:gd name="T19" fmla="*/ 1 h 19"/>
                <a:gd name="T20" fmla="*/ 2 w 19"/>
                <a:gd name="T21" fmla="*/ 2 h 19"/>
                <a:gd name="T22" fmla="*/ 0 w 19"/>
                <a:gd name="T23" fmla="*/ 6 h 19"/>
                <a:gd name="T24" fmla="*/ 0 w 19"/>
                <a:gd name="T25" fmla="*/ 10 h 19"/>
                <a:gd name="T26" fmla="*/ 0 w 19"/>
                <a:gd name="T27" fmla="*/ 13 h 19"/>
                <a:gd name="T28" fmla="*/ 2 w 19"/>
                <a:gd name="T29" fmla="*/ 17 h 19"/>
                <a:gd name="T30" fmla="*/ 5 w 19"/>
                <a:gd name="T31" fmla="*/ 18 h 19"/>
                <a:gd name="T32" fmla="*/ 9 w 19"/>
                <a:gd name="T33" fmla="*/ 19 h 19"/>
                <a:gd name="T34" fmla="*/ 9 w 19"/>
                <a:gd name="T3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" h="19">
                  <a:moveTo>
                    <a:pt x="9" y="19"/>
                  </a:moveTo>
                  <a:lnTo>
                    <a:pt x="13" y="18"/>
                  </a:lnTo>
                  <a:lnTo>
                    <a:pt x="16" y="17"/>
                  </a:lnTo>
                  <a:lnTo>
                    <a:pt x="18" y="13"/>
                  </a:lnTo>
                  <a:lnTo>
                    <a:pt x="19" y="10"/>
                  </a:lnTo>
                  <a:lnTo>
                    <a:pt x="18" y="6"/>
                  </a:lnTo>
                  <a:lnTo>
                    <a:pt x="16" y="2"/>
                  </a:lnTo>
                  <a:lnTo>
                    <a:pt x="13" y="1"/>
                  </a:lnTo>
                  <a:lnTo>
                    <a:pt x="9" y="0"/>
                  </a:lnTo>
                  <a:lnTo>
                    <a:pt x="5" y="1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13"/>
                  </a:lnTo>
                  <a:lnTo>
                    <a:pt x="2" y="17"/>
                  </a:lnTo>
                  <a:lnTo>
                    <a:pt x="5" y="18"/>
                  </a:lnTo>
                  <a:lnTo>
                    <a:pt x="9" y="19"/>
                  </a:lnTo>
                  <a:lnTo>
                    <a:pt x="9" y="19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81" name="Freeform 1007"/>
            <p:cNvSpPr>
              <a:spLocks/>
            </p:cNvSpPr>
            <p:nvPr/>
          </p:nvSpPr>
          <p:spPr bwMode="auto">
            <a:xfrm>
              <a:off x="4878812" y="4385627"/>
              <a:ext cx="36425" cy="38342"/>
            </a:xfrm>
            <a:custGeom>
              <a:avLst/>
              <a:gdLst>
                <a:gd name="T0" fmla="*/ 9 w 19"/>
                <a:gd name="T1" fmla="*/ 20 h 20"/>
                <a:gd name="T2" fmla="*/ 13 w 19"/>
                <a:gd name="T3" fmla="*/ 18 h 20"/>
                <a:gd name="T4" fmla="*/ 16 w 19"/>
                <a:gd name="T5" fmla="*/ 16 h 20"/>
                <a:gd name="T6" fmla="*/ 18 w 19"/>
                <a:gd name="T7" fmla="*/ 14 h 20"/>
                <a:gd name="T8" fmla="*/ 19 w 19"/>
                <a:gd name="T9" fmla="*/ 10 h 20"/>
                <a:gd name="T10" fmla="*/ 18 w 19"/>
                <a:gd name="T11" fmla="*/ 6 h 20"/>
                <a:gd name="T12" fmla="*/ 16 w 19"/>
                <a:gd name="T13" fmla="*/ 2 h 20"/>
                <a:gd name="T14" fmla="*/ 13 w 19"/>
                <a:gd name="T15" fmla="*/ 0 h 20"/>
                <a:gd name="T16" fmla="*/ 9 w 19"/>
                <a:gd name="T17" fmla="*/ 0 h 20"/>
                <a:gd name="T18" fmla="*/ 5 w 19"/>
                <a:gd name="T19" fmla="*/ 0 h 20"/>
                <a:gd name="T20" fmla="*/ 2 w 19"/>
                <a:gd name="T21" fmla="*/ 2 h 20"/>
                <a:gd name="T22" fmla="*/ 0 w 19"/>
                <a:gd name="T23" fmla="*/ 6 h 20"/>
                <a:gd name="T24" fmla="*/ 0 w 19"/>
                <a:gd name="T25" fmla="*/ 10 h 20"/>
                <a:gd name="T26" fmla="*/ 0 w 19"/>
                <a:gd name="T27" fmla="*/ 14 h 20"/>
                <a:gd name="T28" fmla="*/ 2 w 19"/>
                <a:gd name="T29" fmla="*/ 16 h 20"/>
                <a:gd name="T30" fmla="*/ 5 w 19"/>
                <a:gd name="T31" fmla="*/ 18 h 20"/>
                <a:gd name="T32" fmla="*/ 9 w 19"/>
                <a:gd name="T33" fmla="*/ 20 h 20"/>
                <a:gd name="T34" fmla="*/ 9 w 19"/>
                <a:gd name="T35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" h="20">
                  <a:moveTo>
                    <a:pt x="9" y="20"/>
                  </a:moveTo>
                  <a:lnTo>
                    <a:pt x="13" y="18"/>
                  </a:lnTo>
                  <a:lnTo>
                    <a:pt x="16" y="16"/>
                  </a:lnTo>
                  <a:lnTo>
                    <a:pt x="18" y="14"/>
                  </a:lnTo>
                  <a:lnTo>
                    <a:pt x="19" y="10"/>
                  </a:lnTo>
                  <a:lnTo>
                    <a:pt x="18" y="6"/>
                  </a:lnTo>
                  <a:lnTo>
                    <a:pt x="16" y="2"/>
                  </a:lnTo>
                  <a:lnTo>
                    <a:pt x="13" y="0"/>
                  </a:lnTo>
                  <a:lnTo>
                    <a:pt x="9" y="0"/>
                  </a:lnTo>
                  <a:lnTo>
                    <a:pt x="5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2" y="16"/>
                  </a:lnTo>
                  <a:lnTo>
                    <a:pt x="5" y="18"/>
                  </a:lnTo>
                  <a:lnTo>
                    <a:pt x="9" y="20"/>
                  </a:lnTo>
                  <a:lnTo>
                    <a:pt x="9" y="20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82" name="Freeform 1008"/>
            <p:cNvSpPr>
              <a:spLocks/>
            </p:cNvSpPr>
            <p:nvPr/>
          </p:nvSpPr>
          <p:spPr bwMode="auto">
            <a:xfrm>
              <a:off x="4878812" y="4084645"/>
              <a:ext cx="36425" cy="38342"/>
            </a:xfrm>
            <a:custGeom>
              <a:avLst/>
              <a:gdLst>
                <a:gd name="T0" fmla="*/ 9 w 19"/>
                <a:gd name="T1" fmla="*/ 20 h 20"/>
                <a:gd name="T2" fmla="*/ 13 w 19"/>
                <a:gd name="T3" fmla="*/ 20 h 20"/>
                <a:gd name="T4" fmla="*/ 16 w 19"/>
                <a:gd name="T5" fmla="*/ 18 h 20"/>
                <a:gd name="T6" fmla="*/ 18 w 19"/>
                <a:gd name="T7" fmla="*/ 14 h 20"/>
                <a:gd name="T8" fmla="*/ 19 w 19"/>
                <a:gd name="T9" fmla="*/ 10 h 20"/>
                <a:gd name="T10" fmla="*/ 18 w 19"/>
                <a:gd name="T11" fmla="*/ 7 h 20"/>
                <a:gd name="T12" fmla="*/ 16 w 19"/>
                <a:gd name="T13" fmla="*/ 3 h 20"/>
                <a:gd name="T14" fmla="*/ 13 w 19"/>
                <a:gd name="T15" fmla="*/ 2 h 20"/>
                <a:gd name="T16" fmla="*/ 9 w 19"/>
                <a:gd name="T17" fmla="*/ 0 h 20"/>
                <a:gd name="T18" fmla="*/ 5 w 19"/>
                <a:gd name="T19" fmla="*/ 2 h 20"/>
                <a:gd name="T20" fmla="*/ 2 w 19"/>
                <a:gd name="T21" fmla="*/ 3 h 20"/>
                <a:gd name="T22" fmla="*/ 0 w 19"/>
                <a:gd name="T23" fmla="*/ 7 h 20"/>
                <a:gd name="T24" fmla="*/ 0 w 19"/>
                <a:gd name="T25" fmla="*/ 10 h 20"/>
                <a:gd name="T26" fmla="*/ 0 w 19"/>
                <a:gd name="T27" fmla="*/ 14 h 20"/>
                <a:gd name="T28" fmla="*/ 2 w 19"/>
                <a:gd name="T29" fmla="*/ 18 h 20"/>
                <a:gd name="T30" fmla="*/ 5 w 19"/>
                <a:gd name="T31" fmla="*/ 20 h 20"/>
                <a:gd name="T32" fmla="*/ 9 w 19"/>
                <a:gd name="T33" fmla="*/ 20 h 20"/>
                <a:gd name="T34" fmla="*/ 9 w 19"/>
                <a:gd name="T35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" h="20">
                  <a:moveTo>
                    <a:pt x="9" y="20"/>
                  </a:moveTo>
                  <a:lnTo>
                    <a:pt x="13" y="20"/>
                  </a:lnTo>
                  <a:lnTo>
                    <a:pt x="16" y="18"/>
                  </a:lnTo>
                  <a:lnTo>
                    <a:pt x="18" y="14"/>
                  </a:lnTo>
                  <a:lnTo>
                    <a:pt x="19" y="10"/>
                  </a:lnTo>
                  <a:lnTo>
                    <a:pt x="18" y="7"/>
                  </a:lnTo>
                  <a:lnTo>
                    <a:pt x="16" y="3"/>
                  </a:lnTo>
                  <a:lnTo>
                    <a:pt x="13" y="2"/>
                  </a:lnTo>
                  <a:lnTo>
                    <a:pt x="9" y="0"/>
                  </a:lnTo>
                  <a:lnTo>
                    <a:pt x="5" y="2"/>
                  </a:lnTo>
                  <a:lnTo>
                    <a:pt x="2" y="3"/>
                  </a:lnTo>
                  <a:lnTo>
                    <a:pt x="0" y="7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2" y="18"/>
                  </a:lnTo>
                  <a:lnTo>
                    <a:pt x="5" y="20"/>
                  </a:lnTo>
                  <a:lnTo>
                    <a:pt x="9" y="20"/>
                  </a:lnTo>
                  <a:lnTo>
                    <a:pt x="9" y="20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83" name="Freeform 1009"/>
            <p:cNvSpPr>
              <a:spLocks/>
            </p:cNvSpPr>
            <p:nvPr/>
          </p:nvSpPr>
          <p:spPr bwMode="auto">
            <a:xfrm>
              <a:off x="4878812" y="3411749"/>
              <a:ext cx="36425" cy="38342"/>
            </a:xfrm>
            <a:custGeom>
              <a:avLst/>
              <a:gdLst>
                <a:gd name="T0" fmla="*/ 9 w 19"/>
                <a:gd name="T1" fmla="*/ 20 h 20"/>
                <a:gd name="T2" fmla="*/ 13 w 19"/>
                <a:gd name="T3" fmla="*/ 19 h 20"/>
                <a:gd name="T4" fmla="*/ 16 w 19"/>
                <a:gd name="T5" fmla="*/ 16 h 20"/>
                <a:gd name="T6" fmla="*/ 18 w 19"/>
                <a:gd name="T7" fmla="*/ 14 h 20"/>
                <a:gd name="T8" fmla="*/ 19 w 19"/>
                <a:gd name="T9" fmla="*/ 10 h 20"/>
                <a:gd name="T10" fmla="*/ 18 w 19"/>
                <a:gd name="T11" fmla="*/ 6 h 20"/>
                <a:gd name="T12" fmla="*/ 16 w 19"/>
                <a:gd name="T13" fmla="*/ 3 h 20"/>
                <a:gd name="T14" fmla="*/ 13 w 19"/>
                <a:gd name="T15" fmla="*/ 0 h 20"/>
                <a:gd name="T16" fmla="*/ 9 w 19"/>
                <a:gd name="T17" fmla="*/ 0 h 20"/>
                <a:gd name="T18" fmla="*/ 5 w 19"/>
                <a:gd name="T19" fmla="*/ 0 h 20"/>
                <a:gd name="T20" fmla="*/ 2 w 19"/>
                <a:gd name="T21" fmla="*/ 3 h 20"/>
                <a:gd name="T22" fmla="*/ 0 w 19"/>
                <a:gd name="T23" fmla="*/ 6 h 20"/>
                <a:gd name="T24" fmla="*/ 0 w 19"/>
                <a:gd name="T25" fmla="*/ 10 h 20"/>
                <a:gd name="T26" fmla="*/ 0 w 19"/>
                <a:gd name="T27" fmla="*/ 14 h 20"/>
                <a:gd name="T28" fmla="*/ 2 w 19"/>
                <a:gd name="T29" fmla="*/ 16 h 20"/>
                <a:gd name="T30" fmla="*/ 5 w 19"/>
                <a:gd name="T31" fmla="*/ 19 h 20"/>
                <a:gd name="T32" fmla="*/ 9 w 19"/>
                <a:gd name="T33" fmla="*/ 20 h 20"/>
                <a:gd name="T34" fmla="*/ 9 w 19"/>
                <a:gd name="T35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" h="20">
                  <a:moveTo>
                    <a:pt x="9" y="20"/>
                  </a:moveTo>
                  <a:lnTo>
                    <a:pt x="13" y="19"/>
                  </a:lnTo>
                  <a:lnTo>
                    <a:pt x="16" y="16"/>
                  </a:lnTo>
                  <a:lnTo>
                    <a:pt x="18" y="14"/>
                  </a:lnTo>
                  <a:lnTo>
                    <a:pt x="19" y="10"/>
                  </a:lnTo>
                  <a:lnTo>
                    <a:pt x="18" y="6"/>
                  </a:lnTo>
                  <a:lnTo>
                    <a:pt x="16" y="3"/>
                  </a:lnTo>
                  <a:lnTo>
                    <a:pt x="13" y="0"/>
                  </a:lnTo>
                  <a:lnTo>
                    <a:pt x="9" y="0"/>
                  </a:lnTo>
                  <a:lnTo>
                    <a:pt x="5" y="0"/>
                  </a:lnTo>
                  <a:lnTo>
                    <a:pt x="2" y="3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2" y="16"/>
                  </a:lnTo>
                  <a:lnTo>
                    <a:pt x="5" y="19"/>
                  </a:lnTo>
                  <a:lnTo>
                    <a:pt x="9" y="20"/>
                  </a:lnTo>
                  <a:lnTo>
                    <a:pt x="9" y="20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68" name="ZoneTexte 367"/>
            <p:cNvSpPr txBox="1"/>
            <p:nvPr/>
          </p:nvSpPr>
          <p:spPr>
            <a:xfrm>
              <a:off x="2783656" y="3458036"/>
              <a:ext cx="50206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6 000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69" name="ZoneTexte 368"/>
            <p:cNvSpPr txBox="1"/>
            <p:nvPr/>
          </p:nvSpPr>
          <p:spPr>
            <a:xfrm>
              <a:off x="2783656" y="3810276"/>
              <a:ext cx="50206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4 000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70" name="ZoneTexte 369"/>
            <p:cNvSpPr txBox="1"/>
            <p:nvPr/>
          </p:nvSpPr>
          <p:spPr>
            <a:xfrm>
              <a:off x="2783656" y="4162516"/>
              <a:ext cx="50206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2 000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71" name="ZoneTexte 370"/>
            <p:cNvSpPr txBox="1"/>
            <p:nvPr/>
          </p:nvSpPr>
          <p:spPr>
            <a:xfrm>
              <a:off x="3030519" y="4514755"/>
              <a:ext cx="2551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0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95" name="ZoneTexte 394"/>
            <p:cNvSpPr txBox="1"/>
            <p:nvPr/>
          </p:nvSpPr>
          <p:spPr>
            <a:xfrm>
              <a:off x="4006540" y="3684516"/>
              <a:ext cx="59182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p=0.27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408" name="ZoneTexte 407"/>
            <p:cNvSpPr txBox="1"/>
            <p:nvPr/>
          </p:nvSpPr>
          <p:spPr>
            <a:xfrm>
              <a:off x="3500648" y="4693955"/>
              <a:ext cx="5645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N = 38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409" name="ZoneTexte 408"/>
            <p:cNvSpPr txBox="1"/>
            <p:nvPr/>
          </p:nvSpPr>
          <p:spPr>
            <a:xfrm>
              <a:off x="4608022" y="4693955"/>
              <a:ext cx="5645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N = 46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</p:grpSp>
      <p:grpSp>
        <p:nvGrpSpPr>
          <p:cNvPr id="80" name="Groupe 440"/>
          <p:cNvGrpSpPr/>
          <p:nvPr/>
        </p:nvGrpSpPr>
        <p:grpSpPr>
          <a:xfrm>
            <a:off x="5417144" y="3338465"/>
            <a:ext cx="2450105" cy="1601711"/>
            <a:chOff x="5417144" y="3338465"/>
            <a:chExt cx="2450105" cy="1601711"/>
          </a:xfrm>
        </p:grpSpPr>
        <p:sp>
          <p:nvSpPr>
            <p:cNvPr id="268" name="Freeform 692"/>
            <p:cNvSpPr>
              <a:spLocks/>
            </p:cNvSpPr>
            <p:nvPr/>
          </p:nvSpPr>
          <p:spPr bwMode="auto">
            <a:xfrm>
              <a:off x="5819806" y="3402164"/>
              <a:ext cx="2047443" cy="1286363"/>
            </a:xfrm>
            <a:custGeom>
              <a:avLst/>
              <a:gdLst>
                <a:gd name="T0" fmla="*/ 1068 w 1068"/>
                <a:gd name="T1" fmla="*/ 671 h 671"/>
                <a:gd name="T2" fmla="*/ 0 w 1068"/>
                <a:gd name="T3" fmla="*/ 671 h 671"/>
                <a:gd name="T4" fmla="*/ 0 w 1068"/>
                <a:gd name="T5" fmla="*/ 0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68" h="671">
                  <a:moveTo>
                    <a:pt x="1068" y="671"/>
                  </a:moveTo>
                  <a:lnTo>
                    <a:pt x="0" y="671"/>
                  </a:lnTo>
                  <a:lnTo>
                    <a:pt x="0" y="0"/>
                  </a:lnTo>
                </a:path>
              </a:pathLst>
            </a:cu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69" name="Line 706"/>
            <p:cNvSpPr>
              <a:spLocks noChangeShapeType="1"/>
            </p:cNvSpPr>
            <p:nvPr/>
          </p:nvSpPr>
          <p:spPr bwMode="auto">
            <a:xfrm>
              <a:off x="5769962" y="3450090"/>
              <a:ext cx="49844" cy="0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70" name="Line 707"/>
            <p:cNvSpPr>
              <a:spLocks noChangeShapeType="1"/>
            </p:cNvSpPr>
            <p:nvPr/>
          </p:nvSpPr>
          <p:spPr bwMode="auto">
            <a:xfrm>
              <a:off x="5769962" y="3814336"/>
              <a:ext cx="49844" cy="0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71" name="Line 708"/>
            <p:cNvSpPr>
              <a:spLocks noChangeShapeType="1"/>
            </p:cNvSpPr>
            <p:nvPr/>
          </p:nvSpPr>
          <p:spPr bwMode="auto">
            <a:xfrm>
              <a:off x="5769962" y="4178582"/>
              <a:ext cx="49844" cy="0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72" name="Line 709"/>
            <p:cNvSpPr>
              <a:spLocks noChangeShapeType="1"/>
            </p:cNvSpPr>
            <p:nvPr/>
          </p:nvSpPr>
          <p:spPr bwMode="auto">
            <a:xfrm>
              <a:off x="5769962" y="4542827"/>
              <a:ext cx="49844" cy="0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73" name="Line 742"/>
            <p:cNvSpPr>
              <a:spLocks noChangeShapeType="1"/>
            </p:cNvSpPr>
            <p:nvPr/>
          </p:nvSpPr>
          <p:spPr bwMode="auto">
            <a:xfrm flipV="1">
              <a:off x="7395647" y="4688526"/>
              <a:ext cx="0" cy="44093"/>
            </a:xfrm>
            <a:prstGeom prst="line">
              <a:avLst/>
            </a:prstGeom>
            <a:noFill/>
            <a:ln w="6350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74" name="Line 747"/>
            <p:cNvSpPr>
              <a:spLocks noChangeShapeType="1"/>
            </p:cNvSpPr>
            <p:nvPr/>
          </p:nvSpPr>
          <p:spPr bwMode="auto">
            <a:xfrm flipV="1">
              <a:off x="6291408" y="4688526"/>
              <a:ext cx="0" cy="44093"/>
            </a:xfrm>
            <a:prstGeom prst="line">
              <a:avLst/>
            </a:prstGeom>
            <a:noFill/>
            <a:ln w="6350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75" name="Rectangle 763"/>
            <p:cNvSpPr>
              <a:spLocks noChangeArrowheads="1"/>
            </p:cNvSpPr>
            <p:nvPr/>
          </p:nvSpPr>
          <p:spPr bwMode="auto">
            <a:xfrm>
              <a:off x="6049856" y="4330032"/>
              <a:ext cx="473520" cy="155284"/>
            </a:xfrm>
            <a:prstGeom prst="rect">
              <a:avLst/>
            </a:prstGeom>
            <a:solidFill>
              <a:srgbClr val="FFC000"/>
            </a:solidFill>
            <a:ln w="0">
              <a:solidFill>
                <a:srgbClr val="33339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76" name="Rectangle 764"/>
            <p:cNvSpPr>
              <a:spLocks noChangeArrowheads="1"/>
            </p:cNvSpPr>
            <p:nvPr/>
          </p:nvSpPr>
          <p:spPr bwMode="auto">
            <a:xfrm>
              <a:off x="6049856" y="4485315"/>
              <a:ext cx="473520" cy="90103"/>
            </a:xfrm>
            <a:prstGeom prst="rect">
              <a:avLst/>
            </a:prstGeom>
            <a:solidFill>
              <a:srgbClr val="FFC000"/>
            </a:solidFill>
            <a:ln w="0">
              <a:solidFill>
                <a:srgbClr val="33339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77" name="Line 787"/>
            <p:cNvSpPr>
              <a:spLocks noChangeShapeType="1"/>
            </p:cNvSpPr>
            <p:nvPr/>
          </p:nvSpPr>
          <p:spPr bwMode="auto">
            <a:xfrm flipH="1">
              <a:off x="6283740" y="4172831"/>
              <a:ext cx="124611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78" name="Line 788"/>
            <p:cNvSpPr>
              <a:spLocks noChangeShapeType="1"/>
            </p:cNvSpPr>
            <p:nvPr/>
          </p:nvSpPr>
          <p:spPr bwMode="auto">
            <a:xfrm>
              <a:off x="6283740" y="4172831"/>
              <a:ext cx="0" cy="157201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79" name="Freeform 789"/>
            <p:cNvSpPr>
              <a:spLocks/>
            </p:cNvSpPr>
            <p:nvPr/>
          </p:nvSpPr>
          <p:spPr bwMode="auto">
            <a:xfrm>
              <a:off x="6049856" y="4330032"/>
              <a:ext cx="233884" cy="155284"/>
            </a:xfrm>
            <a:custGeom>
              <a:avLst/>
              <a:gdLst>
                <a:gd name="T0" fmla="*/ 122 w 122"/>
                <a:gd name="T1" fmla="*/ 0 h 81"/>
                <a:gd name="T2" fmla="*/ 0 w 122"/>
                <a:gd name="T3" fmla="*/ 0 h 81"/>
                <a:gd name="T4" fmla="*/ 0 w 122"/>
                <a:gd name="T5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2" h="81">
                  <a:moveTo>
                    <a:pt x="122" y="0"/>
                  </a:moveTo>
                  <a:lnTo>
                    <a:pt x="0" y="0"/>
                  </a:lnTo>
                  <a:lnTo>
                    <a:pt x="0" y="81"/>
                  </a:lnTo>
                </a:path>
              </a:pathLst>
            </a:custGeom>
            <a:solidFill>
              <a:srgbClr val="FFC000"/>
            </a:solidFill>
            <a:ln w="11113">
              <a:solidFill>
                <a:srgbClr val="FFC0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80" name="Line 790"/>
            <p:cNvSpPr>
              <a:spLocks noChangeShapeType="1"/>
            </p:cNvSpPr>
            <p:nvPr/>
          </p:nvSpPr>
          <p:spPr bwMode="auto">
            <a:xfrm flipH="1">
              <a:off x="6283740" y="4644433"/>
              <a:ext cx="124611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81" name="Line 791"/>
            <p:cNvSpPr>
              <a:spLocks noChangeShapeType="1"/>
            </p:cNvSpPr>
            <p:nvPr/>
          </p:nvSpPr>
          <p:spPr bwMode="auto">
            <a:xfrm flipV="1">
              <a:off x="6283740" y="4575418"/>
              <a:ext cx="0" cy="69015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82" name="Line 792"/>
            <p:cNvSpPr>
              <a:spLocks noChangeShapeType="1"/>
            </p:cNvSpPr>
            <p:nvPr/>
          </p:nvSpPr>
          <p:spPr bwMode="auto">
            <a:xfrm flipH="1">
              <a:off x="6162964" y="4172831"/>
              <a:ext cx="120777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83" name="Line 793"/>
            <p:cNvSpPr>
              <a:spLocks noChangeShapeType="1"/>
            </p:cNvSpPr>
            <p:nvPr/>
          </p:nvSpPr>
          <p:spPr bwMode="auto">
            <a:xfrm flipH="1">
              <a:off x="6162964" y="4644433"/>
              <a:ext cx="120777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84" name="Freeform 794"/>
            <p:cNvSpPr>
              <a:spLocks/>
            </p:cNvSpPr>
            <p:nvPr/>
          </p:nvSpPr>
          <p:spPr bwMode="auto">
            <a:xfrm>
              <a:off x="6049856" y="4485315"/>
              <a:ext cx="233884" cy="90103"/>
            </a:xfrm>
            <a:custGeom>
              <a:avLst/>
              <a:gdLst>
                <a:gd name="T0" fmla="*/ 0 w 122"/>
                <a:gd name="T1" fmla="*/ 0 h 47"/>
                <a:gd name="T2" fmla="*/ 0 w 122"/>
                <a:gd name="T3" fmla="*/ 47 h 47"/>
                <a:gd name="T4" fmla="*/ 122 w 122"/>
                <a:gd name="T5" fmla="*/ 4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2" h="47">
                  <a:moveTo>
                    <a:pt x="0" y="0"/>
                  </a:moveTo>
                  <a:lnTo>
                    <a:pt x="0" y="47"/>
                  </a:lnTo>
                  <a:lnTo>
                    <a:pt x="122" y="47"/>
                  </a:lnTo>
                </a:path>
              </a:pathLst>
            </a:custGeom>
            <a:solidFill>
              <a:srgbClr val="FFC000"/>
            </a:solidFill>
            <a:ln w="11113">
              <a:solidFill>
                <a:srgbClr val="FFC0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85" name="Freeform 795"/>
            <p:cNvSpPr>
              <a:spLocks/>
            </p:cNvSpPr>
            <p:nvPr/>
          </p:nvSpPr>
          <p:spPr bwMode="auto">
            <a:xfrm>
              <a:off x="6283740" y="4330032"/>
              <a:ext cx="239636" cy="155284"/>
            </a:xfrm>
            <a:custGeom>
              <a:avLst/>
              <a:gdLst>
                <a:gd name="T0" fmla="*/ 125 w 125"/>
                <a:gd name="T1" fmla="*/ 81 h 81"/>
                <a:gd name="T2" fmla="*/ 125 w 125"/>
                <a:gd name="T3" fmla="*/ 0 h 81"/>
                <a:gd name="T4" fmla="*/ 0 w 125"/>
                <a:gd name="T5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5" h="81">
                  <a:moveTo>
                    <a:pt x="125" y="81"/>
                  </a:moveTo>
                  <a:lnTo>
                    <a:pt x="125" y="0"/>
                  </a:lnTo>
                  <a:lnTo>
                    <a:pt x="0" y="0"/>
                  </a:lnTo>
                </a:path>
              </a:pathLst>
            </a:custGeom>
            <a:solidFill>
              <a:srgbClr val="FFC000"/>
            </a:solidFill>
            <a:ln w="11113">
              <a:solidFill>
                <a:srgbClr val="FFC0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86" name="Freeform 796"/>
            <p:cNvSpPr>
              <a:spLocks/>
            </p:cNvSpPr>
            <p:nvPr/>
          </p:nvSpPr>
          <p:spPr bwMode="auto">
            <a:xfrm>
              <a:off x="6283740" y="4485315"/>
              <a:ext cx="239636" cy="90103"/>
            </a:xfrm>
            <a:custGeom>
              <a:avLst/>
              <a:gdLst>
                <a:gd name="T0" fmla="*/ 0 w 125"/>
                <a:gd name="T1" fmla="*/ 47 h 47"/>
                <a:gd name="T2" fmla="*/ 125 w 125"/>
                <a:gd name="T3" fmla="*/ 47 h 47"/>
                <a:gd name="T4" fmla="*/ 125 w 125"/>
                <a:gd name="T5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5" h="47">
                  <a:moveTo>
                    <a:pt x="0" y="47"/>
                  </a:moveTo>
                  <a:lnTo>
                    <a:pt x="125" y="47"/>
                  </a:lnTo>
                  <a:lnTo>
                    <a:pt x="125" y="0"/>
                  </a:lnTo>
                </a:path>
              </a:pathLst>
            </a:custGeom>
            <a:solidFill>
              <a:srgbClr val="FFC000"/>
            </a:solidFill>
            <a:ln w="11113">
              <a:solidFill>
                <a:srgbClr val="FFC0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87" name="Line 797"/>
            <p:cNvSpPr>
              <a:spLocks noChangeShapeType="1"/>
            </p:cNvSpPr>
            <p:nvPr/>
          </p:nvSpPr>
          <p:spPr bwMode="auto">
            <a:xfrm flipH="1">
              <a:off x="6049856" y="4485315"/>
              <a:ext cx="473520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88" name="Freeform 883"/>
            <p:cNvSpPr>
              <a:spLocks/>
            </p:cNvSpPr>
            <p:nvPr/>
          </p:nvSpPr>
          <p:spPr bwMode="auto">
            <a:xfrm>
              <a:off x="7165597" y="4328114"/>
              <a:ext cx="462017" cy="92020"/>
            </a:xfrm>
            <a:custGeom>
              <a:avLst/>
              <a:gdLst>
                <a:gd name="T0" fmla="*/ 241 w 241"/>
                <a:gd name="T1" fmla="*/ 48 h 48"/>
                <a:gd name="T2" fmla="*/ 241 w 241"/>
                <a:gd name="T3" fmla="*/ 0 h 48"/>
                <a:gd name="T4" fmla="*/ 0 w 241"/>
                <a:gd name="T5" fmla="*/ 0 h 48"/>
                <a:gd name="T6" fmla="*/ 0 w 241"/>
                <a:gd name="T7" fmla="*/ 48 h 48"/>
                <a:gd name="T8" fmla="*/ 241 w 241"/>
                <a:gd name="T9" fmla="*/ 48 h 48"/>
                <a:gd name="T10" fmla="*/ 241 w 241"/>
                <a:gd name="T11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1" h="48">
                  <a:moveTo>
                    <a:pt x="241" y="48"/>
                  </a:moveTo>
                  <a:lnTo>
                    <a:pt x="241" y="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241" y="48"/>
                  </a:lnTo>
                  <a:lnTo>
                    <a:pt x="241" y="48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89" name="Freeform 884"/>
            <p:cNvSpPr>
              <a:spLocks/>
            </p:cNvSpPr>
            <p:nvPr/>
          </p:nvSpPr>
          <p:spPr bwMode="auto">
            <a:xfrm>
              <a:off x="7165597" y="4420134"/>
              <a:ext cx="462017" cy="74767"/>
            </a:xfrm>
            <a:custGeom>
              <a:avLst/>
              <a:gdLst>
                <a:gd name="T0" fmla="*/ 241 w 241"/>
                <a:gd name="T1" fmla="*/ 39 h 39"/>
                <a:gd name="T2" fmla="*/ 241 w 241"/>
                <a:gd name="T3" fmla="*/ 0 h 39"/>
                <a:gd name="T4" fmla="*/ 0 w 241"/>
                <a:gd name="T5" fmla="*/ 0 h 39"/>
                <a:gd name="T6" fmla="*/ 0 w 241"/>
                <a:gd name="T7" fmla="*/ 39 h 39"/>
                <a:gd name="T8" fmla="*/ 241 w 241"/>
                <a:gd name="T9" fmla="*/ 39 h 39"/>
                <a:gd name="T10" fmla="*/ 241 w 241"/>
                <a:gd name="T11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1" h="39">
                  <a:moveTo>
                    <a:pt x="241" y="39"/>
                  </a:moveTo>
                  <a:lnTo>
                    <a:pt x="241" y="0"/>
                  </a:lnTo>
                  <a:lnTo>
                    <a:pt x="0" y="0"/>
                  </a:lnTo>
                  <a:lnTo>
                    <a:pt x="0" y="39"/>
                  </a:lnTo>
                  <a:lnTo>
                    <a:pt x="241" y="39"/>
                  </a:lnTo>
                  <a:lnTo>
                    <a:pt x="241" y="39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90" name="Freeform 899"/>
            <p:cNvSpPr>
              <a:spLocks/>
            </p:cNvSpPr>
            <p:nvPr/>
          </p:nvSpPr>
          <p:spPr bwMode="auto">
            <a:xfrm>
              <a:off x="7395647" y="4328114"/>
              <a:ext cx="231967" cy="92020"/>
            </a:xfrm>
            <a:custGeom>
              <a:avLst/>
              <a:gdLst>
                <a:gd name="T0" fmla="*/ 121 w 121"/>
                <a:gd name="T1" fmla="*/ 48 h 48"/>
                <a:gd name="T2" fmla="*/ 121 w 121"/>
                <a:gd name="T3" fmla="*/ 0 h 48"/>
                <a:gd name="T4" fmla="*/ 0 w 121"/>
                <a:gd name="T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48">
                  <a:moveTo>
                    <a:pt x="121" y="48"/>
                  </a:moveTo>
                  <a:lnTo>
                    <a:pt x="121" y="0"/>
                  </a:lnTo>
                  <a:lnTo>
                    <a:pt x="0" y="0"/>
                  </a:lnTo>
                </a:path>
              </a:pathLst>
            </a:custGeom>
            <a:solidFill>
              <a:srgbClr val="FF6600"/>
            </a:solidFill>
            <a:ln w="11113">
              <a:solidFill>
                <a:srgbClr val="FF66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91" name="Freeform 900"/>
            <p:cNvSpPr>
              <a:spLocks/>
            </p:cNvSpPr>
            <p:nvPr/>
          </p:nvSpPr>
          <p:spPr bwMode="auto">
            <a:xfrm>
              <a:off x="7395647" y="4420134"/>
              <a:ext cx="231967" cy="74767"/>
            </a:xfrm>
            <a:custGeom>
              <a:avLst/>
              <a:gdLst>
                <a:gd name="T0" fmla="*/ 0 w 121"/>
                <a:gd name="T1" fmla="*/ 39 h 39"/>
                <a:gd name="T2" fmla="*/ 121 w 121"/>
                <a:gd name="T3" fmla="*/ 39 h 39"/>
                <a:gd name="T4" fmla="*/ 121 w 121"/>
                <a:gd name="T5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9">
                  <a:moveTo>
                    <a:pt x="0" y="39"/>
                  </a:moveTo>
                  <a:lnTo>
                    <a:pt x="121" y="39"/>
                  </a:lnTo>
                  <a:lnTo>
                    <a:pt x="121" y="0"/>
                  </a:lnTo>
                </a:path>
              </a:pathLst>
            </a:custGeom>
            <a:solidFill>
              <a:srgbClr val="FF6600"/>
            </a:solidFill>
            <a:ln w="11113">
              <a:solidFill>
                <a:srgbClr val="FF66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92" name="Freeform 901"/>
            <p:cNvSpPr>
              <a:spLocks/>
            </p:cNvSpPr>
            <p:nvPr/>
          </p:nvSpPr>
          <p:spPr bwMode="auto">
            <a:xfrm>
              <a:off x="7165597" y="4328114"/>
              <a:ext cx="230050" cy="92020"/>
            </a:xfrm>
            <a:custGeom>
              <a:avLst/>
              <a:gdLst>
                <a:gd name="T0" fmla="*/ 120 w 120"/>
                <a:gd name="T1" fmla="*/ 0 h 48"/>
                <a:gd name="T2" fmla="*/ 0 w 120"/>
                <a:gd name="T3" fmla="*/ 0 h 48"/>
                <a:gd name="T4" fmla="*/ 0 w 120"/>
                <a:gd name="T5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0" h="48">
                  <a:moveTo>
                    <a:pt x="120" y="0"/>
                  </a:moveTo>
                  <a:lnTo>
                    <a:pt x="0" y="0"/>
                  </a:lnTo>
                  <a:lnTo>
                    <a:pt x="0" y="48"/>
                  </a:lnTo>
                </a:path>
              </a:pathLst>
            </a:custGeom>
            <a:solidFill>
              <a:srgbClr val="FF6600"/>
            </a:solidFill>
            <a:ln w="11113">
              <a:solidFill>
                <a:srgbClr val="FF66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93" name="Freeform 902"/>
            <p:cNvSpPr>
              <a:spLocks/>
            </p:cNvSpPr>
            <p:nvPr/>
          </p:nvSpPr>
          <p:spPr bwMode="auto">
            <a:xfrm>
              <a:off x="7165597" y="4420134"/>
              <a:ext cx="230050" cy="74767"/>
            </a:xfrm>
            <a:custGeom>
              <a:avLst/>
              <a:gdLst>
                <a:gd name="T0" fmla="*/ 0 w 120"/>
                <a:gd name="T1" fmla="*/ 0 h 39"/>
                <a:gd name="T2" fmla="*/ 0 w 120"/>
                <a:gd name="T3" fmla="*/ 39 h 39"/>
                <a:gd name="T4" fmla="*/ 120 w 120"/>
                <a:gd name="T5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0" h="39">
                  <a:moveTo>
                    <a:pt x="0" y="0"/>
                  </a:moveTo>
                  <a:lnTo>
                    <a:pt x="0" y="39"/>
                  </a:lnTo>
                  <a:lnTo>
                    <a:pt x="120" y="39"/>
                  </a:lnTo>
                </a:path>
              </a:pathLst>
            </a:custGeom>
            <a:solidFill>
              <a:srgbClr val="FF6600"/>
            </a:solidFill>
            <a:ln w="11113">
              <a:solidFill>
                <a:srgbClr val="FF66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94" name="Line 903"/>
            <p:cNvSpPr>
              <a:spLocks noChangeShapeType="1"/>
            </p:cNvSpPr>
            <p:nvPr/>
          </p:nvSpPr>
          <p:spPr bwMode="auto">
            <a:xfrm flipH="1">
              <a:off x="7272954" y="4180499"/>
              <a:ext cx="122693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95" name="Line 904"/>
            <p:cNvSpPr>
              <a:spLocks noChangeShapeType="1"/>
            </p:cNvSpPr>
            <p:nvPr/>
          </p:nvSpPr>
          <p:spPr bwMode="auto">
            <a:xfrm>
              <a:off x="7395647" y="4180499"/>
              <a:ext cx="0" cy="147616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96" name="Line 905"/>
            <p:cNvSpPr>
              <a:spLocks noChangeShapeType="1"/>
            </p:cNvSpPr>
            <p:nvPr/>
          </p:nvSpPr>
          <p:spPr bwMode="auto">
            <a:xfrm flipH="1">
              <a:off x="7272954" y="4583087"/>
              <a:ext cx="122693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97" name="Line 906"/>
            <p:cNvSpPr>
              <a:spLocks noChangeShapeType="1"/>
            </p:cNvSpPr>
            <p:nvPr/>
          </p:nvSpPr>
          <p:spPr bwMode="auto">
            <a:xfrm flipH="1">
              <a:off x="7165597" y="4420134"/>
              <a:ext cx="462017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98" name="Line 907"/>
            <p:cNvSpPr>
              <a:spLocks noChangeShapeType="1"/>
            </p:cNvSpPr>
            <p:nvPr/>
          </p:nvSpPr>
          <p:spPr bwMode="auto">
            <a:xfrm flipH="1">
              <a:off x="7395647" y="4583087"/>
              <a:ext cx="124611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99" name="Line 908"/>
            <p:cNvSpPr>
              <a:spLocks noChangeShapeType="1"/>
            </p:cNvSpPr>
            <p:nvPr/>
          </p:nvSpPr>
          <p:spPr bwMode="auto">
            <a:xfrm flipH="1">
              <a:off x="7395647" y="4180499"/>
              <a:ext cx="124611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00" name="Line 909"/>
            <p:cNvSpPr>
              <a:spLocks noChangeShapeType="1"/>
            </p:cNvSpPr>
            <p:nvPr/>
          </p:nvSpPr>
          <p:spPr bwMode="auto">
            <a:xfrm flipV="1">
              <a:off x="7395647" y="4494901"/>
              <a:ext cx="0" cy="88186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01" name="Freeform 981"/>
            <p:cNvSpPr>
              <a:spLocks/>
            </p:cNvSpPr>
            <p:nvPr/>
          </p:nvSpPr>
          <p:spPr bwMode="auto">
            <a:xfrm>
              <a:off x="6272237" y="3933195"/>
              <a:ext cx="38342" cy="38342"/>
            </a:xfrm>
            <a:custGeom>
              <a:avLst/>
              <a:gdLst>
                <a:gd name="T0" fmla="*/ 10 w 20"/>
                <a:gd name="T1" fmla="*/ 20 h 20"/>
                <a:gd name="T2" fmla="*/ 15 w 20"/>
                <a:gd name="T3" fmla="*/ 19 h 20"/>
                <a:gd name="T4" fmla="*/ 18 w 20"/>
                <a:gd name="T5" fmla="*/ 16 h 20"/>
                <a:gd name="T6" fmla="*/ 20 w 20"/>
                <a:gd name="T7" fmla="*/ 14 h 20"/>
                <a:gd name="T8" fmla="*/ 20 w 20"/>
                <a:gd name="T9" fmla="*/ 10 h 20"/>
                <a:gd name="T10" fmla="*/ 20 w 20"/>
                <a:gd name="T11" fmla="*/ 6 h 20"/>
                <a:gd name="T12" fmla="*/ 18 w 20"/>
                <a:gd name="T13" fmla="*/ 2 h 20"/>
                <a:gd name="T14" fmla="*/ 15 w 20"/>
                <a:gd name="T15" fmla="*/ 0 h 20"/>
                <a:gd name="T16" fmla="*/ 10 w 20"/>
                <a:gd name="T17" fmla="*/ 0 h 20"/>
                <a:gd name="T18" fmla="*/ 6 w 20"/>
                <a:gd name="T19" fmla="*/ 0 h 20"/>
                <a:gd name="T20" fmla="*/ 4 w 20"/>
                <a:gd name="T21" fmla="*/ 2 h 20"/>
                <a:gd name="T22" fmla="*/ 2 w 20"/>
                <a:gd name="T23" fmla="*/ 6 h 20"/>
                <a:gd name="T24" fmla="*/ 0 w 20"/>
                <a:gd name="T25" fmla="*/ 10 h 20"/>
                <a:gd name="T26" fmla="*/ 2 w 20"/>
                <a:gd name="T27" fmla="*/ 14 h 20"/>
                <a:gd name="T28" fmla="*/ 4 w 20"/>
                <a:gd name="T29" fmla="*/ 16 h 20"/>
                <a:gd name="T30" fmla="*/ 6 w 20"/>
                <a:gd name="T31" fmla="*/ 19 h 20"/>
                <a:gd name="T32" fmla="*/ 10 w 20"/>
                <a:gd name="T33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0" h="20">
                  <a:moveTo>
                    <a:pt x="10" y="20"/>
                  </a:moveTo>
                  <a:lnTo>
                    <a:pt x="15" y="19"/>
                  </a:lnTo>
                  <a:lnTo>
                    <a:pt x="18" y="16"/>
                  </a:lnTo>
                  <a:lnTo>
                    <a:pt x="20" y="14"/>
                  </a:lnTo>
                  <a:lnTo>
                    <a:pt x="20" y="10"/>
                  </a:lnTo>
                  <a:lnTo>
                    <a:pt x="20" y="6"/>
                  </a:lnTo>
                  <a:lnTo>
                    <a:pt x="18" y="2"/>
                  </a:lnTo>
                  <a:lnTo>
                    <a:pt x="15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4" y="2"/>
                  </a:lnTo>
                  <a:lnTo>
                    <a:pt x="2" y="6"/>
                  </a:lnTo>
                  <a:lnTo>
                    <a:pt x="0" y="10"/>
                  </a:lnTo>
                  <a:lnTo>
                    <a:pt x="2" y="14"/>
                  </a:lnTo>
                  <a:lnTo>
                    <a:pt x="4" y="16"/>
                  </a:lnTo>
                  <a:lnTo>
                    <a:pt x="6" y="19"/>
                  </a:lnTo>
                  <a:lnTo>
                    <a:pt x="10" y="20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02" name="Freeform 982"/>
            <p:cNvSpPr>
              <a:spLocks/>
            </p:cNvSpPr>
            <p:nvPr/>
          </p:nvSpPr>
          <p:spPr bwMode="auto">
            <a:xfrm>
              <a:off x="6272237" y="4429720"/>
              <a:ext cx="38342" cy="38342"/>
            </a:xfrm>
            <a:custGeom>
              <a:avLst/>
              <a:gdLst>
                <a:gd name="T0" fmla="*/ 10 w 20"/>
                <a:gd name="T1" fmla="*/ 20 h 20"/>
                <a:gd name="T2" fmla="*/ 15 w 20"/>
                <a:gd name="T3" fmla="*/ 20 h 20"/>
                <a:gd name="T4" fmla="*/ 18 w 20"/>
                <a:gd name="T5" fmla="*/ 18 h 20"/>
                <a:gd name="T6" fmla="*/ 20 w 20"/>
                <a:gd name="T7" fmla="*/ 14 h 20"/>
                <a:gd name="T8" fmla="*/ 20 w 20"/>
                <a:gd name="T9" fmla="*/ 10 h 20"/>
                <a:gd name="T10" fmla="*/ 20 w 20"/>
                <a:gd name="T11" fmla="*/ 7 h 20"/>
                <a:gd name="T12" fmla="*/ 18 w 20"/>
                <a:gd name="T13" fmla="*/ 3 h 20"/>
                <a:gd name="T14" fmla="*/ 15 w 20"/>
                <a:gd name="T15" fmla="*/ 2 h 20"/>
                <a:gd name="T16" fmla="*/ 10 w 20"/>
                <a:gd name="T17" fmla="*/ 0 h 20"/>
                <a:gd name="T18" fmla="*/ 6 w 20"/>
                <a:gd name="T19" fmla="*/ 2 h 20"/>
                <a:gd name="T20" fmla="*/ 4 w 20"/>
                <a:gd name="T21" fmla="*/ 3 h 20"/>
                <a:gd name="T22" fmla="*/ 2 w 20"/>
                <a:gd name="T23" fmla="*/ 7 h 20"/>
                <a:gd name="T24" fmla="*/ 0 w 20"/>
                <a:gd name="T25" fmla="*/ 10 h 20"/>
                <a:gd name="T26" fmla="*/ 2 w 20"/>
                <a:gd name="T27" fmla="*/ 14 h 20"/>
                <a:gd name="T28" fmla="*/ 4 w 20"/>
                <a:gd name="T29" fmla="*/ 18 h 20"/>
                <a:gd name="T30" fmla="*/ 6 w 20"/>
                <a:gd name="T31" fmla="*/ 20 h 20"/>
                <a:gd name="T32" fmla="*/ 10 w 20"/>
                <a:gd name="T33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0" h="20">
                  <a:moveTo>
                    <a:pt x="10" y="20"/>
                  </a:moveTo>
                  <a:lnTo>
                    <a:pt x="15" y="20"/>
                  </a:lnTo>
                  <a:lnTo>
                    <a:pt x="18" y="18"/>
                  </a:lnTo>
                  <a:lnTo>
                    <a:pt x="20" y="14"/>
                  </a:lnTo>
                  <a:lnTo>
                    <a:pt x="20" y="10"/>
                  </a:lnTo>
                  <a:lnTo>
                    <a:pt x="20" y="7"/>
                  </a:lnTo>
                  <a:lnTo>
                    <a:pt x="18" y="3"/>
                  </a:lnTo>
                  <a:lnTo>
                    <a:pt x="15" y="2"/>
                  </a:lnTo>
                  <a:lnTo>
                    <a:pt x="10" y="0"/>
                  </a:lnTo>
                  <a:lnTo>
                    <a:pt x="6" y="2"/>
                  </a:lnTo>
                  <a:lnTo>
                    <a:pt x="4" y="3"/>
                  </a:lnTo>
                  <a:lnTo>
                    <a:pt x="2" y="7"/>
                  </a:lnTo>
                  <a:lnTo>
                    <a:pt x="0" y="10"/>
                  </a:lnTo>
                  <a:lnTo>
                    <a:pt x="2" y="14"/>
                  </a:lnTo>
                  <a:lnTo>
                    <a:pt x="4" y="18"/>
                  </a:lnTo>
                  <a:lnTo>
                    <a:pt x="6" y="20"/>
                  </a:lnTo>
                  <a:lnTo>
                    <a:pt x="10" y="20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03" name="Freeform 1017"/>
            <p:cNvSpPr>
              <a:spLocks/>
            </p:cNvSpPr>
            <p:nvPr/>
          </p:nvSpPr>
          <p:spPr bwMode="auto">
            <a:xfrm>
              <a:off x="7372642" y="3404080"/>
              <a:ext cx="40259" cy="38342"/>
            </a:xfrm>
            <a:custGeom>
              <a:avLst/>
              <a:gdLst>
                <a:gd name="T0" fmla="*/ 11 w 21"/>
                <a:gd name="T1" fmla="*/ 20 h 20"/>
                <a:gd name="T2" fmla="*/ 15 w 21"/>
                <a:gd name="T3" fmla="*/ 20 h 20"/>
                <a:gd name="T4" fmla="*/ 17 w 21"/>
                <a:gd name="T5" fmla="*/ 18 h 20"/>
                <a:gd name="T6" fmla="*/ 20 w 21"/>
                <a:gd name="T7" fmla="*/ 15 h 20"/>
                <a:gd name="T8" fmla="*/ 21 w 21"/>
                <a:gd name="T9" fmla="*/ 10 h 20"/>
                <a:gd name="T10" fmla="*/ 20 w 21"/>
                <a:gd name="T11" fmla="*/ 7 h 20"/>
                <a:gd name="T12" fmla="*/ 17 w 21"/>
                <a:gd name="T13" fmla="*/ 4 h 20"/>
                <a:gd name="T14" fmla="*/ 15 w 21"/>
                <a:gd name="T15" fmla="*/ 2 h 20"/>
                <a:gd name="T16" fmla="*/ 11 w 21"/>
                <a:gd name="T17" fmla="*/ 0 h 20"/>
                <a:gd name="T18" fmla="*/ 6 w 21"/>
                <a:gd name="T19" fmla="*/ 2 h 20"/>
                <a:gd name="T20" fmla="*/ 3 w 21"/>
                <a:gd name="T21" fmla="*/ 4 h 20"/>
                <a:gd name="T22" fmla="*/ 1 w 21"/>
                <a:gd name="T23" fmla="*/ 7 h 20"/>
                <a:gd name="T24" fmla="*/ 0 w 21"/>
                <a:gd name="T25" fmla="*/ 10 h 20"/>
                <a:gd name="T26" fmla="*/ 1 w 21"/>
                <a:gd name="T27" fmla="*/ 15 h 20"/>
                <a:gd name="T28" fmla="*/ 3 w 21"/>
                <a:gd name="T29" fmla="*/ 18 h 20"/>
                <a:gd name="T30" fmla="*/ 6 w 21"/>
                <a:gd name="T31" fmla="*/ 20 h 20"/>
                <a:gd name="T32" fmla="*/ 11 w 21"/>
                <a:gd name="T33" fmla="*/ 20 h 20"/>
                <a:gd name="T34" fmla="*/ 11 w 21"/>
                <a:gd name="T35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1" h="20">
                  <a:moveTo>
                    <a:pt x="11" y="20"/>
                  </a:moveTo>
                  <a:lnTo>
                    <a:pt x="15" y="20"/>
                  </a:lnTo>
                  <a:lnTo>
                    <a:pt x="17" y="18"/>
                  </a:lnTo>
                  <a:lnTo>
                    <a:pt x="20" y="15"/>
                  </a:lnTo>
                  <a:lnTo>
                    <a:pt x="21" y="10"/>
                  </a:lnTo>
                  <a:lnTo>
                    <a:pt x="20" y="7"/>
                  </a:lnTo>
                  <a:lnTo>
                    <a:pt x="17" y="4"/>
                  </a:lnTo>
                  <a:lnTo>
                    <a:pt x="15" y="2"/>
                  </a:lnTo>
                  <a:lnTo>
                    <a:pt x="11" y="0"/>
                  </a:lnTo>
                  <a:lnTo>
                    <a:pt x="6" y="2"/>
                  </a:lnTo>
                  <a:lnTo>
                    <a:pt x="3" y="4"/>
                  </a:lnTo>
                  <a:lnTo>
                    <a:pt x="1" y="7"/>
                  </a:lnTo>
                  <a:lnTo>
                    <a:pt x="0" y="10"/>
                  </a:lnTo>
                  <a:lnTo>
                    <a:pt x="1" y="15"/>
                  </a:lnTo>
                  <a:lnTo>
                    <a:pt x="3" y="18"/>
                  </a:lnTo>
                  <a:lnTo>
                    <a:pt x="6" y="20"/>
                  </a:lnTo>
                  <a:lnTo>
                    <a:pt x="11" y="20"/>
                  </a:lnTo>
                  <a:lnTo>
                    <a:pt x="11" y="20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04" name="Freeform 1018"/>
            <p:cNvSpPr>
              <a:spLocks/>
            </p:cNvSpPr>
            <p:nvPr/>
          </p:nvSpPr>
          <p:spPr bwMode="auto">
            <a:xfrm>
              <a:off x="7372642" y="3492266"/>
              <a:ext cx="40259" cy="38342"/>
            </a:xfrm>
            <a:custGeom>
              <a:avLst/>
              <a:gdLst>
                <a:gd name="T0" fmla="*/ 11 w 21"/>
                <a:gd name="T1" fmla="*/ 20 h 20"/>
                <a:gd name="T2" fmla="*/ 15 w 21"/>
                <a:gd name="T3" fmla="*/ 20 h 20"/>
                <a:gd name="T4" fmla="*/ 17 w 21"/>
                <a:gd name="T5" fmla="*/ 18 h 20"/>
                <a:gd name="T6" fmla="*/ 20 w 21"/>
                <a:gd name="T7" fmla="*/ 15 h 20"/>
                <a:gd name="T8" fmla="*/ 21 w 21"/>
                <a:gd name="T9" fmla="*/ 10 h 20"/>
                <a:gd name="T10" fmla="*/ 20 w 21"/>
                <a:gd name="T11" fmla="*/ 7 h 20"/>
                <a:gd name="T12" fmla="*/ 17 w 21"/>
                <a:gd name="T13" fmla="*/ 4 h 20"/>
                <a:gd name="T14" fmla="*/ 15 w 21"/>
                <a:gd name="T15" fmla="*/ 2 h 20"/>
                <a:gd name="T16" fmla="*/ 11 w 21"/>
                <a:gd name="T17" fmla="*/ 0 h 20"/>
                <a:gd name="T18" fmla="*/ 6 w 21"/>
                <a:gd name="T19" fmla="*/ 2 h 20"/>
                <a:gd name="T20" fmla="*/ 3 w 21"/>
                <a:gd name="T21" fmla="*/ 4 h 20"/>
                <a:gd name="T22" fmla="*/ 1 w 21"/>
                <a:gd name="T23" fmla="*/ 7 h 20"/>
                <a:gd name="T24" fmla="*/ 0 w 21"/>
                <a:gd name="T25" fmla="*/ 10 h 20"/>
                <a:gd name="T26" fmla="*/ 1 w 21"/>
                <a:gd name="T27" fmla="*/ 15 h 20"/>
                <a:gd name="T28" fmla="*/ 3 w 21"/>
                <a:gd name="T29" fmla="*/ 18 h 20"/>
                <a:gd name="T30" fmla="*/ 6 w 21"/>
                <a:gd name="T31" fmla="*/ 20 h 20"/>
                <a:gd name="T32" fmla="*/ 11 w 21"/>
                <a:gd name="T33" fmla="*/ 20 h 20"/>
                <a:gd name="T34" fmla="*/ 11 w 21"/>
                <a:gd name="T35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1" h="20">
                  <a:moveTo>
                    <a:pt x="11" y="20"/>
                  </a:moveTo>
                  <a:lnTo>
                    <a:pt x="15" y="20"/>
                  </a:lnTo>
                  <a:lnTo>
                    <a:pt x="17" y="18"/>
                  </a:lnTo>
                  <a:lnTo>
                    <a:pt x="20" y="15"/>
                  </a:lnTo>
                  <a:lnTo>
                    <a:pt x="21" y="10"/>
                  </a:lnTo>
                  <a:lnTo>
                    <a:pt x="20" y="7"/>
                  </a:lnTo>
                  <a:lnTo>
                    <a:pt x="17" y="4"/>
                  </a:lnTo>
                  <a:lnTo>
                    <a:pt x="15" y="2"/>
                  </a:lnTo>
                  <a:lnTo>
                    <a:pt x="11" y="0"/>
                  </a:lnTo>
                  <a:lnTo>
                    <a:pt x="6" y="2"/>
                  </a:lnTo>
                  <a:lnTo>
                    <a:pt x="3" y="4"/>
                  </a:lnTo>
                  <a:lnTo>
                    <a:pt x="1" y="7"/>
                  </a:lnTo>
                  <a:lnTo>
                    <a:pt x="0" y="10"/>
                  </a:lnTo>
                  <a:lnTo>
                    <a:pt x="1" y="15"/>
                  </a:lnTo>
                  <a:lnTo>
                    <a:pt x="3" y="18"/>
                  </a:lnTo>
                  <a:lnTo>
                    <a:pt x="6" y="20"/>
                  </a:lnTo>
                  <a:lnTo>
                    <a:pt x="11" y="20"/>
                  </a:lnTo>
                  <a:lnTo>
                    <a:pt x="11" y="20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05" name="Freeform 1019"/>
            <p:cNvSpPr>
              <a:spLocks/>
            </p:cNvSpPr>
            <p:nvPr/>
          </p:nvSpPr>
          <p:spPr bwMode="auto">
            <a:xfrm>
              <a:off x="7372642" y="3900605"/>
              <a:ext cx="40259" cy="36425"/>
            </a:xfrm>
            <a:custGeom>
              <a:avLst/>
              <a:gdLst>
                <a:gd name="T0" fmla="*/ 11 w 21"/>
                <a:gd name="T1" fmla="*/ 19 h 19"/>
                <a:gd name="T2" fmla="*/ 15 w 21"/>
                <a:gd name="T3" fmla="*/ 19 h 19"/>
                <a:gd name="T4" fmla="*/ 17 w 21"/>
                <a:gd name="T5" fmla="*/ 17 h 19"/>
                <a:gd name="T6" fmla="*/ 20 w 21"/>
                <a:gd name="T7" fmla="*/ 13 h 19"/>
                <a:gd name="T8" fmla="*/ 21 w 21"/>
                <a:gd name="T9" fmla="*/ 10 h 19"/>
                <a:gd name="T10" fmla="*/ 20 w 21"/>
                <a:gd name="T11" fmla="*/ 6 h 19"/>
                <a:gd name="T12" fmla="*/ 17 w 21"/>
                <a:gd name="T13" fmla="*/ 2 h 19"/>
                <a:gd name="T14" fmla="*/ 15 w 21"/>
                <a:gd name="T15" fmla="*/ 1 h 19"/>
                <a:gd name="T16" fmla="*/ 11 w 21"/>
                <a:gd name="T17" fmla="*/ 0 h 19"/>
                <a:gd name="T18" fmla="*/ 6 w 21"/>
                <a:gd name="T19" fmla="*/ 1 h 19"/>
                <a:gd name="T20" fmla="*/ 3 w 21"/>
                <a:gd name="T21" fmla="*/ 2 h 19"/>
                <a:gd name="T22" fmla="*/ 1 w 21"/>
                <a:gd name="T23" fmla="*/ 6 h 19"/>
                <a:gd name="T24" fmla="*/ 0 w 21"/>
                <a:gd name="T25" fmla="*/ 10 h 19"/>
                <a:gd name="T26" fmla="*/ 1 w 21"/>
                <a:gd name="T27" fmla="*/ 13 h 19"/>
                <a:gd name="T28" fmla="*/ 3 w 21"/>
                <a:gd name="T29" fmla="*/ 17 h 19"/>
                <a:gd name="T30" fmla="*/ 6 w 21"/>
                <a:gd name="T31" fmla="*/ 19 h 19"/>
                <a:gd name="T32" fmla="*/ 11 w 21"/>
                <a:gd name="T33" fmla="*/ 19 h 19"/>
                <a:gd name="T34" fmla="*/ 11 w 21"/>
                <a:gd name="T3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1" h="19">
                  <a:moveTo>
                    <a:pt x="11" y="19"/>
                  </a:moveTo>
                  <a:lnTo>
                    <a:pt x="15" y="19"/>
                  </a:lnTo>
                  <a:lnTo>
                    <a:pt x="17" y="17"/>
                  </a:lnTo>
                  <a:lnTo>
                    <a:pt x="20" y="13"/>
                  </a:lnTo>
                  <a:lnTo>
                    <a:pt x="21" y="10"/>
                  </a:lnTo>
                  <a:lnTo>
                    <a:pt x="20" y="6"/>
                  </a:lnTo>
                  <a:lnTo>
                    <a:pt x="17" y="2"/>
                  </a:lnTo>
                  <a:lnTo>
                    <a:pt x="15" y="1"/>
                  </a:lnTo>
                  <a:lnTo>
                    <a:pt x="11" y="0"/>
                  </a:lnTo>
                  <a:lnTo>
                    <a:pt x="6" y="1"/>
                  </a:lnTo>
                  <a:lnTo>
                    <a:pt x="3" y="2"/>
                  </a:lnTo>
                  <a:lnTo>
                    <a:pt x="1" y="6"/>
                  </a:lnTo>
                  <a:lnTo>
                    <a:pt x="0" y="10"/>
                  </a:lnTo>
                  <a:lnTo>
                    <a:pt x="1" y="13"/>
                  </a:lnTo>
                  <a:lnTo>
                    <a:pt x="3" y="17"/>
                  </a:lnTo>
                  <a:lnTo>
                    <a:pt x="6" y="19"/>
                  </a:lnTo>
                  <a:lnTo>
                    <a:pt x="11" y="19"/>
                  </a:lnTo>
                  <a:lnTo>
                    <a:pt x="11" y="19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06" name="Freeform 1020"/>
            <p:cNvSpPr>
              <a:spLocks/>
            </p:cNvSpPr>
            <p:nvPr/>
          </p:nvSpPr>
          <p:spPr bwMode="auto">
            <a:xfrm>
              <a:off x="7372642" y="3954284"/>
              <a:ext cx="40259" cy="38342"/>
            </a:xfrm>
            <a:custGeom>
              <a:avLst/>
              <a:gdLst>
                <a:gd name="T0" fmla="*/ 11 w 21"/>
                <a:gd name="T1" fmla="*/ 20 h 20"/>
                <a:gd name="T2" fmla="*/ 15 w 21"/>
                <a:gd name="T3" fmla="*/ 19 h 20"/>
                <a:gd name="T4" fmla="*/ 17 w 21"/>
                <a:gd name="T5" fmla="*/ 16 h 20"/>
                <a:gd name="T6" fmla="*/ 20 w 21"/>
                <a:gd name="T7" fmla="*/ 14 h 20"/>
                <a:gd name="T8" fmla="*/ 21 w 21"/>
                <a:gd name="T9" fmla="*/ 10 h 20"/>
                <a:gd name="T10" fmla="*/ 20 w 21"/>
                <a:gd name="T11" fmla="*/ 6 h 20"/>
                <a:gd name="T12" fmla="*/ 17 w 21"/>
                <a:gd name="T13" fmla="*/ 3 h 20"/>
                <a:gd name="T14" fmla="*/ 15 w 21"/>
                <a:gd name="T15" fmla="*/ 0 h 20"/>
                <a:gd name="T16" fmla="*/ 11 w 21"/>
                <a:gd name="T17" fmla="*/ 0 h 20"/>
                <a:gd name="T18" fmla="*/ 6 w 21"/>
                <a:gd name="T19" fmla="*/ 0 h 20"/>
                <a:gd name="T20" fmla="*/ 3 w 21"/>
                <a:gd name="T21" fmla="*/ 3 h 20"/>
                <a:gd name="T22" fmla="*/ 1 w 21"/>
                <a:gd name="T23" fmla="*/ 6 h 20"/>
                <a:gd name="T24" fmla="*/ 0 w 21"/>
                <a:gd name="T25" fmla="*/ 10 h 20"/>
                <a:gd name="T26" fmla="*/ 1 w 21"/>
                <a:gd name="T27" fmla="*/ 14 h 20"/>
                <a:gd name="T28" fmla="*/ 3 w 21"/>
                <a:gd name="T29" fmla="*/ 16 h 20"/>
                <a:gd name="T30" fmla="*/ 6 w 21"/>
                <a:gd name="T31" fmla="*/ 19 h 20"/>
                <a:gd name="T32" fmla="*/ 11 w 21"/>
                <a:gd name="T33" fmla="*/ 20 h 20"/>
                <a:gd name="T34" fmla="*/ 11 w 21"/>
                <a:gd name="T35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1" h="20">
                  <a:moveTo>
                    <a:pt x="11" y="20"/>
                  </a:moveTo>
                  <a:lnTo>
                    <a:pt x="15" y="19"/>
                  </a:lnTo>
                  <a:lnTo>
                    <a:pt x="17" y="16"/>
                  </a:lnTo>
                  <a:lnTo>
                    <a:pt x="20" y="14"/>
                  </a:lnTo>
                  <a:lnTo>
                    <a:pt x="21" y="10"/>
                  </a:lnTo>
                  <a:lnTo>
                    <a:pt x="20" y="6"/>
                  </a:lnTo>
                  <a:lnTo>
                    <a:pt x="17" y="3"/>
                  </a:lnTo>
                  <a:lnTo>
                    <a:pt x="15" y="0"/>
                  </a:lnTo>
                  <a:lnTo>
                    <a:pt x="11" y="0"/>
                  </a:lnTo>
                  <a:lnTo>
                    <a:pt x="6" y="0"/>
                  </a:lnTo>
                  <a:lnTo>
                    <a:pt x="3" y="3"/>
                  </a:lnTo>
                  <a:lnTo>
                    <a:pt x="1" y="6"/>
                  </a:lnTo>
                  <a:lnTo>
                    <a:pt x="0" y="10"/>
                  </a:lnTo>
                  <a:lnTo>
                    <a:pt x="1" y="14"/>
                  </a:lnTo>
                  <a:lnTo>
                    <a:pt x="3" y="16"/>
                  </a:lnTo>
                  <a:lnTo>
                    <a:pt x="6" y="19"/>
                  </a:lnTo>
                  <a:lnTo>
                    <a:pt x="11" y="20"/>
                  </a:lnTo>
                  <a:lnTo>
                    <a:pt x="11" y="20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07" name="Freeform 1021"/>
            <p:cNvSpPr>
              <a:spLocks/>
            </p:cNvSpPr>
            <p:nvPr/>
          </p:nvSpPr>
          <p:spPr bwMode="auto">
            <a:xfrm>
              <a:off x="7372642" y="4330032"/>
              <a:ext cx="40259" cy="38342"/>
            </a:xfrm>
            <a:custGeom>
              <a:avLst/>
              <a:gdLst>
                <a:gd name="T0" fmla="*/ 11 w 21"/>
                <a:gd name="T1" fmla="*/ 20 h 20"/>
                <a:gd name="T2" fmla="*/ 15 w 21"/>
                <a:gd name="T3" fmla="*/ 19 h 20"/>
                <a:gd name="T4" fmla="*/ 17 w 21"/>
                <a:gd name="T5" fmla="*/ 16 h 20"/>
                <a:gd name="T6" fmla="*/ 20 w 21"/>
                <a:gd name="T7" fmla="*/ 14 h 20"/>
                <a:gd name="T8" fmla="*/ 21 w 21"/>
                <a:gd name="T9" fmla="*/ 10 h 20"/>
                <a:gd name="T10" fmla="*/ 20 w 21"/>
                <a:gd name="T11" fmla="*/ 5 h 20"/>
                <a:gd name="T12" fmla="*/ 17 w 21"/>
                <a:gd name="T13" fmla="*/ 3 h 20"/>
                <a:gd name="T14" fmla="*/ 15 w 21"/>
                <a:gd name="T15" fmla="*/ 0 h 20"/>
                <a:gd name="T16" fmla="*/ 11 w 21"/>
                <a:gd name="T17" fmla="*/ 0 h 20"/>
                <a:gd name="T18" fmla="*/ 6 w 21"/>
                <a:gd name="T19" fmla="*/ 0 h 20"/>
                <a:gd name="T20" fmla="*/ 3 w 21"/>
                <a:gd name="T21" fmla="*/ 3 h 20"/>
                <a:gd name="T22" fmla="*/ 1 w 21"/>
                <a:gd name="T23" fmla="*/ 5 h 20"/>
                <a:gd name="T24" fmla="*/ 0 w 21"/>
                <a:gd name="T25" fmla="*/ 10 h 20"/>
                <a:gd name="T26" fmla="*/ 1 w 21"/>
                <a:gd name="T27" fmla="*/ 14 h 20"/>
                <a:gd name="T28" fmla="*/ 3 w 21"/>
                <a:gd name="T29" fmla="*/ 16 h 20"/>
                <a:gd name="T30" fmla="*/ 6 w 21"/>
                <a:gd name="T31" fmla="*/ 19 h 20"/>
                <a:gd name="T32" fmla="*/ 11 w 21"/>
                <a:gd name="T33" fmla="*/ 20 h 20"/>
                <a:gd name="T34" fmla="*/ 11 w 21"/>
                <a:gd name="T35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1" h="20">
                  <a:moveTo>
                    <a:pt x="11" y="20"/>
                  </a:moveTo>
                  <a:lnTo>
                    <a:pt x="15" y="19"/>
                  </a:lnTo>
                  <a:lnTo>
                    <a:pt x="17" y="16"/>
                  </a:lnTo>
                  <a:lnTo>
                    <a:pt x="20" y="14"/>
                  </a:lnTo>
                  <a:lnTo>
                    <a:pt x="21" y="10"/>
                  </a:lnTo>
                  <a:lnTo>
                    <a:pt x="20" y="5"/>
                  </a:lnTo>
                  <a:lnTo>
                    <a:pt x="17" y="3"/>
                  </a:lnTo>
                  <a:lnTo>
                    <a:pt x="15" y="0"/>
                  </a:lnTo>
                  <a:lnTo>
                    <a:pt x="11" y="0"/>
                  </a:lnTo>
                  <a:lnTo>
                    <a:pt x="6" y="0"/>
                  </a:lnTo>
                  <a:lnTo>
                    <a:pt x="3" y="3"/>
                  </a:lnTo>
                  <a:lnTo>
                    <a:pt x="1" y="5"/>
                  </a:lnTo>
                  <a:lnTo>
                    <a:pt x="0" y="10"/>
                  </a:lnTo>
                  <a:lnTo>
                    <a:pt x="1" y="14"/>
                  </a:lnTo>
                  <a:lnTo>
                    <a:pt x="3" y="16"/>
                  </a:lnTo>
                  <a:lnTo>
                    <a:pt x="6" y="19"/>
                  </a:lnTo>
                  <a:lnTo>
                    <a:pt x="11" y="20"/>
                  </a:lnTo>
                  <a:lnTo>
                    <a:pt x="11" y="20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81" name="ZoneTexte 380"/>
            <p:cNvSpPr txBox="1"/>
            <p:nvPr/>
          </p:nvSpPr>
          <p:spPr>
            <a:xfrm>
              <a:off x="5558208" y="4429027"/>
              <a:ext cx="2551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0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82" name="ZoneTexte 381"/>
            <p:cNvSpPr txBox="1"/>
            <p:nvPr/>
          </p:nvSpPr>
          <p:spPr>
            <a:xfrm>
              <a:off x="5417144" y="4065507"/>
              <a:ext cx="39626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200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83" name="ZoneTexte 382"/>
            <p:cNvSpPr txBox="1"/>
            <p:nvPr/>
          </p:nvSpPr>
          <p:spPr>
            <a:xfrm>
              <a:off x="5417144" y="3701986"/>
              <a:ext cx="39626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400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84" name="ZoneTexte 383"/>
            <p:cNvSpPr txBox="1"/>
            <p:nvPr/>
          </p:nvSpPr>
          <p:spPr>
            <a:xfrm>
              <a:off x="5417144" y="3338465"/>
              <a:ext cx="39626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600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98" name="ZoneTexte 397"/>
            <p:cNvSpPr txBox="1"/>
            <p:nvPr/>
          </p:nvSpPr>
          <p:spPr>
            <a:xfrm>
              <a:off x="6461340" y="3684516"/>
              <a:ext cx="6479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p=0.033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410" name="ZoneTexte 409"/>
            <p:cNvSpPr txBox="1"/>
            <p:nvPr/>
          </p:nvSpPr>
          <p:spPr>
            <a:xfrm>
              <a:off x="6023233" y="4693955"/>
              <a:ext cx="5645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N = 38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411" name="ZoneTexte 410"/>
            <p:cNvSpPr txBox="1"/>
            <p:nvPr/>
          </p:nvSpPr>
          <p:spPr>
            <a:xfrm>
              <a:off x="7130608" y="4693955"/>
              <a:ext cx="5645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N = 45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</p:grpSp>
      <p:grpSp>
        <p:nvGrpSpPr>
          <p:cNvPr id="121" name="Groupe 441"/>
          <p:cNvGrpSpPr/>
          <p:nvPr/>
        </p:nvGrpSpPr>
        <p:grpSpPr>
          <a:xfrm>
            <a:off x="213303" y="4997969"/>
            <a:ext cx="2456076" cy="1608384"/>
            <a:chOff x="213303" y="4997969"/>
            <a:chExt cx="2456076" cy="1608384"/>
          </a:xfrm>
        </p:grpSpPr>
        <p:sp>
          <p:nvSpPr>
            <p:cNvPr id="81" name="Freeform 691"/>
            <p:cNvSpPr>
              <a:spLocks/>
            </p:cNvSpPr>
            <p:nvPr/>
          </p:nvSpPr>
          <p:spPr bwMode="auto">
            <a:xfrm>
              <a:off x="623852" y="5077603"/>
              <a:ext cx="2045527" cy="1282529"/>
            </a:xfrm>
            <a:custGeom>
              <a:avLst/>
              <a:gdLst>
                <a:gd name="T0" fmla="*/ 1067 w 1067"/>
                <a:gd name="T1" fmla="*/ 669 h 669"/>
                <a:gd name="T2" fmla="*/ 0 w 1067"/>
                <a:gd name="T3" fmla="*/ 669 h 669"/>
                <a:gd name="T4" fmla="*/ 0 w 1067"/>
                <a:gd name="T5" fmla="*/ 0 h 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67" h="669">
                  <a:moveTo>
                    <a:pt x="1067" y="669"/>
                  </a:moveTo>
                  <a:lnTo>
                    <a:pt x="0" y="669"/>
                  </a:lnTo>
                  <a:lnTo>
                    <a:pt x="0" y="0"/>
                  </a:lnTo>
                </a:path>
              </a:pathLst>
            </a:cu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82" name="Line 737"/>
            <p:cNvSpPr>
              <a:spLocks noChangeShapeType="1"/>
            </p:cNvSpPr>
            <p:nvPr/>
          </p:nvSpPr>
          <p:spPr bwMode="auto">
            <a:xfrm>
              <a:off x="575926" y="5110194"/>
              <a:ext cx="47928" cy="0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83" name="Line 738"/>
            <p:cNvSpPr>
              <a:spLocks noChangeShapeType="1"/>
            </p:cNvSpPr>
            <p:nvPr/>
          </p:nvSpPr>
          <p:spPr bwMode="auto">
            <a:xfrm flipH="1">
              <a:off x="575926" y="5484024"/>
              <a:ext cx="47928" cy="0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84" name="Line 739"/>
            <p:cNvSpPr>
              <a:spLocks noChangeShapeType="1"/>
            </p:cNvSpPr>
            <p:nvPr/>
          </p:nvSpPr>
          <p:spPr bwMode="auto">
            <a:xfrm>
              <a:off x="575926" y="5854022"/>
              <a:ext cx="47928" cy="0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85" name="Line 740"/>
            <p:cNvSpPr>
              <a:spLocks noChangeShapeType="1"/>
            </p:cNvSpPr>
            <p:nvPr/>
          </p:nvSpPr>
          <p:spPr bwMode="auto">
            <a:xfrm flipH="1">
              <a:off x="575926" y="6227852"/>
              <a:ext cx="47928" cy="0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86" name="Line 752"/>
            <p:cNvSpPr>
              <a:spLocks noChangeShapeType="1"/>
            </p:cNvSpPr>
            <p:nvPr/>
          </p:nvSpPr>
          <p:spPr bwMode="auto">
            <a:xfrm flipV="1">
              <a:off x="2197777" y="6360132"/>
              <a:ext cx="0" cy="44093"/>
            </a:xfrm>
            <a:prstGeom prst="line">
              <a:avLst/>
            </a:prstGeom>
            <a:noFill/>
            <a:ln w="6350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87" name="Line 758"/>
            <p:cNvSpPr>
              <a:spLocks noChangeShapeType="1"/>
            </p:cNvSpPr>
            <p:nvPr/>
          </p:nvSpPr>
          <p:spPr bwMode="auto">
            <a:xfrm flipV="1">
              <a:off x="1097372" y="6360132"/>
              <a:ext cx="0" cy="44093"/>
            </a:xfrm>
            <a:prstGeom prst="line">
              <a:avLst/>
            </a:prstGeom>
            <a:noFill/>
            <a:ln w="6350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88" name="Rectangle 767"/>
            <p:cNvSpPr>
              <a:spLocks noChangeArrowheads="1"/>
            </p:cNvSpPr>
            <p:nvPr/>
          </p:nvSpPr>
          <p:spPr bwMode="auto">
            <a:xfrm>
              <a:off x="861571" y="6181842"/>
              <a:ext cx="467768" cy="46010"/>
            </a:xfrm>
            <a:prstGeom prst="rect">
              <a:avLst/>
            </a:prstGeom>
            <a:solidFill>
              <a:srgbClr val="FFC000"/>
            </a:solidFill>
            <a:ln w="0">
              <a:solidFill>
                <a:srgbClr val="33339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89" name="Rectangle 768"/>
            <p:cNvSpPr>
              <a:spLocks noChangeArrowheads="1"/>
            </p:cNvSpPr>
            <p:nvPr/>
          </p:nvSpPr>
          <p:spPr bwMode="auto">
            <a:xfrm>
              <a:off x="861571" y="6227852"/>
              <a:ext cx="467768" cy="47928"/>
            </a:xfrm>
            <a:prstGeom prst="rect">
              <a:avLst/>
            </a:prstGeom>
            <a:solidFill>
              <a:srgbClr val="FFC000"/>
            </a:solidFill>
            <a:ln w="0">
              <a:solidFill>
                <a:srgbClr val="33339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90" name="Freeform 809"/>
            <p:cNvSpPr>
              <a:spLocks/>
            </p:cNvSpPr>
            <p:nvPr/>
          </p:nvSpPr>
          <p:spPr bwMode="auto">
            <a:xfrm>
              <a:off x="1097372" y="6181842"/>
              <a:ext cx="231967" cy="46010"/>
            </a:xfrm>
            <a:custGeom>
              <a:avLst/>
              <a:gdLst>
                <a:gd name="T0" fmla="*/ 121 w 121"/>
                <a:gd name="T1" fmla="*/ 24 h 24"/>
                <a:gd name="T2" fmla="*/ 121 w 121"/>
                <a:gd name="T3" fmla="*/ 0 h 24"/>
                <a:gd name="T4" fmla="*/ 0 w 121"/>
                <a:gd name="T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24">
                  <a:moveTo>
                    <a:pt x="121" y="24"/>
                  </a:moveTo>
                  <a:lnTo>
                    <a:pt x="121" y="0"/>
                  </a:lnTo>
                  <a:lnTo>
                    <a:pt x="0" y="0"/>
                  </a:lnTo>
                </a:path>
              </a:pathLst>
            </a:custGeom>
            <a:solidFill>
              <a:srgbClr val="FFC000"/>
            </a:solidFill>
            <a:ln w="11113">
              <a:solidFill>
                <a:srgbClr val="FFC0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91" name="Freeform 810"/>
            <p:cNvSpPr>
              <a:spLocks/>
            </p:cNvSpPr>
            <p:nvPr/>
          </p:nvSpPr>
          <p:spPr bwMode="auto">
            <a:xfrm>
              <a:off x="1097372" y="6227852"/>
              <a:ext cx="231967" cy="47928"/>
            </a:xfrm>
            <a:custGeom>
              <a:avLst/>
              <a:gdLst>
                <a:gd name="T0" fmla="*/ 0 w 121"/>
                <a:gd name="T1" fmla="*/ 25 h 25"/>
                <a:gd name="T2" fmla="*/ 121 w 121"/>
                <a:gd name="T3" fmla="*/ 25 h 25"/>
                <a:gd name="T4" fmla="*/ 121 w 121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25">
                  <a:moveTo>
                    <a:pt x="0" y="25"/>
                  </a:moveTo>
                  <a:lnTo>
                    <a:pt x="121" y="25"/>
                  </a:lnTo>
                  <a:lnTo>
                    <a:pt x="121" y="0"/>
                  </a:lnTo>
                </a:path>
              </a:pathLst>
            </a:custGeom>
            <a:solidFill>
              <a:srgbClr val="FFC000"/>
            </a:solidFill>
            <a:ln w="11113">
              <a:solidFill>
                <a:srgbClr val="FFC0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92" name="Freeform 859"/>
            <p:cNvSpPr>
              <a:spLocks/>
            </p:cNvSpPr>
            <p:nvPr/>
          </p:nvSpPr>
          <p:spPr bwMode="auto">
            <a:xfrm>
              <a:off x="861571" y="6181842"/>
              <a:ext cx="235802" cy="46010"/>
            </a:xfrm>
            <a:custGeom>
              <a:avLst/>
              <a:gdLst>
                <a:gd name="T0" fmla="*/ 123 w 123"/>
                <a:gd name="T1" fmla="*/ 0 h 24"/>
                <a:gd name="T2" fmla="*/ 0 w 123"/>
                <a:gd name="T3" fmla="*/ 0 h 24"/>
                <a:gd name="T4" fmla="*/ 0 w 123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3" h="24">
                  <a:moveTo>
                    <a:pt x="123" y="0"/>
                  </a:moveTo>
                  <a:lnTo>
                    <a:pt x="0" y="0"/>
                  </a:lnTo>
                  <a:lnTo>
                    <a:pt x="0" y="24"/>
                  </a:lnTo>
                </a:path>
              </a:pathLst>
            </a:custGeom>
            <a:solidFill>
              <a:srgbClr val="FFC000"/>
            </a:solidFill>
            <a:ln w="11113">
              <a:solidFill>
                <a:srgbClr val="FFC0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93" name="Freeform 860"/>
            <p:cNvSpPr>
              <a:spLocks/>
            </p:cNvSpPr>
            <p:nvPr/>
          </p:nvSpPr>
          <p:spPr bwMode="auto">
            <a:xfrm>
              <a:off x="861571" y="6227852"/>
              <a:ext cx="235802" cy="47928"/>
            </a:xfrm>
            <a:custGeom>
              <a:avLst/>
              <a:gdLst>
                <a:gd name="T0" fmla="*/ 0 w 123"/>
                <a:gd name="T1" fmla="*/ 0 h 25"/>
                <a:gd name="T2" fmla="*/ 0 w 123"/>
                <a:gd name="T3" fmla="*/ 25 h 25"/>
                <a:gd name="T4" fmla="*/ 123 w 123"/>
                <a:gd name="T5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3" h="25">
                  <a:moveTo>
                    <a:pt x="0" y="0"/>
                  </a:moveTo>
                  <a:lnTo>
                    <a:pt x="0" y="25"/>
                  </a:lnTo>
                  <a:lnTo>
                    <a:pt x="123" y="25"/>
                  </a:lnTo>
                </a:path>
              </a:pathLst>
            </a:custGeom>
            <a:solidFill>
              <a:srgbClr val="FFC000"/>
            </a:solidFill>
            <a:ln w="11113">
              <a:solidFill>
                <a:srgbClr val="FFC0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94" name="Line 861"/>
            <p:cNvSpPr>
              <a:spLocks noChangeShapeType="1"/>
            </p:cNvSpPr>
            <p:nvPr/>
          </p:nvSpPr>
          <p:spPr bwMode="auto">
            <a:xfrm flipH="1">
              <a:off x="1097372" y="6323706"/>
              <a:ext cx="120777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95" name="Line 862"/>
            <p:cNvSpPr>
              <a:spLocks noChangeShapeType="1"/>
            </p:cNvSpPr>
            <p:nvPr/>
          </p:nvSpPr>
          <p:spPr bwMode="auto">
            <a:xfrm flipH="1">
              <a:off x="972761" y="6323706"/>
              <a:ext cx="124611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96" name="Line 863"/>
            <p:cNvSpPr>
              <a:spLocks noChangeShapeType="1"/>
            </p:cNvSpPr>
            <p:nvPr/>
          </p:nvSpPr>
          <p:spPr bwMode="auto">
            <a:xfrm flipH="1">
              <a:off x="1097372" y="6066817"/>
              <a:ext cx="120777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97" name="Line 864"/>
            <p:cNvSpPr>
              <a:spLocks noChangeShapeType="1"/>
            </p:cNvSpPr>
            <p:nvPr/>
          </p:nvSpPr>
          <p:spPr bwMode="auto">
            <a:xfrm flipH="1">
              <a:off x="972761" y="6066817"/>
              <a:ext cx="124611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98" name="Line 865"/>
            <p:cNvSpPr>
              <a:spLocks noChangeShapeType="1"/>
            </p:cNvSpPr>
            <p:nvPr/>
          </p:nvSpPr>
          <p:spPr bwMode="auto">
            <a:xfrm flipV="1">
              <a:off x="1097372" y="6275780"/>
              <a:ext cx="0" cy="47928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99" name="Line 866"/>
            <p:cNvSpPr>
              <a:spLocks noChangeShapeType="1"/>
            </p:cNvSpPr>
            <p:nvPr/>
          </p:nvSpPr>
          <p:spPr bwMode="auto">
            <a:xfrm>
              <a:off x="1097372" y="6066817"/>
              <a:ext cx="0" cy="115025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00" name="Line 867"/>
            <p:cNvSpPr>
              <a:spLocks noChangeShapeType="1"/>
            </p:cNvSpPr>
            <p:nvPr/>
          </p:nvSpPr>
          <p:spPr bwMode="auto">
            <a:xfrm flipH="1">
              <a:off x="861571" y="6227852"/>
              <a:ext cx="467768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01" name="Freeform 877"/>
            <p:cNvSpPr>
              <a:spLocks/>
            </p:cNvSpPr>
            <p:nvPr/>
          </p:nvSpPr>
          <p:spPr bwMode="auto">
            <a:xfrm>
              <a:off x="1961975" y="6155003"/>
              <a:ext cx="471602" cy="34507"/>
            </a:xfrm>
            <a:custGeom>
              <a:avLst/>
              <a:gdLst>
                <a:gd name="T0" fmla="*/ 0 w 246"/>
                <a:gd name="T1" fmla="*/ 0 h 18"/>
                <a:gd name="T2" fmla="*/ 0 w 246"/>
                <a:gd name="T3" fmla="*/ 18 h 18"/>
                <a:gd name="T4" fmla="*/ 246 w 246"/>
                <a:gd name="T5" fmla="*/ 18 h 18"/>
                <a:gd name="T6" fmla="*/ 246 w 246"/>
                <a:gd name="T7" fmla="*/ 0 h 18"/>
                <a:gd name="T8" fmla="*/ 0 w 246"/>
                <a:gd name="T9" fmla="*/ 0 h 18"/>
                <a:gd name="T10" fmla="*/ 0 w 246"/>
                <a:gd name="T11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6" h="18">
                  <a:moveTo>
                    <a:pt x="0" y="0"/>
                  </a:moveTo>
                  <a:lnTo>
                    <a:pt x="0" y="18"/>
                  </a:lnTo>
                  <a:lnTo>
                    <a:pt x="246" y="18"/>
                  </a:lnTo>
                  <a:lnTo>
                    <a:pt x="24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02" name="Freeform 878"/>
            <p:cNvSpPr>
              <a:spLocks/>
            </p:cNvSpPr>
            <p:nvPr/>
          </p:nvSpPr>
          <p:spPr bwMode="auto">
            <a:xfrm>
              <a:off x="1961975" y="6189511"/>
              <a:ext cx="471602" cy="36425"/>
            </a:xfrm>
            <a:custGeom>
              <a:avLst/>
              <a:gdLst>
                <a:gd name="T0" fmla="*/ 0 w 246"/>
                <a:gd name="T1" fmla="*/ 0 h 19"/>
                <a:gd name="T2" fmla="*/ 0 w 246"/>
                <a:gd name="T3" fmla="*/ 19 h 19"/>
                <a:gd name="T4" fmla="*/ 246 w 246"/>
                <a:gd name="T5" fmla="*/ 19 h 19"/>
                <a:gd name="T6" fmla="*/ 246 w 246"/>
                <a:gd name="T7" fmla="*/ 0 h 19"/>
                <a:gd name="T8" fmla="*/ 0 w 246"/>
                <a:gd name="T9" fmla="*/ 0 h 19"/>
                <a:gd name="T10" fmla="*/ 0 w 246"/>
                <a:gd name="T11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6" h="19">
                  <a:moveTo>
                    <a:pt x="0" y="0"/>
                  </a:moveTo>
                  <a:lnTo>
                    <a:pt x="0" y="19"/>
                  </a:lnTo>
                  <a:lnTo>
                    <a:pt x="246" y="19"/>
                  </a:lnTo>
                  <a:lnTo>
                    <a:pt x="24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03" name="Freeform 952"/>
            <p:cNvSpPr>
              <a:spLocks/>
            </p:cNvSpPr>
            <p:nvPr/>
          </p:nvSpPr>
          <p:spPr bwMode="auto">
            <a:xfrm>
              <a:off x="1961975" y="6155003"/>
              <a:ext cx="235802" cy="34507"/>
            </a:xfrm>
            <a:custGeom>
              <a:avLst/>
              <a:gdLst>
                <a:gd name="T0" fmla="*/ 123 w 123"/>
                <a:gd name="T1" fmla="*/ 0 h 18"/>
                <a:gd name="T2" fmla="*/ 0 w 123"/>
                <a:gd name="T3" fmla="*/ 0 h 18"/>
                <a:gd name="T4" fmla="*/ 0 w 123"/>
                <a:gd name="T5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3" h="18">
                  <a:moveTo>
                    <a:pt x="123" y="0"/>
                  </a:moveTo>
                  <a:lnTo>
                    <a:pt x="0" y="0"/>
                  </a:lnTo>
                  <a:lnTo>
                    <a:pt x="0" y="18"/>
                  </a:lnTo>
                </a:path>
              </a:pathLst>
            </a:custGeom>
            <a:solidFill>
              <a:srgbClr val="FF6600"/>
            </a:solidFill>
            <a:ln w="11113">
              <a:solidFill>
                <a:srgbClr val="FF66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04" name="Freeform 953"/>
            <p:cNvSpPr>
              <a:spLocks/>
            </p:cNvSpPr>
            <p:nvPr/>
          </p:nvSpPr>
          <p:spPr bwMode="auto">
            <a:xfrm>
              <a:off x="1961975" y="6189511"/>
              <a:ext cx="235802" cy="36425"/>
            </a:xfrm>
            <a:custGeom>
              <a:avLst/>
              <a:gdLst>
                <a:gd name="T0" fmla="*/ 0 w 123"/>
                <a:gd name="T1" fmla="*/ 0 h 19"/>
                <a:gd name="T2" fmla="*/ 0 w 123"/>
                <a:gd name="T3" fmla="*/ 19 h 19"/>
                <a:gd name="T4" fmla="*/ 123 w 123"/>
                <a:gd name="T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3" h="19">
                  <a:moveTo>
                    <a:pt x="0" y="0"/>
                  </a:moveTo>
                  <a:lnTo>
                    <a:pt x="0" y="19"/>
                  </a:lnTo>
                  <a:lnTo>
                    <a:pt x="123" y="19"/>
                  </a:lnTo>
                </a:path>
              </a:pathLst>
            </a:custGeom>
            <a:solidFill>
              <a:srgbClr val="FF6600"/>
            </a:solidFill>
            <a:ln w="11113">
              <a:solidFill>
                <a:srgbClr val="FF66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05" name="Line 954"/>
            <p:cNvSpPr>
              <a:spLocks noChangeShapeType="1"/>
            </p:cNvSpPr>
            <p:nvPr/>
          </p:nvSpPr>
          <p:spPr bwMode="auto">
            <a:xfrm flipH="1">
              <a:off x="2197777" y="6281531"/>
              <a:ext cx="124611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06" name="Line 955"/>
            <p:cNvSpPr>
              <a:spLocks noChangeShapeType="1"/>
            </p:cNvSpPr>
            <p:nvPr/>
          </p:nvSpPr>
          <p:spPr bwMode="auto">
            <a:xfrm flipH="1">
              <a:off x="2197777" y="6080238"/>
              <a:ext cx="124611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07" name="Freeform 956"/>
            <p:cNvSpPr>
              <a:spLocks/>
            </p:cNvSpPr>
            <p:nvPr/>
          </p:nvSpPr>
          <p:spPr bwMode="auto">
            <a:xfrm>
              <a:off x="2197777" y="6189511"/>
              <a:ext cx="235802" cy="36425"/>
            </a:xfrm>
            <a:custGeom>
              <a:avLst/>
              <a:gdLst>
                <a:gd name="T0" fmla="*/ 0 w 123"/>
                <a:gd name="T1" fmla="*/ 19 h 19"/>
                <a:gd name="T2" fmla="*/ 123 w 123"/>
                <a:gd name="T3" fmla="*/ 19 h 19"/>
                <a:gd name="T4" fmla="*/ 123 w 123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3" h="19">
                  <a:moveTo>
                    <a:pt x="0" y="19"/>
                  </a:moveTo>
                  <a:lnTo>
                    <a:pt x="123" y="19"/>
                  </a:lnTo>
                  <a:lnTo>
                    <a:pt x="123" y="0"/>
                  </a:lnTo>
                </a:path>
              </a:pathLst>
            </a:custGeom>
            <a:solidFill>
              <a:srgbClr val="FF6600"/>
            </a:solidFill>
            <a:ln w="11113">
              <a:solidFill>
                <a:srgbClr val="FF66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08" name="Freeform 957"/>
            <p:cNvSpPr>
              <a:spLocks/>
            </p:cNvSpPr>
            <p:nvPr/>
          </p:nvSpPr>
          <p:spPr bwMode="auto">
            <a:xfrm>
              <a:off x="2197777" y="6155003"/>
              <a:ext cx="235802" cy="34507"/>
            </a:xfrm>
            <a:custGeom>
              <a:avLst/>
              <a:gdLst>
                <a:gd name="T0" fmla="*/ 123 w 123"/>
                <a:gd name="T1" fmla="*/ 18 h 18"/>
                <a:gd name="T2" fmla="*/ 123 w 123"/>
                <a:gd name="T3" fmla="*/ 0 h 18"/>
                <a:gd name="T4" fmla="*/ 0 w 123"/>
                <a:gd name="T5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3" h="18">
                  <a:moveTo>
                    <a:pt x="123" y="18"/>
                  </a:moveTo>
                  <a:lnTo>
                    <a:pt x="123" y="0"/>
                  </a:lnTo>
                  <a:lnTo>
                    <a:pt x="0" y="0"/>
                  </a:lnTo>
                </a:path>
              </a:pathLst>
            </a:custGeom>
            <a:solidFill>
              <a:srgbClr val="FF6600"/>
            </a:solidFill>
            <a:ln w="11113">
              <a:solidFill>
                <a:srgbClr val="FF66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09" name="Line 958"/>
            <p:cNvSpPr>
              <a:spLocks noChangeShapeType="1"/>
            </p:cNvSpPr>
            <p:nvPr/>
          </p:nvSpPr>
          <p:spPr bwMode="auto">
            <a:xfrm flipV="1">
              <a:off x="2197777" y="6225936"/>
              <a:ext cx="0" cy="55596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10" name="Line 959"/>
            <p:cNvSpPr>
              <a:spLocks noChangeShapeType="1"/>
            </p:cNvSpPr>
            <p:nvPr/>
          </p:nvSpPr>
          <p:spPr bwMode="auto">
            <a:xfrm>
              <a:off x="2197777" y="6080238"/>
              <a:ext cx="0" cy="74767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11" name="Line 960"/>
            <p:cNvSpPr>
              <a:spLocks noChangeShapeType="1"/>
            </p:cNvSpPr>
            <p:nvPr/>
          </p:nvSpPr>
          <p:spPr bwMode="auto">
            <a:xfrm flipH="1">
              <a:off x="2075084" y="6281531"/>
              <a:ext cx="122693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12" name="Line 961"/>
            <p:cNvSpPr>
              <a:spLocks noChangeShapeType="1"/>
            </p:cNvSpPr>
            <p:nvPr/>
          </p:nvSpPr>
          <p:spPr bwMode="auto">
            <a:xfrm flipH="1">
              <a:off x="2075084" y="6080238"/>
              <a:ext cx="122693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13" name="Line 962"/>
            <p:cNvSpPr>
              <a:spLocks noChangeShapeType="1"/>
            </p:cNvSpPr>
            <p:nvPr/>
          </p:nvSpPr>
          <p:spPr bwMode="auto">
            <a:xfrm flipH="1">
              <a:off x="1961975" y="6189511"/>
              <a:ext cx="471602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14" name="Freeform 991"/>
            <p:cNvSpPr>
              <a:spLocks/>
            </p:cNvSpPr>
            <p:nvPr/>
          </p:nvSpPr>
          <p:spPr bwMode="auto">
            <a:xfrm>
              <a:off x="1078201" y="5127447"/>
              <a:ext cx="38342" cy="36425"/>
            </a:xfrm>
            <a:custGeom>
              <a:avLst/>
              <a:gdLst>
                <a:gd name="T0" fmla="*/ 10 w 20"/>
                <a:gd name="T1" fmla="*/ 19 h 19"/>
                <a:gd name="T2" fmla="*/ 13 w 20"/>
                <a:gd name="T3" fmla="*/ 18 h 19"/>
                <a:gd name="T4" fmla="*/ 16 w 20"/>
                <a:gd name="T5" fmla="*/ 16 h 19"/>
                <a:gd name="T6" fmla="*/ 18 w 20"/>
                <a:gd name="T7" fmla="*/ 13 h 19"/>
                <a:gd name="T8" fmla="*/ 20 w 20"/>
                <a:gd name="T9" fmla="*/ 10 h 19"/>
                <a:gd name="T10" fmla="*/ 18 w 20"/>
                <a:gd name="T11" fmla="*/ 6 h 19"/>
                <a:gd name="T12" fmla="*/ 16 w 20"/>
                <a:gd name="T13" fmla="*/ 2 h 19"/>
                <a:gd name="T14" fmla="*/ 13 w 20"/>
                <a:gd name="T15" fmla="*/ 0 h 19"/>
                <a:gd name="T16" fmla="*/ 10 w 20"/>
                <a:gd name="T17" fmla="*/ 0 h 19"/>
                <a:gd name="T18" fmla="*/ 5 w 20"/>
                <a:gd name="T19" fmla="*/ 0 h 19"/>
                <a:gd name="T20" fmla="*/ 2 w 20"/>
                <a:gd name="T21" fmla="*/ 2 h 19"/>
                <a:gd name="T22" fmla="*/ 0 w 20"/>
                <a:gd name="T23" fmla="*/ 6 h 19"/>
                <a:gd name="T24" fmla="*/ 0 w 20"/>
                <a:gd name="T25" fmla="*/ 10 h 19"/>
                <a:gd name="T26" fmla="*/ 0 w 20"/>
                <a:gd name="T27" fmla="*/ 13 h 19"/>
                <a:gd name="T28" fmla="*/ 2 w 20"/>
                <a:gd name="T29" fmla="*/ 16 h 19"/>
                <a:gd name="T30" fmla="*/ 5 w 20"/>
                <a:gd name="T31" fmla="*/ 18 h 19"/>
                <a:gd name="T32" fmla="*/ 10 w 20"/>
                <a:gd name="T33" fmla="*/ 19 h 19"/>
                <a:gd name="T34" fmla="*/ 10 w 20"/>
                <a:gd name="T3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0" h="19">
                  <a:moveTo>
                    <a:pt x="10" y="19"/>
                  </a:moveTo>
                  <a:lnTo>
                    <a:pt x="13" y="18"/>
                  </a:lnTo>
                  <a:lnTo>
                    <a:pt x="16" y="16"/>
                  </a:lnTo>
                  <a:lnTo>
                    <a:pt x="18" y="13"/>
                  </a:lnTo>
                  <a:lnTo>
                    <a:pt x="20" y="10"/>
                  </a:lnTo>
                  <a:lnTo>
                    <a:pt x="18" y="6"/>
                  </a:lnTo>
                  <a:lnTo>
                    <a:pt x="16" y="2"/>
                  </a:lnTo>
                  <a:lnTo>
                    <a:pt x="13" y="0"/>
                  </a:lnTo>
                  <a:lnTo>
                    <a:pt x="10" y="0"/>
                  </a:lnTo>
                  <a:lnTo>
                    <a:pt x="5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13"/>
                  </a:lnTo>
                  <a:lnTo>
                    <a:pt x="2" y="16"/>
                  </a:lnTo>
                  <a:lnTo>
                    <a:pt x="5" y="18"/>
                  </a:lnTo>
                  <a:lnTo>
                    <a:pt x="10" y="19"/>
                  </a:lnTo>
                  <a:lnTo>
                    <a:pt x="10" y="19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15" name="Freeform 992"/>
            <p:cNvSpPr>
              <a:spLocks/>
            </p:cNvSpPr>
            <p:nvPr/>
          </p:nvSpPr>
          <p:spPr bwMode="auto">
            <a:xfrm>
              <a:off x="1078201" y="6187594"/>
              <a:ext cx="38342" cy="38342"/>
            </a:xfrm>
            <a:custGeom>
              <a:avLst/>
              <a:gdLst>
                <a:gd name="T0" fmla="*/ 10 w 20"/>
                <a:gd name="T1" fmla="*/ 20 h 20"/>
                <a:gd name="T2" fmla="*/ 13 w 20"/>
                <a:gd name="T3" fmla="*/ 19 h 20"/>
                <a:gd name="T4" fmla="*/ 16 w 20"/>
                <a:gd name="T5" fmla="*/ 18 h 20"/>
                <a:gd name="T6" fmla="*/ 18 w 20"/>
                <a:gd name="T7" fmla="*/ 14 h 20"/>
                <a:gd name="T8" fmla="*/ 20 w 20"/>
                <a:gd name="T9" fmla="*/ 10 h 20"/>
                <a:gd name="T10" fmla="*/ 18 w 20"/>
                <a:gd name="T11" fmla="*/ 6 h 20"/>
                <a:gd name="T12" fmla="*/ 16 w 20"/>
                <a:gd name="T13" fmla="*/ 3 h 20"/>
                <a:gd name="T14" fmla="*/ 13 w 20"/>
                <a:gd name="T15" fmla="*/ 1 h 20"/>
                <a:gd name="T16" fmla="*/ 10 w 20"/>
                <a:gd name="T17" fmla="*/ 0 h 20"/>
                <a:gd name="T18" fmla="*/ 5 w 20"/>
                <a:gd name="T19" fmla="*/ 1 h 20"/>
                <a:gd name="T20" fmla="*/ 2 w 20"/>
                <a:gd name="T21" fmla="*/ 3 h 20"/>
                <a:gd name="T22" fmla="*/ 0 w 20"/>
                <a:gd name="T23" fmla="*/ 6 h 20"/>
                <a:gd name="T24" fmla="*/ 0 w 20"/>
                <a:gd name="T25" fmla="*/ 10 h 20"/>
                <a:gd name="T26" fmla="*/ 0 w 20"/>
                <a:gd name="T27" fmla="*/ 14 h 20"/>
                <a:gd name="T28" fmla="*/ 2 w 20"/>
                <a:gd name="T29" fmla="*/ 18 h 20"/>
                <a:gd name="T30" fmla="*/ 5 w 20"/>
                <a:gd name="T31" fmla="*/ 19 h 20"/>
                <a:gd name="T32" fmla="*/ 10 w 20"/>
                <a:gd name="T33" fmla="*/ 20 h 20"/>
                <a:gd name="T34" fmla="*/ 10 w 20"/>
                <a:gd name="T35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0" h="20">
                  <a:moveTo>
                    <a:pt x="10" y="20"/>
                  </a:moveTo>
                  <a:lnTo>
                    <a:pt x="13" y="19"/>
                  </a:lnTo>
                  <a:lnTo>
                    <a:pt x="16" y="18"/>
                  </a:lnTo>
                  <a:lnTo>
                    <a:pt x="18" y="14"/>
                  </a:lnTo>
                  <a:lnTo>
                    <a:pt x="20" y="10"/>
                  </a:lnTo>
                  <a:lnTo>
                    <a:pt x="18" y="6"/>
                  </a:lnTo>
                  <a:lnTo>
                    <a:pt x="16" y="3"/>
                  </a:lnTo>
                  <a:lnTo>
                    <a:pt x="13" y="1"/>
                  </a:lnTo>
                  <a:lnTo>
                    <a:pt x="10" y="0"/>
                  </a:lnTo>
                  <a:lnTo>
                    <a:pt x="5" y="1"/>
                  </a:lnTo>
                  <a:lnTo>
                    <a:pt x="2" y="3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2" y="18"/>
                  </a:lnTo>
                  <a:lnTo>
                    <a:pt x="5" y="19"/>
                  </a:lnTo>
                  <a:lnTo>
                    <a:pt x="10" y="20"/>
                  </a:lnTo>
                  <a:lnTo>
                    <a:pt x="10" y="20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16" name="Freeform 998"/>
            <p:cNvSpPr>
              <a:spLocks/>
            </p:cNvSpPr>
            <p:nvPr/>
          </p:nvSpPr>
          <p:spPr bwMode="auto">
            <a:xfrm>
              <a:off x="2182440" y="5930705"/>
              <a:ext cx="38342" cy="38342"/>
            </a:xfrm>
            <a:custGeom>
              <a:avLst/>
              <a:gdLst>
                <a:gd name="T0" fmla="*/ 10 w 20"/>
                <a:gd name="T1" fmla="*/ 20 h 20"/>
                <a:gd name="T2" fmla="*/ 13 w 20"/>
                <a:gd name="T3" fmla="*/ 20 h 20"/>
                <a:gd name="T4" fmla="*/ 16 w 20"/>
                <a:gd name="T5" fmla="*/ 18 h 20"/>
                <a:gd name="T6" fmla="*/ 18 w 20"/>
                <a:gd name="T7" fmla="*/ 14 h 20"/>
                <a:gd name="T8" fmla="*/ 20 w 20"/>
                <a:gd name="T9" fmla="*/ 10 h 20"/>
                <a:gd name="T10" fmla="*/ 18 w 20"/>
                <a:gd name="T11" fmla="*/ 6 h 20"/>
                <a:gd name="T12" fmla="*/ 16 w 20"/>
                <a:gd name="T13" fmla="*/ 3 h 20"/>
                <a:gd name="T14" fmla="*/ 13 w 20"/>
                <a:gd name="T15" fmla="*/ 1 h 20"/>
                <a:gd name="T16" fmla="*/ 10 w 20"/>
                <a:gd name="T17" fmla="*/ 0 h 20"/>
                <a:gd name="T18" fmla="*/ 6 w 20"/>
                <a:gd name="T19" fmla="*/ 1 h 20"/>
                <a:gd name="T20" fmla="*/ 2 w 20"/>
                <a:gd name="T21" fmla="*/ 3 h 20"/>
                <a:gd name="T22" fmla="*/ 0 w 20"/>
                <a:gd name="T23" fmla="*/ 6 h 20"/>
                <a:gd name="T24" fmla="*/ 0 w 20"/>
                <a:gd name="T25" fmla="*/ 10 h 20"/>
                <a:gd name="T26" fmla="*/ 0 w 20"/>
                <a:gd name="T27" fmla="*/ 14 h 20"/>
                <a:gd name="T28" fmla="*/ 2 w 20"/>
                <a:gd name="T29" fmla="*/ 18 h 20"/>
                <a:gd name="T30" fmla="*/ 6 w 20"/>
                <a:gd name="T31" fmla="*/ 20 h 20"/>
                <a:gd name="T32" fmla="*/ 10 w 20"/>
                <a:gd name="T33" fmla="*/ 20 h 20"/>
                <a:gd name="T34" fmla="*/ 10 w 20"/>
                <a:gd name="T35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0" h="20">
                  <a:moveTo>
                    <a:pt x="10" y="20"/>
                  </a:moveTo>
                  <a:lnTo>
                    <a:pt x="13" y="20"/>
                  </a:lnTo>
                  <a:lnTo>
                    <a:pt x="16" y="18"/>
                  </a:lnTo>
                  <a:lnTo>
                    <a:pt x="18" y="14"/>
                  </a:lnTo>
                  <a:lnTo>
                    <a:pt x="20" y="10"/>
                  </a:lnTo>
                  <a:lnTo>
                    <a:pt x="18" y="6"/>
                  </a:lnTo>
                  <a:lnTo>
                    <a:pt x="16" y="3"/>
                  </a:lnTo>
                  <a:lnTo>
                    <a:pt x="13" y="1"/>
                  </a:lnTo>
                  <a:lnTo>
                    <a:pt x="10" y="0"/>
                  </a:lnTo>
                  <a:lnTo>
                    <a:pt x="6" y="1"/>
                  </a:lnTo>
                  <a:lnTo>
                    <a:pt x="2" y="3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2" y="18"/>
                  </a:lnTo>
                  <a:lnTo>
                    <a:pt x="6" y="20"/>
                  </a:lnTo>
                  <a:lnTo>
                    <a:pt x="10" y="20"/>
                  </a:lnTo>
                  <a:lnTo>
                    <a:pt x="10" y="20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17" name="Freeform 999"/>
            <p:cNvSpPr>
              <a:spLocks/>
            </p:cNvSpPr>
            <p:nvPr/>
          </p:nvSpPr>
          <p:spPr bwMode="auto">
            <a:xfrm>
              <a:off x="2182440" y="6015057"/>
              <a:ext cx="38342" cy="40259"/>
            </a:xfrm>
            <a:custGeom>
              <a:avLst/>
              <a:gdLst>
                <a:gd name="T0" fmla="*/ 10 w 20"/>
                <a:gd name="T1" fmla="*/ 21 h 21"/>
                <a:gd name="T2" fmla="*/ 13 w 20"/>
                <a:gd name="T3" fmla="*/ 19 h 21"/>
                <a:gd name="T4" fmla="*/ 16 w 20"/>
                <a:gd name="T5" fmla="*/ 17 h 21"/>
                <a:gd name="T6" fmla="*/ 18 w 20"/>
                <a:gd name="T7" fmla="*/ 15 h 21"/>
                <a:gd name="T8" fmla="*/ 20 w 20"/>
                <a:gd name="T9" fmla="*/ 11 h 21"/>
                <a:gd name="T10" fmla="*/ 18 w 20"/>
                <a:gd name="T11" fmla="*/ 6 h 21"/>
                <a:gd name="T12" fmla="*/ 16 w 20"/>
                <a:gd name="T13" fmla="*/ 3 h 21"/>
                <a:gd name="T14" fmla="*/ 13 w 20"/>
                <a:gd name="T15" fmla="*/ 1 h 21"/>
                <a:gd name="T16" fmla="*/ 10 w 20"/>
                <a:gd name="T17" fmla="*/ 0 h 21"/>
                <a:gd name="T18" fmla="*/ 6 w 20"/>
                <a:gd name="T19" fmla="*/ 1 h 21"/>
                <a:gd name="T20" fmla="*/ 2 w 20"/>
                <a:gd name="T21" fmla="*/ 3 h 21"/>
                <a:gd name="T22" fmla="*/ 0 w 20"/>
                <a:gd name="T23" fmla="*/ 6 h 21"/>
                <a:gd name="T24" fmla="*/ 0 w 20"/>
                <a:gd name="T25" fmla="*/ 11 h 21"/>
                <a:gd name="T26" fmla="*/ 0 w 20"/>
                <a:gd name="T27" fmla="*/ 15 h 21"/>
                <a:gd name="T28" fmla="*/ 2 w 20"/>
                <a:gd name="T29" fmla="*/ 17 h 21"/>
                <a:gd name="T30" fmla="*/ 6 w 20"/>
                <a:gd name="T31" fmla="*/ 19 h 21"/>
                <a:gd name="T32" fmla="*/ 10 w 20"/>
                <a:gd name="T33" fmla="*/ 21 h 21"/>
                <a:gd name="T34" fmla="*/ 10 w 20"/>
                <a:gd name="T35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0" h="21">
                  <a:moveTo>
                    <a:pt x="10" y="21"/>
                  </a:moveTo>
                  <a:lnTo>
                    <a:pt x="13" y="19"/>
                  </a:lnTo>
                  <a:lnTo>
                    <a:pt x="16" y="17"/>
                  </a:lnTo>
                  <a:lnTo>
                    <a:pt x="18" y="15"/>
                  </a:lnTo>
                  <a:lnTo>
                    <a:pt x="20" y="11"/>
                  </a:lnTo>
                  <a:lnTo>
                    <a:pt x="18" y="6"/>
                  </a:lnTo>
                  <a:lnTo>
                    <a:pt x="16" y="3"/>
                  </a:lnTo>
                  <a:lnTo>
                    <a:pt x="13" y="1"/>
                  </a:lnTo>
                  <a:lnTo>
                    <a:pt x="10" y="0"/>
                  </a:lnTo>
                  <a:lnTo>
                    <a:pt x="6" y="1"/>
                  </a:lnTo>
                  <a:lnTo>
                    <a:pt x="2" y="3"/>
                  </a:lnTo>
                  <a:lnTo>
                    <a:pt x="0" y="6"/>
                  </a:lnTo>
                  <a:lnTo>
                    <a:pt x="0" y="11"/>
                  </a:lnTo>
                  <a:lnTo>
                    <a:pt x="0" y="15"/>
                  </a:lnTo>
                  <a:lnTo>
                    <a:pt x="2" y="17"/>
                  </a:lnTo>
                  <a:lnTo>
                    <a:pt x="6" y="19"/>
                  </a:lnTo>
                  <a:lnTo>
                    <a:pt x="10" y="21"/>
                  </a:lnTo>
                  <a:lnTo>
                    <a:pt x="10" y="21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18" name="Freeform 1000"/>
            <p:cNvSpPr>
              <a:spLocks/>
            </p:cNvSpPr>
            <p:nvPr/>
          </p:nvSpPr>
          <p:spPr bwMode="auto">
            <a:xfrm>
              <a:off x="2182440" y="6306453"/>
              <a:ext cx="38342" cy="38342"/>
            </a:xfrm>
            <a:custGeom>
              <a:avLst/>
              <a:gdLst>
                <a:gd name="T0" fmla="*/ 10 w 20"/>
                <a:gd name="T1" fmla="*/ 20 h 20"/>
                <a:gd name="T2" fmla="*/ 13 w 20"/>
                <a:gd name="T3" fmla="*/ 19 h 20"/>
                <a:gd name="T4" fmla="*/ 16 w 20"/>
                <a:gd name="T5" fmla="*/ 18 h 20"/>
                <a:gd name="T6" fmla="*/ 18 w 20"/>
                <a:gd name="T7" fmla="*/ 14 h 20"/>
                <a:gd name="T8" fmla="*/ 20 w 20"/>
                <a:gd name="T9" fmla="*/ 10 h 20"/>
                <a:gd name="T10" fmla="*/ 18 w 20"/>
                <a:gd name="T11" fmla="*/ 7 h 20"/>
                <a:gd name="T12" fmla="*/ 16 w 20"/>
                <a:gd name="T13" fmla="*/ 3 h 20"/>
                <a:gd name="T14" fmla="*/ 13 w 20"/>
                <a:gd name="T15" fmla="*/ 0 h 20"/>
                <a:gd name="T16" fmla="*/ 10 w 20"/>
                <a:gd name="T17" fmla="*/ 0 h 20"/>
                <a:gd name="T18" fmla="*/ 6 w 20"/>
                <a:gd name="T19" fmla="*/ 0 h 20"/>
                <a:gd name="T20" fmla="*/ 2 w 20"/>
                <a:gd name="T21" fmla="*/ 3 h 20"/>
                <a:gd name="T22" fmla="*/ 0 w 20"/>
                <a:gd name="T23" fmla="*/ 7 h 20"/>
                <a:gd name="T24" fmla="*/ 0 w 20"/>
                <a:gd name="T25" fmla="*/ 10 h 20"/>
                <a:gd name="T26" fmla="*/ 0 w 20"/>
                <a:gd name="T27" fmla="*/ 14 h 20"/>
                <a:gd name="T28" fmla="*/ 2 w 20"/>
                <a:gd name="T29" fmla="*/ 18 h 20"/>
                <a:gd name="T30" fmla="*/ 6 w 20"/>
                <a:gd name="T31" fmla="*/ 19 h 20"/>
                <a:gd name="T32" fmla="*/ 10 w 20"/>
                <a:gd name="T33" fmla="*/ 20 h 20"/>
                <a:gd name="T34" fmla="*/ 10 w 20"/>
                <a:gd name="T35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0" h="20">
                  <a:moveTo>
                    <a:pt x="10" y="20"/>
                  </a:moveTo>
                  <a:lnTo>
                    <a:pt x="13" y="19"/>
                  </a:lnTo>
                  <a:lnTo>
                    <a:pt x="16" y="18"/>
                  </a:lnTo>
                  <a:lnTo>
                    <a:pt x="18" y="14"/>
                  </a:lnTo>
                  <a:lnTo>
                    <a:pt x="20" y="10"/>
                  </a:lnTo>
                  <a:lnTo>
                    <a:pt x="18" y="7"/>
                  </a:lnTo>
                  <a:lnTo>
                    <a:pt x="16" y="3"/>
                  </a:lnTo>
                  <a:lnTo>
                    <a:pt x="13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2" y="3"/>
                  </a:lnTo>
                  <a:lnTo>
                    <a:pt x="0" y="7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2" y="18"/>
                  </a:lnTo>
                  <a:lnTo>
                    <a:pt x="6" y="19"/>
                  </a:lnTo>
                  <a:lnTo>
                    <a:pt x="10" y="20"/>
                  </a:lnTo>
                  <a:lnTo>
                    <a:pt x="10" y="20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19" name="Freeform 1001"/>
            <p:cNvSpPr>
              <a:spLocks/>
            </p:cNvSpPr>
            <p:nvPr/>
          </p:nvSpPr>
          <p:spPr bwMode="auto">
            <a:xfrm>
              <a:off x="2182440" y="5974797"/>
              <a:ext cx="38342" cy="36425"/>
            </a:xfrm>
            <a:custGeom>
              <a:avLst/>
              <a:gdLst>
                <a:gd name="T0" fmla="*/ 10 w 20"/>
                <a:gd name="T1" fmla="*/ 19 h 19"/>
                <a:gd name="T2" fmla="*/ 13 w 20"/>
                <a:gd name="T3" fmla="*/ 18 h 19"/>
                <a:gd name="T4" fmla="*/ 16 w 20"/>
                <a:gd name="T5" fmla="*/ 16 h 19"/>
                <a:gd name="T6" fmla="*/ 18 w 20"/>
                <a:gd name="T7" fmla="*/ 13 h 19"/>
                <a:gd name="T8" fmla="*/ 20 w 20"/>
                <a:gd name="T9" fmla="*/ 9 h 19"/>
                <a:gd name="T10" fmla="*/ 18 w 20"/>
                <a:gd name="T11" fmla="*/ 6 h 19"/>
                <a:gd name="T12" fmla="*/ 16 w 20"/>
                <a:gd name="T13" fmla="*/ 2 h 19"/>
                <a:gd name="T14" fmla="*/ 13 w 20"/>
                <a:gd name="T15" fmla="*/ 0 h 19"/>
                <a:gd name="T16" fmla="*/ 10 w 20"/>
                <a:gd name="T17" fmla="*/ 0 h 19"/>
                <a:gd name="T18" fmla="*/ 6 w 20"/>
                <a:gd name="T19" fmla="*/ 0 h 19"/>
                <a:gd name="T20" fmla="*/ 2 w 20"/>
                <a:gd name="T21" fmla="*/ 2 h 19"/>
                <a:gd name="T22" fmla="*/ 0 w 20"/>
                <a:gd name="T23" fmla="*/ 6 h 19"/>
                <a:gd name="T24" fmla="*/ 0 w 20"/>
                <a:gd name="T25" fmla="*/ 9 h 19"/>
                <a:gd name="T26" fmla="*/ 0 w 20"/>
                <a:gd name="T27" fmla="*/ 13 h 19"/>
                <a:gd name="T28" fmla="*/ 2 w 20"/>
                <a:gd name="T29" fmla="*/ 16 h 19"/>
                <a:gd name="T30" fmla="*/ 6 w 20"/>
                <a:gd name="T31" fmla="*/ 18 h 19"/>
                <a:gd name="T32" fmla="*/ 10 w 20"/>
                <a:gd name="T33" fmla="*/ 19 h 19"/>
                <a:gd name="T34" fmla="*/ 10 w 20"/>
                <a:gd name="T3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0" h="19">
                  <a:moveTo>
                    <a:pt x="10" y="19"/>
                  </a:moveTo>
                  <a:lnTo>
                    <a:pt x="13" y="18"/>
                  </a:lnTo>
                  <a:lnTo>
                    <a:pt x="16" y="16"/>
                  </a:lnTo>
                  <a:lnTo>
                    <a:pt x="18" y="13"/>
                  </a:lnTo>
                  <a:lnTo>
                    <a:pt x="20" y="9"/>
                  </a:lnTo>
                  <a:lnTo>
                    <a:pt x="18" y="6"/>
                  </a:lnTo>
                  <a:lnTo>
                    <a:pt x="16" y="2"/>
                  </a:lnTo>
                  <a:lnTo>
                    <a:pt x="13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9"/>
                  </a:lnTo>
                  <a:lnTo>
                    <a:pt x="0" y="13"/>
                  </a:lnTo>
                  <a:lnTo>
                    <a:pt x="2" y="16"/>
                  </a:lnTo>
                  <a:lnTo>
                    <a:pt x="6" y="18"/>
                  </a:lnTo>
                  <a:lnTo>
                    <a:pt x="10" y="19"/>
                  </a:lnTo>
                  <a:lnTo>
                    <a:pt x="10" y="19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20" name="Freeform 1002"/>
            <p:cNvSpPr>
              <a:spLocks/>
            </p:cNvSpPr>
            <p:nvPr/>
          </p:nvSpPr>
          <p:spPr bwMode="auto">
            <a:xfrm>
              <a:off x="2182440" y="6156921"/>
              <a:ext cx="38342" cy="38342"/>
            </a:xfrm>
            <a:custGeom>
              <a:avLst/>
              <a:gdLst>
                <a:gd name="T0" fmla="*/ 10 w 20"/>
                <a:gd name="T1" fmla="*/ 20 h 20"/>
                <a:gd name="T2" fmla="*/ 13 w 20"/>
                <a:gd name="T3" fmla="*/ 20 h 20"/>
                <a:gd name="T4" fmla="*/ 16 w 20"/>
                <a:gd name="T5" fmla="*/ 17 h 20"/>
                <a:gd name="T6" fmla="*/ 18 w 20"/>
                <a:gd name="T7" fmla="*/ 14 h 20"/>
                <a:gd name="T8" fmla="*/ 20 w 20"/>
                <a:gd name="T9" fmla="*/ 10 h 20"/>
                <a:gd name="T10" fmla="*/ 18 w 20"/>
                <a:gd name="T11" fmla="*/ 6 h 20"/>
                <a:gd name="T12" fmla="*/ 16 w 20"/>
                <a:gd name="T13" fmla="*/ 3 h 20"/>
                <a:gd name="T14" fmla="*/ 13 w 20"/>
                <a:gd name="T15" fmla="*/ 1 h 20"/>
                <a:gd name="T16" fmla="*/ 10 w 20"/>
                <a:gd name="T17" fmla="*/ 0 h 20"/>
                <a:gd name="T18" fmla="*/ 6 w 20"/>
                <a:gd name="T19" fmla="*/ 1 h 20"/>
                <a:gd name="T20" fmla="*/ 2 w 20"/>
                <a:gd name="T21" fmla="*/ 3 h 20"/>
                <a:gd name="T22" fmla="*/ 0 w 20"/>
                <a:gd name="T23" fmla="*/ 6 h 20"/>
                <a:gd name="T24" fmla="*/ 0 w 20"/>
                <a:gd name="T25" fmla="*/ 10 h 20"/>
                <a:gd name="T26" fmla="*/ 0 w 20"/>
                <a:gd name="T27" fmla="*/ 14 h 20"/>
                <a:gd name="T28" fmla="*/ 2 w 20"/>
                <a:gd name="T29" fmla="*/ 17 h 20"/>
                <a:gd name="T30" fmla="*/ 6 w 20"/>
                <a:gd name="T31" fmla="*/ 20 h 20"/>
                <a:gd name="T32" fmla="*/ 10 w 20"/>
                <a:gd name="T33" fmla="*/ 20 h 20"/>
                <a:gd name="T34" fmla="*/ 10 w 20"/>
                <a:gd name="T35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0" h="20">
                  <a:moveTo>
                    <a:pt x="10" y="20"/>
                  </a:moveTo>
                  <a:lnTo>
                    <a:pt x="13" y="20"/>
                  </a:lnTo>
                  <a:lnTo>
                    <a:pt x="16" y="17"/>
                  </a:lnTo>
                  <a:lnTo>
                    <a:pt x="18" y="14"/>
                  </a:lnTo>
                  <a:lnTo>
                    <a:pt x="20" y="10"/>
                  </a:lnTo>
                  <a:lnTo>
                    <a:pt x="18" y="6"/>
                  </a:lnTo>
                  <a:lnTo>
                    <a:pt x="16" y="3"/>
                  </a:lnTo>
                  <a:lnTo>
                    <a:pt x="13" y="1"/>
                  </a:lnTo>
                  <a:lnTo>
                    <a:pt x="10" y="0"/>
                  </a:lnTo>
                  <a:lnTo>
                    <a:pt x="6" y="1"/>
                  </a:lnTo>
                  <a:lnTo>
                    <a:pt x="2" y="3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2" y="17"/>
                  </a:lnTo>
                  <a:lnTo>
                    <a:pt x="6" y="20"/>
                  </a:lnTo>
                  <a:lnTo>
                    <a:pt x="10" y="20"/>
                  </a:lnTo>
                  <a:lnTo>
                    <a:pt x="10" y="20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58" name="ZoneTexte 357"/>
            <p:cNvSpPr txBox="1"/>
            <p:nvPr/>
          </p:nvSpPr>
          <p:spPr>
            <a:xfrm>
              <a:off x="213303" y="4997969"/>
              <a:ext cx="39626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600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59" name="ZoneTexte 358"/>
            <p:cNvSpPr txBox="1"/>
            <p:nvPr/>
          </p:nvSpPr>
          <p:spPr>
            <a:xfrm>
              <a:off x="213303" y="5373246"/>
              <a:ext cx="39626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400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60" name="ZoneTexte 359"/>
            <p:cNvSpPr txBox="1"/>
            <p:nvPr/>
          </p:nvSpPr>
          <p:spPr>
            <a:xfrm>
              <a:off x="213303" y="5748523"/>
              <a:ext cx="39626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200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61" name="ZoneTexte 360"/>
            <p:cNvSpPr txBox="1"/>
            <p:nvPr/>
          </p:nvSpPr>
          <p:spPr>
            <a:xfrm>
              <a:off x="354367" y="6123799"/>
              <a:ext cx="2551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0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93" name="ZoneTexte 392"/>
            <p:cNvSpPr txBox="1"/>
            <p:nvPr/>
          </p:nvSpPr>
          <p:spPr>
            <a:xfrm>
              <a:off x="1384798" y="5347081"/>
              <a:ext cx="6479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p=0.013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412" name="ZoneTexte 411"/>
            <p:cNvSpPr txBox="1"/>
            <p:nvPr/>
          </p:nvSpPr>
          <p:spPr>
            <a:xfrm>
              <a:off x="818656" y="6360132"/>
              <a:ext cx="5645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N = 37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413" name="ZoneTexte 412"/>
            <p:cNvSpPr txBox="1"/>
            <p:nvPr/>
          </p:nvSpPr>
          <p:spPr>
            <a:xfrm>
              <a:off x="1926030" y="6360132"/>
              <a:ext cx="5645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N = 46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</p:grpSp>
      <p:grpSp>
        <p:nvGrpSpPr>
          <p:cNvPr id="161" name="Groupe 442"/>
          <p:cNvGrpSpPr/>
          <p:nvPr/>
        </p:nvGrpSpPr>
        <p:grpSpPr>
          <a:xfrm>
            <a:off x="2889455" y="5057399"/>
            <a:ext cx="2466711" cy="1548954"/>
            <a:chOff x="2889455" y="5057399"/>
            <a:chExt cx="2466711" cy="1548954"/>
          </a:xfrm>
        </p:grpSpPr>
        <p:sp>
          <p:nvSpPr>
            <p:cNvPr id="122" name="Freeform 694"/>
            <p:cNvSpPr>
              <a:spLocks/>
            </p:cNvSpPr>
            <p:nvPr/>
          </p:nvSpPr>
          <p:spPr bwMode="auto">
            <a:xfrm>
              <a:off x="3310639" y="5077603"/>
              <a:ext cx="2045527" cy="1282529"/>
            </a:xfrm>
            <a:custGeom>
              <a:avLst/>
              <a:gdLst>
                <a:gd name="T0" fmla="*/ 1067 w 1067"/>
                <a:gd name="T1" fmla="*/ 669 h 669"/>
                <a:gd name="T2" fmla="*/ 0 w 1067"/>
                <a:gd name="T3" fmla="*/ 669 h 669"/>
                <a:gd name="T4" fmla="*/ 0 w 1067"/>
                <a:gd name="T5" fmla="*/ 0 h 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67" h="669">
                  <a:moveTo>
                    <a:pt x="1067" y="669"/>
                  </a:moveTo>
                  <a:lnTo>
                    <a:pt x="0" y="669"/>
                  </a:lnTo>
                  <a:lnTo>
                    <a:pt x="0" y="0"/>
                  </a:lnTo>
                </a:path>
              </a:pathLst>
            </a:cu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23" name="Line 719"/>
            <p:cNvSpPr>
              <a:spLocks noChangeShapeType="1"/>
            </p:cNvSpPr>
            <p:nvPr/>
          </p:nvSpPr>
          <p:spPr bwMode="auto">
            <a:xfrm>
              <a:off x="3260795" y="5163872"/>
              <a:ext cx="49844" cy="0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24" name="Line 720"/>
            <p:cNvSpPr>
              <a:spLocks noChangeShapeType="1"/>
            </p:cNvSpPr>
            <p:nvPr/>
          </p:nvSpPr>
          <p:spPr bwMode="auto">
            <a:xfrm>
              <a:off x="3260795" y="5553039"/>
              <a:ext cx="49844" cy="0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25" name="Line 721"/>
            <p:cNvSpPr>
              <a:spLocks noChangeShapeType="1"/>
            </p:cNvSpPr>
            <p:nvPr/>
          </p:nvSpPr>
          <p:spPr bwMode="auto">
            <a:xfrm>
              <a:off x="3260795" y="5940290"/>
              <a:ext cx="49844" cy="0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26" name="Line 722"/>
            <p:cNvSpPr>
              <a:spLocks noChangeShapeType="1"/>
            </p:cNvSpPr>
            <p:nvPr/>
          </p:nvSpPr>
          <p:spPr bwMode="auto">
            <a:xfrm flipH="1">
              <a:off x="3260795" y="6327541"/>
              <a:ext cx="49844" cy="0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27" name="Line 753"/>
            <p:cNvSpPr>
              <a:spLocks noChangeShapeType="1"/>
            </p:cNvSpPr>
            <p:nvPr/>
          </p:nvSpPr>
          <p:spPr bwMode="auto">
            <a:xfrm flipV="1">
              <a:off x="3780325" y="6360132"/>
              <a:ext cx="0" cy="44093"/>
            </a:xfrm>
            <a:prstGeom prst="line">
              <a:avLst/>
            </a:prstGeom>
            <a:noFill/>
            <a:ln w="6350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28" name="Line 754"/>
            <p:cNvSpPr>
              <a:spLocks noChangeShapeType="1"/>
            </p:cNvSpPr>
            <p:nvPr/>
          </p:nvSpPr>
          <p:spPr bwMode="auto">
            <a:xfrm flipV="1">
              <a:off x="4884564" y="6360132"/>
              <a:ext cx="0" cy="44093"/>
            </a:xfrm>
            <a:prstGeom prst="line">
              <a:avLst/>
            </a:prstGeom>
            <a:noFill/>
            <a:ln w="6350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29" name="Freeform 774"/>
            <p:cNvSpPr>
              <a:spLocks/>
            </p:cNvSpPr>
            <p:nvPr/>
          </p:nvSpPr>
          <p:spPr bwMode="auto">
            <a:xfrm>
              <a:off x="3550275" y="6036144"/>
              <a:ext cx="456265" cy="47928"/>
            </a:xfrm>
            <a:custGeom>
              <a:avLst/>
              <a:gdLst>
                <a:gd name="T0" fmla="*/ 0 w 238"/>
                <a:gd name="T1" fmla="*/ 0 h 25"/>
                <a:gd name="T2" fmla="*/ 0 w 238"/>
                <a:gd name="T3" fmla="*/ 25 h 25"/>
                <a:gd name="T4" fmla="*/ 238 w 238"/>
                <a:gd name="T5" fmla="*/ 25 h 25"/>
                <a:gd name="T6" fmla="*/ 238 w 238"/>
                <a:gd name="T7" fmla="*/ 0 h 25"/>
                <a:gd name="T8" fmla="*/ 0 w 238"/>
                <a:gd name="T9" fmla="*/ 0 h 25"/>
                <a:gd name="T10" fmla="*/ 0 w 238"/>
                <a:gd name="T11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8" h="25">
                  <a:moveTo>
                    <a:pt x="0" y="0"/>
                  </a:moveTo>
                  <a:lnTo>
                    <a:pt x="0" y="25"/>
                  </a:lnTo>
                  <a:lnTo>
                    <a:pt x="238" y="25"/>
                  </a:lnTo>
                  <a:lnTo>
                    <a:pt x="238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30" name="Freeform 775"/>
            <p:cNvSpPr>
              <a:spLocks/>
            </p:cNvSpPr>
            <p:nvPr/>
          </p:nvSpPr>
          <p:spPr bwMode="auto">
            <a:xfrm>
              <a:off x="3550275" y="5961378"/>
              <a:ext cx="456265" cy="74767"/>
            </a:xfrm>
            <a:custGeom>
              <a:avLst/>
              <a:gdLst>
                <a:gd name="T0" fmla="*/ 0 w 238"/>
                <a:gd name="T1" fmla="*/ 0 h 39"/>
                <a:gd name="T2" fmla="*/ 0 w 238"/>
                <a:gd name="T3" fmla="*/ 39 h 39"/>
                <a:gd name="T4" fmla="*/ 238 w 238"/>
                <a:gd name="T5" fmla="*/ 39 h 39"/>
                <a:gd name="T6" fmla="*/ 238 w 238"/>
                <a:gd name="T7" fmla="*/ 0 h 39"/>
                <a:gd name="T8" fmla="*/ 0 w 238"/>
                <a:gd name="T9" fmla="*/ 0 h 39"/>
                <a:gd name="T10" fmla="*/ 0 w 238"/>
                <a:gd name="T11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8" h="39">
                  <a:moveTo>
                    <a:pt x="0" y="0"/>
                  </a:moveTo>
                  <a:lnTo>
                    <a:pt x="0" y="39"/>
                  </a:lnTo>
                  <a:lnTo>
                    <a:pt x="238" y="39"/>
                  </a:lnTo>
                  <a:lnTo>
                    <a:pt x="238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31" name="Line 815"/>
            <p:cNvSpPr>
              <a:spLocks noChangeShapeType="1"/>
            </p:cNvSpPr>
            <p:nvPr/>
          </p:nvSpPr>
          <p:spPr bwMode="auto">
            <a:xfrm flipH="1">
              <a:off x="3778407" y="5932622"/>
              <a:ext cx="124611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32" name="Line 816"/>
            <p:cNvSpPr>
              <a:spLocks noChangeShapeType="1"/>
            </p:cNvSpPr>
            <p:nvPr/>
          </p:nvSpPr>
          <p:spPr bwMode="auto">
            <a:xfrm flipH="1">
              <a:off x="3657632" y="5932622"/>
              <a:ext cx="120777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33" name="Line 817"/>
            <p:cNvSpPr>
              <a:spLocks noChangeShapeType="1"/>
            </p:cNvSpPr>
            <p:nvPr/>
          </p:nvSpPr>
          <p:spPr bwMode="auto">
            <a:xfrm>
              <a:off x="3778407" y="5932622"/>
              <a:ext cx="0" cy="28757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34" name="Freeform 818"/>
            <p:cNvSpPr>
              <a:spLocks/>
            </p:cNvSpPr>
            <p:nvPr/>
          </p:nvSpPr>
          <p:spPr bwMode="auto">
            <a:xfrm>
              <a:off x="3550275" y="6036144"/>
              <a:ext cx="228133" cy="47928"/>
            </a:xfrm>
            <a:custGeom>
              <a:avLst/>
              <a:gdLst>
                <a:gd name="T0" fmla="*/ 0 w 119"/>
                <a:gd name="T1" fmla="*/ 0 h 25"/>
                <a:gd name="T2" fmla="*/ 0 w 119"/>
                <a:gd name="T3" fmla="*/ 25 h 25"/>
                <a:gd name="T4" fmla="*/ 119 w 119"/>
                <a:gd name="T5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9" h="25">
                  <a:moveTo>
                    <a:pt x="0" y="0"/>
                  </a:moveTo>
                  <a:lnTo>
                    <a:pt x="0" y="25"/>
                  </a:lnTo>
                  <a:lnTo>
                    <a:pt x="119" y="25"/>
                  </a:lnTo>
                </a:path>
              </a:pathLst>
            </a:custGeom>
            <a:solidFill>
              <a:srgbClr val="FFC000"/>
            </a:solidFill>
            <a:ln w="11113">
              <a:solidFill>
                <a:srgbClr val="FFC0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35" name="Line 819"/>
            <p:cNvSpPr>
              <a:spLocks noChangeShapeType="1"/>
            </p:cNvSpPr>
            <p:nvPr/>
          </p:nvSpPr>
          <p:spPr bwMode="auto">
            <a:xfrm flipH="1">
              <a:off x="3778407" y="6195262"/>
              <a:ext cx="124611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36" name="Line 820"/>
            <p:cNvSpPr>
              <a:spLocks noChangeShapeType="1"/>
            </p:cNvSpPr>
            <p:nvPr/>
          </p:nvSpPr>
          <p:spPr bwMode="auto">
            <a:xfrm flipH="1">
              <a:off x="3657632" y="6195262"/>
              <a:ext cx="120777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37" name="Line 821"/>
            <p:cNvSpPr>
              <a:spLocks noChangeShapeType="1"/>
            </p:cNvSpPr>
            <p:nvPr/>
          </p:nvSpPr>
          <p:spPr bwMode="auto">
            <a:xfrm flipV="1">
              <a:off x="3778407" y="6084072"/>
              <a:ext cx="0" cy="111191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38" name="Freeform 822"/>
            <p:cNvSpPr>
              <a:spLocks/>
            </p:cNvSpPr>
            <p:nvPr/>
          </p:nvSpPr>
          <p:spPr bwMode="auto">
            <a:xfrm>
              <a:off x="3550275" y="5961378"/>
              <a:ext cx="228133" cy="74767"/>
            </a:xfrm>
            <a:custGeom>
              <a:avLst/>
              <a:gdLst>
                <a:gd name="T0" fmla="*/ 119 w 119"/>
                <a:gd name="T1" fmla="*/ 0 h 39"/>
                <a:gd name="T2" fmla="*/ 0 w 119"/>
                <a:gd name="T3" fmla="*/ 0 h 39"/>
                <a:gd name="T4" fmla="*/ 0 w 119"/>
                <a:gd name="T5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9" h="39">
                  <a:moveTo>
                    <a:pt x="119" y="0"/>
                  </a:moveTo>
                  <a:lnTo>
                    <a:pt x="0" y="0"/>
                  </a:lnTo>
                  <a:lnTo>
                    <a:pt x="0" y="39"/>
                  </a:lnTo>
                </a:path>
              </a:pathLst>
            </a:custGeom>
            <a:solidFill>
              <a:srgbClr val="FFC000"/>
            </a:solidFill>
            <a:ln w="11113">
              <a:solidFill>
                <a:srgbClr val="FFC0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39" name="Freeform 823"/>
            <p:cNvSpPr>
              <a:spLocks/>
            </p:cNvSpPr>
            <p:nvPr/>
          </p:nvSpPr>
          <p:spPr bwMode="auto">
            <a:xfrm>
              <a:off x="3778407" y="6036144"/>
              <a:ext cx="228133" cy="47928"/>
            </a:xfrm>
            <a:custGeom>
              <a:avLst/>
              <a:gdLst>
                <a:gd name="T0" fmla="*/ 0 w 119"/>
                <a:gd name="T1" fmla="*/ 25 h 25"/>
                <a:gd name="T2" fmla="*/ 119 w 119"/>
                <a:gd name="T3" fmla="*/ 25 h 25"/>
                <a:gd name="T4" fmla="*/ 119 w 119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9" h="25">
                  <a:moveTo>
                    <a:pt x="0" y="25"/>
                  </a:moveTo>
                  <a:lnTo>
                    <a:pt x="119" y="25"/>
                  </a:lnTo>
                  <a:lnTo>
                    <a:pt x="119" y="0"/>
                  </a:lnTo>
                </a:path>
              </a:pathLst>
            </a:custGeom>
            <a:solidFill>
              <a:srgbClr val="FFC000"/>
            </a:solidFill>
            <a:ln w="11113">
              <a:solidFill>
                <a:srgbClr val="FFC0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40" name="Freeform 824"/>
            <p:cNvSpPr>
              <a:spLocks/>
            </p:cNvSpPr>
            <p:nvPr/>
          </p:nvSpPr>
          <p:spPr bwMode="auto">
            <a:xfrm>
              <a:off x="3778407" y="5961378"/>
              <a:ext cx="228133" cy="74767"/>
            </a:xfrm>
            <a:custGeom>
              <a:avLst/>
              <a:gdLst>
                <a:gd name="T0" fmla="*/ 119 w 119"/>
                <a:gd name="T1" fmla="*/ 39 h 39"/>
                <a:gd name="T2" fmla="*/ 119 w 119"/>
                <a:gd name="T3" fmla="*/ 0 h 39"/>
                <a:gd name="T4" fmla="*/ 0 w 119"/>
                <a:gd name="T5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9" h="39">
                  <a:moveTo>
                    <a:pt x="119" y="39"/>
                  </a:moveTo>
                  <a:lnTo>
                    <a:pt x="119" y="0"/>
                  </a:lnTo>
                  <a:lnTo>
                    <a:pt x="0" y="0"/>
                  </a:lnTo>
                </a:path>
              </a:pathLst>
            </a:custGeom>
            <a:solidFill>
              <a:srgbClr val="FFC000"/>
            </a:solidFill>
            <a:ln w="11113">
              <a:solidFill>
                <a:srgbClr val="FFC0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41" name="Line 825"/>
            <p:cNvSpPr>
              <a:spLocks noChangeShapeType="1"/>
            </p:cNvSpPr>
            <p:nvPr/>
          </p:nvSpPr>
          <p:spPr bwMode="auto">
            <a:xfrm flipH="1">
              <a:off x="3550275" y="6036144"/>
              <a:ext cx="456265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42" name="Freeform 879"/>
            <p:cNvSpPr>
              <a:spLocks/>
            </p:cNvSpPr>
            <p:nvPr/>
          </p:nvSpPr>
          <p:spPr bwMode="auto">
            <a:xfrm>
              <a:off x="4658348" y="6009305"/>
              <a:ext cx="463934" cy="88186"/>
            </a:xfrm>
            <a:custGeom>
              <a:avLst/>
              <a:gdLst>
                <a:gd name="T0" fmla="*/ 0 w 242"/>
                <a:gd name="T1" fmla="*/ 0 h 46"/>
                <a:gd name="T2" fmla="*/ 0 w 242"/>
                <a:gd name="T3" fmla="*/ 46 h 46"/>
                <a:gd name="T4" fmla="*/ 242 w 242"/>
                <a:gd name="T5" fmla="*/ 46 h 46"/>
                <a:gd name="T6" fmla="*/ 242 w 242"/>
                <a:gd name="T7" fmla="*/ 0 h 46"/>
                <a:gd name="T8" fmla="*/ 0 w 242"/>
                <a:gd name="T9" fmla="*/ 0 h 46"/>
                <a:gd name="T10" fmla="*/ 0 w 242"/>
                <a:gd name="T11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" h="46">
                  <a:moveTo>
                    <a:pt x="0" y="0"/>
                  </a:moveTo>
                  <a:lnTo>
                    <a:pt x="0" y="46"/>
                  </a:lnTo>
                  <a:lnTo>
                    <a:pt x="242" y="46"/>
                  </a:lnTo>
                  <a:lnTo>
                    <a:pt x="2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43" name="Freeform 880"/>
            <p:cNvSpPr>
              <a:spLocks/>
            </p:cNvSpPr>
            <p:nvPr/>
          </p:nvSpPr>
          <p:spPr bwMode="auto">
            <a:xfrm>
              <a:off x="4658348" y="6097491"/>
              <a:ext cx="463934" cy="174455"/>
            </a:xfrm>
            <a:custGeom>
              <a:avLst/>
              <a:gdLst>
                <a:gd name="T0" fmla="*/ 0 w 242"/>
                <a:gd name="T1" fmla="*/ 0 h 91"/>
                <a:gd name="T2" fmla="*/ 0 w 242"/>
                <a:gd name="T3" fmla="*/ 91 h 91"/>
                <a:gd name="T4" fmla="*/ 242 w 242"/>
                <a:gd name="T5" fmla="*/ 91 h 91"/>
                <a:gd name="T6" fmla="*/ 242 w 242"/>
                <a:gd name="T7" fmla="*/ 0 h 91"/>
                <a:gd name="T8" fmla="*/ 0 w 242"/>
                <a:gd name="T9" fmla="*/ 0 h 91"/>
                <a:gd name="T10" fmla="*/ 0 w 242"/>
                <a:gd name="T11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" h="91">
                  <a:moveTo>
                    <a:pt x="0" y="0"/>
                  </a:moveTo>
                  <a:lnTo>
                    <a:pt x="0" y="91"/>
                  </a:lnTo>
                  <a:lnTo>
                    <a:pt x="242" y="91"/>
                  </a:lnTo>
                  <a:lnTo>
                    <a:pt x="2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44" name="Line 963"/>
            <p:cNvSpPr>
              <a:spLocks noChangeShapeType="1"/>
            </p:cNvSpPr>
            <p:nvPr/>
          </p:nvSpPr>
          <p:spPr bwMode="auto">
            <a:xfrm flipH="1">
              <a:off x="4892232" y="5771587"/>
              <a:ext cx="120777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45" name="Freeform 964"/>
            <p:cNvSpPr>
              <a:spLocks/>
            </p:cNvSpPr>
            <p:nvPr/>
          </p:nvSpPr>
          <p:spPr bwMode="auto">
            <a:xfrm>
              <a:off x="4658348" y="6009305"/>
              <a:ext cx="233884" cy="88186"/>
            </a:xfrm>
            <a:custGeom>
              <a:avLst/>
              <a:gdLst>
                <a:gd name="T0" fmla="*/ 122 w 122"/>
                <a:gd name="T1" fmla="*/ 0 h 46"/>
                <a:gd name="T2" fmla="*/ 0 w 122"/>
                <a:gd name="T3" fmla="*/ 0 h 46"/>
                <a:gd name="T4" fmla="*/ 0 w 122"/>
                <a:gd name="T5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2" h="46">
                  <a:moveTo>
                    <a:pt x="122" y="0"/>
                  </a:moveTo>
                  <a:lnTo>
                    <a:pt x="0" y="0"/>
                  </a:lnTo>
                  <a:lnTo>
                    <a:pt x="0" y="46"/>
                  </a:lnTo>
                </a:path>
              </a:pathLst>
            </a:custGeom>
            <a:solidFill>
              <a:srgbClr val="FF6600"/>
            </a:solidFill>
            <a:ln w="11113">
              <a:solidFill>
                <a:srgbClr val="FF66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46" name="Freeform 965"/>
            <p:cNvSpPr>
              <a:spLocks/>
            </p:cNvSpPr>
            <p:nvPr/>
          </p:nvSpPr>
          <p:spPr bwMode="auto">
            <a:xfrm>
              <a:off x="4658348" y="6097491"/>
              <a:ext cx="233884" cy="174455"/>
            </a:xfrm>
            <a:custGeom>
              <a:avLst/>
              <a:gdLst>
                <a:gd name="T0" fmla="*/ 0 w 122"/>
                <a:gd name="T1" fmla="*/ 0 h 91"/>
                <a:gd name="T2" fmla="*/ 0 w 122"/>
                <a:gd name="T3" fmla="*/ 91 h 91"/>
                <a:gd name="T4" fmla="*/ 122 w 122"/>
                <a:gd name="T5" fmla="*/ 9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2" h="91">
                  <a:moveTo>
                    <a:pt x="0" y="0"/>
                  </a:moveTo>
                  <a:lnTo>
                    <a:pt x="0" y="91"/>
                  </a:lnTo>
                  <a:lnTo>
                    <a:pt x="122" y="91"/>
                  </a:lnTo>
                </a:path>
              </a:pathLst>
            </a:custGeom>
            <a:solidFill>
              <a:srgbClr val="FF6600"/>
            </a:solidFill>
            <a:ln w="11113">
              <a:solidFill>
                <a:srgbClr val="FF66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47" name="Line 966"/>
            <p:cNvSpPr>
              <a:spLocks noChangeShapeType="1"/>
            </p:cNvSpPr>
            <p:nvPr/>
          </p:nvSpPr>
          <p:spPr bwMode="auto">
            <a:xfrm flipH="1">
              <a:off x="4892232" y="6316038"/>
              <a:ext cx="120777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48" name="Line 967"/>
            <p:cNvSpPr>
              <a:spLocks noChangeShapeType="1"/>
            </p:cNvSpPr>
            <p:nvPr/>
          </p:nvSpPr>
          <p:spPr bwMode="auto">
            <a:xfrm flipV="1">
              <a:off x="4892232" y="6271946"/>
              <a:ext cx="0" cy="44093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49" name="Freeform 968"/>
            <p:cNvSpPr>
              <a:spLocks/>
            </p:cNvSpPr>
            <p:nvPr/>
          </p:nvSpPr>
          <p:spPr bwMode="auto">
            <a:xfrm>
              <a:off x="4892232" y="6097491"/>
              <a:ext cx="230050" cy="174455"/>
            </a:xfrm>
            <a:custGeom>
              <a:avLst/>
              <a:gdLst>
                <a:gd name="T0" fmla="*/ 0 w 120"/>
                <a:gd name="T1" fmla="*/ 91 h 91"/>
                <a:gd name="T2" fmla="*/ 120 w 120"/>
                <a:gd name="T3" fmla="*/ 91 h 91"/>
                <a:gd name="T4" fmla="*/ 120 w 120"/>
                <a:gd name="T5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0" h="91">
                  <a:moveTo>
                    <a:pt x="0" y="91"/>
                  </a:moveTo>
                  <a:lnTo>
                    <a:pt x="120" y="91"/>
                  </a:lnTo>
                  <a:lnTo>
                    <a:pt x="120" y="0"/>
                  </a:lnTo>
                </a:path>
              </a:pathLst>
            </a:custGeom>
            <a:solidFill>
              <a:srgbClr val="FF6600"/>
            </a:solidFill>
            <a:ln w="11113">
              <a:solidFill>
                <a:srgbClr val="FF66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50" name="Freeform 969"/>
            <p:cNvSpPr>
              <a:spLocks/>
            </p:cNvSpPr>
            <p:nvPr/>
          </p:nvSpPr>
          <p:spPr bwMode="auto">
            <a:xfrm>
              <a:off x="4892232" y="6009305"/>
              <a:ext cx="230050" cy="88186"/>
            </a:xfrm>
            <a:custGeom>
              <a:avLst/>
              <a:gdLst>
                <a:gd name="T0" fmla="*/ 120 w 120"/>
                <a:gd name="T1" fmla="*/ 46 h 46"/>
                <a:gd name="T2" fmla="*/ 120 w 120"/>
                <a:gd name="T3" fmla="*/ 0 h 46"/>
                <a:gd name="T4" fmla="*/ 0 w 120"/>
                <a:gd name="T5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0" h="46">
                  <a:moveTo>
                    <a:pt x="120" y="46"/>
                  </a:moveTo>
                  <a:lnTo>
                    <a:pt x="120" y="0"/>
                  </a:lnTo>
                  <a:lnTo>
                    <a:pt x="0" y="0"/>
                  </a:lnTo>
                </a:path>
              </a:pathLst>
            </a:custGeom>
            <a:solidFill>
              <a:srgbClr val="FF6600"/>
            </a:solidFill>
            <a:ln w="11113">
              <a:solidFill>
                <a:srgbClr val="FF66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51" name="Line 970"/>
            <p:cNvSpPr>
              <a:spLocks noChangeShapeType="1"/>
            </p:cNvSpPr>
            <p:nvPr/>
          </p:nvSpPr>
          <p:spPr bwMode="auto">
            <a:xfrm flipH="1">
              <a:off x="4767621" y="6316038"/>
              <a:ext cx="124611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52" name="Line 971"/>
            <p:cNvSpPr>
              <a:spLocks noChangeShapeType="1"/>
            </p:cNvSpPr>
            <p:nvPr/>
          </p:nvSpPr>
          <p:spPr bwMode="auto">
            <a:xfrm flipH="1">
              <a:off x="4767621" y="5771587"/>
              <a:ext cx="124611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53" name="Line 972"/>
            <p:cNvSpPr>
              <a:spLocks noChangeShapeType="1"/>
            </p:cNvSpPr>
            <p:nvPr/>
          </p:nvSpPr>
          <p:spPr bwMode="auto">
            <a:xfrm>
              <a:off x="4892232" y="5771587"/>
              <a:ext cx="0" cy="237718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54" name="Line 973"/>
            <p:cNvSpPr>
              <a:spLocks noChangeShapeType="1"/>
            </p:cNvSpPr>
            <p:nvPr/>
          </p:nvSpPr>
          <p:spPr bwMode="auto">
            <a:xfrm flipH="1">
              <a:off x="4658348" y="6097491"/>
              <a:ext cx="463934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55" name="Freeform 985"/>
            <p:cNvSpPr>
              <a:spLocks/>
            </p:cNvSpPr>
            <p:nvPr/>
          </p:nvSpPr>
          <p:spPr bwMode="auto">
            <a:xfrm>
              <a:off x="3761154" y="6310287"/>
              <a:ext cx="38342" cy="36425"/>
            </a:xfrm>
            <a:custGeom>
              <a:avLst/>
              <a:gdLst>
                <a:gd name="T0" fmla="*/ 10 w 20"/>
                <a:gd name="T1" fmla="*/ 19 h 19"/>
                <a:gd name="T2" fmla="*/ 14 w 20"/>
                <a:gd name="T3" fmla="*/ 19 h 19"/>
                <a:gd name="T4" fmla="*/ 18 w 20"/>
                <a:gd name="T5" fmla="*/ 17 h 19"/>
                <a:gd name="T6" fmla="*/ 20 w 20"/>
                <a:gd name="T7" fmla="*/ 13 h 19"/>
                <a:gd name="T8" fmla="*/ 20 w 20"/>
                <a:gd name="T9" fmla="*/ 9 h 19"/>
                <a:gd name="T10" fmla="*/ 20 w 20"/>
                <a:gd name="T11" fmla="*/ 6 h 19"/>
                <a:gd name="T12" fmla="*/ 18 w 20"/>
                <a:gd name="T13" fmla="*/ 2 h 19"/>
                <a:gd name="T14" fmla="*/ 14 w 20"/>
                <a:gd name="T15" fmla="*/ 1 h 19"/>
                <a:gd name="T16" fmla="*/ 10 w 20"/>
                <a:gd name="T17" fmla="*/ 0 h 19"/>
                <a:gd name="T18" fmla="*/ 7 w 20"/>
                <a:gd name="T19" fmla="*/ 1 h 19"/>
                <a:gd name="T20" fmla="*/ 3 w 20"/>
                <a:gd name="T21" fmla="*/ 2 h 19"/>
                <a:gd name="T22" fmla="*/ 2 w 20"/>
                <a:gd name="T23" fmla="*/ 6 h 19"/>
                <a:gd name="T24" fmla="*/ 0 w 20"/>
                <a:gd name="T25" fmla="*/ 9 h 19"/>
                <a:gd name="T26" fmla="*/ 2 w 20"/>
                <a:gd name="T27" fmla="*/ 13 h 19"/>
                <a:gd name="T28" fmla="*/ 3 w 20"/>
                <a:gd name="T29" fmla="*/ 17 h 19"/>
                <a:gd name="T30" fmla="*/ 7 w 20"/>
                <a:gd name="T31" fmla="*/ 19 h 19"/>
                <a:gd name="T32" fmla="*/ 10 w 20"/>
                <a:gd name="T3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0" h="19">
                  <a:moveTo>
                    <a:pt x="10" y="19"/>
                  </a:moveTo>
                  <a:lnTo>
                    <a:pt x="14" y="19"/>
                  </a:lnTo>
                  <a:lnTo>
                    <a:pt x="18" y="17"/>
                  </a:lnTo>
                  <a:lnTo>
                    <a:pt x="20" y="13"/>
                  </a:lnTo>
                  <a:lnTo>
                    <a:pt x="20" y="9"/>
                  </a:lnTo>
                  <a:lnTo>
                    <a:pt x="20" y="6"/>
                  </a:lnTo>
                  <a:lnTo>
                    <a:pt x="18" y="2"/>
                  </a:lnTo>
                  <a:lnTo>
                    <a:pt x="14" y="1"/>
                  </a:lnTo>
                  <a:lnTo>
                    <a:pt x="10" y="0"/>
                  </a:lnTo>
                  <a:lnTo>
                    <a:pt x="7" y="1"/>
                  </a:lnTo>
                  <a:lnTo>
                    <a:pt x="3" y="2"/>
                  </a:lnTo>
                  <a:lnTo>
                    <a:pt x="2" y="6"/>
                  </a:lnTo>
                  <a:lnTo>
                    <a:pt x="0" y="9"/>
                  </a:lnTo>
                  <a:lnTo>
                    <a:pt x="2" y="13"/>
                  </a:lnTo>
                  <a:lnTo>
                    <a:pt x="3" y="17"/>
                  </a:lnTo>
                  <a:lnTo>
                    <a:pt x="7" y="19"/>
                  </a:lnTo>
                  <a:lnTo>
                    <a:pt x="10" y="19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56" name="Freeform 986"/>
            <p:cNvSpPr>
              <a:spLocks/>
            </p:cNvSpPr>
            <p:nvPr/>
          </p:nvSpPr>
          <p:spPr bwMode="auto">
            <a:xfrm>
              <a:off x="3761154" y="5970963"/>
              <a:ext cx="38342" cy="40259"/>
            </a:xfrm>
            <a:custGeom>
              <a:avLst/>
              <a:gdLst>
                <a:gd name="T0" fmla="*/ 10 w 20"/>
                <a:gd name="T1" fmla="*/ 21 h 21"/>
                <a:gd name="T2" fmla="*/ 14 w 20"/>
                <a:gd name="T3" fmla="*/ 20 h 21"/>
                <a:gd name="T4" fmla="*/ 18 w 20"/>
                <a:gd name="T5" fmla="*/ 18 h 21"/>
                <a:gd name="T6" fmla="*/ 20 w 20"/>
                <a:gd name="T7" fmla="*/ 15 h 21"/>
                <a:gd name="T8" fmla="*/ 20 w 20"/>
                <a:gd name="T9" fmla="*/ 10 h 21"/>
                <a:gd name="T10" fmla="*/ 20 w 20"/>
                <a:gd name="T11" fmla="*/ 7 h 21"/>
                <a:gd name="T12" fmla="*/ 18 w 20"/>
                <a:gd name="T13" fmla="*/ 4 h 21"/>
                <a:gd name="T14" fmla="*/ 14 w 20"/>
                <a:gd name="T15" fmla="*/ 2 h 21"/>
                <a:gd name="T16" fmla="*/ 10 w 20"/>
                <a:gd name="T17" fmla="*/ 0 h 21"/>
                <a:gd name="T18" fmla="*/ 7 w 20"/>
                <a:gd name="T19" fmla="*/ 2 h 21"/>
                <a:gd name="T20" fmla="*/ 3 w 20"/>
                <a:gd name="T21" fmla="*/ 4 h 21"/>
                <a:gd name="T22" fmla="*/ 2 w 20"/>
                <a:gd name="T23" fmla="*/ 7 h 21"/>
                <a:gd name="T24" fmla="*/ 0 w 20"/>
                <a:gd name="T25" fmla="*/ 10 h 21"/>
                <a:gd name="T26" fmla="*/ 2 w 20"/>
                <a:gd name="T27" fmla="*/ 15 h 21"/>
                <a:gd name="T28" fmla="*/ 3 w 20"/>
                <a:gd name="T29" fmla="*/ 18 h 21"/>
                <a:gd name="T30" fmla="*/ 7 w 20"/>
                <a:gd name="T31" fmla="*/ 20 h 21"/>
                <a:gd name="T32" fmla="*/ 10 w 20"/>
                <a:gd name="T3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0" h="21">
                  <a:moveTo>
                    <a:pt x="10" y="21"/>
                  </a:moveTo>
                  <a:lnTo>
                    <a:pt x="14" y="20"/>
                  </a:lnTo>
                  <a:lnTo>
                    <a:pt x="18" y="18"/>
                  </a:lnTo>
                  <a:lnTo>
                    <a:pt x="20" y="15"/>
                  </a:lnTo>
                  <a:lnTo>
                    <a:pt x="20" y="10"/>
                  </a:lnTo>
                  <a:lnTo>
                    <a:pt x="20" y="7"/>
                  </a:lnTo>
                  <a:lnTo>
                    <a:pt x="18" y="4"/>
                  </a:lnTo>
                  <a:lnTo>
                    <a:pt x="14" y="2"/>
                  </a:lnTo>
                  <a:lnTo>
                    <a:pt x="10" y="0"/>
                  </a:lnTo>
                  <a:lnTo>
                    <a:pt x="7" y="2"/>
                  </a:lnTo>
                  <a:lnTo>
                    <a:pt x="3" y="4"/>
                  </a:lnTo>
                  <a:lnTo>
                    <a:pt x="2" y="7"/>
                  </a:lnTo>
                  <a:lnTo>
                    <a:pt x="0" y="10"/>
                  </a:lnTo>
                  <a:lnTo>
                    <a:pt x="2" y="15"/>
                  </a:lnTo>
                  <a:lnTo>
                    <a:pt x="3" y="18"/>
                  </a:lnTo>
                  <a:lnTo>
                    <a:pt x="7" y="20"/>
                  </a:lnTo>
                  <a:lnTo>
                    <a:pt x="10" y="21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57" name="Freeform 987"/>
            <p:cNvSpPr>
              <a:spLocks/>
            </p:cNvSpPr>
            <p:nvPr/>
          </p:nvSpPr>
          <p:spPr bwMode="auto">
            <a:xfrm>
              <a:off x="3761154" y="5528118"/>
              <a:ext cx="38342" cy="38342"/>
            </a:xfrm>
            <a:custGeom>
              <a:avLst/>
              <a:gdLst>
                <a:gd name="T0" fmla="*/ 10 w 20"/>
                <a:gd name="T1" fmla="*/ 20 h 20"/>
                <a:gd name="T2" fmla="*/ 14 w 20"/>
                <a:gd name="T3" fmla="*/ 19 h 20"/>
                <a:gd name="T4" fmla="*/ 18 w 20"/>
                <a:gd name="T5" fmla="*/ 17 h 20"/>
                <a:gd name="T6" fmla="*/ 20 w 20"/>
                <a:gd name="T7" fmla="*/ 14 h 20"/>
                <a:gd name="T8" fmla="*/ 20 w 20"/>
                <a:gd name="T9" fmla="*/ 10 h 20"/>
                <a:gd name="T10" fmla="*/ 20 w 20"/>
                <a:gd name="T11" fmla="*/ 5 h 20"/>
                <a:gd name="T12" fmla="*/ 18 w 20"/>
                <a:gd name="T13" fmla="*/ 3 h 20"/>
                <a:gd name="T14" fmla="*/ 14 w 20"/>
                <a:gd name="T15" fmla="*/ 0 h 20"/>
                <a:gd name="T16" fmla="*/ 10 w 20"/>
                <a:gd name="T17" fmla="*/ 0 h 20"/>
                <a:gd name="T18" fmla="*/ 7 w 20"/>
                <a:gd name="T19" fmla="*/ 0 h 20"/>
                <a:gd name="T20" fmla="*/ 3 w 20"/>
                <a:gd name="T21" fmla="*/ 3 h 20"/>
                <a:gd name="T22" fmla="*/ 2 w 20"/>
                <a:gd name="T23" fmla="*/ 5 h 20"/>
                <a:gd name="T24" fmla="*/ 0 w 20"/>
                <a:gd name="T25" fmla="*/ 10 h 20"/>
                <a:gd name="T26" fmla="*/ 2 w 20"/>
                <a:gd name="T27" fmla="*/ 14 h 20"/>
                <a:gd name="T28" fmla="*/ 3 w 20"/>
                <a:gd name="T29" fmla="*/ 17 h 20"/>
                <a:gd name="T30" fmla="*/ 7 w 20"/>
                <a:gd name="T31" fmla="*/ 19 h 20"/>
                <a:gd name="T32" fmla="*/ 10 w 20"/>
                <a:gd name="T33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0" h="20">
                  <a:moveTo>
                    <a:pt x="10" y="20"/>
                  </a:moveTo>
                  <a:lnTo>
                    <a:pt x="14" y="19"/>
                  </a:lnTo>
                  <a:lnTo>
                    <a:pt x="18" y="17"/>
                  </a:lnTo>
                  <a:lnTo>
                    <a:pt x="20" y="14"/>
                  </a:lnTo>
                  <a:lnTo>
                    <a:pt x="20" y="10"/>
                  </a:lnTo>
                  <a:lnTo>
                    <a:pt x="20" y="5"/>
                  </a:lnTo>
                  <a:lnTo>
                    <a:pt x="18" y="3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7" y="0"/>
                  </a:lnTo>
                  <a:lnTo>
                    <a:pt x="3" y="3"/>
                  </a:lnTo>
                  <a:lnTo>
                    <a:pt x="2" y="5"/>
                  </a:lnTo>
                  <a:lnTo>
                    <a:pt x="0" y="10"/>
                  </a:lnTo>
                  <a:lnTo>
                    <a:pt x="2" y="14"/>
                  </a:lnTo>
                  <a:lnTo>
                    <a:pt x="3" y="17"/>
                  </a:lnTo>
                  <a:lnTo>
                    <a:pt x="7" y="19"/>
                  </a:lnTo>
                  <a:lnTo>
                    <a:pt x="10" y="20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58" name="Freeform 988"/>
            <p:cNvSpPr>
              <a:spLocks/>
            </p:cNvSpPr>
            <p:nvPr/>
          </p:nvSpPr>
          <p:spPr bwMode="auto">
            <a:xfrm>
              <a:off x="3761154" y="5424595"/>
              <a:ext cx="38342" cy="38342"/>
            </a:xfrm>
            <a:custGeom>
              <a:avLst/>
              <a:gdLst>
                <a:gd name="T0" fmla="*/ 10 w 20"/>
                <a:gd name="T1" fmla="*/ 20 h 20"/>
                <a:gd name="T2" fmla="*/ 14 w 20"/>
                <a:gd name="T3" fmla="*/ 20 h 20"/>
                <a:gd name="T4" fmla="*/ 18 w 20"/>
                <a:gd name="T5" fmla="*/ 17 h 20"/>
                <a:gd name="T6" fmla="*/ 20 w 20"/>
                <a:gd name="T7" fmla="*/ 13 h 20"/>
                <a:gd name="T8" fmla="*/ 20 w 20"/>
                <a:gd name="T9" fmla="*/ 10 h 20"/>
                <a:gd name="T10" fmla="*/ 20 w 20"/>
                <a:gd name="T11" fmla="*/ 6 h 20"/>
                <a:gd name="T12" fmla="*/ 18 w 20"/>
                <a:gd name="T13" fmla="*/ 2 h 20"/>
                <a:gd name="T14" fmla="*/ 14 w 20"/>
                <a:gd name="T15" fmla="*/ 1 h 20"/>
                <a:gd name="T16" fmla="*/ 10 w 20"/>
                <a:gd name="T17" fmla="*/ 0 h 20"/>
                <a:gd name="T18" fmla="*/ 7 w 20"/>
                <a:gd name="T19" fmla="*/ 1 h 20"/>
                <a:gd name="T20" fmla="*/ 3 w 20"/>
                <a:gd name="T21" fmla="*/ 2 h 20"/>
                <a:gd name="T22" fmla="*/ 2 w 20"/>
                <a:gd name="T23" fmla="*/ 6 h 20"/>
                <a:gd name="T24" fmla="*/ 0 w 20"/>
                <a:gd name="T25" fmla="*/ 10 h 20"/>
                <a:gd name="T26" fmla="*/ 2 w 20"/>
                <a:gd name="T27" fmla="*/ 13 h 20"/>
                <a:gd name="T28" fmla="*/ 3 w 20"/>
                <a:gd name="T29" fmla="*/ 17 h 20"/>
                <a:gd name="T30" fmla="*/ 7 w 20"/>
                <a:gd name="T31" fmla="*/ 20 h 20"/>
                <a:gd name="T32" fmla="*/ 10 w 20"/>
                <a:gd name="T33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0" h="20">
                  <a:moveTo>
                    <a:pt x="10" y="20"/>
                  </a:moveTo>
                  <a:lnTo>
                    <a:pt x="14" y="20"/>
                  </a:lnTo>
                  <a:lnTo>
                    <a:pt x="18" y="17"/>
                  </a:lnTo>
                  <a:lnTo>
                    <a:pt x="20" y="13"/>
                  </a:lnTo>
                  <a:lnTo>
                    <a:pt x="20" y="10"/>
                  </a:lnTo>
                  <a:lnTo>
                    <a:pt x="20" y="6"/>
                  </a:lnTo>
                  <a:lnTo>
                    <a:pt x="18" y="2"/>
                  </a:lnTo>
                  <a:lnTo>
                    <a:pt x="14" y="1"/>
                  </a:lnTo>
                  <a:lnTo>
                    <a:pt x="10" y="0"/>
                  </a:lnTo>
                  <a:lnTo>
                    <a:pt x="7" y="1"/>
                  </a:lnTo>
                  <a:lnTo>
                    <a:pt x="3" y="2"/>
                  </a:lnTo>
                  <a:lnTo>
                    <a:pt x="2" y="6"/>
                  </a:lnTo>
                  <a:lnTo>
                    <a:pt x="0" y="10"/>
                  </a:lnTo>
                  <a:lnTo>
                    <a:pt x="2" y="13"/>
                  </a:lnTo>
                  <a:lnTo>
                    <a:pt x="3" y="17"/>
                  </a:lnTo>
                  <a:lnTo>
                    <a:pt x="7" y="20"/>
                  </a:lnTo>
                  <a:lnTo>
                    <a:pt x="10" y="20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59" name="Freeform 1003"/>
            <p:cNvSpPr>
              <a:spLocks/>
            </p:cNvSpPr>
            <p:nvPr/>
          </p:nvSpPr>
          <p:spPr bwMode="auto">
            <a:xfrm>
              <a:off x="4878812" y="6030393"/>
              <a:ext cx="36425" cy="38342"/>
            </a:xfrm>
            <a:custGeom>
              <a:avLst/>
              <a:gdLst>
                <a:gd name="T0" fmla="*/ 9 w 19"/>
                <a:gd name="T1" fmla="*/ 20 h 20"/>
                <a:gd name="T2" fmla="*/ 13 w 19"/>
                <a:gd name="T3" fmla="*/ 19 h 20"/>
                <a:gd name="T4" fmla="*/ 16 w 19"/>
                <a:gd name="T5" fmla="*/ 18 h 20"/>
                <a:gd name="T6" fmla="*/ 18 w 19"/>
                <a:gd name="T7" fmla="*/ 14 h 20"/>
                <a:gd name="T8" fmla="*/ 19 w 19"/>
                <a:gd name="T9" fmla="*/ 10 h 20"/>
                <a:gd name="T10" fmla="*/ 18 w 19"/>
                <a:gd name="T11" fmla="*/ 7 h 20"/>
                <a:gd name="T12" fmla="*/ 16 w 19"/>
                <a:gd name="T13" fmla="*/ 3 h 20"/>
                <a:gd name="T14" fmla="*/ 13 w 19"/>
                <a:gd name="T15" fmla="*/ 0 h 20"/>
                <a:gd name="T16" fmla="*/ 9 w 19"/>
                <a:gd name="T17" fmla="*/ 0 h 20"/>
                <a:gd name="T18" fmla="*/ 5 w 19"/>
                <a:gd name="T19" fmla="*/ 0 h 20"/>
                <a:gd name="T20" fmla="*/ 2 w 19"/>
                <a:gd name="T21" fmla="*/ 3 h 20"/>
                <a:gd name="T22" fmla="*/ 0 w 19"/>
                <a:gd name="T23" fmla="*/ 7 h 20"/>
                <a:gd name="T24" fmla="*/ 0 w 19"/>
                <a:gd name="T25" fmla="*/ 10 h 20"/>
                <a:gd name="T26" fmla="*/ 0 w 19"/>
                <a:gd name="T27" fmla="*/ 14 h 20"/>
                <a:gd name="T28" fmla="*/ 2 w 19"/>
                <a:gd name="T29" fmla="*/ 18 h 20"/>
                <a:gd name="T30" fmla="*/ 5 w 19"/>
                <a:gd name="T31" fmla="*/ 19 h 20"/>
                <a:gd name="T32" fmla="*/ 9 w 19"/>
                <a:gd name="T33" fmla="*/ 20 h 20"/>
                <a:gd name="T34" fmla="*/ 9 w 19"/>
                <a:gd name="T35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" h="20">
                  <a:moveTo>
                    <a:pt x="9" y="20"/>
                  </a:moveTo>
                  <a:lnTo>
                    <a:pt x="13" y="19"/>
                  </a:lnTo>
                  <a:lnTo>
                    <a:pt x="16" y="18"/>
                  </a:lnTo>
                  <a:lnTo>
                    <a:pt x="18" y="14"/>
                  </a:lnTo>
                  <a:lnTo>
                    <a:pt x="19" y="10"/>
                  </a:lnTo>
                  <a:lnTo>
                    <a:pt x="18" y="7"/>
                  </a:lnTo>
                  <a:lnTo>
                    <a:pt x="16" y="3"/>
                  </a:lnTo>
                  <a:lnTo>
                    <a:pt x="13" y="0"/>
                  </a:lnTo>
                  <a:lnTo>
                    <a:pt x="9" y="0"/>
                  </a:lnTo>
                  <a:lnTo>
                    <a:pt x="5" y="0"/>
                  </a:lnTo>
                  <a:lnTo>
                    <a:pt x="2" y="3"/>
                  </a:lnTo>
                  <a:lnTo>
                    <a:pt x="0" y="7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2" y="18"/>
                  </a:lnTo>
                  <a:lnTo>
                    <a:pt x="5" y="19"/>
                  </a:lnTo>
                  <a:lnTo>
                    <a:pt x="9" y="20"/>
                  </a:lnTo>
                  <a:lnTo>
                    <a:pt x="9" y="20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60" name="Freeform 1004"/>
            <p:cNvSpPr>
              <a:spLocks/>
            </p:cNvSpPr>
            <p:nvPr/>
          </p:nvSpPr>
          <p:spPr bwMode="auto">
            <a:xfrm>
              <a:off x="4878812" y="5091023"/>
              <a:ext cx="36425" cy="38342"/>
            </a:xfrm>
            <a:custGeom>
              <a:avLst/>
              <a:gdLst>
                <a:gd name="T0" fmla="*/ 9 w 19"/>
                <a:gd name="T1" fmla="*/ 20 h 20"/>
                <a:gd name="T2" fmla="*/ 13 w 19"/>
                <a:gd name="T3" fmla="*/ 20 h 20"/>
                <a:gd name="T4" fmla="*/ 16 w 19"/>
                <a:gd name="T5" fmla="*/ 17 h 20"/>
                <a:gd name="T6" fmla="*/ 18 w 19"/>
                <a:gd name="T7" fmla="*/ 14 h 20"/>
                <a:gd name="T8" fmla="*/ 19 w 19"/>
                <a:gd name="T9" fmla="*/ 10 h 20"/>
                <a:gd name="T10" fmla="*/ 18 w 19"/>
                <a:gd name="T11" fmla="*/ 6 h 20"/>
                <a:gd name="T12" fmla="*/ 16 w 19"/>
                <a:gd name="T13" fmla="*/ 4 h 20"/>
                <a:gd name="T14" fmla="*/ 13 w 19"/>
                <a:gd name="T15" fmla="*/ 1 h 20"/>
                <a:gd name="T16" fmla="*/ 9 w 19"/>
                <a:gd name="T17" fmla="*/ 0 h 20"/>
                <a:gd name="T18" fmla="*/ 5 w 19"/>
                <a:gd name="T19" fmla="*/ 1 h 20"/>
                <a:gd name="T20" fmla="*/ 2 w 19"/>
                <a:gd name="T21" fmla="*/ 4 h 20"/>
                <a:gd name="T22" fmla="*/ 0 w 19"/>
                <a:gd name="T23" fmla="*/ 6 h 20"/>
                <a:gd name="T24" fmla="*/ 0 w 19"/>
                <a:gd name="T25" fmla="*/ 10 h 20"/>
                <a:gd name="T26" fmla="*/ 0 w 19"/>
                <a:gd name="T27" fmla="*/ 14 h 20"/>
                <a:gd name="T28" fmla="*/ 2 w 19"/>
                <a:gd name="T29" fmla="*/ 17 h 20"/>
                <a:gd name="T30" fmla="*/ 5 w 19"/>
                <a:gd name="T31" fmla="*/ 20 h 20"/>
                <a:gd name="T32" fmla="*/ 9 w 19"/>
                <a:gd name="T33" fmla="*/ 20 h 20"/>
                <a:gd name="T34" fmla="*/ 9 w 19"/>
                <a:gd name="T35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" h="20">
                  <a:moveTo>
                    <a:pt x="9" y="20"/>
                  </a:moveTo>
                  <a:lnTo>
                    <a:pt x="13" y="20"/>
                  </a:lnTo>
                  <a:lnTo>
                    <a:pt x="16" y="17"/>
                  </a:lnTo>
                  <a:lnTo>
                    <a:pt x="18" y="14"/>
                  </a:lnTo>
                  <a:lnTo>
                    <a:pt x="19" y="10"/>
                  </a:lnTo>
                  <a:lnTo>
                    <a:pt x="18" y="6"/>
                  </a:lnTo>
                  <a:lnTo>
                    <a:pt x="16" y="4"/>
                  </a:lnTo>
                  <a:lnTo>
                    <a:pt x="13" y="1"/>
                  </a:lnTo>
                  <a:lnTo>
                    <a:pt x="9" y="0"/>
                  </a:lnTo>
                  <a:lnTo>
                    <a:pt x="5" y="1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2" y="17"/>
                  </a:lnTo>
                  <a:lnTo>
                    <a:pt x="5" y="20"/>
                  </a:lnTo>
                  <a:lnTo>
                    <a:pt x="9" y="20"/>
                  </a:lnTo>
                  <a:lnTo>
                    <a:pt x="9" y="20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72" name="ZoneTexte 371"/>
            <p:cNvSpPr txBox="1"/>
            <p:nvPr/>
          </p:nvSpPr>
          <p:spPr>
            <a:xfrm>
              <a:off x="2889455" y="5057399"/>
              <a:ext cx="39626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200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73" name="ZoneTexte 372"/>
            <p:cNvSpPr txBox="1"/>
            <p:nvPr/>
          </p:nvSpPr>
          <p:spPr>
            <a:xfrm>
              <a:off x="2889455" y="5445689"/>
              <a:ext cx="39626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100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74" name="ZoneTexte 373"/>
            <p:cNvSpPr txBox="1"/>
            <p:nvPr/>
          </p:nvSpPr>
          <p:spPr>
            <a:xfrm>
              <a:off x="3030519" y="5833979"/>
              <a:ext cx="2551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0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96" name="ZoneTexte 395"/>
            <p:cNvSpPr txBox="1"/>
            <p:nvPr/>
          </p:nvSpPr>
          <p:spPr>
            <a:xfrm>
              <a:off x="4099638" y="5347081"/>
              <a:ext cx="57740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p=0.38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414" name="ZoneTexte 413"/>
            <p:cNvSpPr txBox="1"/>
            <p:nvPr/>
          </p:nvSpPr>
          <p:spPr>
            <a:xfrm>
              <a:off x="3500648" y="6360132"/>
              <a:ext cx="5645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N = 12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415" name="ZoneTexte 414"/>
            <p:cNvSpPr txBox="1"/>
            <p:nvPr/>
          </p:nvSpPr>
          <p:spPr>
            <a:xfrm>
              <a:off x="4608023" y="6360132"/>
              <a:ext cx="5645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N = 13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</p:grpSp>
      <p:grpSp>
        <p:nvGrpSpPr>
          <p:cNvPr id="184" name="Groupe 443"/>
          <p:cNvGrpSpPr/>
          <p:nvPr/>
        </p:nvGrpSpPr>
        <p:grpSpPr>
          <a:xfrm>
            <a:off x="5417144" y="4995387"/>
            <a:ext cx="2450105" cy="1610966"/>
            <a:chOff x="5417144" y="4995387"/>
            <a:chExt cx="2450105" cy="1610966"/>
          </a:xfrm>
        </p:grpSpPr>
        <p:sp>
          <p:nvSpPr>
            <p:cNvPr id="309" name="Freeform 695"/>
            <p:cNvSpPr>
              <a:spLocks/>
            </p:cNvSpPr>
            <p:nvPr/>
          </p:nvSpPr>
          <p:spPr bwMode="auto">
            <a:xfrm>
              <a:off x="5819806" y="5077603"/>
              <a:ext cx="2047443" cy="1282529"/>
            </a:xfrm>
            <a:custGeom>
              <a:avLst/>
              <a:gdLst>
                <a:gd name="T0" fmla="*/ 1068 w 1068"/>
                <a:gd name="T1" fmla="*/ 669 h 669"/>
                <a:gd name="T2" fmla="*/ 0 w 1068"/>
                <a:gd name="T3" fmla="*/ 669 h 669"/>
                <a:gd name="T4" fmla="*/ 0 w 1068"/>
                <a:gd name="T5" fmla="*/ 0 h 6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68" h="669">
                  <a:moveTo>
                    <a:pt x="1068" y="669"/>
                  </a:moveTo>
                  <a:lnTo>
                    <a:pt x="0" y="669"/>
                  </a:lnTo>
                  <a:lnTo>
                    <a:pt x="0" y="0"/>
                  </a:lnTo>
                </a:path>
              </a:pathLst>
            </a:cu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10" name="Line 723"/>
            <p:cNvSpPr>
              <a:spLocks noChangeShapeType="1"/>
            </p:cNvSpPr>
            <p:nvPr/>
          </p:nvSpPr>
          <p:spPr bwMode="auto">
            <a:xfrm>
              <a:off x="5769962" y="5110194"/>
              <a:ext cx="49844" cy="0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11" name="Line 724"/>
            <p:cNvSpPr>
              <a:spLocks noChangeShapeType="1"/>
            </p:cNvSpPr>
            <p:nvPr/>
          </p:nvSpPr>
          <p:spPr bwMode="auto">
            <a:xfrm flipH="1">
              <a:off x="5769962" y="5393922"/>
              <a:ext cx="49844" cy="0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12" name="Line 725"/>
            <p:cNvSpPr>
              <a:spLocks noChangeShapeType="1"/>
            </p:cNvSpPr>
            <p:nvPr/>
          </p:nvSpPr>
          <p:spPr bwMode="auto">
            <a:xfrm>
              <a:off x="5769962" y="5673816"/>
              <a:ext cx="49844" cy="0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13" name="Line 726"/>
            <p:cNvSpPr>
              <a:spLocks noChangeShapeType="1"/>
            </p:cNvSpPr>
            <p:nvPr/>
          </p:nvSpPr>
          <p:spPr bwMode="auto">
            <a:xfrm flipH="1">
              <a:off x="5769962" y="5957544"/>
              <a:ext cx="49844" cy="0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14" name="Line 727"/>
            <p:cNvSpPr>
              <a:spLocks noChangeShapeType="1"/>
            </p:cNvSpPr>
            <p:nvPr/>
          </p:nvSpPr>
          <p:spPr bwMode="auto">
            <a:xfrm>
              <a:off x="5769962" y="6241272"/>
              <a:ext cx="49844" cy="0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15" name="Line 743"/>
            <p:cNvSpPr>
              <a:spLocks noChangeShapeType="1"/>
            </p:cNvSpPr>
            <p:nvPr/>
          </p:nvSpPr>
          <p:spPr bwMode="auto">
            <a:xfrm flipV="1">
              <a:off x="7395647" y="6360132"/>
              <a:ext cx="0" cy="44093"/>
            </a:xfrm>
            <a:prstGeom prst="line">
              <a:avLst/>
            </a:prstGeom>
            <a:noFill/>
            <a:ln w="6350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16" name="Line 755"/>
            <p:cNvSpPr>
              <a:spLocks noChangeShapeType="1"/>
            </p:cNvSpPr>
            <p:nvPr/>
          </p:nvSpPr>
          <p:spPr bwMode="auto">
            <a:xfrm>
              <a:off x="6291408" y="6360132"/>
              <a:ext cx="0" cy="44093"/>
            </a:xfrm>
            <a:prstGeom prst="line">
              <a:avLst/>
            </a:prstGeom>
            <a:noFill/>
            <a:ln w="6350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17" name="Rectangle 769"/>
            <p:cNvSpPr>
              <a:spLocks noChangeArrowheads="1"/>
            </p:cNvSpPr>
            <p:nvPr/>
          </p:nvSpPr>
          <p:spPr bwMode="auto">
            <a:xfrm>
              <a:off x="6051774" y="6114745"/>
              <a:ext cx="475436" cy="97772"/>
            </a:xfrm>
            <a:prstGeom prst="rect">
              <a:avLst/>
            </a:prstGeom>
            <a:solidFill>
              <a:srgbClr val="FFC000"/>
            </a:solidFill>
            <a:ln w="0">
              <a:solidFill>
                <a:srgbClr val="33339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18" name="Rectangle 770"/>
            <p:cNvSpPr>
              <a:spLocks noChangeArrowheads="1"/>
            </p:cNvSpPr>
            <p:nvPr/>
          </p:nvSpPr>
          <p:spPr bwMode="auto">
            <a:xfrm>
              <a:off x="6051774" y="6212516"/>
              <a:ext cx="475436" cy="28757"/>
            </a:xfrm>
            <a:prstGeom prst="rect">
              <a:avLst/>
            </a:prstGeom>
            <a:solidFill>
              <a:srgbClr val="FFC000"/>
            </a:solidFill>
            <a:ln w="0">
              <a:solidFill>
                <a:srgbClr val="333399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19" name="Freeform 826"/>
            <p:cNvSpPr>
              <a:spLocks/>
            </p:cNvSpPr>
            <p:nvPr/>
          </p:nvSpPr>
          <p:spPr bwMode="auto">
            <a:xfrm>
              <a:off x="6051774" y="6114745"/>
              <a:ext cx="237718" cy="97772"/>
            </a:xfrm>
            <a:custGeom>
              <a:avLst/>
              <a:gdLst>
                <a:gd name="T0" fmla="*/ 124 w 124"/>
                <a:gd name="T1" fmla="*/ 0 h 51"/>
                <a:gd name="T2" fmla="*/ 0 w 124"/>
                <a:gd name="T3" fmla="*/ 0 h 51"/>
                <a:gd name="T4" fmla="*/ 0 w 124"/>
                <a:gd name="T5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4" h="51">
                  <a:moveTo>
                    <a:pt x="124" y="0"/>
                  </a:moveTo>
                  <a:lnTo>
                    <a:pt x="0" y="0"/>
                  </a:lnTo>
                  <a:lnTo>
                    <a:pt x="0" y="51"/>
                  </a:lnTo>
                </a:path>
              </a:pathLst>
            </a:custGeom>
            <a:solidFill>
              <a:srgbClr val="FFC000"/>
            </a:solidFill>
            <a:ln w="11113">
              <a:solidFill>
                <a:srgbClr val="FFC0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20" name="Freeform 827"/>
            <p:cNvSpPr>
              <a:spLocks/>
            </p:cNvSpPr>
            <p:nvPr/>
          </p:nvSpPr>
          <p:spPr bwMode="auto">
            <a:xfrm>
              <a:off x="6051774" y="6212516"/>
              <a:ext cx="237718" cy="28757"/>
            </a:xfrm>
            <a:custGeom>
              <a:avLst/>
              <a:gdLst>
                <a:gd name="T0" fmla="*/ 0 w 124"/>
                <a:gd name="T1" fmla="*/ 0 h 15"/>
                <a:gd name="T2" fmla="*/ 0 w 124"/>
                <a:gd name="T3" fmla="*/ 15 h 15"/>
                <a:gd name="T4" fmla="*/ 124 w 124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4" h="15">
                  <a:moveTo>
                    <a:pt x="0" y="0"/>
                  </a:moveTo>
                  <a:lnTo>
                    <a:pt x="0" y="15"/>
                  </a:lnTo>
                  <a:lnTo>
                    <a:pt x="124" y="15"/>
                  </a:lnTo>
                </a:path>
              </a:pathLst>
            </a:custGeom>
            <a:solidFill>
              <a:srgbClr val="FFC000"/>
            </a:solidFill>
            <a:ln w="11113">
              <a:solidFill>
                <a:srgbClr val="FFC0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21" name="Line 828"/>
            <p:cNvSpPr>
              <a:spLocks noChangeShapeType="1"/>
            </p:cNvSpPr>
            <p:nvPr/>
          </p:nvSpPr>
          <p:spPr bwMode="auto">
            <a:xfrm flipH="1">
              <a:off x="6289492" y="6304536"/>
              <a:ext cx="124611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22" name="Line 829"/>
            <p:cNvSpPr>
              <a:spLocks noChangeShapeType="1"/>
            </p:cNvSpPr>
            <p:nvPr/>
          </p:nvSpPr>
          <p:spPr bwMode="auto">
            <a:xfrm flipH="1">
              <a:off x="6289492" y="5997802"/>
              <a:ext cx="124611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23" name="Line 830"/>
            <p:cNvSpPr>
              <a:spLocks noChangeShapeType="1"/>
            </p:cNvSpPr>
            <p:nvPr/>
          </p:nvSpPr>
          <p:spPr bwMode="auto">
            <a:xfrm flipV="1">
              <a:off x="6289492" y="6241272"/>
              <a:ext cx="0" cy="63264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24" name="Line 831"/>
            <p:cNvSpPr>
              <a:spLocks noChangeShapeType="1"/>
            </p:cNvSpPr>
            <p:nvPr/>
          </p:nvSpPr>
          <p:spPr bwMode="auto">
            <a:xfrm>
              <a:off x="6289492" y="5997802"/>
              <a:ext cx="0" cy="116943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25" name="Line 832"/>
            <p:cNvSpPr>
              <a:spLocks noChangeShapeType="1"/>
            </p:cNvSpPr>
            <p:nvPr/>
          </p:nvSpPr>
          <p:spPr bwMode="auto">
            <a:xfrm flipH="1">
              <a:off x="6164881" y="6304536"/>
              <a:ext cx="124611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26" name="Line 833"/>
            <p:cNvSpPr>
              <a:spLocks noChangeShapeType="1"/>
            </p:cNvSpPr>
            <p:nvPr/>
          </p:nvSpPr>
          <p:spPr bwMode="auto">
            <a:xfrm flipH="1">
              <a:off x="6164881" y="5997802"/>
              <a:ext cx="124611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27" name="Freeform 834"/>
            <p:cNvSpPr>
              <a:spLocks/>
            </p:cNvSpPr>
            <p:nvPr/>
          </p:nvSpPr>
          <p:spPr bwMode="auto">
            <a:xfrm>
              <a:off x="6289492" y="6212516"/>
              <a:ext cx="237718" cy="28757"/>
            </a:xfrm>
            <a:custGeom>
              <a:avLst/>
              <a:gdLst>
                <a:gd name="T0" fmla="*/ 0 w 124"/>
                <a:gd name="T1" fmla="*/ 15 h 15"/>
                <a:gd name="T2" fmla="*/ 124 w 124"/>
                <a:gd name="T3" fmla="*/ 15 h 15"/>
                <a:gd name="T4" fmla="*/ 124 w 124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4" h="15">
                  <a:moveTo>
                    <a:pt x="0" y="15"/>
                  </a:moveTo>
                  <a:lnTo>
                    <a:pt x="124" y="15"/>
                  </a:lnTo>
                  <a:lnTo>
                    <a:pt x="124" y="0"/>
                  </a:lnTo>
                </a:path>
              </a:pathLst>
            </a:custGeom>
            <a:solidFill>
              <a:srgbClr val="FFC000"/>
            </a:solidFill>
            <a:ln w="11113">
              <a:solidFill>
                <a:srgbClr val="FFC0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28" name="Freeform 835"/>
            <p:cNvSpPr>
              <a:spLocks/>
            </p:cNvSpPr>
            <p:nvPr/>
          </p:nvSpPr>
          <p:spPr bwMode="auto">
            <a:xfrm>
              <a:off x="6289492" y="6114745"/>
              <a:ext cx="237718" cy="97772"/>
            </a:xfrm>
            <a:custGeom>
              <a:avLst/>
              <a:gdLst>
                <a:gd name="T0" fmla="*/ 124 w 124"/>
                <a:gd name="T1" fmla="*/ 51 h 51"/>
                <a:gd name="T2" fmla="*/ 124 w 124"/>
                <a:gd name="T3" fmla="*/ 0 h 51"/>
                <a:gd name="T4" fmla="*/ 0 w 124"/>
                <a:gd name="T5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4" h="51">
                  <a:moveTo>
                    <a:pt x="124" y="51"/>
                  </a:moveTo>
                  <a:lnTo>
                    <a:pt x="124" y="0"/>
                  </a:lnTo>
                  <a:lnTo>
                    <a:pt x="0" y="0"/>
                  </a:lnTo>
                </a:path>
              </a:pathLst>
            </a:custGeom>
            <a:solidFill>
              <a:srgbClr val="FFC000"/>
            </a:solidFill>
            <a:ln w="11113">
              <a:solidFill>
                <a:srgbClr val="FFC0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29" name="Line 836"/>
            <p:cNvSpPr>
              <a:spLocks noChangeShapeType="1"/>
            </p:cNvSpPr>
            <p:nvPr/>
          </p:nvSpPr>
          <p:spPr bwMode="auto">
            <a:xfrm flipH="1">
              <a:off x="6051774" y="6212516"/>
              <a:ext cx="475436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30" name="Freeform 881"/>
            <p:cNvSpPr>
              <a:spLocks/>
            </p:cNvSpPr>
            <p:nvPr/>
          </p:nvSpPr>
          <p:spPr bwMode="auto">
            <a:xfrm>
              <a:off x="7167515" y="6130082"/>
              <a:ext cx="456265" cy="82435"/>
            </a:xfrm>
            <a:custGeom>
              <a:avLst/>
              <a:gdLst>
                <a:gd name="T0" fmla="*/ 119 w 238"/>
                <a:gd name="T1" fmla="*/ 0 h 43"/>
                <a:gd name="T2" fmla="*/ 0 w 238"/>
                <a:gd name="T3" fmla="*/ 0 h 43"/>
                <a:gd name="T4" fmla="*/ 0 w 238"/>
                <a:gd name="T5" fmla="*/ 43 h 43"/>
                <a:gd name="T6" fmla="*/ 238 w 238"/>
                <a:gd name="T7" fmla="*/ 43 h 43"/>
                <a:gd name="T8" fmla="*/ 238 w 238"/>
                <a:gd name="T9" fmla="*/ 0 h 43"/>
                <a:gd name="T10" fmla="*/ 119 w 238"/>
                <a:gd name="T11" fmla="*/ 0 h 43"/>
                <a:gd name="T12" fmla="*/ 119 w 238"/>
                <a:gd name="T13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8" h="43">
                  <a:moveTo>
                    <a:pt x="119" y="0"/>
                  </a:moveTo>
                  <a:lnTo>
                    <a:pt x="0" y="0"/>
                  </a:lnTo>
                  <a:lnTo>
                    <a:pt x="0" y="43"/>
                  </a:lnTo>
                  <a:lnTo>
                    <a:pt x="238" y="43"/>
                  </a:lnTo>
                  <a:lnTo>
                    <a:pt x="238" y="0"/>
                  </a:lnTo>
                  <a:lnTo>
                    <a:pt x="119" y="0"/>
                  </a:lnTo>
                  <a:lnTo>
                    <a:pt x="119" y="0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31" name="Freeform 882"/>
            <p:cNvSpPr>
              <a:spLocks/>
            </p:cNvSpPr>
            <p:nvPr/>
          </p:nvSpPr>
          <p:spPr bwMode="auto">
            <a:xfrm>
              <a:off x="7167515" y="6212516"/>
              <a:ext cx="456265" cy="28757"/>
            </a:xfrm>
            <a:custGeom>
              <a:avLst/>
              <a:gdLst>
                <a:gd name="T0" fmla="*/ 0 w 238"/>
                <a:gd name="T1" fmla="*/ 15 h 15"/>
                <a:gd name="T2" fmla="*/ 238 w 238"/>
                <a:gd name="T3" fmla="*/ 15 h 15"/>
                <a:gd name="T4" fmla="*/ 238 w 238"/>
                <a:gd name="T5" fmla="*/ 0 h 15"/>
                <a:gd name="T6" fmla="*/ 0 w 238"/>
                <a:gd name="T7" fmla="*/ 0 h 15"/>
                <a:gd name="T8" fmla="*/ 0 w 238"/>
                <a:gd name="T9" fmla="*/ 15 h 15"/>
                <a:gd name="T10" fmla="*/ 0 w 238"/>
                <a:gd name="T11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8" h="15">
                  <a:moveTo>
                    <a:pt x="0" y="15"/>
                  </a:moveTo>
                  <a:lnTo>
                    <a:pt x="238" y="15"/>
                  </a:lnTo>
                  <a:lnTo>
                    <a:pt x="238" y="0"/>
                  </a:lnTo>
                  <a:lnTo>
                    <a:pt x="0" y="0"/>
                  </a:lnTo>
                  <a:lnTo>
                    <a:pt x="0" y="15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32" name="Line 910"/>
            <p:cNvSpPr>
              <a:spLocks noChangeShapeType="1"/>
            </p:cNvSpPr>
            <p:nvPr/>
          </p:nvSpPr>
          <p:spPr bwMode="auto">
            <a:xfrm flipH="1">
              <a:off x="7272954" y="6325624"/>
              <a:ext cx="122693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33" name="Line 911"/>
            <p:cNvSpPr>
              <a:spLocks noChangeShapeType="1"/>
            </p:cNvSpPr>
            <p:nvPr/>
          </p:nvSpPr>
          <p:spPr bwMode="auto">
            <a:xfrm flipH="1">
              <a:off x="7272954" y="6024642"/>
              <a:ext cx="122693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34" name="Line 912"/>
            <p:cNvSpPr>
              <a:spLocks noChangeShapeType="1"/>
            </p:cNvSpPr>
            <p:nvPr/>
          </p:nvSpPr>
          <p:spPr bwMode="auto">
            <a:xfrm flipV="1">
              <a:off x="7395647" y="6241272"/>
              <a:ext cx="0" cy="84352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35" name="Freeform 913"/>
            <p:cNvSpPr>
              <a:spLocks/>
            </p:cNvSpPr>
            <p:nvPr/>
          </p:nvSpPr>
          <p:spPr bwMode="auto">
            <a:xfrm>
              <a:off x="7167515" y="6212516"/>
              <a:ext cx="228133" cy="28757"/>
            </a:xfrm>
            <a:custGeom>
              <a:avLst/>
              <a:gdLst>
                <a:gd name="T0" fmla="*/ 0 w 119"/>
                <a:gd name="T1" fmla="*/ 0 h 15"/>
                <a:gd name="T2" fmla="*/ 0 w 119"/>
                <a:gd name="T3" fmla="*/ 15 h 15"/>
                <a:gd name="T4" fmla="*/ 119 w 119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9" h="15">
                  <a:moveTo>
                    <a:pt x="0" y="0"/>
                  </a:moveTo>
                  <a:lnTo>
                    <a:pt x="0" y="15"/>
                  </a:lnTo>
                  <a:lnTo>
                    <a:pt x="119" y="15"/>
                  </a:lnTo>
                </a:path>
              </a:pathLst>
            </a:custGeom>
            <a:solidFill>
              <a:srgbClr val="FF6600"/>
            </a:solidFill>
            <a:ln w="11113">
              <a:solidFill>
                <a:srgbClr val="FF66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36" name="Line 914"/>
            <p:cNvSpPr>
              <a:spLocks noChangeShapeType="1"/>
            </p:cNvSpPr>
            <p:nvPr/>
          </p:nvSpPr>
          <p:spPr bwMode="auto">
            <a:xfrm>
              <a:off x="7395647" y="6024642"/>
              <a:ext cx="0" cy="10544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37" name="Freeform 915"/>
            <p:cNvSpPr>
              <a:spLocks/>
            </p:cNvSpPr>
            <p:nvPr/>
          </p:nvSpPr>
          <p:spPr bwMode="auto">
            <a:xfrm>
              <a:off x="7167515" y="6130082"/>
              <a:ext cx="228133" cy="82435"/>
            </a:xfrm>
            <a:custGeom>
              <a:avLst/>
              <a:gdLst>
                <a:gd name="T0" fmla="*/ 119 w 119"/>
                <a:gd name="T1" fmla="*/ 0 h 43"/>
                <a:gd name="T2" fmla="*/ 0 w 119"/>
                <a:gd name="T3" fmla="*/ 0 h 43"/>
                <a:gd name="T4" fmla="*/ 0 w 119"/>
                <a:gd name="T5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9" h="43">
                  <a:moveTo>
                    <a:pt x="119" y="0"/>
                  </a:moveTo>
                  <a:lnTo>
                    <a:pt x="0" y="0"/>
                  </a:lnTo>
                  <a:lnTo>
                    <a:pt x="0" y="43"/>
                  </a:lnTo>
                </a:path>
              </a:pathLst>
            </a:custGeom>
            <a:solidFill>
              <a:srgbClr val="FF6600"/>
            </a:solidFill>
            <a:ln w="11113">
              <a:solidFill>
                <a:srgbClr val="FF66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38" name="Freeform 916"/>
            <p:cNvSpPr>
              <a:spLocks/>
            </p:cNvSpPr>
            <p:nvPr/>
          </p:nvSpPr>
          <p:spPr bwMode="auto">
            <a:xfrm>
              <a:off x="7395647" y="6212516"/>
              <a:ext cx="228133" cy="28757"/>
            </a:xfrm>
            <a:custGeom>
              <a:avLst/>
              <a:gdLst>
                <a:gd name="T0" fmla="*/ 0 w 119"/>
                <a:gd name="T1" fmla="*/ 15 h 15"/>
                <a:gd name="T2" fmla="*/ 119 w 119"/>
                <a:gd name="T3" fmla="*/ 15 h 15"/>
                <a:gd name="T4" fmla="*/ 119 w 119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9" h="15">
                  <a:moveTo>
                    <a:pt x="0" y="15"/>
                  </a:moveTo>
                  <a:lnTo>
                    <a:pt x="119" y="15"/>
                  </a:lnTo>
                  <a:lnTo>
                    <a:pt x="119" y="0"/>
                  </a:lnTo>
                </a:path>
              </a:pathLst>
            </a:custGeom>
            <a:solidFill>
              <a:srgbClr val="FF6600"/>
            </a:solidFill>
            <a:ln w="11113">
              <a:solidFill>
                <a:srgbClr val="FF66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39" name="Freeform 917"/>
            <p:cNvSpPr>
              <a:spLocks/>
            </p:cNvSpPr>
            <p:nvPr/>
          </p:nvSpPr>
          <p:spPr bwMode="auto">
            <a:xfrm>
              <a:off x="7395647" y="6130082"/>
              <a:ext cx="228133" cy="82435"/>
            </a:xfrm>
            <a:custGeom>
              <a:avLst/>
              <a:gdLst>
                <a:gd name="T0" fmla="*/ 119 w 119"/>
                <a:gd name="T1" fmla="*/ 43 h 43"/>
                <a:gd name="T2" fmla="*/ 119 w 119"/>
                <a:gd name="T3" fmla="*/ 0 h 43"/>
                <a:gd name="T4" fmla="*/ 0 w 119"/>
                <a:gd name="T5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9" h="43">
                  <a:moveTo>
                    <a:pt x="119" y="43"/>
                  </a:moveTo>
                  <a:lnTo>
                    <a:pt x="119" y="0"/>
                  </a:lnTo>
                  <a:lnTo>
                    <a:pt x="0" y="0"/>
                  </a:lnTo>
                </a:path>
              </a:pathLst>
            </a:custGeom>
            <a:solidFill>
              <a:srgbClr val="FF6600"/>
            </a:solidFill>
            <a:ln w="11113">
              <a:solidFill>
                <a:srgbClr val="FF6600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40" name="Line 918"/>
            <p:cNvSpPr>
              <a:spLocks noChangeShapeType="1"/>
            </p:cNvSpPr>
            <p:nvPr/>
          </p:nvSpPr>
          <p:spPr bwMode="auto">
            <a:xfrm flipH="1">
              <a:off x="7395647" y="6325624"/>
              <a:ext cx="124611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41" name="Line 919"/>
            <p:cNvSpPr>
              <a:spLocks noChangeShapeType="1"/>
            </p:cNvSpPr>
            <p:nvPr/>
          </p:nvSpPr>
          <p:spPr bwMode="auto">
            <a:xfrm flipH="1">
              <a:off x="7395647" y="6024642"/>
              <a:ext cx="124611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42" name="Line 920"/>
            <p:cNvSpPr>
              <a:spLocks noChangeShapeType="1"/>
            </p:cNvSpPr>
            <p:nvPr/>
          </p:nvSpPr>
          <p:spPr bwMode="auto">
            <a:xfrm flipH="1">
              <a:off x="7167515" y="6212516"/>
              <a:ext cx="456265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43" name="Freeform 983"/>
            <p:cNvSpPr>
              <a:spLocks/>
            </p:cNvSpPr>
            <p:nvPr/>
          </p:nvSpPr>
          <p:spPr bwMode="auto">
            <a:xfrm>
              <a:off x="6272237" y="5129365"/>
              <a:ext cx="38342" cy="40259"/>
            </a:xfrm>
            <a:custGeom>
              <a:avLst/>
              <a:gdLst>
                <a:gd name="T0" fmla="*/ 10 w 20"/>
                <a:gd name="T1" fmla="*/ 21 h 21"/>
                <a:gd name="T2" fmla="*/ 15 w 20"/>
                <a:gd name="T3" fmla="*/ 20 h 21"/>
                <a:gd name="T4" fmla="*/ 18 w 20"/>
                <a:gd name="T5" fmla="*/ 17 h 21"/>
                <a:gd name="T6" fmla="*/ 20 w 20"/>
                <a:gd name="T7" fmla="*/ 15 h 21"/>
                <a:gd name="T8" fmla="*/ 20 w 20"/>
                <a:gd name="T9" fmla="*/ 10 h 21"/>
                <a:gd name="T10" fmla="*/ 20 w 20"/>
                <a:gd name="T11" fmla="*/ 6 h 21"/>
                <a:gd name="T12" fmla="*/ 18 w 20"/>
                <a:gd name="T13" fmla="*/ 4 h 21"/>
                <a:gd name="T14" fmla="*/ 15 w 20"/>
                <a:gd name="T15" fmla="*/ 1 h 21"/>
                <a:gd name="T16" fmla="*/ 10 w 20"/>
                <a:gd name="T17" fmla="*/ 0 h 21"/>
                <a:gd name="T18" fmla="*/ 6 w 20"/>
                <a:gd name="T19" fmla="*/ 1 h 21"/>
                <a:gd name="T20" fmla="*/ 4 w 20"/>
                <a:gd name="T21" fmla="*/ 4 h 21"/>
                <a:gd name="T22" fmla="*/ 2 w 20"/>
                <a:gd name="T23" fmla="*/ 6 h 21"/>
                <a:gd name="T24" fmla="*/ 0 w 20"/>
                <a:gd name="T25" fmla="*/ 10 h 21"/>
                <a:gd name="T26" fmla="*/ 2 w 20"/>
                <a:gd name="T27" fmla="*/ 15 h 21"/>
                <a:gd name="T28" fmla="*/ 4 w 20"/>
                <a:gd name="T29" fmla="*/ 17 h 21"/>
                <a:gd name="T30" fmla="*/ 6 w 20"/>
                <a:gd name="T31" fmla="*/ 20 h 21"/>
                <a:gd name="T32" fmla="*/ 10 w 20"/>
                <a:gd name="T3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0" h="21">
                  <a:moveTo>
                    <a:pt x="10" y="21"/>
                  </a:moveTo>
                  <a:lnTo>
                    <a:pt x="15" y="20"/>
                  </a:lnTo>
                  <a:lnTo>
                    <a:pt x="18" y="17"/>
                  </a:lnTo>
                  <a:lnTo>
                    <a:pt x="20" y="15"/>
                  </a:lnTo>
                  <a:lnTo>
                    <a:pt x="20" y="10"/>
                  </a:lnTo>
                  <a:lnTo>
                    <a:pt x="20" y="6"/>
                  </a:lnTo>
                  <a:lnTo>
                    <a:pt x="18" y="4"/>
                  </a:lnTo>
                  <a:lnTo>
                    <a:pt x="15" y="1"/>
                  </a:lnTo>
                  <a:lnTo>
                    <a:pt x="10" y="0"/>
                  </a:lnTo>
                  <a:lnTo>
                    <a:pt x="6" y="1"/>
                  </a:lnTo>
                  <a:lnTo>
                    <a:pt x="4" y="4"/>
                  </a:lnTo>
                  <a:lnTo>
                    <a:pt x="2" y="6"/>
                  </a:lnTo>
                  <a:lnTo>
                    <a:pt x="0" y="10"/>
                  </a:lnTo>
                  <a:lnTo>
                    <a:pt x="2" y="15"/>
                  </a:lnTo>
                  <a:lnTo>
                    <a:pt x="4" y="17"/>
                  </a:lnTo>
                  <a:lnTo>
                    <a:pt x="6" y="20"/>
                  </a:lnTo>
                  <a:lnTo>
                    <a:pt x="10" y="21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44" name="Freeform 984"/>
            <p:cNvSpPr>
              <a:spLocks/>
            </p:cNvSpPr>
            <p:nvPr/>
          </p:nvSpPr>
          <p:spPr bwMode="auto">
            <a:xfrm>
              <a:off x="6272237" y="6149252"/>
              <a:ext cx="38342" cy="38342"/>
            </a:xfrm>
            <a:custGeom>
              <a:avLst/>
              <a:gdLst>
                <a:gd name="T0" fmla="*/ 10 w 20"/>
                <a:gd name="T1" fmla="*/ 20 h 20"/>
                <a:gd name="T2" fmla="*/ 15 w 20"/>
                <a:gd name="T3" fmla="*/ 19 h 20"/>
                <a:gd name="T4" fmla="*/ 18 w 20"/>
                <a:gd name="T5" fmla="*/ 18 h 20"/>
                <a:gd name="T6" fmla="*/ 20 w 20"/>
                <a:gd name="T7" fmla="*/ 14 h 20"/>
                <a:gd name="T8" fmla="*/ 20 w 20"/>
                <a:gd name="T9" fmla="*/ 10 h 20"/>
                <a:gd name="T10" fmla="*/ 20 w 20"/>
                <a:gd name="T11" fmla="*/ 7 h 20"/>
                <a:gd name="T12" fmla="*/ 18 w 20"/>
                <a:gd name="T13" fmla="*/ 3 h 20"/>
                <a:gd name="T14" fmla="*/ 15 w 20"/>
                <a:gd name="T15" fmla="*/ 0 h 20"/>
                <a:gd name="T16" fmla="*/ 10 w 20"/>
                <a:gd name="T17" fmla="*/ 0 h 20"/>
                <a:gd name="T18" fmla="*/ 6 w 20"/>
                <a:gd name="T19" fmla="*/ 0 h 20"/>
                <a:gd name="T20" fmla="*/ 4 w 20"/>
                <a:gd name="T21" fmla="*/ 3 h 20"/>
                <a:gd name="T22" fmla="*/ 2 w 20"/>
                <a:gd name="T23" fmla="*/ 7 h 20"/>
                <a:gd name="T24" fmla="*/ 0 w 20"/>
                <a:gd name="T25" fmla="*/ 10 h 20"/>
                <a:gd name="T26" fmla="*/ 2 w 20"/>
                <a:gd name="T27" fmla="*/ 14 h 20"/>
                <a:gd name="T28" fmla="*/ 4 w 20"/>
                <a:gd name="T29" fmla="*/ 18 h 20"/>
                <a:gd name="T30" fmla="*/ 6 w 20"/>
                <a:gd name="T31" fmla="*/ 19 h 20"/>
                <a:gd name="T32" fmla="*/ 10 w 20"/>
                <a:gd name="T33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0" h="20">
                  <a:moveTo>
                    <a:pt x="10" y="20"/>
                  </a:moveTo>
                  <a:lnTo>
                    <a:pt x="15" y="19"/>
                  </a:lnTo>
                  <a:lnTo>
                    <a:pt x="18" y="18"/>
                  </a:lnTo>
                  <a:lnTo>
                    <a:pt x="20" y="14"/>
                  </a:lnTo>
                  <a:lnTo>
                    <a:pt x="20" y="10"/>
                  </a:lnTo>
                  <a:lnTo>
                    <a:pt x="20" y="7"/>
                  </a:lnTo>
                  <a:lnTo>
                    <a:pt x="18" y="3"/>
                  </a:lnTo>
                  <a:lnTo>
                    <a:pt x="15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4" y="3"/>
                  </a:lnTo>
                  <a:lnTo>
                    <a:pt x="2" y="7"/>
                  </a:lnTo>
                  <a:lnTo>
                    <a:pt x="0" y="10"/>
                  </a:lnTo>
                  <a:lnTo>
                    <a:pt x="2" y="14"/>
                  </a:lnTo>
                  <a:lnTo>
                    <a:pt x="4" y="18"/>
                  </a:lnTo>
                  <a:lnTo>
                    <a:pt x="6" y="19"/>
                  </a:lnTo>
                  <a:lnTo>
                    <a:pt x="10" y="20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45" name="Freeform 1022"/>
            <p:cNvSpPr>
              <a:spLocks/>
            </p:cNvSpPr>
            <p:nvPr/>
          </p:nvSpPr>
          <p:spPr bwMode="auto">
            <a:xfrm>
              <a:off x="7372642" y="5388170"/>
              <a:ext cx="40259" cy="38342"/>
            </a:xfrm>
            <a:custGeom>
              <a:avLst/>
              <a:gdLst>
                <a:gd name="T0" fmla="*/ 11 w 21"/>
                <a:gd name="T1" fmla="*/ 20 h 20"/>
                <a:gd name="T2" fmla="*/ 15 w 21"/>
                <a:gd name="T3" fmla="*/ 20 h 20"/>
                <a:gd name="T4" fmla="*/ 17 w 21"/>
                <a:gd name="T5" fmla="*/ 18 h 20"/>
                <a:gd name="T6" fmla="*/ 20 w 21"/>
                <a:gd name="T7" fmla="*/ 14 h 20"/>
                <a:gd name="T8" fmla="*/ 21 w 21"/>
                <a:gd name="T9" fmla="*/ 10 h 20"/>
                <a:gd name="T10" fmla="*/ 20 w 21"/>
                <a:gd name="T11" fmla="*/ 6 h 20"/>
                <a:gd name="T12" fmla="*/ 17 w 21"/>
                <a:gd name="T13" fmla="*/ 4 h 20"/>
                <a:gd name="T14" fmla="*/ 15 w 21"/>
                <a:gd name="T15" fmla="*/ 1 h 20"/>
                <a:gd name="T16" fmla="*/ 11 w 21"/>
                <a:gd name="T17" fmla="*/ 0 h 20"/>
                <a:gd name="T18" fmla="*/ 6 w 21"/>
                <a:gd name="T19" fmla="*/ 1 h 20"/>
                <a:gd name="T20" fmla="*/ 3 w 21"/>
                <a:gd name="T21" fmla="*/ 4 h 20"/>
                <a:gd name="T22" fmla="*/ 1 w 21"/>
                <a:gd name="T23" fmla="*/ 6 h 20"/>
                <a:gd name="T24" fmla="*/ 0 w 21"/>
                <a:gd name="T25" fmla="*/ 10 h 20"/>
                <a:gd name="T26" fmla="*/ 1 w 21"/>
                <a:gd name="T27" fmla="*/ 14 h 20"/>
                <a:gd name="T28" fmla="*/ 3 w 21"/>
                <a:gd name="T29" fmla="*/ 18 h 20"/>
                <a:gd name="T30" fmla="*/ 6 w 21"/>
                <a:gd name="T31" fmla="*/ 20 h 20"/>
                <a:gd name="T32" fmla="*/ 11 w 21"/>
                <a:gd name="T33" fmla="*/ 20 h 20"/>
                <a:gd name="T34" fmla="*/ 11 w 21"/>
                <a:gd name="T35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1" h="20">
                  <a:moveTo>
                    <a:pt x="11" y="20"/>
                  </a:moveTo>
                  <a:lnTo>
                    <a:pt x="15" y="20"/>
                  </a:lnTo>
                  <a:lnTo>
                    <a:pt x="17" y="18"/>
                  </a:lnTo>
                  <a:lnTo>
                    <a:pt x="20" y="14"/>
                  </a:lnTo>
                  <a:lnTo>
                    <a:pt x="21" y="10"/>
                  </a:lnTo>
                  <a:lnTo>
                    <a:pt x="20" y="6"/>
                  </a:lnTo>
                  <a:lnTo>
                    <a:pt x="17" y="4"/>
                  </a:lnTo>
                  <a:lnTo>
                    <a:pt x="15" y="1"/>
                  </a:lnTo>
                  <a:lnTo>
                    <a:pt x="11" y="0"/>
                  </a:lnTo>
                  <a:lnTo>
                    <a:pt x="6" y="1"/>
                  </a:lnTo>
                  <a:lnTo>
                    <a:pt x="3" y="4"/>
                  </a:lnTo>
                  <a:lnTo>
                    <a:pt x="1" y="6"/>
                  </a:lnTo>
                  <a:lnTo>
                    <a:pt x="0" y="10"/>
                  </a:lnTo>
                  <a:lnTo>
                    <a:pt x="1" y="14"/>
                  </a:lnTo>
                  <a:lnTo>
                    <a:pt x="3" y="18"/>
                  </a:lnTo>
                  <a:lnTo>
                    <a:pt x="6" y="20"/>
                  </a:lnTo>
                  <a:lnTo>
                    <a:pt x="11" y="20"/>
                  </a:lnTo>
                  <a:lnTo>
                    <a:pt x="11" y="20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46" name="Freeform 1023"/>
            <p:cNvSpPr>
              <a:spLocks/>
            </p:cNvSpPr>
            <p:nvPr/>
          </p:nvSpPr>
          <p:spPr bwMode="auto">
            <a:xfrm>
              <a:off x="7372642" y="5928787"/>
              <a:ext cx="40259" cy="38342"/>
            </a:xfrm>
            <a:custGeom>
              <a:avLst/>
              <a:gdLst>
                <a:gd name="T0" fmla="*/ 11 w 21"/>
                <a:gd name="T1" fmla="*/ 20 h 20"/>
                <a:gd name="T2" fmla="*/ 15 w 21"/>
                <a:gd name="T3" fmla="*/ 20 h 20"/>
                <a:gd name="T4" fmla="*/ 17 w 21"/>
                <a:gd name="T5" fmla="*/ 17 h 20"/>
                <a:gd name="T6" fmla="*/ 20 w 21"/>
                <a:gd name="T7" fmla="*/ 15 h 20"/>
                <a:gd name="T8" fmla="*/ 21 w 21"/>
                <a:gd name="T9" fmla="*/ 10 h 20"/>
                <a:gd name="T10" fmla="*/ 20 w 21"/>
                <a:gd name="T11" fmla="*/ 6 h 20"/>
                <a:gd name="T12" fmla="*/ 17 w 21"/>
                <a:gd name="T13" fmla="*/ 4 h 20"/>
                <a:gd name="T14" fmla="*/ 15 w 21"/>
                <a:gd name="T15" fmla="*/ 1 h 20"/>
                <a:gd name="T16" fmla="*/ 11 w 21"/>
                <a:gd name="T17" fmla="*/ 0 h 20"/>
                <a:gd name="T18" fmla="*/ 6 w 21"/>
                <a:gd name="T19" fmla="*/ 1 h 20"/>
                <a:gd name="T20" fmla="*/ 3 w 21"/>
                <a:gd name="T21" fmla="*/ 4 h 20"/>
                <a:gd name="T22" fmla="*/ 1 w 21"/>
                <a:gd name="T23" fmla="*/ 6 h 20"/>
                <a:gd name="T24" fmla="*/ 0 w 21"/>
                <a:gd name="T25" fmla="*/ 10 h 20"/>
                <a:gd name="T26" fmla="*/ 1 w 21"/>
                <a:gd name="T27" fmla="*/ 15 h 20"/>
                <a:gd name="T28" fmla="*/ 3 w 21"/>
                <a:gd name="T29" fmla="*/ 17 h 20"/>
                <a:gd name="T30" fmla="*/ 6 w 21"/>
                <a:gd name="T31" fmla="*/ 20 h 20"/>
                <a:gd name="T32" fmla="*/ 11 w 21"/>
                <a:gd name="T33" fmla="*/ 20 h 20"/>
                <a:gd name="T34" fmla="*/ 11 w 21"/>
                <a:gd name="T35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1" h="20">
                  <a:moveTo>
                    <a:pt x="11" y="20"/>
                  </a:moveTo>
                  <a:lnTo>
                    <a:pt x="15" y="20"/>
                  </a:lnTo>
                  <a:lnTo>
                    <a:pt x="17" y="17"/>
                  </a:lnTo>
                  <a:lnTo>
                    <a:pt x="20" y="15"/>
                  </a:lnTo>
                  <a:lnTo>
                    <a:pt x="21" y="10"/>
                  </a:lnTo>
                  <a:lnTo>
                    <a:pt x="20" y="6"/>
                  </a:lnTo>
                  <a:lnTo>
                    <a:pt x="17" y="4"/>
                  </a:lnTo>
                  <a:lnTo>
                    <a:pt x="15" y="1"/>
                  </a:lnTo>
                  <a:lnTo>
                    <a:pt x="11" y="0"/>
                  </a:lnTo>
                  <a:lnTo>
                    <a:pt x="6" y="1"/>
                  </a:lnTo>
                  <a:lnTo>
                    <a:pt x="3" y="4"/>
                  </a:lnTo>
                  <a:lnTo>
                    <a:pt x="1" y="6"/>
                  </a:lnTo>
                  <a:lnTo>
                    <a:pt x="0" y="10"/>
                  </a:lnTo>
                  <a:lnTo>
                    <a:pt x="1" y="15"/>
                  </a:lnTo>
                  <a:lnTo>
                    <a:pt x="3" y="17"/>
                  </a:lnTo>
                  <a:lnTo>
                    <a:pt x="6" y="20"/>
                  </a:lnTo>
                  <a:lnTo>
                    <a:pt x="11" y="20"/>
                  </a:lnTo>
                  <a:lnTo>
                    <a:pt x="11" y="20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47" name="Freeform 1024"/>
            <p:cNvSpPr>
              <a:spLocks/>
            </p:cNvSpPr>
            <p:nvPr/>
          </p:nvSpPr>
          <p:spPr bwMode="auto">
            <a:xfrm>
              <a:off x="7372642" y="6153087"/>
              <a:ext cx="40259" cy="36425"/>
            </a:xfrm>
            <a:custGeom>
              <a:avLst/>
              <a:gdLst>
                <a:gd name="T0" fmla="*/ 11 w 21"/>
                <a:gd name="T1" fmla="*/ 19 h 19"/>
                <a:gd name="T2" fmla="*/ 15 w 21"/>
                <a:gd name="T3" fmla="*/ 18 h 19"/>
                <a:gd name="T4" fmla="*/ 17 w 21"/>
                <a:gd name="T5" fmla="*/ 16 h 19"/>
                <a:gd name="T6" fmla="*/ 20 w 21"/>
                <a:gd name="T7" fmla="*/ 13 h 19"/>
                <a:gd name="T8" fmla="*/ 21 w 21"/>
                <a:gd name="T9" fmla="*/ 10 h 19"/>
                <a:gd name="T10" fmla="*/ 20 w 21"/>
                <a:gd name="T11" fmla="*/ 6 h 19"/>
                <a:gd name="T12" fmla="*/ 17 w 21"/>
                <a:gd name="T13" fmla="*/ 2 h 19"/>
                <a:gd name="T14" fmla="*/ 15 w 21"/>
                <a:gd name="T15" fmla="*/ 0 h 19"/>
                <a:gd name="T16" fmla="*/ 11 w 21"/>
                <a:gd name="T17" fmla="*/ 0 h 19"/>
                <a:gd name="T18" fmla="*/ 6 w 21"/>
                <a:gd name="T19" fmla="*/ 0 h 19"/>
                <a:gd name="T20" fmla="*/ 3 w 21"/>
                <a:gd name="T21" fmla="*/ 2 h 19"/>
                <a:gd name="T22" fmla="*/ 1 w 21"/>
                <a:gd name="T23" fmla="*/ 6 h 19"/>
                <a:gd name="T24" fmla="*/ 0 w 21"/>
                <a:gd name="T25" fmla="*/ 10 h 19"/>
                <a:gd name="T26" fmla="*/ 1 w 21"/>
                <a:gd name="T27" fmla="*/ 13 h 19"/>
                <a:gd name="T28" fmla="*/ 3 w 21"/>
                <a:gd name="T29" fmla="*/ 16 h 19"/>
                <a:gd name="T30" fmla="*/ 6 w 21"/>
                <a:gd name="T31" fmla="*/ 18 h 19"/>
                <a:gd name="T32" fmla="*/ 11 w 21"/>
                <a:gd name="T33" fmla="*/ 19 h 19"/>
                <a:gd name="T34" fmla="*/ 11 w 21"/>
                <a:gd name="T3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1" h="19">
                  <a:moveTo>
                    <a:pt x="11" y="19"/>
                  </a:moveTo>
                  <a:lnTo>
                    <a:pt x="15" y="18"/>
                  </a:lnTo>
                  <a:lnTo>
                    <a:pt x="17" y="16"/>
                  </a:lnTo>
                  <a:lnTo>
                    <a:pt x="20" y="13"/>
                  </a:lnTo>
                  <a:lnTo>
                    <a:pt x="21" y="10"/>
                  </a:lnTo>
                  <a:lnTo>
                    <a:pt x="20" y="6"/>
                  </a:lnTo>
                  <a:lnTo>
                    <a:pt x="17" y="2"/>
                  </a:lnTo>
                  <a:lnTo>
                    <a:pt x="15" y="0"/>
                  </a:lnTo>
                  <a:lnTo>
                    <a:pt x="11" y="0"/>
                  </a:lnTo>
                  <a:lnTo>
                    <a:pt x="6" y="0"/>
                  </a:lnTo>
                  <a:lnTo>
                    <a:pt x="3" y="2"/>
                  </a:lnTo>
                  <a:lnTo>
                    <a:pt x="1" y="6"/>
                  </a:lnTo>
                  <a:lnTo>
                    <a:pt x="0" y="10"/>
                  </a:lnTo>
                  <a:lnTo>
                    <a:pt x="1" y="13"/>
                  </a:lnTo>
                  <a:lnTo>
                    <a:pt x="3" y="16"/>
                  </a:lnTo>
                  <a:lnTo>
                    <a:pt x="6" y="18"/>
                  </a:lnTo>
                  <a:lnTo>
                    <a:pt x="11" y="19"/>
                  </a:lnTo>
                  <a:lnTo>
                    <a:pt x="11" y="19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76" name="ZoneTexte 375"/>
            <p:cNvSpPr txBox="1"/>
            <p:nvPr/>
          </p:nvSpPr>
          <p:spPr>
            <a:xfrm>
              <a:off x="5558208" y="6135182"/>
              <a:ext cx="2551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0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77" name="ZoneTexte 376"/>
            <p:cNvSpPr txBox="1"/>
            <p:nvPr/>
          </p:nvSpPr>
          <p:spPr>
            <a:xfrm>
              <a:off x="5417144" y="5850234"/>
              <a:ext cx="39626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200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78" name="ZoneTexte 377"/>
            <p:cNvSpPr txBox="1"/>
            <p:nvPr/>
          </p:nvSpPr>
          <p:spPr>
            <a:xfrm>
              <a:off x="5417144" y="5565285"/>
              <a:ext cx="39626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400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79" name="ZoneTexte 378"/>
            <p:cNvSpPr txBox="1"/>
            <p:nvPr/>
          </p:nvSpPr>
          <p:spPr>
            <a:xfrm>
              <a:off x="5417144" y="5280336"/>
              <a:ext cx="39626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600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80" name="ZoneTexte 379"/>
            <p:cNvSpPr txBox="1"/>
            <p:nvPr/>
          </p:nvSpPr>
          <p:spPr>
            <a:xfrm>
              <a:off x="5417144" y="4995387"/>
              <a:ext cx="39626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800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99" name="ZoneTexte 398"/>
            <p:cNvSpPr txBox="1"/>
            <p:nvPr/>
          </p:nvSpPr>
          <p:spPr>
            <a:xfrm>
              <a:off x="6566460" y="5347081"/>
              <a:ext cx="57740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p=0.90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416" name="ZoneTexte 415"/>
            <p:cNvSpPr txBox="1"/>
            <p:nvPr/>
          </p:nvSpPr>
          <p:spPr>
            <a:xfrm>
              <a:off x="6023233" y="6360132"/>
              <a:ext cx="5645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N = 38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417" name="ZoneTexte 416"/>
            <p:cNvSpPr txBox="1"/>
            <p:nvPr/>
          </p:nvSpPr>
          <p:spPr>
            <a:xfrm>
              <a:off x="7130609" y="6360132"/>
              <a:ext cx="5645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N = 45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</p:grpSp>
      <p:sp>
        <p:nvSpPr>
          <p:cNvPr id="418" name="ZoneTexte 417"/>
          <p:cNvSpPr txBox="1"/>
          <p:nvPr/>
        </p:nvSpPr>
        <p:spPr>
          <a:xfrm>
            <a:off x="899592" y="1331143"/>
            <a:ext cx="11679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defTabSz="914400"/>
            <a:r>
              <a:rPr lang="fr-FR" sz="1600" b="1" dirty="0" err="1" smtClean="0">
                <a:solidFill>
                  <a:srgbClr val="333399"/>
                </a:solidFill>
                <a:latin typeface="Calibri"/>
                <a:ea typeface="+mn-ea"/>
              </a:rPr>
              <a:t>Osteocalcin</a:t>
            </a:r>
            <a:endParaRPr lang="fr-FR" sz="1600" b="1" dirty="0">
              <a:solidFill>
                <a:srgbClr val="333399"/>
              </a:solidFill>
              <a:latin typeface="Calibri"/>
              <a:ea typeface="+mn-ea"/>
            </a:endParaRPr>
          </a:p>
        </p:txBody>
      </p:sp>
      <p:sp>
        <p:nvSpPr>
          <p:cNvPr id="419" name="Rectangle 418"/>
          <p:cNvSpPr/>
          <p:nvPr/>
        </p:nvSpPr>
        <p:spPr>
          <a:xfrm>
            <a:off x="4040386" y="4941168"/>
            <a:ext cx="86754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defTabSz="914400"/>
            <a:r>
              <a:rPr lang="fr-FR" sz="1600" b="1" dirty="0" smtClean="0">
                <a:solidFill>
                  <a:srgbClr val="333399"/>
                </a:solidFill>
                <a:latin typeface="Calibri"/>
                <a:ea typeface="+mn-ea"/>
              </a:rPr>
              <a:t>RANK-L </a:t>
            </a:r>
            <a:endParaRPr lang="fr-FR" sz="3600" b="1" dirty="0">
              <a:solidFill>
                <a:srgbClr val="333399"/>
              </a:solidFill>
              <a:latin typeface="Calibri"/>
              <a:ea typeface="+mn-ea"/>
            </a:endParaRPr>
          </a:p>
        </p:txBody>
      </p:sp>
      <p:sp>
        <p:nvSpPr>
          <p:cNvPr id="420" name="Rectangle 419"/>
          <p:cNvSpPr/>
          <p:nvPr/>
        </p:nvSpPr>
        <p:spPr>
          <a:xfrm>
            <a:off x="6707113" y="3119034"/>
            <a:ext cx="67621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defTabSz="914400"/>
            <a:r>
              <a:rPr lang="fr-FR" sz="1600" b="1" dirty="0" smtClean="0">
                <a:solidFill>
                  <a:srgbClr val="333399"/>
                </a:solidFill>
                <a:latin typeface="Calibri"/>
                <a:ea typeface="+mn-ea"/>
              </a:rPr>
              <a:t>CTX-1</a:t>
            </a:r>
            <a:endParaRPr lang="fr-FR" sz="1600" b="1" dirty="0">
              <a:solidFill>
                <a:srgbClr val="333399"/>
              </a:solidFill>
              <a:latin typeface="Calibri"/>
              <a:ea typeface="+mn-ea"/>
            </a:endParaRPr>
          </a:p>
        </p:txBody>
      </p:sp>
      <p:sp>
        <p:nvSpPr>
          <p:cNvPr id="421" name="Rectangle 420"/>
          <p:cNvSpPr/>
          <p:nvPr/>
        </p:nvSpPr>
        <p:spPr>
          <a:xfrm>
            <a:off x="6562379" y="4941168"/>
            <a:ext cx="105189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defTabSz="914400"/>
            <a:r>
              <a:rPr lang="fr-FR" sz="1600" b="1" dirty="0" smtClean="0">
                <a:solidFill>
                  <a:srgbClr val="333399"/>
                </a:solidFill>
                <a:latin typeface="Calibri"/>
                <a:ea typeface="+mn-ea"/>
              </a:rPr>
              <a:t>25-OH D3 </a:t>
            </a:r>
            <a:endParaRPr lang="fr-FR" sz="3600" b="1" dirty="0">
              <a:solidFill>
                <a:srgbClr val="333399"/>
              </a:solidFill>
              <a:latin typeface="Calibri"/>
              <a:ea typeface="+mn-ea"/>
            </a:endParaRPr>
          </a:p>
        </p:txBody>
      </p:sp>
      <p:sp>
        <p:nvSpPr>
          <p:cNvPr id="422" name="Rectangle 421"/>
          <p:cNvSpPr/>
          <p:nvPr/>
        </p:nvSpPr>
        <p:spPr>
          <a:xfrm>
            <a:off x="6733587" y="1392699"/>
            <a:ext cx="64152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defTabSz="914400"/>
            <a:r>
              <a:rPr lang="fr-FR" sz="1600" b="1" dirty="0" smtClean="0">
                <a:solidFill>
                  <a:srgbClr val="333399"/>
                </a:solidFill>
                <a:latin typeface="Calibri"/>
                <a:ea typeface="+mn-ea"/>
              </a:rPr>
              <a:t>P1NP</a:t>
            </a:r>
            <a:endParaRPr lang="fr-FR" sz="1600" b="1" dirty="0">
              <a:solidFill>
                <a:srgbClr val="333399"/>
              </a:solidFill>
              <a:latin typeface="Calibri"/>
              <a:ea typeface="+mn-ea"/>
            </a:endParaRPr>
          </a:p>
        </p:txBody>
      </p:sp>
      <p:sp>
        <p:nvSpPr>
          <p:cNvPr id="423" name="Rectangle 422"/>
          <p:cNvSpPr/>
          <p:nvPr/>
        </p:nvSpPr>
        <p:spPr>
          <a:xfrm>
            <a:off x="3839804" y="3119034"/>
            <a:ext cx="124595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defTabSz="914400"/>
            <a:r>
              <a:rPr lang="fr-FR" sz="1600" b="1" dirty="0" err="1" smtClean="0">
                <a:solidFill>
                  <a:srgbClr val="333399"/>
                </a:solidFill>
                <a:latin typeface="Calibri"/>
                <a:ea typeface="+mn-ea"/>
              </a:rPr>
              <a:t>Osteopontin</a:t>
            </a:r>
            <a:endParaRPr lang="fr-FR" sz="1600" b="1" dirty="0">
              <a:solidFill>
                <a:srgbClr val="333399"/>
              </a:solidFill>
              <a:latin typeface="Calibri"/>
              <a:ea typeface="+mn-ea"/>
            </a:endParaRPr>
          </a:p>
        </p:txBody>
      </p:sp>
      <p:grpSp>
        <p:nvGrpSpPr>
          <p:cNvPr id="228" name="Groupe 434"/>
          <p:cNvGrpSpPr/>
          <p:nvPr/>
        </p:nvGrpSpPr>
        <p:grpSpPr>
          <a:xfrm>
            <a:off x="2889455" y="1392699"/>
            <a:ext cx="2466711" cy="1741954"/>
            <a:chOff x="2889455" y="1392699"/>
            <a:chExt cx="2466711" cy="1741954"/>
          </a:xfrm>
        </p:grpSpPr>
        <p:sp>
          <p:nvSpPr>
            <p:cNvPr id="185" name="Freeform 696"/>
            <p:cNvSpPr>
              <a:spLocks/>
            </p:cNvSpPr>
            <p:nvPr/>
          </p:nvSpPr>
          <p:spPr bwMode="auto">
            <a:xfrm>
              <a:off x="3310639" y="1599872"/>
              <a:ext cx="2045527" cy="1284445"/>
            </a:xfrm>
            <a:custGeom>
              <a:avLst/>
              <a:gdLst>
                <a:gd name="T0" fmla="*/ 0 w 1067"/>
                <a:gd name="T1" fmla="*/ 0 h 670"/>
                <a:gd name="T2" fmla="*/ 0 w 1067"/>
                <a:gd name="T3" fmla="*/ 670 h 670"/>
                <a:gd name="T4" fmla="*/ 1067 w 1067"/>
                <a:gd name="T5" fmla="*/ 670 h 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67" h="670">
                  <a:moveTo>
                    <a:pt x="0" y="0"/>
                  </a:moveTo>
                  <a:lnTo>
                    <a:pt x="0" y="670"/>
                  </a:lnTo>
                  <a:lnTo>
                    <a:pt x="1067" y="670"/>
                  </a:lnTo>
                </a:path>
              </a:pathLst>
            </a:cu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86" name="Line 700"/>
            <p:cNvSpPr>
              <a:spLocks noChangeShapeType="1"/>
            </p:cNvSpPr>
            <p:nvPr/>
          </p:nvSpPr>
          <p:spPr bwMode="auto">
            <a:xfrm>
              <a:off x="3260795" y="1630545"/>
              <a:ext cx="49844" cy="0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87" name="Line 710"/>
            <p:cNvSpPr>
              <a:spLocks noChangeShapeType="1"/>
            </p:cNvSpPr>
            <p:nvPr/>
          </p:nvSpPr>
          <p:spPr bwMode="auto">
            <a:xfrm>
              <a:off x="3260795" y="2063806"/>
              <a:ext cx="49844" cy="0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88" name="Line 711"/>
            <p:cNvSpPr>
              <a:spLocks noChangeShapeType="1"/>
            </p:cNvSpPr>
            <p:nvPr/>
          </p:nvSpPr>
          <p:spPr bwMode="auto">
            <a:xfrm>
              <a:off x="3260795" y="1847176"/>
              <a:ext cx="49844" cy="0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89" name="Line 712"/>
            <p:cNvSpPr>
              <a:spLocks noChangeShapeType="1"/>
            </p:cNvSpPr>
            <p:nvPr/>
          </p:nvSpPr>
          <p:spPr bwMode="auto">
            <a:xfrm>
              <a:off x="3260795" y="2495150"/>
              <a:ext cx="49844" cy="0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90" name="Line 713"/>
            <p:cNvSpPr>
              <a:spLocks noChangeShapeType="1"/>
            </p:cNvSpPr>
            <p:nvPr/>
          </p:nvSpPr>
          <p:spPr bwMode="auto">
            <a:xfrm>
              <a:off x="3260795" y="2280437"/>
              <a:ext cx="49844" cy="0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91" name="Line 714"/>
            <p:cNvSpPr>
              <a:spLocks noChangeShapeType="1"/>
            </p:cNvSpPr>
            <p:nvPr/>
          </p:nvSpPr>
          <p:spPr bwMode="auto">
            <a:xfrm>
              <a:off x="3260795" y="2709863"/>
              <a:ext cx="49844" cy="0"/>
            </a:xfrm>
            <a:prstGeom prst="line">
              <a:avLst/>
            </a:prstGeom>
            <a:noFill/>
            <a:ln w="6350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92" name="Line 745"/>
            <p:cNvSpPr>
              <a:spLocks noChangeShapeType="1"/>
            </p:cNvSpPr>
            <p:nvPr/>
          </p:nvSpPr>
          <p:spPr bwMode="auto">
            <a:xfrm flipV="1">
              <a:off x="4884564" y="2884317"/>
              <a:ext cx="0" cy="46010"/>
            </a:xfrm>
            <a:prstGeom prst="line">
              <a:avLst/>
            </a:prstGeom>
            <a:noFill/>
            <a:ln w="6350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93" name="Line 748"/>
            <p:cNvSpPr>
              <a:spLocks noChangeShapeType="1"/>
            </p:cNvSpPr>
            <p:nvPr/>
          </p:nvSpPr>
          <p:spPr bwMode="auto">
            <a:xfrm flipV="1">
              <a:off x="3780325" y="2884317"/>
              <a:ext cx="0" cy="46010"/>
            </a:xfrm>
            <a:prstGeom prst="line">
              <a:avLst/>
            </a:prstGeom>
            <a:noFill/>
            <a:ln w="6350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94" name="Freeform 759"/>
            <p:cNvSpPr>
              <a:spLocks/>
            </p:cNvSpPr>
            <p:nvPr/>
          </p:nvSpPr>
          <p:spPr bwMode="auto">
            <a:xfrm>
              <a:off x="3550275" y="2650433"/>
              <a:ext cx="463934" cy="84352"/>
            </a:xfrm>
            <a:custGeom>
              <a:avLst/>
              <a:gdLst>
                <a:gd name="T0" fmla="*/ 0 w 242"/>
                <a:gd name="T1" fmla="*/ 0 h 44"/>
                <a:gd name="T2" fmla="*/ 0 w 242"/>
                <a:gd name="T3" fmla="*/ 44 h 44"/>
                <a:gd name="T4" fmla="*/ 242 w 242"/>
                <a:gd name="T5" fmla="*/ 44 h 44"/>
                <a:gd name="T6" fmla="*/ 242 w 242"/>
                <a:gd name="T7" fmla="*/ 0 h 44"/>
                <a:gd name="T8" fmla="*/ 0 w 242"/>
                <a:gd name="T9" fmla="*/ 0 h 44"/>
                <a:gd name="T10" fmla="*/ 0 w 242"/>
                <a:gd name="T11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" h="44">
                  <a:moveTo>
                    <a:pt x="0" y="0"/>
                  </a:moveTo>
                  <a:lnTo>
                    <a:pt x="0" y="44"/>
                  </a:lnTo>
                  <a:lnTo>
                    <a:pt x="242" y="44"/>
                  </a:lnTo>
                  <a:lnTo>
                    <a:pt x="2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95" name="Freeform 760"/>
            <p:cNvSpPr>
              <a:spLocks/>
            </p:cNvSpPr>
            <p:nvPr/>
          </p:nvSpPr>
          <p:spPr bwMode="auto">
            <a:xfrm>
              <a:off x="3550275" y="2569916"/>
              <a:ext cx="463934" cy="80517"/>
            </a:xfrm>
            <a:custGeom>
              <a:avLst/>
              <a:gdLst>
                <a:gd name="T0" fmla="*/ 0 w 242"/>
                <a:gd name="T1" fmla="*/ 0 h 42"/>
                <a:gd name="T2" fmla="*/ 0 w 242"/>
                <a:gd name="T3" fmla="*/ 42 h 42"/>
                <a:gd name="T4" fmla="*/ 242 w 242"/>
                <a:gd name="T5" fmla="*/ 42 h 42"/>
                <a:gd name="T6" fmla="*/ 242 w 242"/>
                <a:gd name="T7" fmla="*/ 0 h 42"/>
                <a:gd name="T8" fmla="*/ 0 w 242"/>
                <a:gd name="T9" fmla="*/ 0 h 42"/>
                <a:gd name="T10" fmla="*/ 0 w 242"/>
                <a:gd name="T11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" h="42">
                  <a:moveTo>
                    <a:pt x="0" y="0"/>
                  </a:moveTo>
                  <a:lnTo>
                    <a:pt x="0" y="42"/>
                  </a:lnTo>
                  <a:lnTo>
                    <a:pt x="242" y="42"/>
                  </a:lnTo>
                  <a:lnTo>
                    <a:pt x="2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96" name="Line 798"/>
            <p:cNvSpPr>
              <a:spLocks noChangeShapeType="1"/>
            </p:cNvSpPr>
            <p:nvPr/>
          </p:nvSpPr>
          <p:spPr bwMode="auto">
            <a:xfrm flipH="1">
              <a:off x="3659548" y="2360954"/>
              <a:ext cx="124611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97" name="Line 799"/>
            <p:cNvSpPr>
              <a:spLocks noChangeShapeType="1"/>
            </p:cNvSpPr>
            <p:nvPr/>
          </p:nvSpPr>
          <p:spPr bwMode="auto">
            <a:xfrm flipH="1">
              <a:off x="3784159" y="2360954"/>
              <a:ext cx="122693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98" name="Line 800"/>
            <p:cNvSpPr>
              <a:spLocks noChangeShapeType="1"/>
            </p:cNvSpPr>
            <p:nvPr/>
          </p:nvSpPr>
          <p:spPr bwMode="auto">
            <a:xfrm flipH="1">
              <a:off x="3659548" y="2842141"/>
              <a:ext cx="124611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199" name="Line 801"/>
            <p:cNvSpPr>
              <a:spLocks noChangeShapeType="1"/>
            </p:cNvSpPr>
            <p:nvPr/>
          </p:nvSpPr>
          <p:spPr bwMode="auto">
            <a:xfrm>
              <a:off x="3784159" y="2734785"/>
              <a:ext cx="0" cy="107357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00" name="Line 802"/>
            <p:cNvSpPr>
              <a:spLocks noChangeShapeType="1"/>
            </p:cNvSpPr>
            <p:nvPr/>
          </p:nvSpPr>
          <p:spPr bwMode="auto">
            <a:xfrm flipH="1">
              <a:off x="3784159" y="2842141"/>
              <a:ext cx="122693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01" name="Freeform 803"/>
            <p:cNvSpPr>
              <a:spLocks/>
            </p:cNvSpPr>
            <p:nvPr/>
          </p:nvSpPr>
          <p:spPr bwMode="auto">
            <a:xfrm>
              <a:off x="3550275" y="2650433"/>
              <a:ext cx="233884" cy="84352"/>
            </a:xfrm>
            <a:custGeom>
              <a:avLst/>
              <a:gdLst>
                <a:gd name="T0" fmla="*/ 0 w 122"/>
                <a:gd name="T1" fmla="*/ 0 h 44"/>
                <a:gd name="T2" fmla="*/ 0 w 122"/>
                <a:gd name="T3" fmla="*/ 44 h 44"/>
                <a:gd name="T4" fmla="*/ 122 w 122"/>
                <a:gd name="T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2" h="44">
                  <a:moveTo>
                    <a:pt x="0" y="0"/>
                  </a:moveTo>
                  <a:lnTo>
                    <a:pt x="0" y="44"/>
                  </a:lnTo>
                  <a:lnTo>
                    <a:pt x="122" y="44"/>
                  </a:lnTo>
                </a:path>
              </a:pathLst>
            </a:custGeom>
            <a:noFill/>
            <a:ln w="11113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02" name="Freeform 804"/>
            <p:cNvSpPr>
              <a:spLocks/>
            </p:cNvSpPr>
            <p:nvPr/>
          </p:nvSpPr>
          <p:spPr bwMode="auto">
            <a:xfrm>
              <a:off x="3550275" y="2569916"/>
              <a:ext cx="233884" cy="80517"/>
            </a:xfrm>
            <a:custGeom>
              <a:avLst/>
              <a:gdLst>
                <a:gd name="T0" fmla="*/ 122 w 122"/>
                <a:gd name="T1" fmla="*/ 0 h 42"/>
                <a:gd name="T2" fmla="*/ 0 w 122"/>
                <a:gd name="T3" fmla="*/ 0 h 42"/>
                <a:gd name="T4" fmla="*/ 0 w 122"/>
                <a:gd name="T5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2" h="42">
                  <a:moveTo>
                    <a:pt x="122" y="0"/>
                  </a:moveTo>
                  <a:lnTo>
                    <a:pt x="0" y="0"/>
                  </a:lnTo>
                  <a:lnTo>
                    <a:pt x="0" y="42"/>
                  </a:lnTo>
                </a:path>
              </a:pathLst>
            </a:custGeom>
            <a:noFill/>
            <a:ln w="11113">
              <a:solidFill>
                <a:srgbClr val="FFC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03" name="Freeform 805"/>
            <p:cNvSpPr>
              <a:spLocks/>
            </p:cNvSpPr>
            <p:nvPr/>
          </p:nvSpPr>
          <p:spPr bwMode="auto">
            <a:xfrm>
              <a:off x="3784159" y="2569916"/>
              <a:ext cx="230050" cy="80517"/>
            </a:xfrm>
            <a:custGeom>
              <a:avLst/>
              <a:gdLst>
                <a:gd name="T0" fmla="*/ 120 w 120"/>
                <a:gd name="T1" fmla="*/ 42 h 42"/>
                <a:gd name="T2" fmla="*/ 120 w 120"/>
                <a:gd name="T3" fmla="*/ 0 h 42"/>
                <a:gd name="T4" fmla="*/ 0 w 120"/>
                <a:gd name="T5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0" h="42">
                  <a:moveTo>
                    <a:pt x="120" y="42"/>
                  </a:moveTo>
                  <a:lnTo>
                    <a:pt x="120" y="0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FFC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04" name="Freeform 806"/>
            <p:cNvSpPr>
              <a:spLocks/>
            </p:cNvSpPr>
            <p:nvPr/>
          </p:nvSpPr>
          <p:spPr bwMode="auto">
            <a:xfrm>
              <a:off x="3784159" y="2650433"/>
              <a:ext cx="230050" cy="84352"/>
            </a:xfrm>
            <a:custGeom>
              <a:avLst/>
              <a:gdLst>
                <a:gd name="T0" fmla="*/ 0 w 120"/>
                <a:gd name="T1" fmla="*/ 44 h 44"/>
                <a:gd name="T2" fmla="*/ 120 w 120"/>
                <a:gd name="T3" fmla="*/ 44 h 44"/>
                <a:gd name="T4" fmla="*/ 120 w 120"/>
                <a:gd name="T5" fmla="*/ 0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0" h="44">
                  <a:moveTo>
                    <a:pt x="0" y="44"/>
                  </a:moveTo>
                  <a:lnTo>
                    <a:pt x="120" y="44"/>
                  </a:lnTo>
                  <a:lnTo>
                    <a:pt x="120" y="0"/>
                  </a:lnTo>
                </a:path>
              </a:pathLst>
            </a:custGeom>
            <a:noFill/>
            <a:ln w="11113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05" name="Line 807"/>
            <p:cNvSpPr>
              <a:spLocks noChangeShapeType="1"/>
            </p:cNvSpPr>
            <p:nvPr/>
          </p:nvSpPr>
          <p:spPr bwMode="auto">
            <a:xfrm>
              <a:off x="3784159" y="2360954"/>
              <a:ext cx="0" cy="208963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06" name="Line 808"/>
            <p:cNvSpPr>
              <a:spLocks noChangeShapeType="1"/>
            </p:cNvSpPr>
            <p:nvPr/>
          </p:nvSpPr>
          <p:spPr bwMode="auto">
            <a:xfrm flipH="1">
              <a:off x="3550275" y="2650433"/>
              <a:ext cx="463934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07" name="Freeform 872"/>
            <p:cNvSpPr>
              <a:spLocks/>
            </p:cNvSpPr>
            <p:nvPr/>
          </p:nvSpPr>
          <p:spPr bwMode="auto">
            <a:xfrm>
              <a:off x="4658348" y="2441472"/>
              <a:ext cx="463934" cy="80517"/>
            </a:xfrm>
            <a:custGeom>
              <a:avLst/>
              <a:gdLst>
                <a:gd name="T0" fmla="*/ 0 w 242"/>
                <a:gd name="T1" fmla="*/ 0 h 42"/>
                <a:gd name="T2" fmla="*/ 0 w 242"/>
                <a:gd name="T3" fmla="*/ 42 h 42"/>
                <a:gd name="T4" fmla="*/ 242 w 242"/>
                <a:gd name="T5" fmla="*/ 42 h 42"/>
                <a:gd name="T6" fmla="*/ 242 w 242"/>
                <a:gd name="T7" fmla="*/ 0 h 42"/>
                <a:gd name="T8" fmla="*/ 0 w 242"/>
                <a:gd name="T9" fmla="*/ 0 h 42"/>
                <a:gd name="T10" fmla="*/ 0 w 242"/>
                <a:gd name="T11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" h="42">
                  <a:moveTo>
                    <a:pt x="0" y="0"/>
                  </a:moveTo>
                  <a:lnTo>
                    <a:pt x="0" y="42"/>
                  </a:lnTo>
                  <a:lnTo>
                    <a:pt x="242" y="42"/>
                  </a:lnTo>
                  <a:lnTo>
                    <a:pt x="2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66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08" name="Freeform 873"/>
            <p:cNvSpPr>
              <a:spLocks/>
            </p:cNvSpPr>
            <p:nvPr/>
          </p:nvSpPr>
          <p:spPr bwMode="auto">
            <a:xfrm>
              <a:off x="4658348" y="2521989"/>
              <a:ext cx="463934" cy="78601"/>
            </a:xfrm>
            <a:custGeom>
              <a:avLst/>
              <a:gdLst>
                <a:gd name="T0" fmla="*/ 242 w 242"/>
                <a:gd name="T1" fmla="*/ 0 h 41"/>
                <a:gd name="T2" fmla="*/ 0 w 242"/>
                <a:gd name="T3" fmla="*/ 0 h 41"/>
                <a:gd name="T4" fmla="*/ 0 w 242"/>
                <a:gd name="T5" fmla="*/ 41 h 41"/>
                <a:gd name="T6" fmla="*/ 242 w 242"/>
                <a:gd name="T7" fmla="*/ 41 h 41"/>
                <a:gd name="T8" fmla="*/ 242 w 242"/>
                <a:gd name="T9" fmla="*/ 0 h 41"/>
                <a:gd name="T10" fmla="*/ 242 w 242"/>
                <a:gd name="T11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" h="41">
                  <a:moveTo>
                    <a:pt x="242" y="0"/>
                  </a:moveTo>
                  <a:lnTo>
                    <a:pt x="0" y="0"/>
                  </a:lnTo>
                  <a:lnTo>
                    <a:pt x="0" y="41"/>
                  </a:lnTo>
                  <a:lnTo>
                    <a:pt x="242" y="41"/>
                  </a:lnTo>
                  <a:lnTo>
                    <a:pt x="242" y="0"/>
                  </a:lnTo>
                  <a:lnTo>
                    <a:pt x="242" y="0"/>
                  </a:lnTo>
                  <a:close/>
                </a:path>
              </a:pathLst>
            </a:custGeom>
            <a:solidFill>
              <a:srgbClr val="FF66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09" name="Freeform 921"/>
            <p:cNvSpPr>
              <a:spLocks/>
            </p:cNvSpPr>
            <p:nvPr/>
          </p:nvSpPr>
          <p:spPr bwMode="auto">
            <a:xfrm>
              <a:off x="4658348" y="2441472"/>
              <a:ext cx="233884" cy="80517"/>
            </a:xfrm>
            <a:custGeom>
              <a:avLst/>
              <a:gdLst>
                <a:gd name="T0" fmla="*/ 122 w 122"/>
                <a:gd name="T1" fmla="*/ 0 h 42"/>
                <a:gd name="T2" fmla="*/ 0 w 122"/>
                <a:gd name="T3" fmla="*/ 0 h 42"/>
                <a:gd name="T4" fmla="*/ 0 w 122"/>
                <a:gd name="T5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2" h="42">
                  <a:moveTo>
                    <a:pt x="122" y="0"/>
                  </a:moveTo>
                  <a:lnTo>
                    <a:pt x="0" y="0"/>
                  </a:lnTo>
                  <a:lnTo>
                    <a:pt x="0" y="42"/>
                  </a:lnTo>
                </a:path>
              </a:pathLst>
            </a:custGeom>
            <a:noFill/>
            <a:ln w="11113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10" name="Line 922"/>
            <p:cNvSpPr>
              <a:spLocks noChangeShapeType="1"/>
            </p:cNvSpPr>
            <p:nvPr/>
          </p:nvSpPr>
          <p:spPr bwMode="auto">
            <a:xfrm flipH="1">
              <a:off x="4892232" y="2240177"/>
              <a:ext cx="120777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11" name="Line 923"/>
            <p:cNvSpPr>
              <a:spLocks noChangeShapeType="1"/>
            </p:cNvSpPr>
            <p:nvPr/>
          </p:nvSpPr>
          <p:spPr bwMode="auto">
            <a:xfrm>
              <a:off x="4892232" y="2240177"/>
              <a:ext cx="0" cy="201294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12" name="Freeform 924"/>
            <p:cNvSpPr>
              <a:spLocks/>
            </p:cNvSpPr>
            <p:nvPr/>
          </p:nvSpPr>
          <p:spPr bwMode="auto">
            <a:xfrm>
              <a:off x="4892232" y="2441472"/>
              <a:ext cx="230050" cy="80517"/>
            </a:xfrm>
            <a:custGeom>
              <a:avLst/>
              <a:gdLst>
                <a:gd name="T0" fmla="*/ 120 w 120"/>
                <a:gd name="T1" fmla="*/ 42 h 42"/>
                <a:gd name="T2" fmla="*/ 120 w 120"/>
                <a:gd name="T3" fmla="*/ 0 h 42"/>
                <a:gd name="T4" fmla="*/ 0 w 120"/>
                <a:gd name="T5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0" h="42">
                  <a:moveTo>
                    <a:pt x="120" y="42"/>
                  </a:moveTo>
                  <a:lnTo>
                    <a:pt x="120" y="0"/>
                  </a:lnTo>
                  <a:lnTo>
                    <a:pt x="0" y="0"/>
                  </a:lnTo>
                </a:path>
              </a:pathLst>
            </a:custGeom>
            <a:noFill/>
            <a:ln w="11113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13" name="Line 925"/>
            <p:cNvSpPr>
              <a:spLocks noChangeShapeType="1"/>
            </p:cNvSpPr>
            <p:nvPr/>
          </p:nvSpPr>
          <p:spPr bwMode="auto">
            <a:xfrm flipH="1">
              <a:off x="4767621" y="2240177"/>
              <a:ext cx="124611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14" name="Line 926"/>
            <p:cNvSpPr>
              <a:spLocks noChangeShapeType="1"/>
            </p:cNvSpPr>
            <p:nvPr/>
          </p:nvSpPr>
          <p:spPr bwMode="auto">
            <a:xfrm flipH="1">
              <a:off x="4658348" y="2521989"/>
              <a:ext cx="463934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15" name="Line 927"/>
            <p:cNvSpPr>
              <a:spLocks noChangeShapeType="1"/>
            </p:cNvSpPr>
            <p:nvPr/>
          </p:nvSpPr>
          <p:spPr bwMode="auto">
            <a:xfrm flipH="1">
              <a:off x="4892232" y="2752039"/>
              <a:ext cx="120777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16" name="Line 928"/>
            <p:cNvSpPr>
              <a:spLocks noChangeShapeType="1"/>
            </p:cNvSpPr>
            <p:nvPr/>
          </p:nvSpPr>
          <p:spPr bwMode="auto">
            <a:xfrm flipV="1">
              <a:off x="4892232" y="2600589"/>
              <a:ext cx="0" cy="15145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17" name="Freeform 929"/>
            <p:cNvSpPr>
              <a:spLocks/>
            </p:cNvSpPr>
            <p:nvPr/>
          </p:nvSpPr>
          <p:spPr bwMode="auto">
            <a:xfrm>
              <a:off x="4892232" y="2521989"/>
              <a:ext cx="230050" cy="78601"/>
            </a:xfrm>
            <a:custGeom>
              <a:avLst/>
              <a:gdLst>
                <a:gd name="T0" fmla="*/ 0 w 120"/>
                <a:gd name="T1" fmla="*/ 41 h 41"/>
                <a:gd name="T2" fmla="*/ 120 w 120"/>
                <a:gd name="T3" fmla="*/ 41 h 41"/>
                <a:gd name="T4" fmla="*/ 120 w 120"/>
                <a:gd name="T5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0" h="41">
                  <a:moveTo>
                    <a:pt x="0" y="41"/>
                  </a:moveTo>
                  <a:lnTo>
                    <a:pt x="120" y="41"/>
                  </a:lnTo>
                  <a:lnTo>
                    <a:pt x="120" y="0"/>
                  </a:lnTo>
                </a:path>
              </a:pathLst>
            </a:custGeom>
            <a:noFill/>
            <a:ln w="11113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18" name="Line 930"/>
            <p:cNvSpPr>
              <a:spLocks noChangeShapeType="1"/>
            </p:cNvSpPr>
            <p:nvPr/>
          </p:nvSpPr>
          <p:spPr bwMode="auto">
            <a:xfrm flipH="1">
              <a:off x="4767621" y="2752039"/>
              <a:ext cx="124611" cy="0"/>
            </a:xfrm>
            <a:prstGeom prst="line">
              <a:avLst/>
            </a:prstGeom>
            <a:noFill/>
            <a:ln w="11113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19" name="Freeform 931"/>
            <p:cNvSpPr>
              <a:spLocks/>
            </p:cNvSpPr>
            <p:nvPr/>
          </p:nvSpPr>
          <p:spPr bwMode="auto">
            <a:xfrm>
              <a:off x="4658348" y="2521989"/>
              <a:ext cx="233884" cy="78601"/>
            </a:xfrm>
            <a:custGeom>
              <a:avLst/>
              <a:gdLst>
                <a:gd name="T0" fmla="*/ 0 w 122"/>
                <a:gd name="T1" fmla="*/ 0 h 41"/>
                <a:gd name="T2" fmla="*/ 0 w 122"/>
                <a:gd name="T3" fmla="*/ 41 h 41"/>
                <a:gd name="T4" fmla="*/ 122 w 122"/>
                <a:gd name="T5" fmla="*/ 4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2" h="41">
                  <a:moveTo>
                    <a:pt x="0" y="0"/>
                  </a:moveTo>
                  <a:lnTo>
                    <a:pt x="0" y="41"/>
                  </a:lnTo>
                  <a:lnTo>
                    <a:pt x="122" y="41"/>
                  </a:lnTo>
                </a:path>
              </a:pathLst>
            </a:custGeom>
            <a:noFill/>
            <a:ln w="11113">
              <a:solidFill>
                <a:srgbClr val="FF66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20" name="Freeform 976"/>
            <p:cNvSpPr>
              <a:spLocks/>
            </p:cNvSpPr>
            <p:nvPr/>
          </p:nvSpPr>
          <p:spPr bwMode="auto">
            <a:xfrm>
              <a:off x="3766905" y="2002459"/>
              <a:ext cx="38342" cy="36425"/>
            </a:xfrm>
            <a:custGeom>
              <a:avLst/>
              <a:gdLst>
                <a:gd name="T0" fmla="*/ 10 w 20"/>
                <a:gd name="T1" fmla="*/ 19 h 19"/>
                <a:gd name="T2" fmla="*/ 14 w 20"/>
                <a:gd name="T3" fmla="*/ 18 h 19"/>
                <a:gd name="T4" fmla="*/ 16 w 20"/>
                <a:gd name="T5" fmla="*/ 16 h 19"/>
                <a:gd name="T6" fmla="*/ 19 w 20"/>
                <a:gd name="T7" fmla="*/ 13 h 19"/>
                <a:gd name="T8" fmla="*/ 20 w 20"/>
                <a:gd name="T9" fmla="*/ 9 h 19"/>
                <a:gd name="T10" fmla="*/ 19 w 20"/>
                <a:gd name="T11" fmla="*/ 6 h 19"/>
                <a:gd name="T12" fmla="*/ 16 w 20"/>
                <a:gd name="T13" fmla="*/ 2 h 19"/>
                <a:gd name="T14" fmla="*/ 14 w 20"/>
                <a:gd name="T15" fmla="*/ 0 h 19"/>
                <a:gd name="T16" fmla="*/ 10 w 20"/>
                <a:gd name="T17" fmla="*/ 0 h 19"/>
                <a:gd name="T18" fmla="*/ 6 w 20"/>
                <a:gd name="T19" fmla="*/ 0 h 19"/>
                <a:gd name="T20" fmla="*/ 2 w 20"/>
                <a:gd name="T21" fmla="*/ 2 h 19"/>
                <a:gd name="T22" fmla="*/ 0 w 20"/>
                <a:gd name="T23" fmla="*/ 6 h 19"/>
                <a:gd name="T24" fmla="*/ 0 w 20"/>
                <a:gd name="T25" fmla="*/ 9 h 19"/>
                <a:gd name="T26" fmla="*/ 0 w 20"/>
                <a:gd name="T27" fmla="*/ 13 h 19"/>
                <a:gd name="T28" fmla="*/ 2 w 20"/>
                <a:gd name="T29" fmla="*/ 16 h 19"/>
                <a:gd name="T30" fmla="*/ 6 w 20"/>
                <a:gd name="T31" fmla="*/ 18 h 19"/>
                <a:gd name="T32" fmla="*/ 10 w 20"/>
                <a:gd name="T3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0" h="19">
                  <a:moveTo>
                    <a:pt x="10" y="19"/>
                  </a:moveTo>
                  <a:lnTo>
                    <a:pt x="14" y="18"/>
                  </a:lnTo>
                  <a:lnTo>
                    <a:pt x="16" y="16"/>
                  </a:lnTo>
                  <a:lnTo>
                    <a:pt x="19" y="13"/>
                  </a:lnTo>
                  <a:lnTo>
                    <a:pt x="20" y="9"/>
                  </a:lnTo>
                  <a:lnTo>
                    <a:pt x="19" y="6"/>
                  </a:lnTo>
                  <a:lnTo>
                    <a:pt x="16" y="2"/>
                  </a:lnTo>
                  <a:lnTo>
                    <a:pt x="14" y="0"/>
                  </a:lnTo>
                  <a:lnTo>
                    <a:pt x="10" y="0"/>
                  </a:lnTo>
                  <a:lnTo>
                    <a:pt x="6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9"/>
                  </a:lnTo>
                  <a:lnTo>
                    <a:pt x="0" y="13"/>
                  </a:lnTo>
                  <a:lnTo>
                    <a:pt x="2" y="16"/>
                  </a:lnTo>
                  <a:lnTo>
                    <a:pt x="6" y="18"/>
                  </a:lnTo>
                  <a:lnTo>
                    <a:pt x="10" y="19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21" name="Freeform 977"/>
            <p:cNvSpPr>
              <a:spLocks/>
            </p:cNvSpPr>
            <p:nvPr/>
          </p:nvSpPr>
          <p:spPr bwMode="auto">
            <a:xfrm>
              <a:off x="3766905" y="2073392"/>
              <a:ext cx="38342" cy="38342"/>
            </a:xfrm>
            <a:custGeom>
              <a:avLst/>
              <a:gdLst>
                <a:gd name="T0" fmla="*/ 2 w 20"/>
                <a:gd name="T1" fmla="*/ 4 h 20"/>
                <a:gd name="T2" fmla="*/ 0 w 20"/>
                <a:gd name="T3" fmla="*/ 6 h 20"/>
                <a:gd name="T4" fmla="*/ 0 w 20"/>
                <a:gd name="T5" fmla="*/ 10 h 20"/>
                <a:gd name="T6" fmla="*/ 0 w 20"/>
                <a:gd name="T7" fmla="*/ 15 h 20"/>
                <a:gd name="T8" fmla="*/ 2 w 20"/>
                <a:gd name="T9" fmla="*/ 17 h 20"/>
                <a:gd name="T10" fmla="*/ 6 w 20"/>
                <a:gd name="T11" fmla="*/ 20 h 20"/>
                <a:gd name="T12" fmla="*/ 10 w 20"/>
                <a:gd name="T13" fmla="*/ 20 h 20"/>
                <a:gd name="T14" fmla="*/ 14 w 20"/>
                <a:gd name="T15" fmla="*/ 20 h 20"/>
                <a:gd name="T16" fmla="*/ 16 w 20"/>
                <a:gd name="T17" fmla="*/ 17 h 20"/>
                <a:gd name="T18" fmla="*/ 19 w 20"/>
                <a:gd name="T19" fmla="*/ 15 h 20"/>
                <a:gd name="T20" fmla="*/ 20 w 20"/>
                <a:gd name="T21" fmla="*/ 10 h 20"/>
                <a:gd name="T22" fmla="*/ 19 w 20"/>
                <a:gd name="T23" fmla="*/ 6 h 20"/>
                <a:gd name="T24" fmla="*/ 16 w 20"/>
                <a:gd name="T25" fmla="*/ 4 h 20"/>
                <a:gd name="T26" fmla="*/ 14 w 20"/>
                <a:gd name="T27" fmla="*/ 1 h 20"/>
                <a:gd name="T28" fmla="*/ 10 w 20"/>
                <a:gd name="T29" fmla="*/ 0 h 20"/>
                <a:gd name="T30" fmla="*/ 6 w 20"/>
                <a:gd name="T31" fmla="*/ 1 h 20"/>
                <a:gd name="T32" fmla="*/ 2 w 20"/>
                <a:gd name="T33" fmla="*/ 4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0" h="20">
                  <a:moveTo>
                    <a:pt x="2" y="4"/>
                  </a:moveTo>
                  <a:lnTo>
                    <a:pt x="0" y="6"/>
                  </a:lnTo>
                  <a:lnTo>
                    <a:pt x="0" y="10"/>
                  </a:lnTo>
                  <a:lnTo>
                    <a:pt x="0" y="15"/>
                  </a:lnTo>
                  <a:lnTo>
                    <a:pt x="2" y="17"/>
                  </a:lnTo>
                  <a:lnTo>
                    <a:pt x="6" y="20"/>
                  </a:lnTo>
                  <a:lnTo>
                    <a:pt x="10" y="20"/>
                  </a:lnTo>
                  <a:lnTo>
                    <a:pt x="14" y="20"/>
                  </a:lnTo>
                  <a:lnTo>
                    <a:pt x="16" y="17"/>
                  </a:lnTo>
                  <a:lnTo>
                    <a:pt x="19" y="15"/>
                  </a:lnTo>
                  <a:lnTo>
                    <a:pt x="20" y="10"/>
                  </a:lnTo>
                  <a:lnTo>
                    <a:pt x="19" y="6"/>
                  </a:lnTo>
                  <a:lnTo>
                    <a:pt x="16" y="4"/>
                  </a:lnTo>
                  <a:lnTo>
                    <a:pt x="14" y="1"/>
                  </a:lnTo>
                  <a:lnTo>
                    <a:pt x="10" y="0"/>
                  </a:lnTo>
                  <a:lnTo>
                    <a:pt x="6" y="1"/>
                  </a:lnTo>
                  <a:lnTo>
                    <a:pt x="2" y="4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22" name="Freeform 978"/>
            <p:cNvSpPr>
              <a:spLocks/>
            </p:cNvSpPr>
            <p:nvPr/>
          </p:nvSpPr>
          <p:spPr bwMode="auto">
            <a:xfrm>
              <a:off x="3766905" y="2594838"/>
              <a:ext cx="38342" cy="40259"/>
            </a:xfrm>
            <a:custGeom>
              <a:avLst/>
              <a:gdLst>
                <a:gd name="T0" fmla="*/ 10 w 20"/>
                <a:gd name="T1" fmla="*/ 21 h 21"/>
                <a:gd name="T2" fmla="*/ 14 w 20"/>
                <a:gd name="T3" fmla="*/ 20 h 21"/>
                <a:gd name="T4" fmla="*/ 16 w 20"/>
                <a:gd name="T5" fmla="*/ 17 h 21"/>
                <a:gd name="T6" fmla="*/ 19 w 20"/>
                <a:gd name="T7" fmla="*/ 15 h 21"/>
                <a:gd name="T8" fmla="*/ 20 w 20"/>
                <a:gd name="T9" fmla="*/ 10 h 21"/>
                <a:gd name="T10" fmla="*/ 19 w 20"/>
                <a:gd name="T11" fmla="*/ 6 h 21"/>
                <a:gd name="T12" fmla="*/ 16 w 20"/>
                <a:gd name="T13" fmla="*/ 3 h 21"/>
                <a:gd name="T14" fmla="*/ 14 w 20"/>
                <a:gd name="T15" fmla="*/ 1 h 21"/>
                <a:gd name="T16" fmla="*/ 10 w 20"/>
                <a:gd name="T17" fmla="*/ 0 h 21"/>
                <a:gd name="T18" fmla="*/ 6 w 20"/>
                <a:gd name="T19" fmla="*/ 1 h 21"/>
                <a:gd name="T20" fmla="*/ 2 w 20"/>
                <a:gd name="T21" fmla="*/ 3 h 21"/>
                <a:gd name="T22" fmla="*/ 0 w 20"/>
                <a:gd name="T23" fmla="*/ 6 h 21"/>
                <a:gd name="T24" fmla="*/ 0 w 20"/>
                <a:gd name="T25" fmla="*/ 10 h 21"/>
                <a:gd name="T26" fmla="*/ 0 w 20"/>
                <a:gd name="T27" fmla="*/ 15 h 21"/>
                <a:gd name="T28" fmla="*/ 2 w 20"/>
                <a:gd name="T29" fmla="*/ 17 h 21"/>
                <a:gd name="T30" fmla="*/ 6 w 20"/>
                <a:gd name="T31" fmla="*/ 20 h 21"/>
                <a:gd name="T32" fmla="*/ 10 w 20"/>
                <a:gd name="T3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0" h="21">
                  <a:moveTo>
                    <a:pt x="10" y="21"/>
                  </a:moveTo>
                  <a:lnTo>
                    <a:pt x="14" y="20"/>
                  </a:lnTo>
                  <a:lnTo>
                    <a:pt x="16" y="17"/>
                  </a:lnTo>
                  <a:lnTo>
                    <a:pt x="19" y="15"/>
                  </a:lnTo>
                  <a:lnTo>
                    <a:pt x="20" y="10"/>
                  </a:lnTo>
                  <a:lnTo>
                    <a:pt x="19" y="6"/>
                  </a:lnTo>
                  <a:lnTo>
                    <a:pt x="16" y="3"/>
                  </a:lnTo>
                  <a:lnTo>
                    <a:pt x="14" y="1"/>
                  </a:lnTo>
                  <a:lnTo>
                    <a:pt x="10" y="0"/>
                  </a:lnTo>
                  <a:lnTo>
                    <a:pt x="6" y="1"/>
                  </a:lnTo>
                  <a:lnTo>
                    <a:pt x="2" y="3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15"/>
                  </a:lnTo>
                  <a:lnTo>
                    <a:pt x="2" y="17"/>
                  </a:lnTo>
                  <a:lnTo>
                    <a:pt x="6" y="20"/>
                  </a:lnTo>
                  <a:lnTo>
                    <a:pt x="10" y="21"/>
                  </a:lnTo>
                  <a:close/>
                </a:path>
              </a:pathLst>
            </a:custGeom>
            <a:solidFill>
              <a:srgbClr val="FFC0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23" name="Freeform 1010"/>
            <p:cNvSpPr>
              <a:spLocks/>
            </p:cNvSpPr>
            <p:nvPr/>
          </p:nvSpPr>
          <p:spPr bwMode="auto">
            <a:xfrm>
              <a:off x="4878812" y="2441472"/>
              <a:ext cx="36425" cy="40259"/>
            </a:xfrm>
            <a:custGeom>
              <a:avLst/>
              <a:gdLst>
                <a:gd name="T0" fmla="*/ 9 w 19"/>
                <a:gd name="T1" fmla="*/ 21 h 21"/>
                <a:gd name="T2" fmla="*/ 13 w 19"/>
                <a:gd name="T3" fmla="*/ 20 h 21"/>
                <a:gd name="T4" fmla="*/ 16 w 19"/>
                <a:gd name="T5" fmla="*/ 18 h 21"/>
                <a:gd name="T6" fmla="*/ 18 w 19"/>
                <a:gd name="T7" fmla="*/ 15 h 21"/>
                <a:gd name="T8" fmla="*/ 19 w 19"/>
                <a:gd name="T9" fmla="*/ 11 h 21"/>
                <a:gd name="T10" fmla="*/ 18 w 19"/>
                <a:gd name="T11" fmla="*/ 6 h 21"/>
                <a:gd name="T12" fmla="*/ 16 w 19"/>
                <a:gd name="T13" fmla="*/ 4 h 21"/>
                <a:gd name="T14" fmla="*/ 13 w 19"/>
                <a:gd name="T15" fmla="*/ 1 h 21"/>
                <a:gd name="T16" fmla="*/ 9 w 19"/>
                <a:gd name="T17" fmla="*/ 0 h 21"/>
                <a:gd name="T18" fmla="*/ 5 w 19"/>
                <a:gd name="T19" fmla="*/ 1 h 21"/>
                <a:gd name="T20" fmla="*/ 2 w 19"/>
                <a:gd name="T21" fmla="*/ 4 h 21"/>
                <a:gd name="T22" fmla="*/ 0 w 19"/>
                <a:gd name="T23" fmla="*/ 6 h 21"/>
                <a:gd name="T24" fmla="*/ 0 w 19"/>
                <a:gd name="T25" fmla="*/ 11 h 21"/>
                <a:gd name="T26" fmla="*/ 0 w 19"/>
                <a:gd name="T27" fmla="*/ 15 h 21"/>
                <a:gd name="T28" fmla="*/ 2 w 19"/>
                <a:gd name="T29" fmla="*/ 18 h 21"/>
                <a:gd name="T30" fmla="*/ 5 w 19"/>
                <a:gd name="T31" fmla="*/ 20 h 21"/>
                <a:gd name="T32" fmla="*/ 9 w 19"/>
                <a:gd name="T33" fmla="*/ 21 h 21"/>
                <a:gd name="T34" fmla="*/ 9 w 19"/>
                <a:gd name="T35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" h="21">
                  <a:moveTo>
                    <a:pt x="9" y="21"/>
                  </a:moveTo>
                  <a:lnTo>
                    <a:pt x="13" y="20"/>
                  </a:lnTo>
                  <a:lnTo>
                    <a:pt x="16" y="18"/>
                  </a:lnTo>
                  <a:lnTo>
                    <a:pt x="18" y="15"/>
                  </a:lnTo>
                  <a:lnTo>
                    <a:pt x="19" y="11"/>
                  </a:lnTo>
                  <a:lnTo>
                    <a:pt x="18" y="6"/>
                  </a:lnTo>
                  <a:lnTo>
                    <a:pt x="16" y="4"/>
                  </a:lnTo>
                  <a:lnTo>
                    <a:pt x="13" y="1"/>
                  </a:lnTo>
                  <a:lnTo>
                    <a:pt x="9" y="0"/>
                  </a:lnTo>
                  <a:lnTo>
                    <a:pt x="5" y="1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11"/>
                  </a:lnTo>
                  <a:lnTo>
                    <a:pt x="0" y="15"/>
                  </a:lnTo>
                  <a:lnTo>
                    <a:pt x="2" y="18"/>
                  </a:lnTo>
                  <a:lnTo>
                    <a:pt x="5" y="20"/>
                  </a:lnTo>
                  <a:lnTo>
                    <a:pt x="9" y="21"/>
                  </a:lnTo>
                  <a:lnTo>
                    <a:pt x="9" y="21"/>
                  </a:lnTo>
                  <a:close/>
                </a:path>
              </a:pathLst>
            </a:custGeom>
            <a:solidFill>
              <a:srgbClr val="FF33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24" name="Freeform 1011"/>
            <p:cNvSpPr>
              <a:spLocks/>
            </p:cNvSpPr>
            <p:nvPr/>
          </p:nvSpPr>
          <p:spPr bwMode="auto">
            <a:xfrm>
              <a:off x="4878812" y="2094479"/>
              <a:ext cx="36425" cy="38342"/>
            </a:xfrm>
            <a:custGeom>
              <a:avLst/>
              <a:gdLst>
                <a:gd name="T0" fmla="*/ 9 w 19"/>
                <a:gd name="T1" fmla="*/ 20 h 20"/>
                <a:gd name="T2" fmla="*/ 13 w 19"/>
                <a:gd name="T3" fmla="*/ 19 h 20"/>
                <a:gd name="T4" fmla="*/ 16 w 19"/>
                <a:gd name="T5" fmla="*/ 17 h 20"/>
                <a:gd name="T6" fmla="*/ 18 w 19"/>
                <a:gd name="T7" fmla="*/ 14 h 20"/>
                <a:gd name="T8" fmla="*/ 19 w 19"/>
                <a:gd name="T9" fmla="*/ 10 h 20"/>
                <a:gd name="T10" fmla="*/ 18 w 19"/>
                <a:gd name="T11" fmla="*/ 6 h 20"/>
                <a:gd name="T12" fmla="*/ 16 w 19"/>
                <a:gd name="T13" fmla="*/ 2 h 20"/>
                <a:gd name="T14" fmla="*/ 13 w 19"/>
                <a:gd name="T15" fmla="*/ 0 h 20"/>
                <a:gd name="T16" fmla="*/ 9 w 19"/>
                <a:gd name="T17" fmla="*/ 0 h 20"/>
                <a:gd name="T18" fmla="*/ 5 w 19"/>
                <a:gd name="T19" fmla="*/ 0 h 20"/>
                <a:gd name="T20" fmla="*/ 2 w 19"/>
                <a:gd name="T21" fmla="*/ 2 h 20"/>
                <a:gd name="T22" fmla="*/ 0 w 19"/>
                <a:gd name="T23" fmla="*/ 6 h 20"/>
                <a:gd name="T24" fmla="*/ 0 w 19"/>
                <a:gd name="T25" fmla="*/ 10 h 20"/>
                <a:gd name="T26" fmla="*/ 0 w 19"/>
                <a:gd name="T27" fmla="*/ 14 h 20"/>
                <a:gd name="T28" fmla="*/ 2 w 19"/>
                <a:gd name="T29" fmla="*/ 17 h 20"/>
                <a:gd name="T30" fmla="*/ 5 w 19"/>
                <a:gd name="T31" fmla="*/ 19 h 20"/>
                <a:gd name="T32" fmla="*/ 9 w 19"/>
                <a:gd name="T33" fmla="*/ 20 h 20"/>
                <a:gd name="T34" fmla="*/ 9 w 19"/>
                <a:gd name="T35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" h="20">
                  <a:moveTo>
                    <a:pt x="9" y="20"/>
                  </a:moveTo>
                  <a:lnTo>
                    <a:pt x="13" y="19"/>
                  </a:lnTo>
                  <a:lnTo>
                    <a:pt x="16" y="17"/>
                  </a:lnTo>
                  <a:lnTo>
                    <a:pt x="18" y="14"/>
                  </a:lnTo>
                  <a:lnTo>
                    <a:pt x="19" y="10"/>
                  </a:lnTo>
                  <a:lnTo>
                    <a:pt x="18" y="6"/>
                  </a:lnTo>
                  <a:lnTo>
                    <a:pt x="16" y="2"/>
                  </a:lnTo>
                  <a:lnTo>
                    <a:pt x="13" y="0"/>
                  </a:lnTo>
                  <a:lnTo>
                    <a:pt x="9" y="0"/>
                  </a:lnTo>
                  <a:lnTo>
                    <a:pt x="5" y="0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2" y="17"/>
                  </a:lnTo>
                  <a:lnTo>
                    <a:pt x="5" y="19"/>
                  </a:lnTo>
                  <a:lnTo>
                    <a:pt x="9" y="20"/>
                  </a:lnTo>
                  <a:lnTo>
                    <a:pt x="9" y="20"/>
                  </a:lnTo>
                  <a:close/>
                </a:path>
              </a:pathLst>
            </a:custGeom>
            <a:solidFill>
              <a:srgbClr val="FF33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25" name="Freeform 1012"/>
            <p:cNvSpPr>
              <a:spLocks/>
            </p:cNvSpPr>
            <p:nvPr/>
          </p:nvSpPr>
          <p:spPr bwMode="auto">
            <a:xfrm>
              <a:off x="4878812" y="1920025"/>
              <a:ext cx="36425" cy="40259"/>
            </a:xfrm>
            <a:custGeom>
              <a:avLst/>
              <a:gdLst>
                <a:gd name="T0" fmla="*/ 9 w 19"/>
                <a:gd name="T1" fmla="*/ 21 h 21"/>
                <a:gd name="T2" fmla="*/ 13 w 19"/>
                <a:gd name="T3" fmla="*/ 20 h 21"/>
                <a:gd name="T4" fmla="*/ 16 w 19"/>
                <a:gd name="T5" fmla="*/ 18 h 21"/>
                <a:gd name="T6" fmla="*/ 18 w 19"/>
                <a:gd name="T7" fmla="*/ 15 h 21"/>
                <a:gd name="T8" fmla="*/ 19 w 19"/>
                <a:gd name="T9" fmla="*/ 10 h 21"/>
                <a:gd name="T10" fmla="*/ 18 w 19"/>
                <a:gd name="T11" fmla="*/ 7 h 21"/>
                <a:gd name="T12" fmla="*/ 16 w 19"/>
                <a:gd name="T13" fmla="*/ 4 h 21"/>
                <a:gd name="T14" fmla="*/ 13 w 19"/>
                <a:gd name="T15" fmla="*/ 2 h 21"/>
                <a:gd name="T16" fmla="*/ 9 w 19"/>
                <a:gd name="T17" fmla="*/ 0 h 21"/>
                <a:gd name="T18" fmla="*/ 5 w 19"/>
                <a:gd name="T19" fmla="*/ 2 h 21"/>
                <a:gd name="T20" fmla="*/ 2 w 19"/>
                <a:gd name="T21" fmla="*/ 4 h 21"/>
                <a:gd name="T22" fmla="*/ 0 w 19"/>
                <a:gd name="T23" fmla="*/ 7 h 21"/>
                <a:gd name="T24" fmla="*/ 0 w 19"/>
                <a:gd name="T25" fmla="*/ 10 h 21"/>
                <a:gd name="T26" fmla="*/ 0 w 19"/>
                <a:gd name="T27" fmla="*/ 15 h 21"/>
                <a:gd name="T28" fmla="*/ 2 w 19"/>
                <a:gd name="T29" fmla="*/ 18 h 21"/>
                <a:gd name="T30" fmla="*/ 5 w 19"/>
                <a:gd name="T31" fmla="*/ 20 h 21"/>
                <a:gd name="T32" fmla="*/ 9 w 19"/>
                <a:gd name="T33" fmla="*/ 21 h 21"/>
                <a:gd name="T34" fmla="*/ 9 w 19"/>
                <a:gd name="T35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" h="21">
                  <a:moveTo>
                    <a:pt x="9" y="21"/>
                  </a:moveTo>
                  <a:lnTo>
                    <a:pt x="13" y="20"/>
                  </a:lnTo>
                  <a:lnTo>
                    <a:pt x="16" y="18"/>
                  </a:lnTo>
                  <a:lnTo>
                    <a:pt x="18" y="15"/>
                  </a:lnTo>
                  <a:lnTo>
                    <a:pt x="19" y="10"/>
                  </a:lnTo>
                  <a:lnTo>
                    <a:pt x="18" y="7"/>
                  </a:lnTo>
                  <a:lnTo>
                    <a:pt x="16" y="4"/>
                  </a:lnTo>
                  <a:lnTo>
                    <a:pt x="13" y="2"/>
                  </a:lnTo>
                  <a:lnTo>
                    <a:pt x="9" y="0"/>
                  </a:lnTo>
                  <a:lnTo>
                    <a:pt x="5" y="2"/>
                  </a:lnTo>
                  <a:lnTo>
                    <a:pt x="2" y="4"/>
                  </a:lnTo>
                  <a:lnTo>
                    <a:pt x="0" y="7"/>
                  </a:lnTo>
                  <a:lnTo>
                    <a:pt x="0" y="10"/>
                  </a:lnTo>
                  <a:lnTo>
                    <a:pt x="0" y="15"/>
                  </a:lnTo>
                  <a:lnTo>
                    <a:pt x="2" y="18"/>
                  </a:lnTo>
                  <a:lnTo>
                    <a:pt x="5" y="20"/>
                  </a:lnTo>
                  <a:lnTo>
                    <a:pt x="9" y="21"/>
                  </a:lnTo>
                  <a:lnTo>
                    <a:pt x="9" y="21"/>
                  </a:lnTo>
                  <a:close/>
                </a:path>
              </a:pathLst>
            </a:custGeom>
            <a:solidFill>
              <a:srgbClr val="FF33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26" name="Freeform 1013"/>
            <p:cNvSpPr>
              <a:spLocks/>
            </p:cNvSpPr>
            <p:nvPr/>
          </p:nvSpPr>
          <p:spPr bwMode="auto">
            <a:xfrm>
              <a:off x="4878812" y="1799249"/>
              <a:ext cx="36425" cy="38342"/>
            </a:xfrm>
            <a:custGeom>
              <a:avLst/>
              <a:gdLst>
                <a:gd name="T0" fmla="*/ 9 w 19"/>
                <a:gd name="T1" fmla="*/ 20 h 20"/>
                <a:gd name="T2" fmla="*/ 13 w 19"/>
                <a:gd name="T3" fmla="*/ 19 h 20"/>
                <a:gd name="T4" fmla="*/ 16 w 19"/>
                <a:gd name="T5" fmla="*/ 17 h 20"/>
                <a:gd name="T6" fmla="*/ 18 w 19"/>
                <a:gd name="T7" fmla="*/ 14 h 20"/>
                <a:gd name="T8" fmla="*/ 19 w 19"/>
                <a:gd name="T9" fmla="*/ 10 h 20"/>
                <a:gd name="T10" fmla="*/ 18 w 19"/>
                <a:gd name="T11" fmla="*/ 6 h 20"/>
                <a:gd name="T12" fmla="*/ 16 w 19"/>
                <a:gd name="T13" fmla="*/ 3 h 20"/>
                <a:gd name="T14" fmla="*/ 13 w 19"/>
                <a:gd name="T15" fmla="*/ 0 h 20"/>
                <a:gd name="T16" fmla="*/ 9 w 19"/>
                <a:gd name="T17" fmla="*/ 0 h 20"/>
                <a:gd name="T18" fmla="*/ 5 w 19"/>
                <a:gd name="T19" fmla="*/ 0 h 20"/>
                <a:gd name="T20" fmla="*/ 2 w 19"/>
                <a:gd name="T21" fmla="*/ 3 h 20"/>
                <a:gd name="T22" fmla="*/ 0 w 19"/>
                <a:gd name="T23" fmla="*/ 6 h 20"/>
                <a:gd name="T24" fmla="*/ 0 w 19"/>
                <a:gd name="T25" fmla="*/ 10 h 20"/>
                <a:gd name="T26" fmla="*/ 0 w 19"/>
                <a:gd name="T27" fmla="*/ 14 h 20"/>
                <a:gd name="T28" fmla="*/ 2 w 19"/>
                <a:gd name="T29" fmla="*/ 17 h 20"/>
                <a:gd name="T30" fmla="*/ 5 w 19"/>
                <a:gd name="T31" fmla="*/ 19 h 20"/>
                <a:gd name="T32" fmla="*/ 9 w 19"/>
                <a:gd name="T33" fmla="*/ 20 h 20"/>
                <a:gd name="T34" fmla="*/ 9 w 19"/>
                <a:gd name="T35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" h="20">
                  <a:moveTo>
                    <a:pt x="9" y="20"/>
                  </a:moveTo>
                  <a:lnTo>
                    <a:pt x="13" y="19"/>
                  </a:lnTo>
                  <a:lnTo>
                    <a:pt x="16" y="17"/>
                  </a:lnTo>
                  <a:lnTo>
                    <a:pt x="18" y="14"/>
                  </a:lnTo>
                  <a:lnTo>
                    <a:pt x="19" y="10"/>
                  </a:lnTo>
                  <a:lnTo>
                    <a:pt x="18" y="6"/>
                  </a:lnTo>
                  <a:lnTo>
                    <a:pt x="16" y="3"/>
                  </a:lnTo>
                  <a:lnTo>
                    <a:pt x="13" y="0"/>
                  </a:lnTo>
                  <a:lnTo>
                    <a:pt x="9" y="0"/>
                  </a:lnTo>
                  <a:lnTo>
                    <a:pt x="5" y="0"/>
                  </a:lnTo>
                  <a:lnTo>
                    <a:pt x="2" y="3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2" y="17"/>
                  </a:lnTo>
                  <a:lnTo>
                    <a:pt x="5" y="19"/>
                  </a:lnTo>
                  <a:lnTo>
                    <a:pt x="9" y="20"/>
                  </a:lnTo>
                  <a:lnTo>
                    <a:pt x="9" y="20"/>
                  </a:lnTo>
                  <a:close/>
                </a:path>
              </a:pathLst>
            </a:custGeom>
            <a:solidFill>
              <a:srgbClr val="FF33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227" name="Freeform 1014"/>
            <p:cNvSpPr>
              <a:spLocks/>
            </p:cNvSpPr>
            <p:nvPr/>
          </p:nvSpPr>
          <p:spPr bwMode="auto">
            <a:xfrm>
              <a:off x="4878812" y="1680389"/>
              <a:ext cx="36425" cy="38342"/>
            </a:xfrm>
            <a:custGeom>
              <a:avLst/>
              <a:gdLst>
                <a:gd name="T0" fmla="*/ 9 w 19"/>
                <a:gd name="T1" fmla="*/ 20 h 20"/>
                <a:gd name="T2" fmla="*/ 13 w 19"/>
                <a:gd name="T3" fmla="*/ 19 h 20"/>
                <a:gd name="T4" fmla="*/ 16 w 19"/>
                <a:gd name="T5" fmla="*/ 17 h 20"/>
                <a:gd name="T6" fmla="*/ 18 w 19"/>
                <a:gd name="T7" fmla="*/ 14 h 20"/>
                <a:gd name="T8" fmla="*/ 19 w 19"/>
                <a:gd name="T9" fmla="*/ 10 h 20"/>
                <a:gd name="T10" fmla="*/ 18 w 19"/>
                <a:gd name="T11" fmla="*/ 6 h 20"/>
                <a:gd name="T12" fmla="*/ 16 w 19"/>
                <a:gd name="T13" fmla="*/ 2 h 20"/>
                <a:gd name="T14" fmla="*/ 13 w 19"/>
                <a:gd name="T15" fmla="*/ 1 h 20"/>
                <a:gd name="T16" fmla="*/ 9 w 19"/>
                <a:gd name="T17" fmla="*/ 0 h 20"/>
                <a:gd name="T18" fmla="*/ 5 w 19"/>
                <a:gd name="T19" fmla="*/ 1 h 20"/>
                <a:gd name="T20" fmla="*/ 2 w 19"/>
                <a:gd name="T21" fmla="*/ 2 h 20"/>
                <a:gd name="T22" fmla="*/ 0 w 19"/>
                <a:gd name="T23" fmla="*/ 6 h 20"/>
                <a:gd name="T24" fmla="*/ 0 w 19"/>
                <a:gd name="T25" fmla="*/ 10 h 20"/>
                <a:gd name="T26" fmla="*/ 0 w 19"/>
                <a:gd name="T27" fmla="*/ 14 h 20"/>
                <a:gd name="T28" fmla="*/ 2 w 19"/>
                <a:gd name="T29" fmla="*/ 17 h 20"/>
                <a:gd name="T30" fmla="*/ 5 w 19"/>
                <a:gd name="T31" fmla="*/ 19 h 20"/>
                <a:gd name="T32" fmla="*/ 9 w 19"/>
                <a:gd name="T33" fmla="*/ 20 h 20"/>
                <a:gd name="T34" fmla="*/ 9 w 19"/>
                <a:gd name="T35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9" h="20">
                  <a:moveTo>
                    <a:pt x="9" y="20"/>
                  </a:moveTo>
                  <a:lnTo>
                    <a:pt x="13" y="19"/>
                  </a:lnTo>
                  <a:lnTo>
                    <a:pt x="16" y="17"/>
                  </a:lnTo>
                  <a:lnTo>
                    <a:pt x="18" y="14"/>
                  </a:lnTo>
                  <a:lnTo>
                    <a:pt x="19" y="10"/>
                  </a:lnTo>
                  <a:lnTo>
                    <a:pt x="18" y="6"/>
                  </a:lnTo>
                  <a:lnTo>
                    <a:pt x="16" y="2"/>
                  </a:lnTo>
                  <a:lnTo>
                    <a:pt x="13" y="1"/>
                  </a:lnTo>
                  <a:lnTo>
                    <a:pt x="9" y="0"/>
                  </a:lnTo>
                  <a:lnTo>
                    <a:pt x="5" y="1"/>
                  </a:lnTo>
                  <a:lnTo>
                    <a:pt x="2" y="2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14"/>
                  </a:lnTo>
                  <a:lnTo>
                    <a:pt x="2" y="17"/>
                  </a:lnTo>
                  <a:lnTo>
                    <a:pt x="5" y="19"/>
                  </a:lnTo>
                  <a:lnTo>
                    <a:pt x="9" y="20"/>
                  </a:lnTo>
                  <a:lnTo>
                    <a:pt x="9" y="20"/>
                  </a:lnTo>
                  <a:close/>
                </a:path>
              </a:pathLst>
            </a:custGeom>
            <a:solidFill>
              <a:srgbClr val="FF3300"/>
            </a:solidFill>
            <a:ln w="0">
              <a:solidFill>
                <a:srgbClr val="33339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l" defTabSz="914400"/>
              <a:endParaRPr lang="fr-FR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62" name="ZoneTexte 361"/>
            <p:cNvSpPr txBox="1"/>
            <p:nvPr/>
          </p:nvSpPr>
          <p:spPr>
            <a:xfrm>
              <a:off x="2889455" y="1522155"/>
              <a:ext cx="39626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250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63" name="ZoneTexte 362"/>
            <p:cNvSpPr txBox="1"/>
            <p:nvPr/>
          </p:nvSpPr>
          <p:spPr>
            <a:xfrm>
              <a:off x="2889455" y="1736018"/>
              <a:ext cx="39626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200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64" name="ZoneTexte 363"/>
            <p:cNvSpPr txBox="1"/>
            <p:nvPr/>
          </p:nvSpPr>
          <p:spPr>
            <a:xfrm>
              <a:off x="2889455" y="1949881"/>
              <a:ext cx="39626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150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65" name="ZoneTexte 364"/>
            <p:cNvSpPr txBox="1"/>
            <p:nvPr/>
          </p:nvSpPr>
          <p:spPr>
            <a:xfrm>
              <a:off x="2889455" y="2163744"/>
              <a:ext cx="39626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100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66" name="ZoneTexte 365"/>
            <p:cNvSpPr txBox="1"/>
            <p:nvPr/>
          </p:nvSpPr>
          <p:spPr>
            <a:xfrm>
              <a:off x="2959987" y="2377607"/>
              <a:ext cx="32573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50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67" name="ZoneTexte 366"/>
            <p:cNvSpPr txBox="1"/>
            <p:nvPr/>
          </p:nvSpPr>
          <p:spPr>
            <a:xfrm>
              <a:off x="3030519" y="2591470"/>
              <a:ext cx="25519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0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394" name="ZoneTexte 393"/>
            <p:cNvSpPr txBox="1"/>
            <p:nvPr/>
          </p:nvSpPr>
          <p:spPr>
            <a:xfrm>
              <a:off x="3958573" y="1982239"/>
              <a:ext cx="71846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p&lt;0.0001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402" name="ZoneTexte 401"/>
            <p:cNvSpPr txBox="1"/>
            <p:nvPr/>
          </p:nvSpPr>
          <p:spPr>
            <a:xfrm>
              <a:off x="3500648" y="2888432"/>
              <a:ext cx="5645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N = 38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403" name="ZoneTexte 402"/>
            <p:cNvSpPr txBox="1"/>
            <p:nvPr/>
          </p:nvSpPr>
          <p:spPr>
            <a:xfrm>
              <a:off x="4608023" y="2888432"/>
              <a:ext cx="56457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914400"/>
              <a:r>
                <a:rPr lang="fr-FR" sz="1000" dirty="0" smtClean="0">
                  <a:solidFill>
                    <a:srgbClr val="000066"/>
                  </a:solidFill>
                  <a:latin typeface="Arial" charset="0"/>
                  <a:ea typeface="+mn-ea"/>
                </a:rPr>
                <a:t>N = 45</a:t>
              </a:r>
              <a:endParaRPr lang="fr-FR" sz="1000" dirty="0">
                <a:solidFill>
                  <a:srgbClr val="000066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424" name="Rectangle 423"/>
            <p:cNvSpPr/>
            <p:nvPr/>
          </p:nvSpPr>
          <p:spPr>
            <a:xfrm>
              <a:off x="4207098" y="1392699"/>
              <a:ext cx="62769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l" defTabSz="914400"/>
              <a:r>
                <a:rPr lang="fr-FR" sz="1600" b="1" dirty="0" smtClean="0">
                  <a:solidFill>
                    <a:srgbClr val="333399"/>
                  </a:solidFill>
                  <a:latin typeface="Calibri"/>
                  <a:ea typeface="+mn-ea"/>
                </a:rPr>
                <a:t>BSAP</a:t>
              </a:r>
              <a:endParaRPr lang="fr-FR" sz="1600" b="1" dirty="0">
                <a:solidFill>
                  <a:srgbClr val="333399"/>
                </a:solidFill>
                <a:latin typeface="Calibri"/>
                <a:ea typeface="+mn-ea"/>
              </a:endParaRPr>
            </a:p>
          </p:txBody>
        </p:sp>
      </p:grpSp>
      <p:sp>
        <p:nvSpPr>
          <p:cNvPr id="425" name="Rectangle 424"/>
          <p:cNvSpPr/>
          <p:nvPr/>
        </p:nvSpPr>
        <p:spPr>
          <a:xfrm>
            <a:off x="1490664" y="4941168"/>
            <a:ext cx="52392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defTabSz="914400"/>
            <a:r>
              <a:rPr lang="fr-FR" sz="1600" b="1" dirty="0" smtClean="0">
                <a:solidFill>
                  <a:srgbClr val="333399"/>
                </a:solidFill>
                <a:latin typeface="Calibri"/>
                <a:ea typeface="+mn-ea"/>
              </a:rPr>
              <a:t>PTH</a:t>
            </a:r>
            <a:endParaRPr lang="fr-FR" sz="3600" b="1" dirty="0">
              <a:solidFill>
                <a:srgbClr val="333399"/>
              </a:solidFill>
              <a:latin typeface="Calibri"/>
              <a:ea typeface="+mn-ea"/>
            </a:endParaRPr>
          </a:p>
        </p:txBody>
      </p:sp>
      <p:sp>
        <p:nvSpPr>
          <p:cNvPr id="426" name="Rectangle 425"/>
          <p:cNvSpPr/>
          <p:nvPr/>
        </p:nvSpPr>
        <p:spPr>
          <a:xfrm>
            <a:off x="976557" y="3119034"/>
            <a:ext cx="159180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defTabSz="914400"/>
            <a:r>
              <a:rPr lang="fr-FR" sz="1600" b="1" kern="0" dirty="0" err="1" smtClean="0">
                <a:solidFill>
                  <a:srgbClr val="333399"/>
                </a:solidFill>
                <a:latin typeface="Calibri"/>
                <a:ea typeface="+mn-ea"/>
              </a:rPr>
              <a:t>Osteoprotegerin</a:t>
            </a:r>
            <a:endParaRPr lang="fr-FR" sz="1600" b="1" dirty="0">
              <a:solidFill>
                <a:srgbClr val="333399"/>
              </a:solidFill>
              <a:latin typeface="Calibri"/>
              <a:ea typeface="+mn-ea"/>
            </a:endParaRPr>
          </a:p>
        </p:txBody>
      </p:sp>
      <p:grpSp>
        <p:nvGrpSpPr>
          <p:cNvPr id="267" name="Groupe 437"/>
          <p:cNvGrpSpPr/>
          <p:nvPr/>
        </p:nvGrpSpPr>
        <p:grpSpPr>
          <a:xfrm>
            <a:off x="7524328" y="1592772"/>
            <a:ext cx="1380146" cy="568127"/>
            <a:chOff x="7452320" y="1592772"/>
            <a:chExt cx="1380146" cy="568127"/>
          </a:xfrm>
        </p:grpSpPr>
        <p:sp>
          <p:nvSpPr>
            <p:cNvPr id="431" name="AutoShape 165"/>
            <p:cNvSpPr>
              <a:spLocks noChangeArrowheads="1"/>
            </p:cNvSpPr>
            <p:nvPr/>
          </p:nvSpPr>
          <p:spPr bwMode="auto">
            <a:xfrm>
              <a:off x="7452320" y="1614997"/>
              <a:ext cx="1380146" cy="545902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l" defTabSz="914400"/>
              <a:endParaRPr lang="en-GB" sz="1400">
                <a:solidFill>
                  <a:srgbClr val="000066"/>
                </a:solidFill>
                <a:latin typeface="Arial" charset="0"/>
                <a:ea typeface="ＭＳ Ｐゴシック"/>
                <a:cs typeface="ＭＳ Ｐゴシック"/>
              </a:endParaRPr>
            </a:p>
          </p:txBody>
        </p:sp>
        <p:sp>
          <p:nvSpPr>
            <p:cNvPr id="432" name="Rectangle 4"/>
            <p:cNvSpPr>
              <a:spLocks noChangeArrowheads="1"/>
            </p:cNvSpPr>
            <p:nvPr/>
          </p:nvSpPr>
          <p:spPr bwMode="auto">
            <a:xfrm>
              <a:off x="7561857" y="1954471"/>
              <a:ext cx="177800" cy="144462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l" defTabSz="914400"/>
              <a:endParaRPr lang="en-GB" sz="1400">
                <a:solidFill>
                  <a:srgbClr val="000066"/>
                </a:solidFill>
                <a:latin typeface="Arial" charset="0"/>
                <a:ea typeface="ＭＳ Ｐゴシック"/>
                <a:cs typeface="ＭＳ Ｐゴシック"/>
              </a:endParaRPr>
            </a:p>
          </p:txBody>
        </p:sp>
        <p:sp>
          <p:nvSpPr>
            <p:cNvPr id="433" name="ZoneTexte 84"/>
            <p:cNvSpPr txBox="1">
              <a:spLocks noChangeArrowheads="1"/>
            </p:cNvSpPr>
            <p:nvPr/>
          </p:nvSpPr>
          <p:spPr bwMode="auto">
            <a:xfrm>
              <a:off x="7719020" y="1592772"/>
              <a:ext cx="109100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defTabSz="914400"/>
              <a:r>
                <a:rPr lang="en-GB" sz="1400" b="1" dirty="0">
                  <a:solidFill>
                    <a:srgbClr val="333399"/>
                  </a:solidFill>
                  <a:latin typeface="Calibri" pitchFamily="34" charset="0"/>
                  <a:ea typeface="ＭＳ Ｐゴシック"/>
                  <a:cs typeface="ＭＳ Ｐゴシック"/>
                </a:rPr>
                <a:t>DRV/r + </a:t>
              </a: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ＭＳ Ｐゴシック"/>
                  <a:cs typeface="ＭＳ Ｐゴシック"/>
                </a:rPr>
                <a:t>RAL</a:t>
              </a:r>
              <a:endParaRPr lang="en-GB" sz="1400" b="1" dirty="0">
                <a:solidFill>
                  <a:srgbClr val="333399"/>
                </a:solidFill>
                <a:latin typeface="Calibri" pitchFamily="34" charset="0"/>
                <a:ea typeface="ＭＳ Ｐゴシック"/>
                <a:cs typeface="ＭＳ Ｐゴシック"/>
              </a:endParaRPr>
            </a:p>
          </p:txBody>
        </p:sp>
        <p:sp>
          <p:nvSpPr>
            <p:cNvPr id="434" name="ZoneTexte 85"/>
            <p:cNvSpPr txBox="1">
              <a:spLocks noChangeArrowheads="1"/>
            </p:cNvSpPr>
            <p:nvPr/>
          </p:nvSpPr>
          <p:spPr bwMode="auto">
            <a:xfrm>
              <a:off x="7719020" y="1853122"/>
              <a:ext cx="111344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defTabSz="914400"/>
              <a:r>
                <a:rPr lang="en-GB" sz="1400" b="1" dirty="0">
                  <a:solidFill>
                    <a:srgbClr val="333399"/>
                  </a:solidFill>
                  <a:latin typeface="Calibri" pitchFamily="34" charset="0"/>
                  <a:ea typeface="ＭＳ Ｐゴシック"/>
                  <a:cs typeface="ＭＳ Ｐゴシック"/>
                </a:rPr>
                <a:t>DRV/r + </a:t>
              </a:r>
              <a:r>
                <a:rPr lang="en-GB" sz="1400" b="1" dirty="0" smtClean="0">
                  <a:solidFill>
                    <a:srgbClr val="333399"/>
                  </a:solidFill>
                  <a:latin typeface="Calibri" pitchFamily="34" charset="0"/>
                  <a:ea typeface="ＭＳ Ｐゴシック"/>
                  <a:cs typeface="ＭＳ Ｐゴシック"/>
                </a:rPr>
                <a:t>TVD</a:t>
              </a:r>
              <a:endParaRPr lang="en-GB" sz="1400" b="1" dirty="0">
                <a:solidFill>
                  <a:srgbClr val="333399"/>
                </a:solidFill>
                <a:latin typeface="Calibri" pitchFamily="34" charset="0"/>
                <a:ea typeface="ＭＳ Ｐゴシック"/>
                <a:cs typeface="ＭＳ Ｐゴシック"/>
              </a:endParaRPr>
            </a:p>
          </p:txBody>
        </p:sp>
        <p:sp>
          <p:nvSpPr>
            <p:cNvPr id="436" name="Rectangle 4"/>
            <p:cNvSpPr>
              <a:spLocks noChangeArrowheads="1"/>
            </p:cNvSpPr>
            <p:nvPr/>
          </p:nvSpPr>
          <p:spPr bwMode="auto">
            <a:xfrm>
              <a:off x="7561857" y="1694888"/>
              <a:ext cx="177800" cy="144462"/>
            </a:xfrm>
            <a:prstGeom prst="rect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l" defTabSz="914400"/>
              <a:endParaRPr lang="en-GB" sz="1400">
                <a:solidFill>
                  <a:srgbClr val="000066"/>
                </a:solidFill>
                <a:latin typeface="Arial" charset="0"/>
                <a:ea typeface="ＭＳ Ｐゴシック"/>
                <a:cs typeface="ＭＳ Ｐゴシック"/>
              </a:endParaRPr>
            </a:p>
          </p:txBody>
        </p:sp>
      </p:grpSp>
      <p:grpSp>
        <p:nvGrpSpPr>
          <p:cNvPr id="308" name="Grouper 27"/>
          <p:cNvGrpSpPr>
            <a:grpSpLocks/>
          </p:cNvGrpSpPr>
          <p:nvPr/>
        </p:nvGrpSpPr>
        <p:grpSpPr bwMode="auto">
          <a:xfrm>
            <a:off x="0" y="6570663"/>
            <a:ext cx="1733550" cy="287337"/>
            <a:chOff x="-1" y="6570663"/>
            <a:chExt cx="1733878" cy="288111"/>
          </a:xfrm>
        </p:grpSpPr>
        <p:sp>
          <p:nvSpPr>
            <p:cNvPr id="428" name="AutoShape 162"/>
            <p:cNvSpPr>
              <a:spLocks noChangeArrowheads="1"/>
            </p:cNvSpPr>
            <p:nvPr/>
          </p:nvSpPr>
          <p:spPr bwMode="auto">
            <a:xfrm>
              <a:off x="-1" y="6570663"/>
              <a:ext cx="16920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b="1">
                <a:solidFill>
                  <a:srgbClr val="000066"/>
                </a:solidFill>
                <a:latin typeface="Calibri" pitchFamily="34" charset="0"/>
                <a:ea typeface="+mn-ea"/>
                <a:cs typeface="Arial" charset="0"/>
              </a:endParaRPr>
            </a:p>
          </p:txBody>
        </p:sp>
        <p:sp>
          <p:nvSpPr>
            <p:cNvPr id="429" name="ZoneTexte 23"/>
            <p:cNvSpPr txBox="1">
              <a:spLocks noChangeArrowheads="1"/>
            </p:cNvSpPr>
            <p:nvPr/>
          </p:nvSpPr>
          <p:spPr bwMode="auto">
            <a:xfrm>
              <a:off x="77877" y="6581775"/>
              <a:ext cx="1656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/>
                  <a:cs typeface="ＭＳ Ｐゴシック"/>
                </a:rPr>
                <a:t>NEAT 001 / ANRS 143</a:t>
              </a:r>
            </a:p>
          </p:txBody>
        </p:sp>
      </p:grpSp>
      <p:sp>
        <p:nvSpPr>
          <p:cNvPr id="435" name="ZoneTexte 434"/>
          <p:cNvSpPr txBox="1"/>
          <p:nvPr/>
        </p:nvSpPr>
        <p:spPr>
          <a:xfrm>
            <a:off x="5846372" y="6562343"/>
            <a:ext cx="3281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smtClean="0">
                <a:solidFill>
                  <a:srgbClr val="CC3300"/>
                </a:solidFill>
              </a:rPr>
              <a:t>Bernardino JI, Lancet HIV 2015; 2:e464-e473</a:t>
            </a:r>
            <a:endParaRPr lang="fr-FR" sz="1200" i="1" dirty="0">
              <a:solidFill>
                <a:srgbClr val="CC33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9458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ZoneTexte 69"/>
          <p:cNvSpPr txBox="1">
            <a:spLocks noChangeArrowheads="1"/>
          </p:cNvSpPr>
          <p:nvPr/>
        </p:nvSpPr>
        <p:spPr bwMode="auto">
          <a:xfrm>
            <a:off x="6400800" y="6496050"/>
            <a:ext cx="2743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3300"/>
                </a:solidFill>
                <a:ea typeface="ＭＳ Ｐゴシック"/>
                <a:cs typeface="ＭＳ Ｐゴシック"/>
              </a:rPr>
              <a:t>Raffi F</a:t>
            </a:r>
            <a:r>
              <a:rPr lang="en-GB" sz="1200" i="1" dirty="0">
                <a:solidFill>
                  <a:srgbClr val="CC3300"/>
                </a:solidFill>
                <a:ea typeface="ＭＳ Ｐゴシック"/>
                <a:cs typeface="ＭＳ Ｐゴシック"/>
              </a:rPr>
              <a:t>. </a:t>
            </a:r>
            <a:r>
              <a:rPr lang="fr-FR" sz="1200" i="1" dirty="0">
                <a:solidFill>
                  <a:srgbClr val="CC3300"/>
                </a:solidFill>
                <a:ea typeface="ＭＳ Ｐゴシック"/>
                <a:cs typeface="ＭＳ Ｐゴシック"/>
              </a:rPr>
              <a:t>Lancet </a:t>
            </a:r>
            <a:r>
              <a:rPr lang="fr-FR" sz="1200" i="1" dirty="0" smtClean="0">
                <a:solidFill>
                  <a:srgbClr val="CC3300"/>
                </a:solidFill>
                <a:ea typeface="ＭＳ Ｐゴシック"/>
                <a:cs typeface="ＭＳ Ｐゴシック"/>
              </a:rPr>
              <a:t>2014;384:1942-51</a:t>
            </a:r>
            <a:endParaRPr lang="en-GB" sz="1200" i="1" dirty="0">
              <a:solidFill>
                <a:srgbClr val="CC3300"/>
              </a:solidFill>
              <a:ea typeface="ＭＳ Ｐゴシック"/>
              <a:cs typeface="ＭＳ Ｐゴシック"/>
            </a:endParaRPr>
          </a:p>
        </p:txBody>
      </p:sp>
      <p:grpSp>
        <p:nvGrpSpPr>
          <p:cNvPr id="8194" name="Grouper 27"/>
          <p:cNvGrpSpPr>
            <a:grpSpLocks/>
          </p:cNvGrpSpPr>
          <p:nvPr/>
        </p:nvGrpSpPr>
        <p:grpSpPr bwMode="auto">
          <a:xfrm>
            <a:off x="0" y="6570663"/>
            <a:ext cx="1733550" cy="287337"/>
            <a:chOff x="-1" y="6570663"/>
            <a:chExt cx="1733878" cy="288111"/>
          </a:xfrm>
        </p:grpSpPr>
        <p:sp>
          <p:nvSpPr>
            <p:cNvPr id="8223" name="AutoShape 162"/>
            <p:cNvSpPr>
              <a:spLocks noChangeArrowheads="1"/>
            </p:cNvSpPr>
            <p:nvPr/>
          </p:nvSpPr>
          <p:spPr bwMode="auto">
            <a:xfrm>
              <a:off x="-1" y="6570663"/>
              <a:ext cx="16920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8224" name="ZoneTexte 23"/>
            <p:cNvSpPr txBox="1">
              <a:spLocks noChangeArrowheads="1"/>
            </p:cNvSpPr>
            <p:nvPr/>
          </p:nvSpPr>
          <p:spPr bwMode="auto">
            <a:xfrm>
              <a:off x="77877" y="6581775"/>
              <a:ext cx="1656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/>
                  <a:cs typeface="ＭＳ Ｐゴシック"/>
                </a:rPr>
                <a:t>NEAT 001 / ANRS 143</a:t>
              </a:r>
            </a:p>
          </p:txBody>
        </p:sp>
      </p:grp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cxnSp>
        <p:nvCxnSpPr>
          <p:cNvPr id="8196" name="Connecteur droit 66"/>
          <p:cNvCxnSpPr>
            <a:cxnSpLocks noChangeShapeType="1"/>
          </p:cNvCxnSpPr>
          <p:nvPr/>
        </p:nvCxnSpPr>
        <p:spPr bwMode="auto">
          <a:xfrm rot="5400000">
            <a:off x="3329782" y="2466181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</p:cxnSp>
      <p:sp>
        <p:nvSpPr>
          <p:cNvPr id="8197" name="Espace réservé du contenu 2"/>
          <p:cNvSpPr>
            <a:spLocks/>
          </p:cNvSpPr>
          <p:nvPr/>
        </p:nvSpPr>
        <p:spPr bwMode="auto">
          <a:xfrm>
            <a:off x="34925" y="4800600"/>
            <a:ext cx="89630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75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  <a:t>Objective</a:t>
            </a:r>
          </a:p>
          <a:p>
            <a:pPr marL="800100" lvl="1" indent="-342900" defTabSz="914400">
              <a:spcBef>
                <a:spcPts val="75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>
                <a:solidFill>
                  <a:srgbClr val="000066"/>
                </a:solidFill>
                <a:ea typeface="ＭＳ Ｐゴシック"/>
                <a:cs typeface="ＭＳ Ｐゴシック"/>
              </a:rPr>
              <a:t>Non inferiority of RAL compared to TDF/FTC : % of participants reaching the primary endpoint by week 96 estimated by the Kaplan-Meier method in intention-to-treat analysis (</a:t>
            </a:r>
            <a:r>
              <a:rPr lang="en-GB">
                <a:solidFill>
                  <a:srgbClr val="000066"/>
                </a:solidFill>
              </a:rPr>
              <a:t>upper margin of the 2-sided 95% CI for the difference</a:t>
            </a:r>
            <a:r>
              <a:rPr lang="en-GB">
                <a:solidFill>
                  <a:srgbClr val="000066"/>
                </a:solidFill>
                <a:ea typeface="ＭＳ Ｐゴシック"/>
                <a:cs typeface="ＭＳ Ｐゴシック"/>
              </a:rPr>
              <a:t> = 9%, 85% power)</a:t>
            </a:r>
            <a:endParaRPr lang="en-GB" b="1">
              <a:solidFill>
                <a:srgbClr val="000066"/>
              </a:solidFill>
              <a:ea typeface="ＭＳ Ｐゴシック"/>
              <a:cs typeface="ＭＳ Ｐゴシック"/>
            </a:endParaRPr>
          </a:p>
        </p:txBody>
      </p:sp>
      <p:graphicFrame>
        <p:nvGraphicFramePr>
          <p:cNvPr id="207880" name="Group 8"/>
          <p:cNvGraphicFramePr>
            <a:graphicFrameLocks noGrp="1"/>
          </p:cNvGraphicFramePr>
          <p:nvPr/>
        </p:nvGraphicFramePr>
        <p:xfrm>
          <a:off x="4395788" y="2362200"/>
          <a:ext cx="3299793" cy="504000"/>
        </p:xfrm>
        <a:graphic>
          <a:graphicData uri="http://schemas.openxmlformats.org/drawingml/2006/table">
            <a:tbl>
              <a:tblPr/>
              <a:tblGrid>
                <a:gridCol w="3299793"/>
              </a:tblGrid>
              <a:tr h="50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DRV/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800/100 mg QD + RAL bid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154" name="Group 34"/>
          <p:cNvGraphicFramePr>
            <a:graphicFrameLocks noGrp="1"/>
          </p:cNvGraphicFramePr>
          <p:nvPr/>
        </p:nvGraphicFramePr>
        <p:xfrm>
          <a:off x="4395788" y="3352800"/>
          <a:ext cx="3300412" cy="508000"/>
        </p:xfrm>
        <a:graphic>
          <a:graphicData uri="http://schemas.openxmlformats.org/drawingml/2006/table">
            <a:tbl>
              <a:tblPr/>
              <a:tblGrid>
                <a:gridCol w="3300412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DRV/r QD + TDF/FTC QD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</a:tr>
            </a:tbl>
          </a:graphicData>
        </a:graphic>
      </p:graphicFrame>
      <p:sp>
        <p:nvSpPr>
          <p:cNvPr id="8210" name="Oval 170"/>
          <p:cNvSpPr>
            <a:spLocks noChangeArrowheads="1"/>
          </p:cNvSpPr>
          <p:nvPr/>
        </p:nvSpPr>
        <p:spPr bwMode="auto">
          <a:xfrm>
            <a:off x="2743200" y="1276350"/>
            <a:ext cx="1539875" cy="101441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Randomisation*</a:t>
            </a:r>
          </a:p>
          <a:p>
            <a:pPr algn="ctr"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1 : 1</a:t>
            </a:r>
          </a:p>
          <a:p>
            <a:pPr algn="ctr"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Open label</a:t>
            </a:r>
          </a:p>
        </p:txBody>
      </p:sp>
      <p:sp>
        <p:nvSpPr>
          <p:cNvPr id="8211" name="AutoShape 162"/>
          <p:cNvSpPr>
            <a:spLocks noChangeArrowheads="1"/>
          </p:cNvSpPr>
          <p:nvPr/>
        </p:nvSpPr>
        <p:spPr bwMode="auto">
          <a:xfrm>
            <a:off x="63500" y="2193925"/>
            <a:ext cx="3124200" cy="1919288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spAutoFit/>
          </a:bodyPr>
          <a:lstStyle/>
          <a:p>
            <a:pPr algn="ctr" defTabSz="914400"/>
            <a:r>
              <a:rPr lang="en-GB" sz="1600" b="1" u="sng">
                <a:solidFill>
                  <a:srgbClr val="000066"/>
                </a:solidFill>
                <a:latin typeface="Calibri" pitchFamily="34" charset="0"/>
                <a:cs typeface="Arial" charset="0"/>
              </a:rPr>
              <a:t>&gt;</a:t>
            </a:r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 18 years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ARV-naïve 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HIV RNA </a:t>
            </a:r>
            <a:r>
              <a:rPr lang="en-GB" sz="1600" b="1" u="sng">
                <a:solidFill>
                  <a:srgbClr val="000066"/>
                </a:solidFill>
                <a:latin typeface="Calibri" pitchFamily="34" charset="0"/>
                <a:cs typeface="Arial" charset="0"/>
              </a:rPr>
              <a:t>&gt;</a:t>
            </a:r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 1,000 c/mL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CD4 &lt; 500/mm</a:t>
            </a:r>
            <a:r>
              <a:rPr lang="en-GB" sz="1600" b="1" baseline="30000">
                <a:solidFill>
                  <a:srgbClr val="000066"/>
                </a:solidFill>
                <a:latin typeface="Calibri" pitchFamily="34" charset="0"/>
                <a:cs typeface="Arial" charset="0"/>
              </a:rPr>
              <a:t>3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HBs Ag negative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Creatinine clearance &gt; 60 mL/min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No resistance mutations</a:t>
            </a:r>
          </a:p>
        </p:txBody>
      </p:sp>
      <p:sp>
        <p:nvSpPr>
          <p:cNvPr id="8212" name="ZoneTexte 71"/>
          <p:cNvSpPr txBox="1">
            <a:spLocks noChangeArrowheads="1"/>
          </p:cNvSpPr>
          <p:nvPr/>
        </p:nvSpPr>
        <p:spPr bwMode="auto">
          <a:xfrm>
            <a:off x="187325" y="4124325"/>
            <a:ext cx="85121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4400"/>
            <a:r>
              <a:rPr lang="en-GB" sz="1400">
                <a:solidFill>
                  <a:srgbClr val="000066"/>
                </a:solidFill>
                <a:ea typeface="ＭＳ Ｐゴシック"/>
                <a:cs typeface="ＭＳ Ｐゴシック"/>
              </a:rPr>
              <a:t>* Randomisation was stratified by country and participation in the viral and immunological dynamics </a:t>
            </a:r>
            <a:br>
              <a:rPr lang="en-GB" sz="1400">
                <a:solidFill>
                  <a:srgbClr val="000066"/>
                </a:solidFill>
                <a:ea typeface="ＭＳ Ｐゴシック"/>
                <a:cs typeface="ＭＳ Ｐゴシック"/>
              </a:rPr>
            </a:br>
            <a:r>
              <a:rPr lang="en-GB" sz="1400">
                <a:solidFill>
                  <a:srgbClr val="000066"/>
                </a:solidFill>
                <a:ea typeface="ＭＳ Ｐゴシック"/>
                <a:cs typeface="ＭＳ Ｐゴシック"/>
              </a:rPr>
              <a:t>and inflammation sub-study</a:t>
            </a:r>
            <a:endParaRPr lang="en-GB" sz="1400" baseline="30000">
              <a:solidFill>
                <a:srgbClr val="000066"/>
              </a:solidFill>
              <a:ea typeface="ＭＳ Ｐゴシック"/>
              <a:cs typeface="ＭＳ Ｐゴシック"/>
            </a:endParaRPr>
          </a:p>
        </p:txBody>
      </p:sp>
      <p:cxnSp>
        <p:nvCxnSpPr>
          <p:cNvPr id="8213" name="AutoShape 60"/>
          <p:cNvCxnSpPr>
            <a:cxnSpLocks noChangeShapeType="1"/>
          </p:cNvCxnSpPr>
          <p:nvPr/>
        </p:nvCxnSpPr>
        <p:spPr bwMode="auto">
          <a:xfrm rot="10800000" flipH="1" flipV="1">
            <a:off x="4418013" y="2641600"/>
            <a:ext cx="1587" cy="993775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8214" name="Line 63"/>
          <p:cNvSpPr>
            <a:spLocks noChangeShapeType="1"/>
          </p:cNvSpPr>
          <p:nvPr/>
        </p:nvSpPr>
        <p:spPr bwMode="auto">
          <a:xfrm>
            <a:off x="3187700" y="3132138"/>
            <a:ext cx="4699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8215" name="Rectangle 9"/>
          <p:cNvSpPr>
            <a:spLocks noChangeArrowheads="1"/>
          </p:cNvSpPr>
          <p:nvPr/>
        </p:nvSpPr>
        <p:spPr bwMode="auto">
          <a:xfrm>
            <a:off x="3592513" y="3624263"/>
            <a:ext cx="8270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1600" b="1">
                <a:solidFill>
                  <a:srgbClr val="C00000"/>
                </a:solidFill>
                <a:latin typeface="Calibri" pitchFamily="34" charset="0"/>
                <a:cs typeface="Arial" charset="0"/>
              </a:rPr>
              <a:t>N = 404</a:t>
            </a:r>
          </a:p>
        </p:txBody>
      </p:sp>
      <p:sp>
        <p:nvSpPr>
          <p:cNvPr id="8216" name="Rectangle 8"/>
          <p:cNvSpPr>
            <a:spLocks noChangeArrowheads="1"/>
          </p:cNvSpPr>
          <p:nvPr/>
        </p:nvSpPr>
        <p:spPr bwMode="auto">
          <a:xfrm>
            <a:off x="3592513" y="2328863"/>
            <a:ext cx="8270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1600" b="1">
                <a:solidFill>
                  <a:srgbClr val="C00000"/>
                </a:solidFill>
                <a:latin typeface="Calibri" pitchFamily="34" charset="0"/>
                <a:cs typeface="Arial" charset="0"/>
              </a:rPr>
              <a:t>N = 401</a:t>
            </a:r>
          </a:p>
        </p:txBody>
      </p:sp>
      <p:sp>
        <p:nvSpPr>
          <p:cNvPr id="28782" name="Oval 110"/>
          <p:cNvSpPr>
            <a:spLocks noChangeArrowheads="1"/>
          </p:cNvSpPr>
          <p:nvPr/>
        </p:nvSpPr>
        <p:spPr bwMode="auto">
          <a:xfrm>
            <a:off x="8421688" y="1447800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W96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8218" name="Line 172"/>
          <p:cNvSpPr>
            <a:spLocks noChangeShapeType="1"/>
          </p:cNvSpPr>
          <p:nvPr/>
        </p:nvSpPr>
        <p:spPr bwMode="auto">
          <a:xfrm>
            <a:off x="8720138" y="1987550"/>
            <a:ext cx="0" cy="1868488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grpSp>
        <p:nvGrpSpPr>
          <p:cNvPr id="8219" name="Group 37"/>
          <p:cNvGrpSpPr>
            <a:grpSpLocks/>
          </p:cNvGrpSpPr>
          <p:nvPr/>
        </p:nvGrpSpPr>
        <p:grpSpPr bwMode="auto">
          <a:xfrm>
            <a:off x="7696200" y="2667000"/>
            <a:ext cx="1003300" cy="974725"/>
            <a:chOff x="4502" y="1764"/>
            <a:chExt cx="646" cy="614"/>
          </a:xfrm>
        </p:grpSpPr>
        <p:sp>
          <p:nvSpPr>
            <p:cNvPr id="8221" name="Line 31"/>
            <p:cNvSpPr>
              <a:spLocks noChangeShapeType="1"/>
            </p:cNvSpPr>
            <p:nvPr/>
          </p:nvSpPr>
          <p:spPr bwMode="auto">
            <a:xfrm flipV="1">
              <a:off x="4502" y="1764"/>
              <a:ext cx="646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222" name="Line 31"/>
            <p:cNvSpPr>
              <a:spLocks noChangeShapeType="1"/>
            </p:cNvSpPr>
            <p:nvPr/>
          </p:nvSpPr>
          <p:spPr bwMode="auto">
            <a:xfrm flipV="1">
              <a:off x="4502" y="2378"/>
              <a:ext cx="646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822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>
                <a:ea typeface="ＭＳ Ｐゴシック"/>
                <a:cs typeface="ＭＳ Ｐゴシック"/>
              </a:rPr>
              <a:t>Study NEAT 001/ANRS 143: DRV/r + RAL vs DRV/r + TDF/FTC</a:t>
            </a:r>
            <a:endParaRPr lang="fr-FR" sz="3200" smtClean="0">
              <a:ea typeface="ＭＳ Ｐゴシック"/>
              <a:cs typeface="ＭＳ Ｐゴシック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/>
        </p:nvSpPr>
        <p:spPr>
          <a:xfrm>
            <a:off x="84865" y="2420888"/>
            <a:ext cx="89201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solidFill>
                  <a:srgbClr val="CC3300"/>
                </a:solidFill>
                <a:latin typeface="+mj-lt"/>
              </a:rPr>
              <a:t>Association </a:t>
            </a:r>
            <a:r>
              <a:rPr lang="fr-FR" b="1" dirty="0" err="1" smtClean="0">
                <a:solidFill>
                  <a:srgbClr val="CC3300"/>
                </a:solidFill>
                <a:latin typeface="+mj-lt"/>
              </a:rPr>
              <a:t>between</a:t>
            </a:r>
            <a:r>
              <a:rPr lang="fr-FR" b="1" dirty="0" smtClean="0">
                <a:solidFill>
                  <a:srgbClr val="CC3300"/>
                </a:solidFill>
                <a:latin typeface="+mj-lt"/>
              </a:rPr>
              <a:t> </a:t>
            </a:r>
            <a:r>
              <a:rPr lang="fr-FR" b="1" dirty="0" err="1" smtClean="0">
                <a:solidFill>
                  <a:srgbClr val="CC3300"/>
                </a:solidFill>
                <a:latin typeface="+mj-lt"/>
              </a:rPr>
              <a:t>baseline</a:t>
            </a:r>
            <a:r>
              <a:rPr lang="fr-FR" b="1" dirty="0" smtClean="0">
                <a:solidFill>
                  <a:srgbClr val="CC3300"/>
                </a:solidFill>
                <a:latin typeface="+mj-lt"/>
              </a:rPr>
              <a:t> </a:t>
            </a:r>
            <a:r>
              <a:rPr lang="fr-FR" b="1" dirty="0" err="1" smtClean="0">
                <a:solidFill>
                  <a:srgbClr val="CC3300"/>
                </a:solidFill>
                <a:latin typeface="+mj-lt"/>
              </a:rPr>
              <a:t>biomarkers</a:t>
            </a:r>
            <a:r>
              <a:rPr lang="fr-FR" b="1" dirty="0" smtClean="0">
                <a:solidFill>
                  <a:srgbClr val="CC3300"/>
                </a:solidFill>
                <a:latin typeface="+mj-lt"/>
              </a:rPr>
              <a:t> and changes in BMD ≥ 5 % (</a:t>
            </a:r>
            <a:r>
              <a:rPr lang="fr-FR" b="1" dirty="0" err="1" smtClean="0">
                <a:solidFill>
                  <a:srgbClr val="CC3300"/>
                </a:solidFill>
                <a:latin typeface="+mj-lt"/>
              </a:rPr>
              <a:t>multivariate</a:t>
            </a:r>
            <a:r>
              <a:rPr lang="fr-FR" b="1" dirty="0" smtClean="0">
                <a:solidFill>
                  <a:srgbClr val="CC3300"/>
                </a:solidFill>
                <a:latin typeface="+mj-lt"/>
              </a:rPr>
              <a:t> </a:t>
            </a:r>
            <a:r>
              <a:rPr lang="fr-FR" b="1" dirty="0" err="1" smtClean="0">
                <a:solidFill>
                  <a:srgbClr val="CC3300"/>
                </a:solidFill>
                <a:latin typeface="+mj-lt"/>
              </a:rPr>
              <a:t>analysis</a:t>
            </a:r>
            <a:r>
              <a:rPr lang="fr-FR" b="1" dirty="0" smtClean="0">
                <a:solidFill>
                  <a:srgbClr val="CC3300"/>
                </a:solidFill>
                <a:latin typeface="+mj-lt"/>
              </a:rPr>
              <a:t>) </a:t>
            </a:r>
            <a:endParaRPr lang="fr-FR" b="1" dirty="0">
              <a:solidFill>
                <a:srgbClr val="CC3300"/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90977" y="5740152"/>
            <a:ext cx="765291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400" smtClean="0">
                <a:solidFill>
                  <a:srgbClr val="000066"/>
                </a:solidFill>
              </a:rPr>
              <a:t>Each biomarker was categorised as &gt; versus ≤ baseline median value. Data adjusted for baseline HIV RNA, sports, treatment group, and body-mass index. *Not adjusted for sports because model did not converge </a:t>
            </a:r>
            <a:endParaRPr lang="en-US" sz="1400">
              <a:solidFill>
                <a:srgbClr val="000066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93476" y="1229851"/>
            <a:ext cx="831641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Clr>
                <a:srgbClr val="CC3300"/>
              </a:buClr>
              <a:buFont typeface="Wingdings" pitchFamily="2" charset="2"/>
              <a:buChar char="§"/>
            </a:pPr>
            <a:r>
              <a:rPr lang="en-US" smtClean="0">
                <a:solidFill>
                  <a:srgbClr val="000066"/>
                </a:solidFill>
              </a:rPr>
              <a:t>Loss of BMD ≥ 5% at any site greater in the standard group compared to the NtRTI-sparing group</a:t>
            </a:r>
          </a:p>
          <a:p>
            <a:pPr marL="742950" lvl="1" indent="-285750" algn="l">
              <a:buClr>
                <a:srgbClr val="CC3300"/>
              </a:buClr>
              <a:buFont typeface="Arial" pitchFamily="34" charset="0"/>
              <a:buChar char="–"/>
            </a:pPr>
            <a:r>
              <a:rPr lang="en-US" sz="1600" smtClean="0">
                <a:solidFill>
                  <a:srgbClr val="000066"/>
                </a:solidFill>
              </a:rPr>
              <a:t>At W48 : 29/68 (43%) vs 9/65 (14%) (p=0.0002) </a:t>
            </a:r>
          </a:p>
          <a:p>
            <a:pPr marL="742950" lvl="1" indent="-285750" algn="l">
              <a:buClr>
                <a:srgbClr val="CC3300"/>
              </a:buClr>
              <a:buFont typeface="Arial" pitchFamily="34" charset="0"/>
              <a:buChar char="–"/>
            </a:pPr>
            <a:r>
              <a:rPr lang="en-US" sz="1600" smtClean="0">
                <a:solidFill>
                  <a:srgbClr val="000066"/>
                </a:solidFill>
              </a:rPr>
              <a:t>At W96 : 34/68 (51%) vs 13/65 (20%) (p=0.0003)</a:t>
            </a:r>
            <a:endParaRPr lang="en-US" sz="1600">
              <a:solidFill>
                <a:srgbClr val="000066"/>
              </a:solidFill>
            </a:endParaRPr>
          </a:p>
        </p:txBody>
      </p:sp>
      <p:grpSp>
        <p:nvGrpSpPr>
          <p:cNvPr id="3" name="Grouper 6"/>
          <p:cNvGrpSpPr>
            <a:grpSpLocks/>
          </p:cNvGrpSpPr>
          <p:nvPr/>
        </p:nvGrpSpPr>
        <p:grpSpPr bwMode="auto">
          <a:xfrm>
            <a:off x="0" y="6570663"/>
            <a:ext cx="1733550" cy="287337"/>
            <a:chOff x="-1" y="6570663"/>
            <a:chExt cx="1733878" cy="288111"/>
          </a:xfrm>
        </p:grpSpPr>
        <p:sp>
          <p:nvSpPr>
            <p:cNvPr id="11" name="AutoShape 162"/>
            <p:cNvSpPr>
              <a:spLocks noChangeArrowheads="1"/>
            </p:cNvSpPr>
            <p:nvPr/>
          </p:nvSpPr>
          <p:spPr bwMode="auto">
            <a:xfrm>
              <a:off x="-1" y="6570663"/>
              <a:ext cx="16920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US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12" name="ZoneTexte 23"/>
            <p:cNvSpPr txBox="1">
              <a:spLocks noChangeArrowheads="1"/>
            </p:cNvSpPr>
            <p:nvPr/>
          </p:nvSpPr>
          <p:spPr bwMode="auto">
            <a:xfrm>
              <a:off x="77877" y="6581775"/>
              <a:ext cx="1656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US" sz="1200" b="1" i="1">
                  <a:solidFill>
                    <a:srgbClr val="333399"/>
                  </a:solidFill>
                  <a:latin typeface="Cambria" pitchFamily="18" charset="0"/>
                  <a:ea typeface="ＭＳ Ｐゴシック"/>
                  <a:cs typeface="ＭＳ Ｐゴシック"/>
                </a:rPr>
                <a:t>NEAT 001 / ANRS 143</a:t>
              </a:r>
            </a:p>
          </p:txBody>
        </p:sp>
      </p:grpSp>
      <p:sp>
        <p:nvSpPr>
          <p:cNvPr id="14" name="Titre 1"/>
          <p:cNvSpPr>
            <a:spLocks noGrp="1"/>
          </p:cNvSpPr>
          <p:nvPr>
            <p:ph type="title"/>
          </p:nvPr>
        </p:nvSpPr>
        <p:spPr>
          <a:xfrm>
            <a:off x="50800" y="44450"/>
            <a:ext cx="8193088" cy="1106488"/>
          </a:xfrm>
        </p:spPr>
        <p:txBody>
          <a:bodyPr/>
          <a:lstStyle/>
          <a:p>
            <a:r>
              <a:rPr lang="fr-FR" sz="3200" dirty="0" err="1" smtClean="0">
                <a:ea typeface="ＭＳ Ｐゴシック"/>
                <a:cs typeface="ＭＳ Ｐゴシック"/>
              </a:rPr>
              <a:t>Study</a:t>
            </a:r>
            <a:r>
              <a:rPr lang="fr-FR" sz="3200" dirty="0" smtClean="0">
                <a:ea typeface="ＭＳ Ｐゴシック"/>
                <a:cs typeface="ＭＳ Ｐゴシック"/>
              </a:rPr>
              <a:t> NEAT 001/ANRS 143: DRV/r + RAL vs DRV/r + TDF/FTC</a:t>
            </a:r>
            <a:r>
              <a:rPr lang="fr-FR" sz="3200" dirty="0">
                <a:ea typeface="ＭＳ Ｐゴシック"/>
                <a:cs typeface="ＭＳ Ｐゴシック"/>
              </a:rPr>
              <a:t> </a:t>
            </a:r>
            <a:r>
              <a:rPr lang="fr-FR" sz="3200" dirty="0" smtClean="0">
                <a:ea typeface="ＭＳ Ｐゴシック"/>
                <a:cs typeface="ＭＳ Ｐゴシック"/>
              </a:rPr>
              <a:t>- </a:t>
            </a:r>
            <a:r>
              <a:rPr lang="fr-FR" sz="3200" dirty="0" err="1">
                <a:ea typeface="ＭＳ Ｐゴシック"/>
                <a:cs typeface="ＭＳ Ｐゴシック"/>
              </a:rPr>
              <a:t>B</a:t>
            </a:r>
            <a:r>
              <a:rPr lang="fr-FR" sz="3200" dirty="0" err="1" smtClean="0">
                <a:ea typeface="ＭＳ Ｐゴシック"/>
                <a:cs typeface="ＭＳ Ｐゴシック"/>
              </a:rPr>
              <a:t>one</a:t>
            </a:r>
            <a:r>
              <a:rPr lang="fr-FR" sz="3200" dirty="0" smtClean="0">
                <a:ea typeface="ＭＳ Ｐゴシック"/>
                <a:cs typeface="ＭＳ Ｐゴシック"/>
              </a:rPr>
              <a:t> </a:t>
            </a:r>
            <a:r>
              <a:rPr lang="fr-FR" sz="3200" dirty="0" err="1">
                <a:ea typeface="ＭＳ Ｐゴシック"/>
                <a:cs typeface="ＭＳ Ｐゴシック"/>
              </a:rPr>
              <a:t>substudy</a:t>
            </a:r>
            <a:endParaRPr lang="fr-FR" dirty="0"/>
          </a:p>
        </p:txBody>
      </p:sp>
      <p:graphicFrame>
        <p:nvGraphicFramePr>
          <p:cNvPr id="15" name="Group 7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0207224"/>
              </p:ext>
            </p:extLst>
          </p:nvPr>
        </p:nvGraphicFramePr>
        <p:xfrm>
          <a:off x="590977" y="2862228"/>
          <a:ext cx="7652911" cy="2743200"/>
        </p:xfrm>
        <a:graphic>
          <a:graphicData uri="http://schemas.openxmlformats.org/drawingml/2006/table">
            <a:tbl>
              <a:tblPr/>
              <a:tblGrid>
                <a:gridCol w="5277167"/>
                <a:gridCol w="1728192"/>
                <a:gridCol w="647552"/>
              </a:tblGrid>
              <a:tr h="245060">
                <a:tc>
                  <a:txBody>
                    <a:bodyPr/>
                    <a:lstStyle/>
                    <a:p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333399"/>
                          </a:solidFill>
                          <a:latin typeface="+mj-lt"/>
                        </a:rPr>
                        <a:t>Odds ratio (95%</a:t>
                      </a:r>
                      <a:r>
                        <a:rPr lang="en-US" sz="1400" b="1" baseline="0" noProof="0" smtClean="0">
                          <a:solidFill>
                            <a:srgbClr val="333399"/>
                          </a:solidFill>
                          <a:latin typeface="+mj-lt"/>
                        </a:rPr>
                        <a:t> CI)</a:t>
                      </a:r>
                      <a:endParaRPr lang="en-US" sz="1400" b="1" noProof="0">
                        <a:solidFill>
                          <a:srgbClr val="333399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smtClean="0">
                          <a:solidFill>
                            <a:srgbClr val="333399"/>
                          </a:solidFill>
                          <a:latin typeface="+mj-lt"/>
                        </a:rPr>
                        <a:t>p</a:t>
                      </a:r>
                      <a:endParaRPr lang="en-US" sz="1400" b="1" noProof="0">
                        <a:solidFill>
                          <a:srgbClr val="333399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179729">
                <a:tc>
                  <a:txBody>
                    <a:bodyPr/>
                    <a:lstStyle/>
                    <a:p>
                      <a:r>
                        <a:rPr lang="en-US" sz="1400" b="1" noProof="0" dirty="0" smtClean="0">
                          <a:solidFill>
                            <a:srgbClr val="333399"/>
                          </a:solidFill>
                        </a:rPr>
                        <a:t>Spine W48</a:t>
                      </a:r>
                      <a:endParaRPr lang="en-US" sz="1400" b="1" noProof="0" dirty="0">
                        <a:solidFill>
                          <a:srgbClr val="333399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5060">
                <a:tc>
                  <a:txBody>
                    <a:bodyPr/>
                    <a:lstStyle/>
                    <a:p>
                      <a:pPr marL="457200" marR="0" lvl="1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noProof="0" dirty="0" smtClean="0">
                          <a:solidFill>
                            <a:srgbClr val="000066"/>
                          </a:solidFill>
                        </a:rPr>
                        <a:t>Bone-specific alkaline </a:t>
                      </a:r>
                      <a:r>
                        <a:rPr lang="en-US" sz="1400" b="0" noProof="0" dirty="0" err="1" smtClean="0">
                          <a:solidFill>
                            <a:srgbClr val="000066"/>
                          </a:solidFill>
                        </a:rPr>
                        <a:t>phosphatase</a:t>
                      </a:r>
                      <a:r>
                        <a:rPr lang="en-US" sz="1400" b="0" noProof="0" dirty="0" smtClean="0">
                          <a:solidFill>
                            <a:srgbClr val="000066"/>
                          </a:solidFill>
                        </a:rPr>
                        <a:t> (BSAP) ≤ 9.4 </a:t>
                      </a:r>
                      <a:r>
                        <a:rPr lang="en-US" sz="1400" b="0" noProof="0" dirty="0" smtClean="0">
                          <a:solidFill>
                            <a:srgbClr val="000066"/>
                          </a:solidFill>
                          <a:latin typeface="Symbol"/>
                        </a:rPr>
                        <a:t>m</a:t>
                      </a:r>
                      <a:r>
                        <a:rPr lang="en-US" sz="1400" b="0" noProof="0" dirty="0" smtClean="0">
                          <a:solidFill>
                            <a:srgbClr val="000066"/>
                          </a:solidFill>
                        </a:rPr>
                        <a:t>g/L </a:t>
                      </a:r>
                      <a:endParaRPr lang="en-US" sz="14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 dirty="0" smtClean="0">
                          <a:solidFill>
                            <a:srgbClr val="000066"/>
                          </a:solidFill>
                        </a:rPr>
                        <a:t>0.21 (0.045-1.01) *</a:t>
                      </a:r>
                      <a:endParaRPr lang="en-US" sz="14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 dirty="0" smtClean="0">
                          <a:solidFill>
                            <a:srgbClr val="000066"/>
                          </a:solidFill>
                        </a:rPr>
                        <a:t>0.052</a:t>
                      </a:r>
                      <a:endParaRPr lang="en-US" sz="14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179729">
                <a:tc>
                  <a:txBody>
                    <a:bodyPr/>
                    <a:lstStyle/>
                    <a:p>
                      <a:r>
                        <a:rPr lang="en-US" sz="1400" b="1" noProof="0" dirty="0" smtClean="0">
                          <a:solidFill>
                            <a:srgbClr val="333399"/>
                          </a:solidFill>
                        </a:rPr>
                        <a:t>Spine W96</a:t>
                      </a:r>
                      <a:endParaRPr lang="en-US" sz="1400" b="1" noProof="0" dirty="0">
                        <a:solidFill>
                          <a:srgbClr val="333399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5060">
                <a:tc>
                  <a:txBody>
                    <a:bodyPr/>
                    <a:lstStyle/>
                    <a:p>
                      <a:pPr lvl="1"/>
                      <a:r>
                        <a:rPr lang="en-US" sz="1400" b="0" noProof="0" dirty="0" err="1" smtClean="0">
                          <a:solidFill>
                            <a:srgbClr val="000066"/>
                          </a:solidFill>
                        </a:rPr>
                        <a:t>Osteopontin</a:t>
                      </a:r>
                      <a:r>
                        <a:rPr lang="en-US" sz="1400" b="0" noProof="0" dirty="0" smtClean="0">
                          <a:solidFill>
                            <a:srgbClr val="000066"/>
                          </a:solidFill>
                        </a:rPr>
                        <a:t> ≤ 5423 pg/</a:t>
                      </a:r>
                      <a:r>
                        <a:rPr lang="en-US" sz="1400" b="0" noProof="0" dirty="0" err="1" smtClean="0">
                          <a:solidFill>
                            <a:srgbClr val="000066"/>
                          </a:solidFill>
                        </a:rPr>
                        <a:t>mL</a:t>
                      </a:r>
                      <a:endParaRPr lang="en-US" sz="14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 dirty="0" smtClean="0">
                          <a:solidFill>
                            <a:srgbClr val="000066"/>
                          </a:solidFill>
                        </a:rPr>
                        <a:t>0.21 (0.06-0.84)</a:t>
                      </a:r>
                      <a:endParaRPr lang="en-US" sz="14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 dirty="0" smtClean="0">
                          <a:solidFill>
                            <a:srgbClr val="000066"/>
                          </a:solidFill>
                        </a:rPr>
                        <a:t>0.03</a:t>
                      </a:r>
                      <a:endParaRPr lang="en-US" sz="14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179729">
                <a:tc>
                  <a:txBody>
                    <a:bodyPr/>
                    <a:lstStyle/>
                    <a:p>
                      <a:r>
                        <a:rPr lang="en-US" sz="1400" b="1" noProof="0" dirty="0" smtClean="0">
                          <a:solidFill>
                            <a:srgbClr val="333399"/>
                          </a:solidFill>
                        </a:rPr>
                        <a:t>Femoral neck</a:t>
                      </a:r>
                      <a:r>
                        <a:rPr lang="en-US" sz="1400" b="1" baseline="0" noProof="0" dirty="0" smtClean="0">
                          <a:solidFill>
                            <a:srgbClr val="333399"/>
                          </a:solidFill>
                        </a:rPr>
                        <a:t> W96</a:t>
                      </a:r>
                      <a:endParaRPr lang="en-US" sz="1400" b="1" noProof="0" dirty="0">
                        <a:solidFill>
                          <a:srgbClr val="333399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5060">
                <a:tc>
                  <a:txBody>
                    <a:bodyPr/>
                    <a:lstStyle/>
                    <a:p>
                      <a:pPr lvl="1"/>
                      <a:r>
                        <a:rPr lang="en-US" sz="1400" b="0" noProof="0" dirty="0" err="1" smtClean="0">
                          <a:solidFill>
                            <a:srgbClr val="000066"/>
                          </a:solidFill>
                        </a:rPr>
                        <a:t>Procollagen</a:t>
                      </a:r>
                      <a:r>
                        <a:rPr lang="en-US" sz="1400" b="0" noProof="0" dirty="0" smtClean="0">
                          <a:solidFill>
                            <a:srgbClr val="000066"/>
                          </a:solidFill>
                        </a:rPr>
                        <a:t> type 1 N-</a:t>
                      </a:r>
                      <a:r>
                        <a:rPr lang="en-US" sz="1400" b="0" noProof="0" dirty="0" err="1" smtClean="0">
                          <a:solidFill>
                            <a:srgbClr val="000066"/>
                          </a:solidFill>
                        </a:rPr>
                        <a:t>propeptide</a:t>
                      </a:r>
                      <a:r>
                        <a:rPr lang="en-US" sz="1400" b="0" noProof="0" dirty="0" smtClean="0">
                          <a:solidFill>
                            <a:srgbClr val="000066"/>
                          </a:solidFill>
                        </a:rPr>
                        <a:t> (P1NP) ≤ 44.7 </a:t>
                      </a:r>
                      <a:r>
                        <a:rPr lang="en-US" sz="1400" b="0" noProof="0" dirty="0" err="1" smtClean="0">
                          <a:solidFill>
                            <a:srgbClr val="000066"/>
                          </a:solidFill>
                        </a:rPr>
                        <a:t>ng</a:t>
                      </a:r>
                      <a:r>
                        <a:rPr lang="en-US" sz="1400" b="0" noProof="0" dirty="0" smtClean="0">
                          <a:solidFill>
                            <a:srgbClr val="000066"/>
                          </a:solidFill>
                        </a:rPr>
                        <a:t>/</a:t>
                      </a:r>
                      <a:r>
                        <a:rPr lang="en-US" sz="1400" b="0" noProof="0" dirty="0" err="1" smtClean="0">
                          <a:solidFill>
                            <a:srgbClr val="000066"/>
                          </a:solidFill>
                        </a:rPr>
                        <a:t>mL</a:t>
                      </a:r>
                      <a:endParaRPr lang="en-US" sz="14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 dirty="0" smtClean="0">
                          <a:solidFill>
                            <a:srgbClr val="000066"/>
                          </a:solidFill>
                        </a:rPr>
                        <a:t>4.29 (1.16-15.90)</a:t>
                      </a:r>
                      <a:endParaRPr lang="en-US" sz="14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 dirty="0" smtClean="0">
                          <a:solidFill>
                            <a:srgbClr val="000066"/>
                          </a:solidFill>
                        </a:rPr>
                        <a:t>0.03</a:t>
                      </a:r>
                      <a:endParaRPr lang="en-US" sz="14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179729">
                <a:tc>
                  <a:txBody>
                    <a:bodyPr/>
                    <a:lstStyle/>
                    <a:p>
                      <a:pPr lvl="0"/>
                      <a:r>
                        <a:rPr lang="en-US" sz="1400" b="1" noProof="0" dirty="0" smtClean="0">
                          <a:solidFill>
                            <a:srgbClr val="333399"/>
                          </a:solidFill>
                        </a:rPr>
                        <a:t>Total hip W48</a:t>
                      </a:r>
                      <a:endParaRPr lang="en-US" sz="1400" b="1" noProof="0" dirty="0">
                        <a:solidFill>
                          <a:srgbClr val="333399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noProof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5060">
                <a:tc>
                  <a:txBody>
                    <a:bodyPr/>
                    <a:lstStyle/>
                    <a:p>
                      <a:pPr lvl="1"/>
                      <a:r>
                        <a:rPr lang="en-US" sz="1400" b="0" noProof="0" dirty="0" err="1" smtClean="0">
                          <a:solidFill>
                            <a:srgbClr val="000066"/>
                          </a:solidFill>
                        </a:rPr>
                        <a:t>Procollagen</a:t>
                      </a:r>
                      <a:r>
                        <a:rPr lang="en-US" sz="1400" b="0" noProof="0" dirty="0" smtClean="0">
                          <a:solidFill>
                            <a:srgbClr val="000066"/>
                          </a:solidFill>
                        </a:rPr>
                        <a:t> type 1 N-</a:t>
                      </a:r>
                      <a:r>
                        <a:rPr lang="en-US" sz="1400" b="0" noProof="0" dirty="0" err="1" smtClean="0">
                          <a:solidFill>
                            <a:srgbClr val="000066"/>
                          </a:solidFill>
                        </a:rPr>
                        <a:t>propeptide</a:t>
                      </a:r>
                      <a:r>
                        <a:rPr lang="en-US" sz="1400" b="0" noProof="0" dirty="0" smtClean="0">
                          <a:solidFill>
                            <a:srgbClr val="000066"/>
                          </a:solidFill>
                        </a:rPr>
                        <a:t> (P1NP) ≤ 44.7 </a:t>
                      </a:r>
                      <a:r>
                        <a:rPr lang="en-US" sz="1400" b="0" noProof="0" dirty="0" err="1" smtClean="0">
                          <a:solidFill>
                            <a:srgbClr val="000066"/>
                          </a:solidFill>
                        </a:rPr>
                        <a:t>ng</a:t>
                      </a:r>
                      <a:r>
                        <a:rPr lang="en-US" sz="1400" b="0" noProof="0" dirty="0" smtClean="0">
                          <a:solidFill>
                            <a:srgbClr val="000066"/>
                          </a:solidFill>
                        </a:rPr>
                        <a:t>/</a:t>
                      </a:r>
                      <a:r>
                        <a:rPr lang="en-US" sz="1400" b="0" noProof="0" dirty="0" err="1" smtClean="0">
                          <a:solidFill>
                            <a:srgbClr val="000066"/>
                          </a:solidFill>
                        </a:rPr>
                        <a:t>mL</a:t>
                      </a:r>
                      <a:endParaRPr lang="en-US" sz="14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 dirty="0" smtClean="0">
                          <a:solidFill>
                            <a:srgbClr val="000066"/>
                          </a:solidFill>
                        </a:rPr>
                        <a:t>12.52 (1.41-111.14)</a:t>
                      </a:r>
                      <a:endParaRPr lang="en-US" sz="14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noProof="0" dirty="0" smtClean="0">
                          <a:solidFill>
                            <a:srgbClr val="000066"/>
                          </a:solidFill>
                        </a:rPr>
                        <a:t>0.02</a:t>
                      </a:r>
                      <a:endParaRPr lang="en-US" sz="1400" b="0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16" name="ZoneTexte 15"/>
          <p:cNvSpPr txBox="1"/>
          <p:nvPr/>
        </p:nvSpPr>
        <p:spPr>
          <a:xfrm>
            <a:off x="5846372" y="6562343"/>
            <a:ext cx="3281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i="1" dirty="0" smtClean="0">
                <a:solidFill>
                  <a:srgbClr val="CC3300"/>
                </a:solidFill>
              </a:rPr>
              <a:t>Bernardino JI, Lancet HIV 2015; 2:e464-e473</a:t>
            </a:r>
            <a:endParaRPr lang="fr-FR" sz="1200" i="1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45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ea typeface="ＭＳ Ｐゴシック"/>
                <a:cs typeface="ＭＳ Ｐゴシック"/>
              </a:rPr>
              <a:t>Study NEAT 001/ANRS 143: DRV/r + RAL vs DRV/r + TDF/FTC</a:t>
            </a:r>
          </a:p>
        </p:txBody>
      </p:sp>
      <p:sp>
        <p:nvSpPr>
          <p:cNvPr id="22530" name="Espace réservé du contenu 2"/>
          <p:cNvSpPr>
            <a:spLocks noGrp="1"/>
          </p:cNvSpPr>
          <p:nvPr>
            <p:ph idx="1"/>
          </p:nvPr>
        </p:nvSpPr>
        <p:spPr>
          <a:xfrm>
            <a:off x="50800" y="1196975"/>
            <a:ext cx="9024938" cy="5303838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400" b="1" dirty="0" smtClean="0">
                <a:latin typeface="Calibri" pitchFamily="34" charset="0"/>
                <a:ea typeface="ＭＳ Ｐゴシック"/>
                <a:cs typeface="ＭＳ Ｐゴシック"/>
              </a:rPr>
              <a:t>Conclusion</a:t>
            </a:r>
          </a:p>
          <a:p>
            <a:pPr lvl="1">
              <a:spcBef>
                <a:spcPts val="300"/>
              </a:spcBef>
            </a:pPr>
            <a:r>
              <a:rPr lang="en-US" sz="1800" dirty="0" smtClean="0">
                <a:ea typeface="ＭＳ Ｐゴシック"/>
              </a:rPr>
              <a:t>Overall, the </a:t>
            </a:r>
            <a:r>
              <a:rPr lang="en-US" sz="1800" dirty="0" err="1" smtClean="0">
                <a:ea typeface="ＭＳ Ｐゴシック"/>
              </a:rPr>
              <a:t>NtRTI</a:t>
            </a:r>
            <a:r>
              <a:rPr lang="en-US" sz="1800" dirty="0" smtClean="0">
                <a:ea typeface="ＭＳ Ｐゴシック"/>
              </a:rPr>
              <a:t>-sparing strategy of DRV/</a:t>
            </a:r>
            <a:r>
              <a:rPr lang="en-US" sz="1800" dirty="0" err="1" smtClean="0">
                <a:ea typeface="ＭＳ Ｐゴシック"/>
              </a:rPr>
              <a:t>r</a:t>
            </a:r>
            <a:r>
              <a:rPr lang="en-US" sz="1800" dirty="0" smtClean="0">
                <a:ea typeface="ＭＳ Ｐゴシック"/>
              </a:rPr>
              <a:t> + RAL, requiring twice daily medication intake, was well tolerated and had comparable efficacy to the once daily standard regimen of DRV/</a:t>
            </a:r>
            <a:r>
              <a:rPr lang="en-US" sz="1800" dirty="0" err="1" smtClean="0">
                <a:ea typeface="ＭＳ Ｐゴシック"/>
              </a:rPr>
              <a:t>r</a:t>
            </a:r>
            <a:r>
              <a:rPr lang="en-US" sz="1800" dirty="0" smtClean="0">
                <a:ea typeface="ＭＳ Ｐゴシック"/>
              </a:rPr>
              <a:t> + TDF/FTC at 96 weeks. </a:t>
            </a:r>
          </a:p>
          <a:p>
            <a:pPr lvl="2">
              <a:spcBef>
                <a:spcPts val="300"/>
              </a:spcBef>
            </a:pPr>
            <a:r>
              <a:rPr lang="en-US" dirty="0" smtClean="0">
                <a:ea typeface="ＭＳ Ｐゴシック"/>
              </a:rPr>
              <a:t>DRV/</a:t>
            </a:r>
            <a:r>
              <a:rPr lang="en-US" dirty="0" err="1" smtClean="0">
                <a:ea typeface="ＭＳ Ｐゴシック"/>
              </a:rPr>
              <a:t>r</a:t>
            </a:r>
            <a:r>
              <a:rPr lang="en-US" dirty="0" smtClean="0">
                <a:ea typeface="ＭＳ Ｐゴシック"/>
              </a:rPr>
              <a:t> + RAL was non inferior to DRV/</a:t>
            </a:r>
            <a:r>
              <a:rPr lang="en-US" dirty="0" err="1" smtClean="0">
                <a:ea typeface="ＭＳ Ｐゴシック"/>
              </a:rPr>
              <a:t>r</a:t>
            </a:r>
            <a:r>
              <a:rPr lang="en-US" dirty="0" smtClean="0">
                <a:ea typeface="ＭＳ Ｐゴシック"/>
              </a:rPr>
              <a:t> + TDF/FTC for the composite primary endpoint based on clinical and </a:t>
            </a:r>
            <a:r>
              <a:rPr lang="en-US" dirty="0" err="1" smtClean="0">
                <a:ea typeface="ＭＳ Ｐゴシック"/>
              </a:rPr>
              <a:t>virological</a:t>
            </a:r>
            <a:r>
              <a:rPr lang="en-US" dirty="0" smtClean="0">
                <a:ea typeface="ＭＳ Ｐゴシック"/>
              </a:rPr>
              <a:t> failure</a:t>
            </a:r>
          </a:p>
          <a:p>
            <a:pPr lvl="2">
              <a:spcBef>
                <a:spcPts val="300"/>
              </a:spcBef>
              <a:spcAft>
                <a:spcPts val="600"/>
              </a:spcAft>
            </a:pPr>
            <a:r>
              <a:rPr lang="en-US" dirty="0" smtClean="0">
                <a:ea typeface="ＭＳ Ｐゴシック"/>
              </a:rPr>
              <a:t>Sensitivity analyses around the primary endpoint, as well as secondary analyses, including per-protocol analysis, supported non-inferiority</a:t>
            </a:r>
          </a:p>
          <a:p>
            <a:pPr lvl="1">
              <a:spcBef>
                <a:spcPts val="300"/>
              </a:spcBef>
              <a:spcAft>
                <a:spcPts val="600"/>
              </a:spcAft>
            </a:pPr>
            <a:r>
              <a:rPr lang="en-US" sz="1800" dirty="0" smtClean="0">
                <a:ea typeface="ＭＳ Ｐゴシック"/>
              </a:rPr>
              <a:t>However, </a:t>
            </a:r>
            <a:r>
              <a:rPr lang="en-US" sz="1800" dirty="0" err="1" smtClean="0">
                <a:ea typeface="ＭＳ Ｐゴシック"/>
              </a:rPr>
              <a:t>prespecified</a:t>
            </a:r>
            <a:r>
              <a:rPr lang="en-US" sz="1800" dirty="0" smtClean="0">
                <a:ea typeface="ＭＳ Ｐゴシック"/>
              </a:rPr>
              <a:t> subgroup analyses showed that the </a:t>
            </a:r>
            <a:r>
              <a:rPr lang="en-US" sz="1800" dirty="0" err="1" smtClean="0">
                <a:ea typeface="ＭＳ Ｐゴシック"/>
              </a:rPr>
              <a:t>NtRTI</a:t>
            </a:r>
            <a:r>
              <a:rPr lang="en-US" sz="1800" dirty="0" smtClean="0">
                <a:ea typeface="ＭＳ Ｐゴシック"/>
              </a:rPr>
              <a:t>-sparing strategy was less efficacious than the standard regimen in patients with CD4 cell count &lt; 200/mm</a:t>
            </a:r>
            <a:r>
              <a:rPr lang="en-US" sz="1800" baseline="30000" dirty="0" smtClean="0">
                <a:ea typeface="ＭＳ Ｐゴシック"/>
              </a:rPr>
              <a:t>3</a:t>
            </a:r>
            <a:r>
              <a:rPr lang="en-US" sz="1800" dirty="0" smtClean="0">
                <a:ea typeface="ＭＳ Ｐゴシック"/>
              </a:rPr>
              <a:t> at treatment start</a:t>
            </a:r>
          </a:p>
          <a:p>
            <a:pPr lvl="1">
              <a:spcBef>
                <a:spcPts val="300"/>
              </a:spcBef>
              <a:spcAft>
                <a:spcPts val="600"/>
              </a:spcAft>
            </a:pPr>
            <a:r>
              <a:rPr lang="en-US" sz="1800" dirty="0" smtClean="0">
                <a:ea typeface="ＭＳ Ｐゴシック"/>
              </a:rPr>
              <a:t>Despite a low rate of </a:t>
            </a:r>
            <a:r>
              <a:rPr lang="en-US" sz="1800" dirty="0" err="1" smtClean="0">
                <a:ea typeface="ＭＳ Ｐゴシック"/>
              </a:rPr>
              <a:t>virological</a:t>
            </a:r>
            <a:r>
              <a:rPr lang="en-US" sz="1800" dirty="0" smtClean="0">
                <a:ea typeface="ＭＳ Ｐゴシック"/>
              </a:rPr>
              <a:t> failure in both arms, emergence of resistance mutations was higher in the </a:t>
            </a:r>
            <a:r>
              <a:rPr lang="en-US" sz="1800" dirty="0" err="1" smtClean="0">
                <a:ea typeface="ＭＳ Ｐゴシック"/>
              </a:rPr>
              <a:t>raltegravir</a:t>
            </a:r>
            <a:r>
              <a:rPr lang="en-US" sz="1800" dirty="0" smtClean="0">
                <a:ea typeface="ＭＳ Ｐゴシック"/>
              </a:rPr>
              <a:t> group</a:t>
            </a:r>
          </a:p>
          <a:p>
            <a:pPr lvl="1">
              <a:spcBef>
                <a:spcPts val="300"/>
              </a:spcBef>
            </a:pPr>
            <a:r>
              <a:rPr lang="en-US" sz="1800" dirty="0" smtClean="0">
                <a:ea typeface="ＭＳ Ｐゴシック"/>
              </a:rPr>
              <a:t>The final results of this head-to-head phase III strategic study suggest that the dual therapy DRV/</a:t>
            </a:r>
            <a:r>
              <a:rPr lang="en-US" sz="1800" dirty="0" err="1" smtClean="0">
                <a:ea typeface="ＭＳ Ｐゴシック"/>
              </a:rPr>
              <a:t>r</a:t>
            </a:r>
            <a:r>
              <a:rPr lang="en-US" sz="1800" dirty="0" smtClean="0">
                <a:ea typeface="ＭＳ Ｐゴシック"/>
              </a:rPr>
              <a:t> + RAL represents an alternative option to the standard combination of DRV/</a:t>
            </a:r>
            <a:r>
              <a:rPr lang="en-US" sz="1800" dirty="0" err="1" smtClean="0">
                <a:ea typeface="ＭＳ Ｐゴシック"/>
              </a:rPr>
              <a:t>r</a:t>
            </a:r>
            <a:r>
              <a:rPr lang="en-US" sz="1800" dirty="0" smtClean="0">
                <a:ea typeface="ＭＳ Ｐゴシック"/>
              </a:rPr>
              <a:t> + TDF/FTC for first line therapy in patients with CD4 cell</a:t>
            </a:r>
            <a:br>
              <a:rPr lang="en-US" sz="1800" dirty="0" smtClean="0">
                <a:ea typeface="ＭＳ Ｐゴシック"/>
              </a:rPr>
            </a:br>
            <a:r>
              <a:rPr lang="en-US" sz="1800" dirty="0" smtClean="0">
                <a:ea typeface="ＭＳ Ｐゴシック"/>
              </a:rPr>
              <a:t>&gt; 200/mm</a:t>
            </a:r>
            <a:r>
              <a:rPr lang="en-US" sz="1800" baseline="30000" dirty="0" smtClean="0">
                <a:ea typeface="ＭＳ Ｐゴシック"/>
              </a:rPr>
              <a:t>3</a:t>
            </a:r>
          </a:p>
          <a:p>
            <a:pPr lvl="1">
              <a:spcBef>
                <a:spcPts val="300"/>
              </a:spcBef>
            </a:pPr>
            <a:endParaRPr lang="en-US" sz="1100" dirty="0" smtClean="0">
              <a:ea typeface="ＭＳ Ｐゴシック"/>
            </a:endParaRPr>
          </a:p>
        </p:txBody>
      </p:sp>
      <p:grpSp>
        <p:nvGrpSpPr>
          <p:cNvPr id="22531" name="Grouper 5"/>
          <p:cNvGrpSpPr>
            <a:grpSpLocks/>
          </p:cNvGrpSpPr>
          <p:nvPr/>
        </p:nvGrpSpPr>
        <p:grpSpPr bwMode="auto">
          <a:xfrm>
            <a:off x="0" y="6570663"/>
            <a:ext cx="1733550" cy="287337"/>
            <a:chOff x="-1" y="6570663"/>
            <a:chExt cx="1733878" cy="288111"/>
          </a:xfrm>
        </p:grpSpPr>
        <p:sp>
          <p:nvSpPr>
            <p:cNvPr id="22532" name="AutoShape 162"/>
            <p:cNvSpPr>
              <a:spLocks noChangeArrowheads="1"/>
            </p:cNvSpPr>
            <p:nvPr/>
          </p:nvSpPr>
          <p:spPr bwMode="auto">
            <a:xfrm>
              <a:off x="-1" y="6570663"/>
              <a:ext cx="16920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US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22533" name="ZoneTexte 23"/>
            <p:cNvSpPr txBox="1">
              <a:spLocks noChangeArrowheads="1"/>
            </p:cNvSpPr>
            <p:nvPr/>
          </p:nvSpPr>
          <p:spPr bwMode="auto">
            <a:xfrm>
              <a:off x="77877" y="6581775"/>
              <a:ext cx="1656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US" sz="1200" b="1" i="1">
                  <a:solidFill>
                    <a:srgbClr val="333399"/>
                  </a:solidFill>
                  <a:latin typeface="Cambria" pitchFamily="18" charset="0"/>
                  <a:ea typeface="ＭＳ Ｐゴシック"/>
                  <a:cs typeface="ＭＳ Ｐゴシック"/>
                </a:rPr>
                <a:t>NEAT 001 / ANRS 143</a:t>
              </a:r>
            </a:p>
          </p:txBody>
        </p:sp>
      </p:grp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6383242" y="6575234"/>
            <a:ext cx="2743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3300"/>
                </a:solidFill>
                <a:ea typeface="ＭＳ Ｐゴシック"/>
                <a:cs typeface="ＭＳ Ｐゴシック"/>
              </a:rPr>
              <a:t>Raffi F</a:t>
            </a:r>
            <a:r>
              <a:rPr lang="en-GB" sz="1200" i="1" dirty="0">
                <a:solidFill>
                  <a:srgbClr val="CC3300"/>
                </a:solidFill>
                <a:ea typeface="ＭＳ Ｐゴシック"/>
                <a:cs typeface="ＭＳ Ｐゴシック"/>
              </a:rPr>
              <a:t>. </a:t>
            </a:r>
            <a:r>
              <a:rPr lang="fr-FR" sz="1200" i="1" dirty="0">
                <a:solidFill>
                  <a:srgbClr val="CC3300"/>
                </a:solidFill>
                <a:ea typeface="ＭＳ Ｐゴシック"/>
                <a:cs typeface="ＭＳ Ｐゴシック"/>
              </a:rPr>
              <a:t>Lancet </a:t>
            </a:r>
            <a:r>
              <a:rPr lang="fr-FR" sz="1200" i="1" dirty="0" smtClean="0">
                <a:solidFill>
                  <a:srgbClr val="CC3300"/>
                </a:solidFill>
                <a:ea typeface="ＭＳ Ｐゴシック"/>
                <a:cs typeface="ＭＳ Ｐゴシック"/>
              </a:rPr>
              <a:t>2014;384:1942-51</a:t>
            </a:r>
            <a:endParaRPr lang="en-GB" sz="1200" i="1" dirty="0">
              <a:solidFill>
                <a:srgbClr val="CC3300"/>
              </a:solidFill>
              <a:ea typeface="ＭＳ Ｐゴシック"/>
              <a:cs typeface="ＭＳ Ｐゴシック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smtClean="0">
                <a:ea typeface="ＭＳ Ｐゴシック"/>
                <a:cs typeface="ＭＳ Ｐゴシック"/>
              </a:rPr>
              <a:t>Study NEAT 001/ANRS 143: DRV/r + RAL vs DRV/r + TDF/FTC</a:t>
            </a:r>
          </a:p>
        </p:txBody>
      </p:sp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50800" y="1600200"/>
            <a:ext cx="9024938" cy="4251325"/>
          </a:xfrm>
        </p:spPr>
        <p:txBody>
          <a:bodyPr>
            <a:noAutofit/>
          </a:bodyPr>
          <a:lstStyle/>
          <a:p>
            <a:pPr>
              <a:lnSpc>
                <a:spcPts val="1860"/>
              </a:lnSpc>
              <a:spcBef>
                <a:spcPts val="0"/>
              </a:spcBef>
              <a:spcAft>
                <a:spcPts val="300"/>
              </a:spcAft>
              <a:buFont typeface="Wingdings" pitchFamily="-1" charset="2"/>
              <a:buChar char="§"/>
              <a:defRPr/>
            </a:pPr>
            <a:r>
              <a:rPr lang="en-US" b="1">
                <a:latin typeface="+mj-lt"/>
                <a:cs typeface="Arial"/>
              </a:rPr>
              <a:t>Primary </a:t>
            </a:r>
            <a:r>
              <a:rPr lang="en-US" b="1" smtClean="0">
                <a:latin typeface="+mj-lt"/>
                <a:cs typeface="Arial"/>
              </a:rPr>
              <a:t>endpoint : time to failure, as the first occurrence of any of the following components</a:t>
            </a:r>
          </a:p>
          <a:p>
            <a:pPr marL="361950" indent="-361950">
              <a:lnSpc>
                <a:spcPts val="1860"/>
              </a:lnSpc>
              <a:spcBef>
                <a:spcPts val="0"/>
              </a:spcBef>
              <a:spcAft>
                <a:spcPts val="300"/>
              </a:spcAft>
              <a:buFont typeface="Wingdings" pitchFamily="-1" charset="2"/>
              <a:buNone/>
              <a:defRPr/>
            </a:pPr>
            <a:r>
              <a:rPr lang="en-US" sz="1800" smtClean="0">
                <a:cs typeface="Arial"/>
              </a:rPr>
              <a:t>	</a:t>
            </a:r>
            <a:r>
              <a:rPr lang="en-US" sz="1800" b="1" smtClean="0">
                <a:solidFill>
                  <a:srgbClr val="000066"/>
                </a:solidFill>
                <a:cs typeface="Arial"/>
              </a:rPr>
              <a:t>Virological</a:t>
            </a:r>
          </a:p>
          <a:p>
            <a:pPr marL="812800" lvl="1" indent="-276225">
              <a:lnSpc>
                <a:spcPts val="1860"/>
              </a:lnSpc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600" smtClean="0">
                <a:cs typeface="Arial"/>
              </a:rPr>
              <a:t>Change of treatment before W32 because of insufficient virologic response </a:t>
            </a:r>
          </a:p>
          <a:p>
            <a:pPr lvl="2">
              <a:lnSpc>
                <a:spcPts val="1860"/>
              </a:lnSpc>
              <a:spcBef>
                <a:spcPts val="0"/>
              </a:spcBef>
              <a:spcAft>
                <a:spcPts val="300"/>
              </a:spcAft>
              <a:defRPr/>
            </a:pPr>
            <a:r>
              <a:rPr lang="en-US" smtClean="0">
                <a:cs typeface="Arial"/>
              </a:rPr>
              <a:t>HIV-1 RNA reduction &lt; 1 log</a:t>
            </a:r>
            <a:r>
              <a:rPr lang="en-US" baseline="-25000" smtClean="0">
                <a:cs typeface="Arial"/>
              </a:rPr>
              <a:t>10</a:t>
            </a:r>
            <a:r>
              <a:rPr lang="en-US" smtClean="0">
                <a:cs typeface="Arial"/>
              </a:rPr>
              <a:t> c/ml by W18* </a:t>
            </a:r>
          </a:p>
          <a:p>
            <a:pPr lvl="2">
              <a:lnSpc>
                <a:spcPts val="1860"/>
              </a:lnSpc>
              <a:spcBef>
                <a:spcPts val="0"/>
              </a:spcBef>
              <a:spcAft>
                <a:spcPts val="300"/>
              </a:spcAft>
              <a:defRPr/>
            </a:pPr>
            <a:r>
              <a:rPr lang="en-US" smtClean="0">
                <a:cs typeface="Arial"/>
              </a:rPr>
              <a:t>or HIV-1 RNA ≥ 400 c/ml at W24*</a:t>
            </a:r>
          </a:p>
          <a:p>
            <a:pPr marL="812800" lvl="1" indent="-276225">
              <a:lnSpc>
                <a:spcPts val="1860"/>
              </a:lnSpc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600" smtClean="0">
                <a:cs typeface="Arial"/>
              </a:rPr>
              <a:t>HIV-1 RNA ≥ 50 c/ml at W32* </a:t>
            </a:r>
          </a:p>
          <a:p>
            <a:pPr marL="812800" lvl="1" indent="-276225">
              <a:lnSpc>
                <a:spcPts val="1860"/>
              </a:lnSpc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600" smtClean="0">
                <a:cs typeface="Arial"/>
              </a:rPr>
              <a:t>HIV-1 RNA ≥ 50 c/ml at any time after W32*</a:t>
            </a:r>
          </a:p>
          <a:p>
            <a:pPr marL="361950" lvl="1" indent="0">
              <a:lnSpc>
                <a:spcPts val="1860"/>
              </a:lnSpc>
              <a:spcBef>
                <a:spcPts val="0"/>
              </a:spcBef>
              <a:spcAft>
                <a:spcPts val="300"/>
              </a:spcAft>
              <a:buFontTx/>
              <a:buNone/>
              <a:defRPr/>
            </a:pPr>
            <a:r>
              <a:rPr lang="en-US" sz="1800" b="1" smtClean="0">
                <a:cs typeface="Arial"/>
              </a:rPr>
              <a:t>Clinical</a:t>
            </a:r>
          </a:p>
          <a:p>
            <a:pPr marL="812800" lvl="1" indent="-276225">
              <a:lnSpc>
                <a:spcPts val="1860"/>
              </a:lnSpc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600" smtClean="0">
                <a:cs typeface="Arial"/>
              </a:rPr>
              <a:t>Death due to any cause </a:t>
            </a:r>
          </a:p>
          <a:p>
            <a:pPr marL="812800" lvl="1" indent="-276225">
              <a:lnSpc>
                <a:spcPts val="1860"/>
              </a:lnSpc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600" smtClean="0">
                <a:cs typeface="Arial"/>
              </a:rPr>
              <a:t>Any new or recurrent AIDS defining event**</a:t>
            </a:r>
          </a:p>
          <a:p>
            <a:pPr marL="812800" lvl="1" indent="-276225">
              <a:lnSpc>
                <a:spcPts val="1860"/>
              </a:lnSpc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600" smtClean="0">
                <a:cs typeface="Arial"/>
              </a:rPr>
              <a:t>Any new serious non AIDS defining event**</a:t>
            </a:r>
          </a:p>
          <a:p>
            <a:pPr lvl="1">
              <a:lnSpc>
                <a:spcPts val="1860"/>
              </a:lnSpc>
              <a:spcBef>
                <a:spcPts val="0"/>
              </a:spcBef>
              <a:buFontTx/>
              <a:buNone/>
              <a:defRPr/>
            </a:pPr>
            <a:endParaRPr lang="en-US" sz="1600" smtClean="0">
              <a:cs typeface="Arial"/>
            </a:endParaRPr>
          </a:p>
          <a:p>
            <a:pPr>
              <a:lnSpc>
                <a:spcPts val="1860"/>
              </a:lnSpc>
              <a:spcBef>
                <a:spcPts val="0"/>
              </a:spcBef>
              <a:buFont typeface="Wingdings" pitchFamily="-1" charset="2"/>
              <a:buChar char="§"/>
              <a:defRPr/>
            </a:pPr>
            <a:r>
              <a:rPr lang="en-US" sz="1800" b="1" smtClean="0">
                <a:latin typeface="+mj-lt"/>
                <a:cs typeface="Arial"/>
              </a:rPr>
              <a:t>All patients followed-up until last patient reached W96, events recorded until end of F-U</a:t>
            </a:r>
            <a:br>
              <a:rPr lang="en-US" sz="1800" b="1" smtClean="0">
                <a:latin typeface="+mj-lt"/>
                <a:cs typeface="Arial"/>
              </a:rPr>
            </a:br>
            <a:endParaRPr lang="en-US" sz="1400" b="1" smtClean="0">
              <a:latin typeface="+mj-lt"/>
              <a:cs typeface="Arial"/>
            </a:endParaRPr>
          </a:p>
          <a:p>
            <a:pPr>
              <a:lnSpc>
                <a:spcPts val="1860"/>
              </a:lnSpc>
              <a:spcBef>
                <a:spcPts val="0"/>
              </a:spcBef>
              <a:buFont typeface="Wingdings" pitchFamily="-1" charset="2"/>
              <a:buChar char="§"/>
              <a:defRPr/>
            </a:pPr>
            <a:r>
              <a:rPr lang="en-US" sz="1800" b="1" smtClean="0">
                <a:latin typeface="+mj-lt"/>
                <a:cs typeface="Arial"/>
              </a:rPr>
              <a:t>Major secondary endpoints : safety, changes in CD4 and HIV RNA, genotypic resistance</a:t>
            </a:r>
          </a:p>
        </p:txBody>
      </p:sp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200025" y="6200775"/>
            <a:ext cx="65151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200">
                <a:solidFill>
                  <a:srgbClr val="000066"/>
                </a:solidFill>
                <a:cs typeface="Arial" charset="0"/>
              </a:rPr>
              <a:t>* Confirmed by a subsequent measurement ; ** confirmed by the Endpoint Review Committee</a:t>
            </a:r>
            <a:endParaRPr lang="fr-FR" sz="1200">
              <a:solidFill>
                <a:srgbClr val="000066"/>
              </a:solidFill>
            </a:endParaRPr>
          </a:p>
        </p:txBody>
      </p:sp>
      <p:grpSp>
        <p:nvGrpSpPr>
          <p:cNvPr id="10244" name="Grouper 5"/>
          <p:cNvGrpSpPr>
            <a:grpSpLocks/>
          </p:cNvGrpSpPr>
          <p:nvPr/>
        </p:nvGrpSpPr>
        <p:grpSpPr bwMode="auto">
          <a:xfrm>
            <a:off x="0" y="6570663"/>
            <a:ext cx="1733550" cy="287337"/>
            <a:chOff x="-1" y="6570663"/>
            <a:chExt cx="1733878" cy="288111"/>
          </a:xfrm>
        </p:grpSpPr>
        <p:sp>
          <p:nvSpPr>
            <p:cNvPr id="10246" name="AutoShape 162"/>
            <p:cNvSpPr>
              <a:spLocks noChangeArrowheads="1"/>
            </p:cNvSpPr>
            <p:nvPr/>
          </p:nvSpPr>
          <p:spPr bwMode="auto">
            <a:xfrm>
              <a:off x="-1" y="6570663"/>
              <a:ext cx="16920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10247" name="ZoneTexte 23"/>
            <p:cNvSpPr txBox="1">
              <a:spLocks noChangeArrowheads="1"/>
            </p:cNvSpPr>
            <p:nvPr/>
          </p:nvSpPr>
          <p:spPr bwMode="auto">
            <a:xfrm>
              <a:off x="77877" y="6581775"/>
              <a:ext cx="1656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/>
                  <a:cs typeface="ＭＳ Ｐゴシック"/>
                </a:rPr>
                <a:t>NEAT 001 / ANRS 143</a:t>
              </a:r>
            </a:p>
          </p:txBody>
        </p:sp>
      </p:grpSp>
      <p:sp>
        <p:nvSpPr>
          <p:cNvPr id="10245" name="Rectangle 6"/>
          <p:cNvSpPr>
            <a:spLocks noChangeArrowheads="1"/>
          </p:cNvSpPr>
          <p:nvPr/>
        </p:nvSpPr>
        <p:spPr bwMode="auto">
          <a:xfrm>
            <a:off x="981075" y="1295400"/>
            <a:ext cx="71628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>
              <a:lnSpc>
                <a:spcPts val="1525"/>
              </a:lnSpc>
              <a:spcBef>
                <a:spcPct val="20000"/>
              </a:spcBef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  <a:t>Endpoints</a:t>
            </a:r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6383242" y="6575234"/>
            <a:ext cx="2743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3300"/>
                </a:solidFill>
                <a:ea typeface="ＭＳ Ｐゴシック"/>
                <a:cs typeface="ＭＳ Ｐゴシック"/>
              </a:rPr>
              <a:t>Raffi F</a:t>
            </a:r>
            <a:r>
              <a:rPr lang="en-GB" sz="1200" i="1" dirty="0">
                <a:solidFill>
                  <a:srgbClr val="CC3300"/>
                </a:solidFill>
                <a:ea typeface="ＭＳ Ｐゴシック"/>
                <a:cs typeface="ＭＳ Ｐゴシック"/>
              </a:rPr>
              <a:t>. </a:t>
            </a:r>
            <a:r>
              <a:rPr lang="fr-FR" sz="1200" i="1" dirty="0">
                <a:solidFill>
                  <a:srgbClr val="CC3300"/>
                </a:solidFill>
                <a:ea typeface="ＭＳ Ｐゴシック"/>
                <a:cs typeface="ＭＳ Ｐゴシック"/>
              </a:rPr>
              <a:t>Lancet </a:t>
            </a:r>
            <a:r>
              <a:rPr lang="fr-FR" sz="1200" i="1" dirty="0" smtClean="0">
                <a:solidFill>
                  <a:srgbClr val="CC3300"/>
                </a:solidFill>
                <a:ea typeface="ＭＳ Ｐゴシック"/>
                <a:cs typeface="ＭＳ Ｐゴシック"/>
              </a:rPr>
              <a:t>2014;384:1942-51</a:t>
            </a:r>
            <a:endParaRPr lang="en-GB" sz="1200" i="1" dirty="0">
              <a:solidFill>
                <a:srgbClr val="CC3300"/>
              </a:solidFill>
              <a:ea typeface="ＭＳ Ｐゴシック"/>
              <a:cs typeface="ＭＳ Ｐゴシック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smtClean="0">
                <a:ea typeface="ＭＳ Ｐゴシック"/>
                <a:cs typeface="ＭＳ Ｐゴシック"/>
              </a:rPr>
              <a:t>Study NEAT 001/ANRS 143: DRV/r + RAL vs DRV/r + TDF/FTC</a:t>
            </a:r>
          </a:p>
        </p:txBody>
      </p:sp>
      <p:graphicFrame>
        <p:nvGraphicFramePr>
          <p:cNvPr id="7" name="Group 77"/>
          <p:cNvGraphicFramePr>
            <a:graphicFrameLocks noGrp="1"/>
          </p:cNvGraphicFramePr>
          <p:nvPr>
            <p:ph idx="1"/>
          </p:nvPr>
        </p:nvGraphicFramePr>
        <p:xfrm>
          <a:off x="449263" y="1773238"/>
          <a:ext cx="8232850" cy="3528393"/>
        </p:xfrm>
        <a:graphic>
          <a:graphicData uri="http://schemas.openxmlformats.org/drawingml/2006/table">
            <a:tbl>
              <a:tblPr/>
              <a:tblGrid>
                <a:gridCol w="3938200"/>
                <a:gridCol w="2236511"/>
                <a:gridCol w="2058139"/>
              </a:tblGrid>
              <a:tr h="6612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DRV/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+ RAL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401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DRV/</a:t>
                      </a: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+ TDF/FTC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404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7F00"/>
                    </a:solidFill>
                  </a:tcPr>
                </a:tc>
              </a:tr>
              <a:tr h="3185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age, years</a:t>
                      </a: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85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185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HIV RNA (log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c/mL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),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4.78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4.75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85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HIV RNA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</a:t>
                      </a:r>
                      <a:r>
                        <a:rPr kumimoji="0" lang="en-GB" sz="14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&gt;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100,000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c/mL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185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CD4 cell count (/mm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), median</a:t>
                      </a: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340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325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85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CD4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&lt; 200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per 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185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Hepatitis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coinfection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85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 by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W96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185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 by end of follow-up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53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Espace réservé du contenu 3"/>
          <p:cNvSpPr txBox="1">
            <a:spLocks/>
          </p:cNvSpPr>
          <p:nvPr/>
        </p:nvSpPr>
        <p:spPr bwMode="auto">
          <a:xfrm>
            <a:off x="50800" y="5516563"/>
            <a:ext cx="9024938" cy="93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-1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defTabSz="914400">
              <a:defRPr/>
            </a:pPr>
            <a:r>
              <a:rPr lang="en-US" sz="1800" kern="0" dirty="0" smtClean="0">
                <a:solidFill>
                  <a:srgbClr val="000066"/>
                </a:solidFill>
              </a:rPr>
              <a:t>Data were censored at the first date of meeting the primary endpoint, completion of 96 weeks of follow-up, last time the primary endpoint status was known, or date of withdrawal</a:t>
            </a:r>
            <a:endParaRPr lang="en-US" sz="1800" kern="0" dirty="0">
              <a:solidFill>
                <a:srgbClr val="000066"/>
              </a:solidFill>
            </a:endParaRPr>
          </a:p>
        </p:txBody>
      </p:sp>
      <p:sp>
        <p:nvSpPr>
          <p:cNvPr id="11313" name="Text Box 2"/>
          <p:cNvSpPr txBox="1">
            <a:spLocks noChangeArrowheads="1"/>
          </p:cNvSpPr>
          <p:nvPr/>
        </p:nvSpPr>
        <p:spPr bwMode="auto">
          <a:xfrm>
            <a:off x="966788" y="1133475"/>
            <a:ext cx="71723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altLang="fr-FR" sz="2800" b="1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  <a:t>Baseline characteristics and patient disposition</a:t>
            </a:r>
          </a:p>
        </p:txBody>
      </p:sp>
      <p:grpSp>
        <p:nvGrpSpPr>
          <p:cNvPr id="11314" name="Grouper 5"/>
          <p:cNvGrpSpPr>
            <a:grpSpLocks/>
          </p:cNvGrpSpPr>
          <p:nvPr/>
        </p:nvGrpSpPr>
        <p:grpSpPr bwMode="auto">
          <a:xfrm>
            <a:off x="0" y="6570663"/>
            <a:ext cx="1733550" cy="287337"/>
            <a:chOff x="-1" y="6570663"/>
            <a:chExt cx="1733878" cy="288111"/>
          </a:xfrm>
        </p:grpSpPr>
        <p:sp>
          <p:nvSpPr>
            <p:cNvPr id="11315" name="AutoShape 162"/>
            <p:cNvSpPr>
              <a:spLocks noChangeArrowheads="1"/>
            </p:cNvSpPr>
            <p:nvPr/>
          </p:nvSpPr>
          <p:spPr bwMode="auto">
            <a:xfrm>
              <a:off x="-1" y="6570663"/>
              <a:ext cx="16920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11316" name="ZoneTexte 23"/>
            <p:cNvSpPr txBox="1">
              <a:spLocks noChangeArrowheads="1"/>
            </p:cNvSpPr>
            <p:nvPr/>
          </p:nvSpPr>
          <p:spPr bwMode="auto">
            <a:xfrm>
              <a:off x="77877" y="6581775"/>
              <a:ext cx="1656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/>
                  <a:cs typeface="ＭＳ Ｐゴシック"/>
                </a:rPr>
                <a:t>NEAT 001 / ANRS 143</a:t>
              </a:r>
            </a:p>
          </p:txBody>
        </p:sp>
      </p:grp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6383242" y="6575234"/>
            <a:ext cx="2743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3300"/>
                </a:solidFill>
                <a:ea typeface="ＭＳ Ｐゴシック"/>
                <a:cs typeface="ＭＳ Ｐゴシック"/>
              </a:rPr>
              <a:t>Raffi F</a:t>
            </a:r>
            <a:r>
              <a:rPr lang="en-GB" sz="1200" i="1" dirty="0">
                <a:solidFill>
                  <a:srgbClr val="CC3300"/>
                </a:solidFill>
                <a:ea typeface="ＭＳ Ｐゴシック"/>
                <a:cs typeface="ＭＳ Ｐゴシック"/>
              </a:rPr>
              <a:t>. </a:t>
            </a:r>
            <a:r>
              <a:rPr lang="fr-FR" sz="1200" i="1" dirty="0">
                <a:solidFill>
                  <a:srgbClr val="CC3300"/>
                </a:solidFill>
                <a:ea typeface="ＭＳ Ｐゴシック"/>
                <a:cs typeface="ＭＳ Ｐゴシック"/>
              </a:rPr>
              <a:t>Lancet </a:t>
            </a:r>
            <a:r>
              <a:rPr lang="fr-FR" sz="1200" i="1" dirty="0" smtClean="0">
                <a:solidFill>
                  <a:srgbClr val="CC3300"/>
                </a:solidFill>
                <a:ea typeface="ＭＳ Ｐゴシック"/>
                <a:cs typeface="ＭＳ Ｐゴシック"/>
              </a:rPr>
              <a:t>2014;384:1942-51</a:t>
            </a:r>
            <a:endParaRPr lang="en-GB" sz="1200" i="1" dirty="0">
              <a:solidFill>
                <a:srgbClr val="CC3300"/>
              </a:solidFill>
              <a:ea typeface="ＭＳ Ｐゴシック"/>
              <a:cs typeface="ＭＳ Ｐゴシック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ea typeface="ＭＳ Ｐゴシック"/>
                <a:cs typeface="ＭＳ Ｐゴシック"/>
              </a:rPr>
              <a:t>Study NEAT 001/ANRS 143: DRV/r + RAL vs DRV/r + TDF/FTC</a:t>
            </a:r>
          </a:p>
        </p:txBody>
      </p:sp>
      <p:grpSp>
        <p:nvGrpSpPr>
          <p:cNvPr id="13314" name="Grouper 5"/>
          <p:cNvGrpSpPr>
            <a:grpSpLocks/>
          </p:cNvGrpSpPr>
          <p:nvPr/>
        </p:nvGrpSpPr>
        <p:grpSpPr bwMode="auto">
          <a:xfrm>
            <a:off x="0" y="6570663"/>
            <a:ext cx="1733550" cy="287337"/>
            <a:chOff x="-1" y="6570663"/>
            <a:chExt cx="1733878" cy="288111"/>
          </a:xfrm>
        </p:grpSpPr>
        <p:sp>
          <p:nvSpPr>
            <p:cNvPr id="13363" name="AutoShape 162"/>
            <p:cNvSpPr>
              <a:spLocks noChangeArrowheads="1"/>
            </p:cNvSpPr>
            <p:nvPr/>
          </p:nvSpPr>
          <p:spPr bwMode="auto">
            <a:xfrm>
              <a:off x="-1" y="6570663"/>
              <a:ext cx="16920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US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13364" name="ZoneTexte 23"/>
            <p:cNvSpPr txBox="1">
              <a:spLocks noChangeArrowheads="1"/>
            </p:cNvSpPr>
            <p:nvPr/>
          </p:nvSpPr>
          <p:spPr bwMode="auto">
            <a:xfrm>
              <a:off x="77877" y="6581775"/>
              <a:ext cx="1656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US" sz="1200" b="1" i="1">
                  <a:solidFill>
                    <a:srgbClr val="333399"/>
                  </a:solidFill>
                  <a:latin typeface="Cambria" pitchFamily="18" charset="0"/>
                  <a:ea typeface="ＭＳ Ｐゴシック"/>
                  <a:cs typeface="ＭＳ Ｐゴシック"/>
                </a:rPr>
                <a:t>NEAT 001 / ANRS 143</a:t>
              </a:r>
            </a:p>
          </p:txBody>
        </p:sp>
      </p:grpSp>
      <p:sp>
        <p:nvSpPr>
          <p:cNvPr id="11" name="Espace réservé du contenu 2"/>
          <p:cNvSpPr txBox="1">
            <a:spLocks/>
          </p:cNvSpPr>
          <p:nvPr/>
        </p:nvSpPr>
        <p:spPr bwMode="auto">
          <a:xfrm>
            <a:off x="50800" y="5641975"/>
            <a:ext cx="9024938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-1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defTabSz="914400">
              <a:defRPr/>
            </a:pPr>
            <a:r>
              <a:rPr lang="en-US" sz="1800" dirty="0" smtClean="0">
                <a:solidFill>
                  <a:srgbClr val="000066"/>
                </a:solidFill>
                <a:ea typeface="+mn-ea"/>
                <a:cs typeface="+mn-cs"/>
              </a:rPr>
              <a:t>If a patient reached more than one component, only the first was taken into account</a:t>
            </a:r>
            <a:endParaRPr lang="en-US" sz="2400" kern="0" dirty="0"/>
          </a:p>
        </p:txBody>
      </p:sp>
      <p:graphicFrame>
        <p:nvGraphicFramePr>
          <p:cNvPr id="12" name="Group 77"/>
          <p:cNvGraphicFramePr>
            <a:graphicFrameLocks noGrp="1"/>
          </p:cNvGraphicFramePr>
          <p:nvPr/>
        </p:nvGraphicFramePr>
        <p:xfrm>
          <a:off x="223838" y="1785938"/>
          <a:ext cx="8650287" cy="3517900"/>
        </p:xfrm>
        <a:graphic>
          <a:graphicData uri="http://schemas.openxmlformats.org/drawingml/2006/table">
            <a:tbl>
              <a:tblPr/>
              <a:tblGrid>
                <a:gridCol w="5016500"/>
                <a:gridCol w="1806575"/>
                <a:gridCol w="1827212"/>
              </a:tblGrid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/>
                        <a:cs typeface="ＭＳ Ｐゴシック"/>
                      </a:endParaRP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DRV/r + RAL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N = 401</a:t>
                      </a: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DRV/r + TDF/FTC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N = 404</a:t>
                      </a:r>
                    </a:p>
                  </a:txBody>
                  <a:tcPr marL="97235" marR="9723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E7F00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Total patients meeting primary endpoint during follow-up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77 (19.2%)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61 (15.3%)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Change of regimen because of insufficient virologic response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noProof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	&lt; 1 log</a:t>
                      </a:r>
                      <a:r>
                        <a:rPr kumimoji="0" lang="en-US" sz="1200" b="1" i="0" u="none" strike="noStrike" cap="none" normalizeH="0" baseline="-2500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10</a:t>
                      </a: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 c/mL reduction in HIV RNA at W18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	HIV RNA ≥ 400 c/mL at W24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HIV RNA ≥ 50 c/mL at W32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HIV RNA ≥ 50 c/mL after W32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Death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AIDS event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Serious non-AIDS event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362" name="Text Box 2"/>
          <p:cNvSpPr txBox="1">
            <a:spLocks noChangeArrowheads="1"/>
          </p:cNvSpPr>
          <p:nvPr/>
        </p:nvSpPr>
        <p:spPr bwMode="auto">
          <a:xfrm>
            <a:off x="1512888" y="1133475"/>
            <a:ext cx="6080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fr-FR" sz="2800" b="1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  <a:t>Patients who met the primary endpoint</a:t>
            </a:r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6383242" y="6575234"/>
            <a:ext cx="2743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3300"/>
                </a:solidFill>
                <a:ea typeface="ＭＳ Ｐゴシック"/>
                <a:cs typeface="ＭＳ Ｐゴシック"/>
              </a:rPr>
              <a:t>Raffi F</a:t>
            </a:r>
            <a:r>
              <a:rPr lang="en-GB" sz="1200" i="1" dirty="0">
                <a:solidFill>
                  <a:srgbClr val="CC3300"/>
                </a:solidFill>
                <a:ea typeface="ＭＳ Ｐゴシック"/>
                <a:cs typeface="ＭＳ Ｐゴシック"/>
              </a:rPr>
              <a:t>. </a:t>
            </a:r>
            <a:r>
              <a:rPr lang="fr-FR" sz="1200" i="1" dirty="0">
                <a:solidFill>
                  <a:srgbClr val="CC3300"/>
                </a:solidFill>
                <a:ea typeface="ＭＳ Ｐゴシック"/>
                <a:cs typeface="ＭＳ Ｐゴシック"/>
              </a:rPr>
              <a:t>Lancet </a:t>
            </a:r>
            <a:r>
              <a:rPr lang="fr-FR" sz="1200" i="1" dirty="0" smtClean="0">
                <a:solidFill>
                  <a:srgbClr val="CC3300"/>
                </a:solidFill>
                <a:ea typeface="ＭＳ Ｐゴシック"/>
                <a:cs typeface="ＭＳ Ｐゴシック"/>
              </a:rPr>
              <a:t>2014;384:1942-51</a:t>
            </a:r>
            <a:endParaRPr lang="en-GB" sz="1200" i="1" dirty="0">
              <a:solidFill>
                <a:srgbClr val="CC3300"/>
              </a:solidFill>
              <a:ea typeface="ＭＳ Ｐゴシック"/>
              <a:cs typeface="ＭＳ Ｐゴシック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401" name="Grouper 857"/>
          <p:cNvGrpSpPr>
            <a:grpSpLocks/>
          </p:cNvGrpSpPr>
          <p:nvPr/>
        </p:nvGrpSpPr>
        <p:grpSpPr bwMode="auto">
          <a:xfrm>
            <a:off x="0" y="6570663"/>
            <a:ext cx="1733550" cy="287337"/>
            <a:chOff x="-1" y="6570663"/>
            <a:chExt cx="1733878" cy="288111"/>
          </a:xfrm>
        </p:grpSpPr>
        <p:sp>
          <p:nvSpPr>
            <p:cNvPr id="14410" name="AutoShape 162"/>
            <p:cNvSpPr>
              <a:spLocks noChangeArrowheads="1"/>
            </p:cNvSpPr>
            <p:nvPr/>
          </p:nvSpPr>
          <p:spPr bwMode="auto">
            <a:xfrm>
              <a:off x="-1" y="6570663"/>
              <a:ext cx="16920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US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14411" name="ZoneTexte 23"/>
            <p:cNvSpPr txBox="1">
              <a:spLocks noChangeArrowheads="1"/>
            </p:cNvSpPr>
            <p:nvPr/>
          </p:nvSpPr>
          <p:spPr bwMode="auto">
            <a:xfrm>
              <a:off x="77877" y="6581775"/>
              <a:ext cx="1656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US" sz="1200" b="1" i="1">
                  <a:solidFill>
                    <a:srgbClr val="333399"/>
                  </a:solidFill>
                  <a:latin typeface="Cambria" pitchFamily="18" charset="0"/>
                  <a:ea typeface="ＭＳ Ｐゴシック"/>
                  <a:cs typeface="ＭＳ Ｐゴシック"/>
                </a:rPr>
                <a:t>NEAT 001 / ANRS 143</a:t>
              </a:r>
            </a:p>
          </p:txBody>
        </p:sp>
      </p:grpSp>
      <p:sp>
        <p:nvSpPr>
          <p:cNvPr id="1440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ea typeface="ＭＳ Ｐゴシック"/>
                <a:cs typeface="ＭＳ Ｐゴシック"/>
              </a:rPr>
              <a:t>Study NEAT 001/ANRS 143: DRV/r + RAL vs DRV/r + TDF/FTC</a:t>
            </a:r>
          </a:p>
        </p:txBody>
      </p:sp>
      <p:sp>
        <p:nvSpPr>
          <p:cNvPr id="862" name="AutoShape 162"/>
          <p:cNvSpPr>
            <a:spLocks noChangeArrowheads="1"/>
          </p:cNvSpPr>
          <p:nvPr/>
        </p:nvSpPr>
        <p:spPr bwMode="auto">
          <a:xfrm>
            <a:off x="2105025" y="5765800"/>
            <a:ext cx="4935538" cy="815975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/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rgbClr val="CC3300"/>
              </a:buClr>
              <a:buFont typeface="Wingdings" pitchFamily="-1" charset="2"/>
              <a:buChar char="§"/>
              <a:defRPr sz="2000">
                <a:solidFill>
                  <a:srgbClr val="CC3300"/>
                </a:solidFill>
                <a:latin typeface="Arial" charset="0"/>
                <a:ea typeface="ＭＳ Ｐゴシック" pitchFamily="-1" charset="-128"/>
              </a:defRPr>
            </a:lvl1pPr>
            <a:lvl2pPr marL="37931725" indent="-37474525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Wingdings" pitchFamily="-1" charset="2"/>
              <a:buNone/>
              <a:defRPr/>
            </a:pPr>
            <a:r>
              <a:rPr lang="en-US" sz="1400" kern="0" dirty="0" smtClean="0">
                <a:solidFill>
                  <a:srgbClr val="000066"/>
                </a:solidFill>
                <a:latin typeface="Arial"/>
                <a:cs typeface="Arial"/>
              </a:rPr>
              <a:t>Estimated proportion reaching primary endpoint at W96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Wingdings" pitchFamily="-1" charset="2"/>
              <a:buNone/>
              <a:defRPr/>
            </a:pPr>
            <a:r>
              <a:rPr lang="en-US" sz="1400" b="1" kern="0" dirty="0" smtClean="0">
                <a:solidFill>
                  <a:srgbClr val="000066"/>
                </a:solidFill>
                <a:latin typeface="Arial"/>
                <a:cs typeface="Arial"/>
              </a:rPr>
              <a:t>RAL: 17.8% vs TDF/FTC: 13.8%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Wingdings" pitchFamily="-1" charset="2"/>
              <a:buNone/>
              <a:defRPr/>
            </a:pPr>
            <a:r>
              <a:rPr lang="en-US" sz="1400" b="1" kern="0" dirty="0" smtClean="0">
                <a:solidFill>
                  <a:srgbClr val="000066"/>
                </a:solidFill>
                <a:latin typeface="Arial"/>
                <a:cs typeface="Arial"/>
              </a:rPr>
              <a:t>Adjusted difference: 4% (95% CI: -0.8, 8.8%) </a:t>
            </a:r>
            <a:endParaRPr lang="en-US" sz="1400" b="1" kern="0" dirty="0">
              <a:solidFill>
                <a:srgbClr val="000066"/>
              </a:solidFill>
              <a:latin typeface="Arial"/>
              <a:cs typeface="Arial"/>
            </a:endParaRPr>
          </a:p>
        </p:txBody>
      </p:sp>
      <p:sp>
        <p:nvSpPr>
          <p:cNvPr id="14404" name="Text Box 2"/>
          <p:cNvSpPr txBox="1">
            <a:spLocks noChangeArrowheads="1"/>
          </p:cNvSpPr>
          <p:nvPr/>
        </p:nvSpPr>
        <p:spPr bwMode="auto">
          <a:xfrm>
            <a:off x="1425575" y="1133475"/>
            <a:ext cx="62547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fr-FR" sz="2800" b="1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  <a:t>Probability of reaching primary endpoint</a:t>
            </a:r>
          </a:p>
        </p:txBody>
      </p:sp>
      <p:grpSp>
        <p:nvGrpSpPr>
          <p:cNvPr id="432" name="Groupe 431"/>
          <p:cNvGrpSpPr/>
          <p:nvPr/>
        </p:nvGrpSpPr>
        <p:grpSpPr>
          <a:xfrm>
            <a:off x="1042988" y="1557338"/>
            <a:ext cx="6557962" cy="4059237"/>
            <a:chOff x="1042988" y="1557338"/>
            <a:chExt cx="6557962" cy="4059237"/>
          </a:xfrm>
        </p:grpSpPr>
        <p:sp>
          <p:nvSpPr>
            <p:cNvPr id="843" name="Rectangle 445"/>
            <p:cNvSpPr>
              <a:spLocks noChangeArrowheads="1"/>
            </p:cNvSpPr>
            <p:nvPr/>
          </p:nvSpPr>
          <p:spPr bwMode="auto">
            <a:xfrm>
              <a:off x="4613275" y="1557338"/>
              <a:ext cx="0" cy="276225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/>
            <a:p>
              <a:pPr defTabSz="914400">
                <a:defRPr/>
              </a:pPr>
              <a:endParaRPr lang="en-US" kern="0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433" name="Rectangle 361"/>
            <p:cNvSpPr>
              <a:spLocks noChangeArrowheads="1"/>
            </p:cNvSpPr>
            <p:nvPr/>
          </p:nvSpPr>
          <p:spPr bwMode="auto">
            <a:xfrm>
              <a:off x="5746750" y="3219450"/>
              <a:ext cx="1306513" cy="21590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/>
            <a:p>
              <a:pPr defTabSz="914400">
                <a:defRPr/>
              </a:pPr>
              <a:r>
                <a:rPr lang="en-US" sz="1400" b="1" kern="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log rank p=0.12</a:t>
              </a:r>
            </a:p>
          </p:txBody>
        </p:sp>
        <p:sp>
          <p:nvSpPr>
            <p:cNvPr id="434" name="Rectangle 364"/>
            <p:cNvSpPr>
              <a:spLocks noChangeArrowheads="1"/>
            </p:cNvSpPr>
            <p:nvPr/>
          </p:nvSpPr>
          <p:spPr bwMode="auto">
            <a:xfrm>
              <a:off x="1978025" y="4384675"/>
              <a:ext cx="84138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/>
            <a:p>
              <a:pPr algn="r" defTabSz="914400">
                <a:defRPr/>
              </a:pPr>
              <a:r>
                <a:rPr lang="en-US" sz="1200" b="1" kern="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0</a:t>
              </a:r>
            </a:p>
          </p:txBody>
        </p:sp>
        <p:sp>
          <p:nvSpPr>
            <p:cNvPr id="435" name="Rectangle 366"/>
            <p:cNvSpPr>
              <a:spLocks noChangeArrowheads="1"/>
            </p:cNvSpPr>
            <p:nvPr/>
          </p:nvSpPr>
          <p:spPr bwMode="auto">
            <a:xfrm>
              <a:off x="1763713" y="3711575"/>
              <a:ext cx="298450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/>
            <a:p>
              <a:pPr algn="r" defTabSz="914400">
                <a:defRPr/>
              </a:pPr>
              <a:r>
                <a:rPr lang="en-US" sz="1200" b="1" kern="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0.25</a:t>
              </a:r>
            </a:p>
          </p:txBody>
        </p:sp>
        <p:sp>
          <p:nvSpPr>
            <p:cNvPr id="436" name="Rectangle 368"/>
            <p:cNvSpPr>
              <a:spLocks noChangeArrowheads="1"/>
            </p:cNvSpPr>
            <p:nvPr/>
          </p:nvSpPr>
          <p:spPr bwMode="auto">
            <a:xfrm>
              <a:off x="1763713" y="3035300"/>
              <a:ext cx="298450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/>
            <a:p>
              <a:pPr algn="r" defTabSz="914400">
                <a:defRPr/>
              </a:pPr>
              <a:r>
                <a:rPr lang="en-US" sz="1200" b="1" kern="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0.50</a:t>
              </a:r>
            </a:p>
          </p:txBody>
        </p:sp>
        <p:sp>
          <p:nvSpPr>
            <p:cNvPr id="437" name="Rectangle 370"/>
            <p:cNvSpPr>
              <a:spLocks noChangeArrowheads="1"/>
            </p:cNvSpPr>
            <p:nvPr/>
          </p:nvSpPr>
          <p:spPr bwMode="auto">
            <a:xfrm>
              <a:off x="1763713" y="2359025"/>
              <a:ext cx="298450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/>
            <a:p>
              <a:pPr algn="r" defTabSz="914400">
                <a:defRPr/>
              </a:pPr>
              <a:r>
                <a:rPr lang="en-US" sz="1200" b="1" kern="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0.75</a:t>
              </a:r>
            </a:p>
          </p:txBody>
        </p:sp>
        <p:sp>
          <p:nvSpPr>
            <p:cNvPr id="438" name="Rectangle 372"/>
            <p:cNvSpPr>
              <a:spLocks noChangeArrowheads="1"/>
            </p:cNvSpPr>
            <p:nvPr/>
          </p:nvSpPr>
          <p:spPr bwMode="auto">
            <a:xfrm>
              <a:off x="1763713" y="1682750"/>
              <a:ext cx="298450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/>
            <a:p>
              <a:pPr algn="r" defTabSz="914400">
                <a:defRPr/>
              </a:pPr>
              <a:r>
                <a:rPr lang="en-US" sz="1200" b="1" kern="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1.00</a:t>
              </a:r>
            </a:p>
          </p:txBody>
        </p:sp>
        <p:sp>
          <p:nvSpPr>
            <p:cNvPr id="440" name="Rectangle 374"/>
            <p:cNvSpPr>
              <a:spLocks noChangeArrowheads="1"/>
            </p:cNvSpPr>
            <p:nvPr/>
          </p:nvSpPr>
          <p:spPr bwMode="auto">
            <a:xfrm>
              <a:off x="2165350" y="5432425"/>
              <a:ext cx="255588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/>
            <a:p>
              <a:pPr algn="ctr" defTabSz="914400">
                <a:defRPr/>
              </a:pPr>
              <a:r>
                <a:rPr lang="en-US" sz="1200" kern="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402</a:t>
              </a:r>
            </a:p>
          </p:txBody>
        </p:sp>
        <p:sp>
          <p:nvSpPr>
            <p:cNvPr id="441" name="Rectangle 378"/>
            <p:cNvSpPr>
              <a:spLocks noChangeArrowheads="1"/>
            </p:cNvSpPr>
            <p:nvPr/>
          </p:nvSpPr>
          <p:spPr bwMode="auto">
            <a:xfrm>
              <a:off x="2784475" y="5432425"/>
              <a:ext cx="254000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/>
            <a:p>
              <a:pPr algn="ctr" defTabSz="914400">
                <a:defRPr/>
              </a:pPr>
              <a:r>
                <a:rPr lang="en-US" sz="1200" kern="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395</a:t>
              </a:r>
            </a:p>
          </p:txBody>
        </p:sp>
        <p:sp>
          <p:nvSpPr>
            <p:cNvPr id="442" name="Rectangle 380"/>
            <p:cNvSpPr>
              <a:spLocks noChangeArrowheads="1"/>
            </p:cNvSpPr>
            <p:nvPr/>
          </p:nvSpPr>
          <p:spPr bwMode="auto">
            <a:xfrm>
              <a:off x="3336925" y="5432425"/>
              <a:ext cx="254000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/>
            <a:p>
              <a:pPr algn="ctr" defTabSz="914400">
                <a:defRPr/>
              </a:pPr>
              <a:r>
                <a:rPr lang="en-US" sz="1200" kern="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393</a:t>
              </a:r>
            </a:p>
          </p:txBody>
        </p:sp>
        <p:sp>
          <p:nvSpPr>
            <p:cNvPr id="443" name="Rectangle 381"/>
            <p:cNvSpPr>
              <a:spLocks noChangeArrowheads="1"/>
            </p:cNvSpPr>
            <p:nvPr/>
          </p:nvSpPr>
          <p:spPr bwMode="auto">
            <a:xfrm>
              <a:off x="3911600" y="5432425"/>
              <a:ext cx="255588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/>
            <a:p>
              <a:pPr algn="ctr" defTabSz="914400">
                <a:defRPr/>
              </a:pPr>
              <a:r>
                <a:rPr lang="en-US" sz="1200" kern="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361</a:t>
              </a:r>
            </a:p>
          </p:txBody>
        </p:sp>
        <p:sp>
          <p:nvSpPr>
            <p:cNvPr id="444" name="Rectangle 382"/>
            <p:cNvSpPr>
              <a:spLocks noChangeArrowheads="1"/>
            </p:cNvSpPr>
            <p:nvPr/>
          </p:nvSpPr>
          <p:spPr bwMode="auto">
            <a:xfrm>
              <a:off x="4441825" y="5432425"/>
              <a:ext cx="254000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/>
            <a:p>
              <a:pPr algn="ctr" defTabSz="914400">
                <a:defRPr/>
              </a:pPr>
              <a:r>
                <a:rPr lang="en-US" sz="1200" kern="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350</a:t>
              </a:r>
            </a:p>
          </p:txBody>
        </p:sp>
        <p:sp>
          <p:nvSpPr>
            <p:cNvPr id="445" name="Rectangle 383"/>
            <p:cNvSpPr>
              <a:spLocks noChangeArrowheads="1"/>
            </p:cNvSpPr>
            <p:nvPr/>
          </p:nvSpPr>
          <p:spPr bwMode="auto">
            <a:xfrm>
              <a:off x="5010150" y="5432425"/>
              <a:ext cx="254000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/>
            <a:p>
              <a:pPr algn="ctr" defTabSz="914400">
                <a:defRPr/>
              </a:pPr>
              <a:r>
                <a:rPr lang="en-US" sz="1200" kern="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340</a:t>
              </a:r>
            </a:p>
          </p:txBody>
        </p:sp>
        <p:sp>
          <p:nvSpPr>
            <p:cNvPr id="446" name="Rectangle 384"/>
            <p:cNvSpPr>
              <a:spLocks noChangeArrowheads="1"/>
            </p:cNvSpPr>
            <p:nvPr/>
          </p:nvSpPr>
          <p:spPr bwMode="auto">
            <a:xfrm>
              <a:off x="5584825" y="5432425"/>
              <a:ext cx="255588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/>
            <a:p>
              <a:pPr algn="ctr" defTabSz="914400">
                <a:defRPr/>
              </a:pPr>
              <a:r>
                <a:rPr lang="en-US" sz="1200" kern="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331</a:t>
              </a:r>
            </a:p>
          </p:txBody>
        </p:sp>
        <p:sp>
          <p:nvSpPr>
            <p:cNvPr id="447" name="Rectangle 385"/>
            <p:cNvSpPr>
              <a:spLocks noChangeArrowheads="1"/>
            </p:cNvSpPr>
            <p:nvPr/>
          </p:nvSpPr>
          <p:spPr bwMode="auto">
            <a:xfrm>
              <a:off x="6208713" y="5432425"/>
              <a:ext cx="254000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/>
            <a:p>
              <a:pPr algn="ctr" defTabSz="914400">
                <a:defRPr/>
              </a:pPr>
              <a:r>
                <a:rPr lang="en-US" sz="1200" kern="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215</a:t>
              </a:r>
            </a:p>
          </p:txBody>
        </p:sp>
        <p:sp>
          <p:nvSpPr>
            <p:cNvPr id="448" name="Rectangle 386"/>
            <p:cNvSpPr>
              <a:spLocks noChangeArrowheads="1"/>
            </p:cNvSpPr>
            <p:nvPr/>
          </p:nvSpPr>
          <p:spPr bwMode="auto">
            <a:xfrm>
              <a:off x="6780213" y="5432425"/>
              <a:ext cx="169862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/>
            <a:p>
              <a:pPr algn="ctr" defTabSz="914400">
                <a:defRPr/>
              </a:pPr>
              <a:r>
                <a:rPr lang="en-US" sz="1200" kern="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90</a:t>
              </a:r>
            </a:p>
          </p:txBody>
        </p:sp>
        <p:sp>
          <p:nvSpPr>
            <p:cNvPr id="449" name="Rectangle 387"/>
            <p:cNvSpPr>
              <a:spLocks noChangeArrowheads="1"/>
            </p:cNvSpPr>
            <p:nvPr/>
          </p:nvSpPr>
          <p:spPr bwMode="auto">
            <a:xfrm>
              <a:off x="7351713" y="5432425"/>
              <a:ext cx="169862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/>
            <a:p>
              <a:pPr algn="ctr" defTabSz="914400">
                <a:defRPr/>
              </a:pPr>
              <a:r>
                <a:rPr lang="en-US" sz="1200" kern="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12</a:t>
              </a:r>
            </a:p>
          </p:txBody>
        </p:sp>
        <p:sp>
          <p:nvSpPr>
            <p:cNvPr id="450" name="Rectangle 389"/>
            <p:cNvSpPr>
              <a:spLocks noChangeArrowheads="1"/>
            </p:cNvSpPr>
            <p:nvPr/>
          </p:nvSpPr>
          <p:spPr bwMode="auto">
            <a:xfrm>
              <a:off x="2165350" y="5237163"/>
              <a:ext cx="255588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/>
            <a:p>
              <a:pPr algn="ctr" defTabSz="914400">
                <a:defRPr/>
              </a:pPr>
              <a:r>
                <a:rPr lang="en-US" sz="1200" kern="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400</a:t>
              </a:r>
            </a:p>
          </p:txBody>
        </p:sp>
        <p:sp>
          <p:nvSpPr>
            <p:cNvPr id="451" name="Rectangle 393"/>
            <p:cNvSpPr>
              <a:spLocks noChangeArrowheads="1"/>
            </p:cNvSpPr>
            <p:nvPr/>
          </p:nvSpPr>
          <p:spPr bwMode="auto">
            <a:xfrm>
              <a:off x="2784475" y="5237163"/>
              <a:ext cx="254000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/>
            <a:p>
              <a:pPr algn="ctr" defTabSz="914400">
                <a:defRPr/>
              </a:pPr>
              <a:r>
                <a:rPr lang="en-US" sz="1200" kern="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383</a:t>
              </a:r>
            </a:p>
          </p:txBody>
        </p:sp>
        <p:sp>
          <p:nvSpPr>
            <p:cNvPr id="452" name="Rectangle 395"/>
            <p:cNvSpPr>
              <a:spLocks noChangeArrowheads="1"/>
            </p:cNvSpPr>
            <p:nvPr/>
          </p:nvSpPr>
          <p:spPr bwMode="auto">
            <a:xfrm>
              <a:off x="3336925" y="5237163"/>
              <a:ext cx="254000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/>
            <a:p>
              <a:pPr algn="ctr" defTabSz="914400">
                <a:defRPr/>
              </a:pPr>
              <a:r>
                <a:rPr lang="en-US" sz="1200" kern="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375</a:t>
              </a:r>
            </a:p>
          </p:txBody>
        </p:sp>
        <p:sp>
          <p:nvSpPr>
            <p:cNvPr id="453" name="Rectangle 396"/>
            <p:cNvSpPr>
              <a:spLocks noChangeArrowheads="1"/>
            </p:cNvSpPr>
            <p:nvPr/>
          </p:nvSpPr>
          <p:spPr bwMode="auto">
            <a:xfrm>
              <a:off x="3911600" y="5237163"/>
              <a:ext cx="255588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/>
            <a:p>
              <a:pPr algn="ctr" defTabSz="914400">
                <a:defRPr/>
              </a:pPr>
              <a:r>
                <a:rPr lang="en-US" sz="1200" kern="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346</a:t>
              </a:r>
            </a:p>
          </p:txBody>
        </p:sp>
        <p:sp>
          <p:nvSpPr>
            <p:cNvPr id="454" name="Rectangle 397"/>
            <p:cNvSpPr>
              <a:spLocks noChangeArrowheads="1"/>
            </p:cNvSpPr>
            <p:nvPr/>
          </p:nvSpPr>
          <p:spPr bwMode="auto">
            <a:xfrm>
              <a:off x="4441825" y="5237163"/>
              <a:ext cx="254000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/>
            <a:p>
              <a:pPr algn="ctr" defTabSz="914400">
                <a:defRPr/>
              </a:pPr>
              <a:r>
                <a:rPr lang="en-US" sz="1200" kern="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327</a:t>
              </a:r>
            </a:p>
          </p:txBody>
        </p:sp>
        <p:sp>
          <p:nvSpPr>
            <p:cNvPr id="455" name="Rectangle 398"/>
            <p:cNvSpPr>
              <a:spLocks noChangeArrowheads="1"/>
            </p:cNvSpPr>
            <p:nvPr/>
          </p:nvSpPr>
          <p:spPr bwMode="auto">
            <a:xfrm>
              <a:off x="5010150" y="5237163"/>
              <a:ext cx="254000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/>
            <a:p>
              <a:pPr algn="ctr" defTabSz="914400">
                <a:defRPr/>
              </a:pPr>
              <a:r>
                <a:rPr lang="en-US" sz="1200" kern="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315</a:t>
              </a:r>
            </a:p>
          </p:txBody>
        </p:sp>
        <p:sp>
          <p:nvSpPr>
            <p:cNvPr id="456" name="Rectangle 399"/>
            <p:cNvSpPr>
              <a:spLocks noChangeArrowheads="1"/>
            </p:cNvSpPr>
            <p:nvPr/>
          </p:nvSpPr>
          <p:spPr bwMode="auto">
            <a:xfrm>
              <a:off x="5584825" y="5237163"/>
              <a:ext cx="255588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/>
            <a:p>
              <a:pPr algn="ctr" defTabSz="914400">
                <a:defRPr/>
              </a:pPr>
              <a:r>
                <a:rPr lang="en-US" sz="1200" kern="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306</a:t>
              </a:r>
            </a:p>
          </p:txBody>
        </p:sp>
        <p:sp>
          <p:nvSpPr>
            <p:cNvPr id="457" name="Rectangle 400"/>
            <p:cNvSpPr>
              <a:spLocks noChangeArrowheads="1"/>
            </p:cNvSpPr>
            <p:nvPr/>
          </p:nvSpPr>
          <p:spPr bwMode="auto">
            <a:xfrm>
              <a:off x="6208713" y="5237163"/>
              <a:ext cx="254000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/>
            <a:p>
              <a:pPr algn="ctr" defTabSz="914400">
                <a:defRPr/>
              </a:pPr>
              <a:r>
                <a:rPr lang="en-US" sz="1200" kern="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210</a:t>
              </a:r>
            </a:p>
          </p:txBody>
        </p:sp>
        <p:sp>
          <p:nvSpPr>
            <p:cNvPr id="458" name="Rectangle 401"/>
            <p:cNvSpPr>
              <a:spLocks noChangeArrowheads="1"/>
            </p:cNvSpPr>
            <p:nvPr/>
          </p:nvSpPr>
          <p:spPr bwMode="auto">
            <a:xfrm>
              <a:off x="6780213" y="5237163"/>
              <a:ext cx="169862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/>
            <a:p>
              <a:pPr algn="ctr" defTabSz="914400">
                <a:defRPr/>
              </a:pPr>
              <a:r>
                <a:rPr lang="en-US" sz="1200" kern="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89</a:t>
              </a:r>
            </a:p>
          </p:txBody>
        </p:sp>
        <p:sp>
          <p:nvSpPr>
            <p:cNvPr id="459" name="Rectangle 402"/>
            <p:cNvSpPr>
              <a:spLocks noChangeArrowheads="1"/>
            </p:cNvSpPr>
            <p:nvPr/>
          </p:nvSpPr>
          <p:spPr bwMode="auto">
            <a:xfrm>
              <a:off x="7351713" y="5237163"/>
              <a:ext cx="169862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/>
            <a:p>
              <a:pPr algn="ctr" defTabSz="914400">
                <a:defRPr/>
              </a:pPr>
              <a:r>
                <a:rPr lang="en-US" sz="1200" kern="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11</a:t>
              </a:r>
            </a:p>
          </p:txBody>
        </p:sp>
        <p:sp>
          <p:nvSpPr>
            <p:cNvPr id="460" name="Rectangle 408"/>
            <p:cNvSpPr>
              <a:spLocks noChangeArrowheads="1"/>
            </p:cNvSpPr>
            <p:nvPr/>
          </p:nvSpPr>
          <p:spPr bwMode="auto">
            <a:xfrm>
              <a:off x="2241550" y="4660900"/>
              <a:ext cx="100013" cy="214313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/>
            <a:p>
              <a:pPr algn="ctr" defTabSz="914400">
                <a:defRPr/>
              </a:pPr>
              <a:r>
                <a:rPr lang="en-US" sz="1400" kern="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0</a:t>
              </a:r>
            </a:p>
          </p:txBody>
        </p:sp>
        <p:sp>
          <p:nvSpPr>
            <p:cNvPr id="461" name="Rectangle 412"/>
            <p:cNvSpPr>
              <a:spLocks noChangeArrowheads="1"/>
            </p:cNvSpPr>
            <p:nvPr/>
          </p:nvSpPr>
          <p:spPr bwMode="auto">
            <a:xfrm>
              <a:off x="2530475" y="4660900"/>
              <a:ext cx="98425" cy="214313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/>
            <a:p>
              <a:pPr algn="ctr" defTabSz="914400">
                <a:defRPr/>
              </a:pPr>
              <a:r>
                <a:rPr lang="en-US" sz="1400" kern="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8</a:t>
              </a:r>
            </a:p>
          </p:txBody>
        </p:sp>
        <p:sp>
          <p:nvSpPr>
            <p:cNvPr id="462" name="Rectangle 416"/>
            <p:cNvSpPr>
              <a:spLocks noChangeArrowheads="1"/>
            </p:cNvSpPr>
            <p:nvPr/>
          </p:nvSpPr>
          <p:spPr bwMode="auto">
            <a:xfrm>
              <a:off x="2800350" y="4660900"/>
              <a:ext cx="198438" cy="214313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/>
            <a:p>
              <a:pPr algn="ctr" defTabSz="914400">
                <a:defRPr/>
              </a:pPr>
              <a:r>
                <a:rPr lang="en-US" sz="1400" kern="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18</a:t>
              </a:r>
            </a:p>
          </p:txBody>
        </p:sp>
        <p:sp>
          <p:nvSpPr>
            <p:cNvPr id="463" name="Rectangle 420"/>
            <p:cNvSpPr>
              <a:spLocks noChangeArrowheads="1"/>
            </p:cNvSpPr>
            <p:nvPr/>
          </p:nvSpPr>
          <p:spPr bwMode="auto">
            <a:xfrm>
              <a:off x="3363913" y="4660900"/>
              <a:ext cx="198437" cy="214313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/>
            <a:p>
              <a:pPr algn="ctr" defTabSz="914400">
                <a:defRPr/>
              </a:pPr>
              <a:r>
                <a:rPr lang="en-US" sz="1400" kern="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32</a:t>
              </a:r>
            </a:p>
          </p:txBody>
        </p:sp>
        <p:sp>
          <p:nvSpPr>
            <p:cNvPr id="464" name="Rectangle 422"/>
            <p:cNvSpPr>
              <a:spLocks noChangeArrowheads="1"/>
            </p:cNvSpPr>
            <p:nvPr/>
          </p:nvSpPr>
          <p:spPr bwMode="auto">
            <a:xfrm>
              <a:off x="3908425" y="4660900"/>
              <a:ext cx="200025" cy="214313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/>
            <a:p>
              <a:pPr algn="ctr" defTabSz="914400">
                <a:defRPr/>
              </a:pPr>
              <a:r>
                <a:rPr lang="en-US" sz="1400" kern="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48</a:t>
              </a:r>
            </a:p>
          </p:txBody>
        </p:sp>
        <p:sp>
          <p:nvSpPr>
            <p:cNvPr id="465" name="Rectangle 424"/>
            <p:cNvSpPr>
              <a:spLocks noChangeArrowheads="1"/>
            </p:cNvSpPr>
            <p:nvPr/>
          </p:nvSpPr>
          <p:spPr bwMode="auto">
            <a:xfrm>
              <a:off x="4484688" y="4660900"/>
              <a:ext cx="198437" cy="214313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/>
            <a:p>
              <a:pPr algn="ctr" defTabSz="914400">
                <a:defRPr/>
              </a:pPr>
              <a:r>
                <a:rPr lang="en-US" sz="1400" kern="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64</a:t>
              </a:r>
            </a:p>
          </p:txBody>
        </p:sp>
        <p:sp>
          <p:nvSpPr>
            <p:cNvPr id="466" name="Rectangle 426"/>
            <p:cNvSpPr>
              <a:spLocks noChangeArrowheads="1"/>
            </p:cNvSpPr>
            <p:nvPr/>
          </p:nvSpPr>
          <p:spPr bwMode="auto">
            <a:xfrm>
              <a:off x="5053013" y="4660900"/>
              <a:ext cx="198437" cy="214313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/>
            <a:p>
              <a:pPr algn="ctr" defTabSz="914400">
                <a:defRPr/>
              </a:pPr>
              <a:r>
                <a:rPr lang="en-US" sz="1400" kern="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80</a:t>
              </a:r>
            </a:p>
          </p:txBody>
        </p:sp>
        <p:sp>
          <p:nvSpPr>
            <p:cNvPr id="467" name="Rectangle 428"/>
            <p:cNvSpPr>
              <a:spLocks noChangeArrowheads="1"/>
            </p:cNvSpPr>
            <p:nvPr/>
          </p:nvSpPr>
          <p:spPr bwMode="auto">
            <a:xfrm>
              <a:off x="5627688" y="4660900"/>
              <a:ext cx="200025" cy="214313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/>
            <a:p>
              <a:pPr algn="ctr" defTabSz="914400">
                <a:defRPr/>
              </a:pPr>
              <a:r>
                <a:rPr lang="en-US" sz="1400" kern="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96</a:t>
              </a:r>
            </a:p>
          </p:txBody>
        </p:sp>
        <p:sp>
          <p:nvSpPr>
            <p:cNvPr id="468" name="Rectangle 430"/>
            <p:cNvSpPr>
              <a:spLocks noChangeArrowheads="1"/>
            </p:cNvSpPr>
            <p:nvPr/>
          </p:nvSpPr>
          <p:spPr bwMode="auto">
            <a:xfrm>
              <a:off x="6157913" y="4660900"/>
              <a:ext cx="298450" cy="214313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/>
            <a:p>
              <a:pPr algn="ctr" defTabSz="914400">
                <a:defRPr/>
              </a:pPr>
              <a:r>
                <a:rPr lang="en-US" sz="1400" kern="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112</a:t>
              </a:r>
            </a:p>
          </p:txBody>
        </p:sp>
        <p:sp>
          <p:nvSpPr>
            <p:cNvPr id="469" name="Rectangle 432"/>
            <p:cNvSpPr>
              <a:spLocks noChangeArrowheads="1"/>
            </p:cNvSpPr>
            <p:nvPr/>
          </p:nvSpPr>
          <p:spPr bwMode="auto">
            <a:xfrm>
              <a:off x="6731000" y="4660900"/>
              <a:ext cx="298450" cy="214313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/>
            <a:p>
              <a:pPr algn="ctr" defTabSz="914400">
                <a:defRPr/>
              </a:pPr>
              <a:r>
                <a:rPr lang="en-US" sz="1400" kern="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128</a:t>
              </a:r>
            </a:p>
          </p:txBody>
        </p:sp>
        <p:sp>
          <p:nvSpPr>
            <p:cNvPr id="470" name="Freeform 12"/>
            <p:cNvSpPr>
              <a:spLocks/>
            </p:cNvSpPr>
            <p:nvPr/>
          </p:nvSpPr>
          <p:spPr bwMode="auto">
            <a:xfrm>
              <a:off x="2281238" y="3908425"/>
              <a:ext cx="5153025" cy="547688"/>
            </a:xfrm>
            <a:custGeom>
              <a:avLst/>
              <a:gdLst>
                <a:gd name="T0" fmla="*/ 9 w 1167"/>
                <a:gd name="T1" fmla="*/ 133 h 136"/>
                <a:gd name="T2" fmla="*/ 59 w 1167"/>
                <a:gd name="T3" fmla="*/ 126 h 136"/>
                <a:gd name="T4" fmla="*/ 97 w 1167"/>
                <a:gd name="T5" fmla="*/ 124 h 136"/>
                <a:gd name="T6" fmla="*/ 155 w 1167"/>
                <a:gd name="T7" fmla="*/ 122 h 136"/>
                <a:gd name="T8" fmla="*/ 202 w 1167"/>
                <a:gd name="T9" fmla="*/ 119 h 136"/>
                <a:gd name="T10" fmla="*/ 271 w 1167"/>
                <a:gd name="T11" fmla="*/ 110 h 136"/>
                <a:gd name="T12" fmla="*/ 279 w 1167"/>
                <a:gd name="T13" fmla="*/ 98 h 136"/>
                <a:gd name="T14" fmla="*/ 286 w 1167"/>
                <a:gd name="T15" fmla="*/ 91 h 136"/>
                <a:gd name="T16" fmla="*/ 290 w 1167"/>
                <a:gd name="T17" fmla="*/ 84 h 136"/>
                <a:gd name="T18" fmla="*/ 372 w 1167"/>
                <a:gd name="T19" fmla="*/ 76 h 136"/>
                <a:gd name="T20" fmla="*/ 389 w 1167"/>
                <a:gd name="T21" fmla="*/ 69 h 136"/>
                <a:gd name="T22" fmla="*/ 404 w 1167"/>
                <a:gd name="T23" fmla="*/ 62 h 136"/>
                <a:gd name="T24" fmla="*/ 436 w 1167"/>
                <a:gd name="T25" fmla="*/ 49 h 136"/>
                <a:gd name="T26" fmla="*/ 518 w 1167"/>
                <a:gd name="T27" fmla="*/ 48 h 136"/>
                <a:gd name="T28" fmla="*/ 545 w 1167"/>
                <a:gd name="T29" fmla="*/ 41 h 136"/>
                <a:gd name="T30" fmla="*/ 586 w 1167"/>
                <a:gd name="T31" fmla="*/ 34 h 136"/>
                <a:gd name="T32" fmla="*/ 647 w 1167"/>
                <a:gd name="T33" fmla="*/ 28 h 136"/>
                <a:gd name="T34" fmla="*/ 676 w 1167"/>
                <a:gd name="T35" fmla="*/ 25 h 136"/>
                <a:gd name="T36" fmla="*/ 747 w 1167"/>
                <a:gd name="T37" fmla="*/ 19 h 136"/>
                <a:gd name="T38" fmla="*/ 783 w 1167"/>
                <a:gd name="T39" fmla="*/ 18 h 136"/>
                <a:gd name="T40" fmla="*/ 796 w 1167"/>
                <a:gd name="T41" fmla="*/ 16 h 136"/>
                <a:gd name="T42" fmla="*/ 804 w 1167"/>
                <a:gd name="T43" fmla="*/ 10 h 136"/>
                <a:gd name="T44" fmla="*/ 820 w 1167"/>
                <a:gd name="T45" fmla="*/ 10 h 136"/>
                <a:gd name="T46" fmla="*/ 827 w 1167"/>
                <a:gd name="T47" fmla="*/ 8 h 136"/>
                <a:gd name="T48" fmla="*/ 837 w 1167"/>
                <a:gd name="T49" fmla="*/ 8 h 136"/>
                <a:gd name="T50" fmla="*/ 847 w 1167"/>
                <a:gd name="T51" fmla="*/ 6 h 136"/>
                <a:gd name="T52" fmla="*/ 855 w 1167"/>
                <a:gd name="T53" fmla="*/ 6 h 136"/>
                <a:gd name="T54" fmla="*/ 864 w 1167"/>
                <a:gd name="T55" fmla="*/ 6 h 136"/>
                <a:gd name="T56" fmla="*/ 872 w 1167"/>
                <a:gd name="T57" fmla="*/ 6 h 136"/>
                <a:gd name="T58" fmla="*/ 887 w 1167"/>
                <a:gd name="T59" fmla="*/ 6 h 136"/>
                <a:gd name="T60" fmla="*/ 894 w 1167"/>
                <a:gd name="T61" fmla="*/ 6 h 136"/>
                <a:gd name="T62" fmla="*/ 901 w 1167"/>
                <a:gd name="T63" fmla="*/ 6 h 136"/>
                <a:gd name="T64" fmla="*/ 909 w 1167"/>
                <a:gd name="T65" fmla="*/ 6 h 136"/>
                <a:gd name="T66" fmla="*/ 916 w 1167"/>
                <a:gd name="T67" fmla="*/ 4 h 136"/>
                <a:gd name="T68" fmla="*/ 924 w 1167"/>
                <a:gd name="T69" fmla="*/ 4 h 136"/>
                <a:gd name="T70" fmla="*/ 929 w 1167"/>
                <a:gd name="T71" fmla="*/ 4 h 136"/>
                <a:gd name="T72" fmla="*/ 944 w 1167"/>
                <a:gd name="T73" fmla="*/ 4 h 136"/>
                <a:gd name="T74" fmla="*/ 950 w 1167"/>
                <a:gd name="T75" fmla="*/ 0 h 136"/>
                <a:gd name="T76" fmla="*/ 958 w 1167"/>
                <a:gd name="T77" fmla="*/ 0 h 136"/>
                <a:gd name="T78" fmla="*/ 966 w 1167"/>
                <a:gd name="T79" fmla="*/ 0 h 136"/>
                <a:gd name="T80" fmla="*/ 981 w 1167"/>
                <a:gd name="T81" fmla="*/ 0 h 136"/>
                <a:gd name="T82" fmla="*/ 989 w 1167"/>
                <a:gd name="T83" fmla="*/ 0 h 136"/>
                <a:gd name="T84" fmla="*/ 998 w 1167"/>
                <a:gd name="T85" fmla="*/ 0 h 136"/>
                <a:gd name="T86" fmla="*/ 1005 w 1167"/>
                <a:gd name="T87" fmla="*/ 0 h 136"/>
                <a:gd name="T88" fmla="*/ 1010 w 1167"/>
                <a:gd name="T89" fmla="*/ 0 h 136"/>
                <a:gd name="T90" fmla="*/ 1018 w 1167"/>
                <a:gd name="T91" fmla="*/ 0 h 136"/>
                <a:gd name="T92" fmla="*/ 1030 w 1167"/>
                <a:gd name="T93" fmla="*/ 0 h 136"/>
                <a:gd name="T94" fmla="*/ 1034 w 1167"/>
                <a:gd name="T95" fmla="*/ 0 h 136"/>
                <a:gd name="T96" fmla="*/ 1047 w 1167"/>
                <a:gd name="T97" fmla="*/ 0 h 136"/>
                <a:gd name="T98" fmla="*/ 1054 w 1167"/>
                <a:gd name="T99" fmla="*/ 0 h 136"/>
                <a:gd name="T100" fmla="*/ 1063 w 1167"/>
                <a:gd name="T101" fmla="*/ 0 h 136"/>
                <a:gd name="T102" fmla="*/ 1074 w 1167"/>
                <a:gd name="T103" fmla="*/ 0 h 136"/>
                <a:gd name="T104" fmla="*/ 1086 w 1167"/>
                <a:gd name="T105" fmla="*/ 0 h 136"/>
                <a:gd name="T106" fmla="*/ 1091 w 1167"/>
                <a:gd name="T107" fmla="*/ 0 h 136"/>
                <a:gd name="T108" fmla="*/ 1104 w 1167"/>
                <a:gd name="T109" fmla="*/ 0 h 136"/>
                <a:gd name="T110" fmla="*/ 1119 w 1167"/>
                <a:gd name="T111" fmla="*/ 0 h 136"/>
                <a:gd name="T112" fmla="*/ 1127 w 1167"/>
                <a:gd name="T113" fmla="*/ 0 h 136"/>
                <a:gd name="T114" fmla="*/ 1135 w 1167"/>
                <a:gd name="T115" fmla="*/ 0 h 136"/>
                <a:gd name="T116" fmla="*/ 1143 w 1167"/>
                <a:gd name="T117" fmla="*/ 0 h 136"/>
                <a:gd name="T118" fmla="*/ 1151 w 1167"/>
                <a:gd name="T119" fmla="*/ 0 h 136"/>
                <a:gd name="T120" fmla="*/ 1160 w 1167"/>
                <a:gd name="T121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167" h="136">
                  <a:moveTo>
                    <a:pt x="0" y="136"/>
                  </a:moveTo>
                  <a:lnTo>
                    <a:pt x="0" y="136"/>
                  </a:lnTo>
                  <a:lnTo>
                    <a:pt x="0" y="136"/>
                  </a:lnTo>
                  <a:lnTo>
                    <a:pt x="4" y="136"/>
                  </a:lnTo>
                  <a:lnTo>
                    <a:pt x="4" y="134"/>
                  </a:lnTo>
                  <a:lnTo>
                    <a:pt x="8" y="134"/>
                  </a:lnTo>
                  <a:lnTo>
                    <a:pt x="8" y="133"/>
                  </a:lnTo>
                  <a:lnTo>
                    <a:pt x="9" y="133"/>
                  </a:lnTo>
                  <a:lnTo>
                    <a:pt x="9" y="129"/>
                  </a:lnTo>
                  <a:lnTo>
                    <a:pt x="18" y="129"/>
                  </a:lnTo>
                  <a:lnTo>
                    <a:pt x="18" y="126"/>
                  </a:lnTo>
                  <a:lnTo>
                    <a:pt x="21" y="126"/>
                  </a:lnTo>
                  <a:lnTo>
                    <a:pt x="21" y="126"/>
                  </a:lnTo>
                  <a:lnTo>
                    <a:pt x="23" y="126"/>
                  </a:lnTo>
                  <a:lnTo>
                    <a:pt x="23" y="126"/>
                  </a:lnTo>
                  <a:lnTo>
                    <a:pt x="59" y="126"/>
                  </a:lnTo>
                  <a:lnTo>
                    <a:pt x="59" y="124"/>
                  </a:lnTo>
                  <a:lnTo>
                    <a:pt x="62" y="124"/>
                  </a:lnTo>
                  <a:lnTo>
                    <a:pt x="62" y="124"/>
                  </a:lnTo>
                  <a:lnTo>
                    <a:pt x="89" y="124"/>
                  </a:lnTo>
                  <a:lnTo>
                    <a:pt x="89" y="124"/>
                  </a:lnTo>
                  <a:lnTo>
                    <a:pt x="95" y="124"/>
                  </a:lnTo>
                  <a:lnTo>
                    <a:pt x="95" y="124"/>
                  </a:lnTo>
                  <a:lnTo>
                    <a:pt x="97" y="124"/>
                  </a:lnTo>
                  <a:lnTo>
                    <a:pt x="97" y="124"/>
                  </a:lnTo>
                  <a:lnTo>
                    <a:pt x="100" y="124"/>
                  </a:lnTo>
                  <a:lnTo>
                    <a:pt x="100" y="124"/>
                  </a:lnTo>
                  <a:lnTo>
                    <a:pt x="118" y="124"/>
                  </a:lnTo>
                  <a:lnTo>
                    <a:pt x="118" y="122"/>
                  </a:lnTo>
                  <a:lnTo>
                    <a:pt x="146" y="122"/>
                  </a:lnTo>
                  <a:lnTo>
                    <a:pt x="146" y="122"/>
                  </a:lnTo>
                  <a:lnTo>
                    <a:pt x="155" y="122"/>
                  </a:lnTo>
                  <a:lnTo>
                    <a:pt x="155" y="122"/>
                  </a:lnTo>
                  <a:lnTo>
                    <a:pt x="156" y="122"/>
                  </a:lnTo>
                  <a:lnTo>
                    <a:pt x="156" y="122"/>
                  </a:lnTo>
                  <a:lnTo>
                    <a:pt x="160" y="122"/>
                  </a:lnTo>
                  <a:lnTo>
                    <a:pt x="160" y="121"/>
                  </a:lnTo>
                  <a:lnTo>
                    <a:pt x="183" y="121"/>
                  </a:lnTo>
                  <a:lnTo>
                    <a:pt x="183" y="119"/>
                  </a:lnTo>
                  <a:lnTo>
                    <a:pt x="202" y="119"/>
                  </a:lnTo>
                  <a:lnTo>
                    <a:pt x="202" y="119"/>
                  </a:lnTo>
                  <a:lnTo>
                    <a:pt x="227" y="119"/>
                  </a:lnTo>
                  <a:lnTo>
                    <a:pt x="227" y="117"/>
                  </a:lnTo>
                  <a:lnTo>
                    <a:pt x="237" y="117"/>
                  </a:lnTo>
                  <a:lnTo>
                    <a:pt x="237" y="116"/>
                  </a:lnTo>
                  <a:lnTo>
                    <a:pt x="259" y="116"/>
                  </a:lnTo>
                  <a:lnTo>
                    <a:pt x="259" y="110"/>
                  </a:lnTo>
                  <a:lnTo>
                    <a:pt x="271" y="110"/>
                  </a:lnTo>
                  <a:lnTo>
                    <a:pt x="271" y="107"/>
                  </a:lnTo>
                  <a:lnTo>
                    <a:pt x="272" y="107"/>
                  </a:lnTo>
                  <a:lnTo>
                    <a:pt x="272" y="105"/>
                  </a:lnTo>
                  <a:lnTo>
                    <a:pt x="273" y="105"/>
                  </a:lnTo>
                  <a:lnTo>
                    <a:pt x="273" y="102"/>
                  </a:lnTo>
                  <a:lnTo>
                    <a:pt x="277" y="102"/>
                  </a:lnTo>
                  <a:lnTo>
                    <a:pt x="277" y="98"/>
                  </a:lnTo>
                  <a:lnTo>
                    <a:pt x="279" y="98"/>
                  </a:lnTo>
                  <a:lnTo>
                    <a:pt x="279" y="96"/>
                  </a:lnTo>
                  <a:lnTo>
                    <a:pt x="281" y="96"/>
                  </a:lnTo>
                  <a:lnTo>
                    <a:pt x="281" y="95"/>
                  </a:lnTo>
                  <a:lnTo>
                    <a:pt x="282" y="95"/>
                  </a:lnTo>
                  <a:lnTo>
                    <a:pt x="282" y="93"/>
                  </a:lnTo>
                  <a:lnTo>
                    <a:pt x="284" y="93"/>
                  </a:lnTo>
                  <a:lnTo>
                    <a:pt x="284" y="91"/>
                  </a:lnTo>
                  <a:lnTo>
                    <a:pt x="286" y="91"/>
                  </a:lnTo>
                  <a:lnTo>
                    <a:pt x="286" y="90"/>
                  </a:lnTo>
                  <a:lnTo>
                    <a:pt x="287" y="90"/>
                  </a:lnTo>
                  <a:lnTo>
                    <a:pt x="287" y="88"/>
                  </a:lnTo>
                  <a:lnTo>
                    <a:pt x="288" y="88"/>
                  </a:lnTo>
                  <a:lnTo>
                    <a:pt x="288" y="86"/>
                  </a:lnTo>
                  <a:lnTo>
                    <a:pt x="289" y="86"/>
                  </a:lnTo>
                  <a:lnTo>
                    <a:pt x="289" y="84"/>
                  </a:lnTo>
                  <a:lnTo>
                    <a:pt x="290" y="84"/>
                  </a:lnTo>
                  <a:lnTo>
                    <a:pt x="290" y="83"/>
                  </a:lnTo>
                  <a:lnTo>
                    <a:pt x="294" y="83"/>
                  </a:lnTo>
                  <a:lnTo>
                    <a:pt x="294" y="81"/>
                  </a:lnTo>
                  <a:lnTo>
                    <a:pt x="296" y="81"/>
                  </a:lnTo>
                  <a:lnTo>
                    <a:pt x="296" y="79"/>
                  </a:lnTo>
                  <a:lnTo>
                    <a:pt x="303" y="79"/>
                  </a:lnTo>
                  <a:lnTo>
                    <a:pt x="303" y="76"/>
                  </a:lnTo>
                  <a:lnTo>
                    <a:pt x="372" y="76"/>
                  </a:lnTo>
                  <a:lnTo>
                    <a:pt x="372" y="74"/>
                  </a:lnTo>
                  <a:lnTo>
                    <a:pt x="381" y="74"/>
                  </a:lnTo>
                  <a:lnTo>
                    <a:pt x="381" y="72"/>
                  </a:lnTo>
                  <a:lnTo>
                    <a:pt x="384" y="72"/>
                  </a:lnTo>
                  <a:lnTo>
                    <a:pt x="384" y="70"/>
                  </a:lnTo>
                  <a:lnTo>
                    <a:pt x="385" y="70"/>
                  </a:lnTo>
                  <a:lnTo>
                    <a:pt x="385" y="69"/>
                  </a:lnTo>
                  <a:lnTo>
                    <a:pt x="389" y="69"/>
                  </a:lnTo>
                  <a:lnTo>
                    <a:pt x="389" y="65"/>
                  </a:lnTo>
                  <a:lnTo>
                    <a:pt x="390" y="65"/>
                  </a:lnTo>
                  <a:lnTo>
                    <a:pt x="390" y="65"/>
                  </a:lnTo>
                  <a:lnTo>
                    <a:pt x="392" y="65"/>
                  </a:lnTo>
                  <a:lnTo>
                    <a:pt x="392" y="65"/>
                  </a:lnTo>
                  <a:lnTo>
                    <a:pt x="397" y="65"/>
                  </a:lnTo>
                  <a:lnTo>
                    <a:pt x="397" y="62"/>
                  </a:lnTo>
                  <a:lnTo>
                    <a:pt x="404" y="62"/>
                  </a:lnTo>
                  <a:lnTo>
                    <a:pt x="404" y="58"/>
                  </a:lnTo>
                  <a:lnTo>
                    <a:pt x="405" y="58"/>
                  </a:lnTo>
                  <a:lnTo>
                    <a:pt x="405" y="56"/>
                  </a:lnTo>
                  <a:lnTo>
                    <a:pt x="406" y="56"/>
                  </a:lnTo>
                  <a:lnTo>
                    <a:pt x="406" y="51"/>
                  </a:lnTo>
                  <a:lnTo>
                    <a:pt x="413" y="51"/>
                  </a:lnTo>
                  <a:lnTo>
                    <a:pt x="413" y="49"/>
                  </a:lnTo>
                  <a:lnTo>
                    <a:pt x="436" y="49"/>
                  </a:lnTo>
                  <a:lnTo>
                    <a:pt x="436" y="48"/>
                  </a:lnTo>
                  <a:lnTo>
                    <a:pt x="485" y="48"/>
                  </a:lnTo>
                  <a:lnTo>
                    <a:pt x="485" y="48"/>
                  </a:lnTo>
                  <a:lnTo>
                    <a:pt x="500" y="48"/>
                  </a:lnTo>
                  <a:lnTo>
                    <a:pt x="500" y="48"/>
                  </a:lnTo>
                  <a:lnTo>
                    <a:pt x="504" y="48"/>
                  </a:lnTo>
                  <a:lnTo>
                    <a:pt x="504" y="48"/>
                  </a:lnTo>
                  <a:lnTo>
                    <a:pt x="518" y="48"/>
                  </a:lnTo>
                  <a:lnTo>
                    <a:pt x="518" y="46"/>
                  </a:lnTo>
                  <a:lnTo>
                    <a:pt x="519" y="46"/>
                  </a:lnTo>
                  <a:lnTo>
                    <a:pt x="519" y="44"/>
                  </a:lnTo>
                  <a:lnTo>
                    <a:pt x="527" y="44"/>
                  </a:lnTo>
                  <a:lnTo>
                    <a:pt x="527" y="42"/>
                  </a:lnTo>
                  <a:lnTo>
                    <a:pt x="531" y="42"/>
                  </a:lnTo>
                  <a:lnTo>
                    <a:pt x="531" y="41"/>
                  </a:lnTo>
                  <a:lnTo>
                    <a:pt x="545" y="41"/>
                  </a:lnTo>
                  <a:lnTo>
                    <a:pt x="545" y="39"/>
                  </a:lnTo>
                  <a:lnTo>
                    <a:pt x="552" y="39"/>
                  </a:lnTo>
                  <a:lnTo>
                    <a:pt x="552" y="37"/>
                  </a:lnTo>
                  <a:lnTo>
                    <a:pt x="559" y="37"/>
                  </a:lnTo>
                  <a:lnTo>
                    <a:pt x="559" y="35"/>
                  </a:lnTo>
                  <a:lnTo>
                    <a:pt x="574" y="35"/>
                  </a:lnTo>
                  <a:lnTo>
                    <a:pt x="574" y="34"/>
                  </a:lnTo>
                  <a:lnTo>
                    <a:pt x="586" y="34"/>
                  </a:lnTo>
                  <a:lnTo>
                    <a:pt x="586" y="32"/>
                  </a:lnTo>
                  <a:lnTo>
                    <a:pt x="628" y="32"/>
                  </a:lnTo>
                  <a:lnTo>
                    <a:pt x="628" y="30"/>
                  </a:lnTo>
                  <a:lnTo>
                    <a:pt x="635" y="30"/>
                  </a:lnTo>
                  <a:lnTo>
                    <a:pt x="635" y="28"/>
                  </a:lnTo>
                  <a:lnTo>
                    <a:pt x="643" y="28"/>
                  </a:lnTo>
                  <a:lnTo>
                    <a:pt x="643" y="28"/>
                  </a:lnTo>
                  <a:lnTo>
                    <a:pt x="647" y="28"/>
                  </a:lnTo>
                  <a:lnTo>
                    <a:pt x="647" y="28"/>
                  </a:lnTo>
                  <a:lnTo>
                    <a:pt x="660" y="28"/>
                  </a:lnTo>
                  <a:lnTo>
                    <a:pt x="660" y="26"/>
                  </a:lnTo>
                  <a:lnTo>
                    <a:pt x="667" y="26"/>
                  </a:lnTo>
                  <a:lnTo>
                    <a:pt x="667" y="26"/>
                  </a:lnTo>
                  <a:lnTo>
                    <a:pt x="668" y="26"/>
                  </a:lnTo>
                  <a:lnTo>
                    <a:pt x="668" y="25"/>
                  </a:lnTo>
                  <a:lnTo>
                    <a:pt x="676" y="25"/>
                  </a:lnTo>
                  <a:lnTo>
                    <a:pt x="676" y="23"/>
                  </a:lnTo>
                  <a:lnTo>
                    <a:pt x="684" y="23"/>
                  </a:lnTo>
                  <a:lnTo>
                    <a:pt x="684" y="21"/>
                  </a:lnTo>
                  <a:lnTo>
                    <a:pt x="686" y="21"/>
                  </a:lnTo>
                  <a:lnTo>
                    <a:pt x="686" y="19"/>
                  </a:lnTo>
                  <a:lnTo>
                    <a:pt x="704" y="19"/>
                  </a:lnTo>
                  <a:lnTo>
                    <a:pt x="704" y="19"/>
                  </a:lnTo>
                  <a:lnTo>
                    <a:pt x="747" y="19"/>
                  </a:lnTo>
                  <a:lnTo>
                    <a:pt x="747" y="18"/>
                  </a:lnTo>
                  <a:lnTo>
                    <a:pt x="768" y="18"/>
                  </a:lnTo>
                  <a:lnTo>
                    <a:pt x="768" y="18"/>
                  </a:lnTo>
                  <a:lnTo>
                    <a:pt x="779" y="18"/>
                  </a:lnTo>
                  <a:lnTo>
                    <a:pt x="779" y="18"/>
                  </a:lnTo>
                  <a:lnTo>
                    <a:pt x="780" y="18"/>
                  </a:lnTo>
                  <a:lnTo>
                    <a:pt x="780" y="18"/>
                  </a:lnTo>
                  <a:lnTo>
                    <a:pt x="783" y="18"/>
                  </a:lnTo>
                  <a:lnTo>
                    <a:pt x="783" y="16"/>
                  </a:lnTo>
                  <a:lnTo>
                    <a:pt x="786" y="16"/>
                  </a:lnTo>
                  <a:lnTo>
                    <a:pt x="786" y="16"/>
                  </a:lnTo>
                  <a:lnTo>
                    <a:pt x="790" y="16"/>
                  </a:lnTo>
                  <a:lnTo>
                    <a:pt x="790" y="16"/>
                  </a:lnTo>
                  <a:lnTo>
                    <a:pt x="793" y="16"/>
                  </a:lnTo>
                  <a:lnTo>
                    <a:pt x="793" y="16"/>
                  </a:lnTo>
                  <a:lnTo>
                    <a:pt x="796" y="16"/>
                  </a:lnTo>
                  <a:lnTo>
                    <a:pt x="796" y="14"/>
                  </a:lnTo>
                  <a:lnTo>
                    <a:pt x="797" y="14"/>
                  </a:lnTo>
                  <a:lnTo>
                    <a:pt x="797" y="12"/>
                  </a:lnTo>
                  <a:lnTo>
                    <a:pt x="798" y="12"/>
                  </a:lnTo>
                  <a:lnTo>
                    <a:pt x="798" y="12"/>
                  </a:lnTo>
                  <a:lnTo>
                    <a:pt x="802" y="12"/>
                  </a:lnTo>
                  <a:lnTo>
                    <a:pt x="802" y="10"/>
                  </a:lnTo>
                  <a:lnTo>
                    <a:pt x="804" y="10"/>
                  </a:lnTo>
                  <a:lnTo>
                    <a:pt x="804" y="10"/>
                  </a:lnTo>
                  <a:lnTo>
                    <a:pt x="811" y="10"/>
                  </a:lnTo>
                  <a:lnTo>
                    <a:pt x="811" y="10"/>
                  </a:lnTo>
                  <a:lnTo>
                    <a:pt x="812" y="10"/>
                  </a:lnTo>
                  <a:lnTo>
                    <a:pt x="812" y="10"/>
                  </a:lnTo>
                  <a:lnTo>
                    <a:pt x="815" y="10"/>
                  </a:lnTo>
                  <a:lnTo>
                    <a:pt x="815" y="10"/>
                  </a:lnTo>
                  <a:lnTo>
                    <a:pt x="820" y="10"/>
                  </a:lnTo>
                  <a:lnTo>
                    <a:pt x="820" y="10"/>
                  </a:lnTo>
                  <a:lnTo>
                    <a:pt x="822" y="10"/>
                  </a:lnTo>
                  <a:lnTo>
                    <a:pt x="822" y="10"/>
                  </a:lnTo>
                  <a:lnTo>
                    <a:pt x="823" y="10"/>
                  </a:lnTo>
                  <a:lnTo>
                    <a:pt x="823" y="10"/>
                  </a:lnTo>
                  <a:lnTo>
                    <a:pt x="826" y="10"/>
                  </a:lnTo>
                  <a:lnTo>
                    <a:pt x="826" y="8"/>
                  </a:lnTo>
                  <a:lnTo>
                    <a:pt x="827" y="8"/>
                  </a:lnTo>
                  <a:lnTo>
                    <a:pt x="827" y="8"/>
                  </a:lnTo>
                  <a:lnTo>
                    <a:pt x="828" y="8"/>
                  </a:lnTo>
                  <a:lnTo>
                    <a:pt x="828" y="8"/>
                  </a:lnTo>
                  <a:lnTo>
                    <a:pt x="831" y="8"/>
                  </a:lnTo>
                  <a:lnTo>
                    <a:pt x="831" y="8"/>
                  </a:lnTo>
                  <a:lnTo>
                    <a:pt x="835" y="8"/>
                  </a:lnTo>
                  <a:lnTo>
                    <a:pt x="835" y="8"/>
                  </a:lnTo>
                  <a:lnTo>
                    <a:pt x="837" y="8"/>
                  </a:lnTo>
                  <a:lnTo>
                    <a:pt x="837" y="8"/>
                  </a:lnTo>
                  <a:lnTo>
                    <a:pt x="838" y="8"/>
                  </a:lnTo>
                  <a:lnTo>
                    <a:pt x="838" y="8"/>
                  </a:lnTo>
                  <a:lnTo>
                    <a:pt x="840" y="8"/>
                  </a:lnTo>
                  <a:lnTo>
                    <a:pt x="840" y="6"/>
                  </a:lnTo>
                  <a:lnTo>
                    <a:pt x="844" y="6"/>
                  </a:lnTo>
                  <a:lnTo>
                    <a:pt x="844" y="6"/>
                  </a:lnTo>
                  <a:lnTo>
                    <a:pt x="847" y="6"/>
                  </a:lnTo>
                  <a:lnTo>
                    <a:pt x="847" y="6"/>
                  </a:lnTo>
                  <a:lnTo>
                    <a:pt x="848" y="6"/>
                  </a:lnTo>
                  <a:lnTo>
                    <a:pt x="848" y="6"/>
                  </a:lnTo>
                  <a:lnTo>
                    <a:pt x="851" y="6"/>
                  </a:lnTo>
                  <a:lnTo>
                    <a:pt x="851" y="6"/>
                  </a:lnTo>
                  <a:lnTo>
                    <a:pt x="854" y="6"/>
                  </a:lnTo>
                  <a:lnTo>
                    <a:pt x="854" y="6"/>
                  </a:lnTo>
                  <a:lnTo>
                    <a:pt x="855" y="6"/>
                  </a:lnTo>
                  <a:lnTo>
                    <a:pt x="855" y="6"/>
                  </a:lnTo>
                  <a:lnTo>
                    <a:pt x="860" y="6"/>
                  </a:lnTo>
                  <a:lnTo>
                    <a:pt x="860" y="6"/>
                  </a:lnTo>
                  <a:lnTo>
                    <a:pt x="862" y="6"/>
                  </a:lnTo>
                  <a:lnTo>
                    <a:pt x="862" y="6"/>
                  </a:lnTo>
                  <a:lnTo>
                    <a:pt x="863" y="6"/>
                  </a:lnTo>
                  <a:lnTo>
                    <a:pt x="863" y="6"/>
                  </a:lnTo>
                  <a:lnTo>
                    <a:pt x="864" y="6"/>
                  </a:lnTo>
                  <a:lnTo>
                    <a:pt x="864" y="6"/>
                  </a:lnTo>
                  <a:lnTo>
                    <a:pt x="869" y="6"/>
                  </a:lnTo>
                  <a:lnTo>
                    <a:pt x="869" y="6"/>
                  </a:lnTo>
                  <a:lnTo>
                    <a:pt x="870" y="6"/>
                  </a:lnTo>
                  <a:lnTo>
                    <a:pt x="870" y="6"/>
                  </a:lnTo>
                  <a:lnTo>
                    <a:pt x="871" y="6"/>
                  </a:lnTo>
                  <a:lnTo>
                    <a:pt x="871" y="6"/>
                  </a:lnTo>
                  <a:lnTo>
                    <a:pt x="872" y="6"/>
                  </a:lnTo>
                  <a:lnTo>
                    <a:pt x="872" y="6"/>
                  </a:lnTo>
                  <a:lnTo>
                    <a:pt x="877" y="6"/>
                  </a:lnTo>
                  <a:lnTo>
                    <a:pt x="877" y="6"/>
                  </a:lnTo>
                  <a:lnTo>
                    <a:pt x="885" y="6"/>
                  </a:lnTo>
                  <a:lnTo>
                    <a:pt x="885" y="6"/>
                  </a:lnTo>
                  <a:lnTo>
                    <a:pt x="886" y="6"/>
                  </a:lnTo>
                  <a:lnTo>
                    <a:pt x="886" y="6"/>
                  </a:lnTo>
                  <a:lnTo>
                    <a:pt x="887" y="6"/>
                  </a:lnTo>
                  <a:lnTo>
                    <a:pt x="887" y="6"/>
                  </a:lnTo>
                  <a:lnTo>
                    <a:pt x="888" y="6"/>
                  </a:lnTo>
                  <a:lnTo>
                    <a:pt x="888" y="6"/>
                  </a:lnTo>
                  <a:lnTo>
                    <a:pt x="892" y="6"/>
                  </a:lnTo>
                  <a:lnTo>
                    <a:pt x="892" y="6"/>
                  </a:lnTo>
                  <a:lnTo>
                    <a:pt x="893" y="6"/>
                  </a:lnTo>
                  <a:lnTo>
                    <a:pt x="893" y="6"/>
                  </a:lnTo>
                  <a:lnTo>
                    <a:pt x="894" y="6"/>
                  </a:lnTo>
                  <a:lnTo>
                    <a:pt x="894" y="6"/>
                  </a:lnTo>
                  <a:lnTo>
                    <a:pt x="895" y="6"/>
                  </a:lnTo>
                  <a:lnTo>
                    <a:pt x="895" y="6"/>
                  </a:lnTo>
                  <a:lnTo>
                    <a:pt x="896" y="6"/>
                  </a:lnTo>
                  <a:lnTo>
                    <a:pt x="896" y="6"/>
                  </a:lnTo>
                  <a:lnTo>
                    <a:pt x="900" y="6"/>
                  </a:lnTo>
                  <a:lnTo>
                    <a:pt x="900" y="6"/>
                  </a:lnTo>
                  <a:lnTo>
                    <a:pt x="901" y="6"/>
                  </a:lnTo>
                  <a:lnTo>
                    <a:pt x="901" y="6"/>
                  </a:lnTo>
                  <a:lnTo>
                    <a:pt x="902" y="6"/>
                  </a:lnTo>
                  <a:lnTo>
                    <a:pt x="902" y="6"/>
                  </a:lnTo>
                  <a:lnTo>
                    <a:pt x="903" y="6"/>
                  </a:lnTo>
                  <a:lnTo>
                    <a:pt x="903" y="6"/>
                  </a:lnTo>
                  <a:lnTo>
                    <a:pt x="908" y="6"/>
                  </a:lnTo>
                  <a:lnTo>
                    <a:pt x="908" y="6"/>
                  </a:lnTo>
                  <a:lnTo>
                    <a:pt x="909" y="6"/>
                  </a:lnTo>
                  <a:lnTo>
                    <a:pt x="909" y="6"/>
                  </a:lnTo>
                  <a:lnTo>
                    <a:pt x="910" y="6"/>
                  </a:lnTo>
                  <a:lnTo>
                    <a:pt x="910" y="4"/>
                  </a:lnTo>
                  <a:lnTo>
                    <a:pt x="911" y="4"/>
                  </a:lnTo>
                  <a:lnTo>
                    <a:pt x="911" y="4"/>
                  </a:lnTo>
                  <a:lnTo>
                    <a:pt x="913" y="4"/>
                  </a:lnTo>
                  <a:lnTo>
                    <a:pt x="913" y="4"/>
                  </a:lnTo>
                  <a:lnTo>
                    <a:pt x="916" y="4"/>
                  </a:lnTo>
                  <a:lnTo>
                    <a:pt x="916" y="4"/>
                  </a:lnTo>
                  <a:lnTo>
                    <a:pt x="920" y="4"/>
                  </a:lnTo>
                  <a:lnTo>
                    <a:pt x="920" y="4"/>
                  </a:lnTo>
                  <a:lnTo>
                    <a:pt x="921" y="4"/>
                  </a:lnTo>
                  <a:lnTo>
                    <a:pt x="921" y="4"/>
                  </a:lnTo>
                  <a:lnTo>
                    <a:pt x="922" y="4"/>
                  </a:lnTo>
                  <a:lnTo>
                    <a:pt x="922" y="4"/>
                  </a:lnTo>
                  <a:lnTo>
                    <a:pt x="924" y="4"/>
                  </a:lnTo>
                  <a:lnTo>
                    <a:pt x="924" y="4"/>
                  </a:lnTo>
                  <a:lnTo>
                    <a:pt x="925" y="4"/>
                  </a:lnTo>
                  <a:lnTo>
                    <a:pt x="925" y="4"/>
                  </a:lnTo>
                  <a:lnTo>
                    <a:pt x="926" y="4"/>
                  </a:lnTo>
                  <a:lnTo>
                    <a:pt x="926" y="4"/>
                  </a:lnTo>
                  <a:lnTo>
                    <a:pt x="928" y="4"/>
                  </a:lnTo>
                  <a:lnTo>
                    <a:pt x="928" y="4"/>
                  </a:lnTo>
                  <a:lnTo>
                    <a:pt x="929" y="4"/>
                  </a:lnTo>
                  <a:lnTo>
                    <a:pt x="929" y="4"/>
                  </a:lnTo>
                  <a:lnTo>
                    <a:pt x="933" y="4"/>
                  </a:lnTo>
                  <a:lnTo>
                    <a:pt x="933" y="4"/>
                  </a:lnTo>
                  <a:lnTo>
                    <a:pt x="937" y="4"/>
                  </a:lnTo>
                  <a:lnTo>
                    <a:pt x="937" y="4"/>
                  </a:lnTo>
                  <a:lnTo>
                    <a:pt x="942" y="4"/>
                  </a:lnTo>
                  <a:lnTo>
                    <a:pt x="942" y="4"/>
                  </a:lnTo>
                  <a:lnTo>
                    <a:pt x="944" y="4"/>
                  </a:lnTo>
                  <a:lnTo>
                    <a:pt x="944" y="4"/>
                  </a:lnTo>
                  <a:lnTo>
                    <a:pt x="945" y="4"/>
                  </a:lnTo>
                  <a:lnTo>
                    <a:pt x="945" y="4"/>
                  </a:lnTo>
                  <a:lnTo>
                    <a:pt x="947" y="4"/>
                  </a:lnTo>
                  <a:lnTo>
                    <a:pt x="947" y="0"/>
                  </a:lnTo>
                  <a:lnTo>
                    <a:pt x="948" y="0"/>
                  </a:lnTo>
                  <a:lnTo>
                    <a:pt x="948" y="0"/>
                  </a:lnTo>
                  <a:lnTo>
                    <a:pt x="950" y="0"/>
                  </a:lnTo>
                  <a:lnTo>
                    <a:pt x="950" y="0"/>
                  </a:lnTo>
                  <a:lnTo>
                    <a:pt x="951" y="0"/>
                  </a:lnTo>
                  <a:lnTo>
                    <a:pt x="951" y="0"/>
                  </a:lnTo>
                  <a:lnTo>
                    <a:pt x="952" y="0"/>
                  </a:lnTo>
                  <a:lnTo>
                    <a:pt x="952" y="0"/>
                  </a:lnTo>
                  <a:lnTo>
                    <a:pt x="957" y="0"/>
                  </a:lnTo>
                  <a:lnTo>
                    <a:pt x="957" y="0"/>
                  </a:lnTo>
                  <a:lnTo>
                    <a:pt x="958" y="0"/>
                  </a:lnTo>
                  <a:lnTo>
                    <a:pt x="958" y="0"/>
                  </a:lnTo>
                  <a:lnTo>
                    <a:pt x="959" y="0"/>
                  </a:lnTo>
                  <a:lnTo>
                    <a:pt x="959" y="0"/>
                  </a:lnTo>
                  <a:lnTo>
                    <a:pt x="960" y="0"/>
                  </a:lnTo>
                  <a:lnTo>
                    <a:pt x="960" y="0"/>
                  </a:lnTo>
                  <a:lnTo>
                    <a:pt x="965" y="0"/>
                  </a:lnTo>
                  <a:lnTo>
                    <a:pt x="965" y="0"/>
                  </a:lnTo>
                  <a:lnTo>
                    <a:pt x="966" y="0"/>
                  </a:lnTo>
                  <a:lnTo>
                    <a:pt x="966" y="0"/>
                  </a:lnTo>
                  <a:lnTo>
                    <a:pt x="967" y="0"/>
                  </a:lnTo>
                  <a:lnTo>
                    <a:pt x="967" y="0"/>
                  </a:lnTo>
                  <a:lnTo>
                    <a:pt x="969" y="0"/>
                  </a:lnTo>
                  <a:lnTo>
                    <a:pt x="969" y="0"/>
                  </a:lnTo>
                  <a:lnTo>
                    <a:pt x="977" y="0"/>
                  </a:lnTo>
                  <a:lnTo>
                    <a:pt x="977" y="0"/>
                  </a:lnTo>
                  <a:lnTo>
                    <a:pt x="981" y="0"/>
                  </a:lnTo>
                  <a:lnTo>
                    <a:pt x="981" y="0"/>
                  </a:lnTo>
                  <a:lnTo>
                    <a:pt x="983" y="0"/>
                  </a:lnTo>
                  <a:lnTo>
                    <a:pt x="983" y="0"/>
                  </a:lnTo>
                  <a:lnTo>
                    <a:pt x="984" y="0"/>
                  </a:lnTo>
                  <a:lnTo>
                    <a:pt x="984" y="0"/>
                  </a:lnTo>
                  <a:lnTo>
                    <a:pt x="986" y="0"/>
                  </a:lnTo>
                  <a:lnTo>
                    <a:pt x="986" y="0"/>
                  </a:lnTo>
                  <a:lnTo>
                    <a:pt x="989" y="0"/>
                  </a:lnTo>
                  <a:lnTo>
                    <a:pt x="989" y="0"/>
                  </a:lnTo>
                  <a:lnTo>
                    <a:pt x="990" y="0"/>
                  </a:lnTo>
                  <a:lnTo>
                    <a:pt x="990" y="0"/>
                  </a:lnTo>
                  <a:lnTo>
                    <a:pt x="991" y="0"/>
                  </a:lnTo>
                  <a:lnTo>
                    <a:pt x="991" y="0"/>
                  </a:lnTo>
                  <a:lnTo>
                    <a:pt x="997" y="0"/>
                  </a:lnTo>
                  <a:lnTo>
                    <a:pt x="997" y="0"/>
                  </a:lnTo>
                  <a:lnTo>
                    <a:pt x="998" y="0"/>
                  </a:lnTo>
                  <a:lnTo>
                    <a:pt x="998" y="0"/>
                  </a:lnTo>
                  <a:lnTo>
                    <a:pt x="999" y="0"/>
                  </a:lnTo>
                  <a:lnTo>
                    <a:pt x="999" y="0"/>
                  </a:lnTo>
                  <a:lnTo>
                    <a:pt x="1001" y="0"/>
                  </a:lnTo>
                  <a:lnTo>
                    <a:pt x="1001" y="0"/>
                  </a:lnTo>
                  <a:lnTo>
                    <a:pt x="1002" y="0"/>
                  </a:lnTo>
                  <a:lnTo>
                    <a:pt x="1002" y="0"/>
                  </a:lnTo>
                  <a:lnTo>
                    <a:pt x="1005" y="0"/>
                  </a:lnTo>
                  <a:lnTo>
                    <a:pt x="1005" y="0"/>
                  </a:lnTo>
                  <a:lnTo>
                    <a:pt x="1006" y="0"/>
                  </a:lnTo>
                  <a:lnTo>
                    <a:pt x="1006" y="0"/>
                  </a:lnTo>
                  <a:lnTo>
                    <a:pt x="1008" y="0"/>
                  </a:lnTo>
                  <a:lnTo>
                    <a:pt x="1008" y="0"/>
                  </a:lnTo>
                  <a:lnTo>
                    <a:pt x="1009" y="0"/>
                  </a:lnTo>
                  <a:lnTo>
                    <a:pt x="1009" y="0"/>
                  </a:lnTo>
                  <a:lnTo>
                    <a:pt x="1010" y="0"/>
                  </a:lnTo>
                  <a:lnTo>
                    <a:pt x="1010" y="0"/>
                  </a:lnTo>
                  <a:lnTo>
                    <a:pt x="1015" y="0"/>
                  </a:lnTo>
                  <a:lnTo>
                    <a:pt x="1015" y="0"/>
                  </a:lnTo>
                  <a:lnTo>
                    <a:pt x="1016" y="0"/>
                  </a:lnTo>
                  <a:lnTo>
                    <a:pt x="1016" y="0"/>
                  </a:lnTo>
                  <a:lnTo>
                    <a:pt x="1017" y="0"/>
                  </a:lnTo>
                  <a:lnTo>
                    <a:pt x="1017" y="0"/>
                  </a:lnTo>
                  <a:lnTo>
                    <a:pt x="1018" y="0"/>
                  </a:lnTo>
                  <a:lnTo>
                    <a:pt x="1018" y="0"/>
                  </a:lnTo>
                  <a:lnTo>
                    <a:pt x="1021" y="0"/>
                  </a:lnTo>
                  <a:lnTo>
                    <a:pt x="1021" y="0"/>
                  </a:lnTo>
                  <a:lnTo>
                    <a:pt x="1024" y="0"/>
                  </a:lnTo>
                  <a:lnTo>
                    <a:pt x="1024" y="0"/>
                  </a:lnTo>
                  <a:lnTo>
                    <a:pt x="1025" y="0"/>
                  </a:lnTo>
                  <a:lnTo>
                    <a:pt x="1025" y="0"/>
                  </a:lnTo>
                  <a:lnTo>
                    <a:pt x="1030" y="0"/>
                  </a:lnTo>
                  <a:lnTo>
                    <a:pt x="1030" y="0"/>
                  </a:lnTo>
                  <a:lnTo>
                    <a:pt x="1031" y="0"/>
                  </a:lnTo>
                  <a:lnTo>
                    <a:pt x="1031" y="0"/>
                  </a:lnTo>
                  <a:lnTo>
                    <a:pt x="1032" y="0"/>
                  </a:lnTo>
                  <a:lnTo>
                    <a:pt x="1032" y="0"/>
                  </a:lnTo>
                  <a:lnTo>
                    <a:pt x="1033" y="0"/>
                  </a:lnTo>
                  <a:lnTo>
                    <a:pt x="1033" y="0"/>
                  </a:lnTo>
                  <a:lnTo>
                    <a:pt x="1034" y="0"/>
                  </a:lnTo>
                  <a:lnTo>
                    <a:pt x="1034" y="0"/>
                  </a:lnTo>
                  <a:lnTo>
                    <a:pt x="1038" y="0"/>
                  </a:lnTo>
                  <a:lnTo>
                    <a:pt x="1038" y="0"/>
                  </a:lnTo>
                  <a:lnTo>
                    <a:pt x="1039" y="0"/>
                  </a:lnTo>
                  <a:lnTo>
                    <a:pt x="1039" y="0"/>
                  </a:lnTo>
                  <a:lnTo>
                    <a:pt x="1042" y="0"/>
                  </a:lnTo>
                  <a:lnTo>
                    <a:pt x="1042" y="0"/>
                  </a:lnTo>
                  <a:lnTo>
                    <a:pt x="1047" y="0"/>
                  </a:lnTo>
                  <a:lnTo>
                    <a:pt x="1047" y="0"/>
                  </a:lnTo>
                  <a:lnTo>
                    <a:pt x="1048" y="0"/>
                  </a:lnTo>
                  <a:lnTo>
                    <a:pt x="1048" y="0"/>
                  </a:lnTo>
                  <a:lnTo>
                    <a:pt x="1049" y="0"/>
                  </a:lnTo>
                  <a:lnTo>
                    <a:pt x="1049" y="0"/>
                  </a:lnTo>
                  <a:lnTo>
                    <a:pt x="1050" y="0"/>
                  </a:lnTo>
                  <a:lnTo>
                    <a:pt x="1050" y="0"/>
                  </a:lnTo>
                  <a:lnTo>
                    <a:pt x="1054" y="0"/>
                  </a:lnTo>
                  <a:lnTo>
                    <a:pt x="1054" y="0"/>
                  </a:lnTo>
                  <a:lnTo>
                    <a:pt x="1055" y="0"/>
                  </a:lnTo>
                  <a:lnTo>
                    <a:pt x="1055" y="0"/>
                  </a:lnTo>
                  <a:lnTo>
                    <a:pt x="1056" y="0"/>
                  </a:lnTo>
                  <a:lnTo>
                    <a:pt x="1056" y="0"/>
                  </a:lnTo>
                  <a:lnTo>
                    <a:pt x="1059" y="0"/>
                  </a:lnTo>
                  <a:lnTo>
                    <a:pt x="1059" y="0"/>
                  </a:lnTo>
                  <a:lnTo>
                    <a:pt x="1063" y="0"/>
                  </a:lnTo>
                  <a:lnTo>
                    <a:pt x="1063" y="0"/>
                  </a:lnTo>
                  <a:lnTo>
                    <a:pt x="1064" y="0"/>
                  </a:lnTo>
                  <a:lnTo>
                    <a:pt x="1064" y="0"/>
                  </a:lnTo>
                  <a:lnTo>
                    <a:pt x="1066" y="0"/>
                  </a:lnTo>
                  <a:lnTo>
                    <a:pt x="1066" y="0"/>
                  </a:lnTo>
                  <a:lnTo>
                    <a:pt x="1070" y="0"/>
                  </a:lnTo>
                  <a:lnTo>
                    <a:pt x="1070" y="0"/>
                  </a:lnTo>
                  <a:lnTo>
                    <a:pt x="1074" y="0"/>
                  </a:lnTo>
                  <a:lnTo>
                    <a:pt x="1074" y="0"/>
                  </a:lnTo>
                  <a:lnTo>
                    <a:pt x="1075" y="0"/>
                  </a:lnTo>
                  <a:lnTo>
                    <a:pt x="1075" y="0"/>
                  </a:lnTo>
                  <a:lnTo>
                    <a:pt x="1079" y="0"/>
                  </a:lnTo>
                  <a:lnTo>
                    <a:pt x="1079" y="0"/>
                  </a:lnTo>
                  <a:lnTo>
                    <a:pt x="1081" y="0"/>
                  </a:lnTo>
                  <a:lnTo>
                    <a:pt x="1081" y="0"/>
                  </a:lnTo>
                  <a:lnTo>
                    <a:pt x="1086" y="0"/>
                  </a:lnTo>
                  <a:lnTo>
                    <a:pt x="1086" y="0"/>
                  </a:lnTo>
                  <a:lnTo>
                    <a:pt x="1088" y="0"/>
                  </a:lnTo>
                  <a:lnTo>
                    <a:pt x="1088" y="0"/>
                  </a:lnTo>
                  <a:lnTo>
                    <a:pt x="1089" y="0"/>
                  </a:lnTo>
                  <a:lnTo>
                    <a:pt x="1089" y="0"/>
                  </a:lnTo>
                  <a:lnTo>
                    <a:pt x="1090" y="0"/>
                  </a:lnTo>
                  <a:lnTo>
                    <a:pt x="1090" y="0"/>
                  </a:lnTo>
                  <a:lnTo>
                    <a:pt x="1091" y="0"/>
                  </a:lnTo>
                  <a:lnTo>
                    <a:pt x="1091" y="0"/>
                  </a:lnTo>
                  <a:lnTo>
                    <a:pt x="1098" y="0"/>
                  </a:lnTo>
                  <a:lnTo>
                    <a:pt x="1098" y="0"/>
                  </a:lnTo>
                  <a:lnTo>
                    <a:pt x="1099" y="0"/>
                  </a:lnTo>
                  <a:lnTo>
                    <a:pt x="1099" y="0"/>
                  </a:lnTo>
                  <a:lnTo>
                    <a:pt x="1103" y="0"/>
                  </a:lnTo>
                  <a:lnTo>
                    <a:pt x="1103" y="0"/>
                  </a:lnTo>
                  <a:lnTo>
                    <a:pt x="1104" y="0"/>
                  </a:lnTo>
                  <a:lnTo>
                    <a:pt x="1104" y="0"/>
                  </a:lnTo>
                  <a:lnTo>
                    <a:pt x="1105" y="0"/>
                  </a:lnTo>
                  <a:lnTo>
                    <a:pt x="1105" y="0"/>
                  </a:lnTo>
                  <a:lnTo>
                    <a:pt x="1111" y="0"/>
                  </a:lnTo>
                  <a:lnTo>
                    <a:pt x="1111" y="0"/>
                  </a:lnTo>
                  <a:lnTo>
                    <a:pt x="1113" y="0"/>
                  </a:lnTo>
                  <a:lnTo>
                    <a:pt x="1113" y="0"/>
                  </a:lnTo>
                  <a:lnTo>
                    <a:pt x="1119" y="0"/>
                  </a:lnTo>
                  <a:lnTo>
                    <a:pt x="1119" y="0"/>
                  </a:lnTo>
                  <a:lnTo>
                    <a:pt x="1120" y="0"/>
                  </a:lnTo>
                  <a:lnTo>
                    <a:pt x="1120" y="0"/>
                  </a:lnTo>
                  <a:lnTo>
                    <a:pt x="1122" y="0"/>
                  </a:lnTo>
                  <a:lnTo>
                    <a:pt x="1122" y="0"/>
                  </a:lnTo>
                  <a:lnTo>
                    <a:pt x="1123" y="0"/>
                  </a:lnTo>
                  <a:lnTo>
                    <a:pt x="1123" y="0"/>
                  </a:lnTo>
                  <a:lnTo>
                    <a:pt x="1127" y="0"/>
                  </a:lnTo>
                  <a:lnTo>
                    <a:pt x="1127" y="0"/>
                  </a:lnTo>
                  <a:lnTo>
                    <a:pt x="1128" y="0"/>
                  </a:lnTo>
                  <a:lnTo>
                    <a:pt x="1128" y="0"/>
                  </a:lnTo>
                  <a:lnTo>
                    <a:pt x="1129" y="0"/>
                  </a:lnTo>
                  <a:lnTo>
                    <a:pt x="1129" y="0"/>
                  </a:lnTo>
                  <a:lnTo>
                    <a:pt x="1132" y="0"/>
                  </a:lnTo>
                  <a:lnTo>
                    <a:pt x="1132" y="0"/>
                  </a:lnTo>
                  <a:lnTo>
                    <a:pt x="1135" y="0"/>
                  </a:lnTo>
                  <a:lnTo>
                    <a:pt x="1135" y="0"/>
                  </a:lnTo>
                  <a:lnTo>
                    <a:pt x="1136" y="0"/>
                  </a:lnTo>
                  <a:lnTo>
                    <a:pt x="1136" y="0"/>
                  </a:lnTo>
                  <a:lnTo>
                    <a:pt x="1138" y="0"/>
                  </a:lnTo>
                  <a:lnTo>
                    <a:pt x="1138" y="0"/>
                  </a:lnTo>
                  <a:lnTo>
                    <a:pt x="1140" y="0"/>
                  </a:lnTo>
                  <a:lnTo>
                    <a:pt x="1140" y="0"/>
                  </a:lnTo>
                  <a:lnTo>
                    <a:pt x="1143" y="0"/>
                  </a:lnTo>
                  <a:lnTo>
                    <a:pt x="1143" y="0"/>
                  </a:lnTo>
                  <a:lnTo>
                    <a:pt x="1145" y="0"/>
                  </a:lnTo>
                  <a:lnTo>
                    <a:pt x="1145" y="0"/>
                  </a:lnTo>
                  <a:lnTo>
                    <a:pt x="1147" y="0"/>
                  </a:lnTo>
                  <a:lnTo>
                    <a:pt x="1147" y="0"/>
                  </a:lnTo>
                  <a:lnTo>
                    <a:pt x="1148" y="0"/>
                  </a:lnTo>
                  <a:lnTo>
                    <a:pt x="1148" y="0"/>
                  </a:lnTo>
                  <a:lnTo>
                    <a:pt x="1151" y="0"/>
                  </a:lnTo>
                  <a:lnTo>
                    <a:pt x="1151" y="0"/>
                  </a:lnTo>
                  <a:lnTo>
                    <a:pt x="1154" y="0"/>
                  </a:lnTo>
                  <a:lnTo>
                    <a:pt x="1154" y="0"/>
                  </a:lnTo>
                  <a:lnTo>
                    <a:pt x="1156" y="0"/>
                  </a:lnTo>
                  <a:lnTo>
                    <a:pt x="1156" y="0"/>
                  </a:lnTo>
                  <a:lnTo>
                    <a:pt x="1159" y="0"/>
                  </a:lnTo>
                  <a:lnTo>
                    <a:pt x="1159" y="0"/>
                  </a:lnTo>
                  <a:lnTo>
                    <a:pt x="1160" y="0"/>
                  </a:lnTo>
                  <a:lnTo>
                    <a:pt x="1160" y="0"/>
                  </a:lnTo>
                  <a:lnTo>
                    <a:pt x="1163" y="0"/>
                  </a:lnTo>
                  <a:lnTo>
                    <a:pt x="1163" y="0"/>
                  </a:lnTo>
                  <a:lnTo>
                    <a:pt x="1167" y="0"/>
                  </a:lnTo>
                  <a:lnTo>
                    <a:pt x="1167" y="0"/>
                  </a:lnTo>
                </a:path>
              </a:pathLst>
            </a:custGeom>
            <a:noFill/>
            <a:ln w="28575">
              <a:solidFill>
                <a:srgbClr val="FFCC00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dirty="0">
                <a:solidFill>
                  <a:srgbClr val="000066"/>
                </a:solidFill>
                <a:latin typeface="+mn-lt"/>
              </a:endParaRPr>
            </a:p>
          </p:txBody>
        </p:sp>
        <p:grpSp>
          <p:nvGrpSpPr>
            <p:cNvPr id="14375" name="Groupe 3"/>
            <p:cNvGrpSpPr>
              <a:grpSpLocks/>
            </p:cNvGrpSpPr>
            <p:nvPr/>
          </p:nvGrpSpPr>
          <p:grpSpPr bwMode="auto">
            <a:xfrm>
              <a:off x="2281238" y="3963988"/>
              <a:ext cx="5122862" cy="492125"/>
              <a:chOff x="3063359" y="4065422"/>
              <a:chExt cx="3533775" cy="492126"/>
            </a:xfrm>
          </p:grpSpPr>
          <p:sp>
            <p:nvSpPr>
              <p:cNvPr id="471" name="Line 13"/>
              <p:cNvSpPr>
                <a:spLocks noChangeShapeType="1"/>
              </p:cNvSpPr>
              <p:nvPr/>
            </p:nvSpPr>
            <p:spPr bwMode="auto">
              <a:xfrm>
                <a:off x="3063359" y="4557548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72" name="Line 14"/>
              <p:cNvSpPr>
                <a:spLocks noChangeShapeType="1"/>
              </p:cNvSpPr>
              <p:nvPr/>
            </p:nvSpPr>
            <p:spPr bwMode="auto">
              <a:xfrm>
                <a:off x="3063359" y="4557548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73" name="Line 15"/>
              <p:cNvSpPr>
                <a:spLocks noChangeShapeType="1"/>
              </p:cNvSpPr>
              <p:nvPr/>
            </p:nvSpPr>
            <p:spPr bwMode="auto">
              <a:xfrm>
                <a:off x="3063359" y="4557548"/>
                <a:ext cx="9855" cy="0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74" name="Line 16"/>
              <p:cNvSpPr>
                <a:spLocks noChangeShapeType="1"/>
              </p:cNvSpPr>
              <p:nvPr/>
            </p:nvSpPr>
            <p:spPr bwMode="auto">
              <a:xfrm>
                <a:off x="3073214" y="4557548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75" name="Line 17"/>
              <p:cNvSpPr>
                <a:spLocks noChangeShapeType="1"/>
              </p:cNvSpPr>
              <p:nvPr/>
            </p:nvSpPr>
            <p:spPr bwMode="auto">
              <a:xfrm>
                <a:off x="3073214" y="4557548"/>
                <a:ext cx="5476" cy="0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76" name="Line 18"/>
              <p:cNvSpPr>
                <a:spLocks noChangeShapeType="1"/>
              </p:cNvSpPr>
              <p:nvPr/>
            </p:nvSpPr>
            <p:spPr bwMode="auto">
              <a:xfrm>
                <a:off x="3078690" y="4557548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77" name="Line 19"/>
              <p:cNvSpPr>
                <a:spLocks noChangeShapeType="1"/>
              </p:cNvSpPr>
              <p:nvPr/>
            </p:nvSpPr>
            <p:spPr bwMode="auto">
              <a:xfrm>
                <a:off x="3078690" y="4557548"/>
                <a:ext cx="33947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78" name="Line 20"/>
              <p:cNvSpPr>
                <a:spLocks noChangeShapeType="1"/>
              </p:cNvSpPr>
              <p:nvPr/>
            </p:nvSpPr>
            <p:spPr bwMode="auto">
              <a:xfrm>
                <a:off x="3112637" y="4557548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79" name="Line 21"/>
              <p:cNvSpPr>
                <a:spLocks noChangeShapeType="1"/>
              </p:cNvSpPr>
              <p:nvPr/>
            </p:nvSpPr>
            <p:spPr bwMode="auto">
              <a:xfrm>
                <a:off x="3112637" y="4557548"/>
                <a:ext cx="24091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80" name="Line 22"/>
              <p:cNvSpPr>
                <a:spLocks noChangeShapeType="1"/>
              </p:cNvSpPr>
              <p:nvPr/>
            </p:nvSpPr>
            <p:spPr bwMode="auto">
              <a:xfrm>
                <a:off x="3168485" y="4548023"/>
                <a:ext cx="72274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81" name="Line 23"/>
              <p:cNvSpPr>
                <a:spLocks noChangeShapeType="1"/>
              </p:cNvSpPr>
              <p:nvPr/>
            </p:nvSpPr>
            <p:spPr bwMode="auto">
              <a:xfrm>
                <a:off x="3277992" y="4548023"/>
                <a:ext cx="56943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82" name="Line 24"/>
              <p:cNvSpPr>
                <a:spLocks noChangeShapeType="1"/>
              </p:cNvSpPr>
              <p:nvPr/>
            </p:nvSpPr>
            <p:spPr bwMode="auto">
              <a:xfrm flipV="1">
                <a:off x="3334935" y="4544848"/>
                <a:ext cx="0" cy="3175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83" name="Line 25"/>
              <p:cNvSpPr>
                <a:spLocks noChangeShapeType="1"/>
              </p:cNvSpPr>
              <p:nvPr/>
            </p:nvSpPr>
            <p:spPr bwMode="auto">
              <a:xfrm>
                <a:off x="3334935" y="4544848"/>
                <a:ext cx="9855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84" name="Line 26"/>
              <p:cNvSpPr>
                <a:spLocks noChangeShapeType="1"/>
              </p:cNvSpPr>
              <p:nvPr/>
            </p:nvSpPr>
            <p:spPr bwMode="auto">
              <a:xfrm>
                <a:off x="3377642" y="4536910"/>
                <a:ext cx="7337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85" name="Line 27"/>
              <p:cNvSpPr>
                <a:spLocks noChangeShapeType="1"/>
              </p:cNvSpPr>
              <p:nvPr/>
            </p:nvSpPr>
            <p:spPr bwMode="auto">
              <a:xfrm>
                <a:off x="3487149" y="4536910"/>
                <a:ext cx="7337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86" name="Line 28"/>
              <p:cNvSpPr>
                <a:spLocks noChangeShapeType="1"/>
              </p:cNvSpPr>
              <p:nvPr/>
            </p:nvSpPr>
            <p:spPr bwMode="auto">
              <a:xfrm>
                <a:off x="3596655" y="4536910"/>
                <a:ext cx="33947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87" name="Line 29"/>
              <p:cNvSpPr>
                <a:spLocks noChangeShapeType="1"/>
              </p:cNvSpPr>
              <p:nvPr/>
            </p:nvSpPr>
            <p:spPr bwMode="auto">
              <a:xfrm>
                <a:off x="3630603" y="4536910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88" name="Line 30"/>
              <p:cNvSpPr>
                <a:spLocks noChangeShapeType="1"/>
              </p:cNvSpPr>
              <p:nvPr/>
            </p:nvSpPr>
            <p:spPr bwMode="auto">
              <a:xfrm>
                <a:off x="3630603" y="4536910"/>
                <a:ext cx="36137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89" name="Line 31"/>
              <p:cNvSpPr>
                <a:spLocks noChangeShapeType="1"/>
              </p:cNvSpPr>
              <p:nvPr/>
            </p:nvSpPr>
            <p:spPr bwMode="auto">
              <a:xfrm>
                <a:off x="3706162" y="4536910"/>
                <a:ext cx="33947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90" name="Line 32"/>
              <p:cNvSpPr>
                <a:spLocks noChangeShapeType="1"/>
              </p:cNvSpPr>
              <p:nvPr/>
            </p:nvSpPr>
            <p:spPr bwMode="auto">
              <a:xfrm>
                <a:off x="3740109" y="4536910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91" name="Line 33"/>
              <p:cNvSpPr>
                <a:spLocks noChangeShapeType="1"/>
              </p:cNvSpPr>
              <p:nvPr/>
            </p:nvSpPr>
            <p:spPr bwMode="auto">
              <a:xfrm>
                <a:off x="3740109" y="4536910"/>
                <a:ext cx="36137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92" name="Line 34"/>
              <p:cNvSpPr>
                <a:spLocks noChangeShapeType="1"/>
              </p:cNvSpPr>
              <p:nvPr/>
            </p:nvSpPr>
            <p:spPr bwMode="auto">
              <a:xfrm>
                <a:off x="3812384" y="4536910"/>
                <a:ext cx="39422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93" name="Line 35"/>
              <p:cNvSpPr>
                <a:spLocks noChangeShapeType="1"/>
              </p:cNvSpPr>
              <p:nvPr/>
            </p:nvSpPr>
            <p:spPr bwMode="auto">
              <a:xfrm flipV="1">
                <a:off x="3851806" y="4528973"/>
                <a:ext cx="0" cy="7937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94" name="Line 36"/>
              <p:cNvSpPr>
                <a:spLocks noChangeShapeType="1"/>
              </p:cNvSpPr>
              <p:nvPr/>
            </p:nvSpPr>
            <p:spPr bwMode="auto">
              <a:xfrm>
                <a:off x="3851806" y="4528973"/>
                <a:ext cx="13141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95" name="Line 37"/>
              <p:cNvSpPr>
                <a:spLocks noChangeShapeType="1"/>
              </p:cNvSpPr>
              <p:nvPr/>
            </p:nvSpPr>
            <p:spPr bwMode="auto">
              <a:xfrm flipV="1">
                <a:off x="3864947" y="4524210"/>
                <a:ext cx="0" cy="4763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96" name="Line 38"/>
              <p:cNvSpPr>
                <a:spLocks noChangeShapeType="1"/>
              </p:cNvSpPr>
              <p:nvPr/>
            </p:nvSpPr>
            <p:spPr bwMode="auto">
              <a:xfrm>
                <a:off x="3864947" y="4524210"/>
                <a:ext cx="9855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97" name="Line 39"/>
              <p:cNvSpPr>
                <a:spLocks noChangeShapeType="1"/>
              </p:cNvSpPr>
              <p:nvPr/>
            </p:nvSpPr>
            <p:spPr bwMode="auto">
              <a:xfrm>
                <a:off x="3874802" y="4524210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98" name="Line 40"/>
              <p:cNvSpPr>
                <a:spLocks noChangeShapeType="1"/>
              </p:cNvSpPr>
              <p:nvPr/>
            </p:nvSpPr>
            <p:spPr bwMode="auto">
              <a:xfrm>
                <a:off x="3874802" y="4524210"/>
                <a:ext cx="3286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499" name="Line 41"/>
              <p:cNvSpPr>
                <a:spLocks noChangeShapeType="1"/>
              </p:cNvSpPr>
              <p:nvPr/>
            </p:nvSpPr>
            <p:spPr bwMode="auto">
              <a:xfrm flipV="1">
                <a:off x="3901084" y="4497223"/>
                <a:ext cx="0" cy="11112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00" name="Line 42"/>
              <p:cNvSpPr>
                <a:spLocks noChangeShapeType="1"/>
              </p:cNvSpPr>
              <p:nvPr/>
            </p:nvSpPr>
            <p:spPr bwMode="auto">
              <a:xfrm>
                <a:off x="3901084" y="4497223"/>
                <a:ext cx="657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01" name="Line 43"/>
              <p:cNvSpPr>
                <a:spLocks noChangeShapeType="1"/>
              </p:cNvSpPr>
              <p:nvPr/>
            </p:nvSpPr>
            <p:spPr bwMode="auto">
              <a:xfrm flipV="1">
                <a:off x="3907654" y="4487698"/>
                <a:ext cx="0" cy="9525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02" name="Line 44"/>
              <p:cNvSpPr>
                <a:spLocks noChangeShapeType="1"/>
              </p:cNvSpPr>
              <p:nvPr/>
            </p:nvSpPr>
            <p:spPr bwMode="auto">
              <a:xfrm>
                <a:off x="3907654" y="4487698"/>
                <a:ext cx="10951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03" name="Line 45"/>
              <p:cNvSpPr>
                <a:spLocks noChangeShapeType="1"/>
              </p:cNvSpPr>
              <p:nvPr/>
            </p:nvSpPr>
            <p:spPr bwMode="auto">
              <a:xfrm flipV="1">
                <a:off x="3918605" y="4479760"/>
                <a:ext cx="0" cy="793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04" name="Line 46"/>
              <p:cNvSpPr>
                <a:spLocks noChangeShapeType="1"/>
              </p:cNvSpPr>
              <p:nvPr/>
            </p:nvSpPr>
            <p:spPr bwMode="auto">
              <a:xfrm>
                <a:off x="3918605" y="4479760"/>
                <a:ext cx="3286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05" name="Line 47"/>
              <p:cNvSpPr>
                <a:spLocks noChangeShapeType="1"/>
              </p:cNvSpPr>
              <p:nvPr/>
            </p:nvSpPr>
            <p:spPr bwMode="auto">
              <a:xfrm flipV="1">
                <a:off x="3921890" y="4471823"/>
                <a:ext cx="0" cy="7937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06" name="Line 48"/>
              <p:cNvSpPr>
                <a:spLocks noChangeShapeType="1"/>
              </p:cNvSpPr>
              <p:nvPr/>
            </p:nvSpPr>
            <p:spPr bwMode="auto">
              <a:xfrm>
                <a:off x="3921890" y="4471823"/>
                <a:ext cx="13141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07" name="Line 49"/>
              <p:cNvSpPr>
                <a:spLocks noChangeShapeType="1"/>
              </p:cNvSpPr>
              <p:nvPr/>
            </p:nvSpPr>
            <p:spPr bwMode="auto">
              <a:xfrm flipV="1">
                <a:off x="3935031" y="4468648"/>
                <a:ext cx="0" cy="3175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08" name="Line 50"/>
              <p:cNvSpPr>
                <a:spLocks noChangeShapeType="1"/>
              </p:cNvSpPr>
              <p:nvPr/>
            </p:nvSpPr>
            <p:spPr bwMode="auto">
              <a:xfrm>
                <a:off x="3935031" y="4468648"/>
                <a:ext cx="3285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09" name="Line 51"/>
              <p:cNvSpPr>
                <a:spLocks noChangeShapeType="1"/>
              </p:cNvSpPr>
              <p:nvPr/>
            </p:nvSpPr>
            <p:spPr bwMode="auto">
              <a:xfrm flipV="1">
                <a:off x="3938316" y="4460710"/>
                <a:ext cx="0" cy="793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10" name="Line 52"/>
              <p:cNvSpPr>
                <a:spLocks noChangeShapeType="1"/>
              </p:cNvSpPr>
              <p:nvPr/>
            </p:nvSpPr>
            <p:spPr bwMode="auto">
              <a:xfrm>
                <a:off x="3938316" y="4460710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11" name="Line 53"/>
              <p:cNvSpPr>
                <a:spLocks noChangeShapeType="1"/>
              </p:cNvSpPr>
              <p:nvPr/>
            </p:nvSpPr>
            <p:spPr bwMode="auto">
              <a:xfrm>
                <a:off x="3959122" y="4440073"/>
                <a:ext cx="8761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12" name="Line 54"/>
              <p:cNvSpPr>
                <a:spLocks noChangeShapeType="1"/>
              </p:cNvSpPr>
              <p:nvPr/>
            </p:nvSpPr>
            <p:spPr bwMode="auto">
              <a:xfrm flipV="1">
                <a:off x="3967883" y="4432135"/>
                <a:ext cx="0" cy="793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13" name="Line 55"/>
              <p:cNvSpPr>
                <a:spLocks noChangeShapeType="1"/>
              </p:cNvSpPr>
              <p:nvPr/>
            </p:nvSpPr>
            <p:spPr bwMode="auto">
              <a:xfrm>
                <a:off x="3967883" y="4432135"/>
                <a:ext cx="9855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14" name="Line 56"/>
              <p:cNvSpPr>
                <a:spLocks noChangeShapeType="1"/>
              </p:cNvSpPr>
              <p:nvPr/>
            </p:nvSpPr>
            <p:spPr bwMode="auto">
              <a:xfrm flipV="1">
                <a:off x="3977738" y="4424198"/>
                <a:ext cx="0" cy="7937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15" name="Line 57"/>
              <p:cNvSpPr>
                <a:spLocks noChangeShapeType="1"/>
              </p:cNvSpPr>
              <p:nvPr/>
            </p:nvSpPr>
            <p:spPr bwMode="auto">
              <a:xfrm>
                <a:off x="3977738" y="4424198"/>
                <a:ext cx="42708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16" name="Line 58"/>
              <p:cNvSpPr>
                <a:spLocks noChangeShapeType="1"/>
              </p:cNvSpPr>
              <p:nvPr/>
            </p:nvSpPr>
            <p:spPr bwMode="auto">
              <a:xfrm flipV="1">
                <a:off x="4020446" y="4419435"/>
                <a:ext cx="0" cy="4763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17" name="Line 59"/>
              <p:cNvSpPr>
                <a:spLocks noChangeShapeType="1"/>
              </p:cNvSpPr>
              <p:nvPr/>
            </p:nvSpPr>
            <p:spPr bwMode="auto">
              <a:xfrm>
                <a:off x="4047822" y="4411498"/>
                <a:ext cx="72274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18" name="Line 60"/>
              <p:cNvSpPr>
                <a:spLocks noChangeShapeType="1"/>
              </p:cNvSpPr>
              <p:nvPr/>
            </p:nvSpPr>
            <p:spPr bwMode="auto">
              <a:xfrm flipV="1">
                <a:off x="4147474" y="4395623"/>
                <a:ext cx="0" cy="4762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19" name="Line 61"/>
              <p:cNvSpPr>
                <a:spLocks noChangeShapeType="1"/>
              </p:cNvSpPr>
              <p:nvPr/>
            </p:nvSpPr>
            <p:spPr bwMode="auto">
              <a:xfrm>
                <a:off x="4147474" y="4395623"/>
                <a:ext cx="65704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20" name="Line 62"/>
              <p:cNvSpPr>
                <a:spLocks noChangeShapeType="1"/>
              </p:cNvSpPr>
              <p:nvPr/>
            </p:nvSpPr>
            <p:spPr bwMode="auto">
              <a:xfrm flipV="1">
                <a:off x="4213177" y="4392448"/>
                <a:ext cx="0" cy="3175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21" name="Line 63"/>
              <p:cNvSpPr>
                <a:spLocks noChangeShapeType="1"/>
              </p:cNvSpPr>
              <p:nvPr/>
            </p:nvSpPr>
            <p:spPr bwMode="auto">
              <a:xfrm>
                <a:off x="4213177" y="4392448"/>
                <a:ext cx="1095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22" name="Line 64"/>
              <p:cNvSpPr>
                <a:spLocks noChangeShapeType="1"/>
              </p:cNvSpPr>
              <p:nvPr/>
            </p:nvSpPr>
            <p:spPr bwMode="auto">
              <a:xfrm flipV="1">
                <a:off x="4242744" y="4363873"/>
                <a:ext cx="0" cy="11112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23" name="Line 65"/>
              <p:cNvSpPr>
                <a:spLocks noChangeShapeType="1"/>
              </p:cNvSpPr>
              <p:nvPr/>
            </p:nvSpPr>
            <p:spPr bwMode="auto">
              <a:xfrm>
                <a:off x="4242744" y="4363873"/>
                <a:ext cx="657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24" name="Line 66"/>
              <p:cNvSpPr>
                <a:spLocks noChangeShapeType="1"/>
              </p:cNvSpPr>
              <p:nvPr/>
            </p:nvSpPr>
            <p:spPr bwMode="auto">
              <a:xfrm flipV="1">
                <a:off x="4249314" y="4347998"/>
                <a:ext cx="0" cy="15875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25" name="Line 67"/>
              <p:cNvSpPr>
                <a:spLocks noChangeShapeType="1"/>
              </p:cNvSpPr>
              <p:nvPr/>
            </p:nvSpPr>
            <p:spPr bwMode="auto">
              <a:xfrm>
                <a:off x="4249314" y="4347998"/>
                <a:ext cx="438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26" name="Line 68"/>
              <p:cNvSpPr>
                <a:spLocks noChangeShapeType="1"/>
              </p:cNvSpPr>
              <p:nvPr/>
            </p:nvSpPr>
            <p:spPr bwMode="auto">
              <a:xfrm flipV="1">
                <a:off x="4253695" y="4343235"/>
                <a:ext cx="0" cy="4763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27" name="Line 69"/>
              <p:cNvSpPr>
                <a:spLocks noChangeShapeType="1"/>
              </p:cNvSpPr>
              <p:nvPr/>
            </p:nvSpPr>
            <p:spPr bwMode="auto">
              <a:xfrm>
                <a:off x="4253695" y="4343235"/>
                <a:ext cx="9856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28" name="Line 70"/>
              <p:cNvSpPr>
                <a:spLocks noChangeShapeType="1"/>
              </p:cNvSpPr>
              <p:nvPr/>
            </p:nvSpPr>
            <p:spPr bwMode="auto">
              <a:xfrm flipV="1">
                <a:off x="4263550" y="4335298"/>
                <a:ext cx="0" cy="7937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29" name="Line 71"/>
              <p:cNvSpPr>
                <a:spLocks noChangeShapeType="1"/>
              </p:cNvSpPr>
              <p:nvPr/>
            </p:nvSpPr>
            <p:spPr bwMode="auto">
              <a:xfrm>
                <a:off x="4263550" y="4335298"/>
                <a:ext cx="9855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30" name="Line 72"/>
              <p:cNvSpPr>
                <a:spLocks noChangeShapeType="1"/>
              </p:cNvSpPr>
              <p:nvPr/>
            </p:nvSpPr>
            <p:spPr bwMode="auto">
              <a:xfrm flipV="1">
                <a:off x="4273406" y="4327360"/>
                <a:ext cx="0" cy="793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31" name="Line 73"/>
              <p:cNvSpPr>
                <a:spLocks noChangeShapeType="1"/>
              </p:cNvSpPr>
              <p:nvPr/>
            </p:nvSpPr>
            <p:spPr bwMode="auto">
              <a:xfrm>
                <a:off x="4273406" y="4327360"/>
                <a:ext cx="5476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32" name="Line 74"/>
              <p:cNvSpPr>
                <a:spLocks noChangeShapeType="1"/>
              </p:cNvSpPr>
              <p:nvPr/>
            </p:nvSpPr>
            <p:spPr bwMode="auto">
              <a:xfrm>
                <a:off x="4316114" y="4327360"/>
                <a:ext cx="29566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33" name="Line 75"/>
              <p:cNvSpPr>
                <a:spLocks noChangeShapeType="1"/>
              </p:cNvSpPr>
              <p:nvPr/>
            </p:nvSpPr>
            <p:spPr bwMode="auto">
              <a:xfrm flipV="1">
                <a:off x="4345680" y="4319423"/>
                <a:ext cx="0" cy="7937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34" name="Line 76"/>
              <p:cNvSpPr>
                <a:spLocks noChangeShapeType="1"/>
              </p:cNvSpPr>
              <p:nvPr/>
            </p:nvSpPr>
            <p:spPr bwMode="auto">
              <a:xfrm>
                <a:off x="4345680" y="4319423"/>
                <a:ext cx="13141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35" name="Line 77"/>
              <p:cNvSpPr>
                <a:spLocks noChangeShapeType="1"/>
              </p:cNvSpPr>
              <p:nvPr/>
            </p:nvSpPr>
            <p:spPr bwMode="auto">
              <a:xfrm flipV="1">
                <a:off x="4358821" y="4314660"/>
                <a:ext cx="0" cy="4763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36" name="Line 78"/>
              <p:cNvSpPr>
                <a:spLocks noChangeShapeType="1"/>
              </p:cNvSpPr>
              <p:nvPr/>
            </p:nvSpPr>
            <p:spPr bwMode="auto">
              <a:xfrm>
                <a:off x="4358821" y="4314660"/>
                <a:ext cx="7666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37" name="Line 79"/>
              <p:cNvSpPr>
                <a:spLocks noChangeShapeType="1"/>
              </p:cNvSpPr>
              <p:nvPr/>
            </p:nvSpPr>
            <p:spPr bwMode="auto">
              <a:xfrm flipV="1">
                <a:off x="4366487" y="4306722"/>
                <a:ext cx="0" cy="7937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38" name="Line 80"/>
              <p:cNvSpPr>
                <a:spLocks noChangeShapeType="1"/>
              </p:cNvSpPr>
              <p:nvPr/>
            </p:nvSpPr>
            <p:spPr bwMode="auto">
              <a:xfrm>
                <a:off x="4366487" y="4306722"/>
                <a:ext cx="3285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39" name="Line 81"/>
              <p:cNvSpPr>
                <a:spLocks noChangeShapeType="1"/>
              </p:cNvSpPr>
              <p:nvPr/>
            </p:nvSpPr>
            <p:spPr bwMode="auto">
              <a:xfrm>
                <a:off x="4403719" y="4298784"/>
                <a:ext cx="72274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40" name="Line 82"/>
              <p:cNvSpPr>
                <a:spLocks noChangeShapeType="1"/>
              </p:cNvSpPr>
              <p:nvPr/>
            </p:nvSpPr>
            <p:spPr bwMode="auto">
              <a:xfrm>
                <a:off x="4507750" y="4295609"/>
                <a:ext cx="7337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41" name="Line 83"/>
              <p:cNvSpPr>
                <a:spLocks noChangeShapeType="1"/>
              </p:cNvSpPr>
              <p:nvPr/>
            </p:nvSpPr>
            <p:spPr bwMode="auto">
              <a:xfrm>
                <a:off x="4617256" y="4295609"/>
                <a:ext cx="27377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42" name="Line 84"/>
              <p:cNvSpPr>
                <a:spLocks noChangeShapeType="1"/>
              </p:cNvSpPr>
              <p:nvPr/>
            </p:nvSpPr>
            <p:spPr bwMode="auto">
              <a:xfrm flipV="1">
                <a:off x="4644633" y="4287672"/>
                <a:ext cx="0" cy="7937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43" name="Line 85"/>
              <p:cNvSpPr>
                <a:spLocks noChangeShapeType="1"/>
              </p:cNvSpPr>
              <p:nvPr/>
            </p:nvSpPr>
            <p:spPr bwMode="auto">
              <a:xfrm>
                <a:off x="4644633" y="4287672"/>
                <a:ext cx="12045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44" name="Line 86"/>
              <p:cNvSpPr>
                <a:spLocks noChangeShapeType="1"/>
              </p:cNvSpPr>
              <p:nvPr/>
            </p:nvSpPr>
            <p:spPr bwMode="auto">
              <a:xfrm flipV="1">
                <a:off x="4656678" y="4279734"/>
                <a:ext cx="0" cy="793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45" name="Line 87"/>
              <p:cNvSpPr>
                <a:spLocks noChangeShapeType="1"/>
              </p:cNvSpPr>
              <p:nvPr/>
            </p:nvSpPr>
            <p:spPr bwMode="auto">
              <a:xfrm>
                <a:off x="4656678" y="4279734"/>
                <a:ext cx="20807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46" name="Line 88"/>
              <p:cNvSpPr>
                <a:spLocks noChangeShapeType="1"/>
              </p:cNvSpPr>
              <p:nvPr/>
            </p:nvSpPr>
            <p:spPr bwMode="auto">
              <a:xfrm>
                <a:off x="4714717" y="4279734"/>
                <a:ext cx="12045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47" name="Line 89"/>
              <p:cNvSpPr>
                <a:spLocks noChangeShapeType="1"/>
              </p:cNvSpPr>
              <p:nvPr/>
            </p:nvSpPr>
            <p:spPr bwMode="auto">
              <a:xfrm flipV="1">
                <a:off x="4726763" y="4270209"/>
                <a:ext cx="0" cy="9525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48" name="Line 90"/>
              <p:cNvSpPr>
                <a:spLocks noChangeShapeType="1"/>
              </p:cNvSpPr>
              <p:nvPr/>
            </p:nvSpPr>
            <p:spPr bwMode="auto">
              <a:xfrm>
                <a:off x="4726763" y="4270209"/>
                <a:ext cx="657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49" name="Line 91"/>
              <p:cNvSpPr>
                <a:spLocks noChangeShapeType="1"/>
              </p:cNvSpPr>
              <p:nvPr/>
            </p:nvSpPr>
            <p:spPr bwMode="auto">
              <a:xfrm flipV="1">
                <a:off x="4733333" y="4267034"/>
                <a:ext cx="0" cy="3175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50" name="Line 92"/>
              <p:cNvSpPr>
                <a:spLocks noChangeShapeType="1"/>
              </p:cNvSpPr>
              <p:nvPr/>
            </p:nvSpPr>
            <p:spPr bwMode="auto">
              <a:xfrm>
                <a:off x="4733333" y="4267034"/>
                <a:ext cx="438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51" name="Line 93"/>
              <p:cNvSpPr>
                <a:spLocks noChangeShapeType="1"/>
              </p:cNvSpPr>
              <p:nvPr/>
            </p:nvSpPr>
            <p:spPr bwMode="auto">
              <a:xfrm flipV="1">
                <a:off x="4737713" y="4259097"/>
                <a:ext cx="0" cy="7937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52" name="Line 94"/>
              <p:cNvSpPr>
                <a:spLocks noChangeShapeType="1"/>
              </p:cNvSpPr>
              <p:nvPr/>
            </p:nvSpPr>
            <p:spPr bwMode="auto">
              <a:xfrm>
                <a:off x="4737713" y="4259097"/>
                <a:ext cx="657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53" name="Line 95"/>
              <p:cNvSpPr>
                <a:spLocks noChangeShapeType="1"/>
              </p:cNvSpPr>
              <p:nvPr/>
            </p:nvSpPr>
            <p:spPr bwMode="auto">
              <a:xfrm>
                <a:off x="4744284" y="4259097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54" name="Line 96"/>
              <p:cNvSpPr>
                <a:spLocks noChangeShapeType="1"/>
              </p:cNvSpPr>
              <p:nvPr/>
            </p:nvSpPr>
            <p:spPr bwMode="auto">
              <a:xfrm>
                <a:off x="4744284" y="4259097"/>
                <a:ext cx="28472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55" name="Line 97"/>
              <p:cNvSpPr>
                <a:spLocks noChangeShapeType="1"/>
              </p:cNvSpPr>
              <p:nvPr/>
            </p:nvSpPr>
            <p:spPr bwMode="auto">
              <a:xfrm>
                <a:off x="4809988" y="4259097"/>
                <a:ext cx="37232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56" name="Line 98"/>
              <p:cNvSpPr>
                <a:spLocks noChangeShapeType="1"/>
              </p:cNvSpPr>
              <p:nvPr/>
            </p:nvSpPr>
            <p:spPr bwMode="auto">
              <a:xfrm flipV="1">
                <a:off x="4847220" y="4251159"/>
                <a:ext cx="0" cy="793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57" name="Line 99"/>
              <p:cNvSpPr>
                <a:spLocks noChangeShapeType="1"/>
              </p:cNvSpPr>
              <p:nvPr/>
            </p:nvSpPr>
            <p:spPr bwMode="auto">
              <a:xfrm>
                <a:off x="4847220" y="4251159"/>
                <a:ext cx="29567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58" name="Line 100"/>
              <p:cNvSpPr>
                <a:spLocks noChangeShapeType="1"/>
              </p:cNvSpPr>
              <p:nvPr/>
            </p:nvSpPr>
            <p:spPr bwMode="auto">
              <a:xfrm>
                <a:off x="4912924" y="4251159"/>
                <a:ext cx="66799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59" name="Line 101"/>
              <p:cNvSpPr>
                <a:spLocks noChangeShapeType="1"/>
              </p:cNvSpPr>
              <p:nvPr/>
            </p:nvSpPr>
            <p:spPr bwMode="auto">
              <a:xfrm flipV="1">
                <a:off x="4979723" y="4243222"/>
                <a:ext cx="0" cy="7937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60" name="Line 102"/>
              <p:cNvSpPr>
                <a:spLocks noChangeShapeType="1"/>
              </p:cNvSpPr>
              <p:nvPr/>
            </p:nvSpPr>
            <p:spPr bwMode="auto">
              <a:xfrm>
                <a:off x="4979723" y="4243222"/>
                <a:ext cx="3285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61" name="Line 103"/>
              <p:cNvSpPr>
                <a:spLocks noChangeShapeType="1"/>
              </p:cNvSpPr>
              <p:nvPr/>
            </p:nvSpPr>
            <p:spPr bwMode="auto">
              <a:xfrm>
                <a:off x="5019145" y="4243222"/>
                <a:ext cx="39422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62" name="Line 104"/>
              <p:cNvSpPr>
                <a:spLocks noChangeShapeType="1"/>
              </p:cNvSpPr>
              <p:nvPr/>
            </p:nvSpPr>
            <p:spPr bwMode="auto">
              <a:xfrm flipV="1">
                <a:off x="5058568" y="4238459"/>
                <a:ext cx="0" cy="4763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63" name="Line 105"/>
              <p:cNvSpPr>
                <a:spLocks noChangeShapeType="1"/>
              </p:cNvSpPr>
              <p:nvPr/>
            </p:nvSpPr>
            <p:spPr bwMode="auto">
              <a:xfrm>
                <a:off x="5058568" y="4238459"/>
                <a:ext cx="27376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64" name="Line 106"/>
              <p:cNvSpPr>
                <a:spLocks noChangeShapeType="1"/>
              </p:cNvSpPr>
              <p:nvPr/>
            </p:nvSpPr>
            <p:spPr bwMode="auto">
              <a:xfrm flipV="1">
                <a:off x="5085944" y="4235284"/>
                <a:ext cx="0" cy="3175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65" name="Line 107"/>
              <p:cNvSpPr>
                <a:spLocks noChangeShapeType="1"/>
              </p:cNvSpPr>
              <p:nvPr/>
            </p:nvSpPr>
            <p:spPr bwMode="auto">
              <a:xfrm>
                <a:off x="5115511" y="4230522"/>
                <a:ext cx="65704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66" name="Line 108"/>
              <p:cNvSpPr>
                <a:spLocks noChangeShapeType="1"/>
              </p:cNvSpPr>
              <p:nvPr/>
            </p:nvSpPr>
            <p:spPr bwMode="auto">
              <a:xfrm flipV="1">
                <a:off x="5181215" y="4222584"/>
                <a:ext cx="0" cy="793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67" name="Line 109"/>
              <p:cNvSpPr>
                <a:spLocks noChangeShapeType="1"/>
              </p:cNvSpPr>
              <p:nvPr/>
            </p:nvSpPr>
            <p:spPr bwMode="auto">
              <a:xfrm>
                <a:off x="5181215" y="4222584"/>
                <a:ext cx="3285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68" name="Line 110"/>
              <p:cNvSpPr>
                <a:spLocks noChangeShapeType="1"/>
              </p:cNvSpPr>
              <p:nvPr/>
            </p:nvSpPr>
            <p:spPr bwMode="auto">
              <a:xfrm>
                <a:off x="5220637" y="4222584"/>
                <a:ext cx="73369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69" name="Line 111"/>
              <p:cNvSpPr>
                <a:spLocks noChangeShapeType="1"/>
              </p:cNvSpPr>
              <p:nvPr/>
            </p:nvSpPr>
            <p:spPr bwMode="auto">
              <a:xfrm>
                <a:off x="5330144" y="4222584"/>
                <a:ext cx="53658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70" name="Line 112"/>
              <p:cNvSpPr>
                <a:spLocks noChangeShapeType="1"/>
              </p:cNvSpPr>
              <p:nvPr/>
            </p:nvSpPr>
            <p:spPr bwMode="auto">
              <a:xfrm flipV="1">
                <a:off x="5383802" y="4214647"/>
                <a:ext cx="0" cy="7937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71" name="Line 113"/>
              <p:cNvSpPr>
                <a:spLocks noChangeShapeType="1"/>
              </p:cNvSpPr>
              <p:nvPr/>
            </p:nvSpPr>
            <p:spPr bwMode="auto">
              <a:xfrm>
                <a:off x="5383802" y="4214647"/>
                <a:ext cx="16426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72" name="Line 114"/>
              <p:cNvSpPr>
                <a:spLocks noChangeShapeType="1"/>
              </p:cNvSpPr>
              <p:nvPr/>
            </p:nvSpPr>
            <p:spPr bwMode="auto">
              <a:xfrm flipV="1">
                <a:off x="5427604" y="4201947"/>
                <a:ext cx="0" cy="4762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73" name="Line 115"/>
              <p:cNvSpPr>
                <a:spLocks noChangeShapeType="1"/>
              </p:cNvSpPr>
              <p:nvPr/>
            </p:nvSpPr>
            <p:spPr bwMode="auto">
              <a:xfrm>
                <a:off x="5427604" y="4201947"/>
                <a:ext cx="5476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74" name="Line 116"/>
              <p:cNvSpPr>
                <a:spLocks noChangeShapeType="1"/>
              </p:cNvSpPr>
              <p:nvPr/>
            </p:nvSpPr>
            <p:spPr bwMode="auto">
              <a:xfrm flipV="1">
                <a:off x="5433080" y="4194009"/>
                <a:ext cx="0" cy="793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75" name="Line 117"/>
              <p:cNvSpPr>
                <a:spLocks noChangeShapeType="1"/>
              </p:cNvSpPr>
              <p:nvPr/>
            </p:nvSpPr>
            <p:spPr bwMode="auto">
              <a:xfrm>
                <a:off x="5433080" y="4194009"/>
                <a:ext cx="3285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76" name="Line 118"/>
              <p:cNvSpPr>
                <a:spLocks noChangeShapeType="1"/>
              </p:cNvSpPr>
              <p:nvPr/>
            </p:nvSpPr>
            <p:spPr bwMode="auto">
              <a:xfrm>
                <a:off x="5436365" y="4194009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77" name="Line 119"/>
              <p:cNvSpPr>
                <a:spLocks noChangeShapeType="1"/>
              </p:cNvSpPr>
              <p:nvPr/>
            </p:nvSpPr>
            <p:spPr bwMode="auto">
              <a:xfrm>
                <a:off x="5436365" y="4194009"/>
                <a:ext cx="3286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78" name="Line 120"/>
              <p:cNvSpPr>
                <a:spLocks noChangeShapeType="1"/>
              </p:cNvSpPr>
              <p:nvPr/>
            </p:nvSpPr>
            <p:spPr bwMode="auto">
              <a:xfrm>
                <a:off x="5439650" y="4194009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79" name="Line 121"/>
              <p:cNvSpPr>
                <a:spLocks noChangeShapeType="1"/>
              </p:cNvSpPr>
              <p:nvPr/>
            </p:nvSpPr>
            <p:spPr bwMode="auto">
              <a:xfrm>
                <a:off x="5439650" y="4194009"/>
                <a:ext cx="14236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80" name="Line 122"/>
              <p:cNvSpPr>
                <a:spLocks noChangeShapeType="1"/>
              </p:cNvSpPr>
              <p:nvPr/>
            </p:nvSpPr>
            <p:spPr bwMode="auto">
              <a:xfrm>
                <a:off x="5453886" y="4194009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81" name="Line 123"/>
              <p:cNvSpPr>
                <a:spLocks noChangeShapeType="1"/>
              </p:cNvSpPr>
              <p:nvPr/>
            </p:nvSpPr>
            <p:spPr bwMode="auto">
              <a:xfrm>
                <a:off x="5453886" y="4194009"/>
                <a:ext cx="3286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82" name="Line 124"/>
              <p:cNvSpPr>
                <a:spLocks noChangeShapeType="1"/>
              </p:cNvSpPr>
              <p:nvPr/>
            </p:nvSpPr>
            <p:spPr bwMode="auto">
              <a:xfrm>
                <a:off x="5457171" y="4194009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83" name="Line 125"/>
              <p:cNvSpPr>
                <a:spLocks noChangeShapeType="1"/>
              </p:cNvSpPr>
              <p:nvPr/>
            </p:nvSpPr>
            <p:spPr bwMode="auto">
              <a:xfrm>
                <a:off x="5457171" y="4194009"/>
                <a:ext cx="13141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84" name="Line 126"/>
              <p:cNvSpPr>
                <a:spLocks noChangeShapeType="1"/>
              </p:cNvSpPr>
              <p:nvPr/>
            </p:nvSpPr>
            <p:spPr bwMode="auto">
              <a:xfrm flipV="1">
                <a:off x="5470312" y="4186072"/>
                <a:ext cx="0" cy="7937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85" name="Line 127"/>
              <p:cNvSpPr>
                <a:spLocks noChangeShapeType="1"/>
              </p:cNvSpPr>
              <p:nvPr/>
            </p:nvSpPr>
            <p:spPr bwMode="auto">
              <a:xfrm>
                <a:off x="5470312" y="4186072"/>
                <a:ext cx="657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86" name="Line 128"/>
              <p:cNvSpPr>
                <a:spLocks noChangeShapeType="1"/>
              </p:cNvSpPr>
              <p:nvPr/>
            </p:nvSpPr>
            <p:spPr bwMode="auto">
              <a:xfrm>
                <a:off x="5476883" y="418607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87" name="Line 129"/>
              <p:cNvSpPr>
                <a:spLocks noChangeShapeType="1"/>
              </p:cNvSpPr>
              <p:nvPr/>
            </p:nvSpPr>
            <p:spPr bwMode="auto">
              <a:xfrm>
                <a:off x="5476883" y="4186072"/>
                <a:ext cx="7665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88" name="Line 130"/>
              <p:cNvSpPr>
                <a:spLocks noChangeShapeType="1"/>
              </p:cNvSpPr>
              <p:nvPr/>
            </p:nvSpPr>
            <p:spPr bwMode="auto">
              <a:xfrm>
                <a:off x="5513019" y="4174959"/>
                <a:ext cx="657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89" name="Line 131"/>
              <p:cNvSpPr>
                <a:spLocks noChangeShapeType="1"/>
              </p:cNvSpPr>
              <p:nvPr/>
            </p:nvSpPr>
            <p:spPr bwMode="auto">
              <a:xfrm>
                <a:off x="5519590" y="4174959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90" name="Line 132"/>
              <p:cNvSpPr>
                <a:spLocks noChangeShapeType="1"/>
              </p:cNvSpPr>
              <p:nvPr/>
            </p:nvSpPr>
            <p:spPr bwMode="auto">
              <a:xfrm>
                <a:off x="5519590" y="4174959"/>
                <a:ext cx="1095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91" name="Line 133"/>
              <p:cNvSpPr>
                <a:spLocks noChangeShapeType="1"/>
              </p:cNvSpPr>
              <p:nvPr/>
            </p:nvSpPr>
            <p:spPr bwMode="auto">
              <a:xfrm>
                <a:off x="5520685" y="4174959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92" name="Line 134"/>
              <p:cNvSpPr>
                <a:spLocks noChangeShapeType="1"/>
              </p:cNvSpPr>
              <p:nvPr/>
            </p:nvSpPr>
            <p:spPr bwMode="auto">
              <a:xfrm>
                <a:off x="5520685" y="4174959"/>
                <a:ext cx="13141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93" name="Line 135"/>
              <p:cNvSpPr>
                <a:spLocks noChangeShapeType="1"/>
              </p:cNvSpPr>
              <p:nvPr/>
            </p:nvSpPr>
            <p:spPr bwMode="auto">
              <a:xfrm>
                <a:off x="5533826" y="4174959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94" name="Line 136"/>
              <p:cNvSpPr>
                <a:spLocks noChangeShapeType="1"/>
              </p:cNvSpPr>
              <p:nvPr/>
            </p:nvSpPr>
            <p:spPr bwMode="auto">
              <a:xfrm>
                <a:off x="5533826" y="4174959"/>
                <a:ext cx="3285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95" name="Line 137"/>
              <p:cNvSpPr>
                <a:spLocks noChangeShapeType="1"/>
              </p:cNvSpPr>
              <p:nvPr/>
            </p:nvSpPr>
            <p:spPr bwMode="auto">
              <a:xfrm>
                <a:off x="5537111" y="4174959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96" name="Line 138"/>
              <p:cNvSpPr>
                <a:spLocks noChangeShapeType="1"/>
              </p:cNvSpPr>
              <p:nvPr/>
            </p:nvSpPr>
            <p:spPr bwMode="auto">
              <a:xfrm>
                <a:off x="5537111" y="4174959"/>
                <a:ext cx="5476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97" name="Line 139"/>
              <p:cNvSpPr>
                <a:spLocks noChangeShapeType="1"/>
              </p:cNvSpPr>
              <p:nvPr/>
            </p:nvSpPr>
            <p:spPr bwMode="auto">
              <a:xfrm>
                <a:off x="5542587" y="4174959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98" name="Line 140"/>
              <p:cNvSpPr>
                <a:spLocks noChangeShapeType="1"/>
              </p:cNvSpPr>
              <p:nvPr/>
            </p:nvSpPr>
            <p:spPr bwMode="auto">
              <a:xfrm>
                <a:off x="5542587" y="4174959"/>
                <a:ext cx="3285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599" name="Line 141"/>
              <p:cNvSpPr>
                <a:spLocks noChangeShapeType="1"/>
              </p:cNvSpPr>
              <p:nvPr/>
            </p:nvSpPr>
            <p:spPr bwMode="auto">
              <a:xfrm>
                <a:off x="5545871" y="4174959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00" name="Line 142"/>
              <p:cNvSpPr>
                <a:spLocks noChangeShapeType="1"/>
              </p:cNvSpPr>
              <p:nvPr/>
            </p:nvSpPr>
            <p:spPr bwMode="auto">
              <a:xfrm>
                <a:off x="5545871" y="4174959"/>
                <a:ext cx="14236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01" name="Line 143"/>
              <p:cNvSpPr>
                <a:spLocks noChangeShapeType="1"/>
              </p:cNvSpPr>
              <p:nvPr/>
            </p:nvSpPr>
            <p:spPr bwMode="auto">
              <a:xfrm>
                <a:off x="5560108" y="4174959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02" name="Line 144"/>
              <p:cNvSpPr>
                <a:spLocks noChangeShapeType="1"/>
              </p:cNvSpPr>
              <p:nvPr/>
            </p:nvSpPr>
            <p:spPr bwMode="auto">
              <a:xfrm>
                <a:off x="5560108" y="4174959"/>
                <a:ext cx="3285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03" name="Line 145"/>
              <p:cNvSpPr>
                <a:spLocks noChangeShapeType="1"/>
              </p:cNvSpPr>
              <p:nvPr/>
            </p:nvSpPr>
            <p:spPr bwMode="auto">
              <a:xfrm>
                <a:off x="5563392" y="4174959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04" name="Line 146"/>
              <p:cNvSpPr>
                <a:spLocks noChangeShapeType="1"/>
              </p:cNvSpPr>
              <p:nvPr/>
            </p:nvSpPr>
            <p:spPr bwMode="auto">
              <a:xfrm>
                <a:off x="5563392" y="4174959"/>
                <a:ext cx="3286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05" name="Line 147"/>
              <p:cNvSpPr>
                <a:spLocks noChangeShapeType="1"/>
              </p:cNvSpPr>
              <p:nvPr/>
            </p:nvSpPr>
            <p:spPr bwMode="auto">
              <a:xfrm>
                <a:off x="5566678" y="4174959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06" name="Line 148"/>
              <p:cNvSpPr>
                <a:spLocks noChangeShapeType="1"/>
              </p:cNvSpPr>
              <p:nvPr/>
            </p:nvSpPr>
            <p:spPr bwMode="auto">
              <a:xfrm>
                <a:off x="5566678" y="4174959"/>
                <a:ext cx="3285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07" name="Line 149"/>
              <p:cNvSpPr>
                <a:spLocks noChangeShapeType="1"/>
              </p:cNvSpPr>
              <p:nvPr/>
            </p:nvSpPr>
            <p:spPr bwMode="auto">
              <a:xfrm>
                <a:off x="5569963" y="4174959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08" name="Line 150"/>
              <p:cNvSpPr>
                <a:spLocks noChangeShapeType="1"/>
              </p:cNvSpPr>
              <p:nvPr/>
            </p:nvSpPr>
            <p:spPr bwMode="auto">
              <a:xfrm>
                <a:off x="5569963" y="4174959"/>
                <a:ext cx="13141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09" name="Line 151"/>
              <p:cNvSpPr>
                <a:spLocks noChangeShapeType="1"/>
              </p:cNvSpPr>
              <p:nvPr/>
            </p:nvSpPr>
            <p:spPr bwMode="auto">
              <a:xfrm>
                <a:off x="5583104" y="4174959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10" name="Line 152"/>
              <p:cNvSpPr>
                <a:spLocks noChangeShapeType="1"/>
              </p:cNvSpPr>
              <p:nvPr/>
            </p:nvSpPr>
            <p:spPr bwMode="auto">
              <a:xfrm>
                <a:off x="5583104" y="4174959"/>
                <a:ext cx="3286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11" name="Line 153"/>
              <p:cNvSpPr>
                <a:spLocks noChangeShapeType="1"/>
              </p:cNvSpPr>
              <p:nvPr/>
            </p:nvSpPr>
            <p:spPr bwMode="auto">
              <a:xfrm>
                <a:off x="5622526" y="4174959"/>
                <a:ext cx="7666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12" name="Line 154"/>
              <p:cNvSpPr>
                <a:spLocks noChangeShapeType="1"/>
              </p:cNvSpPr>
              <p:nvPr/>
            </p:nvSpPr>
            <p:spPr bwMode="auto">
              <a:xfrm>
                <a:off x="5630192" y="4174959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13" name="Line 155"/>
              <p:cNvSpPr>
                <a:spLocks noChangeShapeType="1"/>
              </p:cNvSpPr>
              <p:nvPr/>
            </p:nvSpPr>
            <p:spPr bwMode="auto">
              <a:xfrm>
                <a:off x="5630192" y="4174959"/>
                <a:ext cx="3285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14" name="Line 156"/>
              <p:cNvSpPr>
                <a:spLocks noChangeShapeType="1"/>
              </p:cNvSpPr>
              <p:nvPr/>
            </p:nvSpPr>
            <p:spPr bwMode="auto">
              <a:xfrm>
                <a:off x="5633477" y="4174959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15" name="Line 157"/>
              <p:cNvSpPr>
                <a:spLocks noChangeShapeType="1"/>
              </p:cNvSpPr>
              <p:nvPr/>
            </p:nvSpPr>
            <p:spPr bwMode="auto">
              <a:xfrm>
                <a:off x="5633477" y="4174959"/>
                <a:ext cx="3286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16" name="Line 158"/>
              <p:cNvSpPr>
                <a:spLocks noChangeShapeType="1"/>
              </p:cNvSpPr>
              <p:nvPr/>
            </p:nvSpPr>
            <p:spPr bwMode="auto">
              <a:xfrm>
                <a:off x="5636762" y="4174959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17" name="Line 159"/>
              <p:cNvSpPr>
                <a:spLocks noChangeShapeType="1"/>
              </p:cNvSpPr>
              <p:nvPr/>
            </p:nvSpPr>
            <p:spPr bwMode="auto">
              <a:xfrm>
                <a:off x="5636762" y="4174959"/>
                <a:ext cx="657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18" name="Line 160"/>
              <p:cNvSpPr>
                <a:spLocks noChangeShapeType="1"/>
              </p:cNvSpPr>
              <p:nvPr/>
            </p:nvSpPr>
            <p:spPr bwMode="auto">
              <a:xfrm>
                <a:off x="5643333" y="4174959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19" name="Line 161"/>
              <p:cNvSpPr>
                <a:spLocks noChangeShapeType="1"/>
              </p:cNvSpPr>
              <p:nvPr/>
            </p:nvSpPr>
            <p:spPr bwMode="auto">
              <a:xfrm>
                <a:off x="5643333" y="4174959"/>
                <a:ext cx="3285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20" name="Line 162"/>
              <p:cNvSpPr>
                <a:spLocks noChangeShapeType="1"/>
              </p:cNvSpPr>
              <p:nvPr/>
            </p:nvSpPr>
            <p:spPr bwMode="auto">
              <a:xfrm>
                <a:off x="5646617" y="4174959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21" name="Line 163"/>
              <p:cNvSpPr>
                <a:spLocks noChangeShapeType="1"/>
              </p:cNvSpPr>
              <p:nvPr/>
            </p:nvSpPr>
            <p:spPr bwMode="auto">
              <a:xfrm>
                <a:off x="5646617" y="4174959"/>
                <a:ext cx="12046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22" name="Line 164"/>
              <p:cNvSpPr>
                <a:spLocks noChangeShapeType="1"/>
              </p:cNvSpPr>
              <p:nvPr/>
            </p:nvSpPr>
            <p:spPr bwMode="auto">
              <a:xfrm>
                <a:off x="5658663" y="4174959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23" name="Line 165"/>
              <p:cNvSpPr>
                <a:spLocks noChangeShapeType="1"/>
              </p:cNvSpPr>
              <p:nvPr/>
            </p:nvSpPr>
            <p:spPr bwMode="auto">
              <a:xfrm>
                <a:off x="5658663" y="4174959"/>
                <a:ext cx="657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24" name="Line 166"/>
              <p:cNvSpPr>
                <a:spLocks noChangeShapeType="1"/>
              </p:cNvSpPr>
              <p:nvPr/>
            </p:nvSpPr>
            <p:spPr bwMode="auto">
              <a:xfrm>
                <a:off x="5665234" y="4174959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25" name="Line 167"/>
              <p:cNvSpPr>
                <a:spLocks noChangeShapeType="1"/>
              </p:cNvSpPr>
              <p:nvPr/>
            </p:nvSpPr>
            <p:spPr bwMode="auto">
              <a:xfrm>
                <a:off x="5665234" y="4174959"/>
                <a:ext cx="3285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26" name="Line 168"/>
              <p:cNvSpPr>
                <a:spLocks noChangeShapeType="1"/>
              </p:cNvSpPr>
              <p:nvPr/>
            </p:nvSpPr>
            <p:spPr bwMode="auto">
              <a:xfrm>
                <a:off x="5668519" y="4174959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27" name="Line 169"/>
              <p:cNvSpPr>
                <a:spLocks noChangeShapeType="1"/>
              </p:cNvSpPr>
              <p:nvPr/>
            </p:nvSpPr>
            <p:spPr bwMode="auto">
              <a:xfrm>
                <a:off x="5668519" y="4174959"/>
                <a:ext cx="1095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28" name="Line 170"/>
              <p:cNvSpPr>
                <a:spLocks noChangeShapeType="1"/>
              </p:cNvSpPr>
              <p:nvPr/>
            </p:nvSpPr>
            <p:spPr bwMode="auto">
              <a:xfrm>
                <a:off x="5669614" y="4174959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29" name="Line 171"/>
              <p:cNvSpPr>
                <a:spLocks noChangeShapeType="1"/>
              </p:cNvSpPr>
              <p:nvPr/>
            </p:nvSpPr>
            <p:spPr bwMode="auto">
              <a:xfrm>
                <a:off x="5669614" y="4174959"/>
                <a:ext cx="9855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30" name="Line 172"/>
              <p:cNvSpPr>
                <a:spLocks noChangeShapeType="1"/>
              </p:cNvSpPr>
              <p:nvPr/>
            </p:nvSpPr>
            <p:spPr bwMode="auto">
              <a:xfrm>
                <a:off x="5679469" y="4174959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31" name="Line 173"/>
              <p:cNvSpPr>
                <a:spLocks noChangeShapeType="1"/>
              </p:cNvSpPr>
              <p:nvPr/>
            </p:nvSpPr>
            <p:spPr bwMode="auto">
              <a:xfrm>
                <a:off x="5679469" y="4174959"/>
                <a:ext cx="13141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32" name="Line 174"/>
              <p:cNvSpPr>
                <a:spLocks noChangeShapeType="1"/>
              </p:cNvSpPr>
              <p:nvPr/>
            </p:nvSpPr>
            <p:spPr bwMode="auto">
              <a:xfrm>
                <a:off x="5692610" y="4174959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33" name="Line 175"/>
              <p:cNvSpPr>
                <a:spLocks noChangeShapeType="1"/>
              </p:cNvSpPr>
              <p:nvPr/>
            </p:nvSpPr>
            <p:spPr bwMode="auto">
              <a:xfrm>
                <a:off x="5692610" y="4174959"/>
                <a:ext cx="3286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34" name="Line 176"/>
              <p:cNvSpPr>
                <a:spLocks noChangeShapeType="1"/>
              </p:cNvSpPr>
              <p:nvPr/>
            </p:nvSpPr>
            <p:spPr bwMode="auto">
              <a:xfrm>
                <a:off x="5725462" y="4167022"/>
                <a:ext cx="657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35" name="Line 177"/>
              <p:cNvSpPr>
                <a:spLocks noChangeShapeType="1"/>
              </p:cNvSpPr>
              <p:nvPr/>
            </p:nvSpPr>
            <p:spPr bwMode="auto">
              <a:xfrm>
                <a:off x="5732033" y="41670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36" name="Line 178"/>
              <p:cNvSpPr>
                <a:spLocks noChangeShapeType="1"/>
              </p:cNvSpPr>
              <p:nvPr/>
            </p:nvSpPr>
            <p:spPr bwMode="auto">
              <a:xfrm>
                <a:off x="5732033" y="4167022"/>
                <a:ext cx="657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37" name="Line 179"/>
              <p:cNvSpPr>
                <a:spLocks noChangeShapeType="1"/>
              </p:cNvSpPr>
              <p:nvPr/>
            </p:nvSpPr>
            <p:spPr bwMode="auto">
              <a:xfrm>
                <a:off x="5738603" y="41670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38" name="Line 180"/>
              <p:cNvSpPr>
                <a:spLocks noChangeShapeType="1"/>
              </p:cNvSpPr>
              <p:nvPr/>
            </p:nvSpPr>
            <p:spPr bwMode="auto">
              <a:xfrm>
                <a:off x="5738603" y="4167022"/>
                <a:ext cx="438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39" name="Line 181"/>
              <p:cNvSpPr>
                <a:spLocks noChangeShapeType="1"/>
              </p:cNvSpPr>
              <p:nvPr/>
            </p:nvSpPr>
            <p:spPr bwMode="auto">
              <a:xfrm>
                <a:off x="5742983" y="41670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40" name="Line 182"/>
              <p:cNvSpPr>
                <a:spLocks noChangeShapeType="1"/>
              </p:cNvSpPr>
              <p:nvPr/>
            </p:nvSpPr>
            <p:spPr bwMode="auto">
              <a:xfrm>
                <a:off x="5742983" y="4167022"/>
                <a:ext cx="16426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41" name="Line 183"/>
              <p:cNvSpPr>
                <a:spLocks noChangeShapeType="1"/>
              </p:cNvSpPr>
              <p:nvPr/>
            </p:nvSpPr>
            <p:spPr bwMode="auto">
              <a:xfrm>
                <a:off x="5759409" y="41670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42" name="Line 184"/>
              <p:cNvSpPr>
                <a:spLocks noChangeShapeType="1"/>
              </p:cNvSpPr>
              <p:nvPr/>
            </p:nvSpPr>
            <p:spPr bwMode="auto">
              <a:xfrm>
                <a:off x="5759409" y="4167022"/>
                <a:ext cx="219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43" name="Line 185"/>
              <p:cNvSpPr>
                <a:spLocks noChangeShapeType="1"/>
              </p:cNvSpPr>
              <p:nvPr/>
            </p:nvSpPr>
            <p:spPr bwMode="auto">
              <a:xfrm>
                <a:off x="5761600" y="41670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44" name="Line 186"/>
              <p:cNvSpPr>
                <a:spLocks noChangeShapeType="1"/>
              </p:cNvSpPr>
              <p:nvPr/>
            </p:nvSpPr>
            <p:spPr bwMode="auto">
              <a:xfrm>
                <a:off x="5761600" y="4167022"/>
                <a:ext cx="3285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45" name="Line 187"/>
              <p:cNvSpPr>
                <a:spLocks noChangeShapeType="1"/>
              </p:cNvSpPr>
              <p:nvPr/>
            </p:nvSpPr>
            <p:spPr bwMode="auto">
              <a:xfrm>
                <a:off x="5764884" y="41670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46" name="Line 188"/>
              <p:cNvSpPr>
                <a:spLocks noChangeShapeType="1"/>
              </p:cNvSpPr>
              <p:nvPr/>
            </p:nvSpPr>
            <p:spPr bwMode="auto">
              <a:xfrm>
                <a:off x="5764884" y="4167022"/>
                <a:ext cx="3286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47" name="Line 189"/>
              <p:cNvSpPr>
                <a:spLocks noChangeShapeType="1"/>
              </p:cNvSpPr>
              <p:nvPr/>
            </p:nvSpPr>
            <p:spPr bwMode="auto">
              <a:xfrm>
                <a:off x="5768170" y="41670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48" name="Line 190"/>
              <p:cNvSpPr>
                <a:spLocks noChangeShapeType="1"/>
              </p:cNvSpPr>
              <p:nvPr/>
            </p:nvSpPr>
            <p:spPr bwMode="auto">
              <a:xfrm>
                <a:off x="5768170" y="4167022"/>
                <a:ext cx="10951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49" name="Line 191"/>
              <p:cNvSpPr>
                <a:spLocks noChangeShapeType="1"/>
              </p:cNvSpPr>
              <p:nvPr/>
            </p:nvSpPr>
            <p:spPr bwMode="auto">
              <a:xfrm>
                <a:off x="5779121" y="41670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50" name="Line 192"/>
              <p:cNvSpPr>
                <a:spLocks noChangeShapeType="1"/>
              </p:cNvSpPr>
              <p:nvPr/>
            </p:nvSpPr>
            <p:spPr bwMode="auto">
              <a:xfrm>
                <a:off x="5779121" y="4167022"/>
                <a:ext cx="3285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51" name="Line 193"/>
              <p:cNvSpPr>
                <a:spLocks noChangeShapeType="1"/>
              </p:cNvSpPr>
              <p:nvPr/>
            </p:nvSpPr>
            <p:spPr bwMode="auto">
              <a:xfrm>
                <a:off x="5782406" y="41670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52" name="Line 194"/>
              <p:cNvSpPr>
                <a:spLocks noChangeShapeType="1"/>
              </p:cNvSpPr>
              <p:nvPr/>
            </p:nvSpPr>
            <p:spPr bwMode="auto">
              <a:xfrm>
                <a:off x="5782406" y="4167022"/>
                <a:ext cx="3286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53" name="Line 195"/>
              <p:cNvSpPr>
                <a:spLocks noChangeShapeType="1"/>
              </p:cNvSpPr>
              <p:nvPr/>
            </p:nvSpPr>
            <p:spPr bwMode="auto">
              <a:xfrm flipV="1">
                <a:off x="5785691" y="4154322"/>
                <a:ext cx="0" cy="1270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54" name="Line 196"/>
              <p:cNvSpPr>
                <a:spLocks noChangeShapeType="1"/>
              </p:cNvSpPr>
              <p:nvPr/>
            </p:nvSpPr>
            <p:spPr bwMode="auto">
              <a:xfrm>
                <a:off x="5785691" y="4154322"/>
                <a:ext cx="3285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55" name="Line 197"/>
              <p:cNvSpPr>
                <a:spLocks noChangeShapeType="1"/>
              </p:cNvSpPr>
              <p:nvPr/>
            </p:nvSpPr>
            <p:spPr bwMode="auto">
              <a:xfrm>
                <a:off x="5825113" y="4154322"/>
                <a:ext cx="3285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56" name="Line 198"/>
              <p:cNvSpPr>
                <a:spLocks noChangeShapeType="1"/>
              </p:cNvSpPr>
              <p:nvPr/>
            </p:nvSpPr>
            <p:spPr bwMode="auto">
              <a:xfrm>
                <a:off x="5828398" y="41543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57" name="Line 199"/>
              <p:cNvSpPr>
                <a:spLocks noChangeShapeType="1"/>
              </p:cNvSpPr>
              <p:nvPr/>
            </p:nvSpPr>
            <p:spPr bwMode="auto">
              <a:xfrm>
                <a:off x="5828398" y="4154322"/>
                <a:ext cx="657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58" name="Line 200"/>
              <p:cNvSpPr>
                <a:spLocks noChangeShapeType="1"/>
              </p:cNvSpPr>
              <p:nvPr/>
            </p:nvSpPr>
            <p:spPr bwMode="auto">
              <a:xfrm>
                <a:off x="5834969" y="41543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59" name="Line 201"/>
              <p:cNvSpPr>
                <a:spLocks noChangeShapeType="1"/>
              </p:cNvSpPr>
              <p:nvPr/>
            </p:nvSpPr>
            <p:spPr bwMode="auto">
              <a:xfrm>
                <a:off x="5834969" y="4154322"/>
                <a:ext cx="3286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60" name="Line 202"/>
              <p:cNvSpPr>
                <a:spLocks noChangeShapeType="1"/>
              </p:cNvSpPr>
              <p:nvPr/>
            </p:nvSpPr>
            <p:spPr bwMode="auto">
              <a:xfrm>
                <a:off x="5838254" y="41543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61" name="Line 203"/>
              <p:cNvSpPr>
                <a:spLocks noChangeShapeType="1"/>
              </p:cNvSpPr>
              <p:nvPr/>
            </p:nvSpPr>
            <p:spPr bwMode="auto">
              <a:xfrm>
                <a:off x="5838254" y="4154322"/>
                <a:ext cx="657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62" name="Line 204"/>
              <p:cNvSpPr>
                <a:spLocks noChangeShapeType="1"/>
              </p:cNvSpPr>
              <p:nvPr/>
            </p:nvSpPr>
            <p:spPr bwMode="auto">
              <a:xfrm>
                <a:off x="5844825" y="41543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63" name="Line 206"/>
              <p:cNvSpPr>
                <a:spLocks noChangeShapeType="1"/>
              </p:cNvSpPr>
              <p:nvPr/>
            </p:nvSpPr>
            <p:spPr bwMode="auto">
              <a:xfrm>
                <a:off x="5844825" y="4154322"/>
                <a:ext cx="9855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64" name="Line 207"/>
              <p:cNvSpPr>
                <a:spLocks noChangeShapeType="1"/>
              </p:cNvSpPr>
              <p:nvPr/>
            </p:nvSpPr>
            <p:spPr bwMode="auto">
              <a:xfrm>
                <a:off x="5854680" y="41543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65" name="Line 208"/>
              <p:cNvSpPr>
                <a:spLocks noChangeShapeType="1"/>
              </p:cNvSpPr>
              <p:nvPr/>
            </p:nvSpPr>
            <p:spPr bwMode="auto">
              <a:xfrm>
                <a:off x="5854680" y="4154322"/>
                <a:ext cx="438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66" name="Line 209"/>
              <p:cNvSpPr>
                <a:spLocks noChangeShapeType="1"/>
              </p:cNvSpPr>
              <p:nvPr/>
            </p:nvSpPr>
            <p:spPr bwMode="auto">
              <a:xfrm>
                <a:off x="5859060" y="41543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67" name="Line 210"/>
              <p:cNvSpPr>
                <a:spLocks noChangeShapeType="1"/>
              </p:cNvSpPr>
              <p:nvPr/>
            </p:nvSpPr>
            <p:spPr bwMode="auto">
              <a:xfrm>
                <a:off x="5859060" y="4154322"/>
                <a:ext cx="657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68" name="Line 211"/>
              <p:cNvSpPr>
                <a:spLocks noChangeShapeType="1"/>
              </p:cNvSpPr>
              <p:nvPr/>
            </p:nvSpPr>
            <p:spPr bwMode="auto">
              <a:xfrm>
                <a:off x="5865630" y="41543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69" name="Line 212"/>
              <p:cNvSpPr>
                <a:spLocks noChangeShapeType="1"/>
              </p:cNvSpPr>
              <p:nvPr/>
            </p:nvSpPr>
            <p:spPr bwMode="auto">
              <a:xfrm>
                <a:off x="5865630" y="4154322"/>
                <a:ext cx="3286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70" name="Line 213"/>
              <p:cNvSpPr>
                <a:spLocks noChangeShapeType="1"/>
              </p:cNvSpPr>
              <p:nvPr/>
            </p:nvSpPr>
            <p:spPr bwMode="auto">
              <a:xfrm>
                <a:off x="5868916" y="41543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71" name="Line 214"/>
              <p:cNvSpPr>
                <a:spLocks noChangeShapeType="1"/>
              </p:cNvSpPr>
              <p:nvPr/>
            </p:nvSpPr>
            <p:spPr bwMode="auto">
              <a:xfrm>
                <a:off x="5868916" y="4154322"/>
                <a:ext cx="12045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72" name="Line 215"/>
              <p:cNvSpPr>
                <a:spLocks noChangeShapeType="1"/>
              </p:cNvSpPr>
              <p:nvPr/>
            </p:nvSpPr>
            <p:spPr bwMode="auto">
              <a:xfrm>
                <a:off x="5880961" y="41543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73" name="Line 216"/>
              <p:cNvSpPr>
                <a:spLocks noChangeShapeType="1"/>
              </p:cNvSpPr>
              <p:nvPr/>
            </p:nvSpPr>
            <p:spPr bwMode="auto">
              <a:xfrm>
                <a:off x="5880961" y="4154322"/>
                <a:ext cx="3286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74" name="Line 217"/>
              <p:cNvSpPr>
                <a:spLocks noChangeShapeType="1"/>
              </p:cNvSpPr>
              <p:nvPr/>
            </p:nvSpPr>
            <p:spPr bwMode="auto">
              <a:xfrm>
                <a:off x="5884247" y="41543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75" name="Line 218"/>
              <p:cNvSpPr>
                <a:spLocks noChangeShapeType="1"/>
              </p:cNvSpPr>
              <p:nvPr/>
            </p:nvSpPr>
            <p:spPr bwMode="auto">
              <a:xfrm>
                <a:off x="5884247" y="4154322"/>
                <a:ext cx="657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76" name="Line 219"/>
              <p:cNvSpPr>
                <a:spLocks noChangeShapeType="1"/>
              </p:cNvSpPr>
              <p:nvPr/>
            </p:nvSpPr>
            <p:spPr bwMode="auto">
              <a:xfrm>
                <a:off x="5890817" y="41543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77" name="Line 220"/>
              <p:cNvSpPr>
                <a:spLocks noChangeShapeType="1"/>
              </p:cNvSpPr>
              <p:nvPr/>
            </p:nvSpPr>
            <p:spPr bwMode="auto">
              <a:xfrm>
                <a:off x="5890817" y="4154322"/>
                <a:ext cx="1095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78" name="Line 221"/>
              <p:cNvSpPr>
                <a:spLocks noChangeShapeType="1"/>
              </p:cNvSpPr>
              <p:nvPr/>
            </p:nvSpPr>
            <p:spPr bwMode="auto">
              <a:xfrm>
                <a:off x="5891912" y="41543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79" name="Line 222"/>
              <p:cNvSpPr>
                <a:spLocks noChangeShapeType="1"/>
              </p:cNvSpPr>
              <p:nvPr/>
            </p:nvSpPr>
            <p:spPr bwMode="auto">
              <a:xfrm>
                <a:off x="5891912" y="4154322"/>
                <a:ext cx="657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80" name="Line 223"/>
              <p:cNvSpPr>
                <a:spLocks noChangeShapeType="1"/>
              </p:cNvSpPr>
              <p:nvPr/>
            </p:nvSpPr>
            <p:spPr bwMode="auto">
              <a:xfrm>
                <a:off x="5934620" y="4154322"/>
                <a:ext cx="3285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81" name="Line 224"/>
              <p:cNvSpPr>
                <a:spLocks noChangeShapeType="1"/>
              </p:cNvSpPr>
              <p:nvPr/>
            </p:nvSpPr>
            <p:spPr bwMode="auto">
              <a:xfrm>
                <a:off x="5937905" y="41543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82" name="Line 225"/>
              <p:cNvSpPr>
                <a:spLocks noChangeShapeType="1"/>
              </p:cNvSpPr>
              <p:nvPr/>
            </p:nvSpPr>
            <p:spPr bwMode="auto">
              <a:xfrm>
                <a:off x="5937905" y="4154322"/>
                <a:ext cx="3286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83" name="Line 226"/>
              <p:cNvSpPr>
                <a:spLocks noChangeShapeType="1"/>
              </p:cNvSpPr>
              <p:nvPr/>
            </p:nvSpPr>
            <p:spPr bwMode="auto">
              <a:xfrm>
                <a:off x="5941190" y="41543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84" name="Line 227"/>
              <p:cNvSpPr>
                <a:spLocks noChangeShapeType="1"/>
              </p:cNvSpPr>
              <p:nvPr/>
            </p:nvSpPr>
            <p:spPr bwMode="auto">
              <a:xfrm>
                <a:off x="5941190" y="4154322"/>
                <a:ext cx="19711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85" name="Line 228"/>
              <p:cNvSpPr>
                <a:spLocks noChangeShapeType="1"/>
              </p:cNvSpPr>
              <p:nvPr/>
            </p:nvSpPr>
            <p:spPr bwMode="auto">
              <a:xfrm>
                <a:off x="5960901" y="41543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86" name="Line 229"/>
              <p:cNvSpPr>
                <a:spLocks noChangeShapeType="1"/>
              </p:cNvSpPr>
              <p:nvPr/>
            </p:nvSpPr>
            <p:spPr bwMode="auto">
              <a:xfrm>
                <a:off x="5960901" y="4154322"/>
                <a:ext cx="3285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87" name="Line 230"/>
              <p:cNvSpPr>
                <a:spLocks noChangeShapeType="1"/>
              </p:cNvSpPr>
              <p:nvPr/>
            </p:nvSpPr>
            <p:spPr bwMode="auto">
              <a:xfrm>
                <a:off x="5964186" y="41543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88" name="Line 231"/>
              <p:cNvSpPr>
                <a:spLocks noChangeShapeType="1"/>
              </p:cNvSpPr>
              <p:nvPr/>
            </p:nvSpPr>
            <p:spPr bwMode="auto">
              <a:xfrm>
                <a:off x="5964186" y="4154322"/>
                <a:ext cx="219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89" name="Line 232"/>
              <p:cNvSpPr>
                <a:spLocks noChangeShapeType="1"/>
              </p:cNvSpPr>
              <p:nvPr/>
            </p:nvSpPr>
            <p:spPr bwMode="auto">
              <a:xfrm>
                <a:off x="5966376" y="41543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90" name="Line 233"/>
              <p:cNvSpPr>
                <a:spLocks noChangeShapeType="1"/>
              </p:cNvSpPr>
              <p:nvPr/>
            </p:nvSpPr>
            <p:spPr bwMode="auto">
              <a:xfrm>
                <a:off x="5966376" y="4154322"/>
                <a:ext cx="12046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91" name="Line 234"/>
              <p:cNvSpPr>
                <a:spLocks noChangeShapeType="1"/>
              </p:cNvSpPr>
              <p:nvPr/>
            </p:nvSpPr>
            <p:spPr bwMode="auto">
              <a:xfrm>
                <a:off x="5978423" y="41543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92" name="Line 235"/>
              <p:cNvSpPr>
                <a:spLocks noChangeShapeType="1"/>
              </p:cNvSpPr>
              <p:nvPr/>
            </p:nvSpPr>
            <p:spPr bwMode="auto">
              <a:xfrm>
                <a:off x="5978423" y="4154322"/>
                <a:ext cx="3285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93" name="Line 236"/>
              <p:cNvSpPr>
                <a:spLocks noChangeShapeType="1"/>
              </p:cNvSpPr>
              <p:nvPr/>
            </p:nvSpPr>
            <p:spPr bwMode="auto">
              <a:xfrm>
                <a:off x="5981707" y="41543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94" name="Line 237"/>
              <p:cNvSpPr>
                <a:spLocks noChangeShapeType="1"/>
              </p:cNvSpPr>
              <p:nvPr/>
            </p:nvSpPr>
            <p:spPr bwMode="auto">
              <a:xfrm>
                <a:off x="5981707" y="4154322"/>
                <a:ext cx="219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95" name="Line 238"/>
              <p:cNvSpPr>
                <a:spLocks noChangeShapeType="1"/>
              </p:cNvSpPr>
              <p:nvPr/>
            </p:nvSpPr>
            <p:spPr bwMode="auto">
              <a:xfrm>
                <a:off x="5983897" y="41543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96" name="Line 239"/>
              <p:cNvSpPr>
                <a:spLocks noChangeShapeType="1"/>
              </p:cNvSpPr>
              <p:nvPr/>
            </p:nvSpPr>
            <p:spPr bwMode="auto">
              <a:xfrm>
                <a:off x="5983897" y="4154322"/>
                <a:ext cx="3286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97" name="Line 240"/>
              <p:cNvSpPr>
                <a:spLocks noChangeShapeType="1"/>
              </p:cNvSpPr>
              <p:nvPr/>
            </p:nvSpPr>
            <p:spPr bwMode="auto">
              <a:xfrm>
                <a:off x="5987183" y="41543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98" name="Line 241"/>
              <p:cNvSpPr>
                <a:spLocks noChangeShapeType="1"/>
              </p:cNvSpPr>
              <p:nvPr/>
            </p:nvSpPr>
            <p:spPr bwMode="auto">
              <a:xfrm>
                <a:off x="5987183" y="4154322"/>
                <a:ext cx="20806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699" name="Line 242"/>
              <p:cNvSpPr>
                <a:spLocks noChangeShapeType="1"/>
              </p:cNvSpPr>
              <p:nvPr/>
            </p:nvSpPr>
            <p:spPr bwMode="auto">
              <a:xfrm>
                <a:off x="6007989" y="41543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00" name="Line 243"/>
              <p:cNvSpPr>
                <a:spLocks noChangeShapeType="1"/>
              </p:cNvSpPr>
              <p:nvPr/>
            </p:nvSpPr>
            <p:spPr bwMode="auto">
              <a:xfrm>
                <a:off x="6007989" y="41543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01" name="Line 244"/>
              <p:cNvSpPr>
                <a:spLocks noChangeShapeType="1"/>
              </p:cNvSpPr>
              <p:nvPr/>
            </p:nvSpPr>
            <p:spPr bwMode="auto">
              <a:xfrm>
                <a:off x="6045221" y="4154322"/>
                <a:ext cx="5476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02" name="Line 245"/>
              <p:cNvSpPr>
                <a:spLocks noChangeShapeType="1"/>
              </p:cNvSpPr>
              <p:nvPr/>
            </p:nvSpPr>
            <p:spPr bwMode="auto">
              <a:xfrm>
                <a:off x="6050697" y="41543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03" name="Line 246"/>
              <p:cNvSpPr>
                <a:spLocks noChangeShapeType="1"/>
              </p:cNvSpPr>
              <p:nvPr/>
            </p:nvSpPr>
            <p:spPr bwMode="auto">
              <a:xfrm>
                <a:off x="6050697" y="4154322"/>
                <a:ext cx="3285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04" name="Line 247"/>
              <p:cNvSpPr>
                <a:spLocks noChangeShapeType="1"/>
              </p:cNvSpPr>
              <p:nvPr/>
            </p:nvSpPr>
            <p:spPr bwMode="auto">
              <a:xfrm>
                <a:off x="6053982" y="41543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05" name="Line 248"/>
              <p:cNvSpPr>
                <a:spLocks noChangeShapeType="1"/>
              </p:cNvSpPr>
              <p:nvPr/>
            </p:nvSpPr>
            <p:spPr bwMode="auto">
              <a:xfrm>
                <a:off x="6053982" y="4154322"/>
                <a:ext cx="3286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06" name="Line 249"/>
              <p:cNvSpPr>
                <a:spLocks noChangeShapeType="1"/>
              </p:cNvSpPr>
              <p:nvPr/>
            </p:nvSpPr>
            <p:spPr bwMode="auto">
              <a:xfrm>
                <a:off x="6057267" y="41543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07" name="Line 250"/>
              <p:cNvSpPr>
                <a:spLocks noChangeShapeType="1"/>
              </p:cNvSpPr>
              <p:nvPr/>
            </p:nvSpPr>
            <p:spPr bwMode="auto">
              <a:xfrm>
                <a:off x="6057267" y="4154322"/>
                <a:ext cx="3285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08" name="Line 251"/>
              <p:cNvSpPr>
                <a:spLocks noChangeShapeType="1"/>
              </p:cNvSpPr>
              <p:nvPr/>
            </p:nvSpPr>
            <p:spPr bwMode="auto">
              <a:xfrm>
                <a:off x="6060552" y="41543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09" name="Line 252"/>
              <p:cNvSpPr>
                <a:spLocks noChangeShapeType="1"/>
              </p:cNvSpPr>
              <p:nvPr/>
            </p:nvSpPr>
            <p:spPr bwMode="auto">
              <a:xfrm>
                <a:off x="6060552" y="4154322"/>
                <a:ext cx="657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10" name="Line 253"/>
              <p:cNvSpPr>
                <a:spLocks noChangeShapeType="1"/>
              </p:cNvSpPr>
              <p:nvPr/>
            </p:nvSpPr>
            <p:spPr bwMode="auto">
              <a:xfrm>
                <a:off x="6067122" y="41543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11" name="Line 254"/>
              <p:cNvSpPr>
                <a:spLocks noChangeShapeType="1"/>
              </p:cNvSpPr>
              <p:nvPr/>
            </p:nvSpPr>
            <p:spPr bwMode="auto">
              <a:xfrm>
                <a:off x="6067122" y="4154322"/>
                <a:ext cx="9856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12" name="Line 255"/>
              <p:cNvSpPr>
                <a:spLocks noChangeShapeType="1"/>
              </p:cNvSpPr>
              <p:nvPr/>
            </p:nvSpPr>
            <p:spPr bwMode="auto">
              <a:xfrm>
                <a:off x="6076978" y="41543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13" name="Line 256"/>
              <p:cNvSpPr>
                <a:spLocks noChangeShapeType="1"/>
              </p:cNvSpPr>
              <p:nvPr/>
            </p:nvSpPr>
            <p:spPr bwMode="auto">
              <a:xfrm>
                <a:off x="6076978" y="4154322"/>
                <a:ext cx="1095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14" name="Line 257"/>
              <p:cNvSpPr>
                <a:spLocks noChangeShapeType="1"/>
              </p:cNvSpPr>
              <p:nvPr/>
            </p:nvSpPr>
            <p:spPr bwMode="auto">
              <a:xfrm flipV="1">
                <a:off x="6078073" y="4138447"/>
                <a:ext cx="0" cy="15875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15" name="Line 258"/>
              <p:cNvSpPr>
                <a:spLocks noChangeShapeType="1"/>
              </p:cNvSpPr>
              <p:nvPr/>
            </p:nvSpPr>
            <p:spPr bwMode="auto">
              <a:xfrm>
                <a:off x="6078073" y="4138447"/>
                <a:ext cx="657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16" name="Line 259"/>
              <p:cNvSpPr>
                <a:spLocks noChangeShapeType="1"/>
              </p:cNvSpPr>
              <p:nvPr/>
            </p:nvSpPr>
            <p:spPr bwMode="auto">
              <a:xfrm>
                <a:off x="6084643" y="4138447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17" name="Line 260"/>
              <p:cNvSpPr>
                <a:spLocks noChangeShapeType="1"/>
              </p:cNvSpPr>
              <p:nvPr/>
            </p:nvSpPr>
            <p:spPr bwMode="auto">
              <a:xfrm>
                <a:off x="6084643" y="4138447"/>
                <a:ext cx="657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18" name="Line 261"/>
              <p:cNvSpPr>
                <a:spLocks noChangeShapeType="1"/>
              </p:cNvSpPr>
              <p:nvPr/>
            </p:nvSpPr>
            <p:spPr bwMode="auto">
              <a:xfrm flipV="1">
                <a:off x="6091214" y="4122572"/>
                <a:ext cx="0" cy="15875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19" name="Line 262"/>
              <p:cNvSpPr>
                <a:spLocks noChangeShapeType="1"/>
              </p:cNvSpPr>
              <p:nvPr/>
            </p:nvSpPr>
            <p:spPr bwMode="auto">
              <a:xfrm>
                <a:off x="6091214" y="4122572"/>
                <a:ext cx="219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20" name="Line 263"/>
              <p:cNvSpPr>
                <a:spLocks noChangeShapeType="1"/>
              </p:cNvSpPr>
              <p:nvPr/>
            </p:nvSpPr>
            <p:spPr bwMode="auto">
              <a:xfrm>
                <a:off x="6130636" y="4122572"/>
                <a:ext cx="3286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21" name="Line 264"/>
              <p:cNvSpPr>
                <a:spLocks noChangeShapeType="1"/>
              </p:cNvSpPr>
              <p:nvPr/>
            </p:nvSpPr>
            <p:spPr bwMode="auto">
              <a:xfrm>
                <a:off x="6133922" y="412257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22" name="Line 265"/>
              <p:cNvSpPr>
                <a:spLocks noChangeShapeType="1"/>
              </p:cNvSpPr>
              <p:nvPr/>
            </p:nvSpPr>
            <p:spPr bwMode="auto">
              <a:xfrm>
                <a:off x="6133922" y="4122572"/>
                <a:ext cx="5475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23" name="Line 266"/>
              <p:cNvSpPr>
                <a:spLocks noChangeShapeType="1"/>
              </p:cNvSpPr>
              <p:nvPr/>
            </p:nvSpPr>
            <p:spPr bwMode="auto">
              <a:xfrm>
                <a:off x="6139397" y="412257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24" name="Line 267"/>
              <p:cNvSpPr>
                <a:spLocks noChangeShapeType="1"/>
              </p:cNvSpPr>
              <p:nvPr/>
            </p:nvSpPr>
            <p:spPr bwMode="auto">
              <a:xfrm>
                <a:off x="6139397" y="4122572"/>
                <a:ext cx="15331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25" name="Line 268"/>
              <p:cNvSpPr>
                <a:spLocks noChangeShapeType="1"/>
              </p:cNvSpPr>
              <p:nvPr/>
            </p:nvSpPr>
            <p:spPr bwMode="auto">
              <a:xfrm>
                <a:off x="6154728" y="412257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26" name="Line 269"/>
              <p:cNvSpPr>
                <a:spLocks noChangeShapeType="1"/>
              </p:cNvSpPr>
              <p:nvPr/>
            </p:nvSpPr>
            <p:spPr bwMode="auto">
              <a:xfrm>
                <a:off x="6154728" y="4122572"/>
                <a:ext cx="219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27" name="Line 270"/>
              <p:cNvSpPr>
                <a:spLocks noChangeShapeType="1"/>
              </p:cNvSpPr>
              <p:nvPr/>
            </p:nvSpPr>
            <p:spPr bwMode="auto">
              <a:xfrm>
                <a:off x="6156918" y="412257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28" name="Line 271"/>
              <p:cNvSpPr>
                <a:spLocks noChangeShapeType="1"/>
              </p:cNvSpPr>
              <p:nvPr/>
            </p:nvSpPr>
            <p:spPr bwMode="auto">
              <a:xfrm>
                <a:off x="6156918" y="4122572"/>
                <a:ext cx="3286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29" name="Line 272"/>
              <p:cNvSpPr>
                <a:spLocks noChangeShapeType="1"/>
              </p:cNvSpPr>
              <p:nvPr/>
            </p:nvSpPr>
            <p:spPr bwMode="auto">
              <a:xfrm>
                <a:off x="6160203" y="412257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30" name="Line 273"/>
              <p:cNvSpPr>
                <a:spLocks noChangeShapeType="1"/>
              </p:cNvSpPr>
              <p:nvPr/>
            </p:nvSpPr>
            <p:spPr bwMode="auto">
              <a:xfrm>
                <a:off x="6160203" y="4122572"/>
                <a:ext cx="3285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31" name="Line 274"/>
              <p:cNvSpPr>
                <a:spLocks noChangeShapeType="1"/>
              </p:cNvSpPr>
              <p:nvPr/>
            </p:nvSpPr>
            <p:spPr bwMode="auto">
              <a:xfrm>
                <a:off x="6163488" y="412257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32" name="Line 275"/>
              <p:cNvSpPr>
                <a:spLocks noChangeShapeType="1"/>
              </p:cNvSpPr>
              <p:nvPr/>
            </p:nvSpPr>
            <p:spPr bwMode="auto">
              <a:xfrm>
                <a:off x="6163488" y="4122572"/>
                <a:ext cx="9856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33" name="Line 276"/>
              <p:cNvSpPr>
                <a:spLocks noChangeShapeType="1"/>
              </p:cNvSpPr>
              <p:nvPr/>
            </p:nvSpPr>
            <p:spPr bwMode="auto">
              <a:xfrm>
                <a:off x="6173344" y="412257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34" name="Line 277"/>
              <p:cNvSpPr>
                <a:spLocks noChangeShapeType="1"/>
              </p:cNvSpPr>
              <p:nvPr/>
            </p:nvSpPr>
            <p:spPr bwMode="auto">
              <a:xfrm>
                <a:off x="6173344" y="4122572"/>
                <a:ext cx="657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35" name="Line 278"/>
              <p:cNvSpPr>
                <a:spLocks noChangeShapeType="1"/>
              </p:cNvSpPr>
              <p:nvPr/>
            </p:nvSpPr>
            <p:spPr bwMode="auto">
              <a:xfrm>
                <a:off x="6179915" y="412257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36" name="Line 279"/>
              <p:cNvSpPr>
                <a:spLocks noChangeShapeType="1"/>
              </p:cNvSpPr>
              <p:nvPr/>
            </p:nvSpPr>
            <p:spPr bwMode="auto">
              <a:xfrm>
                <a:off x="6179915" y="4122572"/>
                <a:ext cx="3285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37" name="Line 280"/>
              <p:cNvSpPr>
                <a:spLocks noChangeShapeType="1"/>
              </p:cNvSpPr>
              <p:nvPr/>
            </p:nvSpPr>
            <p:spPr bwMode="auto">
              <a:xfrm>
                <a:off x="6183199" y="412257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38" name="Line 281"/>
              <p:cNvSpPr>
                <a:spLocks noChangeShapeType="1"/>
              </p:cNvSpPr>
              <p:nvPr/>
            </p:nvSpPr>
            <p:spPr bwMode="auto">
              <a:xfrm>
                <a:off x="6183199" y="4122572"/>
                <a:ext cx="3286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39" name="Line 282"/>
              <p:cNvSpPr>
                <a:spLocks noChangeShapeType="1"/>
              </p:cNvSpPr>
              <p:nvPr/>
            </p:nvSpPr>
            <p:spPr bwMode="auto">
              <a:xfrm>
                <a:off x="6186485" y="412257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40" name="Line 283"/>
              <p:cNvSpPr>
                <a:spLocks noChangeShapeType="1"/>
              </p:cNvSpPr>
              <p:nvPr/>
            </p:nvSpPr>
            <p:spPr bwMode="auto">
              <a:xfrm>
                <a:off x="6186485" y="4122572"/>
                <a:ext cx="219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41" name="Line 284"/>
              <p:cNvSpPr>
                <a:spLocks noChangeShapeType="1"/>
              </p:cNvSpPr>
              <p:nvPr/>
            </p:nvSpPr>
            <p:spPr bwMode="auto">
              <a:xfrm>
                <a:off x="6188675" y="412257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42" name="Line 285"/>
              <p:cNvSpPr>
                <a:spLocks noChangeShapeType="1"/>
              </p:cNvSpPr>
              <p:nvPr/>
            </p:nvSpPr>
            <p:spPr bwMode="auto">
              <a:xfrm>
                <a:off x="6188675" y="4122572"/>
                <a:ext cx="14236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43" name="Line 286"/>
              <p:cNvSpPr>
                <a:spLocks noChangeShapeType="1"/>
              </p:cNvSpPr>
              <p:nvPr/>
            </p:nvSpPr>
            <p:spPr bwMode="auto">
              <a:xfrm>
                <a:off x="6240143" y="4122572"/>
                <a:ext cx="9856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44" name="Line 287"/>
              <p:cNvSpPr>
                <a:spLocks noChangeShapeType="1"/>
              </p:cNvSpPr>
              <p:nvPr/>
            </p:nvSpPr>
            <p:spPr bwMode="auto">
              <a:xfrm>
                <a:off x="6249999" y="412257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45" name="Line 288"/>
              <p:cNvSpPr>
                <a:spLocks noChangeShapeType="1"/>
              </p:cNvSpPr>
              <p:nvPr/>
            </p:nvSpPr>
            <p:spPr bwMode="auto">
              <a:xfrm>
                <a:off x="6249999" y="4122572"/>
                <a:ext cx="8761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46" name="Line 289"/>
              <p:cNvSpPr>
                <a:spLocks noChangeShapeType="1"/>
              </p:cNvSpPr>
              <p:nvPr/>
            </p:nvSpPr>
            <p:spPr bwMode="auto">
              <a:xfrm>
                <a:off x="6258759" y="412257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47" name="Line 290"/>
              <p:cNvSpPr>
                <a:spLocks noChangeShapeType="1"/>
              </p:cNvSpPr>
              <p:nvPr/>
            </p:nvSpPr>
            <p:spPr bwMode="auto">
              <a:xfrm>
                <a:off x="6258759" y="4122572"/>
                <a:ext cx="3285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48" name="Line 291"/>
              <p:cNvSpPr>
                <a:spLocks noChangeShapeType="1"/>
              </p:cNvSpPr>
              <p:nvPr/>
            </p:nvSpPr>
            <p:spPr bwMode="auto">
              <a:xfrm>
                <a:off x="6262044" y="412257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49" name="Line 292"/>
              <p:cNvSpPr>
                <a:spLocks noChangeShapeType="1"/>
              </p:cNvSpPr>
              <p:nvPr/>
            </p:nvSpPr>
            <p:spPr bwMode="auto">
              <a:xfrm>
                <a:off x="6262044" y="4122572"/>
                <a:ext cx="438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50" name="Line 293"/>
              <p:cNvSpPr>
                <a:spLocks noChangeShapeType="1"/>
              </p:cNvSpPr>
              <p:nvPr/>
            </p:nvSpPr>
            <p:spPr bwMode="auto">
              <a:xfrm flipV="1">
                <a:off x="6266424" y="4093997"/>
                <a:ext cx="0" cy="28575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51" name="Line 294"/>
              <p:cNvSpPr>
                <a:spLocks noChangeShapeType="1"/>
              </p:cNvSpPr>
              <p:nvPr/>
            </p:nvSpPr>
            <p:spPr bwMode="auto">
              <a:xfrm>
                <a:off x="6266424" y="4093997"/>
                <a:ext cx="9856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52" name="Line 295"/>
              <p:cNvSpPr>
                <a:spLocks noChangeShapeType="1"/>
              </p:cNvSpPr>
              <p:nvPr/>
            </p:nvSpPr>
            <p:spPr bwMode="auto">
              <a:xfrm flipV="1">
                <a:off x="6276280" y="4073359"/>
                <a:ext cx="0" cy="20638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53" name="Line 296"/>
              <p:cNvSpPr>
                <a:spLocks noChangeShapeType="1"/>
              </p:cNvSpPr>
              <p:nvPr/>
            </p:nvSpPr>
            <p:spPr bwMode="auto">
              <a:xfrm>
                <a:off x="6303657" y="4065422"/>
                <a:ext cx="657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54" name="Line 297"/>
              <p:cNvSpPr>
                <a:spLocks noChangeShapeType="1"/>
              </p:cNvSpPr>
              <p:nvPr/>
            </p:nvSpPr>
            <p:spPr bwMode="auto">
              <a:xfrm>
                <a:off x="6310227" y="40654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55" name="Line 298"/>
              <p:cNvSpPr>
                <a:spLocks noChangeShapeType="1"/>
              </p:cNvSpPr>
              <p:nvPr/>
            </p:nvSpPr>
            <p:spPr bwMode="auto">
              <a:xfrm>
                <a:off x="6310227" y="4065422"/>
                <a:ext cx="3286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56" name="Line 299"/>
              <p:cNvSpPr>
                <a:spLocks noChangeShapeType="1"/>
              </p:cNvSpPr>
              <p:nvPr/>
            </p:nvSpPr>
            <p:spPr bwMode="auto">
              <a:xfrm>
                <a:off x="6313512" y="40654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57" name="Line 300"/>
              <p:cNvSpPr>
                <a:spLocks noChangeShapeType="1"/>
              </p:cNvSpPr>
              <p:nvPr/>
            </p:nvSpPr>
            <p:spPr bwMode="auto">
              <a:xfrm>
                <a:off x="6313512" y="4065422"/>
                <a:ext cx="8761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58" name="Line 301"/>
              <p:cNvSpPr>
                <a:spLocks noChangeShapeType="1"/>
              </p:cNvSpPr>
              <p:nvPr/>
            </p:nvSpPr>
            <p:spPr bwMode="auto">
              <a:xfrm>
                <a:off x="6322273" y="40654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59" name="Line 302"/>
              <p:cNvSpPr>
                <a:spLocks noChangeShapeType="1"/>
              </p:cNvSpPr>
              <p:nvPr/>
            </p:nvSpPr>
            <p:spPr bwMode="auto">
              <a:xfrm>
                <a:off x="6322273" y="4065422"/>
                <a:ext cx="3285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60" name="Line 303"/>
              <p:cNvSpPr>
                <a:spLocks noChangeShapeType="1"/>
              </p:cNvSpPr>
              <p:nvPr/>
            </p:nvSpPr>
            <p:spPr bwMode="auto">
              <a:xfrm>
                <a:off x="6325558" y="40654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61" name="Line 304"/>
              <p:cNvSpPr>
                <a:spLocks noChangeShapeType="1"/>
              </p:cNvSpPr>
              <p:nvPr/>
            </p:nvSpPr>
            <p:spPr bwMode="auto">
              <a:xfrm>
                <a:off x="6325558" y="4065422"/>
                <a:ext cx="9856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62" name="Line 305"/>
              <p:cNvSpPr>
                <a:spLocks noChangeShapeType="1"/>
              </p:cNvSpPr>
              <p:nvPr/>
            </p:nvSpPr>
            <p:spPr bwMode="auto">
              <a:xfrm>
                <a:off x="6335414" y="40654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63" name="Line 306"/>
              <p:cNvSpPr>
                <a:spLocks noChangeShapeType="1"/>
              </p:cNvSpPr>
              <p:nvPr/>
            </p:nvSpPr>
            <p:spPr bwMode="auto">
              <a:xfrm>
                <a:off x="6335414" y="4065422"/>
                <a:ext cx="3285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64" name="Line 307"/>
              <p:cNvSpPr>
                <a:spLocks noChangeShapeType="1"/>
              </p:cNvSpPr>
              <p:nvPr/>
            </p:nvSpPr>
            <p:spPr bwMode="auto">
              <a:xfrm>
                <a:off x="6338699" y="40654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65" name="Line 308"/>
              <p:cNvSpPr>
                <a:spLocks noChangeShapeType="1"/>
              </p:cNvSpPr>
              <p:nvPr/>
            </p:nvSpPr>
            <p:spPr bwMode="auto">
              <a:xfrm>
                <a:off x="6338699" y="4065422"/>
                <a:ext cx="7666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66" name="Line 309"/>
              <p:cNvSpPr>
                <a:spLocks noChangeShapeType="1"/>
              </p:cNvSpPr>
              <p:nvPr/>
            </p:nvSpPr>
            <p:spPr bwMode="auto">
              <a:xfrm>
                <a:off x="6346364" y="40654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67" name="Line 310"/>
              <p:cNvSpPr>
                <a:spLocks noChangeShapeType="1"/>
              </p:cNvSpPr>
              <p:nvPr/>
            </p:nvSpPr>
            <p:spPr bwMode="auto">
              <a:xfrm>
                <a:off x="6346364" y="4065422"/>
                <a:ext cx="3285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68" name="Line 311"/>
              <p:cNvSpPr>
                <a:spLocks noChangeShapeType="1"/>
              </p:cNvSpPr>
              <p:nvPr/>
            </p:nvSpPr>
            <p:spPr bwMode="auto">
              <a:xfrm>
                <a:off x="6349649" y="40654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69" name="Line 312"/>
              <p:cNvSpPr>
                <a:spLocks noChangeShapeType="1"/>
              </p:cNvSpPr>
              <p:nvPr/>
            </p:nvSpPr>
            <p:spPr bwMode="auto">
              <a:xfrm>
                <a:off x="6349649" y="4065422"/>
                <a:ext cx="9856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70" name="Line 313"/>
              <p:cNvSpPr>
                <a:spLocks noChangeShapeType="1"/>
              </p:cNvSpPr>
              <p:nvPr/>
            </p:nvSpPr>
            <p:spPr bwMode="auto">
              <a:xfrm>
                <a:off x="6359505" y="40654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71" name="Line 314"/>
              <p:cNvSpPr>
                <a:spLocks noChangeShapeType="1"/>
              </p:cNvSpPr>
              <p:nvPr/>
            </p:nvSpPr>
            <p:spPr bwMode="auto">
              <a:xfrm>
                <a:off x="6359505" y="4065422"/>
                <a:ext cx="219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72" name="Line 315"/>
              <p:cNvSpPr>
                <a:spLocks noChangeShapeType="1"/>
              </p:cNvSpPr>
              <p:nvPr/>
            </p:nvSpPr>
            <p:spPr bwMode="auto">
              <a:xfrm>
                <a:off x="6361695" y="40654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73" name="Line 316"/>
              <p:cNvSpPr>
                <a:spLocks noChangeShapeType="1"/>
              </p:cNvSpPr>
              <p:nvPr/>
            </p:nvSpPr>
            <p:spPr bwMode="auto">
              <a:xfrm>
                <a:off x="6361695" y="4065422"/>
                <a:ext cx="9855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74" name="Line 317"/>
              <p:cNvSpPr>
                <a:spLocks noChangeShapeType="1"/>
              </p:cNvSpPr>
              <p:nvPr/>
            </p:nvSpPr>
            <p:spPr bwMode="auto">
              <a:xfrm>
                <a:off x="6371551" y="40654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75" name="Line 318"/>
              <p:cNvSpPr>
                <a:spLocks noChangeShapeType="1"/>
              </p:cNvSpPr>
              <p:nvPr/>
            </p:nvSpPr>
            <p:spPr bwMode="auto">
              <a:xfrm>
                <a:off x="6371551" y="4065422"/>
                <a:ext cx="438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76" name="Line 319"/>
              <p:cNvSpPr>
                <a:spLocks noChangeShapeType="1"/>
              </p:cNvSpPr>
              <p:nvPr/>
            </p:nvSpPr>
            <p:spPr bwMode="auto">
              <a:xfrm>
                <a:off x="6413163" y="4065422"/>
                <a:ext cx="9856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77" name="Line 320"/>
              <p:cNvSpPr>
                <a:spLocks noChangeShapeType="1"/>
              </p:cNvSpPr>
              <p:nvPr/>
            </p:nvSpPr>
            <p:spPr bwMode="auto">
              <a:xfrm>
                <a:off x="6423019" y="40654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78" name="Line 321"/>
              <p:cNvSpPr>
                <a:spLocks noChangeShapeType="1"/>
              </p:cNvSpPr>
              <p:nvPr/>
            </p:nvSpPr>
            <p:spPr bwMode="auto">
              <a:xfrm>
                <a:off x="6423019" y="4065422"/>
                <a:ext cx="5475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79" name="Line 322"/>
              <p:cNvSpPr>
                <a:spLocks noChangeShapeType="1"/>
              </p:cNvSpPr>
              <p:nvPr/>
            </p:nvSpPr>
            <p:spPr bwMode="auto">
              <a:xfrm>
                <a:off x="6428494" y="40654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80" name="Line 323"/>
              <p:cNvSpPr>
                <a:spLocks noChangeShapeType="1"/>
              </p:cNvSpPr>
              <p:nvPr/>
            </p:nvSpPr>
            <p:spPr bwMode="auto">
              <a:xfrm>
                <a:off x="6428494" y="4065422"/>
                <a:ext cx="3286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81" name="Line 324"/>
              <p:cNvSpPr>
                <a:spLocks noChangeShapeType="1"/>
              </p:cNvSpPr>
              <p:nvPr/>
            </p:nvSpPr>
            <p:spPr bwMode="auto">
              <a:xfrm>
                <a:off x="6431780" y="40654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82" name="Line 325"/>
              <p:cNvSpPr>
                <a:spLocks noChangeShapeType="1"/>
              </p:cNvSpPr>
              <p:nvPr/>
            </p:nvSpPr>
            <p:spPr bwMode="auto">
              <a:xfrm>
                <a:off x="6431780" y="4065422"/>
                <a:ext cx="3285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83" name="Line 326"/>
              <p:cNvSpPr>
                <a:spLocks noChangeShapeType="1"/>
              </p:cNvSpPr>
              <p:nvPr/>
            </p:nvSpPr>
            <p:spPr bwMode="auto">
              <a:xfrm>
                <a:off x="6435064" y="40654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84" name="Line 327"/>
              <p:cNvSpPr>
                <a:spLocks noChangeShapeType="1"/>
              </p:cNvSpPr>
              <p:nvPr/>
            </p:nvSpPr>
            <p:spPr bwMode="auto">
              <a:xfrm>
                <a:off x="6435064" y="4065422"/>
                <a:ext cx="16426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85" name="Line 328"/>
              <p:cNvSpPr>
                <a:spLocks noChangeShapeType="1"/>
              </p:cNvSpPr>
              <p:nvPr/>
            </p:nvSpPr>
            <p:spPr bwMode="auto">
              <a:xfrm>
                <a:off x="6451491" y="40654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86" name="Line 329"/>
              <p:cNvSpPr>
                <a:spLocks noChangeShapeType="1"/>
              </p:cNvSpPr>
              <p:nvPr/>
            </p:nvSpPr>
            <p:spPr bwMode="auto">
              <a:xfrm>
                <a:off x="6451491" y="4065422"/>
                <a:ext cx="1095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87" name="Line 330"/>
              <p:cNvSpPr>
                <a:spLocks noChangeShapeType="1"/>
              </p:cNvSpPr>
              <p:nvPr/>
            </p:nvSpPr>
            <p:spPr bwMode="auto">
              <a:xfrm>
                <a:off x="6452585" y="40654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88" name="Line 331"/>
              <p:cNvSpPr>
                <a:spLocks noChangeShapeType="1"/>
              </p:cNvSpPr>
              <p:nvPr/>
            </p:nvSpPr>
            <p:spPr bwMode="auto">
              <a:xfrm>
                <a:off x="6452585" y="4065422"/>
                <a:ext cx="3286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89" name="Line 332"/>
              <p:cNvSpPr>
                <a:spLocks noChangeShapeType="1"/>
              </p:cNvSpPr>
              <p:nvPr/>
            </p:nvSpPr>
            <p:spPr bwMode="auto">
              <a:xfrm>
                <a:off x="6455871" y="40654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90" name="Line 333"/>
              <p:cNvSpPr>
                <a:spLocks noChangeShapeType="1"/>
              </p:cNvSpPr>
              <p:nvPr/>
            </p:nvSpPr>
            <p:spPr bwMode="auto">
              <a:xfrm>
                <a:off x="6455871" y="4065422"/>
                <a:ext cx="3285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91" name="Line 334"/>
              <p:cNvSpPr>
                <a:spLocks noChangeShapeType="1"/>
              </p:cNvSpPr>
              <p:nvPr/>
            </p:nvSpPr>
            <p:spPr bwMode="auto">
              <a:xfrm>
                <a:off x="6459156" y="40654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92" name="Line 335"/>
              <p:cNvSpPr>
                <a:spLocks noChangeShapeType="1"/>
              </p:cNvSpPr>
              <p:nvPr/>
            </p:nvSpPr>
            <p:spPr bwMode="auto">
              <a:xfrm>
                <a:off x="6459156" y="4065422"/>
                <a:ext cx="12046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93" name="Line 336"/>
              <p:cNvSpPr>
                <a:spLocks noChangeShapeType="1"/>
              </p:cNvSpPr>
              <p:nvPr/>
            </p:nvSpPr>
            <p:spPr bwMode="auto">
              <a:xfrm>
                <a:off x="6471202" y="40654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94" name="Line 337"/>
              <p:cNvSpPr>
                <a:spLocks noChangeShapeType="1"/>
              </p:cNvSpPr>
              <p:nvPr/>
            </p:nvSpPr>
            <p:spPr bwMode="auto">
              <a:xfrm>
                <a:off x="6471202" y="4065422"/>
                <a:ext cx="657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95" name="Line 338"/>
              <p:cNvSpPr>
                <a:spLocks noChangeShapeType="1"/>
              </p:cNvSpPr>
              <p:nvPr/>
            </p:nvSpPr>
            <p:spPr bwMode="auto">
              <a:xfrm>
                <a:off x="6477772" y="40654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96" name="Line 339"/>
              <p:cNvSpPr>
                <a:spLocks noChangeShapeType="1"/>
              </p:cNvSpPr>
              <p:nvPr/>
            </p:nvSpPr>
            <p:spPr bwMode="auto">
              <a:xfrm>
                <a:off x="6477772" y="4065422"/>
                <a:ext cx="3285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97" name="Line 340"/>
              <p:cNvSpPr>
                <a:spLocks noChangeShapeType="1"/>
              </p:cNvSpPr>
              <p:nvPr/>
            </p:nvSpPr>
            <p:spPr bwMode="auto">
              <a:xfrm>
                <a:off x="6481057" y="40654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98" name="Line 341"/>
              <p:cNvSpPr>
                <a:spLocks noChangeShapeType="1"/>
              </p:cNvSpPr>
              <p:nvPr/>
            </p:nvSpPr>
            <p:spPr bwMode="auto">
              <a:xfrm>
                <a:off x="6481057" y="4065422"/>
                <a:ext cx="3286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799" name="Line 342"/>
              <p:cNvSpPr>
                <a:spLocks noChangeShapeType="1"/>
              </p:cNvSpPr>
              <p:nvPr/>
            </p:nvSpPr>
            <p:spPr bwMode="auto">
              <a:xfrm>
                <a:off x="6484343" y="40654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800" name="Line 343"/>
              <p:cNvSpPr>
                <a:spLocks noChangeShapeType="1"/>
              </p:cNvSpPr>
              <p:nvPr/>
            </p:nvSpPr>
            <p:spPr bwMode="auto">
              <a:xfrm>
                <a:off x="6484343" y="4065422"/>
                <a:ext cx="3285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801" name="Line 344"/>
              <p:cNvSpPr>
                <a:spLocks noChangeShapeType="1"/>
              </p:cNvSpPr>
              <p:nvPr/>
            </p:nvSpPr>
            <p:spPr bwMode="auto">
              <a:xfrm>
                <a:off x="6523765" y="4065422"/>
                <a:ext cx="219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802" name="Line 345"/>
              <p:cNvSpPr>
                <a:spLocks noChangeShapeType="1"/>
              </p:cNvSpPr>
              <p:nvPr/>
            </p:nvSpPr>
            <p:spPr bwMode="auto">
              <a:xfrm>
                <a:off x="6525955" y="40654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803" name="Line 346"/>
              <p:cNvSpPr>
                <a:spLocks noChangeShapeType="1"/>
              </p:cNvSpPr>
              <p:nvPr/>
            </p:nvSpPr>
            <p:spPr bwMode="auto">
              <a:xfrm>
                <a:off x="6525955" y="4065422"/>
                <a:ext cx="8761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804" name="Line 347"/>
              <p:cNvSpPr>
                <a:spLocks noChangeShapeType="1"/>
              </p:cNvSpPr>
              <p:nvPr/>
            </p:nvSpPr>
            <p:spPr bwMode="auto">
              <a:xfrm>
                <a:off x="6534716" y="40654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805" name="Line 348"/>
              <p:cNvSpPr>
                <a:spLocks noChangeShapeType="1"/>
              </p:cNvSpPr>
              <p:nvPr/>
            </p:nvSpPr>
            <p:spPr bwMode="auto">
              <a:xfrm>
                <a:off x="6534716" y="4065422"/>
                <a:ext cx="9855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806" name="Line 349"/>
              <p:cNvSpPr>
                <a:spLocks noChangeShapeType="1"/>
              </p:cNvSpPr>
              <p:nvPr/>
            </p:nvSpPr>
            <p:spPr bwMode="auto">
              <a:xfrm>
                <a:off x="6544571" y="40654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807" name="Line 350"/>
              <p:cNvSpPr>
                <a:spLocks noChangeShapeType="1"/>
              </p:cNvSpPr>
              <p:nvPr/>
            </p:nvSpPr>
            <p:spPr bwMode="auto">
              <a:xfrm>
                <a:off x="6544571" y="4065422"/>
                <a:ext cx="3286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808" name="Line 351"/>
              <p:cNvSpPr>
                <a:spLocks noChangeShapeType="1"/>
              </p:cNvSpPr>
              <p:nvPr/>
            </p:nvSpPr>
            <p:spPr bwMode="auto">
              <a:xfrm>
                <a:off x="6547856" y="40654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809" name="Line 352"/>
              <p:cNvSpPr>
                <a:spLocks noChangeShapeType="1"/>
              </p:cNvSpPr>
              <p:nvPr/>
            </p:nvSpPr>
            <p:spPr bwMode="auto">
              <a:xfrm>
                <a:off x="6547856" y="4065422"/>
                <a:ext cx="9855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810" name="Line 353"/>
              <p:cNvSpPr>
                <a:spLocks noChangeShapeType="1"/>
              </p:cNvSpPr>
              <p:nvPr/>
            </p:nvSpPr>
            <p:spPr bwMode="auto">
              <a:xfrm>
                <a:off x="6557712" y="40654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811" name="Line 354"/>
              <p:cNvSpPr>
                <a:spLocks noChangeShapeType="1"/>
              </p:cNvSpPr>
              <p:nvPr/>
            </p:nvSpPr>
            <p:spPr bwMode="auto">
              <a:xfrm>
                <a:off x="6557712" y="4065422"/>
                <a:ext cx="20807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812" name="Line 355"/>
              <p:cNvSpPr>
                <a:spLocks noChangeShapeType="1"/>
              </p:cNvSpPr>
              <p:nvPr/>
            </p:nvSpPr>
            <p:spPr bwMode="auto">
              <a:xfrm>
                <a:off x="6578518" y="40654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813" name="Line 356"/>
              <p:cNvSpPr>
                <a:spLocks noChangeShapeType="1"/>
              </p:cNvSpPr>
              <p:nvPr/>
            </p:nvSpPr>
            <p:spPr bwMode="auto">
              <a:xfrm>
                <a:off x="6578518" y="4065422"/>
                <a:ext cx="3285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814" name="Line 357"/>
              <p:cNvSpPr>
                <a:spLocks noChangeShapeType="1"/>
              </p:cNvSpPr>
              <p:nvPr/>
            </p:nvSpPr>
            <p:spPr bwMode="auto">
              <a:xfrm>
                <a:off x="6581803" y="40654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815" name="Line 358"/>
              <p:cNvSpPr>
                <a:spLocks noChangeShapeType="1"/>
              </p:cNvSpPr>
              <p:nvPr/>
            </p:nvSpPr>
            <p:spPr bwMode="auto">
              <a:xfrm>
                <a:off x="6581803" y="4065422"/>
                <a:ext cx="219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816" name="Line 359"/>
              <p:cNvSpPr>
                <a:spLocks noChangeShapeType="1"/>
              </p:cNvSpPr>
              <p:nvPr/>
            </p:nvSpPr>
            <p:spPr bwMode="auto">
              <a:xfrm>
                <a:off x="6583993" y="4065422"/>
                <a:ext cx="0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817" name="Line 360"/>
              <p:cNvSpPr>
                <a:spLocks noChangeShapeType="1"/>
              </p:cNvSpPr>
              <p:nvPr/>
            </p:nvSpPr>
            <p:spPr bwMode="auto">
              <a:xfrm>
                <a:off x="6583993" y="4065422"/>
                <a:ext cx="13141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</p:grpSp>
        <p:sp>
          <p:nvSpPr>
            <p:cNvPr id="818" name="Line 362"/>
            <p:cNvSpPr>
              <a:spLocks noChangeShapeType="1"/>
            </p:cNvSpPr>
            <p:nvPr/>
          </p:nvSpPr>
          <p:spPr bwMode="auto">
            <a:xfrm flipV="1">
              <a:off x="2163763" y="1649413"/>
              <a:ext cx="0" cy="2911475"/>
            </a:xfrm>
            <a:prstGeom prst="line">
              <a:avLst/>
            </a:prstGeom>
            <a:noFill/>
            <a:ln w="4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819" name="Line 363"/>
            <p:cNvSpPr>
              <a:spLocks noChangeShapeType="1"/>
            </p:cNvSpPr>
            <p:nvPr/>
          </p:nvSpPr>
          <p:spPr bwMode="auto">
            <a:xfrm flipH="1">
              <a:off x="2092325" y="4456113"/>
              <a:ext cx="71438" cy="0"/>
            </a:xfrm>
            <a:prstGeom prst="line">
              <a:avLst/>
            </a:prstGeom>
            <a:noFill/>
            <a:ln w="4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820" name="Line 365"/>
            <p:cNvSpPr>
              <a:spLocks noChangeShapeType="1"/>
            </p:cNvSpPr>
            <p:nvPr/>
          </p:nvSpPr>
          <p:spPr bwMode="auto">
            <a:xfrm flipH="1">
              <a:off x="2092325" y="3778250"/>
              <a:ext cx="71438" cy="0"/>
            </a:xfrm>
            <a:prstGeom prst="line">
              <a:avLst/>
            </a:prstGeom>
            <a:noFill/>
            <a:ln w="4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821" name="Line 367"/>
            <p:cNvSpPr>
              <a:spLocks noChangeShapeType="1"/>
            </p:cNvSpPr>
            <p:nvPr/>
          </p:nvSpPr>
          <p:spPr bwMode="auto">
            <a:xfrm flipH="1">
              <a:off x="2092325" y="3101975"/>
              <a:ext cx="71438" cy="0"/>
            </a:xfrm>
            <a:prstGeom prst="line">
              <a:avLst/>
            </a:prstGeom>
            <a:noFill/>
            <a:ln w="4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822" name="Line 369"/>
            <p:cNvSpPr>
              <a:spLocks noChangeShapeType="1"/>
            </p:cNvSpPr>
            <p:nvPr/>
          </p:nvSpPr>
          <p:spPr bwMode="auto">
            <a:xfrm flipH="1">
              <a:off x="2092325" y="2430463"/>
              <a:ext cx="71438" cy="0"/>
            </a:xfrm>
            <a:prstGeom prst="line">
              <a:avLst/>
            </a:prstGeom>
            <a:noFill/>
            <a:ln w="4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823" name="Line 371"/>
            <p:cNvSpPr>
              <a:spLocks noChangeShapeType="1"/>
            </p:cNvSpPr>
            <p:nvPr/>
          </p:nvSpPr>
          <p:spPr bwMode="auto">
            <a:xfrm flipH="1">
              <a:off x="2092325" y="1754188"/>
              <a:ext cx="71438" cy="0"/>
            </a:xfrm>
            <a:prstGeom prst="line">
              <a:avLst/>
            </a:prstGeom>
            <a:noFill/>
            <a:ln w="4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824" name="Line 405"/>
            <p:cNvSpPr>
              <a:spLocks noChangeShapeType="1"/>
            </p:cNvSpPr>
            <p:nvPr/>
          </p:nvSpPr>
          <p:spPr bwMode="auto">
            <a:xfrm>
              <a:off x="2163763" y="4560888"/>
              <a:ext cx="5389562" cy="0"/>
            </a:xfrm>
            <a:prstGeom prst="line">
              <a:avLst/>
            </a:prstGeom>
            <a:noFill/>
            <a:ln w="4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825" name="Line 407"/>
            <p:cNvSpPr>
              <a:spLocks noChangeShapeType="1"/>
            </p:cNvSpPr>
            <p:nvPr/>
          </p:nvSpPr>
          <p:spPr bwMode="auto">
            <a:xfrm>
              <a:off x="2281238" y="4560888"/>
              <a:ext cx="0" cy="68262"/>
            </a:xfrm>
            <a:prstGeom prst="line">
              <a:avLst/>
            </a:prstGeom>
            <a:noFill/>
            <a:ln w="4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826" name="Line 411"/>
            <p:cNvSpPr>
              <a:spLocks noChangeShapeType="1"/>
            </p:cNvSpPr>
            <p:nvPr/>
          </p:nvSpPr>
          <p:spPr bwMode="auto">
            <a:xfrm>
              <a:off x="2568575" y="4560888"/>
              <a:ext cx="0" cy="68262"/>
            </a:xfrm>
            <a:prstGeom prst="line">
              <a:avLst/>
            </a:prstGeom>
            <a:noFill/>
            <a:ln w="4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827" name="Line 415"/>
            <p:cNvSpPr>
              <a:spLocks noChangeShapeType="1"/>
            </p:cNvSpPr>
            <p:nvPr/>
          </p:nvSpPr>
          <p:spPr bwMode="auto">
            <a:xfrm>
              <a:off x="2925763" y="4560888"/>
              <a:ext cx="0" cy="68262"/>
            </a:xfrm>
            <a:prstGeom prst="line">
              <a:avLst/>
            </a:prstGeom>
            <a:noFill/>
            <a:ln w="4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828" name="Line 417"/>
            <p:cNvSpPr>
              <a:spLocks noChangeShapeType="1"/>
            </p:cNvSpPr>
            <p:nvPr/>
          </p:nvSpPr>
          <p:spPr bwMode="auto">
            <a:xfrm>
              <a:off x="3140075" y="4560888"/>
              <a:ext cx="0" cy="68262"/>
            </a:xfrm>
            <a:prstGeom prst="line">
              <a:avLst/>
            </a:prstGeom>
            <a:noFill/>
            <a:ln w="4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829" name="Line 419"/>
            <p:cNvSpPr>
              <a:spLocks noChangeShapeType="1"/>
            </p:cNvSpPr>
            <p:nvPr/>
          </p:nvSpPr>
          <p:spPr bwMode="auto">
            <a:xfrm>
              <a:off x="3424238" y="4560888"/>
              <a:ext cx="0" cy="68262"/>
            </a:xfrm>
            <a:prstGeom prst="line">
              <a:avLst/>
            </a:prstGeom>
            <a:noFill/>
            <a:ln w="4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830" name="Line 421"/>
            <p:cNvSpPr>
              <a:spLocks noChangeShapeType="1"/>
            </p:cNvSpPr>
            <p:nvPr/>
          </p:nvSpPr>
          <p:spPr bwMode="auto">
            <a:xfrm>
              <a:off x="4000500" y="4560888"/>
              <a:ext cx="0" cy="68262"/>
            </a:xfrm>
            <a:prstGeom prst="line">
              <a:avLst/>
            </a:prstGeom>
            <a:noFill/>
            <a:ln w="4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831" name="Line 423"/>
            <p:cNvSpPr>
              <a:spLocks noChangeShapeType="1"/>
            </p:cNvSpPr>
            <p:nvPr/>
          </p:nvSpPr>
          <p:spPr bwMode="auto">
            <a:xfrm>
              <a:off x="4573588" y="4560888"/>
              <a:ext cx="0" cy="68262"/>
            </a:xfrm>
            <a:prstGeom prst="line">
              <a:avLst/>
            </a:prstGeom>
            <a:noFill/>
            <a:ln w="4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832" name="Line 425"/>
            <p:cNvSpPr>
              <a:spLocks noChangeShapeType="1"/>
            </p:cNvSpPr>
            <p:nvPr/>
          </p:nvSpPr>
          <p:spPr bwMode="auto">
            <a:xfrm>
              <a:off x="5141913" y="4560888"/>
              <a:ext cx="0" cy="68262"/>
            </a:xfrm>
            <a:prstGeom prst="line">
              <a:avLst/>
            </a:prstGeom>
            <a:noFill/>
            <a:ln w="4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833" name="Line 427"/>
            <p:cNvSpPr>
              <a:spLocks noChangeShapeType="1"/>
            </p:cNvSpPr>
            <p:nvPr/>
          </p:nvSpPr>
          <p:spPr bwMode="auto">
            <a:xfrm>
              <a:off x="5716588" y="4560888"/>
              <a:ext cx="0" cy="68262"/>
            </a:xfrm>
            <a:prstGeom prst="line">
              <a:avLst/>
            </a:prstGeom>
            <a:noFill/>
            <a:ln w="4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834" name="Line 429"/>
            <p:cNvSpPr>
              <a:spLocks noChangeShapeType="1"/>
            </p:cNvSpPr>
            <p:nvPr/>
          </p:nvSpPr>
          <p:spPr bwMode="auto">
            <a:xfrm>
              <a:off x="6289675" y="4560888"/>
              <a:ext cx="0" cy="68262"/>
            </a:xfrm>
            <a:prstGeom prst="line">
              <a:avLst/>
            </a:prstGeom>
            <a:noFill/>
            <a:ln w="4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835" name="Line 431"/>
            <p:cNvSpPr>
              <a:spLocks noChangeShapeType="1"/>
            </p:cNvSpPr>
            <p:nvPr/>
          </p:nvSpPr>
          <p:spPr bwMode="auto">
            <a:xfrm>
              <a:off x="6864350" y="4560888"/>
              <a:ext cx="0" cy="68262"/>
            </a:xfrm>
            <a:prstGeom prst="line">
              <a:avLst/>
            </a:prstGeom>
            <a:noFill/>
            <a:ln w="4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836" name="Line 433"/>
            <p:cNvSpPr>
              <a:spLocks noChangeShapeType="1"/>
            </p:cNvSpPr>
            <p:nvPr/>
          </p:nvSpPr>
          <p:spPr bwMode="auto">
            <a:xfrm>
              <a:off x="7434263" y="4560888"/>
              <a:ext cx="0" cy="68262"/>
            </a:xfrm>
            <a:prstGeom prst="line">
              <a:avLst/>
            </a:prstGeom>
            <a:noFill/>
            <a:ln w="4">
              <a:solidFill>
                <a:srgbClr val="000066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dirty="0">
                <a:solidFill>
                  <a:srgbClr val="000066"/>
                </a:solidFill>
                <a:latin typeface="+mn-lt"/>
              </a:endParaRPr>
            </a:p>
          </p:txBody>
        </p:sp>
        <p:sp>
          <p:nvSpPr>
            <p:cNvPr id="837" name="Rectangle 434"/>
            <p:cNvSpPr>
              <a:spLocks noChangeArrowheads="1"/>
            </p:cNvSpPr>
            <p:nvPr/>
          </p:nvSpPr>
          <p:spPr bwMode="auto">
            <a:xfrm>
              <a:off x="7302500" y="4660900"/>
              <a:ext cx="298450" cy="214313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/>
            <a:p>
              <a:pPr algn="ctr" defTabSz="914400">
                <a:defRPr/>
              </a:pPr>
              <a:r>
                <a:rPr lang="en-US" sz="1400" kern="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144</a:t>
              </a:r>
            </a:p>
          </p:txBody>
        </p:sp>
        <p:sp>
          <p:nvSpPr>
            <p:cNvPr id="838" name="Rectangle 435"/>
            <p:cNvSpPr>
              <a:spLocks noChangeArrowheads="1"/>
            </p:cNvSpPr>
            <p:nvPr/>
          </p:nvSpPr>
          <p:spPr bwMode="auto">
            <a:xfrm>
              <a:off x="4456113" y="4932363"/>
              <a:ext cx="1123950" cy="21590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/>
            <a:p>
              <a:pPr algn="ctr" defTabSz="914400">
                <a:defRPr/>
              </a:pPr>
              <a:r>
                <a:rPr lang="en-US" sz="1400" b="1" kern="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Time (weeks)</a:t>
              </a:r>
            </a:p>
          </p:txBody>
        </p:sp>
        <p:sp>
          <p:nvSpPr>
            <p:cNvPr id="844" name="Rectangle 289"/>
            <p:cNvSpPr>
              <a:spLocks noChangeArrowheads="1"/>
            </p:cNvSpPr>
            <p:nvPr/>
          </p:nvSpPr>
          <p:spPr bwMode="auto">
            <a:xfrm>
              <a:off x="1042988" y="4986338"/>
              <a:ext cx="1374775" cy="1841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 lIns="0" tIns="0" rIns="0" bIns="0">
              <a:spAutoFit/>
            </a:bodyPr>
            <a:lstStyle/>
            <a:p>
              <a:pPr defTabSz="914400">
                <a:defRPr/>
              </a:pPr>
              <a:r>
                <a:rPr lang="en-US" sz="1200" kern="0" dirty="0">
                  <a:solidFill>
                    <a:srgbClr val="000066"/>
                  </a:solidFill>
                  <a:latin typeface="Arial" pitchFamily="34" charset="0"/>
                  <a:cs typeface="Arial" pitchFamily="34" charset="0"/>
                </a:rPr>
                <a:t>Numbers of patients</a:t>
              </a:r>
            </a:p>
          </p:txBody>
        </p:sp>
        <p:sp>
          <p:nvSpPr>
            <p:cNvPr id="845" name="Line 319"/>
            <p:cNvSpPr>
              <a:spLocks noChangeShapeType="1"/>
            </p:cNvSpPr>
            <p:nvPr/>
          </p:nvSpPr>
          <p:spPr bwMode="auto">
            <a:xfrm>
              <a:off x="1198563" y="5327650"/>
              <a:ext cx="615950" cy="0"/>
            </a:xfrm>
            <a:prstGeom prst="line">
              <a:avLst/>
            </a:prstGeom>
            <a:noFill/>
            <a:ln w="28575">
              <a:solidFill>
                <a:srgbClr val="FFCC00"/>
              </a:solidFill>
              <a:prstDash val="solid"/>
              <a:round/>
              <a:headEnd/>
              <a:tailEnd/>
            </a:ln>
            <a:extLst/>
          </p:spPr>
          <p:txBody>
            <a:bodyPr/>
            <a:lstStyle/>
            <a:p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 dirty="0">
                <a:solidFill>
                  <a:srgbClr val="000066"/>
                </a:solidFill>
                <a:latin typeface="+mn-lt"/>
              </a:endParaRPr>
            </a:p>
          </p:txBody>
        </p:sp>
        <p:grpSp>
          <p:nvGrpSpPr>
            <p:cNvPr id="14399" name="Grouper 453"/>
            <p:cNvGrpSpPr>
              <a:grpSpLocks/>
            </p:cNvGrpSpPr>
            <p:nvPr/>
          </p:nvGrpSpPr>
          <p:grpSpPr bwMode="auto">
            <a:xfrm>
              <a:off x="1230313" y="5532438"/>
              <a:ext cx="614362" cy="0"/>
              <a:chOff x="4912578" y="6444813"/>
              <a:chExt cx="695212" cy="0"/>
            </a:xfrm>
          </p:grpSpPr>
          <p:sp>
            <p:nvSpPr>
              <p:cNvPr id="848" name="Line 320"/>
              <p:cNvSpPr>
                <a:spLocks noChangeShapeType="1"/>
              </p:cNvSpPr>
              <p:nvPr/>
            </p:nvSpPr>
            <p:spPr bwMode="auto">
              <a:xfrm>
                <a:off x="4912578" y="6444813"/>
                <a:ext cx="107785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849" name="Line 321"/>
              <p:cNvSpPr>
                <a:spLocks noChangeShapeType="1"/>
              </p:cNvSpPr>
              <p:nvPr/>
            </p:nvSpPr>
            <p:spPr bwMode="auto">
              <a:xfrm>
                <a:off x="5074255" y="6444813"/>
                <a:ext cx="105988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850" name="Line 322"/>
              <p:cNvSpPr>
                <a:spLocks noChangeShapeType="1"/>
              </p:cNvSpPr>
              <p:nvPr/>
            </p:nvSpPr>
            <p:spPr bwMode="auto">
              <a:xfrm>
                <a:off x="5234136" y="6444813"/>
                <a:ext cx="107785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851" name="Line 323"/>
              <p:cNvSpPr>
                <a:spLocks noChangeShapeType="1"/>
              </p:cNvSpPr>
              <p:nvPr/>
            </p:nvSpPr>
            <p:spPr bwMode="auto">
              <a:xfrm>
                <a:off x="5395813" y="6444813"/>
                <a:ext cx="105989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  <p:sp>
            <p:nvSpPr>
              <p:cNvPr id="852" name="Line 324"/>
              <p:cNvSpPr>
                <a:spLocks noChangeShapeType="1"/>
              </p:cNvSpPr>
              <p:nvPr/>
            </p:nvSpPr>
            <p:spPr bwMode="auto">
              <a:xfrm>
                <a:off x="5553898" y="6444813"/>
                <a:ext cx="53892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  <a:extLst/>
            </p:spPr>
            <p:txBody>
              <a:bodyPr/>
              <a:lstStyle/>
              <a:p>
                <a:pPr defTabSz="91440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kern="0" dirty="0">
                  <a:solidFill>
                    <a:srgbClr val="000066"/>
                  </a:solidFill>
                  <a:latin typeface="+mn-lt"/>
                </a:endParaRPr>
              </a:p>
            </p:txBody>
          </p:sp>
        </p:grpSp>
        <p:cxnSp>
          <p:nvCxnSpPr>
            <p:cNvPr id="14400" name="Connecteur droit 846"/>
            <p:cNvCxnSpPr>
              <a:cxnSpLocks noChangeShapeType="1"/>
              <a:stCxn id="833" idx="0"/>
            </p:cNvCxnSpPr>
            <p:nvPr/>
          </p:nvCxnSpPr>
          <p:spPr bwMode="auto">
            <a:xfrm rot="5400000" flipH="1" flipV="1">
              <a:off x="5230019" y="4064794"/>
              <a:ext cx="982663" cy="9525"/>
            </a:xfrm>
            <a:prstGeom prst="line">
              <a:avLst/>
            </a:prstGeom>
            <a:noFill/>
            <a:ln w="12700" algn="ctr">
              <a:solidFill>
                <a:schemeClr val="tx2"/>
              </a:solidFill>
              <a:prstDash val="sysDash"/>
              <a:round/>
              <a:headEnd/>
              <a:tailEnd/>
            </a:ln>
          </p:spPr>
        </p:cxnSp>
        <p:grpSp>
          <p:nvGrpSpPr>
            <p:cNvPr id="431" name="Groupe 430"/>
            <p:cNvGrpSpPr/>
            <p:nvPr/>
          </p:nvGrpSpPr>
          <p:grpSpPr>
            <a:xfrm>
              <a:off x="5148263" y="1670050"/>
              <a:ext cx="2046287" cy="630238"/>
              <a:chOff x="5148263" y="1670050"/>
              <a:chExt cx="2046287" cy="630238"/>
            </a:xfrm>
          </p:grpSpPr>
          <p:sp>
            <p:nvSpPr>
              <p:cNvPr id="14405" name="AutoShape 165"/>
              <p:cNvSpPr>
                <a:spLocks noChangeArrowheads="1"/>
              </p:cNvSpPr>
              <p:nvPr/>
            </p:nvSpPr>
            <p:spPr bwMode="auto">
              <a:xfrm>
                <a:off x="5148263" y="1692275"/>
                <a:ext cx="2006600" cy="592138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pPr defTabSz="914400"/>
                <a:endParaRPr lang="en-US" sz="2800">
                  <a:solidFill>
                    <a:srgbClr val="000066"/>
                  </a:solidFill>
                  <a:ea typeface="ＭＳ Ｐゴシック"/>
                  <a:cs typeface="ＭＳ Ｐゴシック"/>
                </a:endParaRPr>
              </a:p>
            </p:txBody>
          </p:sp>
          <p:sp>
            <p:nvSpPr>
              <p:cNvPr id="14406" name="Rectangle 3"/>
              <p:cNvSpPr>
                <a:spLocks noChangeArrowheads="1"/>
              </p:cNvSpPr>
              <p:nvPr/>
            </p:nvSpPr>
            <p:spPr bwMode="auto">
              <a:xfrm>
                <a:off x="5257800" y="1790700"/>
                <a:ext cx="177800" cy="144463"/>
              </a:xfrm>
              <a:prstGeom prst="rect">
                <a:avLst/>
              </a:prstGeom>
              <a:solidFill>
                <a:srgbClr val="FFCC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 sz="2400">
                  <a:solidFill>
                    <a:srgbClr val="000066"/>
                  </a:solidFill>
                  <a:ea typeface="ＭＳ Ｐゴシック"/>
                  <a:cs typeface="ＭＳ Ｐゴシック"/>
                </a:endParaRPr>
              </a:p>
            </p:txBody>
          </p:sp>
          <p:sp>
            <p:nvSpPr>
              <p:cNvPr id="14407" name="Rectangle 4"/>
              <p:cNvSpPr>
                <a:spLocks noChangeArrowheads="1"/>
              </p:cNvSpPr>
              <p:nvPr/>
            </p:nvSpPr>
            <p:spPr bwMode="auto">
              <a:xfrm>
                <a:off x="5257800" y="2055813"/>
                <a:ext cx="177800" cy="144462"/>
              </a:xfrm>
              <a:prstGeom prst="rect">
                <a:avLst/>
              </a:prstGeom>
              <a:solidFill>
                <a:srgbClr val="FF66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/>
                <a:endParaRPr lang="en-US" sz="2400">
                  <a:solidFill>
                    <a:srgbClr val="000066"/>
                  </a:solidFill>
                  <a:ea typeface="ＭＳ Ｐゴシック"/>
                  <a:cs typeface="ＭＳ Ｐゴシック"/>
                </a:endParaRPr>
              </a:p>
            </p:txBody>
          </p:sp>
          <p:sp>
            <p:nvSpPr>
              <p:cNvPr id="14408" name="ZoneTexte 84"/>
              <p:cNvSpPr txBox="1">
                <a:spLocks noChangeArrowheads="1"/>
              </p:cNvSpPr>
              <p:nvPr/>
            </p:nvSpPr>
            <p:spPr bwMode="auto">
              <a:xfrm>
                <a:off x="5414963" y="1670050"/>
                <a:ext cx="1404937" cy="3698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US" b="1" dirty="0">
                    <a:solidFill>
                      <a:srgbClr val="333399"/>
                    </a:solidFill>
                    <a:latin typeface="Calibri" pitchFamily="34" charset="0"/>
                    <a:ea typeface="ＭＳ Ｐゴシック"/>
                    <a:cs typeface="ＭＳ Ｐゴシック"/>
                  </a:rPr>
                  <a:t>DRV/r + RAL</a:t>
                </a:r>
              </a:p>
            </p:txBody>
          </p:sp>
          <p:sp>
            <p:nvSpPr>
              <p:cNvPr id="14409" name="ZoneTexte 85"/>
              <p:cNvSpPr txBox="1">
                <a:spLocks noChangeArrowheads="1"/>
              </p:cNvSpPr>
              <p:nvPr/>
            </p:nvSpPr>
            <p:spPr bwMode="auto">
              <a:xfrm>
                <a:off x="5414963" y="1930400"/>
                <a:ext cx="1779587" cy="3698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/>
                <a:r>
                  <a:rPr lang="en-US" b="1">
                    <a:solidFill>
                      <a:srgbClr val="333399"/>
                    </a:solidFill>
                    <a:latin typeface="Calibri" pitchFamily="34" charset="0"/>
                    <a:ea typeface="ＭＳ Ｐゴシック"/>
                    <a:cs typeface="ＭＳ Ｐゴシック"/>
                  </a:rPr>
                  <a:t>DRV/r + TDF/FTC</a:t>
                </a:r>
              </a:p>
            </p:txBody>
          </p:sp>
        </p:grpSp>
      </p:grpSp>
      <p:sp>
        <p:nvSpPr>
          <p:cNvPr id="430" name="ZoneTexte 69"/>
          <p:cNvSpPr txBox="1">
            <a:spLocks noChangeArrowheads="1"/>
          </p:cNvSpPr>
          <p:nvPr/>
        </p:nvSpPr>
        <p:spPr bwMode="auto">
          <a:xfrm>
            <a:off x="6383242" y="6575234"/>
            <a:ext cx="2743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3300"/>
                </a:solidFill>
                <a:ea typeface="ＭＳ Ｐゴシック"/>
                <a:cs typeface="ＭＳ Ｐゴシック"/>
              </a:rPr>
              <a:t>Raffi F</a:t>
            </a:r>
            <a:r>
              <a:rPr lang="en-GB" sz="1200" i="1" dirty="0">
                <a:solidFill>
                  <a:srgbClr val="CC3300"/>
                </a:solidFill>
                <a:ea typeface="ＭＳ Ｐゴシック"/>
                <a:cs typeface="ＭＳ Ｐゴシック"/>
              </a:rPr>
              <a:t>. </a:t>
            </a:r>
            <a:r>
              <a:rPr lang="fr-FR" sz="1200" i="1" dirty="0">
                <a:solidFill>
                  <a:srgbClr val="CC3300"/>
                </a:solidFill>
                <a:ea typeface="ＭＳ Ｐゴシック"/>
                <a:cs typeface="ＭＳ Ｐゴシック"/>
              </a:rPr>
              <a:t>Lancet </a:t>
            </a:r>
            <a:r>
              <a:rPr lang="fr-FR" sz="1200" i="1" dirty="0" smtClean="0">
                <a:solidFill>
                  <a:srgbClr val="CC3300"/>
                </a:solidFill>
                <a:ea typeface="ＭＳ Ｐゴシック"/>
                <a:cs typeface="ＭＳ Ｐゴシック"/>
              </a:rPr>
              <a:t>2014;384:1942-51</a:t>
            </a:r>
            <a:endParaRPr lang="en-GB" sz="1200" i="1" dirty="0">
              <a:solidFill>
                <a:srgbClr val="CC3300"/>
              </a:solidFill>
              <a:ea typeface="ＭＳ Ｐゴシック"/>
              <a:cs typeface="ＭＳ Ｐゴシック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1" name="Grouper 6"/>
          <p:cNvGrpSpPr>
            <a:grpSpLocks/>
          </p:cNvGrpSpPr>
          <p:nvPr/>
        </p:nvGrpSpPr>
        <p:grpSpPr bwMode="auto">
          <a:xfrm>
            <a:off x="0" y="6570663"/>
            <a:ext cx="1733550" cy="287337"/>
            <a:chOff x="-1" y="6570663"/>
            <a:chExt cx="1733878" cy="288111"/>
          </a:xfrm>
        </p:grpSpPr>
        <p:sp>
          <p:nvSpPr>
            <p:cNvPr id="15461" name="AutoShape 162"/>
            <p:cNvSpPr>
              <a:spLocks noChangeArrowheads="1"/>
            </p:cNvSpPr>
            <p:nvPr/>
          </p:nvSpPr>
          <p:spPr bwMode="auto">
            <a:xfrm>
              <a:off x="-1" y="6570663"/>
              <a:ext cx="16920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US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15462" name="ZoneTexte 23"/>
            <p:cNvSpPr txBox="1">
              <a:spLocks noChangeArrowheads="1"/>
            </p:cNvSpPr>
            <p:nvPr/>
          </p:nvSpPr>
          <p:spPr bwMode="auto">
            <a:xfrm>
              <a:off x="77877" y="6581775"/>
              <a:ext cx="1656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US" sz="1200" b="1" i="1">
                  <a:solidFill>
                    <a:srgbClr val="333399"/>
                  </a:solidFill>
                  <a:latin typeface="Cambria" pitchFamily="18" charset="0"/>
                  <a:ea typeface="ＭＳ Ｐゴシック"/>
                  <a:cs typeface="ＭＳ Ｐゴシック"/>
                </a:rPr>
                <a:t>NEAT 001 / ANRS 143</a:t>
              </a:r>
            </a:p>
          </p:txBody>
        </p:sp>
      </p:grpSp>
      <p:sp>
        <p:nvSpPr>
          <p:cNvPr id="1536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ea typeface="ＭＳ Ｐゴシック"/>
                <a:cs typeface="ＭＳ Ｐゴシック"/>
              </a:rPr>
              <a:t>Study NEAT 001/ANRS 143: DRV/r + RAL vs DRV/r + TDF/FTC</a:t>
            </a:r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381000" y="1223963"/>
            <a:ext cx="8305800" cy="98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ts val="2300"/>
              </a:lnSpc>
            </a:pPr>
            <a:r>
              <a:rPr lang="en-US" altLang="fr-FR" sz="2400" b="1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  <a:t>Kaplan-Meier estimates of proportion of patients in each group</a:t>
            </a:r>
          </a:p>
          <a:p>
            <a:pPr algn="ctr">
              <a:lnSpc>
                <a:spcPts val="2300"/>
              </a:lnSpc>
            </a:pPr>
            <a:r>
              <a:rPr lang="en-US" altLang="fr-FR" sz="2400" b="1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  <a:t>reaching endpoints at W96 </a:t>
            </a:r>
          </a:p>
          <a:p>
            <a:pPr algn="ctr">
              <a:lnSpc>
                <a:spcPts val="2300"/>
              </a:lnSpc>
            </a:pPr>
            <a:r>
              <a:rPr lang="en-US" altLang="fr-FR" sz="2400" b="1">
                <a:solidFill>
                  <a:srgbClr val="CC3300"/>
                </a:solidFill>
                <a:latin typeface="Calibri" pitchFamily="34" charset="0"/>
                <a:ea typeface="ＭＳ Ｐゴシック"/>
                <a:cs typeface="ＭＳ Ｐゴシック"/>
              </a:rPr>
              <a:t>Primary and secondary analyses around the primary endpoint</a:t>
            </a:r>
          </a:p>
        </p:txBody>
      </p:sp>
      <p:grpSp>
        <p:nvGrpSpPr>
          <p:cNvPr id="106" name="Groupe 105"/>
          <p:cNvGrpSpPr/>
          <p:nvPr/>
        </p:nvGrpSpPr>
        <p:grpSpPr>
          <a:xfrm>
            <a:off x="114300" y="2209800"/>
            <a:ext cx="8980488" cy="4386263"/>
            <a:chOff x="114300" y="2209800"/>
            <a:chExt cx="8980488" cy="4386263"/>
          </a:xfrm>
        </p:grpSpPr>
        <p:sp>
          <p:nvSpPr>
            <p:cNvPr id="20" name="Rectangle 19"/>
            <p:cNvSpPr/>
            <p:nvPr/>
          </p:nvSpPr>
          <p:spPr>
            <a:xfrm>
              <a:off x="6175375" y="2209800"/>
              <a:ext cx="1592263" cy="63023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auto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rgbClr val="000066"/>
                  </a:solidFill>
                  <a:latin typeface="+mj-lt"/>
                </a:rPr>
                <a:t>Adjusted difference in</a:t>
              </a:r>
            </a:p>
            <a:p>
              <a:pPr algn="ctr" fontAlgn="auto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rgbClr val="000066"/>
                  </a:solidFill>
                  <a:latin typeface="+mj-lt"/>
                </a:rPr>
                <a:t>proportions of failure</a:t>
              </a:r>
              <a:br>
                <a:rPr lang="en-US" sz="1200" b="1" dirty="0">
                  <a:solidFill>
                    <a:srgbClr val="000066"/>
                  </a:solidFill>
                  <a:latin typeface="+mj-lt"/>
                </a:rPr>
              </a:br>
              <a:r>
                <a:rPr lang="en-US" sz="1200" b="1" dirty="0">
                  <a:solidFill>
                    <a:srgbClr val="000066"/>
                  </a:solidFill>
                  <a:latin typeface="+mj-lt"/>
                </a:rPr>
                <a:t>at W96 (%, 95% CI)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740650" y="2209800"/>
              <a:ext cx="571500" cy="646113"/>
            </a:xfrm>
            <a:prstGeom prst="rect">
              <a:avLst/>
            </a:prstGeom>
            <a:solidFill>
              <a:srgbClr val="FFCC00"/>
            </a:solidFill>
          </p:spPr>
          <p:txBody>
            <a:bodyPr wrap="none">
              <a:spAutoFit/>
            </a:bodyPr>
            <a:lstStyle/>
            <a:p>
              <a:pPr algn="ctr" fontAlgn="auto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rgbClr val="000066"/>
                  </a:solidFill>
                  <a:latin typeface="+mj-lt"/>
                </a:rPr>
                <a:t>DRV/r</a:t>
              </a:r>
            </a:p>
            <a:p>
              <a:pPr algn="ctr" fontAlgn="auto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rgbClr val="000066"/>
                  </a:solidFill>
                  <a:latin typeface="+mj-lt"/>
                </a:rPr>
                <a:t>+ RAL</a:t>
              </a:r>
            </a:p>
            <a:p>
              <a:pPr algn="ctr" fontAlgn="auto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rgbClr val="000066"/>
                  </a:solidFill>
                  <a:latin typeface="+mj-lt"/>
                </a:rPr>
                <a:t>(%)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8378825" y="2209800"/>
              <a:ext cx="715963" cy="646113"/>
            </a:xfrm>
            <a:prstGeom prst="rect">
              <a:avLst/>
            </a:prstGeom>
            <a:solidFill>
              <a:srgbClr val="FF6600"/>
            </a:solidFill>
          </p:spPr>
          <p:txBody>
            <a:bodyPr wrap="none">
              <a:spAutoFit/>
            </a:bodyPr>
            <a:lstStyle/>
            <a:p>
              <a:pPr algn="ctr" fontAlgn="auto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rgbClr val="000066"/>
                  </a:solidFill>
                  <a:latin typeface="+mj-lt"/>
                </a:rPr>
                <a:t>DRV/r +</a:t>
              </a:r>
              <a:br>
                <a:rPr lang="en-US" sz="1200" b="1" dirty="0">
                  <a:solidFill>
                    <a:srgbClr val="000066"/>
                  </a:solidFill>
                  <a:latin typeface="+mj-lt"/>
                </a:rPr>
              </a:br>
              <a:r>
                <a:rPr lang="en-US" sz="1200" b="1" dirty="0">
                  <a:solidFill>
                    <a:srgbClr val="000066"/>
                  </a:solidFill>
                  <a:latin typeface="+mj-lt"/>
                </a:rPr>
                <a:t>TDF/FTC</a:t>
              </a:r>
              <a:br>
                <a:rPr lang="en-US" sz="1200" b="1" dirty="0">
                  <a:solidFill>
                    <a:srgbClr val="000066"/>
                  </a:solidFill>
                  <a:latin typeface="+mj-lt"/>
                </a:rPr>
              </a:br>
              <a:r>
                <a:rPr lang="en-US" sz="1200" b="1" dirty="0">
                  <a:solidFill>
                    <a:srgbClr val="000066"/>
                  </a:solidFill>
                  <a:latin typeface="+mj-lt"/>
                </a:rPr>
                <a:t>(%)</a:t>
              </a:r>
            </a:p>
          </p:txBody>
        </p:sp>
        <p:sp>
          <p:nvSpPr>
            <p:cNvPr id="15367" name="Rectangle 22"/>
            <p:cNvSpPr>
              <a:spLocks noChangeArrowheads="1"/>
            </p:cNvSpPr>
            <p:nvPr/>
          </p:nvSpPr>
          <p:spPr bwMode="auto">
            <a:xfrm>
              <a:off x="3592513" y="6056313"/>
              <a:ext cx="320675" cy="273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ts val="1400"/>
                </a:lnSpc>
              </a:pPr>
              <a:r>
                <a:rPr lang="en-US" sz="1200" b="1">
                  <a:solidFill>
                    <a:srgbClr val="000066"/>
                  </a:solidFill>
                </a:rPr>
                <a:t>-3</a:t>
              </a:r>
            </a:p>
          </p:txBody>
        </p:sp>
        <p:sp>
          <p:nvSpPr>
            <p:cNvPr id="15368" name="Rectangle 23"/>
            <p:cNvSpPr>
              <a:spLocks noChangeArrowheads="1"/>
            </p:cNvSpPr>
            <p:nvPr/>
          </p:nvSpPr>
          <p:spPr bwMode="auto">
            <a:xfrm>
              <a:off x="3789363" y="6056313"/>
              <a:ext cx="320675" cy="273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ts val="1400"/>
                </a:lnSpc>
              </a:pPr>
              <a:r>
                <a:rPr lang="en-US" sz="1200" b="1">
                  <a:solidFill>
                    <a:srgbClr val="000066"/>
                  </a:solidFill>
                </a:rPr>
                <a:t>-2</a:t>
              </a:r>
            </a:p>
          </p:txBody>
        </p:sp>
        <p:sp>
          <p:nvSpPr>
            <p:cNvPr id="15369" name="Rectangle 24"/>
            <p:cNvSpPr>
              <a:spLocks noChangeArrowheads="1"/>
            </p:cNvSpPr>
            <p:nvPr/>
          </p:nvSpPr>
          <p:spPr bwMode="auto">
            <a:xfrm>
              <a:off x="4005263" y="6056313"/>
              <a:ext cx="320675" cy="273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ts val="1400"/>
                </a:lnSpc>
              </a:pPr>
              <a:r>
                <a:rPr lang="en-US" sz="1200" b="1">
                  <a:solidFill>
                    <a:srgbClr val="000066"/>
                  </a:solidFill>
                </a:rPr>
                <a:t>-1</a:t>
              </a:r>
            </a:p>
          </p:txBody>
        </p:sp>
        <p:sp>
          <p:nvSpPr>
            <p:cNvPr id="15370" name="Rectangle 25"/>
            <p:cNvSpPr>
              <a:spLocks noChangeArrowheads="1"/>
            </p:cNvSpPr>
            <p:nvPr/>
          </p:nvSpPr>
          <p:spPr bwMode="auto">
            <a:xfrm>
              <a:off x="4252913" y="6056313"/>
              <a:ext cx="269875" cy="273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ts val="1400"/>
                </a:lnSpc>
              </a:pPr>
              <a:r>
                <a:rPr lang="en-US" sz="1200" b="1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15371" name="Rectangle 26"/>
            <p:cNvSpPr>
              <a:spLocks noChangeArrowheads="1"/>
            </p:cNvSpPr>
            <p:nvPr/>
          </p:nvSpPr>
          <p:spPr bwMode="auto">
            <a:xfrm>
              <a:off x="4464050" y="6056313"/>
              <a:ext cx="269875" cy="273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ts val="1400"/>
                </a:lnSpc>
              </a:pPr>
              <a:r>
                <a:rPr lang="en-US" sz="1200" b="1">
                  <a:solidFill>
                    <a:srgbClr val="000066"/>
                  </a:solidFill>
                </a:rPr>
                <a:t>1</a:t>
              </a:r>
            </a:p>
          </p:txBody>
        </p:sp>
        <p:sp>
          <p:nvSpPr>
            <p:cNvPr id="15372" name="Rectangle 27"/>
            <p:cNvSpPr>
              <a:spLocks noChangeArrowheads="1"/>
            </p:cNvSpPr>
            <p:nvPr/>
          </p:nvSpPr>
          <p:spPr bwMode="auto">
            <a:xfrm>
              <a:off x="4679950" y="6056313"/>
              <a:ext cx="269875" cy="273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ts val="1400"/>
                </a:lnSpc>
              </a:pPr>
              <a:r>
                <a:rPr lang="en-US" sz="1200" b="1">
                  <a:solidFill>
                    <a:srgbClr val="000066"/>
                  </a:solidFill>
                </a:rPr>
                <a:t>2</a:t>
              </a:r>
            </a:p>
          </p:txBody>
        </p:sp>
        <p:sp>
          <p:nvSpPr>
            <p:cNvPr id="15373" name="Rectangle 28"/>
            <p:cNvSpPr>
              <a:spLocks noChangeArrowheads="1"/>
            </p:cNvSpPr>
            <p:nvPr/>
          </p:nvSpPr>
          <p:spPr bwMode="auto">
            <a:xfrm>
              <a:off x="4867275" y="6056313"/>
              <a:ext cx="269875" cy="273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ts val="1400"/>
                </a:lnSpc>
              </a:pPr>
              <a:r>
                <a:rPr lang="en-US" sz="1200" b="1">
                  <a:solidFill>
                    <a:srgbClr val="000066"/>
                  </a:solidFill>
                </a:rPr>
                <a:t>3</a:t>
              </a:r>
            </a:p>
          </p:txBody>
        </p:sp>
        <p:sp>
          <p:nvSpPr>
            <p:cNvPr id="15374" name="Rectangle 29"/>
            <p:cNvSpPr>
              <a:spLocks noChangeArrowheads="1"/>
            </p:cNvSpPr>
            <p:nvPr/>
          </p:nvSpPr>
          <p:spPr bwMode="auto">
            <a:xfrm>
              <a:off x="5083175" y="6056313"/>
              <a:ext cx="269875" cy="273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ts val="1400"/>
                </a:lnSpc>
              </a:pPr>
              <a:r>
                <a:rPr lang="en-US" sz="1200" b="1">
                  <a:solidFill>
                    <a:srgbClr val="000066"/>
                  </a:solidFill>
                </a:rPr>
                <a:t>4</a:t>
              </a:r>
            </a:p>
          </p:txBody>
        </p:sp>
        <p:sp>
          <p:nvSpPr>
            <p:cNvPr id="15375" name="Rectangle 30"/>
            <p:cNvSpPr>
              <a:spLocks noChangeArrowheads="1"/>
            </p:cNvSpPr>
            <p:nvPr/>
          </p:nvSpPr>
          <p:spPr bwMode="auto">
            <a:xfrm>
              <a:off x="5289550" y="6056313"/>
              <a:ext cx="269875" cy="273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ts val="1400"/>
                </a:lnSpc>
              </a:pPr>
              <a:r>
                <a:rPr lang="en-US" sz="1200" b="1">
                  <a:solidFill>
                    <a:srgbClr val="000066"/>
                  </a:solidFill>
                </a:rPr>
                <a:t>5</a:t>
              </a:r>
            </a:p>
          </p:txBody>
        </p:sp>
        <p:sp>
          <p:nvSpPr>
            <p:cNvPr id="15376" name="Rectangle 31"/>
            <p:cNvSpPr>
              <a:spLocks noChangeArrowheads="1"/>
            </p:cNvSpPr>
            <p:nvPr/>
          </p:nvSpPr>
          <p:spPr bwMode="auto">
            <a:xfrm>
              <a:off x="5530850" y="6056313"/>
              <a:ext cx="268288" cy="273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ts val="1400"/>
                </a:lnSpc>
              </a:pPr>
              <a:r>
                <a:rPr lang="en-US" sz="1200" b="1">
                  <a:solidFill>
                    <a:srgbClr val="000066"/>
                  </a:solidFill>
                </a:rPr>
                <a:t>6</a:t>
              </a:r>
            </a:p>
          </p:txBody>
        </p:sp>
        <p:sp>
          <p:nvSpPr>
            <p:cNvPr id="15377" name="Rectangle 32"/>
            <p:cNvSpPr>
              <a:spLocks noChangeArrowheads="1"/>
            </p:cNvSpPr>
            <p:nvPr/>
          </p:nvSpPr>
          <p:spPr bwMode="auto">
            <a:xfrm>
              <a:off x="5732463" y="6056313"/>
              <a:ext cx="268287" cy="273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ts val="1400"/>
                </a:lnSpc>
              </a:pPr>
              <a:r>
                <a:rPr lang="en-US" sz="1200" b="1">
                  <a:solidFill>
                    <a:srgbClr val="000066"/>
                  </a:solidFill>
                </a:rPr>
                <a:t>7</a:t>
              </a:r>
            </a:p>
          </p:txBody>
        </p:sp>
        <p:sp>
          <p:nvSpPr>
            <p:cNvPr id="15378" name="Rectangle 33"/>
            <p:cNvSpPr>
              <a:spLocks noChangeArrowheads="1"/>
            </p:cNvSpPr>
            <p:nvPr/>
          </p:nvSpPr>
          <p:spPr bwMode="auto">
            <a:xfrm>
              <a:off x="5943600" y="6056313"/>
              <a:ext cx="269875" cy="273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ts val="1400"/>
                </a:lnSpc>
              </a:pPr>
              <a:r>
                <a:rPr lang="en-US" sz="1200" b="1">
                  <a:solidFill>
                    <a:srgbClr val="000066"/>
                  </a:solidFill>
                </a:rPr>
                <a:t>8</a:t>
              </a:r>
            </a:p>
          </p:txBody>
        </p:sp>
        <p:sp>
          <p:nvSpPr>
            <p:cNvPr id="15379" name="Rectangle 34"/>
            <p:cNvSpPr>
              <a:spLocks noChangeArrowheads="1"/>
            </p:cNvSpPr>
            <p:nvPr/>
          </p:nvSpPr>
          <p:spPr bwMode="auto">
            <a:xfrm>
              <a:off x="6165850" y="6056313"/>
              <a:ext cx="269875" cy="273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ts val="1400"/>
                </a:lnSpc>
              </a:pPr>
              <a:r>
                <a:rPr lang="en-US" sz="1200" b="1">
                  <a:solidFill>
                    <a:srgbClr val="000066"/>
                  </a:solidFill>
                </a:rPr>
                <a:t>9</a:t>
              </a:r>
            </a:p>
          </p:txBody>
        </p:sp>
        <p:sp>
          <p:nvSpPr>
            <p:cNvPr id="15380" name="Rectangle 35"/>
            <p:cNvSpPr>
              <a:spLocks noChangeArrowheads="1"/>
            </p:cNvSpPr>
            <p:nvPr/>
          </p:nvSpPr>
          <p:spPr bwMode="auto">
            <a:xfrm>
              <a:off x="6329363" y="6056313"/>
              <a:ext cx="355600" cy="273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ts val="1400"/>
                </a:lnSpc>
              </a:pPr>
              <a:r>
                <a:rPr lang="en-US" sz="1200" b="1">
                  <a:solidFill>
                    <a:srgbClr val="000066"/>
                  </a:solidFill>
                </a:rPr>
                <a:t>10</a:t>
              </a:r>
            </a:p>
          </p:txBody>
        </p:sp>
        <p:sp>
          <p:nvSpPr>
            <p:cNvPr id="15381" name="Rectangle 38"/>
            <p:cNvSpPr>
              <a:spLocks noChangeArrowheads="1"/>
            </p:cNvSpPr>
            <p:nvPr/>
          </p:nvSpPr>
          <p:spPr bwMode="auto">
            <a:xfrm>
              <a:off x="2393950" y="6324600"/>
              <a:ext cx="5562600" cy="2714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ts val="1400"/>
                </a:lnSpc>
              </a:pPr>
              <a:r>
                <a:rPr lang="en-US" sz="1400" b="1">
                  <a:solidFill>
                    <a:srgbClr val="000066"/>
                  </a:solidFill>
                </a:rPr>
                <a:t>Adjusted difference in proportions of failure at W96 (%, 95% CI)</a:t>
              </a:r>
            </a:p>
          </p:txBody>
        </p:sp>
        <p:sp>
          <p:nvSpPr>
            <p:cNvPr id="15382" name="Line 139"/>
            <p:cNvSpPr>
              <a:spLocks noChangeShapeType="1"/>
            </p:cNvSpPr>
            <p:nvPr/>
          </p:nvSpPr>
          <p:spPr bwMode="auto">
            <a:xfrm rot="5400000">
              <a:off x="4984750" y="6046788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5383" name="Line 140"/>
            <p:cNvSpPr>
              <a:spLocks noChangeShapeType="1"/>
            </p:cNvSpPr>
            <p:nvPr/>
          </p:nvSpPr>
          <p:spPr bwMode="auto">
            <a:xfrm rot="5400000">
              <a:off x="5621337" y="6046788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5384" name="Line 141"/>
            <p:cNvSpPr>
              <a:spLocks noChangeShapeType="1"/>
            </p:cNvSpPr>
            <p:nvPr/>
          </p:nvSpPr>
          <p:spPr bwMode="auto">
            <a:xfrm rot="5400000">
              <a:off x="5410200" y="6046788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5385" name="Line 142"/>
            <p:cNvSpPr>
              <a:spLocks noChangeShapeType="1"/>
            </p:cNvSpPr>
            <p:nvPr/>
          </p:nvSpPr>
          <p:spPr bwMode="auto">
            <a:xfrm rot="5400000">
              <a:off x="5194300" y="6046788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5386" name="Line 143"/>
            <p:cNvSpPr>
              <a:spLocks noChangeShapeType="1"/>
            </p:cNvSpPr>
            <p:nvPr/>
          </p:nvSpPr>
          <p:spPr bwMode="auto">
            <a:xfrm rot="5400000">
              <a:off x="5133182" y="4615656"/>
              <a:ext cx="0" cy="2757487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5387" name="Line 139"/>
            <p:cNvSpPr>
              <a:spLocks noChangeShapeType="1"/>
            </p:cNvSpPr>
            <p:nvPr/>
          </p:nvSpPr>
          <p:spPr bwMode="auto">
            <a:xfrm rot="5400000">
              <a:off x="4768850" y="6046788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5388" name="Line 139"/>
            <p:cNvSpPr>
              <a:spLocks noChangeShapeType="1"/>
            </p:cNvSpPr>
            <p:nvPr/>
          </p:nvSpPr>
          <p:spPr bwMode="auto">
            <a:xfrm rot="5400000">
              <a:off x="4560887" y="6046788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5389" name="Line 139"/>
            <p:cNvSpPr>
              <a:spLocks noChangeShapeType="1"/>
            </p:cNvSpPr>
            <p:nvPr/>
          </p:nvSpPr>
          <p:spPr bwMode="auto">
            <a:xfrm rot="5400000">
              <a:off x="2802732" y="4502944"/>
              <a:ext cx="3179762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5390" name="Line 139"/>
            <p:cNvSpPr>
              <a:spLocks noChangeShapeType="1"/>
            </p:cNvSpPr>
            <p:nvPr/>
          </p:nvSpPr>
          <p:spPr bwMode="auto">
            <a:xfrm rot="5400000">
              <a:off x="4135437" y="6046788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5391" name="Line 139"/>
            <p:cNvSpPr>
              <a:spLocks noChangeShapeType="1"/>
            </p:cNvSpPr>
            <p:nvPr/>
          </p:nvSpPr>
          <p:spPr bwMode="auto">
            <a:xfrm rot="5400000">
              <a:off x="3924300" y="6046788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5392" name="Line 139"/>
            <p:cNvSpPr>
              <a:spLocks noChangeShapeType="1"/>
            </p:cNvSpPr>
            <p:nvPr/>
          </p:nvSpPr>
          <p:spPr bwMode="auto">
            <a:xfrm rot="5400000">
              <a:off x="3719512" y="6046788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5393" name="Line 140"/>
            <p:cNvSpPr>
              <a:spLocks noChangeShapeType="1"/>
            </p:cNvSpPr>
            <p:nvPr/>
          </p:nvSpPr>
          <p:spPr bwMode="auto">
            <a:xfrm rot="5400000">
              <a:off x="5821362" y="6046788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5394" name="Line 140"/>
            <p:cNvSpPr>
              <a:spLocks noChangeShapeType="1"/>
            </p:cNvSpPr>
            <p:nvPr/>
          </p:nvSpPr>
          <p:spPr bwMode="auto">
            <a:xfrm rot="5400000">
              <a:off x="6042025" y="6046788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5395" name="Line 140"/>
            <p:cNvSpPr>
              <a:spLocks noChangeShapeType="1"/>
            </p:cNvSpPr>
            <p:nvPr/>
          </p:nvSpPr>
          <p:spPr bwMode="auto">
            <a:xfrm rot="5400000">
              <a:off x="6454775" y="6046788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5396" name="Line 140"/>
            <p:cNvSpPr>
              <a:spLocks noChangeShapeType="1"/>
            </p:cNvSpPr>
            <p:nvPr/>
          </p:nvSpPr>
          <p:spPr bwMode="auto">
            <a:xfrm rot="5400000">
              <a:off x="4755356" y="4450557"/>
              <a:ext cx="3074987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prstDash val="sysDash"/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5397" name="Line 140"/>
            <p:cNvSpPr>
              <a:spLocks noChangeShapeType="1"/>
            </p:cNvSpPr>
            <p:nvPr/>
          </p:nvSpPr>
          <p:spPr bwMode="auto">
            <a:xfrm rot="5400000">
              <a:off x="6246812" y="6046788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grpSp>
          <p:nvGrpSpPr>
            <p:cNvPr id="15398" name="Groupe 119"/>
            <p:cNvGrpSpPr>
              <a:grpSpLocks/>
            </p:cNvGrpSpPr>
            <p:nvPr/>
          </p:nvGrpSpPr>
          <p:grpSpPr bwMode="auto">
            <a:xfrm>
              <a:off x="114300" y="2930525"/>
              <a:ext cx="8821738" cy="271463"/>
              <a:chOff x="114205" y="2852936"/>
              <a:chExt cx="8821432" cy="271869"/>
            </a:xfrm>
          </p:grpSpPr>
          <p:sp>
            <p:nvSpPr>
              <p:cNvPr id="15455" name="Rectangle 10"/>
              <p:cNvSpPr>
                <a:spLocks noChangeArrowheads="1"/>
              </p:cNvSpPr>
              <p:nvPr/>
            </p:nvSpPr>
            <p:spPr bwMode="auto">
              <a:xfrm>
                <a:off x="114205" y="2852936"/>
                <a:ext cx="1451038" cy="2718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lnSpc>
                    <a:spcPts val="1400"/>
                  </a:lnSpc>
                </a:pPr>
                <a:r>
                  <a:rPr lang="en-US" sz="1200" b="1">
                    <a:solidFill>
                      <a:srgbClr val="000066"/>
                    </a:solidFill>
                  </a:rPr>
                  <a:t>Primary endpoint</a:t>
                </a:r>
              </a:p>
            </p:txBody>
          </p:sp>
          <p:cxnSp>
            <p:nvCxnSpPr>
              <p:cNvPr id="15456" name="Connecteur droit 68"/>
              <p:cNvCxnSpPr>
                <a:cxnSpLocks noChangeShapeType="1"/>
              </p:cNvCxnSpPr>
              <p:nvPr/>
            </p:nvCxnSpPr>
            <p:spPr bwMode="auto">
              <a:xfrm>
                <a:off x="4227200" y="2988870"/>
                <a:ext cx="2016224" cy="0"/>
              </a:xfrm>
              <a:prstGeom prst="line">
                <a:avLst/>
              </a:prstGeom>
              <a:noFill/>
              <a:ln w="28575" algn="ctr">
                <a:solidFill>
                  <a:srgbClr val="C00000"/>
                </a:solidFill>
                <a:round/>
                <a:headEnd/>
                <a:tailEnd/>
              </a:ln>
            </p:spPr>
          </p:cxnSp>
          <p:sp>
            <p:nvSpPr>
              <p:cNvPr id="15457" name="Losange 55"/>
              <p:cNvSpPr>
                <a:spLocks noChangeArrowheads="1"/>
              </p:cNvSpPr>
              <p:nvPr/>
            </p:nvSpPr>
            <p:spPr bwMode="auto">
              <a:xfrm>
                <a:off x="5156717" y="2905254"/>
                <a:ext cx="167232" cy="167232"/>
              </a:xfrm>
              <a:prstGeom prst="diamond">
                <a:avLst/>
              </a:prstGeom>
              <a:solidFill>
                <a:srgbClr val="C00000"/>
              </a:solidFill>
              <a:ln w="63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defTabSz="914400"/>
                <a:endParaRPr lang="en-US" sz="2800">
                  <a:solidFill>
                    <a:schemeClr val="bg1"/>
                  </a:solidFill>
                  <a:ea typeface="ＭＳ Ｐゴシック"/>
                  <a:cs typeface="ＭＳ Ｐゴシック"/>
                </a:endParaRPr>
              </a:p>
            </p:txBody>
          </p:sp>
          <p:sp>
            <p:nvSpPr>
              <p:cNvPr id="15458" name="Rectangle 92"/>
              <p:cNvSpPr>
                <a:spLocks noChangeArrowheads="1"/>
              </p:cNvSpPr>
              <p:nvPr/>
            </p:nvSpPr>
            <p:spPr bwMode="auto">
              <a:xfrm>
                <a:off x="6411868" y="2852936"/>
                <a:ext cx="1159292" cy="2718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ts val="1400"/>
                  </a:lnSpc>
                </a:pPr>
                <a:r>
                  <a:rPr lang="en-US" sz="1200" b="1">
                    <a:solidFill>
                      <a:srgbClr val="000066"/>
                    </a:solidFill>
                  </a:rPr>
                  <a:t>4.0 (-0.8 ; 8.8)</a:t>
                </a:r>
              </a:p>
            </p:txBody>
          </p:sp>
          <p:sp>
            <p:nvSpPr>
              <p:cNvPr id="15459" name="Rectangle 101"/>
              <p:cNvSpPr>
                <a:spLocks noChangeArrowheads="1"/>
              </p:cNvSpPr>
              <p:nvPr/>
            </p:nvSpPr>
            <p:spPr bwMode="auto">
              <a:xfrm>
                <a:off x="8452812" y="2852936"/>
                <a:ext cx="482825" cy="2718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ts val="1400"/>
                  </a:lnSpc>
                </a:pPr>
                <a:r>
                  <a:rPr lang="en-US" sz="1200" b="1">
                    <a:solidFill>
                      <a:srgbClr val="000066"/>
                    </a:solidFill>
                  </a:rPr>
                  <a:t>13.8</a:t>
                </a:r>
              </a:p>
            </p:txBody>
          </p:sp>
          <p:sp>
            <p:nvSpPr>
              <p:cNvPr id="15460" name="Rectangle 110"/>
              <p:cNvSpPr>
                <a:spLocks noChangeArrowheads="1"/>
              </p:cNvSpPr>
              <p:nvPr/>
            </p:nvSpPr>
            <p:spPr bwMode="auto">
              <a:xfrm>
                <a:off x="7768446" y="2852936"/>
                <a:ext cx="482825" cy="2718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ts val="1400"/>
                  </a:lnSpc>
                </a:pPr>
                <a:r>
                  <a:rPr lang="en-US" sz="1200" b="1">
                    <a:solidFill>
                      <a:srgbClr val="000066"/>
                    </a:solidFill>
                  </a:rPr>
                  <a:t>17.8</a:t>
                </a:r>
              </a:p>
            </p:txBody>
          </p:sp>
        </p:grpSp>
        <p:grpSp>
          <p:nvGrpSpPr>
            <p:cNvPr id="15399" name="Groupe 120"/>
            <p:cNvGrpSpPr>
              <a:grpSpLocks/>
            </p:cNvGrpSpPr>
            <p:nvPr/>
          </p:nvGrpSpPr>
          <p:grpSpPr bwMode="auto">
            <a:xfrm>
              <a:off x="114300" y="3219450"/>
              <a:ext cx="8821738" cy="273050"/>
              <a:chOff x="114205" y="3238470"/>
              <a:chExt cx="8821432" cy="271869"/>
            </a:xfrm>
          </p:grpSpPr>
          <p:sp>
            <p:nvSpPr>
              <p:cNvPr id="15449" name="Rectangle 11"/>
              <p:cNvSpPr>
                <a:spLocks noChangeArrowheads="1"/>
              </p:cNvSpPr>
              <p:nvPr/>
            </p:nvSpPr>
            <p:spPr bwMode="auto">
              <a:xfrm>
                <a:off x="114205" y="3238470"/>
                <a:ext cx="2163028" cy="2718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lnSpc>
                    <a:spcPts val="1400"/>
                  </a:lnSpc>
                </a:pPr>
                <a:r>
                  <a:rPr lang="en-US" sz="1200" b="1">
                    <a:solidFill>
                      <a:srgbClr val="000066"/>
                    </a:solidFill>
                  </a:rPr>
                  <a:t>Without SNAIDS endpoints</a:t>
                </a:r>
                <a:endParaRPr lang="en-US" sz="1200" b="1"/>
              </a:p>
            </p:txBody>
          </p:sp>
          <p:cxnSp>
            <p:nvCxnSpPr>
              <p:cNvPr id="15450" name="Connecteur droit 65"/>
              <p:cNvCxnSpPr>
                <a:cxnSpLocks noChangeShapeType="1"/>
              </p:cNvCxnSpPr>
              <p:nvPr/>
            </p:nvCxnSpPr>
            <p:spPr bwMode="auto">
              <a:xfrm>
                <a:off x="4234109" y="3374404"/>
                <a:ext cx="1986350" cy="0"/>
              </a:xfrm>
              <a:prstGeom prst="line">
                <a:avLst/>
              </a:prstGeom>
              <a:noFill/>
              <a:ln w="19050" algn="ctr">
                <a:solidFill>
                  <a:srgbClr val="C00000"/>
                </a:solidFill>
                <a:round/>
                <a:headEnd/>
                <a:tailEnd/>
              </a:ln>
            </p:spPr>
          </p:cxnSp>
          <p:sp>
            <p:nvSpPr>
              <p:cNvPr id="15451" name="Losange 56"/>
              <p:cNvSpPr>
                <a:spLocks noChangeArrowheads="1"/>
              </p:cNvSpPr>
              <p:nvPr/>
            </p:nvSpPr>
            <p:spPr bwMode="auto">
              <a:xfrm>
                <a:off x="5160256" y="3315873"/>
                <a:ext cx="117062" cy="117062"/>
              </a:xfrm>
              <a:prstGeom prst="diamond">
                <a:avLst/>
              </a:prstGeom>
              <a:solidFill>
                <a:srgbClr val="C00000"/>
              </a:solidFill>
              <a:ln w="63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2000" rIns="72000"/>
              <a:lstStyle/>
              <a:p>
                <a:pPr defTabSz="914400"/>
                <a:endParaRPr lang="en-US" sz="2800">
                  <a:solidFill>
                    <a:schemeClr val="bg1"/>
                  </a:solidFill>
                  <a:ea typeface="ＭＳ Ｐゴシック"/>
                  <a:cs typeface="ＭＳ Ｐゴシック"/>
                </a:endParaRPr>
              </a:p>
            </p:txBody>
          </p:sp>
          <p:sp>
            <p:nvSpPr>
              <p:cNvPr id="15452" name="Rectangle 93"/>
              <p:cNvSpPr>
                <a:spLocks noChangeArrowheads="1"/>
              </p:cNvSpPr>
              <p:nvPr/>
            </p:nvSpPr>
            <p:spPr bwMode="auto">
              <a:xfrm>
                <a:off x="6411869" y="3238470"/>
                <a:ext cx="1159292" cy="2718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ts val="1400"/>
                  </a:lnSpc>
                </a:pPr>
                <a:r>
                  <a:rPr lang="en-US" sz="1200" b="1">
                    <a:solidFill>
                      <a:srgbClr val="000066"/>
                    </a:solidFill>
                  </a:rPr>
                  <a:t>3.9 (-0.7 ; 8.6)</a:t>
                </a:r>
              </a:p>
            </p:txBody>
          </p:sp>
          <p:sp>
            <p:nvSpPr>
              <p:cNvPr id="15453" name="Rectangle 102"/>
              <p:cNvSpPr>
                <a:spLocks noChangeArrowheads="1"/>
              </p:cNvSpPr>
              <p:nvPr/>
            </p:nvSpPr>
            <p:spPr bwMode="auto">
              <a:xfrm>
                <a:off x="8452812" y="3238470"/>
                <a:ext cx="482825" cy="2718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ts val="1400"/>
                  </a:lnSpc>
                </a:pPr>
                <a:r>
                  <a:rPr lang="en-US" sz="1200" b="1">
                    <a:solidFill>
                      <a:srgbClr val="000066"/>
                    </a:solidFill>
                  </a:rPr>
                  <a:t>12.1</a:t>
                </a:r>
              </a:p>
            </p:txBody>
          </p:sp>
          <p:sp>
            <p:nvSpPr>
              <p:cNvPr id="15454" name="Rectangle 111"/>
              <p:cNvSpPr>
                <a:spLocks noChangeArrowheads="1"/>
              </p:cNvSpPr>
              <p:nvPr/>
            </p:nvSpPr>
            <p:spPr bwMode="auto">
              <a:xfrm>
                <a:off x="7768446" y="3238470"/>
                <a:ext cx="482825" cy="2718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ts val="1400"/>
                  </a:lnSpc>
                </a:pPr>
                <a:r>
                  <a:rPr lang="en-US" sz="1200" b="1">
                    <a:solidFill>
                      <a:srgbClr val="000066"/>
                    </a:solidFill>
                  </a:rPr>
                  <a:t>16.0</a:t>
                </a:r>
              </a:p>
            </p:txBody>
          </p:sp>
        </p:grpSp>
        <p:grpSp>
          <p:nvGrpSpPr>
            <p:cNvPr id="15400" name="Groupe 128"/>
            <p:cNvGrpSpPr>
              <a:grpSpLocks/>
            </p:cNvGrpSpPr>
            <p:nvPr/>
          </p:nvGrpSpPr>
          <p:grpSpPr bwMode="auto">
            <a:xfrm>
              <a:off x="114300" y="3509963"/>
              <a:ext cx="8821738" cy="271462"/>
              <a:chOff x="114205" y="3517171"/>
              <a:chExt cx="8821432" cy="271869"/>
            </a:xfrm>
          </p:grpSpPr>
          <p:sp>
            <p:nvSpPr>
              <p:cNvPr id="15443" name="Rectangle 12"/>
              <p:cNvSpPr>
                <a:spLocks noChangeArrowheads="1"/>
              </p:cNvSpPr>
              <p:nvPr/>
            </p:nvSpPr>
            <p:spPr bwMode="auto">
              <a:xfrm>
                <a:off x="114205" y="3517171"/>
                <a:ext cx="2492990" cy="2718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lnSpc>
                    <a:spcPts val="1400"/>
                  </a:lnSpc>
                </a:pPr>
                <a:r>
                  <a:rPr lang="en-US" sz="1200" b="1">
                    <a:solidFill>
                      <a:srgbClr val="000066"/>
                    </a:solidFill>
                  </a:rPr>
                  <a:t>Without treatment change	</a:t>
                </a:r>
              </a:p>
            </p:txBody>
          </p:sp>
          <p:cxnSp>
            <p:nvCxnSpPr>
              <p:cNvPr id="15444" name="Connecteur droit 73"/>
              <p:cNvCxnSpPr>
                <a:cxnSpLocks noChangeShapeType="1"/>
              </p:cNvCxnSpPr>
              <p:nvPr/>
            </p:nvCxnSpPr>
            <p:spPr bwMode="auto">
              <a:xfrm>
                <a:off x="4180871" y="3653105"/>
                <a:ext cx="2009213" cy="0"/>
              </a:xfrm>
              <a:prstGeom prst="line">
                <a:avLst/>
              </a:prstGeom>
              <a:noFill/>
              <a:ln w="19050" algn="ctr">
                <a:solidFill>
                  <a:srgbClr val="C00000"/>
                </a:solidFill>
                <a:round/>
                <a:headEnd/>
                <a:tailEnd/>
              </a:ln>
            </p:spPr>
          </p:cxnSp>
          <p:sp>
            <p:nvSpPr>
              <p:cNvPr id="15445" name="Losange 57"/>
              <p:cNvSpPr>
                <a:spLocks noChangeArrowheads="1"/>
              </p:cNvSpPr>
              <p:nvPr/>
            </p:nvSpPr>
            <p:spPr bwMode="auto">
              <a:xfrm>
                <a:off x="5114536" y="3594574"/>
                <a:ext cx="117062" cy="117062"/>
              </a:xfrm>
              <a:prstGeom prst="diamond">
                <a:avLst/>
              </a:prstGeom>
              <a:solidFill>
                <a:srgbClr val="C00000"/>
              </a:solidFill>
              <a:ln w="63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2000" rIns="72000"/>
              <a:lstStyle/>
              <a:p>
                <a:pPr defTabSz="914400"/>
                <a:endParaRPr lang="en-US" sz="2800">
                  <a:solidFill>
                    <a:schemeClr val="bg1"/>
                  </a:solidFill>
                  <a:ea typeface="ＭＳ Ｐゴシック"/>
                  <a:cs typeface="ＭＳ Ｐゴシック"/>
                </a:endParaRPr>
              </a:p>
            </p:txBody>
          </p:sp>
          <p:sp>
            <p:nvSpPr>
              <p:cNvPr id="15446" name="Rectangle 94"/>
              <p:cNvSpPr>
                <a:spLocks noChangeArrowheads="1"/>
              </p:cNvSpPr>
              <p:nvPr/>
            </p:nvSpPr>
            <p:spPr bwMode="auto">
              <a:xfrm>
                <a:off x="6411868" y="3517171"/>
                <a:ext cx="1159292" cy="2718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ts val="1400"/>
                  </a:lnSpc>
                </a:pPr>
                <a:r>
                  <a:rPr lang="en-US" sz="1200" b="1">
                    <a:solidFill>
                      <a:srgbClr val="000066"/>
                    </a:solidFill>
                  </a:rPr>
                  <a:t>3.7 (-1.0 ; 8.5)</a:t>
                </a:r>
              </a:p>
            </p:txBody>
          </p:sp>
          <p:sp>
            <p:nvSpPr>
              <p:cNvPr id="15447" name="Rectangle 103"/>
              <p:cNvSpPr>
                <a:spLocks noChangeArrowheads="1"/>
              </p:cNvSpPr>
              <p:nvPr/>
            </p:nvSpPr>
            <p:spPr bwMode="auto">
              <a:xfrm>
                <a:off x="8452812" y="3517171"/>
                <a:ext cx="482825" cy="2718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ts val="1400"/>
                  </a:lnSpc>
                </a:pPr>
                <a:r>
                  <a:rPr lang="en-US" sz="1200" b="1">
                    <a:solidFill>
                      <a:srgbClr val="000066"/>
                    </a:solidFill>
                  </a:rPr>
                  <a:t>14.0</a:t>
                </a:r>
              </a:p>
            </p:txBody>
          </p:sp>
          <p:sp>
            <p:nvSpPr>
              <p:cNvPr id="15448" name="Rectangle 112"/>
              <p:cNvSpPr>
                <a:spLocks noChangeArrowheads="1"/>
              </p:cNvSpPr>
              <p:nvPr/>
            </p:nvSpPr>
            <p:spPr bwMode="auto">
              <a:xfrm>
                <a:off x="7768446" y="3517171"/>
                <a:ext cx="482825" cy="2718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ts val="1400"/>
                  </a:lnSpc>
                </a:pPr>
                <a:r>
                  <a:rPr lang="en-US" sz="1200" b="1">
                    <a:solidFill>
                      <a:srgbClr val="000066"/>
                    </a:solidFill>
                  </a:rPr>
                  <a:t>17.7</a:t>
                </a:r>
              </a:p>
            </p:txBody>
          </p:sp>
        </p:grpSp>
        <p:grpSp>
          <p:nvGrpSpPr>
            <p:cNvPr id="15401" name="Groupe 127"/>
            <p:cNvGrpSpPr>
              <a:grpSpLocks/>
            </p:cNvGrpSpPr>
            <p:nvPr/>
          </p:nvGrpSpPr>
          <p:grpSpPr bwMode="auto">
            <a:xfrm>
              <a:off x="114300" y="3800475"/>
              <a:ext cx="8778875" cy="276225"/>
              <a:chOff x="114205" y="3764928"/>
              <a:chExt cx="8778953" cy="276999"/>
            </a:xfrm>
          </p:grpSpPr>
          <p:sp>
            <p:nvSpPr>
              <p:cNvPr id="15437" name="Rectangle 13"/>
              <p:cNvSpPr>
                <a:spLocks noChangeArrowheads="1"/>
              </p:cNvSpPr>
              <p:nvPr/>
            </p:nvSpPr>
            <p:spPr bwMode="auto">
              <a:xfrm>
                <a:off x="114205" y="3764928"/>
                <a:ext cx="4066666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lnSpc>
                    <a:spcPts val="1400"/>
                  </a:lnSpc>
                </a:pPr>
                <a:r>
                  <a:rPr lang="en-US" sz="1200" b="1" u="sng">
                    <a:solidFill>
                      <a:srgbClr val="000066"/>
                    </a:solidFill>
                  </a:rPr>
                  <a:t>&gt;</a:t>
                </a:r>
                <a:r>
                  <a:rPr lang="en-US" sz="1200" b="1">
                    <a:solidFill>
                      <a:srgbClr val="000066"/>
                    </a:solidFill>
                  </a:rPr>
                  <a:t> 200 copies per mL in place of </a:t>
                </a:r>
                <a:r>
                  <a:rPr lang="en-US" sz="1200" b="1" u="sng">
                    <a:solidFill>
                      <a:srgbClr val="000066"/>
                    </a:solidFill>
                  </a:rPr>
                  <a:t>&gt;</a:t>
                </a:r>
                <a:r>
                  <a:rPr lang="en-US" sz="1200" b="1">
                    <a:solidFill>
                      <a:srgbClr val="000066"/>
                    </a:solidFill>
                  </a:rPr>
                  <a:t> 50 copies per mL</a:t>
                </a:r>
                <a:endParaRPr lang="en-US" sz="1200" b="1"/>
              </a:p>
            </p:txBody>
          </p:sp>
          <p:cxnSp>
            <p:nvCxnSpPr>
              <p:cNvPr id="15438" name="Connecteur droit 78"/>
              <p:cNvCxnSpPr>
                <a:cxnSpLocks noChangeShapeType="1"/>
              </p:cNvCxnSpPr>
              <p:nvPr/>
            </p:nvCxnSpPr>
            <p:spPr bwMode="auto">
              <a:xfrm>
                <a:off x="4815361" y="3900862"/>
                <a:ext cx="1469591" cy="0"/>
              </a:xfrm>
              <a:prstGeom prst="line">
                <a:avLst/>
              </a:prstGeom>
              <a:noFill/>
              <a:ln w="19050" algn="ctr">
                <a:solidFill>
                  <a:srgbClr val="C00000"/>
                </a:solidFill>
                <a:round/>
                <a:headEnd/>
                <a:tailEnd/>
              </a:ln>
            </p:spPr>
          </p:cxnSp>
          <p:sp>
            <p:nvSpPr>
              <p:cNvPr id="15439" name="Losange 58"/>
              <p:cNvSpPr>
                <a:spLocks noChangeArrowheads="1"/>
              </p:cNvSpPr>
              <p:nvPr/>
            </p:nvSpPr>
            <p:spPr bwMode="auto">
              <a:xfrm>
                <a:off x="5495536" y="3842331"/>
                <a:ext cx="117062" cy="117062"/>
              </a:xfrm>
              <a:prstGeom prst="diamond">
                <a:avLst/>
              </a:prstGeom>
              <a:solidFill>
                <a:srgbClr val="C00000"/>
              </a:solidFill>
              <a:ln w="63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2000" rIns="72000"/>
              <a:lstStyle/>
              <a:p>
                <a:pPr defTabSz="914400"/>
                <a:endParaRPr lang="en-US" sz="2800">
                  <a:solidFill>
                    <a:schemeClr val="bg1"/>
                  </a:solidFill>
                  <a:ea typeface="ＭＳ Ｐゴシック"/>
                  <a:cs typeface="ＭＳ Ｐゴシック"/>
                </a:endParaRPr>
              </a:p>
            </p:txBody>
          </p:sp>
          <p:sp>
            <p:nvSpPr>
              <p:cNvPr id="15440" name="Rectangle 95"/>
              <p:cNvSpPr>
                <a:spLocks noChangeArrowheads="1"/>
              </p:cNvSpPr>
              <p:nvPr/>
            </p:nvSpPr>
            <p:spPr bwMode="auto">
              <a:xfrm>
                <a:off x="6437516" y="3764928"/>
                <a:ext cx="1107996" cy="2718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ts val="1400"/>
                  </a:lnSpc>
                </a:pPr>
                <a:r>
                  <a:rPr lang="en-US" sz="1200" b="1">
                    <a:solidFill>
                      <a:srgbClr val="000066"/>
                    </a:solidFill>
                  </a:rPr>
                  <a:t>5.5 (2.0 ; 9,0)</a:t>
                </a:r>
              </a:p>
            </p:txBody>
          </p:sp>
          <p:sp>
            <p:nvSpPr>
              <p:cNvPr id="15441" name="Rectangle 104"/>
              <p:cNvSpPr>
                <a:spLocks noChangeArrowheads="1"/>
              </p:cNvSpPr>
              <p:nvPr/>
            </p:nvSpPr>
            <p:spPr bwMode="auto">
              <a:xfrm>
                <a:off x="8495292" y="3764928"/>
                <a:ext cx="397866" cy="2718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ts val="1400"/>
                  </a:lnSpc>
                </a:pPr>
                <a:r>
                  <a:rPr lang="en-US" sz="1200" b="1">
                    <a:solidFill>
                      <a:srgbClr val="000066"/>
                    </a:solidFill>
                  </a:rPr>
                  <a:t>5.0</a:t>
                </a:r>
              </a:p>
            </p:txBody>
          </p:sp>
          <p:sp>
            <p:nvSpPr>
              <p:cNvPr id="15442" name="Rectangle 113"/>
              <p:cNvSpPr>
                <a:spLocks noChangeArrowheads="1"/>
              </p:cNvSpPr>
              <p:nvPr/>
            </p:nvSpPr>
            <p:spPr bwMode="auto">
              <a:xfrm>
                <a:off x="7768447" y="3764928"/>
                <a:ext cx="482825" cy="2718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ts val="1400"/>
                  </a:lnSpc>
                </a:pPr>
                <a:r>
                  <a:rPr lang="en-US" sz="1200" b="1">
                    <a:solidFill>
                      <a:srgbClr val="000066"/>
                    </a:solidFill>
                  </a:rPr>
                  <a:t>10.5</a:t>
                </a:r>
              </a:p>
            </p:txBody>
          </p:sp>
        </p:grpSp>
        <p:grpSp>
          <p:nvGrpSpPr>
            <p:cNvPr id="15402" name="Groupe 126"/>
            <p:cNvGrpSpPr>
              <a:grpSpLocks/>
            </p:cNvGrpSpPr>
            <p:nvPr/>
          </p:nvGrpSpPr>
          <p:grpSpPr bwMode="auto">
            <a:xfrm>
              <a:off x="114300" y="4090988"/>
              <a:ext cx="8821738" cy="271462"/>
              <a:chOff x="114205" y="4029244"/>
              <a:chExt cx="8821432" cy="271869"/>
            </a:xfrm>
          </p:grpSpPr>
          <p:sp>
            <p:nvSpPr>
              <p:cNvPr id="15431" name="Rectangle 14"/>
              <p:cNvSpPr>
                <a:spLocks noChangeArrowheads="1"/>
              </p:cNvSpPr>
              <p:nvPr/>
            </p:nvSpPr>
            <p:spPr bwMode="auto">
              <a:xfrm>
                <a:off x="114205" y="4029244"/>
                <a:ext cx="2289858" cy="2718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lnSpc>
                    <a:spcPts val="1400"/>
                  </a:lnSpc>
                </a:pPr>
                <a:r>
                  <a:rPr lang="en-US" sz="1200" b="1">
                    <a:solidFill>
                      <a:srgbClr val="000066"/>
                    </a:solidFill>
                  </a:rPr>
                  <a:t>Virological components only</a:t>
                </a:r>
              </a:p>
            </p:txBody>
          </p:sp>
          <p:cxnSp>
            <p:nvCxnSpPr>
              <p:cNvPr id="15432" name="Connecteur droit 75"/>
              <p:cNvCxnSpPr>
                <a:cxnSpLocks noChangeShapeType="1"/>
              </p:cNvCxnSpPr>
              <p:nvPr/>
            </p:nvCxnSpPr>
            <p:spPr bwMode="auto">
              <a:xfrm>
                <a:off x="4206240" y="4165178"/>
                <a:ext cx="1920694" cy="0"/>
              </a:xfrm>
              <a:prstGeom prst="line">
                <a:avLst/>
              </a:prstGeom>
              <a:noFill/>
              <a:ln w="19050" algn="ctr">
                <a:solidFill>
                  <a:srgbClr val="C00000"/>
                </a:solidFill>
                <a:round/>
                <a:headEnd/>
                <a:tailEnd/>
              </a:ln>
            </p:spPr>
          </p:cxnSp>
          <p:sp>
            <p:nvSpPr>
              <p:cNvPr id="15433" name="Losange 59"/>
              <p:cNvSpPr>
                <a:spLocks noChangeArrowheads="1"/>
              </p:cNvSpPr>
              <p:nvPr/>
            </p:nvSpPr>
            <p:spPr bwMode="auto">
              <a:xfrm>
                <a:off x="5099296" y="4106647"/>
                <a:ext cx="117062" cy="117062"/>
              </a:xfrm>
              <a:prstGeom prst="diamond">
                <a:avLst/>
              </a:prstGeom>
              <a:solidFill>
                <a:srgbClr val="C00000"/>
              </a:solidFill>
              <a:ln w="63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2000" rIns="72000"/>
              <a:lstStyle/>
              <a:p>
                <a:pPr defTabSz="914400"/>
                <a:endParaRPr lang="en-US" sz="2800">
                  <a:solidFill>
                    <a:schemeClr val="bg1"/>
                  </a:solidFill>
                  <a:ea typeface="ＭＳ Ｐゴシック"/>
                  <a:cs typeface="ＭＳ Ｐゴシック"/>
                </a:endParaRPr>
              </a:p>
            </p:txBody>
          </p:sp>
          <p:sp>
            <p:nvSpPr>
              <p:cNvPr id="15434" name="Rectangle 96"/>
              <p:cNvSpPr>
                <a:spLocks noChangeArrowheads="1"/>
              </p:cNvSpPr>
              <p:nvPr/>
            </p:nvSpPr>
            <p:spPr bwMode="auto">
              <a:xfrm>
                <a:off x="6411868" y="4029244"/>
                <a:ext cx="1159292" cy="2718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ts val="1400"/>
                  </a:lnSpc>
                </a:pPr>
                <a:r>
                  <a:rPr lang="en-US" sz="1200" b="1">
                    <a:solidFill>
                      <a:srgbClr val="000066"/>
                    </a:solidFill>
                  </a:rPr>
                  <a:t>3.6 (-0.9 ; 8.2)</a:t>
                </a:r>
              </a:p>
            </p:txBody>
          </p:sp>
          <p:sp>
            <p:nvSpPr>
              <p:cNvPr id="15435" name="Rectangle 105"/>
              <p:cNvSpPr>
                <a:spLocks noChangeArrowheads="1"/>
              </p:cNvSpPr>
              <p:nvPr/>
            </p:nvSpPr>
            <p:spPr bwMode="auto">
              <a:xfrm>
                <a:off x="8452812" y="4029244"/>
                <a:ext cx="482825" cy="2718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ts val="1400"/>
                  </a:lnSpc>
                </a:pPr>
                <a:r>
                  <a:rPr lang="en-US" sz="1200" b="1">
                    <a:solidFill>
                      <a:srgbClr val="000066"/>
                    </a:solidFill>
                  </a:rPr>
                  <a:t>11.8</a:t>
                </a:r>
              </a:p>
            </p:txBody>
          </p:sp>
          <p:sp>
            <p:nvSpPr>
              <p:cNvPr id="15436" name="Rectangle 114"/>
              <p:cNvSpPr>
                <a:spLocks noChangeArrowheads="1"/>
              </p:cNvSpPr>
              <p:nvPr/>
            </p:nvSpPr>
            <p:spPr bwMode="auto">
              <a:xfrm>
                <a:off x="7768446" y="4029244"/>
                <a:ext cx="482825" cy="2718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ts val="1400"/>
                  </a:lnSpc>
                </a:pPr>
                <a:r>
                  <a:rPr lang="en-US" sz="1200" b="1">
                    <a:solidFill>
                      <a:srgbClr val="000066"/>
                    </a:solidFill>
                  </a:rPr>
                  <a:t>15.5</a:t>
                </a:r>
              </a:p>
            </p:txBody>
          </p:sp>
        </p:grpSp>
        <p:grpSp>
          <p:nvGrpSpPr>
            <p:cNvPr id="15403" name="Groupe 125"/>
            <p:cNvGrpSpPr>
              <a:grpSpLocks/>
            </p:cNvGrpSpPr>
            <p:nvPr/>
          </p:nvGrpSpPr>
          <p:grpSpPr bwMode="auto">
            <a:xfrm>
              <a:off x="114300" y="4381500"/>
              <a:ext cx="8778875" cy="271463"/>
              <a:chOff x="114205" y="4290136"/>
              <a:chExt cx="8778953" cy="271869"/>
            </a:xfrm>
          </p:grpSpPr>
          <p:sp>
            <p:nvSpPr>
              <p:cNvPr id="15425" name="Rectangle 15"/>
              <p:cNvSpPr>
                <a:spLocks noChangeArrowheads="1"/>
              </p:cNvSpPr>
              <p:nvPr/>
            </p:nvSpPr>
            <p:spPr bwMode="auto">
              <a:xfrm>
                <a:off x="114205" y="4290136"/>
                <a:ext cx="2052165" cy="2718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lnSpc>
                    <a:spcPts val="1400"/>
                  </a:lnSpc>
                </a:pPr>
                <a:r>
                  <a:rPr lang="en-US" sz="1200" b="1">
                    <a:solidFill>
                      <a:srgbClr val="000066"/>
                    </a:solidFill>
                  </a:rPr>
                  <a:t>Clinical components only</a:t>
                </a:r>
              </a:p>
            </p:txBody>
          </p:sp>
          <p:cxnSp>
            <p:nvCxnSpPr>
              <p:cNvPr id="15426" name="Connecteur droit 80"/>
              <p:cNvCxnSpPr>
                <a:cxnSpLocks noChangeShapeType="1"/>
              </p:cNvCxnSpPr>
              <p:nvPr/>
            </p:nvCxnSpPr>
            <p:spPr bwMode="auto">
              <a:xfrm>
                <a:off x="4266939" y="4426070"/>
                <a:ext cx="918538" cy="0"/>
              </a:xfrm>
              <a:prstGeom prst="line">
                <a:avLst/>
              </a:prstGeom>
              <a:noFill/>
              <a:ln w="19050" algn="ctr">
                <a:solidFill>
                  <a:srgbClr val="C00000"/>
                </a:solidFill>
                <a:round/>
                <a:headEnd/>
                <a:tailEnd/>
              </a:ln>
            </p:spPr>
          </p:cxnSp>
          <p:sp>
            <p:nvSpPr>
              <p:cNvPr id="15427" name="Losange 60"/>
              <p:cNvSpPr>
                <a:spLocks noChangeArrowheads="1"/>
              </p:cNvSpPr>
              <p:nvPr/>
            </p:nvSpPr>
            <p:spPr bwMode="auto">
              <a:xfrm>
                <a:off x="4647176" y="4367539"/>
                <a:ext cx="117062" cy="117062"/>
              </a:xfrm>
              <a:prstGeom prst="diamond">
                <a:avLst/>
              </a:prstGeom>
              <a:solidFill>
                <a:srgbClr val="C00000"/>
              </a:solidFill>
              <a:ln w="63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2000" rIns="72000"/>
              <a:lstStyle/>
              <a:p>
                <a:pPr defTabSz="914400"/>
                <a:endParaRPr lang="en-US" sz="2800">
                  <a:solidFill>
                    <a:schemeClr val="bg1"/>
                  </a:solidFill>
                  <a:ea typeface="ＭＳ Ｐゴシック"/>
                  <a:cs typeface="ＭＳ Ｐゴシック"/>
                </a:endParaRPr>
              </a:p>
            </p:txBody>
          </p:sp>
          <p:sp>
            <p:nvSpPr>
              <p:cNvPr id="15428" name="Rectangle 97"/>
              <p:cNvSpPr>
                <a:spLocks noChangeArrowheads="1"/>
              </p:cNvSpPr>
              <p:nvPr/>
            </p:nvSpPr>
            <p:spPr bwMode="auto">
              <a:xfrm>
                <a:off x="6411868" y="4290136"/>
                <a:ext cx="1159292" cy="2718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ts val="1400"/>
                  </a:lnSpc>
                </a:pPr>
                <a:r>
                  <a:rPr lang="en-US" sz="1200" b="1">
                    <a:solidFill>
                      <a:srgbClr val="000066"/>
                    </a:solidFill>
                  </a:rPr>
                  <a:t>1.5 (-0.6 ; 3.7)</a:t>
                </a:r>
              </a:p>
            </p:txBody>
          </p:sp>
          <p:sp>
            <p:nvSpPr>
              <p:cNvPr id="15429" name="Rectangle 106"/>
              <p:cNvSpPr>
                <a:spLocks noChangeArrowheads="1"/>
              </p:cNvSpPr>
              <p:nvPr/>
            </p:nvSpPr>
            <p:spPr bwMode="auto">
              <a:xfrm>
                <a:off x="8495292" y="4290136"/>
                <a:ext cx="397866" cy="2718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ts val="1400"/>
                  </a:lnSpc>
                </a:pPr>
                <a:r>
                  <a:rPr lang="en-US" sz="1200" b="1">
                    <a:solidFill>
                      <a:srgbClr val="000066"/>
                    </a:solidFill>
                  </a:rPr>
                  <a:t>2.4</a:t>
                </a:r>
              </a:p>
            </p:txBody>
          </p:sp>
          <p:sp>
            <p:nvSpPr>
              <p:cNvPr id="15430" name="Rectangle 115"/>
              <p:cNvSpPr>
                <a:spLocks noChangeArrowheads="1"/>
              </p:cNvSpPr>
              <p:nvPr/>
            </p:nvSpPr>
            <p:spPr bwMode="auto">
              <a:xfrm>
                <a:off x="7810926" y="4290136"/>
                <a:ext cx="397866" cy="2718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ts val="1400"/>
                  </a:lnSpc>
                </a:pPr>
                <a:r>
                  <a:rPr lang="en-US" sz="1200" b="1">
                    <a:solidFill>
                      <a:srgbClr val="000066"/>
                    </a:solidFill>
                  </a:rPr>
                  <a:t>3.9</a:t>
                </a:r>
              </a:p>
            </p:txBody>
          </p:sp>
        </p:grpSp>
        <p:grpSp>
          <p:nvGrpSpPr>
            <p:cNvPr id="15404" name="Groupe 123"/>
            <p:cNvGrpSpPr>
              <a:grpSpLocks/>
            </p:cNvGrpSpPr>
            <p:nvPr/>
          </p:nvGrpSpPr>
          <p:grpSpPr bwMode="auto">
            <a:xfrm>
              <a:off x="114300" y="4897438"/>
              <a:ext cx="8821738" cy="450850"/>
              <a:chOff x="114205" y="4705786"/>
              <a:chExt cx="8821432" cy="451406"/>
            </a:xfrm>
          </p:grpSpPr>
          <p:sp>
            <p:nvSpPr>
              <p:cNvPr id="15419" name="Rectangle 18"/>
              <p:cNvSpPr>
                <a:spLocks noChangeArrowheads="1"/>
              </p:cNvSpPr>
              <p:nvPr/>
            </p:nvSpPr>
            <p:spPr bwMode="auto">
              <a:xfrm>
                <a:off x="114205" y="4705786"/>
                <a:ext cx="3879745" cy="4514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lnSpc>
                    <a:spcPts val="1400"/>
                  </a:lnSpc>
                </a:pPr>
                <a:r>
                  <a:rPr lang="en-US" sz="1200" b="1">
                    <a:solidFill>
                      <a:srgbClr val="000066"/>
                    </a:solidFill>
                  </a:rPr>
                  <a:t>Including treatment discontinuation for virological reason</a:t>
                </a:r>
              </a:p>
            </p:txBody>
          </p:sp>
          <p:cxnSp>
            <p:nvCxnSpPr>
              <p:cNvPr id="15420" name="Connecteur droit 84"/>
              <p:cNvCxnSpPr>
                <a:cxnSpLocks noChangeShapeType="1"/>
              </p:cNvCxnSpPr>
              <p:nvPr/>
            </p:nvCxnSpPr>
            <p:spPr bwMode="auto">
              <a:xfrm>
                <a:off x="4222441" y="4931489"/>
                <a:ext cx="2047445" cy="0"/>
              </a:xfrm>
              <a:prstGeom prst="line">
                <a:avLst/>
              </a:prstGeom>
              <a:noFill/>
              <a:ln w="19050" algn="ctr">
                <a:solidFill>
                  <a:srgbClr val="C00000"/>
                </a:solidFill>
                <a:round/>
                <a:headEnd/>
                <a:tailEnd/>
              </a:ln>
            </p:spPr>
          </p:cxnSp>
          <p:sp>
            <p:nvSpPr>
              <p:cNvPr id="15421" name="Losange 62"/>
              <p:cNvSpPr>
                <a:spLocks noChangeArrowheads="1"/>
              </p:cNvSpPr>
              <p:nvPr/>
            </p:nvSpPr>
            <p:spPr bwMode="auto">
              <a:xfrm>
                <a:off x="5175496" y="4872958"/>
                <a:ext cx="117062" cy="117062"/>
              </a:xfrm>
              <a:prstGeom prst="diamond">
                <a:avLst/>
              </a:prstGeom>
              <a:solidFill>
                <a:srgbClr val="C00000"/>
              </a:solidFill>
              <a:ln w="63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2000" rIns="72000"/>
              <a:lstStyle/>
              <a:p>
                <a:pPr defTabSz="914400"/>
                <a:endParaRPr lang="en-US" sz="2800">
                  <a:solidFill>
                    <a:schemeClr val="bg1"/>
                  </a:solidFill>
                  <a:ea typeface="ＭＳ Ｐゴシック"/>
                  <a:cs typeface="ＭＳ Ｐゴシック"/>
                </a:endParaRPr>
              </a:p>
            </p:txBody>
          </p:sp>
          <p:sp>
            <p:nvSpPr>
              <p:cNvPr id="15422" name="Rectangle 98"/>
              <p:cNvSpPr>
                <a:spLocks noChangeArrowheads="1"/>
              </p:cNvSpPr>
              <p:nvPr/>
            </p:nvSpPr>
            <p:spPr bwMode="auto">
              <a:xfrm>
                <a:off x="6411868" y="4795555"/>
                <a:ext cx="1159292" cy="2718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ts val="1400"/>
                  </a:lnSpc>
                </a:pPr>
                <a:r>
                  <a:rPr lang="en-US" sz="1200" b="1">
                    <a:solidFill>
                      <a:srgbClr val="000066"/>
                    </a:solidFill>
                  </a:rPr>
                  <a:t>4.0 (-0.8 ; 8.9)</a:t>
                </a:r>
              </a:p>
            </p:txBody>
          </p:sp>
          <p:sp>
            <p:nvSpPr>
              <p:cNvPr id="15423" name="Rectangle 107"/>
              <p:cNvSpPr>
                <a:spLocks noChangeArrowheads="1"/>
              </p:cNvSpPr>
              <p:nvPr/>
            </p:nvSpPr>
            <p:spPr bwMode="auto">
              <a:xfrm>
                <a:off x="8452812" y="4795555"/>
                <a:ext cx="482825" cy="2718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ts val="1400"/>
                  </a:lnSpc>
                </a:pPr>
                <a:r>
                  <a:rPr lang="en-US" sz="1200" b="1">
                    <a:solidFill>
                      <a:srgbClr val="000066"/>
                    </a:solidFill>
                  </a:rPr>
                  <a:t>13.6</a:t>
                </a:r>
              </a:p>
            </p:txBody>
          </p:sp>
          <p:sp>
            <p:nvSpPr>
              <p:cNvPr id="15424" name="Rectangle 116"/>
              <p:cNvSpPr>
                <a:spLocks noChangeArrowheads="1"/>
              </p:cNvSpPr>
              <p:nvPr/>
            </p:nvSpPr>
            <p:spPr bwMode="auto">
              <a:xfrm>
                <a:off x="7768446" y="4795555"/>
                <a:ext cx="482825" cy="2718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ts val="1400"/>
                  </a:lnSpc>
                </a:pPr>
                <a:r>
                  <a:rPr lang="en-US" sz="1200" b="1">
                    <a:solidFill>
                      <a:srgbClr val="000066"/>
                    </a:solidFill>
                  </a:rPr>
                  <a:t>17.7</a:t>
                </a:r>
              </a:p>
            </p:txBody>
          </p:sp>
        </p:grpSp>
        <p:grpSp>
          <p:nvGrpSpPr>
            <p:cNvPr id="15405" name="Groupe 124"/>
            <p:cNvGrpSpPr>
              <a:grpSpLocks/>
            </p:cNvGrpSpPr>
            <p:nvPr/>
          </p:nvGrpSpPr>
          <p:grpSpPr bwMode="auto">
            <a:xfrm>
              <a:off x="114300" y="4670425"/>
              <a:ext cx="8821738" cy="273050"/>
              <a:chOff x="114205" y="4537966"/>
              <a:chExt cx="8821432" cy="271869"/>
            </a:xfrm>
          </p:grpSpPr>
          <p:sp>
            <p:nvSpPr>
              <p:cNvPr id="15413" name="Rectangle 16"/>
              <p:cNvSpPr>
                <a:spLocks noChangeArrowheads="1"/>
              </p:cNvSpPr>
              <p:nvPr/>
            </p:nvSpPr>
            <p:spPr bwMode="auto">
              <a:xfrm>
                <a:off x="114205" y="4537966"/>
                <a:ext cx="1749197" cy="2718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lnSpc>
                    <a:spcPts val="1400"/>
                  </a:lnSpc>
                </a:pPr>
                <a:r>
                  <a:rPr lang="en-US" sz="1200" b="1">
                    <a:solidFill>
                      <a:srgbClr val="000066"/>
                    </a:solidFill>
                  </a:rPr>
                  <a:t>Per-protocol analysis</a:t>
                </a:r>
              </a:p>
            </p:txBody>
          </p:sp>
          <p:cxnSp>
            <p:nvCxnSpPr>
              <p:cNvPr id="15414" name="Connecteur droit 82"/>
              <p:cNvCxnSpPr>
                <a:cxnSpLocks noChangeShapeType="1"/>
              </p:cNvCxnSpPr>
              <p:nvPr/>
            </p:nvCxnSpPr>
            <p:spPr bwMode="auto">
              <a:xfrm>
                <a:off x="4121290" y="4673900"/>
                <a:ext cx="1898490" cy="0"/>
              </a:xfrm>
              <a:prstGeom prst="line">
                <a:avLst/>
              </a:prstGeom>
              <a:noFill/>
              <a:ln w="19050" algn="ctr">
                <a:solidFill>
                  <a:srgbClr val="C00000"/>
                </a:solidFill>
                <a:round/>
                <a:headEnd/>
                <a:tailEnd/>
              </a:ln>
            </p:spPr>
          </p:cxnSp>
          <p:sp>
            <p:nvSpPr>
              <p:cNvPr id="15415" name="Losange 61"/>
              <p:cNvSpPr>
                <a:spLocks noChangeArrowheads="1"/>
              </p:cNvSpPr>
              <p:nvPr/>
            </p:nvSpPr>
            <p:spPr bwMode="auto">
              <a:xfrm>
                <a:off x="5007856" y="4615369"/>
                <a:ext cx="117062" cy="117062"/>
              </a:xfrm>
              <a:prstGeom prst="diamond">
                <a:avLst/>
              </a:prstGeom>
              <a:solidFill>
                <a:srgbClr val="C00000"/>
              </a:solidFill>
              <a:ln w="63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2000" rIns="72000"/>
              <a:lstStyle/>
              <a:p>
                <a:pPr defTabSz="914400"/>
                <a:endParaRPr lang="en-US" sz="2800">
                  <a:solidFill>
                    <a:schemeClr val="bg1"/>
                  </a:solidFill>
                  <a:ea typeface="ＭＳ Ｐゴシック"/>
                  <a:cs typeface="ＭＳ Ｐゴシック"/>
                </a:endParaRPr>
              </a:p>
            </p:txBody>
          </p:sp>
          <p:sp>
            <p:nvSpPr>
              <p:cNvPr id="15416" name="Rectangle 99"/>
              <p:cNvSpPr>
                <a:spLocks noChangeArrowheads="1"/>
              </p:cNvSpPr>
              <p:nvPr/>
            </p:nvSpPr>
            <p:spPr bwMode="auto">
              <a:xfrm>
                <a:off x="6411868" y="4537966"/>
                <a:ext cx="1159292" cy="2718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ts val="1400"/>
                  </a:lnSpc>
                </a:pPr>
                <a:r>
                  <a:rPr lang="en-US" sz="1200" b="1">
                    <a:solidFill>
                      <a:srgbClr val="000066"/>
                    </a:solidFill>
                  </a:rPr>
                  <a:t>3.2 (-1.3 ; 7.7)</a:t>
                </a:r>
              </a:p>
            </p:txBody>
          </p:sp>
          <p:sp>
            <p:nvSpPr>
              <p:cNvPr id="15417" name="Rectangle 108"/>
              <p:cNvSpPr>
                <a:spLocks noChangeArrowheads="1"/>
              </p:cNvSpPr>
              <p:nvPr/>
            </p:nvSpPr>
            <p:spPr bwMode="auto">
              <a:xfrm>
                <a:off x="8452812" y="4537966"/>
                <a:ext cx="482825" cy="2718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ts val="1400"/>
                  </a:lnSpc>
                </a:pPr>
                <a:r>
                  <a:rPr lang="en-US" sz="1200" b="1">
                    <a:solidFill>
                      <a:srgbClr val="000066"/>
                    </a:solidFill>
                  </a:rPr>
                  <a:t>12.6</a:t>
                </a:r>
              </a:p>
            </p:txBody>
          </p:sp>
          <p:sp>
            <p:nvSpPr>
              <p:cNvPr id="15418" name="Rectangle 117"/>
              <p:cNvSpPr>
                <a:spLocks noChangeArrowheads="1"/>
              </p:cNvSpPr>
              <p:nvPr/>
            </p:nvSpPr>
            <p:spPr bwMode="auto">
              <a:xfrm>
                <a:off x="7768446" y="4537966"/>
                <a:ext cx="482825" cy="2718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ts val="1400"/>
                  </a:lnSpc>
                </a:pPr>
                <a:r>
                  <a:rPr lang="en-US" sz="1200" b="1">
                    <a:solidFill>
                      <a:srgbClr val="000066"/>
                    </a:solidFill>
                  </a:rPr>
                  <a:t>15.8</a:t>
                </a:r>
              </a:p>
            </p:txBody>
          </p:sp>
        </p:grpSp>
        <p:grpSp>
          <p:nvGrpSpPr>
            <p:cNvPr id="15406" name="Groupe 121"/>
            <p:cNvGrpSpPr>
              <a:grpSpLocks/>
            </p:cNvGrpSpPr>
            <p:nvPr/>
          </p:nvGrpSpPr>
          <p:grpSpPr bwMode="auto">
            <a:xfrm>
              <a:off x="114300" y="5283200"/>
              <a:ext cx="8821738" cy="450850"/>
              <a:chOff x="114205" y="5281850"/>
              <a:chExt cx="8821432" cy="451406"/>
            </a:xfrm>
          </p:grpSpPr>
          <p:sp>
            <p:nvSpPr>
              <p:cNvPr id="15407" name="Rectangle 17"/>
              <p:cNvSpPr>
                <a:spLocks noChangeArrowheads="1"/>
              </p:cNvSpPr>
              <p:nvPr/>
            </p:nvSpPr>
            <p:spPr bwMode="auto">
              <a:xfrm>
                <a:off x="114205" y="5281850"/>
                <a:ext cx="3871055" cy="45140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lnSpc>
                    <a:spcPts val="1400"/>
                  </a:lnSpc>
                </a:pPr>
                <a:r>
                  <a:rPr lang="en-US" sz="1200" b="1">
                    <a:solidFill>
                      <a:srgbClr val="000066"/>
                    </a:solidFill>
                  </a:rPr>
                  <a:t>Including treatment discontinuation for any reason</a:t>
                </a:r>
              </a:p>
            </p:txBody>
          </p:sp>
          <p:cxnSp>
            <p:nvCxnSpPr>
              <p:cNvPr id="15408" name="Connecteur droit 86"/>
              <p:cNvCxnSpPr>
                <a:cxnSpLocks noChangeShapeType="1"/>
              </p:cNvCxnSpPr>
              <p:nvPr/>
            </p:nvCxnSpPr>
            <p:spPr bwMode="auto">
              <a:xfrm>
                <a:off x="3985260" y="5507553"/>
                <a:ext cx="2199491" cy="0"/>
              </a:xfrm>
              <a:prstGeom prst="line">
                <a:avLst/>
              </a:prstGeom>
              <a:noFill/>
              <a:ln w="19050" algn="ctr">
                <a:solidFill>
                  <a:srgbClr val="C00000"/>
                </a:solidFill>
                <a:round/>
                <a:headEnd/>
                <a:tailEnd/>
              </a:ln>
            </p:spPr>
          </p:cxnSp>
          <p:sp>
            <p:nvSpPr>
              <p:cNvPr id="15409" name="Losange 63"/>
              <p:cNvSpPr>
                <a:spLocks noChangeArrowheads="1"/>
              </p:cNvSpPr>
              <p:nvPr/>
            </p:nvSpPr>
            <p:spPr bwMode="auto">
              <a:xfrm>
                <a:off x="5023096" y="5449022"/>
                <a:ext cx="117062" cy="117062"/>
              </a:xfrm>
              <a:prstGeom prst="diamond">
                <a:avLst/>
              </a:prstGeom>
              <a:solidFill>
                <a:srgbClr val="C00000"/>
              </a:solidFill>
              <a:ln w="635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72000" rIns="72000"/>
              <a:lstStyle/>
              <a:p>
                <a:pPr defTabSz="914400"/>
                <a:endParaRPr lang="en-US" sz="2800">
                  <a:solidFill>
                    <a:schemeClr val="bg1"/>
                  </a:solidFill>
                  <a:ea typeface="ＭＳ Ｐゴシック"/>
                  <a:cs typeface="ＭＳ Ｐゴシック"/>
                </a:endParaRPr>
              </a:p>
            </p:txBody>
          </p:sp>
          <p:sp>
            <p:nvSpPr>
              <p:cNvPr id="15410" name="Rectangle 100"/>
              <p:cNvSpPr>
                <a:spLocks noChangeArrowheads="1"/>
              </p:cNvSpPr>
              <p:nvPr/>
            </p:nvSpPr>
            <p:spPr bwMode="auto">
              <a:xfrm>
                <a:off x="6411868" y="5371619"/>
                <a:ext cx="1159292" cy="2718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ts val="1400"/>
                  </a:lnSpc>
                </a:pPr>
                <a:r>
                  <a:rPr lang="en-US" sz="1200" b="1">
                    <a:solidFill>
                      <a:srgbClr val="000066"/>
                    </a:solidFill>
                  </a:rPr>
                  <a:t>3.3 (-1.9 ; 8.5)</a:t>
                </a:r>
              </a:p>
            </p:txBody>
          </p:sp>
          <p:sp>
            <p:nvSpPr>
              <p:cNvPr id="15411" name="Rectangle 109"/>
              <p:cNvSpPr>
                <a:spLocks noChangeArrowheads="1"/>
              </p:cNvSpPr>
              <p:nvPr/>
            </p:nvSpPr>
            <p:spPr bwMode="auto">
              <a:xfrm>
                <a:off x="8452812" y="5371619"/>
                <a:ext cx="482825" cy="2718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ts val="1400"/>
                  </a:lnSpc>
                </a:pPr>
                <a:r>
                  <a:rPr lang="en-US" sz="1200" b="1">
                    <a:solidFill>
                      <a:srgbClr val="000066"/>
                    </a:solidFill>
                  </a:rPr>
                  <a:t>19.7</a:t>
                </a:r>
              </a:p>
            </p:txBody>
          </p:sp>
          <p:sp>
            <p:nvSpPr>
              <p:cNvPr id="15412" name="Rectangle 118"/>
              <p:cNvSpPr>
                <a:spLocks noChangeArrowheads="1"/>
              </p:cNvSpPr>
              <p:nvPr/>
            </p:nvSpPr>
            <p:spPr bwMode="auto">
              <a:xfrm>
                <a:off x="7768446" y="5371619"/>
                <a:ext cx="482825" cy="2718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ts val="1400"/>
                  </a:lnSpc>
                </a:pPr>
                <a:r>
                  <a:rPr lang="en-US" sz="1200" b="1">
                    <a:solidFill>
                      <a:srgbClr val="000066"/>
                    </a:solidFill>
                  </a:rPr>
                  <a:t>23.0</a:t>
                </a:r>
              </a:p>
            </p:txBody>
          </p:sp>
        </p:grpSp>
      </p:grpSp>
      <p:sp>
        <p:nvSpPr>
          <p:cNvPr id="105" name="ZoneTexte 69"/>
          <p:cNvSpPr txBox="1">
            <a:spLocks noChangeArrowheads="1"/>
          </p:cNvSpPr>
          <p:nvPr/>
        </p:nvSpPr>
        <p:spPr bwMode="auto">
          <a:xfrm>
            <a:off x="6383242" y="6575234"/>
            <a:ext cx="2743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3300"/>
                </a:solidFill>
                <a:ea typeface="ＭＳ Ｐゴシック"/>
                <a:cs typeface="ＭＳ Ｐゴシック"/>
              </a:rPr>
              <a:t>Raffi F</a:t>
            </a:r>
            <a:r>
              <a:rPr lang="en-GB" sz="1200" i="1" dirty="0">
                <a:solidFill>
                  <a:srgbClr val="CC3300"/>
                </a:solidFill>
                <a:ea typeface="ＭＳ Ｐゴシック"/>
                <a:cs typeface="ＭＳ Ｐゴシック"/>
              </a:rPr>
              <a:t>. </a:t>
            </a:r>
            <a:r>
              <a:rPr lang="fr-FR" sz="1200" i="1" dirty="0">
                <a:solidFill>
                  <a:srgbClr val="CC3300"/>
                </a:solidFill>
                <a:ea typeface="ＭＳ Ｐゴシック"/>
                <a:cs typeface="ＭＳ Ｐゴシック"/>
              </a:rPr>
              <a:t>Lancet </a:t>
            </a:r>
            <a:r>
              <a:rPr lang="fr-FR" sz="1200" i="1" dirty="0" smtClean="0">
                <a:solidFill>
                  <a:srgbClr val="CC3300"/>
                </a:solidFill>
                <a:ea typeface="ＭＳ Ｐゴシック"/>
                <a:cs typeface="ＭＳ Ｐゴシック"/>
              </a:rPr>
              <a:t>2014;384:1942-51</a:t>
            </a:r>
            <a:endParaRPr lang="en-GB" sz="1200" i="1" dirty="0">
              <a:solidFill>
                <a:srgbClr val="CC3300"/>
              </a:solidFill>
              <a:ea typeface="ＭＳ Ｐゴシック"/>
              <a:cs typeface="ＭＳ Ｐゴシック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73"/>
          <p:cNvSpPr>
            <a:spLocks noChangeArrowheads="1"/>
          </p:cNvSpPr>
          <p:nvPr/>
        </p:nvSpPr>
        <p:spPr bwMode="auto">
          <a:xfrm>
            <a:off x="119063" y="1196975"/>
            <a:ext cx="8874125" cy="7080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/>
          <a:p>
            <a:pPr algn="ctr" defTabSz="914400">
              <a:defRPr/>
            </a:pPr>
            <a:r>
              <a:rPr lang="en-US" sz="2300" b="1" kern="0" dirty="0">
                <a:solidFill>
                  <a:srgbClr val="CC3300"/>
                </a:solidFill>
                <a:latin typeface="+mj-lt"/>
                <a:cs typeface="Arial" pitchFamily="34" charset="0"/>
              </a:rPr>
              <a:t>Kaplan-Meier estimates of proportion of patients in each group reaching </a:t>
            </a:r>
            <a:br>
              <a:rPr lang="en-US" sz="2300" b="1" kern="0" dirty="0">
                <a:solidFill>
                  <a:srgbClr val="CC3300"/>
                </a:solidFill>
                <a:latin typeface="+mj-lt"/>
                <a:cs typeface="Arial" pitchFamily="34" charset="0"/>
              </a:rPr>
            </a:br>
            <a:r>
              <a:rPr lang="en-US" sz="2300" b="1" kern="0" dirty="0">
                <a:solidFill>
                  <a:srgbClr val="CC3300"/>
                </a:solidFill>
                <a:latin typeface="+mj-lt"/>
                <a:cs typeface="Arial" pitchFamily="34" charset="0"/>
              </a:rPr>
              <a:t>endpoint at W96 – Analyses by baseline HIV RNA and CD4 cell count</a:t>
            </a:r>
          </a:p>
        </p:txBody>
      </p:sp>
      <p:grpSp>
        <p:nvGrpSpPr>
          <p:cNvPr id="16386" name="Grouper 5"/>
          <p:cNvGrpSpPr>
            <a:grpSpLocks/>
          </p:cNvGrpSpPr>
          <p:nvPr/>
        </p:nvGrpSpPr>
        <p:grpSpPr bwMode="auto">
          <a:xfrm>
            <a:off x="0" y="6570663"/>
            <a:ext cx="1733550" cy="287337"/>
            <a:chOff x="-1" y="6570663"/>
            <a:chExt cx="1733878" cy="288111"/>
          </a:xfrm>
        </p:grpSpPr>
        <p:sp>
          <p:nvSpPr>
            <p:cNvPr id="16440" name="AutoShape 162"/>
            <p:cNvSpPr>
              <a:spLocks noChangeArrowheads="1"/>
            </p:cNvSpPr>
            <p:nvPr/>
          </p:nvSpPr>
          <p:spPr bwMode="auto">
            <a:xfrm>
              <a:off x="-1" y="6570663"/>
              <a:ext cx="16920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US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16441" name="ZoneTexte 23"/>
            <p:cNvSpPr txBox="1">
              <a:spLocks noChangeArrowheads="1"/>
            </p:cNvSpPr>
            <p:nvPr/>
          </p:nvSpPr>
          <p:spPr bwMode="auto">
            <a:xfrm>
              <a:off x="77877" y="6581775"/>
              <a:ext cx="1656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US" sz="1200" b="1" i="1">
                  <a:solidFill>
                    <a:srgbClr val="333399"/>
                  </a:solidFill>
                  <a:latin typeface="Cambria" pitchFamily="18" charset="0"/>
                  <a:ea typeface="ＭＳ Ｐゴシック"/>
                  <a:cs typeface="ＭＳ Ｐゴシック"/>
                </a:rPr>
                <a:t>NEAT 001 / ANRS 143</a:t>
              </a:r>
            </a:p>
          </p:txBody>
        </p:sp>
      </p:grpSp>
      <p:sp>
        <p:nvSpPr>
          <p:cNvPr id="16387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ea typeface="ＭＳ Ｐゴシック"/>
                <a:cs typeface="ＭＳ Ｐゴシック"/>
              </a:rPr>
              <a:t>Study NEAT 001/ANRS 143: DRV/r + RAL vs DRV/r + TDF/FTC</a:t>
            </a:r>
          </a:p>
        </p:txBody>
      </p:sp>
      <p:grpSp>
        <p:nvGrpSpPr>
          <p:cNvPr id="61" name="Groupe 60"/>
          <p:cNvGrpSpPr/>
          <p:nvPr/>
        </p:nvGrpSpPr>
        <p:grpSpPr>
          <a:xfrm>
            <a:off x="114300" y="2235200"/>
            <a:ext cx="8980488" cy="2778125"/>
            <a:chOff x="114300" y="2235200"/>
            <a:chExt cx="8980488" cy="2778125"/>
          </a:xfrm>
        </p:grpSpPr>
        <p:sp>
          <p:nvSpPr>
            <p:cNvPr id="9" name="Rectangle 8"/>
            <p:cNvSpPr/>
            <p:nvPr/>
          </p:nvSpPr>
          <p:spPr>
            <a:xfrm>
              <a:off x="6175375" y="2235200"/>
              <a:ext cx="1592263" cy="63182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auto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rgbClr val="000066"/>
                  </a:solidFill>
                  <a:latin typeface="+mj-lt"/>
                </a:rPr>
                <a:t>Adjusted difference in</a:t>
              </a:r>
            </a:p>
            <a:p>
              <a:pPr algn="ctr" fontAlgn="auto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rgbClr val="000066"/>
                  </a:solidFill>
                  <a:latin typeface="+mj-lt"/>
                </a:rPr>
                <a:t>proportions of failure</a:t>
              </a:r>
              <a:br>
                <a:rPr lang="en-US" sz="1200" b="1" dirty="0">
                  <a:solidFill>
                    <a:srgbClr val="000066"/>
                  </a:solidFill>
                  <a:latin typeface="+mj-lt"/>
                </a:rPr>
              </a:br>
              <a:r>
                <a:rPr lang="en-US" sz="1200" b="1" dirty="0">
                  <a:solidFill>
                    <a:srgbClr val="000066"/>
                  </a:solidFill>
                  <a:latin typeface="+mj-lt"/>
                </a:rPr>
                <a:t>at W96 (%, 95% CI)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740650" y="2235200"/>
              <a:ext cx="571500" cy="646113"/>
            </a:xfrm>
            <a:prstGeom prst="rect">
              <a:avLst/>
            </a:prstGeom>
            <a:solidFill>
              <a:srgbClr val="FFCC00"/>
            </a:solidFill>
          </p:spPr>
          <p:txBody>
            <a:bodyPr wrap="none">
              <a:spAutoFit/>
            </a:bodyPr>
            <a:lstStyle/>
            <a:p>
              <a:pPr algn="ctr" fontAlgn="auto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rgbClr val="000066"/>
                  </a:solidFill>
                  <a:latin typeface="+mj-lt"/>
                </a:rPr>
                <a:t>DRV/r</a:t>
              </a:r>
            </a:p>
            <a:p>
              <a:pPr algn="ctr" fontAlgn="auto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rgbClr val="000066"/>
                  </a:solidFill>
                  <a:latin typeface="+mj-lt"/>
                </a:rPr>
                <a:t>+ RAL</a:t>
              </a:r>
            </a:p>
            <a:p>
              <a:pPr algn="ctr" fontAlgn="auto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rgbClr val="000066"/>
                  </a:solidFill>
                  <a:latin typeface="+mj-lt"/>
                </a:rPr>
                <a:t>(%)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8378825" y="2235200"/>
              <a:ext cx="715963" cy="646113"/>
            </a:xfrm>
            <a:prstGeom prst="rect">
              <a:avLst/>
            </a:prstGeom>
            <a:solidFill>
              <a:srgbClr val="FF6600"/>
            </a:solidFill>
          </p:spPr>
          <p:txBody>
            <a:bodyPr wrap="none">
              <a:spAutoFit/>
            </a:bodyPr>
            <a:lstStyle/>
            <a:p>
              <a:pPr algn="ctr" fontAlgn="auto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rgbClr val="000066"/>
                  </a:solidFill>
                  <a:latin typeface="+mj-lt"/>
                </a:rPr>
                <a:t>DRV/r +</a:t>
              </a:r>
            </a:p>
            <a:p>
              <a:pPr algn="ctr" fontAlgn="auto">
                <a:lnSpc>
                  <a:spcPts val="14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 dirty="0">
                  <a:solidFill>
                    <a:srgbClr val="000066"/>
                  </a:solidFill>
                  <a:latin typeface="+mj-lt"/>
                </a:rPr>
                <a:t>TDF/FTC</a:t>
              </a:r>
              <a:br>
                <a:rPr lang="en-US" sz="1200" b="1" dirty="0">
                  <a:solidFill>
                    <a:srgbClr val="000066"/>
                  </a:solidFill>
                  <a:latin typeface="+mj-lt"/>
                </a:rPr>
              </a:br>
              <a:r>
                <a:rPr lang="en-US" sz="1200" b="1" dirty="0">
                  <a:solidFill>
                    <a:srgbClr val="000066"/>
                  </a:solidFill>
                  <a:latin typeface="+mj-lt"/>
                </a:rPr>
                <a:t>(%)</a:t>
              </a:r>
            </a:p>
          </p:txBody>
        </p:sp>
        <p:sp>
          <p:nvSpPr>
            <p:cNvPr id="16391" name="Rectangle 11"/>
            <p:cNvSpPr>
              <a:spLocks noChangeArrowheads="1"/>
            </p:cNvSpPr>
            <p:nvPr/>
          </p:nvSpPr>
          <p:spPr bwMode="auto">
            <a:xfrm>
              <a:off x="3249613" y="4395788"/>
              <a:ext cx="320675" cy="271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ts val="1400"/>
                </a:lnSpc>
              </a:pPr>
              <a:r>
                <a:rPr lang="en-US" sz="1200" b="1">
                  <a:solidFill>
                    <a:srgbClr val="000066"/>
                  </a:solidFill>
                </a:rPr>
                <a:t>-5</a:t>
              </a:r>
            </a:p>
          </p:txBody>
        </p:sp>
        <p:sp>
          <p:nvSpPr>
            <p:cNvPr id="16392" name="Rectangle 14"/>
            <p:cNvSpPr>
              <a:spLocks noChangeArrowheads="1"/>
            </p:cNvSpPr>
            <p:nvPr/>
          </p:nvSpPr>
          <p:spPr bwMode="auto">
            <a:xfrm>
              <a:off x="3586163" y="4395788"/>
              <a:ext cx="269875" cy="271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ts val="1400"/>
                </a:lnSpc>
              </a:pPr>
              <a:r>
                <a:rPr lang="en-US" sz="1200" b="1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16393" name="Rectangle 15"/>
            <p:cNvSpPr>
              <a:spLocks noChangeArrowheads="1"/>
            </p:cNvSpPr>
            <p:nvPr/>
          </p:nvSpPr>
          <p:spPr bwMode="auto">
            <a:xfrm>
              <a:off x="4144963" y="4395788"/>
              <a:ext cx="355600" cy="271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ts val="1400"/>
                </a:lnSpc>
              </a:pPr>
              <a:r>
                <a:rPr lang="en-US" sz="1200" b="1">
                  <a:solidFill>
                    <a:srgbClr val="000066"/>
                  </a:solidFill>
                </a:rPr>
                <a:t>10</a:t>
              </a:r>
            </a:p>
          </p:txBody>
        </p:sp>
        <p:sp>
          <p:nvSpPr>
            <p:cNvPr id="16394" name="Rectangle 17"/>
            <p:cNvSpPr>
              <a:spLocks noChangeArrowheads="1"/>
            </p:cNvSpPr>
            <p:nvPr/>
          </p:nvSpPr>
          <p:spPr bwMode="auto">
            <a:xfrm>
              <a:off x="4470400" y="4395788"/>
              <a:ext cx="354013" cy="271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ts val="1400"/>
                </a:lnSpc>
              </a:pPr>
              <a:r>
                <a:rPr lang="en-US" sz="1200" b="1">
                  <a:solidFill>
                    <a:srgbClr val="000066"/>
                  </a:solidFill>
                </a:rPr>
                <a:t>15</a:t>
              </a:r>
            </a:p>
          </p:txBody>
        </p:sp>
        <p:sp>
          <p:nvSpPr>
            <p:cNvPr id="16395" name="Rectangle 18"/>
            <p:cNvSpPr>
              <a:spLocks noChangeArrowheads="1"/>
            </p:cNvSpPr>
            <p:nvPr/>
          </p:nvSpPr>
          <p:spPr bwMode="auto">
            <a:xfrm>
              <a:off x="4770438" y="4395788"/>
              <a:ext cx="354012" cy="271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ts val="1400"/>
                </a:lnSpc>
              </a:pPr>
              <a:r>
                <a:rPr lang="en-US" sz="1200" b="1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16396" name="Rectangle 20"/>
            <p:cNvSpPr>
              <a:spLocks noChangeArrowheads="1"/>
            </p:cNvSpPr>
            <p:nvPr/>
          </p:nvSpPr>
          <p:spPr bwMode="auto">
            <a:xfrm>
              <a:off x="5067300" y="4395788"/>
              <a:ext cx="354013" cy="271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ts val="1400"/>
                </a:lnSpc>
              </a:pPr>
              <a:r>
                <a:rPr lang="en-US" sz="1200" b="1">
                  <a:solidFill>
                    <a:srgbClr val="000066"/>
                  </a:solidFill>
                </a:rPr>
                <a:t>25</a:t>
              </a:r>
            </a:p>
          </p:txBody>
        </p:sp>
        <p:sp>
          <p:nvSpPr>
            <p:cNvPr id="16397" name="Rectangle 21"/>
            <p:cNvSpPr>
              <a:spLocks noChangeArrowheads="1"/>
            </p:cNvSpPr>
            <p:nvPr/>
          </p:nvSpPr>
          <p:spPr bwMode="auto">
            <a:xfrm>
              <a:off x="5373688" y="4395788"/>
              <a:ext cx="354012" cy="271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ts val="1400"/>
                </a:lnSpc>
              </a:pPr>
              <a:r>
                <a:rPr lang="en-US" sz="1200" b="1">
                  <a:solidFill>
                    <a:srgbClr val="000066"/>
                  </a:solidFill>
                </a:rPr>
                <a:t>30</a:t>
              </a:r>
            </a:p>
          </p:txBody>
        </p:sp>
        <p:sp>
          <p:nvSpPr>
            <p:cNvPr id="16398" name="Rectangle 23"/>
            <p:cNvSpPr>
              <a:spLocks noChangeArrowheads="1"/>
            </p:cNvSpPr>
            <p:nvPr/>
          </p:nvSpPr>
          <p:spPr bwMode="auto">
            <a:xfrm>
              <a:off x="5695950" y="4395788"/>
              <a:ext cx="354013" cy="271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ts val="1400"/>
                </a:lnSpc>
              </a:pPr>
              <a:r>
                <a:rPr lang="en-US" sz="1200" b="1">
                  <a:solidFill>
                    <a:srgbClr val="000066"/>
                  </a:solidFill>
                </a:rPr>
                <a:t>35</a:t>
              </a:r>
            </a:p>
          </p:txBody>
        </p:sp>
        <p:sp>
          <p:nvSpPr>
            <p:cNvPr id="16399" name="Rectangle 24"/>
            <p:cNvSpPr>
              <a:spLocks noChangeArrowheads="1"/>
            </p:cNvSpPr>
            <p:nvPr/>
          </p:nvSpPr>
          <p:spPr bwMode="auto">
            <a:xfrm>
              <a:off x="5988050" y="4395788"/>
              <a:ext cx="354013" cy="271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ts val="1400"/>
                </a:lnSpc>
              </a:pPr>
              <a:r>
                <a:rPr lang="en-US" sz="1200" b="1">
                  <a:solidFill>
                    <a:srgbClr val="000066"/>
                  </a:solidFill>
                </a:rPr>
                <a:t>40</a:t>
              </a:r>
            </a:p>
          </p:txBody>
        </p:sp>
        <p:sp>
          <p:nvSpPr>
            <p:cNvPr id="16400" name="Rectangle 25"/>
            <p:cNvSpPr>
              <a:spLocks noChangeArrowheads="1"/>
            </p:cNvSpPr>
            <p:nvPr/>
          </p:nvSpPr>
          <p:spPr bwMode="auto">
            <a:xfrm>
              <a:off x="2051050" y="4741863"/>
              <a:ext cx="5564188" cy="271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ts val="1400"/>
                </a:lnSpc>
              </a:pPr>
              <a:r>
                <a:rPr lang="en-US" sz="1400" b="1">
                  <a:solidFill>
                    <a:srgbClr val="000066"/>
                  </a:solidFill>
                </a:rPr>
                <a:t>Adjusted difference in proportions of failure at W96 (%, 95% CI)</a:t>
              </a:r>
            </a:p>
          </p:txBody>
        </p:sp>
        <p:sp>
          <p:nvSpPr>
            <p:cNvPr id="16401" name="Line 139"/>
            <p:cNvSpPr>
              <a:spLocks noChangeShapeType="1"/>
            </p:cNvSpPr>
            <p:nvPr/>
          </p:nvSpPr>
          <p:spPr bwMode="auto">
            <a:xfrm rot="5400000">
              <a:off x="4598987" y="4386263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6402" name="Line 140"/>
            <p:cNvSpPr>
              <a:spLocks noChangeShapeType="1"/>
            </p:cNvSpPr>
            <p:nvPr/>
          </p:nvSpPr>
          <p:spPr bwMode="auto">
            <a:xfrm rot="5400000">
              <a:off x="5200650" y="4386263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6403" name="Line 142"/>
            <p:cNvSpPr>
              <a:spLocks noChangeShapeType="1"/>
            </p:cNvSpPr>
            <p:nvPr/>
          </p:nvSpPr>
          <p:spPr bwMode="auto">
            <a:xfrm rot="5400000">
              <a:off x="4908550" y="4386263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6404" name="Line 143"/>
            <p:cNvSpPr>
              <a:spLocks noChangeShapeType="1"/>
            </p:cNvSpPr>
            <p:nvPr/>
          </p:nvSpPr>
          <p:spPr bwMode="auto">
            <a:xfrm rot="5400000">
              <a:off x="4790282" y="2955131"/>
              <a:ext cx="0" cy="2757487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6405" name="Line 139"/>
            <p:cNvSpPr>
              <a:spLocks noChangeShapeType="1"/>
            </p:cNvSpPr>
            <p:nvPr/>
          </p:nvSpPr>
          <p:spPr bwMode="auto">
            <a:xfrm rot="5400000">
              <a:off x="4283075" y="4386263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6406" name="Line 139"/>
            <p:cNvSpPr>
              <a:spLocks noChangeShapeType="1"/>
            </p:cNvSpPr>
            <p:nvPr/>
          </p:nvSpPr>
          <p:spPr bwMode="auto">
            <a:xfrm rot="5400000">
              <a:off x="2886869" y="3593307"/>
              <a:ext cx="1677987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6407" name="Line 139"/>
            <p:cNvSpPr>
              <a:spLocks noChangeShapeType="1"/>
            </p:cNvSpPr>
            <p:nvPr/>
          </p:nvSpPr>
          <p:spPr bwMode="auto">
            <a:xfrm rot="5400000">
              <a:off x="3376612" y="4386263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6408" name="Line 140"/>
            <p:cNvSpPr>
              <a:spLocks noChangeShapeType="1"/>
            </p:cNvSpPr>
            <p:nvPr/>
          </p:nvSpPr>
          <p:spPr bwMode="auto">
            <a:xfrm rot="5400000">
              <a:off x="5503862" y="4386263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6409" name="Line 140"/>
            <p:cNvSpPr>
              <a:spLocks noChangeShapeType="1"/>
            </p:cNvSpPr>
            <p:nvPr/>
          </p:nvSpPr>
          <p:spPr bwMode="auto">
            <a:xfrm rot="5400000">
              <a:off x="6113462" y="4386263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6410" name="Line 140"/>
            <p:cNvSpPr>
              <a:spLocks noChangeShapeType="1"/>
            </p:cNvSpPr>
            <p:nvPr/>
          </p:nvSpPr>
          <p:spPr bwMode="auto">
            <a:xfrm rot="5400000">
              <a:off x="3486944" y="3547269"/>
              <a:ext cx="1560512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prstDash val="sysDash"/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6411" name="Line 140"/>
            <p:cNvSpPr>
              <a:spLocks noChangeShapeType="1"/>
            </p:cNvSpPr>
            <p:nvPr/>
          </p:nvSpPr>
          <p:spPr bwMode="auto">
            <a:xfrm rot="5400000">
              <a:off x="5818187" y="4386263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16412" name="Rectangle 43"/>
            <p:cNvSpPr>
              <a:spLocks noChangeArrowheads="1"/>
            </p:cNvSpPr>
            <p:nvPr/>
          </p:nvSpPr>
          <p:spPr bwMode="auto">
            <a:xfrm>
              <a:off x="114300" y="2955925"/>
              <a:ext cx="3675063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en-US" sz="1200" b="1">
                  <a:solidFill>
                    <a:srgbClr val="000066"/>
                  </a:solidFill>
                </a:rPr>
                <a:t>Baseline HIV RNA &lt; 100 000 copies/mL</a:t>
              </a:r>
            </a:p>
          </p:txBody>
        </p:sp>
        <p:sp>
          <p:nvSpPr>
            <p:cNvPr id="16413" name="Rectangle 46"/>
            <p:cNvSpPr>
              <a:spLocks noChangeArrowheads="1"/>
            </p:cNvSpPr>
            <p:nvPr/>
          </p:nvSpPr>
          <p:spPr bwMode="auto">
            <a:xfrm>
              <a:off x="6411913" y="2955925"/>
              <a:ext cx="1158875" cy="2714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ts val="1400"/>
                </a:lnSpc>
              </a:pPr>
              <a:r>
                <a:rPr lang="en-US" sz="1200" b="1">
                  <a:solidFill>
                    <a:srgbClr val="000066"/>
                  </a:solidFill>
                </a:rPr>
                <a:t>0.1 (-3.8 ; 4.0)</a:t>
              </a:r>
            </a:p>
          </p:txBody>
        </p:sp>
        <p:sp>
          <p:nvSpPr>
            <p:cNvPr id="16414" name="Rectangle 47"/>
            <p:cNvSpPr>
              <a:spLocks noChangeArrowheads="1"/>
            </p:cNvSpPr>
            <p:nvPr/>
          </p:nvSpPr>
          <p:spPr bwMode="auto">
            <a:xfrm>
              <a:off x="8494713" y="2955925"/>
              <a:ext cx="398462" cy="2714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ts val="1400"/>
                </a:lnSpc>
              </a:pPr>
              <a:r>
                <a:rPr lang="en-US" sz="1200" b="1">
                  <a:solidFill>
                    <a:srgbClr val="000066"/>
                  </a:solidFill>
                </a:rPr>
                <a:t>7.3</a:t>
              </a:r>
            </a:p>
          </p:txBody>
        </p:sp>
        <p:sp>
          <p:nvSpPr>
            <p:cNvPr id="16415" name="Rectangle 48"/>
            <p:cNvSpPr>
              <a:spLocks noChangeArrowheads="1"/>
            </p:cNvSpPr>
            <p:nvPr/>
          </p:nvSpPr>
          <p:spPr bwMode="auto">
            <a:xfrm>
              <a:off x="7810500" y="2955925"/>
              <a:ext cx="398463" cy="2714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ts val="1400"/>
                </a:lnSpc>
              </a:pPr>
              <a:r>
                <a:rPr lang="en-US" sz="1200" b="1">
                  <a:solidFill>
                    <a:srgbClr val="000066"/>
                  </a:solidFill>
                </a:rPr>
                <a:t>7.4</a:t>
              </a:r>
            </a:p>
          </p:txBody>
        </p:sp>
        <p:sp>
          <p:nvSpPr>
            <p:cNvPr id="16416" name="Rectangle 50"/>
            <p:cNvSpPr>
              <a:spLocks noChangeArrowheads="1"/>
            </p:cNvSpPr>
            <p:nvPr/>
          </p:nvSpPr>
          <p:spPr bwMode="auto">
            <a:xfrm>
              <a:off x="114300" y="3246438"/>
              <a:ext cx="3449638" cy="276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ts val="1400"/>
                </a:lnSpc>
              </a:pPr>
              <a:r>
                <a:rPr lang="en-US" sz="1200" b="1">
                  <a:solidFill>
                    <a:srgbClr val="000066"/>
                  </a:solidFill>
                </a:rPr>
                <a:t>Baseline HIV RNA </a:t>
              </a:r>
              <a:r>
                <a:rPr lang="en-US" sz="1200" b="1" u="sng">
                  <a:solidFill>
                    <a:srgbClr val="000066"/>
                  </a:solidFill>
                </a:rPr>
                <a:t>&gt;</a:t>
              </a:r>
              <a:r>
                <a:rPr lang="en-US" sz="1200" b="1">
                  <a:solidFill>
                    <a:srgbClr val="000066"/>
                  </a:solidFill>
                </a:rPr>
                <a:t> 100 000 copies/mL</a:t>
              </a:r>
            </a:p>
          </p:txBody>
        </p:sp>
        <p:sp>
          <p:nvSpPr>
            <p:cNvPr id="16417" name="Rectangle 53"/>
            <p:cNvSpPr>
              <a:spLocks noChangeArrowheads="1"/>
            </p:cNvSpPr>
            <p:nvPr/>
          </p:nvSpPr>
          <p:spPr bwMode="auto">
            <a:xfrm>
              <a:off x="6369050" y="3246438"/>
              <a:ext cx="1244600" cy="271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ts val="1400"/>
                </a:lnSpc>
              </a:pPr>
              <a:r>
                <a:rPr lang="en-US" sz="1200" b="1">
                  <a:solidFill>
                    <a:srgbClr val="000066"/>
                  </a:solidFill>
                </a:rPr>
                <a:t>9.6 (-0.1 ; 20.1)</a:t>
              </a:r>
            </a:p>
          </p:txBody>
        </p:sp>
        <p:sp>
          <p:nvSpPr>
            <p:cNvPr id="16418" name="Rectangle 54"/>
            <p:cNvSpPr>
              <a:spLocks noChangeArrowheads="1"/>
            </p:cNvSpPr>
            <p:nvPr/>
          </p:nvSpPr>
          <p:spPr bwMode="auto">
            <a:xfrm>
              <a:off x="8453438" y="3246438"/>
              <a:ext cx="482600" cy="271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ts val="1400"/>
                </a:lnSpc>
              </a:pPr>
              <a:r>
                <a:rPr lang="en-US" sz="1200" b="1">
                  <a:solidFill>
                    <a:srgbClr val="000066"/>
                  </a:solidFill>
                </a:rPr>
                <a:t>27.3</a:t>
              </a:r>
            </a:p>
          </p:txBody>
        </p:sp>
        <p:sp>
          <p:nvSpPr>
            <p:cNvPr id="16419" name="Rectangle 55"/>
            <p:cNvSpPr>
              <a:spLocks noChangeArrowheads="1"/>
            </p:cNvSpPr>
            <p:nvPr/>
          </p:nvSpPr>
          <p:spPr bwMode="auto">
            <a:xfrm>
              <a:off x="7769225" y="3246438"/>
              <a:ext cx="482600" cy="271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ts val="1400"/>
                </a:lnSpc>
              </a:pPr>
              <a:r>
                <a:rPr lang="en-US" sz="1200" b="1">
                  <a:solidFill>
                    <a:srgbClr val="000066"/>
                  </a:solidFill>
                </a:rPr>
                <a:t>36.8</a:t>
              </a:r>
            </a:p>
          </p:txBody>
        </p:sp>
        <p:grpSp>
          <p:nvGrpSpPr>
            <p:cNvPr id="16420" name="Groupe 56"/>
            <p:cNvGrpSpPr>
              <a:grpSpLocks/>
            </p:cNvGrpSpPr>
            <p:nvPr/>
          </p:nvGrpSpPr>
          <p:grpSpPr bwMode="auto">
            <a:xfrm>
              <a:off x="114300" y="3536950"/>
              <a:ext cx="8821738" cy="276225"/>
              <a:chOff x="114205" y="3517171"/>
              <a:chExt cx="8821432" cy="276999"/>
            </a:xfrm>
          </p:grpSpPr>
          <p:sp>
            <p:nvSpPr>
              <p:cNvPr id="16436" name="Rectangle 57"/>
              <p:cNvSpPr>
                <a:spLocks noChangeArrowheads="1"/>
              </p:cNvSpPr>
              <p:nvPr/>
            </p:nvSpPr>
            <p:spPr bwMode="auto">
              <a:xfrm>
                <a:off x="114205" y="3517171"/>
                <a:ext cx="2492990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lnSpc>
                    <a:spcPts val="1400"/>
                  </a:lnSpc>
                </a:pPr>
                <a:r>
                  <a:rPr lang="en-US" sz="1200" b="1">
                    <a:solidFill>
                      <a:srgbClr val="000066"/>
                    </a:solidFill>
                  </a:rPr>
                  <a:t>CD4 cell count &lt; 200 cells/mm</a:t>
                </a:r>
                <a:r>
                  <a:rPr lang="en-US" sz="1200" b="1" baseline="30000">
                    <a:solidFill>
                      <a:srgbClr val="000066"/>
                    </a:solidFill>
                  </a:rPr>
                  <a:t>3</a:t>
                </a:r>
                <a:endParaRPr lang="en-US" sz="1200" b="1">
                  <a:solidFill>
                    <a:srgbClr val="000066"/>
                  </a:solidFill>
                </a:endParaRPr>
              </a:p>
            </p:txBody>
          </p:sp>
          <p:sp>
            <p:nvSpPr>
              <p:cNvPr id="16437" name="Rectangle 60"/>
              <p:cNvSpPr>
                <a:spLocks noChangeArrowheads="1"/>
              </p:cNvSpPr>
              <p:nvPr/>
            </p:nvSpPr>
            <p:spPr bwMode="auto">
              <a:xfrm>
                <a:off x="6352558" y="3517171"/>
                <a:ext cx="1277914" cy="2718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ts val="1400"/>
                  </a:lnSpc>
                </a:pPr>
                <a:r>
                  <a:rPr lang="en-US" sz="1200" b="1">
                    <a:solidFill>
                      <a:srgbClr val="000066"/>
                    </a:solidFill>
                  </a:rPr>
                  <a:t>22.3 (7.4 ; 37.1)</a:t>
                </a:r>
              </a:p>
            </p:txBody>
          </p:sp>
          <p:sp>
            <p:nvSpPr>
              <p:cNvPr id="16438" name="Rectangle 61"/>
              <p:cNvSpPr>
                <a:spLocks noChangeArrowheads="1"/>
              </p:cNvSpPr>
              <p:nvPr/>
            </p:nvSpPr>
            <p:spPr bwMode="auto">
              <a:xfrm>
                <a:off x="8452812" y="3517171"/>
                <a:ext cx="482825" cy="2718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ts val="1400"/>
                  </a:lnSpc>
                </a:pPr>
                <a:r>
                  <a:rPr lang="en-US" sz="1200" b="1">
                    <a:solidFill>
                      <a:srgbClr val="000066"/>
                    </a:solidFill>
                  </a:rPr>
                  <a:t>20.9</a:t>
                </a:r>
              </a:p>
            </p:txBody>
          </p:sp>
          <p:sp>
            <p:nvSpPr>
              <p:cNvPr id="16439" name="Rectangle 62"/>
              <p:cNvSpPr>
                <a:spLocks noChangeArrowheads="1"/>
              </p:cNvSpPr>
              <p:nvPr/>
            </p:nvSpPr>
            <p:spPr bwMode="auto">
              <a:xfrm>
                <a:off x="7768447" y="3517171"/>
                <a:ext cx="482825" cy="2718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ts val="1400"/>
                  </a:lnSpc>
                </a:pPr>
                <a:r>
                  <a:rPr lang="en-US" sz="1200" b="1">
                    <a:solidFill>
                      <a:srgbClr val="000066"/>
                    </a:solidFill>
                  </a:rPr>
                  <a:t>43.2</a:t>
                </a:r>
              </a:p>
            </p:txBody>
          </p:sp>
        </p:grpSp>
        <p:grpSp>
          <p:nvGrpSpPr>
            <p:cNvPr id="16421" name="Groupe 63"/>
            <p:cNvGrpSpPr>
              <a:grpSpLocks/>
            </p:cNvGrpSpPr>
            <p:nvPr/>
          </p:nvGrpSpPr>
          <p:grpSpPr bwMode="auto">
            <a:xfrm>
              <a:off x="114300" y="3825875"/>
              <a:ext cx="8821738" cy="277813"/>
              <a:chOff x="114205" y="3764928"/>
              <a:chExt cx="8821433" cy="276999"/>
            </a:xfrm>
          </p:grpSpPr>
          <p:sp>
            <p:nvSpPr>
              <p:cNvPr id="16432" name="Rectangle 64"/>
              <p:cNvSpPr>
                <a:spLocks noChangeArrowheads="1"/>
              </p:cNvSpPr>
              <p:nvPr/>
            </p:nvSpPr>
            <p:spPr bwMode="auto">
              <a:xfrm>
                <a:off x="114205" y="3764928"/>
                <a:ext cx="4066666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lnSpc>
                    <a:spcPts val="1400"/>
                  </a:lnSpc>
                </a:pPr>
                <a:r>
                  <a:rPr lang="en-US" sz="1200" b="1">
                    <a:solidFill>
                      <a:srgbClr val="000066"/>
                    </a:solidFill>
                  </a:rPr>
                  <a:t>CD4 cell count </a:t>
                </a:r>
                <a:r>
                  <a:rPr lang="en-US" sz="1200" b="1" u="sng">
                    <a:solidFill>
                      <a:srgbClr val="000066"/>
                    </a:solidFill>
                  </a:rPr>
                  <a:t>&gt;</a:t>
                </a:r>
                <a:r>
                  <a:rPr lang="en-US" sz="1200" b="1">
                    <a:solidFill>
                      <a:srgbClr val="000066"/>
                    </a:solidFill>
                  </a:rPr>
                  <a:t> 200 cells/mm</a:t>
                </a:r>
                <a:r>
                  <a:rPr lang="en-US" sz="1200" b="1" baseline="30000">
                    <a:solidFill>
                      <a:srgbClr val="000066"/>
                    </a:solidFill>
                  </a:rPr>
                  <a:t>3</a:t>
                </a:r>
              </a:p>
            </p:txBody>
          </p:sp>
          <p:sp>
            <p:nvSpPr>
              <p:cNvPr id="16433" name="Rectangle 67"/>
              <p:cNvSpPr>
                <a:spLocks noChangeArrowheads="1"/>
              </p:cNvSpPr>
              <p:nvPr/>
            </p:nvSpPr>
            <p:spPr bwMode="auto">
              <a:xfrm>
                <a:off x="6411868" y="3764928"/>
                <a:ext cx="1159292" cy="2718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ts val="1400"/>
                  </a:lnSpc>
                </a:pPr>
                <a:r>
                  <a:rPr lang="en-US" sz="1200" b="1">
                    <a:solidFill>
                      <a:srgbClr val="000066"/>
                    </a:solidFill>
                  </a:rPr>
                  <a:t>1.4 (-3.5 ; 6,3)</a:t>
                </a:r>
              </a:p>
            </p:txBody>
          </p:sp>
          <p:sp>
            <p:nvSpPr>
              <p:cNvPr id="16434" name="Rectangle 68"/>
              <p:cNvSpPr>
                <a:spLocks noChangeArrowheads="1"/>
              </p:cNvSpPr>
              <p:nvPr/>
            </p:nvSpPr>
            <p:spPr bwMode="auto">
              <a:xfrm>
                <a:off x="8452813" y="3764928"/>
                <a:ext cx="482825" cy="2718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ts val="1400"/>
                  </a:lnSpc>
                </a:pPr>
                <a:r>
                  <a:rPr lang="en-US" sz="1200" b="1">
                    <a:solidFill>
                      <a:srgbClr val="000066"/>
                    </a:solidFill>
                  </a:rPr>
                  <a:t>12.3</a:t>
                </a:r>
              </a:p>
            </p:txBody>
          </p:sp>
          <p:sp>
            <p:nvSpPr>
              <p:cNvPr id="16435" name="Rectangle 69"/>
              <p:cNvSpPr>
                <a:spLocks noChangeArrowheads="1"/>
              </p:cNvSpPr>
              <p:nvPr/>
            </p:nvSpPr>
            <p:spPr bwMode="auto">
              <a:xfrm>
                <a:off x="7768447" y="3764928"/>
                <a:ext cx="482825" cy="2718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>
                  <a:lnSpc>
                    <a:spcPts val="1400"/>
                  </a:lnSpc>
                </a:pPr>
                <a:r>
                  <a:rPr lang="en-US" sz="1200" b="1">
                    <a:solidFill>
                      <a:srgbClr val="000066"/>
                    </a:solidFill>
                  </a:rPr>
                  <a:t>13.7</a:t>
                </a:r>
              </a:p>
            </p:txBody>
          </p:sp>
        </p:grpSp>
        <p:sp>
          <p:nvSpPr>
            <p:cNvPr id="16422" name="Rectangle 70"/>
            <p:cNvSpPr>
              <a:spLocks noChangeArrowheads="1"/>
            </p:cNvSpPr>
            <p:nvPr/>
          </p:nvSpPr>
          <p:spPr bwMode="auto">
            <a:xfrm>
              <a:off x="3892550" y="4395788"/>
              <a:ext cx="269875" cy="2714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ts val="1400"/>
                </a:lnSpc>
              </a:pPr>
              <a:r>
                <a:rPr lang="en-US" sz="1200" b="1">
                  <a:solidFill>
                    <a:srgbClr val="000066"/>
                  </a:solidFill>
                </a:rPr>
                <a:t>5</a:t>
              </a:r>
            </a:p>
          </p:txBody>
        </p:sp>
        <p:sp>
          <p:nvSpPr>
            <p:cNvPr id="16423" name="Line 139"/>
            <p:cNvSpPr>
              <a:spLocks noChangeShapeType="1"/>
            </p:cNvSpPr>
            <p:nvPr/>
          </p:nvSpPr>
          <p:spPr bwMode="auto">
            <a:xfrm rot="5400000">
              <a:off x="3987800" y="4386263"/>
              <a:ext cx="9207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endParaRPr lang="fr-FR"/>
            </a:p>
          </p:txBody>
        </p:sp>
        <p:cxnSp>
          <p:nvCxnSpPr>
            <p:cNvPr id="16424" name="Connecteur droit 72"/>
            <p:cNvCxnSpPr>
              <a:cxnSpLocks noChangeShapeType="1"/>
            </p:cNvCxnSpPr>
            <p:nvPr/>
          </p:nvCxnSpPr>
          <p:spPr bwMode="auto">
            <a:xfrm>
              <a:off x="4162425" y="3681413"/>
              <a:ext cx="1825625" cy="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</p:spPr>
        </p:cxnSp>
        <p:sp>
          <p:nvSpPr>
            <p:cNvPr id="16425" name="Losange 73"/>
            <p:cNvSpPr>
              <a:spLocks noChangeArrowheads="1"/>
            </p:cNvSpPr>
            <p:nvPr/>
          </p:nvSpPr>
          <p:spPr bwMode="auto">
            <a:xfrm>
              <a:off x="5024438" y="3622675"/>
              <a:ext cx="115887" cy="117475"/>
            </a:xfrm>
            <a:prstGeom prst="diamond">
              <a:avLst/>
            </a:prstGeom>
            <a:solidFill>
              <a:srgbClr val="C00000"/>
            </a:solidFill>
            <a:ln w="635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2000" rIns="72000"/>
            <a:lstStyle/>
            <a:p>
              <a:pPr defTabSz="914400"/>
              <a:endParaRPr lang="en-US" sz="2800">
                <a:solidFill>
                  <a:schemeClr val="bg1"/>
                </a:solidFill>
                <a:ea typeface="ＭＳ Ｐゴシック"/>
                <a:cs typeface="ＭＳ Ｐゴシック"/>
              </a:endParaRPr>
            </a:p>
          </p:txBody>
        </p:sp>
        <p:cxnSp>
          <p:nvCxnSpPr>
            <p:cNvPr id="16426" name="Connecteur droit 75"/>
            <p:cNvCxnSpPr>
              <a:cxnSpLocks noChangeShapeType="1"/>
            </p:cNvCxnSpPr>
            <p:nvPr/>
          </p:nvCxnSpPr>
          <p:spPr bwMode="auto">
            <a:xfrm>
              <a:off x="3506788" y="3978275"/>
              <a:ext cx="615950" cy="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</p:spPr>
        </p:cxnSp>
        <p:sp>
          <p:nvSpPr>
            <p:cNvPr id="16427" name="Losange 76"/>
            <p:cNvSpPr>
              <a:spLocks noChangeArrowheads="1"/>
            </p:cNvSpPr>
            <p:nvPr/>
          </p:nvSpPr>
          <p:spPr bwMode="auto">
            <a:xfrm>
              <a:off x="3756025" y="3916363"/>
              <a:ext cx="115888" cy="115887"/>
            </a:xfrm>
            <a:prstGeom prst="diamond">
              <a:avLst/>
            </a:prstGeom>
            <a:solidFill>
              <a:srgbClr val="C00000"/>
            </a:solidFill>
            <a:ln w="635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2000" rIns="72000"/>
            <a:lstStyle/>
            <a:p>
              <a:pPr defTabSz="914400"/>
              <a:endParaRPr lang="en-US" sz="2800">
                <a:solidFill>
                  <a:schemeClr val="bg1"/>
                </a:solidFill>
                <a:ea typeface="ＭＳ Ｐゴシック"/>
                <a:cs typeface="ＭＳ Ｐゴシック"/>
              </a:endParaRPr>
            </a:p>
          </p:txBody>
        </p:sp>
        <p:cxnSp>
          <p:nvCxnSpPr>
            <p:cNvPr id="16428" name="Connecteur droit 80"/>
            <p:cNvCxnSpPr>
              <a:cxnSpLocks noChangeShapeType="1"/>
            </p:cNvCxnSpPr>
            <p:nvPr/>
          </p:nvCxnSpPr>
          <p:spPr bwMode="auto">
            <a:xfrm>
              <a:off x="3716338" y="3370263"/>
              <a:ext cx="1231900" cy="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</p:spPr>
        </p:cxnSp>
        <p:sp>
          <p:nvSpPr>
            <p:cNvPr id="16429" name="Losange 81"/>
            <p:cNvSpPr>
              <a:spLocks noChangeArrowheads="1"/>
            </p:cNvSpPr>
            <p:nvPr/>
          </p:nvSpPr>
          <p:spPr bwMode="auto">
            <a:xfrm>
              <a:off x="4241800" y="3306763"/>
              <a:ext cx="117475" cy="117475"/>
            </a:xfrm>
            <a:prstGeom prst="diamond">
              <a:avLst/>
            </a:prstGeom>
            <a:solidFill>
              <a:srgbClr val="C00000"/>
            </a:solidFill>
            <a:ln w="635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2000" rIns="72000"/>
            <a:lstStyle/>
            <a:p>
              <a:pPr defTabSz="914400"/>
              <a:endParaRPr lang="en-US" sz="2800">
                <a:solidFill>
                  <a:schemeClr val="bg1"/>
                </a:solidFill>
                <a:ea typeface="ＭＳ Ｐゴシック"/>
                <a:cs typeface="ＭＳ Ｐゴシック"/>
              </a:endParaRPr>
            </a:p>
          </p:txBody>
        </p:sp>
        <p:cxnSp>
          <p:nvCxnSpPr>
            <p:cNvPr id="16430" name="Connecteur droit 83"/>
            <p:cNvCxnSpPr>
              <a:cxnSpLocks noChangeShapeType="1"/>
            </p:cNvCxnSpPr>
            <p:nvPr/>
          </p:nvCxnSpPr>
          <p:spPr bwMode="auto">
            <a:xfrm>
              <a:off x="3492500" y="3057525"/>
              <a:ext cx="477838" cy="0"/>
            </a:xfrm>
            <a:prstGeom prst="line">
              <a:avLst/>
            </a:prstGeom>
            <a:noFill/>
            <a:ln w="19050" algn="ctr">
              <a:solidFill>
                <a:srgbClr val="C00000"/>
              </a:solidFill>
              <a:round/>
              <a:headEnd/>
              <a:tailEnd/>
            </a:ln>
          </p:spPr>
        </p:cxnSp>
        <p:sp>
          <p:nvSpPr>
            <p:cNvPr id="16431" name="Losange 84"/>
            <p:cNvSpPr>
              <a:spLocks noChangeArrowheads="1"/>
            </p:cNvSpPr>
            <p:nvPr/>
          </p:nvSpPr>
          <p:spPr bwMode="auto">
            <a:xfrm>
              <a:off x="3670300" y="2994025"/>
              <a:ext cx="117475" cy="117475"/>
            </a:xfrm>
            <a:prstGeom prst="diamond">
              <a:avLst/>
            </a:prstGeom>
            <a:solidFill>
              <a:srgbClr val="C00000"/>
            </a:solidFill>
            <a:ln w="6350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2000" rIns="72000"/>
            <a:lstStyle/>
            <a:p>
              <a:pPr defTabSz="914400"/>
              <a:endParaRPr lang="en-US" sz="2800">
                <a:solidFill>
                  <a:schemeClr val="bg1"/>
                </a:solidFill>
                <a:ea typeface="ＭＳ Ｐゴシック"/>
                <a:cs typeface="ＭＳ Ｐゴシック"/>
              </a:endParaRPr>
            </a:p>
          </p:txBody>
        </p:sp>
      </p:grpSp>
      <p:sp>
        <p:nvSpPr>
          <p:cNvPr id="60" name="ZoneTexte 69"/>
          <p:cNvSpPr txBox="1">
            <a:spLocks noChangeArrowheads="1"/>
          </p:cNvSpPr>
          <p:nvPr/>
        </p:nvSpPr>
        <p:spPr bwMode="auto">
          <a:xfrm>
            <a:off x="6383242" y="6575234"/>
            <a:ext cx="2743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3300"/>
                </a:solidFill>
                <a:ea typeface="ＭＳ Ｐゴシック"/>
                <a:cs typeface="ＭＳ Ｐゴシック"/>
              </a:rPr>
              <a:t>Raffi F</a:t>
            </a:r>
            <a:r>
              <a:rPr lang="en-GB" sz="1200" i="1" dirty="0">
                <a:solidFill>
                  <a:srgbClr val="CC3300"/>
                </a:solidFill>
                <a:ea typeface="ＭＳ Ｐゴシック"/>
                <a:cs typeface="ＭＳ Ｐゴシック"/>
              </a:rPr>
              <a:t>. </a:t>
            </a:r>
            <a:r>
              <a:rPr lang="fr-FR" sz="1200" i="1" dirty="0">
                <a:solidFill>
                  <a:srgbClr val="CC3300"/>
                </a:solidFill>
                <a:ea typeface="ＭＳ Ｐゴシック"/>
                <a:cs typeface="ＭＳ Ｐゴシック"/>
              </a:rPr>
              <a:t>Lancet </a:t>
            </a:r>
            <a:r>
              <a:rPr lang="fr-FR" sz="1200" i="1" dirty="0" smtClean="0">
                <a:solidFill>
                  <a:srgbClr val="CC3300"/>
                </a:solidFill>
                <a:ea typeface="ＭＳ Ｐゴシック"/>
                <a:cs typeface="ＭＳ Ｐゴシック"/>
              </a:rPr>
              <a:t>2014;384:1942-51</a:t>
            </a:r>
            <a:endParaRPr lang="en-GB" sz="1200" i="1" dirty="0">
              <a:solidFill>
                <a:srgbClr val="CC3300"/>
              </a:solidFill>
              <a:ea typeface="ＭＳ Ｐゴシック"/>
              <a:cs typeface="ＭＳ Ｐゴシック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ea typeface="ＭＳ Ｐゴシック"/>
                <a:cs typeface="ＭＳ Ｐゴシック"/>
              </a:rPr>
              <a:t>Study NEAT 001/ANRS 143: DRV/r + RAL vs DRV/r + TDF/FTC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4294967295"/>
          </p:nvPr>
        </p:nvGraphicFramePr>
        <p:xfrm>
          <a:off x="344488" y="1920875"/>
          <a:ext cx="8331200" cy="4480560"/>
        </p:xfrm>
        <a:graphic>
          <a:graphicData uri="http://schemas.openxmlformats.org/drawingml/2006/table">
            <a:tbl>
              <a:tblPr/>
              <a:tblGrid>
                <a:gridCol w="5207000"/>
                <a:gridCol w="838200"/>
                <a:gridCol w="762000"/>
                <a:gridCol w="1524000"/>
              </a:tblGrid>
              <a:tr h="28575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Endpoint</a:t>
                      </a:r>
                      <a:endParaRPr kumimoji="0" lang="fr-F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8575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≠ (95% CI)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75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CD4 &lt; 200/mm</a:t>
                      </a:r>
                      <a:r>
                        <a:rPr kumimoji="0" lang="fr-FR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3</a:t>
                      </a: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 and HIV RNA &lt; 100,000 c/mL (N = 46)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l"/>
                        </a:tabLst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	DRV/r + RAL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3/23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9.4%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0.4%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(-13.7 ; 14.6)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l"/>
                        </a:tabLst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	DRV/r + TDF/FTC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3/23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9.0%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8575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CD4 ≥ 200/mm</a:t>
                      </a:r>
                      <a:r>
                        <a:rPr kumimoji="0" lang="fr-FR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3</a:t>
                      </a: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 and HIV RNA &lt; 100,000 c/mL (N = 484)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l"/>
                        </a:tabLst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	DRV/r + RAL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19/232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7.1%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(-3.9 ; 3.9)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l"/>
                        </a:tabLst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	DRV/r + TDF/FTC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21/252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7.1%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8575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CD4 &lt; 200/mm</a:t>
                      </a:r>
                      <a:r>
                        <a:rPr kumimoji="0" lang="fr-FR" sz="14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3</a:t>
                      </a:r>
                      <a:r>
                        <a:rPr kumimoji="0" lang="fr-F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 and HIV RNA ≥ 100,000 c/mL (N = 77)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l"/>
                        </a:tabLst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	DRV/r + RAL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23/37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60.1%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30.3%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(13.8 ; 46.8)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l"/>
                        </a:tabLst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	DRV/r + TDF/FTC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12/40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29.9%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8575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CD4 ≥ 200/mm</a:t>
                      </a:r>
                      <a:r>
                        <a:rPr kumimoji="0" lang="fr-FR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3</a:t>
                      </a: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 and HIV RNA ≥ 100,000 c/</a:t>
                      </a:r>
                      <a:r>
                        <a:rPr kumimoji="0" lang="fr-FR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mL</a:t>
                      </a: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 (N = 198)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l"/>
                        </a:tabLst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	DRV/r + RAL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32/109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26.5%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-1.9%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(-13.9 ; 10.0)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33400" algn="l"/>
                        </a:tabLst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	DRV/r + TDF/FTC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25/89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82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28.4%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28600" y="1143000"/>
            <a:ext cx="8686800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914400">
              <a:defRPr/>
            </a:pPr>
            <a:r>
              <a:rPr lang="en-US" sz="2000" b="1" kern="0" dirty="0">
                <a:solidFill>
                  <a:srgbClr val="CC3300"/>
                </a:solidFill>
                <a:latin typeface="+mj-lt"/>
                <a:cs typeface="Arial" pitchFamily="34" charset="0"/>
              </a:rPr>
              <a:t>Kaplan-Meier estimates of proportion of patients reaching primary endpoint</a:t>
            </a:r>
            <a:br>
              <a:rPr lang="en-US" sz="2000" b="1" kern="0" dirty="0">
                <a:solidFill>
                  <a:srgbClr val="CC3300"/>
                </a:solidFill>
                <a:latin typeface="+mj-lt"/>
                <a:cs typeface="Arial" pitchFamily="34" charset="0"/>
              </a:rPr>
            </a:br>
            <a:r>
              <a:rPr lang="en-US" sz="2000" b="1" kern="0" dirty="0">
                <a:solidFill>
                  <a:srgbClr val="CC3300"/>
                </a:solidFill>
                <a:latin typeface="+mj-lt"/>
                <a:cs typeface="Arial" pitchFamily="34" charset="0"/>
              </a:rPr>
              <a:t>at W96 according to combined baseline CD4 and HIV RNA </a:t>
            </a:r>
            <a:endParaRPr lang="en-US" dirty="0">
              <a:latin typeface="+mj-lt"/>
            </a:endParaRPr>
          </a:p>
        </p:txBody>
      </p:sp>
      <p:grpSp>
        <p:nvGrpSpPr>
          <p:cNvPr id="17481" name="Grouper 5"/>
          <p:cNvGrpSpPr>
            <a:grpSpLocks/>
          </p:cNvGrpSpPr>
          <p:nvPr/>
        </p:nvGrpSpPr>
        <p:grpSpPr bwMode="auto">
          <a:xfrm>
            <a:off x="0" y="6570663"/>
            <a:ext cx="1733550" cy="287337"/>
            <a:chOff x="-1" y="6570663"/>
            <a:chExt cx="1733878" cy="288111"/>
          </a:xfrm>
        </p:grpSpPr>
        <p:sp>
          <p:nvSpPr>
            <p:cNvPr id="17482" name="AutoShape 162"/>
            <p:cNvSpPr>
              <a:spLocks noChangeArrowheads="1"/>
            </p:cNvSpPr>
            <p:nvPr/>
          </p:nvSpPr>
          <p:spPr bwMode="auto">
            <a:xfrm>
              <a:off x="-1" y="6570663"/>
              <a:ext cx="16920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 defTabSz="914400"/>
              <a:endParaRPr lang="en-US" b="1">
                <a:solidFill>
                  <a:srgbClr val="000066"/>
                </a:solidFill>
                <a:latin typeface="Calibri" pitchFamily="34" charset="0"/>
                <a:cs typeface="Arial" charset="0"/>
              </a:endParaRPr>
            </a:p>
          </p:txBody>
        </p:sp>
        <p:sp>
          <p:nvSpPr>
            <p:cNvPr id="17483" name="ZoneTexte 23"/>
            <p:cNvSpPr txBox="1">
              <a:spLocks noChangeArrowheads="1"/>
            </p:cNvSpPr>
            <p:nvPr/>
          </p:nvSpPr>
          <p:spPr bwMode="auto">
            <a:xfrm>
              <a:off x="77877" y="6581775"/>
              <a:ext cx="1656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defTabSz="914400"/>
              <a:r>
                <a:rPr lang="en-US" sz="1200" b="1" i="1">
                  <a:solidFill>
                    <a:srgbClr val="333399"/>
                  </a:solidFill>
                  <a:latin typeface="Cambria" pitchFamily="18" charset="0"/>
                  <a:ea typeface="ＭＳ Ｐゴシック"/>
                  <a:cs typeface="ＭＳ Ｐゴシック"/>
                </a:rPr>
                <a:t>NEAT 001 / ANRS 143</a:t>
              </a:r>
            </a:p>
          </p:txBody>
        </p:sp>
      </p:grp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6383242" y="6575234"/>
            <a:ext cx="2743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defTabSz="914400"/>
            <a:r>
              <a:rPr lang="fr-FR" sz="1200" i="1" dirty="0">
                <a:solidFill>
                  <a:srgbClr val="CC3300"/>
                </a:solidFill>
                <a:ea typeface="ＭＳ Ｐゴシック"/>
                <a:cs typeface="ＭＳ Ｐゴシック"/>
              </a:rPr>
              <a:t>Raffi F</a:t>
            </a:r>
            <a:r>
              <a:rPr lang="en-GB" sz="1200" i="1" dirty="0">
                <a:solidFill>
                  <a:srgbClr val="CC3300"/>
                </a:solidFill>
                <a:ea typeface="ＭＳ Ｐゴシック"/>
                <a:cs typeface="ＭＳ Ｐゴシック"/>
              </a:rPr>
              <a:t>. </a:t>
            </a:r>
            <a:r>
              <a:rPr lang="fr-FR" sz="1200" i="1" dirty="0">
                <a:solidFill>
                  <a:srgbClr val="CC3300"/>
                </a:solidFill>
                <a:ea typeface="ＭＳ Ｐゴシック"/>
                <a:cs typeface="ＭＳ Ｐゴシック"/>
              </a:rPr>
              <a:t>Lancet </a:t>
            </a:r>
            <a:r>
              <a:rPr lang="fr-FR" sz="1200" i="1" dirty="0" smtClean="0">
                <a:solidFill>
                  <a:srgbClr val="CC3300"/>
                </a:solidFill>
                <a:ea typeface="ＭＳ Ｐゴシック"/>
                <a:cs typeface="ＭＳ Ｐゴシック"/>
              </a:rPr>
              <a:t>2014;384:1942-51</a:t>
            </a:r>
            <a:endParaRPr lang="en-GB" sz="1200" i="1" dirty="0">
              <a:solidFill>
                <a:srgbClr val="CC3300"/>
              </a:solidFill>
              <a:ea typeface="ＭＳ Ｐゴシック"/>
              <a:cs typeface="ＭＳ Ｐゴシック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2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5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2840</Words>
  <Application>Microsoft Office PowerPoint</Application>
  <PresentationFormat>Affichage à l'écran (4:3)</PresentationFormat>
  <Paragraphs>754</Paragraphs>
  <Slides>21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ARV_trials_2015</vt:lpstr>
      <vt:lpstr>NRTI-sparing</vt:lpstr>
      <vt:lpstr>Study NEAT 001/ANRS 143: DRV/r + RAL vs DRV/r + TDF/FTC</vt:lpstr>
      <vt:lpstr>Study NEAT 001/ANRS 143: DRV/r + RAL vs DRV/r + TDF/FTC</vt:lpstr>
      <vt:lpstr>Study NEAT 001/ANRS 143: DRV/r + RAL vs DRV/r + TDF/FTC</vt:lpstr>
      <vt:lpstr>Study NEAT 001/ANRS 143: DRV/r + RAL vs DRV/r + TDF/FTC</vt:lpstr>
      <vt:lpstr>Study NEAT 001/ANRS 143: DRV/r + RAL vs DRV/r + TDF/FTC</vt:lpstr>
      <vt:lpstr>Study NEAT 001/ANRS 143: DRV/r + RAL vs DRV/r + TDF/FTC</vt:lpstr>
      <vt:lpstr>Study NEAT 001/ANRS 143: DRV/r + RAL vs DRV/r + TDF/FTC</vt:lpstr>
      <vt:lpstr>Study NEAT 001/ANRS 143: DRV/r + RAL vs DRV/r + TDF/FTC</vt:lpstr>
      <vt:lpstr>Study NEAT 001/ANRS 143: DRV/r + RAL vs DRV/r + TDF/FTC</vt:lpstr>
      <vt:lpstr>Study NEAT 001/ANRS 143: DRV/r + RAL vs DRV/r + TDF/FTC</vt:lpstr>
      <vt:lpstr>Study NEAT 001/ANRS 143: DRV/r + RAL vs DRV/r + TDF/FTC</vt:lpstr>
      <vt:lpstr>Study NEAT 001/ANRS 143: DRV/r + RAL vs DRV/r + TDF/FTC</vt:lpstr>
      <vt:lpstr>Study NEAT 001/ANRS 143: DRV/r + RAL vs DRV/r + TDF/FTC</vt:lpstr>
      <vt:lpstr>Study NEAT 001/ANRS 143: DRV/r + RAL vs DRV/r + TDF/FTC - Bone substudy</vt:lpstr>
      <vt:lpstr>Study NEAT 001/ANRS 143: DRV/r + RAL vs DRV/r + TDF/FTC - Bone substudy</vt:lpstr>
      <vt:lpstr>Study NEAT 001/ANRS 143: DRV/r + RAL vs DRV/r + TDF/FTC - Bone substudy</vt:lpstr>
      <vt:lpstr>Study NEAT 001/ANRS 143: DRV/r + RAL vs DRV/r + TDF/FTC - Bone substudy</vt:lpstr>
      <vt:lpstr>Study NEAT 001/ANRS 143: DRV/r + RAL vs DRV/r + TDF/FTC - Bone substudy</vt:lpstr>
      <vt:lpstr>Study NEAT 001/ANRS 143: DRV/r + RAL vs DRV/r + TDF/FTC - Bone substudy</vt:lpstr>
      <vt:lpstr>Study NEAT 001/ANRS 143: DRV/r + RAL vs DRV/r + TDF/FTC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2015</dc:title>
  <dc:creator>www.arv-trial.com</dc:creator>
  <cp:lastModifiedBy>Utilisateur</cp:lastModifiedBy>
  <cp:revision>187</cp:revision>
  <dcterms:created xsi:type="dcterms:W3CDTF">2015-05-10T16:21:39Z</dcterms:created>
  <dcterms:modified xsi:type="dcterms:W3CDTF">2016-07-18T13:25:48Z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3BAFF1EB-6FB8-47DD-B186-35BA9EBB71E2</vt:lpwstr>
  </property>
  <property fmtid="{D5CDD505-2E9C-101B-9397-08002B2CF9AE}" pid="3" name="ArticulatePath">
    <vt:lpwstr>NEAT001_ENGLISH_2015</vt:lpwstr>
  </property>
</Properties>
</file>