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910" r:id="rId2"/>
    <p:sldId id="869" r:id="rId3"/>
    <p:sldId id="870" r:id="rId4"/>
    <p:sldId id="871" r:id="rId5"/>
    <p:sldId id="872" r:id="rId6"/>
    <p:sldId id="874" r:id="rId7"/>
    <p:sldId id="917" r:id="rId8"/>
    <p:sldId id="875" r:id="rId9"/>
  </p:sldIdLst>
  <p:sldSz cx="9144000" cy="6858000" type="screen4x3"/>
  <p:notesSz cx="7099300" cy="10234613"/>
  <p:custDataLst>
    <p:tags r:id="rId12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4" userDrawn="1">
          <p15:clr>
            <a:srgbClr val="A4A3A4"/>
          </p15:clr>
        </p15:guide>
        <p15:guide id="2" pos="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on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CC3300"/>
    <a:srgbClr val="660066"/>
    <a:srgbClr val="000066"/>
    <a:srgbClr val="333399"/>
    <a:srgbClr val="6666FF"/>
    <a:srgbClr val="66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88" d="100"/>
          <a:sy n="88" d="100"/>
        </p:scale>
        <p:origin x="978" y="84"/>
      </p:cViewPr>
      <p:guideLst>
        <p:guide orient="horz" pos="1684"/>
        <p:guide pos="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>
        <p:scale>
          <a:sx n="66" d="100"/>
          <a:sy n="66" d="100"/>
        </p:scale>
        <p:origin x="-2718" y="-3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1B5CE57B-5907-4DAC-9EB6-5218A0CED9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</a:defRPr>
            </a:lvl1pPr>
          </a:lstStyle>
          <a:p>
            <a:fld id="{111AF702-205E-49EF-856E-3885F50EE0AB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8435" name="Rectangle 8">
            <a:extLst>
              <a:ext uri="{FF2B5EF4-FFF2-40B4-BE49-F238E27FC236}">
                <a16:creationId xmlns:a16="http://schemas.microsoft.com/office/drawing/2014/main" id="{1C3576F3-9C84-4103-ABCE-C8D3F53B015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>
            <a:extLst>
              <a:ext uri="{FF2B5EF4-FFF2-40B4-BE49-F238E27FC236}">
                <a16:creationId xmlns:a16="http://schemas.microsoft.com/office/drawing/2014/main" id="{90883464-BAFE-426D-9D63-9AD16FD0C5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53CE6F29-DFD0-470A-BE96-1C8FF04313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7413" y="4860925"/>
            <a:ext cx="5326062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D263F02D-2D96-4565-84E3-F9FF0A5CBE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i="0">
                <a:solidFill>
                  <a:schemeClr val="tx1"/>
                </a:solidFill>
              </a:defRPr>
            </a:lvl1pPr>
          </a:lstStyle>
          <a:p>
            <a:fld id="{A1AB4503-A146-43A5-ACA3-6192C923D0A6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0245" name="Rectangle 8">
            <a:extLst>
              <a:ext uri="{FF2B5EF4-FFF2-40B4-BE49-F238E27FC236}">
                <a16:creationId xmlns:a16="http://schemas.microsoft.com/office/drawing/2014/main" id="{36B2FD14-9572-4C5E-8C02-26DE077AC3A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/>
        </p:spPr>
        <p:txBody>
          <a:bodyPr lIns="99992" tIns="49996" rIns="99992" bIns="49996"/>
          <a:lstStyle>
            <a:lvl1pPr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1pPr>
            <a:lvl2pPr marL="742950" indent="-28575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2pPr>
            <a:lvl3pPr marL="11430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3pPr>
            <a:lvl4pPr marL="16002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4pPr>
            <a:lvl5pPr marL="2057400" indent="-228600" defTabSz="1000125" eaLnBrk="0" hangingPunct="0"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5pPr>
            <a:lvl6pPr marL="25146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6pPr>
            <a:lvl7pPr marL="29718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7pPr>
            <a:lvl8pPr marL="34290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8pPr>
            <a:lvl9pPr marL="3886200" indent="-228600" algn="ctr" defTabSz="1000125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charset="0"/>
                <a:ea typeface="ＭＳ Ｐゴシック" pitchFamily="-84" charset="-128"/>
              </a:defRPr>
            </a:lvl9pPr>
          </a:lstStyle>
          <a:p>
            <a:pPr eaLnBrk="1" hangingPunct="1">
              <a:defRPr/>
            </a:pPr>
            <a:r>
              <a:rPr lang="fr-FR" altLang="fr-FR" sz="1400" i="0">
                <a:solidFill>
                  <a:schemeClr val="tx1"/>
                </a:solidFill>
                <a:latin typeface="Trebuchet MS" pitchFamily="-84" charset="0"/>
              </a:rPr>
              <a:t>ARV-trial.com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98BF9C0A-1AE4-4397-8BFE-CFA81E6B8D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8E67608-24E7-4F11-A611-FA9074A03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id="{A46E7188-1CE7-451F-AE47-4FD8853A4C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id="{16A87F2F-F866-464D-9630-735472F8389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58E19C0F-74AF-4A03-85C4-C06A563458DA}" type="slidenum">
              <a:rPr lang="fr-FR" altLang="fr-FR" sz="1300" i="0">
                <a:solidFill>
                  <a:schemeClr val="tx1"/>
                </a:solidFill>
              </a:rPr>
              <a:pPr algn="r"/>
              <a:t>1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0807DBBF-205D-4C64-9823-EA99418D4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9A737EA-7D01-421F-A479-282186CA4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Rectangle 8">
            <a:extLst>
              <a:ext uri="{FF2B5EF4-FFF2-40B4-BE49-F238E27FC236}">
                <a16:creationId xmlns:a16="http://schemas.microsoft.com/office/drawing/2014/main" id="{D9E85F99-87FB-4E9C-9A79-34819D4CCF1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C2DF4EF4-2774-42C9-812F-D27EFB4B7B7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AB7B4A98-1016-4517-9FA0-6D0AE772F3BE}" type="slidenum">
              <a:rPr lang="fr-FR" altLang="fr-FR" sz="1300" i="0">
                <a:solidFill>
                  <a:schemeClr val="tx1"/>
                </a:solidFill>
              </a:rPr>
              <a:pPr algn="r"/>
              <a:t>2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33BACF0E-E9B9-42C6-98AF-CC59899273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59BBBB84-78D9-49D6-8E27-D141FC393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0483" name="Rectangle 8">
            <a:extLst>
              <a:ext uri="{FF2B5EF4-FFF2-40B4-BE49-F238E27FC236}">
                <a16:creationId xmlns:a16="http://schemas.microsoft.com/office/drawing/2014/main" id="{4342AFB4-A4C9-4F2C-AE5E-2533BFFE975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0484" name="Rectangle 7">
            <a:extLst>
              <a:ext uri="{FF2B5EF4-FFF2-40B4-BE49-F238E27FC236}">
                <a16:creationId xmlns:a16="http://schemas.microsoft.com/office/drawing/2014/main" id="{12E4E686-5352-408E-89E5-F581E97523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5E83DE27-CE57-4C3B-B92E-32AA1A6D9311}" type="slidenum">
              <a:rPr lang="fr-FR" altLang="fr-FR" sz="1300" i="0">
                <a:solidFill>
                  <a:schemeClr val="tx1"/>
                </a:solidFill>
              </a:rPr>
              <a:pPr algn="r"/>
              <a:t>3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92AD9305-70CB-4689-988D-710CD61864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9290A80E-08E5-429E-A488-24B9919A8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2531" name="Rectangle 8">
            <a:extLst>
              <a:ext uri="{FF2B5EF4-FFF2-40B4-BE49-F238E27FC236}">
                <a16:creationId xmlns:a16="http://schemas.microsoft.com/office/drawing/2014/main" id="{EA67BEE0-4FCF-4F12-9D73-6A39EE7A95C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2532" name="Rectangle 7">
            <a:extLst>
              <a:ext uri="{FF2B5EF4-FFF2-40B4-BE49-F238E27FC236}">
                <a16:creationId xmlns:a16="http://schemas.microsoft.com/office/drawing/2014/main" id="{B75E28DB-A186-48CB-9B3A-678F02846DF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CC34E10A-AB3E-4576-9EF2-7873E60878FF}" type="slidenum">
              <a:rPr lang="fr-FR" altLang="fr-FR" sz="1300" i="0">
                <a:solidFill>
                  <a:schemeClr val="tx1"/>
                </a:solidFill>
              </a:rPr>
              <a:pPr algn="r"/>
              <a:t>4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3DB9ABC7-C79A-4606-B0E8-DD73B5E6DD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D77E606B-A2F7-4165-B4DA-7ACEB78E0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4579" name="Rectangle 8">
            <a:extLst>
              <a:ext uri="{FF2B5EF4-FFF2-40B4-BE49-F238E27FC236}">
                <a16:creationId xmlns:a16="http://schemas.microsoft.com/office/drawing/2014/main" id="{2975A87B-6FDD-496D-BE0F-4231B59DD3E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4580" name="Rectangle 7">
            <a:extLst>
              <a:ext uri="{FF2B5EF4-FFF2-40B4-BE49-F238E27FC236}">
                <a16:creationId xmlns:a16="http://schemas.microsoft.com/office/drawing/2014/main" id="{613C12CE-3E3A-43AD-80E0-CB5F1EB378F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34ABF82D-9538-4730-BBB9-E6A264EFA0E4}" type="slidenum">
              <a:rPr lang="fr-FR" altLang="fr-FR" sz="1300" i="0">
                <a:solidFill>
                  <a:schemeClr val="tx1"/>
                </a:solidFill>
              </a:rPr>
              <a:pPr algn="r"/>
              <a:t>5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B6BD9FFA-0D66-443B-ADA8-215AB41057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9A7FE888-AD2D-46E3-8F2C-79266A231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6627" name="Rectangle 8">
            <a:extLst>
              <a:ext uri="{FF2B5EF4-FFF2-40B4-BE49-F238E27FC236}">
                <a16:creationId xmlns:a16="http://schemas.microsoft.com/office/drawing/2014/main" id="{B109270A-9BF8-417D-BC32-CDA8C99B37F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6628" name="Rectangle 7">
            <a:extLst>
              <a:ext uri="{FF2B5EF4-FFF2-40B4-BE49-F238E27FC236}">
                <a16:creationId xmlns:a16="http://schemas.microsoft.com/office/drawing/2014/main" id="{F7B1D7FE-D084-4B44-8853-408BE15F35C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33EC536C-B4DA-4376-90B2-EA4D9A11390F}" type="slidenum">
              <a:rPr lang="fr-FR" altLang="fr-FR" sz="1300" i="0">
                <a:solidFill>
                  <a:schemeClr val="tx1"/>
                </a:solidFill>
              </a:rPr>
              <a:pPr algn="r"/>
              <a:t>6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>
            <a:extLst>
              <a:ext uri="{FF2B5EF4-FFF2-40B4-BE49-F238E27FC236}">
                <a16:creationId xmlns:a16="http://schemas.microsoft.com/office/drawing/2014/main" id="{ED4C45F0-422E-4E13-B69B-FBEF757BA5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0F9F3613-0FC0-4B2B-B9E2-7787BCC499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9699" name="Rectangle 8">
            <a:extLst>
              <a:ext uri="{FF2B5EF4-FFF2-40B4-BE49-F238E27FC236}">
                <a16:creationId xmlns:a16="http://schemas.microsoft.com/office/drawing/2014/main" id="{8311F08A-11A0-465E-B4F4-287CF9DB22E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92" tIns="49996" rIns="99992" bIns="49996"/>
          <a:lstStyle>
            <a:lvl1pPr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1000125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1000125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chemeClr val="tx1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29700" name="Rectangle 7">
            <a:extLst>
              <a:ext uri="{FF2B5EF4-FFF2-40B4-BE49-F238E27FC236}">
                <a16:creationId xmlns:a16="http://schemas.microsoft.com/office/drawing/2014/main" id="{97C622B0-B3DD-465A-8A19-F5A85AFEE68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1" tIns="46030" rIns="92061" bIns="46030" anchor="b"/>
          <a:lstStyle>
            <a:lvl1pPr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 defTabSz="922338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922338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CEB894D3-187E-4F24-A400-9423C97D1506}" type="slidenum">
              <a:rPr lang="fr-FR" altLang="fr-FR" sz="1300" i="0">
                <a:solidFill>
                  <a:schemeClr val="tx1"/>
                </a:solidFill>
              </a:rPr>
              <a:pPr algn="r"/>
              <a:t>8</a:t>
            </a:fld>
            <a:endParaRPr lang="fr-FR" altLang="fr-FR" sz="1300" i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207982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7168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19900" y="44450"/>
            <a:ext cx="2255838" cy="666908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0800" y="44450"/>
            <a:ext cx="6616700" cy="666908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7919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25088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88101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0800" y="1409700"/>
            <a:ext cx="4435475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38675" y="1409700"/>
            <a:ext cx="4437063" cy="5303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668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7014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396939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895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9299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910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B862C4-4259-40C1-BB13-9135683D6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B16ED8-6255-4E50-A0EB-7BEFCB12B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>
            <a:extLst>
              <a:ext uri="{FF2B5EF4-FFF2-40B4-BE49-F238E27FC236}">
                <a16:creationId xmlns:a16="http://schemas.microsoft.com/office/drawing/2014/main" id="{2D685984-3DB5-4A7E-9B88-C3FC6EF2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INSTI vs INSTI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630D679C-D5E5-4125-ADAC-4FB8F5070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5303838"/>
          </a:xfrm>
        </p:spPr>
        <p:txBody>
          <a:bodyPr/>
          <a:lstStyle/>
          <a:p>
            <a:r>
              <a:rPr lang="en-US" altLang="fr-FR" sz="2800" b="1">
                <a:latin typeface="Calibri" panose="020F0502020204030204" pitchFamily="34" charset="0"/>
              </a:rPr>
              <a:t>QDMRK Study</a:t>
            </a:r>
          </a:p>
          <a:p>
            <a:r>
              <a:rPr lang="en-US" altLang="fr-FR" sz="2800" b="1">
                <a:solidFill>
                  <a:srgbClr val="C0C0C0"/>
                </a:solidFill>
                <a:latin typeface="Calibri" panose="020F0502020204030204" pitchFamily="34" charset="0"/>
              </a:rPr>
              <a:t>SPRING-2 Study</a:t>
            </a:r>
          </a:p>
          <a:p>
            <a:r>
              <a:rPr lang="en-US" altLang="fr-FR" sz="2800" b="1">
                <a:solidFill>
                  <a:srgbClr val="C0C0C0"/>
                </a:solidFill>
                <a:latin typeface="Calibri" panose="020F0502020204030204" pitchFamily="34" charset="0"/>
              </a:rPr>
              <a:t>ONCEMRK Study</a:t>
            </a:r>
          </a:p>
          <a:p>
            <a:r>
              <a:rPr lang="en-US" altLang="fr-FR" sz="2800" b="1">
                <a:solidFill>
                  <a:srgbClr val="C0C0C0"/>
                </a:solidFill>
                <a:latin typeface="Calibri" panose="020F0502020204030204" pitchFamily="34" charset="0"/>
              </a:rPr>
              <a:t>GS-US-380-1489 Study</a:t>
            </a:r>
          </a:p>
          <a:p>
            <a:r>
              <a:rPr lang="en-US" altLang="fr-FR" sz="2800" b="1">
                <a:solidFill>
                  <a:srgbClr val="C0C0C0"/>
                </a:solidFill>
                <a:latin typeface="Calibri" panose="020F0502020204030204" pitchFamily="34" charset="0"/>
              </a:rPr>
              <a:t>GS-US-380-1490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oneTexte 69">
            <a:extLst>
              <a:ext uri="{FF2B5EF4-FFF2-40B4-BE49-F238E27FC236}">
                <a16:creationId xmlns:a16="http://schemas.microsoft.com/office/drawing/2014/main" id="{C0CE7F13-DE46-489F-B51C-CBEAACF4B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17410" name="AutoShape 162">
            <a:extLst>
              <a:ext uri="{FF2B5EF4-FFF2-40B4-BE49-F238E27FC236}">
                <a16:creationId xmlns:a16="http://schemas.microsoft.com/office/drawing/2014/main" id="{D92817F6-51B9-4BFA-ACF8-EC89A7672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E1986FCC-376D-4DA6-B2F5-443DAC36717C}"/>
              </a:ext>
            </a:extLst>
          </p:cNvPr>
          <p:cNvSpPr txBox="1">
            <a:spLocks/>
          </p:cNvSpPr>
          <p:nvPr/>
        </p:nvSpPr>
        <p:spPr bwMode="auto">
          <a:xfrm>
            <a:off x="222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i="0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17412" name="Espace réservé du contenu 2">
            <a:extLst>
              <a:ext uri="{FF2B5EF4-FFF2-40B4-BE49-F238E27FC236}">
                <a16:creationId xmlns:a16="http://schemas.microsoft.com/office/drawing/2014/main" id="{58B015EA-4B34-454A-BE07-D3B2F502CB0C}"/>
              </a:ext>
            </a:extLst>
          </p:cNvPr>
          <p:cNvSpPr>
            <a:spLocks/>
          </p:cNvSpPr>
          <p:nvPr/>
        </p:nvSpPr>
        <p:spPr bwMode="auto">
          <a:xfrm>
            <a:off x="22225" y="5097463"/>
            <a:ext cx="871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sz="2800" b="1" i="0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algn="l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altLang="fr-FR" sz="1800" i="0">
                <a:solidFill>
                  <a:srgbClr val="000066"/>
                </a:solidFill>
              </a:rPr>
              <a:t>Non inferiority of RAL QD: % HIV RNA &lt; 50 c/mL by ITT, NC=F </a:t>
            </a:r>
            <a:br>
              <a:rPr lang="en-GB" altLang="fr-FR" sz="1800" i="0">
                <a:solidFill>
                  <a:srgbClr val="000066"/>
                </a:solidFill>
              </a:rPr>
            </a:br>
            <a:r>
              <a:rPr lang="en-GB" altLang="fr-FR" sz="1800" i="0">
                <a:solidFill>
                  <a:srgbClr val="000066"/>
                </a:solidFill>
              </a:rPr>
              <a:t>(lower margin of the 2-sided 95% CI for the difference =  - 10%, 90% power)</a:t>
            </a:r>
            <a:endParaRPr lang="en-GB" altLang="fr-FR" sz="1800" b="1" i="0">
              <a:solidFill>
                <a:srgbClr val="000066"/>
              </a:solidFill>
            </a:endParaRPr>
          </a:p>
        </p:txBody>
      </p:sp>
      <p:graphicFrame>
        <p:nvGraphicFramePr>
          <p:cNvPr id="214022" name="Group 6">
            <a:extLst>
              <a:ext uri="{FF2B5EF4-FFF2-40B4-BE49-F238E27FC236}">
                <a16:creationId xmlns:a16="http://schemas.microsoft.com/office/drawing/2014/main" id="{54BAF038-411E-4FB9-9900-BD2F16E856B3}"/>
              </a:ext>
            </a:extLst>
          </p:cNvPr>
          <p:cNvGraphicFramePr>
            <a:graphicFrameLocks noGrp="1"/>
          </p:cNvGraphicFramePr>
          <p:nvPr/>
        </p:nvGraphicFramePr>
        <p:xfrm>
          <a:off x="3905250" y="2490788"/>
          <a:ext cx="3262313" cy="908050"/>
        </p:xfrm>
        <a:graphic>
          <a:graphicData uri="http://schemas.openxmlformats.org/drawingml/2006/table">
            <a:tbl>
              <a:tblPr/>
              <a:tblGrid>
                <a:gridCol w="3262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03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400 mg BID + RAL  800 mg QD placebo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TDF/FTC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fdc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QD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4030" name="Group 14">
            <a:extLst>
              <a:ext uri="{FF2B5EF4-FFF2-40B4-BE49-F238E27FC236}">
                <a16:creationId xmlns:a16="http://schemas.microsoft.com/office/drawing/2014/main" id="{234BD7EF-0F39-4925-87E7-344100C54AFE}"/>
              </a:ext>
            </a:extLst>
          </p:cNvPr>
          <p:cNvGraphicFramePr>
            <a:graphicFrameLocks noGrp="1"/>
          </p:cNvGraphicFramePr>
          <p:nvPr/>
        </p:nvGraphicFramePr>
        <p:xfrm>
          <a:off x="3970338" y="3487738"/>
          <a:ext cx="3162300" cy="841375"/>
        </p:xfrm>
        <a:graphic>
          <a:graphicData uri="http://schemas.openxmlformats.org/drawingml/2006/table">
            <a:tbl>
              <a:tblPr/>
              <a:tblGrid>
                <a:gridCol w="316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5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RAL 800 mg QD + RAL  400 mg BID placebo</a:t>
                      </a:r>
                    </a:p>
                  </a:txBody>
                  <a:tcPr marT="45761" marB="4576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</a:t>
                      </a:r>
                      <a:r>
                        <a:rPr kumimoji="0" lang="en-GB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fdc</a:t>
                      </a: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QD</a:t>
                      </a:r>
                    </a:p>
                  </a:txBody>
                  <a:tcPr marT="45761" marB="4576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29" name="AutoShape 162">
            <a:extLst>
              <a:ext uri="{FF2B5EF4-FFF2-40B4-BE49-F238E27FC236}">
                <a16:creationId xmlns:a16="http://schemas.microsoft.com/office/drawing/2014/main" id="{D46FE04B-DF20-4EAE-BE10-2DD3EC562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3" y="2573338"/>
            <a:ext cx="2574925" cy="1573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fr-FR" sz="1600" b="1" i="0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</a:t>
            </a:r>
          </a:p>
          <a:p>
            <a:pPr>
              <a:lnSpc>
                <a:spcPct val="90000"/>
              </a:lnSpc>
            </a:pP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ARV-naïve</a:t>
            </a:r>
          </a:p>
          <a:p>
            <a:pPr>
              <a:lnSpc>
                <a:spcPct val="90000"/>
              </a:lnSpc>
            </a:pP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</a:t>
            </a:r>
            <a:r>
              <a:rPr lang="en-GB" altLang="fr-FR" sz="1600" b="1" i="0" u="sng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5,000 c/mL</a:t>
            </a:r>
          </a:p>
          <a:p>
            <a:pPr>
              <a:lnSpc>
                <a:spcPct val="90000"/>
              </a:lnSpc>
            </a:pP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>
              <a:lnSpc>
                <a:spcPct val="90000"/>
              </a:lnSpc>
            </a:pP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</a:t>
            </a:r>
          </a:p>
          <a:p>
            <a:pPr>
              <a:lnSpc>
                <a:spcPct val="90000"/>
              </a:lnSpc>
            </a:pPr>
            <a:r>
              <a:rPr lang="en-GB" altLang="fr-FR" sz="16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TDF or FTC</a:t>
            </a:r>
          </a:p>
        </p:txBody>
      </p:sp>
      <p:sp>
        <p:nvSpPr>
          <p:cNvPr id="17430" name="ZoneTexte 71">
            <a:extLst>
              <a:ext uri="{FF2B5EF4-FFF2-40B4-BE49-F238E27FC236}">
                <a16:creationId xmlns:a16="http://schemas.microsoft.com/office/drawing/2014/main" id="{ACD35D1B-965F-48D0-BF2C-301229CF6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4443413"/>
            <a:ext cx="60372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GB" altLang="fr-FR" sz="1400" i="0">
                <a:solidFill>
                  <a:srgbClr val="000066"/>
                </a:solidFill>
              </a:rPr>
              <a:t>*Randomisation was stratified by baseline HIV RNA (</a:t>
            </a:r>
            <a:r>
              <a:rPr lang="en-GB" altLang="fr-FR" sz="1400" i="0" u="sng">
                <a:solidFill>
                  <a:srgbClr val="000066"/>
                </a:solidFill>
              </a:rPr>
              <a:t>&lt;</a:t>
            </a:r>
            <a:r>
              <a:rPr lang="en-GB" altLang="fr-FR" sz="1400" i="0">
                <a:solidFill>
                  <a:srgbClr val="000066"/>
                </a:solidFill>
              </a:rPr>
              <a:t> or &gt; 100,000 c/mL)</a:t>
            </a:r>
          </a:p>
          <a:p>
            <a:pPr algn="l"/>
            <a:r>
              <a:rPr lang="en-GB" altLang="fr-FR" sz="1400" i="0">
                <a:solidFill>
                  <a:srgbClr val="000066"/>
                </a:solidFill>
              </a:rPr>
              <a:t>and viral hepatitis co-infection status</a:t>
            </a:r>
            <a:endParaRPr lang="en-GB" altLang="fr-FR" sz="1400" i="0" baseline="30000">
              <a:solidFill>
                <a:srgbClr val="000066"/>
              </a:solidFill>
            </a:endParaRPr>
          </a:p>
        </p:txBody>
      </p:sp>
      <p:sp>
        <p:nvSpPr>
          <p:cNvPr id="17431" name="Rectangle 24">
            <a:extLst>
              <a:ext uri="{FF2B5EF4-FFF2-40B4-BE49-F238E27FC236}">
                <a16:creationId xmlns:a16="http://schemas.microsoft.com/office/drawing/2014/main" id="{7E9948E5-36DE-4857-88DB-2E11523C8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  <p:cxnSp>
        <p:nvCxnSpPr>
          <p:cNvPr id="17432" name="Connecteur droit 66">
            <a:extLst>
              <a:ext uri="{FF2B5EF4-FFF2-40B4-BE49-F238E27FC236}">
                <a16:creationId xmlns:a16="http://schemas.microsoft.com/office/drawing/2014/main" id="{5DD94B59-5815-4F3F-BC52-4ABE4B82CF7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90032" y="2651919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3" name="Oval 170">
            <a:extLst>
              <a:ext uri="{FF2B5EF4-FFF2-40B4-BE49-F238E27FC236}">
                <a16:creationId xmlns:a16="http://schemas.microsoft.com/office/drawing/2014/main" id="{91D02E55-8C47-4F78-9DD0-3354E45CE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9325" y="1438275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4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r>
              <a:rPr lang="en-GB" altLang="fr-FR" sz="14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r>
              <a:rPr lang="en-GB" altLang="fr-FR" sz="14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cxnSp>
        <p:nvCxnSpPr>
          <p:cNvPr id="17434" name="AutoShape 60">
            <a:extLst>
              <a:ext uri="{FF2B5EF4-FFF2-40B4-BE49-F238E27FC236}">
                <a16:creationId xmlns:a16="http://schemas.microsoft.com/office/drawing/2014/main" id="{961DF0E4-7118-48FE-8911-1DA60342A65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905250" y="2860675"/>
            <a:ext cx="1588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35" name="Line 63">
            <a:extLst>
              <a:ext uri="{FF2B5EF4-FFF2-40B4-BE49-F238E27FC236}">
                <a16:creationId xmlns:a16="http://schemas.microsoft.com/office/drawing/2014/main" id="{1151BE94-14A3-43B9-B2DA-E367CA7BB4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9875" y="3351213"/>
            <a:ext cx="3190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7436" name="Rectangle 9">
            <a:extLst>
              <a:ext uri="{FF2B5EF4-FFF2-40B4-BE49-F238E27FC236}">
                <a16:creationId xmlns:a16="http://schemas.microsoft.com/office/drawing/2014/main" id="{15A1827A-F1C8-46B6-8E9C-6024E3D38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5" y="352742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600" b="1" i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386</a:t>
            </a:r>
          </a:p>
        </p:txBody>
      </p:sp>
      <p:sp>
        <p:nvSpPr>
          <p:cNvPr id="17437" name="Rectangle 8">
            <a:extLst>
              <a:ext uri="{FF2B5EF4-FFF2-40B4-BE49-F238E27FC236}">
                <a16:creationId xmlns:a16="http://schemas.microsoft.com/office/drawing/2014/main" id="{DDAA1656-0C64-43DA-9675-03A145BCE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375" y="25336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600" b="1" i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389</a:t>
            </a: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id="{6D2F8F46-7489-4FC7-A08B-8DD71A49E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7075" y="15144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W96</a:t>
            </a:r>
            <a:endParaRPr lang="en-GB" sz="1600" i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grpSp>
        <p:nvGrpSpPr>
          <p:cNvPr id="17439" name="Group 32">
            <a:extLst>
              <a:ext uri="{FF2B5EF4-FFF2-40B4-BE49-F238E27FC236}">
                <a16:creationId xmlns:a16="http://schemas.microsoft.com/office/drawing/2014/main" id="{D8A747EC-82B7-41DF-A2DE-D93F2ED07C59}"/>
              </a:ext>
            </a:extLst>
          </p:cNvPr>
          <p:cNvGrpSpPr>
            <a:grpSpLocks/>
          </p:cNvGrpSpPr>
          <p:nvPr/>
        </p:nvGrpSpPr>
        <p:grpSpPr bwMode="auto">
          <a:xfrm>
            <a:off x="7186613" y="2841625"/>
            <a:ext cx="1473200" cy="974725"/>
            <a:chOff x="4502" y="1764"/>
            <a:chExt cx="646" cy="614"/>
          </a:xfrm>
        </p:grpSpPr>
        <p:sp>
          <p:nvSpPr>
            <p:cNvPr id="17444" name="Line 31">
              <a:extLst>
                <a:ext uri="{FF2B5EF4-FFF2-40B4-BE49-F238E27FC236}">
                  <a16:creationId xmlns:a16="http://schemas.microsoft.com/office/drawing/2014/main" id="{4117455F-5B10-4042-AA8A-7CDEB4BFD3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7445" name="Line 31">
              <a:extLst>
                <a:ext uri="{FF2B5EF4-FFF2-40B4-BE49-F238E27FC236}">
                  <a16:creationId xmlns:a16="http://schemas.microsoft.com/office/drawing/2014/main" id="{59451F40-FCFE-48D0-85DD-796F63E9AC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8781" name="Oval 109">
            <a:extLst>
              <a:ext uri="{FF2B5EF4-FFF2-40B4-BE49-F238E27FC236}">
                <a16:creationId xmlns:a16="http://schemas.microsoft.com/office/drawing/2014/main" id="{774DEA4B-4543-412E-8634-1755E29A6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1514475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GB" sz="1600" b="1" i="0">
                <a:solidFill>
                  <a:srgbClr val="0066FF"/>
                </a:solidFill>
                <a:latin typeface="Calibri" pitchFamily="-84" charset="0"/>
                <a:ea typeface="ＭＳ Ｐゴシック" pitchFamily="-84" charset="-128"/>
              </a:rPr>
              <a:t>W48</a:t>
            </a:r>
            <a:endParaRPr lang="en-GB" sz="1600" i="0">
              <a:solidFill>
                <a:srgbClr val="0066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grpSp>
        <p:nvGrpSpPr>
          <p:cNvPr id="17441" name="Group 36">
            <a:extLst>
              <a:ext uri="{FF2B5EF4-FFF2-40B4-BE49-F238E27FC236}">
                <a16:creationId xmlns:a16="http://schemas.microsoft.com/office/drawing/2014/main" id="{7470E8F7-D5D0-401A-8B15-21C2F39717DA}"/>
              </a:ext>
            </a:extLst>
          </p:cNvPr>
          <p:cNvGrpSpPr>
            <a:grpSpLocks/>
          </p:cNvGrpSpPr>
          <p:nvPr/>
        </p:nvGrpSpPr>
        <p:grpSpPr bwMode="auto">
          <a:xfrm>
            <a:off x="7194550" y="2054225"/>
            <a:ext cx="1465263" cy="2151063"/>
            <a:chOff x="4471" y="1525"/>
            <a:chExt cx="1022" cy="1074"/>
          </a:xfrm>
        </p:grpSpPr>
        <p:sp>
          <p:nvSpPr>
            <p:cNvPr id="17442" name="Line 172">
              <a:extLst>
                <a:ext uri="{FF2B5EF4-FFF2-40B4-BE49-F238E27FC236}">
                  <a16:creationId xmlns:a16="http://schemas.microsoft.com/office/drawing/2014/main" id="{B8F47DAF-527E-4A1B-A645-0C973A388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93" y="1525"/>
              <a:ext cx="0" cy="1074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443" name="Line 172">
              <a:extLst>
                <a:ext uri="{FF2B5EF4-FFF2-40B4-BE49-F238E27FC236}">
                  <a16:creationId xmlns:a16="http://schemas.microsoft.com/office/drawing/2014/main" id="{6E438DF9-5910-4733-9309-4E7BDFA1AC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1" y="1525"/>
              <a:ext cx="0" cy="1074"/>
            </a:xfrm>
            <a:prstGeom prst="line">
              <a:avLst/>
            </a:prstGeom>
            <a:noFill/>
            <a:ln w="12700">
              <a:solidFill>
                <a:srgbClr val="7E7ED4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339" name="Group 75">
            <a:extLst>
              <a:ext uri="{FF2B5EF4-FFF2-40B4-BE49-F238E27FC236}">
                <a16:creationId xmlns:a16="http://schemas.microsoft.com/office/drawing/2014/main" id="{5435F916-C8E3-44F1-974D-610CBD52B02C}"/>
              </a:ext>
            </a:extLst>
          </p:cNvPr>
          <p:cNvGraphicFramePr>
            <a:graphicFrameLocks noGrp="1"/>
          </p:cNvGraphicFramePr>
          <p:nvPr>
            <p:ph idx="4294967295"/>
          </p:nvPr>
        </p:nvGraphicFramePr>
        <p:xfrm>
          <a:off x="504825" y="1765300"/>
          <a:ext cx="8029575" cy="4487863"/>
        </p:xfrm>
        <a:graphic>
          <a:graphicData uri="http://schemas.openxmlformats.org/drawingml/2006/table">
            <a:tbl>
              <a:tblPr/>
              <a:tblGrid>
                <a:gridCol w="427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4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1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95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BID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QD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Randomised and received treatment, N</a:t>
                      </a:r>
                    </a:p>
                  </a:txBody>
                  <a:tcPr marL="54000" marR="54000" marT="53986" marB="53986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382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Median age, years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Female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18%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White/Black/Other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70% / 15% / 16%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72% / 13% / 15%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c/mL), median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4.9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&gt; 100,000 c/mL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38%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37%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), median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278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285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 per 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26%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23%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HBsAg+ or HCV Ab+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6%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7%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45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Discontinuation by W48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25 (6.4%)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42 (11.0%)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lack of efficacy</a:t>
                      </a:r>
                    </a:p>
                  </a:txBody>
                  <a:tcPr marL="54000" marR="54000" marT="53986" marB="539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5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18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For adverse event</a:t>
                      </a:r>
                    </a:p>
                  </a:txBody>
                  <a:tcPr marL="54000" marR="54000" marT="53986" marB="539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2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3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Lost to follow-up</a:t>
                      </a:r>
                    </a:p>
                  </a:txBody>
                  <a:tcPr marL="54000" marR="54000" marT="53986" marB="539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7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7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8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Other reasons</a:t>
                      </a:r>
                    </a:p>
                  </a:txBody>
                  <a:tcPr marL="54000" marR="54000" marT="53986" marB="53986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11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25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 = 14</a:t>
                      </a:r>
                    </a:p>
                  </a:txBody>
                  <a:tcPr marL="54000" marR="54000" marT="53986" marB="5398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5E5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9527" name="Text Box 2">
            <a:extLst>
              <a:ext uri="{FF2B5EF4-FFF2-40B4-BE49-F238E27FC236}">
                <a16:creationId xmlns:a16="http://schemas.microsoft.com/office/drawing/2014/main" id="{1CD6B28D-F944-4C0A-9A32-2725CA512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" y="1128713"/>
            <a:ext cx="617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b="1" i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19528" name="ZoneTexte 69">
            <a:extLst>
              <a:ext uri="{FF2B5EF4-FFF2-40B4-BE49-F238E27FC236}">
                <a16:creationId xmlns:a16="http://schemas.microsoft.com/office/drawing/2014/main" id="{FA4EA200-7B6B-44C7-8092-E7B347EA7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19529" name="AutoShape 162">
            <a:extLst>
              <a:ext uri="{FF2B5EF4-FFF2-40B4-BE49-F238E27FC236}">
                <a16:creationId xmlns:a16="http://schemas.microsoft.com/office/drawing/2014/main" id="{0C7D43E1-89F5-443B-B2D2-FB10A11D9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  <p:sp>
        <p:nvSpPr>
          <p:cNvPr id="19530" name="Rectangle 24">
            <a:extLst>
              <a:ext uri="{FF2B5EF4-FFF2-40B4-BE49-F238E27FC236}">
                <a16:creationId xmlns:a16="http://schemas.microsoft.com/office/drawing/2014/main" id="{C593168F-28DC-43EE-8464-990C7ED00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9472" name="Group 96">
            <a:extLst>
              <a:ext uri="{FF2B5EF4-FFF2-40B4-BE49-F238E27FC236}">
                <a16:creationId xmlns:a16="http://schemas.microsoft.com/office/drawing/2014/main" id="{39F387A0-E40F-47E7-B23D-B6154917DF90}"/>
              </a:ext>
            </a:extLst>
          </p:cNvPr>
          <p:cNvGraphicFramePr>
            <a:graphicFrameLocks noGrp="1"/>
          </p:cNvGraphicFramePr>
          <p:nvPr/>
        </p:nvGraphicFramePr>
        <p:xfrm>
          <a:off x="4838700" y="2563813"/>
          <a:ext cx="3924300" cy="2227262"/>
        </p:xfrm>
        <a:graphic>
          <a:graphicData uri="http://schemas.openxmlformats.org/drawingml/2006/table">
            <a:tbl>
              <a:tblPr/>
              <a:tblGrid>
                <a:gridCol w="1882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2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Baseline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BID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</a:rPr>
                        <a:t>RAL QD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RNA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5 log</a:t>
                      </a:r>
                      <a:r>
                        <a:rPr kumimoji="0" lang="en-GB" sz="14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RNA &gt; 5 log</a:t>
                      </a:r>
                      <a:r>
                        <a:rPr kumimoji="0" lang="en-GB" sz="14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c/mL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91.9%*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84.2%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89.1%*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74.3%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&gt; 200/mm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 200/mm</a:t>
                      </a:r>
                      <a:r>
                        <a:rPr kumimoji="0" lang="en-GB" sz="1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8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91.6%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80.8%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87.0%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70.8%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HIV-1 B subtype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Non-B subtype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90.3%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96.3%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88.5%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FF00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90.9%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527" name="Text Box 2">
            <a:extLst>
              <a:ext uri="{FF2B5EF4-FFF2-40B4-BE49-F238E27FC236}">
                <a16:creationId xmlns:a16="http://schemas.microsoft.com/office/drawing/2014/main" id="{9ABFBD00-EDCE-49E5-9809-D27A75AAF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8063" y="1128713"/>
            <a:ext cx="4575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b="1" i="0">
                <a:solidFill>
                  <a:srgbClr val="CC3300"/>
                </a:solidFill>
                <a:latin typeface="Calibri" panose="020F0502020204030204" pitchFamily="34" charset="0"/>
              </a:rPr>
              <a:t>Response to treatment at week 48</a:t>
            </a:r>
          </a:p>
        </p:txBody>
      </p:sp>
      <p:sp>
        <p:nvSpPr>
          <p:cNvPr id="21528" name="ZoneTexte 64">
            <a:extLst>
              <a:ext uri="{FF2B5EF4-FFF2-40B4-BE49-F238E27FC236}">
                <a16:creationId xmlns:a16="http://schemas.microsoft.com/office/drawing/2014/main" id="{32918AA8-950F-48C9-BF4F-D8FBA97E5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0" y="6310313"/>
            <a:ext cx="6156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GB" altLang="fr-FR" sz="1200" i="0">
                <a:solidFill>
                  <a:srgbClr val="000066"/>
                </a:solidFill>
              </a:rPr>
              <a:t>* Exclusion of discontinuations due to intolerability or reasons unrelated to treatment</a:t>
            </a:r>
          </a:p>
        </p:txBody>
      </p:sp>
      <p:sp>
        <p:nvSpPr>
          <p:cNvPr id="21529" name="Text Box 134">
            <a:extLst>
              <a:ext uri="{FF2B5EF4-FFF2-40B4-BE49-F238E27FC236}">
                <a16:creationId xmlns:a16="http://schemas.microsoft.com/office/drawing/2014/main" id="{443CD505-066C-4BE9-8B33-3F798D1C4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1625600"/>
            <a:ext cx="41989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fr-FR" sz="18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&lt; 50 c/mL at W48</a:t>
            </a:r>
            <a:br>
              <a:rPr lang="en-US" altLang="fr-FR" sz="18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fr-FR" sz="18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(NC=failure analysis) </a:t>
            </a:r>
          </a:p>
          <a:p>
            <a:r>
              <a:rPr lang="en-US" altLang="fr-FR" sz="1800" b="1" i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by baseline factors</a:t>
            </a:r>
          </a:p>
        </p:txBody>
      </p:sp>
      <p:sp>
        <p:nvSpPr>
          <p:cNvPr id="21530" name="Text Box 179">
            <a:extLst>
              <a:ext uri="{FF2B5EF4-FFF2-40B4-BE49-F238E27FC236}">
                <a16:creationId xmlns:a16="http://schemas.microsoft.com/office/drawing/2014/main" id="{60EF2EF5-7F74-42F6-BE80-98826DE24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5200" y="5265738"/>
            <a:ext cx="3581400" cy="84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"/>
              </a:spcBef>
            </a:pPr>
            <a:r>
              <a:rPr lang="en-GB" altLang="fr-FR" sz="1600" i="0">
                <a:solidFill>
                  <a:srgbClr val="000066"/>
                </a:solidFill>
                <a:cs typeface="Arial" panose="020B0604020202020204" pitchFamily="34" charset="0"/>
              </a:rPr>
              <a:t>Mean CD4/mm</a:t>
            </a:r>
            <a:r>
              <a:rPr lang="en-GB" altLang="fr-FR" sz="1600" i="0" baseline="30000">
                <a:solidFill>
                  <a:srgbClr val="000066"/>
                </a:solidFill>
                <a:cs typeface="Arial" panose="020B0604020202020204" pitchFamily="34" charset="0"/>
              </a:rPr>
              <a:t>3</a:t>
            </a:r>
            <a:r>
              <a:rPr lang="en-GB" altLang="fr-FR" sz="1600" i="0">
                <a:solidFill>
                  <a:srgbClr val="000066"/>
                </a:solidFill>
                <a:cs typeface="Arial" panose="020B0604020202020204" pitchFamily="34" charset="0"/>
              </a:rPr>
              <a:t> increase at W48 (observed-failure analysis): </a:t>
            </a:r>
          </a:p>
          <a:p>
            <a:pPr algn="l">
              <a:spcBef>
                <a:spcPct val="5000"/>
              </a:spcBef>
            </a:pPr>
            <a:r>
              <a:rPr lang="en-GB" altLang="fr-FR" sz="1600" b="1" i="0">
                <a:solidFill>
                  <a:srgbClr val="333399"/>
                </a:solidFill>
                <a:cs typeface="Arial" panose="020B0604020202020204" pitchFamily="34" charset="0"/>
              </a:rPr>
              <a:t>+ 196 (RAL BID)</a:t>
            </a:r>
            <a:r>
              <a:rPr lang="en-GB" altLang="fr-FR" sz="1600" i="0">
                <a:solidFill>
                  <a:srgbClr val="000066"/>
                </a:solidFill>
                <a:cs typeface="Arial" panose="020B0604020202020204" pitchFamily="34" charset="0"/>
              </a:rPr>
              <a:t> vs </a:t>
            </a:r>
            <a:r>
              <a:rPr lang="en-GB" altLang="fr-FR" sz="1600" b="1" i="0">
                <a:solidFill>
                  <a:srgbClr val="660066"/>
                </a:solidFill>
                <a:cs typeface="Arial" panose="020B0604020202020204" pitchFamily="34" charset="0"/>
              </a:rPr>
              <a:t>+ 210 (RAL QD) </a:t>
            </a:r>
          </a:p>
        </p:txBody>
      </p:sp>
      <p:sp>
        <p:nvSpPr>
          <p:cNvPr id="21531" name="ZoneTexte 86">
            <a:extLst>
              <a:ext uri="{FF2B5EF4-FFF2-40B4-BE49-F238E27FC236}">
                <a16:creationId xmlns:a16="http://schemas.microsoft.com/office/drawing/2014/main" id="{725164E8-9D50-4978-9FEF-EDE46EF0A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8700" y="4784725"/>
            <a:ext cx="3924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GB" altLang="fr-FR" sz="1300" i="0">
                <a:solidFill>
                  <a:srgbClr val="000066"/>
                </a:solidFill>
              </a:rPr>
              <a:t>* 95% CI for the </a:t>
            </a:r>
            <a:r>
              <a:rPr lang="en-GB" altLang="fr-FR" sz="1300" i="0">
                <a:solidFill>
                  <a:srgbClr val="000066"/>
                </a:solidFill>
                <a:cs typeface="Arial" panose="020B0604020202020204" pitchFamily="34" charset="0"/>
                <a:sym typeface="Symbol" panose="05050102010706020507" pitchFamily="18" charset="2"/>
              </a:rPr>
              <a:t>difference </a:t>
            </a:r>
            <a:r>
              <a:rPr lang="en-GB" altLang="fr-FR" sz="1300" i="0">
                <a:solidFill>
                  <a:srgbClr val="000066"/>
                </a:solidFill>
                <a:cs typeface="Arial" panose="020B0604020202020204" pitchFamily="34" charset="0"/>
              </a:rPr>
              <a:t>= - 8.3 ; 2.7</a:t>
            </a:r>
          </a:p>
        </p:txBody>
      </p:sp>
      <p:sp>
        <p:nvSpPr>
          <p:cNvPr id="21532" name="ZoneTexte 69">
            <a:extLst>
              <a:ext uri="{FF2B5EF4-FFF2-40B4-BE49-F238E27FC236}">
                <a16:creationId xmlns:a16="http://schemas.microsoft.com/office/drawing/2014/main" id="{8FD0F294-96DA-42FD-8993-F67A68BBD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21533" name="AutoShape 162">
            <a:extLst>
              <a:ext uri="{FF2B5EF4-FFF2-40B4-BE49-F238E27FC236}">
                <a16:creationId xmlns:a16="http://schemas.microsoft.com/office/drawing/2014/main" id="{7DFC7E2A-071F-431D-815D-AA103FB87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  <p:sp>
        <p:nvSpPr>
          <p:cNvPr id="21534" name="Rectangle 24">
            <a:extLst>
              <a:ext uri="{FF2B5EF4-FFF2-40B4-BE49-F238E27FC236}">
                <a16:creationId xmlns:a16="http://schemas.microsoft.com/office/drawing/2014/main" id="{EACCC273-C558-441D-8F26-BE1224B007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  <p:grpSp>
        <p:nvGrpSpPr>
          <p:cNvPr id="21535" name="Groupe 48">
            <a:extLst>
              <a:ext uri="{FF2B5EF4-FFF2-40B4-BE49-F238E27FC236}">
                <a16:creationId xmlns:a16="http://schemas.microsoft.com/office/drawing/2014/main" id="{E427CF35-8B3A-434A-B7F9-96B63BC208C3}"/>
              </a:ext>
            </a:extLst>
          </p:cNvPr>
          <p:cNvGrpSpPr>
            <a:grpSpLocks/>
          </p:cNvGrpSpPr>
          <p:nvPr/>
        </p:nvGrpSpPr>
        <p:grpSpPr bwMode="auto">
          <a:xfrm>
            <a:off x="452438" y="1617663"/>
            <a:ext cx="3832225" cy="4806950"/>
            <a:chOff x="452438" y="1618277"/>
            <a:chExt cx="3832225" cy="4806336"/>
          </a:xfrm>
        </p:grpSpPr>
        <p:sp>
          <p:nvSpPr>
            <p:cNvPr id="21536" name="Rectangle 3">
              <a:extLst>
                <a:ext uri="{FF2B5EF4-FFF2-40B4-BE49-F238E27FC236}">
                  <a16:creationId xmlns:a16="http://schemas.microsoft.com/office/drawing/2014/main" id="{7162812B-EC6D-40E9-9E97-815002182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3013" y="2965450"/>
              <a:ext cx="536575" cy="2471738"/>
            </a:xfrm>
            <a:prstGeom prst="rect">
              <a:avLst/>
            </a:pr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fr-FR" sz="2800"/>
            </a:p>
          </p:txBody>
        </p:sp>
        <p:sp>
          <p:nvSpPr>
            <p:cNvPr id="21537" name="Text Box 134">
              <a:extLst>
                <a:ext uri="{FF2B5EF4-FFF2-40B4-BE49-F238E27FC236}">
                  <a16:creationId xmlns:a16="http://schemas.microsoft.com/office/drawing/2014/main" id="{CCC9BE77-E529-42A5-B8D8-D5E5F8CCB8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613" y="1618277"/>
              <a:ext cx="3159125" cy="3194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"/>
                </a:spcBef>
              </a:pPr>
              <a:r>
                <a:rPr lang="en-GB" altLang="fr-FR" sz="1800" b="1" i="0">
                  <a:solidFill>
                    <a:srgbClr val="000066"/>
                  </a:solidFill>
                  <a:latin typeface="Calibri" panose="020F0502020204030204" pitchFamily="34" charset="0"/>
                  <a:cs typeface="Arial" panose="020B0604020202020204" pitchFamily="34" charset="0"/>
                </a:rPr>
                <a:t>HIV RNA &lt; 50 c/mL</a:t>
              </a:r>
            </a:p>
          </p:txBody>
        </p:sp>
        <p:sp>
          <p:nvSpPr>
            <p:cNvPr id="21538" name="Rectangle 3">
              <a:extLst>
                <a:ext uri="{FF2B5EF4-FFF2-40B4-BE49-F238E27FC236}">
                  <a16:creationId xmlns:a16="http://schemas.microsoft.com/office/drawing/2014/main" id="{BC2A1F96-B386-40DA-9481-CEC37DD3F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6063" y="2941638"/>
              <a:ext cx="536575" cy="2495550"/>
            </a:xfrm>
            <a:prstGeom prst="rect">
              <a:avLst/>
            </a:prstGeom>
            <a:solidFill>
              <a:srgbClr val="666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938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fr-FR" sz="2800"/>
            </a:p>
          </p:txBody>
        </p:sp>
        <p:sp>
          <p:nvSpPr>
            <p:cNvPr id="21539" name="Rectangle 4">
              <a:extLst>
                <a:ext uri="{FF2B5EF4-FFF2-40B4-BE49-F238E27FC236}">
                  <a16:creationId xmlns:a16="http://schemas.microsoft.com/office/drawing/2014/main" id="{43CA5298-7505-4967-A64D-CB2A7B437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3238" y="3162300"/>
              <a:ext cx="536575" cy="2274888"/>
            </a:xfrm>
            <a:prstGeom prst="rect">
              <a:avLst/>
            </a:prstGeom>
            <a:solidFill>
              <a:srgbClr val="66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fr-FR" sz="2800"/>
            </a:p>
          </p:txBody>
        </p:sp>
        <p:sp>
          <p:nvSpPr>
            <p:cNvPr id="21540" name="Rectangle 5">
              <a:extLst>
                <a:ext uri="{FF2B5EF4-FFF2-40B4-BE49-F238E27FC236}">
                  <a16:creationId xmlns:a16="http://schemas.microsoft.com/office/drawing/2014/main" id="{E15F91FE-04CA-4396-81C8-B7D1DD1EAB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638" y="3049588"/>
              <a:ext cx="530225" cy="2387600"/>
            </a:xfrm>
            <a:prstGeom prst="rect">
              <a:avLst/>
            </a:prstGeom>
            <a:solidFill>
              <a:srgbClr val="66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GB" altLang="fr-FR" sz="2800"/>
            </a:p>
          </p:txBody>
        </p:sp>
        <p:sp>
          <p:nvSpPr>
            <p:cNvPr id="21541" name="Rectangle 144">
              <a:extLst>
                <a:ext uri="{FF2B5EF4-FFF2-40B4-BE49-F238E27FC236}">
                  <a16:creationId xmlns:a16="http://schemas.microsoft.com/office/drawing/2014/main" id="{A6181FB8-992D-4947-A890-93C22EDC5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613" y="2578100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88.9</a:t>
              </a:r>
            </a:p>
          </p:txBody>
        </p:sp>
        <p:sp>
          <p:nvSpPr>
            <p:cNvPr id="21542" name="Rectangle 145">
              <a:extLst>
                <a:ext uri="{FF2B5EF4-FFF2-40B4-BE49-F238E27FC236}">
                  <a16:creationId xmlns:a16="http://schemas.microsoft.com/office/drawing/2014/main" id="{BE22DC97-8618-484C-96DB-D50A25519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763" y="2754313"/>
              <a:ext cx="5365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660066"/>
                  </a:solidFill>
                  <a:cs typeface="Arial" panose="020B0604020202020204" pitchFamily="34" charset="0"/>
                </a:rPr>
                <a:t>83.2</a:t>
              </a:r>
            </a:p>
          </p:txBody>
        </p:sp>
        <p:sp>
          <p:nvSpPr>
            <p:cNvPr id="21543" name="Line 146">
              <a:extLst>
                <a:ext uri="{FF2B5EF4-FFF2-40B4-BE49-F238E27FC236}">
                  <a16:creationId xmlns:a16="http://schemas.microsoft.com/office/drawing/2014/main" id="{7EBF8FB7-F196-4251-9AFA-4FAA168824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2938" y="5438775"/>
              <a:ext cx="3468687" cy="0"/>
            </a:xfrm>
            <a:prstGeom prst="line">
              <a:avLst/>
            </a:prstGeom>
            <a:noFill/>
            <a:ln w="1905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44" name="ZoneTexte 86">
              <a:extLst>
                <a:ext uri="{FF2B5EF4-FFF2-40B4-BE49-F238E27FC236}">
                  <a16:creationId xmlns:a16="http://schemas.microsoft.com/office/drawing/2014/main" id="{9936EE2E-1A50-43C6-ACD0-98C08B006D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90600" y="5722938"/>
              <a:ext cx="1427163" cy="630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95% CI </a:t>
              </a:r>
              <a:br>
                <a:rPr lang="en-GB" altLang="fr-FR" sz="1300" i="0">
                  <a:solidFill>
                    <a:srgbClr val="000066"/>
                  </a:solidFill>
                </a:rPr>
              </a:br>
              <a:r>
                <a:rPr lang="en-GB" altLang="fr-FR" sz="1300" i="0">
                  <a:solidFill>
                    <a:srgbClr val="000066"/>
                  </a:solidFill>
                </a:rPr>
                <a:t>for the difference</a:t>
              </a: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=( - 10.7 ; -0.8)</a:t>
              </a:r>
            </a:p>
          </p:txBody>
        </p:sp>
        <p:sp>
          <p:nvSpPr>
            <p:cNvPr id="21545" name="Rectangle 144">
              <a:extLst>
                <a:ext uri="{FF2B5EF4-FFF2-40B4-BE49-F238E27FC236}">
                  <a16:creationId xmlns:a16="http://schemas.microsoft.com/office/drawing/2014/main" id="{CFC8E60F-6647-45A8-8FFE-CEE43EDE0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475" y="2540000"/>
              <a:ext cx="5349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91.0</a:t>
              </a:r>
            </a:p>
          </p:txBody>
        </p:sp>
        <p:sp>
          <p:nvSpPr>
            <p:cNvPr id="21546" name="Rectangle 145">
              <a:extLst>
                <a:ext uri="{FF2B5EF4-FFF2-40B4-BE49-F238E27FC236}">
                  <a16:creationId xmlns:a16="http://schemas.microsoft.com/office/drawing/2014/main" id="{E45A62B6-4814-44CE-A93E-39C73C6EE3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3750" y="2663825"/>
              <a:ext cx="534988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660066"/>
                  </a:solidFill>
                  <a:cs typeface="Arial" panose="020B0604020202020204" pitchFamily="34" charset="0"/>
                </a:rPr>
                <a:t>86.6</a:t>
              </a:r>
            </a:p>
          </p:txBody>
        </p:sp>
        <p:sp>
          <p:nvSpPr>
            <p:cNvPr id="21547" name="Rectangle 52">
              <a:extLst>
                <a:ext uri="{FF2B5EF4-FFF2-40B4-BE49-F238E27FC236}">
                  <a16:creationId xmlns:a16="http://schemas.microsoft.com/office/drawing/2014/main" id="{E6122A01-4054-4910-B1AB-CA747B77B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4471" y="5448300"/>
              <a:ext cx="1651376" cy="444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Per protocol,</a:t>
              </a:r>
            </a:p>
            <a:p>
              <a:pPr>
                <a:lnSpc>
                  <a:spcPct val="80000"/>
                </a:lnSpc>
              </a:pPr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observed-failure*</a:t>
              </a:r>
            </a:p>
          </p:txBody>
        </p:sp>
        <p:sp>
          <p:nvSpPr>
            <p:cNvPr id="21548" name="ZoneTexte 86">
              <a:extLst>
                <a:ext uri="{FF2B5EF4-FFF2-40B4-BE49-F238E27FC236}">
                  <a16:creationId xmlns:a16="http://schemas.microsoft.com/office/drawing/2014/main" id="{0B7C7E79-AE1D-4613-9C4A-4DFBEF54B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0800" y="5794375"/>
              <a:ext cx="1427163" cy="630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</a:rPr>
                <a:t>95% CI </a:t>
              </a:r>
              <a:br>
                <a:rPr lang="en-GB" altLang="fr-FR" sz="1300" i="0">
                  <a:solidFill>
                    <a:srgbClr val="000066"/>
                  </a:solidFill>
                </a:rPr>
              </a:br>
              <a:r>
                <a:rPr lang="en-GB" altLang="fr-FR" sz="1300" i="0">
                  <a:solidFill>
                    <a:srgbClr val="000066"/>
                  </a:solidFill>
                </a:rPr>
                <a:t>for the </a:t>
              </a:r>
              <a:r>
                <a:rPr lang="en-GB" altLang="fr-FR" sz="1300" i="0">
                  <a:solidFill>
                    <a:srgbClr val="000066"/>
                  </a:solidFill>
                  <a:cs typeface="Arial" panose="020B0604020202020204" pitchFamily="34" charset="0"/>
                  <a:sym typeface="Symbol" panose="05050102010706020507" pitchFamily="18" charset="2"/>
                </a:rPr>
                <a:t>difference</a:t>
              </a:r>
              <a:endParaRPr lang="en-GB" altLang="fr-FR" sz="1300" i="0">
                <a:solidFill>
                  <a:srgbClr val="000066"/>
                </a:solidFill>
                <a:cs typeface="Arial" panose="020B0604020202020204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en-GB" altLang="fr-FR" sz="1300" i="0">
                  <a:solidFill>
                    <a:srgbClr val="000066"/>
                  </a:solidFill>
                  <a:cs typeface="Arial" panose="020B0604020202020204" pitchFamily="34" charset="0"/>
                </a:rPr>
                <a:t>= (- 9.0 ; 0.2)</a:t>
              </a:r>
            </a:p>
          </p:txBody>
        </p:sp>
        <p:sp>
          <p:nvSpPr>
            <p:cNvPr id="21549" name="Rectangle 60">
              <a:extLst>
                <a:ext uri="{FF2B5EF4-FFF2-40B4-BE49-F238E27FC236}">
                  <a16:creationId xmlns:a16="http://schemas.microsoft.com/office/drawing/2014/main" id="{7C840C30-6305-4BF8-A13F-9C1EBF2E2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3013" y="5089525"/>
              <a:ext cx="485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FFFFFF"/>
                  </a:solidFill>
                </a:rPr>
                <a:t>386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0" name="Rectangle 61">
              <a:extLst>
                <a:ext uri="{FF2B5EF4-FFF2-40B4-BE49-F238E27FC236}">
                  <a16:creationId xmlns:a16="http://schemas.microsoft.com/office/drawing/2014/main" id="{DF77BE13-14A7-4391-BE3F-91F0CE1E1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163" y="5089525"/>
              <a:ext cx="485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FFFFFF"/>
                  </a:solidFill>
                </a:rPr>
                <a:t>382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1" name="Rectangle 62">
              <a:extLst>
                <a:ext uri="{FF2B5EF4-FFF2-40B4-BE49-F238E27FC236}">
                  <a16:creationId xmlns:a16="http://schemas.microsoft.com/office/drawing/2014/main" id="{B80ABB66-12C8-408A-8885-34F6413E5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1463" y="5089525"/>
              <a:ext cx="485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FFFFFF"/>
                  </a:solidFill>
                </a:rPr>
                <a:t>377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2" name="Rectangle 63">
              <a:extLst>
                <a:ext uri="{FF2B5EF4-FFF2-40B4-BE49-F238E27FC236}">
                  <a16:creationId xmlns:a16="http://schemas.microsoft.com/office/drawing/2014/main" id="{42C8B086-9C5F-4466-92BE-CB69DAD7A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275" y="5089525"/>
              <a:ext cx="4857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GB" altLang="fr-FR" sz="1400" b="1" i="0">
                  <a:solidFill>
                    <a:srgbClr val="FFFFFF"/>
                  </a:solidFill>
                </a:rPr>
                <a:t>367</a:t>
              </a:r>
              <a:endParaRPr lang="en-GB" altLang="fr-FR" b="1" i="0">
                <a:solidFill>
                  <a:srgbClr val="FFFFFF"/>
                </a:solidFill>
              </a:endParaRPr>
            </a:p>
          </p:txBody>
        </p:sp>
        <p:sp>
          <p:nvSpPr>
            <p:cNvPr id="21553" name="Rectangle 135">
              <a:extLst>
                <a:ext uri="{FF2B5EF4-FFF2-40B4-BE49-F238E27FC236}">
                  <a16:creationId xmlns:a16="http://schemas.microsoft.com/office/drawing/2014/main" id="{4C8FA206-074E-4B5C-8713-1F4442D6F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46402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21554" name="Rectangle 136">
              <a:extLst>
                <a:ext uri="{FF2B5EF4-FFF2-40B4-BE49-F238E27FC236}">
                  <a16:creationId xmlns:a16="http://schemas.microsoft.com/office/drawing/2014/main" id="{99CEC6C5-6F4C-4A3E-9731-B6343735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39481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21555" name="Rectangle 137">
              <a:extLst>
                <a:ext uri="{FF2B5EF4-FFF2-40B4-BE49-F238E27FC236}">
                  <a16:creationId xmlns:a16="http://schemas.microsoft.com/office/drawing/2014/main" id="{C3B29686-A33B-4881-A7FF-36CD8568F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438" y="2566988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100</a:t>
              </a:r>
            </a:p>
          </p:txBody>
        </p:sp>
        <p:sp>
          <p:nvSpPr>
            <p:cNvPr id="21556" name="Rectangle 138">
              <a:extLst>
                <a:ext uri="{FF2B5EF4-FFF2-40B4-BE49-F238E27FC236}">
                  <a16:creationId xmlns:a16="http://schemas.microsoft.com/office/drawing/2014/main" id="{E69D8C1B-7988-4749-98B8-CEEA4CBAC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863" y="32575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75</a:t>
              </a:r>
            </a:p>
          </p:txBody>
        </p:sp>
        <p:sp>
          <p:nvSpPr>
            <p:cNvPr id="21557" name="Line 139">
              <a:extLst>
                <a:ext uri="{FF2B5EF4-FFF2-40B4-BE49-F238E27FC236}">
                  <a16:creationId xmlns:a16="http://schemas.microsoft.com/office/drawing/2014/main" id="{A7044A4C-3BCB-45BC-A51F-4275D7D6E8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975" y="47466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58" name="Line 140">
              <a:extLst>
                <a:ext uri="{FF2B5EF4-FFF2-40B4-BE49-F238E27FC236}">
                  <a16:creationId xmlns:a16="http://schemas.microsoft.com/office/drawing/2014/main" id="{D6F5B72F-14A2-43C8-A3D1-D78DBC11F5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975" y="40560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59" name="Line 141">
              <a:extLst>
                <a:ext uri="{FF2B5EF4-FFF2-40B4-BE49-F238E27FC236}">
                  <a16:creationId xmlns:a16="http://schemas.microsoft.com/office/drawing/2014/main" id="{1AC3EEB1-039B-4741-8728-BAFA526138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975" y="26717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60" name="Line 142">
              <a:extLst>
                <a:ext uri="{FF2B5EF4-FFF2-40B4-BE49-F238E27FC236}">
                  <a16:creationId xmlns:a16="http://schemas.microsoft.com/office/drawing/2014/main" id="{790669D6-0998-4F90-B7FD-66C7F6A7F2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975" y="3362325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61" name="Line 143">
              <a:extLst>
                <a:ext uri="{FF2B5EF4-FFF2-40B4-BE49-F238E27FC236}">
                  <a16:creationId xmlns:a16="http://schemas.microsoft.com/office/drawing/2014/main" id="{80562237-ECAE-4990-8BBE-40D92BF206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06463" y="2662238"/>
              <a:ext cx="1587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21562" name="Text Box 148">
              <a:extLst>
                <a:ext uri="{FF2B5EF4-FFF2-40B4-BE49-F238E27FC236}">
                  <a16:creationId xmlns:a16="http://schemas.microsoft.com/office/drawing/2014/main" id="{D9FA8947-F1C3-4E31-92E2-F596F15C7E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838" y="2185988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l"/>
              <a:r>
                <a:rPr lang="en-GB" altLang="fr-FR" sz="1800" i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21563" name="Rectangle 40">
              <a:extLst>
                <a:ext uri="{FF2B5EF4-FFF2-40B4-BE49-F238E27FC236}">
                  <a16:creationId xmlns:a16="http://schemas.microsoft.com/office/drawing/2014/main" id="{0AB1A248-F9C4-47D0-8A72-51C61E2EAE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850" y="2373175"/>
              <a:ext cx="1484669" cy="264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GB" altLang="fr-FR" sz="1400" i="0">
                  <a:solidFill>
                    <a:srgbClr val="000066"/>
                  </a:solidFill>
                  <a:cs typeface="Arial" panose="020B0604020202020204" pitchFamily="34" charset="0"/>
                </a:rPr>
                <a:t>Primary analysis</a:t>
              </a:r>
              <a:endParaRPr lang="en-GB" altLang="fr-FR" sz="1600" i="0">
                <a:solidFill>
                  <a:srgbClr val="000066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564" name="Line 146">
              <a:extLst>
                <a:ext uri="{FF2B5EF4-FFF2-40B4-BE49-F238E27FC236}">
                  <a16:creationId xmlns:a16="http://schemas.microsoft.com/office/drawing/2014/main" id="{810417A8-AC2A-4635-8526-BE1CF521D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5975" y="5438775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21565" name="Group 60">
              <a:extLst>
                <a:ext uri="{FF2B5EF4-FFF2-40B4-BE49-F238E27FC236}">
                  <a16:creationId xmlns:a16="http://schemas.microsoft.com/office/drawing/2014/main" id="{E2F0BE31-ECBC-4A6A-A5DD-FFF862E912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08050" y="1881188"/>
              <a:ext cx="2659063" cy="369887"/>
              <a:chOff x="1084" y="1254"/>
              <a:chExt cx="980" cy="233"/>
            </a:xfrm>
          </p:grpSpPr>
          <p:sp>
            <p:nvSpPr>
              <p:cNvPr id="21569" name="AutoShape 165">
                <a:extLst>
                  <a:ext uri="{FF2B5EF4-FFF2-40B4-BE49-F238E27FC236}">
                    <a16:creationId xmlns:a16="http://schemas.microsoft.com/office/drawing/2014/main" id="{ABB7A2B0-4EE1-4656-B26C-AD9593CD9B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4" y="1268"/>
                <a:ext cx="980" cy="20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endParaRPr lang="en-GB" altLang="fr-FR" sz="2800" i="0">
                  <a:solidFill>
                    <a:srgbClr val="333399"/>
                  </a:solidFill>
                </a:endParaRPr>
              </a:p>
            </p:txBody>
          </p:sp>
          <p:sp>
            <p:nvSpPr>
              <p:cNvPr id="21570" name="Rectangle 3">
                <a:extLst>
                  <a:ext uri="{FF2B5EF4-FFF2-40B4-BE49-F238E27FC236}">
                    <a16:creationId xmlns:a16="http://schemas.microsoft.com/office/drawing/2014/main" id="{A3906DF3-9249-4C6A-BCEA-0154FABDD4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3" y="1330"/>
                <a:ext cx="112" cy="87"/>
              </a:xfrm>
              <a:prstGeom prst="rect">
                <a:avLst/>
              </a:prstGeom>
              <a:solidFill>
                <a:srgbClr val="6666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endParaRPr lang="en-GB" altLang="fr-FR" i="0">
                  <a:solidFill>
                    <a:srgbClr val="333399"/>
                  </a:solidFill>
                </a:endParaRPr>
              </a:p>
            </p:txBody>
          </p:sp>
          <p:sp>
            <p:nvSpPr>
              <p:cNvPr id="21571" name="Rectangle 4">
                <a:extLst>
                  <a:ext uri="{FF2B5EF4-FFF2-40B4-BE49-F238E27FC236}">
                    <a16:creationId xmlns:a16="http://schemas.microsoft.com/office/drawing/2014/main" id="{94958CD2-54EE-4F84-B1C2-6F5155E23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8" y="1333"/>
                <a:ext cx="112" cy="87"/>
              </a:xfrm>
              <a:prstGeom prst="rect">
                <a:avLst/>
              </a:prstGeom>
              <a:solidFill>
                <a:srgbClr val="66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endParaRPr lang="en-GB" altLang="fr-FR" i="0">
                  <a:solidFill>
                    <a:srgbClr val="333399"/>
                  </a:solidFill>
                </a:endParaRPr>
              </a:p>
            </p:txBody>
          </p:sp>
          <p:sp>
            <p:nvSpPr>
              <p:cNvPr id="21572" name="ZoneTexte 84">
                <a:extLst>
                  <a:ext uri="{FF2B5EF4-FFF2-40B4-BE49-F238E27FC236}">
                    <a16:creationId xmlns:a16="http://schemas.microsoft.com/office/drawing/2014/main" id="{F5270CC8-D395-4BAA-BE86-D566FC8935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52" y="1254"/>
                <a:ext cx="43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RAL BID</a:t>
                </a:r>
              </a:p>
            </p:txBody>
          </p:sp>
          <p:sp>
            <p:nvSpPr>
              <p:cNvPr id="21573" name="ZoneTexte 85">
                <a:extLst>
                  <a:ext uri="{FF2B5EF4-FFF2-40B4-BE49-F238E27FC236}">
                    <a16:creationId xmlns:a16="http://schemas.microsoft.com/office/drawing/2014/main" id="{2A4F9477-5997-4356-B882-5F75E14ADF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7" y="1254"/>
                <a:ext cx="33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algn="ctr"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algn="ctr" fontAlgn="base">
                  <a:spcBef>
                    <a:spcPct val="0"/>
                  </a:spcBef>
                  <a:spcAft>
                    <a:spcPct val="0"/>
                  </a:spcAft>
                  <a:defRPr sz="2400" i="1">
                    <a:solidFill>
                      <a:schemeClr val="bg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l"/>
                <a:r>
                  <a:rPr lang="en-GB" altLang="fr-FR" sz="1800" b="1" i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RAL QD</a:t>
                </a:r>
              </a:p>
            </p:txBody>
          </p:sp>
        </p:grpSp>
        <p:sp>
          <p:nvSpPr>
            <p:cNvPr id="21566" name="Rectangle 40">
              <a:extLst>
                <a:ext uri="{FF2B5EF4-FFF2-40B4-BE49-F238E27FC236}">
                  <a16:creationId xmlns:a16="http://schemas.microsoft.com/office/drawing/2014/main" id="{8E3D9C1F-740C-4FFB-8777-93657642E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3325" y="5448300"/>
              <a:ext cx="1204913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"/>
                </a:spcBef>
              </a:pPr>
              <a:r>
                <a:rPr lang="en-GB" altLang="fr-FR" sz="1600" b="1" i="0">
                  <a:solidFill>
                    <a:srgbClr val="000066"/>
                  </a:solidFill>
                  <a:cs typeface="Arial" panose="020B0604020202020204" pitchFamily="34" charset="0"/>
                </a:rPr>
                <a:t>ITT NC = F</a:t>
              </a:r>
            </a:p>
          </p:txBody>
        </p:sp>
        <p:sp>
          <p:nvSpPr>
            <p:cNvPr id="21567" name="Rectangle 40">
              <a:extLst>
                <a:ext uri="{FF2B5EF4-FFF2-40B4-BE49-F238E27FC236}">
                  <a16:creationId xmlns:a16="http://schemas.microsoft.com/office/drawing/2014/main" id="{622B4952-8B2B-4C0A-AA3F-954B1C01D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7725" y="5089525"/>
              <a:ext cx="4651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"/>
                </a:spcBef>
              </a:pPr>
              <a:r>
                <a:rPr lang="en-GB" altLang="fr-FR" sz="1400" i="0">
                  <a:solidFill>
                    <a:srgbClr val="000066"/>
                  </a:solidFill>
                  <a:cs typeface="Arial" panose="020B0604020202020204" pitchFamily="34" charset="0"/>
                </a:rPr>
                <a:t>N =</a:t>
              </a:r>
            </a:p>
          </p:txBody>
        </p:sp>
        <p:sp>
          <p:nvSpPr>
            <p:cNvPr id="21568" name="Rectangle 135">
              <a:extLst>
                <a:ext uri="{FF2B5EF4-FFF2-40B4-BE49-F238E27FC236}">
                  <a16:creationId xmlns:a16="http://schemas.microsoft.com/office/drawing/2014/main" id="{EF4F4C5A-BB0D-4A56-9B07-BC2B2110AD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402" y="5312179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>
              <a:lvl1pPr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algn="ctr"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fontAlgn="base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GB" altLang="fr-FR" sz="1400" b="1" i="0">
                  <a:solidFill>
                    <a:srgbClr val="000066"/>
                  </a:solidFill>
                  <a:cs typeface="Arial" panose="020B0604020202020204" pitchFamily="34" charset="0"/>
                </a:rPr>
                <a:t>0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59" name="Group 123">
            <a:extLst>
              <a:ext uri="{FF2B5EF4-FFF2-40B4-BE49-F238E27FC236}">
                <a16:creationId xmlns:a16="http://schemas.microsoft.com/office/drawing/2014/main" id="{031E315A-2B7A-4B66-BC0F-CA10FBA756E8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612900"/>
          <a:ext cx="7848600" cy="4565650"/>
        </p:xfrm>
        <a:graphic>
          <a:graphicData uri="http://schemas.openxmlformats.org/drawingml/2006/table">
            <a:tbl>
              <a:tblPr/>
              <a:tblGrid>
                <a:gridCol w="46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0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1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4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BID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QD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65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Clinical adverse events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Drug-related AE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24.2%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26.4%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Serious drug-related AE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0.5%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0.3%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Treatment discontinuation due to AE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1.0%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1.0%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26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Laboratory adverse events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Drug-related AE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2.3%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1.3%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Treatment discontinuation due to AE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0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0.3%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265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Moderate to severe adverse events of any cause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48%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45%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Diarrhoea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Headache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Depression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kern="1200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Vomiting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265">
                <a:tc gridSpan="4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Grade 3 or 4 laboratory abnormality in &gt; 2% of patients in either group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Fasting LDL-cholesterol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190 mg/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(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4.9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mmol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/L)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2.0%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1.4%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Creatine kinase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5.4%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3.9%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ALT / AST</a:t>
                      </a:r>
                    </a:p>
                  </a:txBody>
                  <a:tcPr marL="90000" marR="90000" marT="46791" marB="46791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3.4% / 3.4%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2.9% / 1.8%</a:t>
                      </a:r>
                    </a:p>
                  </a:txBody>
                  <a:tcPr marL="90000" marR="90000" marT="46791" marB="4679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23639" name="Espace réservé du contenu 2">
            <a:extLst>
              <a:ext uri="{FF2B5EF4-FFF2-40B4-BE49-F238E27FC236}">
                <a16:creationId xmlns:a16="http://schemas.microsoft.com/office/drawing/2014/main" id="{34C14693-E595-43C3-8E0C-B19BCB4720D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688" y="1128713"/>
            <a:ext cx="9024937" cy="466725"/>
          </a:xfrm>
        </p:spPr>
        <p:txBody>
          <a:bodyPr/>
          <a:lstStyle/>
          <a:p>
            <a:r>
              <a:rPr lang="en-GB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Safety at W48</a:t>
            </a:r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23640" name="ZoneTexte 69">
            <a:extLst>
              <a:ext uri="{FF2B5EF4-FFF2-40B4-BE49-F238E27FC236}">
                <a16:creationId xmlns:a16="http://schemas.microsoft.com/office/drawing/2014/main" id="{893F9026-D9D6-4077-B4AE-EACCAB54A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23641" name="AutoShape 162">
            <a:extLst>
              <a:ext uri="{FF2B5EF4-FFF2-40B4-BE49-F238E27FC236}">
                <a16:creationId xmlns:a16="http://schemas.microsoft.com/office/drawing/2014/main" id="{CA67AD44-BD94-4DAF-9C34-17651E312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  <p:sp>
        <p:nvSpPr>
          <p:cNvPr id="23642" name="Rectangle 24">
            <a:extLst>
              <a:ext uri="{FF2B5EF4-FFF2-40B4-BE49-F238E27FC236}">
                <a16:creationId xmlns:a16="http://schemas.microsoft.com/office/drawing/2014/main" id="{EECEFE0D-ED3B-4040-BB2C-735493F6B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u contenu 2">
            <a:extLst>
              <a:ext uri="{FF2B5EF4-FFF2-40B4-BE49-F238E27FC236}">
                <a16:creationId xmlns:a16="http://schemas.microsoft.com/office/drawing/2014/main" id="{526306CA-6D46-4B68-9535-73DED98B71F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800" y="1125538"/>
            <a:ext cx="8697913" cy="14097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Virologic failure: definition</a:t>
            </a: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Non-response = never achieved 2 consecutive HIV RNA &lt; 50 c/mL by week 24 or at time of premature study discontinuation</a:t>
            </a:r>
            <a:endParaRPr lang="en-US" altLang="fr-FR" sz="4800">
              <a:ea typeface="ＭＳ Ｐゴシック" panose="020B0600070205080204" pitchFamily="34" charset="-128"/>
            </a:endParaRPr>
          </a:p>
          <a:p>
            <a:pPr lvl="1">
              <a:spcBef>
                <a:spcPct val="0"/>
              </a:spcBef>
            </a:pPr>
            <a:r>
              <a:rPr lang="en-US" altLang="fr-FR" sz="1800">
                <a:ea typeface="ＭＳ Ｐゴシック" panose="020B0600070205080204" pitchFamily="34" charset="-128"/>
              </a:rPr>
              <a:t>or rebound = after an initial response, confirmed HIV RNA </a:t>
            </a:r>
            <a:r>
              <a:rPr lang="en-US" altLang="fr-FR" sz="1800" u="sng">
                <a:ea typeface="ＭＳ Ｐゴシック" panose="020B0600070205080204" pitchFamily="34" charset="-128"/>
              </a:rPr>
              <a:t>&gt;</a:t>
            </a:r>
            <a:r>
              <a:rPr lang="en-US" altLang="fr-FR" sz="1800">
                <a:ea typeface="ＭＳ Ｐゴシック" panose="020B0600070205080204" pitchFamily="34" charset="-128"/>
              </a:rPr>
              <a:t> 50 c/mL</a:t>
            </a:r>
          </a:p>
        </p:txBody>
      </p:sp>
      <p:graphicFrame>
        <p:nvGraphicFramePr>
          <p:cNvPr id="275498" name="Group 42">
            <a:extLst>
              <a:ext uri="{FF2B5EF4-FFF2-40B4-BE49-F238E27FC236}">
                <a16:creationId xmlns:a16="http://schemas.microsoft.com/office/drawing/2014/main" id="{285AD590-36F6-47FA-8A76-93EE212748D2}"/>
              </a:ext>
            </a:extLst>
          </p:cNvPr>
          <p:cNvGraphicFramePr>
            <a:graphicFrameLocks noGrp="1"/>
          </p:cNvGraphicFramePr>
          <p:nvPr/>
        </p:nvGraphicFramePr>
        <p:xfrm>
          <a:off x="382588" y="2613025"/>
          <a:ext cx="8366125" cy="3078163"/>
        </p:xfrm>
        <a:graphic>
          <a:graphicData uri="http://schemas.openxmlformats.org/drawingml/2006/table">
            <a:tbl>
              <a:tblPr/>
              <a:tblGrid>
                <a:gridCol w="365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3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0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2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Emergence of resistance in virologic failure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BID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 = 388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 QD</a:t>
                      </a: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 = 382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6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Protocol-defined virologic failure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35 (9%)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53 (14%)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Non-response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14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22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Rebound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21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31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6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Assessed for emergence of resistance mutations *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16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30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No result available (technical issue)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Raltegravir resistance mutations + M184I/V 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2/12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9/27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M184I/V alone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4/13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11/28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7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84" charset="0"/>
                        <a:ea typeface="ＭＳ Ｐゴシック" pitchFamily="-84" charset="-128"/>
                        <a:cs typeface="ＭＳ Ｐゴシック" pitchFamily="-84" charset="-128"/>
                      </a:endParaRP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No resistance</a:t>
                      </a:r>
                    </a:p>
                  </a:txBody>
                  <a:tcPr marT="45709" marB="45709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8/14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84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84" charset="0"/>
                          <a:ea typeface="ＭＳ Ｐゴシック" pitchFamily="-84" charset="-128"/>
                          <a:cs typeface="ＭＳ Ｐゴシック" pitchFamily="-84" charset="-128"/>
                        </a:rPr>
                        <a:t>8/28</a:t>
                      </a:r>
                    </a:p>
                  </a:txBody>
                  <a:tcPr marT="45709" marB="45709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5650" name="ZoneTexte 5">
            <a:extLst>
              <a:ext uri="{FF2B5EF4-FFF2-40B4-BE49-F238E27FC236}">
                <a16:creationId xmlns:a16="http://schemas.microsoft.com/office/drawing/2014/main" id="{C00C0874-9548-47AF-B4EA-FFEC253A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726113"/>
            <a:ext cx="8604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GB" altLang="fr-FR" sz="1400" i="0">
                <a:solidFill>
                  <a:srgbClr val="000066"/>
                </a:solidFill>
              </a:rPr>
              <a:t>* Genotyping was done only in patients with HIV RNA &gt; 400 c/mL</a:t>
            </a:r>
          </a:p>
        </p:txBody>
      </p:sp>
      <p:sp>
        <p:nvSpPr>
          <p:cNvPr id="25651" name="ZoneTexte 9">
            <a:extLst>
              <a:ext uri="{FF2B5EF4-FFF2-40B4-BE49-F238E27FC236}">
                <a16:creationId xmlns:a16="http://schemas.microsoft.com/office/drawing/2014/main" id="{7F43CBE6-DD8A-45B1-BD01-C45E2BED5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3" y="6008688"/>
            <a:ext cx="5119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fr-FR" altLang="fr-FR" sz="1400" i="0">
                <a:solidFill>
                  <a:srgbClr val="000066"/>
                </a:solidFill>
              </a:rPr>
              <a:t>2/2 (RAL BID) and 7/9 (RAL QD) patients who had emergence of RAL resistance had baseline HIV RNA &gt; 100 000 c/mL </a:t>
            </a:r>
          </a:p>
        </p:txBody>
      </p:sp>
      <p:sp>
        <p:nvSpPr>
          <p:cNvPr id="25652" name="ZoneTexte 69">
            <a:extLst>
              <a:ext uri="{FF2B5EF4-FFF2-40B4-BE49-F238E27FC236}">
                <a16:creationId xmlns:a16="http://schemas.microsoft.com/office/drawing/2014/main" id="{BA3745F8-2BCB-40C6-9D15-5C788FFD6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GB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25653" name="AutoShape 162">
            <a:extLst>
              <a:ext uri="{FF2B5EF4-FFF2-40B4-BE49-F238E27FC236}">
                <a16:creationId xmlns:a16="http://schemas.microsoft.com/office/drawing/2014/main" id="{376EAEE9-5CE2-4C86-A6E6-80F02ED20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  <p:sp>
        <p:nvSpPr>
          <p:cNvPr id="25654" name="Rectangle 24">
            <a:extLst>
              <a:ext uri="{FF2B5EF4-FFF2-40B4-BE49-F238E27FC236}">
                <a16:creationId xmlns:a16="http://schemas.microsoft.com/office/drawing/2014/main" id="{045D39C3-2C55-4473-B209-6C3AB3A91B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4">
            <a:extLst>
              <a:ext uri="{FF2B5EF4-FFF2-40B4-BE49-F238E27FC236}">
                <a16:creationId xmlns:a16="http://schemas.microsoft.com/office/drawing/2014/main" id="{31387386-9896-48B0-AE9A-078CD8D9F2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US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  <p:sp>
        <p:nvSpPr>
          <p:cNvPr id="27650" name="Espace réservé du contenu 3">
            <a:extLst>
              <a:ext uri="{FF2B5EF4-FFF2-40B4-BE49-F238E27FC236}">
                <a16:creationId xmlns:a16="http://schemas.microsoft.com/office/drawing/2014/main" id="{8A1ABD33-0493-421F-972C-E808F5628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Pharmacokinetic Data</a:t>
            </a: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Trough raltegravir concentrations were more than six times higher with twice-daily dosing than they were with once-daily dosing</a:t>
            </a: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Although an association between trough RAL concentrations and efficacy was evident in the once-daily group, no clear threshold could be identified</a:t>
            </a:r>
          </a:p>
        </p:txBody>
      </p:sp>
      <p:sp>
        <p:nvSpPr>
          <p:cNvPr id="27651" name="ZoneTexte 69">
            <a:extLst>
              <a:ext uri="{FF2B5EF4-FFF2-40B4-BE49-F238E27FC236}">
                <a16:creationId xmlns:a16="http://schemas.microsoft.com/office/drawing/2014/main" id="{B925A99D-A9EF-492D-BBAD-FE230F703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27652" name="AutoShape 162">
            <a:extLst>
              <a:ext uri="{FF2B5EF4-FFF2-40B4-BE49-F238E27FC236}">
                <a16:creationId xmlns:a16="http://schemas.microsoft.com/office/drawing/2014/main" id="{B547E7C6-6C19-457E-8F1F-A9D2BCA16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u contenu 2">
            <a:extLst>
              <a:ext uri="{FF2B5EF4-FFF2-40B4-BE49-F238E27FC236}">
                <a16:creationId xmlns:a16="http://schemas.microsoft.com/office/drawing/2014/main" id="{25A1F0E0-5EA3-4926-8329-9BAA53A47BD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800" y="1225550"/>
            <a:ext cx="9024938" cy="5303838"/>
          </a:xfrm>
        </p:spPr>
        <p:txBody>
          <a:bodyPr/>
          <a:lstStyle/>
          <a:p>
            <a:r>
              <a:rPr lang="en-US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Conclusion</a:t>
            </a: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At 48 weeks of treatment, RAL QD was </a:t>
            </a:r>
            <a:r>
              <a:rPr lang="en-US" altLang="fr-FR" sz="2000" b="1">
                <a:ea typeface="ＭＳ Ｐゴシック" panose="020B0600070205080204" pitchFamily="34" charset="-128"/>
              </a:rPr>
              <a:t>not</a:t>
            </a:r>
            <a:r>
              <a:rPr lang="en-US" altLang="fr-FR" sz="2000">
                <a:ea typeface="ＭＳ Ｐゴシック" panose="020B0600070205080204" pitchFamily="34" charset="-128"/>
              </a:rPr>
              <a:t> non-inferior to RAL BID, </a:t>
            </a:r>
            <a:br>
              <a:rPr lang="en-US" altLang="fr-FR" sz="2000">
                <a:ea typeface="ＭＳ Ｐゴシック" panose="020B0600070205080204" pitchFamily="34" charset="-128"/>
              </a:rPr>
            </a:br>
            <a:r>
              <a:rPr lang="en-US" altLang="fr-FR" sz="2000">
                <a:ea typeface="ＭＳ Ｐゴシック" panose="020B0600070205080204" pitchFamily="34" charset="-128"/>
              </a:rPr>
              <a:t>in combination with TDF/FTC</a:t>
            </a: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Virologic failure was more common with once-daily dosing especially</a:t>
            </a:r>
            <a:br>
              <a:rPr lang="en-US" altLang="fr-FR" sz="2000">
                <a:ea typeface="ＭＳ Ｐゴシック" panose="020B0600070205080204" pitchFamily="34" charset="-128"/>
              </a:rPr>
            </a:br>
            <a:r>
              <a:rPr lang="en-US" altLang="fr-FR" sz="2000">
                <a:ea typeface="ＭＳ Ｐゴシック" panose="020B0600070205080204" pitchFamily="34" charset="-128"/>
              </a:rPr>
              <a:t>in patients with baseline HIV RNA &gt; 100 000 c/mL</a:t>
            </a: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More patients in the once-daily group than in the twice-daily group had resistance emergence to both RAL and FTC at the time of virological failure</a:t>
            </a:r>
            <a:endParaRPr lang="en-US" altLang="fr-FR" sz="5400">
              <a:ea typeface="ＭＳ Ｐゴシック" panose="020B0600070205080204" pitchFamily="34" charset="-128"/>
            </a:endParaRP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Patients in the once-daily group with low pharmacokinetic values and high baseline viral loads were at particular risk of treatment failure</a:t>
            </a:r>
            <a:endParaRPr lang="en-US" altLang="fr-FR" sz="5400">
              <a:ea typeface="ＭＳ Ｐゴシック" panose="020B0600070205080204" pitchFamily="34" charset="-128"/>
            </a:endParaRPr>
          </a:p>
          <a:p>
            <a:pPr lvl="1"/>
            <a:endParaRPr lang="en-US" altLang="fr-FR" sz="2000">
              <a:ea typeface="ＭＳ Ｐゴシック" panose="020B0600070205080204" pitchFamily="34" charset="-128"/>
            </a:endParaRPr>
          </a:p>
          <a:p>
            <a:pPr lvl="1"/>
            <a:r>
              <a:rPr lang="en-US" altLang="fr-FR" sz="2000">
                <a:ea typeface="ＭＳ Ｐゴシック" panose="020B0600070205080204" pitchFamily="34" charset="-128"/>
              </a:rPr>
              <a:t>Despite a high response rate, RAL at 800 mg QD cannot be recommended in place of twice-daily dosing for first-line antiretroviral therapy</a:t>
            </a:r>
            <a:endParaRPr lang="en-US" altLang="fr-FR" sz="5400">
              <a:ea typeface="ＭＳ Ｐゴシック" panose="020B0600070205080204" pitchFamily="34" charset="-128"/>
            </a:endParaRPr>
          </a:p>
        </p:txBody>
      </p:sp>
      <p:sp>
        <p:nvSpPr>
          <p:cNvPr id="28674" name="ZoneTexte 69">
            <a:extLst>
              <a:ext uri="{FF2B5EF4-FFF2-40B4-BE49-F238E27FC236}">
                <a16:creationId xmlns:a16="http://schemas.microsoft.com/office/drawing/2014/main" id="{D21D2319-43F7-4855-8F82-BAED93023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3575" y="6532563"/>
            <a:ext cx="3355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en-US" altLang="fr-FR" sz="1200">
                <a:solidFill>
                  <a:srgbClr val="CC0000"/>
                </a:solidFill>
              </a:rPr>
              <a:t>Eron JJ, Lancet Infect Dis 2011;11:907-15</a:t>
            </a:r>
          </a:p>
        </p:txBody>
      </p:sp>
      <p:sp>
        <p:nvSpPr>
          <p:cNvPr id="28675" name="AutoShape 162">
            <a:extLst>
              <a:ext uri="{FF2B5EF4-FFF2-40B4-BE49-F238E27FC236}">
                <a16:creationId xmlns:a16="http://schemas.microsoft.com/office/drawing/2014/main" id="{32C93E20-247C-487C-8366-C55CCFB15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69532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algn="ctr"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fr-FR" sz="1200" b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QDMRK</a:t>
            </a:r>
          </a:p>
        </p:txBody>
      </p:sp>
      <p:sp>
        <p:nvSpPr>
          <p:cNvPr id="28676" name="Rectangle 24">
            <a:extLst>
              <a:ext uri="{FF2B5EF4-FFF2-40B4-BE49-F238E27FC236}">
                <a16:creationId xmlns:a16="http://schemas.microsoft.com/office/drawing/2014/main" id="{BFD64F7D-B186-467D-9177-D4AEFF194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947150" cy="1106488"/>
          </a:xfrm>
        </p:spPr>
        <p:txBody>
          <a:bodyPr/>
          <a:lstStyle/>
          <a:p>
            <a:r>
              <a:rPr lang="en-US" altLang="fr-FR" sz="3200">
                <a:ea typeface="ＭＳ Ｐゴシック" panose="020B0600070205080204" pitchFamily="34" charset="-128"/>
              </a:rPr>
              <a:t>QDMRK Study: raltegravir QD vs BID, with TDF/FTC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8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943</Words>
  <Application>Microsoft Office PowerPoint</Application>
  <PresentationFormat>Affichage à l'écran (4:3)</PresentationFormat>
  <Paragraphs>249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ＭＳ Ｐゴシック</vt:lpstr>
      <vt:lpstr>Calibri</vt:lpstr>
      <vt:lpstr>Wingdings</vt:lpstr>
      <vt:lpstr>Trebuchet MS</vt:lpstr>
      <vt:lpstr>Cambria</vt:lpstr>
      <vt:lpstr>Symbol</vt:lpstr>
      <vt:lpstr>ARV_trials_2014</vt:lpstr>
      <vt:lpstr>Comparison of INSTI vs INSTI</vt:lpstr>
      <vt:lpstr>QDMRK Study: raltegravir QD vs BID, with TDF/FTC</vt:lpstr>
      <vt:lpstr>QDMRK Study: raltegravir QD vs BID, with TDF/FTC</vt:lpstr>
      <vt:lpstr>QDMRK Study: raltegravir QD vs BID, with TDF/FTC</vt:lpstr>
      <vt:lpstr>QDMRK Study: raltegravir QD vs BID, with TDF/FTC</vt:lpstr>
      <vt:lpstr>QDMRK Study: raltegravir QD vs BID, with TDF/FTC</vt:lpstr>
      <vt:lpstr>QDMRK Study: raltegravir QD vs BID, with TDF/FTC</vt:lpstr>
      <vt:lpstr>QDMRK Study: raltegravir QD vs BID, with TDF/FTC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subject>AEI - www.aei.fr</dc:subject>
  <dc:creator>www.arv-trial.com</dc:creator>
  <cp:lastModifiedBy>Pilar</cp:lastModifiedBy>
  <cp:revision>1471</cp:revision>
  <cp:lastPrinted>2009-11-19T07:51:26Z</cp:lastPrinted>
  <dcterms:created xsi:type="dcterms:W3CDTF">2014-10-02T12:07:33Z</dcterms:created>
  <dcterms:modified xsi:type="dcterms:W3CDTF">2017-09-04T14:15:36Z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B264BD05-FE4D-4507-8DFF-7CF845A4C0BC</vt:lpwstr>
  </property>
  <property fmtid="{D5CDD505-2E9C-101B-9397-08002B2CF9AE}" pid="3" name="ArticulatePath">
    <vt:lpwstr>ARV TRIALS naive MAJ 2014_QDMRK-2_v01</vt:lpwstr>
  </property>
</Properties>
</file>