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5" r:id="rId2"/>
    <p:sldId id="257" r:id="rId3"/>
    <p:sldId id="258" r:id="rId4"/>
    <p:sldId id="259" r:id="rId5"/>
    <p:sldId id="267" r:id="rId6"/>
    <p:sldId id="276" r:id="rId7"/>
    <p:sldId id="272" r:id="rId8"/>
    <p:sldId id="260" r:id="rId9"/>
    <p:sldId id="264" r:id="rId10"/>
    <p:sldId id="274" r:id="rId11"/>
    <p:sldId id="277" r:id="rId12"/>
    <p:sldId id="262" r:id="rId13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7" clrIdx="0"/>
  <p:cmAuthor id="1" name="Utilisateur de Microsoft Office" initials="Office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99"/>
    <a:srgbClr val="000066"/>
    <a:srgbClr val="CC3300"/>
    <a:srgbClr val="CC0000"/>
    <a:srgbClr val="002060"/>
    <a:srgbClr val="72BFC5"/>
    <a:srgbClr val="DDDDDD"/>
    <a:srgbClr val="C0C0C0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8" autoAdjust="0"/>
  </p:normalViewPr>
  <p:slideViewPr>
    <p:cSldViewPr snapToGrid="0">
      <p:cViewPr>
        <p:scale>
          <a:sx n="85" d="100"/>
          <a:sy n="85" d="100"/>
        </p:scale>
        <p:origin x="-1026" y="-7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10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fld id="{514E68F6-80F9-403B-A4A8-BB48488724EF}" type="datetime1">
              <a:rPr lang="fr-FR"/>
              <a:pPr>
                <a:defRPr/>
              </a:pPr>
              <a:t>30/11/2015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fld id="{E9011CD3-4A06-400D-8DF0-92CB68219B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96537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0A520BA-1C1E-4AAF-B510-B57EEE08FB5C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6251220-8A05-4F1D-B2B0-35D946359576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776B9D2-5450-448B-99EF-C5205A191B64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A92D39A-8C56-4BF0-9CC8-6ED2224B9ACA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CA32F4E-BE92-41B6-AD9E-5E45F3EF203B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96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97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94D0FE9-2DBB-4CF3-8C78-1205D729C34E}" type="slidenum">
              <a:rPr lang="fr-FR" sz="1200">
                <a:solidFill>
                  <a:srgbClr val="000000"/>
                </a:solidFill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17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B2ADC34-D9BB-4605-A535-2FC1F8DDF2CF}" type="slidenum">
              <a:rPr lang="fr-FR" sz="1200">
                <a:latin typeface="Calibri" pitchFamily="34" charset="0"/>
              </a:rPr>
              <a:pPr algn="r" defTabSz="850900"/>
              <a:t>9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7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6FB51F0-8588-48BE-88A7-05B49390F39E}" type="slidenum">
              <a:rPr lang="fr-FR" sz="1200">
                <a:latin typeface="Calibri" pitchFamily="34" charset="0"/>
              </a:rPr>
              <a:pPr algn="r" defTabSz="850900"/>
              <a:t>10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58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C89FF69-A350-4439-A72C-B071AD8C2188}" type="slidenum">
              <a:rPr lang="fr-FR" sz="1200">
                <a:solidFill>
                  <a:srgbClr val="000000"/>
                </a:solidFill>
              </a:rPr>
              <a:pPr algn="r" defTabSz="850900"/>
              <a:t>12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Title32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04664"/>
            <a:ext cx="8043817" cy="7189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>
            <a:lvl1pPr>
              <a:defRPr sz="3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6400800"/>
            <a:ext cx="8046720" cy="15240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6029425"/>
            <a:ext cx="8046720" cy="3048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Comparison of INSTI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EFV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STARTMRK</a:t>
            </a:r>
          </a:p>
          <a:p>
            <a:r>
              <a:rPr 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GS-US-236-0102 </a:t>
            </a:r>
          </a:p>
          <a:p>
            <a:r>
              <a:rPr lang="fr-FR" sz="2800" b="1" smtClean="0">
                <a:latin typeface="Calibri" pitchFamily="34" charset="0"/>
                <a:ea typeface="ＭＳ Ｐゴシック" pitchFamily="34" charset="-128"/>
              </a:rPr>
              <a:t>SINGLE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oneTexte 69"/>
          <p:cNvSpPr txBox="1">
            <a:spLocks noChangeArrowheads="1"/>
          </p:cNvSpPr>
          <p:nvPr/>
        </p:nvSpPr>
        <p:spPr bwMode="auto">
          <a:xfrm>
            <a:off x="1016001" y="6581775"/>
            <a:ext cx="8128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NEJM 2013;369:1807-18 ; </a:t>
            </a:r>
            <a:r>
              <a:rPr lang="en-GB" sz="1200" i="1" dirty="0" err="1">
                <a:solidFill>
                  <a:srgbClr val="CC3300"/>
                </a:solidFill>
              </a:rPr>
              <a:t>Pappa</a:t>
            </a:r>
            <a:r>
              <a:rPr lang="en-GB" sz="1200" i="1" dirty="0">
                <a:solidFill>
                  <a:srgbClr val="CC3300"/>
                </a:solidFill>
              </a:rPr>
              <a:t> K. ICAAC 2014, Abs. H-647a ; </a:t>
            </a:r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JAIDS </a:t>
            </a:r>
            <a:r>
              <a:rPr lang="en-GB" sz="1200" i="1" dirty="0" smtClean="0">
                <a:solidFill>
                  <a:srgbClr val="CC3300"/>
                </a:solidFill>
              </a:rPr>
              <a:t>2015; 70:515-9</a:t>
            </a:r>
            <a:endParaRPr lang="fr-FR" sz="1200" i="1" dirty="0">
              <a:solidFill>
                <a:srgbClr val="CC3300"/>
              </a:solidFill>
            </a:endParaRPr>
          </a:p>
        </p:txBody>
      </p:sp>
      <p:sp>
        <p:nvSpPr>
          <p:cNvPr id="3277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sp>
        <p:nvSpPr>
          <p:cNvPr id="22532" name="Espace réservé du contenu 2"/>
          <p:cNvSpPr>
            <a:spLocks noGrp="1"/>
          </p:cNvSpPr>
          <p:nvPr>
            <p:ph idx="1"/>
          </p:nvPr>
        </p:nvSpPr>
        <p:spPr>
          <a:xfrm>
            <a:off x="50800" y="1398588"/>
            <a:ext cx="9093200" cy="1436687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-84" charset="2"/>
              <a:buChar char="§"/>
              <a:defRPr/>
            </a:pPr>
            <a:r>
              <a:rPr lang="en-GB" b="1" dirty="0" smtClean="0">
                <a:latin typeface="+mj-lt"/>
                <a:ea typeface="ＭＳ Ｐゴシック" pitchFamily="-84" charset="-128"/>
              </a:rPr>
              <a:t>Insomnia was more frequent in DTG group at W48 (15% </a:t>
            </a:r>
            <a:r>
              <a:rPr lang="en-GB" b="1" dirty="0" err="1" smtClean="0">
                <a:latin typeface="+mj-lt"/>
                <a:ea typeface="ＭＳ Ｐゴシック" pitchFamily="-84" charset="-128"/>
              </a:rPr>
              <a:t>vs</a:t>
            </a:r>
            <a:r>
              <a:rPr lang="en-GB" b="1" dirty="0" smtClean="0">
                <a:latin typeface="+mj-lt"/>
                <a:ea typeface="ＭＳ Ｐゴシック" pitchFamily="-84" charset="-128"/>
              </a:rPr>
              <a:t> 10%)</a:t>
            </a:r>
            <a:br>
              <a:rPr lang="en-GB" b="1" dirty="0" smtClean="0">
                <a:latin typeface="+mj-lt"/>
                <a:ea typeface="ＭＳ Ｐゴシック" pitchFamily="-84" charset="-128"/>
              </a:rPr>
            </a:br>
            <a:endParaRPr lang="en-GB" b="1" dirty="0" smtClean="0">
              <a:latin typeface="+mj-lt"/>
              <a:ea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Char char="§"/>
              <a:defRPr/>
            </a:pPr>
            <a:r>
              <a:rPr lang="en-US" b="1" dirty="0" smtClean="0">
                <a:latin typeface="+mj-lt"/>
                <a:ea typeface="ＭＳ Ｐゴシック" pitchFamily="-84" charset="-128"/>
              </a:rPr>
              <a:t>Mean change in </a:t>
            </a:r>
            <a:r>
              <a:rPr lang="en-US" b="1" dirty="0" err="1" smtClean="0">
                <a:latin typeface="+mj-lt"/>
                <a:ea typeface="ＭＳ Ｐゴシック" pitchFamily="-84" charset="-128"/>
              </a:rPr>
              <a:t>creatinine</a:t>
            </a:r>
            <a:r>
              <a:rPr lang="en-US" b="1" dirty="0" smtClean="0">
                <a:latin typeface="+mj-lt"/>
                <a:ea typeface="ＭＳ Ｐゴシック" pitchFamily="-84" charset="-128"/>
              </a:rPr>
              <a:t> at W48 on DTG: + 0.12 to 0.15 mg/</a:t>
            </a:r>
            <a:r>
              <a:rPr lang="en-US" b="1" dirty="0" err="1" smtClean="0">
                <a:latin typeface="+mj-lt"/>
                <a:ea typeface="ＭＳ Ｐゴシック" pitchFamily="-84" charset="-128"/>
              </a:rPr>
              <a:t>dL</a:t>
            </a:r>
            <a:r>
              <a:rPr lang="en-US" b="1" dirty="0" smtClean="0">
                <a:latin typeface="+mj-lt"/>
                <a:ea typeface="ＭＳ Ｐゴシック" pitchFamily="-84" charset="-128"/>
              </a:rPr>
              <a:t> </a:t>
            </a:r>
            <a:br>
              <a:rPr lang="en-US" b="1" dirty="0" smtClean="0">
                <a:latin typeface="+mj-lt"/>
                <a:ea typeface="ＭＳ Ｐゴシック" pitchFamily="-84" charset="-128"/>
              </a:rPr>
            </a:br>
            <a:r>
              <a:rPr lang="en-US" b="1" dirty="0" smtClean="0">
                <a:latin typeface="+mj-lt"/>
                <a:ea typeface="ＭＳ Ｐゴシック" pitchFamily="-84" charset="-128"/>
              </a:rPr>
              <a:t>(10.56 to 13.2 </a:t>
            </a:r>
            <a:r>
              <a:rPr lang="en-US" b="1" dirty="0" err="1" smtClean="0">
                <a:latin typeface="+mj-lt"/>
                <a:ea typeface="ＭＳ Ｐゴシック" pitchFamily="-84" charset="-128"/>
              </a:rPr>
              <a:t>mmol</a:t>
            </a:r>
            <a:r>
              <a:rPr lang="en-US" b="1" dirty="0" smtClean="0">
                <a:latin typeface="+mj-lt"/>
                <a:ea typeface="ＭＳ Ｐゴシック" pitchFamily="-84" charset="-128"/>
              </a:rPr>
              <a:t>/L), peak at W2, then stable</a:t>
            </a:r>
          </a:p>
        </p:txBody>
      </p:sp>
      <p:grpSp>
        <p:nvGrpSpPr>
          <p:cNvPr id="3277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279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280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7569352"/>
              </p:ext>
            </p:extLst>
          </p:nvPr>
        </p:nvGraphicFramePr>
        <p:xfrm>
          <a:off x="385763" y="3369058"/>
          <a:ext cx="8405812" cy="2235840"/>
        </p:xfrm>
        <a:graphic>
          <a:graphicData uri="http://schemas.openxmlformats.org/drawingml/2006/table">
            <a:tbl>
              <a:tblPr/>
              <a:tblGrid>
                <a:gridCol w="2705100"/>
                <a:gridCol w="2565400"/>
                <a:gridCol w="3135312"/>
              </a:tblGrid>
              <a:tr h="286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286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At week 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683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Suspected drug 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hypersensitivity, 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Psychiatric event, N = 4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Drug hypersensitivity, N = 2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Cerebrovascular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accident, N = 1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Renal failure, 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Between W48 and W144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Osteonecrosis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Syncope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286000" y="2911342"/>
            <a:ext cx="5281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defRPr/>
            </a:pPr>
            <a:r>
              <a:rPr lang="en-GB" sz="2000" b="1" kern="0" dirty="0" smtClean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ＭＳ Ｐゴシック" pitchFamily="-109" charset="-128"/>
              </a:rPr>
              <a:t>Serious adverse events related to study drug</a:t>
            </a:r>
            <a:endParaRPr lang="fr-FR" sz="2000" kern="0" dirty="0" smtClean="0">
              <a:solidFill>
                <a:srgbClr val="CC3300"/>
              </a:solidFill>
              <a:latin typeface="Calibri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29740" y="5701984"/>
            <a:ext cx="83898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66"/>
                </a:solidFill>
              </a:rPr>
              <a:t>« ABC HSR » </a:t>
            </a:r>
            <a:r>
              <a:rPr lang="fr-FR" sz="1600" dirty="0" err="1" smtClean="0">
                <a:solidFill>
                  <a:srgbClr val="000066"/>
                </a:solidFill>
              </a:rPr>
              <a:t>was</a:t>
            </a:r>
            <a:r>
              <a:rPr lang="fr-FR" sz="1600" dirty="0" smtClean="0">
                <a:solidFill>
                  <a:srgbClr val="000066"/>
                </a:solidFill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</a:rPr>
              <a:t>reported</a:t>
            </a:r>
            <a:r>
              <a:rPr lang="fr-FR" sz="1600" dirty="0" smtClean="0">
                <a:solidFill>
                  <a:srgbClr val="000066"/>
                </a:solidFill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</a:rPr>
              <a:t>between</a:t>
            </a:r>
            <a:r>
              <a:rPr lang="fr-FR" sz="1600" dirty="0" smtClean="0">
                <a:solidFill>
                  <a:srgbClr val="000066"/>
                </a:solidFill>
              </a:rPr>
              <a:t> W0 and W96 in 2 patients in the DTG + ABC/3TC arm vs 5 in the TDF/FTC/EFV arm</a:t>
            </a:r>
            <a:endParaRPr lang="fr-FR" sz="1600" dirty="0">
              <a:solidFill>
                <a:srgbClr val="000066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SINGLE </a:t>
            </a:r>
            <a:r>
              <a:rPr lang="fr-FR" sz="3200" dirty="0" err="1" smtClean="0"/>
              <a:t>Study</a:t>
            </a:r>
            <a:r>
              <a:rPr lang="fr-FR" sz="3200" dirty="0" smtClean="0"/>
              <a:t>: </a:t>
            </a:r>
            <a:r>
              <a:rPr lang="fr-FR" sz="3200" dirty="0" err="1" smtClean="0"/>
              <a:t>bone</a:t>
            </a:r>
            <a:r>
              <a:rPr lang="fr-FR" sz="3200" dirty="0" smtClean="0"/>
              <a:t> </a:t>
            </a:r>
            <a:r>
              <a:rPr lang="fr-FR" sz="3200" dirty="0" err="1" smtClean="0"/>
              <a:t>biomarkers</a:t>
            </a:r>
            <a:r>
              <a:rPr lang="fr-FR" sz="3200" dirty="0" smtClean="0"/>
              <a:t> </a:t>
            </a:r>
            <a:r>
              <a:rPr lang="fr-FR" sz="3200" dirty="0" err="1" smtClean="0"/>
              <a:t>assessment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6674803" y="6560760"/>
            <a:ext cx="2450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CC3300"/>
                </a:solidFill>
              </a:rPr>
              <a:t>Tebas</a:t>
            </a:r>
            <a:r>
              <a:rPr lang="en-US" sz="1200" i="1" dirty="0" smtClean="0">
                <a:solidFill>
                  <a:srgbClr val="CC3300"/>
                </a:solidFill>
              </a:rPr>
              <a:t> P, AIDS 2015; 29:2459-64</a:t>
            </a:r>
            <a:endParaRPr lang="en-US" sz="1200" i="1" dirty="0">
              <a:solidFill>
                <a:srgbClr val="CC3300"/>
              </a:solidFill>
            </a:endParaRPr>
          </a:p>
        </p:txBody>
      </p:sp>
      <p:sp>
        <p:nvSpPr>
          <p:cNvPr id="236" name="ZoneTexte 235"/>
          <p:cNvSpPr txBox="1"/>
          <p:nvPr/>
        </p:nvSpPr>
        <p:spPr>
          <a:xfrm>
            <a:off x="1196008" y="4149080"/>
            <a:ext cx="3083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333399"/>
                </a:solidFill>
                <a:latin typeface="+mj-lt"/>
              </a:rPr>
              <a:t>Bone-specific alkaline phosphatase </a:t>
            </a:r>
          </a:p>
          <a:p>
            <a:pPr algn="ctr"/>
            <a:r>
              <a:rPr lang="en-US" sz="1400" b="1" smtClean="0">
                <a:solidFill>
                  <a:srgbClr val="333399"/>
                </a:solidFill>
                <a:latin typeface="+mj-lt"/>
              </a:rPr>
              <a:t>(BSAP)</a:t>
            </a:r>
            <a:endParaRPr lang="en-US" sz="1400" b="1">
              <a:solidFill>
                <a:srgbClr val="333399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9989" y="1159050"/>
            <a:ext cx="760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smtClean="0">
                <a:solidFill>
                  <a:srgbClr val="CC3300"/>
                </a:solidFill>
                <a:latin typeface="+mj-lt"/>
              </a:rPr>
              <a:t>Mean change from baseline in bone turnover markers (%) </a:t>
            </a:r>
            <a:endParaRPr lang="en-US" sz="2400">
              <a:solidFill>
                <a:srgbClr val="CC3300"/>
              </a:solidFill>
              <a:latin typeface="+mj-lt"/>
            </a:endParaRPr>
          </a:p>
        </p:txBody>
      </p:sp>
      <p:grpSp>
        <p:nvGrpSpPr>
          <p:cNvPr id="289" name="Groupe 288"/>
          <p:cNvGrpSpPr/>
          <p:nvPr/>
        </p:nvGrpSpPr>
        <p:grpSpPr>
          <a:xfrm>
            <a:off x="5009695" y="4005064"/>
            <a:ext cx="4032705" cy="2572008"/>
            <a:chOff x="5009695" y="4005064"/>
            <a:chExt cx="4032705" cy="2572008"/>
          </a:xfrm>
        </p:grpSpPr>
        <p:grpSp>
          <p:nvGrpSpPr>
            <p:cNvPr id="4231" name="Groupe 4230"/>
            <p:cNvGrpSpPr/>
            <p:nvPr/>
          </p:nvGrpSpPr>
          <p:grpSpPr>
            <a:xfrm>
              <a:off x="5754379" y="4475033"/>
              <a:ext cx="2541588" cy="1524388"/>
              <a:chOff x="5604519" y="4581525"/>
              <a:chExt cx="2855913" cy="1712913"/>
            </a:xfrm>
          </p:grpSpPr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5679132" y="4581525"/>
                <a:ext cx="2781300" cy="1638300"/>
              </a:xfrm>
              <a:custGeom>
                <a:avLst/>
                <a:gdLst>
                  <a:gd name="T0" fmla="*/ 0 w 1752"/>
                  <a:gd name="T1" fmla="*/ 0 h 1032"/>
                  <a:gd name="T2" fmla="*/ 0 w 1752"/>
                  <a:gd name="T3" fmla="*/ 1032 h 1032"/>
                  <a:gd name="T4" fmla="*/ 1752 w 1752"/>
                  <a:gd name="T5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2" h="1032">
                    <a:moveTo>
                      <a:pt x="0" y="0"/>
                    </a:moveTo>
                    <a:lnTo>
                      <a:pt x="0" y="1032"/>
                    </a:lnTo>
                    <a:lnTo>
                      <a:pt x="1752" y="103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 flipV="1">
                <a:off x="8190557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 flipV="1">
                <a:off x="7390457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 flipV="1">
                <a:off x="6617344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 flipV="1">
                <a:off x="5679132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5" name="Line 48"/>
              <p:cNvSpPr>
                <a:spLocks noChangeShapeType="1"/>
              </p:cNvSpPr>
              <p:nvPr/>
            </p:nvSpPr>
            <p:spPr bwMode="auto">
              <a:xfrm>
                <a:off x="5604519" y="4592638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6" name="Line 49"/>
              <p:cNvSpPr>
                <a:spLocks noChangeShapeType="1"/>
              </p:cNvSpPr>
              <p:nvPr/>
            </p:nvSpPr>
            <p:spPr bwMode="auto">
              <a:xfrm>
                <a:off x="5604519" y="4918075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7" name="Line 50"/>
              <p:cNvSpPr>
                <a:spLocks noChangeShapeType="1"/>
              </p:cNvSpPr>
              <p:nvPr/>
            </p:nvSpPr>
            <p:spPr bwMode="auto">
              <a:xfrm>
                <a:off x="5604519" y="5243513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8" name="Line 51"/>
              <p:cNvSpPr>
                <a:spLocks noChangeShapeType="1"/>
              </p:cNvSpPr>
              <p:nvPr/>
            </p:nvSpPr>
            <p:spPr bwMode="auto">
              <a:xfrm>
                <a:off x="5604519" y="5568950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9" name="Line 52"/>
              <p:cNvSpPr>
                <a:spLocks noChangeShapeType="1"/>
              </p:cNvSpPr>
              <p:nvPr/>
            </p:nvSpPr>
            <p:spPr bwMode="auto">
              <a:xfrm>
                <a:off x="5604519" y="5892800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0" name="Line 53"/>
              <p:cNvSpPr>
                <a:spLocks noChangeShapeType="1"/>
              </p:cNvSpPr>
              <p:nvPr/>
            </p:nvSpPr>
            <p:spPr bwMode="auto">
              <a:xfrm>
                <a:off x="5604519" y="6219825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1" name="Line 64"/>
              <p:cNvSpPr>
                <a:spLocks noChangeShapeType="1"/>
              </p:cNvSpPr>
              <p:nvPr/>
            </p:nvSpPr>
            <p:spPr bwMode="auto">
              <a:xfrm flipV="1">
                <a:off x="6614169" y="5153025"/>
                <a:ext cx="0" cy="10636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2" name="Line 65"/>
              <p:cNvSpPr>
                <a:spLocks noChangeShapeType="1"/>
              </p:cNvSpPr>
              <p:nvPr/>
            </p:nvSpPr>
            <p:spPr bwMode="auto">
              <a:xfrm flipV="1">
                <a:off x="6614169" y="5062538"/>
                <a:ext cx="0" cy="9048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3" name="Freeform 66"/>
              <p:cNvSpPr>
                <a:spLocks/>
              </p:cNvSpPr>
              <p:nvPr/>
            </p:nvSpPr>
            <p:spPr bwMode="auto">
              <a:xfrm>
                <a:off x="6614169" y="5143500"/>
                <a:ext cx="774700" cy="49213"/>
              </a:xfrm>
              <a:custGeom>
                <a:avLst/>
                <a:gdLst>
                  <a:gd name="T0" fmla="*/ 488 w 488"/>
                  <a:gd name="T1" fmla="*/ 31 h 31"/>
                  <a:gd name="T2" fmla="*/ 5 w 488"/>
                  <a:gd name="T3" fmla="*/ 0 h 31"/>
                  <a:gd name="T4" fmla="*/ 0 w 488"/>
                  <a:gd name="T5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8" h="31">
                    <a:moveTo>
                      <a:pt x="488" y="31"/>
                    </a:moveTo>
                    <a:lnTo>
                      <a:pt x="5" y="0"/>
                    </a:lnTo>
                    <a:lnTo>
                      <a:pt x="0" y="6"/>
                    </a:lnTo>
                  </a:path>
                </a:pathLst>
              </a:cu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4" name="Line 67"/>
              <p:cNvSpPr>
                <a:spLocks noChangeShapeType="1"/>
              </p:cNvSpPr>
              <p:nvPr/>
            </p:nvSpPr>
            <p:spPr bwMode="auto">
              <a:xfrm flipV="1">
                <a:off x="7388869" y="5192713"/>
                <a:ext cx="0" cy="10795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5" name="Line 68"/>
              <p:cNvSpPr>
                <a:spLocks noChangeShapeType="1"/>
              </p:cNvSpPr>
              <p:nvPr/>
            </p:nvSpPr>
            <p:spPr bwMode="auto">
              <a:xfrm flipV="1">
                <a:off x="7388869" y="5078413"/>
                <a:ext cx="0" cy="11430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6" name="Line 69"/>
              <p:cNvSpPr>
                <a:spLocks noChangeShapeType="1"/>
              </p:cNvSpPr>
              <p:nvPr/>
            </p:nvSpPr>
            <p:spPr bwMode="auto">
              <a:xfrm flipV="1">
                <a:off x="8185794" y="5508625"/>
                <a:ext cx="0" cy="841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7" name="Line 70"/>
              <p:cNvSpPr>
                <a:spLocks noChangeShapeType="1"/>
              </p:cNvSpPr>
              <p:nvPr/>
            </p:nvSpPr>
            <p:spPr bwMode="auto">
              <a:xfrm flipH="1" flipV="1">
                <a:off x="8185794" y="5508625"/>
                <a:ext cx="9525" cy="158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8" name="Line 71"/>
              <p:cNvSpPr>
                <a:spLocks noChangeShapeType="1"/>
              </p:cNvSpPr>
              <p:nvPr/>
            </p:nvSpPr>
            <p:spPr bwMode="auto">
              <a:xfrm flipV="1">
                <a:off x="8185794" y="5408613"/>
                <a:ext cx="0" cy="1000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9" name="Line 72"/>
              <p:cNvSpPr>
                <a:spLocks noChangeShapeType="1"/>
              </p:cNvSpPr>
              <p:nvPr/>
            </p:nvSpPr>
            <p:spPr bwMode="auto">
              <a:xfrm flipH="1" flipV="1">
                <a:off x="7388869" y="5192713"/>
                <a:ext cx="796925" cy="3159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3" name="Line 86"/>
              <p:cNvSpPr>
                <a:spLocks noChangeShapeType="1"/>
              </p:cNvSpPr>
              <p:nvPr/>
            </p:nvSpPr>
            <p:spPr bwMode="auto">
              <a:xfrm flipH="1">
                <a:off x="5679132" y="5153025"/>
                <a:ext cx="935038" cy="106680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6" name="Freeform 99"/>
              <p:cNvSpPr>
                <a:spLocks/>
              </p:cNvSpPr>
              <p:nvPr/>
            </p:nvSpPr>
            <p:spPr bwMode="auto">
              <a:xfrm>
                <a:off x="5637857" y="6175375"/>
                <a:ext cx="85725" cy="88900"/>
              </a:xfrm>
              <a:custGeom>
                <a:avLst/>
                <a:gdLst>
                  <a:gd name="T0" fmla="*/ 7 w 54"/>
                  <a:gd name="T1" fmla="*/ 47 h 56"/>
                  <a:gd name="T2" fmla="*/ 12 w 54"/>
                  <a:gd name="T3" fmla="*/ 52 h 56"/>
                  <a:gd name="T4" fmla="*/ 19 w 54"/>
                  <a:gd name="T5" fmla="*/ 54 h 56"/>
                  <a:gd name="T6" fmla="*/ 26 w 54"/>
                  <a:gd name="T7" fmla="*/ 56 h 56"/>
                  <a:gd name="T8" fmla="*/ 34 w 54"/>
                  <a:gd name="T9" fmla="*/ 54 h 56"/>
                  <a:gd name="T10" fmla="*/ 40 w 54"/>
                  <a:gd name="T11" fmla="*/ 52 h 56"/>
                  <a:gd name="T12" fmla="*/ 46 w 54"/>
                  <a:gd name="T13" fmla="*/ 47 h 56"/>
                  <a:gd name="T14" fmla="*/ 51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1 w 54"/>
                  <a:gd name="T23" fmla="*/ 14 h 56"/>
                  <a:gd name="T24" fmla="*/ 46 w 54"/>
                  <a:gd name="T25" fmla="*/ 8 h 56"/>
                  <a:gd name="T26" fmla="*/ 40 w 54"/>
                  <a:gd name="T27" fmla="*/ 4 h 56"/>
                  <a:gd name="T28" fmla="*/ 34 w 54"/>
                  <a:gd name="T29" fmla="*/ 2 h 56"/>
                  <a:gd name="T30" fmla="*/ 26 w 54"/>
                  <a:gd name="T31" fmla="*/ 0 h 56"/>
                  <a:gd name="T32" fmla="*/ 19 w 54"/>
                  <a:gd name="T33" fmla="*/ 2 h 56"/>
                  <a:gd name="T34" fmla="*/ 12 w 54"/>
                  <a:gd name="T35" fmla="*/ 4 h 56"/>
                  <a:gd name="T36" fmla="*/ 7 w 54"/>
                  <a:gd name="T37" fmla="*/ 8 h 56"/>
                  <a:gd name="T38" fmla="*/ 2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2 w 54"/>
                  <a:gd name="T47" fmla="*/ 42 h 56"/>
                  <a:gd name="T48" fmla="*/ 7 w 54"/>
                  <a:gd name="T49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4" h="56">
                    <a:moveTo>
                      <a:pt x="7" y="47"/>
                    </a:moveTo>
                    <a:lnTo>
                      <a:pt x="12" y="52"/>
                    </a:lnTo>
                    <a:lnTo>
                      <a:pt x="19" y="54"/>
                    </a:lnTo>
                    <a:lnTo>
                      <a:pt x="26" y="56"/>
                    </a:lnTo>
                    <a:lnTo>
                      <a:pt x="34" y="54"/>
                    </a:lnTo>
                    <a:lnTo>
                      <a:pt x="40" y="52"/>
                    </a:lnTo>
                    <a:lnTo>
                      <a:pt x="46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8"/>
                    </a:lnTo>
                    <a:lnTo>
                      <a:pt x="40" y="4"/>
                    </a:lnTo>
                    <a:lnTo>
                      <a:pt x="34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2" y="4"/>
                    </a:lnTo>
                    <a:lnTo>
                      <a:pt x="7" y="8"/>
                    </a:lnTo>
                    <a:lnTo>
                      <a:pt x="2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2" y="42"/>
                    </a:lnTo>
                    <a:lnTo>
                      <a:pt x="7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7" name="Freeform 100"/>
              <p:cNvSpPr>
                <a:spLocks/>
              </p:cNvSpPr>
              <p:nvPr/>
            </p:nvSpPr>
            <p:spPr bwMode="auto">
              <a:xfrm>
                <a:off x="6571307" y="5108575"/>
                <a:ext cx="85725" cy="88900"/>
              </a:xfrm>
              <a:custGeom>
                <a:avLst/>
                <a:gdLst>
                  <a:gd name="T0" fmla="*/ 7 w 54"/>
                  <a:gd name="T1" fmla="*/ 47 h 56"/>
                  <a:gd name="T2" fmla="*/ 14 w 54"/>
                  <a:gd name="T3" fmla="*/ 52 h 56"/>
                  <a:gd name="T4" fmla="*/ 20 w 54"/>
                  <a:gd name="T5" fmla="*/ 54 h 56"/>
                  <a:gd name="T6" fmla="*/ 27 w 54"/>
                  <a:gd name="T7" fmla="*/ 56 h 56"/>
                  <a:gd name="T8" fmla="*/ 35 w 54"/>
                  <a:gd name="T9" fmla="*/ 54 h 56"/>
                  <a:gd name="T10" fmla="*/ 41 w 54"/>
                  <a:gd name="T11" fmla="*/ 52 h 56"/>
                  <a:gd name="T12" fmla="*/ 46 w 54"/>
                  <a:gd name="T13" fmla="*/ 47 h 56"/>
                  <a:gd name="T14" fmla="*/ 52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2 w 54"/>
                  <a:gd name="T23" fmla="*/ 14 h 56"/>
                  <a:gd name="T24" fmla="*/ 46 w 54"/>
                  <a:gd name="T25" fmla="*/ 8 h 56"/>
                  <a:gd name="T26" fmla="*/ 41 w 54"/>
                  <a:gd name="T27" fmla="*/ 4 h 56"/>
                  <a:gd name="T28" fmla="*/ 35 w 54"/>
                  <a:gd name="T29" fmla="*/ 2 h 56"/>
                  <a:gd name="T30" fmla="*/ 27 w 54"/>
                  <a:gd name="T31" fmla="*/ 0 h 56"/>
                  <a:gd name="T32" fmla="*/ 20 w 54"/>
                  <a:gd name="T33" fmla="*/ 2 h 56"/>
                  <a:gd name="T34" fmla="*/ 14 w 54"/>
                  <a:gd name="T35" fmla="*/ 4 h 56"/>
                  <a:gd name="T36" fmla="*/ 7 w 54"/>
                  <a:gd name="T37" fmla="*/ 8 h 56"/>
                  <a:gd name="T38" fmla="*/ 3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3 w 54"/>
                  <a:gd name="T47" fmla="*/ 42 h 56"/>
                  <a:gd name="T48" fmla="*/ 7 w 54"/>
                  <a:gd name="T49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4" h="56">
                    <a:moveTo>
                      <a:pt x="7" y="47"/>
                    </a:moveTo>
                    <a:lnTo>
                      <a:pt x="14" y="52"/>
                    </a:lnTo>
                    <a:lnTo>
                      <a:pt x="20" y="54"/>
                    </a:lnTo>
                    <a:lnTo>
                      <a:pt x="27" y="56"/>
                    </a:lnTo>
                    <a:lnTo>
                      <a:pt x="35" y="54"/>
                    </a:lnTo>
                    <a:lnTo>
                      <a:pt x="41" y="52"/>
                    </a:lnTo>
                    <a:lnTo>
                      <a:pt x="46" y="47"/>
                    </a:lnTo>
                    <a:lnTo>
                      <a:pt x="52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2" y="14"/>
                    </a:lnTo>
                    <a:lnTo>
                      <a:pt x="46" y="8"/>
                    </a:lnTo>
                    <a:lnTo>
                      <a:pt x="41" y="4"/>
                    </a:lnTo>
                    <a:lnTo>
                      <a:pt x="35" y="2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14" y="4"/>
                    </a:lnTo>
                    <a:lnTo>
                      <a:pt x="7" y="8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8" name="Freeform 101"/>
              <p:cNvSpPr>
                <a:spLocks/>
              </p:cNvSpPr>
              <p:nvPr/>
            </p:nvSpPr>
            <p:spPr bwMode="auto">
              <a:xfrm>
                <a:off x="7344419" y="5148263"/>
                <a:ext cx="88900" cy="88900"/>
              </a:xfrm>
              <a:custGeom>
                <a:avLst/>
                <a:gdLst>
                  <a:gd name="T0" fmla="*/ 9 w 56"/>
                  <a:gd name="T1" fmla="*/ 47 h 56"/>
                  <a:gd name="T2" fmla="*/ 14 w 56"/>
                  <a:gd name="T3" fmla="*/ 52 h 56"/>
                  <a:gd name="T4" fmla="*/ 21 w 56"/>
                  <a:gd name="T5" fmla="*/ 54 h 56"/>
                  <a:gd name="T6" fmla="*/ 28 w 56"/>
                  <a:gd name="T7" fmla="*/ 56 h 56"/>
                  <a:gd name="T8" fmla="*/ 35 w 56"/>
                  <a:gd name="T9" fmla="*/ 54 h 56"/>
                  <a:gd name="T10" fmla="*/ 42 w 56"/>
                  <a:gd name="T11" fmla="*/ 52 h 56"/>
                  <a:gd name="T12" fmla="*/ 47 w 56"/>
                  <a:gd name="T13" fmla="*/ 47 h 56"/>
                  <a:gd name="T14" fmla="*/ 52 w 56"/>
                  <a:gd name="T15" fmla="*/ 42 h 56"/>
                  <a:gd name="T16" fmla="*/ 54 w 56"/>
                  <a:gd name="T17" fmla="*/ 35 h 56"/>
                  <a:gd name="T18" fmla="*/ 56 w 56"/>
                  <a:gd name="T19" fmla="*/ 28 h 56"/>
                  <a:gd name="T20" fmla="*/ 54 w 56"/>
                  <a:gd name="T21" fmla="*/ 21 h 56"/>
                  <a:gd name="T22" fmla="*/ 52 w 56"/>
                  <a:gd name="T23" fmla="*/ 14 h 56"/>
                  <a:gd name="T24" fmla="*/ 47 w 56"/>
                  <a:gd name="T25" fmla="*/ 9 h 56"/>
                  <a:gd name="T26" fmla="*/ 42 w 56"/>
                  <a:gd name="T27" fmla="*/ 4 h 56"/>
                  <a:gd name="T28" fmla="*/ 35 w 56"/>
                  <a:gd name="T29" fmla="*/ 2 h 56"/>
                  <a:gd name="T30" fmla="*/ 28 w 56"/>
                  <a:gd name="T31" fmla="*/ 0 h 56"/>
                  <a:gd name="T32" fmla="*/ 21 w 56"/>
                  <a:gd name="T33" fmla="*/ 2 h 56"/>
                  <a:gd name="T34" fmla="*/ 14 w 56"/>
                  <a:gd name="T35" fmla="*/ 4 h 56"/>
                  <a:gd name="T36" fmla="*/ 9 w 56"/>
                  <a:gd name="T37" fmla="*/ 9 h 56"/>
                  <a:gd name="T38" fmla="*/ 4 w 56"/>
                  <a:gd name="T39" fmla="*/ 14 h 56"/>
                  <a:gd name="T40" fmla="*/ 2 w 56"/>
                  <a:gd name="T41" fmla="*/ 21 h 56"/>
                  <a:gd name="T42" fmla="*/ 0 w 56"/>
                  <a:gd name="T43" fmla="*/ 28 h 56"/>
                  <a:gd name="T44" fmla="*/ 2 w 56"/>
                  <a:gd name="T45" fmla="*/ 35 h 56"/>
                  <a:gd name="T46" fmla="*/ 4 w 56"/>
                  <a:gd name="T47" fmla="*/ 42 h 56"/>
                  <a:gd name="T48" fmla="*/ 9 w 56"/>
                  <a:gd name="T49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56">
                    <a:moveTo>
                      <a:pt x="9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2" y="42"/>
                    </a:lnTo>
                    <a:lnTo>
                      <a:pt x="54" y="35"/>
                    </a:lnTo>
                    <a:lnTo>
                      <a:pt x="56" y="28"/>
                    </a:lnTo>
                    <a:lnTo>
                      <a:pt x="54" y="21"/>
                    </a:lnTo>
                    <a:lnTo>
                      <a:pt x="52" y="14"/>
                    </a:lnTo>
                    <a:lnTo>
                      <a:pt x="47" y="9"/>
                    </a:lnTo>
                    <a:lnTo>
                      <a:pt x="42" y="4"/>
                    </a:lnTo>
                    <a:lnTo>
                      <a:pt x="35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4" y="4"/>
                    </a:lnTo>
                    <a:lnTo>
                      <a:pt x="9" y="9"/>
                    </a:lnTo>
                    <a:lnTo>
                      <a:pt x="4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4" y="42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9" name="Freeform 102"/>
              <p:cNvSpPr>
                <a:spLocks/>
              </p:cNvSpPr>
              <p:nvPr/>
            </p:nvSpPr>
            <p:spPr bwMode="auto">
              <a:xfrm>
                <a:off x="8144519" y="5464175"/>
                <a:ext cx="85725" cy="88900"/>
              </a:xfrm>
              <a:custGeom>
                <a:avLst/>
                <a:gdLst>
                  <a:gd name="T0" fmla="*/ 7 w 54"/>
                  <a:gd name="T1" fmla="*/ 47 h 56"/>
                  <a:gd name="T2" fmla="*/ 14 w 54"/>
                  <a:gd name="T3" fmla="*/ 52 h 56"/>
                  <a:gd name="T4" fmla="*/ 19 w 54"/>
                  <a:gd name="T5" fmla="*/ 54 h 56"/>
                  <a:gd name="T6" fmla="*/ 26 w 54"/>
                  <a:gd name="T7" fmla="*/ 56 h 56"/>
                  <a:gd name="T8" fmla="*/ 35 w 54"/>
                  <a:gd name="T9" fmla="*/ 54 h 56"/>
                  <a:gd name="T10" fmla="*/ 40 w 54"/>
                  <a:gd name="T11" fmla="*/ 52 h 56"/>
                  <a:gd name="T12" fmla="*/ 46 w 54"/>
                  <a:gd name="T13" fmla="*/ 47 h 56"/>
                  <a:gd name="T14" fmla="*/ 51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1 w 54"/>
                  <a:gd name="T23" fmla="*/ 14 h 56"/>
                  <a:gd name="T24" fmla="*/ 46 w 54"/>
                  <a:gd name="T25" fmla="*/ 8 h 56"/>
                  <a:gd name="T26" fmla="*/ 40 w 54"/>
                  <a:gd name="T27" fmla="*/ 4 h 56"/>
                  <a:gd name="T28" fmla="*/ 35 w 54"/>
                  <a:gd name="T29" fmla="*/ 2 h 56"/>
                  <a:gd name="T30" fmla="*/ 26 w 54"/>
                  <a:gd name="T31" fmla="*/ 0 h 56"/>
                  <a:gd name="T32" fmla="*/ 19 w 54"/>
                  <a:gd name="T33" fmla="*/ 2 h 56"/>
                  <a:gd name="T34" fmla="*/ 14 w 54"/>
                  <a:gd name="T35" fmla="*/ 4 h 56"/>
                  <a:gd name="T36" fmla="*/ 7 w 54"/>
                  <a:gd name="T37" fmla="*/ 8 h 56"/>
                  <a:gd name="T38" fmla="*/ 3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3 w 54"/>
                  <a:gd name="T47" fmla="*/ 42 h 56"/>
                  <a:gd name="T48" fmla="*/ 7 w 54"/>
                  <a:gd name="T49" fmla="*/ 47 h 56"/>
                  <a:gd name="T50" fmla="*/ 7 w 54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7" y="47"/>
                    </a:moveTo>
                    <a:lnTo>
                      <a:pt x="14" y="52"/>
                    </a:lnTo>
                    <a:lnTo>
                      <a:pt x="19" y="54"/>
                    </a:lnTo>
                    <a:lnTo>
                      <a:pt x="26" y="56"/>
                    </a:lnTo>
                    <a:lnTo>
                      <a:pt x="35" y="54"/>
                    </a:lnTo>
                    <a:lnTo>
                      <a:pt x="40" y="52"/>
                    </a:lnTo>
                    <a:lnTo>
                      <a:pt x="46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8"/>
                    </a:lnTo>
                    <a:lnTo>
                      <a:pt x="40" y="4"/>
                    </a:lnTo>
                    <a:lnTo>
                      <a:pt x="35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4" y="4"/>
                    </a:lnTo>
                    <a:lnTo>
                      <a:pt x="7" y="8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7"/>
                    </a:lnTo>
                    <a:lnTo>
                      <a:pt x="7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2" name="Line 115"/>
              <p:cNvSpPr>
                <a:spLocks noChangeShapeType="1"/>
              </p:cNvSpPr>
              <p:nvPr/>
            </p:nvSpPr>
            <p:spPr bwMode="auto">
              <a:xfrm flipV="1">
                <a:off x="6614169" y="5745163"/>
                <a:ext cx="0" cy="746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3" name="Line 116"/>
              <p:cNvSpPr>
                <a:spLocks noChangeShapeType="1"/>
              </p:cNvSpPr>
              <p:nvPr/>
            </p:nvSpPr>
            <p:spPr bwMode="auto">
              <a:xfrm flipV="1">
                <a:off x="6614169" y="5665788"/>
                <a:ext cx="0" cy="793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4" name="Freeform 117"/>
              <p:cNvSpPr>
                <a:spLocks/>
              </p:cNvSpPr>
              <p:nvPr/>
            </p:nvSpPr>
            <p:spPr bwMode="auto">
              <a:xfrm>
                <a:off x="6614169" y="5608638"/>
                <a:ext cx="769938" cy="136525"/>
              </a:xfrm>
              <a:custGeom>
                <a:avLst/>
                <a:gdLst>
                  <a:gd name="T0" fmla="*/ 485 w 485"/>
                  <a:gd name="T1" fmla="*/ 0 h 86"/>
                  <a:gd name="T2" fmla="*/ 2 w 485"/>
                  <a:gd name="T3" fmla="*/ 84 h 86"/>
                  <a:gd name="T4" fmla="*/ 0 w 485"/>
                  <a:gd name="T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5" h="86">
                    <a:moveTo>
                      <a:pt x="485" y="0"/>
                    </a:moveTo>
                    <a:lnTo>
                      <a:pt x="2" y="84"/>
                    </a:lnTo>
                    <a:lnTo>
                      <a:pt x="0" y="86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5" name="Line 118"/>
              <p:cNvSpPr>
                <a:spLocks noChangeShapeType="1"/>
              </p:cNvSpPr>
              <p:nvPr/>
            </p:nvSpPr>
            <p:spPr bwMode="auto">
              <a:xfrm flipV="1">
                <a:off x="7384107" y="5608638"/>
                <a:ext cx="0" cy="7143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6" name="Line 119"/>
              <p:cNvSpPr>
                <a:spLocks noChangeShapeType="1"/>
              </p:cNvSpPr>
              <p:nvPr/>
            </p:nvSpPr>
            <p:spPr bwMode="auto">
              <a:xfrm flipV="1">
                <a:off x="7384107" y="5519738"/>
                <a:ext cx="0" cy="8890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7" name="Line 120"/>
              <p:cNvSpPr>
                <a:spLocks noChangeShapeType="1"/>
              </p:cNvSpPr>
              <p:nvPr/>
            </p:nvSpPr>
            <p:spPr bwMode="auto">
              <a:xfrm flipV="1">
                <a:off x="8174682" y="5730875"/>
                <a:ext cx="0" cy="7620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8" name="Line 121"/>
              <p:cNvSpPr>
                <a:spLocks noChangeShapeType="1"/>
              </p:cNvSpPr>
              <p:nvPr/>
            </p:nvSpPr>
            <p:spPr bwMode="auto">
              <a:xfrm flipV="1">
                <a:off x="8174682" y="5643563"/>
                <a:ext cx="0" cy="873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9" name="Line 122"/>
              <p:cNvSpPr>
                <a:spLocks noChangeShapeType="1"/>
              </p:cNvSpPr>
              <p:nvPr/>
            </p:nvSpPr>
            <p:spPr bwMode="auto">
              <a:xfrm flipH="1" flipV="1">
                <a:off x="7384107" y="5608638"/>
                <a:ext cx="790575" cy="12223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7" name="Line 140"/>
              <p:cNvSpPr>
                <a:spLocks noChangeShapeType="1"/>
              </p:cNvSpPr>
              <p:nvPr/>
            </p:nvSpPr>
            <p:spPr bwMode="auto">
              <a:xfrm flipH="1">
                <a:off x="5679132" y="5745163"/>
                <a:ext cx="935038" cy="47466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9" name="Freeform 152"/>
              <p:cNvSpPr>
                <a:spLocks/>
              </p:cNvSpPr>
              <p:nvPr/>
            </p:nvSpPr>
            <p:spPr bwMode="auto">
              <a:xfrm>
                <a:off x="8130232" y="5688013"/>
                <a:ext cx="88900" cy="85725"/>
              </a:xfrm>
              <a:custGeom>
                <a:avLst/>
                <a:gdLst>
                  <a:gd name="T0" fmla="*/ 28 w 56"/>
                  <a:gd name="T1" fmla="*/ 54 h 54"/>
                  <a:gd name="T2" fmla="*/ 35 w 56"/>
                  <a:gd name="T3" fmla="*/ 54 h 54"/>
                  <a:gd name="T4" fmla="*/ 42 w 56"/>
                  <a:gd name="T5" fmla="*/ 51 h 54"/>
                  <a:gd name="T6" fmla="*/ 48 w 56"/>
                  <a:gd name="T7" fmla="*/ 47 h 54"/>
                  <a:gd name="T8" fmla="*/ 53 w 56"/>
                  <a:gd name="T9" fmla="*/ 40 h 54"/>
                  <a:gd name="T10" fmla="*/ 55 w 56"/>
                  <a:gd name="T11" fmla="*/ 34 h 54"/>
                  <a:gd name="T12" fmla="*/ 56 w 56"/>
                  <a:gd name="T13" fmla="*/ 27 h 54"/>
                  <a:gd name="T14" fmla="*/ 55 w 56"/>
                  <a:gd name="T15" fmla="*/ 19 h 54"/>
                  <a:gd name="T16" fmla="*/ 53 w 56"/>
                  <a:gd name="T17" fmla="*/ 14 h 54"/>
                  <a:gd name="T18" fmla="*/ 48 w 56"/>
                  <a:gd name="T19" fmla="*/ 8 h 54"/>
                  <a:gd name="T20" fmla="*/ 42 w 56"/>
                  <a:gd name="T21" fmla="*/ 2 h 54"/>
                  <a:gd name="T22" fmla="*/ 35 w 56"/>
                  <a:gd name="T23" fmla="*/ 0 h 54"/>
                  <a:gd name="T24" fmla="*/ 28 w 56"/>
                  <a:gd name="T25" fmla="*/ 0 h 54"/>
                  <a:gd name="T26" fmla="*/ 21 w 56"/>
                  <a:gd name="T27" fmla="*/ 0 h 54"/>
                  <a:gd name="T28" fmla="*/ 14 w 56"/>
                  <a:gd name="T29" fmla="*/ 2 h 54"/>
                  <a:gd name="T30" fmla="*/ 9 w 56"/>
                  <a:gd name="T31" fmla="*/ 8 h 54"/>
                  <a:gd name="T32" fmla="*/ 5 w 56"/>
                  <a:gd name="T33" fmla="*/ 14 h 54"/>
                  <a:gd name="T34" fmla="*/ 2 w 56"/>
                  <a:gd name="T35" fmla="*/ 19 h 54"/>
                  <a:gd name="T36" fmla="*/ 0 w 56"/>
                  <a:gd name="T37" fmla="*/ 27 h 54"/>
                  <a:gd name="T38" fmla="*/ 2 w 56"/>
                  <a:gd name="T39" fmla="*/ 34 h 54"/>
                  <a:gd name="T40" fmla="*/ 5 w 56"/>
                  <a:gd name="T41" fmla="*/ 40 h 54"/>
                  <a:gd name="T42" fmla="*/ 9 w 56"/>
                  <a:gd name="T43" fmla="*/ 47 h 54"/>
                  <a:gd name="T44" fmla="*/ 14 w 56"/>
                  <a:gd name="T45" fmla="*/ 51 h 54"/>
                  <a:gd name="T46" fmla="*/ 21 w 56"/>
                  <a:gd name="T47" fmla="*/ 54 h 54"/>
                  <a:gd name="T48" fmla="*/ 28 w 56"/>
                  <a:gd name="T4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54">
                    <a:moveTo>
                      <a:pt x="28" y="54"/>
                    </a:moveTo>
                    <a:lnTo>
                      <a:pt x="35" y="54"/>
                    </a:lnTo>
                    <a:lnTo>
                      <a:pt x="42" y="51"/>
                    </a:lnTo>
                    <a:lnTo>
                      <a:pt x="48" y="47"/>
                    </a:lnTo>
                    <a:lnTo>
                      <a:pt x="53" y="40"/>
                    </a:lnTo>
                    <a:lnTo>
                      <a:pt x="55" y="34"/>
                    </a:lnTo>
                    <a:lnTo>
                      <a:pt x="56" y="27"/>
                    </a:lnTo>
                    <a:lnTo>
                      <a:pt x="55" y="19"/>
                    </a:lnTo>
                    <a:lnTo>
                      <a:pt x="53" y="14"/>
                    </a:lnTo>
                    <a:lnTo>
                      <a:pt x="48" y="8"/>
                    </a:lnTo>
                    <a:lnTo>
                      <a:pt x="42" y="2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9" y="8"/>
                    </a:lnTo>
                    <a:lnTo>
                      <a:pt x="5" y="14"/>
                    </a:lnTo>
                    <a:lnTo>
                      <a:pt x="2" y="19"/>
                    </a:lnTo>
                    <a:lnTo>
                      <a:pt x="0" y="27"/>
                    </a:lnTo>
                    <a:lnTo>
                      <a:pt x="2" y="34"/>
                    </a:lnTo>
                    <a:lnTo>
                      <a:pt x="5" y="40"/>
                    </a:lnTo>
                    <a:lnTo>
                      <a:pt x="9" y="47"/>
                    </a:lnTo>
                    <a:lnTo>
                      <a:pt x="14" y="51"/>
                    </a:lnTo>
                    <a:lnTo>
                      <a:pt x="21" y="54"/>
                    </a:ln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0" name="Freeform 153"/>
              <p:cNvSpPr>
                <a:spLocks/>
              </p:cNvSpPr>
              <p:nvPr/>
            </p:nvSpPr>
            <p:spPr bwMode="auto">
              <a:xfrm>
                <a:off x="7342832" y="5564188"/>
                <a:ext cx="85725" cy="87313"/>
              </a:xfrm>
              <a:custGeom>
                <a:avLst/>
                <a:gdLst>
                  <a:gd name="T0" fmla="*/ 26 w 54"/>
                  <a:gd name="T1" fmla="*/ 55 h 55"/>
                  <a:gd name="T2" fmla="*/ 35 w 54"/>
                  <a:gd name="T3" fmla="*/ 54 h 55"/>
                  <a:gd name="T4" fmla="*/ 40 w 54"/>
                  <a:gd name="T5" fmla="*/ 51 h 55"/>
                  <a:gd name="T6" fmla="*/ 46 w 54"/>
                  <a:gd name="T7" fmla="*/ 47 h 55"/>
                  <a:gd name="T8" fmla="*/ 51 w 54"/>
                  <a:gd name="T9" fmla="*/ 41 h 55"/>
                  <a:gd name="T10" fmla="*/ 54 w 54"/>
                  <a:gd name="T11" fmla="*/ 35 h 55"/>
                  <a:gd name="T12" fmla="*/ 54 w 54"/>
                  <a:gd name="T13" fmla="*/ 28 h 55"/>
                  <a:gd name="T14" fmla="*/ 54 w 54"/>
                  <a:gd name="T15" fmla="*/ 21 h 55"/>
                  <a:gd name="T16" fmla="*/ 51 w 54"/>
                  <a:gd name="T17" fmla="*/ 14 h 55"/>
                  <a:gd name="T18" fmla="*/ 46 w 54"/>
                  <a:gd name="T19" fmla="*/ 8 h 55"/>
                  <a:gd name="T20" fmla="*/ 40 w 54"/>
                  <a:gd name="T21" fmla="*/ 4 h 55"/>
                  <a:gd name="T22" fmla="*/ 35 w 54"/>
                  <a:gd name="T23" fmla="*/ 1 h 55"/>
                  <a:gd name="T24" fmla="*/ 26 w 54"/>
                  <a:gd name="T25" fmla="*/ 0 h 55"/>
                  <a:gd name="T26" fmla="*/ 19 w 54"/>
                  <a:gd name="T27" fmla="*/ 1 h 55"/>
                  <a:gd name="T28" fmla="*/ 14 w 54"/>
                  <a:gd name="T29" fmla="*/ 4 h 55"/>
                  <a:gd name="T30" fmla="*/ 7 w 54"/>
                  <a:gd name="T31" fmla="*/ 8 h 55"/>
                  <a:gd name="T32" fmla="*/ 3 w 54"/>
                  <a:gd name="T33" fmla="*/ 14 h 55"/>
                  <a:gd name="T34" fmla="*/ 0 w 54"/>
                  <a:gd name="T35" fmla="*/ 21 h 55"/>
                  <a:gd name="T36" fmla="*/ 0 w 54"/>
                  <a:gd name="T37" fmla="*/ 28 h 55"/>
                  <a:gd name="T38" fmla="*/ 0 w 54"/>
                  <a:gd name="T39" fmla="*/ 35 h 55"/>
                  <a:gd name="T40" fmla="*/ 3 w 54"/>
                  <a:gd name="T41" fmla="*/ 41 h 55"/>
                  <a:gd name="T42" fmla="*/ 7 w 54"/>
                  <a:gd name="T43" fmla="*/ 47 h 55"/>
                  <a:gd name="T44" fmla="*/ 14 w 54"/>
                  <a:gd name="T45" fmla="*/ 51 h 55"/>
                  <a:gd name="T46" fmla="*/ 19 w 54"/>
                  <a:gd name="T47" fmla="*/ 54 h 55"/>
                  <a:gd name="T48" fmla="*/ 26 w 54"/>
                  <a:gd name="T4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4" h="55">
                    <a:moveTo>
                      <a:pt x="26" y="55"/>
                    </a:moveTo>
                    <a:lnTo>
                      <a:pt x="35" y="54"/>
                    </a:lnTo>
                    <a:lnTo>
                      <a:pt x="40" y="51"/>
                    </a:lnTo>
                    <a:lnTo>
                      <a:pt x="46" y="47"/>
                    </a:lnTo>
                    <a:lnTo>
                      <a:pt x="51" y="41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8"/>
                    </a:lnTo>
                    <a:lnTo>
                      <a:pt x="40" y="4"/>
                    </a:lnTo>
                    <a:lnTo>
                      <a:pt x="35" y="1"/>
                    </a:lnTo>
                    <a:lnTo>
                      <a:pt x="26" y="0"/>
                    </a:lnTo>
                    <a:lnTo>
                      <a:pt x="19" y="1"/>
                    </a:lnTo>
                    <a:lnTo>
                      <a:pt x="14" y="4"/>
                    </a:lnTo>
                    <a:lnTo>
                      <a:pt x="7" y="8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7" y="47"/>
                    </a:lnTo>
                    <a:lnTo>
                      <a:pt x="14" y="51"/>
                    </a:lnTo>
                    <a:lnTo>
                      <a:pt x="19" y="54"/>
                    </a:lnTo>
                    <a:lnTo>
                      <a:pt x="26" y="55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1" name="Freeform 154"/>
              <p:cNvSpPr>
                <a:spLocks/>
              </p:cNvSpPr>
              <p:nvPr/>
            </p:nvSpPr>
            <p:spPr bwMode="auto">
              <a:xfrm>
                <a:off x="6569719" y="5700713"/>
                <a:ext cx="87313" cy="85725"/>
              </a:xfrm>
              <a:custGeom>
                <a:avLst/>
                <a:gdLst>
                  <a:gd name="T0" fmla="*/ 28 w 55"/>
                  <a:gd name="T1" fmla="*/ 54 h 54"/>
                  <a:gd name="T2" fmla="*/ 35 w 55"/>
                  <a:gd name="T3" fmla="*/ 54 h 54"/>
                  <a:gd name="T4" fmla="*/ 42 w 55"/>
                  <a:gd name="T5" fmla="*/ 51 h 54"/>
                  <a:gd name="T6" fmla="*/ 47 w 55"/>
                  <a:gd name="T7" fmla="*/ 47 h 54"/>
                  <a:gd name="T8" fmla="*/ 51 w 55"/>
                  <a:gd name="T9" fmla="*/ 42 h 54"/>
                  <a:gd name="T10" fmla="*/ 54 w 55"/>
                  <a:gd name="T11" fmla="*/ 35 h 54"/>
                  <a:gd name="T12" fmla="*/ 55 w 55"/>
                  <a:gd name="T13" fmla="*/ 28 h 54"/>
                  <a:gd name="T14" fmla="*/ 54 w 55"/>
                  <a:gd name="T15" fmla="*/ 19 h 54"/>
                  <a:gd name="T16" fmla="*/ 51 w 55"/>
                  <a:gd name="T17" fmla="*/ 14 h 54"/>
                  <a:gd name="T18" fmla="*/ 47 w 55"/>
                  <a:gd name="T19" fmla="*/ 8 h 54"/>
                  <a:gd name="T20" fmla="*/ 42 w 55"/>
                  <a:gd name="T21" fmla="*/ 3 h 54"/>
                  <a:gd name="T22" fmla="*/ 35 w 55"/>
                  <a:gd name="T23" fmla="*/ 0 h 54"/>
                  <a:gd name="T24" fmla="*/ 28 w 55"/>
                  <a:gd name="T25" fmla="*/ 0 h 54"/>
                  <a:gd name="T26" fmla="*/ 21 w 55"/>
                  <a:gd name="T27" fmla="*/ 0 h 54"/>
                  <a:gd name="T28" fmla="*/ 14 w 55"/>
                  <a:gd name="T29" fmla="*/ 3 h 54"/>
                  <a:gd name="T30" fmla="*/ 8 w 55"/>
                  <a:gd name="T31" fmla="*/ 8 h 54"/>
                  <a:gd name="T32" fmla="*/ 4 w 55"/>
                  <a:gd name="T33" fmla="*/ 14 h 54"/>
                  <a:gd name="T34" fmla="*/ 1 w 55"/>
                  <a:gd name="T35" fmla="*/ 19 h 54"/>
                  <a:gd name="T36" fmla="*/ 0 w 55"/>
                  <a:gd name="T37" fmla="*/ 28 h 54"/>
                  <a:gd name="T38" fmla="*/ 1 w 55"/>
                  <a:gd name="T39" fmla="*/ 35 h 54"/>
                  <a:gd name="T40" fmla="*/ 4 w 55"/>
                  <a:gd name="T41" fmla="*/ 42 h 54"/>
                  <a:gd name="T42" fmla="*/ 8 w 55"/>
                  <a:gd name="T43" fmla="*/ 47 h 54"/>
                  <a:gd name="T44" fmla="*/ 14 w 55"/>
                  <a:gd name="T45" fmla="*/ 51 h 54"/>
                  <a:gd name="T46" fmla="*/ 21 w 55"/>
                  <a:gd name="T47" fmla="*/ 54 h 54"/>
                  <a:gd name="T48" fmla="*/ 28 w 55"/>
                  <a:gd name="T49" fmla="*/ 54 h 54"/>
                  <a:gd name="T50" fmla="*/ 28 w 55"/>
                  <a:gd name="T5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4">
                    <a:moveTo>
                      <a:pt x="28" y="54"/>
                    </a:moveTo>
                    <a:lnTo>
                      <a:pt x="35" y="54"/>
                    </a:lnTo>
                    <a:lnTo>
                      <a:pt x="42" y="51"/>
                    </a:lnTo>
                    <a:lnTo>
                      <a:pt x="47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5" y="28"/>
                    </a:lnTo>
                    <a:lnTo>
                      <a:pt x="54" y="19"/>
                    </a:lnTo>
                    <a:lnTo>
                      <a:pt x="51" y="14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1" y="19"/>
                    </a:lnTo>
                    <a:lnTo>
                      <a:pt x="0" y="28"/>
                    </a:lnTo>
                    <a:lnTo>
                      <a:pt x="1" y="35"/>
                    </a:lnTo>
                    <a:lnTo>
                      <a:pt x="4" y="42"/>
                    </a:lnTo>
                    <a:lnTo>
                      <a:pt x="8" y="47"/>
                    </a:lnTo>
                    <a:lnTo>
                      <a:pt x="14" y="51"/>
                    </a:lnTo>
                    <a:lnTo>
                      <a:pt x="21" y="54"/>
                    </a:lnTo>
                    <a:lnTo>
                      <a:pt x="28" y="54"/>
                    </a:ln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2" name="Freeform 155"/>
              <p:cNvSpPr>
                <a:spLocks/>
              </p:cNvSpPr>
              <p:nvPr/>
            </p:nvSpPr>
            <p:spPr bwMode="auto">
              <a:xfrm>
                <a:off x="5637857" y="6175375"/>
                <a:ext cx="85725" cy="88900"/>
              </a:xfrm>
              <a:custGeom>
                <a:avLst/>
                <a:gdLst>
                  <a:gd name="T0" fmla="*/ 26 w 54"/>
                  <a:gd name="T1" fmla="*/ 56 h 56"/>
                  <a:gd name="T2" fmla="*/ 34 w 54"/>
                  <a:gd name="T3" fmla="*/ 54 h 56"/>
                  <a:gd name="T4" fmla="*/ 40 w 54"/>
                  <a:gd name="T5" fmla="*/ 52 h 56"/>
                  <a:gd name="T6" fmla="*/ 46 w 54"/>
                  <a:gd name="T7" fmla="*/ 47 h 56"/>
                  <a:gd name="T8" fmla="*/ 51 w 54"/>
                  <a:gd name="T9" fmla="*/ 42 h 56"/>
                  <a:gd name="T10" fmla="*/ 54 w 54"/>
                  <a:gd name="T11" fmla="*/ 35 h 56"/>
                  <a:gd name="T12" fmla="*/ 54 w 54"/>
                  <a:gd name="T13" fmla="*/ 28 h 56"/>
                  <a:gd name="T14" fmla="*/ 54 w 54"/>
                  <a:gd name="T15" fmla="*/ 21 h 56"/>
                  <a:gd name="T16" fmla="*/ 51 w 54"/>
                  <a:gd name="T17" fmla="*/ 14 h 56"/>
                  <a:gd name="T18" fmla="*/ 46 w 54"/>
                  <a:gd name="T19" fmla="*/ 8 h 56"/>
                  <a:gd name="T20" fmla="*/ 40 w 54"/>
                  <a:gd name="T21" fmla="*/ 4 h 56"/>
                  <a:gd name="T22" fmla="*/ 34 w 54"/>
                  <a:gd name="T23" fmla="*/ 2 h 56"/>
                  <a:gd name="T24" fmla="*/ 26 w 54"/>
                  <a:gd name="T25" fmla="*/ 0 h 56"/>
                  <a:gd name="T26" fmla="*/ 19 w 54"/>
                  <a:gd name="T27" fmla="*/ 2 h 56"/>
                  <a:gd name="T28" fmla="*/ 12 w 54"/>
                  <a:gd name="T29" fmla="*/ 4 h 56"/>
                  <a:gd name="T30" fmla="*/ 7 w 54"/>
                  <a:gd name="T31" fmla="*/ 8 h 56"/>
                  <a:gd name="T32" fmla="*/ 2 w 54"/>
                  <a:gd name="T33" fmla="*/ 14 h 56"/>
                  <a:gd name="T34" fmla="*/ 0 w 54"/>
                  <a:gd name="T35" fmla="*/ 21 h 56"/>
                  <a:gd name="T36" fmla="*/ 0 w 54"/>
                  <a:gd name="T37" fmla="*/ 28 h 56"/>
                  <a:gd name="T38" fmla="*/ 0 w 54"/>
                  <a:gd name="T39" fmla="*/ 35 h 56"/>
                  <a:gd name="T40" fmla="*/ 2 w 54"/>
                  <a:gd name="T41" fmla="*/ 42 h 56"/>
                  <a:gd name="T42" fmla="*/ 7 w 54"/>
                  <a:gd name="T43" fmla="*/ 47 h 56"/>
                  <a:gd name="T44" fmla="*/ 12 w 54"/>
                  <a:gd name="T45" fmla="*/ 52 h 56"/>
                  <a:gd name="T46" fmla="*/ 19 w 54"/>
                  <a:gd name="T47" fmla="*/ 54 h 56"/>
                  <a:gd name="T48" fmla="*/ 26 w 54"/>
                  <a:gd name="T4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4" h="56">
                    <a:moveTo>
                      <a:pt x="26" y="56"/>
                    </a:moveTo>
                    <a:lnTo>
                      <a:pt x="34" y="54"/>
                    </a:lnTo>
                    <a:lnTo>
                      <a:pt x="40" y="52"/>
                    </a:lnTo>
                    <a:lnTo>
                      <a:pt x="46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8"/>
                    </a:lnTo>
                    <a:lnTo>
                      <a:pt x="40" y="4"/>
                    </a:lnTo>
                    <a:lnTo>
                      <a:pt x="34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2" y="4"/>
                    </a:lnTo>
                    <a:lnTo>
                      <a:pt x="7" y="8"/>
                    </a:lnTo>
                    <a:lnTo>
                      <a:pt x="2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2" y="42"/>
                    </a:lnTo>
                    <a:lnTo>
                      <a:pt x="7" y="47"/>
                    </a:lnTo>
                    <a:lnTo>
                      <a:pt x="12" y="52"/>
                    </a:lnTo>
                    <a:lnTo>
                      <a:pt x="19" y="54"/>
                    </a:lnTo>
                    <a:lnTo>
                      <a:pt x="26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47" name="ZoneTexte 246"/>
            <p:cNvSpPr txBox="1"/>
            <p:nvPr/>
          </p:nvSpPr>
          <p:spPr>
            <a:xfrm>
              <a:off x="5542311" y="5814659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48" name="ZoneTexte 247"/>
            <p:cNvSpPr txBox="1"/>
            <p:nvPr/>
          </p:nvSpPr>
          <p:spPr>
            <a:xfrm>
              <a:off x="5653369" y="5965245"/>
              <a:ext cx="3401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BL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49" name="ZoneTexte 248"/>
            <p:cNvSpPr txBox="1"/>
            <p:nvPr/>
          </p:nvSpPr>
          <p:spPr>
            <a:xfrm>
              <a:off x="6431734" y="5965245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W48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0" name="ZoneTexte 249"/>
            <p:cNvSpPr txBox="1"/>
            <p:nvPr/>
          </p:nvSpPr>
          <p:spPr>
            <a:xfrm>
              <a:off x="7111837" y="5965245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1" name="ZoneTexte 250"/>
            <p:cNvSpPr txBox="1"/>
            <p:nvPr/>
          </p:nvSpPr>
          <p:spPr>
            <a:xfrm>
              <a:off x="7792850" y="5965245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W144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2" name="ZoneTexte 251"/>
            <p:cNvSpPr txBox="1"/>
            <p:nvPr/>
          </p:nvSpPr>
          <p:spPr>
            <a:xfrm>
              <a:off x="5009695" y="6176962"/>
              <a:ext cx="11360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DTG + ABC/3TC</a:t>
              </a:r>
            </a:p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EVF/TDF/FTC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3" name="ZoneTexte 252"/>
            <p:cNvSpPr txBox="1"/>
            <p:nvPr/>
          </p:nvSpPr>
          <p:spPr>
            <a:xfrm>
              <a:off x="6456195" y="6176962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361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332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4" name="ZoneTexte 253"/>
            <p:cNvSpPr txBox="1"/>
            <p:nvPr/>
          </p:nvSpPr>
          <p:spPr>
            <a:xfrm>
              <a:off x="7136298" y="6176962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336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301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5" name="ZoneTexte 254"/>
            <p:cNvSpPr txBox="1"/>
            <p:nvPr/>
          </p:nvSpPr>
          <p:spPr>
            <a:xfrm>
              <a:off x="7852577" y="6176962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306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256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6" name="ZoneTexte 255"/>
            <p:cNvSpPr txBox="1"/>
            <p:nvPr/>
          </p:nvSpPr>
          <p:spPr>
            <a:xfrm>
              <a:off x="5471779" y="552357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7" name="ZoneTexte 256"/>
            <p:cNvSpPr txBox="1"/>
            <p:nvPr/>
          </p:nvSpPr>
          <p:spPr>
            <a:xfrm>
              <a:off x="5471779" y="523248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8" name="ZoneTexte 257"/>
            <p:cNvSpPr txBox="1"/>
            <p:nvPr/>
          </p:nvSpPr>
          <p:spPr>
            <a:xfrm>
              <a:off x="5471779" y="494140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59" name="ZoneTexte 258"/>
            <p:cNvSpPr txBox="1"/>
            <p:nvPr/>
          </p:nvSpPr>
          <p:spPr>
            <a:xfrm>
              <a:off x="5471779" y="465031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60" name="ZoneTexte 259"/>
            <p:cNvSpPr txBox="1"/>
            <p:nvPr/>
          </p:nvSpPr>
          <p:spPr>
            <a:xfrm>
              <a:off x="5401247" y="4359230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61" name="ZoneTexte 260"/>
            <p:cNvSpPr txBox="1"/>
            <p:nvPr/>
          </p:nvSpPr>
          <p:spPr>
            <a:xfrm>
              <a:off x="5876528" y="4005064"/>
              <a:ext cx="31658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>
                  <a:solidFill>
                    <a:srgbClr val="333399"/>
                  </a:solidFill>
                  <a:latin typeface="+mj-lt"/>
                </a:rPr>
                <a:t>Procollagen</a:t>
              </a:r>
              <a:r>
                <a:rPr lang="en-US" sz="1400" b="1" dirty="0" smtClean="0">
                  <a:solidFill>
                    <a:srgbClr val="333399"/>
                  </a:solidFill>
                  <a:latin typeface="+mj-lt"/>
                </a:rPr>
                <a:t> type 1 N-terminal </a:t>
              </a:r>
              <a:r>
                <a:rPr lang="en-US" sz="1400" b="1" dirty="0" err="1" smtClean="0">
                  <a:solidFill>
                    <a:srgbClr val="333399"/>
                  </a:solidFill>
                  <a:latin typeface="+mj-lt"/>
                </a:rPr>
                <a:t>propeptide</a:t>
              </a:r>
              <a:r>
                <a:rPr lang="en-US" sz="1400" b="1" dirty="0" smtClean="0">
                  <a:solidFill>
                    <a:srgbClr val="333399"/>
                  </a:solidFill>
                  <a:latin typeface="+mj-lt"/>
                </a:rPr>
                <a:t> (P1NP)</a:t>
              </a:r>
              <a:endParaRPr lang="en-US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2" name="ZoneTexte 261"/>
            <p:cNvSpPr txBox="1"/>
            <p:nvPr/>
          </p:nvSpPr>
          <p:spPr>
            <a:xfrm>
              <a:off x="6491207" y="4721536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0066"/>
                  </a:solidFill>
                  <a:latin typeface="+mj-lt"/>
                </a:rPr>
                <a:t>66</a:t>
              </a:r>
              <a:endParaRPr lang="en-US" sz="11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63" name="ZoneTexte 262"/>
            <p:cNvSpPr txBox="1"/>
            <p:nvPr/>
          </p:nvSpPr>
          <p:spPr>
            <a:xfrm>
              <a:off x="6502307" y="5551969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30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64" name="ZoneTexte 263"/>
            <p:cNvSpPr txBox="1"/>
            <p:nvPr/>
          </p:nvSpPr>
          <p:spPr>
            <a:xfrm>
              <a:off x="7183714" y="472187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64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65" name="ZoneTexte 264"/>
            <p:cNvSpPr txBox="1"/>
            <p:nvPr/>
          </p:nvSpPr>
          <p:spPr>
            <a:xfrm>
              <a:off x="7172749" y="5453424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0066"/>
                  </a:solidFill>
                  <a:latin typeface="+mj-lt"/>
                </a:rPr>
                <a:t>38</a:t>
              </a:r>
              <a:endParaRPr lang="en-US" sz="11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66" name="ZoneTexte 265"/>
            <p:cNvSpPr txBox="1"/>
            <p:nvPr/>
          </p:nvSpPr>
          <p:spPr>
            <a:xfrm>
              <a:off x="7890483" y="501364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45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67" name="ZoneTexte 266"/>
            <p:cNvSpPr txBox="1"/>
            <p:nvPr/>
          </p:nvSpPr>
          <p:spPr>
            <a:xfrm>
              <a:off x="7879063" y="5568934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31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6404860" y="5157192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7020272" y="5126995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7736633" y="4820233"/>
              <a:ext cx="65179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670739" y="4221088"/>
              <a:ext cx="3000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smtClean="0">
                  <a:solidFill>
                    <a:srgbClr val="000066"/>
                  </a:solidFill>
                </a:rPr>
                <a:t>%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287" name="Groupe 286"/>
          <p:cNvGrpSpPr/>
          <p:nvPr/>
        </p:nvGrpSpPr>
        <p:grpSpPr>
          <a:xfrm>
            <a:off x="5009695" y="1628801"/>
            <a:ext cx="3328254" cy="2401575"/>
            <a:chOff x="5009695" y="1628801"/>
            <a:chExt cx="3328254" cy="2401575"/>
          </a:xfrm>
        </p:grpSpPr>
        <p:grpSp>
          <p:nvGrpSpPr>
            <p:cNvPr id="4229" name="Groupe 4228"/>
            <p:cNvGrpSpPr/>
            <p:nvPr/>
          </p:nvGrpSpPr>
          <p:grpSpPr>
            <a:xfrm>
              <a:off x="5754379" y="1925755"/>
              <a:ext cx="2541588" cy="1525800"/>
              <a:chOff x="5604519" y="1495425"/>
              <a:chExt cx="2855913" cy="1714500"/>
            </a:xfrm>
          </p:grpSpPr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5679132" y="1495425"/>
                <a:ext cx="2781300" cy="1638300"/>
              </a:xfrm>
              <a:custGeom>
                <a:avLst/>
                <a:gdLst>
                  <a:gd name="T0" fmla="*/ 0 w 1752"/>
                  <a:gd name="T1" fmla="*/ 0 h 1032"/>
                  <a:gd name="T2" fmla="*/ 0 w 1752"/>
                  <a:gd name="T3" fmla="*/ 1032 h 1032"/>
                  <a:gd name="T4" fmla="*/ 1752 w 1752"/>
                  <a:gd name="T5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2" h="1032">
                    <a:moveTo>
                      <a:pt x="0" y="0"/>
                    </a:moveTo>
                    <a:lnTo>
                      <a:pt x="0" y="1032"/>
                    </a:lnTo>
                    <a:lnTo>
                      <a:pt x="1752" y="103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V="1">
                <a:off x="7390457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flipV="1">
                <a:off x="8190557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 flipV="1">
                <a:off x="5679132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6617344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30"/>
              <p:cNvSpPr>
                <a:spLocks noChangeShapeType="1"/>
              </p:cNvSpPr>
              <p:nvPr/>
            </p:nvSpPr>
            <p:spPr bwMode="auto">
              <a:xfrm>
                <a:off x="5604519" y="1506538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096" name="Line 31"/>
              <p:cNvSpPr>
                <a:spLocks noChangeShapeType="1"/>
              </p:cNvSpPr>
              <p:nvPr/>
            </p:nvSpPr>
            <p:spPr bwMode="auto">
              <a:xfrm>
                <a:off x="5604519" y="2157413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097" name="Line 32"/>
              <p:cNvSpPr>
                <a:spLocks noChangeShapeType="1"/>
              </p:cNvSpPr>
              <p:nvPr/>
            </p:nvSpPr>
            <p:spPr bwMode="auto">
              <a:xfrm>
                <a:off x="5604519" y="1833563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2" name="Line 45"/>
              <p:cNvSpPr>
                <a:spLocks noChangeShapeType="1"/>
              </p:cNvSpPr>
              <p:nvPr/>
            </p:nvSpPr>
            <p:spPr bwMode="auto">
              <a:xfrm>
                <a:off x="5604519" y="2482850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3" name="Line 46"/>
              <p:cNvSpPr>
                <a:spLocks noChangeShapeType="1"/>
              </p:cNvSpPr>
              <p:nvPr/>
            </p:nvSpPr>
            <p:spPr bwMode="auto">
              <a:xfrm>
                <a:off x="5604519" y="2806700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4" name="Line 47"/>
              <p:cNvSpPr>
                <a:spLocks noChangeShapeType="1"/>
              </p:cNvSpPr>
              <p:nvPr/>
            </p:nvSpPr>
            <p:spPr bwMode="auto">
              <a:xfrm>
                <a:off x="5604519" y="3133725"/>
                <a:ext cx="746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3" name="Line 56"/>
              <p:cNvSpPr>
                <a:spLocks noChangeShapeType="1"/>
              </p:cNvSpPr>
              <p:nvPr/>
            </p:nvSpPr>
            <p:spPr bwMode="auto">
              <a:xfrm flipV="1">
                <a:off x="8190557" y="2522538"/>
                <a:ext cx="0" cy="73025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4" name="Line 57"/>
              <p:cNvSpPr>
                <a:spLocks noChangeShapeType="1"/>
              </p:cNvSpPr>
              <p:nvPr/>
            </p:nvSpPr>
            <p:spPr bwMode="auto">
              <a:xfrm flipV="1">
                <a:off x="8190557" y="2595563"/>
                <a:ext cx="0" cy="968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5" name="Line 58"/>
              <p:cNvSpPr>
                <a:spLocks noChangeShapeType="1"/>
              </p:cNvSpPr>
              <p:nvPr/>
            </p:nvSpPr>
            <p:spPr bwMode="auto">
              <a:xfrm flipV="1">
                <a:off x="7393632" y="2500313"/>
                <a:ext cx="0" cy="9525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6" name="Line 59"/>
              <p:cNvSpPr>
                <a:spLocks noChangeShapeType="1"/>
              </p:cNvSpPr>
              <p:nvPr/>
            </p:nvSpPr>
            <p:spPr bwMode="auto">
              <a:xfrm flipV="1">
                <a:off x="7393632" y="2595563"/>
                <a:ext cx="0" cy="841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7" name="Line 60"/>
              <p:cNvSpPr>
                <a:spLocks noChangeShapeType="1"/>
              </p:cNvSpPr>
              <p:nvPr/>
            </p:nvSpPr>
            <p:spPr bwMode="auto">
              <a:xfrm flipH="1">
                <a:off x="7393632" y="2595563"/>
                <a:ext cx="796925" cy="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8" name="Line 61"/>
              <p:cNvSpPr>
                <a:spLocks noChangeShapeType="1"/>
              </p:cNvSpPr>
              <p:nvPr/>
            </p:nvSpPr>
            <p:spPr bwMode="auto">
              <a:xfrm flipV="1">
                <a:off x="6622107" y="2343150"/>
                <a:ext cx="0" cy="11588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9" name="Line 62"/>
              <p:cNvSpPr>
                <a:spLocks noChangeShapeType="1"/>
              </p:cNvSpPr>
              <p:nvPr/>
            </p:nvSpPr>
            <p:spPr bwMode="auto">
              <a:xfrm flipV="1">
                <a:off x="6622107" y="2235200"/>
                <a:ext cx="0" cy="10795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30" name="Freeform 63"/>
              <p:cNvSpPr>
                <a:spLocks/>
              </p:cNvSpPr>
              <p:nvPr/>
            </p:nvSpPr>
            <p:spPr bwMode="auto">
              <a:xfrm>
                <a:off x="5679132" y="2341563"/>
                <a:ext cx="942975" cy="792163"/>
              </a:xfrm>
              <a:custGeom>
                <a:avLst/>
                <a:gdLst>
                  <a:gd name="T0" fmla="*/ 594 w 594"/>
                  <a:gd name="T1" fmla="*/ 1 h 499"/>
                  <a:gd name="T2" fmla="*/ 591 w 594"/>
                  <a:gd name="T3" fmla="*/ 0 h 499"/>
                  <a:gd name="T4" fmla="*/ 0 w 594"/>
                  <a:gd name="T5" fmla="*/ 499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4" h="499">
                    <a:moveTo>
                      <a:pt x="594" y="1"/>
                    </a:moveTo>
                    <a:lnTo>
                      <a:pt x="591" y="0"/>
                    </a:lnTo>
                    <a:lnTo>
                      <a:pt x="0" y="499"/>
                    </a:lnTo>
                  </a:path>
                </a:pathLst>
              </a:cu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0" name="Line 73"/>
              <p:cNvSpPr>
                <a:spLocks noChangeShapeType="1"/>
              </p:cNvSpPr>
              <p:nvPr/>
            </p:nvSpPr>
            <p:spPr bwMode="auto">
              <a:xfrm flipH="1" flipV="1">
                <a:off x="6622107" y="2343150"/>
                <a:ext cx="771525" cy="2524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2" name="Freeform 95"/>
              <p:cNvSpPr>
                <a:spLocks/>
              </p:cNvSpPr>
              <p:nvPr/>
            </p:nvSpPr>
            <p:spPr bwMode="auto">
              <a:xfrm>
                <a:off x="5637857" y="3090863"/>
                <a:ext cx="85725" cy="87313"/>
              </a:xfrm>
              <a:custGeom>
                <a:avLst/>
                <a:gdLst>
                  <a:gd name="T0" fmla="*/ 7 w 54"/>
                  <a:gd name="T1" fmla="*/ 47 h 55"/>
                  <a:gd name="T2" fmla="*/ 12 w 54"/>
                  <a:gd name="T3" fmla="*/ 51 h 55"/>
                  <a:gd name="T4" fmla="*/ 19 w 54"/>
                  <a:gd name="T5" fmla="*/ 54 h 55"/>
                  <a:gd name="T6" fmla="*/ 26 w 54"/>
                  <a:gd name="T7" fmla="*/ 55 h 55"/>
                  <a:gd name="T8" fmla="*/ 34 w 54"/>
                  <a:gd name="T9" fmla="*/ 54 h 55"/>
                  <a:gd name="T10" fmla="*/ 40 w 54"/>
                  <a:gd name="T11" fmla="*/ 51 h 55"/>
                  <a:gd name="T12" fmla="*/ 46 w 54"/>
                  <a:gd name="T13" fmla="*/ 47 h 55"/>
                  <a:gd name="T14" fmla="*/ 51 w 54"/>
                  <a:gd name="T15" fmla="*/ 41 h 55"/>
                  <a:gd name="T16" fmla="*/ 54 w 54"/>
                  <a:gd name="T17" fmla="*/ 34 h 55"/>
                  <a:gd name="T18" fmla="*/ 54 w 54"/>
                  <a:gd name="T19" fmla="*/ 27 h 55"/>
                  <a:gd name="T20" fmla="*/ 54 w 54"/>
                  <a:gd name="T21" fmla="*/ 20 h 55"/>
                  <a:gd name="T22" fmla="*/ 51 w 54"/>
                  <a:gd name="T23" fmla="*/ 13 h 55"/>
                  <a:gd name="T24" fmla="*/ 46 w 54"/>
                  <a:gd name="T25" fmla="*/ 8 h 55"/>
                  <a:gd name="T26" fmla="*/ 40 w 54"/>
                  <a:gd name="T27" fmla="*/ 2 h 55"/>
                  <a:gd name="T28" fmla="*/ 34 w 54"/>
                  <a:gd name="T29" fmla="*/ 1 h 55"/>
                  <a:gd name="T30" fmla="*/ 26 w 54"/>
                  <a:gd name="T31" fmla="*/ 0 h 55"/>
                  <a:gd name="T32" fmla="*/ 19 w 54"/>
                  <a:gd name="T33" fmla="*/ 1 h 55"/>
                  <a:gd name="T34" fmla="*/ 12 w 54"/>
                  <a:gd name="T35" fmla="*/ 2 h 55"/>
                  <a:gd name="T36" fmla="*/ 7 w 54"/>
                  <a:gd name="T37" fmla="*/ 8 h 55"/>
                  <a:gd name="T38" fmla="*/ 2 w 54"/>
                  <a:gd name="T39" fmla="*/ 13 h 55"/>
                  <a:gd name="T40" fmla="*/ 0 w 54"/>
                  <a:gd name="T41" fmla="*/ 20 h 55"/>
                  <a:gd name="T42" fmla="*/ 0 w 54"/>
                  <a:gd name="T43" fmla="*/ 27 h 55"/>
                  <a:gd name="T44" fmla="*/ 0 w 54"/>
                  <a:gd name="T45" fmla="*/ 34 h 55"/>
                  <a:gd name="T46" fmla="*/ 2 w 54"/>
                  <a:gd name="T47" fmla="*/ 41 h 55"/>
                  <a:gd name="T48" fmla="*/ 7 w 54"/>
                  <a:gd name="T49" fmla="*/ 47 h 55"/>
                  <a:gd name="T50" fmla="*/ 7 w 54"/>
                  <a:gd name="T51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5">
                    <a:moveTo>
                      <a:pt x="7" y="47"/>
                    </a:moveTo>
                    <a:lnTo>
                      <a:pt x="12" y="51"/>
                    </a:lnTo>
                    <a:lnTo>
                      <a:pt x="19" y="54"/>
                    </a:lnTo>
                    <a:lnTo>
                      <a:pt x="26" y="55"/>
                    </a:lnTo>
                    <a:lnTo>
                      <a:pt x="34" y="54"/>
                    </a:lnTo>
                    <a:lnTo>
                      <a:pt x="40" y="51"/>
                    </a:lnTo>
                    <a:lnTo>
                      <a:pt x="46" y="47"/>
                    </a:lnTo>
                    <a:lnTo>
                      <a:pt x="51" y="41"/>
                    </a:lnTo>
                    <a:lnTo>
                      <a:pt x="54" y="34"/>
                    </a:lnTo>
                    <a:lnTo>
                      <a:pt x="54" y="27"/>
                    </a:lnTo>
                    <a:lnTo>
                      <a:pt x="54" y="20"/>
                    </a:lnTo>
                    <a:lnTo>
                      <a:pt x="51" y="13"/>
                    </a:lnTo>
                    <a:lnTo>
                      <a:pt x="46" y="8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6" y="0"/>
                    </a:lnTo>
                    <a:lnTo>
                      <a:pt x="19" y="1"/>
                    </a:lnTo>
                    <a:lnTo>
                      <a:pt x="12" y="2"/>
                    </a:lnTo>
                    <a:lnTo>
                      <a:pt x="7" y="8"/>
                    </a:lnTo>
                    <a:lnTo>
                      <a:pt x="2" y="13"/>
                    </a:lnTo>
                    <a:lnTo>
                      <a:pt x="0" y="20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2" y="41"/>
                    </a:lnTo>
                    <a:lnTo>
                      <a:pt x="7" y="47"/>
                    </a:lnTo>
                    <a:lnTo>
                      <a:pt x="7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3" name="Freeform 96"/>
              <p:cNvSpPr>
                <a:spLocks/>
              </p:cNvSpPr>
              <p:nvPr/>
            </p:nvSpPr>
            <p:spPr bwMode="auto">
              <a:xfrm>
                <a:off x="6577657" y="2298700"/>
                <a:ext cx="88900" cy="88900"/>
              </a:xfrm>
              <a:custGeom>
                <a:avLst/>
                <a:gdLst>
                  <a:gd name="T0" fmla="*/ 9 w 56"/>
                  <a:gd name="T1" fmla="*/ 48 h 56"/>
                  <a:gd name="T2" fmla="*/ 14 w 56"/>
                  <a:gd name="T3" fmla="*/ 52 h 56"/>
                  <a:gd name="T4" fmla="*/ 21 w 56"/>
                  <a:gd name="T5" fmla="*/ 55 h 56"/>
                  <a:gd name="T6" fmla="*/ 28 w 56"/>
                  <a:gd name="T7" fmla="*/ 56 h 56"/>
                  <a:gd name="T8" fmla="*/ 35 w 56"/>
                  <a:gd name="T9" fmla="*/ 55 h 56"/>
                  <a:gd name="T10" fmla="*/ 42 w 56"/>
                  <a:gd name="T11" fmla="*/ 52 h 56"/>
                  <a:gd name="T12" fmla="*/ 48 w 56"/>
                  <a:gd name="T13" fmla="*/ 48 h 56"/>
                  <a:gd name="T14" fmla="*/ 52 w 56"/>
                  <a:gd name="T15" fmla="*/ 42 h 56"/>
                  <a:gd name="T16" fmla="*/ 55 w 56"/>
                  <a:gd name="T17" fmla="*/ 35 h 56"/>
                  <a:gd name="T18" fmla="*/ 56 w 56"/>
                  <a:gd name="T19" fmla="*/ 28 h 56"/>
                  <a:gd name="T20" fmla="*/ 55 w 56"/>
                  <a:gd name="T21" fmla="*/ 21 h 56"/>
                  <a:gd name="T22" fmla="*/ 52 w 56"/>
                  <a:gd name="T23" fmla="*/ 14 h 56"/>
                  <a:gd name="T24" fmla="*/ 48 w 56"/>
                  <a:gd name="T25" fmla="*/ 9 h 56"/>
                  <a:gd name="T26" fmla="*/ 42 w 56"/>
                  <a:gd name="T27" fmla="*/ 5 h 56"/>
                  <a:gd name="T28" fmla="*/ 35 w 56"/>
                  <a:gd name="T29" fmla="*/ 2 h 56"/>
                  <a:gd name="T30" fmla="*/ 28 w 56"/>
                  <a:gd name="T31" fmla="*/ 0 h 56"/>
                  <a:gd name="T32" fmla="*/ 21 w 56"/>
                  <a:gd name="T33" fmla="*/ 2 h 56"/>
                  <a:gd name="T34" fmla="*/ 14 w 56"/>
                  <a:gd name="T35" fmla="*/ 5 h 56"/>
                  <a:gd name="T36" fmla="*/ 9 w 56"/>
                  <a:gd name="T37" fmla="*/ 9 h 56"/>
                  <a:gd name="T38" fmla="*/ 5 w 56"/>
                  <a:gd name="T39" fmla="*/ 14 h 56"/>
                  <a:gd name="T40" fmla="*/ 2 w 56"/>
                  <a:gd name="T41" fmla="*/ 21 h 56"/>
                  <a:gd name="T42" fmla="*/ 0 w 56"/>
                  <a:gd name="T43" fmla="*/ 28 h 56"/>
                  <a:gd name="T44" fmla="*/ 2 w 56"/>
                  <a:gd name="T45" fmla="*/ 35 h 56"/>
                  <a:gd name="T46" fmla="*/ 5 w 56"/>
                  <a:gd name="T47" fmla="*/ 42 h 56"/>
                  <a:gd name="T48" fmla="*/ 9 w 56"/>
                  <a:gd name="T49" fmla="*/ 48 h 56"/>
                  <a:gd name="T50" fmla="*/ 9 w 56"/>
                  <a:gd name="T51" fmla="*/ 4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9" y="48"/>
                    </a:moveTo>
                    <a:lnTo>
                      <a:pt x="14" y="52"/>
                    </a:lnTo>
                    <a:lnTo>
                      <a:pt x="21" y="55"/>
                    </a:lnTo>
                    <a:lnTo>
                      <a:pt x="28" y="56"/>
                    </a:lnTo>
                    <a:lnTo>
                      <a:pt x="35" y="55"/>
                    </a:lnTo>
                    <a:lnTo>
                      <a:pt x="42" y="52"/>
                    </a:lnTo>
                    <a:lnTo>
                      <a:pt x="48" y="48"/>
                    </a:lnTo>
                    <a:lnTo>
                      <a:pt x="52" y="42"/>
                    </a:lnTo>
                    <a:lnTo>
                      <a:pt x="55" y="35"/>
                    </a:lnTo>
                    <a:lnTo>
                      <a:pt x="56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8" y="9"/>
                    </a:lnTo>
                    <a:lnTo>
                      <a:pt x="42" y="5"/>
                    </a:lnTo>
                    <a:lnTo>
                      <a:pt x="35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4" y="5"/>
                    </a:lnTo>
                    <a:lnTo>
                      <a:pt x="9" y="9"/>
                    </a:lnTo>
                    <a:lnTo>
                      <a:pt x="5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5" y="42"/>
                    </a:lnTo>
                    <a:lnTo>
                      <a:pt x="9" y="48"/>
                    </a:lnTo>
                    <a:lnTo>
                      <a:pt x="9" y="48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4" name="Freeform 97"/>
              <p:cNvSpPr>
                <a:spLocks/>
              </p:cNvSpPr>
              <p:nvPr/>
            </p:nvSpPr>
            <p:spPr bwMode="auto">
              <a:xfrm>
                <a:off x="7349182" y="2551113"/>
                <a:ext cx="88900" cy="88900"/>
              </a:xfrm>
              <a:custGeom>
                <a:avLst/>
                <a:gdLst>
                  <a:gd name="T0" fmla="*/ 8 w 56"/>
                  <a:gd name="T1" fmla="*/ 47 h 56"/>
                  <a:gd name="T2" fmla="*/ 14 w 56"/>
                  <a:gd name="T3" fmla="*/ 52 h 56"/>
                  <a:gd name="T4" fmla="*/ 21 w 56"/>
                  <a:gd name="T5" fmla="*/ 54 h 56"/>
                  <a:gd name="T6" fmla="*/ 28 w 56"/>
                  <a:gd name="T7" fmla="*/ 56 h 56"/>
                  <a:gd name="T8" fmla="*/ 35 w 56"/>
                  <a:gd name="T9" fmla="*/ 54 h 56"/>
                  <a:gd name="T10" fmla="*/ 42 w 56"/>
                  <a:gd name="T11" fmla="*/ 52 h 56"/>
                  <a:gd name="T12" fmla="*/ 47 w 56"/>
                  <a:gd name="T13" fmla="*/ 47 h 56"/>
                  <a:gd name="T14" fmla="*/ 51 w 56"/>
                  <a:gd name="T15" fmla="*/ 42 h 56"/>
                  <a:gd name="T16" fmla="*/ 54 w 56"/>
                  <a:gd name="T17" fmla="*/ 35 h 56"/>
                  <a:gd name="T18" fmla="*/ 56 w 56"/>
                  <a:gd name="T19" fmla="*/ 28 h 56"/>
                  <a:gd name="T20" fmla="*/ 54 w 56"/>
                  <a:gd name="T21" fmla="*/ 21 h 56"/>
                  <a:gd name="T22" fmla="*/ 51 w 56"/>
                  <a:gd name="T23" fmla="*/ 14 h 56"/>
                  <a:gd name="T24" fmla="*/ 47 w 56"/>
                  <a:gd name="T25" fmla="*/ 8 h 56"/>
                  <a:gd name="T26" fmla="*/ 42 w 56"/>
                  <a:gd name="T27" fmla="*/ 4 h 56"/>
                  <a:gd name="T28" fmla="*/ 35 w 56"/>
                  <a:gd name="T29" fmla="*/ 1 h 56"/>
                  <a:gd name="T30" fmla="*/ 28 w 56"/>
                  <a:gd name="T31" fmla="*/ 0 h 56"/>
                  <a:gd name="T32" fmla="*/ 21 w 56"/>
                  <a:gd name="T33" fmla="*/ 1 h 56"/>
                  <a:gd name="T34" fmla="*/ 14 w 56"/>
                  <a:gd name="T35" fmla="*/ 4 h 56"/>
                  <a:gd name="T36" fmla="*/ 8 w 56"/>
                  <a:gd name="T37" fmla="*/ 8 h 56"/>
                  <a:gd name="T38" fmla="*/ 4 w 56"/>
                  <a:gd name="T39" fmla="*/ 14 h 56"/>
                  <a:gd name="T40" fmla="*/ 1 w 56"/>
                  <a:gd name="T41" fmla="*/ 21 h 56"/>
                  <a:gd name="T42" fmla="*/ 0 w 56"/>
                  <a:gd name="T43" fmla="*/ 28 h 56"/>
                  <a:gd name="T44" fmla="*/ 1 w 56"/>
                  <a:gd name="T45" fmla="*/ 35 h 56"/>
                  <a:gd name="T46" fmla="*/ 4 w 56"/>
                  <a:gd name="T47" fmla="*/ 42 h 56"/>
                  <a:gd name="T48" fmla="*/ 8 w 56"/>
                  <a:gd name="T49" fmla="*/ 47 h 56"/>
                  <a:gd name="T50" fmla="*/ 8 w 56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6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7" y="8"/>
                    </a:lnTo>
                    <a:lnTo>
                      <a:pt x="42" y="4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1" y="1"/>
                    </a:lnTo>
                    <a:lnTo>
                      <a:pt x="14" y="4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1" y="21"/>
                    </a:lnTo>
                    <a:lnTo>
                      <a:pt x="0" y="28"/>
                    </a:lnTo>
                    <a:lnTo>
                      <a:pt x="1" y="35"/>
                    </a:lnTo>
                    <a:lnTo>
                      <a:pt x="4" y="42"/>
                    </a:lnTo>
                    <a:lnTo>
                      <a:pt x="8" y="47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5" name="Freeform 98"/>
              <p:cNvSpPr>
                <a:spLocks/>
              </p:cNvSpPr>
              <p:nvPr/>
            </p:nvSpPr>
            <p:spPr bwMode="auto">
              <a:xfrm>
                <a:off x="8146107" y="2551113"/>
                <a:ext cx="88900" cy="88900"/>
              </a:xfrm>
              <a:custGeom>
                <a:avLst/>
                <a:gdLst>
                  <a:gd name="T0" fmla="*/ 9 w 56"/>
                  <a:gd name="T1" fmla="*/ 47 h 56"/>
                  <a:gd name="T2" fmla="*/ 14 w 56"/>
                  <a:gd name="T3" fmla="*/ 52 h 56"/>
                  <a:gd name="T4" fmla="*/ 21 w 56"/>
                  <a:gd name="T5" fmla="*/ 54 h 56"/>
                  <a:gd name="T6" fmla="*/ 28 w 56"/>
                  <a:gd name="T7" fmla="*/ 56 h 56"/>
                  <a:gd name="T8" fmla="*/ 35 w 56"/>
                  <a:gd name="T9" fmla="*/ 54 h 56"/>
                  <a:gd name="T10" fmla="*/ 42 w 56"/>
                  <a:gd name="T11" fmla="*/ 52 h 56"/>
                  <a:gd name="T12" fmla="*/ 48 w 56"/>
                  <a:gd name="T13" fmla="*/ 47 h 56"/>
                  <a:gd name="T14" fmla="*/ 52 w 56"/>
                  <a:gd name="T15" fmla="*/ 42 h 56"/>
                  <a:gd name="T16" fmla="*/ 54 w 56"/>
                  <a:gd name="T17" fmla="*/ 35 h 56"/>
                  <a:gd name="T18" fmla="*/ 56 w 56"/>
                  <a:gd name="T19" fmla="*/ 28 h 56"/>
                  <a:gd name="T20" fmla="*/ 54 w 56"/>
                  <a:gd name="T21" fmla="*/ 21 h 56"/>
                  <a:gd name="T22" fmla="*/ 52 w 56"/>
                  <a:gd name="T23" fmla="*/ 14 h 56"/>
                  <a:gd name="T24" fmla="*/ 48 w 56"/>
                  <a:gd name="T25" fmla="*/ 8 h 56"/>
                  <a:gd name="T26" fmla="*/ 42 w 56"/>
                  <a:gd name="T27" fmla="*/ 4 h 56"/>
                  <a:gd name="T28" fmla="*/ 35 w 56"/>
                  <a:gd name="T29" fmla="*/ 1 h 56"/>
                  <a:gd name="T30" fmla="*/ 28 w 56"/>
                  <a:gd name="T31" fmla="*/ 0 h 56"/>
                  <a:gd name="T32" fmla="*/ 21 w 56"/>
                  <a:gd name="T33" fmla="*/ 1 h 56"/>
                  <a:gd name="T34" fmla="*/ 14 w 56"/>
                  <a:gd name="T35" fmla="*/ 4 h 56"/>
                  <a:gd name="T36" fmla="*/ 9 w 56"/>
                  <a:gd name="T37" fmla="*/ 8 h 56"/>
                  <a:gd name="T38" fmla="*/ 4 w 56"/>
                  <a:gd name="T39" fmla="*/ 14 h 56"/>
                  <a:gd name="T40" fmla="*/ 2 w 56"/>
                  <a:gd name="T41" fmla="*/ 21 h 56"/>
                  <a:gd name="T42" fmla="*/ 0 w 56"/>
                  <a:gd name="T43" fmla="*/ 28 h 56"/>
                  <a:gd name="T44" fmla="*/ 2 w 56"/>
                  <a:gd name="T45" fmla="*/ 35 h 56"/>
                  <a:gd name="T46" fmla="*/ 4 w 56"/>
                  <a:gd name="T47" fmla="*/ 42 h 56"/>
                  <a:gd name="T48" fmla="*/ 9 w 56"/>
                  <a:gd name="T49" fmla="*/ 47 h 56"/>
                  <a:gd name="T50" fmla="*/ 9 w 56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9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2"/>
                    </a:lnTo>
                    <a:lnTo>
                      <a:pt x="54" y="35"/>
                    </a:lnTo>
                    <a:lnTo>
                      <a:pt x="56" y="28"/>
                    </a:lnTo>
                    <a:lnTo>
                      <a:pt x="54" y="21"/>
                    </a:lnTo>
                    <a:lnTo>
                      <a:pt x="52" y="14"/>
                    </a:lnTo>
                    <a:lnTo>
                      <a:pt x="48" y="8"/>
                    </a:lnTo>
                    <a:lnTo>
                      <a:pt x="42" y="4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1" y="1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4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4" y="42"/>
                    </a:lnTo>
                    <a:lnTo>
                      <a:pt x="9" y="47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4" name="Line 107"/>
              <p:cNvSpPr>
                <a:spLocks noChangeShapeType="1"/>
              </p:cNvSpPr>
              <p:nvPr/>
            </p:nvSpPr>
            <p:spPr bwMode="auto">
              <a:xfrm flipV="1">
                <a:off x="8185794" y="2725738"/>
                <a:ext cx="0" cy="11430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5" name="Line 108"/>
              <p:cNvSpPr>
                <a:spLocks noChangeShapeType="1"/>
              </p:cNvSpPr>
              <p:nvPr/>
            </p:nvSpPr>
            <p:spPr bwMode="auto">
              <a:xfrm flipV="1">
                <a:off x="8185794" y="2657475"/>
                <a:ext cx="0" cy="6826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6" name="Line 109"/>
              <p:cNvSpPr>
                <a:spLocks noChangeShapeType="1"/>
              </p:cNvSpPr>
              <p:nvPr/>
            </p:nvSpPr>
            <p:spPr bwMode="auto">
              <a:xfrm flipV="1">
                <a:off x="7384107" y="2771775"/>
                <a:ext cx="0" cy="9525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7" name="Line 110"/>
              <p:cNvSpPr>
                <a:spLocks noChangeShapeType="1"/>
              </p:cNvSpPr>
              <p:nvPr/>
            </p:nvSpPr>
            <p:spPr bwMode="auto">
              <a:xfrm flipV="1">
                <a:off x="7384107" y="2703513"/>
                <a:ext cx="0" cy="6826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8" name="Line 111"/>
              <p:cNvSpPr>
                <a:spLocks noChangeShapeType="1"/>
              </p:cNvSpPr>
              <p:nvPr/>
            </p:nvSpPr>
            <p:spPr bwMode="auto">
              <a:xfrm flipH="1">
                <a:off x="7384107" y="2725738"/>
                <a:ext cx="801688" cy="4603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9" name="Line 112"/>
              <p:cNvSpPr>
                <a:spLocks noChangeShapeType="1"/>
              </p:cNvSpPr>
              <p:nvPr/>
            </p:nvSpPr>
            <p:spPr bwMode="auto">
              <a:xfrm flipV="1">
                <a:off x="6617344" y="2771775"/>
                <a:ext cx="0" cy="8413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0" name="Line 113"/>
              <p:cNvSpPr>
                <a:spLocks noChangeShapeType="1"/>
              </p:cNvSpPr>
              <p:nvPr/>
            </p:nvSpPr>
            <p:spPr bwMode="auto">
              <a:xfrm flipV="1">
                <a:off x="6617344" y="2673350"/>
                <a:ext cx="0" cy="9842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81" name="Freeform 114"/>
              <p:cNvSpPr>
                <a:spLocks/>
              </p:cNvSpPr>
              <p:nvPr/>
            </p:nvSpPr>
            <p:spPr bwMode="auto">
              <a:xfrm>
                <a:off x="5679132" y="2771775"/>
                <a:ext cx="938213" cy="361950"/>
              </a:xfrm>
              <a:custGeom>
                <a:avLst/>
                <a:gdLst>
                  <a:gd name="T0" fmla="*/ 591 w 591"/>
                  <a:gd name="T1" fmla="*/ 0 h 228"/>
                  <a:gd name="T2" fmla="*/ 586 w 591"/>
                  <a:gd name="T3" fmla="*/ 0 h 228"/>
                  <a:gd name="T4" fmla="*/ 0 w 591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1" h="228">
                    <a:moveTo>
                      <a:pt x="591" y="0"/>
                    </a:moveTo>
                    <a:lnTo>
                      <a:pt x="586" y="0"/>
                    </a:lnTo>
                    <a:lnTo>
                      <a:pt x="0" y="228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0" name="Line 123"/>
              <p:cNvSpPr>
                <a:spLocks noChangeShapeType="1"/>
              </p:cNvSpPr>
              <p:nvPr/>
            </p:nvSpPr>
            <p:spPr bwMode="auto">
              <a:xfrm flipH="1">
                <a:off x="6617344" y="2771775"/>
                <a:ext cx="766763" cy="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5" name="Freeform 148"/>
              <p:cNvSpPr>
                <a:spLocks/>
              </p:cNvSpPr>
              <p:nvPr/>
            </p:nvSpPr>
            <p:spPr bwMode="auto">
              <a:xfrm>
                <a:off x="5637857" y="3090863"/>
                <a:ext cx="85725" cy="87313"/>
              </a:xfrm>
              <a:custGeom>
                <a:avLst/>
                <a:gdLst>
                  <a:gd name="T0" fmla="*/ 26 w 54"/>
                  <a:gd name="T1" fmla="*/ 55 h 55"/>
                  <a:gd name="T2" fmla="*/ 34 w 54"/>
                  <a:gd name="T3" fmla="*/ 54 h 55"/>
                  <a:gd name="T4" fmla="*/ 40 w 54"/>
                  <a:gd name="T5" fmla="*/ 51 h 55"/>
                  <a:gd name="T6" fmla="*/ 46 w 54"/>
                  <a:gd name="T7" fmla="*/ 47 h 55"/>
                  <a:gd name="T8" fmla="*/ 51 w 54"/>
                  <a:gd name="T9" fmla="*/ 41 h 55"/>
                  <a:gd name="T10" fmla="*/ 54 w 54"/>
                  <a:gd name="T11" fmla="*/ 34 h 55"/>
                  <a:gd name="T12" fmla="*/ 54 w 54"/>
                  <a:gd name="T13" fmla="*/ 27 h 55"/>
                  <a:gd name="T14" fmla="*/ 54 w 54"/>
                  <a:gd name="T15" fmla="*/ 20 h 55"/>
                  <a:gd name="T16" fmla="*/ 51 w 54"/>
                  <a:gd name="T17" fmla="*/ 13 h 55"/>
                  <a:gd name="T18" fmla="*/ 46 w 54"/>
                  <a:gd name="T19" fmla="*/ 8 h 55"/>
                  <a:gd name="T20" fmla="*/ 40 w 54"/>
                  <a:gd name="T21" fmla="*/ 2 h 55"/>
                  <a:gd name="T22" fmla="*/ 34 w 54"/>
                  <a:gd name="T23" fmla="*/ 1 h 55"/>
                  <a:gd name="T24" fmla="*/ 26 w 54"/>
                  <a:gd name="T25" fmla="*/ 0 h 55"/>
                  <a:gd name="T26" fmla="*/ 19 w 54"/>
                  <a:gd name="T27" fmla="*/ 1 h 55"/>
                  <a:gd name="T28" fmla="*/ 12 w 54"/>
                  <a:gd name="T29" fmla="*/ 2 h 55"/>
                  <a:gd name="T30" fmla="*/ 7 w 54"/>
                  <a:gd name="T31" fmla="*/ 8 h 55"/>
                  <a:gd name="T32" fmla="*/ 2 w 54"/>
                  <a:gd name="T33" fmla="*/ 13 h 55"/>
                  <a:gd name="T34" fmla="*/ 0 w 54"/>
                  <a:gd name="T35" fmla="*/ 20 h 55"/>
                  <a:gd name="T36" fmla="*/ 0 w 54"/>
                  <a:gd name="T37" fmla="*/ 27 h 55"/>
                  <a:gd name="T38" fmla="*/ 0 w 54"/>
                  <a:gd name="T39" fmla="*/ 34 h 55"/>
                  <a:gd name="T40" fmla="*/ 2 w 54"/>
                  <a:gd name="T41" fmla="*/ 41 h 55"/>
                  <a:gd name="T42" fmla="*/ 7 w 54"/>
                  <a:gd name="T43" fmla="*/ 47 h 55"/>
                  <a:gd name="T44" fmla="*/ 12 w 54"/>
                  <a:gd name="T45" fmla="*/ 51 h 55"/>
                  <a:gd name="T46" fmla="*/ 19 w 54"/>
                  <a:gd name="T47" fmla="*/ 54 h 55"/>
                  <a:gd name="T48" fmla="*/ 26 w 54"/>
                  <a:gd name="T49" fmla="*/ 55 h 55"/>
                  <a:gd name="T50" fmla="*/ 26 w 54"/>
                  <a:gd name="T5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5">
                    <a:moveTo>
                      <a:pt x="26" y="55"/>
                    </a:moveTo>
                    <a:lnTo>
                      <a:pt x="34" y="54"/>
                    </a:lnTo>
                    <a:lnTo>
                      <a:pt x="40" y="51"/>
                    </a:lnTo>
                    <a:lnTo>
                      <a:pt x="46" y="47"/>
                    </a:lnTo>
                    <a:lnTo>
                      <a:pt x="51" y="41"/>
                    </a:lnTo>
                    <a:lnTo>
                      <a:pt x="54" y="34"/>
                    </a:lnTo>
                    <a:lnTo>
                      <a:pt x="54" y="27"/>
                    </a:lnTo>
                    <a:lnTo>
                      <a:pt x="54" y="20"/>
                    </a:lnTo>
                    <a:lnTo>
                      <a:pt x="51" y="13"/>
                    </a:lnTo>
                    <a:lnTo>
                      <a:pt x="46" y="8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6" y="0"/>
                    </a:lnTo>
                    <a:lnTo>
                      <a:pt x="19" y="1"/>
                    </a:lnTo>
                    <a:lnTo>
                      <a:pt x="12" y="2"/>
                    </a:lnTo>
                    <a:lnTo>
                      <a:pt x="7" y="8"/>
                    </a:lnTo>
                    <a:lnTo>
                      <a:pt x="2" y="13"/>
                    </a:lnTo>
                    <a:lnTo>
                      <a:pt x="0" y="20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2" y="41"/>
                    </a:lnTo>
                    <a:lnTo>
                      <a:pt x="7" y="47"/>
                    </a:lnTo>
                    <a:lnTo>
                      <a:pt x="12" y="51"/>
                    </a:lnTo>
                    <a:lnTo>
                      <a:pt x="19" y="54"/>
                    </a:lnTo>
                    <a:lnTo>
                      <a:pt x="26" y="55"/>
                    </a:lnTo>
                    <a:lnTo>
                      <a:pt x="26" y="55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6" name="Freeform 149"/>
              <p:cNvSpPr>
                <a:spLocks/>
              </p:cNvSpPr>
              <p:nvPr/>
            </p:nvSpPr>
            <p:spPr bwMode="auto">
              <a:xfrm>
                <a:off x="6574482" y="2727325"/>
                <a:ext cx="87313" cy="88900"/>
              </a:xfrm>
              <a:custGeom>
                <a:avLst/>
                <a:gdLst>
                  <a:gd name="T0" fmla="*/ 27 w 55"/>
                  <a:gd name="T1" fmla="*/ 56 h 56"/>
                  <a:gd name="T2" fmla="*/ 34 w 55"/>
                  <a:gd name="T3" fmla="*/ 55 h 56"/>
                  <a:gd name="T4" fmla="*/ 41 w 55"/>
                  <a:gd name="T5" fmla="*/ 52 h 56"/>
                  <a:gd name="T6" fmla="*/ 47 w 55"/>
                  <a:gd name="T7" fmla="*/ 48 h 56"/>
                  <a:gd name="T8" fmla="*/ 51 w 55"/>
                  <a:gd name="T9" fmla="*/ 42 h 56"/>
                  <a:gd name="T10" fmla="*/ 54 w 55"/>
                  <a:gd name="T11" fmla="*/ 35 h 56"/>
                  <a:gd name="T12" fmla="*/ 55 w 55"/>
                  <a:gd name="T13" fmla="*/ 28 h 56"/>
                  <a:gd name="T14" fmla="*/ 54 w 55"/>
                  <a:gd name="T15" fmla="*/ 21 h 56"/>
                  <a:gd name="T16" fmla="*/ 51 w 55"/>
                  <a:gd name="T17" fmla="*/ 14 h 56"/>
                  <a:gd name="T18" fmla="*/ 47 w 55"/>
                  <a:gd name="T19" fmla="*/ 9 h 56"/>
                  <a:gd name="T20" fmla="*/ 41 w 55"/>
                  <a:gd name="T21" fmla="*/ 5 h 56"/>
                  <a:gd name="T22" fmla="*/ 34 w 55"/>
                  <a:gd name="T23" fmla="*/ 2 h 56"/>
                  <a:gd name="T24" fmla="*/ 27 w 55"/>
                  <a:gd name="T25" fmla="*/ 0 h 56"/>
                  <a:gd name="T26" fmla="*/ 20 w 55"/>
                  <a:gd name="T27" fmla="*/ 2 h 56"/>
                  <a:gd name="T28" fmla="*/ 13 w 55"/>
                  <a:gd name="T29" fmla="*/ 5 h 56"/>
                  <a:gd name="T30" fmla="*/ 8 w 55"/>
                  <a:gd name="T31" fmla="*/ 9 h 56"/>
                  <a:gd name="T32" fmla="*/ 4 w 55"/>
                  <a:gd name="T33" fmla="*/ 14 h 56"/>
                  <a:gd name="T34" fmla="*/ 1 w 55"/>
                  <a:gd name="T35" fmla="*/ 21 h 56"/>
                  <a:gd name="T36" fmla="*/ 0 w 55"/>
                  <a:gd name="T37" fmla="*/ 28 h 56"/>
                  <a:gd name="T38" fmla="*/ 1 w 55"/>
                  <a:gd name="T39" fmla="*/ 35 h 56"/>
                  <a:gd name="T40" fmla="*/ 4 w 55"/>
                  <a:gd name="T41" fmla="*/ 42 h 56"/>
                  <a:gd name="T42" fmla="*/ 8 w 55"/>
                  <a:gd name="T43" fmla="*/ 48 h 56"/>
                  <a:gd name="T44" fmla="*/ 13 w 55"/>
                  <a:gd name="T45" fmla="*/ 52 h 56"/>
                  <a:gd name="T46" fmla="*/ 20 w 55"/>
                  <a:gd name="T47" fmla="*/ 55 h 56"/>
                  <a:gd name="T48" fmla="*/ 27 w 55"/>
                  <a:gd name="T49" fmla="*/ 56 h 56"/>
                  <a:gd name="T50" fmla="*/ 27 w 55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6">
                    <a:moveTo>
                      <a:pt x="27" y="56"/>
                    </a:moveTo>
                    <a:lnTo>
                      <a:pt x="34" y="55"/>
                    </a:lnTo>
                    <a:lnTo>
                      <a:pt x="41" y="52"/>
                    </a:lnTo>
                    <a:lnTo>
                      <a:pt x="47" y="48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5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7" y="9"/>
                    </a:lnTo>
                    <a:lnTo>
                      <a:pt x="41" y="5"/>
                    </a:lnTo>
                    <a:lnTo>
                      <a:pt x="34" y="2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13" y="5"/>
                    </a:lnTo>
                    <a:lnTo>
                      <a:pt x="8" y="9"/>
                    </a:lnTo>
                    <a:lnTo>
                      <a:pt x="4" y="14"/>
                    </a:lnTo>
                    <a:lnTo>
                      <a:pt x="1" y="21"/>
                    </a:lnTo>
                    <a:lnTo>
                      <a:pt x="0" y="28"/>
                    </a:lnTo>
                    <a:lnTo>
                      <a:pt x="1" y="35"/>
                    </a:lnTo>
                    <a:lnTo>
                      <a:pt x="4" y="42"/>
                    </a:lnTo>
                    <a:lnTo>
                      <a:pt x="8" y="48"/>
                    </a:lnTo>
                    <a:lnTo>
                      <a:pt x="13" y="52"/>
                    </a:lnTo>
                    <a:lnTo>
                      <a:pt x="20" y="55"/>
                    </a:lnTo>
                    <a:lnTo>
                      <a:pt x="27" y="56"/>
                    </a:lnTo>
                    <a:lnTo>
                      <a:pt x="27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7" name="Freeform 150"/>
              <p:cNvSpPr>
                <a:spLocks/>
              </p:cNvSpPr>
              <p:nvPr/>
            </p:nvSpPr>
            <p:spPr bwMode="auto">
              <a:xfrm>
                <a:off x="7342832" y="2727325"/>
                <a:ext cx="85725" cy="88900"/>
              </a:xfrm>
              <a:custGeom>
                <a:avLst/>
                <a:gdLst>
                  <a:gd name="T0" fmla="*/ 26 w 54"/>
                  <a:gd name="T1" fmla="*/ 56 h 56"/>
                  <a:gd name="T2" fmla="*/ 35 w 54"/>
                  <a:gd name="T3" fmla="*/ 55 h 56"/>
                  <a:gd name="T4" fmla="*/ 40 w 54"/>
                  <a:gd name="T5" fmla="*/ 52 h 56"/>
                  <a:gd name="T6" fmla="*/ 46 w 54"/>
                  <a:gd name="T7" fmla="*/ 48 h 56"/>
                  <a:gd name="T8" fmla="*/ 51 w 54"/>
                  <a:gd name="T9" fmla="*/ 42 h 56"/>
                  <a:gd name="T10" fmla="*/ 54 w 54"/>
                  <a:gd name="T11" fmla="*/ 35 h 56"/>
                  <a:gd name="T12" fmla="*/ 54 w 54"/>
                  <a:gd name="T13" fmla="*/ 28 h 56"/>
                  <a:gd name="T14" fmla="*/ 54 w 54"/>
                  <a:gd name="T15" fmla="*/ 21 h 56"/>
                  <a:gd name="T16" fmla="*/ 51 w 54"/>
                  <a:gd name="T17" fmla="*/ 14 h 56"/>
                  <a:gd name="T18" fmla="*/ 46 w 54"/>
                  <a:gd name="T19" fmla="*/ 9 h 56"/>
                  <a:gd name="T20" fmla="*/ 40 w 54"/>
                  <a:gd name="T21" fmla="*/ 5 h 56"/>
                  <a:gd name="T22" fmla="*/ 35 w 54"/>
                  <a:gd name="T23" fmla="*/ 2 h 56"/>
                  <a:gd name="T24" fmla="*/ 26 w 54"/>
                  <a:gd name="T25" fmla="*/ 0 h 56"/>
                  <a:gd name="T26" fmla="*/ 19 w 54"/>
                  <a:gd name="T27" fmla="*/ 2 h 56"/>
                  <a:gd name="T28" fmla="*/ 14 w 54"/>
                  <a:gd name="T29" fmla="*/ 5 h 56"/>
                  <a:gd name="T30" fmla="*/ 7 w 54"/>
                  <a:gd name="T31" fmla="*/ 9 h 56"/>
                  <a:gd name="T32" fmla="*/ 3 w 54"/>
                  <a:gd name="T33" fmla="*/ 14 h 56"/>
                  <a:gd name="T34" fmla="*/ 0 w 54"/>
                  <a:gd name="T35" fmla="*/ 21 h 56"/>
                  <a:gd name="T36" fmla="*/ 0 w 54"/>
                  <a:gd name="T37" fmla="*/ 28 h 56"/>
                  <a:gd name="T38" fmla="*/ 0 w 54"/>
                  <a:gd name="T39" fmla="*/ 35 h 56"/>
                  <a:gd name="T40" fmla="*/ 3 w 54"/>
                  <a:gd name="T41" fmla="*/ 42 h 56"/>
                  <a:gd name="T42" fmla="*/ 7 w 54"/>
                  <a:gd name="T43" fmla="*/ 48 h 56"/>
                  <a:gd name="T44" fmla="*/ 14 w 54"/>
                  <a:gd name="T45" fmla="*/ 52 h 56"/>
                  <a:gd name="T46" fmla="*/ 19 w 54"/>
                  <a:gd name="T47" fmla="*/ 55 h 56"/>
                  <a:gd name="T48" fmla="*/ 26 w 54"/>
                  <a:gd name="T49" fmla="*/ 56 h 56"/>
                  <a:gd name="T50" fmla="*/ 26 w 54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26" y="56"/>
                    </a:moveTo>
                    <a:lnTo>
                      <a:pt x="35" y="55"/>
                    </a:lnTo>
                    <a:lnTo>
                      <a:pt x="40" y="52"/>
                    </a:lnTo>
                    <a:lnTo>
                      <a:pt x="46" y="48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9"/>
                    </a:lnTo>
                    <a:lnTo>
                      <a:pt x="40" y="5"/>
                    </a:lnTo>
                    <a:lnTo>
                      <a:pt x="35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4" y="5"/>
                    </a:lnTo>
                    <a:lnTo>
                      <a:pt x="7" y="9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8"/>
                    </a:lnTo>
                    <a:lnTo>
                      <a:pt x="14" y="52"/>
                    </a:lnTo>
                    <a:lnTo>
                      <a:pt x="19" y="55"/>
                    </a:lnTo>
                    <a:lnTo>
                      <a:pt x="26" y="56"/>
                    </a:lnTo>
                    <a:lnTo>
                      <a:pt x="26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8" name="Freeform 151"/>
              <p:cNvSpPr>
                <a:spLocks/>
              </p:cNvSpPr>
              <p:nvPr/>
            </p:nvSpPr>
            <p:spPr bwMode="auto">
              <a:xfrm>
                <a:off x="8144519" y="2681288"/>
                <a:ext cx="85725" cy="88900"/>
              </a:xfrm>
              <a:custGeom>
                <a:avLst/>
                <a:gdLst>
                  <a:gd name="T0" fmla="*/ 26 w 54"/>
                  <a:gd name="T1" fmla="*/ 56 h 56"/>
                  <a:gd name="T2" fmla="*/ 35 w 54"/>
                  <a:gd name="T3" fmla="*/ 54 h 56"/>
                  <a:gd name="T4" fmla="*/ 40 w 54"/>
                  <a:gd name="T5" fmla="*/ 52 h 56"/>
                  <a:gd name="T6" fmla="*/ 46 w 54"/>
                  <a:gd name="T7" fmla="*/ 47 h 56"/>
                  <a:gd name="T8" fmla="*/ 51 w 54"/>
                  <a:gd name="T9" fmla="*/ 42 h 56"/>
                  <a:gd name="T10" fmla="*/ 54 w 54"/>
                  <a:gd name="T11" fmla="*/ 35 h 56"/>
                  <a:gd name="T12" fmla="*/ 54 w 54"/>
                  <a:gd name="T13" fmla="*/ 28 h 56"/>
                  <a:gd name="T14" fmla="*/ 54 w 54"/>
                  <a:gd name="T15" fmla="*/ 21 h 56"/>
                  <a:gd name="T16" fmla="*/ 51 w 54"/>
                  <a:gd name="T17" fmla="*/ 14 h 56"/>
                  <a:gd name="T18" fmla="*/ 46 w 54"/>
                  <a:gd name="T19" fmla="*/ 9 h 56"/>
                  <a:gd name="T20" fmla="*/ 40 w 54"/>
                  <a:gd name="T21" fmla="*/ 4 h 56"/>
                  <a:gd name="T22" fmla="*/ 35 w 54"/>
                  <a:gd name="T23" fmla="*/ 2 h 56"/>
                  <a:gd name="T24" fmla="*/ 26 w 54"/>
                  <a:gd name="T25" fmla="*/ 0 h 56"/>
                  <a:gd name="T26" fmla="*/ 19 w 54"/>
                  <a:gd name="T27" fmla="*/ 2 h 56"/>
                  <a:gd name="T28" fmla="*/ 14 w 54"/>
                  <a:gd name="T29" fmla="*/ 4 h 56"/>
                  <a:gd name="T30" fmla="*/ 7 w 54"/>
                  <a:gd name="T31" fmla="*/ 9 h 56"/>
                  <a:gd name="T32" fmla="*/ 3 w 54"/>
                  <a:gd name="T33" fmla="*/ 14 h 56"/>
                  <a:gd name="T34" fmla="*/ 0 w 54"/>
                  <a:gd name="T35" fmla="*/ 21 h 56"/>
                  <a:gd name="T36" fmla="*/ 0 w 54"/>
                  <a:gd name="T37" fmla="*/ 28 h 56"/>
                  <a:gd name="T38" fmla="*/ 0 w 54"/>
                  <a:gd name="T39" fmla="*/ 35 h 56"/>
                  <a:gd name="T40" fmla="*/ 3 w 54"/>
                  <a:gd name="T41" fmla="*/ 42 h 56"/>
                  <a:gd name="T42" fmla="*/ 7 w 54"/>
                  <a:gd name="T43" fmla="*/ 47 h 56"/>
                  <a:gd name="T44" fmla="*/ 14 w 54"/>
                  <a:gd name="T45" fmla="*/ 52 h 56"/>
                  <a:gd name="T46" fmla="*/ 19 w 54"/>
                  <a:gd name="T47" fmla="*/ 54 h 56"/>
                  <a:gd name="T48" fmla="*/ 26 w 54"/>
                  <a:gd name="T49" fmla="*/ 56 h 56"/>
                  <a:gd name="T50" fmla="*/ 26 w 54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26" y="56"/>
                    </a:moveTo>
                    <a:lnTo>
                      <a:pt x="35" y="54"/>
                    </a:lnTo>
                    <a:lnTo>
                      <a:pt x="40" y="52"/>
                    </a:lnTo>
                    <a:lnTo>
                      <a:pt x="46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9"/>
                    </a:lnTo>
                    <a:lnTo>
                      <a:pt x="40" y="4"/>
                    </a:lnTo>
                    <a:lnTo>
                      <a:pt x="35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4" y="4"/>
                    </a:lnTo>
                    <a:lnTo>
                      <a:pt x="7" y="9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7"/>
                    </a:lnTo>
                    <a:lnTo>
                      <a:pt x="14" y="52"/>
                    </a:lnTo>
                    <a:lnTo>
                      <a:pt x="19" y="54"/>
                    </a:lnTo>
                    <a:lnTo>
                      <a:pt x="26" y="56"/>
                    </a:lnTo>
                    <a:lnTo>
                      <a:pt x="26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97" name="ZoneTexte 196"/>
            <p:cNvSpPr txBox="1"/>
            <p:nvPr/>
          </p:nvSpPr>
          <p:spPr>
            <a:xfrm>
              <a:off x="5542311" y="326796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5653369" y="3418549"/>
              <a:ext cx="3401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BL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99" name="ZoneTexte 198"/>
            <p:cNvSpPr txBox="1"/>
            <p:nvPr/>
          </p:nvSpPr>
          <p:spPr>
            <a:xfrm>
              <a:off x="6431734" y="3418549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W48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7111837" y="3418549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1" name="ZoneTexte 200"/>
            <p:cNvSpPr txBox="1"/>
            <p:nvPr/>
          </p:nvSpPr>
          <p:spPr>
            <a:xfrm>
              <a:off x="7792850" y="3418549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W144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2" name="ZoneTexte 201"/>
            <p:cNvSpPr txBox="1"/>
            <p:nvPr/>
          </p:nvSpPr>
          <p:spPr>
            <a:xfrm>
              <a:off x="5009695" y="3630266"/>
              <a:ext cx="11360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DTG + ABC/3TC</a:t>
              </a:r>
            </a:p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EVF/TDF/FTC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6456198" y="3630266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358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328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4" name="ZoneTexte 203"/>
            <p:cNvSpPr txBox="1"/>
            <p:nvPr/>
          </p:nvSpPr>
          <p:spPr>
            <a:xfrm>
              <a:off x="7136298" y="3630266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336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299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5" name="ZoneTexte 204"/>
            <p:cNvSpPr txBox="1"/>
            <p:nvPr/>
          </p:nvSpPr>
          <p:spPr>
            <a:xfrm>
              <a:off x="7852579" y="3630266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301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253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6" name="ZoneTexte 205"/>
            <p:cNvSpPr txBox="1"/>
            <p:nvPr/>
          </p:nvSpPr>
          <p:spPr>
            <a:xfrm>
              <a:off x="5471779" y="297687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7" name="ZoneTexte 206"/>
            <p:cNvSpPr txBox="1"/>
            <p:nvPr/>
          </p:nvSpPr>
          <p:spPr>
            <a:xfrm>
              <a:off x="5471779" y="268579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8" name="ZoneTexte 207"/>
            <p:cNvSpPr txBox="1"/>
            <p:nvPr/>
          </p:nvSpPr>
          <p:spPr>
            <a:xfrm>
              <a:off x="5471779" y="239470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09" name="ZoneTexte 208"/>
            <p:cNvSpPr txBox="1"/>
            <p:nvPr/>
          </p:nvSpPr>
          <p:spPr>
            <a:xfrm>
              <a:off x="5471779" y="210362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10" name="ZoneTexte 209"/>
            <p:cNvSpPr txBox="1"/>
            <p:nvPr/>
          </p:nvSpPr>
          <p:spPr>
            <a:xfrm>
              <a:off x="5401247" y="1812534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11" name="ZoneTexte 210"/>
            <p:cNvSpPr txBox="1"/>
            <p:nvPr/>
          </p:nvSpPr>
          <p:spPr>
            <a:xfrm>
              <a:off x="6508038" y="1628801"/>
              <a:ext cx="1670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solidFill>
                    <a:srgbClr val="333399"/>
                  </a:solidFill>
                  <a:latin typeface="+mj-lt"/>
                </a:rPr>
                <a:t>Osteocalcin</a:t>
              </a:r>
              <a:r>
                <a:rPr lang="en-US" sz="1400" b="1" dirty="0" smtClean="0">
                  <a:solidFill>
                    <a:srgbClr val="333399"/>
                  </a:solidFill>
                  <a:latin typeface="+mj-lt"/>
                </a:rPr>
                <a:t> (OC)</a:t>
              </a:r>
              <a:endParaRPr lang="en-US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2" name="ZoneTexte 211"/>
            <p:cNvSpPr txBox="1"/>
            <p:nvPr/>
          </p:nvSpPr>
          <p:spPr>
            <a:xfrm>
              <a:off x="6454721" y="2356498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333399"/>
                  </a:solidFill>
                  <a:latin typeface="+mj-lt"/>
                </a:rPr>
                <a:t>48</a:t>
              </a:r>
              <a:endParaRPr lang="en-US" sz="11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6528185" y="3126037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22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4" name="ZoneTexte 213"/>
            <p:cNvSpPr txBox="1"/>
            <p:nvPr/>
          </p:nvSpPr>
          <p:spPr>
            <a:xfrm>
              <a:off x="7151180" y="2555168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33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5" name="ZoneTexte 214"/>
            <p:cNvSpPr txBox="1"/>
            <p:nvPr/>
          </p:nvSpPr>
          <p:spPr>
            <a:xfrm>
              <a:off x="7172749" y="3122378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21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7864605" y="2579084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32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7" name="ZoneTexte 216"/>
            <p:cNvSpPr txBox="1"/>
            <p:nvPr/>
          </p:nvSpPr>
          <p:spPr>
            <a:xfrm>
              <a:off x="7879063" y="309987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23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298653" y="2179856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6985947" y="2324177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7686158" y="2388451"/>
              <a:ext cx="65179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p=0.017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5670739" y="1700808"/>
              <a:ext cx="3000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smtClean="0">
                  <a:solidFill>
                    <a:srgbClr val="000066"/>
                  </a:solidFill>
                </a:rPr>
                <a:t>%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286" name="Groupe 285"/>
          <p:cNvGrpSpPr/>
          <p:nvPr/>
        </p:nvGrpSpPr>
        <p:grpSpPr>
          <a:xfrm>
            <a:off x="323528" y="1654239"/>
            <a:ext cx="5062511" cy="2494841"/>
            <a:chOff x="323528" y="1654239"/>
            <a:chExt cx="5062511" cy="2494841"/>
          </a:xfrm>
        </p:grpSpPr>
        <p:grpSp>
          <p:nvGrpSpPr>
            <p:cNvPr id="4227" name="Groupe 4226"/>
            <p:cNvGrpSpPr/>
            <p:nvPr/>
          </p:nvGrpSpPr>
          <p:grpSpPr>
            <a:xfrm>
              <a:off x="1060781" y="2044459"/>
              <a:ext cx="2543000" cy="1525800"/>
              <a:chOff x="1695451" y="1495425"/>
              <a:chExt cx="2857500" cy="1714500"/>
            </a:xfrm>
          </p:grpSpPr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1771651" y="1495425"/>
                <a:ext cx="2781300" cy="1638300"/>
              </a:xfrm>
              <a:custGeom>
                <a:avLst/>
                <a:gdLst>
                  <a:gd name="T0" fmla="*/ 0 w 1752"/>
                  <a:gd name="T1" fmla="*/ 0 h 1032"/>
                  <a:gd name="T2" fmla="*/ 0 w 1752"/>
                  <a:gd name="T3" fmla="*/ 1032 h 1032"/>
                  <a:gd name="T4" fmla="*/ 1752 w 1752"/>
                  <a:gd name="T5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2" h="1032">
                    <a:moveTo>
                      <a:pt x="0" y="0"/>
                    </a:moveTo>
                    <a:lnTo>
                      <a:pt x="0" y="1032"/>
                    </a:lnTo>
                    <a:lnTo>
                      <a:pt x="1752" y="103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 flipV="1">
                <a:off x="4281488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 flipV="1">
                <a:off x="2708276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V="1">
                <a:off x="3481388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 flipV="1">
                <a:off x="1771651" y="3133725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099" name="Line 33"/>
              <p:cNvSpPr>
                <a:spLocks noChangeShapeType="1"/>
              </p:cNvSpPr>
              <p:nvPr/>
            </p:nvSpPr>
            <p:spPr bwMode="auto">
              <a:xfrm>
                <a:off x="1695451" y="1506538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0" name="Line 34"/>
              <p:cNvSpPr>
                <a:spLocks noChangeShapeType="1"/>
              </p:cNvSpPr>
              <p:nvPr/>
            </p:nvSpPr>
            <p:spPr bwMode="auto">
              <a:xfrm>
                <a:off x="1695451" y="1833563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1" name="Line 35"/>
              <p:cNvSpPr>
                <a:spLocks noChangeShapeType="1"/>
              </p:cNvSpPr>
              <p:nvPr/>
            </p:nvSpPr>
            <p:spPr bwMode="auto">
              <a:xfrm>
                <a:off x="1695451" y="2157413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2" name="Line 36"/>
              <p:cNvSpPr>
                <a:spLocks noChangeShapeType="1"/>
              </p:cNvSpPr>
              <p:nvPr/>
            </p:nvSpPr>
            <p:spPr bwMode="auto">
              <a:xfrm>
                <a:off x="1695451" y="2482850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4" name="Line 37"/>
              <p:cNvSpPr>
                <a:spLocks noChangeShapeType="1"/>
              </p:cNvSpPr>
              <p:nvPr/>
            </p:nvSpPr>
            <p:spPr bwMode="auto">
              <a:xfrm>
                <a:off x="1695451" y="2806700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5" name="Line 38"/>
              <p:cNvSpPr>
                <a:spLocks noChangeShapeType="1"/>
              </p:cNvSpPr>
              <p:nvPr/>
            </p:nvSpPr>
            <p:spPr bwMode="auto">
              <a:xfrm>
                <a:off x="1695451" y="3133725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1" name="Line 54"/>
              <p:cNvSpPr>
                <a:spLocks noChangeShapeType="1"/>
              </p:cNvSpPr>
              <p:nvPr/>
            </p:nvSpPr>
            <p:spPr bwMode="auto">
              <a:xfrm flipV="1">
                <a:off x="2706688" y="1919288"/>
                <a:ext cx="0" cy="12858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22" name="Freeform 55"/>
              <p:cNvSpPr>
                <a:spLocks/>
              </p:cNvSpPr>
              <p:nvPr/>
            </p:nvSpPr>
            <p:spPr bwMode="auto">
              <a:xfrm>
                <a:off x="2706688" y="2043113"/>
                <a:ext cx="777875" cy="192088"/>
              </a:xfrm>
              <a:custGeom>
                <a:avLst/>
                <a:gdLst>
                  <a:gd name="T0" fmla="*/ 490 w 490"/>
                  <a:gd name="T1" fmla="*/ 121 h 121"/>
                  <a:gd name="T2" fmla="*/ 1 w 490"/>
                  <a:gd name="T3" fmla="*/ 0 h 121"/>
                  <a:gd name="T4" fmla="*/ 0 w 490"/>
                  <a:gd name="T5" fmla="*/ 3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0" h="121">
                    <a:moveTo>
                      <a:pt x="490" y="121"/>
                    </a:moveTo>
                    <a:lnTo>
                      <a:pt x="1" y="0"/>
                    </a:lnTo>
                    <a:lnTo>
                      <a:pt x="0" y="3"/>
                    </a:lnTo>
                  </a:path>
                </a:pathLst>
              </a:cu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1" name="Line 74"/>
              <p:cNvSpPr>
                <a:spLocks noChangeShapeType="1"/>
              </p:cNvSpPr>
              <p:nvPr/>
            </p:nvSpPr>
            <p:spPr bwMode="auto">
              <a:xfrm flipV="1">
                <a:off x="4275138" y="2403475"/>
                <a:ext cx="0" cy="968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2" name="Line 75"/>
              <p:cNvSpPr>
                <a:spLocks noChangeShapeType="1"/>
              </p:cNvSpPr>
              <p:nvPr/>
            </p:nvSpPr>
            <p:spPr bwMode="auto">
              <a:xfrm flipH="1" flipV="1">
                <a:off x="4275138" y="2500313"/>
                <a:ext cx="7938" cy="476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3" name="Line 76"/>
              <p:cNvSpPr>
                <a:spLocks noChangeShapeType="1"/>
              </p:cNvSpPr>
              <p:nvPr/>
            </p:nvSpPr>
            <p:spPr bwMode="auto">
              <a:xfrm flipV="1">
                <a:off x="4275138" y="2500313"/>
                <a:ext cx="0" cy="1349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4" name="Line 77"/>
              <p:cNvSpPr>
                <a:spLocks noChangeShapeType="1"/>
              </p:cNvSpPr>
              <p:nvPr/>
            </p:nvSpPr>
            <p:spPr bwMode="auto">
              <a:xfrm flipV="1">
                <a:off x="3484563" y="2235200"/>
                <a:ext cx="0" cy="11430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2" name="Line 85"/>
              <p:cNvSpPr>
                <a:spLocks noChangeShapeType="1"/>
              </p:cNvSpPr>
              <p:nvPr/>
            </p:nvSpPr>
            <p:spPr bwMode="auto">
              <a:xfrm flipH="1" flipV="1">
                <a:off x="3484563" y="2235200"/>
                <a:ext cx="790575" cy="2651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5" name="Line 88"/>
              <p:cNvSpPr>
                <a:spLocks noChangeShapeType="1"/>
              </p:cNvSpPr>
              <p:nvPr/>
            </p:nvSpPr>
            <p:spPr bwMode="auto">
              <a:xfrm flipV="1">
                <a:off x="2706688" y="2047875"/>
                <a:ext cx="0" cy="11906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6" name="Line 89"/>
              <p:cNvSpPr>
                <a:spLocks noChangeShapeType="1"/>
              </p:cNvSpPr>
              <p:nvPr/>
            </p:nvSpPr>
            <p:spPr bwMode="auto">
              <a:xfrm flipH="1">
                <a:off x="1771651" y="2047875"/>
                <a:ext cx="935038" cy="108585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7" name="Line 90"/>
              <p:cNvSpPr>
                <a:spLocks noChangeShapeType="1"/>
              </p:cNvSpPr>
              <p:nvPr/>
            </p:nvSpPr>
            <p:spPr bwMode="auto">
              <a:xfrm flipV="1">
                <a:off x="3484563" y="2111375"/>
                <a:ext cx="0" cy="123825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8" name="Freeform 91"/>
              <p:cNvSpPr>
                <a:spLocks/>
              </p:cNvSpPr>
              <p:nvPr/>
            </p:nvSpPr>
            <p:spPr bwMode="auto">
              <a:xfrm>
                <a:off x="1727201" y="3090863"/>
                <a:ext cx="88900" cy="87313"/>
              </a:xfrm>
              <a:custGeom>
                <a:avLst/>
                <a:gdLst>
                  <a:gd name="T0" fmla="*/ 9 w 56"/>
                  <a:gd name="T1" fmla="*/ 47 h 55"/>
                  <a:gd name="T2" fmla="*/ 14 w 56"/>
                  <a:gd name="T3" fmla="*/ 51 h 55"/>
                  <a:gd name="T4" fmla="*/ 21 w 56"/>
                  <a:gd name="T5" fmla="*/ 54 h 55"/>
                  <a:gd name="T6" fmla="*/ 28 w 56"/>
                  <a:gd name="T7" fmla="*/ 55 h 55"/>
                  <a:gd name="T8" fmla="*/ 35 w 56"/>
                  <a:gd name="T9" fmla="*/ 54 h 55"/>
                  <a:gd name="T10" fmla="*/ 42 w 56"/>
                  <a:gd name="T11" fmla="*/ 51 h 55"/>
                  <a:gd name="T12" fmla="*/ 48 w 56"/>
                  <a:gd name="T13" fmla="*/ 47 h 55"/>
                  <a:gd name="T14" fmla="*/ 52 w 56"/>
                  <a:gd name="T15" fmla="*/ 41 h 55"/>
                  <a:gd name="T16" fmla="*/ 55 w 56"/>
                  <a:gd name="T17" fmla="*/ 34 h 55"/>
                  <a:gd name="T18" fmla="*/ 56 w 56"/>
                  <a:gd name="T19" fmla="*/ 27 h 55"/>
                  <a:gd name="T20" fmla="*/ 55 w 56"/>
                  <a:gd name="T21" fmla="*/ 20 h 55"/>
                  <a:gd name="T22" fmla="*/ 52 w 56"/>
                  <a:gd name="T23" fmla="*/ 13 h 55"/>
                  <a:gd name="T24" fmla="*/ 48 w 56"/>
                  <a:gd name="T25" fmla="*/ 8 h 55"/>
                  <a:gd name="T26" fmla="*/ 42 w 56"/>
                  <a:gd name="T27" fmla="*/ 2 h 55"/>
                  <a:gd name="T28" fmla="*/ 35 w 56"/>
                  <a:gd name="T29" fmla="*/ 1 h 55"/>
                  <a:gd name="T30" fmla="*/ 28 w 56"/>
                  <a:gd name="T31" fmla="*/ 0 h 55"/>
                  <a:gd name="T32" fmla="*/ 21 w 56"/>
                  <a:gd name="T33" fmla="*/ 1 h 55"/>
                  <a:gd name="T34" fmla="*/ 14 w 56"/>
                  <a:gd name="T35" fmla="*/ 2 h 55"/>
                  <a:gd name="T36" fmla="*/ 9 w 56"/>
                  <a:gd name="T37" fmla="*/ 8 h 55"/>
                  <a:gd name="T38" fmla="*/ 5 w 56"/>
                  <a:gd name="T39" fmla="*/ 13 h 55"/>
                  <a:gd name="T40" fmla="*/ 2 w 56"/>
                  <a:gd name="T41" fmla="*/ 20 h 55"/>
                  <a:gd name="T42" fmla="*/ 0 w 56"/>
                  <a:gd name="T43" fmla="*/ 27 h 55"/>
                  <a:gd name="T44" fmla="*/ 2 w 56"/>
                  <a:gd name="T45" fmla="*/ 34 h 55"/>
                  <a:gd name="T46" fmla="*/ 5 w 56"/>
                  <a:gd name="T47" fmla="*/ 41 h 55"/>
                  <a:gd name="T48" fmla="*/ 9 w 56"/>
                  <a:gd name="T49" fmla="*/ 47 h 55"/>
                  <a:gd name="T50" fmla="*/ 9 w 56"/>
                  <a:gd name="T51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5">
                    <a:moveTo>
                      <a:pt x="9" y="47"/>
                    </a:moveTo>
                    <a:lnTo>
                      <a:pt x="14" y="51"/>
                    </a:lnTo>
                    <a:lnTo>
                      <a:pt x="21" y="54"/>
                    </a:lnTo>
                    <a:lnTo>
                      <a:pt x="28" y="55"/>
                    </a:lnTo>
                    <a:lnTo>
                      <a:pt x="35" y="54"/>
                    </a:lnTo>
                    <a:lnTo>
                      <a:pt x="42" y="51"/>
                    </a:lnTo>
                    <a:lnTo>
                      <a:pt x="48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6" y="27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8" y="8"/>
                    </a:lnTo>
                    <a:lnTo>
                      <a:pt x="42" y="2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1" y="1"/>
                    </a:lnTo>
                    <a:lnTo>
                      <a:pt x="14" y="2"/>
                    </a:lnTo>
                    <a:lnTo>
                      <a:pt x="9" y="8"/>
                    </a:lnTo>
                    <a:lnTo>
                      <a:pt x="5" y="13"/>
                    </a:lnTo>
                    <a:lnTo>
                      <a:pt x="2" y="20"/>
                    </a:lnTo>
                    <a:lnTo>
                      <a:pt x="0" y="27"/>
                    </a:lnTo>
                    <a:lnTo>
                      <a:pt x="2" y="34"/>
                    </a:lnTo>
                    <a:lnTo>
                      <a:pt x="5" y="41"/>
                    </a:lnTo>
                    <a:lnTo>
                      <a:pt x="9" y="47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9" name="Freeform 92"/>
              <p:cNvSpPr>
                <a:spLocks/>
              </p:cNvSpPr>
              <p:nvPr/>
            </p:nvSpPr>
            <p:spPr bwMode="auto">
              <a:xfrm>
                <a:off x="2667001" y="1998663"/>
                <a:ext cx="85725" cy="88900"/>
              </a:xfrm>
              <a:custGeom>
                <a:avLst/>
                <a:gdLst>
                  <a:gd name="T0" fmla="*/ 7 w 54"/>
                  <a:gd name="T1" fmla="*/ 48 h 56"/>
                  <a:gd name="T2" fmla="*/ 14 w 54"/>
                  <a:gd name="T3" fmla="*/ 52 h 56"/>
                  <a:gd name="T4" fmla="*/ 19 w 54"/>
                  <a:gd name="T5" fmla="*/ 55 h 56"/>
                  <a:gd name="T6" fmla="*/ 26 w 54"/>
                  <a:gd name="T7" fmla="*/ 56 h 56"/>
                  <a:gd name="T8" fmla="*/ 34 w 54"/>
                  <a:gd name="T9" fmla="*/ 55 h 56"/>
                  <a:gd name="T10" fmla="*/ 40 w 54"/>
                  <a:gd name="T11" fmla="*/ 52 h 56"/>
                  <a:gd name="T12" fmla="*/ 46 w 54"/>
                  <a:gd name="T13" fmla="*/ 48 h 56"/>
                  <a:gd name="T14" fmla="*/ 51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1 w 54"/>
                  <a:gd name="T23" fmla="*/ 14 h 56"/>
                  <a:gd name="T24" fmla="*/ 46 w 54"/>
                  <a:gd name="T25" fmla="*/ 9 h 56"/>
                  <a:gd name="T26" fmla="*/ 40 w 54"/>
                  <a:gd name="T27" fmla="*/ 4 h 56"/>
                  <a:gd name="T28" fmla="*/ 34 w 54"/>
                  <a:gd name="T29" fmla="*/ 2 h 56"/>
                  <a:gd name="T30" fmla="*/ 26 w 54"/>
                  <a:gd name="T31" fmla="*/ 0 h 56"/>
                  <a:gd name="T32" fmla="*/ 19 w 54"/>
                  <a:gd name="T33" fmla="*/ 2 h 56"/>
                  <a:gd name="T34" fmla="*/ 14 w 54"/>
                  <a:gd name="T35" fmla="*/ 4 h 56"/>
                  <a:gd name="T36" fmla="*/ 7 w 54"/>
                  <a:gd name="T37" fmla="*/ 9 h 56"/>
                  <a:gd name="T38" fmla="*/ 2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2 w 54"/>
                  <a:gd name="T47" fmla="*/ 42 h 56"/>
                  <a:gd name="T48" fmla="*/ 7 w 54"/>
                  <a:gd name="T49" fmla="*/ 48 h 56"/>
                  <a:gd name="T50" fmla="*/ 7 w 54"/>
                  <a:gd name="T51" fmla="*/ 4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7" y="48"/>
                    </a:moveTo>
                    <a:lnTo>
                      <a:pt x="14" y="52"/>
                    </a:lnTo>
                    <a:lnTo>
                      <a:pt x="19" y="55"/>
                    </a:lnTo>
                    <a:lnTo>
                      <a:pt x="26" y="56"/>
                    </a:lnTo>
                    <a:lnTo>
                      <a:pt x="34" y="55"/>
                    </a:lnTo>
                    <a:lnTo>
                      <a:pt x="40" y="52"/>
                    </a:lnTo>
                    <a:lnTo>
                      <a:pt x="46" y="48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9"/>
                    </a:lnTo>
                    <a:lnTo>
                      <a:pt x="40" y="4"/>
                    </a:lnTo>
                    <a:lnTo>
                      <a:pt x="34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4" y="4"/>
                    </a:lnTo>
                    <a:lnTo>
                      <a:pt x="7" y="9"/>
                    </a:lnTo>
                    <a:lnTo>
                      <a:pt x="2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2" y="42"/>
                    </a:lnTo>
                    <a:lnTo>
                      <a:pt x="7" y="48"/>
                    </a:lnTo>
                    <a:lnTo>
                      <a:pt x="7" y="48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0" name="Freeform 93"/>
              <p:cNvSpPr>
                <a:spLocks/>
              </p:cNvSpPr>
              <p:nvPr/>
            </p:nvSpPr>
            <p:spPr bwMode="auto">
              <a:xfrm>
                <a:off x="3441701" y="2190750"/>
                <a:ext cx="85725" cy="88900"/>
              </a:xfrm>
              <a:custGeom>
                <a:avLst/>
                <a:gdLst>
                  <a:gd name="T0" fmla="*/ 7 w 54"/>
                  <a:gd name="T1" fmla="*/ 48 h 56"/>
                  <a:gd name="T2" fmla="*/ 14 w 54"/>
                  <a:gd name="T3" fmla="*/ 52 h 56"/>
                  <a:gd name="T4" fmla="*/ 20 w 54"/>
                  <a:gd name="T5" fmla="*/ 55 h 56"/>
                  <a:gd name="T6" fmla="*/ 27 w 54"/>
                  <a:gd name="T7" fmla="*/ 56 h 56"/>
                  <a:gd name="T8" fmla="*/ 35 w 54"/>
                  <a:gd name="T9" fmla="*/ 55 h 56"/>
                  <a:gd name="T10" fmla="*/ 40 w 54"/>
                  <a:gd name="T11" fmla="*/ 52 h 56"/>
                  <a:gd name="T12" fmla="*/ 46 w 54"/>
                  <a:gd name="T13" fmla="*/ 48 h 56"/>
                  <a:gd name="T14" fmla="*/ 52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2 w 54"/>
                  <a:gd name="T23" fmla="*/ 14 h 56"/>
                  <a:gd name="T24" fmla="*/ 46 w 54"/>
                  <a:gd name="T25" fmla="*/ 9 h 56"/>
                  <a:gd name="T26" fmla="*/ 40 w 54"/>
                  <a:gd name="T27" fmla="*/ 4 h 56"/>
                  <a:gd name="T28" fmla="*/ 35 w 54"/>
                  <a:gd name="T29" fmla="*/ 2 h 56"/>
                  <a:gd name="T30" fmla="*/ 27 w 54"/>
                  <a:gd name="T31" fmla="*/ 0 h 56"/>
                  <a:gd name="T32" fmla="*/ 20 w 54"/>
                  <a:gd name="T33" fmla="*/ 2 h 56"/>
                  <a:gd name="T34" fmla="*/ 14 w 54"/>
                  <a:gd name="T35" fmla="*/ 4 h 56"/>
                  <a:gd name="T36" fmla="*/ 7 w 54"/>
                  <a:gd name="T37" fmla="*/ 9 h 56"/>
                  <a:gd name="T38" fmla="*/ 3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3 w 54"/>
                  <a:gd name="T47" fmla="*/ 42 h 56"/>
                  <a:gd name="T48" fmla="*/ 7 w 54"/>
                  <a:gd name="T49" fmla="*/ 48 h 56"/>
                  <a:gd name="T50" fmla="*/ 7 w 54"/>
                  <a:gd name="T51" fmla="*/ 4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7" y="48"/>
                    </a:moveTo>
                    <a:lnTo>
                      <a:pt x="14" y="52"/>
                    </a:lnTo>
                    <a:lnTo>
                      <a:pt x="20" y="55"/>
                    </a:lnTo>
                    <a:lnTo>
                      <a:pt x="27" y="56"/>
                    </a:lnTo>
                    <a:lnTo>
                      <a:pt x="35" y="55"/>
                    </a:lnTo>
                    <a:lnTo>
                      <a:pt x="40" y="52"/>
                    </a:lnTo>
                    <a:lnTo>
                      <a:pt x="46" y="48"/>
                    </a:lnTo>
                    <a:lnTo>
                      <a:pt x="52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2" y="14"/>
                    </a:lnTo>
                    <a:lnTo>
                      <a:pt x="46" y="9"/>
                    </a:lnTo>
                    <a:lnTo>
                      <a:pt x="40" y="4"/>
                    </a:lnTo>
                    <a:lnTo>
                      <a:pt x="35" y="2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14" y="4"/>
                    </a:lnTo>
                    <a:lnTo>
                      <a:pt x="7" y="9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8"/>
                    </a:lnTo>
                    <a:lnTo>
                      <a:pt x="7" y="48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61" name="Freeform 94"/>
              <p:cNvSpPr>
                <a:spLocks/>
              </p:cNvSpPr>
              <p:nvPr/>
            </p:nvSpPr>
            <p:spPr bwMode="auto">
              <a:xfrm>
                <a:off x="4228933" y="2460625"/>
                <a:ext cx="88900" cy="85725"/>
              </a:xfrm>
              <a:custGeom>
                <a:avLst/>
                <a:gdLst>
                  <a:gd name="T0" fmla="*/ 9 w 56"/>
                  <a:gd name="T1" fmla="*/ 47 h 54"/>
                  <a:gd name="T2" fmla="*/ 14 w 56"/>
                  <a:gd name="T3" fmla="*/ 52 h 54"/>
                  <a:gd name="T4" fmla="*/ 21 w 56"/>
                  <a:gd name="T5" fmla="*/ 54 h 54"/>
                  <a:gd name="T6" fmla="*/ 28 w 56"/>
                  <a:gd name="T7" fmla="*/ 54 h 54"/>
                  <a:gd name="T8" fmla="*/ 35 w 56"/>
                  <a:gd name="T9" fmla="*/ 54 h 54"/>
                  <a:gd name="T10" fmla="*/ 42 w 56"/>
                  <a:gd name="T11" fmla="*/ 52 h 54"/>
                  <a:gd name="T12" fmla="*/ 48 w 56"/>
                  <a:gd name="T13" fmla="*/ 47 h 54"/>
                  <a:gd name="T14" fmla="*/ 52 w 56"/>
                  <a:gd name="T15" fmla="*/ 40 h 54"/>
                  <a:gd name="T16" fmla="*/ 55 w 56"/>
                  <a:gd name="T17" fmla="*/ 35 h 54"/>
                  <a:gd name="T18" fmla="*/ 56 w 56"/>
                  <a:gd name="T19" fmla="*/ 28 h 54"/>
                  <a:gd name="T20" fmla="*/ 55 w 56"/>
                  <a:gd name="T21" fmla="*/ 20 h 54"/>
                  <a:gd name="T22" fmla="*/ 52 w 56"/>
                  <a:gd name="T23" fmla="*/ 14 h 54"/>
                  <a:gd name="T24" fmla="*/ 48 w 56"/>
                  <a:gd name="T25" fmla="*/ 7 h 54"/>
                  <a:gd name="T26" fmla="*/ 42 w 56"/>
                  <a:gd name="T27" fmla="*/ 3 h 54"/>
                  <a:gd name="T28" fmla="*/ 35 w 56"/>
                  <a:gd name="T29" fmla="*/ 0 h 54"/>
                  <a:gd name="T30" fmla="*/ 28 w 56"/>
                  <a:gd name="T31" fmla="*/ 0 h 54"/>
                  <a:gd name="T32" fmla="*/ 21 w 56"/>
                  <a:gd name="T33" fmla="*/ 0 h 54"/>
                  <a:gd name="T34" fmla="*/ 14 w 56"/>
                  <a:gd name="T35" fmla="*/ 3 h 54"/>
                  <a:gd name="T36" fmla="*/ 9 w 56"/>
                  <a:gd name="T37" fmla="*/ 7 h 54"/>
                  <a:gd name="T38" fmla="*/ 3 w 56"/>
                  <a:gd name="T39" fmla="*/ 14 h 54"/>
                  <a:gd name="T40" fmla="*/ 2 w 56"/>
                  <a:gd name="T41" fmla="*/ 20 h 54"/>
                  <a:gd name="T42" fmla="*/ 0 w 56"/>
                  <a:gd name="T43" fmla="*/ 28 h 54"/>
                  <a:gd name="T44" fmla="*/ 2 w 56"/>
                  <a:gd name="T45" fmla="*/ 35 h 54"/>
                  <a:gd name="T46" fmla="*/ 3 w 56"/>
                  <a:gd name="T47" fmla="*/ 40 h 54"/>
                  <a:gd name="T48" fmla="*/ 9 w 56"/>
                  <a:gd name="T49" fmla="*/ 47 h 54"/>
                  <a:gd name="T50" fmla="*/ 9 w 56"/>
                  <a:gd name="T51" fmla="*/ 47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4">
                    <a:moveTo>
                      <a:pt x="9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8" y="54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0"/>
                    </a:lnTo>
                    <a:lnTo>
                      <a:pt x="55" y="35"/>
                    </a:lnTo>
                    <a:lnTo>
                      <a:pt x="56" y="28"/>
                    </a:lnTo>
                    <a:lnTo>
                      <a:pt x="55" y="20"/>
                    </a:lnTo>
                    <a:lnTo>
                      <a:pt x="52" y="14"/>
                    </a:lnTo>
                    <a:lnTo>
                      <a:pt x="48" y="7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9" y="7"/>
                    </a:lnTo>
                    <a:lnTo>
                      <a:pt x="3" y="14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3" y="40"/>
                    </a:lnTo>
                    <a:lnTo>
                      <a:pt x="9" y="47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1" name="Line 124"/>
              <p:cNvSpPr>
                <a:spLocks noChangeShapeType="1"/>
              </p:cNvSpPr>
              <p:nvPr/>
            </p:nvSpPr>
            <p:spPr bwMode="auto">
              <a:xfrm flipV="1">
                <a:off x="4278313" y="2755900"/>
                <a:ext cx="0" cy="8890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2" name="Line 125"/>
              <p:cNvSpPr>
                <a:spLocks noChangeShapeType="1"/>
              </p:cNvSpPr>
              <p:nvPr/>
            </p:nvSpPr>
            <p:spPr bwMode="auto">
              <a:xfrm flipV="1">
                <a:off x="4278313" y="2622550"/>
                <a:ext cx="0" cy="13335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3" name="Line 126"/>
              <p:cNvSpPr>
                <a:spLocks noChangeShapeType="1"/>
              </p:cNvSpPr>
              <p:nvPr/>
            </p:nvSpPr>
            <p:spPr bwMode="auto">
              <a:xfrm flipV="1">
                <a:off x="3481388" y="2714625"/>
                <a:ext cx="0" cy="8890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4" name="Freeform 127"/>
              <p:cNvSpPr>
                <a:spLocks/>
              </p:cNvSpPr>
              <p:nvPr/>
            </p:nvSpPr>
            <p:spPr bwMode="auto">
              <a:xfrm>
                <a:off x="3481388" y="2714625"/>
                <a:ext cx="796925" cy="41275"/>
              </a:xfrm>
              <a:custGeom>
                <a:avLst/>
                <a:gdLst>
                  <a:gd name="T0" fmla="*/ 502 w 502"/>
                  <a:gd name="T1" fmla="*/ 26 h 26"/>
                  <a:gd name="T2" fmla="*/ 4 w 502"/>
                  <a:gd name="T3" fmla="*/ 0 h 26"/>
                  <a:gd name="T4" fmla="*/ 0 w 502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2" h="26">
                    <a:moveTo>
                      <a:pt x="502" y="26"/>
                    </a:move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5" name="Line 128"/>
              <p:cNvSpPr>
                <a:spLocks noChangeShapeType="1"/>
              </p:cNvSpPr>
              <p:nvPr/>
            </p:nvSpPr>
            <p:spPr bwMode="auto">
              <a:xfrm flipV="1">
                <a:off x="3481388" y="2622550"/>
                <a:ext cx="0" cy="920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6" name="Line 129"/>
              <p:cNvSpPr>
                <a:spLocks noChangeShapeType="1"/>
              </p:cNvSpPr>
              <p:nvPr/>
            </p:nvSpPr>
            <p:spPr bwMode="auto">
              <a:xfrm flipV="1">
                <a:off x="2713038" y="2522538"/>
                <a:ext cx="0" cy="8413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7" name="Freeform 130"/>
              <p:cNvSpPr>
                <a:spLocks/>
              </p:cNvSpPr>
              <p:nvPr/>
            </p:nvSpPr>
            <p:spPr bwMode="auto">
              <a:xfrm>
                <a:off x="2713038" y="2603500"/>
                <a:ext cx="768350" cy="111125"/>
              </a:xfrm>
              <a:custGeom>
                <a:avLst/>
                <a:gdLst>
                  <a:gd name="T0" fmla="*/ 484 w 484"/>
                  <a:gd name="T1" fmla="*/ 70 h 70"/>
                  <a:gd name="T2" fmla="*/ 3 w 484"/>
                  <a:gd name="T3" fmla="*/ 0 h 70"/>
                  <a:gd name="T4" fmla="*/ 0 w 484"/>
                  <a:gd name="T5" fmla="*/ 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4" h="70">
                    <a:moveTo>
                      <a:pt x="484" y="70"/>
                    </a:moveTo>
                    <a:lnTo>
                      <a:pt x="3" y="0"/>
                    </a:lnTo>
                    <a:lnTo>
                      <a:pt x="0" y="2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8" name="Line 131"/>
              <p:cNvSpPr>
                <a:spLocks noChangeShapeType="1"/>
              </p:cNvSpPr>
              <p:nvPr/>
            </p:nvSpPr>
            <p:spPr bwMode="auto">
              <a:xfrm flipV="1">
                <a:off x="2713038" y="2606675"/>
                <a:ext cx="0" cy="920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0" name="Line 143"/>
              <p:cNvSpPr>
                <a:spLocks noChangeShapeType="1"/>
              </p:cNvSpPr>
              <p:nvPr/>
            </p:nvSpPr>
            <p:spPr bwMode="auto">
              <a:xfrm flipH="1">
                <a:off x="1771651" y="2606675"/>
                <a:ext cx="941388" cy="52705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1" name="Freeform 144"/>
              <p:cNvSpPr>
                <a:spLocks/>
              </p:cNvSpPr>
              <p:nvPr/>
            </p:nvSpPr>
            <p:spPr bwMode="auto">
              <a:xfrm>
                <a:off x="1727201" y="3090863"/>
                <a:ext cx="88900" cy="87313"/>
              </a:xfrm>
              <a:custGeom>
                <a:avLst/>
                <a:gdLst>
                  <a:gd name="T0" fmla="*/ 28 w 56"/>
                  <a:gd name="T1" fmla="*/ 55 h 55"/>
                  <a:gd name="T2" fmla="*/ 35 w 56"/>
                  <a:gd name="T3" fmla="*/ 54 h 55"/>
                  <a:gd name="T4" fmla="*/ 42 w 56"/>
                  <a:gd name="T5" fmla="*/ 51 h 55"/>
                  <a:gd name="T6" fmla="*/ 48 w 56"/>
                  <a:gd name="T7" fmla="*/ 47 h 55"/>
                  <a:gd name="T8" fmla="*/ 52 w 56"/>
                  <a:gd name="T9" fmla="*/ 41 h 55"/>
                  <a:gd name="T10" fmla="*/ 55 w 56"/>
                  <a:gd name="T11" fmla="*/ 34 h 55"/>
                  <a:gd name="T12" fmla="*/ 56 w 56"/>
                  <a:gd name="T13" fmla="*/ 27 h 55"/>
                  <a:gd name="T14" fmla="*/ 55 w 56"/>
                  <a:gd name="T15" fmla="*/ 20 h 55"/>
                  <a:gd name="T16" fmla="*/ 52 w 56"/>
                  <a:gd name="T17" fmla="*/ 13 h 55"/>
                  <a:gd name="T18" fmla="*/ 48 w 56"/>
                  <a:gd name="T19" fmla="*/ 8 h 55"/>
                  <a:gd name="T20" fmla="*/ 42 w 56"/>
                  <a:gd name="T21" fmla="*/ 2 h 55"/>
                  <a:gd name="T22" fmla="*/ 35 w 56"/>
                  <a:gd name="T23" fmla="*/ 1 h 55"/>
                  <a:gd name="T24" fmla="*/ 28 w 56"/>
                  <a:gd name="T25" fmla="*/ 0 h 55"/>
                  <a:gd name="T26" fmla="*/ 21 w 56"/>
                  <a:gd name="T27" fmla="*/ 1 h 55"/>
                  <a:gd name="T28" fmla="*/ 14 w 56"/>
                  <a:gd name="T29" fmla="*/ 2 h 55"/>
                  <a:gd name="T30" fmla="*/ 9 w 56"/>
                  <a:gd name="T31" fmla="*/ 8 h 55"/>
                  <a:gd name="T32" fmla="*/ 5 w 56"/>
                  <a:gd name="T33" fmla="*/ 13 h 55"/>
                  <a:gd name="T34" fmla="*/ 2 w 56"/>
                  <a:gd name="T35" fmla="*/ 20 h 55"/>
                  <a:gd name="T36" fmla="*/ 0 w 56"/>
                  <a:gd name="T37" fmla="*/ 27 h 55"/>
                  <a:gd name="T38" fmla="*/ 2 w 56"/>
                  <a:gd name="T39" fmla="*/ 34 h 55"/>
                  <a:gd name="T40" fmla="*/ 5 w 56"/>
                  <a:gd name="T41" fmla="*/ 41 h 55"/>
                  <a:gd name="T42" fmla="*/ 9 w 56"/>
                  <a:gd name="T43" fmla="*/ 47 h 55"/>
                  <a:gd name="T44" fmla="*/ 14 w 56"/>
                  <a:gd name="T45" fmla="*/ 51 h 55"/>
                  <a:gd name="T46" fmla="*/ 21 w 56"/>
                  <a:gd name="T47" fmla="*/ 54 h 55"/>
                  <a:gd name="T48" fmla="*/ 28 w 56"/>
                  <a:gd name="T49" fmla="*/ 55 h 55"/>
                  <a:gd name="T50" fmla="*/ 28 w 56"/>
                  <a:gd name="T5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5">
                    <a:moveTo>
                      <a:pt x="28" y="55"/>
                    </a:moveTo>
                    <a:lnTo>
                      <a:pt x="35" y="54"/>
                    </a:lnTo>
                    <a:lnTo>
                      <a:pt x="42" y="51"/>
                    </a:lnTo>
                    <a:lnTo>
                      <a:pt x="48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6" y="27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8" y="8"/>
                    </a:lnTo>
                    <a:lnTo>
                      <a:pt x="42" y="2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1" y="1"/>
                    </a:lnTo>
                    <a:lnTo>
                      <a:pt x="14" y="2"/>
                    </a:lnTo>
                    <a:lnTo>
                      <a:pt x="9" y="8"/>
                    </a:lnTo>
                    <a:lnTo>
                      <a:pt x="5" y="13"/>
                    </a:lnTo>
                    <a:lnTo>
                      <a:pt x="2" y="20"/>
                    </a:lnTo>
                    <a:lnTo>
                      <a:pt x="0" y="27"/>
                    </a:lnTo>
                    <a:lnTo>
                      <a:pt x="2" y="34"/>
                    </a:lnTo>
                    <a:lnTo>
                      <a:pt x="5" y="41"/>
                    </a:lnTo>
                    <a:lnTo>
                      <a:pt x="9" y="47"/>
                    </a:lnTo>
                    <a:lnTo>
                      <a:pt x="14" y="51"/>
                    </a:lnTo>
                    <a:lnTo>
                      <a:pt x="21" y="54"/>
                    </a:lnTo>
                    <a:lnTo>
                      <a:pt x="28" y="55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2" name="Freeform 145"/>
              <p:cNvSpPr>
                <a:spLocks/>
              </p:cNvSpPr>
              <p:nvPr/>
            </p:nvSpPr>
            <p:spPr bwMode="auto">
              <a:xfrm>
                <a:off x="2668588" y="2562225"/>
                <a:ext cx="88900" cy="85725"/>
              </a:xfrm>
              <a:custGeom>
                <a:avLst/>
                <a:gdLst>
                  <a:gd name="T0" fmla="*/ 28 w 56"/>
                  <a:gd name="T1" fmla="*/ 54 h 54"/>
                  <a:gd name="T2" fmla="*/ 35 w 56"/>
                  <a:gd name="T3" fmla="*/ 54 h 54"/>
                  <a:gd name="T4" fmla="*/ 42 w 56"/>
                  <a:gd name="T5" fmla="*/ 52 h 54"/>
                  <a:gd name="T6" fmla="*/ 47 w 56"/>
                  <a:gd name="T7" fmla="*/ 47 h 54"/>
                  <a:gd name="T8" fmla="*/ 52 w 56"/>
                  <a:gd name="T9" fmla="*/ 40 h 54"/>
                  <a:gd name="T10" fmla="*/ 54 w 56"/>
                  <a:gd name="T11" fmla="*/ 35 h 54"/>
                  <a:gd name="T12" fmla="*/ 56 w 56"/>
                  <a:gd name="T13" fmla="*/ 28 h 54"/>
                  <a:gd name="T14" fmla="*/ 54 w 56"/>
                  <a:gd name="T15" fmla="*/ 20 h 54"/>
                  <a:gd name="T16" fmla="*/ 52 w 56"/>
                  <a:gd name="T17" fmla="*/ 14 h 54"/>
                  <a:gd name="T18" fmla="*/ 47 w 56"/>
                  <a:gd name="T19" fmla="*/ 8 h 54"/>
                  <a:gd name="T20" fmla="*/ 42 w 56"/>
                  <a:gd name="T21" fmla="*/ 3 h 54"/>
                  <a:gd name="T22" fmla="*/ 35 w 56"/>
                  <a:gd name="T23" fmla="*/ 0 h 54"/>
                  <a:gd name="T24" fmla="*/ 28 w 56"/>
                  <a:gd name="T25" fmla="*/ 0 h 54"/>
                  <a:gd name="T26" fmla="*/ 21 w 56"/>
                  <a:gd name="T27" fmla="*/ 0 h 54"/>
                  <a:gd name="T28" fmla="*/ 14 w 56"/>
                  <a:gd name="T29" fmla="*/ 3 h 54"/>
                  <a:gd name="T30" fmla="*/ 8 w 56"/>
                  <a:gd name="T31" fmla="*/ 8 h 54"/>
                  <a:gd name="T32" fmla="*/ 4 w 56"/>
                  <a:gd name="T33" fmla="*/ 14 h 54"/>
                  <a:gd name="T34" fmla="*/ 1 w 56"/>
                  <a:gd name="T35" fmla="*/ 20 h 54"/>
                  <a:gd name="T36" fmla="*/ 0 w 56"/>
                  <a:gd name="T37" fmla="*/ 28 h 54"/>
                  <a:gd name="T38" fmla="*/ 1 w 56"/>
                  <a:gd name="T39" fmla="*/ 35 h 54"/>
                  <a:gd name="T40" fmla="*/ 4 w 56"/>
                  <a:gd name="T41" fmla="*/ 40 h 54"/>
                  <a:gd name="T42" fmla="*/ 8 w 56"/>
                  <a:gd name="T43" fmla="*/ 47 h 54"/>
                  <a:gd name="T44" fmla="*/ 14 w 56"/>
                  <a:gd name="T45" fmla="*/ 52 h 54"/>
                  <a:gd name="T46" fmla="*/ 21 w 56"/>
                  <a:gd name="T47" fmla="*/ 54 h 54"/>
                  <a:gd name="T48" fmla="*/ 28 w 56"/>
                  <a:gd name="T49" fmla="*/ 54 h 54"/>
                  <a:gd name="T50" fmla="*/ 28 w 56"/>
                  <a:gd name="T5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4">
                    <a:moveTo>
                      <a:pt x="28" y="54"/>
                    </a:moveTo>
                    <a:lnTo>
                      <a:pt x="35" y="54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2" y="40"/>
                    </a:lnTo>
                    <a:lnTo>
                      <a:pt x="54" y="35"/>
                    </a:lnTo>
                    <a:lnTo>
                      <a:pt x="56" y="28"/>
                    </a:lnTo>
                    <a:lnTo>
                      <a:pt x="54" y="20"/>
                    </a:lnTo>
                    <a:lnTo>
                      <a:pt x="52" y="14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5"/>
                    </a:lnTo>
                    <a:lnTo>
                      <a:pt x="4" y="40"/>
                    </a:lnTo>
                    <a:lnTo>
                      <a:pt x="8" y="47"/>
                    </a:lnTo>
                    <a:lnTo>
                      <a:pt x="14" y="52"/>
                    </a:lnTo>
                    <a:lnTo>
                      <a:pt x="21" y="54"/>
                    </a:lnTo>
                    <a:lnTo>
                      <a:pt x="28" y="54"/>
                    </a:ln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3" name="Freeform 146"/>
              <p:cNvSpPr>
                <a:spLocks/>
              </p:cNvSpPr>
              <p:nvPr/>
            </p:nvSpPr>
            <p:spPr bwMode="auto">
              <a:xfrm>
                <a:off x="3436938" y="2670175"/>
                <a:ext cx="87313" cy="85725"/>
              </a:xfrm>
              <a:custGeom>
                <a:avLst/>
                <a:gdLst>
                  <a:gd name="T0" fmla="*/ 28 w 55"/>
                  <a:gd name="T1" fmla="*/ 54 h 54"/>
                  <a:gd name="T2" fmla="*/ 35 w 55"/>
                  <a:gd name="T3" fmla="*/ 54 h 54"/>
                  <a:gd name="T4" fmla="*/ 41 w 55"/>
                  <a:gd name="T5" fmla="*/ 52 h 54"/>
                  <a:gd name="T6" fmla="*/ 48 w 55"/>
                  <a:gd name="T7" fmla="*/ 48 h 54"/>
                  <a:gd name="T8" fmla="*/ 52 w 55"/>
                  <a:gd name="T9" fmla="*/ 41 h 54"/>
                  <a:gd name="T10" fmla="*/ 55 w 55"/>
                  <a:gd name="T11" fmla="*/ 35 h 54"/>
                  <a:gd name="T12" fmla="*/ 55 w 55"/>
                  <a:gd name="T13" fmla="*/ 28 h 54"/>
                  <a:gd name="T14" fmla="*/ 55 w 55"/>
                  <a:gd name="T15" fmla="*/ 20 h 54"/>
                  <a:gd name="T16" fmla="*/ 52 w 55"/>
                  <a:gd name="T17" fmla="*/ 14 h 54"/>
                  <a:gd name="T18" fmla="*/ 48 w 55"/>
                  <a:gd name="T19" fmla="*/ 9 h 54"/>
                  <a:gd name="T20" fmla="*/ 41 w 55"/>
                  <a:gd name="T21" fmla="*/ 3 h 54"/>
                  <a:gd name="T22" fmla="*/ 35 w 55"/>
                  <a:gd name="T23" fmla="*/ 0 h 54"/>
                  <a:gd name="T24" fmla="*/ 28 w 55"/>
                  <a:gd name="T25" fmla="*/ 0 h 54"/>
                  <a:gd name="T26" fmla="*/ 20 w 55"/>
                  <a:gd name="T27" fmla="*/ 0 h 54"/>
                  <a:gd name="T28" fmla="*/ 14 w 55"/>
                  <a:gd name="T29" fmla="*/ 3 h 54"/>
                  <a:gd name="T30" fmla="*/ 9 w 55"/>
                  <a:gd name="T31" fmla="*/ 9 h 54"/>
                  <a:gd name="T32" fmla="*/ 3 w 55"/>
                  <a:gd name="T33" fmla="*/ 14 h 54"/>
                  <a:gd name="T34" fmla="*/ 0 w 55"/>
                  <a:gd name="T35" fmla="*/ 20 h 54"/>
                  <a:gd name="T36" fmla="*/ 0 w 55"/>
                  <a:gd name="T37" fmla="*/ 28 h 54"/>
                  <a:gd name="T38" fmla="*/ 0 w 55"/>
                  <a:gd name="T39" fmla="*/ 35 h 54"/>
                  <a:gd name="T40" fmla="*/ 3 w 55"/>
                  <a:gd name="T41" fmla="*/ 41 h 54"/>
                  <a:gd name="T42" fmla="*/ 9 w 55"/>
                  <a:gd name="T43" fmla="*/ 48 h 54"/>
                  <a:gd name="T44" fmla="*/ 14 w 55"/>
                  <a:gd name="T45" fmla="*/ 52 h 54"/>
                  <a:gd name="T46" fmla="*/ 20 w 55"/>
                  <a:gd name="T47" fmla="*/ 54 h 54"/>
                  <a:gd name="T48" fmla="*/ 28 w 55"/>
                  <a:gd name="T49" fmla="*/ 54 h 54"/>
                  <a:gd name="T50" fmla="*/ 28 w 55"/>
                  <a:gd name="T5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4">
                    <a:moveTo>
                      <a:pt x="28" y="54"/>
                    </a:moveTo>
                    <a:lnTo>
                      <a:pt x="35" y="54"/>
                    </a:lnTo>
                    <a:lnTo>
                      <a:pt x="41" y="52"/>
                    </a:lnTo>
                    <a:lnTo>
                      <a:pt x="48" y="48"/>
                    </a:lnTo>
                    <a:lnTo>
                      <a:pt x="52" y="41"/>
                    </a:lnTo>
                    <a:lnTo>
                      <a:pt x="55" y="35"/>
                    </a:lnTo>
                    <a:lnTo>
                      <a:pt x="55" y="28"/>
                    </a:lnTo>
                    <a:lnTo>
                      <a:pt x="55" y="20"/>
                    </a:lnTo>
                    <a:lnTo>
                      <a:pt x="52" y="14"/>
                    </a:lnTo>
                    <a:lnTo>
                      <a:pt x="48" y="9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0" y="0"/>
                    </a:lnTo>
                    <a:lnTo>
                      <a:pt x="14" y="3"/>
                    </a:lnTo>
                    <a:lnTo>
                      <a:pt x="9" y="9"/>
                    </a:lnTo>
                    <a:lnTo>
                      <a:pt x="3" y="14"/>
                    </a:lnTo>
                    <a:lnTo>
                      <a:pt x="0" y="20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9" y="48"/>
                    </a:lnTo>
                    <a:lnTo>
                      <a:pt x="14" y="52"/>
                    </a:lnTo>
                    <a:lnTo>
                      <a:pt x="20" y="54"/>
                    </a:lnTo>
                    <a:lnTo>
                      <a:pt x="28" y="54"/>
                    </a:ln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14" name="Freeform 147"/>
              <p:cNvSpPr>
                <a:spLocks/>
              </p:cNvSpPr>
              <p:nvPr/>
            </p:nvSpPr>
            <p:spPr bwMode="auto">
              <a:xfrm>
                <a:off x="4235451" y="2713038"/>
                <a:ext cx="87313" cy="87313"/>
              </a:xfrm>
              <a:custGeom>
                <a:avLst/>
                <a:gdLst>
                  <a:gd name="T0" fmla="*/ 27 w 55"/>
                  <a:gd name="T1" fmla="*/ 55 h 55"/>
                  <a:gd name="T2" fmla="*/ 34 w 55"/>
                  <a:gd name="T3" fmla="*/ 54 h 55"/>
                  <a:gd name="T4" fmla="*/ 41 w 55"/>
                  <a:gd name="T5" fmla="*/ 51 h 55"/>
                  <a:gd name="T6" fmla="*/ 47 w 55"/>
                  <a:gd name="T7" fmla="*/ 47 h 55"/>
                  <a:gd name="T8" fmla="*/ 51 w 55"/>
                  <a:gd name="T9" fmla="*/ 41 h 55"/>
                  <a:gd name="T10" fmla="*/ 54 w 55"/>
                  <a:gd name="T11" fmla="*/ 34 h 55"/>
                  <a:gd name="T12" fmla="*/ 55 w 55"/>
                  <a:gd name="T13" fmla="*/ 27 h 55"/>
                  <a:gd name="T14" fmla="*/ 54 w 55"/>
                  <a:gd name="T15" fmla="*/ 21 h 55"/>
                  <a:gd name="T16" fmla="*/ 51 w 55"/>
                  <a:gd name="T17" fmla="*/ 14 h 55"/>
                  <a:gd name="T18" fmla="*/ 47 w 55"/>
                  <a:gd name="T19" fmla="*/ 8 h 55"/>
                  <a:gd name="T20" fmla="*/ 41 w 55"/>
                  <a:gd name="T21" fmla="*/ 4 h 55"/>
                  <a:gd name="T22" fmla="*/ 34 w 55"/>
                  <a:gd name="T23" fmla="*/ 1 h 55"/>
                  <a:gd name="T24" fmla="*/ 27 w 55"/>
                  <a:gd name="T25" fmla="*/ 0 h 55"/>
                  <a:gd name="T26" fmla="*/ 20 w 55"/>
                  <a:gd name="T27" fmla="*/ 1 h 55"/>
                  <a:gd name="T28" fmla="*/ 13 w 55"/>
                  <a:gd name="T29" fmla="*/ 4 h 55"/>
                  <a:gd name="T30" fmla="*/ 8 w 55"/>
                  <a:gd name="T31" fmla="*/ 8 h 55"/>
                  <a:gd name="T32" fmla="*/ 4 w 55"/>
                  <a:gd name="T33" fmla="*/ 14 h 55"/>
                  <a:gd name="T34" fmla="*/ 1 w 55"/>
                  <a:gd name="T35" fmla="*/ 21 h 55"/>
                  <a:gd name="T36" fmla="*/ 0 w 55"/>
                  <a:gd name="T37" fmla="*/ 27 h 55"/>
                  <a:gd name="T38" fmla="*/ 1 w 55"/>
                  <a:gd name="T39" fmla="*/ 34 h 55"/>
                  <a:gd name="T40" fmla="*/ 4 w 55"/>
                  <a:gd name="T41" fmla="*/ 41 h 55"/>
                  <a:gd name="T42" fmla="*/ 8 w 55"/>
                  <a:gd name="T43" fmla="*/ 47 h 55"/>
                  <a:gd name="T44" fmla="*/ 13 w 55"/>
                  <a:gd name="T45" fmla="*/ 51 h 55"/>
                  <a:gd name="T46" fmla="*/ 20 w 55"/>
                  <a:gd name="T47" fmla="*/ 54 h 55"/>
                  <a:gd name="T48" fmla="*/ 27 w 55"/>
                  <a:gd name="T49" fmla="*/ 55 h 55"/>
                  <a:gd name="T50" fmla="*/ 27 w 55"/>
                  <a:gd name="T5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lnTo>
                      <a:pt x="34" y="54"/>
                    </a:lnTo>
                    <a:lnTo>
                      <a:pt x="41" y="51"/>
                    </a:lnTo>
                    <a:lnTo>
                      <a:pt x="47" y="47"/>
                    </a:lnTo>
                    <a:lnTo>
                      <a:pt x="51" y="41"/>
                    </a:lnTo>
                    <a:lnTo>
                      <a:pt x="54" y="34"/>
                    </a:lnTo>
                    <a:lnTo>
                      <a:pt x="55" y="27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7" y="8"/>
                    </a:lnTo>
                    <a:lnTo>
                      <a:pt x="41" y="4"/>
                    </a:lnTo>
                    <a:lnTo>
                      <a:pt x="34" y="1"/>
                    </a:lnTo>
                    <a:lnTo>
                      <a:pt x="27" y="0"/>
                    </a:lnTo>
                    <a:lnTo>
                      <a:pt x="20" y="1"/>
                    </a:lnTo>
                    <a:lnTo>
                      <a:pt x="13" y="4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1" y="21"/>
                    </a:lnTo>
                    <a:lnTo>
                      <a:pt x="0" y="27"/>
                    </a:lnTo>
                    <a:lnTo>
                      <a:pt x="1" y="34"/>
                    </a:lnTo>
                    <a:lnTo>
                      <a:pt x="4" y="41"/>
                    </a:lnTo>
                    <a:lnTo>
                      <a:pt x="8" y="47"/>
                    </a:lnTo>
                    <a:lnTo>
                      <a:pt x="13" y="51"/>
                    </a:lnTo>
                    <a:lnTo>
                      <a:pt x="20" y="54"/>
                    </a:lnTo>
                    <a:lnTo>
                      <a:pt x="27" y="55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72" name="ZoneTexte 171"/>
            <p:cNvSpPr txBox="1"/>
            <p:nvPr/>
          </p:nvSpPr>
          <p:spPr>
            <a:xfrm>
              <a:off x="856144" y="3386667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967202" y="3537253"/>
              <a:ext cx="3401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BL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1745567" y="3537253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W48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2425670" y="3537253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3106683" y="3537253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W144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323528" y="3748970"/>
              <a:ext cx="11360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DTG + ABC/3TC</a:t>
              </a:r>
            </a:p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EVF/TDF/FTC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1770028" y="3748970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356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330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2450134" y="3748970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330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297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3164391" y="3748970"/>
              <a:ext cx="4026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304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255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785612" y="309558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785612" y="280449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785612" y="251341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785612" y="222232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715080" y="1931238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1060781" y="1654239"/>
              <a:ext cx="3392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333399"/>
                  </a:solidFill>
                  <a:latin typeface="+mj-lt"/>
                </a:rPr>
                <a:t>Type 1 collagen cross-linked C-</a:t>
              </a:r>
              <a:r>
                <a:rPr lang="en-US" sz="1400" b="1" dirty="0" err="1" smtClean="0">
                  <a:solidFill>
                    <a:srgbClr val="333399"/>
                  </a:solidFill>
                  <a:latin typeface="+mj-lt"/>
                </a:rPr>
                <a:t>telopeptide</a:t>
              </a:r>
              <a:r>
                <a:rPr lang="en-US" sz="1400" b="1" dirty="0" smtClean="0">
                  <a:solidFill>
                    <a:srgbClr val="333399"/>
                  </a:solidFill>
                  <a:latin typeface="+mj-lt"/>
                </a:rPr>
                <a:t> (CTX-1)</a:t>
              </a:r>
              <a:endParaRPr lang="en-US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1795350" y="223966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333399"/>
                  </a:solidFill>
                  <a:latin typeface="+mj-lt"/>
                </a:rPr>
                <a:t>68</a:t>
              </a:r>
              <a:endParaRPr lang="en-US" sz="11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1796415" y="3071699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33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2453384" y="2369199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333399"/>
                  </a:solidFill>
                  <a:latin typeface="+mj-lt"/>
                </a:rPr>
                <a:t>56</a:t>
              </a:r>
              <a:endParaRPr lang="en-US" sz="11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2487888" y="3192140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27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3178438" y="2638730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39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3192896" y="3218576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333399"/>
                  </a:solidFill>
                  <a:latin typeface="+mj-lt"/>
                </a:rPr>
                <a:t>25</a:t>
              </a:r>
              <a:endParaRPr lang="en-US" sz="1100" b="1">
                <a:solidFill>
                  <a:srgbClr val="333399"/>
                </a:solidFill>
                <a:latin typeface="+mj-lt"/>
              </a:endParaRPr>
            </a:p>
          </p:txBody>
        </p:sp>
        <p:grpSp>
          <p:nvGrpSpPr>
            <p:cNvPr id="13" name="Grouper 12"/>
            <p:cNvGrpSpPr/>
            <p:nvPr/>
          </p:nvGrpSpPr>
          <p:grpSpPr>
            <a:xfrm>
              <a:off x="3842672" y="2208416"/>
              <a:ext cx="1543367" cy="510597"/>
              <a:chOff x="4081438" y="2251311"/>
              <a:chExt cx="1543367" cy="510597"/>
            </a:xfrm>
          </p:grpSpPr>
          <p:sp>
            <p:nvSpPr>
              <p:cNvPr id="271" name="AutoShape 165"/>
              <p:cNvSpPr>
                <a:spLocks noChangeArrowheads="1"/>
              </p:cNvSpPr>
              <p:nvPr/>
            </p:nvSpPr>
            <p:spPr bwMode="auto">
              <a:xfrm>
                <a:off x="4081438" y="2251311"/>
                <a:ext cx="1543367" cy="47902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43" name="Freeform 12"/>
              <p:cNvSpPr>
                <a:spLocks/>
              </p:cNvSpPr>
              <p:nvPr/>
            </p:nvSpPr>
            <p:spPr bwMode="auto">
              <a:xfrm>
                <a:off x="4196655" y="2341183"/>
                <a:ext cx="87313" cy="85725"/>
              </a:xfrm>
              <a:custGeom>
                <a:avLst/>
                <a:gdLst>
                  <a:gd name="T0" fmla="*/ 27 w 55"/>
                  <a:gd name="T1" fmla="*/ 54 h 54"/>
                  <a:gd name="T2" fmla="*/ 35 w 55"/>
                  <a:gd name="T3" fmla="*/ 54 h 54"/>
                  <a:gd name="T4" fmla="*/ 41 w 55"/>
                  <a:gd name="T5" fmla="*/ 51 h 54"/>
                  <a:gd name="T6" fmla="*/ 46 w 55"/>
                  <a:gd name="T7" fmla="*/ 47 h 54"/>
                  <a:gd name="T8" fmla="*/ 52 w 55"/>
                  <a:gd name="T9" fmla="*/ 40 h 54"/>
                  <a:gd name="T10" fmla="*/ 55 w 55"/>
                  <a:gd name="T11" fmla="*/ 34 h 54"/>
                  <a:gd name="T12" fmla="*/ 55 w 55"/>
                  <a:gd name="T13" fmla="*/ 27 h 54"/>
                  <a:gd name="T14" fmla="*/ 55 w 55"/>
                  <a:gd name="T15" fmla="*/ 19 h 54"/>
                  <a:gd name="T16" fmla="*/ 52 w 55"/>
                  <a:gd name="T17" fmla="*/ 14 h 54"/>
                  <a:gd name="T18" fmla="*/ 46 w 55"/>
                  <a:gd name="T19" fmla="*/ 8 h 54"/>
                  <a:gd name="T20" fmla="*/ 41 w 55"/>
                  <a:gd name="T21" fmla="*/ 2 h 54"/>
                  <a:gd name="T22" fmla="*/ 35 w 55"/>
                  <a:gd name="T23" fmla="*/ 0 h 54"/>
                  <a:gd name="T24" fmla="*/ 27 w 55"/>
                  <a:gd name="T25" fmla="*/ 0 h 54"/>
                  <a:gd name="T26" fmla="*/ 20 w 55"/>
                  <a:gd name="T27" fmla="*/ 0 h 54"/>
                  <a:gd name="T28" fmla="*/ 13 w 55"/>
                  <a:gd name="T29" fmla="*/ 2 h 54"/>
                  <a:gd name="T30" fmla="*/ 7 w 55"/>
                  <a:gd name="T31" fmla="*/ 8 h 54"/>
                  <a:gd name="T32" fmla="*/ 3 w 55"/>
                  <a:gd name="T33" fmla="*/ 14 h 54"/>
                  <a:gd name="T34" fmla="*/ 0 w 55"/>
                  <a:gd name="T35" fmla="*/ 19 h 54"/>
                  <a:gd name="T36" fmla="*/ 0 w 55"/>
                  <a:gd name="T37" fmla="*/ 27 h 54"/>
                  <a:gd name="T38" fmla="*/ 0 w 55"/>
                  <a:gd name="T39" fmla="*/ 34 h 54"/>
                  <a:gd name="T40" fmla="*/ 3 w 55"/>
                  <a:gd name="T41" fmla="*/ 40 h 54"/>
                  <a:gd name="T42" fmla="*/ 7 w 55"/>
                  <a:gd name="T43" fmla="*/ 47 h 54"/>
                  <a:gd name="T44" fmla="*/ 13 w 55"/>
                  <a:gd name="T45" fmla="*/ 51 h 54"/>
                  <a:gd name="T46" fmla="*/ 20 w 55"/>
                  <a:gd name="T47" fmla="*/ 54 h 54"/>
                  <a:gd name="T48" fmla="*/ 27 w 55"/>
                  <a:gd name="T49" fmla="*/ 54 h 54"/>
                  <a:gd name="T50" fmla="*/ 27 w 55"/>
                  <a:gd name="T5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4">
                    <a:moveTo>
                      <a:pt x="27" y="54"/>
                    </a:moveTo>
                    <a:lnTo>
                      <a:pt x="35" y="54"/>
                    </a:lnTo>
                    <a:lnTo>
                      <a:pt x="41" y="51"/>
                    </a:lnTo>
                    <a:lnTo>
                      <a:pt x="46" y="47"/>
                    </a:lnTo>
                    <a:lnTo>
                      <a:pt x="52" y="40"/>
                    </a:lnTo>
                    <a:lnTo>
                      <a:pt x="55" y="34"/>
                    </a:lnTo>
                    <a:lnTo>
                      <a:pt x="55" y="27"/>
                    </a:lnTo>
                    <a:lnTo>
                      <a:pt x="55" y="19"/>
                    </a:lnTo>
                    <a:lnTo>
                      <a:pt x="52" y="14"/>
                    </a:lnTo>
                    <a:lnTo>
                      <a:pt x="46" y="8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3" y="2"/>
                    </a:lnTo>
                    <a:lnTo>
                      <a:pt x="7" y="8"/>
                    </a:lnTo>
                    <a:lnTo>
                      <a:pt x="3" y="14"/>
                    </a:lnTo>
                    <a:lnTo>
                      <a:pt x="0" y="19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3" y="40"/>
                    </a:lnTo>
                    <a:lnTo>
                      <a:pt x="7" y="47"/>
                    </a:lnTo>
                    <a:lnTo>
                      <a:pt x="13" y="51"/>
                    </a:lnTo>
                    <a:lnTo>
                      <a:pt x="20" y="54"/>
                    </a:lnTo>
                    <a:lnTo>
                      <a:pt x="27" y="54"/>
                    </a:lnTo>
                    <a:lnTo>
                      <a:pt x="27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44" name="Freeform 13"/>
              <p:cNvSpPr>
                <a:spLocks/>
              </p:cNvSpPr>
              <p:nvPr/>
            </p:nvSpPr>
            <p:spPr bwMode="auto">
              <a:xfrm>
                <a:off x="4196655" y="2532792"/>
                <a:ext cx="87313" cy="88900"/>
              </a:xfrm>
              <a:custGeom>
                <a:avLst/>
                <a:gdLst>
                  <a:gd name="T0" fmla="*/ 7 w 55"/>
                  <a:gd name="T1" fmla="*/ 48 h 56"/>
                  <a:gd name="T2" fmla="*/ 13 w 55"/>
                  <a:gd name="T3" fmla="*/ 52 h 56"/>
                  <a:gd name="T4" fmla="*/ 20 w 55"/>
                  <a:gd name="T5" fmla="*/ 55 h 56"/>
                  <a:gd name="T6" fmla="*/ 27 w 55"/>
                  <a:gd name="T7" fmla="*/ 56 h 56"/>
                  <a:gd name="T8" fmla="*/ 35 w 55"/>
                  <a:gd name="T9" fmla="*/ 55 h 56"/>
                  <a:gd name="T10" fmla="*/ 41 w 55"/>
                  <a:gd name="T11" fmla="*/ 52 h 56"/>
                  <a:gd name="T12" fmla="*/ 46 w 55"/>
                  <a:gd name="T13" fmla="*/ 48 h 56"/>
                  <a:gd name="T14" fmla="*/ 52 w 55"/>
                  <a:gd name="T15" fmla="*/ 42 h 56"/>
                  <a:gd name="T16" fmla="*/ 55 w 55"/>
                  <a:gd name="T17" fmla="*/ 35 h 56"/>
                  <a:gd name="T18" fmla="*/ 55 w 55"/>
                  <a:gd name="T19" fmla="*/ 28 h 56"/>
                  <a:gd name="T20" fmla="*/ 55 w 55"/>
                  <a:gd name="T21" fmla="*/ 21 h 56"/>
                  <a:gd name="T22" fmla="*/ 52 w 55"/>
                  <a:gd name="T23" fmla="*/ 14 h 56"/>
                  <a:gd name="T24" fmla="*/ 46 w 55"/>
                  <a:gd name="T25" fmla="*/ 9 h 56"/>
                  <a:gd name="T26" fmla="*/ 41 w 55"/>
                  <a:gd name="T27" fmla="*/ 3 h 56"/>
                  <a:gd name="T28" fmla="*/ 35 w 55"/>
                  <a:gd name="T29" fmla="*/ 2 h 56"/>
                  <a:gd name="T30" fmla="*/ 27 w 55"/>
                  <a:gd name="T31" fmla="*/ 0 h 56"/>
                  <a:gd name="T32" fmla="*/ 20 w 55"/>
                  <a:gd name="T33" fmla="*/ 2 h 56"/>
                  <a:gd name="T34" fmla="*/ 13 w 55"/>
                  <a:gd name="T35" fmla="*/ 3 h 56"/>
                  <a:gd name="T36" fmla="*/ 7 w 55"/>
                  <a:gd name="T37" fmla="*/ 9 h 56"/>
                  <a:gd name="T38" fmla="*/ 3 w 55"/>
                  <a:gd name="T39" fmla="*/ 14 h 56"/>
                  <a:gd name="T40" fmla="*/ 0 w 55"/>
                  <a:gd name="T41" fmla="*/ 21 h 56"/>
                  <a:gd name="T42" fmla="*/ 0 w 55"/>
                  <a:gd name="T43" fmla="*/ 28 h 56"/>
                  <a:gd name="T44" fmla="*/ 0 w 55"/>
                  <a:gd name="T45" fmla="*/ 35 h 56"/>
                  <a:gd name="T46" fmla="*/ 3 w 55"/>
                  <a:gd name="T47" fmla="*/ 42 h 56"/>
                  <a:gd name="T48" fmla="*/ 7 w 55"/>
                  <a:gd name="T49" fmla="*/ 48 h 56"/>
                  <a:gd name="T50" fmla="*/ 7 w 55"/>
                  <a:gd name="T51" fmla="*/ 4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6">
                    <a:moveTo>
                      <a:pt x="7" y="48"/>
                    </a:moveTo>
                    <a:lnTo>
                      <a:pt x="13" y="52"/>
                    </a:lnTo>
                    <a:lnTo>
                      <a:pt x="20" y="55"/>
                    </a:lnTo>
                    <a:lnTo>
                      <a:pt x="27" y="56"/>
                    </a:lnTo>
                    <a:lnTo>
                      <a:pt x="35" y="55"/>
                    </a:lnTo>
                    <a:lnTo>
                      <a:pt x="41" y="52"/>
                    </a:lnTo>
                    <a:lnTo>
                      <a:pt x="46" y="48"/>
                    </a:lnTo>
                    <a:lnTo>
                      <a:pt x="52" y="42"/>
                    </a:lnTo>
                    <a:lnTo>
                      <a:pt x="55" y="35"/>
                    </a:lnTo>
                    <a:lnTo>
                      <a:pt x="55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6" y="9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13" y="3"/>
                    </a:lnTo>
                    <a:lnTo>
                      <a:pt x="7" y="9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7" y="48"/>
                    </a:lnTo>
                    <a:lnTo>
                      <a:pt x="7" y="48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45" name="ZoneTexte 244"/>
              <p:cNvSpPr txBox="1"/>
              <p:nvPr/>
            </p:nvSpPr>
            <p:spPr>
              <a:xfrm>
                <a:off x="4242209" y="2260934"/>
                <a:ext cx="1314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00" b="1" dirty="0" smtClean="0">
                    <a:solidFill>
                      <a:srgbClr val="333399"/>
                    </a:solidFill>
                    <a:latin typeface="+mj-lt"/>
                  </a:rPr>
                  <a:t>DTG + ABC/3TC</a:t>
                </a:r>
                <a:endParaRPr lang="en-US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46" name="ZoneTexte 245"/>
              <p:cNvSpPr txBox="1"/>
              <p:nvPr/>
            </p:nvSpPr>
            <p:spPr>
              <a:xfrm>
                <a:off x="4242209" y="2454131"/>
                <a:ext cx="11489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00" b="1" smtClean="0">
                    <a:solidFill>
                      <a:srgbClr val="333399"/>
                    </a:solidFill>
                    <a:latin typeface="+mj-lt"/>
                  </a:rPr>
                  <a:t>EVF/TDF/FTC</a:t>
                </a:r>
                <a:endParaRPr lang="en-US" sz="1400" b="1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274" name="Rectangle 273"/>
            <p:cNvSpPr/>
            <p:nvPr/>
          </p:nvSpPr>
          <p:spPr>
            <a:xfrm>
              <a:off x="1610650" y="2751025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2297944" y="2823033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033815" y="2462993"/>
              <a:ext cx="58047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p=0.02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967202" y="1808127"/>
              <a:ext cx="3000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smtClean="0">
                  <a:solidFill>
                    <a:srgbClr val="000066"/>
                  </a:solidFill>
                </a:rPr>
                <a:t>%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288" name="Groupe 287"/>
          <p:cNvGrpSpPr/>
          <p:nvPr/>
        </p:nvGrpSpPr>
        <p:grpSpPr>
          <a:xfrm>
            <a:off x="323528" y="4221088"/>
            <a:ext cx="3378729" cy="2355984"/>
            <a:chOff x="323528" y="4221088"/>
            <a:chExt cx="3378729" cy="2355984"/>
          </a:xfrm>
        </p:grpSpPr>
        <p:grpSp>
          <p:nvGrpSpPr>
            <p:cNvPr id="4230" name="Groupe 4229"/>
            <p:cNvGrpSpPr/>
            <p:nvPr/>
          </p:nvGrpSpPr>
          <p:grpSpPr>
            <a:xfrm>
              <a:off x="1060781" y="4475033"/>
              <a:ext cx="2543000" cy="1524388"/>
              <a:chOff x="778396" y="4581525"/>
              <a:chExt cx="2857500" cy="1712913"/>
            </a:xfrm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854596" y="4581525"/>
                <a:ext cx="2781300" cy="1638300"/>
              </a:xfrm>
              <a:custGeom>
                <a:avLst/>
                <a:gdLst>
                  <a:gd name="T0" fmla="*/ 1752 w 1752"/>
                  <a:gd name="T1" fmla="*/ 1032 h 1032"/>
                  <a:gd name="T2" fmla="*/ 0 w 1752"/>
                  <a:gd name="T3" fmla="*/ 1032 h 1032"/>
                  <a:gd name="T4" fmla="*/ 0 w 1752"/>
                  <a:gd name="T5" fmla="*/ 0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2" h="1032">
                    <a:moveTo>
                      <a:pt x="1752" y="1032"/>
                    </a:moveTo>
                    <a:lnTo>
                      <a:pt x="0" y="103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V="1">
                <a:off x="3364433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 flipV="1">
                <a:off x="2564333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 flipV="1">
                <a:off x="1791221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 flipV="1">
                <a:off x="854596" y="6219825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6" name="Line 39"/>
              <p:cNvSpPr>
                <a:spLocks noChangeShapeType="1"/>
              </p:cNvSpPr>
              <p:nvPr/>
            </p:nvSpPr>
            <p:spPr bwMode="auto">
              <a:xfrm>
                <a:off x="778396" y="4918075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7" name="Line 40"/>
              <p:cNvSpPr>
                <a:spLocks noChangeShapeType="1"/>
              </p:cNvSpPr>
              <p:nvPr/>
            </p:nvSpPr>
            <p:spPr bwMode="auto">
              <a:xfrm>
                <a:off x="778396" y="4592638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8" name="Line 41"/>
              <p:cNvSpPr>
                <a:spLocks noChangeShapeType="1"/>
              </p:cNvSpPr>
              <p:nvPr/>
            </p:nvSpPr>
            <p:spPr bwMode="auto">
              <a:xfrm>
                <a:off x="778396" y="5243513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09" name="Line 42"/>
              <p:cNvSpPr>
                <a:spLocks noChangeShapeType="1"/>
              </p:cNvSpPr>
              <p:nvPr/>
            </p:nvSpPr>
            <p:spPr bwMode="auto">
              <a:xfrm>
                <a:off x="778396" y="5892800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0" name="Line 43"/>
              <p:cNvSpPr>
                <a:spLocks noChangeShapeType="1"/>
              </p:cNvSpPr>
              <p:nvPr/>
            </p:nvSpPr>
            <p:spPr bwMode="auto">
              <a:xfrm>
                <a:off x="778396" y="5568950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11" name="Line 44"/>
              <p:cNvSpPr>
                <a:spLocks noChangeShapeType="1"/>
              </p:cNvSpPr>
              <p:nvPr/>
            </p:nvSpPr>
            <p:spPr bwMode="auto">
              <a:xfrm>
                <a:off x="778396" y="6219825"/>
                <a:ext cx="762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5" name="Line 78"/>
              <p:cNvSpPr>
                <a:spLocks noChangeShapeType="1"/>
              </p:cNvSpPr>
              <p:nvPr/>
            </p:nvSpPr>
            <p:spPr bwMode="auto">
              <a:xfrm flipV="1">
                <a:off x="1789633" y="5259388"/>
                <a:ext cx="0" cy="98425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6" name="Line 79"/>
              <p:cNvSpPr>
                <a:spLocks noChangeShapeType="1"/>
              </p:cNvSpPr>
              <p:nvPr/>
            </p:nvSpPr>
            <p:spPr bwMode="auto">
              <a:xfrm flipV="1">
                <a:off x="1789633" y="5159375"/>
                <a:ext cx="0" cy="1000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7" name="Freeform 80"/>
              <p:cNvSpPr>
                <a:spLocks/>
              </p:cNvSpPr>
              <p:nvPr/>
            </p:nvSpPr>
            <p:spPr bwMode="auto">
              <a:xfrm>
                <a:off x="1789633" y="4994275"/>
                <a:ext cx="777875" cy="265113"/>
              </a:xfrm>
              <a:custGeom>
                <a:avLst/>
                <a:gdLst>
                  <a:gd name="T0" fmla="*/ 490 w 490"/>
                  <a:gd name="T1" fmla="*/ 1 h 167"/>
                  <a:gd name="T2" fmla="*/ 488 w 490"/>
                  <a:gd name="T3" fmla="*/ 0 h 167"/>
                  <a:gd name="T4" fmla="*/ 1 w 490"/>
                  <a:gd name="T5" fmla="*/ 164 h 167"/>
                  <a:gd name="T6" fmla="*/ 0 w 490"/>
                  <a:gd name="T7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0" h="167">
                    <a:moveTo>
                      <a:pt x="490" y="1"/>
                    </a:moveTo>
                    <a:lnTo>
                      <a:pt x="488" y="0"/>
                    </a:lnTo>
                    <a:lnTo>
                      <a:pt x="1" y="164"/>
                    </a:lnTo>
                    <a:lnTo>
                      <a:pt x="0" y="167"/>
                    </a:lnTo>
                  </a:path>
                </a:pathLst>
              </a:cu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8" name="Line 81"/>
              <p:cNvSpPr>
                <a:spLocks noChangeShapeType="1"/>
              </p:cNvSpPr>
              <p:nvPr/>
            </p:nvSpPr>
            <p:spPr bwMode="auto">
              <a:xfrm flipV="1">
                <a:off x="2567508" y="4995863"/>
                <a:ext cx="0" cy="107950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49" name="Line 82"/>
              <p:cNvSpPr>
                <a:spLocks noChangeShapeType="1"/>
              </p:cNvSpPr>
              <p:nvPr/>
            </p:nvSpPr>
            <p:spPr bwMode="auto">
              <a:xfrm flipV="1">
                <a:off x="2567508" y="4889500"/>
                <a:ext cx="0" cy="10636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0" name="Line 83"/>
              <p:cNvSpPr>
                <a:spLocks noChangeShapeType="1"/>
              </p:cNvSpPr>
              <p:nvPr/>
            </p:nvSpPr>
            <p:spPr bwMode="auto">
              <a:xfrm flipV="1">
                <a:off x="3369196" y="5322888"/>
                <a:ext cx="0" cy="201613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1" name="Line 84"/>
              <p:cNvSpPr>
                <a:spLocks noChangeShapeType="1"/>
              </p:cNvSpPr>
              <p:nvPr/>
            </p:nvSpPr>
            <p:spPr bwMode="auto">
              <a:xfrm flipH="1" flipV="1">
                <a:off x="2567508" y="4995863"/>
                <a:ext cx="793750" cy="42068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54" name="Line 87"/>
              <p:cNvSpPr>
                <a:spLocks noChangeShapeType="1"/>
              </p:cNvSpPr>
              <p:nvPr/>
            </p:nvSpPr>
            <p:spPr bwMode="auto">
              <a:xfrm flipH="1">
                <a:off x="854596" y="5259388"/>
                <a:ext cx="935038" cy="960438"/>
              </a:xfrm>
              <a:prstGeom prst="line">
                <a:avLst/>
              </a:prstGeom>
              <a:noFill/>
              <a:ln w="28575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0" name="Freeform 103"/>
              <p:cNvSpPr>
                <a:spLocks/>
              </p:cNvSpPr>
              <p:nvPr/>
            </p:nvSpPr>
            <p:spPr bwMode="auto">
              <a:xfrm>
                <a:off x="3318396" y="5372100"/>
                <a:ext cx="87313" cy="87313"/>
              </a:xfrm>
              <a:custGeom>
                <a:avLst/>
                <a:gdLst>
                  <a:gd name="T0" fmla="*/ 8 w 55"/>
                  <a:gd name="T1" fmla="*/ 47 h 55"/>
                  <a:gd name="T2" fmla="*/ 13 w 55"/>
                  <a:gd name="T3" fmla="*/ 51 h 55"/>
                  <a:gd name="T4" fmla="*/ 20 w 55"/>
                  <a:gd name="T5" fmla="*/ 54 h 55"/>
                  <a:gd name="T6" fmla="*/ 27 w 55"/>
                  <a:gd name="T7" fmla="*/ 55 h 55"/>
                  <a:gd name="T8" fmla="*/ 34 w 55"/>
                  <a:gd name="T9" fmla="*/ 54 h 55"/>
                  <a:gd name="T10" fmla="*/ 41 w 55"/>
                  <a:gd name="T11" fmla="*/ 51 h 55"/>
                  <a:gd name="T12" fmla="*/ 47 w 55"/>
                  <a:gd name="T13" fmla="*/ 47 h 55"/>
                  <a:gd name="T14" fmla="*/ 51 w 55"/>
                  <a:gd name="T15" fmla="*/ 41 h 55"/>
                  <a:gd name="T16" fmla="*/ 54 w 55"/>
                  <a:gd name="T17" fmla="*/ 34 h 55"/>
                  <a:gd name="T18" fmla="*/ 55 w 55"/>
                  <a:gd name="T19" fmla="*/ 28 h 55"/>
                  <a:gd name="T20" fmla="*/ 54 w 55"/>
                  <a:gd name="T21" fmla="*/ 21 h 55"/>
                  <a:gd name="T22" fmla="*/ 51 w 55"/>
                  <a:gd name="T23" fmla="*/ 14 h 55"/>
                  <a:gd name="T24" fmla="*/ 47 w 55"/>
                  <a:gd name="T25" fmla="*/ 8 h 55"/>
                  <a:gd name="T26" fmla="*/ 41 w 55"/>
                  <a:gd name="T27" fmla="*/ 4 h 55"/>
                  <a:gd name="T28" fmla="*/ 34 w 55"/>
                  <a:gd name="T29" fmla="*/ 1 h 55"/>
                  <a:gd name="T30" fmla="*/ 27 w 55"/>
                  <a:gd name="T31" fmla="*/ 0 h 55"/>
                  <a:gd name="T32" fmla="*/ 20 w 55"/>
                  <a:gd name="T33" fmla="*/ 1 h 55"/>
                  <a:gd name="T34" fmla="*/ 13 w 55"/>
                  <a:gd name="T35" fmla="*/ 4 h 55"/>
                  <a:gd name="T36" fmla="*/ 8 w 55"/>
                  <a:gd name="T37" fmla="*/ 8 h 55"/>
                  <a:gd name="T38" fmla="*/ 4 w 55"/>
                  <a:gd name="T39" fmla="*/ 14 h 55"/>
                  <a:gd name="T40" fmla="*/ 1 w 55"/>
                  <a:gd name="T41" fmla="*/ 21 h 55"/>
                  <a:gd name="T42" fmla="*/ 0 w 55"/>
                  <a:gd name="T43" fmla="*/ 28 h 55"/>
                  <a:gd name="T44" fmla="*/ 1 w 55"/>
                  <a:gd name="T45" fmla="*/ 34 h 55"/>
                  <a:gd name="T46" fmla="*/ 4 w 55"/>
                  <a:gd name="T47" fmla="*/ 41 h 55"/>
                  <a:gd name="T48" fmla="*/ 8 w 55"/>
                  <a:gd name="T49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5">
                    <a:moveTo>
                      <a:pt x="8" y="47"/>
                    </a:moveTo>
                    <a:lnTo>
                      <a:pt x="13" y="51"/>
                    </a:lnTo>
                    <a:lnTo>
                      <a:pt x="20" y="54"/>
                    </a:lnTo>
                    <a:lnTo>
                      <a:pt x="27" y="55"/>
                    </a:lnTo>
                    <a:lnTo>
                      <a:pt x="34" y="54"/>
                    </a:lnTo>
                    <a:lnTo>
                      <a:pt x="41" y="51"/>
                    </a:lnTo>
                    <a:lnTo>
                      <a:pt x="47" y="47"/>
                    </a:lnTo>
                    <a:lnTo>
                      <a:pt x="51" y="41"/>
                    </a:lnTo>
                    <a:lnTo>
                      <a:pt x="54" y="34"/>
                    </a:lnTo>
                    <a:lnTo>
                      <a:pt x="55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7" y="8"/>
                    </a:lnTo>
                    <a:lnTo>
                      <a:pt x="41" y="4"/>
                    </a:lnTo>
                    <a:lnTo>
                      <a:pt x="34" y="1"/>
                    </a:lnTo>
                    <a:lnTo>
                      <a:pt x="27" y="0"/>
                    </a:lnTo>
                    <a:lnTo>
                      <a:pt x="20" y="1"/>
                    </a:lnTo>
                    <a:lnTo>
                      <a:pt x="13" y="4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1" y="21"/>
                    </a:lnTo>
                    <a:lnTo>
                      <a:pt x="0" y="28"/>
                    </a:lnTo>
                    <a:lnTo>
                      <a:pt x="1" y="34"/>
                    </a:lnTo>
                    <a:lnTo>
                      <a:pt x="4" y="41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1" name="Freeform 104"/>
              <p:cNvSpPr>
                <a:spLocks/>
              </p:cNvSpPr>
              <p:nvPr/>
            </p:nvSpPr>
            <p:spPr bwMode="auto">
              <a:xfrm>
                <a:off x="2519883" y="4949825"/>
                <a:ext cx="87313" cy="88900"/>
              </a:xfrm>
              <a:custGeom>
                <a:avLst/>
                <a:gdLst>
                  <a:gd name="T0" fmla="*/ 9 w 55"/>
                  <a:gd name="T1" fmla="*/ 47 h 56"/>
                  <a:gd name="T2" fmla="*/ 14 w 55"/>
                  <a:gd name="T3" fmla="*/ 51 h 56"/>
                  <a:gd name="T4" fmla="*/ 20 w 55"/>
                  <a:gd name="T5" fmla="*/ 54 h 56"/>
                  <a:gd name="T6" fmla="*/ 28 w 55"/>
                  <a:gd name="T7" fmla="*/ 56 h 56"/>
                  <a:gd name="T8" fmla="*/ 35 w 55"/>
                  <a:gd name="T9" fmla="*/ 54 h 56"/>
                  <a:gd name="T10" fmla="*/ 41 w 55"/>
                  <a:gd name="T11" fmla="*/ 51 h 56"/>
                  <a:gd name="T12" fmla="*/ 48 w 55"/>
                  <a:gd name="T13" fmla="*/ 47 h 56"/>
                  <a:gd name="T14" fmla="*/ 52 w 55"/>
                  <a:gd name="T15" fmla="*/ 42 h 56"/>
                  <a:gd name="T16" fmla="*/ 55 w 55"/>
                  <a:gd name="T17" fmla="*/ 35 h 56"/>
                  <a:gd name="T18" fmla="*/ 55 w 55"/>
                  <a:gd name="T19" fmla="*/ 28 h 56"/>
                  <a:gd name="T20" fmla="*/ 55 w 55"/>
                  <a:gd name="T21" fmla="*/ 21 h 56"/>
                  <a:gd name="T22" fmla="*/ 52 w 55"/>
                  <a:gd name="T23" fmla="*/ 14 h 56"/>
                  <a:gd name="T24" fmla="*/ 48 w 55"/>
                  <a:gd name="T25" fmla="*/ 8 h 56"/>
                  <a:gd name="T26" fmla="*/ 41 w 55"/>
                  <a:gd name="T27" fmla="*/ 4 h 56"/>
                  <a:gd name="T28" fmla="*/ 35 w 55"/>
                  <a:gd name="T29" fmla="*/ 1 h 56"/>
                  <a:gd name="T30" fmla="*/ 28 w 55"/>
                  <a:gd name="T31" fmla="*/ 0 h 56"/>
                  <a:gd name="T32" fmla="*/ 20 w 55"/>
                  <a:gd name="T33" fmla="*/ 1 h 56"/>
                  <a:gd name="T34" fmla="*/ 14 w 55"/>
                  <a:gd name="T35" fmla="*/ 4 h 56"/>
                  <a:gd name="T36" fmla="*/ 9 w 55"/>
                  <a:gd name="T37" fmla="*/ 8 h 56"/>
                  <a:gd name="T38" fmla="*/ 3 w 55"/>
                  <a:gd name="T39" fmla="*/ 14 h 56"/>
                  <a:gd name="T40" fmla="*/ 0 w 55"/>
                  <a:gd name="T41" fmla="*/ 21 h 56"/>
                  <a:gd name="T42" fmla="*/ 0 w 55"/>
                  <a:gd name="T43" fmla="*/ 28 h 56"/>
                  <a:gd name="T44" fmla="*/ 0 w 55"/>
                  <a:gd name="T45" fmla="*/ 35 h 56"/>
                  <a:gd name="T46" fmla="*/ 3 w 55"/>
                  <a:gd name="T47" fmla="*/ 42 h 56"/>
                  <a:gd name="T48" fmla="*/ 9 w 55"/>
                  <a:gd name="T49" fmla="*/ 47 h 56"/>
                  <a:gd name="T50" fmla="*/ 9 w 55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6">
                    <a:moveTo>
                      <a:pt x="9" y="47"/>
                    </a:moveTo>
                    <a:lnTo>
                      <a:pt x="14" y="51"/>
                    </a:lnTo>
                    <a:lnTo>
                      <a:pt x="20" y="54"/>
                    </a:lnTo>
                    <a:lnTo>
                      <a:pt x="28" y="56"/>
                    </a:lnTo>
                    <a:lnTo>
                      <a:pt x="35" y="54"/>
                    </a:lnTo>
                    <a:lnTo>
                      <a:pt x="41" y="51"/>
                    </a:lnTo>
                    <a:lnTo>
                      <a:pt x="48" y="47"/>
                    </a:lnTo>
                    <a:lnTo>
                      <a:pt x="52" y="42"/>
                    </a:lnTo>
                    <a:lnTo>
                      <a:pt x="55" y="35"/>
                    </a:lnTo>
                    <a:lnTo>
                      <a:pt x="55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8" y="8"/>
                    </a:lnTo>
                    <a:lnTo>
                      <a:pt x="41" y="4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0" y="1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9" y="47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2" name="Freeform 105"/>
              <p:cNvSpPr>
                <a:spLocks/>
              </p:cNvSpPr>
              <p:nvPr/>
            </p:nvSpPr>
            <p:spPr bwMode="auto">
              <a:xfrm>
                <a:off x="1749946" y="5210175"/>
                <a:ext cx="85725" cy="88900"/>
              </a:xfrm>
              <a:custGeom>
                <a:avLst/>
                <a:gdLst>
                  <a:gd name="T0" fmla="*/ 7 w 54"/>
                  <a:gd name="T1" fmla="*/ 47 h 56"/>
                  <a:gd name="T2" fmla="*/ 14 w 54"/>
                  <a:gd name="T3" fmla="*/ 52 h 56"/>
                  <a:gd name="T4" fmla="*/ 19 w 54"/>
                  <a:gd name="T5" fmla="*/ 54 h 56"/>
                  <a:gd name="T6" fmla="*/ 26 w 54"/>
                  <a:gd name="T7" fmla="*/ 56 h 56"/>
                  <a:gd name="T8" fmla="*/ 34 w 54"/>
                  <a:gd name="T9" fmla="*/ 54 h 56"/>
                  <a:gd name="T10" fmla="*/ 40 w 54"/>
                  <a:gd name="T11" fmla="*/ 52 h 56"/>
                  <a:gd name="T12" fmla="*/ 46 w 54"/>
                  <a:gd name="T13" fmla="*/ 47 h 56"/>
                  <a:gd name="T14" fmla="*/ 51 w 54"/>
                  <a:gd name="T15" fmla="*/ 42 h 56"/>
                  <a:gd name="T16" fmla="*/ 54 w 54"/>
                  <a:gd name="T17" fmla="*/ 35 h 56"/>
                  <a:gd name="T18" fmla="*/ 54 w 54"/>
                  <a:gd name="T19" fmla="*/ 28 h 56"/>
                  <a:gd name="T20" fmla="*/ 54 w 54"/>
                  <a:gd name="T21" fmla="*/ 21 h 56"/>
                  <a:gd name="T22" fmla="*/ 51 w 54"/>
                  <a:gd name="T23" fmla="*/ 14 h 56"/>
                  <a:gd name="T24" fmla="*/ 46 w 54"/>
                  <a:gd name="T25" fmla="*/ 8 h 56"/>
                  <a:gd name="T26" fmla="*/ 40 w 54"/>
                  <a:gd name="T27" fmla="*/ 4 h 56"/>
                  <a:gd name="T28" fmla="*/ 34 w 54"/>
                  <a:gd name="T29" fmla="*/ 2 h 56"/>
                  <a:gd name="T30" fmla="*/ 26 w 54"/>
                  <a:gd name="T31" fmla="*/ 0 h 56"/>
                  <a:gd name="T32" fmla="*/ 19 w 54"/>
                  <a:gd name="T33" fmla="*/ 2 h 56"/>
                  <a:gd name="T34" fmla="*/ 14 w 54"/>
                  <a:gd name="T35" fmla="*/ 4 h 56"/>
                  <a:gd name="T36" fmla="*/ 7 w 54"/>
                  <a:gd name="T37" fmla="*/ 8 h 56"/>
                  <a:gd name="T38" fmla="*/ 2 w 54"/>
                  <a:gd name="T39" fmla="*/ 14 h 56"/>
                  <a:gd name="T40" fmla="*/ 0 w 54"/>
                  <a:gd name="T41" fmla="*/ 21 h 56"/>
                  <a:gd name="T42" fmla="*/ 0 w 54"/>
                  <a:gd name="T43" fmla="*/ 28 h 56"/>
                  <a:gd name="T44" fmla="*/ 0 w 54"/>
                  <a:gd name="T45" fmla="*/ 35 h 56"/>
                  <a:gd name="T46" fmla="*/ 2 w 54"/>
                  <a:gd name="T47" fmla="*/ 42 h 56"/>
                  <a:gd name="T48" fmla="*/ 7 w 54"/>
                  <a:gd name="T49" fmla="*/ 47 h 56"/>
                  <a:gd name="T50" fmla="*/ 7 w 54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" h="56">
                    <a:moveTo>
                      <a:pt x="7" y="47"/>
                    </a:moveTo>
                    <a:lnTo>
                      <a:pt x="14" y="52"/>
                    </a:lnTo>
                    <a:lnTo>
                      <a:pt x="19" y="54"/>
                    </a:lnTo>
                    <a:lnTo>
                      <a:pt x="26" y="56"/>
                    </a:lnTo>
                    <a:lnTo>
                      <a:pt x="34" y="54"/>
                    </a:lnTo>
                    <a:lnTo>
                      <a:pt x="40" y="52"/>
                    </a:lnTo>
                    <a:lnTo>
                      <a:pt x="46" y="47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4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6" y="8"/>
                    </a:lnTo>
                    <a:lnTo>
                      <a:pt x="40" y="4"/>
                    </a:lnTo>
                    <a:lnTo>
                      <a:pt x="34" y="2"/>
                    </a:lnTo>
                    <a:lnTo>
                      <a:pt x="26" y="0"/>
                    </a:lnTo>
                    <a:lnTo>
                      <a:pt x="19" y="2"/>
                    </a:lnTo>
                    <a:lnTo>
                      <a:pt x="14" y="4"/>
                    </a:lnTo>
                    <a:lnTo>
                      <a:pt x="7" y="8"/>
                    </a:lnTo>
                    <a:lnTo>
                      <a:pt x="2" y="14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5"/>
                    </a:lnTo>
                    <a:lnTo>
                      <a:pt x="2" y="42"/>
                    </a:lnTo>
                    <a:lnTo>
                      <a:pt x="7" y="47"/>
                    </a:lnTo>
                    <a:lnTo>
                      <a:pt x="7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73" name="Freeform 106"/>
              <p:cNvSpPr>
                <a:spLocks/>
              </p:cNvSpPr>
              <p:nvPr/>
            </p:nvSpPr>
            <p:spPr bwMode="auto">
              <a:xfrm>
                <a:off x="810146" y="6175375"/>
                <a:ext cx="88900" cy="88900"/>
              </a:xfrm>
              <a:custGeom>
                <a:avLst/>
                <a:gdLst>
                  <a:gd name="T0" fmla="*/ 9 w 56"/>
                  <a:gd name="T1" fmla="*/ 47 h 56"/>
                  <a:gd name="T2" fmla="*/ 14 w 56"/>
                  <a:gd name="T3" fmla="*/ 52 h 56"/>
                  <a:gd name="T4" fmla="*/ 21 w 56"/>
                  <a:gd name="T5" fmla="*/ 54 h 56"/>
                  <a:gd name="T6" fmla="*/ 28 w 56"/>
                  <a:gd name="T7" fmla="*/ 56 h 56"/>
                  <a:gd name="T8" fmla="*/ 35 w 56"/>
                  <a:gd name="T9" fmla="*/ 54 h 56"/>
                  <a:gd name="T10" fmla="*/ 42 w 56"/>
                  <a:gd name="T11" fmla="*/ 52 h 56"/>
                  <a:gd name="T12" fmla="*/ 48 w 56"/>
                  <a:gd name="T13" fmla="*/ 47 h 56"/>
                  <a:gd name="T14" fmla="*/ 52 w 56"/>
                  <a:gd name="T15" fmla="*/ 42 h 56"/>
                  <a:gd name="T16" fmla="*/ 55 w 56"/>
                  <a:gd name="T17" fmla="*/ 35 h 56"/>
                  <a:gd name="T18" fmla="*/ 56 w 56"/>
                  <a:gd name="T19" fmla="*/ 28 h 56"/>
                  <a:gd name="T20" fmla="*/ 55 w 56"/>
                  <a:gd name="T21" fmla="*/ 21 h 56"/>
                  <a:gd name="T22" fmla="*/ 52 w 56"/>
                  <a:gd name="T23" fmla="*/ 14 h 56"/>
                  <a:gd name="T24" fmla="*/ 48 w 56"/>
                  <a:gd name="T25" fmla="*/ 8 h 56"/>
                  <a:gd name="T26" fmla="*/ 42 w 56"/>
                  <a:gd name="T27" fmla="*/ 4 h 56"/>
                  <a:gd name="T28" fmla="*/ 35 w 56"/>
                  <a:gd name="T29" fmla="*/ 2 h 56"/>
                  <a:gd name="T30" fmla="*/ 28 w 56"/>
                  <a:gd name="T31" fmla="*/ 0 h 56"/>
                  <a:gd name="T32" fmla="*/ 21 w 56"/>
                  <a:gd name="T33" fmla="*/ 2 h 56"/>
                  <a:gd name="T34" fmla="*/ 14 w 56"/>
                  <a:gd name="T35" fmla="*/ 4 h 56"/>
                  <a:gd name="T36" fmla="*/ 9 w 56"/>
                  <a:gd name="T37" fmla="*/ 8 h 56"/>
                  <a:gd name="T38" fmla="*/ 5 w 56"/>
                  <a:gd name="T39" fmla="*/ 14 h 56"/>
                  <a:gd name="T40" fmla="*/ 2 w 56"/>
                  <a:gd name="T41" fmla="*/ 21 h 56"/>
                  <a:gd name="T42" fmla="*/ 0 w 56"/>
                  <a:gd name="T43" fmla="*/ 28 h 56"/>
                  <a:gd name="T44" fmla="*/ 2 w 56"/>
                  <a:gd name="T45" fmla="*/ 35 h 56"/>
                  <a:gd name="T46" fmla="*/ 5 w 56"/>
                  <a:gd name="T47" fmla="*/ 42 h 56"/>
                  <a:gd name="T48" fmla="*/ 9 w 56"/>
                  <a:gd name="T49" fmla="*/ 47 h 56"/>
                  <a:gd name="T50" fmla="*/ 9 w 56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9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2"/>
                    </a:lnTo>
                    <a:lnTo>
                      <a:pt x="55" y="35"/>
                    </a:lnTo>
                    <a:lnTo>
                      <a:pt x="56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8" y="8"/>
                    </a:lnTo>
                    <a:lnTo>
                      <a:pt x="42" y="4"/>
                    </a:lnTo>
                    <a:lnTo>
                      <a:pt x="35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5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5" y="42"/>
                    </a:lnTo>
                    <a:lnTo>
                      <a:pt x="9" y="47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FF9900"/>
              </a:solidFill>
              <a:ln w="0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199" name="Line 132"/>
              <p:cNvSpPr>
                <a:spLocks noChangeShapeType="1"/>
              </p:cNvSpPr>
              <p:nvPr/>
            </p:nvSpPr>
            <p:spPr bwMode="auto">
              <a:xfrm flipV="1">
                <a:off x="2570683" y="5721350"/>
                <a:ext cx="0" cy="6826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0" name="Line 133"/>
              <p:cNvSpPr>
                <a:spLocks noChangeShapeType="1"/>
              </p:cNvSpPr>
              <p:nvPr/>
            </p:nvSpPr>
            <p:spPr bwMode="auto">
              <a:xfrm flipV="1">
                <a:off x="2570683" y="5627688"/>
                <a:ext cx="0" cy="9366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1" name="Freeform 134"/>
              <p:cNvSpPr>
                <a:spLocks/>
              </p:cNvSpPr>
              <p:nvPr/>
            </p:nvSpPr>
            <p:spPr bwMode="auto">
              <a:xfrm>
                <a:off x="1800746" y="5718175"/>
                <a:ext cx="769938" cy="282575"/>
              </a:xfrm>
              <a:custGeom>
                <a:avLst/>
                <a:gdLst>
                  <a:gd name="T0" fmla="*/ 485 w 485"/>
                  <a:gd name="T1" fmla="*/ 2 h 178"/>
                  <a:gd name="T2" fmla="*/ 483 w 485"/>
                  <a:gd name="T3" fmla="*/ 0 h 178"/>
                  <a:gd name="T4" fmla="*/ 0 w 485"/>
                  <a:gd name="T5" fmla="*/ 17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5" h="178">
                    <a:moveTo>
                      <a:pt x="485" y="2"/>
                    </a:moveTo>
                    <a:lnTo>
                      <a:pt x="483" y="0"/>
                    </a:lnTo>
                    <a:lnTo>
                      <a:pt x="0" y="178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2" name="Line 135"/>
              <p:cNvSpPr>
                <a:spLocks noChangeShapeType="1"/>
              </p:cNvSpPr>
              <p:nvPr/>
            </p:nvSpPr>
            <p:spPr bwMode="auto">
              <a:xfrm flipV="1">
                <a:off x="3366021" y="5764213"/>
                <a:ext cx="0" cy="9525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3" name="Line 136"/>
              <p:cNvSpPr>
                <a:spLocks noChangeShapeType="1"/>
              </p:cNvSpPr>
              <p:nvPr/>
            </p:nvSpPr>
            <p:spPr bwMode="auto">
              <a:xfrm flipH="1" flipV="1">
                <a:off x="3366021" y="5859463"/>
                <a:ext cx="4763" cy="31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4" name="Line 137"/>
              <p:cNvSpPr>
                <a:spLocks noChangeShapeType="1"/>
              </p:cNvSpPr>
              <p:nvPr/>
            </p:nvSpPr>
            <p:spPr bwMode="auto">
              <a:xfrm flipH="1" flipV="1">
                <a:off x="2570683" y="5721350"/>
                <a:ext cx="795338" cy="1381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5" name="Line 138"/>
              <p:cNvSpPr>
                <a:spLocks noChangeShapeType="1"/>
              </p:cNvSpPr>
              <p:nvPr/>
            </p:nvSpPr>
            <p:spPr bwMode="auto">
              <a:xfrm flipV="1">
                <a:off x="1800746" y="6000750"/>
                <a:ext cx="0" cy="666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6" name="Freeform 139"/>
              <p:cNvSpPr>
                <a:spLocks/>
              </p:cNvSpPr>
              <p:nvPr/>
            </p:nvSpPr>
            <p:spPr bwMode="auto">
              <a:xfrm>
                <a:off x="854596" y="6000750"/>
                <a:ext cx="946150" cy="219075"/>
              </a:xfrm>
              <a:custGeom>
                <a:avLst/>
                <a:gdLst>
                  <a:gd name="T0" fmla="*/ 596 w 596"/>
                  <a:gd name="T1" fmla="*/ 0 h 138"/>
                  <a:gd name="T2" fmla="*/ 593 w 596"/>
                  <a:gd name="T3" fmla="*/ 2 h 138"/>
                  <a:gd name="T4" fmla="*/ 0 w 596"/>
                  <a:gd name="T5" fmla="*/ 13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6" h="138">
                    <a:moveTo>
                      <a:pt x="596" y="0"/>
                    </a:moveTo>
                    <a:lnTo>
                      <a:pt x="593" y="2"/>
                    </a:lnTo>
                    <a:lnTo>
                      <a:pt x="0" y="138"/>
                    </a:lnTo>
                  </a:path>
                </a:pathLst>
              </a:cu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8" name="Line 141"/>
              <p:cNvSpPr>
                <a:spLocks noChangeShapeType="1"/>
              </p:cNvSpPr>
              <p:nvPr/>
            </p:nvSpPr>
            <p:spPr bwMode="auto">
              <a:xfrm flipV="1">
                <a:off x="1800746" y="5926138"/>
                <a:ext cx="0" cy="746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09" name="Line 142"/>
              <p:cNvSpPr>
                <a:spLocks noChangeShapeType="1"/>
              </p:cNvSpPr>
              <p:nvPr/>
            </p:nvSpPr>
            <p:spPr bwMode="auto">
              <a:xfrm flipV="1">
                <a:off x="3366021" y="5859463"/>
                <a:ext cx="0" cy="746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3" name="Freeform 156"/>
              <p:cNvSpPr>
                <a:spLocks/>
              </p:cNvSpPr>
              <p:nvPr/>
            </p:nvSpPr>
            <p:spPr bwMode="auto">
              <a:xfrm>
                <a:off x="810146" y="6175375"/>
                <a:ext cx="88900" cy="88900"/>
              </a:xfrm>
              <a:custGeom>
                <a:avLst/>
                <a:gdLst>
                  <a:gd name="T0" fmla="*/ 28 w 56"/>
                  <a:gd name="T1" fmla="*/ 56 h 56"/>
                  <a:gd name="T2" fmla="*/ 35 w 56"/>
                  <a:gd name="T3" fmla="*/ 54 h 56"/>
                  <a:gd name="T4" fmla="*/ 42 w 56"/>
                  <a:gd name="T5" fmla="*/ 52 h 56"/>
                  <a:gd name="T6" fmla="*/ 48 w 56"/>
                  <a:gd name="T7" fmla="*/ 47 h 56"/>
                  <a:gd name="T8" fmla="*/ 52 w 56"/>
                  <a:gd name="T9" fmla="*/ 42 h 56"/>
                  <a:gd name="T10" fmla="*/ 55 w 56"/>
                  <a:gd name="T11" fmla="*/ 35 h 56"/>
                  <a:gd name="T12" fmla="*/ 56 w 56"/>
                  <a:gd name="T13" fmla="*/ 28 h 56"/>
                  <a:gd name="T14" fmla="*/ 55 w 56"/>
                  <a:gd name="T15" fmla="*/ 21 h 56"/>
                  <a:gd name="T16" fmla="*/ 52 w 56"/>
                  <a:gd name="T17" fmla="*/ 14 h 56"/>
                  <a:gd name="T18" fmla="*/ 48 w 56"/>
                  <a:gd name="T19" fmla="*/ 8 h 56"/>
                  <a:gd name="T20" fmla="*/ 42 w 56"/>
                  <a:gd name="T21" fmla="*/ 4 h 56"/>
                  <a:gd name="T22" fmla="*/ 35 w 56"/>
                  <a:gd name="T23" fmla="*/ 2 h 56"/>
                  <a:gd name="T24" fmla="*/ 28 w 56"/>
                  <a:gd name="T25" fmla="*/ 0 h 56"/>
                  <a:gd name="T26" fmla="*/ 21 w 56"/>
                  <a:gd name="T27" fmla="*/ 2 h 56"/>
                  <a:gd name="T28" fmla="*/ 14 w 56"/>
                  <a:gd name="T29" fmla="*/ 4 h 56"/>
                  <a:gd name="T30" fmla="*/ 9 w 56"/>
                  <a:gd name="T31" fmla="*/ 8 h 56"/>
                  <a:gd name="T32" fmla="*/ 5 w 56"/>
                  <a:gd name="T33" fmla="*/ 14 h 56"/>
                  <a:gd name="T34" fmla="*/ 2 w 56"/>
                  <a:gd name="T35" fmla="*/ 21 h 56"/>
                  <a:gd name="T36" fmla="*/ 0 w 56"/>
                  <a:gd name="T37" fmla="*/ 28 h 56"/>
                  <a:gd name="T38" fmla="*/ 2 w 56"/>
                  <a:gd name="T39" fmla="*/ 35 h 56"/>
                  <a:gd name="T40" fmla="*/ 5 w 56"/>
                  <a:gd name="T41" fmla="*/ 42 h 56"/>
                  <a:gd name="T42" fmla="*/ 9 w 56"/>
                  <a:gd name="T43" fmla="*/ 47 h 56"/>
                  <a:gd name="T44" fmla="*/ 14 w 56"/>
                  <a:gd name="T45" fmla="*/ 52 h 56"/>
                  <a:gd name="T46" fmla="*/ 21 w 56"/>
                  <a:gd name="T47" fmla="*/ 54 h 56"/>
                  <a:gd name="T48" fmla="*/ 28 w 56"/>
                  <a:gd name="T49" fmla="*/ 56 h 56"/>
                  <a:gd name="T50" fmla="*/ 28 w 56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28" y="56"/>
                    </a:moveTo>
                    <a:lnTo>
                      <a:pt x="35" y="54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2"/>
                    </a:lnTo>
                    <a:lnTo>
                      <a:pt x="55" y="35"/>
                    </a:lnTo>
                    <a:lnTo>
                      <a:pt x="56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8" y="8"/>
                    </a:lnTo>
                    <a:lnTo>
                      <a:pt x="42" y="4"/>
                    </a:lnTo>
                    <a:lnTo>
                      <a:pt x="35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5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5" y="42"/>
                    </a:lnTo>
                    <a:lnTo>
                      <a:pt x="9" y="47"/>
                    </a:lnTo>
                    <a:lnTo>
                      <a:pt x="14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28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4" name="Freeform 157"/>
              <p:cNvSpPr>
                <a:spLocks/>
              </p:cNvSpPr>
              <p:nvPr/>
            </p:nvSpPr>
            <p:spPr bwMode="auto">
              <a:xfrm>
                <a:off x="1756296" y="5956300"/>
                <a:ext cx="88900" cy="88900"/>
              </a:xfrm>
              <a:custGeom>
                <a:avLst/>
                <a:gdLst>
                  <a:gd name="T0" fmla="*/ 28 w 56"/>
                  <a:gd name="T1" fmla="*/ 56 h 56"/>
                  <a:gd name="T2" fmla="*/ 35 w 56"/>
                  <a:gd name="T3" fmla="*/ 55 h 56"/>
                  <a:gd name="T4" fmla="*/ 42 w 56"/>
                  <a:gd name="T5" fmla="*/ 53 h 56"/>
                  <a:gd name="T6" fmla="*/ 47 w 56"/>
                  <a:gd name="T7" fmla="*/ 48 h 56"/>
                  <a:gd name="T8" fmla="*/ 51 w 56"/>
                  <a:gd name="T9" fmla="*/ 42 h 56"/>
                  <a:gd name="T10" fmla="*/ 54 w 56"/>
                  <a:gd name="T11" fmla="*/ 35 h 56"/>
                  <a:gd name="T12" fmla="*/ 56 w 56"/>
                  <a:gd name="T13" fmla="*/ 28 h 56"/>
                  <a:gd name="T14" fmla="*/ 54 w 56"/>
                  <a:gd name="T15" fmla="*/ 21 h 56"/>
                  <a:gd name="T16" fmla="*/ 51 w 56"/>
                  <a:gd name="T17" fmla="*/ 14 h 56"/>
                  <a:gd name="T18" fmla="*/ 47 w 56"/>
                  <a:gd name="T19" fmla="*/ 9 h 56"/>
                  <a:gd name="T20" fmla="*/ 42 w 56"/>
                  <a:gd name="T21" fmla="*/ 5 h 56"/>
                  <a:gd name="T22" fmla="*/ 35 w 56"/>
                  <a:gd name="T23" fmla="*/ 2 h 56"/>
                  <a:gd name="T24" fmla="*/ 28 w 56"/>
                  <a:gd name="T25" fmla="*/ 0 h 56"/>
                  <a:gd name="T26" fmla="*/ 21 w 56"/>
                  <a:gd name="T27" fmla="*/ 2 h 56"/>
                  <a:gd name="T28" fmla="*/ 14 w 56"/>
                  <a:gd name="T29" fmla="*/ 5 h 56"/>
                  <a:gd name="T30" fmla="*/ 8 w 56"/>
                  <a:gd name="T31" fmla="*/ 9 h 56"/>
                  <a:gd name="T32" fmla="*/ 4 w 56"/>
                  <a:gd name="T33" fmla="*/ 14 h 56"/>
                  <a:gd name="T34" fmla="*/ 1 w 56"/>
                  <a:gd name="T35" fmla="*/ 21 h 56"/>
                  <a:gd name="T36" fmla="*/ 0 w 56"/>
                  <a:gd name="T37" fmla="*/ 28 h 56"/>
                  <a:gd name="T38" fmla="*/ 1 w 56"/>
                  <a:gd name="T39" fmla="*/ 35 h 56"/>
                  <a:gd name="T40" fmla="*/ 4 w 56"/>
                  <a:gd name="T41" fmla="*/ 42 h 56"/>
                  <a:gd name="T42" fmla="*/ 8 w 56"/>
                  <a:gd name="T43" fmla="*/ 48 h 56"/>
                  <a:gd name="T44" fmla="*/ 14 w 56"/>
                  <a:gd name="T45" fmla="*/ 53 h 56"/>
                  <a:gd name="T46" fmla="*/ 21 w 56"/>
                  <a:gd name="T47" fmla="*/ 55 h 56"/>
                  <a:gd name="T48" fmla="*/ 28 w 56"/>
                  <a:gd name="T49" fmla="*/ 56 h 56"/>
                  <a:gd name="T50" fmla="*/ 28 w 56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28" y="56"/>
                    </a:moveTo>
                    <a:lnTo>
                      <a:pt x="35" y="55"/>
                    </a:lnTo>
                    <a:lnTo>
                      <a:pt x="42" y="53"/>
                    </a:lnTo>
                    <a:lnTo>
                      <a:pt x="47" y="48"/>
                    </a:lnTo>
                    <a:lnTo>
                      <a:pt x="51" y="42"/>
                    </a:lnTo>
                    <a:lnTo>
                      <a:pt x="54" y="35"/>
                    </a:lnTo>
                    <a:lnTo>
                      <a:pt x="56" y="28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47" y="9"/>
                    </a:lnTo>
                    <a:lnTo>
                      <a:pt x="42" y="5"/>
                    </a:lnTo>
                    <a:lnTo>
                      <a:pt x="35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4" y="5"/>
                    </a:lnTo>
                    <a:lnTo>
                      <a:pt x="8" y="9"/>
                    </a:lnTo>
                    <a:lnTo>
                      <a:pt x="4" y="14"/>
                    </a:lnTo>
                    <a:lnTo>
                      <a:pt x="1" y="21"/>
                    </a:lnTo>
                    <a:lnTo>
                      <a:pt x="0" y="28"/>
                    </a:lnTo>
                    <a:lnTo>
                      <a:pt x="1" y="35"/>
                    </a:lnTo>
                    <a:lnTo>
                      <a:pt x="4" y="42"/>
                    </a:lnTo>
                    <a:lnTo>
                      <a:pt x="8" y="48"/>
                    </a:lnTo>
                    <a:lnTo>
                      <a:pt x="14" y="53"/>
                    </a:lnTo>
                    <a:lnTo>
                      <a:pt x="21" y="55"/>
                    </a:lnTo>
                    <a:lnTo>
                      <a:pt x="28" y="56"/>
                    </a:lnTo>
                    <a:lnTo>
                      <a:pt x="28" y="56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5" name="Freeform 158"/>
              <p:cNvSpPr>
                <a:spLocks/>
              </p:cNvSpPr>
              <p:nvPr/>
            </p:nvSpPr>
            <p:spPr bwMode="auto">
              <a:xfrm>
                <a:off x="2526233" y="5676900"/>
                <a:ext cx="88900" cy="87313"/>
              </a:xfrm>
              <a:custGeom>
                <a:avLst/>
                <a:gdLst>
                  <a:gd name="T0" fmla="*/ 28 w 56"/>
                  <a:gd name="T1" fmla="*/ 55 h 55"/>
                  <a:gd name="T2" fmla="*/ 35 w 56"/>
                  <a:gd name="T3" fmla="*/ 54 h 55"/>
                  <a:gd name="T4" fmla="*/ 42 w 56"/>
                  <a:gd name="T5" fmla="*/ 51 h 55"/>
                  <a:gd name="T6" fmla="*/ 48 w 56"/>
                  <a:gd name="T7" fmla="*/ 47 h 55"/>
                  <a:gd name="T8" fmla="*/ 52 w 56"/>
                  <a:gd name="T9" fmla="*/ 41 h 55"/>
                  <a:gd name="T10" fmla="*/ 55 w 56"/>
                  <a:gd name="T11" fmla="*/ 34 h 55"/>
                  <a:gd name="T12" fmla="*/ 56 w 56"/>
                  <a:gd name="T13" fmla="*/ 28 h 55"/>
                  <a:gd name="T14" fmla="*/ 55 w 56"/>
                  <a:gd name="T15" fmla="*/ 21 h 55"/>
                  <a:gd name="T16" fmla="*/ 52 w 56"/>
                  <a:gd name="T17" fmla="*/ 14 h 55"/>
                  <a:gd name="T18" fmla="*/ 48 w 56"/>
                  <a:gd name="T19" fmla="*/ 8 h 55"/>
                  <a:gd name="T20" fmla="*/ 42 w 56"/>
                  <a:gd name="T21" fmla="*/ 4 h 55"/>
                  <a:gd name="T22" fmla="*/ 35 w 56"/>
                  <a:gd name="T23" fmla="*/ 1 h 55"/>
                  <a:gd name="T24" fmla="*/ 28 w 56"/>
                  <a:gd name="T25" fmla="*/ 0 h 55"/>
                  <a:gd name="T26" fmla="*/ 21 w 56"/>
                  <a:gd name="T27" fmla="*/ 1 h 55"/>
                  <a:gd name="T28" fmla="*/ 14 w 56"/>
                  <a:gd name="T29" fmla="*/ 4 h 55"/>
                  <a:gd name="T30" fmla="*/ 9 w 56"/>
                  <a:gd name="T31" fmla="*/ 8 h 55"/>
                  <a:gd name="T32" fmla="*/ 5 w 56"/>
                  <a:gd name="T33" fmla="*/ 14 h 55"/>
                  <a:gd name="T34" fmla="*/ 2 w 56"/>
                  <a:gd name="T35" fmla="*/ 21 h 55"/>
                  <a:gd name="T36" fmla="*/ 0 w 56"/>
                  <a:gd name="T37" fmla="*/ 28 h 55"/>
                  <a:gd name="T38" fmla="*/ 2 w 56"/>
                  <a:gd name="T39" fmla="*/ 34 h 55"/>
                  <a:gd name="T40" fmla="*/ 5 w 56"/>
                  <a:gd name="T41" fmla="*/ 41 h 55"/>
                  <a:gd name="T42" fmla="*/ 9 w 56"/>
                  <a:gd name="T43" fmla="*/ 47 h 55"/>
                  <a:gd name="T44" fmla="*/ 14 w 56"/>
                  <a:gd name="T45" fmla="*/ 51 h 55"/>
                  <a:gd name="T46" fmla="*/ 21 w 56"/>
                  <a:gd name="T47" fmla="*/ 54 h 55"/>
                  <a:gd name="T48" fmla="*/ 28 w 56"/>
                  <a:gd name="T49" fmla="*/ 55 h 55"/>
                  <a:gd name="T50" fmla="*/ 28 w 56"/>
                  <a:gd name="T5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5">
                    <a:moveTo>
                      <a:pt x="28" y="55"/>
                    </a:moveTo>
                    <a:lnTo>
                      <a:pt x="35" y="54"/>
                    </a:lnTo>
                    <a:lnTo>
                      <a:pt x="42" y="51"/>
                    </a:lnTo>
                    <a:lnTo>
                      <a:pt x="48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6" y="28"/>
                    </a:lnTo>
                    <a:lnTo>
                      <a:pt x="55" y="21"/>
                    </a:lnTo>
                    <a:lnTo>
                      <a:pt x="52" y="14"/>
                    </a:lnTo>
                    <a:lnTo>
                      <a:pt x="48" y="8"/>
                    </a:lnTo>
                    <a:lnTo>
                      <a:pt x="42" y="4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21" y="1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5" y="14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4"/>
                    </a:lnTo>
                    <a:lnTo>
                      <a:pt x="5" y="41"/>
                    </a:lnTo>
                    <a:lnTo>
                      <a:pt x="9" y="47"/>
                    </a:lnTo>
                    <a:lnTo>
                      <a:pt x="14" y="51"/>
                    </a:lnTo>
                    <a:lnTo>
                      <a:pt x="21" y="54"/>
                    </a:lnTo>
                    <a:lnTo>
                      <a:pt x="28" y="55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4226" name="Freeform 159"/>
              <p:cNvSpPr>
                <a:spLocks/>
              </p:cNvSpPr>
              <p:nvPr/>
            </p:nvSpPr>
            <p:spPr bwMode="auto">
              <a:xfrm>
                <a:off x="3321571" y="5818188"/>
                <a:ext cx="88900" cy="85725"/>
              </a:xfrm>
              <a:custGeom>
                <a:avLst/>
                <a:gdLst>
                  <a:gd name="T0" fmla="*/ 28 w 56"/>
                  <a:gd name="T1" fmla="*/ 54 h 54"/>
                  <a:gd name="T2" fmla="*/ 35 w 56"/>
                  <a:gd name="T3" fmla="*/ 54 h 54"/>
                  <a:gd name="T4" fmla="*/ 42 w 56"/>
                  <a:gd name="T5" fmla="*/ 51 h 54"/>
                  <a:gd name="T6" fmla="*/ 48 w 56"/>
                  <a:gd name="T7" fmla="*/ 47 h 54"/>
                  <a:gd name="T8" fmla="*/ 52 w 56"/>
                  <a:gd name="T9" fmla="*/ 40 h 54"/>
                  <a:gd name="T10" fmla="*/ 55 w 56"/>
                  <a:gd name="T11" fmla="*/ 35 h 54"/>
                  <a:gd name="T12" fmla="*/ 56 w 56"/>
                  <a:gd name="T13" fmla="*/ 26 h 54"/>
                  <a:gd name="T14" fmla="*/ 55 w 56"/>
                  <a:gd name="T15" fmla="*/ 19 h 54"/>
                  <a:gd name="T16" fmla="*/ 52 w 56"/>
                  <a:gd name="T17" fmla="*/ 14 h 54"/>
                  <a:gd name="T18" fmla="*/ 48 w 56"/>
                  <a:gd name="T19" fmla="*/ 7 h 54"/>
                  <a:gd name="T20" fmla="*/ 42 w 56"/>
                  <a:gd name="T21" fmla="*/ 3 h 54"/>
                  <a:gd name="T22" fmla="*/ 35 w 56"/>
                  <a:gd name="T23" fmla="*/ 0 h 54"/>
                  <a:gd name="T24" fmla="*/ 28 w 56"/>
                  <a:gd name="T25" fmla="*/ 0 h 54"/>
                  <a:gd name="T26" fmla="*/ 21 w 56"/>
                  <a:gd name="T27" fmla="*/ 0 h 54"/>
                  <a:gd name="T28" fmla="*/ 14 w 56"/>
                  <a:gd name="T29" fmla="*/ 3 h 54"/>
                  <a:gd name="T30" fmla="*/ 9 w 56"/>
                  <a:gd name="T31" fmla="*/ 7 h 54"/>
                  <a:gd name="T32" fmla="*/ 3 w 56"/>
                  <a:gd name="T33" fmla="*/ 14 h 54"/>
                  <a:gd name="T34" fmla="*/ 2 w 56"/>
                  <a:gd name="T35" fmla="*/ 19 h 54"/>
                  <a:gd name="T36" fmla="*/ 0 w 56"/>
                  <a:gd name="T37" fmla="*/ 26 h 54"/>
                  <a:gd name="T38" fmla="*/ 2 w 56"/>
                  <a:gd name="T39" fmla="*/ 35 h 54"/>
                  <a:gd name="T40" fmla="*/ 3 w 56"/>
                  <a:gd name="T41" fmla="*/ 40 h 54"/>
                  <a:gd name="T42" fmla="*/ 9 w 56"/>
                  <a:gd name="T43" fmla="*/ 46 h 54"/>
                  <a:gd name="T44" fmla="*/ 14 w 56"/>
                  <a:gd name="T45" fmla="*/ 51 h 54"/>
                  <a:gd name="T46" fmla="*/ 21 w 56"/>
                  <a:gd name="T47" fmla="*/ 54 h 54"/>
                  <a:gd name="T48" fmla="*/ 28 w 56"/>
                  <a:gd name="T49" fmla="*/ 54 h 54"/>
                  <a:gd name="T50" fmla="*/ 28 w 56"/>
                  <a:gd name="T5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4">
                    <a:moveTo>
                      <a:pt x="28" y="54"/>
                    </a:moveTo>
                    <a:lnTo>
                      <a:pt x="35" y="54"/>
                    </a:lnTo>
                    <a:lnTo>
                      <a:pt x="42" y="51"/>
                    </a:lnTo>
                    <a:lnTo>
                      <a:pt x="48" y="47"/>
                    </a:lnTo>
                    <a:lnTo>
                      <a:pt x="52" y="40"/>
                    </a:lnTo>
                    <a:lnTo>
                      <a:pt x="55" y="35"/>
                    </a:lnTo>
                    <a:lnTo>
                      <a:pt x="56" y="26"/>
                    </a:lnTo>
                    <a:lnTo>
                      <a:pt x="55" y="19"/>
                    </a:lnTo>
                    <a:lnTo>
                      <a:pt x="52" y="14"/>
                    </a:lnTo>
                    <a:lnTo>
                      <a:pt x="48" y="7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9" y="7"/>
                    </a:lnTo>
                    <a:lnTo>
                      <a:pt x="3" y="14"/>
                    </a:lnTo>
                    <a:lnTo>
                      <a:pt x="2" y="19"/>
                    </a:lnTo>
                    <a:lnTo>
                      <a:pt x="0" y="26"/>
                    </a:lnTo>
                    <a:lnTo>
                      <a:pt x="2" y="35"/>
                    </a:lnTo>
                    <a:lnTo>
                      <a:pt x="3" y="40"/>
                    </a:lnTo>
                    <a:lnTo>
                      <a:pt x="9" y="46"/>
                    </a:lnTo>
                    <a:lnTo>
                      <a:pt x="14" y="51"/>
                    </a:lnTo>
                    <a:lnTo>
                      <a:pt x="21" y="54"/>
                    </a:lnTo>
                    <a:lnTo>
                      <a:pt x="28" y="54"/>
                    </a:ln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22" name="ZoneTexte 221"/>
            <p:cNvSpPr txBox="1"/>
            <p:nvPr/>
          </p:nvSpPr>
          <p:spPr>
            <a:xfrm>
              <a:off x="856144" y="5814659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3" name="ZoneTexte 222"/>
            <p:cNvSpPr txBox="1"/>
            <p:nvPr/>
          </p:nvSpPr>
          <p:spPr>
            <a:xfrm>
              <a:off x="967202" y="5965245"/>
              <a:ext cx="3401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BL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1745567" y="5965245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W48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5" name="ZoneTexte 224"/>
            <p:cNvSpPr txBox="1"/>
            <p:nvPr/>
          </p:nvSpPr>
          <p:spPr>
            <a:xfrm>
              <a:off x="2425670" y="5965245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6" name="ZoneTexte 225"/>
            <p:cNvSpPr txBox="1"/>
            <p:nvPr/>
          </p:nvSpPr>
          <p:spPr>
            <a:xfrm>
              <a:off x="3106683" y="5965245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W144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7" name="ZoneTexte 226"/>
            <p:cNvSpPr txBox="1"/>
            <p:nvPr/>
          </p:nvSpPr>
          <p:spPr>
            <a:xfrm>
              <a:off x="323528" y="6176962"/>
              <a:ext cx="11360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DTG + ABC/3TC</a:t>
              </a:r>
            </a:p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EVF/TDF/FTC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8" name="ZoneTexte 227"/>
            <p:cNvSpPr txBox="1"/>
            <p:nvPr/>
          </p:nvSpPr>
          <p:spPr>
            <a:xfrm>
              <a:off x="1770031" y="6176962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361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327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29" name="ZoneTexte 228"/>
            <p:cNvSpPr txBox="1"/>
            <p:nvPr/>
          </p:nvSpPr>
          <p:spPr>
            <a:xfrm>
              <a:off x="2450133" y="6176962"/>
              <a:ext cx="398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335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299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0" name="ZoneTexte 229"/>
            <p:cNvSpPr txBox="1"/>
            <p:nvPr/>
          </p:nvSpPr>
          <p:spPr>
            <a:xfrm>
              <a:off x="3160001" y="6176962"/>
              <a:ext cx="4114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rgbClr val="000066"/>
                  </a:solidFill>
                </a:rPr>
                <a:t>304</a:t>
              </a:r>
            </a:p>
            <a:p>
              <a:r>
                <a:rPr lang="en-US" sz="1000" smtClean="0">
                  <a:solidFill>
                    <a:srgbClr val="000066"/>
                  </a:solidFill>
                </a:rPr>
                <a:t>252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785612" y="552357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2" name="ZoneTexte 231"/>
            <p:cNvSpPr txBox="1"/>
            <p:nvPr/>
          </p:nvSpPr>
          <p:spPr>
            <a:xfrm>
              <a:off x="785612" y="523248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3" name="ZoneTexte 232"/>
            <p:cNvSpPr txBox="1"/>
            <p:nvPr/>
          </p:nvSpPr>
          <p:spPr>
            <a:xfrm>
              <a:off x="785612" y="494140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4" name="ZoneTexte 233"/>
            <p:cNvSpPr txBox="1"/>
            <p:nvPr/>
          </p:nvSpPr>
          <p:spPr>
            <a:xfrm>
              <a:off x="785612" y="465031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5" name="ZoneTexte 234"/>
            <p:cNvSpPr txBox="1"/>
            <p:nvPr/>
          </p:nvSpPr>
          <p:spPr>
            <a:xfrm>
              <a:off x="715080" y="4359230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37" name="ZoneTexte 236"/>
            <p:cNvSpPr txBox="1"/>
            <p:nvPr/>
          </p:nvSpPr>
          <p:spPr>
            <a:xfrm>
              <a:off x="1795350" y="4820233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0066"/>
                  </a:solidFill>
                  <a:latin typeface="+mj-lt"/>
                </a:rPr>
                <a:t>60</a:t>
              </a:r>
              <a:endParaRPr lang="en-US" sz="11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38" name="ZoneTexte 237"/>
            <p:cNvSpPr txBox="1"/>
            <p:nvPr/>
          </p:nvSpPr>
          <p:spPr>
            <a:xfrm>
              <a:off x="1824818" y="5728409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0066"/>
                  </a:solidFill>
                  <a:latin typeface="+mj-lt"/>
                </a:rPr>
                <a:t>15</a:t>
              </a:r>
              <a:endParaRPr lang="en-US" sz="11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39" name="ZoneTexte 238"/>
            <p:cNvSpPr txBox="1"/>
            <p:nvPr/>
          </p:nvSpPr>
          <p:spPr>
            <a:xfrm>
              <a:off x="2483566" y="4556577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76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40" name="ZoneTexte 239"/>
            <p:cNvSpPr txBox="1"/>
            <p:nvPr/>
          </p:nvSpPr>
          <p:spPr>
            <a:xfrm>
              <a:off x="2487888" y="562013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32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41" name="ZoneTexte 240"/>
            <p:cNvSpPr txBox="1"/>
            <p:nvPr/>
          </p:nvSpPr>
          <p:spPr>
            <a:xfrm>
              <a:off x="3232510" y="4922438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50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42" name="ZoneTexte 241"/>
            <p:cNvSpPr txBox="1"/>
            <p:nvPr/>
          </p:nvSpPr>
          <p:spPr>
            <a:xfrm>
              <a:off x="3192896" y="5646568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rgbClr val="000066"/>
                  </a:solidFill>
                  <a:latin typeface="+mj-lt"/>
                </a:rPr>
                <a:t>23</a:t>
              </a:r>
              <a:endParaRPr lang="en-US" sz="1100" b="1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581691" y="5343019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2301771" y="5054987"/>
              <a:ext cx="68742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 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3050466" y="5271011"/>
              <a:ext cx="65179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smtClean="0">
                  <a:solidFill>
                    <a:srgbClr val="000066"/>
                  </a:solidFill>
                </a:rPr>
                <a:t>p&lt;0.001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978553" y="4221088"/>
              <a:ext cx="3000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smtClean="0">
                  <a:solidFill>
                    <a:srgbClr val="000066"/>
                  </a:solidFill>
                </a:rPr>
                <a:t>%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268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26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7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US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328212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27138"/>
            <a:ext cx="8991600" cy="4868862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800" b="1" dirty="0" smtClean="0">
                <a:latin typeface="Calibri" pitchFamily="34" charset="0"/>
                <a:ea typeface="ＭＳ Ｐゴシック" pitchFamily="34" charset="-128"/>
              </a:rPr>
              <a:t>Conclusion</a:t>
            </a:r>
            <a:br>
              <a:rPr lang="en-US" sz="2800" b="1" dirty="0" smtClean="0">
                <a:latin typeface="Calibri" pitchFamily="34" charset="0"/>
                <a:ea typeface="ＭＳ Ｐゴシック" pitchFamily="34" charset="-128"/>
              </a:rPr>
            </a:br>
            <a:endParaRPr lang="en-US" sz="2800" b="1" dirty="0" smtClean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ts val="900"/>
              </a:spcBef>
            </a:pPr>
            <a:r>
              <a:rPr lang="en-US" sz="1800" dirty="0" smtClean="0">
                <a:ea typeface="ＭＳ Ｐゴシック" pitchFamily="34" charset="-128"/>
              </a:rPr>
              <a:t>DTG + ABC/3TC QD had a better safety profile and was superior through 48 weeks to TDF/FTC/EFV for first-line antiretroviral therapy</a:t>
            </a:r>
          </a:p>
          <a:p>
            <a:pPr lvl="2">
              <a:spcBef>
                <a:spcPts val="900"/>
              </a:spcBef>
            </a:pPr>
            <a:r>
              <a:rPr lang="en-US" dirty="0" smtClean="0">
                <a:ea typeface="ＭＳ Ｐゴシック" pitchFamily="34" charset="-128"/>
              </a:rPr>
              <a:t>Superior </a:t>
            </a:r>
            <a:r>
              <a:rPr lang="en-US" dirty="0" err="1" smtClean="0">
                <a:ea typeface="ＭＳ Ｐゴシック" pitchFamily="34" charset="-128"/>
              </a:rPr>
              <a:t>virologic</a:t>
            </a:r>
            <a:r>
              <a:rPr lang="en-US" dirty="0" smtClean="0">
                <a:ea typeface="ＭＳ Ｐゴシック" pitchFamily="34" charset="-128"/>
              </a:rPr>
              <a:t> response with DTG + ABC/3TC also seen in key demographic subgroups and in patients with low or high baseline viral load</a:t>
            </a:r>
          </a:p>
          <a:p>
            <a:pPr lvl="2">
              <a:spcBef>
                <a:spcPts val="900"/>
              </a:spcBef>
            </a:pPr>
            <a:r>
              <a:rPr lang="en-US" dirty="0" smtClean="0">
                <a:ea typeface="ＭＳ Ｐゴシック" pitchFamily="34" charset="-128"/>
              </a:rPr>
              <a:t>Statistical superiority in CD4 response for DTG + ABC/3TC</a:t>
            </a:r>
          </a:p>
          <a:p>
            <a:pPr lvl="2">
              <a:spcBef>
                <a:spcPts val="900"/>
              </a:spcBef>
            </a:pPr>
            <a:r>
              <a:rPr lang="en-US" dirty="0" err="1" smtClean="0">
                <a:ea typeface="ＭＳ Ｐゴシック" pitchFamily="34" charset="-128"/>
              </a:rPr>
              <a:t>Virologic</a:t>
            </a:r>
            <a:r>
              <a:rPr lang="en-US" dirty="0" smtClean="0">
                <a:ea typeface="ＭＳ Ｐゴシック" pitchFamily="34" charset="-128"/>
              </a:rPr>
              <a:t> superiority of DTG + ABC/3TC confirmed at W96 and W144</a:t>
            </a:r>
            <a:endParaRPr lang="en-US" sz="1400" dirty="0" smtClean="0">
              <a:ea typeface="ＭＳ Ｐゴシック" pitchFamily="34" charset="-128"/>
            </a:endParaRPr>
          </a:p>
          <a:p>
            <a:pPr lvl="1">
              <a:spcBef>
                <a:spcPts val="900"/>
              </a:spcBef>
            </a:pPr>
            <a:r>
              <a:rPr lang="en-US" sz="1800" dirty="0" smtClean="0">
                <a:ea typeface="ＭＳ Ｐゴシック" pitchFamily="34" charset="-128"/>
              </a:rPr>
              <a:t>No INSTI major mutations were detected through 144 weeks with DTG</a:t>
            </a:r>
          </a:p>
          <a:p>
            <a:pPr lvl="1">
              <a:spcBef>
                <a:spcPts val="900"/>
              </a:spcBef>
            </a:pPr>
            <a:r>
              <a:rPr lang="en-US" sz="1800" dirty="0" smtClean="0">
                <a:ea typeface="ＭＳ Ｐゴシック" pitchFamily="34" charset="-128"/>
              </a:rPr>
              <a:t>Lower occurrence of adverse events leading to discontinuation 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sz="1800" dirty="0" smtClean="0">
                <a:ea typeface="ＭＳ Ｐゴシック" pitchFamily="34" charset="-128"/>
              </a:rPr>
              <a:t>with DTG : 2% </a:t>
            </a:r>
            <a:r>
              <a:rPr lang="en-US" sz="1800" dirty="0" err="1" smtClean="0">
                <a:ea typeface="ＭＳ Ｐゴシック" pitchFamily="34" charset="-128"/>
              </a:rPr>
              <a:t>vs</a:t>
            </a:r>
            <a:r>
              <a:rPr lang="en-US" sz="1800" dirty="0" smtClean="0">
                <a:ea typeface="ＭＳ Ｐゴシック" pitchFamily="34" charset="-128"/>
              </a:rPr>
              <a:t> 10% at W48 ; 4% </a:t>
            </a:r>
            <a:r>
              <a:rPr lang="en-US" sz="1800" dirty="0" err="1" smtClean="0">
                <a:ea typeface="ＭＳ Ｐゴシック" pitchFamily="34" charset="-128"/>
              </a:rPr>
              <a:t>vs</a:t>
            </a:r>
            <a:r>
              <a:rPr lang="en-US" sz="1800" dirty="0" smtClean="0">
                <a:ea typeface="ＭＳ Ｐゴシック" pitchFamily="34" charset="-128"/>
              </a:rPr>
              <a:t> 14% at W144</a:t>
            </a:r>
          </a:p>
          <a:p>
            <a:pPr lvl="1">
              <a:spcBef>
                <a:spcPts val="900"/>
              </a:spcBef>
            </a:pPr>
            <a:r>
              <a:rPr lang="en-US" sz="1800" dirty="0" smtClean="0">
                <a:ea typeface="ＭＳ Ｐゴシック" pitchFamily="34" charset="-128"/>
              </a:rPr>
              <a:t>Significant lower reported rates of </a:t>
            </a:r>
            <a:r>
              <a:rPr lang="en-US" sz="1800" dirty="0" err="1" smtClean="0">
                <a:ea typeface="ＭＳ Ｐゴシック" pitchFamily="34" charset="-128"/>
              </a:rPr>
              <a:t>neuro</a:t>
            </a:r>
            <a:r>
              <a:rPr lang="en-US" sz="1800" dirty="0" smtClean="0">
                <a:ea typeface="ＭＳ Ｐゴシック" pitchFamily="34" charset="-128"/>
              </a:rPr>
              <a:t>-psychiatric and rash events with DTG + ABC/3TC</a:t>
            </a:r>
          </a:p>
          <a:p>
            <a:pPr lvl="2">
              <a:spcBef>
                <a:spcPts val="900"/>
              </a:spcBef>
            </a:pPr>
            <a:r>
              <a:rPr lang="en-US" dirty="0" smtClean="0">
                <a:ea typeface="ＭＳ Ｐゴシック" pitchFamily="34" charset="-128"/>
              </a:rPr>
              <a:t>Except for insomnia (15% </a:t>
            </a:r>
            <a:r>
              <a:rPr lang="en-US" dirty="0" err="1" smtClean="0">
                <a:ea typeface="ＭＳ Ｐゴシック" pitchFamily="34" charset="-128"/>
              </a:rPr>
              <a:t>vs</a:t>
            </a:r>
            <a:r>
              <a:rPr lang="en-US" dirty="0" smtClean="0">
                <a:ea typeface="ＭＳ Ｐゴシック" pitchFamily="34" charset="-128"/>
              </a:rPr>
              <a:t> 10% at W48)</a:t>
            </a:r>
          </a:p>
        </p:txBody>
      </p:sp>
      <p:sp>
        <p:nvSpPr>
          <p:cNvPr id="34818" name="ZoneTexte 69"/>
          <p:cNvSpPr txBox="1">
            <a:spLocks noChangeArrowheads="1"/>
          </p:cNvSpPr>
          <p:nvPr/>
        </p:nvSpPr>
        <p:spPr bwMode="auto">
          <a:xfrm>
            <a:off x="1135063" y="6565900"/>
            <a:ext cx="8008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3300"/>
                </a:solidFill>
              </a:rPr>
              <a:t>Walmsley</a:t>
            </a:r>
            <a:r>
              <a:rPr lang="en-US" sz="1200" i="1" dirty="0">
                <a:solidFill>
                  <a:srgbClr val="CC3300"/>
                </a:solidFill>
              </a:rPr>
              <a:t> S. NEJM 2013;369:807-18 ; </a:t>
            </a:r>
            <a:r>
              <a:rPr lang="en-GB" sz="1200" i="1" dirty="0" err="1" smtClean="0">
                <a:solidFill>
                  <a:srgbClr val="CC3300"/>
                </a:solidFill>
              </a:rPr>
              <a:t>Walmsley</a:t>
            </a:r>
            <a:r>
              <a:rPr lang="en-GB" sz="1200" i="1" dirty="0" smtClean="0">
                <a:solidFill>
                  <a:srgbClr val="CC3300"/>
                </a:solidFill>
              </a:rPr>
              <a:t> </a:t>
            </a:r>
            <a:r>
              <a:rPr lang="en-GB" sz="1200" i="1" dirty="0">
                <a:solidFill>
                  <a:srgbClr val="CC3300"/>
                </a:solidFill>
              </a:rPr>
              <a:t>S. JAIDS </a:t>
            </a:r>
            <a:r>
              <a:rPr lang="en-GB" sz="1200" i="1" dirty="0" smtClean="0">
                <a:solidFill>
                  <a:srgbClr val="CC3300"/>
                </a:solidFill>
              </a:rPr>
              <a:t>2015; 70:515-9</a:t>
            </a:r>
            <a:endParaRPr lang="fr-FR" sz="1200" i="1" dirty="0">
              <a:solidFill>
                <a:srgbClr val="CC3300"/>
              </a:solidFill>
            </a:endParaRPr>
          </a:p>
        </p:txBody>
      </p:sp>
      <p:sp>
        <p:nvSpPr>
          <p:cNvPr id="3481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dirty="0" smtClean="0">
                <a:ea typeface="ＭＳ Ｐゴシック" pitchFamily="34" charset="-128"/>
              </a:rPr>
              <a:t>SINGLE Study: DTG + ABC/3TC </a:t>
            </a:r>
            <a:r>
              <a:rPr lang="en-US" sz="3200" dirty="0" err="1" smtClean="0">
                <a:ea typeface="ＭＳ Ｐゴシック" pitchFamily="34" charset="-128"/>
              </a:rPr>
              <a:t>vs</a:t>
            </a:r>
            <a:r>
              <a:rPr lang="en-US" sz="3200" dirty="0" smtClean="0">
                <a:ea typeface="ＭＳ Ｐゴシック" pitchFamily="34" charset="-128"/>
              </a:rPr>
              <a:t> TDF/FTC/EFV QD</a:t>
            </a:r>
          </a:p>
        </p:txBody>
      </p:sp>
      <p:grpSp>
        <p:nvGrpSpPr>
          <p:cNvPr id="34820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482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482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ZoneTexte 69"/>
          <p:cNvSpPr txBox="1">
            <a:spLocks noChangeArrowheads="1"/>
          </p:cNvSpPr>
          <p:nvPr/>
        </p:nvSpPr>
        <p:spPr bwMode="auto">
          <a:xfrm>
            <a:off x="5670550" y="6575579"/>
            <a:ext cx="3473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NEJM 2013;369:1807-18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19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20" name="Espace réservé du contenu 2"/>
          <p:cNvSpPr>
            <a:spLocks/>
          </p:cNvSpPr>
          <p:nvPr/>
        </p:nvSpPr>
        <p:spPr bwMode="auto">
          <a:xfrm>
            <a:off x="34925" y="5029200"/>
            <a:ext cx="896302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of DTG at W48: % HIV RNA &lt; 50 c/mL by intention to treat, snapshot analysis (1-sided significance level of 2.5%, lower margin of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the 95% CI for the difference = -10%, 90% power)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438400"/>
          <a:ext cx="3533775" cy="75565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50 mg + ABC/3TC FDC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429000"/>
          <a:ext cx="3533775" cy="73660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placebo + ABC/3TC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7" name="Oval 170"/>
          <p:cNvSpPr>
            <a:spLocks noChangeArrowheads="1"/>
          </p:cNvSpPr>
          <p:nvPr/>
        </p:nvSpPr>
        <p:spPr bwMode="auto">
          <a:xfrm>
            <a:off x="1965325" y="12954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Double-blind</a:t>
            </a:r>
          </a:p>
        </p:txBody>
      </p:sp>
      <p:sp>
        <p:nvSpPr>
          <p:cNvPr id="9238" name="AutoShape 162"/>
          <p:cNvSpPr>
            <a:spLocks noChangeArrowheads="1"/>
          </p:cNvSpPr>
          <p:nvPr/>
        </p:nvSpPr>
        <p:spPr bwMode="auto">
          <a:xfrm>
            <a:off x="152400" y="2284413"/>
            <a:ext cx="2405063" cy="20081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HBsAg negative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No genotypic resistance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HLA-B*5701 negative</a:t>
            </a:r>
          </a:p>
        </p:txBody>
      </p:sp>
      <p:sp>
        <p:nvSpPr>
          <p:cNvPr id="9239" name="ZoneTexte 71"/>
          <p:cNvSpPr txBox="1">
            <a:spLocks noChangeArrowheads="1"/>
          </p:cNvSpPr>
          <p:nvPr/>
        </p:nvSpPr>
        <p:spPr bwMode="auto">
          <a:xfrm>
            <a:off x="301625" y="4465638"/>
            <a:ext cx="8577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</a:rPr>
              <a:t>*Randomisation was stratified by HIV RNA (</a:t>
            </a:r>
            <a:r>
              <a:rPr lang="en-GB" sz="1400" u="sng">
                <a:solidFill>
                  <a:srgbClr val="000066"/>
                </a:solidFill>
              </a:rPr>
              <a:t>&lt;</a:t>
            </a:r>
            <a:r>
              <a:rPr lang="en-GB" sz="1400">
                <a:solidFill>
                  <a:srgbClr val="000066"/>
                </a:solidFill>
              </a:rPr>
              <a:t> or &gt; 100,000 c/mL) and CD4/mm</a:t>
            </a:r>
            <a:r>
              <a:rPr lang="en-GB" sz="1400" baseline="30000">
                <a:solidFill>
                  <a:srgbClr val="000066"/>
                </a:solidFill>
              </a:rPr>
              <a:t>3</a:t>
            </a:r>
            <a:r>
              <a:rPr lang="en-GB" sz="1400">
                <a:solidFill>
                  <a:srgbClr val="000066"/>
                </a:solidFill>
              </a:rPr>
              <a:t> (</a:t>
            </a:r>
            <a:r>
              <a:rPr lang="en-GB" sz="1400" u="sng">
                <a:solidFill>
                  <a:srgbClr val="000066"/>
                </a:solidFill>
              </a:rPr>
              <a:t>&lt;</a:t>
            </a:r>
            <a:r>
              <a:rPr lang="en-GB" sz="1400">
                <a:solidFill>
                  <a:srgbClr val="000066"/>
                </a:solidFill>
              </a:rPr>
              <a:t> or &gt; 200) at screening</a:t>
            </a:r>
            <a:endParaRPr lang="en-GB" sz="1400" baseline="30000">
              <a:solidFill>
                <a:srgbClr val="000066"/>
              </a:solidFill>
            </a:endParaRPr>
          </a:p>
        </p:txBody>
      </p:sp>
      <p:sp>
        <p:nvSpPr>
          <p:cNvPr id="924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cxnSp>
        <p:nvCxnSpPr>
          <p:cNvPr id="9241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55545231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9242" name="Rectangle 9"/>
          <p:cNvSpPr>
            <a:spLocks noChangeArrowheads="1"/>
          </p:cNvSpPr>
          <p:nvPr/>
        </p:nvSpPr>
        <p:spPr bwMode="auto">
          <a:xfrm>
            <a:off x="2971800" y="3460750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</a:rPr>
              <a:t>N = 422</a:t>
            </a:r>
          </a:p>
        </p:txBody>
      </p:sp>
      <p:sp>
        <p:nvSpPr>
          <p:cNvPr id="9243" name="Rectangle 8"/>
          <p:cNvSpPr>
            <a:spLocks noChangeArrowheads="1"/>
          </p:cNvSpPr>
          <p:nvPr/>
        </p:nvSpPr>
        <p:spPr bwMode="auto">
          <a:xfrm>
            <a:off x="2971800" y="2466975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422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  <a:cs typeface="+mn-cs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84" charset="0"/>
              <a:ea typeface="ＭＳ Ｐゴシック" pitchFamily="-84" charset="-128"/>
              <a:cs typeface="+mn-cs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  <a:cs typeface="+mn-cs"/>
              </a:rPr>
              <a:t>W144</a:t>
            </a:r>
            <a:endParaRPr lang="en-GB" sz="1600">
              <a:solidFill>
                <a:srgbClr val="0066FF"/>
              </a:solidFill>
              <a:latin typeface="Calibri" pitchFamily="-84" charset="0"/>
              <a:ea typeface="ＭＳ Ｐゴシック" pitchFamily="-84" charset="-128"/>
              <a:cs typeface="+mn-cs"/>
            </a:endParaRPr>
          </a:p>
        </p:txBody>
      </p:sp>
      <p:sp>
        <p:nvSpPr>
          <p:cNvPr id="9246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47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248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9255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56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9249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925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25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cxnSp>
        <p:nvCxnSpPr>
          <p:cNvPr id="27" name="Connecteur droit 26"/>
          <p:cNvCxnSpPr/>
          <p:nvPr/>
        </p:nvCxnSpPr>
        <p:spPr bwMode="auto">
          <a:xfrm>
            <a:off x="7461250" y="3259138"/>
            <a:ext cx="1227138" cy="158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7580505" y="2945044"/>
            <a:ext cx="100700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Open-label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cxnSp>
        <p:nvCxnSpPr>
          <p:cNvPr id="35" name="Connecteur droit 34"/>
          <p:cNvCxnSpPr>
            <a:stCxn id="9238" idx="3"/>
          </p:cNvCxnSpPr>
          <p:nvPr/>
        </p:nvCxnSpPr>
        <p:spPr bwMode="auto">
          <a:xfrm flipV="1">
            <a:off x="2557463" y="3287713"/>
            <a:ext cx="381000" cy="1587"/>
          </a:xfrm>
          <a:prstGeom prst="line">
            <a:avLst/>
          </a:prstGeom>
          <a:ln w="3810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982788"/>
          <a:ext cx="8353425" cy="4014864"/>
        </p:xfrm>
        <a:graphic>
          <a:graphicData uri="http://schemas.openxmlformats.org/drawingml/2006/table">
            <a:tbl>
              <a:tblPr/>
              <a:tblGrid>
                <a:gridCol w="330200"/>
                <a:gridCol w="4048125"/>
                <a:gridCol w="2070100"/>
                <a:gridCol w="1905000"/>
              </a:tblGrid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414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419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200 per 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Hepatitis C coinfection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by W48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51 (12.3%)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84 (20.0%)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lack of efficacy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Protocol deviation / Withdrew consent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 / N =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 / N = 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27" name="Rectangle 6"/>
          <p:cNvSpPr>
            <a:spLocks noChangeArrowheads="1"/>
          </p:cNvSpPr>
          <p:nvPr/>
        </p:nvSpPr>
        <p:spPr bwMode="auto">
          <a:xfrm>
            <a:off x="971550" y="1139286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1132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11330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1133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133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70550" y="6575579"/>
            <a:ext cx="3473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NEJM 2013;369:1807-18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13314" name="Text Box 179"/>
          <p:cNvSpPr txBox="1">
            <a:spLocks noChangeArrowheads="1"/>
          </p:cNvSpPr>
          <p:nvPr/>
        </p:nvSpPr>
        <p:spPr bwMode="auto">
          <a:xfrm>
            <a:off x="5264150" y="4702175"/>
            <a:ext cx="365125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</a:rPr>
              <a:t>Adjusted mean CD4/mm</a:t>
            </a:r>
            <a:r>
              <a:rPr lang="en-US" sz="1700" baseline="30000">
                <a:solidFill>
                  <a:srgbClr val="000066"/>
                </a:solidFill>
              </a:rPr>
              <a:t>3</a:t>
            </a:r>
            <a:r>
              <a:rPr lang="en-US" sz="1700">
                <a:solidFill>
                  <a:srgbClr val="000066"/>
                </a:solidFill>
              </a:rPr>
              <a:t> increase at W48 :</a:t>
            </a:r>
          </a:p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</a:rPr>
              <a:t>+ 267 for DTG + ABC/3TC</a:t>
            </a:r>
          </a:p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</a:rPr>
              <a:t>+ 208 for TDF/FTC/EFV (p&lt;0.001)</a:t>
            </a:r>
          </a:p>
        </p:txBody>
      </p:sp>
      <p:sp>
        <p:nvSpPr>
          <p:cNvPr id="13315" name="Text Box 134"/>
          <p:cNvSpPr txBox="1">
            <a:spLocks noChangeArrowheads="1"/>
          </p:cNvSpPr>
          <p:nvPr/>
        </p:nvSpPr>
        <p:spPr bwMode="auto">
          <a:xfrm>
            <a:off x="5181600" y="2851150"/>
            <a:ext cx="37623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</a:rPr>
              <a:t>Differences in viral suppression were also seen in key demographic subgroups including race, sex, </a:t>
            </a:r>
            <a:br>
              <a:rPr lang="en-US" sz="1700">
                <a:solidFill>
                  <a:srgbClr val="000066"/>
                </a:solidFill>
              </a:rPr>
            </a:br>
            <a:r>
              <a:rPr lang="en-US" sz="1700">
                <a:solidFill>
                  <a:srgbClr val="000066"/>
                </a:solidFill>
              </a:rPr>
              <a:t>age and patients with </a:t>
            </a:r>
            <a:br>
              <a:rPr lang="en-US" sz="1700">
                <a:solidFill>
                  <a:srgbClr val="000066"/>
                </a:solidFill>
              </a:rPr>
            </a:br>
            <a:r>
              <a:rPr lang="en-US" sz="1700">
                <a:solidFill>
                  <a:srgbClr val="000066"/>
                </a:solidFill>
              </a:rPr>
              <a:t>HIV RNA &gt; 100,000 c/mL at baseline</a:t>
            </a:r>
          </a:p>
        </p:txBody>
      </p:sp>
      <p:grpSp>
        <p:nvGrpSpPr>
          <p:cNvPr id="13316" name="Groupe 44"/>
          <p:cNvGrpSpPr>
            <a:grpSpLocks/>
          </p:cNvGrpSpPr>
          <p:nvPr/>
        </p:nvGrpSpPr>
        <p:grpSpPr bwMode="auto">
          <a:xfrm>
            <a:off x="209550" y="1700213"/>
            <a:ext cx="6615113" cy="4775200"/>
            <a:chOff x="209636" y="1700808"/>
            <a:chExt cx="6615155" cy="4775321"/>
          </a:xfrm>
        </p:grpSpPr>
        <p:sp>
          <p:nvSpPr>
            <p:cNvPr id="13322" name="Rectangle 133"/>
            <p:cNvSpPr>
              <a:spLocks noChangeArrowheads="1"/>
            </p:cNvSpPr>
            <p:nvPr/>
          </p:nvSpPr>
          <p:spPr bwMode="auto">
            <a:xfrm>
              <a:off x="922103" y="2845273"/>
              <a:ext cx="793627" cy="245705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3323" name="Rectangle 135"/>
            <p:cNvSpPr>
              <a:spLocks noChangeArrowheads="1"/>
            </p:cNvSpPr>
            <p:nvPr/>
          </p:nvSpPr>
          <p:spPr bwMode="auto">
            <a:xfrm>
              <a:off x="309023" y="45012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3324" name="Rectangle 136"/>
            <p:cNvSpPr>
              <a:spLocks noChangeArrowheads="1"/>
            </p:cNvSpPr>
            <p:nvPr/>
          </p:nvSpPr>
          <p:spPr bwMode="auto">
            <a:xfrm>
              <a:off x="309023" y="380911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13325" name="Rectangle 137"/>
            <p:cNvSpPr>
              <a:spLocks noChangeArrowheads="1"/>
            </p:cNvSpPr>
            <p:nvPr/>
          </p:nvSpPr>
          <p:spPr bwMode="auto">
            <a:xfrm>
              <a:off x="209636" y="2427988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3326" name="Rectangle 138"/>
            <p:cNvSpPr>
              <a:spLocks noChangeArrowheads="1"/>
            </p:cNvSpPr>
            <p:nvPr/>
          </p:nvSpPr>
          <p:spPr bwMode="auto">
            <a:xfrm>
              <a:off x="309023" y="3118550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13327" name="Line 139"/>
            <p:cNvSpPr>
              <a:spLocks noChangeShapeType="1"/>
            </p:cNvSpPr>
            <p:nvPr/>
          </p:nvSpPr>
          <p:spPr bwMode="auto">
            <a:xfrm>
              <a:off x="562490" y="46089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28" name="Line 140"/>
            <p:cNvSpPr>
              <a:spLocks noChangeShapeType="1"/>
            </p:cNvSpPr>
            <p:nvPr/>
          </p:nvSpPr>
          <p:spPr bwMode="auto">
            <a:xfrm>
              <a:off x="562490" y="39184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29" name="Line 141"/>
            <p:cNvSpPr>
              <a:spLocks noChangeShapeType="1"/>
            </p:cNvSpPr>
            <p:nvPr/>
          </p:nvSpPr>
          <p:spPr bwMode="auto">
            <a:xfrm>
              <a:off x="562490" y="25341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30" name="Line 142"/>
            <p:cNvSpPr>
              <a:spLocks noChangeShapeType="1"/>
            </p:cNvSpPr>
            <p:nvPr/>
          </p:nvSpPr>
          <p:spPr bwMode="auto">
            <a:xfrm>
              <a:off x="562490" y="32246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31" name="Line 143"/>
            <p:cNvSpPr>
              <a:spLocks noChangeShapeType="1"/>
            </p:cNvSpPr>
            <p:nvPr/>
          </p:nvSpPr>
          <p:spPr bwMode="auto">
            <a:xfrm>
              <a:off x="680295" y="2524597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32" name="Rectangle 144"/>
            <p:cNvSpPr>
              <a:spLocks noChangeArrowheads="1"/>
            </p:cNvSpPr>
            <p:nvPr/>
          </p:nvSpPr>
          <p:spPr bwMode="auto">
            <a:xfrm>
              <a:off x="1083863" y="2479206"/>
              <a:ext cx="506873" cy="40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87.9</a:t>
              </a: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869150" y="2748585"/>
              <a:ext cx="506872" cy="40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80.7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708246" y="3070855"/>
              <a:ext cx="792168" cy="2230495"/>
            </a:xfrm>
            <a:prstGeom prst="rect">
              <a:avLst/>
            </a:prstGeom>
            <a:solidFill>
              <a:srgbClr val="72BFC5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335" name="ZoneTexte 86"/>
            <p:cNvSpPr txBox="1">
              <a:spLocks noChangeArrowheads="1"/>
            </p:cNvSpPr>
            <p:nvPr/>
          </p:nvSpPr>
          <p:spPr bwMode="auto">
            <a:xfrm>
              <a:off x="683298" y="5609871"/>
              <a:ext cx="2050223" cy="51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500">
                  <a:solidFill>
                    <a:srgbClr val="000066"/>
                  </a:solidFill>
                </a:rPr>
                <a:t>Adjusted </a:t>
              </a:r>
              <a:r>
                <a:rPr lang="en-US" sz="150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50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US" sz="1500">
                  <a:solidFill>
                    <a:srgbClr val="000066"/>
                  </a:solidFill>
                </a:rPr>
                <a:t>= 7% (2; 12)</a:t>
              </a:r>
            </a:p>
          </p:txBody>
        </p:sp>
        <p:sp>
          <p:nvSpPr>
            <p:cNvPr id="13336" name="Rectangle 133"/>
            <p:cNvSpPr>
              <a:spLocks noChangeArrowheads="1"/>
            </p:cNvSpPr>
            <p:nvPr/>
          </p:nvSpPr>
          <p:spPr bwMode="auto">
            <a:xfrm>
              <a:off x="3127312" y="2828525"/>
              <a:ext cx="793627" cy="2472609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3337" name="Rectangle 144"/>
            <p:cNvSpPr>
              <a:spLocks noChangeArrowheads="1"/>
            </p:cNvSpPr>
            <p:nvPr/>
          </p:nvSpPr>
          <p:spPr bwMode="auto">
            <a:xfrm>
              <a:off x="3276671" y="2489722"/>
              <a:ext cx="506873" cy="40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89.8</a:t>
              </a: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4045625" y="2696195"/>
              <a:ext cx="506872" cy="40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81.3</a:t>
              </a: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913298" y="3047042"/>
              <a:ext cx="793755" cy="225589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340" name="ZoneTexte 86"/>
            <p:cNvSpPr txBox="1">
              <a:spLocks noChangeArrowheads="1"/>
            </p:cNvSpPr>
            <p:nvPr/>
          </p:nvSpPr>
          <p:spPr bwMode="auto">
            <a:xfrm>
              <a:off x="2891231" y="5609871"/>
              <a:ext cx="2050223" cy="51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500">
                  <a:solidFill>
                    <a:srgbClr val="000066"/>
                  </a:solidFill>
                </a:rPr>
                <a:t>Adjusted </a:t>
              </a:r>
              <a:r>
                <a:rPr lang="en-US" sz="150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50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US" sz="1500">
                  <a:solidFill>
                    <a:srgbClr val="000066"/>
                  </a:solidFill>
                </a:rPr>
                <a:t>= 9% (4; 13)</a:t>
              </a:r>
            </a:p>
          </p:txBody>
        </p:sp>
        <p:sp>
          <p:nvSpPr>
            <p:cNvPr id="13341" name="Line 146"/>
            <p:cNvSpPr>
              <a:spLocks noChangeShapeType="1"/>
            </p:cNvSpPr>
            <p:nvPr/>
          </p:nvSpPr>
          <p:spPr bwMode="auto">
            <a:xfrm>
              <a:off x="562490" y="5301134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342" name="Rectangle 40"/>
            <p:cNvSpPr>
              <a:spLocks noChangeArrowheads="1"/>
            </p:cNvSpPr>
            <p:nvPr/>
          </p:nvSpPr>
          <p:spPr bwMode="auto">
            <a:xfrm>
              <a:off x="960609" y="5310659"/>
              <a:ext cx="149560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US" sz="1600" b="1">
                  <a:solidFill>
                    <a:srgbClr val="000066"/>
                  </a:solidFill>
                </a:rPr>
                <a:t>ITT, snapshot</a:t>
              </a:r>
            </a:p>
          </p:txBody>
        </p:sp>
        <p:sp>
          <p:nvSpPr>
            <p:cNvPr id="13343" name="Rectangle 41"/>
            <p:cNvSpPr>
              <a:spLocks noChangeArrowheads="1"/>
            </p:cNvSpPr>
            <p:nvPr/>
          </p:nvSpPr>
          <p:spPr bwMode="auto">
            <a:xfrm>
              <a:off x="3219680" y="5310659"/>
              <a:ext cx="139333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US" sz="1600" b="1">
                  <a:solidFill>
                    <a:srgbClr val="000066"/>
                  </a:solidFill>
                </a:rPr>
                <a:t>Per protocol</a:t>
              </a:r>
            </a:p>
          </p:txBody>
        </p:sp>
        <p:grpSp>
          <p:nvGrpSpPr>
            <p:cNvPr id="13344" name="Groupe 54"/>
            <p:cNvGrpSpPr>
              <a:grpSpLocks/>
            </p:cNvGrpSpPr>
            <p:nvPr/>
          </p:nvGrpSpPr>
          <p:grpSpPr bwMode="auto">
            <a:xfrm>
              <a:off x="4823191" y="1809744"/>
              <a:ext cx="2001600" cy="629682"/>
              <a:chOff x="2439988" y="1995488"/>
              <a:chExt cx="2001600" cy="629682"/>
            </a:xfrm>
          </p:grpSpPr>
          <p:sp>
            <p:nvSpPr>
              <p:cNvPr id="13350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00160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351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2549276" y="2381865"/>
                <a:ext cx="177801" cy="14287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 dirty="0">
                  <a:solidFill>
                    <a:srgbClr val="000066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3353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6403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DTG + ABC/3TC</a:t>
                </a:r>
              </a:p>
            </p:txBody>
          </p:sp>
          <p:sp>
            <p:nvSpPr>
              <p:cNvPr id="13354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4414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TDF/FTC/EFV</a:t>
                </a:r>
              </a:p>
            </p:txBody>
          </p:sp>
        </p:grpSp>
        <p:sp>
          <p:nvSpPr>
            <p:cNvPr id="13345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US" sz="2000" b="1">
                  <a:solidFill>
                    <a:srgbClr val="333399"/>
                  </a:solidFill>
                  <a:latin typeface="Calibri" pitchFamily="34" charset="0"/>
                </a:rPr>
                <a:t>HIV RNA &lt; 50 c/mL </a:t>
              </a:r>
            </a:p>
          </p:txBody>
        </p:sp>
        <p:sp>
          <p:nvSpPr>
            <p:cNvPr id="13346" name="Rectangle 40"/>
            <p:cNvSpPr>
              <a:spLocks noChangeArrowheads="1"/>
            </p:cNvSpPr>
            <p:nvPr/>
          </p:nvSpPr>
          <p:spPr bwMode="auto">
            <a:xfrm>
              <a:off x="1273034" y="1981200"/>
              <a:ext cx="92365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US" sz="1600" dirty="0">
                  <a:solidFill>
                    <a:srgbClr val="000066"/>
                  </a:solidFill>
                </a:rPr>
                <a:t>Primary</a:t>
              </a:r>
              <a:br>
                <a:rPr lang="en-US" sz="1600" dirty="0">
                  <a:solidFill>
                    <a:srgbClr val="000066"/>
                  </a:solidFill>
                </a:rPr>
              </a:br>
              <a:r>
                <a:rPr lang="en-US" sz="1600" dirty="0">
                  <a:solidFill>
                    <a:srgbClr val="000066"/>
                  </a:solidFill>
                </a:rPr>
                <a:t>analysis</a:t>
              </a:r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347" name="Text Box 148"/>
            <p:cNvSpPr txBox="1">
              <a:spLocks noChangeArrowheads="1"/>
            </p:cNvSpPr>
            <p:nvPr/>
          </p:nvSpPr>
          <p:spPr bwMode="auto">
            <a:xfrm>
              <a:off x="255271" y="2048347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US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3348" name="Rectangle 135"/>
            <p:cNvSpPr>
              <a:spLocks noChangeArrowheads="1"/>
            </p:cNvSpPr>
            <p:nvPr/>
          </p:nvSpPr>
          <p:spPr bwMode="auto">
            <a:xfrm>
              <a:off x="408409" y="5169575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349" name="ZoneTexte 86"/>
            <p:cNvSpPr txBox="1">
              <a:spLocks noChangeArrowheads="1"/>
            </p:cNvSpPr>
            <p:nvPr/>
          </p:nvSpPr>
          <p:spPr bwMode="auto">
            <a:xfrm>
              <a:off x="1394617" y="6172200"/>
              <a:ext cx="3121261" cy="303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500">
                  <a:solidFill>
                    <a:srgbClr val="000066"/>
                  </a:solidFill>
                  <a:latin typeface="Wingdings" pitchFamily="2" charset="2"/>
                </a:rPr>
                <a:t></a:t>
              </a:r>
              <a:r>
                <a:rPr lang="en-US" sz="1500">
                  <a:solidFill>
                    <a:srgbClr val="000066"/>
                  </a:solidFill>
                </a:rPr>
                <a:t> Superiority of DTG + ABC/3TC</a:t>
              </a:r>
            </a:p>
          </p:txBody>
        </p:sp>
      </p:grpSp>
      <p:sp>
        <p:nvSpPr>
          <p:cNvPr id="1331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SINGLE Study: DTG + ABC/3TC vs TDF/FTC/EFV QD</a:t>
            </a:r>
          </a:p>
        </p:txBody>
      </p:sp>
      <p:grpSp>
        <p:nvGrpSpPr>
          <p:cNvPr id="13319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1332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332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5670550" y="6575579"/>
            <a:ext cx="3473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NEJM 2013;369:1807-18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1914525" y="1128713"/>
            <a:ext cx="5302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Response to treatment at week 96</a:t>
            </a:r>
          </a:p>
        </p:txBody>
      </p:sp>
      <p:sp>
        <p:nvSpPr>
          <p:cNvPr id="1536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15363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1547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5479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15364" name="ZoneTexte 5"/>
          <p:cNvSpPr txBox="1">
            <a:spLocks noChangeArrowheads="1"/>
          </p:cNvSpPr>
          <p:nvPr/>
        </p:nvSpPr>
        <p:spPr bwMode="auto">
          <a:xfrm>
            <a:off x="2671763" y="1600200"/>
            <a:ext cx="4056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fr-FR" b="1">
                <a:solidFill>
                  <a:srgbClr val="333399"/>
                </a:solidFill>
              </a:rPr>
              <a:t>HIV-1 RNA &lt; 50 c/ml (ITT, snapshot)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6303963" y="6562764"/>
            <a:ext cx="2808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Walmsley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smtClean="0">
                <a:solidFill>
                  <a:srgbClr val="CC0000"/>
                </a:solidFill>
              </a:rPr>
              <a:t>S. JAIDS 2015; 70:515-9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5366" name="Groupe 129"/>
          <p:cNvGrpSpPr>
            <a:grpSpLocks/>
          </p:cNvGrpSpPr>
          <p:nvPr/>
        </p:nvGrpSpPr>
        <p:grpSpPr bwMode="auto">
          <a:xfrm>
            <a:off x="909638" y="2144713"/>
            <a:ext cx="7699375" cy="4233862"/>
            <a:chOff x="909414" y="2046804"/>
            <a:chExt cx="7699138" cy="4233148"/>
          </a:xfrm>
        </p:grpSpPr>
        <p:sp>
          <p:nvSpPr>
            <p:cNvPr id="15367" name="Line 8"/>
            <p:cNvSpPr>
              <a:spLocks noChangeShapeType="1"/>
            </p:cNvSpPr>
            <p:nvPr/>
          </p:nvSpPr>
          <p:spPr bwMode="auto">
            <a:xfrm flipV="1">
              <a:off x="541337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68" name="Line 9"/>
            <p:cNvSpPr>
              <a:spLocks noChangeShapeType="1"/>
            </p:cNvSpPr>
            <p:nvPr/>
          </p:nvSpPr>
          <p:spPr bwMode="auto">
            <a:xfrm flipV="1">
              <a:off x="619125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69" name="Line 10"/>
            <p:cNvSpPr>
              <a:spLocks noChangeShapeType="1"/>
            </p:cNvSpPr>
            <p:nvPr/>
          </p:nvSpPr>
          <p:spPr bwMode="auto">
            <a:xfrm>
              <a:off x="5413375" y="5411788"/>
              <a:ext cx="7778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0" name="Line 11"/>
            <p:cNvSpPr>
              <a:spLocks noChangeShapeType="1"/>
            </p:cNvSpPr>
            <p:nvPr/>
          </p:nvSpPr>
          <p:spPr bwMode="auto">
            <a:xfrm flipV="1">
              <a:off x="702786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1" name="Freeform 12"/>
            <p:cNvSpPr>
              <a:spLocks/>
            </p:cNvSpPr>
            <p:nvPr/>
          </p:nvSpPr>
          <p:spPr bwMode="auto">
            <a:xfrm>
              <a:off x="7027863" y="5411788"/>
              <a:ext cx="776287" cy="160337"/>
            </a:xfrm>
            <a:custGeom>
              <a:avLst/>
              <a:gdLst>
                <a:gd name="T0" fmla="*/ 2147483647 w 407"/>
                <a:gd name="T1" fmla="*/ 2147483647 h 84"/>
                <a:gd name="T2" fmla="*/ 2147483647 w 407"/>
                <a:gd name="T3" fmla="*/ 0 h 84"/>
                <a:gd name="T4" fmla="*/ 0 w 407"/>
                <a:gd name="T5" fmla="*/ 0 h 84"/>
                <a:gd name="T6" fmla="*/ 0 60000 65536"/>
                <a:gd name="T7" fmla="*/ 0 60000 65536"/>
                <a:gd name="T8" fmla="*/ 0 60000 65536"/>
                <a:gd name="T9" fmla="*/ 0 w 407"/>
                <a:gd name="T10" fmla="*/ 0 h 84"/>
                <a:gd name="T11" fmla="*/ 407 w 407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7" h="84">
                  <a:moveTo>
                    <a:pt x="407" y="84"/>
                  </a:moveTo>
                  <a:lnTo>
                    <a:pt x="407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2" name="Line 13"/>
            <p:cNvSpPr>
              <a:spLocks noChangeShapeType="1"/>
            </p:cNvSpPr>
            <p:nvPr/>
          </p:nvSpPr>
          <p:spPr bwMode="auto">
            <a:xfrm>
              <a:off x="6191250" y="5411788"/>
              <a:ext cx="83661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3" name="Line 15"/>
            <p:cNvSpPr>
              <a:spLocks noChangeShapeType="1"/>
            </p:cNvSpPr>
            <p:nvPr/>
          </p:nvSpPr>
          <p:spPr bwMode="auto">
            <a:xfrm flipV="1">
              <a:off x="229711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4" name="Line 16"/>
            <p:cNvSpPr>
              <a:spLocks noChangeShapeType="1"/>
            </p:cNvSpPr>
            <p:nvPr/>
          </p:nvSpPr>
          <p:spPr bwMode="auto">
            <a:xfrm flipV="1">
              <a:off x="200660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5" name="Line 17"/>
            <p:cNvSpPr>
              <a:spLocks noChangeShapeType="1"/>
            </p:cNvSpPr>
            <p:nvPr/>
          </p:nvSpPr>
          <p:spPr bwMode="auto">
            <a:xfrm>
              <a:off x="1778000" y="5411788"/>
              <a:ext cx="2286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6" name="Line 18"/>
            <p:cNvSpPr>
              <a:spLocks noChangeShapeType="1"/>
            </p:cNvSpPr>
            <p:nvPr/>
          </p:nvSpPr>
          <p:spPr bwMode="auto">
            <a:xfrm flipV="1">
              <a:off x="177800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7" name="Line 19"/>
            <p:cNvSpPr>
              <a:spLocks noChangeShapeType="1"/>
            </p:cNvSpPr>
            <p:nvPr/>
          </p:nvSpPr>
          <p:spPr bwMode="auto">
            <a:xfrm>
              <a:off x="2006600" y="5411788"/>
              <a:ext cx="29051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8" name="Line 20"/>
            <p:cNvSpPr>
              <a:spLocks noChangeShapeType="1"/>
            </p:cNvSpPr>
            <p:nvPr/>
          </p:nvSpPr>
          <p:spPr bwMode="auto">
            <a:xfrm flipV="1">
              <a:off x="308292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9" name="Line 21"/>
            <p:cNvSpPr>
              <a:spLocks noChangeShapeType="1"/>
            </p:cNvSpPr>
            <p:nvPr/>
          </p:nvSpPr>
          <p:spPr bwMode="auto">
            <a:xfrm flipV="1">
              <a:off x="2535238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0" name="Line 22"/>
            <p:cNvSpPr>
              <a:spLocks noChangeShapeType="1"/>
            </p:cNvSpPr>
            <p:nvPr/>
          </p:nvSpPr>
          <p:spPr bwMode="auto">
            <a:xfrm>
              <a:off x="2535238" y="5411788"/>
              <a:ext cx="5476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1" name="Line 23"/>
            <p:cNvSpPr>
              <a:spLocks noChangeShapeType="1"/>
            </p:cNvSpPr>
            <p:nvPr/>
          </p:nvSpPr>
          <p:spPr bwMode="auto">
            <a:xfrm>
              <a:off x="2297113" y="5411788"/>
              <a:ext cx="2381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2" name="Line 24"/>
            <p:cNvSpPr>
              <a:spLocks noChangeShapeType="1"/>
            </p:cNvSpPr>
            <p:nvPr/>
          </p:nvSpPr>
          <p:spPr bwMode="auto">
            <a:xfrm flipV="1">
              <a:off x="357187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3" name="Line 25"/>
            <p:cNvSpPr>
              <a:spLocks noChangeShapeType="1"/>
            </p:cNvSpPr>
            <p:nvPr/>
          </p:nvSpPr>
          <p:spPr bwMode="auto">
            <a:xfrm flipV="1">
              <a:off x="461645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4" name="Line 26"/>
            <p:cNvSpPr>
              <a:spLocks noChangeShapeType="1"/>
            </p:cNvSpPr>
            <p:nvPr/>
          </p:nvSpPr>
          <p:spPr bwMode="auto">
            <a:xfrm flipV="1">
              <a:off x="411956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5" name="Line 27"/>
            <p:cNvSpPr>
              <a:spLocks noChangeShapeType="1"/>
            </p:cNvSpPr>
            <p:nvPr/>
          </p:nvSpPr>
          <p:spPr bwMode="auto">
            <a:xfrm>
              <a:off x="4119563" y="5411788"/>
              <a:ext cx="4968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6" name="Line 28"/>
            <p:cNvSpPr>
              <a:spLocks noChangeShapeType="1"/>
            </p:cNvSpPr>
            <p:nvPr/>
          </p:nvSpPr>
          <p:spPr bwMode="auto">
            <a:xfrm>
              <a:off x="3571875" y="5411788"/>
              <a:ext cx="5476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7" name="Line 29"/>
            <p:cNvSpPr>
              <a:spLocks noChangeShapeType="1"/>
            </p:cNvSpPr>
            <p:nvPr/>
          </p:nvSpPr>
          <p:spPr bwMode="auto">
            <a:xfrm>
              <a:off x="3082925" y="5411788"/>
              <a:ext cx="4889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8" name="Line 31"/>
            <p:cNvSpPr>
              <a:spLocks noChangeShapeType="1"/>
            </p:cNvSpPr>
            <p:nvPr/>
          </p:nvSpPr>
          <p:spPr bwMode="auto">
            <a:xfrm>
              <a:off x="4616450" y="5411788"/>
              <a:ext cx="7969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9" name="Line 33"/>
            <p:cNvSpPr>
              <a:spLocks noChangeShapeType="1"/>
            </p:cNvSpPr>
            <p:nvPr/>
          </p:nvSpPr>
          <p:spPr bwMode="auto">
            <a:xfrm>
              <a:off x="1341438" y="3309938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0" name="Line 34"/>
            <p:cNvSpPr>
              <a:spLocks noChangeShapeType="1"/>
            </p:cNvSpPr>
            <p:nvPr/>
          </p:nvSpPr>
          <p:spPr bwMode="auto">
            <a:xfrm>
              <a:off x="1341438" y="3848100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1" name="Line 35"/>
            <p:cNvSpPr>
              <a:spLocks noChangeShapeType="1"/>
            </p:cNvSpPr>
            <p:nvPr/>
          </p:nvSpPr>
          <p:spPr bwMode="auto">
            <a:xfrm flipV="1">
              <a:off x="1470025" y="2805011"/>
              <a:ext cx="0" cy="272649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2" name="Line 36"/>
            <p:cNvSpPr>
              <a:spLocks noChangeShapeType="1"/>
            </p:cNvSpPr>
            <p:nvPr/>
          </p:nvSpPr>
          <p:spPr bwMode="auto">
            <a:xfrm>
              <a:off x="1341438" y="4386263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3" name="Line 37"/>
            <p:cNvSpPr>
              <a:spLocks noChangeShapeType="1"/>
            </p:cNvSpPr>
            <p:nvPr/>
          </p:nvSpPr>
          <p:spPr bwMode="auto">
            <a:xfrm>
              <a:off x="1341438" y="4894263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4" name="Line 39"/>
            <p:cNvSpPr>
              <a:spLocks noChangeShapeType="1"/>
            </p:cNvSpPr>
            <p:nvPr/>
          </p:nvSpPr>
          <p:spPr bwMode="auto">
            <a:xfrm>
              <a:off x="1341438" y="5411788"/>
              <a:ext cx="128587" cy="0"/>
            </a:xfrm>
            <a:prstGeom prst="line">
              <a:avLst/>
            </a:prstGeom>
            <a:noFill/>
            <a:ln w="7938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5" name="Line 41"/>
            <p:cNvSpPr>
              <a:spLocks noChangeShapeType="1"/>
            </p:cNvSpPr>
            <p:nvPr/>
          </p:nvSpPr>
          <p:spPr bwMode="auto">
            <a:xfrm>
              <a:off x="1470025" y="5411788"/>
              <a:ext cx="3079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6" name="Freeform 44"/>
            <p:cNvSpPr>
              <a:spLocks/>
            </p:cNvSpPr>
            <p:nvPr/>
          </p:nvSpPr>
          <p:spPr bwMode="auto">
            <a:xfrm>
              <a:off x="1470025" y="3008313"/>
              <a:ext cx="6230938" cy="2403475"/>
            </a:xfrm>
            <a:custGeom>
              <a:avLst/>
              <a:gdLst>
                <a:gd name="T0" fmla="*/ 2147483647 w 3265"/>
                <a:gd name="T1" fmla="*/ 2147483647 h 1259"/>
                <a:gd name="T2" fmla="*/ 2147483647 w 3265"/>
                <a:gd name="T3" fmla="*/ 2147483647 h 1259"/>
                <a:gd name="T4" fmla="*/ 2147483647 w 3265"/>
                <a:gd name="T5" fmla="*/ 2147483647 h 1259"/>
                <a:gd name="T6" fmla="*/ 2147483647 w 3265"/>
                <a:gd name="T7" fmla="*/ 2147483647 h 1259"/>
                <a:gd name="T8" fmla="*/ 2147483647 w 3265"/>
                <a:gd name="T9" fmla="*/ 2147483647 h 1259"/>
                <a:gd name="T10" fmla="*/ 2147483647 w 3265"/>
                <a:gd name="T11" fmla="*/ 2147483647 h 1259"/>
                <a:gd name="T12" fmla="*/ 2147483647 w 3265"/>
                <a:gd name="T13" fmla="*/ 0 h 1259"/>
                <a:gd name="T14" fmla="*/ 2147483647 w 3265"/>
                <a:gd name="T15" fmla="*/ 2147483647 h 1259"/>
                <a:gd name="T16" fmla="*/ 2147483647 w 3265"/>
                <a:gd name="T17" fmla="*/ 2147483647 h 1259"/>
                <a:gd name="T18" fmla="*/ 2147483647 w 3265"/>
                <a:gd name="T19" fmla="*/ 2147483647 h 1259"/>
                <a:gd name="T20" fmla="*/ 2147483647 w 3265"/>
                <a:gd name="T21" fmla="*/ 2147483647 h 1259"/>
                <a:gd name="T22" fmla="*/ 0 w 3265"/>
                <a:gd name="T23" fmla="*/ 2147483647 h 12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65"/>
                <a:gd name="T37" fmla="*/ 0 h 1259"/>
                <a:gd name="T38" fmla="*/ 3265 w 3265"/>
                <a:gd name="T39" fmla="*/ 1259 h 12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65" h="1259">
                  <a:moveTo>
                    <a:pt x="3265" y="159"/>
                  </a:moveTo>
                  <a:lnTo>
                    <a:pt x="2861" y="122"/>
                  </a:lnTo>
                  <a:lnTo>
                    <a:pt x="2040" y="78"/>
                  </a:lnTo>
                  <a:lnTo>
                    <a:pt x="1628" y="49"/>
                  </a:lnTo>
                  <a:lnTo>
                    <a:pt x="1364" y="73"/>
                  </a:lnTo>
                  <a:lnTo>
                    <a:pt x="1090" y="33"/>
                  </a:lnTo>
                  <a:lnTo>
                    <a:pt x="810" y="0"/>
                  </a:lnTo>
                  <a:lnTo>
                    <a:pt x="545" y="78"/>
                  </a:lnTo>
                  <a:lnTo>
                    <a:pt x="404" y="106"/>
                  </a:lnTo>
                  <a:lnTo>
                    <a:pt x="274" y="194"/>
                  </a:lnTo>
                  <a:lnTo>
                    <a:pt x="137" y="388"/>
                  </a:lnTo>
                  <a:lnTo>
                    <a:pt x="0" y="1259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7" name="Freeform 45"/>
            <p:cNvSpPr>
              <a:spLocks/>
            </p:cNvSpPr>
            <p:nvPr/>
          </p:nvSpPr>
          <p:spPr bwMode="auto">
            <a:xfrm>
              <a:off x="1690688" y="3727450"/>
              <a:ext cx="84137" cy="84138"/>
            </a:xfrm>
            <a:custGeom>
              <a:avLst/>
              <a:gdLst>
                <a:gd name="T0" fmla="*/ 2147483647 w 44"/>
                <a:gd name="T1" fmla="*/ 0 h 44"/>
                <a:gd name="T2" fmla="*/ 0 w 44"/>
                <a:gd name="T3" fmla="*/ 0 h 44"/>
                <a:gd name="T4" fmla="*/ 0 w 44"/>
                <a:gd name="T5" fmla="*/ 2147483647 h 44"/>
                <a:gd name="T6" fmla="*/ 2147483647 w 44"/>
                <a:gd name="T7" fmla="*/ 2147483647 h 44"/>
                <a:gd name="T8" fmla="*/ 2147483647 w 44"/>
                <a:gd name="T9" fmla="*/ 0 h 44"/>
                <a:gd name="T10" fmla="*/ 2147483647 w 4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4"/>
                <a:gd name="T20" fmla="*/ 44 w 44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4">
                  <a:moveTo>
                    <a:pt x="44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4" y="44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8" name="Freeform 46"/>
            <p:cNvSpPr>
              <a:spLocks/>
            </p:cNvSpPr>
            <p:nvPr/>
          </p:nvSpPr>
          <p:spPr bwMode="auto">
            <a:xfrm>
              <a:off x="1954213" y="3338513"/>
              <a:ext cx="80962" cy="82550"/>
            </a:xfrm>
            <a:custGeom>
              <a:avLst/>
              <a:gdLst>
                <a:gd name="T0" fmla="*/ 2147483647 w 43"/>
                <a:gd name="T1" fmla="*/ 0 h 43"/>
                <a:gd name="T2" fmla="*/ 0 w 43"/>
                <a:gd name="T3" fmla="*/ 0 h 43"/>
                <a:gd name="T4" fmla="*/ 0 w 43"/>
                <a:gd name="T5" fmla="*/ 2147483647 h 43"/>
                <a:gd name="T6" fmla="*/ 2147483647 w 43"/>
                <a:gd name="T7" fmla="*/ 2147483647 h 43"/>
                <a:gd name="T8" fmla="*/ 2147483647 w 43"/>
                <a:gd name="T9" fmla="*/ 0 h 43"/>
                <a:gd name="T10" fmla="*/ 2147483647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43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9" name="Freeform 47"/>
            <p:cNvSpPr>
              <a:spLocks/>
            </p:cNvSpPr>
            <p:nvPr/>
          </p:nvSpPr>
          <p:spPr bwMode="auto">
            <a:xfrm>
              <a:off x="2197100" y="3168650"/>
              <a:ext cx="84138" cy="82550"/>
            </a:xfrm>
            <a:custGeom>
              <a:avLst/>
              <a:gdLst>
                <a:gd name="T0" fmla="*/ 2147483647 w 44"/>
                <a:gd name="T1" fmla="*/ 0 h 43"/>
                <a:gd name="T2" fmla="*/ 0 w 44"/>
                <a:gd name="T3" fmla="*/ 0 h 43"/>
                <a:gd name="T4" fmla="*/ 0 w 44"/>
                <a:gd name="T5" fmla="*/ 2147483647 h 43"/>
                <a:gd name="T6" fmla="*/ 2147483647 w 44"/>
                <a:gd name="T7" fmla="*/ 2147483647 h 43"/>
                <a:gd name="T8" fmla="*/ 2147483647 w 44"/>
                <a:gd name="T9" fmla="*/ 0 h 43"/>
                <a:gd name="T10" fmla="*/ 2147483647 w 44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3"/>
                <a:gd name="T20" fmla="*/ 44 w 44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0" name="Freeform 48"/>
            <p:cNvSpPr>
              <a:spLocks/>
            </p:cNvSpPr>
            <p:nvPr/>
          </p:nvSpPr>
          <p:spPr bwMode="auto">
            <a:xfrm>
              <a:off x="2470150" y="3117850"/>
              <a:ext cx="84138" cy="84138"/>
            </a:xfrm>
            <a:custGeom>
              <a:avLst/>
              <a:gdLst>
                <a:gd name="T0" fmla="*/ 2147483647 w 44"/>
                <a:gd name="T1" fmla="*/ 0 h 44"/>
                <a:gd name="T2" fmla="*/ 0 w 44"/>
                <a:gd name="T3" fmla="*/ 0 h 44"/>
                <a:gd name="T4" fmla="*/ 0 w 44"/>
                <a:gd name="T5" fmla="*/ 2147483647 h 44"/>
                <a:gd name="T6" fmla="*/ 2147483647 w 44"/>
                <a:gd name="T7" fmla="*/ 2147483647 h 44"/>
                <a:gd name="T8" fmla="*/ 2147483647 w 44"/>
                <a:gd name="T9" fmla="*/ 0 h 44"/>
                <a:gd name="T10" fmla="*/ 2147483647 w 4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4"/>
                <a:gd name="T20" fmla="*/ 44 w 44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4">
                  <a:moveTo>
                    <a:pt x="44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4" y="44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1" name="Freeform 49"/>
            <p:cNvSpPr>
              <a:spLocks/>
            </p:cNvSpPr>
            <p:nvPr/>
          </p:nvSpPr>
          <p:spPr bwMode="auto">
            <a:xfrm>
              <a:off x="2974975" y="2968625"/>
              <a:ext cx="82550" cy="82550"/>
            </a:xfrm>
            <a:custGeom>
              <a:avLst/>
              <a:gdLst>
                <a:gd name="T0" fmla="*/ 2147483647 w 44"/>
                <a:gd name="T1" fmla="*/ 0 h 43"/>
                <a:gd name="T2" fmla="*/ 0 w 44"/>
                <a:gd name="T3" fmla="*/ 0 h 43"/>
                <a:gd name="T4" fmla="*/ 0 w 44"/>
                <a:gd name="T5" fmla="*/ 2147483647 h 43"/>
                <a:gd name="T6" fmla="*/ 2147483647 w 44"/>
                <a:gd name="T7" fmla="*/ 2147483647 h 43"/>
                <a:gd name="T8" fmla="*/ 2147483647 w 44"/>
                <a:gd name="T9" fmla="*/ 0 h 43"/>
                <a:gd name="T10" fmla="*/ 2147483647 w 44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3"/>
                <a:gd name="T20" fmla="*/ 44 w 44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2" name="Freeform 50"/>
            <p:cNvSpPr>
              <a:spLocks/>
            </p:cNvSpPr>
            <p:nvPr/>
          </p:nvSpPr>
          <p:spPr bwMode="auto">
            <a:xfrm>
              <a:off x="3509963" y="3032125"/>
              <a:ext cx="80962" cy="79375"/>
            </a:xfrm>
            <a:custGeom>
              <a:avLst/>
              <a:gdLst>
                <a:gd name="T0" fmla="*/ 2147483647 w 42"/>
                <a:gd name="T1" fmla="*/ 0 h 42"/>
                <a:gd name="T2" fmla="*/ 0 w 42"/>
                <a:gd name="T3" fmla="*/ 0 h 42"/>
                <a:gd name="T4" fmla="*/ 0 w 42"/>
                <a:gd name="T5" fmla="*/ 2147483647 h 42"/>
                <a:gd name="T6" fmla="*/ 2147483647 w 42"/>
                <a:gd name="T7" fmla="*/ 2147483647 h 42"/>
                <a:gd name="T8" fmla="*/ 2147483647 w 42"/>
                <a:gd name="T9" fmla="*/ 0 h 42"/>
                <a:gd name="T10" fmla="*/ 2147483647 w 4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2"/>
                <a:gd name="T20" fmla="*/ 42 w 42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2">
                  <a:moveTo>
                    <a:pt x="4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3" name="Freeform 51"/>
            <p:cNvSpPr>
              <a:spLocks/>
            </p:cNvSpPr>
            <p:nvPr/>
          </p:nvSpPr>
          <p:spPr bwMode="auto">
            <a:xfrm>
              <a:off x="4033838" y="3108325"/>
              <a:ext cx="84137" cy="79375"/>
            </a:xfrm>
            <a:custGeom>
              <a:avLst/>
              <a:gdLst>
                <a:gd name="T0" fmla="*/ 2147483647 w 44"/>
                <a:gd name="T1" fmla="*/ 0 h 42"/>
                <a:gd name="T2" fmla="*/ 0 w 44"/>
                <a:gd name="T3" fmla="*/ 0 h 42"/>
                <a:gd name="T4" fmla="*/ 0 w 44"/>
                <a:gd name="T5" fmla="*/ 2147483647 h 42"/>
                <a:gd name="T6" fmla="*/ 2147483647 w 44"/>
                <a:gd name="T7" fmla="*/ 2147483647 h 42"/>
                <a:gd name="T8" fmla="*/ 2147483647 w 44"/>
                <a:gd name="T9" fmla="*/ 0 h 42"/>
                <a:gd name="T10" fmla="*/ 2147483647 w 44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2"/>
                <a:gd name="T20" fmla="*/ 44 w 44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2">
                  <a:moveTo>
                    <a:pt x="44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4" y="4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4" name="Rectangle 52"/>
            <p:cNvSpPr>
              <a:spLocks noChangeArrowheads="1"/>
            </p:cNvSpPr>
            <p:nvPr/>
          </p:nvSpPr>
          <p:spPr bwMode="auto">
            <a:xfrm>
              <a:off x="4537075" y="3062288"/>
              <a:ext cx="79375" cy="82550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5405" name="Freeform 53"/>
            <p:cNvSpPr>
              <a:spLocks/>
            </p:cNvSpPr>
            <p:nvPr/>
          </p:nvSpPr>
          <p:spPr bwMode="auto">
            <a:xfrm>
              <a:off x="5322888" y="3117850"/>
              <a:ext cx="80962" cy="84138"/>
            </a:xfrm>
            <a:custGeom>
              <a:avLst/>
              <a:gdLst>
                <a:gd name="T0" fmla="*/ 2147483647 w 42"/>
                <a:gd name="T1" fmla="*/ 0 h 44"/>
                <a:gd name="T2" fmla="*/ 0 w 42"/>
                <a:gd name="T3" fmla="*/ 0 h 44"/>
                <a:gd name="T4" fmla="*/ 0 w 42"/>
                <a:gd name="T5" fmla="*/ 2147483647 h 44"/>
                <a:gd name="T6" fmla="*/ 2147483647 w 42"/>
                <a:gd name="T7" fmla="*/ 2147483647 h 44"/>
                <a:gd name="T8" fmla="*/ 2147483647 w 42"/>
                <a:gd name="T9" fmla="*/ 0 h 44"/>
                <a:gd name="T10" fmla="*/ 2147483647 w 42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4"/>
                <a:gd name="T20" fmla="*/ 42 w 42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4">
                  <a:moveTo>
                    <a:pt x="42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2" y="4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6" name="Rectangle 54"/>
            <p:cNvSpPr>
              <a:spLocks noChangeArrowheads="1"/>
            </p:cNvSpPr>
            <p:nvPr/>
          </p:nvSpPr>
          <p:spPr bwMode="auto">
            <a:xfrm>
              <a:off x="6105525" y="3157538"/>
              <a:ext cx="82550" cy="84137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5407" name="Freeform 55"/>
            <p:cNvSpPr>
              <a:spLocks/>
            </p:cNvSpPr>
            <p:nvPr/>
          </p:nvSpPr>
          <p:spPr bwMode="auto">
            <a:xfrm>
              <a:off x="6889750" y="3201988"/>
              <a:ext cx="79375" cy="79375"/>
            </a:xfrm>
            <a:custGeom>
              <a:avLst/>
              <a:gdLst>
                <a:gd name="T0" fmla="*/ 2147483647 w 42"/>
                <a:gd name="T1" fmla="*/ 0 h 42"/>
                <a:gd name="T2" fmla="*/ 0 w 42"/>
                <a:gd name="T3" fmla="*/ 0 h 42"/>
                <a:gd name="T4" fmla="*/ 0 w 42"/>
                <a:gd name="T5" fmla="*/ 2147483647 h 42"/>
                <a:gd name="T6" fmla="*/ 2147483647 w 42"/>
                <a:gd name="T7" fmla="*/ 2147483647 h 42"/>
                <a:gd name="T8" fmla="*/ 2147483647 w 42"/>
                <a:gd name="T9" fmla="*/ 0 h 42"/>
                <a:gd name="T10" fmla="*/ 2147483647 w 4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2"/>
                <a:gd name="T20" fmla="*/ 42 w 42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2">
                  <a:moveTo>
                    <a:pt x="4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08" name="Rectangle 56"/>
            <p:cNvSpPr>
              <a:spLocks noChangeArrowheads="1"/>
            </p:cNvSpPr>
            <p:nvPr/>
          </p:nvSpPr>
          <p:spPr bwMode="auto">
            <a:xfrm>
              <a:off x="7661275" y="3271838"/>
              <a:ext cx="79375" cy="82550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5409" name="Line 58"/>
            <p:cNvSpPr>
              <a:spLocks noChangeShapeType="1"/>
            </p:cNvSpPr>
            <p:nvPr/>
          </p:nvSpPr>
          <p:spPr bwMode="auto">
            <a:xfrm flipV="1">
              <a:off x="6929438" y="3154363"/>
              <a:ext cx="0" cy="19367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0" name="Line 59"/>
            <p:cNvSpPr>
              <a:spLocks noChangeShapeType="1"/>
            </p:cNvSpPr>
            <p:nvPr/>
          </p:nvSpPr>
          <p:spPr bwMode="auto">
            <a:xfrm flipV="1">
              <a:off x="7693025" y="3205163"/>
              <a:ext cx="0" cy="21907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1" name="Line 60"/>
            <p:cNvSpPr>
              <a:spLocks noChangeShapeType="1"/>
            </p:cNvSpPr>
            <p:nvPr/>
          </p:nvSpPr>
          <p:spPr bwMode="auto">
            <a:xfrm flipV="1">
              <a:off x="5357813" y="3071813"/>
              <a:ext cx="0" cy="16986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2" name="Line 61"/>
            <p:cNvSpPr>
              <a:spLocks noChangeShapeType="1"/>
            </p:cNvSpPr>
            <p:nvPr/>
          </p:nvSpPr>
          <p:spPr bwMode="auto">
            <a:xfrm flipV="1">
              <a:off x="6143625" y="3098800"/>
              <a:ext cx="0" cy="198438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3" name="Line 62"/>
            <p:cNvSpPr>
              <a:spLocks noChangeShapeType="1"/>
            </p:cNvSpPr>
            <p:nvPr/>
          </p:nvSpPr>
          <p:spPr bwMode="auto">
            <a:xfrm flipV="1">
              <a:off x="4067175" y="3054350"/>
              <a:ext cx="0" cy="18732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4" name="Line 63"/>
            <p:cNvSpPr>
              <a:spLocks noChangeShapeType="1"/>
            </p:cNvSpPr>
            <p:nvPr/>
          </p:nvSpPr>
          <p:spPr bwMode="auto">
            <a:xfrm flipV="1">
              <a:off x="4576763" y="3017838"/>
              <a:ext cx="0" cy="160337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5" name="Line 64"/>
            <p:cNvSpPr>
              <a:spLocks noChangeShapeType="1"/>
            </p:cNvSpPr>
            <p:nvPr/>
          </p:nvSpPr>
          <p:spPr bwMode="auto">
            <a:xfrm flipV="1">
              <a:off x="3551238" y="2995613"/>
              <a:ext cx="0" cy="15240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6" name="Line 65"/>
            <p:cNvSpPr>
              <a:spLocks noChangeShapeType="1"/>
            </p:cNvSpPr>
            <p:nvPr/>
          </p:nvSpPr>
          <p:spPr bwMode="auto">
            <a:xfrm flipV="1">
              <a:off x="2511425" y="3071813"/>
              <a:ext cx="0" cy="18256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7" name="Line 66"/>
            <p:cNvSpPr>
              <a:spLocks noChangeShapeType="1"/>
            </p:cNvSpPr>
            <p:nvPr/>
          </p:nvSpPr>
          <p:spPr bwMode="auto">
            <a:xfrm flipV="1">
              <a:off x="3016250" y="2932113"/>
              <a:ext cx="0" cy="15240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8" name="Line 67"/>
            <p:cNvSpPr>
              <a:spLocks noChangeShapeType="1"/>
            </p:cNvSpPr>
            <p:nvPr/>
          </p:nvSpPr>
          <p:spPr bwMode="auto">
            <a:xfrm flipV="1">
              <a:off x="1731963" y="3640138"/>
              <a:ext cx="0" cy="25241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19" name="Line 68"/>
            <p:cNvSpPr>
              <a:spLocks noChangeShapeType="1"/>
            </p:cNvSpPr>
            <p:nvPr/>
          </p:nvSpPr>
          <p:spPr bwMode="auto">
            <a:xfrm flipV="1">
              <a:off x="1993900" y="3263900"/>
              <a:ext cx="0" cy="223838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20" name="Line 69"/>
            <p:cNvSpPr>
              <a:spLocks noChangeShapeType="1"/>
            </p:cNvSpPr>
            <p:nvPr/>
          </p:nvSpPr>
          <p:spPr bwMode="auto">
            <a:xfrm flipV="1">
              <a:off x="2241550" y="3111500"/>
              <a:ext cx="0" cy="19685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1465022" y="3230879"/>
              <a:ext cx="6264082" cy="2182444"/>
            </a:xfrm>
            <a:custGeom>
              <a:avLst/>
              <a:gdLst>
                <a:gd name="T0" fmla="*/ 2147483647 w 3283"/>
                <a:gd name="T1" fmla="*/ 553398176 h 1144"/>
                <a:gd name="T2" fmla="*/ 2147483647 w 3283"/>
                <a:gd name="T3" fmla="*/ 404127416 h 1144"/>
                <a:gd name="T4" fmla="*/ 2147483647 w 3283"/>
                <a:gd name="T5" fmla="*/ 120146247 h 1144"/>
                <a:gd name="T6" fmla="*/ 2147483647 w 3283"/>
                <a:gd name="T7" fmla="*/ 203883036 h 1144"/>
                <a:gd name="T8" fmla="*/ 2147483647 w 3283"/>
                <a:gd name="T9" fmla="*/ 80098134 h 1144"/>
                <a:gd name="T10" fmla="*/ 2147483647 w 3283"/>
                <a:gd name="T11" fmla="*/ 0 h 1144"/>
                <a:gd name="T12" fmla="*/ 2038881268 w 3283"/>
                <a:gd name="T13" fmla="*/ 735437827 h 1144"/>
                <a:gd name="T14" fmla="*/ 1558287540 w 3283"/>
                <a:gd name="T15" fmla="*/ 1489078475 h 1144"/>
                <a:gd name="T16" fmla="*/ 1041285456 w 3283"/>
                <a:gd name="T17" fmla="*/ 2147483647 h 1144"/>
                <a:gd name="T18" fmla="*/ 557051084 w 3283"/>
                <a:gd name="T19" fmla="*/ 2147483647 h 1144"/>
                <a:gd name="T20" fmla="*/ 0 w 3283"/>
                <a:gd name="T21" fmla="*/ 2147483647 h 11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83"/>
                <a:gd name="T34" fmla="*/ 0 h 1144"/>
                <a:gd name="T35" fmla="*/ 3283 w 3283"/>
                <a:gd name="T36" fmla="*/ 1144 h 11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83" h="1144">
                  <a:moveTo>
                    <a:pt x="3283" y="152"/>
                  </a:moveTo>
                  <a:lnTo>
                    <a:pt x="2467" y="111"/>
                  </a:lnTo>
                  <a:lnTo>
                    <a:pt x="1651" y="33"/>
                  </a:lnTo>
                  <a:lnTo>
                    <a:pt x="1376" y="56"/>
                  </a:lnTo>
                  <a:lnTo>
                    <a:pt x="1104" y="22"/>
                  </a:lnTo>
                  <a:lnTo>
                    <a:pt x="835" y="0"/>
                  </a:lnTo>
                  <a:lnTo>
                    <a:pt x="560" y="202"/>
                  </a:lnTo>
                  <a:lnTo>
                    <a:pt x="428" y="409"/>
                  </a:lnTo>
                  <a:lnTo>
                    <a:pt x="286" y="670"/>
                  </a:lnTo>
                  <a:lnTo>
                    <a:pt x="153" y="953"/>
                  </a:lnTo>
                  <a:lnTo>
                    <a:pt x="0" y="1144"/>
                  </a:lnTo>
                </a:path>
              </a:pathLst>
            </a:cu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9" name="Rectangle 71"/>
            <p:cNvSpPr>
              <a:spLocks noChangeArrowheads="1"/>
            </p:cNvSpPr>
            <p:nvPr/>
          </p:nvSpPr>
          <p:spPr bwMode="auto">
            <a:xfrm>
              <a:off x="7689417" y="3480074"/>
              <a:ext cx="84135" cy="809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0" name="Rectangle 72"/>
            <p:cNvSpPr>
              <a:spLocks noChangeArrowheads="1"/>
            </p:cNvSpPr>
            <p:nvPr/>
          </p:nvSpPr>
          <p:spPr bwMode="auto">
            <a:xfrm>
              <a:off x="6909979" y="3440394"/>
              <a:ext cx="80960" cy="8253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1" name="Rectangle 73"/>
            <p:cNvSpPr>
              <a:spLocks noChangeArrowheads="1"/>
            </p:cNvSpPr>
            <p:nvPr/>
          </p:nvSpPr>
          <p:spPr bwMode="auto">
            <a:xfrm>
              <a:off x="6132128" y="3402300"/>
              <a:ext cx="79373" cy="793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2" name="Rectangle 74"/>
            <p:cNvSpPr>
              <a:spLocks noChangeArrowheads="1"/>
            </p:cNvSpPr>
            <p:nvPr/>
          </p:nvSpPr>
          <p:spPr bwMode="auto">
            <a:xfrm>
              <a:off x="5352689" y="3327700"/>
              <a:ext cx="80961" cy="793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3" name="Rectangle 75"/>
            <p:cNvSpPr>
              <a:spLocks noChangeArrowheads="1"/>
            </p:cNvSpPr>
            <p:nvPr/>
          </p:nvSpPr>
          <p:spPr bwMode="auto">
            <a:xfrm>
              <a:off x="4574838" y="3253101"/>
              <a:ext cx="80961" cy="8412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4" name="Rectangle 76"/>
            <p:cNvSpPr>
              <a:spLocks noChangeArrowheads="1"/>
            </p:cNvSpPr>
            <p:nvPr/>
          </p:nvSpPr>
          <p:spPr bwMode="auto">
            <a:xfrm>
              <a:off x="4047804" y="3297543"/>
              <a:ext cx="82547" cy="8094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5" name="Freeform 77"/>
            <p:cNvSpPr>
              <a:spLocks/>
            </p:cNvSpPr>
            <p:nvPr/>
          </p:nvSpPr>
          <p:spPr bwMode="auto">
            <a:xfrm>
              <a:off x="3528708" y="3230879"/>
              <a:ext cx="82547" cy="80948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4484910 h 43"/>
                <a:gd name="T4" fmla="*/ 157513079 w 43"/>
                <a:gd name="T5" fmla="*/ 154484910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6" name="Freeform 78"/>
            <p:cNvSpPr>
              <a:spLocks/>
            </p:cNvSpPr>
            <p:nvPr/>
          </p:nvSpPr>
          <p:spPr bwMode="auto">
            <a:xfrm>
              <a:off x="3015961" y="3188024"/>
              <a:ext cx="82547" cy="84124"/>
            </a:xfrm>
            <a:custGeom>
              <a:avLst/>
              <a:gdLst>
                <a:gd name="T0" fmla="*/ 0 w 43"/>
                <a:gd name="T1" fmla="*/ 0 h 44"/>
                <a:gd name="T2" fmla="*/ 0 w 43"/>
                <a:gd name="T3" fmla="*/ 160544865 h 44"/>
                <a:gd name="T4" fmla="*/ 157513079 w 43"/>
                <a:gd name="T5" fmla="*/ 160544865 h 44"/>
                <a:gd name="T6" fmla="*/ 157513079 w 43"/>
                <a:gd name="T7" fmla="*/ 0 h 44"/>
                <a:gd name="T8" fmla="*/ 0 w 43"/>
                <a:gd name="T9" fmla="*/ 0 h 44"/>
                <a:gd name="T10" fmla="*/ 0 w 4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4"/>
                <a:gd name="T20" fmla="*/ 43 w 4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4">
                  <a:moveTo>
                    <a:pt x="0" y="0"/>
                  </a:moveTo>
                  <a:lnTo>
                    <a:pt x="0" y="44"/>
                  </a:ln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7" name="Freeform 79"/>
            <p:cNvSpPr>
              <a:spLocks/>
            </p:cNvSpPr>
            <p:nvPr/>
          </p:nvSpPr>
          <p:spPr bwMode="auto">
            <a:xfrm>
              <a:off x="2490515" y="3575308"/>
              <a:ext cx="82547" cy="82536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7514999 h 43"/>
                <a:gd name="T4" fmla="*/ 157513079 w 43"/>
                <a:gd name="T5" fmla="*/ 157514999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8" name="Freeform 80"/>
            <p:cNvSpPr>
              <a:spLocks/>
            </p:cNvSpPr>
            <p:nvPr/>
          </p:nvSpPr>
          <p:spPr bwMode="auto">
            <a:xfrm>
              <a:off x="2241285" y="3968942"/>
              <a:ext cx="82547" cy="84124"/>
            </a:xfrm>
            <a:custGeom>
              <a:avLst/>
              <a:gdLst>
                <a:gd name="T0" fmla="*/ 0 w 43"/>
                <a:gd name="T1" fmla="*/ 0 h 44"/>
                <a:gd name="T2" fmla="*/ 0 w 43"/>
                <a:gd name="T3" fmla="*/ 160544865 h 44"/>
                <a:gd name="T4" fmla="*/ 157513079 w 43"/>
                <a:gd name="T5" fmla="*/ 160544865 h 44"/>
                <a:gd name="T6" fmla="*/ 157513079 w 43"/>
                <a:gd name="T7" fmla="*/ 0 h 44"/>
                <a:gd name="T8" fmla="*/ 0 w 43"/>
                <a:gd name="T9" fmla="*/ 0 h 44"/>
                <a:gd name="T10" fmla="*/ 0 w 4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4"/>
                <a:gd name="T20" fmla="*/ 43 w 4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4">
                  <a:moveTo>
                    <a:pt x="0" y="0"/>
                  </a:moveTo>
                  <a:lnTo>
                    <a:pt x="0" y="44"/>
                  </a:ln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9" name="Freeform 81"/>
            <p:cNvSpPr>
              <a:spLocks/>
            </p:cNvSpPr>
            <p:nvPr/>
          </p:nvSpPr>
          <p:spPr bwMode="auto">
            <a:xfrm>
              <a:off x="1968243" y="4468920"/>
              <a:ext cx="82547" cy="80948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4484910 h 43"/>
                <a:gd name="T4" fmla="*/ 157513079 w 43"/>
                <a:gd name="T5" fmla="*/ 154484910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0" name="Freeform 82"/>
            <p:cNvSpPr>
              <a:spLocks/>
            </p:cNvSpPr>
            <p:nvPr/>
          </p:nvSpPr>
          <p:spPr bwMode="auto">
            <a:xfrm>
              <a:off x="1715839" y="5008579"/>
              <a:ext cx="82547" cy="79362"/>
            </a:xfrm>
            <a:custGeom>
              <a:avLst/>
              <a:gdLst>
                <a:gd name="T0" fmla="*/ 0 w 43"/>
                <a:gd name="T1" fmla="*/ 0 h 42"/>
                <a:gd name="T2" fmla="*/ 0 w 43"/>
                <a:gd name="T3" fmla="*/ 151456949 h 42"/>
                <a:gd name="T4" fmla="*/ 157513079 w 43"/>
                <a:gd name="T5" fmla="*/ 151456949 h 42"/>
                <a:gd name="T6" fmla="*/ 157513079 w 43"/>
                <a:gd name="T7" fmla="*/ 0 h 42"/>
                <a:gd name="T8" fmla="*/ 0 w 43"/>
                <a:gd name="T9" fmla="*/ 0 h 42"/>
                <a:gd name="T10" fmla="*/ 0 w 43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2"/>
                <a:gd name="T20" fmla="*/ 43 w 43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2">
                  <a:moveTo>
                    <a:pt x="0" y="0"/>
                  </a:moveTo>
                  <a:lnTo>
                    <a:pt x="0" y="42"/>
                  </a:lnTo>
                  <a:lnTo>
                    <a:pt x="43" y="42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1" name="Freeform 83"/>
            <p:cNvSpPr>
              <a:spLocks/>
            </p:cNvSpPr>
            <p:nvPr/>
          </p:nvSpPr>
          <p:spPr bwMode="auto">
            <a:xfrm>
              <a:off x="1428510" y="5370468"/>
              <a:ext cx="82547" cy="82536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7514999 h 43"/>
                <a:gd name="T4" fmla="*/ 157513079 w 43"/>
                <a:gd name="T5" fmla="*/ 157514999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2" name="Line 85"/>
            <p:cNvSpPr>
              <a:spLocks noChangeShapeType="1"/>
            </p:cNvSpPr>
            <p:nvPr/>
          </p:nvSpPr>
          <p:spPr bwMode="auto">
            <a:xfrm flipV="1">
              <a:off x="6946490" y="3364207"/>
              <a:ext cx="0" cy="215864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3" name="Line 86"/>
            <p:cNvSpPr>
              <a:spLocks noChangeShapeType="1"/>
            </p:cNvSpPr>
            <p:nvPr/>
          </p:nvSpPr>
          <p:spPr bwMode="auto">
            <a:xfrm flipV="1">
              <a:off x="7727516" y="3413410"/>
              <a:ext cx="0" cy="212689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4" name="Line 87"/>
            <p:cNvSpPr>
              <a:spLocks noChangeShapeType="1"/>
            </p:cNvSpPr>
            <p:nvPr/>
          </p:nvSpPr>
          <p:spPr bwMode="auto">
            <a:xfrm flipV="1">
              <a:off x="5393963" y="3280083"/>
              <a:ext cx="0" cy="190468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5" name="Line 88"/>
            <p:cNvSpPr>
              <a:spLocks noChangeShapeType="1"/>
            </p:cNvSpPr>
            <p:nvPr/>
          </p:nvSpPr>
          <p:spPr bwMode="auto">
            <a:xfrm flipV="1">
              <a:off x="6170227" y="3337223"/>
              <a:ext cx="0" cy="209515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V="1">
              <a:off x="4616112" y="3202309"/>
              <a:ext cx="0" cy="193642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7" name="Line 90"/>
            <p:cNvSpPr>
              <a:spLocks noChangeShapeType="1"/>
            </p:cNvSpPr>
            <p:nvPr/>
          </p:nvSpPr>
          <p:spPr bwMode="auto">
            <a:xfrm flipV="1">
              <a:off x="4092253" y="3226117"/>
              <a:ext cx="0" cy="201579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8" name="Line 91"/>
            <p:cNvSpPr>
              <a:spLocks noChangeShapeType="1"/>
            </p:cNvSpPr>
            <p:nvPr/>
          </p:nvSpPr>
          <p:spPr bwMode="auto">
            <a:xfrm flipV="1">
              <a:off x="3573157" y="3173739"/>
              <a:ext cx="0" cy="190468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9" name="Line 92"/>
            <p:cNvSpPr>
              <a:spLocks noChangeShapeType="1"/>
            </p:cNvSpPr>
            <p:nvPr/>
          </p:nvSpPr>
          <p:spPr bwMode="auto">
            <a:xfrm flipV="1">
              <a:off x="2276209" y="3872121"/>
              <a:ext cx="0" cy="255544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 flipV="1">
              <a:off x="2534964" y="3494360"/>
              <a:ext cx="0" cy="226974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1" name="Line 94"/>
            <p:cNvSpPr>
              <a:spLocks noChangeShapeType="1"/>
            </p:cNvSpPr>
            <p:nvPr/>
          </p:nvSpPr>
          <p:spPr bwMode="auto">
            <a:xfrm flipV="1">
              <a:off x="3055648" y="3130883"/>
              <a:ext cx="0" cy="196817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95"/>
            <p:cNvSpPr>
              <a:spLocks noChangeShapeType="1"/>
            </p:cNvSpPr>
            <p:nvPr/>
          </p:nvSpPr>
          <p:spPr bwMode="auto">
            <a:xfrm flipV="1">
              <a:off x="2012692" y="4394320"/>
              <a:ext cx="0" cy="242847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 flipV="1">
              <a:off x="1750763" y="4968898"/>
              <a:ext cx="0" cy="180944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66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5447" name="ZoneTexte 7236"/>
            <p:cNvSpPr txBox="1">
              <a:spLocks noChangeArrowheads="1"/>
            </p:cNvSpPr>
            <p:nvPr/>
          </p:nvSpPr>
          <p:spPr bwMode="auto">
            <a:xfrm>
              <a:off x="1108186" y="5278438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5448" name="ZoneTexte 101"/>
            <p:cNvSpPr txBox="1">
              <a:spLocks noChangeArrowheads="1"/>
            </p:cNvSpPr>
            <p:nvPr/>
          </p:nvSpPr>
          <p:spPr bwMode="auto">
            <a:xfrm>
              <a:off x="1008800" y="4752975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5449" name="ZoneTexte 102"/>
            <p:cNvSpPr txBox="1">
              <a:spLocks noChangeArrowheads="1"/>
            </p:cNvSpPr>
            <p:nvPr/>
          </p:nvSpPr>
          <p:spPr bwMode="auto">
            <a:xfrm>
              <a:off x="1008800" y="42275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5450" name="ZoneTexte 103"/>
            <p:cNvSpPr txBox="1">
              <a:spLocks noChangeArrowheads="1"/>
            </p:cNvSpPr>
            <p:nvPr/>
          </p:nvSpPr>
          <p:spPr bwMode="auto">
            <a:xfrm>
              <a:off x="1008800" y="3702050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5451" name="ZoneTexte 105"/>
            <p:cNvSpPr txBox="1">
              <a:spLocks noChangeArrowheads="1"/>
            </p:cNvSpPr>
            <p:nvPr/>
          </p:nvSpPr>
          <p:spPr bwMode="auto">
            <a:xfrm>
              <a:off x="909414" y="2651125"/>
              <a:ext cx="4828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5452" name="ZoneTexte 108"/>
            <p:cNvSpPr txBox="1">
              <a:spLocks noChangeArrowheads="1"/>
            </p:cNvSpPr>
            <p:nvPr/>
          </p:nvSpPr>
          <p:spPr bwMode="auto">
            <a:xfrm>
              <a:off x="1337525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5453" name="ZoneTexte 109"/>
            <p:cNvSpPr txBox="1">
              <a:spLocks noChangeArrowheads="1"/>
            </p:cNvSpPr>
            <p:nvPr/>
          </p:nvSpPr>
          <p:spPr bwMode="auto">
            <a:xfrm>
              <a:off x="1637562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5454" name="ZoneTexte 110"/>
            <p:cNvSpPr txBox="1">
              <a:spLocks noChangeArrowheads="1"/>
            </p:cNvSpPr>
            <p:nvPr/>
          </p:nvSpPr>
          <p:spPr bwMode="auto">
            <a:xfrm>
              <a:off x="1864575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5455" name="ZoneTexte 111"/>
            <p:cNvSpPr txBox="1">
              <a:spLocks noChangeArrowheads="1"/>
            </p:cNvSpPr>
            <p:nvPr/>
          </p:nvSpPr>
          <p:spPr bwMode="auto">
            <a:xfrm>
              <a:off x="2106188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5456" name="ZoneTexte 112"/>
            <p:cNvSpPr txBox="1">
              <a:spLocks noChangeArrowheads="1"/>
            </p:cNvSpPr>
            <p:nvPr/>
          </p:nvSpPr>
          <p:spPr bwMode="auto">
            <a:xfrm>
              <a:off x="2342726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15457" name="ZoneTexte 113"/>
            <p:cNvSpPr txBox="1">
              <a:spLocks noChangeArrowheads="1"/>
            </p:cNvSpPr>
            <p:nvPr/>
          </p:nvSpPr>
          <p:spPr bwMode="auto">
            <a:xfrm>
              <a:off x="2891207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5458" name="ZoneTexte 114"/>
            <p:cNvSpPr txBox="1">
              <a:spLocks noChangeArrowheads="1"/>
            </p:cNvSpPr>
            <p:nvPr/>
          </p:nvSpPr>
          <p:spPr bwMode="auto">
            <a:xfrm>
              <a:off x="3381745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15459" name="ZoneTexte 115"/>
            <p:cNvSpPr txBox="1">
              <a:spLocks noChangeArrowheads="1"/>
            </p:cNvSpPr>
            <p:nvPr/>
          </p:nvSpPr>
          <p:spPr bwMode="auto">
            <a:xfrm>
              <a:off x="3923082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5460" name="ZoneTexte 116"/>
            <p:cNvSpPr txBox="1">
              <a:spLocks noChangeArrowheads="1"/>
            </p:cNvSpPr>
            <p:nvPr/>
          </p:nvSpPr>
          <p:spPr bwMode="auto">
            <a:xfrm>
              <a:off x="4425526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5461" name="ZoneTexte 117"/>
            <p:cNvSpPr txBox="1">
              <a:spLocks noChangeArrowheads="1"/>
            </p:cNvSpPr>
            <p:nvPr/>
          </p:nvSpPr>
          <p:spPr bwMode="auto">
            <a:xfrm>
              <a:off x="52208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5462" name="ZoneTexte 118"/>
            <p:cNvSpPr txBox="1">
              <a:spLocks noChangeArrowheads="1"/>
            </p:cNvSpPr>
            <p:nvPr/>
          </p:nvSpPr>
          <p:spPr bwMode="auto">
            <a:xfrm>
              <a:off x="59955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15463" name="ZoneTexte 119"/>
            <p:cNvSpPr txBox="1">
              <a:spLocks noChangeArrowheads="1"/>
            </p:cNvSpPr>
            <p:nvPr/>
          </p:nvSpPr>
          <p:spPr bwMode="auto">
            <a:xfrm>
              <a:off x="6835351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5464" name="ZoneTexte 120"/>
            <p:cNvSpPr txBox="1">
              <a:spLocks noChangeArrowheads="1"/>
            </p:cNvSpPr>
            <p:nvPr/>
          </p:nvSpPr>
          <p:spPr bwMode="auto">
            <a:xfrm>
              <a:off x="76084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5465" name="ZoneTexte 121"/>
            <p:cNvSpPr txBox="1">
              <a:spLocks noChangeArrowheads="1"/>
            </p:cNvSpPr>
            <p:nvPr/>
          </p:nvSpPr>
          <p:spPr bwMode="auto">
            <a:xfrm>
              <a:off x="5213071" y="4118436"/>
              <a:ext cx="339548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Adjusted difference at W96 (95 % CI) :</a:t>
              </a:r>
              <a:br>
                <a:rPr lang="en-US" sz="1400" b="1">
                  <a:solidFill>
                    <a:srgbClr val="000066"/>
                  </a:solidFill>
                </a:rPr>
              </a:br>
              <a:r>
                <a:rPr lang="en-US" sz="1400" b="1">
                  <a:solidFill>
                    <a:srgbClr val="000066"/>
                  </a:solidFill>
                </a:rPr>
                <a:t>+ 8.0 % (+ 2.3 % ; + 13.8 %) ; P = 0.006</a:t>
              </a:r>
            </a:p>
          </p:txBody>
        </p:sp>
        <p:sp>
          <p:nvSpPr>
            <p:cNvPr id="114" name="ZoneTexte 122"/>
            <p:cNvSpPr txBox="1">
              <a:spLocks noChangeArrowheads="1"/>
            </p:cNvSpPr>
            <p:nvPr/>
          </p:nvSpPr>
          <p:spPr bwMode="auto">
            <a:xfrm>
              <a:off x="7251281" y="2891212"/>
              <a:ext cx="1044543" cy="3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65" charset="-128"/>
                  <a:cs typeface="ＭＳ Ｐゴシック" pitchFamily="-65" charset="-128"/>
                </a:rPr>
                <a:t>DTG : 80%</a:t>
              </a:r>
            </a:p>
          </p:txBody>
        </p:sp>
        <p:sp>
          <p:nvSpPr>
            <p:cNvPr id="115" name="ZoneTexte 123"/>
            <p:cNvSpPr txBox="1">
              <a:spLocks noChangeArrowheads="1"/>
            </p:cNvSpPr>
            <p:nvPr/>
          </p:nvSpPr>
          <p:spPr bwMode="auto">
            <a:xfrm>
              <a:off x="7270330" y="3640385"/>
              <a:ext cx="1006444" cy="3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>
                  <a:solidFill>
                    <a:schemeClr val="accent1">
                      <a:lumMod val="75000"/>
                    </a:schemeClr>
                  </a:solidFill>
                  <a:latin typeface="+mj-lt"/>
                  <a:ea typeface="ＭＳ Ｐゴシック" pitchFamily="-65" charset="-128"/>
                  <a:cs typeface="ＭＳ Ｐゴシック" pitchFamily="-65" charset="-128"/>
                </a:rPr>
                <a:t>EFV : 72%</a:t>
              </a:r>
            </a:p>
          </p:txBody>
        </p:sp>
        <p:sp>
          <p:nvSpPr>
            <p:cNvPr id="15468" name="ZoneTexte 124"/>
            <p:cNvSpPr txBox="1">
              <a:spLocks noChangeArrowheads="1"/>
            </p:cNvSpPr>
            <p:nvPr/>
          </p:nvSpPr>
          <p:spPr bwMode="auto">
            <a:xfrm>
              <a:off x="4145183" y="5972175"/>
              <a:ext cx="74885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15469" name="ZoneTexte 126"/>
            <p:cNvSpPr txBox="1">
              <a:spLocks noChangeArrowheads="1"/>
            </p:cNvSpPr>
            <p:nvPr/>
          </p:nvSpPr>
          <p:spPr bwMode="auto">
            <a:xfrm>
              <a:off x="1273175" y="2413000"/>
              <a:ext cx="3444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66"/>
                  </a:solidFill>
                </a:rPr>
                <a:t>%</a:t>
              </a:r>
            </a:p>
          </p:txBody>
        </p:sp>
        <p:grpSp>
          <p:nvGrpSpPr>
            <p:cNvPr id="15470" name="Groupe 94"/>
            <p:cNvGrpSpPr>
              <a:grpSpLocks/>
            </p:cNvGrpSpPr>
            <p:nvPr/>
          </p:nvGrpSpPr>
          <p:grpSpPr bwMode="auto">
            <a:xfrm>
              <a:off x="3394976" y="2046804"/>
              <a:ext cx="2008874" cy="629682"/>
              <a:chOff x="7009505" y="1995488"/>
              <a:chExt cx="2008874" cy="629682"/>
            </a:xfrm>
          </p:grpSpPr>
          <p:sp>
            <p:nvSpPr>
              <p:cNvPr id="15473" name="AutoShape 165"/>
              <p:cNvSpPr>
                <a:spLocks noChangeArrowheads="1"/>
              </p:cNvSpPr>
              <p:nvPr/>
            </p:nvSpPr>
            <p:spPr bwMode="auto">
              <a:xfrm>
                <a:off x="7009505" y="2017713"/>
                <a:ext cx="2008874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474" name="Rectangle 3"/>
              <p:cNvSpPr>
                <a:spLocks noChangeArrowheads="1"/>
              </p:cNvSpPr>
              <p:nvPr/>
            </p:nvSpPr>
            <p:spPr bwMode="auto">
              <a:xfrm>
                <a:off x="7119042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25" name="Rectangle 4"/>
              <p:cNvSpPr>
                <a:spLocks noChangeArrowheads="1"/>
              </p:cNvSpPr>
              <p:nvPr/>
            </p:nvSpPr>
            <p:spPr bwMode="auto">
              <a:xfrm>
                <a:off x="7119425" y="2381185"/>
                <a:ext cx="177795" cy="14443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>
                  <a:solidFill>
                    <a:srgbClr val="000066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5476" name="ZoneTexte 84"/>
              <p:cNvSpPr txBox="1">
                <a:spLocks noChangeArrowheads="1"/>
              </p:cNvSpPr>
              <p:nvPr/>
            </p:nvSpPr>
            <p:spPr bwMode="auto">
              <a:xfrm>
                <a:off x="7276205" y="1995488"/>
                <a:ext cx="16403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DTG + ABC/3TC</a:t>
                </a:r>
              </a:p>
            </p:txBody>
          </p:sp>
          <p:sp>
            <p:nvSpPr>
              <p:cNvPr id="15477" name="ZoneTexte 85"/>
              <p:cNvSpPr txBox="1">
                <a:spLocks noChangeArrowheads="1"/>
              </p:cNvSpPr>
              <p:nvPr/>
            </p:nvSpPr>
            <p:spPr bwMode="auto">
              <a:xfrm>
                <a:off x="7276205" y="2255838"/>
                <a:ext cx="14414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 dirty="0">
                    <a:solidFill>
                      <a:srgbClr val="333399"/>
                    </a:solidFill>
                    <a:latin typeface="Calibri" pitchFamily="34" charset="0"/>
                  </a:rPr>
                  <a:t>TDF/FTC/EFV</a:t>
                </a:r>
              </a:p>
            </p:txBody>
          </p:sp>
        </p:grpSp>
        <p:sp>
          <p:nvSpPr>
            <p:cNvPr id="15471" name="ZoneTexte 103"/>
            <p:cNvSpPr txBox="1">
              <a:spLocks noChangeArrowheads="1"/>
            </p:cNvSpPr>
            <p:nvPr/>
          </p:nvSpPr>
          <p:spPr bwMode="auto">
            <a:xfrm>
              <a:off x="1008800" y="3142727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5472" name="Line 33"/>
            <p:cNvSpPr>
              <a:spLocks noChangeShapeType="1"/>
            </p:cNvSpPr>
            <p:nvPr/>
          </p:nvSpPr>
          <p:spPr bwMode="auto">
            <a:xfrm>
              <a:off x="1341438" y="2816225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9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1646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646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37" name="ZoneTexte 36"/>
          <p:cNvSpPr txBox="1"/>
          <p:nvPr/>
        </p:nvSpPr>
        <p:spPr>
          <a:xfrm>
            <a:off x="1266434" y="1111250"/>
            <a:ext cx="669535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28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HIV</a:t>
            </a:r>
            <a:r>
              <a:rPr lang="en-US" altLang="en-US" sz="2800" b="1" dirty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-1 RNA </a:t>
            </a:r>
            <a:r>
              <a:rPr lang="en-US" altLang="en-US" sz="28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&lt; 50 </a:t>
            </a:r>
            <a:r>
              <a:rPr lang="en-US" altLang="en-US" sz="2800" b="1" dirty="0" err="1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c/</a:t>
            </a:r>
            <a:r>
              <a:rPr lang="en-US" altLang="en-US" sz="2800" b="1" dirty="0" err="1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mL</a:t>
            </a:r>
            <a:r>
              <a:rPr lang="en-US" altLang="en-US" sz="28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 at W144, ITT snapshot</a:t>
            </a:r>
            <a:endParaRPr lang="fr-FR" sz="2800" b="1" dirty="0">
              <a:solidFill>
                <a:srgbClr val="CC3300"/>
              </a:solidFill>
              <a:latin typeface="+mj-lt"/>
              <a:ea typeface="ＭＳ Ｐゴシック" pitchFamily="-84" charset="-128"/>
              <a:cs typeface="+mn-cs"/>
            </a:endParaRPr>
          </a:p>
        </p:txBody>
      </p:sp>
      <p:sp>
        <p:nvSpPr>
          <p:cNvPr id="1640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  <a:ln/>
        </p:spPr>
        <p:txBody>
          <a:bodyPr/>
          <a:lstStyle/>
          <a:p>
            <a:r>
              <a:rPr lang="fr-FR" smtClean="0">
                <a:solidFill>
                  <a:srgbClr val="333399"/>
                </a:solidFill>
                <a:ea typeface="ＭＳ Ｐゴシック" pitchFamily="34" charset="-128"/>
              </a:rPr>
              <a:t>SINGLE </a:t>
            </a:r>
            <a:r>
              <a:rPr lang="en-GB" smtClean="0">
                <a:solidFill>
                  <a:srgbClr val="333399"/>
                </a:solidFill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104" name="Groupe 103"/>
          <p:cNvGrpSpPr/>
          <p:nvPr/>
        </p:nvGrpSpPr>
        <p:grpSpPr>
          <a:xfrm>
            <a:off x="1248515" y="1699238"/>
            <a:ext cx="7628263" cy="4733387"/>
            <a:chOff x="1248515" y="1699238"/>
            <a:chExt cx="7628263" cy="4733387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1668463" y="6032575"/>
              <a:ext cx="1670050" cy="635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59238" y="6032575"/>
              <a:ext cx="1647825" cy="317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408738" y="6032575"/>
              <a:ext cx="1700212" cy="317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Box 17"/>
            <p:cNvSpPr txBox="1">
              <a:spLocks noChangeArrowheads="1"/>
            </p:cNvSpPr>
            <p:nvPr/>
          </p:nvSpPr>
          <p:spPr bwMode="auto">
            <a:xfrm>
              <a:off x="1574800" y="6116713"/>
              <a:ext cx="1752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66"/>
                  </a:solidFill>
                  <a:latin typeface="Calibri" pitchFamily="34" charset="0"/>
                </a:rPr>
                <a:t>Virologic success</a:t>
              </a:r>
            </a:p>
          </p:txBody>
        </p:sp>
        <p:sp>
          <p:nvSpPr>
            <p:cNvPr id="16392" name="TextBox 18"/>
            <p:cNvSpPr txBox="1">
              <a:spLocks noChangeArrowheads="1"/>
            </p:cNvSpPr>
            <p:nvPr/>
          </p:nvSpPr>
          <p:spPr bwMode="auto">
            <a:xfrm>
              <a:off x="3948113" y="6110363"/>
              <a:ext cx="20780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66"/>
                  </a:solidFill>
                  <a:latin typeface="Calibri" pitchFamily="34" charset="0"/>
                </a:rPr>
                <a:t>Virologic non-response</a:t>
              </a:r>
            </a:p>
          </p:txBody>
        </p:sp>
        <p:sp>
          <p:nvSpPr>
            <p:cNvPr id="16393" name="TextBox 19"/>
            <p:cNvSpPr txBox="1">
              <a:spLocks noChangeArrowheads="1"/>
            </p:cNvSpPr>
            <p:nvPr/>
          </p:nvSpPr>
          <p:spPr bwMode="auto">
            <a:xfrm>
              <a:off x="6521450" y="6124650"/>
              <a:ext cx="1520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66"/>
                  </a:solidFill>
                  <a:latin typeface="Calibri" pitchFamily="34" charset="0"/>
                </a:rPr>
                <a:t>No virologic data</a:t>
              </a:r>
            </a:p>
          </p:txBody>
        </p:sp>
        <p:grpSp>
          <p:nvGrpSpPr>
            <p:cNvPr id="16394" name="Group 8"/>
            <p:cNvGrpSpPr>
              <a:grpSpLocks/>
            </p:cNvGrpSpPr>
            <p:nvPr/>
          </p:nvGrpSpPr>
          <p:grpSpPr bwMode="auto">
            <a:xfrm>
              <a:off x="4568303" y="1733691"/>
              <a:ext cx="4308475" cy="2519764"/>
              <a:chOff x="5419981" y="2217711"/>
              <a:chExt cx="4405333" cy="3231640"/>
            </a:xfrm>
          </p:grpSpPr>
          <p:graphicFrame>
            <p:nvGraphicFramePr>
              <p:cNvPr id="16387" name="Object 3"/>
              <p:cNvGraphicFramePr>
                <a:graphicFrameLocks/>
              </p:cNvGraphicFramePr>
              <p:nvPr/>
            </p:nvGraphicFramePr>
            <p:xfrm>
              <a:off x="5514391" y="2651039"/>
              <a:ext cx="3701633" cy="2713211"/>
            </p:xfrm>
            <a:graphic>
              <a:graphicData uri="http://schemas.openxmlformats.org/presentationml/2006/ole">
                <p:oleObj spid="_x0000_s16401" name="Feuille de calcul" r:id="rId3" imgW="3621338" imgH="2115495" progId="Excel.Sheet.8">
                  <p:embed/>
                </p:oleObj>
              </a:graphicData>
            </a:graphic>
          </p:graphicFrame>
          <p:sp>
            <p:nvSpPr>
              <p:cNvPr id="16462" name="TextBox 13"/>
              <p:cNvSpPr txBox="1">
                <a:spLocks noChangeArrowheads="1"/>
              </p:cNvSpPr>
              <p:nvPr/>
            </p:nvSpPr>
            <p:spPr bwMode="auto">
              <a:xfrm>
                <a:off x="5419981" y="2507386"/>
                <a:ext cx="1194667" cy="592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GB" altLang="en-US" sz="1200" b="1">
                    <a:solidFill>
                      <a:srgbClr val="000066"/>
                    </a:solidFill>
                    <a:latin typeface="Calibri" pitchFamily="34" charset="0"/>
                  </a:rPr>
                  <a:t>Favors</a:t>
                </a:r>
              </a:p>
              <a:p>
                <a:pPr algn="r"/>
                <a:r>
                  <a:rPr lang="en-GB" altLang="en-US" sz="1200" b="1">
                    <a:solidFill>
                      <a:srgbClr val="000066"/>
                    </a:solidFill>
                    <a:latin typeface="Calibri" pitchFamily="34" charset="0"/>
                  </a:rPr>
                  <a:t>EFV/TDF/FTC</a:t>
                </a:r>
              </a:p>
            </p:txBody>
          </p:sp>
          <p:sp>
            <p:nvSpPr>
              <p:cNvPr id="16463" name="Right Arrow 26"/>
              <p:cNvSpPr>
                <a:spLocks noChangeArrowheads="1"/>
              </p:cNvSpPr>
              <p:nvPr/>
            </p:nvSpPr>
            <p:spPr bwMode="auto">
              <a:xfrm>
                <a:off x="6694488" y="3026240"/>
                <a:ext cx="757237" cy="250825"/>
              </a:xfrm>
              <a:prstGeom prst="rightArrow">
                <a:avLst>
                  <a:gd name="adj1" fmla="val 50000"/>
                  <a:gd name="adj2" fmla="val 50079"/>
                </a:avLst>
              </a:prstGeom>
              <a:solidFill>
                <a:srgbClr val="000066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506413"/>
                <a:endParaRPr lang="en-GB" altLang="en-US" sz="1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" name="Right Arrow 27"/>
              <p:cNvSpPr>
                <a:spLocks noChangeArrowheads="1"/>
              </p:cNvSpPr>
              <p:nvPr/>
            </p:nvSpPr>
            <p:spPr bwMode="auto">
              <a:xfrm flipH="1">
                <a:off x="5772213" y="3048913"/>
                <a:ext cx="754782" cy="223960"/>
              </a:xfrm>
              <a:prstGeom prst="rightArrow">
                <a:avLst>
                  <a:gd name="adj1" fmla="val 50000"/>
                  <a:gd name="adj2" fmla="val 50013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506413">
                  <a:defRPr/>
                </a:pPr>
                <a:endParaRPr lang="en-GB" altLang="en-US" sz="1000">
                  <a:solidFill>
                    <a:srgbClr val="000066"/>
                  </a:solidFill>
                  <a:ea typeface="ＭＳ Ｐゴシック" pitchFamily="-84" charset="-128"/>
                </a:endParaRPr>
              </a:p>
            </p:txBody>
          </p:sp>
          <p:sp>
            <p:nvSpPr>
              <p:cNvPr id="16465" name="TextBox 9"/>
              <p:cNvSpPr txBox="1">
                <a:spLocks noChangeArrowheads="1"/>
              </p:cNvSpPr>
              <p:nvPr/>
            </p:nvSpPr>
            <p:spPr bwMode="auto">
              <a:xfrm>
                <a:off x="5512482" y="2217711"/>
                <a:ext cx="2058203" cy="355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66"/>
                    </a:solidFill>
                    <a:latin typeface="Calibri" pitchFamily="34" charset="0"/>
                  </a:rPr>
                  <a:t>95% CI for Difference</a:t>
                </a:r>
              </a:p>
            </p:txBody>
          </p:sp>
          <p:sp>
            <p:nvSpPr>
              <p:cNvPr id="16466" name="TextBox 10"/>
              <p:cNvSpPr txBox="1">
                <a:spLocks noChangeArrowheads="1"/>
              </p:cNvSpPr>
              <p:nvPr/>
            </p:nvSpPr>
            <p:spPr bwMode="auto">
              <a:xfrm>
                <a:off x="6463692" y="5107681"/>
                <a:ext cx="42527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6467" name="TextBox 12"/>
              <p:cNvSpPr txBox="1">
                <a:spLocks noChangeArrowheads="1"/>
              </p:cNvSpPr>
              <p:nvPr/>
            </p:nvSpPr>
            <p:spPr bwMode="auto">
              <a:xfrm>
                <a:off x="5691054" y="5113789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-5%</a:t>
                </a:r>
              </a:p>
            </p:txBody>
          </p:sp>
          <p:sp>
            <p:nvSpPr>
              <p:cNvPr id="16468" name="TextBox 20"/>
              <p:cNvSpPr txBox="1">
                <a:spLocks noChangeArrowheads="1"/>
              </p:cNvSpPr>
              <p:nvPr/>
            </p:nvSpPr>
            <p:spPr bwMode="auto">
              <a:xfrm>
                <a:off x="9158184" y="3419627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333399"/>
                    </a:solidFill>
                    <a:latin typeface="Calibri" pitchFamily="34" charset="0"/>
                  </a:rPr>
                  <a:t>W48</a:t>
                </a:r>
              </a:p>
            </p:txBody>
          </p:sp>
          <p:sp>
            <p:nvSpPr>
              <p:cNvPr id="16469" name="TextBox 21"/>
              <p:cNvSpPr txBox="1">
                <a:spLocks noChangeArrowheads="1"/>
              </p:cNvSpPr>
              <p:nvPr/>
            </p:nvSpPr>
            <p:spPr bwMode="auto">
              <a:xfrm>
                <a:off x="9158184" y="3912401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333399"/>
                    </a:solidFill>
                    <a:latin typeface="Calibri" pitchFamily="34" charset="0"/>
                  </a:rPr>
                  <a:t>W96</a:t>
                </a:r>
              </a:p>
            </p:txBody>
          </p:sp>
          <p:sp>
            <p:nvSpPr>
              <p:cNvPr id="16470" name="TextBox 22"/>
              <p:cNvSpPr txBox="1">
                <a:spLocks noChangeArrowheads="1"/>
              </p:cNvSpPr>
              <p:nvPr/>
            </p:nvSpPr>
            <p:spPr bwMode="auto">
              <a:xfrm>
                <a:off x="9099749" y="4468297"/>
                <a:ext cx="72556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333399"/>
                    </a:solidFill>
                    <a:latin typeface="Calibri" pitchFamily="34" charset="0"/>
                  </a:rPr>
                  <a:t>W144</a:t>
                </a:r>
              </a:p>
            </p:txBody>
          </p:sp>
          <p:sp>
            <p:nvSpPr>
              <p:cNvPr id="16471" name="TextBox 23"/>
              <p:cNvSpPr txBox="1">
                <a:spLocks noChangeArrowheads="1"/>
              </p:cNvSpPr>
              <p:nvPr/>
            </p:nvSpPr>
            <p:spPr bwMode="auto">
              <a:xfrm>
                <a:off x="7549604" y="3209893"/>
                <a:ext cx="723942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7.4%</a:t>
                </a:r>
              </a:p>
            </p:txBody>
          </p:sp>
          <p:sp>
            <p:nvSpPr>
              <p:cNvPr id="16472" name="TextBox 24"/>
              <p:cNvSpPr txBox="1">
                <a:spLocks noChangeArrowheads="1"/>
              </p:cNvSpPr>
              <p:nvPr/>
            </p:nvSpPr>
            <p:spPr bwMode="auto">
              <a:xfrm>
                <a:off x="7646995" y="3761718"/>
                <a:ext cx="637914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8.0%</a:t>
                </a:r>
              </a:p>
            </p:txBody>
          </p:sp>
          <p:sp>
            <p:nvSpPr>
              <p:cNvPr id="16473" name="TextBox 25"/>
              <p:cNvSpPr txBox="1">
                <a:spLocks noChangeArrowheads="1"/>
              </p:cNvSpPr>
              <p:nvPr/>
            </p:nvSpPr>
            <p:spPr bwMode="auto">
              <a:xfrm>
                <a:off x="7715169" y="4268744"/>
                <a:ext cx="689856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8.3%</a:t>
                </a:r>
              </a:p>
            </p:txBody>
          </p:sp>
          <p:sp>
            <p:nvSpPr>
              <p:cNvPr id="16474" name="TextBox 26"/>
              <p:cNvSpPr txBox="1">
                <a:spLocks noChangeArrowheads="1"/>
              </p:cNvSpPr>
              <p:nvPr/>
            </p:nvSpPr>
            <p:spPr bwMode="auto">
              <a:xfrm>
                <a:off x="6725024" y="3584563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2.5%</a:t>
                </a:r>
              </a:p>
            </p:txBody>
          </p:sp>
          <p:sp>
            <p:nvSpPr>
              <p:cNvPr id="16475" name="TextBox 27"/>
              <p:cNvSpPr txBox="1">
                <a:spLocks noChangeArrowheads="1"/>
              </p:cNvSpPr>
              <p:nvPr/>
            </p:nvSpPr>
            <p:spPr bwMode="auto">
              <a:xfrm>
                <a:off x="6660097" y="4054938"/>
                <a:ext cx="68498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2.3%</a:t>
                </a:r>
              </a:p>
            </p:txBody>
          </p:sp>
          <p:sp>
            <p:nvSpPr>
              <p:cNvPr id="16476" name="TextBox 28"/>
              <p:cNvSpPr txBox="1">
                <a:spLocks noChangeArrowheads="1"/>
              </p:cNvSpPr>
              <p:nvPr/>
            </p:nvSpPr>
            <p:spPr bwMode="auto">
              <a:xfrm>
                <a:off x="6677952" y="4604727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2%</a:t>
                </a:r>
              </a:p>
            </p:txBody>
          </p:sp>
          <p:sp>
            <p:nvSpPr>
              <p:cNvPr id="16477" name="TextBox 29"/>
              <p:cNvSpPr txBox="1">
                <a:spLocks noChangeArrowheads="1"/>
              </p:cNvSpPr>
              <p:nvPr/>
            </p:nvSpPr>
            <p:spPr bwMode="auto">
              <a:xfrm>
                <a:off x="8463460" y="4588437"/>
                <a:ext cx="634666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14.6%</a:t>
                </a:r>
              </a:p>
            </p:txBody>
          </p:sp>
          <p:sp>
            <p:nvSpPr>
              <p:cNvPr id="16478" name="TextBox 30"/>
              <p:cNvSpPr txBox="1">
                <a:spLocks noChangeArrowheads="1"/>
              </p:cNvSpPr>
              <p:nvPr/>
            </p:nvSpPr>
            <p:spPr bwMode="auto">
              <a:xfrm>
                <a:off x="8299517" y="4065119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13.8%</a:t>
                </a:r>
              </a:p>
            </p:txBody>
          </p:sp>
          <p:sp>
            <p:nvSpPr>
              <p:cNvPr id="16479" name="TextBox 31"/>
              <p:cNvSpPr txBox="1">
                <a:spLocks noChangeArrowheads="1"/>
              </p:cNvSpPr>
              <p:nvPr/>
            </p:nvSpPr>
            <p:spPr bwMode="auto">
              <a:xfrm>
                <a:off x="8146937" y="3584563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1100" b="1">
                    <a:solidFill>
                      <a:srgbClr val="000066"/>
                    </a:solidFill>
                    <a:latin typeface="Calibri" pitchFamily="34" charset="0"/>
                  </a:rPr>
                  <a:t>12.3%</a:t>
                </a:r>
              </a:p>
            </p:txBody>
          </p:sp>
        </p:grpSp>
        <p:sp>
          <p:nvSpPr>
            <p:cNvPr id="16397" name="TextBox 13"/>
            <p:cNvSpPr txBox="1">
              <a:spLocks noChangeArrowheads="1"/>
            </p:cNvSpPr>
            <p:nvPr/>
          </p:nvSpPr>
          <p:spPr bwMode="auto">
            <a:xfrm>
              <a:off x="5755753" y="1940468"/>
              <a:ext cx="16224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en-US" sz="1200" b="1" dirty="0" err="1">
                  <a:solidFill>
                    <a:srgbClr val="000066"/>
                  </a:solidFill>
                  <a:latin typeface="Calibri" pitchFamily="34" charset="0"/>
                </a:rPr>
                <a:t>Favors</a:t>
              </a:r>
              <a:endParaRPr lang="en-GB" altLang="en-US" sz="1200" b="1" dirty="0">
                <a:solidFill>
                  <a:srgbClr val="000066"/>
                </a:solidFill>
                <a:latin typeface="Calibri" pitchFamily="34" charset="0"/>
              </a:endParaRPr>
            </a:p>
            <a:p>
              <a:r>
                <a:rPr lang="en-GB" altLang="en-US" sz="1200" b="1" dirty="0">
                  <a:solidFill>
                    <a:srgbClr val="000066"/>
                  </a:solidFill>
                  <a:latin typeface="Calibri" pitchFamily="34" charset="0"/>
                </a:rPr>
                <a:t>DTG+ABC/3TC</a:t>
              </a:r>
            </a:p>
          </p:txBody>
        </p:sp>
        <p:sp>
          <p:nvSpPr>
            <p:cNvPr id="16398" name="TextBox 12"/>
            <p:cNvSpPr txBox="1">
              <a:spLocks noChangeArrowheads="1"/>
            </p:cNvSpPr>
            <p:nvPr/>
          </p:nvSpPr>
          <p:spPr bwMode="auto">
            <a:xfrm>
              <a:off x="7894116" y="4001043"/>
              <a:ext cx="5080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100" b="1">
                  <a:solidFill>
                    <a:srgbClr val="000066"/>
                  </a:solidFill>
                  <a:latin typeface="Calibri" pitchFamily="34" charset="0"/>
                </a:rPr>
                <a:t>15%</a:t>
              </a:r>
            </a:p>
          </p:txBody>
        </p:sp>
        <p:sp>
          <p:nvSpPr>
            <p:cNvPr id="16402" name="Rectangle 104" descr="blanc)"/>
            <p:cNvSpPr>
              <a:spLocks noChangeArrowheads="1"/>
            </p:cNvSpPr>
            <p:nvPr/>
          </p:nvSpPr>
          <p:spPr bwMode="auto">
            <a:xfrm>
              <a:off x="1682750" y="2487613"/>
              <a:ext cx="239713" cy="3227387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3" name="Rectangle 105" descr="Diagonales larges vers le bas"/>
            <p:cNvSpPr>
              <a:spLocks noChangeArrowheads="1"/>
            </p:cNvSpPr>
            <p:nvPr/>
          </p:nvSpPr>
          <p:spPr bwMode="auto">
            <a:xfrm>
              <a:off x="2265363" y="2782888"/>
              <a:ext cx="247650" cy="2932112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4" name="Rectangle 106"/>
            <p:cNvSpPr>
              <a:spLocks noChangeArrowheads="1"/>
            </p:cNvSpPr>
            <p:nvPr/>
          </p:nvSpPr>
          <p:spPr bwMode="auto">
            <a:xfrm>
              <a:off x="2855913" y="3108325"/>
              <a:ext cx="257175" cy="2616200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5" name="Rectangle 107" descr="blanc)"/>
            <p:cNvSpPr>
              <a:spLocks noChangeArrowheads="1"/>
            </p:cNvSpPr>
            <p:nvPr/>
          </p:nvSpPr>
          <p:spPr bwMode="auto">
            <a:xfrm>
              <a:off x="4038600" y="5534025"/>
              <a:ext cx="238125" cy="180975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6" name="Rectangle 108" descr="Diagonales larges vers le bas"/>
            <p:cNvSpPr>
              <a:spLocks noChangeArrowheads="1"/>
            </p:cNvSpPr>
            <p:nvPr/>
          </p:nvSpPr>
          <p:spPr bwMode="auto">
            <a:xfrm>
              <a:off x="4619625" y="5457825"/>
              <a:ext cx="247650" cy="257175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7" name="Rectangle 109"/>
            <p:cNvSpPr>
              <a:spLocks noChangeArrowheads="1"/>
            </p:cNvSpPr>
            <p:nvPr/>
          </p:nvSpPr>
          <p:spPr bwMode="auto">
            <a:xfrm>
              <a:off x="5210175" y="5351463"/>
              <a:ext cx="257175" cy="373062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8" name="Rectangle 110" descr="blanc)"/>
            <p:cNvSpPr>
              <a:spLocks noChangeArrowheads="1"/>
            </p:cNvSpPr>
            <p:nvPr/>
          </p:nvSpPr>
          <p:spPr bwMode="auto">
            <a:xfrm>
              <a:off x="6383338" y="5457825"/>
              <a:ext cx="247650" cy="257175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09" name="Rectangle 111" descr="Diagonales larges vers le bas"/>
            <p:cNvSpPr>
              <a:spLocks noChangeArrowheads="1"/>
            </p:cNvSpPr>
            <p:nvPr/>
          </p:nvSpPr>
          <p:spPr bwMode="auto">
            <a:xfrm>
              <a:off x="6973888" y="5275263"/>
              <a:ext cx="247650" cy="439737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10" name="Rectangle 112"/>
            <p:cNvSpPr>
              <a:spLocks noChangeArrowheads="1"/>
            </p:cNvSpPr>
            <p:nvPr/>
          </p:nvSpPr>
          <p:spPr bwMode="auto">
            <a:xfrm>
              <a:off x="7566025" y="5056188"/>
              <a:ext cx="247650" cy="668337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97" name="Rectangle 113" descr="blanc)"/>
            <p:cNvSpPr>
              <a:spLocks noChangeArrowheads="1"/>
            </p:cNvSpPr>
            <p:nvPr/>
          </p:nvSpPr>
          <p:spPr bwMode="auto">
            <a:xfrm>
              <a:off x="1922463" y="2744788"/>
              <a:ext cx="247650" cy="2970212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98" name="Rectangle 114" descr="Diagonales larges vers le bas"/>
            <p:cNvSpPr>
              <a:spLocks noChangeArrowheads="1"/>
            </p:cNvSpPr>
            <p:nvPr/>
          </p:nvSpPr>
          <p:spPr bwMode="auto">
            <a:xfrm>
              <a:off x="2525713" y="3070225"/>
              <a:ext cx="247650" cy="2644775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99" name="Rectangle 115"/>
            <p:cNvSpPr>
              <a:spLocks noChangeArrowheads="1"/>
            </p:cNvSpPr>
            <p:nvPr/>
          </p:nvSpPr>
          <p:spPr bwMode="auto">
            <a:xfrm>
              <a:off x="3103563" y="3403600"/>
              <a:ext cx="247650" cy="23209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500" name="Rectangle 116" descr="blanc)"/>
            <p:cNvSpPr>
              <a:spLocks noChangeArrowheads="1"/>
            </p:cNvSpPr>
            <p:nvPr/>
          </p:nvSpPr>
          <p:spPr bwMode="auto">
            <a:xfrm>
              <a:off x="4276725" y="5495925"/>
              <a:ext cx="247650" cy="219075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501" name="Rectangle 117" descr="Diagonales larges vers le bas"/>
            <p:cNvSpPr>
              <a:spLocks noChangeArrowheads="1"/>
            </p:cNvSpPr>
            <p:nvPr/>
          </p:nvSpPr>
          <p:spPr bwMode="auto">
            <a:xfrm>
              <a:off x="4867275" y="5419725"/>
              <a:ext cx="238125" cy="295275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502" name="Rectangle 118" descr="blanc)"/>
            <p:cNvSpPr>
              <a:spLocks noChangeArrowheads="1"/>
            </p:cNvSpPr>
            <p:nvPr/>
          </p:nvSpPr>
          <p:spPr bwMode="auto">
            <a:xfrm>
              <a:off x="6630988" y="5237163"/>
              <a:ext cx="247650" cy="477837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503" name="Rectangle 119" descr="Diagonales larges vers le bas"/>
            <p:cNvSpPr>
              <a:spLocks noChangeArrowheads="1"/>
            </p:cNvSpPr>
            <p:nvPr/>
          </p:nvSpPr>
          <p:spPr bwMode="auto">
            <a:xfrm>
              <a:off x="7221538" y="4979988"/>
              <a:ext cx="238125" cy="735012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504" name="Freeform 120"/>
            <p:cNvSpPr>
              <a:spLocks noEditPoints="1"/>
            </p:cNvSpPr>
            <p:nvPr/>
          </p:nvSpPr>
          <p:spPr bwMode="auto">
            <a:xfrm>
              <a:off x="5457825" y="4616450"/>
              <a:ext cx="2593975" cy="1098550"/>
            </a:xfrm>
            <a:custGeom>
              <a:avLst/>
              <a:gdLst/>
              <a:ahLst/>
              <a:cxnLst>
                <a:cxn ang="0">
                  <a:pos x="0" y="530"/>
                </a:cxn>
                <a:cxn ang="0">
                  <a:pos x="151" y="530"/>
                </a:cxn>
                <a:cxn ang="0">
                  <a:pos x="151" y="692"/>
                </a:cxn>
                <a:cxn ang="0">
                  <a:pos x="0" y="692"/>
                </a:cxn>
                <a:cxn ang="0">
                  <a:pos x="0" y="530"/>
                </a:cxn>
                <a:cxn ang="0">
                  <a:pos x="1478" y="0"/>
                </a:cxn>
                <a:cxn ang="0">
                  <a:pos x="1634" y="0"/>
                </a:cxn>
                <a:cxn ang="0">
                  <a:pos x="1634" y="692"/>
                </a:cxn>
                <a:cxn ang="0">
                  <a:pos x="1478" y="692"/>
                </a:cxn>
                <a:cxn ang="0">
                  <a:pos x="1478" y="0"/>
                </a:cxn>
              </a:cxnLst>
              <a:rect l="0" t="0" r="r" b="b"/>
              <a:pathLst>
                <a:path w="1634" h="692">
                  <a:moveTo>
                    <a:pt x="0" y="530"/>
                  </a:moveTo>
                  <a:lnTo>
                    <a:pt x="151" y="530"/>
                  </a:lnTo>
                  <a:lnTo>
                    <a:pt x="151" y="692"/>
                  </a:lnTo>
                  <a:lnTo>
                    <a:pt x="0" y="692"/>
                  </a:lnTo>
                  <a:lnTo>
                    <a:pt x="0" y="530"/>
                  </a:lnTo>
                  <a:close/>
                  <a:moveTo>
                    <a:pt x="1478" y="0"/>
                  </a:moveTo>
                  <a:lnTo>
                    <a:pt x="1634" y="0"/>
                  </a:lnTo>
                  <a:lnTo>
                    <a:pt x="1634" y="692"/>
                  </a:lnTo>
                  <a:lnTo>
                    <a:pt x="1478" y="692"/>
                  </a:lnTo>
                  <a:lnTo>
                    <a:pt x="147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19" name="Rectangle 121"/>
            <p:cNvSpPr>
              <a:spLocks noChangeArrowheads="1"/>
            </p:cNvSpPr>
            <p:nvPr/>
          </p:nvSpPr>
          <p:spPr bwMode="auto">
            <a:xfrm>
              <a:off x="1616075" y="2047875"/>
              <a:ext cx="19050" cy="366712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20" name="Freeform 122"/>
            <p:cNvSpPr>
              <a:spLocks noEditPoints="1"/>
            </p:cNvSpPr>
            <p:nvPr/>
          </p:nvSpPr>
          <p:spPr bwMode="auto">
            <a:xfrm>
              <a:off x="1577975" y="2038350"/>
              <a:ext cx="47625" cy="3686175"/>
            </a:xfrm>
            <a:custGeom>
              <a:avLst/>
              <a:gdLst>
                <a:gd name="T0" fmla="*/ 0 w 30"/>
                <a:gd name="T1" fmla="*/ 2310 h 2322"/>
                <a:gd name="T2" fmla="*/ 30 w 30"/>
                <a:gd name="T3" fmla="*/ 2310 h 2322"/>
                <a:gd name="T4" fmla="*/ 30 w 30"/>
                <a:gd name="T5" fmla="*/ 2322 h 2322"/>
                <a:gd name="T6" fmla="*/ 0 w 30"/>
                <a:gd name="T7" fmla="*/ 2322 h 2322"/>
                <a:gd name="T8" fmla="*/ 0 w 30"/>
                <a:gd name="T9" fmla="*/ 2310 h 2322"/>
                <a:gd name="T10" fmla="*/ 0 w 30"/>
                <a:gd name="T11" fmla="*/ 1847 h 2322"/>
                <a:gd name="T12" fmla="*/ 30 w 30"/>
                <a:gd name="T13" fmla="*/ 1847 h 2322"/>
                <a:gd name="T14" fmla="*/ 30 w 30"/>
                <a:gd name="T15" fmla="*/ 1859 h 2322"/>
                <a:gd name="T16" fmla="*/ 0 w 30"/>
                <a:gd name="T17" fmla="*/ 1859 h 2322"/>
                <a:gd name="T18" fmla="*/ 0 w 30"/>
                <a:gd name="T19" fmla="*/ 1847 h 2322"/>
                <a:gd name="T20" fmla="*/ 0 w 30"/>
                <a:gd name="T21" fmla="*/ 1384 h 2322"/>
                <a:gd name="T22" fmla="*/ 30 w 30"/>
                <a:gd name="T23" fmla="*/ 1384 h 2322"/>
                <a:gd name="T24" fmla="*/ 30 w 30"/>
                <a:gd name="T25" fmla="*/ 1396 h 2322"/>
                <a:gd name="T26" fmla="*/ 0 w 30"/>
                <a:gd name="T27" fmla="*/ 1396 h 2322"/>
                <a:gd name="T28" fmla="*/ 0 w 30"/>
                <a:gd name="T29" fmla="*/ 1384 h 2322"/>
                <a:gd name="T30" fmla="*/ 0 w 30"/>
                <a:gd name="T31" fmla="*/ 926 h 2322"/>
                <a:gd name="T32" fmla="*/ 30 w 30"/>
                <a:gd name="T33" fmla="*/ 926 h 2322"/>
                <a:gd name="T34" fmla="*/ 30 w 30"/>
                <a:gd name="T35" fmla="*/ 938 h 2322"/>
                <a:gd name="T36" fmla="*/ 0 w 30"/>
                <a:gd name="T37" fmla="*/ 938 h 2322"/>
                <a:gd name="T38" fmla="*/ 0 w 30"/>
                <a:gd name="T39" fmla="*/ 926 h 2322"/>
                <a:gd name="T40" fmla="*/ 0 w 30"/>
                <a:gd name="T41" fmla="*/ 463 h 2322"/>
                <a:gd name="T42" fmla="*/ 30 w 30"/>
                <a:gd name="T43" fmla="*/ 463 h 2322"/>
                <a:gd name="T44" fmla="*/ 30 w 30"/>
                <a:gd name="T45" fmla="*/ 475 h 2322"/>
                <a:gd name="T46" fmla="*/ 0 w 30"/>
                <a:gd name="T47" fmla="*/ 475 h 2322"/>
                <a:gd name="T48" fmla="*/ 0 w 30"/>
                <a:gd name="T49" fmla="*/ 463 h 2322"/>
                <a:gd name="T50" fmla="*/ 0 w 30"/>
                <a:gd name="T51" fmla="*/ 0 h 2322"/>
                <a:gd name="T52" fmla="*/ 30 w 30"/>
                <a:gd name="T53" fmla="*/ 0 h 2322"/>
                <a:gd name="T54" fmla="*/ 30 w 30"/>
                <a:gd name="T55" fmla="*/ 12 h 2322"/>
                <a:gd name="T56" fmla="*/ 0 w 30"/>
                <a:gd name="T57" fmla="*/ 12 h 2322"/>
                <a:gd name="T58" fmla="*/ 0 w 30"/>
                <a:gd name="T59" fmla="*/ 0 h 232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0"/>
                <a:gd name="T91" fmla="*/ 0 h 2322"/>
                <a:gd name="T92" fmla="*/ 30 w 30"/>
                <a:gd name="T93" fmla="*/ 2322 h 232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0" h="2322">
                  <a:moveTo>
                    <a:pt x="0" y="2310"/>
                  </a:moveTo>
                  <a:lnTo>
                    <a:pt x="30" y="2310"/>
                  </a:lnTo>
                  <a:lnTo>
                    <a:pt x="30" y="2322"/>
                  </a:lnTo>
                  <a:lnTo>
                    <a:pt x="0" y="2322"/>
                  </a:lnTo>
                  <a:lnTo>
                    <a:pt x="0" y="2310"/>
                  </a:lnTo>
                  <a:close/>
                  <a:moveTo>
                    <a:pt x="0" y="1847"/>
                  </a:moveTo>
                  <a:lnTo>
                    <a:pt x="30" y="1847"/>
                  </a:lnTo>
                  <a:lnTo>
                    <a:pt x="30" y="1859"/>
                  </a:lnTo>
                  <a:lnTo>
                    <a:pt x="0" y="1859"/>
                  </a:lnTo>
                  <a:lnTo>
                    <a:pt x="0" y="1847"/>
                  </a:lnTo>
                  <a:close/>
                  <a:moveTo>
                    <a:pt x="0" y="1384"/>
                  </a:moveTo>
                  <a:lnTo>
                    <a:pt x="30" y="1384"/>
                  </a:lnTo>
                  <a:lnTo>
                    <a:pt x="30" y="1396"/>
                  </a:lnTo>
                  <a:lnTo>
                    <a:pt x="0" y="1396"/>
                  </a:lnTo>
                  <a:lnTo>
                    <a:pt x="0" y="1384"/>
                  </a:lnTo>
                  <a:close/>
                  <a:moveTo>
                    <a:pt x="0" y="926"/>
                  </a:moveTo>
                  <a:lnTo>
                    <a:pt x="30" y="926"/>
                  </a:lnTo>
                  <a:lnTo>
                    <a:pt x="30" y="938"/>
                  </a:lnTo>
                  <a:lnTo>
                    <a:pt x="0" y="938"/>
                  </a:lnTo>
                  <a:lnTo>
                    <a:pt x="0" y="926"/>
                  </a:lnTo>
                  <a:close/>
                  <a:moveTo>
                    <a:pt x="0" y="463"/>
                  </a:moveTo>
                  <a:lnTo>
                    <a:pt x="30" y="463"/>
                  </a:lnTo>
                  <a:lnTo>
                    <a:pt x="30" y="475"/>
                  </a:lnTo>
                  <a:lnTo>
                    <a:pt x="0" y="475"/>
                  </a:lnTo>
                  <a:lnTo>
                    <a:pt x="0" y="463"/>
                  </a:lnTo>
                  <a:close/>
                  <a:moveTo>
                    <a:pt x="0" y="0"/>
                  </a:moveTo>
                  <a:lnTo>
                    <a:pt x="30" y="0"/>
                  </a:lnTo>
                  <a:lnTo>
                    <a:pt x="30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21" name="Rectangle 123"/>
            <p:cNvSpPr>
              <a:spLocks noChangeArrowheads="1"/>
            </p:cNvSpPr>
            <p:nvPr/>
          </p:nvSpPr>
          <p:spPr bwMode="auto">
            <a:xfrm>
              <a:off x="1625600" y="5705475"/>
              <a:ext cx="6473825" cy="1905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22" name="Freeform 124"/>
            <p:cNvSpPr>
              <a:spLocks noEditPoints="1"/>
            </p:cNvSpPr>
            <p:nvPr/>
          </p:nvSpPr>
          <p:spPr bwMode="auto">
            <a:xfrm>
              <a:off x="1616075" y="5715000"/>
              <a:ext cx="6492875" cy="47625"/>
            </a:xfrm>
            <a:custGeom>
              <a:avLst/>
              <a:gdLst>
                <a:gd name="T0" fmla="*/ 12 w 4090"/>
                <a:gd name="T1" fmla="*/ 0 h 30"/>
                <a:gd name="T2" fmla="*/ 12 w 4090"/>
                <a:gd name="T3" fmla="*/ 30 h 30"/>
                <a:gd name="T4" fmla="*/ 0 w 4090"/>
                <a:gd name="T5" fmla="*/ 30 h 30"/>
                <a:gd name="T6" fmla="*/ 0 w 4090"/>
                <a:gd name="T7" fmla="*/ 0 h 30"/>
                <a:gd name="T8" fmla="*/ 12 w 4090"/>
                <a:gd name="T9" fmla="*/ 0 h 30"/>
                <a:gd name="T10" fmla="*/ 385 w 4090"/>
                <a:gd name="T11" fmla="*/ 0 h 30"/>
                <a:gd name="T12" fmla="*/ 385 w 4090"/>
                <a:gd name="T13" fmla="*/ 30 h 30"/>
                <a:gd name="T14" fmla="*/ 373 w 4090"/>
                <a:gd name="T15" fmla="*/ 30 h 30"/>
                <a:gd name="T16" fmla="*/ 373 w 4090"/>
                <a:gd name="T17" fmla="*/ 0 h 30"/>
                <a:gd name="T18" fmla="*/ 385 w 4090"/>
                <a:gd name="T19" fmla="*/ 0 h 30"/>
                <a:gd name="T20" fmla="*/ 757 w 4090"/>
                <a:gd name="T21" fmla="*/ 0 h 30"/>
                <a:gd name="T22" fmla="*/ 757 w 4090"/>
                <a:gd name="T23" fmla="*/ 30 h 30"/>
                <a:gd name="T24" fmla="*/ 745 w 4090"/>
                <a:gd name="T25" fmla="*/ 30 h 30"/>
                <a:gd name="T26" fmla="*/ 745 w 4090"/>
                <a:gd name="T27" fmla="*/ 0 h 30"/>
                <a:gd name="T28" fmla="*/ 757 w 4090"/>
                <a:gd name="T29" fmla="*/ 0 h 30"/>
                <a:gd name="T30" fmla="*/ 1129 w 4090"/>
                <a:gd name="T31" fmla="*/ 0 h 30"/>
                <a:gd name="T32" fmla="*/ 1129 w 4090"/>
                <a:gd name="T33" fmla="*/ 30 h 30"/>
                <a:gd name="T34" fmla="*/ 1117 w 4090"/>
                <a:gd name="T35" fmla="*/ 30 h 30"/>
                <a:gd name="T36" fmla="*/ 1117 w 4090"/>
                <a:gd name="T37" fmla="*/ 0 h 30"/>
                <a:gd name="T38" fmla="*/ 1129 w 4090"/>
                <a:gd name="T39" fmla="*/ 0 h 30"/>
                <a:gd name="T40" fmla="*/ 1496 w 4090"/>
                <a:gd name="T41" fmla="*/ 0 h 30"/>
                <a:gd name="T42" fmla="*/ 1496 w 4090"/>
                <a:gd name="T43" fmla="*/ 30 h 30"/>
                <a:gd name="T44" fmla="*/ 1484 w 4090"/>
                <a:gd name="T45" fmla="*/ 30 h 30"/>
                <a:gd name="T46" fmla="*/ 1484 w 4090"/>
                <a:gd name="T47" fmla="*/ 0 h 30"/>
                <a:gd name="T48" fmla="*/ 1496 w 4090"/>
                <a:gd name="T49" fmla="*/ 0 h 30"/>
                <a:gd name="T50" fmla="*/ 1868 w 4090"/>
                <a:gd name="T51" fmla="*/ 0 h 30"/>
                <a:gd name="T52" fmla="*/ 1868 w 4090"/>
                <a:gd name="T53" fmla="*/ 30 h 30"/>
                <a:gd name="T54" fmla="*/ 1856 w 4090"/>
                <a:gd name="T55" fmla="*/ 30 h 30"/>
                <a:gd name="T56" fmla="*/ 1856 w 4090"/>
                <a:gd name="T57" fmla="*/ 0 h 30"/>
                <a:gd name="T58" fmla="*/ 1868 w 4090"/>
                <a:gd name="T59" fmla="*/ 0 h 30"/>
                <a:gd name="T60" fmla="*/ 2240 w 4090"/>
                <a:gd name="T61" fmla="*/ 0 h 30"/>
                <a:gd name="T62" fmla="*/ 2240 w 4090"/>
                <a:gd name="T63" fmla="*/ 30 h 30"/>
                <a:gd name="T64" fmla="*/ 2228 w 4090"/>
                <a:gd name="T65" fmla="*/ 30 h 30"/>
                <a:gd name="T66" fmla="*/ 2228 w 4090"/>
                <a:gd name="T67" fmla="*/ 0 h 30"/>
                <a:gd name="T68" fmla="*/ 2240 w 4090"/>
                <a:gd name="T69" fmla="*/ 0 h 30"/>
                <a:gd name="T70" fmla="*/ 2607 w 4090"/>
                <a:gd name="T71" fmla="*/ 0 h 30"/>
                <a:gd name="T72" fmla="*/ 2607 w 4090"/>
                <a:gd name="T73" fmla="*/ 30 h 30"/>
                <a:gd name="T74" fmla="*/ 2595 w 4090"/>
                <a:gd name="T75" fmla="*/ 30 h 30"/>
                <a:gd name="T76" fmla="*/ 2595 w 4090"/>
                <a:gd name="T77" fmla="*/ 0 h 30"/>
                <a:gd name="T78" fmla="*/ 2607 w 4090"/>
                <a:gd name="T79" fmla="*/ 0 h 30"/>
                <a:gd name="T80" fmla="*/ 2979 w 4090"/>
                <a:gd name="T81" fmla="*/ 0 h 30"/>
                <a:gd name="T82" fmla="*/ 2979 w 4090"/>
                <a:gd name="T83" fmla="*/ 30 h 30"/>
                <a:gd name="T84" fmla="*/ 2967 w 4090"/>
                <a:gd name="T85" fmla="*/ 30 h 30"/>
                <a:gd name="T86" fmla="*/ 2967 w 4090"/>
                <a:gd name="T87" fmla="*/ 0 h 30"/>
                <a:gd name="T88" fmla="*/ 2979 w 4090"/>
                <a:gd name="T89" fmla="*/ 0 h 30"/>
                <a:gd name="T90" fmla="*/ 3351 w 4090"/>
                <a:gd name="T91" fmla="*/ 0 h 30"/>
                <a:gd name="T92" fmla="*/ 3351 w 4090"/>
                <a:gd name="T93" fmla="*/ 30 h 30"/>
                <a:gd name="T94" fmla="*/ 3339 w 4090"/>
                <a:gd name="T95" fmla="*/ 30 h 30"/>
                <a:gd name="T96" fmla="*/ 3339 w 4090"/>
                <a:gd name="T97" fmla="*/ 0 h 30"/>
                <a:gd name="T98" fmla="*/ 3351 w 4090"/>
                <a:gd name="T99" fmla="*/ 0 h 30"/>
                <a:gd name="T100" fmla="*/ 3724 w 4090"/>
                <a:gd name="T101" fmla="*/ 0 h 30"/>
                <a:gd name="T102" fmla="*/ 3724 w 4090"/>
                <a:gd name="T103" fmla="*/ 30 h 30"/>
                <a:gd name="T104" fmla="*/ 3711 w 4090"/>
                <a:gd name="T105" fmla="*/ 30 h 30"/>
                <a:gd name="T106" fmla="*/ 3711 w 4090"/>
                <a:gd name="T107" fmla="*/ 0 h 30"/>
                <a:gd name="T108" fmla="*/ 3724 w 4090"/>
                <a:gd name="T109" fmla="*/ 0 h 30"/>
                <a:gd name="T110" fmla="*/ 4090 w 4090"/>
                <a:gd name="T111" fmla="*/ 0 h 30"/>
                <a:gd name="T112" fmla="*/ 4090 w 4090"/>
                <a:gd name="T113" fmla="*/ 30 h 30"/>
                <a:gd name="T114" fmla="*/ 4078 w 4090"/>
                <a:gd name="T115" fmla="*/ 30 h 30"/>
                <a:gd name="T116" fmla="*/ 4078 w 4090"/>
                <a:gd name="T117" fmla="*/ 0 h 30"/>
                <a:gd name="T118" fmla="*/ 4090 w 4090"/>
                <a:gd name="T119" fmla="*/ 0 h 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090"/>
                <a:gd name="T181" fmla="*/ 0 h 30"/>
                <a:gd name="T182" fmla="*/ 4090 w 4090"/>
                <a:gd name="T183" fmla="*/ 30 h 3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090" h="30">
                  <a:moveTo>
                    <a:pt x="12" y="0"/>
                  </a:moveTo>
                  <a:lnTo>
                    <a:pt x="12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385" y="0"/>
                  </a:moveTo>
                  <a:lnTo>
                    <a:pt x="385" y="30"/>
                  </a:lnTo>
                  <a:lnTo>
                    <a:pt x="373" y="30"/>
                  </a:lnTo>
                  <a:lnTo>
                    <a:pt x="373" y="0"/>
                  </a:lnTo>
                  <a:lnTo>
                    <a:pt x="385" y="0"/>
                  </a:lnTo>
                  <a:close/>
                  <a:moveTo>
                    <a:pt x="757" y="0"/>
                  </a:moveTo>
                  <a:lnTo>
                    <a:pt x="757" y="30"/>
                  </a:lnTo>
                  <a:lnTo>
                    <a:pt x="745" y="30"/>
                  </a:lnTo>
                  <a:lnTo>
                    <a:pt x="745" y="0"/>
                  </a:lnTo>
                  <a:lnTo>
                    <a:pt x="757" y="0"/>
                  </a:lnTo>
                  <a:close/>
                  <a:moveTo>
                    <a:pt x="1129" y="0"/>
                  </a:moveTo>
                  <a:lnTo>
                    <a:pt x="1129" y="30"/>
                  </a:lnTo>
                  <a:lnTo>
                    <a:pt x="1117" y="30"/>
                  </a:lnTo>
                  <a:lnTo>
                    <a:pt x="1117" y="0"/>
                  </a:lnTo>
                  <a:lnTo>
                    <a:pt x="1129" y="0"/>
                  </a:lnTo>
                  <a:close/>
                  <a:moveTo>
                    <a:pt x="1496" y="0"/>
                  </a:moveTo>
                  <a:lnTo>
                    <a:pt x="1496" y="30"/>
                  </a:lnTo>
                  <a:lnTo>
                    <a:pt x="1484" y="30"/>
                  </a:lnTo>
                  <a:lnTo>
                    <a:pt x="1484" y="0"/>
                  </a:lnTo>
                  <a:lnTo>
                    <a:pt x="1496" y="0"/>
                  </a:lnTo>
                  <a:close/>
                  <a:moveTo>
                    <a:pt x="1868" y="0"/>
                  </a:moveTo>
                  <a:lnTo>
                    <a:pt x="1868" y="30"/>
                  </a:lnTo>
                  <a:lnTo>
                    <a:pt x="1856" y="30"/>
                  </a:lnTo>
                  <a:lnTo>
                    <a:pt x="1856" y="0"/>
                  </a:lnTo>
                  <a:lnTo>
                    <a:pt x="1868" y="0"/>
                  </a:lnTo>
                  <a:close/>
                  <a:moveTo>
                    <a:pt x="2240" y="0"/>
                  </a:moveTo>
                  <a:lnTo>
                    <a:pt x="2240" y="30"/>
                  </a:lnTo>
                  <a:lnTo>
                    <a:pt x="2228" y="30"/>
                  </a:lnTo>
                  <a:lnTo>
                    <a:pt x="2228" y="0"/>
                  </a:lnTo>
                  <a:lnTo>
                    <a:pt x="2240" y="0"/>
                  </a:lnTo>
                  <a:close/>
                  <a:moveTo>
                    <a:pt x="2607" y="0"/>
                  </a:moveTo>
                  <a:lnTo>
                    <a:pt x="2607" y="30"/>
                  </a:lnTo>
                  <a:lnTo>
                    <a:pt x="2595" y="30"/>
                  </a:lnTo>
                  <a:lnTo>
                    <a:pt x="2595" y="0"/>
                  </a:lnTo>
                  <a:lnTo>
                    <a:pt x="2607" y="0"/>
                  </a:lnTo>
                  <a:close/>
                  <a:moveTo>
                    <a:pt x="2979" y="0"/>
                  </a:moveTo>
                  <a:lnTo>
                    <a:pt x="2979" y="30"/>
                  </a:lnTo>
                  <a:lnTo>
                    <a:pt x="2967" y="30"/>
                  </a:lnTo>
                  <a:lnTo>
                    <a:pt x="2967" y="0"/>
                  </a:lnTo>
                  <a:lnTo>
                    <a:pt x="2979" y="0"/>
                  </a:lnTo>
                  <a:close/>
                  <a:moveTo>
                    <a:pt x="3351" y="0"/>
                  </a:moveTo>
                  <a:lnTo>
                    <a:pt x="3351" y="30"/>
                  </a:lnTo>
                  <a:lnTo>
                    <a:pt x="3339" y="30"/>
                  </a:lnTo>
                  <a:lnTo>
                    <a:pt x="3339" y="0"/>
                  </a:lnTo>
                  <a:lnTo>
                    <a:pt x="3351" y="0"/>
                  </a:lnTo>
                  <a:close/>
                  <a:moveTo>
                    <a:pt x="3724" y="0"/>
                  </a:moveTo>
                  <a:lnTo>
                    <a:pt x="3724" y="30"/>
                  </a:lnTo>
                  <a:lnTo>
                    <a:pt x="3711" y="30"/>
                  </a:lnTo>
                  <a:lnTo>
                    <a:pt x="3711" y="0"/>
                  </a:lnTo>
                  <a:lnTo>
                    <a:pt x="3724" y="0"/>
                  </a:lnTo>
                  <a:close/>
                  <a:moveTo>
                    <a:pt x="4090" y="0"/>
                  </a:moveTo>
                  <a:lnTo>
                    <a:pt x="4090" y="30"/>
                  </a:lnTo>
                  <a:lnTo>
                    <a:pt x="4078" y="30"/>
                  </a:lnTo>
                  <a:lnTo>
                    <a:pt x="4078" y="0"/>
                  </a:lnTo>
                  <a:lnTo>
                    <a:pt x="4090" y="0"/>
                  </a:lnTo>
                  <a:close/>
                </a:path>
              </a:pathLst>
            </a:custGeom>
            <a:solidFill>
              <a:schemeClr val="accent2"/>
            </a:solidFill>
            <a:ln w="317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23" name="Rectangle 125"/>
            <p:cNvSpPr>
              <a:spLocks noChangeArrowheads="1"/>
            </p:cNvSpPr>
            <p:nvPr/>
          </p:nvSpPr>
          <p:spPr bwMode="auto">
            <a:xfrm>
              <a:off x="1679575" y="2246313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88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24" name="Rectangle 126"/>
            <p:cNvSpPr>
              <a:spLocks noChangeArrowheads="1"/>
            </p:cNvSpPr>
            <p:nvPr/>
          </p:nvSpPr>
          <p:spPr bwMode="auto">
            <a:xfrm>
              <a:off x="2268538" y="2540000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80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25" name="Rectangle 127"/>
            <p:cNvSpPr>
              <a:spLocks noChangeArrowheads="1"/>
            </p:cNvSpPr>
            <p:nvPr/>
          </p:nvSpPr>
          <p:spPr bwMode="auto">
            <a:xfrm>
              <a:off x="2855913" y="28717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71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26" name="Rectangle 128"/>
            <p:cNvSpPr>
              <a:spLocks noChangeArrowheads="1"/>
            </p:cNvSpPr>
            <p:nvPr/>
          </p:nvSpPr>
          <p:spPr bwMode="auto">
            <a:xfrm>
              <a:off x="4070350" y="5294313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5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27" name="Rectangle 129"/>
            <p:cNvSpPr>
              <a:spLocks noChangeArrowheads="1"/>
            </p:cNvSpPr>
            <p:nvPr/>
          </p:nvSpPr>
          <p:spPr bwMode="auto">
            <a:xfrm>
              <a:off x="465931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7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28" name="Rectangle 130"/>
            <p:cNvSpPr>
              <a:spLocks noChangeArrowheads="1"/>
            </p:cNvSpPr>
            <p:nvPr/>
          </p:nvSpPr>
          <p:spPr bwMode="auto">
            <a:xfrm>
              <a:off x="5210175" y="5110163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10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29" name="Rectangle 131"/>
            <p:cNvSpPr>
              <a:spLocks noChangeArrowheads="1"/>
            </p:cNvSpPr>
            <p:nvPr/>
          </p:nvSpPr>
          <p:spPr bwMode="auto">
            <a:xfrm>
              <a:off x="642461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7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0" name="Rectangle 132"/>
            <p:cNvSpPr>
              <a:spLocks noChangeArrowheads="1"/>
            </p:cNvSpPr>
            <p:nvPr/>
          </p:nvSpPr>
          <p:spPr bwMode="auto">
            <a:xfrm>
              <a:off x="6973888" y="503713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12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1" name="Rectangle 133"/>
            <p:cNvSpPr>
              <a:spLocks noChangeArrowheads="1"/>
            </p:cNvSpPr>
            <p:nvPr/>
          </p:nvSpPr>
          <p:spPr bwMode="auto">
            <a:xfrm>
              <a:off x="7562850" y="481647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18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2" name="Rectangle 134"/>
            <p:cNvSpPr>
              <a:spLocks noChangeArrowheads="1"/>
            </p:cNvSpPr>
            <p:nvPr/>
          </p:nvSpPr>
          <p:spPr bwMode="auto">
            <a:xfrm>
              <a:off x="1947200" y="25034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81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33" name="Rectangle 135"/>
            <p:cNvSpPr>
              <a:spLocks noChangeArrowheads="1"/>
            </p:cNvSpPr>
            <p:nvPr/>
          </p:nvSpPr>
          <p:spPr bwMode="auto">
            <a:xfrm>
              <a:off x="2569300" y="28336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72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34" name="Rectangle 136"/>
            <p:cNvSpPr>
              <a:spLocks noChangeArrowheads="1"/>
            </p:cNvSpPr>
            <p:nvPr/>
          </p:nvSpPr>
          <p:spPr bwMode="auto">
            <a:xfrm>
              <a:off x="3146688" y="316547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63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35" name="Rectangle 137"/>
            <p:cNvSpPr>
              <a:spLocks noChangeArrowheads="1"/>
            </p:cNvSpPr>
            <p:nvPr/>
          </p:nvSpPr>
          <p:spPr bwMode="auto">
            <a:xfrm>
              <a:off x="4302125" y="52578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6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6" name="Rectangle 138"/>
            <p:cNvSpPr>
              <a:spLocks noChangeArrowheads="1"/>
            </p:cNvSpPr>
            <p:nvPr/>
          </p:nvSpPr>
          <p:spPr bwMode="auto">
            <a:xfrm>
              <a:off x="4903788" y="5183188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8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7" name="Rectangle 139"/>
            <p:cNvSpPr>
              <a:spLocks noChangeArrowheads="1"/>
            </p:cNvSpPr>
            <p:nvPr/>
          </p:nvSpPr>
          <p:spPr bwMode="auto">
            <a:xfrm>
              <a:off x="549116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7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8" name="Rectangle 140"/>
            <p:cNvSpPr>
              <a:spLocks noChangeArrowheads="1"/>
            </p:cNvSpPr>
            <p:nvPr/>
          </p:nvSpPr>
          <p:spPr bwMode="auto">
            <a:xfrm>
              <a:off x="6630988" y="500062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13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39" name="Rectangle 141"/>
            <p:cNvSpPr>
              <a:spLocks noChangeArrowheads="1"/>
            </p:cNvSpPr>
            <p:nvPr/>
          </p:nvSpPr>
          <p:spPr bwMode="auto">
            <a:xfrm>
              <a:off x="7218363" y="4743450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333399"/>
                  </a:solidFill>
                  <a:latin typeface="Calibri" pitchFamily="34" charset="0"/>
                </a:rPr>
                <a:t>20</a:t>
              </a:r>
              <a:endParaRPr lang="fr-FR" b="1">
                <a:solidFill>
                  <a:srgbClr val="333399"/>
                </a:solidFill>
              </a:endParaRPr>
            </a:p>
          </p:txBody>
        </p:sp>
        <p:sp>
          <p:nvSpPr>
            <p:cNvPr id="16440" name="Rectangle 142"/>
            <p:cNvSpPr>
              <a:spLocks noChangeArrowheads="1"/>
            </p:cNvSpPr>
            <p:nvPr/>
          </p:nvSpPr>
          <p:spPr bwMode="auto">
            <a:xfrm>
              <a:off x="7842050" y="4411462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333399"/>
                  </a:solidFill>
                  <a:latin typeface="Calibri" pitchFamily="34" charset="0"/>
                </a:rPr>
                <a:t>30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  <p:sp>
          <p:nvSpPr>
            <p:cNvPr id="16441" name="Rectangle 143"/>
            <p:cNvSpPr>
              <a:spLocks noChangeArrowheads="1"/>
            </p:cNvSpPr>
            <p:nvPr/>
          </p:nvSpPr>
          <p:spPr bwMode="auto">
            <a:xfrm>
              <a:off x="1432665" y="5603875"/>
              <a:ext cx="909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2" name="Rectangle 144"/>
            <p:cNvSpPr>
              <a:spLocks noChangeArrowheads="1"/>
            </p:cNvSpPr>
            <p:nvPr/>
          </p:nvSpPr>
          <p:spPr bwMode="auto">
            <a:xfrm>
              <a:off x="1340590" y="4868863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20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3" name="Rectangle 145"/>
            <p:cNvSpPr>
              <a:spLocks noChangeArrowheads="1"/>
            </p:cNvSpPr>
            <p:nvPr/>
          </p:nvSpPr>
          <p:spPr bwMode="auto">
            <a:xfrm>
              <a:off x="1340590" y="4135438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40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4" name="Rectangle 146"/>
            <p:cNvSpPr>
              <a:spLocks noChangeArrowheads="1"/>
            </p:cNvSpPr>
            <p:nvPr/>
          </p:nvSpPr>
          <p:spPr bwMode="auto">
            <a:xfrm>
              <a:off x="1340590" y="3400425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60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5" name="Rectangle 147"/>
            <p:cNvSpPr>
              <a:spLocks noChangeArrowheads="1"/>
            </p:cNvSpPr>
            <p:nvPr/>
          </p:nvSpPr>
          <p:spPr bwMode="auto">
            <a:xfrm>
              <a:off x="1340590" y="266700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80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6" name="Rectangle 148"/>
            <p:cNvSpPr>
              <a:spLocks noChangeArrowheads="1"/>
            </p:cNvSpPr>
            <p:nvPr/>
          </p:nvSpPr>
          <p:spPr bwMode="auto">
            <a:xfrm>
              <a:off x="1248515" y="1931988"/>
              <a:ext cx="2729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 smtClean="0">
                  <a:solidFill>
                    <a:srgbClr val="000066"/>
                  </a:solidFill>
                  <a:latin typeface="Calibri" pitchFamily="34" charset="0"/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6447" name="Rectangle 149"/>
            <p:cNvSpPr>
              <a:spLocks noChangeArrowheads="1"/>
            </p:cNvSpPr>
            <p:nvPr/>
          </p:nvSpPr>
          <p:spPr bwMode="auto">
            <a:xfrm>
              <a:off x="1778000" y="5819775"/>
              <a:ext cx="296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W48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48" name="Rectangle 150"/>
            <p:cNvSpPr>
              <a:spLocks noChangeArrowheads="1"/>
            </p:cNvSpPr>
            <p:nvPr/>
          </p:nvSpPr>
          <p:spPr bwMode="auto">
            <a:xfrm>
              <a:off x="2366963" y="5819775"/>
              <a:ext cx="296862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W96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49" name="Rectangle 151"/>
            <p:cNvSpPr>
              <a:spLocks noChangeArrowheads="1"/>
            </p:cNvSpPr>
            <p:nvPr/>
          </p:nvSpPr>
          <p:spPr bwMode="auto">
            <a:xfrm>
              <a:off x="2916238" y="5819775"/>
              <a:ext cx="374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W144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0" name="Rectangle 152"/>
            <p:cNvSpPr>
              <a:spLocks noChangeArrowheads="1"/>
            </p:cNvSpPr>
            <p:nvPr/>
          </p:nvSpPr>
          <p:spPr bwMode="auto">
            <a:xfrm>
              <a:off x="4132263" y="5819775"/>
              <a:ext cx="296862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W48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1" name="Rectangle 153"/>
            <p:cNvSpPr>
              <a:spLocks noChangeArrowheads="1"/>
            </p:cNvSpPr>
            <p:nvPr/>
          </p:nvSpPr>
          <p:spPr bwMode="auto">
            <a:xfrm>
              <a:off x="4719638" y="5819775"/>
              <a:ext cx="296862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W96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2" name="Rectangle 154"/>
            <p:cNvSpPr>
              <a:spLocks noChangeArrowheads="1"/>
            </p:cNvSpPr>
            <p:nvPr/>
          </p:nvSpPr>
          <p:spPr bwMode="auto">
            <a:xfrm>
              <a:off x="5270500" y="5819775"/>
              <a:ext cx="374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W144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3" name="Rectangle 155"/>
            <p:cNvSpPr>
              <a:spLocks noChangeArrowheads="1"/>
            </p:cNvSpPr>
            <p:nvPr/>
          </p:nvSpPr>
          <p:spPr bwMode="auto">
            <a:xfrm>
              <a:off x="6484938" y="5819775"/>
              <a:ext cx="296862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W48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4" name="Rectangle 156"/>
            <p:cNvSpPr>
              <a:spLocks noChangeArrowheads="1"/>
            </p:cNvSpPr>
            <p:nvPr/>
          </p:nvSpPr>
          <p:spPr bwMode="auto">
            <a:xfrm>
              <a:off x="7073900" y="5819775"/>
              <a:ext cx="296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W96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455" name="Rectangle 157"/>
            <p:cNvSpPr>
              <a:spLocks noChangeArrowheads="1"/>
            </p:cNvSpPr>
            <p:nvPr/>
          </p:nvSpPr>
          <p:spPr bwMode="auto">
            <a:xfrm>
              <a:off x="7623175" y="5819775"/>
              <a:ext cx="374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b="1" dirty="0">
                  <a:solidFill>
                    <a:srgbClr val="000066"/>
                  </a:solidFill>
                  <a:latin typeface="Calibri" pitchFamily="34" charset="0"/>
                </a:rPr>
                <a:t>W144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grpSp>
          <p:nvGrpSpPr>
            <p:cNvPr id="100" name="Groupe 99"/>
            <p:cNvGrpSpPr/>
            <p:nvPr/>
          </p:nvGrpSpPr>
          <p:grpSpPr>
            <a:xfrm>
              <a:off x="2017888" y="1727104"/>
              <a:ext cx="2241877" cy="592237"/>
              <a:chOff x="6902405" y="1854425"/>
              <a:chExt cx="2241877" cy="592237"/>
            </a:xfrm>
          </p:grpSpPr>
          <p:sp>
            <p:nvSpPr>
              <p:cNvPr id="95" name="AutoShape 165"/>
              <p:cNvSpPr>
                <a:spLocks noChangeArrowheads="1"/>
              </p:cNvSpPr>
              <p:nvPr/>
            </p:nvSpPr>
            <p:spPr bwMode="auto">
              <a:xfrm>
                <a:off x="6902405" y="1854425"/>
                <a:ext cx="2241877" cy="5922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6" name="Rectangle 3"/>
              <p:cNvSpPr>
                <a:spLocks noChangeArrowheads="1"/>
              </p:cNvSpPr>
              <p:nvPr/>
            </p:nvSpPr>
            <p:spPr bwMode="auto">
              <a:xfrm>
                <a:off x="7011946" y="1952866"/>
                <a:ext cx="177805" cy="144486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7" name="Rectangle 4"/>
              <p:cNvSpPr>
                <a:spLocks noChangeArrowheads="1"/>
              </p:cNvSpPr>
              <p:nvPr/>
            </p:nvSpPr>
            <p:spPr bwMode="auto">
              <a:xfrm>
                <a:off x="7012329" y="2217958"/>
                <a:ext cx="177800" cy="14446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>
                  <a:solidFill>
                    <a:srgbClr val="000066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8" name="ZoneTexte 84"/>
              <p:cNvSpPr txBox="1">
                <a:spLocks noChangeArrowheads="1"/>
              </p:cNvSpPr>
              <p:nvPr/>
            </p:nvSpPr>
            <p:spPr bwMode="auto">
              <a:xfrm>
                <a:off x="7155843" y="1867345"/>
                <a:ext cx="194931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sz="1400" b="1" dirty="0">
                    <a:solidFill>
                      <a:srgbClr val="333399"/>
                    </a:solidFill>
                    <a:latin typeface="Calibri" pitchFamily="34" charset="0"/>
                  </a:rPr>
                  <a:t>DTG + </a:t>
                </a:r>
                <a:r>
                  <a:rPr lang="en-US" sz="1400" b="1" dirty="0" smtClean="0">
                    <a:solidFill>
                      <a:srgbClr val="333399"/>
                    </a:solidFill>
                    <a:latin typeface="Calibri" pitchFamily="34" charset="0"/>
                  </a:rPr>
                  <a:t>ABC/3TC (N=414)</a:t>
                </a:r>
                <a:endParaRPr lang="en-US" sz="1400" b="1" dirty="0">
                  <a:solidFill>
                    <a:srgbClr val="333399"/>
                  </a:solidFill>
                  <a:latin typeface="Calibri" pitchFamily="34" charset="0"/>
                </a:endParaRPr>
              </a:p>
            </p:txBody>
          </p:sp>
          <p:sp>
            <p:nvSpPr>
              <p:cNvPr id="99" name="ZoneTexte 85"/>
              <p:cNvSpPr txBox="1">
                <a:spLocks noChangeArrowheads="1"/>
              </p:cNvSpPr>
              <p:nvPr/>
            </p:nvSpPr>
            <p:spPr bwMode="auto">
              <a:xfrm>
                <a:off x="7155843" y="2127739"/>
                <a:ext cx="178850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sz="1400" b="1" dirty="0" smtClean="0">
                    <a:solidFill>
                      <a:srgbClr val="333399"/>
                    </a:solidFill>
                    <a:latin typeface="Calibri" pitchFamily="34" charset="0"/>
                  </a:rPr>
                  <a:t>TDF/FTC/EFV (N=419)</a:t>
                </a:r>
                <a:endParaRPr lang="en-US" sz="1400" b="1" dirty="0">
                  <a:solidFill>
                    <a:srgbClr val="3333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01" name="Rectangle 100"/>
            <p:cNvSpPr/>
            <p:nvPr/>
          </p:nvSpPr>
          <p:spPr>
            <a:xfrm>
              <a:off x="1475733" y="1699238"/>
              <a:ext cx="3529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000066"/>
                  </a:solidFill>
                  <a:latin typeface="Calibri" pitchFamily="34" charset="0"/>
                </a:rPr>
                <a:t>%</a:t>
              </a:r>
              <a:endParaRPr lang="fr-FR" dirty="0">
                <a:solidFill>
                  <a:srgbClr val="000066"/>
                </a:solidFill>
              </a:endParaRPr>
            </a:p>
          </p:txBody>
        </p:sp>
      </p:grpSp>
      <p:sp>
        <p:nvSpPr>
          <p:cNvPr id="103" name="Text Box 3"/>
          <p:cNvSpPr txBox="1">
            <a:spLocks noChangeArrowheads="1"/>
          </p:cNvSpPr>
          <p:nvPr/>
        </p:nvSpPr>
        <p:spPr bwMode="auto">
          <a:xfrm>
            <a:off x="6303963" y="6562764"/>
            <a:ext cx="2808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Walmsley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smtClean="0">
                <a:solidFill>
                  <a:srgbClr val="CC0000"/>
                </a:solidFill>
              </a:rPr>
              <a:t>S. JAIDS 2015; 70:515-9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512763" y="1158875"/>
            <a:ext cx="81057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HIV-1 RNA &lt; 50 c/mL by baseline stratification factors</a:t>
            </a:r>
          </a:p>
        </p:txBody>
      </p:sp>
      <p:sp>
        <p:nvSpPr>
          <p:cNvPr id="27650" name="ZoneTexte 69"/>
          <p:cNvSpPr txBox="1">
            <a:spLocks noChangeArrowheads="1"/>
          </p:cNvSpPr>
          <p:nvPr/>
        </p:nvSpPr>
        <p:spPr bwMode="auto">
          <a:xfrm>
            <a:off x="3514725" y="6565900"/>
            <a:ext cx="562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NEJM 2013;369:1807-18; </a:t>
            </a:r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JAIDS </a:t>
            </a:r>
            <a:r>
              <a:rPr lang="en-GB" sz="1200" i="1" dirty="0" smtClean="0">
                <a:solidFill>
                  <a:srgbClr val="CC0000"/>
                </a:solidFill>
              </a:rPr>
              <a:t>2015; 70:515-9 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765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55563"/>
            <a:ext cx="8736013" cy="1084262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2765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277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773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graphicFrame>
        <p:nvGraphicFramePr>
          <p:cNvPr id="9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801813"/>
          <a:ext cx="8353425" cy="4581217"/>
        </p:xfrm>
        <a:graphic>
          <a:graphicData uri="http://schemas.openxmlformats.org/drawingml/2006/table">
            <a:tbl>
              <a:tblPr/>
              <a:tblGrid>
                <a:gridCol w="1760537"/>
                <a:gridCol w="1446213"/>
                <a:gridCol w="2573337"/>
                <a:gridCol w="2573338"/>
              </a:tblGrid>
              <a:tr h="292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W48 outcome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Plasma HIV-1 RNA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Number of Responders/Number Assessed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253/280 (90.4%) 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238/288 (82.6%) 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111/134 (82.8%)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100/131 (76.3%) 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CD4+ T cell count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319/357 (89.4%)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290/357 (81.2%)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45/57 (78.9%)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48/62 (77.4%)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W144 outcome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Plasma HIV-1 RNA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204/280 (73%)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185/288 (64%)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92/134 (69%)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80/131 (61%)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CD4+ T cell count</a:t>
                      </a:r>
                      <a:endParaRPr kumimoji="0" lang="en-US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262/357 (73%)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230/357 (64%)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34/57 (60%)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35/62 (56%)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12838"/>
            <a:ext cx="8802688" cy="153035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2400" b="1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>
                <a:ea typeface="ＭＳ Ｐゴシック" pitchFamily="-1" charset="-128"/>
              </a:rPr>
              <a:t>2 consecutive plasma HIV-1 RNA </a:t>
            </a:r>
            <a:r>
              <a:rPr lang="en-US" sz="1600" u="sng" dirty="0" smtClean="0">
                <a:ea typeface="ＭＳ Ｐゴシック" pitchFamily="-1" charset="-128"/>
              </a:rPr>
              <a:t>&gt;</a:t>
            </a:r>
            <a:r>
              <a:rPr lang="en-US" sz="1600" dirty="0" smtClean="0">
                <a:ea typeface="ＭＳ Ｐゴシック" pitchFamily="-1" charset="-128"/>
              </a:rPr>
              <a:t> 50 </a:t>
            </a:r>
            <a:r>
              <a:rPr lang="en-US" sz="1600" dirty="0" err="1" smtClean="0">
                <a:ea typeface="ＭＳ Ｐゴシック" pitchFamily="-1" charset="-128"/>
              </a:rPr>
              <a:t>c/mL</a:t>
            </a:r>
            <a:r>
              <a:rPr lang="en-US" sz="1600" dirty="0" smtClean="0">
                <a:ea typeface="ＭＳ Ｐゴシック" pitchFamily="-1" charset="-128"/>
              </a:rPr>
              <a:t>, on or after W24</a:t>
            </a:r>
          </a:p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2400" b="1" dirty="0" smtClean="0">
                <a:latin typeface="+mj-lt"/>
                <a:ea typeface="ＭＳ Ｐゴシック" pitchFamily="-1" charset="-128"/>
              </a:rPr>
              <a:t>Criteria for resistance testing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>
                <a:ea typeface="ＭＳ Ｐゴシック" pitchFamily="-1" charset="-128"/>
              </a:rPr>
              <a:t>All patients with protocol defined </a:t>
            </a: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failure (PDVF)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>
                <a:ea typeface="ＭＳ Ｐゴシック" pitchFamily="-1" charset="-128"/>
              </a:rPr>
              <a:t>Genotype of RT and </a:t>
            </a:r>
            <a:r>
              <a:rPr lang="en-US" sz="1600" dirty="0" err="1" smtClean="0">
                <a:ea typeface="ＭＳ Ｐゴシック" pitchFamily="-1" charset="-128"/>
              </a:rPr>
              <a:t>integrase</a:t>
            </a:r>
            <a:r>
              <a:rPr lang="en-US" sz="1600" dirty="0" smtClean="0">
                <a:ea typeface="ＭＳ Ｐゴシック" pitchFamily="-1" charset="-128"/>
              </a:rPr>
              <a:t> on baseline and 1</a:t>
            </a:r>
            <a:r>
              <a:rPr lang="en-US" sz="1600" baseline="30000" dirty="0" smtClean="0">
                <a:ea typeface="ＭＳ Ｐゴシック" pitchFamily="-1" charset="-128"/>
              </a:rPr>
              <a:t>st</a:t>
            </a:r>
            <a:r>
              <a:rPr lang="en-US" sz="1600" dirty="0" smtClean="0">
                <a:ea typeface="ＭＳ Ｐゴシック" pitchFamily="-1" charset="-128"/>
              </a:rPr>
              <a:t> suspected </a:t>
            </a: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failure samples 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250825" y="3109913"/>
          <a:ext cx="8780463" cy="2667635"/>
        </p:xfrm>
        <a:graphic>
          <a:graphicData uri="http://schemas.openxmlformats.org/drawingml/2006/table">
            <a:tbl>
              <a:tblPr/>
              <a:tblGrid>
                <a:gridCol w="3013075"/>
                <a:gridCol w="1033463"/>
                <a:gridCol w="855662"/>
                <a:gridCol w="974725"/>
                <a:gridCol w="1033463"/>
                <a:gridCol w="960437"/>
                <a:gridCol w="909638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84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 , N = 414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TDF/FTC/EFV, N = 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D0-W48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W48-96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W96-144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D0-W48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W48-96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W96-144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 (4.3%)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 (4.1%)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Integrase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genotype at baseline and time of 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Emergent </a:t>
                      </a: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integrase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-R mutations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RT genotype results at baseline and time of 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Emergent NRTI-R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Emergent NNRTI-R mutations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(K65R)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2***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8736" name="ZoneTexte 10"/>
          <p:cNvSpPr txBox="1">
            <a:spLocks noChangeArrowheads="1"/>
          </p:cNvSpPr>
          <p:nvPr/>
        </p:nvSpPr>
        <p:spPr bwMode="auto">
          <a:xfrm>
            <a:off x="261784" y="5795308"/>
            <a:ext cx="780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200" dirty="0">
                <a:solidFill>
                  <a:srgbClr val="000066"/>
                </a:solidFill>
              </a:rPr>
              <a:t>* E157Q/P polymorphism in 1 patient with no change in phenotype</a:t>
            </a:r>
          </a:p>
          <a:p>
            <a:pPr defTabSz="914400"/>
            <a:r>
              <a:rPr lang="en-GB" sz="1200" dirty="0">
                <a:solidFill>
                  <a:srgbClr val="000066"/>
                </a:solidFill>
              </a:rPr>
              <a:t>** N = 1 with K101E, N = 1 with K103N, N = 1 with G190A, N = 1 with K103N + G190A ; **** N = 2 with K103K/N</a:t>
            </a:r>
          </a:p>
        </p:txBody>
      </p:sp>
      <p:sp>
        <p:nvSpPr>
          <p:cNvPr id="28737" name="Rectangle 20"/>
          <p:cNvSpPr>
            <a:spLocks noChangeArrowheads="1"/>
          </p:cNvSpPr>
          <p:nvPr/>
        </p:nvSpPr>
        <p:spPr bwMode="auto">
          <a:xfrm>
            <a:off x="3394075" y="2698750"/>
            <a:ext cx="2732088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Resistance data at PDVF</a:t>
            </a:r>
          </a:p>
        </p:txBody>
      </p:sp>
      <p:sp>
        <p:nvSpPr>
          <p:cNvPr id="28738" name="ZoneTexte 69"/>
          <p:cNvSpPr txBox="1">
            <a:spLocks noChangeArrowheads="1"/>
          </p:cNvSpPr>
          <p:nvPr/>
        </p:nvSpPr>
        <p:spPr bwMode="auto">
          <a:xfrm>
            <a:off x="990600" y="641985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Walmsley</a:t>
            </a:r>
            <a:r>
              <a:rPr lang="fr-FR" sz="1200" i="1" dirty="0">
                <a:solidFill>
                  <a:srgbClr val="CC0000"/>
                </a:solidFill>
              </a:rPr>
              <a:t> S, ICAAC 2012, Abs.H556b ; </a:t>
            </a:r>
            <a:r>
              <a:rPr lang="en-GB" sz="1200" i="1" dirty="0" err="1">
                <a:solidFill>
                  <a:srgbClr val="CC0000"/>
                </a:solidFill>
              </a:rPr>
              <a:t>Walmsley</a:t>
            </a:r>
            <a:r>
              <a:rPr lang="en-GB" sz="1200" i="1" dirty="0">
                <a:solidFill>
                  <a:srgbClr val="CC0000"/>
                </a:solidFill>
              </a:rPr>
              <a:t> S. NEJM 2013;369:807-18 </a:t>
            </a:r>
            <a:r>
              <a:rPr lang="fr-FR" sz="1200" i="1" dirty="0" smtClean="0">
                <a:solidFill>
                  <a:srgbClr val="CC0000"/>
                </a:solidFill>
              </a:rPr>
              <a:t>; </a:t>
            </a:r>
            <a:br>
              <a:rPr lang="fr-FR" sz="1200" i="1" dirty="0" smtClean="0">
                <a:solidFill>
                  <a:srgbClr val="CC0000"/>
                </a:solidFill>
              </a:rPr>
            </a:br>
            <a:r>
              <a:rPr lang="en-GB" sz="1200" i="1" dirty="0" err="1" smtClean="0">
                <a:solidFill>
                  <a:srgbClr val="CC0000"/>
                </a:solidFill>
              </a:rPr>
              <a:t>Pappa</a:t>
            </a:r>
            <a:r>
              <a:rPr lang="en-GB" sz="1200" i="1" dirty="0" smtClean="0">
                <a:solidFill>
                  <a:srgbClr val="CC0000"/>
                </a:solidFill>
              </a:rPr>
              <a:t> </a:t>
            </a:r>
            <a:r>
              <a:rPr lang="en-GB" sz="1200" i="1" dirty="0">
                <a:solidFill>
                  <a:srgbClr val="CC0000"/>
                </a:solidFill>
              </a:rPr>
              <a:t>K. ICAAC 2014, Abs. H-</a:t>
            </a:r>
            <a:r>
              <a:rPr lang="en-GB" sz="1200" i="1" dirty="0" smtClean="0">
                <a:solidFill>
                  <a:srgbClr val="CC0000"/>
                </a:solidFill>
              </a:rPr>
              <a:t>647a ; </a:t>
            </a:r>
            <a:r>
              <a:rPr lang="en-GB" sz="1200" i="1" dirty="0" err="1" smtClean="0">
                <a:solidFill>
                  <a:srgbClr val="CC0000"/>
                </a:solidFill>
              </a:rPr>
              <a:t>Walmsley</a:t>
            </a:r>
            <a:r>
              <a:rPr lang="en-GB" sz="1200" i="1" dirty="0" smtClean="0">
                <a:solidFill>
                  <a:srgbClr val="CC0000"/>
                </a:solidFill>
              </a:rPr>
              <a:t> S. JAIDS 2015; 70:515-9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28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28740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2874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874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381000" y="1600200"/>
          <a:ext cx="8405813" cy="4915300"/>
        </p:xfrm>
        <a:graphic>
          <a:graphicData uri="http://schemas.openxmlformats.org/drawingml/2006/table">
            <a:tbl>
              <a:tblPr/>
              <a:tblGrid>
                <a:gridCol w="500063"/>
                <a:gridCol w="4670425"/>
                <a:gridCol w="1774825"/>
                <a:gridCol w="1460500"/>
              </a:tblGrid>
              <a:tr h="236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236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 leading to discontinuation of study drug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 (2.4%)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42 (10.0%)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Psychiatric disorder,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Nervous system disorder,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Skin and subcutaneous-tissue disorder,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Gastrointestinal disorder,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General disorder or administration-site condition,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 of grade 2-4 in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3% in either group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Bronchitis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Diarrhoea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Anxiety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Depression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2-4 elevation of ALT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5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2-4 elevation of AST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817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 and laboratory abnormalities at week 48</a:t>
            </a:r>
            <a:endParaRPr lang="en-GB" dirty="0">
              <a:solidFill>
                <a:srgbClr val="CC3300"/>
              </a:solidFill>
            </a:endParaRPr>
          </a:p>
        </p:txBody>
      </p:sp>
      <p:sp>
        <p:nvSpPr>
          <p:cNvPr id="30818" name="ZoneTexte 69"/>
          <p:cNvSpPr txBox="1">
            <a:spLocks noChangeArrowheads="1"/>
          </p:cNvSpPr>
          <p:nvPr/>
        </p:nvSpPr>
        <p:spPr bwMode="auto">
          <a:xfrm>
            <a:off x="5670550" y="6565900"/>
            <a:ext cx="3473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Walmsley S. NEJM 2013;369:1807-18</a:t>
            </a:r>
          </a:p>
        </p:txBody>
      </p:sp>
      <p:sp>
        <p:nvSpPr>
          <p:cNvPr id="3081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13825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SINGLE </a:t>
            </a:r>
            <a:r>
              <a:rPr lang="en-GB" sz="3200" smtClean="0">
                <a:ea typeface="ＭＳ Ｐゴシック" pitchFamily="34" charset="-128"/>
              </a:rPr>
              <a:t>Study: DTG + ABC/3TC vs TDF/FTC/EFV QD</a:t>
            </a:r>
          </a:p>
        </p:txBody>
      </p:sp>
      <p:grpSp>
        <p:nvGrpSpPr>
          <p:cNvPr id="30820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082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082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1431</Words>
  <Application>Microsoft Office PowerPoint</Application>
  <PresentationFormat>Affichage à l'écran (4:3)</PresentationFormat>
  <Paragraphs>529</Paragraphs>
  <Slides>12</Slides>
  <Notes>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ARV_trials_2015</vt:lpstr>
      <vt:lpstr>Feuille de calcul</vt:lpstr>
      <vt:lpstr>Comparison of INSTI vs EFV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DTG + ABC/3TC vs TDF/FTC/EFV QD</vt:lpstr>
      <vt:lpstr>SINGLE Study: bone biomarkers assessment </vt:lpstr>
      <vt:lpstr>SINGLE Study: DTG + ABC/3TC vs TDF/FTC/EFV QD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keywords/>
  <dc:description/>
  <cp:lastModifiedBy>Pilouk</cp:lastModifiedBy>
  <cp:revision>175</cp:revision>
  <dcterms:created xsi:type="dcterms:W3CDTF">2015-04-16T06:18:30Z</dcterms:created>
  <dcterms:modified xsi:type="dcterms:W3CDTF">2015-11-30T11:44:32Z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F9AAB4AA-7B6F-41CA-8061-201668AACE06</vt:lpwstr>
  </property>
  <property fmtid="{D5CDD505-2E9C-101B-9397-08002B2CF9AE}" pid="3" name="ArticulatePath">
    <vt:lpwstr>AEI_ARV trials naive MAJ 2014-SINGLE-v01</vt:lpwstr>
  </property>
</Properties>
</file>