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charts/chart1.xml" ContentType="application/vnd.openxmlformats-officedocument.drawingml.chart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80" r:id="rId2"/>
    <p:sldId id="257" r:id="rId3"/>
    <p:sldId id="258" r:id="rId4"/>
    <p:sldId id="259" r:id="rId5"/>
    <p:sldId id="275" r:id="rId6"/>
    <p:sldId id="276" r:id="rId7"/>
    <p:sldId id="277" r:id="rId8"/>
    <p:sldId id="262" r:id="rId9"/>
    <p:sldId id="281" r:id="rId10"/>
    <p:sldId id="278" r:id="rId11"/>
    <p:sldId id="282" r:id="rId12"/>
    <p:sldId id="279" r:id="rId13"/>
    <p:sldId id="283" r:id="rId14"/>
    <p:sldId id="284" r:id="rId15"/>
    <p:sldId id="285" r:id="rId16"/>
  </p:sldIdLst>
  <p:sldSz cx="9144000" cy="6858000" type="screen4x3"/>
  <p:notesSz cx="6858000" cy="9144000"/>
  <p:custDataLst>
    <p:tags r:id="rId18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8" clrIdx="0"/>
  <p:cmAuthor id="2" name="Pozniak, Anton" initials="P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CC3300"/>
    <a:srgbClr val="000066"/>
    <a:srgbClr val="333399"/>
    <a:srgbClr val="DDDDDD"/>
    <a:srgbClr val="FFFFFF"/>
    <a:srgbClr val="0066FF"/>
    <a:srgbClr val="FF6600"/>
    <a:srgbClr val="FF9933"/>
    <a:srgbClr val="F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686" y="84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RPV/FTC/TDF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>
                    <a:solidFill>
                      <a:srgbClr val="333399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TG</c:v>
                </c:pt>
                <c:pt idx="3">
                  <c:v>HDL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-8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E-4B6F-A2B5-07DAADAE4846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EFV/FTC/TDF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fr-FR" sz="1400">
                    <a:solidFill>
                      <a:srgbClr val="333399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TG</c:v>
                </c:pt>
                <c:pt idx="3">
                  <c:v>HDL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22</c:v>
                </c:pt>
                <c:pt idx="1">
                  <c:v>14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5E-4B6F-A2B5-07DAADAE4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3604152"/>
        <c:axId val="-2083876632"/>
      </c:barChart>
      <c:catAx>
        <c:axId val="-2083604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lang="fr-FR">
                <a:solidFill>
                  <a:srgbClr val="000066"/>
                </a:solidFill>
              </a:defRPr>
            </a:pPr>
            <a:endParaRPr lang="fr-FR"/>
          </a:p>
        </c:txPr>
        <c:crossAx val="-2083876632"/>
        <c:crosses val="autoZero"/>
        <c:auto val="1"/>
        <c:lblAlgn val="ctr"/>
        <c:lblOffset val="100"/>
        <c:noMultiLvlLbl val="0"/>
      </c:catAx>
      <c:valAx>
        <c:axId val="-2083876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fr-FR" sz="1200">
                <a:solidFill>
                  <a:srgbClr val="000066"/>
                </a:solidFill>
              </a:defRPr>
            </a:pPr>
            <a:endParaRPr lang="fr-FR"/>
          </a:p>
        </c:txPr>
        <c:crossAx val="-2083604152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txPr>
    <a:bodyPr/>
    <a:lstStyle/>
    <a:p>
      <a:pPr>
        <a:defRPr sz="1600" b="1">
          <a:solidFill>
            <a:srgbClr val="002060"/>
          </a:solidFill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7EFF33B-26F2-4746-BB25-3B2C7E19F22F}" type="datetimeFigureOut">
              <a:rPr lang="fr-FR" altLang="fr-FR"/>
              <a:pPr/>
              <a:t>04/09/2017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BDECBC4-BBDF-4293-BC42-35F8245E86D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4852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 charset="-128"/>
            </a:endParaRPr>
          </a:p>
        </p:txBody>
      </p:sp>
      <p:sp>
        <p:nvSpPr>
          <p:cNvPr id="409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D4F22FCB-05DC-48DD-B1C9-2DEEC199E917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1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E71AB4DA-B264-43B7-881F-6A4B84820447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7AE8D814-F0E8-4B95-8A54-74A141BFB130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1024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8930A3DB-35EC-4B78-9189-3F4A4E8D1F39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3F7BF34A-3B8A-4C63-918F-926599BCFCBE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96F6EAED-4423-4EDD-B69B-43B334B976B5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1741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9E7F02CA-78B2-43D9-BF2D-8516ABC2687B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8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charset="-128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/>
            <a:fld id="{0389FD29-0D66-493B-A907-B3B0D469EF4E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76321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527613" y="1143000"/>
            <a:ext cx="8065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527613" y="5732756"/>
            <a:ext cx="8065008" cy="609600"/>
          </a:xfrm>
        </p:spPr>
        <p:txBody>
          <a:bodyPr anchor="b"/>
          <a:lstStyle>
            <a:lvl1pPr marL="0" indent="0" algn="l">
              <a:buNone/>
              <a:defRPr sz="1400"/>
            </a:lvl1pPr>
            <a:lvl2pPr marL="259715" indent="0" algn="l">
              <a:buNone/>
              <a:defRPr/>
            </a:lvl2pPr>
            <a:lvl3pPr marL="550926" indent="0" algn="l">
              <a:buNone/>
              <a:defRPr/>
            </a:lvl3pPr>
            <a:lvl4pPr marL="723074" indent="0" algn="l">
              <a:buNone/>
              <a:defRPr/>
            </a:lvl4pPr>
            <a:lvl5pPr marL="898398" indent="0" algn="l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7049" y="152400"/>
            <a:ext cx="8065008" cy="86868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0" y="6374166"/>
            <a:ext cx="7924800" cy="228600"/>
          </a:xfrm>
        </p:spPr>
        <p:txBody>
          <a:bodyPr/>
          <a:lstStyle>
            <a:lvl1pPr marL="0" indent="0" algn="r">
              <a:buNone/>
              <a:defRPr sz="1000"/>
            </a:lvl1pPr>
            <a:lvl2pPr marL="259715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91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9950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charset="-128"/>
              </a:rPr>
              <a:t>Comparison of NNRTI vs NNRTI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33E4548-0990-4FBD-9C80-DFA297576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5303838"/>
          </a:xfrm>
        </p:spPr>
        <p:txBody>
          <a:bodyPr/>
          <a:lstStyle/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ENCORE</a:t>
            </a:r>
          </a:p>
          <a:p>
            <a:r>
              <a:rPr lang="fr-FR" sz="2800" b="1" dirty="0">
                <a:solidFill>
                  <a:srgbClr val="333399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RPV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ECHO-THRIVE</a:t>
            </a:r>
          </a:p>
          <a:p>
            <a:pPr lvl="1"/>
            <a:r>
              <a:rPr lang="fr-FR" sz="2400" b="1" dirty="0">
                <a:solidFill>
                  <a:srgbClr val="CC3300"/>
                </a:solidFill>
                <a:latin typeface="Calibri" charset="0"/>
                <a:ea typeface="ＭＳ Ｐゴシック" charset="0"/>
              </a:rPr>
              <a:t>STAR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EFV vs ETR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SENSE</a:t>
            </a:r>
          </a:p>
          <a:p>
            <a:r>
              <a:rPr lang="fr-FR" sz="28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DOR vs EFV</a:t>
            </a:r>
          </a:p>
          <a:p>
            <a:pPr lvl="1"/>
            <a:r>
              <a:rPr lang="fr-FR" sz="2400" b="1" dirty="0">
                <a:solidFill>
                  <a:srgbClr val="C0C0C0"/>
                </a:solidFill>
                <a:latin typeface="Calibri" charset="0"/>
                <a:ea typeface="ＭＳ Ｐゴシック" charset="0"/>
              </a:rPr>
              <a:t>DRIVE-AHEAD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AutoShape 165"/>
          <p:cNvSpPr>
            <a:spLocks noChangeArrowheads="1"/>
          </p:cNvSpPr>
          <p:nvPr/>
        </p:nvSpPr>
        <p:spPr bwMode="auto">
          <a:xfrm>
            <a:off x="1152443" y="1846049"/>
            <a:ext cx="4064991" cy="5215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/>
            <a:endParaRPr lang="en-GB" altLang="fr-FR" sz="2800">
              <a:solidFill>
                <a:srgbClr val="000066"/>
              </a:solidFill>
            </a:endParaRPr>
          </a:p>
        </p:txBody>
      </p:sp>
      <p:sp>
        <p:nvSpPr>
          <p:cNvPr id="2048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20482" name="Grouper 10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2058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83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47320" y="1128713"/>
            <a:ext cx="7236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Response to treatment (HIV RNA &lt; 50 c/mL) at week 96</a:t>
            </a:r>
          </a:p>
        </p:txBody>
      </p:sp>
      <p:grpSp>
        <p:nvGrpSpPr>
          <p:cNvPr id="20484" name="Groupe 112"/>
          <p:cNvGrpSpPr>
            <a:grpSpLocks/>
          </p:cNvGrpSpPr>
          <p:nvPr/>
        </p:nvGrpSpPr>
        <p:grpSpPr bwMode="auto">
          <a:xfrm>
            <a:off x="5076825" y="2378075"/>
            <a:ext cx="3851861" cy="3670300"/>
            <a:chOff x="5077493" y="2378451"/>
            <a:chExt cx="3851443" cy="3669484"/>
          </a:xfrm>
        </p:grpSpPr>
        <p:sp>
          <p:nvSpPr>
            <p:cNvPr id="20540" name="Freeform 8"/>
            <p:cNvSpPr>
              <a:spLocks/>
            </p:cNvSpPr>
            <p:nvPr/>
          </p:nvSpPr>
          <p:spPr bwMode="auto">
            <a:xfrm>
              <a:off x="6846888" y="5653088"/>
              <a:ext cx="1227137" cy="117475"/>
            </a:xfrm>
            <a:custGeom>
              <a:avLst/>
              <a:gdLst>
                <a:gd name="T0" fmla="*/ 1948079194 w 773"/>
                <a:gd name="T1" fmla="*/ 186491563 h 74"/>
                <a:gd name="T2" fmla="*/ 1948079194 w 773"/>
                <a:gd name="T3" fmla="*/ 0 h 74"/>
                <a:gd name="T4" fmla="*/ 0 w 773"/>
                <a:gd name="T5" fmla="*/ 0 h 74"/>
                <a:gd name="T6" fmla="*/ 0 60000 65536"/>
                <a:gd name="T7" fmla="*/ 0 60000 65536"/>
                <a:gd name="T8" fmla="*/ 0 60000 65536"/>
                <a:gd name="T9" fmla="*/ 0 w 773"/>
                <a:gd name="T10" fmla="*/ 0 h 74"/>
                <a:gd name="T11" fmla="*/ 773 w 773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3" h="74">
                  <a:moveTo>
                    <a:pt x="773" y="74"/>
                  </a:moveTo>
                  <a:lnTo>
                    <a:pt x="773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1" name="Freeform 19"/>
            <p:cNvSpPr>
              <a:spLocks/>
            </p:cNvSpPr>
            <p:nvPr/>
          </p:nvSpPr>
          <p:spPr bwMode="auto">
            <a:xfrm>
              <a:off x="5618163" y="5653088"/>
              <a:ext cx="1228725" cy="117475"/>
            </a:xfrm>
            <a:custGeom>
              <a:avLst/>
              <a:gdLst>
                <a:gd name="T0" fmla="*/ 0 w 774"/>
                <a:gd name="T1" fmla="*/ 186491563 h 74"/>
                <a:gd name="T2" fmla="*/ 0 w 774"/>
                <a:gd name="T3" fmla="*/ 0 h 74"/>
                <a:gd name="T4" fmla="*/ 1950600938 w 774"/>
                <a:gd name="T5" fmla="*/ 0 h 74"/>
                <a:gd name="T6" fmla="*/ 0 60000 65536"/>
                <a:gd name="T7" fmla="*/ 0 60000 65536"/>
                <a:gd name="T8" fmla="*/ 0 60000 65536"/>
                <a:gd name="T9" fmla="*/ 0 w 774"/>
                <a:gd name="T10" fmla="*/ 0 h 74"/>
                <a:gd name="T11" fmla="*/ 774 w 774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4" h="74">
                  <a:moveTo>
                    <a:pt x="0" y="74"/>
                  </a:moveTo>
                  <a:lnTo>
                    <a:pt x="0" y="0"/>
                  </a:lnTo>
                  <a:lnTo>
                    <a:pt x="774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2" name="Line 20"/>
            <p:cNvSpPr>
              <a:spLocks noChangeShapeType="1"/>
            </p:cNvSpPr>
            <p:nvPr/>
          </p:nvSpPr>
          <p:spPr bwMode="auto">
            <a:xfrm>
              <a:off x="6846888" y="5653088"/>
              <a:ext cx="0" cy="117475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3" name="Line 21"/>
            <p:cNvSpPr>
              <a:spLocks noChangeShapeType="1"/>
            </p:cNvSpPr>
            <p:nvPr/>
          </p:nvSpPr>
          <p:spPr bwMode="auto">
            <a:xfrm flipV="1">
              <a:off x="6846888" y="3508376"/>
              <a:ext cx="0" cy="21447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4" name="Line 35"/>
            <p:cNvSpPr>
              <a:spLocks noChangeShapeType="1"/>
            </p:cNvSpPr>
            <p:nvPr/>
          </p:nvSpPr>
          <p:spPr bwMode="auto">
            <a:xfrm flipH="1">
              <a:off x="5700713" y="5199063"/>
              <a:ext cx="1981200" cy="0"/>
            </a:xfrm>
            <a:prstGeom prst="line">
              <a:avLst/>
            </a:prstGeom>
            <a:noFill/>
            <a:ln w="26988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5" name="Line 36"/>
            <p:cNvSpPr>
              <a:spLocks noChangeShapeType="1"/>
            </p:cNvSpPr>
            <p:nvPr/>
          </p:nvSpPr>
          <p:spPr bwMode="auto">
            <a:xfrm flipH="1">
              <a:off x="7010400" y="4135438"/>
              <a:ext cx="1281112" cy="0"/>
            </a:xfrm>
            <a:prstGeom prst="line">
              <a:avLst/>
            </a:prstGeom>
            <a:noFill/>
            <a:ln w="26988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6" name="Line 37"/>
            <p:cNvSpPr>
              <a:spLocks noChangeShapeType="1"/>
            </p:cNvSpPr>
            <p:nvPr/>
          </p:nvSpPr>
          <p:spPr bwMode="auto">
            <a:xfrm>
              <a:off x="5910263" y="5499101"/>
              <a:ext cx="2152650" cy="0"/>
            </a:xfrm>
            <a:prstGeom prst="line">
              <a:avLst/>
            </a:prstGeom>
            <a:noFill/>
            <a:ln w="26988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7" name="Line 38"/>
            <p:cNvSpPr>
              <a:spLocks noChangeShapeType="1"/>
            </p:cNvSpPr>
            <p:nvPr/>
          </p:nvSpPr>
          <p:spPr bwMode="auto">
            <a:xfrm>
              <a:off x="7693025" y="4425951"/>
              <a:ext cx="762000" cy="0"/>
            </a:xfrm>
            <a:prstGeom prst="line">
              <a:avLst/>
            </a:prstGeom>
            <a:noFill/>
            <a:ln w="26988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8" name="Line 39"/>
            <p:cNvSpPr>
              <a:spLocks noChangeShapeType="1"/>
            </p:cNvSpPr>
            <p:nvPr/>
          </p:nvSpPr>
          <p:spPr bwMode="auto">
            <a:xfrm>
              <a:off x="6854825" y="4425951"/>
              <a:ext cx="723900" cy="0"/>
            </a:xfrm>
            <a:prstGeom prst="line">
              <a:avLst/>
            </a:prstGeom>
            <a:noFill/>
            <a:ln w="26988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49" name="Freeform 40"/>
            <p:cNvSpPr>
              <a:spLocks/>
            </p:cNvSpPr>
            <p:nvPr/>
          </p:nvSpPr>
          <p:spPr bwMode="auto">
            <a:xfrm>
              <a:off x="7593013" y="4078288"/>
              <a:ext cx="114300" cy="114300"/>
            </a:xfrm>
            <a:custGeom>
              <a:avLst/>
              <a:gdLst>
                <a:gd name="T0" fmla="*/ 153728738 w 72"/>
                <a:gd name="T1" fmla="*/ 153728738 h 72"/>
                <a:gd name="T2" fmla="*/ 166330313 w 72"/>
                <a:gd name="T3" fmla="*/ 141128750 h 72"/>
                <a:gd name="T4" fmla="*/ 176410938 w 72"/>
                <a:gd name="T5" fmla="*/ 123486863 h 72"/>
                <a:gd name="T6" fmla="*/ 181451250 w 72"/>
                <a:gd name="T7" fmla="*/ 105846563 h 72"/>
                <a:gd name="T8" fmla="*/ 181451250 w 72"/>
                <a:gd name="T9" fmla="*/ 90725625 h 72"/>
                <a:gd name="T10" fmla="*/ 181451250 w 72"/>
                <a:gd name="T11" fmla="*/ 73083738 h 72"/>
                <a:gd name="T12" fmla="*/ 176410938 w 72"/>
                <a:gd name="T13" fmla="*/ 55443438 h 72"/>
                <a:gd name="T14" fmla="*/ 166330313 w 72"/>
                <a:gd name="T15" fmla="*/ 42843450 h 72"/>
                <a:gd name="T16" fmla="*/ 153728738 w 72"/>
                <a:gd name="T17" fmla="*/ 25201563 h 72"/>
                <a:gd name="T18" fmla="*/ 141128750 w 72"/>
                <a:gd name="T19" fmla="*/ 15120938 h 72"/>
                <a:gd name="T20" fmla="*/ 123486863 w 72"/>
                <a:gd name="T21" fmla="*/ 7559675 h 72"/>
                <a:gd name="T22" fmla="*/ 110886875 w 72"/>
                <a:gd name="T23" fmla="*/ 2520950 h 72"/>
                <a:gd name="T24" fmla="*/ 90725625 w 72"/>
                <a:gd name="T25" fmla="*/ 0 h 72"/>
                <a:gd name="T26" fmla="*/ 73083738 w 72"/>
                <a:gd name="T27" fmla="*/ 2520950 h 72"/>
                <a:gd name="T28" fmla="*/ 55443438 w 72"/>
                <a:gd name="T29" fmla="*/ 7559675 h 72"/>
                <a:gd name="T30" fmla="*/ 42843450 w 72"/>
                <a:gd name="T31" fmla="*/ 15120938 h 72"/>
                <a:gd name="T32" fmla="*/ 25201563 w 72"/>
                <a:gd name="T33" fmla="*/ 25201563 h 72"/>
                <a:gd name="T34" fmla="*/ 15120938 w 72"/>
                <a:gd name="T35" fmla="*/ 42843450 h 72"/>
                <a:gd name="T36" fmla="*/ 7559675 w 72"/>
                <a:gd name="T37" fmla="*/ 55443438 h 72"/>
                <a:gd name="T38" fmla="*/ 2520950 w 72"/>
                <a:gd name="T39" fmla="*/ 73083738 h 72"/>
                <a:gd name="T40" fmla="*/ 0 w 72"/>
                <a:gd name="T41" fmla="*/ 90725625 h 72"/>
                <a:gd name="T42" fmla="*/ 2520950 w 72"/>
                <a:gd name="T43" fmla="*/ 105846563 h 72"/>
                <a:gd name="T44" fmla="*/ 7559675 w 72"/>
                <a:gd name="T45" fmla="*/ 123486863 h 72"/>
                <a:gd name="T46" fmla="*/ 15120938 w 72"/>
                <a:gd name="T47" fmla="*/ 141128750 h 72"/>
                <a:gd name="T48" fmla="*/ 25201563 w 72"/>
                <a:gd name="T49" fmla="*/ 153728738 h 72"/>
                <a:gd name="T50" fmla="*/ 42843450 w 72"/>
                <a:gd name="T51" fmla="*/ 166330313 h 72"/>
                <a:gd name="T52" fmla="*/ 55443438 w 72"/>
                <a:gd name="T53" fmla="*/ 171370625 h 72"/>
                <a:gd name="T54" fmla="*/ 73083738 w 72"/>
                <a:gd name="T55" fmla="*/ 181451250 h 72"/>
                <a:gd name="T56" fmla="*/ 90725625 w 72"/>
                <a:gd name="T57" fmla="*/ 181451250 h 72"/>
                <a:gd name="T58" fmla="*/ 110886875 w 72"/>
                <a:gd name="T59" fmla="*/ 181451250 h 72"/>
                <a:gd name="T60" fmla="*/ 123486863 w 72"/>
                <a:gd name="T61" fmla="*/ 171370625 h 72"/>
                <a:gd name="T62" fmla="*/ 141128750 w 72"/>
                <a:gd name="T63" fmla="*/ 166330313 h 72"/>
                <a:gd name="T64" fmla="*/ 153728738 w 72"/>
                <a:gd name="T65" fmla="*/ 153728738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2"/>
                <a:gd name="T100" fmla="*/ 0 h 72"/>
                <a:gd name="T101" fmla="*/ 72 w 72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2" h="72">
                  <a:moveTo>
                    <a:pt x="61" y="61"/>
                  </a:moveTo>
                  <a:lnTo>
                    <a:pt x="66" y="56"/>
                  </a:lnTo>
                  <a:lnTo>
                    <a:pt x="70" y="49"/>
                  </a:lnTo>
                  <a:lnTo>
                    <a:pt x="72" y="42"/>
                  </a:lnTo>
                  <a:lnTo>
                    <a:pt x="72" y="36"/>
                  </a:lnTo>
                  <a:lnTo>
                    <a:pt x="72" y="29"/>
                  </a:lnTo>
                  <a:lnTo>
                    <a:pt x="70" y="22"/>
                  </a:lnTo>
                  <a:lnTo>
                    <a:pt x="66" y="17"/>
                  </a:lnTo>
                  <a:lnTo>
                    <a:pt x="61" y="10"/>
                  </a:lnTo>
                  <a:lnTo>
                    <a:pt x="56" y="6"/>
                  </a:lnTo>
                  <a:lnTo>
                    <a:pt x="49" y="3"/>
                  </a:lnTo>
                  <a:lnTo>
                    <a:pt x="44" y="1"/>
                  </a:lnTo>
                  <a:lnTo>
                    <a:pt x="36" y="0"/>
                  </a:lnTo>
                  <a:lnTo>
                    <a:pt x="29" y="1"/>
                  </a:lnTo>
                  <a:lnTo>
                    <a:pt x="22" y="3"/>
                  </a:lnTo>
                  <a:lnTo>
                    <a:pt x="17" y="6"/>
                  </a:lnTo>
                  <a:lnTo>
                    <a:pt x="10" y="10"/>
                  </a:lnTo>
                  <a:lnTo>
                    <a:pt x="6" y="17"/>
                  </a:lnTo>
                  <a:lnTo>
                    <a:pt x="3" y="22"/>
                  </a:lnTo>
                  <a:lnTo>
                    <a:pt x="1" y="29"/>
                  </a:lnTo>
                  <a:lnTo>
                    <a:pt x="0" y="36"/>
                  </a:lnTo>
                  <a:lnTo>
                    <a:pt x="1" y="42"/>
                  </a:lnTo>
                  <a:lnTo>
                    <a:pt x="3" y="49"/>
                  </a:lnTo>
                  <a:lnTo>
                    <a:pt x="6" y="56"/>
                  </a:lnTo>
                  <a:lnTo>
                    <a:pt x="10" y="61"/>
                  </a:lnTo>
                  <a:lnTo>
                    <a:pt x="17" y="66"/>
                  </a:lnTo>
                  <a:lnTo>
                    <a:pt x="22" y="68"/>
                  </a:lnTo>
                  <a:lnTo>
                    <a:pt x="29" y="72"/>
                  </a:lnTo>
                  <a:lnTo>
                    <a:pt x="36" y="72"/>
                  </a:lnTo>
                  <a:lnTo>
                    <a:pt x="44" y="72"/>
                  </a:lnTo>
                  <a:lnTo>
                    <a:pt x="49" y="68"/>
                  </a:lnTo>
                  <a:lnTo>
                    <a:pt x="56" y="66"/>
                  </a:lnTo>
                  <a:lnTo>
                    <a:pt x="61" y="61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0" name="Freeform 41"/>
            <p:cNvSpPr>
              <a:spLocks/>
            </p:cNvSpPr>
            <p:nvPr/>
          </p:nvSpPr>
          <p:spPr bwMode="auto">
            <a:xfrm>
              <a:off x="6672263" y="5141913"/>
              <a:ext cx="111125" cy="111125"/>
            </a:xfrm>
            <a:custGeom>
              <a:avLst/>
              <a:gdLst>
                <a:gd name="T0" fmla="*/ 151209375 w 70"/>
                <a:gd name="T1" fmla="*/ 151209375 h 70"/>
                <a:gd name="T2" fmla="*/ 163810950 w 70"/>
                <a:gd name="T3" fmla="*/ 138607800 h 70"/>
                <a:gd name="T4" fmla="*/ 173891575 w 70"/>
                <a:gd name="T5" fmla="*/ 126007813 h 70"/>
                <a:gd name="T6" fmla="*/ 176410938 w 70"/>
                <a:gd name="T7" fmla="*/ 108365925 h 70"/>
                <a:gd name="T8" fmla="*/ 176410938 w 70"/>
                <a:gd name="T9" fmla="*/ 90725625 h 70"/>
                <a:gd name="T10" fmla="*/ 176410938 w 70"/>
                <a:gd name="T11" fmla="*/ 68043425 h 70"/>
                <a:gd name="T12" fmla="*/ 173891575 w 70"/>
                <a:gd name="T13" fmla="*/ 55443438 h 70"/>
                <a:gd name="T14" fmla="*/ 163810950 w 70"/>
                <a:gd name="T15" fmla="*/ 37801550 h 70"/>
                <a:gd name="T16" fmla="*/ 151209375 w 70"/>
                <a:gd name="T17" fmla="*/ 25201563 h 70"/>
                <a:gd name="T18" fmla="*/ 138607800 w 70"/>
                <a:gd name="T19" fmla="*/ 12599988 h 70"/>
                <a:gd name="T20" fmla="*/ 120967500 w 70"/>
                <a:gd name="T21" fmla="*/ 5040313 h 70"/>
                <a:gd name="T22" fmla="*/ 108365925 w 70"/>
                <a:gd name="T23" fmla="*/ 0 h 70"/>
                <a:gd name="T24" fmla="*/ 85685313 w 70"/>
                <a:gd name="T25" fmla="*/ 0 h 70"/>
                <a:gd name="T26" fmla="*/ 68043425 w 70"/>
                <a:gd name="T27" fmla="*/ 0 h 70"/>
                <a:gd name="T28" fmla="*/ 52922488 w 70"/>
                <a:gd name="T29" fmla="*/ 5040313 h 70"/>
                <a:gd name="T30" fmla="*/ 37801550 w 70"/>
                <a:gd name="T31" fmla="*/ 12599988 h 70"/>
                <a:gd name="T32" fmla="*/ 25201563 w 70"/>
                <a:gd name="T33" fmla="*/ 25201563 h 70"/>
                <a:gd name="T34" fmla="*/ 12599988 w 70"/>
                <a:gd name="T35" fmla="*/ 37801550 h 70"/>
                <a:gd name="T36" fmla="*/ 5040313 w 70"/>
                <a:gd name="T37" fmla="*/ 55443438 h 70"/>
                <a:gd name="T38" fmla="*/ 0 w 70"/>
                <a:gd name="T39" fmla="*/ 68043425 h 70"/>
                <a:gd name="T40" fmla="*/ 0 w 70"/>
                <a:gd name="T41" fmla="*/ 90725625 h 70"/>
                <a:gd name="T42" fmla="*/ 0 w 70"/>
                <a:gd name="T43" fmla="*/ 108365925 h 70"/>
                <a:gd name="T44" fmla="*/ 5040313 w 70"/>
                <a:gd name="T45" fmla="*/ 126007813 h 70"/>
                <a:gd name="T46" fmla="*/ 12599988 w 70"/>
                <a:gd name="T47" fmla="*/ 138607800 h 70"/>
                <a:gd name="T48" fmla="*/ 25201563 w 70"/>
                <a:gd name="T49" fmla="*/ 151209375 h 70"/>
                <a:gd name="T50" fmla="*/ 37801550 w 70"/>
                <a:gd name="T51" fmla="*/ 163810950 h 70"/>
                <a:gd name="T52" fmla="*/ 52922488 w 70"/>
                <a:gd name="T53" fmla="*/ 173891575 h 70"/>
                <a:gd name="T54" fmla="*/ 68043425 w 70"/>
                <a:gd name="T55" fmla="*/ 176410938 h 70"/>
                <a:gd name="T56" fmla="*/ 85685313 w 70"/>
                <a:gd name="T57" fmla="*/ 176410938 h 70"/>
                <a:gd name="T58" fmla="*/ 108365925 w 70"/>
                <a:gd name="T59" fmla="*/ 176410938 h 70"/>
                <a:gd name="T60" fmla="*/ 120967500 w 70"/>
                <a:gd name="T61" fmla="*/ 173891575 h 70"/>
                <a:gd name="T62" fmla="*/ 138607800 w 70"/>
                <a:gd name="T63" fmla="*/ 163810950 h 70"/>
                <a:gd name="T64" fmla="*/ 151209375 w 70"/>
                <a:gd name="T65" fmla="*/ 151209375 h 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0"/>
                <a:gd name="T100" fmla="*/ 0 h 70"/>
                <a:gd name="T101" fmla="*/ 70 w 70"/>
                <a:gd name="T102" fmla="*/ 70 h 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0" h="70">
                  <a:moveTo>
                    <a:pt x="60" y="60"/>
                  </a:moveTo>
                  <a:lnTo>
                    <a:pt x="65" y="55"/>
                  </a:lnTo>
                  <a:lnTo>
                    <a:pt x="69" y="50"/>
                  </a:lnTo>
                  <a:lnTo>
                    <a:pt x="70" y="43"/>
                  </a:lnTo>
                  <a:lnTo>
                    <a:pt x="70" y="36"/>
                  </a:lnTo>
                  <a:lnTo>
                    <a:pt x="70" y="27"/>
                  </a:lnTo>
                  <a:lnTo>
                    <a:pt x="69" y="22"/>
                  </a:lnTo>
                  <a:lnTo>
                    <a:pt x="65" y="15"/>
                  </a:lnTo>
                  <a:lnTo>
                    <a:pt x="60" y="10"/>
                  </a:lnTo>
                  <a:lnTo>
                    <a:pt x="55" y="5"/>
                  </a:lnTo>
                  <a:lnTo>
                    <a:pt x="48" y="2"/>
                  </a:lnTo>
                  <a:lnTo>
                    <a:pt x="43" y="0"/>
                  </a:lnTo>
                  <a:lnTo>
                    <a:pt x="34" y="0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5" y="5"/>
                  </a:lnTo>
                  <a:lnTo>
                    <a:pt x="10" y="10"/>
                  </a:lnTo>
                  <a:lnTo>
                    <a:pt x="5" y="15"/>
                  </a:lnTo>
                  <a:lnTo>
                    <a:pt x="2" y="22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2" y="50"/>
                  </a:lnTo>
                  <a:lnTo>
                    <a:pt x="5" y="55"/>
                  </a:lnTo>
                  <a:lnTo>
                    <a:pt x="10" y="60"/>
                  </a:lnTo>
                  <a:lnTo>
                    <a:pt x="15" y="65"/>
                  </a:lnTo>
                  <a:lnTo>
                    <a:pt x="21" y="69"/>
                  </a:lnTo>
                  <a:lnTo>
                    <a:pt x="27" y="70"/>
                  </a:lnTo>
                  <a:lnTo>
                    <a:pt x="34" y="70"/>
                  </a:lnTo>
                  <a:lnTo>
                    <a:pt x="43" y="70"/>
                  </a:lnTo>
                  <a:lnTo>
                    <a:pt x="48" y="69"/>
                  </a:lnTo>
                  <a:lnTo>
                    <a:pt x="55" y="65"/>
                  </a:lnTo>
                  <a:lnTo>
                    <a:pt x="60" y="60"/>
                  </a:lnTo>
                  <a:close/>
                </a:path>
              </a:pathLst>
            </a:custGeom>
            <a:solidFill>
              <a:srgbClr val="666666"/>
            </a:solidFill>
            <a:ln w="0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1" name="Freeform 42"/>
            <p:cNvSpPr>
              <a:spLocks/>
            </p:cNvSpPr>
            <p:nvPr/>
          </p:nvSpPr>
          <p:spPr bwMode="auto">
            <a:xfrm>
              <a:off x="7578725" y="4368801"/>
              <a:ext cx="114300" cy="114300"/>
            </a:xfrm>
            <a:custGeom>
              <a:avLst/>
              <a:gdLst>
                <a:gd name="T0" fmla="*/ 90725625 w 72"/>
                <a:gd name="T1" fmla="*/ 0 h 72"/>
                <a:gd name="T2" fmla="*/ 73083738 w 72"/>
                <a:gd name="T3" fmla="*/ 0 h 72"/>
                <a:gd name="T4" fmla="*/ 55443438 w 72"/>
                <a:gd name="T5" fmla="*/ 7559675 h 72"/>
                <a:gd name="T6" fmla="*/ 42843450 w 72"/>
                <a:gd name="T7" fmla="*/ 12599988 h 72"/>
                <a:gd name="T8" fmla="*/ 25201563 w 72"/>
                <a:gd name="T9" fmla="*/ 25201563 h 72"/>
                <a:gd name="T10" fmla="*/ 17640300 w 72"/>
                <a:gd name="T11" fmla="*/ 37801550 h 72"/>
                <a:gd name="T12" fmla="*/ 7559675 w 72"/>
                <a:gd name="T13" fmla="*/ 55443438 h 72"/>
                <a:gd name="T14" fmla="*/ 5040313 w 72"/>
                <a:gd name="T15" fmla="*/ 73083738 h 72"/>
                <a:gd name="T16" fmla="*/ 0 w 72"/>
                <a:gd name="T17" fmla="*/ 90725625 h 72"/>
                <a:gd name="T18" fmla="*/ 5040313 w 72"/>
                <a:gd name="T19" fmla="*/ 108365925 h 72"/>
                <a:gd name="T20" fmla="*/ 7559675 w 72"/>
                <a:gd name="T21" fmla="*/ 126007813 h 72"/>
                <a:gd name="T22" fmla="*/ 17640300 w 72"/>
                <a:gd name="T23" fmla="*/ 138607800 h 72"/>
                <a:gd name="T24" fmla="*/ 25201563 w 72"/>
                <a:gd name="T25" fmla="*/ 156249688 h 72"/>
                <a:gd name="T26" fmla="*/ 42843450 w 72"/>
                <a:gd name="T27" fmla="*/ 163810950 h 72"/>
                <a:gd name="T28" fmla="*/ 55443438 w 72"/>
                <a:gd name="T29" fmla="*/ 173891575 h 72"/>
                <a:gd name="T30" fmla="*/ 73083738 w 72"/>
                <a:gd name="T31" fmla="*/ 176410938 h 72"/>
                <a:gd name="T32" fmla="*/ 90725625 w 72"/>
                <a:gd name="T33" fmla="*/ 181451250 h 72"/>
                <a:gd name="T34" fmla="*/ 113406238 w 72"/>
                <a:gd name="T35" fmla="*/ 176410938 h 72"/>
                <a:gd name="T36" fmla="*/ 126007813 w 72"/>
                <a:gd name="T37" fmla="*/ 173891575 h 72"/>
                <a:gd name="T38" fmla="*/ 143648113 w 72"/>
                <a:gd name="T39" fmla="*/ 163810950 h 72"/>
                <a:gd name="T40" fmla="*/ 156249688 w 72"/>
                <a:gd name="T41" fmla="*/ 156249688 h 72"/>
                <a:gd name="T42" fmla="*/ 168851263 w 72"/>
                <a:gd name="T43" fmla="*/ 138607800 h 72"/>
                <a:gd name="T44" fmla="*/ 176410938 w 72"/>
                <a:gd name="T45" fmla="*/ 126007813 h 72"/>
                <a:gd name="T46" fmla="*/ 181451250 w 72"/>
                <a:gd name="T47" fmla="*/ 108365925 h 72"/>
                <a:gd name="T48" fmla="*/ 181451250 w 72"/>
                <a:gd name="T49" fmla="*/ 90725625 h 72"/>
                <a:gd name="T50" fmla="*/ 181451250 w 72"/>
                <a:gd name="T51" fmla="*/ 73083738 h 72"/>
                <a:gd name="T52" fmla="*/ 176410938 w 72"/>
                <a:gd name="T53" fmla="*/ 55443438 h 72"/>
                <a:gd name="T54" fmla="*/ 168851263 w 72"/>
                <a:gd name="T55" fmla="*/ 37801550 h 72"/>
                <a:gd name="T56" fmla="*/ 156249688 w 72"/>
                <a:gd name="T57" fmla="*/ 25201563 h 72"/>
                <a:gd name="T58" fmla="*/ 143648113 w 72"/>
                <a:gd name="T59" fmla="*/ 12599988 h 72"/>
                <a:gd name="T60" fmla="*/ 126007813 w 72"/>
                <a:gd name="T61" fmla="*/ 7559675 h 72"/>
                <a:gd name="T62" fmla="*/ 113406238 w 72"/>
                <a:gd name="T63" fmla="*/ 0 h 72"/>
                <a:gd name="T64" fmla="*/ 90725625 w 72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2"/>
                <a:gd name="T100" fmla="*/ 0 h 72"/>
                <a:gd name="T101" fmla="*/ 72 w 72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2" h="72">
                  <a:moveTo>
                    <a:pt x="36" y="0"/>
                  </a:moveTo>
                  <a:lnTo>
                    <a:pt x="29" y="0"/>
                  </a:lnTo>
                  <a:lnTo>
                    <a:pt x="22" y="3"/>
                  </a:lnTo>
                  <a:lnTo>
                    <a:pt x="17" y="5"/>
                  </a:lnTo>
                  <a:lnTo>
                    <a:pt x="10" y="10"/>
                  </a:lnTo>
                  <a:lnTo>
                    <a:pt x="7" y="15"/>
                  </a:lnTo>
                  <a:lnTo>
                    <a:pt x="3" y="22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3"/>
                  </a:lnTo>
                  <a:lnTo>
                    <a:pt x="3" y="50"/>
                  </a:lnTo>
                  <a:lnTo>
                    <a:pt x="7" y="55"/>
                  </a:lnTo>
                  <a:lnTo>
                    <a:pt x="10" y="62"/>
                  </a:lnTo>
                  <a:lnTo>
                    <a:pt x="17" y="65"/>
                  </a:lnTo>
                  <a:lnTo>
                    <a:pt x="22" y="69"/>
                  </a:lnTo>
                  <a:lnTo>
                    <a:pt x="29" y="70"/>
                  </a:lnTo>
                  <a:lnTo>
                    <a:pt x="36" y="72"/>
                  </a:lnTo>
                  <a:lnTo>
                    <a:pt x="45" y="70"/>
                  </a:lnTo>
                  <a:lnTo>
                    <a:pt x="50" y="69"/>
                  </a:lnTo>
                  <a:lnTo>
                    <a:pt x="57" y="65"/>
                  </a:lnTo>
                  <a:lnTo>
                    <a:pt x="62" y="62"/>
                  </a:lnTo>
                  <a:lnTo>
                    <a:pt x="67" y="55"/>
                  </a:lnTo>
                  <a:lnTo>
                    <a:pt x="70" y="50"/>
                  </a:lnTo>
                  <a:lnTo>
                    <a:pt x="72" y="43"/>
                  </a:lnTo>
                  <a:lnTo>
                    <a:pt x="72" y="36"/>
                  </a:lnTo>
                  <a:lnTo>
                    <a:pt x="72" y="29"/>
                  </a:lnTo>
                  <a:lnTo>
                    <a:pt x="70" y="22"/>
                  </a:lnTo>
                  <a:lnTo>
                    <a:pt x="67" y="15"/>
                  </a:lnTo>
                  <a:lnTo>
                    <a:pt x="62" y="10"/>
                  </a:lnTo>
                  <a:lnTo>
                    <a:pt x="57" y="5"/>
                  </a:lnTo>
                  <a:lnTo>
                    <a:pt x="50" y="3"/>
                  </a:lnTo>
                  <a:lnTo>
                    <a:pt x="45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66"/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2" name="Freeform 43"/>
            <p:cNvSpPr>
              <a:spLocks/>
            </p:cNvSpPr>
            <p:nvPr/>
          </p:nvSpPr>
          <p:spPr bwMode="auto">
            <a:xfrm>
              <a:off x="6973888" y="5441951"/>
              <a:ext cx="114300" cy="114300"/>
            </a:xfrm>
            <a:custGeom>
              <a:avLst/>
              <a:gdLst>
                <a:gd name="T0" fmla="*/ 90725625 w 72"/>
                <a:gd name="T1" fmla="*/ 0 h 72"/>
                <a:gd name="T2" fmla="*/ 73083738 w 72"/>
                <a:gd name="T3" fmla="*/ 0 h 72"/>
                <a:gd name="T4" fmla="*/ 57962800 w 72"/>
                <a:gd name="T5" fmla="*/ 2520950 h 72"/>
                <a:gd name="T6" fmla="*/ 42843450 w 72"/>
                <a:gd name="T7" fmla="*/ 12599988 h 72"/>
                <a:gd name="T8" fmla="*/ 27720925 w 72"/>
                <a:gd name="T9" fmla="*/ 25201563 h 72"/>
                <a:gd name="T10" fmla="*/ 17640300 w 72"/>
                <a:gd name="T11" fmla="*/ 37801550 h 72"/>
                <a:gd name="T12" fmla="*/ 10080625 w 72"/>
                <a:gd name="T13" fmla="*/ 55443438 h 72"/>
                <a:gd name="T14" fmla="*/ 5040313 w 72"/>
                <a:gd name="T15" fmla="*/ 73083738 h 72"/>
                <a:gd name="T16" fmla="*/ 0 w 72"/>
                <a:gd name="T17" fmla="*/ 90725625 h 72"/>
                <a:gd name="T18" fmla="*/ 5040313 w 72"/>
                <a:gd name="T19" fmla="*/ 108365925 h 72"/>
                <a:gd name="T20" fmla="*/ 10080625 w 72"/>
                <a:gd name="T21" fmla="*/ 123486863 h 72"/>
                <a:gd name="T22" fmla="*/ 17640300 w 72"/>
                <a:gd name="T23" fmla="*/ 138607800 h 72"/>
                <a:gd name="T24" fmla="*/ 27720925 w 72"/>
                <a:gd name="T25" fmla="*/ 151209375 h 72"/>
                <a:gd name="T26" fmla="*/ 42843450 w 72"/>
                <a:gd name="T27" fmla="*/ 163810950 h 72"/>
                <a:gd name="T28" fmla="*/ 57962800 w 72"/>
                <a:gd name="T29" fmla="*/ 171370625 h 72"/>
                <a:gd name="T30" fmla="*/ 73083738 w 72"/>
                <a:gd name="T31" fmla="*/ 176410938 h 72"/>
                <a:gd name="T32" fmla="*/ 90725625 w 72"/>
                <a:gd name="T33" fmla="*/ 181451250 h 72"/>
                <a:gd name="T34" fmla="*/ 108365925 w 72"/>
                <a:gd name="T35" fmla="*/ 176410938 h 72"/>
                <a:gd name="T36" fmla="*/ 126007813 w 72"/>
                <a:gd name="T37" fmla="*/ 171370625 h 72"/>
                <a:gd name="T38" fmla="*/ 143648113 w 72"/>
                <a:gd name="T39" fmla="*/ 163810950 h 72"/>
                <a:gd name="T40" fmla="*/ 156249688 w 72"/>
                <a:gd name="T41" fmla="*/ 151209375 h 72"/>
                <a:gd name="T42" fmla="*/ 168851263 w 72"/>
                <a:gd name="T43" fmla="*/ 138607800 h 72"/>
                <a:gd name="T44" fmla="*/ 178931888 w 72"/>
                <a:gd name="T45" fmla="*/ 123486863 h 72"/>
                <a:gd name="T46" fmla="*/ 181451250 w 72"/>
                <a:gd name="T47" fmla="*/ 108365925 h 72"/>
                <a:gd name="T48" fmla="*/ 181451250 w 72"/>
                <a:gd name="T49" fmla="*/ 90725625 h 72"/>
                <a:gd name="T50" fmla="*/ 181451250 w 72"/>
                <a:gd name="T51" fmla="*/ 73083738 h 72"/>
                <a:gd name="T52" fmla="*/ 178931888 w 72"/>
                <a:gd name="T53" fmla="*/ 55443438 h 72"/>
                <a:gd name="T54" fmla="*/ 168851263 w 72"/>
                <a:gd name="T55" fmla="*/ 37801550 h 72"/>
                <a:gd name="T56" fmla="*/ 156249688 w 72"/>
                <a:gd name="T57" fmla="*/ 25201563 h 72"/>
                <a:gd name="T58" fmla="*/ 143648113 w 72"/>
                <a:gd name="T59" fmla="*/ 12599988 h 72"/>
                <a:gd name="T60" fmla="*/ 126007813 w 72"/>
                <a:gd name="T61" fmla="*/ 2520950 h 72"/>
                <a:gd name="T62" fmla="*/ 108365925 w 72"/>
                <a:gd name="T63" fmla="*/ 0 h 72"/>
                <a:gd name="T64" fmla="*/ 90725625 w 72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2"/>
                <a:gd name="T100" fmla="*/ 0 h 72"/>
                <a:gd name="T101" fmla="*/ 72 w 72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2" h="72">
                  <a:moveTo>
                    <a:pt x="36" y="0"/>
                  </a:moveTo>
                  <a:lnTo>
                    <a:pt x="29" y="0"/>
                  </a:lnTo>
                  <a:lnTo>
                    <a:pt x="23" y="1"/>
                  </a:lnTo>
                  <a:lnTo>
                    <a:pt x="17" y="5"/>
                  </a:lnTo>
                  <a:lnTo>
                    <a:pt x="11" y="10"/>
                  </a:lnTo>
                  <a:lnTo>
                    <a:pt x="7" y="15"/>
                  </a:lnTo>
                  <a:lnTo>
                    <a:pt x="4" y="22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3"/>
                  </a:lnTo>
                  <a:lnTo>
                    <a:pt x="4" y="49"/>
                  </a:lnTo>
                  <a:lnTo>
                    <a:pt x="7" y="55"/>
                  </a:lnTo>
                  <a:lnTo>
                    <a:pt x="11" y="60"/>
                  </a:lnTo>
                  <a:lnTo>
                    <a:pt x="17" y="65"/>
                  </a:lnTo>
                  <a:lnTo>
                    <a:pt x="23" y="68"/>
                  </a:lnTo>
                  <a:lnTo>
                    <a:pt x="29" y="70"/>
                  </a:lnTo>
                  <a:lnTo>
                    <a:pt x="36" y="72"/>
                  </a:lnTo>
                  <a:lnTo>
                    <a:pt x="43" y="70"/>
                  </a:lnTo>
                  <a:lnTo>
                    <a:pt x="50" y="68"/>
                  </a:lnTo>
                  <a:lnTo>
                    <a:pt x="57" y="65"/>
                  </a:lnTo>
                  <a:lnTo>
                    <a:pt x="62" y="60"/>
                  </a:lnTo>
                  <a:lnTo>
                    <a:pt x="67" y="55"/>
                  </a:lnTo>
                  <a:lnTo>
                    <a:pt x="71" y="49"/>
                  </a:lnTo>
                  <a:lnTo>
                    <a:pt x="72" y="43"/>
                  </a:lnTo>
                  <a:lnTo>
                    <a:pt x="72" y="36"/>
                  </a:lnTo>
                  <a:lnTo>
                    <a:pt x="72" y="29"/>
                  </a:lnTo>
                  <a:lnTo>
                    <a:pt x="71" y="22"/>
                  </a:lnTo>
                  <a:lnTo>
                    <a:pt x="67" y="15"/>
                  </a:lnTo>
                  <a:lnTo>
                    <a:pt x="62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66"/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53" name="Line 21"/>
            <p:cNvSpPr>
              <a:spLocks noChangeShapeType="1"/>
            </p:cNvSpPr>
            <p:nvPr/>
          </p:nvSpPr>
          <p:spPr bwMode="auto">
            <a:xfrm flipV="1">
              <a:off x="5618163" y="3508376"/>
              <a:ext cx="0" cy="2144713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54" name="ZoneTexte 83"/>
            <p:cNvSpPr txBox="1">
              <a:spLocks noChangeArrowheads="1"/>
            </p:cNvSpPr>
            <p:nvPr/>
          </p:nvSpPr>
          <p:spPr bwMode="auto">
            <a:xfrm>
              <a:off x="5077493" y="3986201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chemeClr val="bg2"/>
                  </a:solidFill>
                </a:rPr>
                <a:t>W48</a:t>
              </a:r>
            </a:p>
          </p:txBody>
        </p:sp>
        <p:sp>
          <p:nvSpPr>
            <p:cNvPr id="20555" name="ZoneTexte 84"/>
            <p:cNvSpPr txBox="1">
              <a:spLocks noChangeArrowheads="1"/>
            </p:cNvSpPr>
            <p:nvPr/>
          </p:nvSpPr>
          <p:spPr bwMode="auto">
            <a:xfrm>
              <a:off x="5077493" y="427233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0066"/>
                  </a:solidFill>
                </a:rPr>
                <a:t>W96</a:t>
              </a:r>
            </a:p>
          </p:txBody>
        </p:sp>
        <p:sp>
          <p:nvSpPr>
            <p:cNvPr id="20556" name="ZoneTexte 85"/>
            <p:cNvSpPr txBox="1">
              <a:spLocks noChangeArrowheads="1"/>
            </p:cNvSpPr>
            <p:nvPr/>
          </p:nvSpPr>
          <p:spPr bwMode="auto">
            <a:xfrm>
              <a:off x="5077493" y="5055395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chemeClr val="bg2"/>
                  </a:solidFill>
                </a:rPr>
                <a:t>W48</a:t>
              </a:r>
            </a:p>
          </p:txBody>
        </p:sp>
        <p:sp>
          <p:nvSpPr>
            <p:cNvPr id="20557" name="ZoneTexte 86"/>
            <p:cNvSpPr txBox="1">
              <a:spLocks noChangeArrowheads="1"/>
            </p:cNvSpPr>
            <p:nvPr/>
          </p:nvSpPr>
          <p:spPr bwMode="auto">
            <a:xfrm>
              <a:off x="5077493" y="5341532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0066"/>
                  </a:solidFill>
                </a:rPr>
                <a:t>W96</a:t>
              </a:r>
            </a:p>
          </p:txBody>
        </p:sp>
        <p:sp>
          <p:nvSpPr>
            <p:cNvPr id="20558" name="ZoneTexte 87"/>
            <p:cNvSpPr txBox="1">
              <a:spLocks noChangeArrowheads="1"/>
            </p:cNvSpPr>
            <p:nvPr/>
          </p:nvSpPr>
          <p:spPr bwMode="auto">
            <a:xfrm>
              <a:off x="6776070" y="3829001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1.1</a:t>
              </a:r>
            </a:p>
          </p:txBody>
        </p:sp>
        <p:sp>
          <p:nvSpPr>
            <p:cNvPr id="20559" name="ZoneTexte 88"/>
            <p:cNvSpPr txBox="1">
              <a:spLocks noChangeArrowheads="1"/>
            </p:cNvSpPr>
            <p:nvPr/>
          </p:nvSpPr>
          <p:spPr bwMode="auto">
            <a:xfrm>
              <a:off x="7436104" y="3829001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7.2</a:t>
              </a:r>
            </a:p>
          </p:txBody>
        </p:sp>
        <p:sp>
          <p:nvSpPr>
            <p:cNvPr id="20560" name="ZoneTexte 89"/>
            <p:cNvSpPr txBox="1">
              <a:spLocks noChangeArrowheads="1"/>
            </p:cNvSpPr>
            <p:nvPr/>
          </p:nvSpPr>
          <p:spPr bwMode="auto">
            <a:xfrm>
              <a:off x="8033324" y="3829001"/>
              <a:ext cx="4841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13.4</a:t>
              </a:r>
            </a:p>
          </p:txBody>
        </p:sp>
        <p:sp>
          <p:nvSpPr>
            <p:cNvPr id="20561" name="ZoneTexte 90"/>
            <p:cNvSpPr txBox="1">
              <a:spLocks noChangeArrowheads="1"/>
            </p:cNvSpPr>
            <p:nvPr/>
          </p:nvSpPr>
          <p:spPr bwMode="auto">
            <a:xfrm>
              <a:off x="8212937" y="4148952"/>
              <a:ext cx="4841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15.1</a:t>
              </a:r>
            </a:p>
          </p:txBody>
        </p:sp>
        <p:sp>
          <p:nvSpPr>
            <p:cNvPr id="20562" name="ZoneTexte 91"/>
            <p:cNvSpPr txBox="1">
              <a:spLocks noChangeArrowheads="1"/>
            </p:cNvSpPr>
            <p:nvPr/>
          </p:nvSpPr>
          <p:spPr bwMode="auto">
            <a:xfrm>
              <a:off x="7435898" y="4137014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7.6</a:t>
              </a:r>
            </a:p>
          </p:txBody>
        </p:sp>
        <p:sp>
          <p:nvSpPr>
            <p:cNvPr id="20563" name="ZoneTexte 92"/>
            <p:cNvSpPr txBox="1">
              <a:spLocks noChangeArrowheads="1"/>
            </p:cNvSpPr>
            <p:nvPr/>
          </p:nvSpPr>
          <p:spPr bwMode="auto">
            <a:xfrm>
              <a:off x="6772988" y="4184191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20564" name="ZoneTexte 93"/>
            <p:cNvSpPr txBox="1">
              <a:spLocks noChangeArrowheads="1"/>
            </p:cNvSpPr>
            <p:nvPr/>
          </p:nvSpPr>
          <p:spPr bwMode="auto">
            <a:xfrm>
              <a:off x="7482617" y="4911611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7.5</a:t>
              </a:r>
            </a:p>
          </p:txBody>
        </p:sp>
        <p:sp>
          <p:nvSpPr>
            <p:cNvPr id="20565" name="ZoneTexte 94"/>
            <p:cNvSpPr txBox="1">
              <a:spLocks noChangeArrowheads="1"/>
            </p:cNvSpPr>
            <p:nvPr/>
          </p:nvSpPr>
          <p:spPr bwMode="auto">
            <a:xfrm>
              <a:off x="6466395" y="4911611"/>
              <a:ext cx="4498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-1.8</a:t>
              </a:r>
            </a:p>
          </p:txBody>
        </p:sp>
        <p:sp>
          <p:nvSpPr>
            <p:cNvPr id="20566" name="ZoneTexte 95"/>
            <p:cNvSpPr txBox="1">
              <a:spLocks noChangeArrowheads="1"/>
            </p:cNvSpPr>
            <p:nvPr/>
          </p:nvSpPr>
          <p:spPr bwMode="auto">
            <a:xfrm>
              <a:off x="5561934" y="4911611"/>
              <a:ext cx="52400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-11.1</a:t>
              </a:r>
            </a:p>
          </p:txBody>
        </p:sp>
        <p:sp>
          <p:nvSpPr>
            <p:cNvPr id="20567" name="ZoneTexte 96"/>
            <p:cNvSpPr txBox="1">
              <a:spLocks noChangeArrowheads="1"/>
            </p:cNvSpPr>
            <p:nvPr/>
          </p:nvSpPr>
          <p:spPr bwMode="auto">
            <a:xfrm>
              <a:off x="5696101" y="5232617"/>
              <a:ext cx="4498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-8.7</a:t>
              </a:r>
            </a:p>
          </p:txBody>
        </p:sp>
        <p:sp>
          <p:nvSpPr>
            <p:cNvPr id="20568" name="ZoneTexte 97"/>
            <p:cNvSpPr txBox="1">
              <a:spLocks noChangeArrowheads="1"/>
            </p:cNvSpPr>
            <p:nvPr/>
          </p:nvSpPr>
          <p:spPr bwMode="auto">
            <a:xfrm>
              <a:off x="6811104" y="5203405"/>
              <a:ext cx="39859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1.5</a:t>
              </a:r>
            </a:p>
          </p:txBody>
        </p:sp>
        <p:sp>
          <p:nvSpPr>
            <p:cNvPr id="20569" name="ZoneTexte 98"/>
            <p:cNvSpPr txBox="1">
              <a:spLocks noChangeArrowheads="1"/>
            </p:cNvSpPr>
            <p:nvPr/>
          </p:nvSpPr>
          <p:spPr bwMode="auto">
            <a:xfrm>
              <a:off x="7856202" y="5227156"/>
              <a:ext cx="4727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11.6</a:t>
              </a:r>
            </a:p>
          </p:txBody>
        </p:sp>
        <p:sp>
          <p:nvSpPr>
            <p:cNvPr id="20570" name="ZoneTexte 99"/>
            <p:cNvSpPr txBox="1">
              <a:spLocks noChangeArrowheads="1"/>
            </p:cNvSpPr>
            <p:nvPr/>
          </p:nvSpPr>
          <p:spPr bwMode="auto">
            <a:xfrm>
              <a:off x="7834359" y="5770936"/>
              <a:ext cx="49083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12%</a:t>
              </a:r>
            </a:p>
          </p:txBody>
        </p:sp>
        <p:sp>
          <p:nvSpPr>
            <p:cNvPr id="20571" name="ZoneTexte 100"/>
            <p:cNvSpPr txBox="1">
              <a:spLocks noChangeArrowheads="1"/>
            </p:cNvSpPr>
            <p:nvPr/>
          </p:nvSpPr>
          <p:spPr bwMode="auto">
            <a:xfrm>
              <a:off x="6717621" y="5770936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72" name="ZoneTexte 101"/>
            <p:cNvSpPr txBox="1">
              <a:spLocks noChangeArrowheads="1"/>
            </p:cNvSpPr>
            <p:nvPr/>
          </p:nvSpPr>
          <p:spPr bwMode="auto">
            <a:xfrm>
              <a:off x="5358970" y="5770936"/>
              <a:ext cx="5421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-12%</a:t>
              </a:r>
            </a:p>
          </p:txBody>
        </p:sp>
        <p:sp>
          <p:nvSpPr>
            <p:cNvPr id="20573" name="ZoneTexte 102"/>
            <p:cNvSpPr txBox="1">
              <a:spLocks noChangeArrowheads="1"/>
            </p:cNvSpPr>
            <p:nvPr/>
          </p:nvSpPr>
          <p:spPr bwMode="auto">
            <a:xfrm>
              <a:off x="8085079" y="4461982"/>
              <a:ext cx="843857" cy="276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p = 0.046</a:t>
              </a:r>
            </a:p>
          </p:txBody>
        </p:sp>
        <p:sp>
          <p:nvSpPr>
            <p:cNvPr id="20574" name="ZoneTexte 103"/>
            <p:cNvSpPr txBox="1">
              <a:spLocks noChangeArrowheads="1"/>
            </p:cNvSpPr>
            <p:nvPr/>
          </p:nvSpPr>
          <p:spPr bwMode="auto">
            <a:xfrm>
              <a:off x="8167708" y="5358981"/>
              <a:ext cx="758908" cy="276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p = 0.78</a:t>
              </a:r>
            </a:p>
          </p:txBody>
        </p:sp>
        <p:sp>
          <p:nvSpPr>
            <p:cNvPr id="20575" name="ZoneTexte 104"/>
            <p:cNvSpPr txBox="1">
              <a:spLocks noChangeArrowheads="1"/>
            </p:cNvSpPr>
            <p:nvPr/>
          </p:nvSpPr>
          <p:spPr bwMode="auto">
            <a:xfrm>
              <a:off x="5599728" y="4605685"/>
              <a:ext cx="124906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&gt; 100,000 c/mL</a:t>
              </a:r>
            </a:p>
          </p:txBody>
        </p:sp>
        <p:sp>
          <p:nvSpPr>
            <p:cNvPr id="20576" name="ZoneTexte 105"/>
            <p:cNvSpPr txBox="1">
              <a:spLocks noChangeArrowheads="1"/>
            </p:cNvSpPr>
            <p:nvPr/>
          </p:nvSpPr>
          <p:spPr bwMode="auto">
            <a:xfrm>
              <a:off x="5600529" y="3527414"/>
              <a:ext cx="124745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>
                  <a:solidFill>
                    <a:srgbClr val="000066"/>
                  </a:solidFill>
                </a:rPr>
                <a:t> 100,000 c/mL</a:t>
              </a:r>
            </a:p>
          </p:txBody>
        </p:sp>
        <p:sp>
          <p:nvSpPr>
            <p:cNvPr id="20577" name="ZoneTexte 106"/>
            <p:cNvSpPr txBox="1">
              <a:spLocks noChangeArrowheads="1"/>
            </p:cNvSpPr>
            <p:nvPr/>
          </p:nvSpPr>
          <p:spPr bwMode="auto">
            <a:xfrm>
              <a:off x="5218087" y="3178334"/>
              <a:ext cx="16302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HIV RNA at baseline</a:t>
              </a:r>
            </a:p>
          </p:txBody>
        </p:sp>
        <p:cxnSp>
          <p:nvCxnSpPr>
            <p:cNvPr id="20578" name="Connecteur droit avec flèche 107"/>
            <p:cNvCxnSpPr>
              <a:cxnSpLocks noChangeShapeType="1"/>
            </p:cNvCxnSpPr>
            <p:nvPr/>
          </p:nvCxnSpPr>
          <p:spPr bwMode="auto">
            <a:xfrm flipH="1">
              <a:off x="5728934" y="2900902"/>
              <a:ext cx="1054454" cy="0"/>
            </a:xfrm>
            <a:prstGeom prst="straightConnector1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79" name="Connecteur droit avec flèche 108"/>
            <p:cNvCxnSpPr>
              <a:cxnSpLocks noChangeShapeType="1"/>
            </p:cNvCxnSpPr>
            <p:nvPr/>
          </p:nvCxnSpPr>
          <p:spPr bwMode="auto">
            <a:xfrm>
              <a:off x="6854825" y="2900902"/>
              <a:ext cx="1054454" cy="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80" name="ZoneTexte 109"/>
            <p:cNvSpPr txBox="1">
              <a:spLocks noChangeArrowheads="1"/>
            </p:cNvSpPr>
            <p:nvPr/>
          </p:nvSpPr>
          <p:spPr bwMode="auto">
            <a:xfrm>
              <a:off x="5610572" y="2378451"/>
              <a:ext cx="11705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Favors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EFV/FTC/TDF</a:t>
              </a:r>
            </a:p>
          </p:txBody>
        </p:sp>
        <p:sp>
          <p:nvSpPr>
            <p:cNvPr id="20581" name="ZoneTexte 110"/>
            <p:cNvSpPr txBox="1">
              <a:spLocks noChangeArrowheads="1"/>
            </p:cNvSpPr>
            <p:nvPr/>
          </p:nvSpPr>
          <p:spPr bwMode="auto">
            <a:xfrm>
              <a:off x="6856733" y="2378451"/>
              <a:ext cx="11865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Favors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RPV/FTC/TDF</a:t>
              </a:r>
            </a:p>
          </p:txBody>
        </p:sp>
      </p:grpSp>
      <p:grpSp>
        <p:nvGrpSpPr>
          <p:cNvPr id="20485" name="Groupe 113"/>
          <p:cNvGrpSpPr>
            <a:grpSpLocks/>
          </p:cNvGrpSpPr>
          <p:nvPr/>
        </p:nvGrpSpPr>
        <p:grpSpPr bwMode="auto">
          <a:xfrm>
            <a:off x="504825" y="1838325"/>
            <a:ext cx="4713640" cy="4775200"/>
            <a:chOff x="504866" y="1838857"/>
            <a:chExt cx="4713197" cy="4774624"/>
          </a:xfrm>
        </p:grpSpPr>
        <p:sp>
          <p:nvSpPr>
            <p:cNvPr id="20487" name="Freeform 9"/>
            <p:cNvSpPr>
              <a:spLocks/>
            </p:cNvSpPr>
            <p:nvPr/>
          </p:nvSpPr>
          <p:spPr bwMode="auto">
            <a:xfrm>
              <a:off x="928688" y="2348288"/>
              <a:ext cx="73025" cy="642938"/>
            </a:xfrm>
            <a:custGeom>
              <a:avLst/>
              <a:gdLst>
                <a:gd name="T0" fmla="*/ 0 w 46"/>
                <a:gd name="T1" fmla="*/ 0 h 405"/>
                <a:gd name="T2" fmla="*/ 115927188 w 46"/>
                <a:gd name="T3" fmla="*/ 0 h 405"/>
                <a:gd name="T4" fmla="*/ 115927188 w 46"/>
                <a:gd name="T5" fmla="*/ 1020664869 h 405"/>
                <a:gd name="T6" fmla="*/ 0 60000 65536"/>
                <a:gd name="T7" fmla="*/ 0 60000 65536"/>
                <a:gd name="T8" fmla="*/ 0 60000 65536"/>
                <a:gd name="T9" fmla="*/ 0 w 46"/>
                <a:gd name="T10" fmla="*/ 0 h 405"/>
                <a:gd name="T11" fmla="*/ 46 w 46"/>
                <a:gd name="T12" fmla="*/ 405 h 4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05">
                  <a:moveTo>
                    <a:pt x="0" y="0"/>
                  </a:moveTo>
                  <a:lnTo>
                    <a:pt x="46" y="0"/>
                  </a:lnTo>
                  <a:lnTo>
                    <a:pt x="46" y="405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88" name="Line 10"/>
            <p:cNvSpPr>
              <a:spLocks noChangeShapeType="1"/>
            </p:cNvSpPr>
            <p:nvPr/>
          </p:nvSpPr>
          <p:spPr bwMode="auto">
            <a:xfrm>
              <a:off x="928688" y="2991226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89" name="Line 11"/>
            <p:cNvSpPr>
              <a:spLocks noChangeShapeType="1"/>
            </p:cNvSpPr>
            <p:nvPr/>
          </p:nvSpPr>
          <p:spPr bwMode="auto">
            <a:xfrm>
              <a:off x="928688" y="3632576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0" name="Line 12"/>
            <p:cNvSpPr>
              <a:spLocks noChangeShapeType="1"/>
            </p:cNvSpPr>
            <p:nvPr/>
          </p:nvSpPr>
          <p:spPr bwMode="auto">
            <a:xfrm flipV="1">
              <a:off x="1001713" y="2991226"/>
              <a:ext cx="0" cy="64135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1" name="Line 13"/>
            <p:cNvSpPr>
              <a:spLocks noChangeShapeType="1"/>
            </p:cNvSpPr>
            <p:nvPr/>
          </p:nvSpPr>
          <p:spPr bwMode="auto">
            <a:xfrm>
              <a:off x="928688" y="4275513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2" name="Line 14"/>
            <p:cNvSpPr>
              <a:spLocks noChangeShapeType="1"/>
            </p:cNvSpPr>
            <p:nvPr/>
          </p:nvSpPr>
          <p:spPr bwMode="auto">
            <a:xfrm>
              <a:off x="928688" y="4920038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3" name="Line 15"/>
            <p:cNvSpPr>
              <a:spLocks noChangeShapeType="1"/>
            </p:cNvSpPr>
            <p:nvPr/>
          </p:nvSpPr>
          <p:spPr bwMode="auto">
            <a:xfrm flipV="1">
              <a:off x="1001713" y="4275513"/>
              <a:ext cx="0" cy="644525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4" name="Line 16"/>
            <p:cNvSpPr>
              <a:spLocks noChangeShapeType="1"/>
            </p:cNvSpPr>
            <p:nvPr/>
          </p:nvSpPr>
          <p:spPr bwMode="auto">
            <a:xfrm>
              <a:off x="928688" y="5566151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 flipV="1">
              <a:off x="1001713" y="4920038"/>
              <a:ext cx="0" cy="646113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6" name="Line 18"/>
            <p:cNvSpPr>
              <a:spLocks noChangeShapeType="1"/>
            </p:cNvSpPr>
            <p:nvPr/>
          </p:nvSpPr>
          <p:spPr bwMode="auto">
            <a:xfrm flipV="1">
              <a:off x="1001713" y="3632576"/>
              <a:ext cx="0" cy="642938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7" name="Line 22"/>
            <p:cNvSpPr>
              <a:spLocks noChangeShapeType="1"/>
            </p:cNvSpPr>
            <p:nvPr/>
          </p:nvSpPr>
          <p:spPr bwMode="auto">
            <a:xfrm>
              <a:off x="1001713" y="5566151"/>
              <a:ext cx="3644900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8" name="Rectangle 23"/>
            <p:cNvSpPr>
              <a:spLocks noChangeArrowheads="1"/>
            </p:cNvSpPr>
            <p:nvPr/>
          </p:nvSpPr>
          <p:spPr bwMode="auto">
            <a:xfrm>
              <a:off x="1238250" y="2683251"/>
              <a:ext cx="327025" cy="2882900"/>
            </a:xfrm>
            <a:prstGeom prst="rect">
              <a:avLst/>
            </a:prstGeom>
            <a:pattFill prst="wdUpDiag">
              <a:fgClr>
                <a:srgbClr val="FF6600"/>
              </a:fgClr>
              <a:bgClr>
                <a:schemeClr val="bg1"/>
              </a:bgClr>
            </a:patt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499" name="Rectangle 24"/>
            <p:cNvSpPr>
              <a:spLocks noChangeArrowheads="1"/>
            </p:cNvSpPr>
            <p:nvPr/>
          </p:nvSpPr>
          <p:spPr bwMode="auto">
            <a:xfrm>
              <a:off x="1576388" y="2919788"/>
              <a:ext cx="327025" cy="2646363"/>
            </a:xfrm>
            <a:prstGeom prst="rect">
              <a:avLst/>
            </a:prstGeom>
            <a:pattFill prst="wdUpDiag">
              <a:fgClr>
                <a:srgbClr val="0066FF"/>
              </a:fgClr>
              <a:bgClr>
                <a:schemeClr val="bg1"/>
              </a:bgClr>
            </a:patt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0" name="Rectangle 25"/>
            <p:cNvSpPr>
              <a:spLocks noChangeArrowheads="1"/>
            </p:cNvSpPr>
            <p:nvPr/>
          </p:nvSpPr>
          <p:spPr bwMode="auto">
            <a:xfrm>
              <a:off x="2011363" y="3019801"/>
              <a:ext cx="327025" cy="254635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1" name="Rectangle 26"/>
            <p:cNvSpPr>
              <a:spLocks noChangeArrowheads="1"/>
            </p:cNvSpPr>
            <p:nvPr/>
          </p:nvSpPr>
          <p:spPr bwMode="auto">
            <a:xfrm>
              <a:off x="2346325" y="3284913"/>
              <a:ext cx="330200" cy="2278063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2" name="Rectangle 27"/>
            <p:cNvSpPr>
              <a:spLocks noChangeArrowheads="1"/>
            </p:cNvSpPr>
            <p:nvPr/>
          </p:nvSpPr>
          <p:spPr bwMode="auto">
            <a:xfrm>
              <a:off x="3065463" y="2981701"/>
              <a:ext cx="327025" cy="2581275"/>
            </a:xfrm>
            <a:prstGeom prst="rect">
              <a:avLst/>
            </a:prstGeom>
            <a:pattFill prst="wdUpDiag">
              <a:fgClr>
                <a:srgbClr val="FF6600"/>
              </a:fgClr>
              <a:bgClr>
                <a:schemeClr val="bg1"/>
              </a:bgClr>
            </a:patt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3" name="Rectangle 28"/>
            <p:cNvSpPr>
              <a:spLocks noChangeArrowheads="1"/>
            </p:cNvSpPr>
            <p:nvPr/>
          </p:nvSpPr>
          <p:spPr bwMode="auto">
            <a:xfrm>
              <a:off x="3402013" y="2919788"/>
              <a:ext cx="327025" cy="2646363"/>
            </a:xfrm>
            <a:prstGeom prst="rect">
              <a:avLst/>
            </a:prstGeom>
            <a:pattFill prst="wdUpDiag">
              <a:fgClr>
                <a:srgbClr val="0066FF"/>
              </a:fgClr>
              <a:bgClr>
                <a:schemeClr val="bg1"/>
              </a:bgClr>
            </a:patt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4" name="Rectangle 29"/>
            <p:cNvSpPr>
              <a:spLocks noChangeArrowheads="1"/>
            </p:cNvSpPr>
            <p:nvPr/>
          </p:nvSpPr>
          <p:spPr bwMode="auto">
            <a:xfrm>
              <a:off x="3830638" y="3118226"/>
              <a:ext cx="325437" cy="244475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5" name="Rectangle 30"/>
            <p:cNvSpPr>
              <a:spLocks noChangeArrowheads="1"/>
            </p:cNvSpPr>
            <p:nvPr/>
          </p:nvSpPr>
          <p:spPr bwMode="auto">
            <a:xfrm>
              <a:off x="4165600" y="3156326"/>
              <a:ext cx="325437" cy="2406650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6" name="Rectangle 31"/>
            <p:cNvSpPr>
              <a:spLocks noChangeArrowheads="1"/>
            </p:cNvSpPr>
            <p:nvPr/>
          </p:nvSpPr>
          <p:spPr bwMode="auto">
            <a:xfrm>
              <a:off x="3546475" y="2144978"/>
              <a:ext cx="141287" cy="139700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7" name="Freeform 32"/>
            <p:cNvSpPr>
              <a:spLocks/>
            </p:cNvSpPr>
            <p:nvPr/>
          </p:nvSpPr>
          <p:spPr bwMode="auto">
            <a:xfrm>
              <a:off x="1301750" y="2144978"/>
              <a:ext cx="141287" cy="139700"/>
            </a:xfrm>
            <a:custGeom>
              <a:avLst/>
              <a:gdLst>
                <a:gd name="T0" fmla="*/ 0 w 89"/>
                <a:gd name="T1" fmla="*/ 0 h 88"/>
                <a:gd name="T2" fmla="*/ 0 w 89"/>
                <a:gd name="T3" fmla="*/ 221773750 h 88"/>
                <a:gd name="T4" fmla="*/ 224292319 w 89"/>
                <a:gd name="T5" fmla="*/ 221773750 h 88"/>
                <a:gd name="T6" fmla="*/ 224292319 w 89"/>
                <a:gd name="T7" fmla="*/ 0 h 88"/>
                <a:gd name="T8" fmla="*/ 0 w 89"/>
                <a:gd name="T9" fmla="*/ 0 h 88"/>
                <a:gd name="T10" fmla="*/ 0 w 89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88"/>
                <a:gd name="T20" fmla="*/ 89 w 89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88">
                  <a:moveTo>
                    <a:pt x="0" y="0"/>
                  </a:moveTo>
                  <a:lnTo>
                    <a:pt x="0" y="88"/>
                  </a:lnTo>
                  <a:lnTo>
                    <a:pt x="89" y="88"/>
                  </a:lnTo>
                  <a:lnTo>
                    <a:pt x="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08" name="Rectangle 33"/>
            <p:cNvSpPr>
              <a:spLocks noChangeArrowheads="1"/>
            </p:cNvSpPr>
            <p:nvPr/>
          </p:nvSpPr>
          <p:spPr bwMode="auto">
            <a:xfrm>
              <a:off x="3546475" y="1882963"/>
              <a:ext cx="141287" cy="141288"/>
            </a:xfrm>
            <a:prstGeom prst="rect">
              <a:avLst/>
            </a:prstGeom>
            <a:pattFill prst="wdUpDiag">
              <a:fgClr>
                <a:srgbClr val="0066FF"/>
              </a:fgClr>
              <a:bgClr>
                <a:schemeClr val="bg1"/>
              </a:bgClr>
            </a:patt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0509" name="Freeform 34"/>
            <p:cNvSpPr>
              <a:spLocks/>
            </p:cNvSpPr>
            <p:nvPr/>
          </p:nvSpPr>
          <p:spPr bwMode="auto">
            <a:xfrm>
              <a:off x="1301750" y="1882963"/>
              <a:ext cx="141287" cy="141288"/>
            </a:xfrm>
            <a:custGeom>
              <a:avLst/>
              <a:gdLst>
                <a:gd name="T0" fmla="*/ 0 w 89"/>
                <a:gd name="T1" fmla="*/ 0 h 89"/>
                <a:gd name="T2" fmla="*/ 0 w 89"/>
                <a:gd name="T3" fmla="*/ 224295494 h 89"/>
                <a:gd name="T4" fmla="*/ 224292319 w 89"/>
                <a:gd name="T5" fmla="*/ 224295494 h 89"/>
                <a:gd name="T6" fmla="*/ 224292319 w 89"/>
                <a:gd name="T7" fmla="*/ 0 h 89"/>
                <a:gd name="T8" fmla="*/ 0 w 89"/>
                <a:gd name="T9" fmla="*/ 0 h 89"/>
                <a:gd name="T10" fmla="*/ 0 w 89"/>
                <a:gd name="T11" fmla="*/ 0 h 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89"/>
                <a:gd name="T20" fmla="*/ 89 w 89"/>
                <a:gd name="T21" fmla="*/ 89 h 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89">
                  <a:moveTo>
                    <a:pt x="0" y="0"/>
                  </a:moveTo>
                  <a:lnTo>
                    <a:pt x="0" y="89"/>
                  </a:lnTo>
                  <a:lnTo>
                    <a:pt x="89" y="89"/>
                  </a:lnTo>
                  <a:lnTo>
                    <a:pt x="89" y="0"/>
                  </a:lnTo>
                  <a:lnTo>
                    <a:pt x="0" y="0"/>
                  </a:lnTo>
                  <a:close/>
                </a:path>
              </a:pathLst>
            </a:custGeom>
            <a:pattFill prst="wdUpDiag">
              <a:fgClr>
                <a:srgbClr val="FF6600"/>
              </a:fgClr>
              <a:bgClr>
                <a:schemeClr val="bg1"/>
              </a:bgClr>
            </a:patt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0510" name="ZoneTexte 53"/>
            <p:cNvSpPr txBox="1">
              <a:spLocks noChangeArrowheads="1"/>
            </p:cNvSpPr>
            <p:nvPr/>
          </p:nvSpPr>
          <p:spPr bwMode="auto">
            <a:xfrm>
              <a:off x="674785" y="5444034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0511" name="ZoneTexte 54"/>
            <p:cNvSpPr txBox="1">
              <a:spLocks noChangeArrowheads="1"/>
            </p:cNvSpPr>
            <p:nvPr/>
          </p:nvSpPr>
          <p:spPr bwMode="auto">
            <a:xfrm>
              <a:off x="589826" y="4799559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0512" name="ZoneTexte 55"/>
            <p:cNvSpPr txBox="1">
              <a:spLocks noChangeArrowheads="1"/>
            </p:cNvSpPr>
            <p:nvPr/>
          </p:nvSpPr>
          <p:spPr bwMode="auto">
            <a:xfrm>
              <a:off x="589826" y="4155085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0513" name="ZoneTexte 56"/>
            <p:cNvSpPr txBox="1">
              <a:spLocks noChangeArrowheads="1"/>
            </p:cNvSpPr>
            <p:nvPr/>
          </p:nvSpPr>
          <p:spPr bwMode="auto">
            <a:xfrm>
              <a:off x="589826" y="3510611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20514" name="ZoneTexte 57"/>
            <p:cNvSpPr txBox="1">
              <a:spLocks noChangeArrowheads="1"/>
            </p:cNvSpPr>
            <p:nvPr/>
          </p:nvSpPr>
          <p:spPr bwMode="auto">
            <a:xfrm>
              <a:off x="589826" y="2866137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20515" name="ZoneTexte 58"/>
            <p:cNvSpPr txBox="1">
              <a:spLocks noChangeArrowheads="1"/>
            </p:cNvSpPr>
            <p:nvPr/>
          </p:nvSpPr>
          <p:spPr bwMode="auto">
            <a:xfrm>
              <a:off x="504866" y="2221663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20516" name="ZoneTexte 59"/>
            <p:cNvSpPr txBox="1">
              <a:spLocks noChangeArrowheads="1"/>
            </p:cNvSpPr>
            <p:nvPr/>
          </p:nvSpPr>
          <p:spPr bwMode="auto">
            <a:xfrm>
              <a:off x="1160350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231/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260</a:t>
              </a:r>
            </a:p>
          </p:txBody>
        </p:sp>
        <p:sp>
          <p:nvSpPr>
            <p:cNvPr id="20517" name="ZoneTexte 60"/>
            <p:cNvSpPr txBox="1">
              <a:spLocks noChangeArrowheads="1"/>
            </p:cNvSpPr>
            <p:nvPr/>
          </p:nvSpPr>
          <p:spPr bwMode="auto">
            <a:xfrm>
              <a:off x="1498488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204/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250</a:t>
              </a:r>
            </a:p>
          </p:txBody>
        </p:sp>
        <p:sp>
          <p:nvSpPr>
            <p:cNvPr id="20518" name="ZoneTexte 61"/>
            <p:cNvSpPr txBox="1">
              <a:spLocks noChangeArrowheads="1"/>
            </p:cNvSpPr>
            <p:nvPr/>
          </p:nvSpPr>
          <p:spPr bwMode="auto">
            <a:xfrm>
              <a:off x="1933463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205/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260</a:t>
              </a:r>
            </a:p>
          </p:txBody>
        </p:sp>
        <p:sp>
          <p:nvSpPr>
            <p:cNvPr id="20519" name="ZoneTexte 62"/>
            <p:cNvSpPr txBox="1">
              <a:spLocks noChangeArrowheads="1"/>
            </p:cNvSpPr>
            <p:nvPr/>
          </p:nvSpPr>
          <p:spPr bwMode="auto">
            <a:xfrm>
              <a:off x="2270013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178/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250</a:t>
              </a:r>
            </a:p>
          </p:txBody>
        </p:sp>
        <p:sp>
          <p:nvSpPr>
            <p:cNvPr id="20520" name="ZoneTexte 63"/>
            <p:cNvSpPr txBox="1">
              <a:spLocks noChangeArrowheads="1"/>
            </p:cNvSpPr>
            <p:nvPr/>
          </p:nvSpPr>
          <p:spPr bwMode="auto">
            <a:xfrm>
              <a:off x="2988344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107/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134</a:t>
              </a:r>
            </a:p>
          </p:txBody>
        </p:sp>
        <p:sp>
          <p:nvSpPr>
            <p:cNvPr id="20521" name="ZoneTexte 64"/>
            <p:cNvSpPr txBox="1">
              <a:spLocks noChangeArrowheads="1"/>
            </p:cNvSpPr>
            <p:nvPr/>
          </p:nvSpPr>
          <p:spPr bwMode="auto">
            <a:xfrm>
              <a:off x="3346646" y="5598623"/>
              <a:ext cx="4714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116/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142</a:t>
              </a:r>
            </a:p>
          </p:txBody>
        </p:sp>
        <p:sp>
          <p:nvSpPr>
            <p:cNvPr id="20522" name="ZoneTexte 65"/>
            <p:cNvSpPr txBox="1">
              <a:spLocks noChangeArrowheads="1"/>
            </p:cNvSpPr>
            <p:nvPr/>
          </p:nvSpPr>
          <p:spPr bwMode="auto">
            <a:xfrm>
              <a:off x="3767976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102/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134</a:t>
              </a:r>
            </a:p>
          </p:txBody>
        </p:sp>
        <p:sp>
          <p:nvSpPr>
            <p:cNvPr id="20523" name="ZoneTexte 66"/>
            <p:cNvSpPr txBox="1">
              <a:spLocks noChangeArrowheads="1"/>
            </p:cNvSpPr>
            <p:nvPr/>
          </p:nvSpPr>
          <p:spPr bwMode="auto">
            <a:xfrm>
              <a:off x="4101413" y="5598623"/>
              <a:ext cx="4828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106/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142</a:t>
              </a:r>
            </a:p>
          </p:txBody>
        </p:sp>
        <p:sp>
          <p:nvSpPr>
            <p:cNvPr id="20524" name="ZoneTexte 67"/>
            <p:cNvSpPr txBox="1">
              <a:spLocks noChangeArrowheads="1"/>
            </p:cNvSpPr>
            <p:nvPr/>
          </p:nvSpPr>
          <p:spPr bwMode="auto">
            <a:xfrm>
              <a:off x="1474738" y="1838857"/>
              <a:ext cx="1532648" cy="27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 dirty="0">
                  <a:solidFill>
                    <a:srgbClr val="333399"/>
                  </a:solidFill>
                  <a:latin typeface="+mj-lt"/>
                </a:rPr>
                <a:t>RPV/FTC/TDF at W48</a:t>
              </a:r>
            </a:p>
          </p:txBody>
        </p:sp>
        <p:sp>
          <p:nvSpPr>
            <p:cNvPr id="20525" name="ZoneTexte 68"/>
            <p:cNvSpPr txBox="1">
              <a:spLocks noChangeArrowheads="1"/>
            </p:cNvSpPr>
            <p:nvPr/>
          </p:nvSpPr>
          <p:spPr bwMode="auto">
            <a:xfrm>
              <a:off x="1474738" y="2090716"/>
              <a:ext cx="1532648" cy="27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333399"/>
                  </a:solidFill>
                  <a:latin typeface="+mj-lt"/>
                </a:rPr>
                <a:t>RPV/FTC/TDF at W96</a:t>
              </a:r>
            </a:p>
          </p:txBody>
        </p:sp>
        <p:sp>
          <p:nvSpPr>
            <p:cNvPr id="20526" name="ZoneTexte 69"/>
            <p:cNvSpPr txBox="1">
              <a:spLocks noChangeArrowheads="1"/>
            </p:cNvSpPr>
            <p:nvPr/>
          </p:nvSpPr>
          <p:spPr bwMode="auto">
            <a:xfrm>
              <a:off x="3707086" y="1838857"/>
              <a:ext cx="1510977" cy="27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333399"/>
                  </a:solidFill>
                  <a:latin typeface="+mj-lt"/>
                </a:rPr>
                <a:t>EFV/FTC/TDF at W48</a:t>
              </a:r>
            </a:p>
          </p:txBody>
        </p:sp>
        <p:sp>
          <p:nvSpPr>
            <p:cNvPr id="20527" name="ZoneTexte 70"/>
            <p:cNvSpPr txBox="1">
              <a:spLocks noChangeArrowheads="1"/>
            </p:cNvSpPr>
            <p:nvPr/>
          </p:nvSpPr>
          <p:spPr bwMode="auto">
            <a:xfrm>
              <a:off x="3707086" y="2090716"/>
              <a:ext cx="1510977" cy="276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333399"/>
                  </a:solidFill>
                  <a:latin typeface="+mj-lt"/>
                </a:rPr>
                <a:t>EFV/FTC/TDF at W96</a:t>
              </a:r>
            </a:p>
          </p:txBody>
        </p:sp>
        <p:sp>
          <p:nvSpPr>
            <p:cNvPr id="20528" name="ZoneTexte 71"/>
            <p:cNvSpPr txBox="1">
              <a:spLocks noChangeArrowheads="1"/>
            </p:cNvSpPr>
            <p:nvPr/>
          </p:nvSpPr>
          <p:spPr bwMode="auto">
            <a:xfrm>
              <a:off x="1218245" y="2416347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dirty="0">
                  <a:solidFill>
                    <a:srgbClr val="333399"/>
                  </a:solidFill>
                  <a:latin typeface="+mj-lt"/>
                </a:rPr>
                <a:t>89</a:t>
              </a:r>
            </a:p>
          </p:txBody>
        </p:sp>
        <p:sp>
          <p:nvSpPr>
            <p:cNvPr id="20529" name="ZoneTexte 72"/>
            <p:cNvSpPr txBox="1">
              <a:spLocks noChangeArrowheads="1"/>
            </p:cNvSpPr>
            <p:nvPr/>
          </p:nvSpPr>
          <p:spPr bwMode="auto">
            <a:xfrm>
              <a:off x="1548829" y="2623903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82</a:t>
              </a:r>
            </a:p>
          </p:txBody>
        </p:sp>
        <p:sp>
          <p:nvSpPr>
            <p:cNvPr id="20530" name="ZoneTexte 73"/>
            <p:cNvSpPr txBox="1">
              <a:spLocks noChangeArrowheads="1"/>
            </p:cNvSpPr>
            <p:nvPr/>
          </p:nvSpPr>
          <p:spPr bwMode="auto">
            <a:xfrm>
              <a:off x="1991741" y="2721438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79</a:t>
              </a:r>
            </a:p>
          </p:txBody>
        </p:sp>
        <p:sp>
          <p:nvSpPr>
            <p:cNvPr id="20531" name="ZoneTexte 74"/>
            <p:cNvSpPr txBox="1">
              <a:spLocks noChangeArrowheads="1"/>
            </p:cNvSpPr>
            <p:nvPr/>
          </p:nvSpPr>
          <p:spPr bwMode="auto">
            <a:xfrm>
              <a:off x="2334133" y="2982670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71</a:t>
              </a:r>
            </a:p>
          </p:txBody>
        </p:sp>
        <p:sp>
          <p:nvSpPr>
            <p:cNvPr id="20532" name="ZoneTexte 75"/>
            <p:cNvSpPr txBox="1">
              <a:spLocks noChangeArrowheads="1"/>
            </p:cNvSpPr>
            <p:nvPr/>
          </p:nvSpPr>
          <p:spPr bwMode="auto">
            <a:xfrm>
              <a:off x="3035569" y="2669757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80</a:t>
              </a:r>
            </a:p>
          </p:txBody>
        </p:sp>
        <p:sp>
          <p:nvSpPr>
            <p:cNvPr id="20533" name="ZoneTexte 76"/>
            <p:cNvSpPr txBox="1">
              <a:spLocks noChangeArrowheads="1"/>
            </p:cNvSpPr>
            <p:nvPr/>
          </p:nvSpPr>
          <p:spPr bwMode="auto">
            <a:xfrm>
              <a:off x="3380280" y="2642789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82</a:t>
              </a:r>
            </a:p>
          </p:txBody>
        </p:sp>
        <p:sp>
          <p:nvSpPr>
            <p:cNvPr id="20534" name="ZoneTexte 77"/>
            <p:cNvSpPr txBox="1">
              <a:spLocks noChangeArrowheads="1"/>
            </p:cNvSpPr>
            <p:nvPr/>
          </p:nvSpPr>
          <p:spPr bwMode="auto">
            <a:xfrm>
              <a:off x="3797494" y="2841227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76</a:t>
              </a:r>
            </a:p>
          </p:txBody>
        </p:sp>
        <p:sp>
          <p:nvSpPr>
            <p:cNvPr id="20535" name="ZoneTexte 78"/>
            <p:cNvSpPr txBox="1">
              <a:spLocks noChangeArrowheads="1"/>
            </p:cNvSpPr>
            <p:nvPr/>
          </p:nvSpPr>
          <p:spPr bwMode="auto">
            <a:xfrm>
              <a:off x="4155325" y="2864777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333399"/>
                  </a:solidFill>
                  <a:latin typeface="+mj-lt"/>
                </a:rPr>
                <a:t>75</a:t>
              </a:r>
            </a:p>
          </p:txBody>
        </p:sp>
        <p:sp>
          <p:nvSpPr>
            <p:cNvPr id="20536" name="ZoneTexte 79"/>
            <p:cNvSpPr txBox="1">
              <a:spLocks noChangeArrowheads="1"/>
            </p:cNvSpPr>
            <p:nvPr/>
          </p:nvSpPr>
          <p:spPr bwMode="auto">
            <a:xfrm>
              <a:off x="1322065" y="6059483"/>
              <a:ext cx="127270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100,000 c/mL</a:t>
              </a:r>
            </a:p>
          </p:txBody>
        </p:sp>
        <p:sp>
          <p:nvSpPr>
            <p:cNvPr id="20537" name="ZoneTexte 80"/>
            <p:cNvSpPr txBox="1">
              <a:spLocks noChangeArrowheads="1"/>
            </p:cNvSpPr>
            <p:nvPr/>
          </p:nvSpPr>
          <p:spPr bwMode="auto">
            <a:xfrm>
              <a:off x="3134906" y="6059483"/>
              <a:ext cx="127270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>
                  <a:solidFill>
                    <a:srgbClr val="000066"/>
                  </a:solidFill>
                </a:rPr>
                <a:t>&gt; 100,000 c/mL</a:t>
              </a:r>
            </a:p>
          </p:txBody>
        </p:sp>
        <p:sp>
          <p:nvSpPr>
            <p:cNvPr id="20538" name="ZoneTexte 81"/>
            <p:cNvSpPr txBox="1">
              <a:spLocks noChangeArrowheads="1"/>
            </p:cNvSpPr>
            <p:nvPr/>
          </p:nvSpPr>
          <p:spPr bwMode="auto">
            <a:xfrm>
              <a:off x="2098595" y="6336482"/>
              <a:ext cx="153584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>
                  <a:solidFill>
                    <a:srgbClr val="000066"/>
                  </a:solidFill>
                </a:rPr>
                <a:t>Baseline HIV RNA</a:t>
              </a:r>
            </a:p>
          </p:txBody>
        </p:sp>
        <p:sp>
          <p:nvSpPr>
            <p:cNvPr id="20539" name="ZoneTexte 111"/>
            <p:cNvSpPr txBox="1">
              <a:spLocks noChangeArrowheads="1"/>
            </p:cNvSpPr>
            <p:nvPr/>
          </p:nvSpPr>
          <p:spPr bwMode="auto">
            <a:xfrm>
              <a:off x="820418" y="1955415"/>
              <a:ext cx="3443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20486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21506" name="Grouper 10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2157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73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47320" y="1128713"/>
            <a:ext cx="7236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Response to treatment (HIV RNA &lt; 50 c/mL) at week 96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4389438" y="2378075"/>
            <a:ext cx="4532807" cy="3225800"/>
            <a:chOff x="4389438" y="2378075"/>
            <a:chExt cx="4532807" cy="3225800"/>
          </a:xfrm>
        </p:grpSpPr>
        <p:sp>
          <p:nvSpPr>
            <p:cNvPr id="21508" name="Freeform 8"/>
            <p:cNvSpPr>
              <a:spLocks/>
            </p:cNvSpPr>
            <p:nvPr/>
          </p:nvSpPr>
          <p:spPr bwMode="auto">
            <a:xfrm>
              <a:off x="7234238" y="5208588"/>
              <a:ext cx="1227137" cy="117475"/>
            </a:xfrm>
            <a:custGeom>
              <a:avLst/>
              <a:gdLst>
                <a:gd name="T0" fmla="*/ 1948290331 w 773"/>
                <a:gd name="T1" fmla="*/ 186532838 h 74"/>
                <a:gd name="T2" fmla="*/ 1948290331 w 773"/>
                <a:gd name="T3" fmla="*/ 0 h 74"/>
                <a:gd name="T4" fmla="*/ 0 w 773"/>
                <a:gd name="T5" fmla="*/ 0 h 74"/>
                <a:gd name="T6" fmla="*/ 0 60000 65536"/>
                <a:gd name="T7" fmla="*/ 0 60000 65536"/>
                <a:gd name="T8" fmla="*/ 0 60000 65536"/>
                <a:gd name="T9" fmla="*/ 0 w 773"/>
                <a:gd name="T10" fmla="*/ 0 h 74"/>
                <a:gd name="T11" fmla="*/ 773 w 773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3" h="74">
                  <a:moveTo>
                    <a:pt x="773" y="74"/>
                  </a:moveTo>
                  <a:lnTo>
                    <a:pt x="773" y="0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09" name="Freeform 19"/>
            <p:cNvSpPr>
              <a:spLocks/>
            </p:cNvSpPr>
            <p:nvPr/>
          </p:nvSpPr>
          <p:spPr bwMode="auto">
            <a:xfrm>
              <a:off x="6005513" y="5208588"/>
              <a:ext cx="1228725" cy="117475"/>
            </a:xfrm>
            <a:custGeom>
              <a:avLst/>
              <a:gdLst>
                <a:gd name="T0" fmla="*/ 0 w 774"/>
                <a:gd name="T1" fmla="*/ 186532838 h 74"/>
                <a:gd name="T2" fmla="*/ 0 w 774"/>
                <a:gd name="T3" fmla="*/ 0 h 74"/>
                <a:gd name="T4" fmla="*/ 1950813663 w 774"/>
                <a:gd name="T5" fmla="*/ 0 h 74"/>
                <a:gd name="T6" fmla="*/ 0 60000 65536"/>
                <a:gd name="T7" fmla="*/ 0 60000 65536"/>
                <a:gd name="T8" fmla="*/ 0 60000 65536"/>
                <a:gd name="T9" fmla="*/ 0 w 774"/>
                <a:gd name="T10" fmla="*/ 0 h 74"/>
                <a:gd name="T11" fmla="*/ 774 w 774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4" h="74">
                  <a:moveTo>
                    <a:pt x="0" y="74"/>
                  </a:moveTo>
                  <a:lnTo>
                    <a:pt x="0" y="0"/>
                  </a:lnTo>
                  <a:lnTo>
                    <a:pt x="774" y="0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0" name="Line 20"/>
            <p:cNvSpPr>
              <a:spLocks noChangeShapeType="1"/>
            </p:cNvSpPr>
            <p:nvPr/>
          </p:nvSpPr>
          <p:spPr bwMode="auto">
            <a:xfrm>
              <a:off x="7234238" y="5208588"/>
              <a:ext cx="0" cy="117475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1" name="Line 21"/>
            <p:cNvSpPr>
              <a:spLocks noChangeShapeType="1"/>
            </p:cNvSpPr>
            <p:nvPr/>
          </p:nvSpPr>
          <p:spPr bwMode="auto">
            <a:xfrm flipV="1">
              <a:off x="7234238" y="3063875"/>
              <a:ext cx="0" cy="21447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2" name="Line 37"/>
            <p:cNvSpPr>
              <a:spLocks noChangeShapeType="1"/>
            </p:cNvSpPr>
            <p:nvPr/>
          </p:nvSpPr>
          <p:spPr bwMode="auto">
            <a:xfrm>
              <a:off x="5746750" y="3727450"/>
              <a:ext cx="2052638" cy="0"/>
            </a:xfrm>
            <a:prstGeom prst="line">
              <a:avLst/>
            </a:prstGeom>
            <a:noFill/>
            <a:ln w="26988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3" name="Line 39"/>
            <p:cNvSpPr>
              <a:spLocks noChangeShapeType="1"/>
            </p:cNvSpPr>
            <p:nvPr/>
          </p:nvSpPr>
          <p:spPr bwMode="auto">
            <a:xfrm>
              <a:off x="7277100" y="4494213"/>
              <a:ext cx="847725" cy="0"/>
            </a:xfrm>
            <a:prstGeom prst="line">
              <a:avLst/>
            </a:prstGeom>
            <a:noFill/>
            <a:ln w="26988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14" name="Freeform 42"/>
            <p:cNvSpPr>
              <a:spLocks/>
            </p:cNvSpPr>
            <p:nvPr/>
          </p:nvSpPr>
          <p:spPr bwMode="auto">
            <a:xfrm>
              <a:off x="7623175" y="4437063"/>
              <a:ext cx="114300" cy="114300"/>
            </a:xfrm>
            <a:custGeom>
              <a:avLst/>
              <a:gdLst>
                <a:gd name="T0" fmla="*/ 90735150 w 72"/>
                <a:gd name="T1" fmla="*/ 0 h 72"/>
                <a:gd name="T2" fmla="*/ 73091410 w 72"/>
                <a:gd name="T3" fmla="*/ 0 h 72"/>
                <a:gd name="T4" fmla="*/ 55449258 w 72"/>
                <a:gd name="T5" fmla="*/ 7561328 h 72"/>
                <a:gd name="T6" fmla="*/ 42847948 w 72"/>
                <a:gd name="T7" fmla="*/ 12602743 h 72"/>
                <a:gd name="T8" fmla="*/ 25204208 w 72"/>
                <a:gd name="T9" fmla="*/ 25207075 h 72"/>
                <a:gd name="T10" fmla="*/ 17642152 w 72"/>
                <a:gd name="T11" fmla="*/ 37809818 h 72"/>
                <a:gd name="T12" fmla="*/ 7560469 w 72"/>
                <a:gd name="T13" fmla="*/ 55455564 h 72"/>
                <a:gd name="T14" fmla="*/ 5040842 w 72"/>
                <a:gd name="T15" fmla="*/ 73099723 h 72"/>
                <a:gd name="T16" fmla="*/ 0 w 72"/>
                <a:gd name="T17" fmla="*/ 90745469 h 72"/>
                <a:gd name="T18" fmla="*/ 5040842 w 72"/>
                <a:gd name="T19" fmla="*/ 108389627 h 72"/>
                <a:gd name="T20" fmla="*/ 7560469 w 72"/>
                <a:gd name="T21" fmla="*/ 126035373 h 72"/>
                <a:gd name="T22" fmla="*/ 17642152 w 72"/>
                <a:gd name="T23" fmla="*/ 138638117 h 72"/>
                <a:gd name="T24" fmla="*/ 25204208 w 72"/>
                <a:gd name="T25" fmla="*/ 156283863 h 72"/>
                <a:gd name="T26" fmla="*/ 42847948 w 72"/>
                <a:gd name="T27" fmla="*/ 163846779 h 72"/>
                <a:gd name="T28" fmla="*/ 55449258 w 72"/>
                <a:gd name="T29" fmla="*/ 173929609 h 72"/>
                <a:gd name="T30" fmla="*/ 73091410 w 72"/>
                <a:gd name="T31" fmla="*/ 176449523 h 72"/>
                <a:gd name="T32" fmla="*/ 90735150 w 72"/>
                <a:gd name="T33" fmla="*/ 181490938 h 72"/>
                <a:gd name="T34" fmla="*/ 113418144 w 72"/>
                <a:gd name="T35" fmla="*/ 176449523 h 72"/>
                <a:gd name="T36" fmla="*/ 126021042 w 72"/>
                <a:gd name="T37" fmla="*/ 173929609 h 72"/>
                <a:gd name="T38" fmla="*/ 143663194 w 72"/>
                <a:gd name="T39" fmla="*/ 163846779 h 72"/>
                <a:gd name="T40" fmla="*/ 156266092 w 72"/>
                <a:gd name="T41" fmla="*/ 156283863 h 72"/>
                <a:gd name="T42" fmla="*/ 168868990 w 72"/>
                <a:gd name="T43" fmla="*/ 138638117 h 72"/>
                <a:gd name="T44" fmla="*/ 176429458 w 72"/>
                <a:gd name="T45" fmla="*/ 126035373 h 72"/>
                <a:gd name="T46" fmla="*/ 181470300 w 72"/>
                <a:gd name="T47" fmla="*/ 108389627 h 72"/>
                <a:gd name="T48" fmla="*/ 181470300 w 72"/>
                <a:gd name="T49" fmla="*/ 90745469 h 72"/>
                <a:gd name="T50" fmla="*/ 181470300 w 72"/>
                <a:gd name="T51" fmla="*/ 73099723 h 72"/>
                <a:gd name="T52" fmla="*/ 176429458 w 72"/>
                <a:gd name="T53" fmla="*/ 55455564 h 72"/>
                <a:gd name="T54" fmla="*/ 168868990 w 72"/>
                <a:gd name="T55" fmla="*/ 37809818 h 72"/>
                <a:gd name="T56" fmla="*/ 156266092 w 72"/>
                <a:gd name="T57" fmla="*/ 25207075 h 72"/>
                <a:gd name="T58" fmla="*/ 143663194 w 72"/>
                <a:gd name="T59" fmla="*/ 12602743 h 72"/>
                <a:gd name="T60" fmla="*/ 126021042 w 72"/>
                <a:gd name="T61" fmla="*/ 7561328 h 72"/>
                <a:gd name="T62" fmla="*/ 113418144 w 72"/>
                <a:gd name="T63" fmla="*/ 0 h 72"/>
                <a:gd name="T64" fmla="*/ 90735150 w 72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2"/>
                <a:gd name="T100" fmla="*/ 0 h 72"/>
                <a:gd name="T101" fmla="*/ 72 w 72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2" h="72">
                  <a:moveTo>
                    <a:pt x="36" y="0"/>
                  </a:moveTo>
                  <a:lnTo>
                    <a:pt x="29" y="0"/>
                  </a:lnTo>
                  <a:lnTo>
                    <a:pt x="22" y="3"/>
                  </a:lnTo>
                  <a:lnTo>
                    <a:pt x="17" y="5"/>
                  </a:lnTo>
                  <a:lnTo>
                    <a:pt x="10" y="10"/>
                  </a:lnTo>
                  <a:lnTo>
                    <a:pt x="7" y="15"/>
                  </a:lnTo>
                  <a:lnTo>
                    <a:pt x="3" y="22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3"/>
                  </a:lnTo>
                  <a:lnTo>
                    <a:pt x="3" y="50"/>
                  </a:lnTo>
                  <a:lnTo>
                    <a:pt x="7" y="55"/>
                  </a:lnTo>
                  <a:lnTo>
                    <a:pt x="10" y="62"/>
                  </a:lnTo>
                  <a:lnTo>
                    <a:pt x="17" y="65"/>
                  </a:lnTo>
                  <a:lnTo>
                    <a:pt x="22" y="69"/>
                  </a:lnTo>
                  <a:lnTo>
                    <a:pt x="29" y="70"/>
                  </a:lnTo>
                  <a:lnTo>
                    <a:pt x="36" y="72"/>
                  </a:lnTo>
                  <a:lnTo>
                    <a:pt x="45" y="70"/>
                  </a:lnTo>
                  <a:lnTo>
                    <a:pt x="50" y="69"/>
                  </a:lnTo>
                  <a:lnTo>
                    <a:pt x="57" y="65"/>
                  </a:lnTo>
                  <a:lnTo>
                    <a:pt x="62" y="62"/>
                  </a:lnTo>
                  <a:lnTo>
                    <a:pt x="67" y="55"/>
                  </a:lnTo>
                  <a:lnTo>
                    <a:pt x="70" y="50"/>
                  </a:lnTo>
                  <a:lnTo>
                    <a:pt x="72" y="43"/>
                  </a:lnTo>
                  <a:lnTo>
                    <a:pt x="72" y="36"/>
                  </a:lnTo>
                  <a:lnTo>
                    <a:pt x="72" y="29"/>
                  </a:lnTo>
                  <a:lnTo>
                    <a:pt x="70" y="22"/>
                  </a:lnTo>
                  <a:lnTo>
                    <a:pt x="67" y="15"/>
                  </a:lnTo>
                  <a:lnTo>
                    <a:pt x="62" y="10"/>
                  </a:lnTo>
                  <a:lnTo>
                    <a:pt x="57" y="5"/>
                  </a:lnTo>
                  <a:lnTo>
                    <a:pt x="50" y="3"/>
                  </a:lnTo>
                  <a:lnTo>
                    <a:pt x="45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66"/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5" name="Freeform 43"/>
            <p:cNvSpPr>
              <a:spLocks/>
            </p:cNvSpPr>
            <p:nvPr/>
          </p:nvSpPr>
          <p:spPr bwMode="auto">
            <a:xfrm>
              <a:off x="6654800" y="3670300"/>
              <a:ext cx="114300" cy="114300"/>
            </a:xfrm>
            <a:custGeom>
              <a:avLst/>
              <a:gdLst>
                <a:gd name="T0" fmla="*/ 90735150 w 72"/>
                <a:gd name="T1" fmla="*/ 0 h 72"/>
                <a:gd name="T2" fmla="*/ 73091410 w 72"/>
                <a:gd name="T3" fmla="*/ 0 h 72"/>
                <a:gd name="T4" fmla="*/ 57968885 w 72"/>
                <a:gd name="T5" fmla="*/ 2521501 h 72"/>
                <a:gd name="T6" fmla="*/ 42847948 w 72"/>
                <a:gd name="T7" fmla="*/ 12602743 h 72"/>
                <a:gd name="T8" fmla="*/ 27723835 w 72"/>
                <a:gd name="T9" fmla="*/ 25207075 h 72"/>
                <a:gd name="T10" fmla="*/ 17642152 w 72"/>
                <a:gd name="T11" fmla="*/ 37809818 h 72"/>
                <a:gd name="T12" fmla="*/ 10081683 w 72"/>
                <a:gd name="T13" fmla="*/ 55455564 h 72"/>
                <a:gd name="T14" fmla="*/ 5040842 w 72"/>
                <a:gd name="T15" fmla="*/ 73099723 h 72"/>
                <a:gd name="T16" fmla="*/ 0 w 72"/>
                <a:gd name="T17" fmla="*/ 90745469 h 72"/>
                <a:gd name="T18" fmla="*/ 5040842 w 72"/>
                <a:gd name="T19" fmla="*/ 108389627 h 72"/>
                <a:gd name="T20" fmla="*/ 10081683 w 72"/>
                <a:gd name="T21" fmla="*/ 123513872 h 72"/>
                <a:gd name="T22" fmla="*/ 17642152 w 72"/>
                <a:gd name="T23" fmla="*/ 138638117 h 72"/>
                <a:gd name="T24" fmla="*/ 27723835 w 72"/>
                <a:gd name="T25" fmla="*/ 151242448 h 72"/>
                <a:gd name="T26" fmla="*/ 42847948 w 72"/>
                <a:gd name="T27" fmla="*/ 163846779 h 72"/>
                <a:gd name="T28" fmla="*/ 57968885 w 72"/>
                <a:gd name="T29" fmla="*/ 171408108 h 72"/>
                <a:gd name="T30" fmla="*/ 73091410 w 72"/>
                <a:gd name="T31" fmla="*/ 176449523 h 72"/>
                <a:gd name="T32" fmla="*/ 90735150 w 72"/>
                <a:gd name="T33" fmla="*/ 181490938 h 72"/>
                <a:gd name="T34" fmla="*/ 108377302 w 72"/>
                <a:gd name="T35" fmla="*/ 176449523 h 72"/>
                <a:gd name="T36" fmla="*/ 126021042 w 72"/>
                <a:gd name="T37" fmla="*/ 171408108 h 72"/>
                <a:gd name="T38" fmla="*/ 143663194 w 72"/>
                <a:gd name="T39" fmla="*/ 163846779 h 72"/>
                <a:gd name="T40" fmla="*/ 156266092 w 72"/>
                <a:gd name="T41" fmla="*/ 151242448 h 72"/>
                <a:gd name="T42" fmla="*/ 168868990 w 72"/>
                <a:gd name="T43" fmla="*/ 138638117 h 72"/>
                <a:gd name="T44" fmla="*/ 178950673 w 72"/>
                <a:gd name="T45" fmla="*/ 123513872 h 72"/>
                <a:gd name="T46" fmla="*/ 181470300 w 72"/>
                <a:gd name="T47" fmla="*/ 108389627 h 72"/>
                <a:gd name="T48" fmla="*/ 181470300 w 72"/>
                <a:gd name="T49" fmla="*/ 90745469 h 72"/>
                <a:gd name="T50" fmla="*/ 181470300 w 72"/>
                <a:gd name="T51" fmla="*/ 73099723 h 72"/>
                <a:gd name="T52" fmla="*/ 178950673 w 72"/>
                <a:gd name="T53" fmla="*/ 55455564 h 72"/>
                <a:gd name="T54" fmla="*/ 168868990 w 72"/>
                <a:gd name="T55" fmla="*/ 37809818 h 72"/>
                <a:gd name="T56" fmla="*/ 156266092 w 72"/>
                <a:gd name="T57" fmla="*/ 25207075 h 72"/>
                <a:gd name="T58" fmla="*/ 143663194 w 72"/>
                <a:gd name="T59" fmla="*/ 12602743 h 72"/>
                <a:gd name="T60" fmla="*/ 126021042 w 72"/>
                <a:gd name="T61" fmla="*/ 2521501 h 72"/>
                <a:gd name="T62" fmla="*/ 108377302 w 72"/>
                <a:gd name="T63" fmla="*/ 0 h 72"/>
                <a:gd name="T64" fmla="*/ 90735150 w 72"/>
                <a:gd name="T65" fmla="*/ 0 h 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2"/>
                <a:gd name="T100" fmla="*/ 0 h 72"/>
                <a:gd name="T101" fmla="*/ 72 w 72"/>
                <a:gd name="T102" fmla="*/ 72 h 7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2" h="72">
                  <a:moveTo>
                    <a:pt x="36" y="0"/>
                  </a:moveTo>
                  <a:lnTo>
                    <a:pt x="29" y="0"/>
                  </a:lnTo>
                  <a:lnTo>
                    <a:pt x="23" y="1"/>
                  </a:lnTo>
                  <a:lnTo>
                    <a:pt x="17" y="5"/>
                  </a:lnTo>
                  <a:lnTo>
                    <a:pt x="11" y="10"/>
                  </a:lnTo>
                  <a:lnTo>
                    <a:pt x="7" y="15"/>
                  </a:lnTo>
                  <a:lnTo>
                    <a:pt x="4" y="22"/>
                  </a:lnTo>
                  <a:lnTo>
                    <a:pt x="2" y="29"/>
                  </a:lnTo>
                  <a:lnTo>
                    <a:pt x="0" y="36"/>
                  </a:lnTo>
                  <a:lnTo>
                    <a:pt x="2" y="43"/>
                  </a:lnTo>
                  <a:lnTo>
                    <a:pt x="4" y="49"/>
                  </a:lnTo>
                  <a:lnTo>
                    <a:pt x="7" y="55"/>
                  </a:lnTo>
                  <a:lnTo>
                    <a:pt x="11" y="60"/>
                  </a:lnTo>
                  <a:lnTo>
                    <a:pt x="17" y="65"/>
                  </a:lnTo>
                  <a:lnTo>
                    <a:pt x="23" y="68"/>
                  </a:lnTo>
                  <a:lnTo>
                    <a:pt x="29" y="70"/>
                  </a:lnTo>
                  <a:lnTo>
                    <a:pt x="36" y="72"/>
                  </a:lnTo>
                  <a:lnTo>
                    <a:pt x="43" y="70"/>
                  </a:lnTo>
                  <a:lnTo>
                    <a:pt x="50" y="68"/>
                  </a:lnTo>
                  <a:lnTo>
                    <a:pt x="57" y="65"/>
                  </a:lnTo>
                  <a:lnTo>
                    <a:pt x="62" y="60"/>
                  </a:lnTo>
                  <a:lnTo>
                    <a:pt x="67" y="55"/>
                  </a:lnTo>
                  <a:lnTo>
                    <a:pt x="71" y="49"/>
                  </a:lnTo>
                  <a:lnTo>
                    <a:pt x="72" y="43"/>
                  </a:lnTo>
                  <a:lnTo>
                    <a:pt x="72" y="36"/>
                  </a:lnTo>
                  <a:lnTo>
                    <a:pt x="72" y="29"/>
                  </a:lnTo>
                  <a:lnTo>
                    <a:pt x="71" y="22"/>
                  </a:lnTo>
                  <a:lnTo>
                    <a:pt x="67" y="15"/>
                  </a:lnTo>
                  <a:lnTo>
                    <a:pt x="62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66"/>
            </a:solidFill>
            <a:ln w="0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16" name="ZoneTexte 90"/>
            <p:cNvSpPr txBox="1">
              <a:spLocks noChangeArrowheads="1"/>
            </p:cNvSpPr>
            <p:nvPr/>
          </p:nvSpPr>
          <p:spPr bwMode="auto">
            <a:xfrm>
              <a:off x="7888288" y="4216400"/>
              <a:ext cx="484187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14.0</a:t>
              </a:r>
            </a:p>
          </p:txBody>
        </p:sp>
        <p:sp>
          <p:nvSpPr>
            <p:cNvPr id="21517" name="ZoneTexte 91"/>
            <p:cNvSpPr txBox="1">
              <a:spLocks noChangeArrowheads="1"/>
            </p:cNvSpPr>
            <p:nvPr/>
          </p:nvSpPr>
          <p:spPr bwMode="auto">
            <a:xfrm>
              <a:off x="7489825" y="4205288"/>
              <a:ext cx="3984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7.7</a:t>
              </a:r>
            </a:p>
          </p:txBody>
        </p:sp>
        <p:sp>
          <p:nvSpPr>
            <p:cNvPr id="21518" name="ZoneTexte 92"/>
            <p:cNvSpPr txBox="1">
              <a:spLocks noChangeArrowheads="1"/>
            </p:cNvSpPr>
            <p:nvPr/>
          </p:nvSpPr>
          <p:spPr bwMode="auto">
            <a:xfrm>
              <a:off x="7159625" y="4252913"/>
              <a:ext cx="3984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1.3</a:t>
              </a:r>
            </a:p>
          </p:txBody>
        </p:sp>
        <p:sp>
          <p:nvSpPr>
            <p:cNvPr id="21519" name="ZoneTexte 96"/>
            <p:cNvSpPr txBox="1">
              <a:spLocks noChangeArrowheads="1"/>
            </p:cNvSpPr>
            <p:nvPr/>
          </p:nvSpPr>
          <p:spPr bwMode="auto">
            <a:xfrm>
              <a:off x="5478463" y="3460750"/>
              <a:ext cx="5778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- 26.7</a:t>
              </a:r>
            </a:p>
          </p:txBody>
        </p:sp>
        <p:sp>
          <p:nvSpPr>
            <p:cNvPr id="21520" name="ZoneTexte 97"/>
            <p:cNvSpPr txBox="1">
              <a:spLocks noChangeArrowheads="1"/>
            </p:cNvSpPr>
            <p:nvPr/>
          </p:nvSpPr>
          <p:spPr bwMode="auto">
            <a:xfrm>
              <a:off x="6497638" y="3430588"/>
              <a:ext cx="44926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-8.0</a:t>
              </a:r>
            </a:p>
          </p:txBody>
        </p:sp>
        <p:sp>
          <p:nvSpPr>
            <p:cNvPr id="21521" name="ZoneTexte 98"/>
            <p:cNvSpPr txBox="1">
              <a:spLocks noChangeArrowheads="1"/>
            </p:cNvSpPr>
            <p:nvPr/>
          </p:nvSpPr>
          <p:spPr bwMode="auto">
            <a:xfrm>
              <a:off x="7554913" y="3454400"/>
              <a:ext cx="484187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10.7</a:t>
              </a:r>
            </a:p>
          </p:txBody>
        </p:sp>
        <p:sp>
          <p:nvSpPr>
            <p:cNvPr id="21522" name="ZoneTexte 99"/>
            <p:cNvSpPr txBox="1">
              <a:spLocks noChangeArrowheads="1"/>
            </p:cNvSpPr>
            <p:nvPr/>
          </p:nvSpPr>
          <p:spPr bwMode="auto">
            <a:xfrm>
              <a:off x="8220075" y="5326063"/>
              <a:ext cx="493713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20%</a:t>
              </a:r>
            </a:p>
          </p:txBody>
        </p:sp>
        <p:sp>
          <p:nvSpPr>
            <p:cNvPr id="21523" name="ZoneTexte 100"/>
            <p:cNvSpPr txBox="1">
              <a:spLocks noChangeArrowheads="1"/>
            </p:cNvSpPr>
            <p:nvPr/>
          </p:nvSpPr>
          <p:spPr bwMode="auto">
            <a:xfrm>
              <a:off x="7104063" y="5326063"/>
              <a:ext cx="26987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1524" name="ZoneTexte 101"/>
            <p:cNvSpPr txBox="1">
              <a:spLocks noChangeArrowheads="1"/>
            </p:cNvSpPr>
            <p:nvPr/>
          </p:nvSpPr>
          <p:spPr bwMode="auto">
            <a:xfrm>
              <a:off x="5745163" y="5326063"/>
              <a:ext cx="54292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-20%</a:t>
              </a:r>
            </a:p>
          </p:txBody>
        </p:sp>
        <p:sp>
          <p:nvSpPr>
            <p:cNvPr id="21525" name="ZoneTexte 102"/>
            <p:cNvSpPr txBox="1">
              <a:spLocks noChangeArrowheads="1"/>
            </p:cNvSpPr>
            <p:nvPr/>
          </p:nvSpPr>
          <p:spPr bwMode="auto">
            <a:xfrm>
              <a:off x="8078296" y="4530725"/>
              <a:ext cx="8439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p = 0.018</a:t>
              </a:r>
            </a:p>
          </p:txBody>
        </p:sp>
        <p:sp>
          <p:nvSpPr>
            <p:cNvPr id="21526" name="ZoneTexte 103"/>
            <p:cNvSpPr txBox="1">
              <a:spLocks noChangeArrowheads="1"/>
            </p:cNvSpPr>
            <p:nvPr/>
          </p:nvSpPr>
          <p:spPr bwMode="auto">
            <a:xfrm>
              <a:off x="8085351" y="3586163"/>
              <a:ext cx="7441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p = 0.40</a:t>
              </a:r>
            </a:p>
          </p:txBody>
        </p:sp>
        <p:sp>
          <p:nvSpPr>
            <p:cNvPr id="21527" name="ZoneTexte 104"/>
            <p:cNvSpPr txBox="1">
              <a:spLocks noChangeArrowheads="1"/>
            </p:cNvSpPr>
            <p:nvPr/>
          </p:nvSpPr>
          <p:spPr bwMode="auto">
            <a:xfrm>
              <a:off x="4530725" y="4332288"/>
              <a:ext cx="95885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&gt; 200/mm</a:t>
              </a:r>
              <a:r>
                <a:rPr lang="fr-FR" altLang="fr-FR" sz="1200" baseline="300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528" name="ZoneTexte 105"/>
            <p:cNvSpPr txBox="1">
              <a:spLocks noChangeArrowheads="1"/>
            </p:cNvSpPr>
            <p:nvPr/>
          </p:nvSpPr>
          <p:spPr bwMode="auto">
            <a:xfrm>
              <a:off x="4530725" y="3603625"/>
              <a:ext cx="95885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>
                  <a:solidFill>
                    <a:srgbClr val="000066"/>
                  </a:solidFill>
                </a:rPr>
                <a:t> 200/mm</a:t>
              </a:r>
              <a:r>
                <a:rPr lang="fr-FR" altLang="fr-FR" sz="1200" baseline="300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529" name="ZoneTexte 106"/>
            <p:cNvSpPr txBox="1">
              <a:spLocks noChangeArrowheads="1"/>
            </p:cNvSpPr>
            <p:nvPr/>
          </p:nvSpPr>
          <p:spPr bwMode="auto">
            <a:xfrm>
              <a:off x="4389438" y="2924175"/>
              <a:ext cx="1279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CD4 at baseline</a:t>
              </a:r>
            </a:p>
          </p:txBody>
        </p:sp>
        <p:cxnSp>
          <p:nvCxnSpPr>
            <p:cNvPr id="21530" name="Connecteur droit avec flèche 107"/>
            <p:cNvCxnSpPr>
              <a:cxnSpLocks noChangeShapeType="1"/>
            </p:cNvCxnSpPr>
            <p:nvPr/>
          </p:nvCxnSpPr>
          <p:spPr bwMode="auto">
            <a:xfrm flipH="1">
              <a:off x="6115050" y="2900363"/>
              <a:ext cx="1055688" cy="0"/>
            </a:xfrm>
            <a:prstGeom prst="straightConnector1">
              <a:avLst/>
            </a:prstGeom>
            <a:noFill/>
            <a:ln w="38100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31" name="Connecteur droit avec flèche 108"/>
            <p:cNvCxnSpPr>
              <a:cxnSpLocks noChangeShapeType="1"/>
            </p:cNvCxnSpPr>
            <p:nvPr/>
          </p:nvCxnSpPr>
          <p:spPr bwMode="auto">
            <a:xfrm>
              <a:off x="7242175" y="2900363"/>
              <a:ext cx="1054100" cy="0"/>
            </a:xfrm>
            <a:prstGeom prst="straightConnector1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32" name="ZoneTexte 109"/>
            <p:cNvSpPr txBox="1">
              <a:spLocks noChangeArrowheads="1"/>
            </p:cNvSpPr>
            <p:nvPr/>
          </p:nvSpPr>
          <p:spPr bwMode="auto">
            <a:xfrm>
              <a:off x="5997575" y="2378075"/>
              <a:ext cx="11699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Favors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EFV/FTC/TDF</a:t>
              </a:r>
            </a:p>
          </p:txBody>
        </p:sp>
        <p:sp>
          <p:nvSpPr>
            <p:cNvPr id="21533" name="ZoneTexte 110"/>
            <p:cNvSpPr txBox="1">
              <a:spLocks noChangeArrowheads="1"/>
            </p:cNvSpPr>
            <p:nvPr/>
          </p:nvSpPr>
          <p:spPr bwMode="auto">
            <a:xfrm>
              <a:off x="7243763" y="2378075"/>
              <a:ext cx="118586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Favors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RPV/FTC/TDF</a:t>
              </a: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504825" y="1954213"/>
            <a:ext cx="3645817" cy="4483100"/>
            <a:chOff x="504825" y="1954213"/>
            <a:chExt cx="3645817" cy="4483100"/>
          </a:xfrm>
        </p:grpSpPr>
        <p:sp>
          <p:nvSpPr>
            <p:cNvPr id="71" name="AutoShape 165"/>
            <p:cNvSpPr>
              <a:spLocks noChangeArrowheads="1"/>
            </p:cNvSpPr>
            <p:nvPr/>
          </p:nvSpPr>
          <p:spPr bwMode="auto">
            <a:xfrm>
              <a:off x="1108178" y="2122970"/>
              <a:ext cx="3042464" cy="37209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1534" name="Freeform 9"/>
            <p:cNvSpPr>
              <a:spLocks/>
            </p:cNvSpPr>
            <p:nvPr/>
          </p:nvSpPr>
          <p:spPr bwMode="auto">
            <a:xfrm>
              <a:off x="928688" y="2347913"/>
              <a:ext cx="73025" cy="642937"/>
            </a:xfrm>
            <a:custGeom>
              <a:avLst/>
              <a:gdLst>
                <a:gd name="T0" fmla="*/ 0 w 46"/>
                <a:gd name="T1" fmla="*/ 0 h 405"/>
                <a:gd name="T2" fmla="*/ 115938300 w 46"/>
                <a:gd name="T3" fmla="*/ 0 h 405"/>
                <a:gd name="T4" fmla="*/ 115938300 w 46"/>
                <a:gd name="T5" fmla="*/ 1020788694 h 405"/>
                <a:gd name="T6" fmla="*/ 0 60000 65536"/>
                <a:gd name="T7" fmla="*/ 0 60000 65536"/>
                <a:gd name="T8" fmla="*/ 0 60000 65536"/>
                <a:gd name="T9" fmla="*/ 0 w 46"/>
                <a:gd name="T10" fmla="*/ 0 h 405"/>
                <a:gd name="T11" fmla="*/ 46 w 46"/>
                <a:gd name="T12" fmla="*/ 405 h 4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05">
                  <a:moveTo>
                    <a:pt x="0" y="0"/>
                  </a:moveTo>
                  <a:lnTo>
                    <a:pt x="46" y="0"/>
                  </a:lnTo>
                  <a:lnTo>
                    <a:pt x="46" y="405"/>
                  </a:lnTo>
                </a:path>
              </a:pathLst>
            </a:custGeom>
            <a:noFill/>
            <a:ln w="7938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5" name="Line 10"/>
            <p:cNvSpPr>
              <a:spLocks noChangeShapeType="1"/>
            </p:cNvSpPr>
            <p:nvPr/>
          </p:nvSpPr>
          <p:spPr bwMode="auto">
            <a:xfrm>
              <a:off x="928688" y="2990850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6" name="Line 11"/>
            <p:cNvSpPr>
              <a:spLocks noChangeShapeType="1"/>
            </p:cNvSpPr>
            <p:nvPr/>
          </p:nvSpPr>
          <p:spPr bwMode="auto">
            <a:xfrm>
              <a:off x="928688" y="3632200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7" name="Line 12"/>
            <p:cNvSpPr>
              <a:spLocks noChangeShapeType="1"/>
            </p:cNvSpPr>
            <p:nvPr/>
          </p:nvSpPr>
          <p:spPr bwMode="auto">
            <a:xfrm flipV="1">
              <a:off x="1001713" y="2990850"/>
              <a:ext cx="0" cy="64135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8" name="Line 13"/>
            <p:cNvSpPr>
              <a:spLocks noChangeShapeType="1"/>
            </p:cNvSpPr>
            <p:nvPr/>
          </p:nvSpPr>
          <p:spPr bwMode="auto">
            <a:xfrm>
              <a:off x="928688" y="4275138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39" name="Line 14"/>
            <p:cNvSpPr>
              <a:spLocks noChangeShapeType="1"/>
            </p:cNvSpPr>
            <p:nvPr/>
          </p:nvSpPr>
          <p:spPr bwMode="auto">
            <a:xfrm>
              <a:off x="928688" y="4919663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0" name="Line 15"/>
            <p:cNvSpPr>
              <a:spLocks noChangeShapeType="1"/>
            </p:cNvSpPr>
            <p:nvPr/>
          </p:nvSpPr>
          <p:spPr bwMode="auto">
            <a:xfrm flipV="1">
              <a:off x="1001713" y="4275138"/>
              <a:ext cx="0" cy="644525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1" name="Line 16"/>
            <p:cNvSpPr>
              <a:spLocks noChangeShapeType="1"/>
            </p:cNvSpPr>
            <p:nvPr/>
          </p:nvSpPr>
          <p:spPr bwMode="auto">
            <a:xfrm>
              <a:off x="928688" y="5565775"/>
              <a:ext cx="73025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2" name="Line 17"/>
            <p:cNvSpPr>
              <a:spLocks noChangeShapeType="1"/>
            </p:cNvSpPr>
            <p:nvPr/>
          </p:nvSpPr>
          <p:spPr bwMode="auto">
            <a:xfrm flipV="1">
              <a:off x="1001713" y="4919663"/>
              <a:ext cx="0" cy="646112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3" name="Line 18"/>
            <p:cNvSpPr>
              <a:spLocks noChangeShapeType="1"/>
            </p:cNvSpPr>
            <p:nvPr/>
          </p:nvSpPr>
          <p:spPr bwMode="auto">
            <a:xfrm flipV="1">
              <a:off x="1001713" y="3632200"/>
              <a:ext cx="0" cy="642938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4" name="Line 22"/>
            <p:cNvSpPr>
              <a:spLocks noChangeShapeType="1"/>
            </p:cNvSpPr>
            <p:nvPr/>
          </p:nvSpPr>
          <p:spPr bwMode="auto">
            <a:xfrm>
              <a:off x="1001713" y="5565775"/>
              <a:ext cx="2952750" cy="0"/>
            </a:xfrm>
            <a:prstGeom prst="line">
              <a:avLst/>
            </a:prstGeom>
            <a:noFill/>
            <a:ln w="7938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545" name="Rectangle 25"/>
            <p:cNvSpPr>
              <a:spLocks noChangeArrowheads="1"/>
            </p:cNvSpPr>
            <p:nvPr/>
          </p:nvSpPr>
          <p:spPr bwMode="auto">
            <a:xfrm>
              <a:off x="1365250" y="3632199"/>
              <a:ext cx="466725" cy="1933575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1546" name="Rectangle 26"/>
            <p:cNvSpPr>
              <a:spLocks noChangeArrowheads="1"/>
            </p:cNvSpPr>
            <p:nvPr/>
          </p:nvSpPr>
          <p:spPr bwMode="auto">
            <a:xfrm>
              <a:off x="1847850" y="3315473"/>
              <a:ext cx="469900" cy="2247126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1547" name="Rectangle 29"/>
            <p:cNvSpPr>
              <a:spLocks noChangeArrowheads="1"/>
            </p:cNvSpPr>
            <p:nvPr/>
          </p:nvSpPr>
          <p:spPr bwMode="auto">
            <a:xfrm>
              <a:off x="2865438" y="2997974"/>
              <a:ext cx="463550" cy="2564626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1548" name="Rectangle 30"/>
            <p:cNvSpPr>
              <a:spLocks noChangeArrowheads="1"/>
            </p:cNvSpPr>
            <p:nvPr/>
          </p:nvSpPr>
          <p:spPr bwMode="auto">
            <a:xfrm>
              <a:off x="3348038" y="3155950"/>
              <a:ext cx="463550" cy="2406650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1549" name="Rectangle 31"/>
            <p:cNvSpPr>
              <a:spLocks noChangeArrowheads="1"/>
            </p:cNvSpPr>
            <p:nvPr/>
          </p:nvSpPr>
          <p:spPr bwMode="auto">
            <a:xfrm>
              <a:off x="2835275" y="2238375"/>
              <a:ext cx="141288" cy="139700"/>
            </a:xfrm>
            <a:prstGeom prst="rect">
              <a:avLst/>
            </a:prstGeom>
            <a:solidFill>
              <a:srgbClr val="0066FF"/>
            </a:solidFill>
            <a:ln w="0">
              <a:solidFill>
                <a:srgbClr val="0066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21550" name="Freeform 32"/>
            <p:cNvSpPr>
              <a:spLocks/>
            </p:cNvSpPr>
            <p:nvPr/>
          </p:nvSpPr>
          <p:spPr bwMode="auto">
            <a:xfrm>
              <a:off x="1301750" y="2238375"/>
              <a:ext cx="141288" cy="139700"/>
            </a:xfrm>
            <a:custGeom>
              <a:avLst/>
              <a:gdLst>
                <a:gd name="T0" fmla="*/ 0 w 89"/>
                <a:gd name="T1" fmla="*/ 0 h 88"/>
                <a:gd name="T2" fmla="*/ 0 w 89"/>
                <a:gd name="T3" fmla="*/ 221800738 h 88"/>
                <a:gd name="T4" fmla="*/ 224312956 w 89"/>
                <a:gd name="T5" fmla="*/ 221800738 h 88"/>
                <a:gd name="T6" fmla="*/ 224312956 w 89"/>
                <a:gd name="T7" fmla="*/ 0 h 88"/>
                <a:gd name="T8" fmla="*/ 0 w 89"/>
                <a:gd name="T9" fmla="*/ 0 h 88"/>
                <a:gd name="T10" fmla="*/ 0 w 89"/>
                <a:gd name="T11" fmla="*/ 0 h 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88"/>
                <a:gd name="T20" fmla="*/ 89 w 89"/>
                <a:gd name="T21" fmla="*/ 88 h 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88">
                  <a:moveTo>
                    <a:pt x="0" y="0"/>
                  </a:moveTo>
                  <a:lnTo>
                    <a:pt x="0" y="88"/>
                  </a:lnTo>
                  <a:lnTo>
                    <a:pt x="89" y="88"/>
                  </a:lnTo>
                  <a:lnTo>
                    <a:pt x="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551" name="ZoneTexte 53"/>
            <p:cNvSpPr txBox="1">
              <a:spLocks noChangeArrowheads="1"/>
            </p:cNvSpPr>
            <p:nvPr/>
          </p:nvSpPr>
          <p:spPr bwMode="auto">
            <a:xfrm>
              <a:off x="674688" y="5443538"/>
              <a:ext cx="26987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21552" name="ZoneTexte 54"/>
            <p:cNvSpPr txBox="1">
              <a:spLocks noChangeArrowheads="1"/>
            </p:cNvSpPr>
            <p:nvPr/>
          </p:nvSpPr>
          <p:spPr bwMode="auto">
            <a:xfrm>
              <a:off x="590550" y="4799013"/>
              <a:ext cx="354013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21553" name="ZoneTexte 55"/>
            <p:cNvSpPr txBox="1">
              <a:spLocks noChangeArrowheads="1"/>
            </p:cNvSpPr>
            <p:nvPr/>
          </p:nvSpPr>
          <p:spPr bwMode="auto">
            <a:xfrm>
              <a:off x="590550" y="4154488"/>
              <a:ext cx="354013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21554" name="ZoneTexte 56"/>
            <p:cNvSpPr txBox="1">
              <a:spLocks noChangeArrowheads="1"/>
            </p:cNvSpPr>
            <p:nvPr/>
          </p:nvSpPr>
          <p:spPr bwMode="auto">
            <a:xfrm>
              <a:off x="590550" y="3509963"/>
              <a:ext cx="354013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21555" name="ZoneTexte 57"/>
            <p:cNvSpPr txBox="1">
              <a:spLocks noChangeArrowheads="1"/>
            </p:cNvSpPr>
            <p:nvPr/>
          </p:nvSpPr>
          <p:spPr bwMode="auto">
            <a:xfrm>
              <a:off x="590550" y="2865438"/>
              <a:ext cx="354013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21556" name="ZoneTexte 58"/>
            <p:cNvSpPr txBox="1">
              <a:spLocks noChangeArrowheads="1"/>
            </p:cNvSpPr>
            <p:nvPr/>
          </p:nvSpPr>
          <p:spPr bwMode="auto">
            <a:xfrm>
              <a:off x="504825" y="2220913"/>
              <a:ext cx="439738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21557" name="ZoneTexte 61"/>
            <p:cNvSpPr txBox="1">
              <a:spLocks noChangeArrowheads="1"/>
            </p:cNvSpPr>
            <p:nvPr/>
          </p:nvSpPr>
          <p:spPr bwMode="auto">
            <a:xfrm>
              <a:off x="1435100" y="5599113"/>
              <a:ext cx="3556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53</a:t>
              </a:r>
            </a:p>
          </p:txBody>
        </p:sp>
        <p:sp>
          <p:nvSpPr>
            <p:cNvPr id="21558" name="ZoneTexte 62"/>
            <p:cNvSpPr txBox="1">
              <a:spLocks noChangeArrowheads="1"/>
            </p:cNvSpPr>
            <p:nvPr/>
          </p:nvSpPr>
          <p:spPr bwMode="auto">
            <a:xfrm>
              <a:off x="1890713" y="5599113"/>
              <a:ext cx="35718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51</a:t>
              </a:r>
            </a:p>
          </p:txBody>
        </p:sp>
        <p:sp>
          <p:nvSpPr>
            <p:cNvPr id="21559" name="ZoneTexte 65"/>
            <p:cNvSpPr txBox="1">
              <a:spLocks noChangeArrowheads="1"/>
            </p:cNvSpPr>
            <p:nvPr/>
          </p:nvSpPr>
          <p:spPr bwMode="auto">
            <a:xfrm>
              <a:off x="2900363" y="5599113"/>
              <a:ext cx="4413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341</a:t>
              </a:r>
            </a:p>
          </p:txBody>
        </p:sp>
        <p:sp>
          <p:nvSpPr>
            <p:cNvPr id="21560" name="ZoneTexte 66"/>
            <p:cNvSpPr txBox="1">
              <a:spLocks noChangeArrowheads="1"/>
            </p:cNvSpPr>
            <p:nvPr/>
          </p:nvSpPr>
          <p:spPr bwMode="auto">
            <a:xfrm>
              <a:off x="3382963" y="5599113"/>
              <a:ext cx="4413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>
                  <a:solidFill>
                    <a:srgbClr val="000066"/>
                  </a:solidFill>
                </a:rPr>
                <a:t>341</a:t>
              </a:r>
            </a:p>
          </p:txBody>
        </p:sp>
        <p:sp>
          <p:nvSpPr>
            <p:cNvPr id="21561" name="ZoneTexte 68"/>
            <p:cNvSpPr txBox="1">
              <a:spLocks noChangeArrowheads="1"/>
            </p:cNvSpPr>
            <p:nvPr/>
          </p:nvSpPr>
          <p:spPr bwMode="auto">
            <a:xfrm>
              <a:off x="1439619" y="2160954"/>
              <a:ext cx="11764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RPV/FTC/TDF</a:t>
              </a:r>
            </a:p>
          </p:txBody>
        </p:sp>
        <p:sp>
          <p:nvSpPr>
            <p:cNvPr id="21562" name="ZoneTexte 70"/>
            <p:cNvSpPr txBox="1">
              <a:spLocks noChangeArrowheads="1"/>
            </p:cNvSpPr>
            <p:nvPr/>
          </p:nvSpPr>
          <p:spPr bwMode="auto">
            <a:xfrm>
              <a:off x="2960444" y="2160954"/>
              <a:ext cx="11901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EFV/FTC/TDF </a:t>
              </a:r>
            </a:p>
          </p:txBody>
        </p:sp>
        <p:sp>
          <p:nvSpPr>
            <p:cNvPr id="21563" name="ZoneTexte 73"/>
            <p:cNvSpPr txBox="1">
              <a:spLocks noChangeArrowheads="1"/>
            </p:cNvSpPr>
            <p:nvPr/>
          </p:nvSpPr>
          <p:spPr bwMode="auto">
            <a:xfrm>
              <a:off x="1384288" y="3365740"/>
              <a:ext cx="4619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dirty="0">
                  <a:solidFill>
                    <a:srgbClr val="333399"/>
                  </a:solidFill>
                  <a:latin typeface="+mj-lt"/>
                </a:rPr>
                <a:t>60.4</a:t>
              </a:r>
            </a:p>
          </p:txBody>
        </p:sp>
        <p:sp>
          <p:nvSpPr>
            <p:cNvPr id="21564" name="ZoneTexte 74"/>
            <p:cNvSpPr txBox="1">
              <a:spLocks noChangeArrowheads="1"/>
            </p:cNvSpPr>
            <p:nvPr/>
          </p:nvSpPr>
          <p:spPr bwMode="auto">
            <a:xfrm>
              <a:off x="1868232" y="3041528"/>
              <a:ext cx="4619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dirty="0">
                  <a:solidFill>
                    <a:srgbClr val="333399"/>
                  </a:solidFill>
                  <a:latin typeface="+mj-lt"/>
                </a:rPr>
                <a:t>68.6</a:t>
              </a:r>
            </a:p>
          </p:txBody>
        </p:sp>
        <p:sp>
          <p:nvSpPr>
            <p:cNvPr id="21565" name="ZoneTexte 77"/>
            <p:cNvSpPr txBox="1">
              <a:spLocks noChangeArrowheads="1"/>
            </p:cNvSpPr>
            <p:nvPr/>
          </p:nvSpPr>
          <p:spPr bwMode="auto">
            <a:xfrm>
              <a:off x="2879713" y="2734531"/>
              <a:ext cx="4619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dirty="0">
                  <a:solidFill>
                    <a:srgbClr val="333399"/>
                  </a:solidFill>
                  <a:latin typeface="+mj-lt"/>
                </a:rPr>
                <a:t>80.6</a:t>
              </a:r>
            </a:p>
          </p:txBody>
        </p:sp>
        <p:sp>
          <p:nvSpPr>
            <p:cNvPr id="21566" name="ZoneTexte 78"/>
            <p:cNvSpPr txBox="1">
              <a:spLocks noChangeArrowheads="1"/>
            </p:cNvSpPr>
            <p:nvPr/>
          </p:nvSpPr>
          <p:spPr bwMode="auto">
            <a:xfrm>
              <a:off x="3415405" y="2863850"/>
              <a:ext cx="34176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dirty="0">
                  <a:solidFill>
                    <a:srgbClr val="333399"/>
                  </a:solidFill>
                  <a:latin typeface="+mj-lt"/>
                </a:rPr>
                <a:t>73</a:t>
              </a:r>
            </a:p>
          </p:txBody>
        </p:sp>
        <p:sp>
          <p:nvSpPr>
            <p:cNvPr id="21567" name="ZoneTexte 79"/>
            <p:cNvSpPr txBox="1">
              <a:spLocks noChangeArrowheads="1"/>
            </p:cNvSpPr>
            <p:nvPr/>
          </p:nvSpPr>
          <p:spPr bwMode="auto">
            <a:xfrm>
              <a:off x="1343025" y="5883275"/>
              <a:ext cx="9763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 u="sng">
                  <a:solidFill>
                    <a:srgbClr val="000066"/>
                  </a:solidFill>
                </a:rPr>
                <a:t>&lt;</a:t>
              </a:r>
              <a:r>
                <a:rPr lang="fr-FR" altLang="fr-FR" sz="1200" b="1">
                  <a:solidFill>
                    <a:srgbClr val="000066"/>
                  </a:solidFill>
                </a:rPr>
                <a:t> 200/mm</a:t>
              </a:r>
              <a:r>
                <a:rPr lang="fr-FR" altLang="fr-FR" sz="1200" b="1" baseline="300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568" name="ZoneTexte 80"/>
            <p:cNvSpPr txBox="1">
              <a:spLocks noChangeArrowheads="1"/>
            </p:cNvSpPr>
            <p:nvPr/>
          </p:nvSpPr>
          <p:spPr bwMode="auto">
            <a:xfrm>
              <a:off x="2887663" y="5883275"/>
              <a:ext cx="954087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>
                  <a:solidFill>
                    <a:srgbClr val="000066"/>
                  </a:solidFill>
                </a:rPr>
                <a:t>&gt; 200/mm</a:t>
              </a:r>
              <a:r>
                <a:rPr lang="fr-FR" altLang="fr-FR" sz="1200" b="1" baseline="300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21569" name="ZoneTexte 81"/>
            <p:cNvSpPr txBox="1">
              <a:spLocks noChangeArrowheads="1"/>
            </p:cNvSpPr>
            <p:nvPr/>
          </p:nvSpPr>
          <p:spPr bwMode="auto">
            <a:xfrm>
              <a:off x="1450975" y="6161088"/>
              <a:ext cx="20193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fr-FR" altLang="fr-FR" sz="1200" b="1">
                  <a:solidFill>
                    <a:srgbClr val="000066"/>
                  </a:solidFill>
                </a:rPr>
                <a:t>Baseline CD4+ cell count</a:t>
              </a:r>
            </a:p>
          </p:txBody>
        </p:sp>
        <p:sp>
          <p:nvSpPr>
            <p:cNvPr id="21570" name="ZoneTexte 111"/>
            <p:cNvSpPr txBox="1">
              <a:spLocks noChangeArrowheads="1"/>
            </p:cNvSpPr>
            <p:nvPr/>
          </p:nvSpPr>
          <p:spPr bwMode="auto">
            <a:xfrm>
              <a:off x="820738" y="1954213"/>
              <a:ext cx="3444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21571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619250" y="1077913"/>
            <a:ext cx="5616575" cy="588962"/>
          </a:xfrm>
        </p:spPr>
        <p:txBody>
          <a:bodyPr/>
          <a:lstStyle/>
          <a:p>
            <a:pPr algn="ctr"/>
            <a:r>
              <a:rPr lang="en-US" altLang="fr-FR" sz="2400" dirty="0">
                <a:solidFill>
                  <a:srgbClr val="CC3300"/>
                </a:solidFill>
                <a:ea typeface="ＭＳ Ｐゴシック" charset="-128"/>
              </a:rPr>
              <a:t>Resistance analysis at week 96</a:t>
            </a:r>
          </a:p>
        </p:txBody>
      </p:sp>
      <p:sp>
        <p:nvSpPr>
          <p:cNvPr id="22531" name="ZoneTexte 69"/>
          <p:cNvSpPr txBox="1">
            <a:spLocks noChangeArrowheads="1"/>
          </p:cNvSpPr>
          <p:nvPr/>
        </p:nvSpPr>
        <p:spPr bwMode="auto">
          <a:xfrm>
            <a:off x="3327400" y="6581775"/>
            <a:ext cx="5816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Porter DP. HIV </a:t>
            </a:r>
            <a:r>
              <a:rPr lang="en-US" altLang="fr-FR" sz="1200" i="1" dirty="0" err="1">
                <a:solidFill>
                  <a:srgbClr val="CC3300"/>
                </a:solidFill>
              </a:rPr>
              <a:t>Clin</a:t>
            </a:r>
            <a:r>
              <a:rPr lang="en-US" altLang="fr-FR" sz="1200" i="1" dirty="0">
                <a:solidFill>
                  <a:srgbClr val="CC3300"/>
                </a:solidFill>
              </a:rPr>
              <a:t> Trials 2015;16:30-8 ; 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</a:t>
            </a:r>
          </a:p>
        </p:txBody>
      </p:sp>
      <p:grpSp>
        <p:nvGrpSpPr>
          <p:cNvPr id="22532" name="Grouper 8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22587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88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093131"/>
              </p:ext>
            </p:extLst>
          </p:nvPr>
        </p:nvGraphicFramePr>
        <p:xfrm>
          <a:off x="282575" y="1677988"/>
          <a:ext cx="8531225" cy="4614742"/>
        </p:xfrm>
        <a:graphic>
          <a:graphicData uri="http://schemas.openxmlformats.org/drawingml/2006/table">
            <a:tbl>
              <a:tblPr/>
              <a:tblGrid>
                <a:gridCol w="366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7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7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4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RPV/FTC/TDF (N = 394)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 (N = 392)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Baseline-W48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W48-W96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Baseline-W48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W48-W96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Subjects in the Resistance Analysis Population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 (5%)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 (1.8%)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+2 (0.5%)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Subjects with Resistance Data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 (5%)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 (1.8%)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+2 (0.5%)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Subjects with Resistance to 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ARVs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 (4%)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(0.8%)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 (0.3%)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primary NNRTI-R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Key NNRTI-R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E138K/Q (N = 6)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Y181C/I (N = 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K101E (N = 5)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V90I (N = 6)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+2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K103N (N = 1)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Y188L (N = 1)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G190E/Q (N = 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M230L (N = 0)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 (0.3%)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primary NRTI-R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Key NRTI-R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 (4%)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M184V/I (N = 15)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K65R/N (N = 3)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 (0.3%)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M1841 (N = 1)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 (0.3%)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With baseline HIV RNA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100,000 c/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&gt; 100,000 c/</a:t>
                      </a:r>
                      <a:r>
                        <a:rPr kumimoji="0" lang="en-GB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mL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5/260 (2%)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12/134 (9%)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+4 (1%)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2/250 (1%)</a:t>
                      </a:r>
                      <a:b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1/142 (0.7%)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+1 (0.4%)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+0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US" altLang="fr-FR" kern="0">
                <a:ea typeface="ＭＳ Ｐゴシック" charset="-128"/>
              </a:rPr>
              <a:t>STAR Study: RPV/FTC/TDF vs EFV/FTC/TDF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40" name="Title 1"/>
          <p:cNvSpPr>
            <a:spLocks noGrp="1"/>
          </p:cNvSpPr>
          <p:nvPr>
            <p:ph type="title"/>
          </p:nvPr>
        </p:nvSpPr>
        <p:spPr>
          <a:xfrm>
            <a:off x="228600" y="1255713"/>
            <a:ext cx="8699500" cy="588962"/>
          </a:xfrm>
        </p:spPr>
        <p:txBody>
          <a:bodyPr/>
          <a:lstStyle/>
          <a:p>
            <a:pPr algn="ctr"/>
            <a:r>
              <a:rPr lang="en-US" altLang="fr-FR" sz="2400" dirty="0">
                <a:solidFill>
                  <a:srgbClr val="CC3300"/>
                </a:solidFill>
                <a:ea typeface="ＭＳ Ｐゴシック" charset="-128"/>
              </a:rPr>
              <a:t>Most frequently reported treatment-emergent adverse events leading to permanent study drug discontinuation</a:t>
            </a:r>
          </a:p>
        </p:txBody>
      </p:sp>
      <p:sp>
        <p:nvSpPr>
          <p:cNvPr id="23641" name="ZoneTexte 8"/>
          <p:cNvSpPr txBox="1">
            <a:spLocks noChangeArrowheads="1"/>
          </p:cNvSpPr>
          <p:nvPr/>
        </p:nvSpPr>
        <p:spPr bwMode="auto">
          <a:xfrm>
            <a:off x="330199" y="5333022"/>
            <a:ext cx="8720015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800"/>
              </a:lnSpc>
            </a:pPr>
            <a:r>
              <a:rPr lang="en-US" altLang="fr-FR" sz="1600" dirty="0">
                <a:solidFill>
                  <a:srgbClr val="000066"/>
                </a:solidFill>
              </a:rPr>
              <a:t>Grade 3–4 treatment-emergent adverse event deemed related to study drug : 2.3% RPV vs 5.6% EFV </a:t>
            </a:r>
          </a:p>
          <a:p>
            <a:pPr eaLnBrk="1" hangingPunct="1">
              <a:lnSpc>
                <a:spcPts val="1800"/>
              </a:lnSpc>
            </a:pPr>
            <a:r>
              <a:rPr lang="en-US" altLang="fr-FR" sz="1600" dirty="0">
                <a:solidFill>
                  <a:srgbClr val="000066"/>
                </a:solidFill>
              </a:rPr>
              <a:t>Median changes from baseline to W96 in creatinine clearance : - 5.2 mL/min in the RPV group and + 4.3 mL/min in the EFV group</a:t>
            </a:r>
          </a:p>
          <a:p>
            <a:pPr eaLnBrk="1" hangingPunct="1">
              <a:lnSpc>
                <a:spcPts val="1800"/>
              </a:lnSpc>
            </a:pPr>
            <a:r>
              <a:rPr lang="en-US" altLang="fr-FR" sz="1600" dirty="0">
                <a:solidFill>
                  <a:srgbClr val="000066"/>
                </a:solidFill>
              </a:rPr>
              <a:t>3 discontinuations for renal events : 1 in the RPV group and 2 in the EFV group</a:t>
            </a:r>
          </a:p>
        </p:txBody>
      </p:sp>
      <p:sp>
        <p:nvSpPr>
          <p:cNvPr id="23642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  <p:sp>
        <p:nvSpPr>
          <p:cNvPr id="8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pPr defTabSz="914400"/>
            <a:r>
              <a:rPr lang="en-US" altLang="fr-FR" kern="0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9" name="Grouper 37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0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045271"/>
              </p:ext>
            </p:extLst>
          </p:nvPr>
        </p:nvGraphicFramePr>
        <p:xfrm>
          <a:off x="282575" y="1924172"/>
          <a:ext cx="8531230" cy="3414013"/>
        </p:xfrm>
        <a:graphic>
          <a:graphicData uri="http://schemas.openxmlformats.org/drawingml/2006/table">
            <a:tbl>
              <a:tblPr/>
              <a:tblGrid>
                <a:gridCol w="2304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2076942393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1813860176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920302242"/>
                    </a:ext>
                  </a:extLst>
                </a:gridCol>
                <a:gridCol w="778377">
                  <a:extLst>
                    <a:ext uri="{9D8B030D-6E8A-4147-A177-3AD203B41FA5}">
                      <a16:colId xmlns:a16="http://schemas.microsoft.com/office/drawing/2014/main" val="4277179399"/>
                    </a:ext>
                  </a:extLst>
                </a:gridCol>
              </a:tblGrid>
              <a:tr h="2680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RPV/FTC/TDF (N = 394)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 (N = 392)</a:t>
                      </a: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89996" marR="89996" marT="46787" marB="4678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979">
                <a:tc vMerge="1"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W1-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W5-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W48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W48-W96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Total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W1-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W5-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W48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W48-W96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70C0"/>
                          </a:solidFill>
                          <a:latin typeface="+mj-lt"/>
                        </a:rPr>
                        <a:t>Total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09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Psychiatric disorder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 (0.3%)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8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24 (6.1%)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09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Nervous system disorder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 (0.8%)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8 (2.0%)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09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Skin and subcutaneous tissue disorder (e.g. rash)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7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7 (1.8%)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24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Clinical laboratory</a:t>
                      </a:r>
                      <a:r>
                        <a:rPr lang="en-US" sz="1200" baseline="0" noProof="0" dirty="0">
                          <a:solidFill>
                            <a:srgbClr val="000066"/>
                          </a:solidFill>
                        </a:rPr>
                        <a:t> investigation</a:t>
                      </a:r>
                      <a:endParaRPr lang="en-US" sz="1200" noProof="0" dirty="0">
                        <a:solidFill>
                          <a:srgbClr val="000066"/>
                        </a:solidFill>
                      </a:endParaRP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4 (1.0%)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 (0.5%)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09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General disorder (e.g. fatigue)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5 (1.3%)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090">
                <a:tc>
                  <a:txBody>
                    <a:bodyPr/>
                    <a:lstStyle/>
                    <a:p>
                      <a:r>
                        <a:rPr lang="en-US" sz="1200" noProof="0" dirty="0">
                          <a:solidFill>
                            <a:srgbClr val="000066"/>
                          </a:solidFill>
                        </a:rPr>
                        <a:t>Gastrointestinal disorder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 (0.3%)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1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2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66"/>
                          </a:solidFill>
                        </a:rPr>
                        <a:t>3 (0.8%)</a:t>
                      </a:r>
                    </a:p>
                  </a:txBody>
                  <a:tcPr marT="45715" marB="45715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527049" y="1143000"/>
            <a:ext cx="8615363" cy="5295900"/>
          </a:xfrm>
        </p:spPr>
        <p:txBody>
          <a:bodyPr/>
          <a:lstStyle/>
          <a:p>
            <a:pPr>
              <a:spcBef>
                <a:spcPts val="0"/>
              </a:spcBef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HIV Symptom Index Questionnaire at W96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RPV/FTC/TDF: significant reduction in occurrence of 18/20 symptoms </a:t>
            </a:r>
            <a:br>
              <a:rPr lang="en-US" sz="1800" dirty="0"/>
            </a:br>
            <a:r>
              <a:rPr lang="en-US" sz="1800" dirty="0"/>
              <a:t>vs baseline (p </a:t>
            </a:r>
            <a:r>
              <a:rPr lang="en-US" sz="1800" u="sng" dirty="0"/>
              <a:t>&lt;</a:t>
            </a:r>
            <a:r>
              <a:rPr lang="en-US" sz="1800" dirty="0"/>
              <a:t> 0.039)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EFV/FTC/TDF: significant reduction in occurrence of 7/20 symptoms </a:t>
            </a:r>
            <a:br>
              <a:rPr lang="en-US" sz="1800" dirty="0"/>
            </a:br>
            <a:r>
              <a:rPr lang="en-US" sz="1800" dirty="0"/>
              <a:t>vs baseline (p </a:t>
            </a:r>
            <a:r>
              <a:rPr lang="en-US" sz="1800" u="sng" dirty="0"/>
              <a:t>&lt;</a:t>
            </a:r>
            <a:r>
              <a:rPr lang="en-US" sz="1800" dirty="0"/>
              <a:t> 0.033)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Significant between-group differences in symptom occurrence vs baseline for 8 symptoms, all favoring RPV/FTC/TDF</a:t>
            </a:r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US" sz="1800" dirty="0"/>
          </a:p>
          <a:p>
            <a:pPr>
              <a:spcBef>
                <a:spcPts val="0"/>
              </a:spcBef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Overall satisfaction (HIV Treatment Satisfaction Questionnaire) at W96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High in both groups</a:t>
            </a:r>
          </a:p>
          <a:p>
            <a:pPr lvl="1">
              <a:spcBef>
                <a:spcPts val="0"/>
              </a:spcBef>
              <a:defRPr/>
            </a:pPr>
            <a:endParaRPr lang="en-US" sz="1800" dirty="0"/>
          </a:p>
          <a:p>
            <a:pPr>
              <a:spcBef>
                <a:spcPts val="0"/>
              </a:spcBef>
              <a:buFont typeface="Wingdings" charset="0"/>
              <a:buChar char="§"/>
              <a:defRPr/>
            </a:pPr>
            <a:r>
              <a:rPr lang="en-US" sz="2400" b="1" dirty="0">
                <a:latin typeface="+mj-lt"/>
              </a:rPr>
              <a:t>Quality of life (SF-12</a:t>
            </a:r>
            <a:r>
              <a:rPr lang="en-US" sz="2400" b="1" baseline="-25000" dirty="0">
                <a:latin typeface="+mj-lt"/>
              </a:rPr>
              <a:t>V2</a:t>
            </a:r>
            <a:r>
              <a:rPr lang="en-US" sz="2400" b="1" dirty="0">
                <a:latin typeface="+mj-lt"/>
              </a:rPr>
              <a:t>)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The between-group difference in the median change from baseline at W96 for the physical health composite score was not significant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/>
              <a:t>The difference for the mental health composite score was significant, favoring RPV/FTC/TDF (p = 0.014)</a:t>
            </a:r>
          </a:p>
          <a:p>
            <a:pPr lvl="1">
              <a:spcBef>
                <a:spcPts val="0"/>
              </a:spcBef>
              <a:defRPr/>
            </a:pPr>
            <a:endParaRPr lang="en-US" sz="1800" dirty="0"/>
          </a:p>
        </p:txBody>
      </p:sp>
      <p:sp>
        <p:nvSpPr>
          <p:cNvPr id="24578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5" name="Grouper 37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527049" y="1143000"/>
            <a:ext cx="8429381" cy="5143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r-FR" altLang="fr-FR" sz="2400" b="1" dirty="0">
                <a:latin typeface="Calibri" panose="020F0502020204030204" pitchFamily="34" charset="0"/>
                <a:ea typeface="ＭＳ Ｐゴシック" charset="-128"/>
              </a:rPr>
              <a:t>Conclusion at W96</a:t>
            </a:r>
          </a:p>
          <a:p>
            <a:pPr lvl="1">
              <a:spcBef>
                <a:spcPct val="0"/>
              </a:spcBef>
            </a:pPr>
            <a:r>
              <a:rPr lang="en-US" altLang="fr-FR" sz="1900" dirty="0">
                <a:ea typeface="ＭＳ Ｐゴシック" charset="-128"/>
              </a:rPr>
              <a:t>In treatment-naive, HIV-1-infected adults, 96-week RPV/FTC/TDF treatment demonstrated </a:t>
            </a:r>
            <a:r>
              <a:rPr lang="en-US" altLang="fr-FR" sz="1900" dirty="0" err="1">
                <a:ea typeface="ＭＳ Ｐゴシック" charset="-128"/>
              </a:rPr>
              <a:t>noninferior</a:t>
            </a:r>
            <a:r>
              <a:rPr lang="en-US" altLang="fr-FR" sz="1900" dirty="0">
                <a:ea typeface="ＭＳ Ｐゴシック" charset="-128"/>
              </a:rPr>
              <a:t> efficacy and better tolerability than EFV/FTC/TDF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Significant differences in </a:t>
            </a:r>
            <a:r>
              <a:rPr lang="en-US" altLang="fr-FR" dirty="0" err="1">
                <a:ea typeface="ＭＳ Ｐゴシック" charset="-128"/>
              </a:rPr>
              <a:t>virologic</a:t>
            </a:r>
            <a:r>
              <a:rPr lang="en-US" altLang="fr-FR" dirty="0">
                <a:ea typeface="ＭＳ Ｐゴシック" charset="-128"/>
              </a:rPr>
              <a:t> success between subgroups with HIV-1 RNA ≤ 100,000 c/mL and &gt; 200 CD4/mmm</a:t>
            </a:r>
            <a:r>
              <a:rPr lang="en-US" altLang="fr-FR" baseline="30000" dirty="0">
                <a:ea typeface="ＭＳ Ｐゴシック" charset="-128"/>
              </a:rPr>
              <a:t>3</a:t>
            </a:r>
            <a:r>
              <a:rPr lang="en-US" altLang="fr-FR" dirty="0">
                <a:ea typeface="ＭＳ Ｐゴシック" charset="-128"/>
              </a:rPr>
              <a:t> could be related to the higher rate of discontinuations due to adverse events in the EFV/FTC/TDF group</a:t>
            </a:r>
          </a:p>
          <a:p>
            <a:pPr lvl="2">
              <a:spcBef>
                <a:spcPct val="0"/>
              </a:spcBef>
            </a:pPr>
            <a:r>
              <a:rPr lang="en-US" altLang="fr-FR" dirty="0">
                <a:ea typeface="ＭＳ Ｐゴシック" charset="-128"/>
              </a:rPr>
              <a:t>The higher </a:t>
            </a:r>
            <a:r>
              <a:rPr lang="en-US" altLang="fr-FR" dirty="0" err="1">
                <a:ea typeface="ＭＳ Ｐゴシック" charset="-128"/>
              </a:rPr>
              <a:t>virologic</a:t>
            </a:r>
            <a:r>
              <a:rPr lang="en-US" altLang="fr-FR" dirty="0">
                <a:ea typeface="ＭＳ Ｐゴシック" charset="-128"/>
              </a:rPr>
              <a:t> failure rates observed for RPV/FTC/TDF with baseline HIV-1 RNA &gt; 500 000 c/mL and CD4+ cell </a:t>
            </a:r>
            <a:r>
              <a:rPr lang="en-US" altLang="fr-FR">
                <a:ea typeface="ＭＳ Ｐゴシック" charset="-128"/>
              </a:rPr>
              <a:t>count ≤ </a:t>
            </a:r>
            <a:r>
              <a:rPr lang="en-US" altLang="fr-FR" dirty="0">
                <a:ea typeface="ＭＳ Ｐゴシック" charset="-128"/>
              </a:rPr>
              <a:t>200/mm</a:t>
            </a:r>
            <a:r>
              <a:rPr lang="en-US" altLang="fr-FR" baseline="30000" dirty="0">
                <a:ea typeface="ＭＳ Ｐゴシック" charset="-128"/>
              </a:rPr>
              <a:t>3</a:t>
            </a:r>
            <a:r>
              <a:rPr lang="en-US" altLang="fr-FR" dirty="0">
                <a:ea typeface="ＭＳ Ｐゴシック" charset="-128"/>
              </a:rPr>
              <a:t> were mainly due to a higher rate of discontinuation due to lack of efficacy in this group (limitation: low number of patients in those categories)</a:t>
            </a:r>
          </a:p>
          <a:p>
            <a:pPr lvl="1">
              <a:spcBef>
                <a:spcPct val="0"/>
              </a:spcBef>
            </a:pPr>
            <a:r>
              <a:rPr lang="fr-FR" altLang="fr-FR" sz="1900" dirty="0">
                <a:ea typeface="ＭＳ Ｐゴシック" charset="-128"/>
              </a:rPr>
              <a:t>Rates of </a:t>
            </a:r>
            <a:r>
              <a:rPr lang="en-US" altLang="fr-FR" sz="1900" dirty="0">
                <a:ea typeface="ＭＳ Ｐゴシック" charset="-128"/>
              </a:rPr>
              <a:t>resistance development through W96 were low </a:t>
            </a:r>
            <a:r>
              <a:rPr lang="fr-FR" altLang="fr-FR" sz="1900" dirty="0">
                <a:ea typeface="ＭＳ Ｐゴシック" charset="-128"/>
              </a:rPr>
              <a:t>(5.3% RPV/FTC/TDF ; 1.0% EFV/FTC/TDF) </a:t>
            </a:r>
            <a:r>
              <a:rPr lang="fr-FR" altLang="fr-FR" sz="1900" dirty="0" err="1">
                <a:ea typeface="ＭＳ Ｐゴシック" charset="-128"/>
              </a:rPr>
              <a:t>with</a:t>
            </a:r>
            <a:r>
              <a:rPr lang="fr-FR" altLang="fr-FR" sz="1900" dirty="0">
                <a:ea typeface="ＭＳ Ｐゴシック" charset="-128"/>
              </a:rPr>
              <a:t> </a:t>
            </a:r>
            <a:r>
              <a:rPr lang="fr-FR" altLang="fr-FR" sz="1900" dirty="0" err="1">
                <a:ea typeface="ＭＳ Ｐゴシック" charset="-128"/>
              </a:rPr>
              <a:t>infrequent</a:t>
            </a:r>
            <a:r>
              <a:rPr lang="fr-FR" altLang="fr-FR" sz="1900" dirty="0">
                <a:ea typeface="ＭＳ Ｐゴシック" charset="-128"/>
              </a:rPr>
              <a:t> </a:t>
            </a:r>
            <a:r>
              <a:rPr lang="fr-FR" altLang="fr-FR" sz="1900" dirty="0" err="1">
                <a:ea typeface="ＭＳ Ｐゴシック" charset="-128"/>
              </a:rPr>
              <a:t>emergent</a:t>
            </a:r>
            <a:r>
              <a:rPr lang="fr-FR" altLang="fr-FR" sz="1900" dirty="0">
                <a:ea typeface="ＭＳ Ｐゴシック" charset="-128"/>
              </a:rPr>
              <a:t> </a:t>
            </a:r>
            <a:r>
              <a:rPr lang="fr-FR" altLang="fr-FR" sz="1900" dirty="0" err="1">
                <a:ea typeface="ＭＳ Ｐゴシック" charset="-128"/>
              </a:rPr>
              <a:t>resistance</a:t>
            </a:r>
            <a:r>
              <a:rPr lang="fr-FR" altLang="fr-FR" sz="1900" dirty="0">
                <a:ea typeface="ＭＳ Ｐゴシック" charset="-128"/>
              </a:rPr>
              <a:t> </a:t>
            </a:r>
            <a:r>
              <a:rPr lang="fr-FR" altLang="fr-FR" sz="1900" dirty="0" err="1">
                <a:ea typeface="ＭＳ Ｐゴシック" charset="-128"/>
              </a:rPr>
              <a:t>after</a:t>
            </a:r>
            <a:r>
              <a:rPr lang="fr-FR" altLang="fr-FR" sz="1900" dirty="0">
                <a:ea typeface="ＭＳ Ｐゴシック" charset="-128"/>
              </a:rPr>
              <a:t> </a:t>
            </a:r>
            <a:r>
              <a:rPr lang="nl-NL" altLang="fr-FR" sz="1900" dirty="0">
                <a:ea typeface="ＭＳ Ｐゴシック" charset="-128"/>
              </a:rPr>
              <a:t>W48</a:t>
            </a:r>
          </a:p>
          <a:p>
            <a:pPr lvl="2">
              <a:spcBef>
                <a:spcPct val="0"/>
              </a:spcBef>
            </a:pPr>
            <a:r>
              <a:rPr lang="nl-NL" altLang="fr-FR" sz="1800" dirty="0">
                <a:ea typeface="ＭＳ Ｐゴシック" charset="-128"/>
              </a:rPr>
              <a:t>Development of </a:t>
            </a:r>
            <a:r>
              <a:rPr lang="nl-NL" altLang="fr-FR" sz="1800" dirty="0" err="1">
                <a:ea typeface="ＭＳ Ｐゴシック" charset="-128"/>
              </a:rPr>
              <a:t>resistance</a:t>
            </a:r>
            <a:r>
              <a:rPr lang="nl-NL" altLang="fr-FR" sz="1800" dirty="0">
                <a:ea typeface="ＭＳ Ｐゴシック" charset="-128"/>
              </a:rPr>
              <a:t> at failure: 88% RPV/FTC/TDF </a:t>
            </a:r>
            <a:r>
              <a:rPr lang="nl-NL" altLang="fr-FR" sz="1800" dirty="0" err="1">
                <a:ea typeface="ＭＳ Ｐゴシック" charset="-128"/>
              </a:rPr>
              <a:t>vs</a:t>
            </a:r>
            <a:r>
              <a:rPr lang="nl-NL" altLang="fr-FR" sz="1800" dirty="0">
                <a:ea typeface="ＭＳ Ｐゴシック" charset="-128"/>
              </a:rPr>
              <a:t> 44% EFV/FTC/TDF ; </a:t>
            </a:r>
            <a:r>
              <a:rPr lang="nl-NL" altLang="fr-FR" sz="1800" dirty="0" err="1">
                <a:ea typeface="ＭＳ Ｐゴシック" charset="-128"/>
              </a:rPr>
              <a:t>resistance</a:t>
            </a:r>
            <a:r>
              <a:rPr lang="nl-NL" altLang="fr-FR" sz="1800" dirty="0">
                <a:ea typeface="ＭＳ Ｐゴシック" charset="-128"/>
              </a:rPr>
              <a:t> in RPV/FTC/TDF </a:t>
            </a:r>
            <a:r>
              <a:rPr lang="nl-NL" altLang="fr-FR" sz="1800" dirty="0" err="1">
                <a:ea typeface="ＭＳ Ｐゴシック" charset="-128"/>
              </a:rPr>
              <a:t>group</a:t>
            </a:r>
            <a:r>
              <a:rPr lang="nl-NL" altLang="fr-FR" sz="1800" dirty="0">
                <a:ea typeface="ＭＳ Ｐゴシック" charset="-128"/>
              </a:rPr>
              <a:t> was more </a:t>
            </a:r>
            <a:r>
              <a:rPr lang="en-US" altLang="fr-FR" sz="1800" dirty="0">
                <a:ea typeface="ＭＳ Ｐゴシック" charset="-128"/>
              </a:rPr>
              <a:t>frequent</a:t>
            </a:r>
            <a:r>
              <a:rPr lang="nl-NL" altLang="fr-FR" sz="1800" dirty="0">
                <a:ea typeface="ＭＳ Ｐゴシック" charset="-128"/>
              </a:rPr>
              <a:t> </a:t>
            </a:r>
            <a:r>
              <a:rPr lang="nl-NL" altLang="fr-FR" sz="1800" dirty="0" err="1">
                <a:ea typeface="ＭＳ Ｐゴシック" charset="-128"/>
              </a:rPr>
              <a:t>if</a:t>
            </a:r>
            <a:r>
              <a:rPr lang="nl-NL" altLang="fr-FR" sz="1800" dirty="0">
                <a:ea typeface="ＭＳ Ｐゴシック" charset="-128"/>
              </a:rPr>
              <a:t> baseline HIV-1 RNA &gt; 100,000 c/</a:t>
            </a:r>
            <a:r>
              <a:rPr lang="nl-NL" altLang="fr-FR" sz="1800" dirty="0" err="1">
                <a:ea typeface="ＭＳ Ｐゴシック" charset="-128"/>
              </a:rPr>
              <a:t>mL</a:t>
            </a:r>
            <a:endParaRPr lang="nl-NL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1900" dirty="0">
                <a:ea typeface="ＭＳ Ｐゴシック" charset="-128"/>
              </a:rPr>
              <a:t>Better safety and tolerability</a:t>
            </a:r>
            <a:r>
              <a:rPr lang="nl-NL" altLang="fr-FR" sz="1900" dirty="0">
                <a:ea typeface="ＭＳ Ｐゴシック" charset="-128"/>
              </a:rPr>
              <a:t> profile of RPV/FTC/TDF vs. EFV/FTC/TDF over 96 weeks of treatment (</a:t>
            </a:r>
            <a:r>
              <a:rPr lang="nl-NL" altLang="fr-FR" sz="1900" dirty="0" err="1">
                <a:ea typeface="ＭＳ Ｐゴシック" charset="-128"/>
              </a:rPr>
              <a:t>limitation</a:t>
            </a:r>
            <a:r>
              <a:rPr lang="nl-NL" altLang="fr-FR" sz="1900" dirty="0">
                <a:ea typeface="ＭＳ Ｐゴシック" charset="-128"/>
              </a:rPr>
              <a:t>: open-label trial)</a:t>
            </a:r>
            <a:endParaRPr lang="fr-FR" altLang="fr-FR" sz="1900" dirty="0">
              <a:ea typeface="ＭＳ Ｐゴシック" charset="-128"/>
            </a:endParaRPr>
          </a:p>
          <a:p>
            <a:pPr>
              <a:spcBef>
                <a:spcPct val="0"/>
              </a:spcBef>
            </a:pPr>
            <a:endParaRPr lang="fr-FR" altLang="fr-FR" sz="4800" dirty="0">
              <a:ea typeface="ＭＳ Ｐゴシック" charset="-128"/>
            </a:endParaRPr>
          </a:p>
        </p:txBody>
      </p:sp>
      <p:sp>
        <p:nvSpPr>
          <p:cNvPr id="25602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5" name="Grouper 37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2" name="Connecteur droit 66"/>
          <p:cNvCxnSpPr>
            <a:cxnSpLocks noChangeShapeType="1"/>
          </p:cNvCxnSpPr>
          <p:nvPr/>
        </p:nvCxnSpPr>
        <p:spPr bwMode="auto">
          <a:xfrm rot="5400000">
            <a:off x="3291682" y="2596356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23" name="Espace réservé du contenu 2"/>
          <p:cNvSpPr>
            <a:spLocks/>
          </p:cNvSpPr>
          <p:nvPr/>
        </p:nvSpPr>
        <p:spPr bwMode="auto">
          <a:xfrm>
            <a:off x="34925" y="5105400"/>
            <a:ext cx="896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>
                <a:solidFill>
                  <a:srgbClr val="000066"/>
                </a:solidFill>
              </a:rPr>
              <a:t>Non inferiority of RPV/FTC/TDF at W48: % HIV RNA &lt; 50 c/mL by intention to treat, snapshot analysis (1-sided significance level of 2.5%, lower margin of the 97.5% CI for the difference = -12%, 95% power)</a:t>
            </a:r>
            <a:endParaRPr lang="en-GB" altLang="fr-FR" sz="1800" b="1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572000" y="2593975"/>
          <a:ext cx="2824163" cy="377825"/>
        </p:xfrm>
        <a:graphic>
          <a:graphicData uri="http://schemas.openxmlformats.org/drawingml/2006/table">
            <a:tbl>
              <a:tblPr/>
              <a:tblGrid>
                <a:gridCol w="282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RPV/FTC/TDF QD STR</a:t>
                      </a:r>
                    </a:p>
                  </a:txBody>
                  <a:tcPr marL="91432" marR="91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4572000" y="3441700"/>
          <a:ext cx="2824163" cy="368300"/>
        </p:xfrm>
        <a:graphic>
          <a:graphicData uri="http://schemas.openxmlformats.org/drawingml/2006/table">
            <a:tbl>
              <a:tblPr/>
              <a:tblGrid>
                <a:gridCol w="2824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EFV/FTC/TDF QD STR</a:t>
                      </a:r>
                    </a:p>
                  </a:txBody>
                  <a:tcPr marL="91432" marR="91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28" name="Oval 170"/>
          <p:cNvSpPr>
            <a:spLocks noChangeArrowheads="1"/>
          </p:cNvSpPr>
          <p:nvPr/>
        </p:nvSpPr>
        <p:spPr bwMode="auto">
          <a:xfrm>
            <a:off x="2720975" y="12954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Open-label</a:t>
            </a:r>
          </a:p>
        </p:txBody>
      </p:sp>
      <p:sp>
        <p:nvSpPr>
          <p:cNvPr id="5129" name="AutoShape 162"/>
          <p:cNvSpPr>
            <a:spLocks noChangeArrowheads="1"/>
          </p:cNvSpPr>
          <p:nvPr/>
        </p:nvSpPr>
        <p:spPr bwMode="auto">
          <a:xfrm>
            <a:off x="87313" y="2151063"/>
            <a:ext cx="3036887" cy="22812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&gt; 2,500 c/mL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 </a:t>
            </a: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50 mL/min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Sensitivity to EFV, FTC and TDF 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genotype </a:t>
            </a:r>
          </a:p>
          <a:p>
            <a:pPr algn="ctr"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RPV resistance mutations**</a:t>
            </a:r>
          </a:p>
        </p:txBody>
      </p:sp>
      <p:sp>
        <p:nvSpPr>
          <p:cNvPr id="5130" name="ZoneTexte 71"/>
          <p:cNvSpPr txBox="1">
            <a:spLocks noChangeArrowheads="1"/>
          </p:cNvSpPr>
          <p:nvPr/>
        </p:nvSpPr>
        <p:spPr bwMode="auto">
          <a:xfrm>
            <a:off x="312738" y="4497388"/>
            <a:ext cx="67310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/>
            <a:r>
              <a:rPr lang="en-GB" altLang="fr-FR" sz="140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or &gt; 100,000 c/mL)</a:t>
            </a:r>
          </a:p>
          <a:p>
            <a:pPr defTabSz="914400" eaLnBrk="1" hangingPunct="1"/>
            <a:r>
              <a:rPr lang="en-GB" altLang="fr-FR" sz="1400">
                <a:solidFill>
                  <a:srgbClr val="000066"/>
                </a:solidFill>
              </a:rPr>
              <a:t>** </a:t>
            </a:r>
            <a:r>
              <a:rPr lang="fr-FR" altLang="fr-FR" sz="1400">
                <a:solidFill>
                  <a:srgbClr val="000066"/>
                </a:solidFill>
              </a:rPr>
              <a:t>K101E/P, E138A/G/K/Q/R, Y181C/I/V, H221Y</a:t>
            </a:r>
            <a:endParaRPr lang="en-GB" altLang="fr-FR" sz="1400">
              <a:solidFill>
                <a:srgbClr val="000066"/>
              </a:solidFill>
            </a:endParaRPr>
          </a:p>
          <a:p>
            <a:pPr defTabSz="914400" eaLnBrk="1" hangingPunct="1"/>
            <a:endParaRPr lang="en-GB" altLang="fr-FR" sz="1400" baseline="30000">
              <a:solidFill>
                <a:srgbClr val="000066"/>
              </a:solidFill>
            </a:endParaRPr>
          </a:p>
        </p:txBody>
      </p:sp>
      <p:cxnSp>
        <p:nvCxnSpPr>
          <p:cNvPr id="5131" name="AutoShape 60"/>
          <p:cNvCxnSpPr>
            <a:cxnSpLocks noChangeShapeType="1"/>
          </p:cNvCxnSpPr>
          <p:nvPr/>
        </p:nvCxnSpPr>
        <p:spPr bwMode="auto">
          <a:xfrm rot="10800000" flipH="1" flipV="1">
            <a:off x="4570413" y="2819400"/>
            <a:ext cx="1587" cy="814388"/>
          </a:xfrm>
          <a:prstGeom prst="bentConnector3">
            <a:avLst>
              <a:gd name="adj1" fmla="val -5485927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132" name="Line 63"/>
          <p:cNvSpPr>
            <a:spLocks noChangeShapeType="1"/>
          </p:cNvSpPr>
          <p:nvPr/>
        </p:nvSpPr>
        <p:spPr bwMode="auto">
          <a:xfrm>
            <a:off x="3124200" y="3219450"/>
            <a:ext cx="66992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3" name="Rectangle 9"/>
          <p:cNvSpPr>
            <a:spLocks noChangeArrowheads="1"/>
          </p:cNvSpPr>
          <p:nvPr/>
        </p:nvSpPr>
        <p:spPr bwMode="auto">
          <a:xfrm>
            <a:off x="3744913" y="3319463"/>
            <a:ext cx="8270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392</a:t>
            </a:r>
          </a:p>
        </p:txBody>
      </p:sp>
      <p:sp>
        <p:nvSpPr>
          <p:cNvPr id="5134" name="Rectangle 8"/>
          <p:cNvSpPr>
            <a:spLocks noChangeArrowheads="1"/>
          </p:cNvSpPr>
          <p:nvPr/>
        </p:nvSpPr>
        <p:spPr bwMode="auto">
          <a:xfrm>
            <a:off x="3727450" y="2478088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394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37" name="Line 172"/>
          <p:cNvSpPr>
            <a:spLocks noChangeShapeType="1"/>
          </p:cNvSpPr>
          <p:nvPr/>
        </p:nvSpPr>
        <p:spPr bwMode="auto">
          <a:xfrm>
            <a:off x="8720138" y="1987550"/>
            <a:ext cx="0" cy="184308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8" name="Line 172"/>
          <p:cNvSpPr>
            <a:spLocks noChangeShapeType="1"/>
          </p:cNvSpPr>
          <p:nvPr/>
        </p:nvSpPr>
        <p:spPr bwMode="auto">
          <a:xfrm flipH="1">
            <a:off x="7396163" y="1987550"/>
            <a:ext cx="19050" cy="182245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39" name="Line 31"/>
          <p:cNvSpPr>
            <a:spLocks noChangeShapeType="1"/>
          </p:cNvSpPr>
          <p:nvPr/>
        </p:nvSpPr>
        <p:spPr bwMode="auto">
          <a:xfrm flipV="1">
            <a:off x="7396163" y="2800350"/>
            <a:ext cx="13033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40" name="Line 31"/>
          <p:cNvSpPr>
            <a:spLocks noChangeShapeType="1"/>
          </p:cNvSpPr>
          <p:nvPr/>
        </p:nvSpPr>
        <p:spPr bwMode="auto">
          <a:xfrm flipV="1">
            <a:off x="7396163" y="3635375"/>
            <a:ext cx="130333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41" name="ZoneTexte 31"/>
          <p:cNvSpPr txBox="1">
            <a:spLocks noChangeArrowheads="1"/>
          </p:cNvSpPr>
          <p:nvPr/>
        </p:nvSpPr>
        <p:spPr bwMode="auto">
          <a:xfrm>
            <a:off x="3794125" y="3830638"/>
            <a:ext cx="4884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1400">
                <a:solidFill>
                  <a:srgbClr val="333399"/>
                </a:solidFill>
              </a:rPr>
              <a:t>Concomitant use of proton pump inhibitors was not allowed</a:t>
            </a:r>
          </a:p>
        </p:txBody>
      </p:sp>
      <p:sp>
        <p:nvSpPr>
          <p:cNvPr id="5142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514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5144" name="Grouper 37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5145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6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30774787"/>
              </p:ext>
            </p:extLst>
          </p:nvPr>
        </p:nvGraphicFramePr>
        <p:xfrm>
          <a:off x="395288" y="1676400"/>
          <a:ext cx="8353425" cy="4904756"/>
        </p:xfrm>
        <a:graphic>
          <a:graphicData uri="http://schemas.openxmlformats.org/drawingml/2006/table">
            <a:tbl>
              <a:tblPr/>
              <a:tblGrid>
                <a:gridCol w="330200">
                  <a:extLst>
                    <a:ext uri="{9D8B030D-6E8A-4147-A177-3AD203B41FA5}">
                      <a16:colId xmlns:a16="http://schemas.microsoft.com/office/drawing/2014/main" val="1692478761"/>
                    </a:ext>
                  </a:extLst>
                </a:gridCol>
                <a:gridCol w="4048125">
                  <a:extLst>
                    <a:ext uri="{9D8B030D-6E8A-4147-A177-3AD203B41FA5}">
                      <a16:colId xmlns:a16="http://schemas.microsoft.com/office/drawing/2014/main" val="3002070075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887882229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510349262"/>
                    </a:ext>
                  </a:extLst>
                </a:gridCol>
              </a:tblGrid>
              <a:tr h="4794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RPV/FTC/TDF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N = 394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N = 392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924743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33490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696523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altLang="fr-FR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31150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HIV RNA &gt; 100,000 c/mL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34635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altLang="fr-FR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),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373119"/>
                  </a:ext>
                </a:extLst>
              </a:tr>
              <a:tr h="220663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Discontinuation by W48 (N)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54 (13.7%)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72 (18.4%)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93041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For lack of efficacy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55196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For adverse event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78692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Lost to follow-up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158972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Non compliance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46162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Withdrew consent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223456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Protocol violation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68556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Pregnancy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772060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Investigator’s decision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47894"/>
                  </a:ext>
                </a:extLst>
              </a:tr>
              <a:tr h="220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137247"/>
                  </a:ext>
                </a:extLst>
              </a:tr>
            </a:tbl>
          </a:graphicData>
        </a:graphic>
      </p:graphicFrame>
      <p:sp>
        <p:nvSpPr>
          <p:cNvPr id="7248" name="Rectangle 6"/>
          <p:cNvSpPr>
            <a:spLocks noChangeArrowheads="1"/>
          </p:cNvSpPr>
          <p:nvPr/>
        </p:nvSpPr>
        <p:spPr bwMode="auto">
          <a:xfrm>
            <a:off x="1004888" y="1295400"/>
            <a:ext cx="7162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7249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725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7251" name="Grouper 11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725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3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947320" y="1128713"/>
            <a:ext cx="72366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Response to treatment (HIV RNA &lt; 50 c/mL) at week 48</a:t>
            </a:r>
          </a:p>
        </p:txBody>
      </p:sp>
      <p:sp>
        <p:nvSpPr>
          <p:cNvPr id="9218" name="Text Box 179"/>
          <p:cNvSpPr txBox="1">
            <a:spLocks noChangeArrowheads="1"/>
          </p:cNvSpPr>
          <p:nvPr/>
        </p:nvSpPr>
        <p:spPr bwMode="auto">
          <a:xfrm>
            <a:off x="1116013" y="6291263"/>
            <a:ext cx="76247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altLang="fr-FR" sz="1600" dirty="0">
                <a:solidFill>
                  <a:srgbClr val="000066"/>
                </a:solidFill>
                <a:cs typeface="Arial" panose="020B0604020202020204" pitchFamily="34" charset="0"/>
              </a:rPr>
              <a:t>Median CD4/mm</a:t>
            </a:r>
            <a:r>
              <a:rPr lang="en-GB" altLang="fr-FR" sz="1600" baseline="30000" dirty="0">
                <a:solidFill>
                  <a:srgbClr val="000066"/>
                </a:solidFill>
                <a:cs typeface="Arial" panose="020B0604020202020204" pitchFamily="34" charset="0"/>
              </a:rPr>
              <a:t>3</a:t>
            </a:r>
            <a:r>
              <a:rPr lang="en-GB" altLang="fr-FR" sz="1600" dirty="0">
                <a:solidFill>
                  <a:srgbClr val="000066"/>
                </a:solidFill>
                <a:cs typeface="Arial" panose="020B0604020202020204" pitchFamily="34" charset="0"/>
              </a:rPr>
              <a:t> increase at W48: + 200 RPV/FTC/TDF vs + 191 EFV/FTC/TDF</a:t>
            </a:r>
          </a:p>
        </p:txBody>
      </p:sp>
      <p:sp>
        <p:nvSpPr>
          <p:cNvPr id="9219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922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9221" name="Grouper 71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9267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8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grpSp>
        <p:nvGrpSpPr>
          <p:cNvPr id="9222" name="Groupe 54"/>
          <p:cNvGrpSpPr>
            <a:grpSpLocks/>
          </p:cNvGrpSpPr>
          <p:nvPr/>
        </p:nvGrpSpPr>
        <p:grpSpPr bwMode="auto">
          <a:xfrm>
            <a:off x="123825" y="1676400"/>
            <a:ext cx="8639175" cy="4565429"/>
            <a:chOff x="123382" y="1676400"/>
            <a:chExt cx="8639618" cy="4565721"/>
          </a:xfrm>
        </p:grpSpPr>
        <p:sp>
          <p:nvSpPr>
            <p:cNvPr id="9223" name="Rectangle 133"/>
            <p:cNvSpPr>
              <a:spLocks noChangeArrowheads="1"/>
            </p:cNvSpPr>
            <p:nvPr/>
          </p:nvSpPr>
          <p:spPr bwMode="auto">
            <a:xfrm>
              <a:off x="922103" y="2873379"/>
              <a:ext cx="793627" cy="235267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24" name="Rectangle 135"/>
            <p:cNvSpPr>
              <a:spLocks noChangeArrowheads="1"/>
            </p:cNvSpPr>
            <p:nvPr/>
          </p:nvSpPr>
          <p:spPr bwMode="auto">
            <a:xfrm>
              <a:off x="251520" y="4427544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9225" name="Rectangle 136"/>
            <p:cNvSpPr>
              <a:spLocks noChangeArrowheads="1"/>
            </p:cNvSpPr>
            <p:nvPr/>
          </p:nvSpPr>
          <p:spPr bwMode="auto">
            <a:xfrm>
              <a:off x="251520" y="3735394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9226" name="Rectangle 137"/>
            <p:cNvSpPr>
              <a:spLocks noChangeArrowheads="1"/>
            </p:cNvSpPr>
            <p:nvPr/>
          </p:nvSpPr>
          <p:spPr bwMode="auto">
            <a:xfrm>
              <a:off x="123382" y="2354269"/>
              <a:ext cx="3844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9227" name="Rectangle 138"/>
            <p:cNvSpPr>
              <a:spLocks noChangeArrowheads="1"/>
            </p:cNvSpPr>
            <p:nvPr/>
          </p:nvSpPr>
          <p:spPr bwMode="auto">
            <a:xfrm>
              <a:off x="251520" y="3044831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9228" name="Line 139"/>
            <p:cNvSpPr>
              <a:spLocks noChangeShapeType="1"/>
            </p:cNvSpPr>
            <p:nvPr/>
          </p:nvSpPr>
          <p:spPr bwMode="auto">
            <a:xfrm>
              <a:off x="562490" y="4533906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29" name="Line 140"/>
            <p:cNvSpPr>
              <a:spLocks noChangeShapeType="1"/>
            </p:cNvSpPr>
            <p:nvPr/>
          </p:nvSpPr>
          <p:spPr bwMode="auto">
            <a:xfrm>
              <a:off x="562490" y="384334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0" name="Line 141"/>
            <p:cNvSpPr>
              <a:spLocks noChangeShapeType="1"/>
            </p:cNvSpPr>
            <p:nvPr/>
          </p:nvSpPr>
          <p:spPr bwMode="auto">
            <a:xfrm>
              <a:off x="562490" y="2459044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1" name="Line 142"/>
            <p:cNvSpPr>
              <a:spLocks noChangeShapeType="1"/>
            </p:cNvSpPr>
            <p:nvPr/>
          </p:nvSpPr>
          <p:spPr bwMode="auto">
            <a:xfrm>
              <a:off x="562490" y="3149606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2" name="Line 143"/>
            <p:cNvSpPr>
              <a:spLocks noChangeShapeType="1"/>
            </p:cNvSpPr>
            <p:nvPr/>
          </p:nvSpPr>
          <p:spPr bwMode="auto">
            <a:xfrm>
              <a:off x="680295" y="2449519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233" name="Rectangle 144"/>
            <p:cNvSpPr>
              <a:spLocks noChangeArrowheads="1"/>
            </p:cNvSpPr>
            <p:nvPr/>
          </p:nvSpPr>
          <p:spPr bwMode="auto">
            <a:xfrm>
              <a:off x="1059493" y="2533224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 dirty="0">
                  <a:solidFill>
                    <a:srgbClr val="333399"/>
                  </a:solidFill>
                  <a:cs typeface="Arial" panose="020B0604020202020204" pitchFamily="34" charset="0"/>
                </a:rPr>
                <a:t>85.8</a:t>
              </a:r>
            </a:p>
          </p:txBody>
        </p:sp>
        <p:sp>
          <p:nvSpPr>
            <p:cNvPr id="9234" name="Rectangle 145"/>
            <p:cNvSpPr>
              <a:spLocks noChangeArrowheads="1"/>
            </p:cNvSpPr>
            <p:nvPr/>
          </p:nvSpPr>
          <p:spPr bwMode="auto">
            <a:xfrm>
              <a:off x="1834093" y="2689952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81.6</a:t>
              </a:r>
            </a:p>
          </p:txBody>
        </p:sp>
        <p:sp>
          <p:nvSpPr>
            <p:cNvPr id="9235" name="Rectangle 151"/>
            <p:cNvSpPr>
              <a:spLocks noChangeArrowheads="1"/>
            </p:cNvSpPr>
            <p:nvPr/>
          </p:nvSpPr>
          <p:spPr bwMode="auto">
            <a:xfrm>
              <a:off x="1707463" y="3011492"/>
              <a:ext cx="793627" cy="2214564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36" name="ZoneTexte 86"/>
            <p:cNvSpPr txBox="1">
              <a:spLocks noChangeArrowheads="1"/>
            </p:cNvSpPr>
            <p:nvPr/>
          </p:nvSpPr>
          <p:spPr bwMode="auto">
            <a:xfrm>
              <a:off x="825432" y="5486400"/>
              <a:ext cx="1713954" cy="674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Adjusted </a:t>
              </a: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</a:t>
              </a:r>
              <a:r>
                <a:rPr lang="en-GB" altLang="fr-FR" sz="1400">
                  <a:solidFill>
                    <a:srgbClr val="000066"/>
                  </a:solidFill>
                  <a:sym typeface="Symbol" panose="05050102010706020507" pitchFamily="18" charset="2"/>
                </a:rPr>
                <a:t> </a:t>
              </a:r>
              <a:r>
                <a:rPr lang="en-GB" altLang="fr-FR" sz="1400">
                  <a:solidFill>
                    <a:srgbClr val="000066"/>
                  </a:solidFill>
                </a:rPr>
                <a:t>= 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4.1% (-1.1 ; 9.2)</a:t>
              </a:r>
            </a:p>
          </p:txBody>
        </p:sp>
        <p:sp>
          <p:nvSpPr>
            <p:cNvPr id="9237" name="Rectangle 133"/>
            <p:cNvSpPr>
              <a:spLocks noChangeArrowheads="1"/>
            </p:cNvSpPr>
            <p:nvPr/>
          </p:nvSpPr>
          <p:spPr bwMode="auto">
            <a:xfrm>
              <a:off x="2971800" y="3022599"/>
              <a:ext cx="793627" cy="2203457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38" name="Rectangle 144"/>
            <p:cNvSpPr>
              <a:spLocks noChangeArrowheads="1"/>
            </p:cNvSpPr>
            <p:nvPr/>
          </p:nvSpPr>
          <p:spPr bwMode="auto">
            <a:xfrm>
              <a:off x="3096790" y="2662734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79.9</a:t>
              </a:r>
            </a:p>
          </p:txBody>
        </p:sp>
        <p:sp>
          <p:nvSpPr>
            <p:cNvPr id="9239" name="Rectangle 145"/>
            <p:cNvSpPr>
              <a:spLocks noChangeArrowheads="1"/>
            </p:cNvSpPr>
            <p:nvPr/>
          </p:nvSpPr>
          <p:spPr bwMode="auto">
            <a:xfrm>
              <a:off x="3854857" y="2695344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81.7</a:t>
              </a:r>
            </a:p>
          </p:txBody>
        </p:sp>
        <p:sp>
          <p:nvSpPr>
            <p:cNvPr id="9240" name="Rectangle 151"/>
            <p:cNvSpPr>
              <a:spLocks noChangeArrowheads="1"/>
            </p:cNvSpPr>
            <p:nvPr/>
          </p:nvSpPr>
          <p:spPr bwMode="auto">
            <a:xfrm>
              <a:off x="3757160" y="3011491"/>
              <a:ext cx="793627" cy="221456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41" name="ZoneTexte 86"/>
            <p:cNvSpPr txBox="1">
              <a:spLocks noChangeArrowheads="1"/>
            </p:cNvSpPr>
            <p:nvPr/>
          </p:nvSpPr>
          <p:spPr bwMode="auto">
            <a:xfrm>
              <a:off x="6985614" y="5533263"/>
              <a:ext cx="1713954" cy="674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Adjusted </a:t>
              </a: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(95% CI)</a:t>
              </a:r>
              <a:r>
                <a:rPr lang="en-GB" altLang="fr-FR" sz="1400">
                  <a:solidFill>
                    <a:srgbClr val="000066"/>
                  </a:solidFill>
                  <a:sym typeface="Symbol" panose="05050102010706020507" pitchFamily="18" charset="2"/>
                </a:rPr>
                <a:t> </a:t>
              </a:r>
              <a:r>
                <a:rPr lang="en-GB" altLang="fr-FR" sz="1400">
                  <a:solidFill>
                    <a:srgbClr val="000066"/>
                  </a:solidFill>
                </a:rPr>
                <a:t>= 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5.9% (0.6 ; 11.2)</a:t>
              </a:r>
            </a:p>
          </p:txBody>
        </p:sp>
        <p:sp>
          <p:nvSpPr>
            <p:cNvPr id="9242" name="Rectangle 40"/>
            <p:cNvSpPr>
              <a:spLocks noChangeArrowheads="1"/>
            </p:cNvSpPr>
            <p:nvPr/>
          </p:nvSpPr>
          <p:spPr bwMode="auto">
            <a:xfrm>
              <a:off x="1045694" y="5235581"/>
              <a:ext cx="1325431" cy="307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</a:pPr>
              <a:r>
                <a:rPr lang="en-GB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ITT, snapshot</a:t>
              </a:r>
            </a:p>
          </p:txBody>
        </p:sp>
        <p:sp>
          <p:nvSpPr>
            <p:cNvPr id="9243" name="Rectangle 41"/>
            <p:cNvSpPr>
              <a:spLocks noChangeArrowheads="1"/>
            </p:cNvSpPr>
            <p:nvPr/>
          </p:nvSpPr>
          <p:spPr bwMode="auto">
            <a:xfrm>
              <a:off x="3171502" y="5235581"/>
              <a:ext cx="3305625" cy="307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ITT snapshot, by baseline HIV-1 RNA</a:t>
              </a:r>
            </a:p>
          </p:txBody>
        </p:sp>
        <p:grpSp>
          <p:nvGrpSpPr>
            <p:cNvPr id="9244" name="Grouper 65"/>
            <p:cNvGrpSpPr>
              <a:grpSpLocks/>
            </p:cNvGrpSpPr>
            <p:nvPr/>
          </p:nvGrpSpPr>
          <p:grpSpPr bwMode="auto">
            <a:xfrm>
              <a:off x="2743200" y="1676400"/>
              <a:ext cx="3939809" cy="388388"/>
              <a:chOff x="4823191" y="1809744"/>
              <a:chExt cx="3939809" cy="388388"/>
            </a:xfrm>
          </p:grpSpPr>
          <p:sp>
            <p:nvSpPr>
              <p:cNvPr id="9262" name="AutoShape 165"/>
              <p:cNvSpPr>
                <a:spLocks noChangeArrowheads="1"/>
              </p:cNvSpPr>
              <p:nvPr/>
            </p:nvSpPr>
            <p:spPr bwMode="auto">
              <a:xfrm>
                <a:off x="4823191" y="1831969"/>
                <a:ext cx="3766196" cy="36616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63" name="Rectangle 3"/>
              <p:cNvSpPr>
                <a:spLocks noChangeArrowheads="1"/>
              </p:cNvSpPr>
              <p:nvPr/>
            </p:nvSpPr>
            <p:spPr bwMode="auto">
              <a:xfrm>
                <a:off x="5029295" y="1930394"/>
                <a:ext cx="334547" cy="144462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64" name="Rectangle 4"/>
              <p:cNvSpPr>
                <a:spLocks noChangeArrowheads="1"/>
              </p:cNvSpPr>
              <p:nvPr/>
            </p:nvSpPr>
            <p:spPr bwMode="auto">
              <a:xfrm>
                <a:off x="6870113" y="1954212"/>
                <a:ext cx="334547" cy="14446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65" name="ZoneTexte 84"/>
              <p:cNvSpPr txBox="1">
                <a:spLocks noChangeArrowheads="1"/>
              </p:cNvSpPr>
              <p:nvPr/>
            </p:nvSpPr>
            <p:spPr bwMode="auto">
              <a:xfrm>
                <a:off x="5325011" y="1809744"/>
                <a:ext cx="157929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RPV/FTC/TDF</a:t>
                </a:r>
              </a:p>
            </p:txBody>
          </p:sp>
          <p:sp>
            <p:nvSpPr>
              <p:cNvPr id="9266" name="ZoneTexte 85"/>
              <p:cNvSpPr txBox="1">
                <a:spLocks noChangeArrowheads="1"/>
              </p:cNvSpPr>
              <p:nvPr/>
            </p:nvSpPr>
            <p:spPr bwMode="auto">
              <a:xfrm>
                <a:off x="7165830" y="1828800"/>
                <a:ext cx="15971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EFV/FTC/TDF</a:t>
                </a:r>
              </a:p>
            </p:txBody>
          </p:sp>
        </p:grpSp>
        <p:sp>
          <p:nvSpPr>
            <p:cNvPr id="9245" name="Rectangle 40"/>
            <p:cNvSpPr>
              <a:spLocks noChangeArrowheads="1"/>
            </p:cNvSpPr>
            <p:nvPr/>
          </p:nvSpPr>
          <p:spPr bwMode="auto">
            <a:xfrm>
              <a:off x="920588" y="2221816"/>
              <a:ext cx="175729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</a:pPr>
              <a:r>
                <a:rPr lang="en-GB" altLang="fr-FR" sz="1600">
                  <a:solidFill>
                    <a:srgbClr val="000066"/>
                  </a:solidFill>
                  <a:cs typeface="Arial" panose="020B0604020202020204" pitchFamily="34" charset="0"/>
                </a:rPr>
                <a:t>Primary analysis</a:t>
              </a:r>
              <a:endParaRPr lang="en-GB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246" name="Text Box 148"/>
            <p:cNvSpPr txBox="1">
              <a:spLocks noChangeArrowheads="1"/>
            </p:cNvSpPr>
            <p:nvPr/>
          </p:nvSpPr>
          <p:spPr bwMode="auto">
            <a:xfrm>
              <a:off x="255271" y="1973269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8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47" name="Rectangle 135"/>
            <p:cNvSpPr>
              <a:spLocks noChangeArrowheads="1"/>
            </p:cNvSpPr>
            <p:nvPr/>
          </p:nvSpPr>
          <p:spPr bwMode="auto">
            <a:xfrm>
              <a:off x="408409" y="5094497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r" defTabSz="914400" eaLnBrk="1" hangingPunct="1"/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9248" name="Rectangle 133"/>
            <p:cNvSpPr>
              <a:spLocks noChangeArrowheads="1"/>
            </p:cNvSpPr>
            <p:nvPr/>
          </p:nvSpPr>
          <p:spPr bwMode="auto">
            <a:xfrm>
              <a:off x="5029200" y="2776267"/>
              <a:ext cx="793627" cy="2449789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49" name="Rectangle 144"/>
            <p:cNvSpPr>
              <a:spLocks noChangeArrowheads="1"/>
            </p:cNvSpPr>
            <p:nvPr/>
          </p:nvSpPr>
          <p:spPr bwMode="auto">
            <a:xfrm>
              <a:off x="5154190" y="2427376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88.8</a:t>
              </a:r>
            </a:p>
          </p:txBody>
        </p:sp>
        <p:sp>
          <p:nvSpPr>
            <p:cNvPr id="9250" name="Rectangle 145"/>
            <p:cNvSpPr>
              <a:spLocks noChangeArrowheads="1"/>
            </p:cNvSpPr>
            <p:nvPr/>
          </p:nvSpPr>
          <p:spPr bwMode="auto">
            <a:xfrm>
              <a:off x="5912257" y="2664388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81.6</a:t>
              </a:r>
            </a:p>
          </p:txBody>
        </p:sp>
        <p:sp>
          <p:nvSpPr>
            <p:cNvPr id="9251" name="Rectangle 151"/>
            <p:cNvSpPr>
              <a:spLocks noChangeArrowheads="1"/>
            </p:cNvSpPr>
            <p:nvPr/>
          </p:nvSpPr>
          <p:spPr bwMode="auto">
            <a:xfrm>
              <a:off x="5814560" y="3011491"/>
              <a:ext cx="793627" cy="221456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52" name="Rectangle 133"/>
            <p:cNvSpPr>
              <a:spLocks noChangeArrowheads="1"/>
            </p:cNvSpPr>
            <p:nvPr/>
          </p:nvSpPr>
          <p:spPr bwMode="auto">
            <a:xfrm>
              <a:off x="7010400" y="2853385"/>
              <a:ext cx="793627" cy="237267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53" name="Rectangle 144"/>
            <p:cNvSpPr>
              <a:spLocks noChangeArrowheads="1"/>
            </p:cNvSpPr>
            <p:nvPr/>
          </p:nvSpPr>
          <p:spPr bwMode="auto">
            <a:xfrm>
              <a:off x="7135390" y="2511647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85.3</a:t>
              </a:r>
            </a:p>
          </p:txBody>
        </p:sp>
        <p:sp>
          <p:nvSpPr>
            <p:cNvPr id="9254" name="Rectangle 145"/>
            <p:cNvSpPr>
              <a:spLocks noChangeArrowheads="1"/>
            </p:cNvSpPr>
            <p:nvPr/>
          </p:nvSpPr>
          <p:spPr bwMode="auto">
            <a:xfrm>
              <a:off x="7893457" y="2694869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r>
                <a:rPr lang="en-GB" altLang="fr-FR" sz="1400" b="1">
                  <a:solidFill>
                    <a:srgbClr val="333399"/>
                  </a:solidFill>
                  <a:cs typeface="Arial" panose="020B0604020202020204" pitchFamily="34" charset="0"/>
                </a:rPr>
                <a:t>79.6</a:t>
              </a:r>
            </a:p>
          </p:txBody>
        </p:sp>
        <p:sp>
          <p:nvSpPr>
            <p:cNvPr id="9255" name="Rectangle 151"/>
            <p:cNvSpPr>
              <a:spLocks noChangeArrowheads="1"/>
            </p:cNvSpPr>
            <p:nvPr/>
          </p:nvSpPr>
          <p:spPr bwMode="auto">
            <a:xfrm>
              <a:off x="7795760" y="3044291"/>
              <a:ext cx="793627" cy="2181765"/>
            </a:xfrm>
            <a:prstGeom prst="rect">
              <a:avLst/>
            </a:prstGeom>
            <a:solidFill>
              <a:srgbClr val="00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endParaRPr lang="en-GB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56" name="ZoneTexte 86"/>
            <p:cNvSpPr txBox="1">
              <a:spLocks noChangeArrowheads="1"/>
            </p:cNvSpPr>
            <p:nvPr/>
          </p:nvSpPr>
          <p:spPr bwMode="auto">
            <a:xfrm>
              <a:off x="3015135" y="5525742"/>
              <a:ext cx="1422257" cy="28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  <a:sym typeface="Symbol" panose="05050102010706020507" pitchFamily="18" charset="2"/>
                </a:rPr>
                <a:t>&gt; 100,000 c/mL</a:t>
              </a:r>
              <a:endParaRPr lang="en-GB" altLang="fr-FR" sz="14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9257" name="ZoneTexte 86"/>
            <p:cNvSpPr txBox="1">
              <a:spLocks noChangeArrowheads="1"/>
            </p:cNvSpPr>
            <p:nvPr/>
          </p:nvSpPr>
          <p:spPr bwMode="auto">
            <a:xfrm>
              <a:off x="5044272" y="5526177"/>
              <a:ext cx="1508928" cy="3039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500" u="sng">
                  <a:solidFill>
                    <a:srgbClr val="000066"/>
                  </a:solidFill>
                  <a:sym typeface="Symbol" panose="05050102010706020507" pitchFamily="18" charset="2"/>
                </a:rPr>
                <a:t>&lt;</a:t>
              </a:r>
              <a:r>
                <a:rPr lang="en-GB" altLang="fr-FR" sz="1500">
                  <a:solidFill>
                    <a:srgbClr val="000066"/>
                  </a:solidFill>
                  <a:sym typeface="Symbol" panose="05050102010706020507" pitchFamily="18" charset="2"/>
                </a:rPr>
                <a:t> 100,000 c/mL</a:t>
              </a:r>
              <a:endParaRPr lang="en-GB" altLang="fr-FR" sz="150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9258" name="Rectangle 40"/>
            <p:cNvSpPr>
              <a:spLocks noChangeArrowheads="1"/>
            </p:cNvSpPr>
            <p:nvPr/>
          </p:nvSpPr>
          <p:spPr bwMode="auto">
            <a:xfrm>
              <a:off x="7219703" y="5196239"/>
              <a:ext cx="1139472" cy="307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5000"/>
                </a:spcBef>
              </a:pPr>
              <a:r>
                <a:rPr lang="en-GB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ITT, TLOVR</a:t>
              </a:r>
            </a:p>
          </p:txBody>
        </p:sp>
        <p:sp>
          <p:nvSpPr>
            <p:cNvPr id="9259" name="Rectangle 66"/>
            <p:cNvSpPr>
              <a:spLocks noChangeArrowheads="1"/>
            </p:cNvSpPr>
            <p:nvPr/>
          </p:nvSpPr>
          <p:spPr bwMode="auto">
            <a:xfrm>
              <a:off x="4800600" y="5792485"/>
              <a:ext cx="2046922" cy="424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 (95% CI)</a:t>
              </a:r>
              <a:r>
                <a:rPr lang="en-GB" altLang="fr-FR" sz="1200">
                  <a:solidFill>
                    <a:srgbClr val="000066"/>
                  </a:solidFill>
                  <a:sym typeface="Symbol" panose="05050102010706020507" pitchFamily="18" charset="2"/>
                </a:rPr>
                <a:t> </a:t>
              </a:r>
              <a:r>
                <a:rPr lang="en-GB" altLang="fr-FR" sz="1200">
                  <a:solidFill>
                    <a:srgbClr val="000066"/>
                  </a:solidFill>
                </a:rPr>
                <a:t>= 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200">
                  <a:solidFill>
                    <a:srgbClr val="000066"/>
                  </a:solidFill>
                </a:rPr>
                <a:t>7.2% (1.1 ; 13.4)</a:t>
              </a:r>
            </a:p>
          </p:txBody>
        </p:sp>
        <p:sp>
          <p:nvSpPr>
            <p:cNvPr id="9260" name="Rectangle 67"/>
            <p:cNvSpPr>
              <a:spLocks noChangeArrowheads="1"/>
            </p:cNvSpPr>
            <p:nvPr/>
          </p:nvSpPr>
          <p:spPr bwMode="auto">
            <a:xfrm>
              <a:off x="2753678" y="5817362"/>
              <a:ext cx="2046922" cy="424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20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 (95% CI)</a:t>
              </a:r>
              <a:r>
                <a:rPr lang="en-GB" altLang="fr-FR" sz="1200">
                  <a:solidFill>
                    <a:srgbClr val="000066"/>
                  </a:solidFill>
                  <a:sym typeface="Symbol" panose="05050102010706020507" pitchFamily="18" charset="2"/>
                </a:rPr>
                <a:t> </a:t>
              </a:r>
              <a:r>
                <a:rPr lang="en-GB" altLang="fr-FR" sz="1200">
                  <a:solidFill>
                    <a:srgbClr val="000066"/>
                  </a:solidFill>
                </a:rPr>
                <a:t>= 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altLang="fr-FR" sz="1200">
                  <a:solidFill>
                    <a:srgbClr val="000066"/>
                  </a:solidFill>
                </a:rPr>
                <a:t>-1.8% (-11.1 ; 7.5)</a:t>
              </a:r>
            </a:p>
          </p:txBody>
        </p:sp>
        <p:sp>
          <p:nvSpPr>
            <p:cNvPr id="9261" name="Line 146"/>
            <p:cNvSpPr>
              <a:spLocks noChangeShapeType="1"/>
            </p:cNvSpPr>
            <p:nvPr/>
          </p:nvSpPr>
          <p:spPr bwMode="auto">
            <a:xfrm>
              <a:off x="562490" y="5226056"/>
              <a:ext cx="820051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93505"/>
              </p:ext>
            </p:extLst>
          </p:nvPr>
        </p:nvGraphicFramePr>
        <p:xfrm>
          <a:off x="381000" y="1600200"/>
          <a:ext cx="8207375" cy="4005265"/>
        </p:xfrm>
        <a:graphic>
          <a:graphicData uri="http://schemas.openxmlformats.org/drawingml/2006/table">
            <a:tbl>
              <a:tblPr/>
              <a:tblGrid>
                <a:gridCol w="46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9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RPV/FTC/TDF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8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Resistance analysis population*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20 (5%)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 (2%)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Resistance to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antiretrovirals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 (4.3%)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 (0.8%)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 patients with baseline HIV RNA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1.9%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 patients with baseline HIV RNA &gt; 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9.0%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8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primary NNRTI resistance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Y181C/I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E138K/Q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K101E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K103N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Y188L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G190E/Q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-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81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Any primary NRTI resistance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M184V/I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8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K65R/N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0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179513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 defTabSz="914400">
              <a:lnSpc>
                <a:spcPts val="2280"/>
              </a:lnSpc>
              <a:spcBef>
                <a:spcPts val="0"/>
              </a:spcBef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 analysis through week 48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342" name="ZoneTexte 3"/>
          <p:cNvSpPr txBox="1">
            <a:spLocks noChangeArrowheads="1"/>
          </p:cNvSpPr>
          <p:nvPr/>
        </p:nvSpPr>
        <p:spPr bwMode="auto">
          <a:xfrm>
            <a:off x="304800" y="5609248"/>
            <a:ext cx="837027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fr-FR" sz="1400" dirty="0">
                <a:solidFill>
                  <a:srgbClr val="000066"/>
                </a:solidFill>
              </a:rPr>
              <a:t>* HIV RNA </a:t>
            </a:r>
            <a:r>
              <a:rPr lang="en-US" altLang="fr-FR" sz="1400" u="sng" dirty="0">
                <a:solidFill>
                  <a:srgbClr val="000066"/>
                </a:solidFill>
              </a:rPr>
              <a:t>&gt;</a:t>
            </a:r>
            <a:r>
              <a:rPr lang="en-US" altLang="fr-FR" sz="1400" dirty="0">
                <a:solidFill>
                  <a:srgbClr val="000066"/>
                </a:solidFill>
              </a:rPr>
              <a:t> 400 c/mL and suboptimal </a:t>
            </a:r>
            <a:r>
              <a:rPr lang="en-US" altLang="fr-FR" sz="1400" dirty="0" err="1">
                <a:solidFill>
                  <a:srgbClr val="000066"/>
                </a:solidFill>
              </a:rPr>
              <a:t>virologic</a:t>
            </a:r>
            <a:r>
              <a:rPr lang="en-US" altLang="fr-FR" sz="1400" dirty="0">
                <a:solidFill>
                  <a:srgbClr val="000066"/>
                </a:solidFill>
              </a:rPr>
              <a:t> response  (confirmed &lt; 1 log</a:t>
            </a:r>
            <a:r>
              <a:rPr lang="en-US" altLang="fr-FR" sz="1400" baseline="-25000" dirty="0">
                <a:solidFill>
                  <a:srgbClr val="000066"/>
                </a:solidFill>
              </a:rPr>
              <a:t>10</a:t>
            </a:r>
            <a:r>
              <a:rPr lang="en-US" altLang="fr-FR" sz="1400" dirty="0">
                <a:solidFill>
                  <a:srgbClr val="000066"/>
                </a:solidFill>
              </a:rPr>
              <a:t> c/mL decrease in HIV RNA at W8) </a:t>
            </a:r>
            <a:r>
              <a:rPr lang="en-US" altLang="fr-FR" sz="1400" dirty="0" err="1">
                <a:solidFill>
                  <a:srgbClr val="000066"/>
                </a:solidFill>
              </a:rPr>
              <a:t>virologic</a:t>
            </a:r>
            <a:r>
              <a:rPr lang="en-US" altLang="fr-FR" sz="1400" dirty="0">
                <a:solidFill>
                  <a:srgbClr val="000066"/>
                </a:solidFill>
              </a:rPr>
              <a:t> rebound (2 consecutive visits with HIV RNA &gt; 50 c/mL after achieving &lt; 50 c/mL, </a:t>
            </a:r>
            <a:br>
              <a:rPr lang="en-US" altLang="fr-FR" sz="1400" dirty="0">
                <a:solidFill>
                  <a:srgbClr val="000066"/>
                </a:solidFill>
              </a:rPr>
            </a:br>
            <a:r>
              <a:rPr lang="en-US" altLang="fr-FR" sz="1400" dirty="0">
                <a:solidFill>
                  <a:srgbClr val="000066"/>
                </a:solidFill>
              </a:rPr>
              <a:t>2 consecutive visits with &gt; 1 log</a:t>
            </a:r>
            <a:r>
              <a:rPr lang="en-US" altLang="fr-FR" sz="1400" baseline="-25000" dirty="0">
                <a:solidFill>
                  <a:srgbClr val="000066"/>
                </a:solidFill>
              </a:rPr>
              <a:t>10</a:t>
            </a:r>
            <a:r>
              <a:rPr lang="en-US" altLang="fr-FR" sz="1400" dirty="0">
                <a:solidFill>
                  <a:srgbClr val="000066"/>
                </a:solidFill>
              </a:rPr>
              <a:t> c/mL increase in HIV RNA from the nadir) or HIV RNA &gt; 400 c/mL at W48 or last visit</a:t>
            </a:r>
          </a:p>
        </p:txBody>
      </p:sp>
      <p:sp>
        <p:nvSpPr>
          <p:cNvPr id="11343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1134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11345" name="Grouper 6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134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47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23733"/>
              </p:ext>
            </p:extLst>
          </p:nvPr>
        </p:nvGraphicFramePr>
        <p:xfrm>
          <a:off x="381000" y="3200400"/>
          <a:ext cx="8207375" cy="3197220"/>
        </p:xfrm>
        <a:graphic>
          <a:graphicData uri="http://schemas.openxmlformats.org/drawingml/2006/table">
            <a:tbl>
              <a:tblPr/>
              <a:tblGrid>
                <a:gridCol w="46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5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RPV/FTC/TDF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Nervous system events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29.7%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50.5%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Dizziness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6.6%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22.2%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Insomnia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9.6%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14.0%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Somnolence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Headache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12.4%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Psychiatric events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15.7%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37.5%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Abnormal dreams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5.8%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24.5%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Depression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6.6%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8.9%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Anxiety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5.1%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8.4%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4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 events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17.3%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21.2%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Folliculitis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5.3%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1.0%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94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Rash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6.1%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12.0%</a:t>
                      </a:r>
                    </a:p>
                  </a:txBody>
                  <a:tcPr marL="90000" marR="90000" marT="47542" marB="475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25146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Treatment-emergent adverse events of specific interest  </a:t>
            </a:r>
            <a:b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 &gt; 5% in either arm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5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127477"/>
              </p:ext>
            </p:extLst>
          </p:nvPr>
        </p:nvGraphicFramePr>
        <p:xfrm>
          <a:off x="448468" y="1689879"/>
          <a:ext cx="8207375" cy="738189"/>
        </p:xfrm>
        <a:graphic>
          <a:graphicData uri="http://schemas.openxmlformats.org/drawingml/2006/table">
            <a:tbl>
              <a:tblPr/>
              <a:tblGrid>
                <a:gridCol w="461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0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RPV/FTC/TDF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-128"/>
                          <a:cs typeface="ＭＳ Ｐゴシック" charset="-128"/>
                        </a:rPr>
                        <a:t>EFV/FTC/TDF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Grade 3-4 treatment-emergent adverse events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7.4%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13.8%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Related to study drug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1.8%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4.8%</a:t>
                      </a:r>
                    </a:p>
                  </a:txBody>
                  <a:tcPr marL="90000" marR="90000" marT="47580" marB="4758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119063" y="1295400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Safety through week 48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401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13402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13403" name="Grouper 8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3404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05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130175" y="1295400"/>
            <a:ext cx="90249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Mean changes in fasting lipids (mg/</a:t>
            </a:r>
            <a:r>
              <a:rPr lang="en-GB" sz="2400" b="1" kern="0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dL</a:t>
            </a: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 at week 48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5362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>
                <a:solidFill>
                  <a:srgbClr val="CC3300"/>
                </a:solidFill>
              </a:rPr>
              <a:t>Cohen C. </a:t>
            </a:r>
            <a:r>
              <a:rPr lang="fr-FR" altLang="fr-FR" sz="1200" i="1" dirty="0">
                <a:solidFill>
                  <a:srgbClr val="CC3300"/>
                </a:solidFill>
              </a:rPr>
              <a:t>AIDS 2014;28:989-97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sp>
        <p:nvSpPr>
          <p:cNvPr id="1536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15364" name="Grouper 6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5384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85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sp>
        <p:nvSpPr>
          <p:cNvPr id="15365" name="ZoneTexte 21"/>
          <p:cNvSpPr txBox="1">
            <a:spLocks noChangeArrowheads="1"/>
          </p:cNvSpPr>
          <p:nvPr/>
        </p:nvSpPr>
        <p:spPr bwMode="auto">
          <a:xfrm>
            <a:off x="1179513" y="6121400"/>
            <a:ext cx="7580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fr-FR" sz="1600">
                <a:solidFill>
                  <a:srgbClr val="000066"/>
                </a:solidFill>
              </a:rPr>
              <a:t>Change in total cholesterol/HDL-cholesterol at week 48 was -0.2 in both arms</a:t>
            </a:r>
          </a:p>
        </p:txBody>
      </p:sp>
      <p:grpSp>
        <p:nvGrpSpPr>
          <p:cNvPr id="15366" name="Groupe 27"/>
          <p:cNvGrpSpPr>
            <a:grpSpLocks/>
          </p:cNvGrpSpPr>
          <p:nvPr/>
        </p:nvGrpSpPr>
        <p:grpSpPr bwMode="auto">
          <a:xfrm>
            <a:off x="600075" y="1851635"/>
            <a:ext cx="7623175" cy="4203700"/>
            <a:chOff x="549900" y="1824553"/>
            <a:chExt cx="7622268" cy="4202490"/>
          </a:xfrm>
        </p:grpSpPr>
        <p:graphicFrame>
          <p:nvGraphicFramePr>
            <p:cNvPr id="2" name="Graphique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24781670"/>
                </p:ext>
              </p:extLst>
            </p:nvPr>
          </p:nvGraphicFramePr>
          <p:xfrm>
            <a:off x="1019748" y="2290978"/>
            <a:ext cx="6682199" cy="34113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5368" name="ZoneTexte 10"/>
            <p:cNvSpPr txBox="1">
              <a:spLocks noChangeArrowheads="1"/>
            </p:cNvSpPr>
            <p:nvPr/>
          </p:nvSpPr>
          <p:spPr bwMode="auto">
            <a:xfrm>
              <a:off x="4090026" y="2953670"/>
              <a:ext cx="40821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fr-FR" sz="1200" dirty="0">
                  <a:solidFill>
                    <a:srgbClr val="000066"/>
                  </a:solidFill>
                </a:rPr>
                <a:t>p &lt; 0.001 for all between treatment groups using ANOVA </a:t>
              </a:r>
            </a:p>
          </p:txBody>
        </p:sp>
        <p:sp>
          <p:nvSpPr>
            <p:cNvPr id="15369" name="Rectangle 11"/>
            <p:cNvSpPr>
              <a:spLocks noChangeArrowheads="1"/>
            </p:cNvSpPr>
            <p:nvPr/>
          </p:nvSpPr>
          <p:spPr bwMode="auto">
            <a:xfrm>
              <a:off x="549900" y="5565378"/>
              <a:ext cx="122341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Mean baseline </a:t>
              </a:r>
              <a:br>
                <a:rPr lang="fr-FR" altLang="fr-FR" sz="1200">
                  <a:solidFill>
                    <a:srgbClr val="000066"/>
                  </a:solidFill>
                </a:rPr>
              </a:br>
              <a:r>
                <a:rPr lang="fr-FR" altLang="fr-FR" sz="1200">
                  <a:solidFill>
                    <a:srgbClr val="000066"/>
                  </a:solidFill>
                </a:rPr>
                <a:t>values (mg/dL)</a:t>
              </a:r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15370" name="Rectangle 12"/>
            <p:cNvSpPr>
              <a:spLocks noChangeArrowheads="1"/>
            </p:cNvSpPr>
            <p:nvPr/>
          </p:nvSpPr>
          <p:spPr bwMode="auto">
            <a:xfrm>
              <a:off x="1820289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FF6600"/>
                  </a:solidFill>
                </a:rPr>
                <a:t>164</a:t>
              </a:r>
              <a:endParaRPr lang="fr-FR" altLang="fr-FR" sz="1800" b="1">
                <a:solidFill>
                  <a:srgbClr val="FF6600"/>
                </a:solidFill>
              </a:endParaRPr>
            </a:p>
          </p:txBody>
        </p:sp>
        <p:sp>
          <p:nvSpPr>
            <p:cNvPr id="15371" name="Rectangle 13"/>
            <p:cNvSpPr>
              <a:spLocks noChangeArrowheads="1"/>
            </p:cNvSpPr>
            <p:nvPr/>
          </p:nvSpPr>
          <p:spPr bwMode="auto">
            <a:xfrm>
              <a:off x="2259833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66FF"/>
                  </a:solidFill>
                </a:rPr>
                <a:t>163</a:t>
              </a:r>
              <a:endParaRPr lang="fr-FR" altLang="fr-FR" sz="1800" b="1">
                <a:solidFill>
                  <a:srgbClr val="0066FF"/>
                </a:solidFill>
              </a:endParaRPr>
            </a:p>
          </p:txBody>
        </p:sp>
        <p:sp>
          <p:nvSpPr>
            <p:cNvPr id="15372" name="Rectangle 14"/>
            <p:cNvSpPr>
              <a:spLocks noChangeArrowheads="1"/>
            </p:cNvSpPr>
            <p:nvPr/>
          </p:nvSpPr>
          <p:spPr bwMode="auto">
            <a:xfrm>
              <a:off x="3257210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FF6600"/>
                  </a:solidFill>
                </a:rPr>
                <a:t>104</a:t>
              </a:r>
              <a:endParaRPr lang="fr-FR" altLang="fr-FR" sz="1800" b="1">
                <a:solidFill>
                  <a:srgbClr val="FF6600"/>
                </a:solidFill>
              </a:endParaRPr>
            </a:p>
          </p:txBody>
        </p:sp>
        <p:sp>
          <p:nvSpPr>
            <p:cNvPr id="15373" name="Rectangle 15"/>
            <p:cNvSpPr>
              <a:spLocks noChangeArrowheads="1"/>
            </p:cNvSpPr>
            <p:nvPr/>
          </p:nvSpPr>
          <p:spPr bwMode="auto">
            <a:xfrm>
              <a:off x="3696754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66FF"/>
                  </a:solidFill>
                </a:rPr>
                <a:t>103</a:t>
              </a:r>
              <a:endParaRPr lang="fr-FR" altLang="fr-FR" sz="1800" b="1">
                <a:solidFill>
                  <a:srgbClr val="0066FF"/>
                </a:solidFill>
              </a:endParaRPr>
            </a:p>
          </p:txBody>
        </p:sp>
        <p:sp>
          <p:nvSpPr>
            <p:cNvPr id="15374" name="Rectangle 16"/>
            <p:cNvSpPr>
              <a:spLocks noChangeArrowheads="1"/>
            </p:cNvSpPr>
            <p:nvPr/>
          </p:nvSpPr>
          <p:spPr bwMode="auto">
            <a:xfrm>
              <a:off x="4857423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FF6600"/>
                  </a:solidFill>
                </a:rPr>
                <a:t>121</a:t>
              </a:r>
              <a:endParaRPr lang="fr-FR" altLang="fr-FR" sz="1800" b="1">
                <a:solidFill>
                  <a:srgbClr val="FF6600"/>
                </a:solidFill>
              </a:endParaRPr>
            </a:p>
          </p:txBody>
        </p:sp>
        <p:sp>
          <p:nvSpPr>
            <p:cNvPr id="15375" name="Rectangle 17"/>
            <p:cNvSpPr>
              <a:spLocks noChangeArrowheads="1"/>
            </p:cNvSpPr>
            <p:nvPr/>
          </p:nvSpPr>
          <p:spPr bwMode="auto">
            <a:xfrm>
              <a:off x="5296967" y="5657710"/>
              <a:ext cx="43954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66FF"/>
                  </a:solidFill>
                </a:rPr>
                <a:t>129</a:t>
              </a:r>
              <a:endParaRPr lang="fr-FR" altLang="fr-FR" sz="1800" b="1">
                <a:solidFill>
                  <a:srgbClr val="0066FF"/>
                </a:solidFill>
              </a:endParaRPr>
            </a:p>
          </p:txBody>
        </p:sp>
        <p:sp>
          <p:nvSpPr>
            <p:cNvPr id="15376" name="Rectangle 18"/>
            <p:cNvSpPr>
              <a:spLocks noChangeArrowheads="1"/>
            </p:cNvSpPr>
            <p:nvPr/>
          </p:nvSpPr>
          <p:spPr bwMode="auto">
            <a:xfrm>
              <a:off x="6479407" y="5657710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FF6600"/>
                  </a:solidFill>
                </a:rPr>
                <a:t>44</a:t>
              </a:r>
              <a:endParaRPr lang="fr-FR" altLang="fr-FR" sz="1800" b="1">
                <a:solidFill>
                  <a:srgbClr val="FF6600"/>
                </a:solidFill>
              </a:endParaRPr>
            </a:p>
          </p:txBody>
        </p:sp>
        <p:sp>
          <p:nvSpPr>
            <p:cNvPr id="15377" name="Rectangle 19"/>
            <p:cNvSpPr>
              <a:spLocks noChangeArrowheads="1"/>
            </p:cNvSpPr>
            <p:nvPr/>
          </p:nvSpPr>
          <p:spPr bwMode="auto">
            <a:xfrm>
              <a:off x="6918951" y="5657710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fr-FR" altLang="fr-FR" sz="1200" b="1">
                  <a:solidFill>
                    <a:srgbClr val="0066FF"/>
                  </a:solidFill>
                </a:rPr>
                <a:t>44</a:t>
              </a:r>
              <a:endParaRPr lang="fr-FR" altLang="fr-FR" sz="1800" b="1">
                <a:solidFill>
                  <a:srgbClr val="0066FF"/>
                </a:solidFill>
              </a:endParaRPr>
            </a:p>
          </p:txBody>
        </p:sp>
        <p:grpSp>
          <p:nvGrpSpPr>
            <p:cNvPr id="15378" name="Grouper 65"/>
            <p:cNvGrpSpPr>
              <a:grpSpLocks/>
            </p:cNvGrpSpPr>
            <p:nvPr/>
          </p:nvGrpSpPr>
          <p:grpSpPr bwMode="auto">
            <a:xfrm>
              <a:off x="2535532" y="1824553"/>
              <a:ext cx="3939809" cy="388388"/>
              <a:chOff x="5045907" y="1809744"/>
              <a:chExt cx="3939809" cy="388388"/>
            </a:xfrm>
          </p:grpSpPr>
          <p:sp>
            <p:nvSpPr>
              <p:cNvPr id="15379" name="AutoShape 165"/>
              <p:cNvSpPr>
                <a:spLocks noChangeArrowheads="1"/>
              </p:cNvSpPr>
              <p:nvPr/>
            </p:nvSpPr>
            <p:spPr bwMode="auto">
              <a:xfrm>
                <a:off x="5045907" y="1831969"/>
                <a:ext cx="3766196" cy="36616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15380" name="Rectangle 3"/>
              <p:cNvSpPr>
                <a:spLocks noChangeArrowheads="1"/>
              </p:cNvSpPr>
              <p:nvPr/>
            </p:nvSpPr>
            <p:spPr bwMode="auto">
              <a:xfrm>
                <a:off x="5252013" y="1930394"/>
                <a:ext cx="334547" cy="144462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381" name="Rectangle 4"/>
              <p:cNvSpPr>
                <a:spLocks noChangeArrowheads="1"/>
              </p:cNvSpPr>
              <p:nvPr/>
            </p:nvSpPr>
            <p:spPr bwMode="auto">
              <a:xfrm>
                <a:off x="7092814" y="1954212"/>
                <a:ext cx="334547" cy="144463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382" name="ZoneTexte 84"/>
              <p:cNvSpPr txBox="1">
                <a:spLocks noChangeArrowheads="1"/>
              </p:cNvSpPr>
              <p:nvPr/>
            </p:nvSpPr>
            <p:spPr bwMode="auto">
              <a:xfrm>
                <a:off x="5547727" y="1809744"/>
                <a:ext cx="157929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RPV/FTC/TDF</a:t>
                </a:r>
              </a:p>
            </p:txBody>
          </p:sp>
          <p:sp>
            <p:nvSpPr>
              <p:cNvPr id="15383" name="ZoneTexte 85"/>
              <p:cNvSpPr txBox="1">
                <a:spLocks noChangeArrowheads="1"/>
              </p:cNvSpPr>
              <p:nvPr/>
            </p:nvSpPr>
            <p:spPr bwMode="auto">
              <a:xfrm>
                <a:off x="7388546" y="1828800"/>
                <a:ext cx="15971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EFV/FTC/TDF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2"/>
          <p:cNvSpPr>
            <a:spLocks noGrp="1"/>
          </p:cNvSpPr>
          <p:nvPr>
            <p:ph idx="4294967295"/>
          </p:nvPr>
        </p:nvSpPr>
        <p:spPr>
          <a:xfrm>
            <a:off x="76200" y="1220788"/>
            <a:ext cx="8991600" cy="5303837"/>
          </a:xfrm>
        </p:spPr>
        <p:txBody>
          <a:bodyPr/>
          <a:lstStyle/>
          <a:p>
            <a:pPr>
              <a:lnSpc>
                <a:spcPts val="2600"/>
              </a:lnSpc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 at week 48</a:t>
            </a:r>
          </a:p>
          <a:p>
            <a:pPr lvl="1">
              <a:lnSpc>
                <a:spcPts val="2600"/>
              </a:lnSpc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In treatment-naive HIV-infected patients, RPV/FTC/TDF demonstrated non inferior efficacy and improved tolerability compared with EFV/FTC/TDF, at week 48</a:t>
            </a:r>
          </a:p>
          <a:p>
            <a:pPr lvl="2">
              <a:lnSpc>
                <a:spcPts val="26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RPV/FTC/TDF was statistically significant superiority in efficacy for patients with baseline HIV-1 RNA ≤ 100,000 c/mL</a:t>
            </a:r>
          </a:p>
          <a:p>
            <a:pPr lvl="2">
              <a:lnSpc>
                <a:spcPts val="2600"/>
              </a:lnSpc>
              <a:spcBef>
                <a:spcPct val="0"/>
              </a:spcBef>
            </a:pP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efficacy was similar for patients with baseline HIV-1 RNA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&gt; 100,000 c/mL</a:t>
            </a:r>
          </a:p>
          <a:p>
            <a:pPr lvl="1">
              <a:lnSpc>
                <a:spcPts val="2600"/>
              </a:lnSpc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More discontinuations due to adverse events in the EFV/FTC/TDF arm</a:t>
            </a:r>
          </a:p>
          <a:p>
            <a:pPr lvl="1">
              <a:lnSpc>
                <a:spcPts val="2600"/>
              </a:lnSpc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Significantly lower rates of nervous system and psychiatric adverse events in the RPV/FTC/TDF arm than in the EFV/FTC/TDF arm</a:t>
            </a:r>
          </a:p>
          <a:p>
            <a:pPr lvl="2">
              <a:lnSpc>
                <a:spcPts val="26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Differences primarily due to dizziness and abnormal dreams</a:t>
            </a:r>
          </a:p>
          <a:p>
            <a:pPr lvl="1">
              <a:lnSpc>
                <a:spcPts val="2600"/>
              </a:lnSpc>
              <a:spcBef>
                <a:spcPct val="0"/>
              </a:spcBef>
            </a:pP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failures rates were similar between the 2 treatment arms</a:t>
            </a:r>
          </a:p>
          <a:p>
            <a:pPr lvl="2">
              <a:lnSpc>
                <a:spcPts val="2600"/>
              </a:lnSpc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A greater proportion of patients in the RPV/FTC/TDF arm developed primary emergent NRTI or NNRTI resistance mutations at </a:t>
            </a:r>
            <a:r>
              <a:rPr lang="en-US" altLang="fr-FR" sz="1800" dirty="0" err="1">
                <a:ea typeface="ＭＳ Ｐゴシック" charset="-128"/>
              </a:rPr>
              <a:t>virologic</a:t>
            </a:r>
            <a:r>
              <a:rPr lang="en-US" altLang="fr-FR" sz="1800" dirty="0">
                <a:ea typeface="ＭＳ Ｐゴシック" charset="-128"/>
              </a:rPr>
              <a:t> failure</a:t>
            </a:r>
          </a:p>
        </p:txBody>
      </p:sp>
      <p:sp>
        <p:nvSpPr>
          <p:cNvPr id="16386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Cohen C. AIDS 2014;28:989-97</a:t>
            </a:r>
          </a:p>
        </p:txBody>
      </p:sp>
      <p:sp>
        <p:nvSpPr>
          <p:cNvPr id="16387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US" altLang="fr-FR" sz="3200">
                <a:ea typeface="ＭＳ Ｐゴシック" charset="-128"/>
              </a:rPr>
              <a:t>STAR Study: RPV/FTC/TDF vs EFV/FTC/TDF</a:t>
            </a:r>
          </a:p>
        </p:txBody>
      </p:sp>
      <p:grpSp>
        <p:nvGrpSpPr>
          <p:cNvPr id="16388" name="Grouper 15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6389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US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90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US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317905"/>
              </p:ext>
            </p:extLst>
          </p:nvPr>
        </p:nvGraphicFramePr>
        <p:xfrm>
          <a:off x="381000" y="1901825"/>
          <a:ext cx="8207375" cy="4351941"/>
        </p:xfrm>
        <a:graphic>
          <a:graphicData uri="http://schemas.openxmlformats.org/drawingml/2006/table">
            <a:tbl>
              <a:tblPr/>
              <a:tblGrid>
                <a:gridCol w="461963">
                  <a:extLst>
                    <a:ext uri="{9D8B030D-6E8A-4147-A177-3AD203B41FA5}">
                      <a16:colId xmlns:a16="http://schemas.microsoft.com/office/drawing/2014/main" val="1251627161"/>
                    </a:ext>
                  </a:extLst>
                </a:gridCol>
                <a:gridCol w="4414837">
                  <a:extLst>
                    <a:ext uri="{9D8B030D-6E8A-4147-A177-3AD203B41FA5}">
                      <a16:colId xmlns:a16="http://schemas.microsoft.com/office/drawing/2014/main" val="329559977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719381447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1692437651"/>
                    </a:ext>
                  </a:extLst>
                </a:gridCol>
              </a:tblGrid>
              <a:tr h="36830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RPV/FTC/TDF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N = 394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EFV/FTC/TDF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charset="-128"/>
                        </a:rPr>
                        <a:t>N = 392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03581"/>
                  </a:ext>
                </a:extLst>
              </a:tr>
              <a:tr h="2603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Virologic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 success (HIV-1 RNA &lt; 50 c/mL)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77.9%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72.4%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79588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Difference (95% CI)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5.5 (- 0.6 to 11.5) ; p = 0.076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697493"/>
                  </a:ext>
                </a:extLst>
              </a:tr>
              <a:tr h="2603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Virologic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 failure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9.4%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5.9%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152151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HIV-1 RNA ≥ 50 c/mL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1.5%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1.5%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347748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Treatment discontinuation due to lack of efficacy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4.1%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552252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Treatment discontinuations due to other reasons and last HIV-1 RNA ≥ 50 c/mL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3.8%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3.3%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73213"/>
                  </a:ext>
                </a:extLst>
              </a:tr>
              <a:tr h="260350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No data in the study window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12.7%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21.7%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539540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Treatment discontinuation due to  adverse event or death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3.0%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10.7%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26399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Treatment discontinuations due to other reasons and last HIV-1 RNA &lt; 50 c/mL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7.9%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9.4%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830504"/>
                  </a:ext>
                </a:extLst>
              </a:tr>
              <a:tr h="260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charset="-128"/>
                      </a:endParaRP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Missing data while receiving study drug</a:t>
                      </a:r>
                    </a:p>
                  </a:txBody>
                  <a:tcPr marL="90000" marR="90000" marT="46801" marB="4680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1.8%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charset="-128"/>
                        </a:rPr>
                        <a:t>1.5%</a:t>
                      </a:r>
                    </a:p>
                  </a:txBody>
                  <a:tcPr marL="90000" marR="90000" marT="46801" marB="468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6522"/>
                  </a:ext>
                </a:extLst>
              </a:tr>
            </a:tbl>
          </a:graphicData>
        </a:graphic>
      </p:graphicFrame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249851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 defTabSz="914400">
              <a:lnSpc>
                <a:spcPts val="2280"/>
              </a:lnSpc>
              <a:spcBef>
                <a:spcPts val="0"/>
              </a:spcBef>
              <a:buNone/>
              <a:defRPr/>
            </a:pPr>
            <a:r>
              <a:rPr lang="en-GB" sz="2400" b="1" kern="0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outcomes at W96, snapshot analysis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849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altLang="fr-FR" sz="3200">
                <a:ea typeface="ＭＳ Ｐゴシック" charset="-128"/>
              </a:rPr>
              <a:t>STAR Study</a:t>
            </a:r>
            <a:r>
              <a:rPr lang="en-GB" altLang="fr-FR" sz="3200">
                <a:ea typeface="ＭＳ Ｐゴシック" charset="-128"/>
              </a:rPr>
              <a:t>: RPV/FTC/TDF vs EFV/FTC/TDF</a:t>
            </a:r>
          </a:p>
        </p:txBody>
      </p:sp>
      <p:grpSp>
        <p:nvGrpSpPr>
          <p:cNvPr id="18492" name="Grouper 6"/>
          <p:cNvGrpSpPr>
            <a:grpSpLocks/>
          </p:cNvGrpSpPr>
          <p:nvPr/>
        </p:nvGrpSpPr>
        <p:grpSpPr bwMode="auto">
          <a:xfrm>
            <a:off x="0" y="6570663"/>
            <a:ext cx="600075" cy="287337"/>
            <a:chOff x="-1" y="6570663"/>
            <a:chExt cx="599423" cy="288111"/>
          </a:xfrm>
        </p:grpSpPr>
        <p:sp>
          <p:nvSpPr>
            <p:cNvPr id="18494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576000" cy="28811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95" name="ZoneTexte 23"/>
            <p:cNvSpPr txBox="1">
              <a:spLocks noChangeArrowheads="1"/>
            </p:cNvSpPr>
            <p:nvPr/>
          </p:nvSpPr>
          <p:spPr bwMode="auto">
            <a:xfrm>
              <a:off x="41422" y="6581775"/>
              <a:ext cx="5580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STAR</a:t>
              </a:r>
            </a:p>
          </p:txBody>
        </p:sp>
      </p:grpSp>
      <p:sp>
        <p:nvSpPr>
          <p:cNvPr id="18493" name="ZoneTexte 69"/>
          <p:cNvSpPr txBox="1">
            <a:spLocks noChangeArrowheads="1"/>
          </p:cNvSpPr>
          <p:nvPr/>
        </p:nvSpPr>
        <p:spPr bwMode="auto">
          <a:xfrm>
            <a:off x="6400800" y="6581775"/>
            <a:ext cx="2743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/>
            <a:r>
              <a:rPr lang="en-US" altLang="fr-FR" sz="1200" i="1" dirty="0">
                <a:solidFill>
                  <a:srgbClr val="CC3300"/>
                </a:solidFill>
              </a:rPr>
              <a:t>Van </a:t>
            </a:r>
            <a:r>
              <a:rPr lang="en-US" altLang="fr-FR" sz="1200" i="1" dirty="0" err="1">
                <a:solidFill>
                  <a:srgbClr val="CC3300"/>
                </a:solidFill>
              </a:rPr>
              <a:t>Lunzen</a:t>
            </a:r>
            <a:r>
              <a:rPr lang="en-US" altLang="fr-FR" sz="1200" i="1" dirty="0">
                <a:solidFill>
                  <a:srgbClr val="CC3300"/>
                </a:solidFill>
              </a:rPr>
              <a:t> J. AIDS 2016;30:251-9 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2233</Words>
  <Application>Microsoft Office PowerPoint</Application>
  <PresentationFormat>Affichage à l'écran (4:3)</PresentationFormat>
  <Paragraphs>569</Paragraphs>
  <Slides>15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Cambria</vt:lpstr>
      <vt:lpstr>Symbol</vt:lpstr>
      <vt:lpstr>Trebuchet MS</vt:lpstr>
      <vt:lpstr>Wingdings</vt:lpstr>
      <vt:lpstr>ARV_trials_2016</vt:lpstr>
      <vt:lpstr>Comparison of NNRTI vs NNRTI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STAR Study: RPV/FTC/TDF vs EFV/FTC/TDF</vt:lpstr>
      <vt:lpstr>Resistance analysis at week 96</vt:lpstr>
      <vt:lpstr>Most frequently reported treatment-emergent adverse events leading to permanent study drug discontinuation</vt:lpstr>
      <vt:lpstr>STAR Study: RPV/FTC/TDF vs EFV/FTC/TDF</vt:lpstr>
      <vt:lpstr>STAR Study: RPV/FTC/TDF vs EFV/FTC/TDF</vt:lpstr>
    </vt:vector>
  </TitlesOfParts>
  <Company>AEI - www.aei.fr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creator>www.arv-trial.com</dc:creator>
  <cp:lastModifiedBy>Pilar</cp:lastModifiedBy>
  <cp:revision>200</cp:revision>
  <dcterms:created xsi:type="dcterms:W3CDTF">2014-10-03T09:18:01Z</dcterms:created>
  <dcterms:modified xsi:type="dcterms:W3CDTF">2017-09-04T13:55:40Z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748D375C-C904-4343-AADC-E8BF14D84F78</vt:lpwstr>
  </property>
  <property fmtid="{D5CDD505-2E9C-101B-9397-08002B2CF9AE}" pid="3" name="ArticulatePath">
    <vt:lpwstr>AEI_ARV trials naive MAJ 2014-STAR-v01</vt:lpwstr>
  </property>
</Properties>
</file>