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68" r:id="rId2"/>
    <p:sldId id="257" r:id="rId3"/>
    <p:sldId id="258" r:id="rId4"/>
    <p:sldId id="277" r:id="rId5"/>
    <p:sldId id="259" r:id="rId6"/>
    <p:sldId id="278" r:id="rId7"/>
    <p:sldId id="260" r:id="rId8"/>
    <p:sldId id="262" r:id="rId9"/>
    <p:sldId id="279" r:id="rId10"/>
    <p:sldId id="269" r:id="rId11"/>
    <p:sldId id="280" r:id="rId12"/>
    <p:sldId id="281" r:id="rId13"/>
    <p:sldId id="273" r:id="rId14"/>
    <p:sldId id="276" r:id="rId15"/>
    <p:sldId id="275" r:id="rId16"/>
    <p:sldId id="264" r:id="rId17"/>
    <p:sldId id="282" r:id="rId18"/>
    <p:sldId id="285" r:id="rId19"/>
    <p:sldId id="286" r:id="rId20"/>
  </p:sldIdLst>
  <p:sldSz cx="9144000" cy="6858000" type="screen4x3"/>
  <p:notesSz cx="6858000" cy="9144000"/>
  <p:custDataLst>
    <p:tags r:id="rId22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4" clrIdx="0"/>
  <p:cmAuthor id="1" name="Utilisateur de Microsoft Office" initials="Office" lastIdx="3" clrIdx="1"/>
  <p:cmAuthor id="2" name="anton Pozniak" initials="aP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3300"/>
    <a:srgbClr val="CC0000"/>
    <a:srgbClr val="DDDDDD"/>
    <a:srgbClr val="FFFFFF"/>
    <a:srgbClr val="C0C0C0"/>
    <a:srgbClr val="000066"/>
    <a:srgbClr val="6338A2"/>
    <a:srgbClr val="F669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35" autoAdjust="0"/>
    <p:restoredTop sz="94660"/>
  </p:normalViewPr>
  <p:slideViewPr>
    <p:cSldViewPr snapToObjects="1">
      <p:cViewPr>
        <p:scale>
          <a:sx n="100" d="100"/>
          <a:sy n="100" d="100"/>
        </p:scale>
        <p:origin x="-189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A8655BC2-D686-4733-8AA7-A9033C7DF191}" type="datetime1">
              <a:rPr lang="fr-FR"/>
              <a:pPr>
                <a:defRPr/>
              </a:pPr>
              <a:t>01/06/2017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72616CD3-53C1-4024-B837-0ADCE8128F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600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03288"/>
            <a:fld id="{A4901C38-AF7D-4399-A76D-653F108966DC}" type="slidenum">
              <a:rPr lang="en-US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 defTabSz="903288"/>
              <a:t>11</a:t>
            </a:fld>
            <a:endParaRPr lang="en-US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726693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C9AE1-8C4F-48BB-881B-4D7E698587B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845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7575"/>
            <a:fld id="{EFD79EE8-9A6C-468B-9729-F13ECB656B5A}" type="slidenum">
              <a:rPr lang="en-US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 defTabSz="917575"/>
              <a:t>13</a:t>
            </a:fld>
            <a:endParaRPr lang="en-US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7575"/>
            <a:fld id="{47A89324-8CA7-4047-AF1C-F36F5ED20CF0}" type="slidenum">
              <a:rPr lang="en-US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 defTabSz="917575"/>
              <a:t>14</a:t>
            </a:fld>
            <a:endParaRPr lang="en-US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2292716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834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241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167355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543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16CD3-53C1-4024-B837-0ADCE8128F85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83214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arv-trial 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7F7F7F"/>
                </a:solidFill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C1AE3DD1-0022-4CD9-8689-5A70F2171001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 idx="4294967295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pPr eaLnBrk="1" hangingPunct="1"/>
            <a:r>
              <a:rPr lang="en-GB" sz="3200">
                <a:ea typeface="ＭＳ Ｐゴシック" pitchFamily="34" charset="-128"/>
              </a:rPr>
              <a:t>Comparison of NRTI combinations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ZDV/3TC </a:t>
            </a:r>
            <a:r>
              <a:rPr lang="en-GB" sz="2800" b="1" dirty="0" err="1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 TDF + FTC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Study 934</a:t>
            </a:r>
          </a:p>
          <a:p>
            <a:pPr eaLnBrk="1" hangingPunct="1">
              <a:buFont typeface="Wingdings" pitchFamily="-1" charset="2"/>
              <a:buChar char="§"/>
              <a:defRPr/>
            </a:pPr>
            <a:endParaRPr lang="en-GB" sz="2800" dirty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ABC/3TC </a:t>
            </a:r>
            <a:r>
              <a:rPr lang="en-GB" sz="2800" b="1" dirty="0" err="1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 TDF/FTC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HEAT Study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ACTG A5202 Study</a:t>
            </a: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ASSERT Study</a:t>
            </a:r>
            <a:endParaRPr lang="en-GB" sz="2400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endParaRPr lang="en-GB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sz="2800" b="1" dirty="0">
                <a:latin typeface="Calibri"/>
                <a:ea typeface="ＭＳ Ｐゴシック" charset="-128"/>
              </a:rPr>
              <a:t>FTC/TDF vs FTC/TAF</a:t>
            </a:r>
            <a:endParaRPr lang="en-GB" sz="2800" b="1" dirty="0">
              <a:latin typeface="Calibri"/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GB" sz="2400" b="1" dirty="0">
                <a:solidFill>
                  <a:srgbClr val="333399"/>
                </a:solidFill>
                <a:latin typeface="Calibri"/>
                <a:ea typeface="ＭＳ Ｐゴシック" charset="-128"/>
              </a:rPr>
              <a:t>Studies GS-US-292-0104 and GS-US-292-0111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48662"/>
              </p:ext>
            </p:extLst>
          </p:nvPr>
        </p:nvGraphicFramePr>
        <p:xfrm>
          <a:off x="493713" y="2006600"/>
          <a:ext cx="7812087" cy="3130560"/>
        </p:xfrm>
        <a:graphic>
          <a:graphicData uri="http://schemas.openxmlformats.org/drawingml/2006/table">
            <a:tbl>
              <a:tblPr/>
              <a:tblGrid>
                <a:gridCol w="391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2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Any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CK elevation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LDL elevation (fasting)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Hypercholesterolemia (fasting)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Hematuria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(quantitative)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AST elevation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Serum amylase elevation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Neutropenia, &lt; 1 000 neutrophils/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pitchFamily="-1" charset="2"/>
                          <a:ea typeface="ＭＳ Ｐゴシック" pitchFamily="-1" charset="-128"/>
                        </a:rPr>
                        <a:t>m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ALT elevation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479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28713"/>
            <a:ext cx="91043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b="1">
                <a:latin typeface="Calibri" pitchFamily="34" charset="0"/>
                <a:ea typeface="ＭＳ Ｐゴシック" pitchFamily="34" charset="-128"/>
              </a:rPr>
              <a:t>Grade 3 or 4 laboratory abnormalities in ≥ 1% of patients in either group (W48)</a:t>
            </a:r>
            <a:endParaRPr lang="en-GB" sz="1800">
              <a:ea typeface="ＭＳ Ｐゴシック" pitchFamily="34" charset="-128"/>
            </a:endParaRPr>
          </a:p>
        </p:txBody>
      </p:sp>
      <p:sp>
        <p:nvSpPr>
          <p:cNvPr id="18480" name="Espace réservé du contenu 2"/>
          <p:cNvSpPr txBox="1">
            <a:spLocks/>
          </p:cNvSpPr>
          <p:nvPr/>
        </p:nvSpPr>
        <p:spPr bwMode="auto">
          <a:xfrm>
            <a:off x="39688" y="5181600"/>
            <a:ext cx="87233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Discontinuation for renal events</a:t>
            </a:r>
          </a:p>
          <a:p>
            <a:pPr marL="800100" lvl="1" indent="-342900" defTabSz="914400" eaLnBrk="0" hangingPunct="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GB" dirty="0">
                <a:solidFill>
                  <a:srgbClr val="000066"/>
                </a:solidFill>
              </a:rPr>
              <a:t>E/C/F/TAF = 0</a:t>
            </a:r>
          </a:p>
          <a:p>
            <a:pPr marL="800100" lvl="1" indent="-342900" defTabSz="914400" eaLnBrk="0" hangingPunct="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GB" dirty="0">
                <a:solidFill>
                  <a:srgbClr val="000066"/>
                </a:solidFill>
              </a:rPr>
              <a:t>E/C/F/TDF = 4: renal failure = 2, decreased GFR = 1, nephropathy = 1 </a:t>
            </a:r>
          </a:p>
        </p:txBody>
      </p:sp>
      <p:sp>
        <p:nvSpPr>
          <p:cNvPr id="1848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>
                <a:ea typeface="ＭＳ Ｐゴシック" pitchFamily="34" charset="-128"/>
              </a:rPr>
              <a:t>Studies GS-US-292-0104 and GS-US-292-0111: 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E/C/F/TAF QD vs E/C/F/TDF QD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11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685800" y="409575"/>
            <a:ext cx="795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2400" b="1">
              <a:solidFill>
                <a:srgbClr val="A6A6A6"/>
              </a:solidFill>
            </a:endParaRPr>
          </a:p>
        </p:txBody>
      </p:sp>
      <p:sp>
        <p:nvSpPr>
          <p:cNvPr id="20485" name="Title 2"/>
          <p:cNvSpPr>
            <a:spLocks noGrp="1"/>
          </p:cNvSpPr>
          <p:nvPr>
            <p:ph type="title"/>
          </p:nvPr>
        </p:nvSpPr>
        <p:spPr>
          <a:xfrm>
            <a:off x="76200" y="1087488"/>
            <a:ext cx="8991600" cy="541312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rgbClr val="CC3300"/>
                </a:solidFill>
                <a:ea typeface="ＭＳ Ｐゴシック" pitchFamily="34" charset="-128"/>
              </a:rPr>
              <a:t>Mean (SD) change in </a:t>
            </a:r>
            <a:r>
              <a:rPr lang="en-US" sz="2000" dirty="0" err="1">
                <a:solidFill>
                  <a:srgbClr val="CC3300"/>
                </a:solidFill>
                <a:ea typeface="ＭＳ Ｐゴシック" pitchFamily="34" charset="-128"/>
              </a:rPr>
              <a:t>eGFR</a:t>
            </a:r>
            <a:r>
              <a:rPr lang="en-US" sz="2000" dirty="0">
                <a:solidFill>
                  <a:srgbClr val="CC3300"/>
                </a:solidFill>
                <a:ea typeface="ＭＳ Ｐゴシック" pitchFamily="34" charset="-128"/>
              </a:rPr>
              <a:t> (Cockcroft-</a:t>
            </a:r>
            <a:r>
              <a:rPr lang="en-US" sz="2000" dirty="0" err="1">
                <a:solidFill>
                  <a:srgbClr val="CC3300"/>
                </a:solidFill>
                <a:ea typeface="ＭＳ Ｐゴシック" pitchFamily="34" charset="-128"/>
              </a:rPr>
              <a:t>Gault</a:t>
            </a:r>
            <a:r>
              <a:rPr lang="en-US" sz="2000" dirty="0">
                <a:solidFill>
                  <a:srgbClr val="CC3300"/>
                </a:solidFill>
                <a:ea typeface="ＭＳ Ｐゴシック" pitchFamily="34" charset="-128"/>
              </a:rPr>
              <a:t>), </a:t>
            </a:r>
            <a:r>
              <a:rPr lang="en-US" sz="2000" dirty="0" err="1">
                <a:solidFill>
                  <a:srgbClr val="CC3300"/>
                </a:solidFill>
                <a:ea typeface="ＭＳ Ｐゴシック" pitchFamily="34" charset="-128"/>
              </a:rPr>
              <a:t>mL</a:t>
            </a:r>
            <a:r>
              <a:rPr lang="en-US" sz="2000" dirty="0">
                <a:solidFill>
                  <a:srgbClr val="CC3300"/>
                </a:solidFill>
                <a:ea typeface="ＭＳ Ｐゴシック" pitchFamily="34" charset="-128"/>
              </a:rPr>
              <a:t>/min, from baseline</a:t>
            </a:r>
            <a:endParaRPr lang="en-US" sz="1600" dirty="0">
              <a:solidFill>
                <a:srgbClr val="CC3300"/>
              </a:solidFill>
              <a:ea typeface="ＭＳ Ｐゴシック" pitchFamily="34" charset="-128"/>
            </a:endParaRPr>
          </a:p>
        </p:txBody>
      </p:sp>
      <p:sp>
        <p:nvSpPr>
          <p:cNvPr id="20486" name="Rectangle 13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1000" b="1">
              <a:solidFill>
                <a:srgbClr val="7F7F7F"/>
              </a:solidFill>
              <a:latin typeface="Arial Narrow" pitchFamily="34" charset="0"/>
            </a:endParaRPr>
          </a:p>
        </p:txBody>
      </p:sp>
      <p:sp>
        <p:nvSpPr>
          <p:cNvPr id="20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Studies GS-US-292-0104 and GS-US-292-0111: </a:t>
            </a:r>
            <a:b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</a:b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E/C/F/TAF QD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vs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 E/C/F/TDF QD</a:t>
            </a:r>
          </a:p>
        </p:txBody>
      </p:sp>
      <p:grpSp>
        <p:nvGrpSpPr>
          <p:cNvPr id="2" name="Groupe 18"/>
          <p:cNvGrpSpPr>
            <a:grpSpLocks/>
          </p:cNvGrpSpPr>
          <p:nvPr/>
        </p:nvGrpSpPr>
        <p:grpSpPr bwMode="auto">
          <a:xfrm>
            <a:off x="7238206" y="3350521"/>
            <a:ext cx="1533525" cy="625475"/>
            <a:chOff x="388938" y="1647825"/>
            <a:chExt cx="1533525" cy="625475"/>
          </a:xfrm>
        </p:grpSpPr>
        <p:sp>
          <p:nvSpPr>
            <p:cNvPr id="20526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0527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0528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0529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20530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grpSp>
        <p:nvGrpSpPr>
          <p:cNvPr id="4" name="Groupe 219"/>
          <p:cNvGrpSpPr/>
          <p:nvPr/>
        </p:nvGrpSpPr>
        <p:grpSpPr>
          <a:xfrm>
            <a:off x="1643063" y="1752600"/>
            <a:ext cx="6239618" cy="1944206"/>
            <a:chOff x="1643063" y="2009801"/>
            <a:chExt cx="6239618" cy="1944206"/>
          </a:xfrm>
        </p:grpSpPr>
        <p:sp>
          <p:nvSpPr>
            <p:cNvPr id="20487" name="Text Box 6"/>
            <p:cNvSpPr txBox="1">
              <a:spLocks noChangeArrowheads="1"/>
            </p:cNvSpPr>
            <p:nvPr/>
          </p:nvSpPr>
          <p:spPr bwMode="auto">
            <a:xfrm>
              <a:off x="6067723" y="2564904"/>
              <a:ext cx="838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-6.6</a:t>
              </a:r>
            </a:p>
          </p:txBody>
        </p:sp>
        <p:sp>
          <p:nvSpPr>
            <p:cNvPr id="20488" name="Text Box 7"/>
            <p:cNvSpPr txBox="1">
              <a:spLocks noChangeArrowheads="1"/>
            </p:cNvSpPr>
            <p:nvPr/>
          </p:nvSpPr>
          <p:spPr bwMode="auto">
            <a:xfrm>
              <a:off x="6012160" y="2852936"/>
              <a:ext cx="838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-11.2</a:t>
              </a:r>
            </a:p>
          </p:txBody>
        </p:sp>
        <p:sp>
          <p:nvSpPr>
            <p:cNvPr id="20489" name="Text Box 8"/>
            <p:cNvSpPr txBox="1">
              <a:spLocks noChangeArrowheads="1"/>
            </p:cNvSpPr>
            <p:nvPr/>
          </p:nvSpPr>
          <p:spPr bwMode="auto">
            <a:xfrm>
              <a:off x="6739681" y="2705450"/>
              <a:ext cx="1143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20490" name="AutoShape 9"/>
            <p:cNvSpPr>
              <a:spLocks/>
            </p:cNvSpPr>
            <p:nvPr/>
          </p:nvSpPr>
          <p:spPr bwMode="auto">
            <a:xfrm>
              <a:off x="6588224" y="2711406"/>
              <a:ext cx="150812" cy="307777"/>
            </a:xfrm>
            <a:prstGeom prst="rightBracket">
              <a:avLst>
                <a:gd name="adj" fmla="val 0"/>
              </a:avLst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20536" name="Line 56"/>
            <p:cNvSpPr>
              <a:spLocks noChangeShapeType="1"/>
            </p:cNvSpPr>
            <p:nvPr/>
          </p:nvSpPr>
          <p:spPr bwMode="auto">
            <a:xfrm>
              <a:off x="1960563" y="2544763"/>
              <a:ext cx="4187825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37" name="Rectangle 57"/>
            <p:cNvSpPr>
              <a:spLocks noChangeArrowheads="1"/>
            </p:cNvSpPr>
            <p:nvPr/>
          </p:nvSpPr>
          <p:spPr bwMode="auto">
            <a:xfrm>
              <a:off x="1908175" y="3738563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538" name="Rectangle 58"/>
            <p:cNvSpPr>
              <a:spLocks noChangeArrowheads="1"/>
            </p:cNvSpPr>
            <p:nvPr/>
          </p:nvSpPr>
          <p:spPr bwMode="auto">
            <a:xfrm>
              <a:off x="2860675" y="373856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20539" name="Rectangle 59"/>
            <p:cNvSpPr>
              <a:spLocks noChangeArrowheads="1"/>
            </p:cNvSpPr>
            <p:nvPr/>
          </p:nvSpPr>
          <p:spPr bwMode="auto">
            <a:xfrm>
              <a:off x="3865563" y="373856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0540" name="Rectangle 60"/>
            <p:cNvSpPr>
              <a:spLocks noChangeArrowheads="1"/>
            </p:cNvSpPr>
            <p:nvPr/>
          </p:nvSpPr>
          <p:spPr bwMode="auto">
            <a:xfrm>
              <a:off x="4870450" y="373856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20541" name="Rectangle 61"/>
            <p:cNvSpPr>
              <a:spLocks noChangeArrowheads="1"/>
            </p:cNvSpPr>
            <p:nvPr/>
          </p:nvSpPr>
          <p:spPr bwMode="auto">
            <a:xfrm>
              <a:off x="5875338" y="373856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0543" name="Line 63"/>
            <p:cNvSpPr>
              <a:spLocks noChangeShapeType="1"/>
            </p:cNvSpPr>
            <p:nvPr/>
          </p:nvSpPr>
          <p:spPr bwMode="auto">
            <a:xfrm>
              <a:off x="1960563" y="3673475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>
              <a:off x="2963863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45" name="Line 65"/>
            <p:cNvSpPr>
              <a:spLocks noChangeShapeType="1"/>
            </p:cNvSpPr>
            <p:nvPr/>
          </p:nvSpPr>
          <p:spPr bwMode="auto">
            <a:xfrm>
              <a:off x="3968750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46" name="Line 66"/>
            <p:cNvSpPr>
              <a:spLocks noChangeShapeType="1"/>
            </p:cNvSpPr>
            <p:nvPr/>
          </p:nvSpPr>
          <p:spPr bwMode="auto">
            <a:xfrm>
              <a:off x="4973638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47" name="Line 67"/>
            <p:cNvSpPr>
              <a:spLocks noChangeShapeType="1"/>
            </p:cNvSpPr>
            <p:nvPr/>
          </p:nvSpPr>
          <p:spPr bwMode="auto">
            <a:xfrm>
              <a:off x="5978525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48" name="Rectangle 68"/>
            <p:cNvSpPr>
              <a:spLocks noChangeArrowheads="1"/>
            </p:cNvSpPr>
            <p:nvPr/>
          </p:nvSpPr>
          <p:spPr bwMode="auto">
            <a:xfrm>
              <a:off x="1782763" y="2481263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549" name="Rectangle 69"/>
            <p:cNvSpPr>
              <a:spLocks noChangeArrowheads="1"/>
            </p:cNvSpPr>
            <p:nvPr/>
          </p:nvSpPr>
          <p:spPr bwMode="auto">
            <a:xfrm>
              <a:off x="1689100" y="2105025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20551" name="Line 71"/>
            <p:cNvSpPr>
              <a:spLocks noChangeShapeType="1"/>
            </p:cNvSpPr>
            <p:nvPr/>
          </p:nvSpPr>
          <p:spPr bwMode="auto">
            <a:xfrm flipV="1">
              <a:off x="1960563" y="2009801"/>
              <a:ext cx="0" cy="170640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52" name="Line 72"/>
            <p:cNvSpPr>
              <a:spLocks noChangeShapeType="1"/>
            </p:cNvSpPr>
            <p:nvPr/>
          </p:nvSpPr>
          <p:spPr bwMode="auto">
            <a:xfrm flipH="1">
              <a:off x="1897063" y="2168525"/>
              <a:ext cx="63500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54" name="Line 74"/>
            <p:cNvSpPr>
              <a:spLocks noChangeShapeType="1"/>
            </p:cNvSpPr>
            <p:nvPr/>
          </p:nvSpPr>
          <p:spPr bwMode="auto">
            <a:xfrm flipH="1">
              <a:off x="1897063" y="3297238"/>
              <a:ext cx="63500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55" name="Line 75"/>
            <p:cNvSpPr>
              <a:spLocks noChangeShapeType="1"/>
            </p:cNvSpPr>
            <p:nvPr/>
          </p:nvSpPr>
          <p:spPr bwMode="auto">
            <a:xfrm flipH="1">
              <a:off x="1897063" y="2921000"/>
              <a:ext cx="63500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56" name="Line 76"/>
            <p:cNvSpPr>
              <a:spLocks noChangeShapeType="1"/>
            </p:cNvSpPr>
            <p:nvPr/>
          </p:nvSpPr>
          <p:spPr bwMode="auto">
            <a:xfrm flipH="1">
              <a:off x="1897063" y="2544763"/>
              <a:ext cx="635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57" name="Freeform 77"/>
            <p:cNvSpPr>
              <a:spLocks/>
            </p:cNvSpPr>
            <p:nvPr/>
          </p:nvSpPr>
          <p:spPr bwMode="auto">
            <a:xfrm>
              <a:off x="1960563" y="2544763"/>
              <a:ext cx="4017962" cy="4222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4" y="508"/>
                </a:cxn>
                <a:cxn ang="0">
                  <a:pos x="104" y="508"/>
                </a:cxn>
                <a:cxn ang="0">
                  <a:pos x="210" y="479"/>
                </a:cxn>
                <a:cxn ang="0">
                  <a:pos x="210" y="479"/>
                </a:cxn>
                <a:cxn ang="0">
                  <a:pos x="421" y="493"/>
                </a:cxn>
                <a:cxn ang="0">
                  <a:pos x="421" y="493"/>
                </a:cxn>
                <a:cxn ang="0">
                  <a:pos x="632" y="466"/>
                </a:cxn>
                <a:cxn ang="0">
                  <a:pos x="632" y="466"/>
                </a:cxn>
                <a:cxn ang="0">
                  <a:pos x="843" y="466"/>
                </a:cxn>
                <a:cxn ang="0">
                  <a:pos x="843" y="466"/>
                </a:cxn>
                <a:cxn ang="0">
                  <a:pos x="1265" y="484"/>
                </a:cxn>
                <a:cxn ang="0">
                  <a:pos x="1265" y="484"/>
                </a:cxn>
                <a:cxn ang="0">
                  <a:pos x="1898" y="508"/>
                </a:cxn>
                <a:cxn ang="0">
                  <a:pos x="1898" y="508"/>
                </a:cxn>
                <a:cxn ang="0">
                  <a:pos x="2531" y="532"/>
                </a:cxn>
              </a:cxnLst>
              <a:rect l="0" t="0" r="r" b="b"/>
              <a:pathLst>
                <a:path w="2531" h="53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04" y="508"/>
                  </a:lnTo>
                  <a:lnTo>
                    <a:pt x="104" y="508"/>
                  </a:lnTo>
                  <a:lnTo>
                    <a:pt x="210" y="479"/>
                  </a:lnTo>
                  <a:lnTo>
                    <a:pt x="210" y="479"/>
                  </a:lnTo>
                  <a:lnTo>
                    <a:pt x="421" y="493"/>
                  </a:lnTo>
                  <a:lnTo>
                    <a:pt x="421" y="493"/>
                  </a:lnTo>
                  <a:lnTo>
                    <a:pt x="632" y="466"/>
                  </a:lnTo>
                  <a:lnTo>
                    <a:pt x="632" y="466"/>
                  </a:lnTo>
                  <a:lnTo>
                    <a:pt x="843" y="466"/>
                  </a:lnTo>
                  <a:lnTo>
                    <a:pt x="843" y="466"/>
                  </a:lnTo>
                  <a:lnTo>
                    <a:pt x="1265" y="484"/>
                  </a:lnTo>
                  <a:lnTo>
                    <a:pt x="1265" y="484"/>
                  </a:lnTo>
                  <a:lnTo>
                    <a:pt x="1898" y="508"/>
                  </a:lnTo>
                  <a:lnTo>
                    <a:pt x="1898" y="508"/>
                  </a:lnTo>
                  <a:lnTo>
                    <a:pt x="2531" y="532"/>
                  </a:lnTo>
                </a:path>
              </a:pathLst>
            </a:custGeom>
            <a:noFill/>
            <a:ln w="22225">
              <a:solidFill>
                <a:srgbClr val="F66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58" name="Line 78"/>
            <p:cNvSpPr>
              <a:spLocks noChangeShapeType="1"/>
            </p:cNvSpPr>
            <p:nvPr/>
          </p:nvSpPr>
          <p:spPr bwMode="auto">
            <a:xfrm>
              <a:off x="2125663" y="2446338"/>
              <a:ext cx="0" cy="5016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59" name="Line 79"/>
            <p:cNvSpPr>
              <a:spLocks noChangeShapeType="1"/>
            </p:cNvSpPr>
            <p:nvPr/>
          </p:nvSpPr>
          <p:spPr bwMode="auto">
            <a:xfrm>
              <a:off x="2081213" y="244633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0" name="Line 80"/>
            <p:cNvSpPr>
              <a:spLocks noChangeShapeType="1"/>
            </p:cNvSpPr>
            <p:nvPr/>
          </p:nvSpPr>
          <p:spPr bwMode="auto">
            <a:xfrm>
              <a:off x="2125663" y="2947988"/>
              <a:ext cx="0" cy="5016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1" name="Line 81"/>
            <p:cNvSpPr>
              <a:spLocks noChangeShapeType="1"/>
            </p:cNvSpPr>
            <p:nvPr/>
          </p:nvSpPr>
          <p:spPr bwMode="auto">
            <a:xfrm>
              <a:off x="2081213" y="344963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2" name="Line 82"/>
            <p:cNvSpPr>
              <a:spLocks noChangeShapeType="1"/>
            </p:cNvSpPr>
            <p:nvPr/>
          </p:nvSpPr>
          <p:spPr bwMode="auto">
            <a:xfrm>
              <a:off x="2293938" y="2384425"/>
              <a:ext cx="0" cy="5397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3" name="Line 83"/>
            <p:cNvSpPr>
              <a:spLocks noChangeShapeType="1"/>
            </p:cNvSpPr>
            <p:nvPr/>
          </p:nvSpPr>
          <p:spPr bwMode="auto">
            <a:xfrm>
              <a:off x="2249488" y="2384425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4" name="Line 84"/>
            <p:cNvSpPr>
              <a:spLocks noChangeShapeType="1"/>
            </p:cNvSpPr>
            <p:nvPr/>
          </p:nvSpPr>
          <p:spPr bwMode="auto">
            <a:xfrm>
              <a:off x="2293938" y="2924175"/>
              <a:ext cx="0" cy="542925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5" name="Line 85"/>
            <p:cNvSpPr>
              <a:spLocks noChangeShapeType="1"/>
            </p:cNvSpPr>
            <p:nvPr/>
          </p:nvSpPr>
          <p:spPr bwMode="auto">
            <a:xfrm>
              <a:off x="2249488" y="3467100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6" name="Line 86"/>
            <p:cNvSpPr>
              <a:spLocks noChangeShapeType="1"/>
            </p:cNvSpPr>
            <p:nvPr/>
          </p:nvSpPr>
          <p:spPr bwMode="auto">
            <a:xfrm>
              <a:off x="2628900" y="2436813"/>
              <a:ext cx="0" cy="500062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7" name="Line 87"/>
            <p:cNvSpPr>
              <a:spLocks noChangeShapeType="1"/>
            </p:cNvSpPr>
            <p:nvPr/>
          </p:nvSpPr>
          <p:spPr bwMode="auto">
            <a:xfrm>
              <a:off x="2584450" y="2436813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8" name="Line 88"/>
            <p:cNvSpPr>
              <a:spLocks noChangeShapeType="1"/>
            </p:cNvSpPr>
            <p:nvPr/>
          </p:nvSpPr>
          <p:spPr bwMode="auto">
            <a:xfrm>
              <a:off x="2628900" y="2936875"/>
              <a:ext cx="0" cy="500063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69" name="Line 89"/>
            <p:cNvSpPr>
              <a:spLocks noChangeShapeType="1"/>
            </p:cNvSpPr>
            <p:nvPr/>
          </p:nvSpPr>
          <p:spPr bwMode="auto">
            <a:xfrm>
              <a:off x="2584450" y="343693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0" name="Line 90"/>
            <p:cNvSpPr>
              <a:spLocks noChangeShapeType="1"/>
            </p:cNvSpPr>
            <p:nvPr/>
          </p:nvSpPr>
          <p:spPr bwMode="auto">
            <a:xfrm>
              <a:off x="2963863" y="2436813"/>
              <a:ext cx="0" cy="477837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1" name="Line 91"/>
            <p:cNvSpPr>
              <a:spLocks noChangeShapeType="1"/>
            </p:cNvSpPr>
            <p:nvPr/>
          </p:nvSpPr>
          <p:spPr bwMode="auto">
            <a:xfrm>
              <a:off x="2921000" y="2436813"/>
              <a:ext cx="87313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2" name="Line 92"/>
            <p:cNvSpPr>
              <a:spLocks noChangeShapeType="1"/>
            </p:cNvSpPr>
            <p:nvPr/>
          </p:nvSpPr>
          <p:spPr bwMode="auto">
            <a:xfrm>
              <a:off x="2963863" y="2914650"/>
              <a:ext cx="0" cy="477838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3" name="Line 93"/>
            <p:cNvSpPr>
              <a:spLocks noChangeShapeType="1"/>
            </p:cNvSpPr>
            <p:nvPr/>
          </p:nvSpPr>
          <p:spPr bwMode="auto">
            <a:xfrm>
              <a:off x="2921000" y="3392488"/>
              <a:ext cx="87313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4" name="Line 94"/>
            <p:cNvSpPr>
              <a:spLocks noChangeShapeType="1"/>
            </p:cNvSpPr>
            <p:nvPr/>
          </p:nvSpPr>
          <p:spPr bwMode="auto">
            <a:xfrm>
              <a:off x="3298825" y="2376488"/>
              <a:ext cx="0" cy="538162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5" name="Line 95"/>
            <p:cNvSpPr>
              <a:spLocks noChangeShapeType="1"/>
            </p:cNvSpPr>
            <p:nvPr/>
          </p:nvSpPr>
          <p:spPr bwMode="auto">
            <a:xfrm>
              <a:off x="3254375" y="23764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6" name="Line 96"/>
            <p:cNvSpPr>
              <a:spLocks noChangeShapeType="1"/>
            </p:cNvSpPr>
            <p:nvPr/>
          </p:nvSpPr>
          <p:spPr bwMode="auto">
            <a:xfrm>
              <a:off x="3298825" y="2914650"/>
              <a:ext cx="0" cy="536575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7" name="Line 97"/>
            <p:cNvSpPr>
              <a:spLocks noChangeShapeType="1"/>
            </p:cNvSpPr>
            <p:nvPr/>
          </p:nvSpPr>
          <p:spPr bwMode="auto">
            <a:xfrm>
              <a:off x="3254375" y="3451225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8" name="Line 98"/>
            <p:cNvSpPr>
              <a:spLocks noChangeShapeType="1"/>
            </p:cNvSpPr>
            <p:nvPr/>
          </p:nvSpPr>
          <p:spPr bwMode="auto">
            <a:xfrm>
              <a:off x="3968750" y="2392363"/>
              <a:ext cx="0" cy="536575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79" name="Line 99"/>
            <p:cNvSpPr>
              <a:spLocks noChangeShapeType="1"/>
            </p:cNvSpPr>
            <p:nvPr/>
          </p:nvSpPr>
          <p:spPr bwMode="auto">
            <a:xfrm>
              <a:off x="3924300" y="2392363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0" name="Line 100"/>
            <p:cNvSpPr>
              <a:spLocks noChangeShapeType="1"/>
            </p:cNvSpPr>
            <p:nvPr/>
          </p:nvSpPr>
          <p:spPr bwMode="auto">
            <a:xfrm>
              <a:off x="3968750" y="2928938"/>
              <a:ext cx="0" cy="538162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1" name="Line 101"/>
            <p:cNvSpPr>
              <a:spLocks noChangeShapeType="1"/>
            </p:cNvSpPr>
            <p:nvPr/>
          </p:nvSpPr>
          <p:spPr bwMode="auto">
            <a:xfrm>
              <a:off x="3924300" y="3467100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2" name="Line 102"/>
            <p:cNvSpPr>
              <a:spLocks noChangeShapeType="1"/>
            </p:cNvSpPr>
            <p:nvPr/>
          </p:nvSpPr>
          <p:spPr bwMode="auto">
            <a:xfrm>
              <a:off x="4973638" y="2400300"/>
              <a:ext cx="0" cy="547688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3" name="Line 103"/>
            <p:cNvSpPr>
              <a:spLocks noChangeShapeType="1"/>
            </p:cNvSpPr>
            <p:nvPr/>
          </p:nvSpPr>
          <p:spPr bwMode="auto">
            <a:xfrm>
              <a:off x="4929188" y="2400300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4" name="Line 104"/>
            <p:cNvSpPr>
              <a:spLocks noChangeShapeType="1"/>
            </p:cNvSpPr>
            <p:nvPr/>
          </p:nvSpPr>
          <p:spPr bwMode="auto">
            <a:xfrm>
              <a:off x="4973638" y="2947988"/>
              <a:ext cx="0" cy="54610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5" name="Line 105"/>
            <p:cNvSpPr>
              <a:spLocks noChangeShapeType="1"/>
            </p:cNvSpPr>
            <p:nvPr/>
          </p:nvSpPr>
          <p:spPr bwMode="auto">
            <a:xfrm>
              <a:off x="4929188" y="34940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6" name="Line 106"/>
            <p:cNvSpPr>
              <a:spLocks noChangeShapeType="1"/>
            </p:cNvSpPr>
            <p:nvPr/>
          </p:nvSpPr>
          <p:spPr bwMode="auto">
            <a:xfrm>
              <a:off x="5978525" y="2401888"/>
              <a:ext cx="0" cy="5651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7" name="Line 107"/>
            <p:cNvSpPr>
              <a:spLocks noChangeShapeType="1"/>
            </p:cNvSpPr>
            <p:nvPr/>
          </p:nvSpPr>
          <p:spPr bwMode="auto">
            <a:xfrm>
              <a:off x="5934075" y="24018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8" name="Line 108"/>
            <p:cNvSpPr>
              <a:spLocks noChangeShapeType="1"/>
            </p:cNvSpPr>
            <p:nvPr/>
          </p:nvSpPr>
          <p:spPr bwMode="auto">
            <a:xfrm>
              <a:off x="5978525" y="2967038"/>
              <a:ext cx="0" cy="5651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89" name="Line 109"/>
            <p:cNvSpPr>
              <a:spLocks noChangeShapeType="1"/>
            </p:cNvSpPr>
            <p:nvPr/>
          </p:nvSpPr>
          <p:spPr bwMode="auto">
            <a:xfrm>
              <a:off x="5934075" y="35321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0" name="Rectangle 110"/>
            <p:cNvSpPr>
              <a:spLocks noChangeArrowheads="1"/>
            </p:cNvSpPr>
            <p:nvPr/>
          </p:nvSpPr>
          <p:spPr bwMode="auto">
            <a:xfrm>
              <a:off x="1916113" y="2514600"/>
              <a:ext cx="87312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1" name="Rectangle 111"/>
            <p:cNvSpPr>
              <a:spLocks noChangeArrowheads="1"/>
            </p:cNvSpPr>
            <p:nvPr/>
          </p:nvSpPr>
          <p:spPr bwMode="auto">
            <a:xfrm>
              <a:off x="1916113" y="2514600"/>
              <a:ext cx="87312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2" name="Rectangle 112"/>
            <p:cNvSpPr>
              <a:spLocks noChangeArrowheads="1"/>
            </p:cNvSpPr>
            <p:nvPr/>
          </p:nvSpPr>
          <p:spPr bwMode="auto">
            <a:xfrm>
              <a:off x="2081213" y="291782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3" name="Rectangle 113"/>
            <p:cNvSpPr>
              <a:spLocks noChangeArrowheads="1"/>
            </p:cNvSpPr>
            <p:nvPr/>
          </p:nvSpPr>
          <p:spPr bwMode="auto">
            <a:xfrm>
              <a:off x="2081213" y="291782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4" name="Rectangle 114"/>
            <p:cNvSpPr>
              <a:spLocks noChangeArrowheads="1"/>
            </p:cNvSpPr>
            <p:nvPr/>
          </p:nvSpPr>
          <p:spPr bwMode="auto">
            <a:xfrm>
              <a:off x="2249488" y="2894013"/>
              <a:ext cx="88900" cy="6191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5" name="Rectangle 115"/>
            <p:cNvSpPr>
              <a:spLocks noChangeArrowheads="1"/>
            </p:cNvSpPr>
            <p:nvPr/>
          </p:nvSpPr>
          <p:spPr bwMode="auto">
            <a:xfrm>
              <a:off x="2249488" y="2894013"/>
              <a:ext cx="88900" cy="61912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6" name="Rectangle 116"/>
            <p:cNvSpPr>
              <a:spLocks noChangeArrowheads="1"/>
            </p:cNvSpPr>
            <p:nvPr/>
          </p:nvSpPr>
          <p:spPr bwMode="auto">
            <a:xfrm>
              <a:off x="2584450" y="2905125"/>
              <a:ext cx="88900" cy="61913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7" name="Rectangle 117"/>
            <p:cNvSpPr>
              <a:spLocks noChangeArrowheads="1"/>
            </p:cNvSpPr>
            <p:nvPr/>
          </p:nvSpPr>
          <p:spPr bwMode="auto">
            <a:xfrm>
              <a:off x="2584450" y="2905125"/>
              <a:ext cx="88900" cy="61913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8" name="Rectangle 118"/>
            <p:cNvSpPr>
              <a:spLocks noChangeArrowheads="1"/>
            </p:cNvSpPr>
            <p:nvPr/>
          </p:nvSpPr>
          <p:spPr bwMode="auto">
            <a:xfrm>
              <a:off x="2921000" y="2884488"/>
              <a:ext cx="87313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599" name="Rectangle 119"/>
            <p:cNvSpPr>
              <a:spLocks noChangeArrowheads="1"/>
            </p:cNvSpPr>
            <p:nvPr/>
          </p:nvSpPr>
          <p:spPr bwMode="auto">
            <a:xfrm>
              <a:off x="2921000" y="2884488"/>
              <a:ext cx="87313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0" name="Rectangle 120"/>
            <p:cNvSpPr>
              <a:spLocks noChangeArrowheads="1"/>
            </p:cNvSpPr>
            <p:nvPr/>
          </p:nvSpPr>
          <p:spPr bwMode="auto">
            <a:xfrm>
              <a:off x="3254375" y="2884488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1" name="Rectangle 121"/>
            <p:cNvSpPr>
              <a:spLocks noChangeArrowheads="1"/>
            </p:cNvSpPr>
            <p:nvPr/>
          </p:nvSpPr>
          <p:spPr bwMode="auto">
            <a:xfrm>
              <a:off x="3254375" y="2884488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2" name="Rectangle 122"/>
            <p:cNvSpPr>
              <a:spLocks noChangeArrowheads="1"/>
            </p:cNvSpPr>
            <p:nvPr/>
          </p:nvSpPr>
          <p:spPr bwMode="auto">
            <a:xfrm>
              <a:off x="3924300" y="289877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3" name="Rectangle 123"/>
            <p:cNvSpPr>
              <a:spLocks noChangeArrowheads="1"/>
            </p:cNvSpPr>
            <p:nvPr/>
          </p:nvSpPr>
          <p:spPr bwMode="auto">
            <a:xfrm>
              <a:off x="3924300" y="289877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4" name="Rectangle 124"/>
            <p:cNvSpPr>
              <a:spLocks noChangeArrowheads="1"/>
            </p:cNvSpPr>
            <p:nvPr/>
          </p:nvSpPr>
          <p:spPr bwMode="auto">
            <a:xfrm>
              <a:off x="4929188" y="291782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5" name="Rectangle 125"/>
            <p:cNvSpPr>
              <a:spLocks noChangeArrowheads="1"/>
            </p:cNvSpPr>
            <p:nvPr/>
          </p:nvSpPr>
          <p:spPr bwMode="auto">
            <a:xfrm>
              <a:off x="4929188" y="291782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6" name="Rectangle 126"/>
            <p:cNvSpPr>
              <a:spLocks noChangeArrowheads="1"/>
            </p:cNvSpPr>
            <p:nvPr/>
          </p:nvSpPr>
          <p:spPr bwMode="auto">
            <a:xfrm>
              <a:off x="5934075" y="293687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7" name="Rectangle 127"/>
            <p:cNvSpPr>
              <a:spLocks noChangeArrowheads="1"/>
            </p:cNvSpPr>
            <p:nvPr/>
          </p:nvSpPr>
          <p:spPr bwMode="auto">
            <a:xfrm>
              <a:off x="5934075" y="293687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8" name="Freeform 128"/>
            <p:cNvSpPr>
              <a:spLocks/>
            </p:cNvSpPr>
            <p:nvPr/>
          </p:nvSpPr>
          <p:spPr bwMode="auto">
            <a:xfrm>
              <a:off x="1987550" y="2544763"/>
              <a:ext cx="4021138" cy="2714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6" y="342"/>
                </a:cxn>
                <a:cxn ang="0">
                  <a:pos x="106" y="342"/>
                </a:cxn>
                <a:cxn ang="0">
                  <a:pos x="211" y="327"/>
                </a:cxn>
                <a:cxn ang="0">
                  <a:pos x="211" y="327"/>
                </a:cxn>
                <a:cxn ang="0">
                  <a:pos x="423" y="342"/>
                </a:cxn>
                <a:cxn ang="0">
                  <a:pos x="423" y="342"/>
                </a:cxn>
                <a:cxn ang="0">
                  <a:pos x="633" y="310"/>
                </a:cxn>
                <a:cxn ang="0">
                  <a:pos x="633" y="310"/>
                </a:cxn>
                <a:cxn ang="0">
                  <a:pos x="844" y="310"/>
                </a:cxn>
                <a:cxn ang="0">
                  <a:pos x="844" y="310"/>
                </a:cxn>
                <a:cxn ang="0">
                  <a:pos x="1266" y="300"/>
                </a:cxn>
                <a:cxn ang="0">
                  <a:pos x="1266" y="300"/>
                </a:cxn>
                <a:cxn ang="0">
                  <a:pos x="1900" y="281"/>
                </a:cxn>
                <a:cxn ang="0">
                  <a:pos x="1900" y="281"/>
                </a:cxn>
                <a:cxn ang="0">
                  <a:pos x="2533" y="315"/>
                </a:cxn>
              </a:cxnLst>
              <a:rect l="0" t="0" r="r" b="b"/>
              <a:pathLst>
                <a:path w="2533" h="34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06" y="342"/>
                  </a:lnTo>
                  <a:lnTo>
                    <a:pt x="106" y="342"/>
                  </a:lnTo>
                  <a:lnTo>
                    <a:pt x="211" y="327"/>
                  </a:lnTo>
                  <a:lnTo>
                    <a:pt x="211" y="327"/>
                  </a:lnTo>
                  <a:lnTo>
                    <a:pt x="423" y="342"/>
                  </a:lnTo>
                  <a:lnTo>
                    <a:pt x="423" y="342"/>
                  </a:lnTo>
                  <a:lnTo>
                    <a:pt x="633" y="310"/>
                  </a:lnTo>
                  <a:lnTo>
                    <a:pt x="633" y="310"/>
                  </a:lnTo>
                  <a:lnTo>
                    <a:pt x="844" y="310"/>
                  </a:lnTo>
                  <a:lnTo>
                    <a:pt x="844" y="310"/>
                  </a:lnTo>
                  <a:lnTo>
                    <a:pt x="1266" y="300"/>
                  </a:lnTo>
                  <a:lnTo>
                    <a:pt x="1266" y="300"/>
                  </a:lnTo>
                  <a:lnTo>
                    <a:pt x="1900" y="281"/>
                  </a:lnTo>
                  <a:lnTo>
                    <a:pt x="1900" y="281"/>
                  </a:lnTo>
                  <a:lnTo>
                    <a:pt x="2533" y="315"/>
                  </a:lnTo>
                </a:path>
              </a:pathLst>
            </a:custGeom>
            <a:noFill/>
            <a:ln w="22225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09" name="Line 129"/>
            <p:cNvSpPr>
              <a:spLocks noChangeShapeType="1"/>
            </p:cNvSpPr>
            <p:nvPr/>
          </p:nvSpPr>
          <p:spPr bwMode="auto">
            <a:xfrm>
              <a:off x="2155825" y="2343150"/>
              <a:ext cx="0" cy="4730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0" name="Line 130"/>
            <p:cNvSpPr>
              <a:spLocks noChangeShapeType="1"/>
            </p:cNvSpPr>
            <p:nvPr/>
          </p:nvSpPr>
          <p:spPr bwMode="auto">
            <a:xfrm>
              <a:off x="2111375" y="23431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1" name="Line 131"/>
            <p:cNvSpPr>
              <a:spLocks noChangeShapeType="1"/>
            </p:cNvSpPr>
            <p:nvPr/>
          </p:nvSpPr>
          <p:spPr bwMode="auto">
            <a:xfrm>
              <a:off x="2155825" y="2816225"/>
              <a:ext cx="0" cy="4730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2" name="Line 132"/>
            <p:cNvSpPr>
              <a:spLocks noChangeShapeType="1"/>
            </p:cNvSpPr>
            <p:nvPr/>
          </p:nvSpPr>
          <p:spPr bwMode="auto">
            <a:xfrm>
              <a:off x="2111375" y="328930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3" name="Line 133"/>
            <p:cNvSpPr>
              <a:spLocks noChangeShapeType="1"/>
            </p:cNvSpPr>
            <p:nvPr/>
          </p:nvSpPr>
          <p:spPr bwMode="auto">
            <a:xfrm>
              <a:off x="2322513" y="2297113"/>
              <a:ext cx="0" cy="50800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4" name="Line 134"/>
            <p:cNvSpPr>
              <a:spLocks noChangeShapeType="1"/>
            </p:cNvSpPr>
            <p:nvPr/>
          </p:nvSpPr>
          <p:spPr bwMode="auto">
            <a:xfrm>
              <a:off x="2278063" y="229711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5" name="Line 135"/>
            <p:cNvSpPr>
              <a:spLocks noChangeShapeType="1"/>
            </p:cNvSpPr>
            <p:nvPr/>
          </p:nvSpPr>
          <p:spPr bwMode="auto">
            <a:xfrm>
              <a:off x="2322513" y="2805113"/>
              <a:ext cx="0" cy="50800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6" name="Line 136"/>
            <p:cNvSpPr>
              <a:spLocks noChangeShapeType="1"/>
            </p:cNvSpPr>
            <p:nvPr/>
          </p:nvSpPr>
          <p:spPr bwMode="auto">
            <a:xfrm>
              <a:off x="2278063" y="331311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7" name="Line 137"/>
            <p:cNvSpPr>
              <a:spLocks noChangeShapeType="1"/>
            </p:cNvSpPr>
            <p:nvPr/>
          </p:nvSpPr>
          <p:spPr bwMode="auto">
            <a:xfrm>
              <a:off x="2659063" y="2273300"/>
              <a:ext cx="0" cy="54292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8" name="Line 138"/>
            <p:cNvSpPr>
              <a:spLocks noChangeShapeType="1"/>
            </p:cNvSpPr>
            <p:nvPr/>
          </p:nvSpPr>
          <p:spPr bwMode="auto">
            <a:xfrm>
              <a:off x="2614613" y="227330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19" name="Line 139"/>
            <p:cNvSpPr>
              <a:spLocks noChangeShapeType="1"/>
            </p:cNvSpPr>
            <p:nvPr/>
          </p:nvSpPr>
          <p:spPr bwMode="auto">
            <a:xfrm>
              <a:off x="2659063" y="2816225"/>
              <a:ext cx="0" cy="54292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0" name="Line 140"/>
            <p:cNvSpPr>
              <a:spLocks noChangeShapeType="1"/>
            </p:cNvSpPr>
            <p:nvPr/>
          </p:nvSpPr>
          <p:spPr bwMode="auto">
            <a:xfrm>
              <a:off x="2614613" y="33591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1" name="Line 141"/>
            <p:cNvSpPr>
              <a:spLocks noChangeShapeType="1"/>
            </p:cNvSpPr>
            <p:nvPr/>
          </p:nvSpPr>
          <p:spPr bwMode="auto">
            <a:xfrm>
              <a:off x="2992438" y="2249488"/>
              <a:ext cx="0" cy="541337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2" name="Line 142"/>
            <p:cNvSpPr>
              <a:spLocks noChangeShapeType="1"/>
            </p:cNvSpPr>
            <p:nvPr/>
          </p:nvSpPr>
          <p:spPr bwMode="auto">
            <a:xfrm>
              <a:off x="2947988" y="2249488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3" name="Line 143"/>
            <p:cNvSpPr>
              <a:spLocks noChangeShapeType="1"/>
            </p:cNvSpPr>
            <p:nvPr/>
          </p:nvSpPr>
          <p:spPr bwMode="auto">
            <a:xfrm>
              <a:off x="2992438" y="2790825"/>
              <a:ext cx="0" cy="53975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4" name="Line 144"/>
            <p:cNvSpPr>
              <a:spLocks noChangeShapeType="1"/>
            </p:cNvSpPr>
            <p:nvPr/>
          </p:nvSpPr>
          <p:spPr bwMode="auto">
            <a:xfrm>
              <a:off x="2947988" y="3330575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5" name="Line 145"/>
            <p:cNvSpPr>
              <a:spLocks noChangeShapeType="1"/>
            </p:cNvSpPr>
            <p:nvPr/>
          </p:nvSpPr>
          <p:spPr bwMode="auto">
            <a:xfrm>
              <a:off x="3327400" y="2241550"/>
              <a:ext cx="0" cy="5492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6" name="Line 146"/>
            <p:cNvSpPr>
              <a:spLocks noChangeShapeType="1"/>
            </p:cNvSpPr>
            <p:nvPr/>
          </p:nvSpPr>
          <p:spPr bwMode="auto">
            <a:xfrm>
              <a:off x="3282950" y="22415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7" name="Line 147"/>
            <p:cNvSpPr>
              <a:spLocks noChangeShapeType="1"/>
            </p:cNvSpPr>
            <p:nvPr/>
          </p:nvSpPr>
          <p:spPr bwMode="auto">
            <a:xfrm>
              <a:off x="3327400" y="2790825"/>
              <a:ext cx="0" cy="547688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8" name="Line 148"/>
            <p:cNvSpPr>
              <a:spLocks noChangeShapeType="1"/>
            </p:cNvSpPr>
            <p:nvPr/>
          </p:nvSpPr>
          <p:spPr bwMode="auto">
            <a:xfrm>
              <a:off x="3282950" y="333851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29" name="Line 149"/>
            <p:cNvSpPr>
              <a:spLocks noChangeShapeType="1"/>
            </p:cNvSpPr>
            <p:nvPr/>
          </p:nvSpPr>
          <p:spPr bwMode="auto">
            <a:xfrm>
              <a:off x="3997325" y="2232025"/>
              <a:ext cx="0" cy="550863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0" name="Line 150"/>
            <p:cNvSpPr>
              <a:spLocks noChangeShapeType="1"/>
            </p:cNvSpPr>
            <p:nvPr/>
          </p:nvSpPr>
          <p:spPr bwMode="auto">
            <a:xfrm>
              <a:off x="3952875" y="2232025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1" name="Line 151"/>
            <p:cNvSpPr>
              <a:spLocks noChangeShapeType="1"/>
            </p:cNvSpPr>
            <p:nvPr/>
          </p:nvSpPr>
          <p:spPr bwMode="auto">
            <a:xfrm>
              <a:off x="3997325" y="2782888"/>
              <a:ext cx="0" cy="5492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2" name="Line 152"/>
            <p:cNvSpPr>
              <a:spLocks noChangeShapeType="1"/>
            </p:cNvSpPr>
            <p:nvPr/>
          </p:nvSpPr>
          <p:spPr bwMode="auto">
            <a:xfrm>
              <a:off x="3952875" y="333216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3" name="Line 153"/>
            <p:cNvSpPr>
              <a:spLocks noChangeShapeType="1"/>
            </p:cNvSpPr>
            <p:nvPr/>
          </p:nvSpPr>
          <p:spPr bwMode="auto">
            <a:xfrm>
              <a:off x="5003800" y="2173288"/>
              <a:ext cx="0" cy="595312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4" name="Line 154"/>
            <p:cNvSpPr>
              <a:spLocks noChangeShapeType="1"/>
            </p:cNvSpPr>
            <p:nvPr/>
          </p:nvSpPr>
          <p:spPr bwMode="auto">
            <a:xfrm>
              <a:off x="4959350" y="2173288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5" name="Line 155"/>
            <p:cNvSpPr>
              <a:spLocks noChangeShapeType="1"/>
            </p:cNvSpPr>
            <p:nvPr/>
          </p:nvSpPr>
          <p:spPr bwMode="auto">
            <a:xfrm>
              <a:off x="5003800" y="2768600"/>
              <a:ext cx="0" cy="59372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6" name="Line 156"/>
            <p:cNvSpPr>
              <a:spLocks noChangeShapeType="1"/>
            </p:cNvSpPr>
            <p:nvPr/>
          </p:nvSpPr>
          <p:spPr bwMode="auto">
            <a:xfrm>
              <a:off x="4959350" y="3362325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7" name="Line 157"/>
            <p:cNvSpPr>
              <a:spLocks noChangeShapeType="1"/>
            </p:cNvSpPr>
            <p:nvPr/>
          </p:nvSpPr>
          <p:spPr bwMode="auto">
            <a:xfrm>
              <a:off x="6008688" y="2216150"/>
              <a:ext cx="0" cy="57785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8" name="Line 158"/>
            <p:cNvSpPr>
              <a:spLocks noChangeShapeType="1"/>
            </p:cNvSpPr>
            <p:nvPr/>
          </p:nvSpPr>
          <p:spPr bwMode="auto">
            <a:xfrm>
              <a:off x="5964238" y="22161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39" name="Line 159"/>
            <p:cNvSpPr>
              <a:spLocks noChangeShapeType="1"/>
            </p:cNvSpPr>
            <p:nvPr/>
          </p:nvSpPr>
          <p:spPr bwMode="auto">
            <a:xfrm>
              <a:off x="6008688" y="2794000"/>
              <a:ext cx="0" cy="57785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0" name="Line 160"/>
            <p:cNvSpPr>
              <a:spLocks noChangeShapeType="1"/>
            </p:cNvSpPr>
            <p:nvPr/>
          </p:nvSpPr>
          <p:spPr bwMode="auto">
            <a:xfrm>
              <a:off x="5964238" y="33718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1" name="Freeform 161"/>
            <p:cNvSpPr>
              <a:spLocks/>
            </p:cNvSpPr>
            <p:nvPr/>
          </p:nvSpPr>
          <p:spPr bwMode="auto">
            <a:xfrm>
              <a:off x="1943100" y="251460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2" name="Freeform 162"/>
            <p:cNvSpPr>
              <a:spLocks/>
            </p:cNvSpPr>
            <p:nvPr/>
          </p:nvSpPr>
          <p:spPr bwMode="auto">
            <a:xfrm>
              <a:off x="1943100" y="251460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3" name="Freeform 163"/>
            <p:cNvSpPr>
              <a:spLocks/>
            </p:cNvSpPr>
            <p:nvPr/>
          </p:nvSpPr>
          <p:spPr bwMode="auto">
            <a:xfrm>
              <a:off x="2111375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3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3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3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3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4" name="Freeform 164"/>
            <p:cNvSpPr>
              <a:spLocks/>
            </p:cNvSpPr>
            <p:nvPr/>
          </p:nvSpPr>
          <p:spPr bwMode="auto">
            <a:xfrm>
              <a:off x="2111375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3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3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3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3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5" name="Freeform 165"/>
            <p:cNvSpPr>
              <a:spLocks/>
            </p:cNvSpPr>
            <p:nvPr/>
          </p:nvSpPr>
          <p:spPr bwMode="auto">
            <a:xfrm>
              <a:off x="2278063" y="277495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2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9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3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9" y="65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2" y="30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3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2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2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9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3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9" y="65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2" y="30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3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2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6" name="Freeform 166"/>
            <p:cNvSpPr>
              <a:spLocks/>
            </p:cNvSpPr>
            <p:nvPr/>
          </p:nvSpPr>
          <p:spPr bwMode="auto">
            <a:xfrm>
              <a:off x="2278063" y="277495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2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9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3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9" y="65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2" y="30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3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2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2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9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3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9" y="65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2" y="30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3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2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7" name="Freeform 167"/>
            <p:cNvSpPr>
              <a:spLocks/>
            </p:cNvSpPr>
            <p:nvPr/>
          </p:nvSpPr>
          <p:spPr bwMode="auto">
            <a:xfrm>
              <a:off x="2614613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8" name="Freeform 168"/>
            <p:cNvSpPr>
              <a:spLocks/>
            </p:cNvSpPr>
            <p:nvPr/>
          </p:nvSpPr>
          <p:spPr bwMode="auto">
            <a:xfrm>
              <a:off x="2614613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49" name="Freeform 169"/>
            <p:cNvSpPr>
              <a:spLocks/>
            </p:cNvSpPr>
            <p:nvPr/>
          </p:nvSpPr>
          <p:spPr bwMode="auto">
            <a:xfrm>
              <a:off x="2947988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0" name="Freeform 170"/>
            <p:cNvSpPr>
              <a:spLocks/>
            </p:cNvSpPr>
            <p:nvPr/>
          </p:nvSpPr>
          <p:spPr bwMode="auto">
            <a:xfrm>
              <a:off x="2947988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1" name="Freeform 171"/>
            <p:cNvSpPr>
              <a:spLocks/>
            </p:cNvSpPr>
            <p:nvPr/>
          </p:nvSpPr>
          <p:spPr bwMode="auto">
            <a:xfrm>
              <a:off x="3282950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9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4"/>
                </a:cxn>
                <a:cxn ang="0">
                  <a:pos x="13" y="71"/>
                </a:cxn>
                <a:cxn ang="0">
                  <a:pos x="9" y="66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2" y="31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2"/>
                </a:cxn>
                <a:cxn ang="0">
                  <a:pos x="13" y="7"/>
                </a:cxn>
                <a:cxn ang="0">
                  <a:pos x="18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9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4"/>
                  </a:lnTo>
                  <a:lnTo>
                    <a:pt x="13" y="71"/>
                  </a:lnTo>
                  <a:lnTo>
                    <a:pt x="9" y="66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1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2"/>
                  </a:lnTo>
                  <a:lnTo>
                    <a:pt x="13" y="7"/>
                  </a:lnTo>
                  <a:lnTo>
                    <a:pt x="18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2" name="Freeform 172"/>
            <p:cNvSpPr>
              <a:spLocks/>
            </p:cNvSpPr>
            <p:nvPr/>
          </p:nvSpPr>
          <p:spPr bwMode="auto">
            <a:xfrm>
              <a:off x="3282950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9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4"/>
                </a:cxn>
                <a:cxn ang="0">
                  <a:pos x="13" y="71"/>
                </a:cxn>
                <a:cxn ang="0">
                  <a:pos x="9" y="66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2" y="31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2"/>
                </a:cxn>
                <a:cxn ang="0">
                  <a:pos x="13" y="7"/>
                </a:cxn>
                <a:cxn ang="0">
                  <a:pos x="18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9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4"/>
                  </a:lnTo>
                  <a:lnTo>
                    <a:pt x="13" y="71"/>
                  </a:lnTo>
                  <a:lnTo>
                    <a:pt x="9" y="66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1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2"/>
                  </a:lnTo>
                  <a:lnTo>
                    <a:pt x="13" y="7"/>
                  </a:lnTo>
                  <a:lnTo>
                    <a:pt x="18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3" name="Freeform 173"/>
            <p:cNvSpPr>
              <a:spLocks/>
            </p:cNvSpPr>
            <p:nvPr/>
          </p:nvSpPr>
          <p:spPr bwMode="auto">
            <a:xfrm>
              <a:off x="3952875" y="2752725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4" name="Freeform 174"/>
            <p:cNvSpPr>
              <a:spLocks/>
            </p:cNvSpPr>
            <p:nvPr/>
          </p:nvSpPr>
          <p:spPr bwMode="auto">
            <a:xfrm>
              <a:off x="3952875" y="2752725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5" name="Freeform 175"/>
            <p:cNvSpPr>
              <a:spLocks/>
            </p:cNvSpPr>
            <p:nvPr/>
          </p:nvSpPr>
          <p:spPr bwMode="auto">
            <a:xfrm>
              <a:off x="4959350" y="2736850"/>
              <a:ext cx="88900" cy="61913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2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2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2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6" name="Freeform 176"/>
            <p:cNvSpPr>
              <a:spLocks/>
            </p:cNvSpPr>
            <p:nvPr/>
          </p:nvSpPr>
          <p:spPr bwMode="auto">
            <a:xfrm>
              <a:off x="4959350" y="2736850"/>
              <a:ext cx="88900" cy="61913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2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2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2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7" name="Freeform 177"/>
            <p:cNvSpPr>
              <a:spLocks/>
            </p:cNvSpPr>
            <p:nvPr/>
          </p:nvSpPr>
          <p:spPr bwMode="auto">
            <a:xfrm>
              <a:off x="5964238" y="2763838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0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0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1"/>
                </a:cxn>
                <a:cxn ang="0">
                  <a:pos x="13" y="7"/>
                </a:cxn>
                <a:cxn ang="0">
                  <a:pos x="17" y="3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7"/>
                </a:cxn>
                <a:cxn ang="0">
                  <a:pos x="47" y="11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0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0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1"/>
                  </a:lnTo>
                  <a:lnTo>
                    <a:pt x="13" y="7"/>
                  </a:lnTo>
                  <a:lnTo>
                    <a:pt x="17" y="3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7"/>
                  </a:lnTo>
                  <a:lnTo>
                    <a:pt x="47" y="11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58" name="Freeform 178"/>
            <p:cNvSpPr>
              <a:spLocks/>
            </p:cNvSpPr>
            <p:nvPr/>
          </p:nvSpPr>
          <p:spPr bwMode="auto">
            <a:xfrm>
              <a:off x="5964238" y="2763838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0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0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1"/>
                </a:cxn>
                <a:cxn ang="0">
                  <a:pos x="13" y="7"/>
                </a:cxn>
                <a:cxn ang="0">
                  <a:pos x="17" y="3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7"/>
                </a:cxn>
                <a:cxn ang="0">
                  <a:pos x="47" y="11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0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0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1"/>
                  </a:lnTo>
                  <a:lnTo>
                    <a:pt x="13" y="7"/>
                  </a:lnTo>
                  <a:lnTo>
                    <a:pt x="17" y="3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7"/>
                  </a:lnTo>
                  <a:lnTo>
                    <a:pt x="47" y="11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0667" name="Rectangle 187"/>
            <p:cNvSpPr>
              <a:spLocks noChangeArrowheads="1"/>
            </p:cNvSpPr>
            <p:nvPr/>
          </p:nvSpPr>
          <p:spPr bwMode="auto">
            <a:xfrm>
              <a:off x="6234632" y="3738563"/>
              <a:ext cx="54495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US" sz="1400" dirty="0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20727" name="Rectangle 247"/>
            <p:cNvSpPr>
              <a:spLocks noChangeArrowheads="1"/>
            </p:cNvSpPr>
            <p:nvPr/>
          </p:nvSpPr>
          <p:spPr bwMode="auto">
            <a:xfrm>
              <a:off x="1643063" y="2859088"/>
              <a:ext cx="2594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20728" name="Rectangle 248"/>
            <p:cNvSpPr>
              <a:spLocks noChangeArrowheads="1"/>
            </p:cNvSpPr>
            <p:nvPr/>
          </p:nvSpPr>
          <p:spPr bwMode="auto">
            <a:xfrm>
              <a:off x="1643063" y="3235325"/>
              <a:ext cx="2594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218" name="Line 56"/>
            <p:cNvSpPr>
              <a:spLocks noChangeShapeType="1"/>
            </p:cNvSpPr>
            <p:nvPr/>
          </p:nvSpPr>
          <p:spPr bwMode="auto">
            <a:xfrm>
              <a:off x="1943100" y="3690939"/>
              <a:ext cx="4187825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</p:grpSp>
      <p:sp>
        <p:nvSpPr>
          <p:cNvPr id="151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5" name="Grouper 197"/>
          <p:cNvGrpSpPr/>
          <p:nvPr/>
        </p:nvGrpSpPr>
        <p:grpSpPr>
          <a:xfrm>
            <a:off x="1599171" y="4264114"/>
            <a:ext cx="4936615" cy="2365286"/>
            <a:chOff x="1599171" y="4157208"/>
            <a:chExt cx="4936615" cy="2487121"/>
          </a:xfrm>
        </p:grpSpPr>
        <p:grpSp>
          <p:nvGrpSpPr>
            <p:cNvPr id="6" name="Groupe 151"/>
            <p:cNvGrpSpPr/>
            <p:nvPr/>
          </p:nvGrpSpPr>
          <p:grpSpPr>
            <a:xfrm>
              <a:off x="1928813" y="4429800"/>
              <a:ext cx="4535834" cy="1603178"/>
              <a:chOff x="2484438" y="2249488"/>
              <a:chExt cx="3989387" cy="2524125"/>
            </a:xfrm>
          </p:grpSpPr>
          <p:sp>
            <p:nvSpPr>
              <p:cNvPr id="153" name="Line 5"/>
              <p:cNvSpPr>
                <a:spLocks noChangeShapeType="1"/>
              </p:cNvSpPr>
              <p:nvPr/>
            </p:nvSpPr>
            <p:spPr bwMode="auto">
              <a:xfrm>
                <a:off x="2547938" y="4773613"/>
                <a:ext cx="3925887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4" name="Line 6"/>
              <p:cNvSpPr>
                <a:spLocks noChangeShapeType="1"/>
              </p:cNvSpPr>
              <p:nvPr/>
            </p:nvSpPr>
            <p:spPr bwMode="auto">
              <a:xfrm flipV="1">
                <a:off x="2547938" y="2384425"/>
                <a:ext cx="0" cy="2389188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5" name="Line 7"/>
              <p:cNvSpPr>
                <a:spLocks noChangeShapeType="1"/>
              </p:cNvSpPr>
              <p:nvPr/>
            </p:nvSpPr>
            <p:spPr bwMode="auto">
              <a:xfrm>
                <a:off x="2484438" y="4773613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6" name="Line 8"/>
              <p:cNvSpPr>
                <a:spLocks noChangeShapeType="1"/>
              </p:cNvSpPr>
              <p:nvPr/>
            </p:nvSpPr>
            <p:spPr bwMode="auto">
              <a:xfrm>
                <a:off x="2484438" y="4430713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7" name="Line 9"/>
              <p:cNvSpPr>
                <a:spLocks noChangeShapeType="1"/>
              </p:cNvSpPr>
              <p:nvPr/>
            </p:nvSpPr>
            <p:spPr bwMode="auto">
              <a:xfrm>
                <a:off x="2484438" y="4090988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8" name="Line 10"/>
              <p:cNvSpPr>
                <a:spLocks noChangeShapeType="1"/>
              </p:cNvSpPr>
              <p:nvPr/>
            </p:nvSpPr>
            <p:spPr bwMode="auto">
              <a:xfrm>
                <a:off x="2484438" y="3748088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9" name="Line 11"/>
              <p:cNvSpPr>
                <a:spLocks noChangeShapeType="1"/>
              </p:cNvSpPr>
              <p:nvPr/>
            </p:nvSpPr>
            <p:spPr bwMode="auto">
              <a:xfrm>
                <a:off x="2484438" y="3409950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0" name="Line 12"/>
              <p:cNvSpPr>
                <a:spLocks noChangeShapeType="1"/>
              </p:cNvSpPr>
              <p:nvPr/>
            </p:nvSpPr>
            <p:spPr bwMode="auto">
              <a:xfrm>
                <a:off x="2484438" y="3067050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1" name="Line 13"/>
              <p:cNvSpPr>
                <a:spLocks noChangeShapeType="1"/>
              </p:cNvSpPr>
              <p:nvPr/>
            </p:nvSpPr>
            <p:spPr bwMode="auto">
              <a:xfrm>
                <a:off x="2484438" y="2727325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2" name="Line 14"/>
              <p:cNvSpPr>
                <a:spLocks noChangeShapeType="1"/>
              </p:cNvSpPr>
              <p:nvPr/>
            </p:nvSpPr>
            <p:spPr bwMode="auto">
              <a:xfrm>
                <a:off x="2484438" y="2384425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3" name="Rectangle 15"/>
              <p:cNvSpPr>
                <a:spLocks noChangeArrowheads="1"/>
              </p:cNvSpPr>
              <p:nvPr/>
            </p:nvSpPr>
            <p:spPr bwMode="auto">
              <a:xfrm>
                <a:off x="2970213" y="3925888"/>
                <a:ext cx="558800" cy="847725"/>
              </a:xfrm>
              <a:prstGeom prst="rect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4" name="Rectangle 16"/>
              <p:cNvSpPr>
                <a:spLocks noChangeArrowheads="1"/>
              </p:cNvSpPr>
              <p:nvPr/>
            </p:nvSpPr>
            <p:spPr bwMode="auto">
              <a:xfrm>
                <a:off x="3529013" y="3017838"/>
                <a:ext cx="565150" cy="1755775"/>
              </a:xfrm>
              <a:prstGeom prst="rect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5" name="Rectangle 17"/>
              <p:cNvSpPr>
                <a:spLocks noChangeArrowheads="1"/>
              </p:cNvSpPr>
              <p:nvPr/>
            </p:nvSpPr>
            <p:spPr bwMode="auto">
              <a:xfrm>
                <a:off x="4943475" y="3608388"/>
                <a:ext cx="563562" cy="1165225"/>
              </a:xfrm>
              <a:prstGeom prst="rect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6" name="Rectangle 18"/>
              <p:cNvSpPr>
                <a:spLocks noChangeArrowheads="1"/>
              </p:cNvSpPr>
              <p:nvPr/>
            </p:nvSpPr>
            <p:spPr bwMode="auto">
              <a:xfrm>
                <a:off x="5507038" y="2689225"/>
                <a:ext cx="560387" cy="2084388"/>
              </a:xfrm>
              <a:prstGeom prst="rect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7" name="Line 19"/>
              <p:cNvSpPr>
                <a:spLocks noChangeShapeType="1"/>
              </p:cNvSpPr>
              <p:nvPr/>
            </p:nvSpPr>
            <p:spPr bwMode="auto">
              <a:xfrm flipV="1">
                <a:off x="3228975" y="2579688"/>
                <a:ext cx="0" cy="90170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8" name="Line 20"/>
              <p:cNvSpPr>
                <a:spLocks noChangeShapeType="1"/>
              </p:cNvSpPr>
              <p:nvPr/>
            </p:nvSpPr>
            <p:spPr bwMode="auto">
              <a:xfrm>
                <a:off x="3228975" y="2579688"/>
                <a:ext cx="582612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9" name="Line 21"/>
              <p:cNvSpPr>
                <a:spLocks noChangeShapeType="1"/>
              </p:cNvSpPr>
              <p:nvPr/>
            </p:nvSpPr>
            <p:spPr bwMode="auto">
              <a:xfrm>
                <a:off x="3811588" y="2579688"/>
                <a:ext cx="0" cy="12065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70" name="Line 22"/>
              <p:cNvSpPr>
                <a:spLocks noChangeShapeType="1"/>
              </p:cNvSpPr>
              <p:nvPr/>
            </p:nvSpPr>
            <p:spPr bwMode="auto">
              <a:xfrm flipV="1">
                <a:off x="5191125" y="2249488"/>
                <a:ext cx="0" cy="88900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71" name="Line 23"/>
              <p:cNvSpPr>
                <a:spLocks noChangeShapeType="1"/>
              </p:cNvSpPr>
              <p:nvPr/>
            </p:nvSpPr>
            <p:spPr bwMode="auto">
              <a:xfrm>
                <a:off x="5191125" y="2249488"/>
                <a:ext cx="593725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72" name="Line 24"/>
              <p:cNvSpPr>
                <a:spLocks noChangeShapeType="1"/>
              </p:cNvSpPr>
              <p:nvPr/>
            </p:nvSpPr>
            <p:spPr bwMode="auto">
              <a:xfrm>
                <a:off x="5784850" y="2249488"/>
                <a:ext cx="0" cy="134938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73" name="ZoneTexte 86"/>
            <p:cNvSpPr txBox="1">
              <a:spLocks noChangeArrowheads="1"/>
            </p:cNvSpPr>
            <p:nvPr/>
          </p:nvSpPr>
          <p:spPr bwMode="auto">
            <a:xfrm>
              <a:off x="2463872" y="6057786"/>
              <a:ext cx="1342009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 err="1">
                  <a:solidFill>
                    <a:srgbClr val="000066"/>
                  </a:solidFill>
                  <a:latin typeface="+mj-lt"/>
                </a:rPr>
                <a:t>Cockroft</a:t>
              </a:r>
              <a:r>
                <a:rPr lang="en-GB" sz="1400" b="1" dirty="0">
                  <a:solidFill>
                    <a:srgbClr val="000066"/>
                  </a:solidFill>
                  <a:latin typeface="+mj-lt"/>
                </a:rPr>
                <a:t>-Gault</a:t>
              </a:r>
            </a:p>
          </p:txBody>
        </p:sp>
        <p:sp>
          <p:nvSpPr>
            <p:cNvPr id="174" name="ZoneTexte 86"/>
            <p:cNvSpPr txBox="1">
              <a:spLocks noChangeArrowheads="1"/>
            </p:cNvSpPr>
            <p:nvPr/>
          </p:nvSpPr>
          <p:spPr bwMode="auto">
            <a:xfrm>
              <a:off x="1699021" y="5929002"/>
              <a:ext cx="28451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75" name="ZoneTexte 86"/>
            <p:cNvSpPr txBox="1">
              <a:spLocks noChangeArrowheads="1"/>
            </p:cNvSpPr>
            <p:nvPr/>
          </p:nvSpPr>
          <p:spPr bwMode="auto">
            <a:xfrm>
              <a:off x="1699021" y="5711240"/>
              <a:ext cx="28451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76" name="ZoneTexte 86"/>
            <p:cNvSpPr txBox="1">
              <a:spLocks noChangeArrowheads="1"/>
            </p:cNvSpPr>
            <p:nvPr/>
          </p:nvSpPr>
          <p:spPr bwMode="auto">
            <a:xfrm>
              <a:off x="1599171" y="5493476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77" name="ZoneTexte 86"/>
            <p:cNvSpPr txBox="1">
              <a:spLocks noChangeArrowheads="1"/>
            </p:cNvSpPr>
            <p:nvPr/>
          </p:nvSpPr>
          <p:spPr bwMode="auto">
            <a:xfrm>
              <a:off x="1599171" y="5275712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15</a:t>
              </a:r>
            </a:p>
          </p:txBody>
        </p:sp>
        <p:sp>
          <p:nvSpPr>
            <p:cNvPr id="178" name="ZoneTexte 86"/>
            <p:cNvSpPr txBox="1">
              <a:spLocks noChangeArrowheads="1"/>
            </p:cNvSpPr>
            <p:nvPr/>
          </p:nvSpPr>
          <p:spPr bwMode="auto">
            <a:xfrm>
              <a:off x="1599171" y="5057948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79" name="ZoneTexte 86"/>
            <p:cNvSpPr txBox="1">
              <a:spLocks noChangeArrowheads="1"/>
            </p:cNvSpPr>
            <p:nvPr/>
          </p:nvSpPr>
          <p:spPr bwMode="auto">
            <a:xfrm>
              <a:off x="1599171" y="4840184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180" name="ZoneTexte 86"/>
            <p:cNvSpPr txBox="1">
              <a:spLocks noChangeArrowheads="1"/>
            </p:cNvSpPr>
            <p:nvPr/>
          </p:nvSpPr>
          <p:spPr bwMode="auto">
            <a:xfrm>
              <a:off x="1599171" y="4622420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181" name="ZoneTexte 86"/>
            <p:cNvSpPr txBox="1">
              <a:spLocks noChangeArrowheads="1"/>
            </p:cNvSpPr>
            <p:nvPr/>
          </p:nvSpPr>
          <p:spPr bwMode="auto">
            <a:xfrm>
              <a:off x="1599171" y="4404656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35</a:t>
              </a:r>
            </a:p>
          </p:txBody>
        </p:sp>
        <p:sp>
          <p:nvSpPr>
            <p:cNvPr id="182" name="ZoneTexte 86"/>
            <p:cNvSpPr txBox="1">
              <a:spLocks noChangeArrowheads="1"/>
            </p:cNvSpPr>
            <p:nvPr/>
          </p:nvSpPr>
          <p:spPr bwMode="auto">
            <a:xfrm>
              <a:off x="2665670" y="4360565"/>
              <a:ext cx="938403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p &lt; 0,001</a:t>
              </a:r>
            </a:p>
          </p:txBody>
        </p:sp>
        <p:sp>
          <p:nvSpPr>
            <p:cNvPr id="183" name="ZoneTexte 86"/>
            <p:cNvSpPr txBox="1">
              <a:spLocks noChangeArrowheads="1"/>
            </p:cNvSpPr>
            <p:nvPr/>
          </p:nvSpPr>
          <p:spPr bwMode="auto">
            <a:xfrm>
              <a:off x="3249226" y="4707260"/>
              <a:ext cx="354584" cy="27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26</a:t>
              </a:r>
            </a:p>
          </p:txBody>
        </p:sp>
        <p:sp>
          <p:nvSpPr>
            <p:cNvPr id="184" name="ZoneTexte 86"/>
            <p:cNvSpPr txBox="1">
              <a:spLocks noChangeArrowheads="1"/>
            </p:cNvSpPr>
            <p:nvPr/>
          </p:nvSpPr>
          <p:spPr bwMode="auto">
            <a:xfrm>
              <a:off x="2609279" y="5235721"/>
              <a:ext cx="354584" cy="27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12</a:t>
              </a:r>
            </a:p>
          </p:txBody>
        </p:sp>
        <p:sp>
          <p:nvSpPr>
            <p:cNvPr id="185" name="ZoneTexte 86"/>
            <p:cNvSpPr txBox="1">
              <a:spLocks noChangeArrowheads="1"/>
            </p:cNvSpPr>
            <p:nvPr/>
          </p:nvSpPr>
          <p:spPr bwMode="auto">
            <a:xfrm>
              <a:off x="4245951" y="6057786"/>
              <a:ext cx="228983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  <a:latin typeface="+mj-lt"/>
                </a:rPr>
                <a:t>CKD-EPI-</a:t>
              </a:r>
              <a:r>
                <a:rPr lang="en-GB" sz="1400" b="1" dirty="0" err="1">
                  <a:solidFill>
                    <a:srgbClr val="000066"/>
                  </a:solidFill>
                  <a:latin typeface="+mj-lt"/>
                </a:rPr>
                <a:t>serumCreatinine</a:t>
              </a:r>
              <a:endParaRPr lang="en-GB" sz="14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186" name="ZoneTexte 86"/>
            <p:cNvSpPr txBox="1">
              <a:spLocks noChangeArrowheads="1"/>
            </p:cNvSpPr>
            <p:nvPr/>
          </p:nvSpPr>
          <p:spPr bwMode="auto">
            <a:xfrm>
              <a:off x="3550200" y="6339577"/>
              <a:ext cx="1422134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 err="1">
                  <a:solidFill>
                    <a:srgbClr val="000066"/>
                  </a:solidFill>
                  <a:latin typeface="+mj-lt"/>
                </a:rPr>
                <a:t>eGFR</a:t>
              </a:r>
              <a:r>
                <a:rPr lang="en-GB" sz="1400" b="1" dirty="0">
                  <a:solidFill>
                    <a:srgbClr val="000066"/>
                  </a:solidFill>
                  <a:latin typeface="+mj-lt"/>
                </a:rPr>
                <a:t> Equation</a:t>
              </a:r>
            </a:p>
          </p:txBody>
        </p:sp>
        <p:cxnSp>
          <p:nvCxnSpPr>
            <p:cNvPr id="3" name="Connecteur droit 2"/>
            <p:cNvCxnSpPr/>
            <p:nvPr/>
          </p:nvCxnSpPr>
          <p:spPr bwMode="auto">
            <a:xfrm>
              <a:off x="2547215" y="6372704"/>
              <a:ext cx="338686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9" name="ZoneTexte 86"/>
            <p:cNvSpPr txBox="1">
              <a:spLocks noChangeArrowheads="1"/>
            </p:cNvSpPr>
            <p:nvPr/>
          </p:nvSpPr>
          <p:spPr bwMode="auto">
            <a:xfrm>
              <a:off x="5494974" y="4505724"/>
              <a:ext cx="354584" cy="27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31</a:t>
              </a:r>
            </a:p>
          </p:txBody>
        </p:sp>
        <p:sp>
          <p:nvSpPr>
            <p:cNvPr id="190" name="ZoneTexte 86"/>
            <p:cNvSpPr txBox="1">
              <a:spLocks noChangeArrowheads="1"/>
            </p:cNvSpPr>
            <p:nvPr/>
          </p:nvSpPr>
          <p:spPr bwMode="auto">
            <a:xfrm>
              <a:off x="4855027" y="5034185"/>
              <a:ext cx="354584" cy="27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17</a:t>
              </a:r>
            </a:p>
          </p:txBody>
        </p:sp>
        <p:sp>
          <p:nvSpPr>
            <p:cNvPr id="191" name="ZoneTexte 86"/>
            <p:cNvSpPr txBox="1">
              <a:spLocks noChangeArrowheads="1"/>
            </p:cNvSpPr>
            <p:nvPr/>
          </p:nvSpPr>
          <p:spPr bwMode="auto">
            <a:xfrm>
              <a:off x="4874523" y="4157208"/>
              <a:ext cx="938403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p &lt; 0,001</a:t>
              </a:r>
            </a:p>
          </p:txBody>
        </p:sp>
      </p:grpSp>
      <p:sp>
        <p:nvSpPr>
          <p:cNvPr id="197" name="Title 2"/>
          <p:cNvSpPr txBox="1">
            <a:spLocks/>
          </p:cNvSpPr>
          <p:nvPr/>
        </p:nvSpPr>
        <p:spPr bwMode="auto">
          <a:xfrm>
            <a:off x="2052215" y="3748780"/>
            <a:ext cx="5039570" cy="5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hangingPunct="0"/>
            <a:r>
              <a:rPr lang="fr-FR" sz="2000" b="1" kern="0" dirty="0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Patients </a:t>
            </a:r>
            <a:r>
              <a:rPr lang="fr-FR" sz="2000" b="1" kern="0" dirty="0" err="1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with</a:t>
            </a:r>
            <a:r>
              <a:rPr lang="fr-FR" sz="2000" b="1" kern="0" dirty="0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 ≥ 25% </a:t>
            </a:r>
            <a:r>
              <a:rPr lang="fr-FR" sz="2000" b="1" kern="0" dirty="0" err="1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Decrease</a:t>
            </a:r>
            <a:r>
              <a:rPr lang="fr-FR" sz="2000" b="1" kern="0" dirty="0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 in </a:t>
            </a:r>
            <a:r>
              <a:rPr lang="fr-FR" sz="2000" b="1" kern="0" dirty="0" err="1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eGFR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pSp>
        <p:nvGrpSpPr>
          <p:cNvPr id="187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88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92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2"/>
          <p:cNvSpPr>
            <a:spLocks noGrp="1"/>
          </p:cNvSpPr>
          <p:nvPr>
            <p:ph type="title"/>
          </p:nvPr>
        </p:nvSpPr>
        <p:spPr>
          <a:xfrm>
            <a:off x="152400" y="3886200"/>
            <a:ext cx="8740775" cy="457200"/>
          </a:xfrm>
        </p:spPr>
        <p:txBody>
          <a:bodyPr/>
          <a:lstStyle/>
          <a:p>
            <a:r>
              <a:rPr lang="en-US" sz="2400" dirty="0">
                <a:solidFill>
                  <a:srgbClr val="CC3300"/>
                </a:solidFill>
                <a:ea typeface="ＭＳ Ｐゴシック" pitchFamily="34" charset="-128"/>
              </a:rPr>
              <a:t>Changes in Quantitative </a:t>
            </a:r>
            <a:r>
              <a:rPr lang="en-US" sz="2400" dirty="0" err="1">
                <a:solidFill>
                  <a:srgbClr val="CC3300"/>
                </a:solidFill>
                <a:ea typeface="ＭＳ Ｐゴシック" pitchFamily="34" charset="-128"/>
              </a:rPr>
              <a:t>proteinuria/creatininuria</a:t>
            </a:r>
            <a:r>
              <a:rPr lang="en-US" sz="2400" dirty="0">
                <a:solidFill>
                  <a:srgbClr val="CC3300"/>
                </a:solidFill>
                <a:ea typeface="ＭＳ Ｐゴシック" pitchFamily="34" charset="-128"/>
              </a:rPr>
              <a:t> ratio at week 48</a:t>
            </a:r>
            <a:endParaRPr lang="en-US" sz="1800" dirty="0">
              <a:solidFill>
                <a:srgbClr val="CC3300"/>
              </a:solidFill>
              <a:ea typeface="ＭＳ Ｐゴシック" pitchFamily="34" charset="-128"/>
            </a:endParaRPr>
          </a:p>
        </p:txBody>
      </p:sp>
      <p:graphicFrame>
        <p:nvGraphicFramePr>
          <p:cNvPr id="3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109525"/>
              </p:ext>
            </p:extLst>
          </p:nvPr>
        </p:nvGraphicFramePr>
        <p:xfrm>
          <a:off x="152400" y="4343400"/>
          <a:ext cx="8534400" cy="173514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8919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Median % change at W48*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19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Protein: creatinine (mg/g)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Albumin: creatinine (mg/g)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Retinol binding protein: creatinine (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pitchFamily="-1" charset="2"/>
                          <a:ea typeface="ＭＳ Ｐゴシック" pitchFamily="-1" charset="-128"/>
                        </a:rPr>
                        <a:t>m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Beta2-microglobulin: creatinine (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pitchFamily="-1" charset="2"/>
                          <a:ea typeface="ＭＳ Ｐゴシック" pitchFamily="-1" charset="-128"/>
                        </a:rPr>
                        <a:t>m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2571" name="TextBox 47"/>
          <p:cNvSpPr txBox="1">
            <a:spLocks noChangeArrowheads="1"/>
          </p:cNvSpPr>
          <p:nvPr/>
        </p:nvSpPr>
        <p:spPr bwMode="auto">
          <a:xfrm>
            <a:off x="174170" y="6089652"/>
            <a:ext cx="134275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US" sz="1200" dirty="0">
                <a:solidFill>
                  <a:srgbClr val="000066"/>
                </a:solidFill>
              </a:rPr>
              <a:t>* p &lt; 0.001 for all</a:t>
            </a:r>
          </a:p>
        </p:txBody>
      </p:sp>
      <p:sp>
        <p:nvSpPr>
          <p:cNvPr id="9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Studies GS-US-292-0104 and GS-US-292-0111: </a:t>
            </a:r>
            <a:b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</a:b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E/C/F/TAF QD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vs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 E/C/F/TDF QD</a:t>
            </a:r>
          </a:p>
        </p:txBody>
      </p:sp>
      <p:graphicFrame>
        <p:nvGraphicFramePr>
          <p:cNvPr id="10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45158"/>
              </p:ext>
            </p:extLst>
          </p:nvPr>
        </p:nvGraphicFramePr>
        <p:xfrm>
          <a:off x="152399" y="1585075"/>
          <a:ext cx="8534400" cy="207252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96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40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35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7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E/C/F/TAF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E/C/F/TDF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1746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Subclinical </a:t>
                      </a:r>
                      <a:r>
                        <a:rPr kumimoji="0" lang="en-US" sz="14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tubulopathy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 (&gt; 2 confirmed abnormalities)</a:t>
                      </a:r>
                      <a:endParaRPr kumimoji="0" 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1 (0.1)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Serum creatinine (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≥ 0.4 mg/</a:t>
                      </a:r>
                      <a:r>
                        <a:rPr lang="en-US" sz="1400" b="1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 increase)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Hypophosphatemia (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≥ 1 grade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 decrease)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3 (0.3)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4 (0.5)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1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Normoglycemic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 glycosuria (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≥ 1 grade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 increase urine glucose; serum glucose ≤ 100 mg/</a:t>
                      </a:r>
                      <a:r>
                        <a:rPr lang="en-US" sz="1400" b="1" baseline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</a:rPr>
                        <a:t>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 (0.2)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Proteinuria (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≥ 2 grade increase)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 (0.2)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 (0.2)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489297" y="1150938"/>
            <a:ext cx="6405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Renal laboratory abnormalities at week 48, N (%)</a:t>
            </a:r>
            <a:endParaRPr lang="fr-FR" sz="2400" b="1" dirty="0">
              <a:solidFill>
                <a:srgbClr val="CC3300"/>
              </a:solidFill>
              <a:latin typeface="+mj-lt"/>
              <a:ea typeface="ＭＳ Ｐゴシック" pitchFamily="-1" charset="-128"/>
              <a:cs typeface="+mn-cs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13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6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7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itle 4"/>
          <p:cNvSpPr>
            <a:spLocks noGrp="1"/>
          </p:cNvSpPr>
          <p:nvPr>
            <p:ph type="title"/>
          </p:nvPr>
        </p:nvSpPr>
        <p:spPr>
          <a:xfrm>
            <a:off x="152400" y="1351654"/>
            <a:ext cx="4114800" cy="676275"/>
          </a:xfrm>
        </p:spPr>
        <p:txBody>
          <a:bodyPr/>
          <a:lstStyle/>
          <a:p>
            <a:pPr algn="ctr"/>
            <a:r>
              <a:rPr lang="en-US" sz="1800" dirty="0">
                <a:solidFill>
                  <a:srgbClr val="CC3300"/>
                </a:solidFill>
                <a:ea typeface="ＭＳ Ｐゴシック" pitchFamily="34" charset="-128"/>
              </a:rPr>
              <a:t>Mean (SD) % change in Spine BMD through week 48</a:t>
            </a:r>
            <a:endParaRPr lang="en-US" sz="1400" dirty="0">
              <a:solidFill>
                <a:srgbClr val="CC3300"/>
              </a:solidFill>
              <a:ea typeface="ＭＳ Ｐゴシック" pitchFamily="34" charset="-128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73088" y="5851525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845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874838" y="5851525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797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270250" y="5851525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784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773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457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597848"/>
              </p:ext>
            </p:extLst>
          </p:nvPr>
        </p:nvGraphicFramePr>
        <p:xfrm>
          <a:off x="6615113" y="3475946"/>
          <a:ext cx="2217737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5" name="Worksheet" r:id="rId4" imgW="2219400" imgH="2657475" progId="">
                  <p:embed/>
                </p:oleObj>
              </mc:Choice>
              <mc:Fallback>
                <p:oleObj name="Worksheet" r:id="rId4" imgW="2219400" imgH="2657475" progId="">
                  <p:embed/>
                  <p:pic>
                    <p:nvPicPr>
                      <p:cNvPr id="0" name="Picture 12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13" y="3475946"/>
                        <a:ext cx="2217737" cy="2662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10" name="Grouper 66"/>
          <p:cNvGrpSpPr>
            <a:grpSpLocks/>
          </p:cNvGrpSpPr>
          <p:nvPr/>
        </p:nvGrpSpPr>
        <p:grpSpPr bwMode="auto">
          <a:xfrm>
            <a:off x="5867400" y="1446213"/>
            <a:ext cx="2971800" cy="1250950"/>
            <a:chOff x="6028124" y="1423128"/>
            <a:chExt cx="2971379" cy="1249695"/>
          </a:xfrm>
        </p:grpSpPr>
        <p:grpSp>
          <p:nvGrpSpPr>
            <p:cNvPr id="24636" name="Group 16"/>
            <p:cNvGrpSpPr>
              <a:grpSpLocks/>
            </p:cNvGrpSpPr>
            <p:nvPr/>
          </p:nvGrpSpPr>
          <p:grpSpPr bwMode="auto">
            <a:xfrm>
              <a:off x="6028124" y="1423128"/>
              <a:ext cx="2971379" cy="1243872"/>
              <a:chOff x="7122100" y="1952641"/>
              <a:chExt cx="1890690" cy="102010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7150380" y="2788934"/>
                <a:ext cx="182807" cy="183387"/>
              </a:xfrm>
              <a:prstGeom prst="rect">
                <a:avLst/>
              </a:prstGeom>
              <a:solidFill>
                <a:srgbClr val="FF00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en-US" sz="1600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150380" y="2518407"/>
                <a:ext cx="182807" cy="182086"/>
              </a:xfrm>
              <a:prstGeom prst="rect">
                <a:avLst/>
              </a:prstGeom>
              <a:solidFill>
                <a:srgbClr val="00B0F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en-US" sz="1600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7150380" y="2246579"/>
                <a:ext cx="182807" cy="182086"/>
              </a:xfrm>
              <a:prstGeom prst="rect">
                <a:avLst/>
              </a:prstGeom>
              <a:solidFill>
                <a:srgbClr val="00B05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en-US" sz="1600" dirty="0">
                  <a:solidFill>
                    <a:srgbClr val="333399"/>
                  </a:solidFill>
                </a:endParaRPr>
              </a:p>
            </p:txBody>
          </p:sp>
          <p:sp>
            <p:nvSpPr>
              <p:cNvPr id="2" name="TextBox 20"/>
              <p:cNvSpPr txBox="1">
                <a:spLocks noChangeArrowheads="1"/>
              </p:cNvSpPr>
              <p:nvPr/>
            </p:nvSpPr>
            <p:spPr bwMode="auto">
              <a:xfrm>
                <a:off x="7386716" y="2255683"/>
                <a:ext cx="1463467" cy="17298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en-US" b="1" dirty="0">
                    <a:solidFill>
                      <a:srgbClr val="333399"/>
                    </a:solidFill>
                    <a:latin typeface="+mj-lt"/>
                    <a:ea typeface="ＭＳ Ｐゴシック" pitchFamily="-1" charset="-128"/>
                    <a:cs typeface="+mn-cs"/>
                  </a:rPr>
                  <a:t>≥ 3% gain</a:t>
                </a:r>
              </a:p>
            </p:txBody>
          </p:sp>
          <p:sp>
            <p:nvSpPr>
              <p:cNvPr id="24637" name="TextBox 21"/>
              <p:cNvSpPr txBox="1">
                <a:spLocks noChangeArrowheads="1"/>
              </p:cNvSpPr>
              <p:nvPr/>
            </p:nvSpPr>
            <p:spPr bwMode="auto">
              <a:xfrm>
                <a:off x="7122100" y="1952641"/>
                <a:ext cx="1890690" cy="20419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en-US" b="1" dirty="0">
                    <a:solidFill>
                      <a:srgbClr val="CC3300"/>
                    </a:solidFill>
                    <a:latin typeface="+mj-lt"/>
                    <a:ea typeface="ＭＳ Ｐゴシック" pitchFamily="-1" charset="-128"/>
                    <a:cs typeface="+mn-cs"/>
                  </a:rPr>
                  <a:t>Spine BMD Change at W48</a:t>
                </a:r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endParaRPr lang="en-US" sz="1600" dirty="0">
                  <a:solidFill>
                    <a:srgbClr val="CC3300"/>
                  </a:solidFill>
                  <a:ea typeface="ＭＳ Ｐゴシック" pitchFamily="-1" charset="-128"/>
                  <a:cs typeface="+mn-cs"/>
                </a:endParaRPr>
              </a:p>
            </p:txBody>
          </p:sp>
        </p:grpSp>
        <p:sp>
          <p:nvSpPr>
            <p:cNvPr id="3" name="TextBox 22"/>
            <p:cNvSpPr txBox="1">
              <a:spLocks noChangeArrowheads="1"/>
            </p:cNvSpPr>
            <p:nvPr/>
          </p:nvSpPr>
          <p:spPr bwMode="auto">
            <a:xfrm>
              <a:off x="6461451" y="2100310"/>
              <a:ext cx="1776160" cy="1601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en-US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Gain or loss &lt; 3% </a:t>
              </a:r>
            </a:p>
          </p:txBody>
        </p:sp>
        <p:sp>
          <p:nvSpPr>
            <p:cNvPr id="4" name="TextBox 23"/>
            <p:cNvSpPr txBox="1">
              <a:spLocks noChangeArrowheads="1"/>
            </p:cNvSpPr>
            <p:nvPr/>
          </p:nvSpPr>
          <p:spPr bwMode="auto">
            <a:xfrm>
              <a:off x="6461451" y="2434937"/>
              <a:ext cx="1463468" cy="2378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en-US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≥ 3% loss</a:t>
              </a:r>
            </a:p>
          </p:txBody>
        </p:sp>
      </p:grpSp>
      <p:graphicFrame>
        <p:nvGraphicFramePr>
          <p:cNvPr id="2458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4745381"/>
              </p:ext>
            </p:extLst>
          </p:nvPr>
        </p:nvGraphicFramePr>
        <p:xfrm>
          <a:off x="4343400" y="3567112"/>
          <a:ext cx="2536371" cy="2267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6" name="Worksheet" r:id="rId6" imgW="2314710" imgH="2114550" progId="">
                  <p:embed/>
                </p:oleObj>
              </mc:Choice>
              <mc:Fallback>
                <p:oleObj name="Worksheet" r:id="rId6" imgW="2314710" imgH="2114550" progId="">
                  <p:embed/>
                  <p:pic>
                    <p:nvPicPr>
                      <p:cNvPr id="0" name="Picture 12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567112"/>
                        <a:ext cx="2536371" cy="22676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Tableau 67"/>
          <p:cNvGraphicFramePr>
            <a:graphicFrameLocks noGrp="1"/>
          </p:cNvGraphicFramePr>
          <p:nvPr/>
        </p:nvGraphicFramePr>
        <p:xfrm>
          <a:off x="5105400" y="3200400"/>
          <a:ext cx="914400" cy="2746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9" name="Tableau 68"/>
          <p:cNvGraphicFramePr>
            <a:graphicFrameLocks noGrp="1"/>
          </p:cNvGraphicFramePr>
          <p:nvPr/>
        </p:nvGraphicFramePr>
        <p:xfrm>
          <a:off x="7162800" y="3200400"/>
          <a:ext cx="9144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E/C/F/TDF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9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Studies GS-US-292-0104 and GS-US-292-0111: </a:t>
            </a:r>
            <a:b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</a:b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E/C/F/TAF QD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vs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 E/C/F/TDF QD</a:t>
            </a:r>
          </a:p>
        </p:txBody>
      </p:sp>
      <p:grpSp>
        <p:nvGrpSpPr>
          <p:cNvPr id="24628" name="Groupe 40"/>
          <p:cNvGrpSpPr>
            <a:grpSpLocks/>
          </p:cNvGrpSpPr>
          <p:nvPr/>
        </p:nvGrpSpPr>
        <p:grpSpPr bwMode="auto">
          <a:xfrm>
            <a:off x="1155700" y="2422525"/>
            <a:ext cx="1533525" cy="625475"/>
            <a:chOff x="388938" y="1647825"/>
            <a:chExt cx="1533525" cy="625475"/>
          </a:xfrm>
        </p:grpSpPr>
        <p:sp>
          <p:nvSpPr>
            <p:cNvPr id="24629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4630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4631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4632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24633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grpSp>
        <p:nvGrpSpPr>
          <p:cNvPr id="83" name="Groupe 82"/>
          <p:cNvGrpSpPr/>
          <p:nvPr/>
        </p:nvGrpSpPr>
        <p:grpSpPr>
          <a:xfrm>
            <a:off x="152400" y="2978150"/>
            <a:ext cx="4572000" cy="3270250"/>
            <a:chOff x="152400" y="2978150"/>
            <a:chExt cx="4572000" cy="3270250"/>
          </a:xfrm>
        </p:grpSpPr>
        <p:sp>
          <p:nvSpPr>
            <p:cNvPr id="24606" name="Text Box 14"/>
            <p:cNvSpPr txBox="1">
              <a:spLocks noChangeArrowheads="1"/>
            </p:cNvSpPr>
            <p:nvPr/>
          </p:nvSpPr>
          <p:spPr bwMode="auto">
            <a:xfrm>
              <a:off x="3522663" y="3733800"/>
              <a:ext cx="812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‒1.30</a:t>
              </a:r>
            </a:p>
          </p:txBody>
        </p:sp>
        <p:sp>
          <p:nvSpPr>
            <p:cNvPr id="24607" name="Text Box 15"/>
            <p:cNvSpPr txBox="1">
              <a:spLocks noChangeArrowheads="1"/>
            </p:cNvSpPr>
            <p:nvPr/>
          </p:nvSpPr>
          <p:spPr bwMode="auto">
            <a:xfrm>
              <a:off x="3732213" y="3962400"/>
              <a:ext cx="9921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24608" name="Text Box 16"/>
            <p:cNvSpPr txBox="1">
              <a:spLocks noChangeArrowheads="1"/>
            </p:cNvSpPr>
            <p:nvPr/>
          </p:nvSpPr>
          <p:spPr bwMode="auto">
            <a:xfrm>
              <a:off x="3522663" y="4264025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‒2.86</a:t>
              </a:r>
            </a:p>
          </p:txBody>
        </p:sp>
        <p:sp>
          <p:nvSpPr>
            <p:cNvPr id="24644" name="TextBox 8"/>
            <p:cNvSpPr txBox="1">
              <a:spLocks noChangeArrowheads="1"/>
            </p:cNvSpPr>
            <p:nvPr/>
          </p:nvSpPr>
          <p:spPr bwMode="auto">
            <a:xfrm>
              <a:off x="1987822" y="5349875"/>
              <a:ext cx="274293" cy="275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4645" name="TextBox 49"/>
            <p:cNvSpPr txBox="1">
              <a:spLocks noChangeArrowheads="1"/>
            </p:cNvSpPr>
            <p:nvPr/>
          </p:nvSpPr>
          <p:spPr bwMode="auto">
            <a:xfrm>
              <a:off x="3342032" y="5349875"/>
              <a:ext cx="274293" cy="275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4646" name="TextBox 9"/>
            <p:cNvSpPr txBox="1">
              <a:spLocks noChangeArrowheads="1"/>
            </p:cNvSpPr>
            <p:nvPr/>
          </p:nvSpPr>
          <p:spPr bwMode="auto">
            <a:xfrm>
              <a:off x="1268174" y="5627506"/>
              <a:ext cx="1713589" cy="239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>
                  <a:solidFill>
                    <a:srgbClr val="000066"/>
                  </a:solidFill>
                </a:rPr>
                <a:t>Week</a:t>
              </a: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755576" y="5301208"/>
              <a:ext cx="2805112" cy="0"/>
            </a:xfrm>
            <a:prstGeom prst="line">
              <a:avLst/>
            </a:prstGeom>
            <a:ln w="95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48" name="TextBox 54"/>
            <p:cNvSpPr txBox="1">
              <a:spLocks noChangeArrowheads="1"/>
            </p:cNvSpPr>
            <p:nvPr/>
          </p:nvSpPr>
          <p:spPr bwMode="auto">
            <a:xfrm>
              <a:off x="635000" y="5349875"/>
              <a:ext cx="274293" cy="275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000066"/>
                  </a:solidFill>
                </a:rPr>
                <a:t>0</a:t>
              </a:r>
            </a:p>
          </p:txBody>
        </p:sp>
        <p:cxnSp>
          <p:nvCxnSpPr>
            <p:cNvPr id="24623" name="Connecteur droit 75"/>
            <p:cNvCxnSpPr>
              <a:cxnSpLocks noChangeShapeType="1"/>
            </p:cNvCxnSpPr>
            <p:nvPr/>
          </p:nvCxnSpPr>
          <p:spPr bwMode="auto">
            <a:xfrm>
              <a:off x="152400" y="6016625"/>
              <a:ext cx="295275" cy="1588"/>
            </a:xfrm>
            <a:prstGeom prst="line">
              <a:avLst/>
            </a:prstGeom>
            <a:noFill/>
            <a:ln w="25400">
              <a:solidFill>
                <a:srgbClr val="6338A2"/>
              </a:solidFill>
              <a:round/>
              <a:headEnd/>
              <a:tailEnd/>
            </a:ln>
          </p:spPr>
        </p:cxnSp>
        <p:cxnSp>
          <p:nvCxnSpPr>
            <p:cNvPr id="24624" name="Connecteur droit 76"/>
            <p:cNvCxnSpPr>
              <a:cxnSpLocks noChangeShapeType="1"/>
            </p:cNvCxnSpPr>
            <p:nvPr/>
          </p:nvCxnSpPr>
          <p:spPr bwMode="auto">
            <a:xfrm>
              <a:off x="152400" y="6246813"/>
              <a:ext cx="295275" cy="1587"/>
            </a:xfrm>
            <a:prstGeom prst="line">
              <a:avLst/>
            </a:prstGeom>
            <a:noFill/>
            <a:ln w="25400">
              <a:solidFill>
                <a:srgbClr val="F66900"/>
              </a:solidFill>
              <a:round/>
              <a:headEnd/>
              <a:tailEnd/>
            </a:ln>
          </p:spPr>
        </p:cxnSp>
        <p:sp>
          <p:nvSpPr>
            <p:cNvPr id="24652" name="Line 76"/>
            <p:cNvSpPr>
              <a:spLocks noChangeShapeType="1"/>
            </p:cNvSpPr>
            <p:nvPr/>
          </p:nvSpPr>
          <p:spPr bwMode="auto">
            <a:xfrm>
              <a:off x="769938" y="3678238"/>
              <a:ext cx="283686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3" name="Rectangle 77"/>
            <p:cNvSpPr>
              <a:spLocks noChangeArrowheads="1"/>
            </p:cNvSpPr>
            <p:nvPr/>
          </p:nvSpPr>
          <p:spPr bwMode="auto">
            <a:xfrm>
              <a:off x="625475" y="313531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2060"/>
                  </a:solidFill>
                </a:rPr>
                <a:t>2</a:t>
              </a:r>
              <a:endParaRPr lang="fr-FR" sz="2000" dirty="0">
                <a:solidFill>
                  <a:srgbClr val="002060"/>
                </a:solidFill>
              </a:endParaRPr>
            </a:p>
          </p:txBody>
        </p:sp>
        <p:sp>
          <p:nvSpPr>
            <p:cNvPr id="24654" name="Freeform 78"/>
            <p:cNvSpPr>
              <a:spLocks noEditPoints="1"/>
            </p:cNvSpPr>
            <p:nvPr/>
          </p:nvSpPr>
          <p:spPr bwMode="auto">
            <a:xfrm>
              <a:off x="722313" y="2978150"/>
              <a:ext cx="47625" cy="2325688"/>
            </a:xfrm>
            <a:custGeom>
              <a:avLst/>
              <a:gdLst/>
              <a:ahLst/>
              <a:cxnLst>
                <a:cxn ang="0">
                  <a:pos x="30" y="1465"/>
                </a:cxn>
                <a:cxn ang="0">
                  <a:pos x="30" y="0"/>
                </a:cxn>
                <a:cxn ang="0">
                  <a:pos x="30" y="149"/>
                </a:cxn>
                <a:cxn ang="0">
                  <a:pos x="0" y="149"/>
                </a:cxn>
              </a:cxnLst>
              <a:rect l="0" t="0" r="r" b="b"/>
              <a:pathLst>
                <a:path w="30" h="1465">
                  <a:moveTo>
                    <a:pt x="30" y="1465"/>
                  </a:moveTo>
                  <a:lnTo>
                    <a:pt x="30" y="0"/>
                  </a:lnTo>
                  <a:moveTo>
                    <a:pt x="30" y="149"/>
                  </a:moveTo>
                  <a:lnTo>
                    <a:pt x="0" y="149"/>
                  </a:lnTo>
                </a:path>
              </a:pathLst>
            </a:custGeom>
            <a:noFill/>
            <a:ln w="7938" cap="flat">
              <a:solidFill>
                <a:srgbClr val="000066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5" name="Line 79"/>
            <p:cNvSpPr>
              <a:spLocks noChangeShapeType="1"/>
            </p:cNvSpPr>
            <p:nvPr/>
          </p:nvSpPr>
          <p:spPr bwMode="auto">
            <a:xfrm flipH="1">
              <a:off x="722313" y="4605338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6" name="Line 80"/>
            <p:cNvSpPr>
              <a:spLocks noChangeShapeType="1"/>
            </p:cNvSpPr>
            <p:nvPr/>
          </p:nvSpPr>
          <p:spPr bwMode="auto">
            <a:xfrm flipH="1">
              <a:off x="722313" y="4141788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7" name="Line 81"/>
            <p:cNvSpPr>
              <a:spLocks noChangeShapeType="1"/>
            </p:cNvSpPr>
            <p:nvPr/>
          </p:nvSpPr>
          <p:spPr bwMode="auto">
            <a:xfrm flipH="1">
              <a:off x="722313" y="3678238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8" name="Freeform 82"/>
            <p:cNvSpPr>
              <a:spLocks/>
            </p:cNvSpPr>
            <p:nvPr/>
          </p:nvSpPr>
          <p:spPr bwMode="auto">
            <a:xfrm>
              <a:off x="769938" y="3678238"/>
              <a:ext cx="2720975" cy="301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57" y="183"/>
                </a:cxn>
                <a:cxn ang="0">
                  <a:pos x="857" y="183"/>
                </a:cxn>
                <a:cxn ang="0">
                  <a:pos x="1714" y="190"/>
                </a:cxn>
              </a:cxnLst>
              <a:rect l="0" t="0" r="r" b="b"/>
              <a:pathLst>
                <a:path w="1714" h="19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57" y="183"/>
                  </a:lnTo>
                  <a:lnTo>
                    <a:pt x="857" y="183"/>
                  </a:lnTo>
                  <a:lnTo>
                    <a:pt x="1714" y="190"/>
                  </a:lnTo>
                </a:path>
              </a:pathLst>
            </a:custGeom>
            <a:noFill/>
            <a:ln w="17463" cap="flat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9" name="Line 83"/>
            <p:cNvSpPr>
              <a:spLocks noChangeShapeType="1"/>
            </p:cNvSpPr>
            <p:nvPr/>
          </p:nvSpPr>
          <p:spPr bwMode="auto">
            <a:xfrm>
              <a:off x="2130425" y="3317875"/>
              <a:ext cx="0" cy="6508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0" name="Line 84"/>
            <p:cNvSpPr>
              <a:spLocks noChangeShapeType="1"/>
            </p:cNvSpPr>
            <p:nvPr/>
          </p:nvSpPr>
          <p:spPr bwMode="auto">
            <a:xfrm>
              <a:off x="2087563" y="3317875"/>
              <a:ext cx="84137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1" name="Line 85"/>
            <p:cNvSpPr>
              <a:spLocks noChangeShapeType="1"/>
            </p:cNvSpPr>
            <p:nvPr/>
          </p:nvSpPr>
          <p:spPr bwMode="auto">
            <a:xfrm>
              <a:off x="2130425" y="3968750"/>
              <a:ext cx="0" cy="64770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2" name="Line 86"/>
            <p:cNvSpPr>
              <a:spLocks noChangeShapeType="1"/>
            </p:cNvSpPr>
            <p:nvPr/>
          </p:nvSpPr>
          <p:spPr bwMode="auto">
            <a:xfrm>
              <a:off x="2087563" y="4616450"/>
              <a:ext cx="84137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3" name="Line 87"/>
            <p:cNvSpPr>
              <a:spLocks noChangeShapeType="1"/>
            </p:cNvSpPr>
            <p:nvPr/>
          </p:nvSpPr>
          <p:spPr bwMode="auto">
            <a:xfrm>
              <a:off x="3490913" y="3265488"/>
              <a:ext cx="0" cy="7143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4" name="Line 88"/>
            <p:cNvSpPr>
              <a:spLocks noChangeShapeType="1"/>
            </p:cNvSpPr>
            <p:nvPr/>
          </p:nvSpPr>
          <p:spPr bwMode="auto">
            <a:xfrm>
              <a:off x="3448050" y="3265488"/>
              <a:ext cx="85725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5" name="Line 89"/>
            <p:cNvSpPr>
              <a:spLocks noChangeShapeType="1"/>
            </p:cNvSpPr>
            <p:nvPr/>
          </p:nvSpPr>
          <p:spPr bwMode="auto">
            <a:xfrm>
              <a:off x="3490913" y="3979863"/>
              <a:ext cx="0" cy="7143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6" name="Line 90"/>
            <p:cNvSpPr>
              <a:spLocks noChangeShapeType="1"/>
            </p:cNvSpPr>
            <p:nvPr/>
          </p:nvSpPr>
          <p:spPr bwMode="auto">
            <a:xfrm>
              <a:off x="3448050" y="4694238"/>
              <a:ext cx="85725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7" name="Rectangle 91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8" name="Rectangle 92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9" name="Rectangle 93"/>
            <p:cNvSpPr>
              <a:spLocks noChangeArrowheads="1"/>
            </p:cNvSpPr>
            <p:nvPr/>
          </p:nvSpPr>
          <p:spPr bwMode="auto">
            <a:xfrm>
              <a:off x="2087563" y="3925888"/>
              <a:ext cx="84137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0" name="Rectangle 94"/>
            <p:cNvSpPr>
              <a:spLocks noChangeArrowheads="1"/>
            </p:cNvSpPr>
            <p:nvPr/>
          </p:nvSpPr>
          <p:spPr bwMode="auto">
            <a:xfrm>
              <a:off x="2087563" y="3925888"/>
              <a:ext cx="84137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1" name="Rectangle 95"/>
            <p:cNvSpPr>
              <a:spLocks noChangeArrowheads="1"/>
            </p:cNvSpPr>
            <p:nvPr/>
          </p:nvSpPr>
          <p:spPr bwMode="auto">
            <a:xfrm>
              <a:off x="3448050" y="3937000"/>
              <a:ext cx="85725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2" name="Rectangle 96"/>
            <p:cNvSpPr>
              <a:spLocks noChangeArrowheads="1"/>
            </p:cNvSpPr>
            <p:nvPr/>
          </p:nvSpPr>
          <p:spPr bwMode="auto">
            <a:xfrm>
              <a:off x="3448050" y="3937000"/>
              <a:ext cx="85725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3" name="Freeform 97"/>
            <p:cNvSpPr>
              <a:spLocks/>
            </p:cNvSpPr>
            <p:nvPr/>
          </p:nvSpPr>
          <p:spPr bwMode="auto">
            <a:xfrm>
              <a:off x="769938" y="3678238"/>
              <a:ext cx="2720975" cy="6635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57" y="413"/>
                </a:cxn>
                <a:cxn ang="0">
                  <a:pos x="857" y="413"/>
                </a:cxn>
                <a:cxn ang="0">
                  <a:pos x="1714" y="418"/>
                </a:cxn>
              </a:cxnLst>
              <a:rect l="0" t="0" r="r" b="b"/>
              <a:pathLst>
                <a:path w="1714" h="418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57" y="413"/>
                  </a:lnTo>
                  <a:lnTo>
                    <a:pt x="857" y="413"/>
                  </a:lnTo>
                  <a:lnTo>
                    <a:pt x="1714" y="418"/>
                  </a:lnTo>
                </a:path>
              </a:pathLst>
            </a:custGeom>
            <a:noFill/>
            <a:ln w="17463" cap="flat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4" name="Line 98"/>
            <p:cNvSpPr>
              <a:spLocks noChangeShapeType="1"/>
            </p:cNvSpPr>
            <p:nvPr/>
          </p:nvSpPr>
          <p:spPr bwMode="auto">
            <a:xfrm>
              <a:off x="2130425" y="3660775"/>
              <a:ext cx="0" cy="67310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5" name="Line 99"/>
            <p:cNvSpPr>
              <a:spLocks noChangeShapeType="1"/>
            </p:cNvSpPr>
            <p:nvPr/>
          </p:nvSpPr>
          <p:spPr bwMode="auto">
            <a:xfrm>
              <a:off x="2087563" y="3660775"/>
              <a:ext cx="84137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6" name="Line 100"/>
            <p:cNvSpPr>
              <a:spLocks noChangeShapeType="1"/>
            </p:cNvSpPr>
            <p:nvPr/>
          </p:nvSpPr>
          <p:spPr bwMode="auto">
            <a:xfrm>
              <a:off x="2130425" y="4333875"/>
              <a:ext cx="0" cy="67310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7" name="Line 101"/>
            <p:cNvSpPr>
              <a:spLocks noChangeShapeType="1"/>
            </p:cNvSpPr>
            <p:nvPr/>
          </p:nvSpPr>
          <p:spPr bwMode="auto">
            <a:xfrm>
              <a:off x="2087563" y="5006975"/>
              <a:ext cx="84137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8" name="Line 102"/>
            <p:cNvSpPr>
              <a:spLocks noChangeShapeType="1"/>
            </p:cNvSpPr>
            <p:nvPr/>
          </p:nvSpPr>
          <p:spPr bwMode="auto">
            <a:xfrm>
              <a:off x="3490913" y="3590925"/>
              <a:ext cx="0" cy="750888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9" name="Line 103"/>
            <p:cNvSpPr>
              <a:spLocks noChangeShapeType="1"/>
            </p:cNvSpPr>
            <p:nvPr/>
          </p:nvSpPr>
          <p:spPr bwMode="auto">
            <a:xfrm>
              <a:off x="3448050" y="3590925"/>
              <a:ext cx="85725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0" name="Line 104"/>
            <p:cNvSpPr>
              <a:spLocks noChangeShapeType="1"/>
            </p:cNvSpPr>
            <p:nvPr/>
          </p:nvSpPr>
          <p:spPr bwMode="auto">
            <a:xfrm>
              <a:off x="3490913" y="4341813"/>
              <a:ext cx="0" cy="75247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1" name="Line 105"/>
            <p:cNvSpPr>
              <a:spLocks noChangeShapeType="1"/>
            </p:cNvSpPr>
            <p:nvPr/>
          </p:nvSpPr>
          <p:spPr bwMode="auto">
            <a:xfrm>
              <a:off x="3448050" y="5094288"/>
              <a:ext cx="85725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2" name="Rectangle 106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3" name="Rectangle 107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4" name="Rectangle 108"/>
            <p:cNvSpPr>
              <a:spLocks noChangeArrowheads="1"/>
            </p:cNvSpPr>
            <p:nvPr/>
          </p:nvSpPr>
          <p:spPr bwMode="auto">
            <a:xfrm>
              <a:off x="2087563" y="4291013"/>
              <a:ext cx="84137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5" name="Rectangle 109"/>
            <p:cNvSpPr>
              <a:spLocks noChangeArrowheads="1"/>
            </p:cNvSpPr>
            <p:nvPr/>
          </p:nvSpPr>
          <p:spPr bwMode="auto">
            <a:xfrm>
              <a:off x="2087563" y="4291013"/>
              <a:ext cx="84137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6" name="Rectangle 110"/>
            <p:cNvSpPr>
              <a:spLocks noChangeArrowheads="1"/>
            </p:cNvSpPr>
            <p:nvPr/>
          </p:nvSpPr>
          <p:spPr bwMode="auto">
            <a:xfrm>
              <a:off x="3448050" y="4298950"/>
              <a:ext cx="85725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7" name="Rectangle 111"/>
            <p:cNvSpPr>
              <a:spLocks noChangeArrowheads="1"/>
            </p:cNvSpPr>
            <p:nvPr/>
          </p:nvSpPr>
          <p:spPr bwMode="auto">
            <a:xfrm>
              <a:off x="3448050" y="4298950"/>
              <a:ext cx="85725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8" name="Rectangle 112"/>
            <p:cNvSpPr>
              <a:spLocks noChangeArrowheads="1"/>
            </p:cNvSpPr>
            <p:nvPr/>
          </p:nvSpPr>
          <p:spPr bwMode="auto">
            <a:xfrm>
              <a:off x="573088" y="4068763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-2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24689" name="Rectangle 113"/>
            <p:cNvSpPr>
              <a:spLocks noChangeArrowheads="1"/>
            </p:cNvSpPr>
            <p:nvPr/>
          </p:nvSpPr>
          <p:spPr bwMode="auto">
            <a:xfrm>
              <a:off x="573088" y="4532313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-4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24690" name="Rectangle 114"/>
            <p:cNvSpPr>
              <a:spLocks noChangeArrowheads="1"/>
            </p:cNvSpPr>
            <p:nvPr/>
          </p:nvSpPr>
          <p:spPr bwMode="auto">
            <a:xfrm>
              <a:off x="573088" y="499427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-6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24691" name="Rectangle 115"/>
            <p:cNvSpPr>
              <a:spLocks noChangeArrowheads="1"/>
            </p:cNvSpPr>
            <p:nvPr/>
          </p:nvSpPr>
          <p:spPr bwMode="auto">
            <a:xfrm>
              <a:off x="625475" y="359886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0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 flipH="1">
              <a:off x="718293" y="5085184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4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85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86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7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8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324058"/>
              </p:ext>
            </p:extLst>
          </p:nvPr>
        </p:nvGraphicFramePr>
        <p:xfrm>
          <a:off x="4419600" y="3646714"/>
          <a:ext cx="2536371" cy="2329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5" name="Worksheet" r:id="rId4" imgW="2371680" imgH="2190840" progId="">
                  <p:embed/>
                </p:oleObj>
              </mc:Choice>
              <mc:Fallback>
                <p:oleObj name="Worksheet" r:id="rId4" imgW="2371680" imgH="2190840" progId="">
                  <p:embed/>
                  <p:pic>
                    <p:nvPicPr>
                      <p:cNvPr id="0" name="Picture 12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646714"/>
                        <a:ext cx="2536371" cy="23295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660400" y="409575"/>
            <a:ext cx="855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2400" b="1">
              <a:solidFill>
                <a:srgbClr val="A6A6A6"/>
              </a:solidFill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408647"/>
              </p:ext>
            </p:extLst>
          </p:nvPr>
        </p:nvGraphicFramePr>
        <p:xfrm>
          <a:off x="558800" y="5638800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836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848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299079"/>
              </p:ext>
            </p:extLst>
          </p:nvPr>
        </p:nvGraphicFramePr>
        <p:xfrm>
          <a:off x="1962150" y="5638800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789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203078"/>
              </p:ext>
            </p:extLst>
          </p:nvPr>
        </p:nvGraphicFramePr>
        <p:xfrm>
          <a:off x="3363913" y="5638800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780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767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6659" name="Title 4"/>
          <p:cNvSpPr txBox="1">
            <a:spLocks/>
          </p:cNvSpPr>
          <p:nvPr/>
        </p:nvSpPr>
        <p:spPr bwMode="auto">
          <a:xfrm>
            <a:off x="228600" y="1341438"/>
            <a:ext cx="41148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/>
            <a:r>
              <a:rPr lang="en-US" b="1" dirty="0">
                <a:solidFill>
                  <a:srgbClr val="CC3300"/>
                </a:solidFill>
                <a:latin typeface="Calibri" pitchFamily="34" charset="0"/>
              </a:rPr>
              <a:t>Mean (SD) % change in Hip BMD through week 48</a:t>
            </a:r>
            <a:endParaRPr lang="en-US" sz="1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grpSp>
        <p:nvGrpSpPr>
          <p:cNvPr id="26660" name="Grouper 44"/>
          <p:cNvGrpSpPr>
            <a:grpSpLocks/>
          </p:cNvGrpSpPr>
          <p:nvPr/>
        </p:nvGrpSpPr>
        <p:grpSpPr bwMode="auto">
          <a:xfrm>
            <a:off x="5867400" y="1435856"/>
            <a:ext cx="3001963" cy="1244600"/>
            <a:chOff x="6028110" y="1423132"/>
            <a:chExt cx="3001550" cy="1243866"/>
          </a:xfrm>
        </p:grpSpPr>
        <p:grpSp>
          <p:nvGrpSpPr>
            <p:cNvPr id="26686" name="Group 16"/>
            <p:cNvGrpSpPr>
              <a:grpSpLocks/>
            </p:cNvGrpSpPr>
            <p:nvPr/>
          </p:nvGrpSpPr>
          <p:grpSpPr bwMode="auto">
            <a:xfrm>
              <a:off x="6028110" y="1423132"/>
              <a:ext cx="3001550" cy="1243866"/>
              <a:chOff x="7122099" y="1952641"/>
              <a:chExt cx="1909890" cy="1020100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7150379" y="2789279"/>
                <a:ext cx="182808" cy="183462"/>
              </a:xfrm>
              <a:prstGeom prst="rect">
                <a:avLst/>
              </a:prstGeom>
              <a:solidFill>
                <a:srgbClr val="FF00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en-US" b="1" dirty="0">
                  <a:solidFill>
                    <a:srgbClr val="002060"/>
                  </a:solidFill>
                  <a:latin typeface="+mj-lt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150379" y="2518640"/>
                <a:ext cx="182808" cy="182161"/>
              </a:xfrm>
              <a:prstGeom prst="rect">
                <a:avLst/>
              </a:prstGeom>
              <a:solidFill>
                <a:srgbClr val="00B0F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en-US" b="1" dirty="0">
                  <a:solidFill>
                    <a:srgbClr val="002060"/>
                  </a:solidFill>
                  <a:latin typeface="+mj-lt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150379" y="2246700"/>
                <a:ext cx="182808" cy="182161"/>
              </a:xfrm>
              <a:prstGeom prst="rect">
                <a:avLst/>
              </a:prstGeom>
              <a:solidFill>
                <a:srgbClr val="00B05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en-US" b="1" dirty="0">
                  <a:solidFill>
                    <a:srgbClr val="002060"/>
                  </a:solidFill>
                  <a:latin typeface="+mj-lt"/>
                </a:endParaRPr>
              </a:p>
            </p:txBody>
          </p:sp>
          <p:sp>
            <p:nvSpPr>
              <p:cNvPr id="2" name="TextBox 20"/>
              <p:cNvSpPr txBox="1">
                <a:spLocks noChangeArrowheads="1"/>
              </p:cNvSpPr>
              <p:nvPr/>
            </p:nvSpPr>
            <p:spPr bwMode="auto">
              <a:xfrm>
                <a:off x="7386716" y="2255808"/>
                <a:ext cx="1463475" cy="17305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en-US" b="1">
                    <a:solidFill>
                      <a:srgbClr val="333399"/>
                    </a:solidFill>
                    <a:latin typeface="+mj-lt"/>
                    <a:ea typeface="ＭＳ Ｐゴシック" pitchFamily="-1" charset="-128"/>
                    <a:cs typeface="+mn-cs"/>
                  </a:rPr>
                  <a:t>≥ 3% gain</a:t>
                </a:r>
              </a:p>
            </p:txBody>
          </p:sp>
          <p:sp>
            <p:nvSpPr>
              <p:cNvPr id="26687" name="TextBox 21"/>
              <p:cNvSpPr txBox="1">
                <a:spLocks noChangeArrowheads="1"/>
              </p:cNvSpPr>
              <p:nvPr/>
            </p:nvSpPr>
            <p:spPr bwMode="auto">
              <a:xfrm>
                <a:off x="7122099" y="1952641"/>
                <a:ext cx="1909890" cy="2042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en-US" b="1" dirty="0">
                    <a:solidFill>
                      <a:srgbClr val="CC3300"/>
                    </a:solidFill>
                    <a:latin typeface="+mj-lt"/>
                    <a:ea typeface="ＭＳ Ｐゴシック" pitchFamily="-1" charset="-128"/>
                    <a:cs typeface="+mn-cs"/>
                  </a:rPr>
                  <a:t>Hip BMD Change at W48</a:t>
                </a:r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endParaRPr lang="en-US" b="1" dirty="0">
                  <a:solidFill>
                    <a:srgbClr val="CC3300"/>
                  </a:solidFill>
                  <a:latin typeface="+mj-lt"/>
                  <a:ea typeface="ＭＳ Ｐゴシック" pitchFamily="-1" charset="-128"/>
                  <a:cs typeface="+mn-cs"/>
                </a:endParaRPr>
              </a:p>
            </p:txBody>
          </p:sp>
        </p:grpSp>
        <p:sp>
          <p:nvSpPr>
            <p:cNvPr id="3" name="TextBox 22"/>
            <p:cNvSpPr txBox="1">
              <a:spLocks noChangeArrowheads="1"/>
            </p:cNvSpPr>
            <p:nvPr/>
          </p:nvSpPr>
          <p:spPr bwMode="auto">
            <a:xfrm>
              <a:off x="6461438" y="2100394"/>
              <a:ext cx="2015848" cy="2157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en-US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Gain or loss &lt; 3% </a:t>
              </a:r>
            </a:p>
          </p:txBody>
        </p:sp>
        <p:sp>
          <p:nvSpPr>
            <p:cNvPr id="4" name="TextBox 23"/>
            <p:cNvSpPr txBox="1">
              <a:spLocks noChangeArrowheads="1"/>
            </p:cNvSpPr>
            <p:nvPr/>
          </p:nvSpPr>
          <p:spPr bwMode="auto">
            <a:xfrm>
              <a:off x="6461438" y="2389349"/>
              <a:ext cx="1463474" cy="2379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en-US" b="1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≥ 3% loss</a:t>
              </a:r>
            </a:p>
          </p:txBody>
        </p:sp>
      </p:grpSp>
      <p:graphicFrame>
        <p:nvGraphicFramePr>
          <p:cNvPr id="57" name="Tableau 56"/>
          <p:cNvGraphicFramePr>
            <a:graphicFrameLocks noGrp="1"/>
          </p:cNvGraphicFramePr>
          <p:nvPr/>
        </p:nvGraphicFramePr>
        <p:xfrm>
          <a:off x="5105400" y="3200400"/>
          <a:ext cx="914400" cy="2746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3" name="Tableau 62"/>
          <p:cNvGraphicFramePr>
            <a:graphicFrameLocks noGrp="1"/>
          </p:cNvGraphicFramePr>
          <p:nvPr/>
        </p:nvGraphicFramePr>
        <p:xfrm>
          <a:off x="7162800" y="3200400"/>
          <a:ext cx="9144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E/C/F/TDF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6627" name="Object 2"/>
          <p:cNvGraphicFramePr>
            <a:graphicFrameLocks/>
          </p:cNvGraphicFramePr>
          <p:nvPr/>
        </p:nvGraphicFramePr>
        <p:xfrm>
          <a:off x="6659563" y="3411538"/>
          <a:ext cx="2016125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6" name="Worksheet" r:id="rId6" imgW="2019330" imgH="2800350" progId="">
                  <p:embed/>
                </p:oleObj>
              </mc:Choice>
              <mc:Fallback>
                <p:oleObj name="Worksheet" r:id="rId6" imgW="2019330" imgH="2800350" progId="">
                  <p:embed/>
                  <p:pic>
                    <p:nvPicPr>
                      <p:cNvPr id="0" name="Picture 12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3411538"/>
                        <a:ext cx="2016125" cy="280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73" name="Connecteur droit 71"/>
          <p:cNvCxnSpPr>
            <a:cxnSpLocks noChangeShapeType="1"/>
          </p:cNvCxnSpPr>
          <p:nvPr/>
        </p:nvCxnSpPr>
        <p:spPr bwMode="auto">
          <a:xfrm>
            <a:off x="152400" y="5789613"/>
            <a:ext cx="295275" cy="1587"/>
          </a:xfrm>
          <a:prstGeom prst="line">
            <a:avLst/>
          </a:prstGeom>
          <a:noFill/>
          <a:ln w="25400">
            <a:solidFill>
              <a:srgbClr val="6338A2"/>
            </a:solidFill>
            <a:round/>
            <a:headEnd/>
            <a:tailEnd/>
          </a:ln>
        </p:spPr>
      </p:cxnSp>
      <p:cxnSp>
        <p:nvCxnSpPr>
          <p:cNvPr id="26674" name="Connecteur droit 72"/>
          <p:cNvCxnSpPr>
            <a:cxnSpLocks noChangeShapeType="1"/>
          </p:cNvCxnSpPr>
          <p:nvPr/>
        </p:nvCxnSpPr>
        <p:spPr bwMode="auto">
          <a:xfrm>
            <a:off x="152400" y="6019800"/>
            <a:ext cx="295275" cy="1588"/>
          </a:xfrm>
          <a:prstGeom prst="line">
            <a:avLst/>
          </a:prstGeom>
          <a:noFill/>
          <a:ln w="25400">
            <a:solidFill>
              <a:srgbClr val="F66900"/>
            </a:solidFill>
            <a:round/>
            <a:headEnd/>
            <a:tailEnd/>
          </a:ln>
        </p:spPr>
      </p:cxnSp>
      <p:sp>
        <p:nvSpPr>
          <p:cNvPr id="2667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>
                <a:solidFill>
                  <a:srgbClr val="333399"/>
                </a:solidFill>
                <a:ea typeface="ＭＳ Ｐゴシック" pitchFamily="34" charset="-128"/>
              </a:rPr>
              <a:t>Studies GS-US-292-0104 and GS-US-292-0111: </a:t>
            </a:r>
            <a:br>
              <a:rPr lang="en-GB" sz="3200">
                <a:solidFill>
                  <a:srgbClr val="333399"/>
                </a:solidFill>
                <a:ea typeface="ＭＳ Ｐゴシック" pitchFamily="34" charset="-128"/>
              </a:rPr>
            </a:br>
            <a:r>
              <a:rPr lang="en-GB" sz="3200">
                <a:solidFill>
                  <a:srgbClr val="333399"/>
                </a:solidFill>
                <a:ea typeface="ＭＳ Ｐゴシック" pitchFamily="34" charset="-128"/>
              </a:rPr>
              <a:t>E/C/F/TAF QD vs E/C/F/TDF QD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457200" y="2241550"/>
            <a:ext cx="4584700" cy="3411538"/>
            <a:chOff x="457200" y="2241550"/>
            <a:chExt cx="4584700" cy="3411538"/>
          </a:xfrm>
        </p:grpSpPr>
        <p:sp>
          <p:nvSpPr>
            <p:cNvPr id="26655" name="Text Box 10"/>
            <p:cNvSpPr txBox="1">
              <a:spLocks noChangeArrowheads="1"/>
            </p:cNvSpPr>
            <p:nvPr/>
          </p:nvSpPr>
          <p:spPr bwMode="auto">
            <a:xfrm>
              <a:off x="3656013" y="3436938"/>
              <a:ext cx="1166812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‒0.66</a:t>
              </a:r>
            </a:p>
          </p:txBody>
        </p:sp>
        <p:sp>
          <p:nvSpPr>
            <p:cNvPr id="26656" name="Text Box 11"/>
            <p:cNvSpPr txBox="1">
              <a:spLocks noChangeArrowheads="1"/>
            </p:cNvSpPr>
            <p:nvPr/>
          </p:nvSpPr>
          <p:spPr bwMode="auto">
            <a:xfrm>
              <a:off x="3914775" y="3657600"/>
              <a:ext cx="11271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26657" name="Text Box 12"/>
            <p:cNvSpPr txBox="1">
              <a:spLocks noChangeArrowheads="1"/>
            </p:cNvSpPr>
            <p:nvPr/>
          </p:nvSpPr>
          <p:spPr bwMode="auto">
            <a:xfrm>
              <a:off x="3656013" y="3986213"/>
              <a:ext cx="116681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‒2.95</a:t>
              </a:r>
            </a:p>
          </p:txBody>
        </p:sp>
        <p:sp>
          <p:nvSpPr>
            <p:cNvPr id="26694" name="TextBox 57"/>
            <p:cNvSpPr txBox="1">
              <a:spLocks noChangeArrowheads="1"/>
            </p:cNvSpPr>
            <p:nvPr/>
          </p:nvSpPr>
          <p:spPr bwMode="auto">
            <a:xfrm>
              <a:off x="2068337" y="5137150"/>
              <a:ext cx="274368" cy="274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6695" name="TextBox 58"/>
            <p:cNvSpPr txBox="1">
              <a:spLocks noChangeArrowheads="1"/>
            </p:cNvSpPr>
            <p:nvPr/>
          </p:nvSpPr>
          <p:spPr bwMode="auto">
            <a:xfrm>
              <a:off x="3422920" y="5137150"/>
              <a:ext cx="274368" cy="274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6696" name="TextBox 59"/>
            <p:cNvSpPr txBox="1">
              <a:spLocks noChangeArrowheads="1"/>
            </p:cNvSpPr>
            <p:nvPr/>
          </p:nvSpPr>
          <p:spPr bwMode="auto">
            <a:xfrm>
              <a:off x="1348491" y="5413930"/>
              <a:ext cx="1714061" cy="239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>
                  <a:solidFill>
                    <a:srgbClr val="000066"/>
                  </a:solidFill>
                </a:rPr>
                <a:t>Week</a:t>
              </a: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>
              <a:off x="792859" y="5085184"/>
              <a:ext cx="2805113" cy="0"/>
            </a:xfrm>
            <a:prstGeom prst="line">
              <a:avLst/>
            </a:prstGeom>
            <a:ln w="95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98" name="TextBox 61"/>
            <p:cNvSpPr txBox="1">
              <a:spLocks noChangeArrowheads="1"/>
            </p:cNvSpPr>
            <p:nvPr/>
          </p:nvSpPr>
          <p:spPr bwMode="auto">
            <a:xfrm>
              <a:off x="642938" y="5137150"/>
              <a:ext cx="274368" cy="274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000066"/>
                  </a:solidFill>
                </a:rPr>
                <a:t>0</a:t>
              </a:r>
            </a:p>
          </p:txBody>
        </p:sp>
        <p:grpSp>
          <p:nvGrpSpPr>
            <p:cNvPr id="26678" name="Groupe 42"/>
            <p:cNvGrpSpPr>
              <a:grpSpLocks/>
            </p:cNvGrpSpPr>
            <p:nvPr/>
          </p:nvGrpSpPr>
          <p:grpSpPr bwMode="auto">
            <a:xfrm>
              <a:off x="1347788" y="2241550"/>
              <a:ext cx="1533525" cy="625475"/>
              <a:chOff x="388938" y="1647825"/>
              <a:chExt cx="1533525" cy="625475"/>
            </a:xfrm>
          </p:grpSpPr>
          <p:sp>
            <p:nvSpPr>
              <p:cNvPr id="26679" name="AutoShape 165"/>
              <p:cNvSpPr>
                <a:spLocks noChangeArrowheads="1"/>
              </p:cNvSpPr>
              <p:nvPr/>
            </p:nvSpPr>
            <p:spPr bwMode="auto">
              <a:xfrm>
                <a:off x="388938" y="1657350"/>
                <a:ext cx="1533525" cy="59213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80" name="Rectangle 3"/>
              <p:cNvSpPr>
                <a:spLocks noChangeArrowheads="1"/>
              </p:cNvSpPr>
              <p:nvPr/>
            </p:nvSpPr>
            <p:spPr bwMode="auto">
              <a:xfrm>
                <a:off x="498475" y="2008188"/>
                <a:ext cx="177800" cy="144462"/>
              </a:xfrm>
              <a:prstGeom prst="rect">
                <a:avLst/>
              </a:prstGeom>
              <a:solidFill>
                <a:srgbClr val="F66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81" name="Rectangle 4"/>
              <p:cNvSpPr>
                <a:spLocks noChangeArrowheads="1"/>
              </p:cNvSpPr>
              <p:nvPr/>
            </p:nvSpPr>
            <p:spPr bwMode="auto">
              <a:xfrm>
                <a:off x="498475" y="1777075"/>
                <a:ext cx="177800" cy="144463"/>
              </a:xfrm>
              <a:prstGeom prst="rect">
                <a:avLst/>
              </a:prstGeom>
              <a:solidFill>
                <a:srgbClr val="6338A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82" name="ZoneTexte 84"/>
              <p:cNvSpPr txBox="1">
                <a:spLocks noChangeArrowheads="1"/>
              </p:cNvSpPr>
              <p:nvPr/>
            </p:nvSpPr>
            <p:spPr bwMode="auto">
              <a:xfrm>
                <a:off x="655638" y="1647825"/>
                <a:ext cx="1158875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b="1" dirty="0">
                    <a:solidFill>
                      <a:srgbClr val="333399"/>
                    </a:solidFill>
                    <a:latin typeface="Calibri" pitchFamily="34" charset="0"/>
                  </a:rPr>
                  <a:t>E/C/F/TAF</a:t>
                </a:r>
              </a:p>
            </p:txBody>
          </p:sp>
          <p:sp>
            <p:nvSpPr>
              <p:cNvPr id="26683" name="ZoneTexte 85"/>
              <p:cNvSpPr txBox="1">
                <a:spLocks noChangeArrowheads="1"/>
              </p:cNvSpPr>
              <p:nvPr/>
            </p:nvSpPr>
            <p:spPr bwMode="auto">
              <a:xfrm>
                <a:off x="655638" y="1903413"/>
                <a:ext cx="1182687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</a:rPr>
                  <a:t>E/C/F/TDF</a:t>
                </a:r>
              </a:p>
            </p:txBody>
          </p:sp>
        </p:grpSp>
        <p:sp>
          <p:nvSpPr>
            <p:cNvPr id="26700" name="AutoShape 76"/>
            <p:cNvSpPr>
              <a:spLocks noChangeAspect="1" noChangeArrowheads="1" noTextEdit="1"/>
            </p:cNvSpPr>
            <p:nvPr/>
          </p:nvSpPr>
          <p:spPr bwMode="auto">
            <a:xfrm>
              <a:off x="457200" y="2513013"/>
              <a:ext cx="3240088" cy="2681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2" name="Line 78"/>
            <p:cNvSpPr>
              <a:spLocks noChangeShapeType="1"/>
            </p:cNvSpPr>
            <p:nvPr/>
          </p:nvSpPr>
          <p:spPr bwMode="auto">
            <a:xfrm>
              <a:off x="776288" y="3468688"/>
              <a:ext cx="2928937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3" name="Rectangle 79"/>
            <p:cNvSpPr>
              <a:spLocks noChangeArrowheads="1"/>
            </p:cNvSpPr>
            <p:nvPr/>
          </p:nvSpPr>
          <p:spPr bwMode="auto">
            <a:xfrm>
              <a:off x="628650" y="3387725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2000">
                <a:solidFill>
                  <a:srgbClr val="000066"/>
                </a:solidFill>
              </a:endParaRPr>
            </a:p>
          </p:txBody>
        </p:sp>
        <p:sp>
          <p:nvSpPr>
            <p:cNvPr id="26704" name="Rectangle 80"/>
            <p:cNvSpPr>
              <a:spLocks noChangeArrowheads="1"/>
            </p:cNvSpPr>
            <p:nvPr/>
          </p:nvSpPr>
          <p:spPr bwMode="auto">
            <a:xfrm>
              <a:off x="628650" y="2917825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0066"/>
                  </a:solidFill>
                </a:rPr>
                <a:t>2</a:t>
              </a:r>
              <a:endParaRPr lang="fr-FR" sz="2000" dirty="0">
                <a:solidFill>
                  <a:srgbClr val="000066"/>
                </a:solidFill>
              </a:endParaRPr>
            </a:p>
          </p:txBody>
        </p:sp>
        <p:sp>
          <p:nvSpPr>
            <p:cNvPr id="26705" name="Line 81"/>
            <p:cNvSpPr>
              <a:spLocks noChangeShapeType="1"/>
            </p:cNvSpPr>
            <p:nvPr/>
          </p:nvSpPr>
          <p:spPr bwMode="auto">
            <a:xfrm flipV="1">
              <a:off x="776288" y="2760663"/>
              <a:ext cx="0" cy="234950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6" name="Line 82"/>
            <p:cNvSpPr>
              <a:spLocks noChangeShapeType="1"/>
            </p:cNvSpPr>
            <p:nvPr/>
          </p:nvSpPr>
          <p:spPr bwMode="auto">
            <a:xfrm flipH="1">
              <a:off x="727075" y="2998788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7" name="Line 83"/>
            <p:cNvSpPr>
              <a:spLocks noChangeShapeType="1"/>
            </p:cNvSpPr>
            <p:nvPr/>
          </p:nvSpPr>
          <p:spPr bwMode="auto">
            <a:xfrm flipH="1">
              <a:off x="727075" y="3468688"/>
              <a:ext cx="4921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8" name="Line 84"/>
            <p:cNvSpPr>
              <a:spLocks noChangeShapeType="1"/>
            </p:cNvSpPr>
            <p:nvPr/>
          </p:nvSpPr>
          <p:spPr bwMode="auto">
            <a:xfrm flipH="1">
              <a:off x="727075" y="3935413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9" name="Line 85"/>
            <p:cNvSpPr>
              <a:spLocks noChangeShapeType="1"/>
            </p:cNvSpPr>
            <p:nvPr/>
          </p:nvSpPr>
          <p:spPr bwMode="auto">
            <a:xfrm flipH="1">
              <a:off x="727075" y="4403725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0" name="Line 86"/>
            <p:cNvSpPr>
              <a:spLocks noChangeShapeType="1"/>
            </p:cNvSpPr>
            <p:nvPr/>
          </p:nvSpPr>
          <p:spPr bwMode="auto">
            <a:xfrm flipH="1">
              <a:off x="727075" y="4873625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1" name="Freeform 87"/>
            <p:cNvSpPr>
              <a:spLocks/>
            </p:cNvSpPr>
            <p:nvPr/>
          </p:nvSpPr>
          <p:spPr bwMode="auto">
            <a:xfrm>
              <a:off x="776288" y="3468688"/>
              <a:ext cx="2811462" cy="1539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771" y="120"/>
                </a:cxn>
                <a:cxn ang="0">
                  <a:pos x="1771" y="120"/>
                </a:cxn>
                <a:cxn ang="0">
                  <a:pos x="3541" y="193"/>
                </a:cxn>
              </a:cxnLst>
              <a:rect l="0" t="0" r="r" b="b"/>
              <a:pathLst>
                <a:path w="3541" h="193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771" y="120"/>
                  </a:lnTo>
                  <a:lnTo>
                    <a:pt x="1771" y="120"/>
                  </a:lnTo>
                  <a:lnTo>
                    <a:pt x="3541" y="193"/>
                  </a:lnTo>
                </a:path>
              </a:pathLst>
            </a:custGeom>
            <a:noFill/>
            <a:ln w="17463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2" name="Line 88"/>
            <p:cNvSpPr>
              <a:spLocks noChangeShapeType="1"/>
            </p:cNvSpPr>
            <p:nvPr/>
          </p:nvSpPr>
          <p:spPr bwMode="auto">
            <a:xfrm>
              <a:off x="2181225" y="3062288"/>
              <a:ext cx="0" cy="50165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3" name="Line 89"/>
            <p:cNvSpPr>
              <a:spLocks noChangeShapeType="1"/>
            </p:cNvSpPr>
            <p:nvPr/>
          </p:nvSpPr>
          <p:spPr bwMode="auto">
            <a:xfrm>
              <a:off x="2138363" y="3062288"/>
              <a:ext cx="87312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4" name="Line 90"/>
            <p:cNvSpPr>
              <a:spLocks noChangeShapeType="1"/>
            </p:cNvSpPr>
            <p:nvPr/>
          </p:nvSpPr>
          <p:spPr bwMode="auto">
            <a:xfrm>
              <a:off x="2181225" y="3563938"/>
              <a:ext cx="0" cy="503237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5" name="Line 91"/>
            <p:cNvSpPr>
              <a:spLocks noChangeShapeType="1"/>
            </p:cNvSpPr>
            <p:nvPr/>
          </p:nvSpPr>
          <p:spPr bwMode="auto">
            <a:xfrm>
              <a:off x="2138363" y="4067175"/>
              <a:ext cx="87312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6" name="Line 92"/>
            <p:cNvSpPr>
              <a:spLocks noChangeShapeType="1"/>
            </p:cNvSpPr>
            <p:nvPr/>
          </p:nvSpPr>
          <p:spPr bwMode="auto">
            <a:xfrm>
              <a:off x="3587750" y="2857500"/>
              <a:ext cx="0" cy="7651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7" name="Line 93"/>
            <p:cNvSpPr>
              <a:spLocks noChangeShapeType="1"/>
            </p:cNvSpPr>
            <p:nvPr/>
          </p:nvSpPr>
          <p:spPr bwMode="auto">
            <a:xfrm>
              <a:off x="3543300" y="2857500"/>
              <a:ext cx="87313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8" name="Line 94"/>
            <p:cNvSpPr>
              <a:spLocks noChangeShapeType="1"/>
            </p:cNvSpPr>
            <p:nvPr/>
          </p:nvSpPr>
          <p:spPr bwMode="auto">
            <a:xfrm>
              <a:off x="3587750" y="3622675"/>
              <a:ext cx="0" cy="763588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9" name="Line 95"/>
            <p:cNvSpPr>
              <a:spLocks noChangeShapeType="1"/>
            </p:cNvSpPr>
            <p:nvPr/>
          </p:nvSpPr>
          <p:spPr bwMode="auto">
            <a:xfrm>
              <a:off x="3543300" y="4386263"/>
              <a:ext cx="87313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0" name="Rectangle 96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1" name="Rectangle 97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2" name="Rectangle 98"/>
            <p:cNvSpPr>
              <a:spLocks noChangeArrowheads="1"/>
            </p:cNvSpPr>
            <p:nvPr/>
          </p:nvSpPr>
          <p:spPr bwMode="auto">
            <a:xfrm>
              <a:off x="2138363" y="3521075"/>
              <a:ext cx="87312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3" name="Rectangle 99"/>
            <p:cNvSpPr>
              <a:spLocks noChangeArrowheads="1"/>
            </p:cNvSpPr>
            <p:nvPr/>
          </p:nvSpPr>
          <p:spPr bwMode="auto">
            <a:xfrm>
              <a:off x="2138363" y="3521075"/>
              <a:ext cx="87312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4" name="Rectangle 100"/>
            <p:cNvSpPr>
              <a:spLocks noChangeArrowheads="1"/>
            </p:cNvSpPr>
            <p:nvPr/>
          </p:nvSpPr>
          <p:spPr bwMode="auto">
            <a:xfrm>
              <a:off x="3543300" y="3578225"/>
              <a:ext cx="87313" cy="8731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5" name="Rectangle 101"/>
            <p:cNvSpPr>
              <a:spLocks noChangeArrowheads="1"/>
            </p:cNvSpPr>
            <p:nvPr/>
          </p:nvSpPr>
          <p:spPr bwMode="auto">
            <a:xfrm>
              <a:off x="3543300" y="3578225"/>
              <a:ext cx="87313" cy="87313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6" name="Freeform 102"/>
            <p:cNvSpPr>
              <a:spLocks/>
            </p:cNvSpPr>
            <p:nvPr/>
          </p:nvSpPr>
          <p:spPr bwMode="auto">
            <a:xfrm>
              <a:off x="776288" y="3468688"/>
              <a:ext cx="2811462" cy="688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771" y="511"/>
                </a:cxn>
                <a:cxn ang="0">
                  <a:pos x="1771" y="511"/>
                </a:cxn>
                <a:cxn ang="0">
                  <a:pos x="3541" y="868"/>
                </a:cxn>
              </a:cxnLst>
              <a:rect l="0" t="0" r="r" b="b"/>
              <a:pathLst>
                <a:path w="3541" h="868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771" y="511"/>
                  </a:lnTo>
                  <a:lnTo>
                    <a:pt x="1771" y="511"/>
                  </a:lnTo>
                  <a:lnTo>
                    <a:pt x="3541" y="868"/>
                  </a:lnTo>
                </a:path>
              </a:pathLst>
            </a:custGeom>
            <a:noFill/>
            <a:ln w="17463">
              <a:solidFill>
                <a:srgbClr val="F66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7" name="Line 103"/>
            <p:cNvSpPr>
              <a:spLocks noChangeShapeType="1"/>
            </p:cNvSpPr>
            <p:nvPr/>
          </p:nvSpPr>
          <p:spPr bwMode="auto">
            <a:xfrm>
              <a:off x="2181225" y="3349625"/>
              <a:ext cx="0" cy="52387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8" name="Line 104"/>
            <p:cNvSpPr>
              <a:spLocks noChangeShapeType="1"/>
            </p:cNvSpPr>
            <p:nvPr/>
          </p:nvSpPr>
          <p:spPr bwMode="auto">
            <a:xfrm>
              <a:off x="2138363" y="3349625"/>
              <a:ext cx="87312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9" name="Line 105"/>
            <p:cNvSpPr>
              <a:spLocks noChangeShapeType="1"/>
            </p:cNvSpPr>
            <p:nvPr/>
          </p:nvSpPr>
          <p:spPr bwMode="auto">
            <a:xfrm>
              <a:off x="2181225" y="3873500"/>
              <a:ext cx="0" cy="52387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0" name="Line 106"/>
            <p:cNvSpPr>
              <a:spLocks noChangeShapeType="1"/>
            </p:cNvSpPr>
            <p:nvPr/>
          </p:nvSpPr>
          <p:spPr bwMode="auto">
            <a:xfrm>
              <a:off x="2138363" y="4397375"/>
              <a:ext cx="87312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1" name="Line 107"/>
            <p:cNvSpPr>
              <a:spLocks noChangeShapeType="1"/>
            </p:cNvSpPr>
            <p:nvPr/>
          </p:nvSpPr>
          <p:spPr bwMode="auto">
            <a:xfrm>
              <a:off x="3587750" y="3360738"/>
              <a:ext cx="0" cy="79692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2" name="Line 108"/>
            <p:cNvSpPr>
              <a:spLocks noChangeShapeType="1"/>
            </p:cNvSpPr>
            <p:nvPr/>
          </p:nvSpPr>
          <p:spPr bwMode="auto">
            <a:xfrm>
              <a:off x="3543300" y="3360738"/>
              <a:ext cx="87313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3" name="Line 109"/>
            <p:cNvSpPr>
              <a:spLocks noChangeShapeType="1"/>
            </p:cNvSpPr>
            <p:nvPr/>
          </p:nvSpPr>
          <p:spPr bwMode="auto">
            <a:xfrm>
              <a:off x="3587750" y="4157663"/>
              <a:ext cx="0" cy="798512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4" name="Line 110"/>
            <p:cNvSpPr>
              <a:spLocks noChangeShapeType="1"/>
            </p:cNvSpPr>
            <p:nvPr/>
          </p:nvSpPr>
          <p:spPr bwMode="auto">
            <a:xfrm>
              <a:off x="3543300" y="4956175"/>
              <a:ext cx="87313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5" name="Rectangle 111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6" name="Rectangle 112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7" name="Rectangle 113"/>
            <p:cNvSpPr>
              <a:spLocks noChangeArrowheads="1"/>
            </p:cNvSpPr>
            <p:nvPr/>
          </p:nvSpPr>
          <p:spPr bwMode="auto">
            <a:xfrm>
              <a:off x="2138363" y="3830638"/>
              <a:ext cx="87312" cy="8731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8" name="Rectangle 114"/>
            <p:cNvSpPr>
              <a:spLocks noChangeArrowheads="1"/>
            </p:cNvSpPr>
            <p:nvPr/>
          </p:nvSpPr>
          <p:spPr bwMode="auto">
            <a:xfrm>
              <a:off x="2138363" y="3830638"/>
              <a:ext cx="87312" cy="87312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9" name="Rectangle 115"/>
            <p:cNvSpPr>
              <a:spLocks noChangeArrowheads="1"/>
            </p:cNvSpPr>
            <p:nvPr/>
          </p:nvSpPr>
          <p:spPr bwMode="auto">
            <a:xfrm>
              <a:off x="3543300" y="4114800"/>
              <a:ext cx="87313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40" name="Rectangle 116"/>
            <p:cNvSpPr>
              <a:spLocks noChangeArrowheads="1"/>
            </p:cNvSpPr>
            <p:nvPr/>
          </p:nvSpPr>
          <p:spPr bwMode="auto">
            <a:xfrm>
              <a:off x="3543300" y="4114800"/>
              <a:ext cx="87313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41" name="Rectangle 117"/>
            <p:cNvSpPr>
              <a:spLocks noChangeArrowheads="1"/>
            </p:cNvSpPr>
            <p:nvPr/>
          </p:nvSpPr>
          <p:spPr bwMode="auto">
            <a:xfrm>
              <a:off x="579438" y="3854450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-2</a:t>
              </a:r>
              <a:endParaRPr lang="fr-FR" sz="2000">
                <a:solidFill>
                  <a:srgbClr val="000066"/>
                </a:solidFill>
              </a:endParaRPr>
            </a:p>
          </p:txBody>
        </p:sp>
        <p:sp>
          <p:nvSpPr>
            <p:cNvPr id="26742" name="Rectangle 118"/>
            <p:cNvSpPr>
              <a:spLocks noChangeArrowheads="1"/>
            </p:cNvSpPr>
            <p:nvPr/>
          </p:nvSpPr>
          <p:spPr bwMode="auto">
            <a:xfrm>
              <a:off x="579438" y="432117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-4</a:t>
              </a:r>
              <a:endParaRPr lang="fr-FR" sz="2000">
                <a:solidFill>
                  <a:srgbClr val="000066"/>
                </a:solidFill>
              </a:endParaRPr>
            </a:p>
          </p:txBody>
        </p:sp>
        <p:sp>
          <p:nvSpPr>
            <p:cNvPr id="26743" name="Rectangle 119"/>
            <p:cNvSpPr>
              <a:spLocks noChangeArrowheads="1"/>
            </p:cNvSpPr>
            <p:nvPr/>
          </p:nvSpPr>
          <p:spPr bwMode="auto">
            <a:xfrm>
              <a:off x="579438" y="479107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-6</a:t>
              </a:r>
              <a:endParaRPr lang="fr-FR" sz="2000">
                <a:solidFill>
                  <a:srgbClr val="000066"/>
                </a:solidFill>
              </a:endParaRPr>
            </a:p>
          </p:txBody>
        </p:sp>
      </p:grpSp>
      <p:sp>
        <p:nvSpPr>
          <p:cNvPr id="87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88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89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90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8678" name="Title 3"/>
          <p:cNvSpPr>
            <a:spLocks noGrp="1"/>
          </p:cNvSpPr>
          <p:nvPr>
            <p:ph type="title"/>
          </p:nvPr>
        </p:nvSpPr>
        <p:spPr>
          <a:xfrm>
            <a:off x="2374900" y="1143000"/>
            <a:ext cx="4176713" cy="676275"/>
          </a:xfrm>
        </p:spPr>
        <p:txBody>
          <a:bodyPr/>
          <a:lstStyle/>
          <a:p>
            <a:pPr algn="ctr" eaLnBrk="1" hangingPunct="1"/>
            <a:r>
              <a:rPr lang="en-US" sz="2400" dirty="0">
                <a:solidFill>
                  <a:srgbClr val="CC3300"/>
                </a:solidFill>
                <a:ea typeface="ＭＳ Ｐゴシック" pitchFamily="34" charset="-128"/>
              </a:rPr>
              <a:t>Fasting Lipids at Week 48</a:t>
            </a:r>
            <a:endParaRPr lang="en-US" sz="1800" dirty="0">
              <a:solidFill>
                <a:srgbClr val="CC3300"/>
              </a:solidFill>
              <a:ea typeface="ＭＳ Ｐゴシック" pitchFamily="34" charset="-128"/>
            </a:endParaRPr>
          </a:p>
        </p:txBody>
      </p:sp>
      <p:sp>
        <p:nvSpPr>
          <p:cNvPr id="28685" name="TextBox 58"/>
          <p:cNvSpPr txBox="1">
            <a:spLocks noChangeArrowheads="1"/>
          </p:cNvSpPr>
          <p:nvPr/>
        </p:nvSpPr>
        <p:spPr bwMode="auto">
          <a:xfrm>
            <a:off x="539552" y="6104160"/>
            <a:ext cx="7712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0066"/>
                </a:solidFill>
              </a:rPr>
              <a:t>Patients initiating lipid-modifying medications: 3.6% E/C/F/TAF vs 2.9% E/C/F/TDF (p = 0.42)</a:t>
            </a:r>
          </a:p>
        </p:txBody>
      </p:sp>
      <p:grpSp>
        <p:nvGrpSpPr>
          <p:cNvPr id="28698" name="Groupe 55"/>
          <p:cNvGrpSpPr>
            <a:grpSpLocks/>
          </p:cNvGrpSpPr>
          <p:nvPr/>
        </p:nvGrpSpPr>
        <p:grpSpPr bwMode="auto">
          <a:xfrm>
            <a:off x="3151188" y="1773238"/>
            <a:ext cx="2687637" cy="688975"/>
            <a:chOff x="3151928" y="1905000"/>
            <a:chExt cx="2686897" cy="688975"/>
          </a:xfrm>
        </p:grpSpPr>
        <p:sp>
          <p:nvSpPr>
            <p:cNvPr id="28704" name="AutoShape 165"/>
            <p:cNvSpPr>
              <a:spLocks noChangeArrowheads="1"/>
            </p:cNvSpPr>
            <p:nvPr/>
          </p:nvSpPr>
          <p:spPr bwMode="auto">
            <a:xfrm>
              <a:off x="3151928" y="1905000"/>
              <a:ext cx="2453639" cy="6889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333399"/>
                </a:solidFill>
              </a:endParaRPr>
            </a:p>
          </p:txBody>
        </p:sp>
        <p:grpSp>
          <p:nvGrpSpPr>
            <p:cNvPr id="28705" name="Group 1"/>
            <p:cNvGrpSpPr>
              <a:grpSpLocks/>
            </p:cNvGrpSpPr>
            <p:nvPr/>
          </p:nvGrpSpPr>
          <p:grpSpPr bwMode="auto">
            <a:xfrm>
              <a:off x="3298825" y="1905000"/>
              <a:ext cx="2540000" cy="688975"/>
              <a:chOff x="2030994" y="5377596"/>
              <a:chExt cx="2541006" cy="689571"/>
            </a:xfrm>
          </p:grpSpPr>
          <p:grpSp>
            <p:nvGrpSpPr>
              <p:cNvPr id="28706" name="Group 17"/>
              <p:cNvGrpSpPr>
                <a:grpSpLocks/>
              </p:cNvGrpSpPr>
              <p:nvPr/>
            </p:nvGrpSpPr>
            <p:grpSpPr bwMode="auto">
              <a:xfrm>
                <a:off x="2030994" y="5377596"/>
                <a:ext cx="1376350" cy="689571"/>
                <a:chOff x="3473772" y="679472"/>
                <a:chExt cx="1376350" cy="689571"/>
              </a:xfrm>
            </p:grpSpPr>
            <p:sp>
              <p:nvSpPr>
                <p:cNvPr id="2" name="TextBox 61"/>
                <p:cNvSpPr txBox="1">
                  <a:spLocks noChangeArrowheads="1"/>
                </p:cNvSpPr>
                <p:nvPr/>
              </p:nvSpPr>
              <p:spPr bwMode="auto">
                <a:xfrm>
                  <a:off x="3474472" y="679472"/>
                  <a:ext cx="1143138" cy="274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>
                    <a:lnSpc>
                      <a:spcPct val="90000"/>
                    </a:lnSpc>
                    <a:defRPr/>
                  </a:pPr>
                  <a:r>
                    <a:rPr lang="en-US" sz="1600" b="1" dirty="0">
                      <a:solidFill>
                        <a:srgbClr val="333399"/>
                      </a:solidFill>
                      <a:latin typeface="+mj-lt"/>
                      <a:ea typeface="ＭＳ Ｐゴシック" pitchFamily="-1" charset="-128"/>
                    </a:rPr>
                    <a:t>E/C/F/TAF</a:t>
                  </a:r>
                </a:p>
              </p:txBody>
            </p:sp>
            <p:grpSp>
              <p:nvGrpSpPr>
                <p:cNvPr id="28716" name="Group 4"/>
                <p:cNvGrpSpPr>
                  <a:grpSpLocks/>
                </p:cNvGrpSpPr>
                <p:nvPr/>
              </p:nvGrpSpPr>
              <p:grpSpPr bwMode="auto">
                <a:xfrm>
                  <a:off x="3484837" y="892330"/>
                  <a:ext cx="1354456" cy="274320"/>
                  <a:chOff x="3484837" y="892691"/>
                  <a:chExt cx="1354456" cy="274320"/>
                </a:xfrm>
              </p:grpSpPr>
              <p:sp>
                <p:nvSpPr>
                  <p:cNvPr id="69" name="Rectangle 68"/>
                  <p:cNvSpPr/>
                  <p:nvPr/>
                </p:nvSpPr>
                <p:spPr>
                  <a:xfrm>
                    <a:off x="3485586" y="961063"/>
                    <a:ext cx="136541" cy="138232"/>
                  </a:xfrm>
                  <a:prstGeom prst="rect">
                    <a:avLst/>
                  </a:prstGeom>
                  <a:solidFill>
                    <a:srgbClr val="DBCEEE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28715" name="Text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96749" y="892742"/>
                    <a:ext cx="1143138" cy="2748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Baseline</a:t>
                    </a:r>
                  </a:p>
                </p:txBody>
              </p:sp>
            </p:grpSp>
            <p:grpSp>
              <p:nvGrpSpPr>
                <p:cNvPr id="28717" name="Group 70"/>
                <p:cNvGrpSpPr>
                  <a:grpSpLocks/>
                </p:cNvGrpSpPr>
                <p:nvPr/>
              </p:nvGrpSpPr>
              <p:grpSpPr bwMode="auto">
                <a:xfrm>
                  <a:off x="3484336" y="1094723"/>
                  <a:ext cx="1365786" cy="274320"/>
                  <a:chOff x="2272756" y="1095084"/>
                  <a:chExt cx="1365786" cy="274320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274006" y="1153317"/>
                    <a:ext cx="136541" cy="136643"/>
                  </a:xfrm>
                  <a:prstGeom prst="rect">
                    <a:avLst/>
                  </a:prstGeom>
                  <a:solidFill>
                    <a:srgbClr val="5C3498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28713" name="Text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6283" y="1094529"/>
                    <a:ext cx="1143138" cy="27487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Week 48</a:t>
                    </a:r>
                  </a:p>
                </p:txBody>
              </p:sp>
            </p:grpSp>
          </p:grpSp>
          <p:grpSp>
            <p:nvGrpSpPr>
              <p:cNvPr id="28707" name="Group 44"/>
              <p:cNvGrpSpPr>
                <a:grpSpLocks/>
              </p:cNvGrpSpPr>
              <p:nvPr/>
            </p:nvGrpSpPr>
            <p:grpSpPr bwMode="auto">
              <a:xfrm>
                <a:off x="3195650" y="5377596"/>
                <a:ext cx="1376350" cy="689571"/>
                <a:chOff x="3473772" y="683312"/>
                <a:chExt cx="1376350" cy="689571"/>
              </a:xfrm>
            </p:grpSpPr>
            <p:sp>
              <p:nvSpPr>
                <p:cNvPr id="3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3473594" y="683312"/>
                  <a:ext cx="1143138" cy="274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>
                    <a:lnSpc>
                      <a:spcPct val="90000"/>
                    </a:lnSpc>
                    <a:defRPr/>
                  </a:pPr>
                  <a:r>
                    <a:rPr lang="en-US" sz="1600" b="1">
                      <a:solidFill>
                        <a:srgbClr val="333399"/>
                      </a:solidFill>
                      <a:latin typeface="+mj-lt"/>
                      <a:ea typeface="ＭＳ Ｐゴシック" pitchFamily="-1" charset="-128"/>
                    </a:rPr>
                    <a:t>E/C/F/TDF</a:t>
                  </a:r>
                </a:p>
              </p:txBody>
            </p:sp>
            <p:grpSp>
              <p:nvGrpSpPr>
                <p:cNvPr id="28709" name="Group 46"/>
                <p:cNvGrpSpPr>
                  <a:grpSpLocks/>
                </p:cNvGrpSpPr>
                <p:nvPr/>
              </p:nvGrpSpPr>
              <p:grpSpPr bwMode="auto">
                <a:xfrm>
                  <a:off x="3484837" y="896170"/>
                  <a:ext cx="1354456" cy="274320"/>
                  <a:chOff x="3484837" y="896531"/>
                  <a:chExt cx="1354456" cy="274320"/>
                </a:xfrm>
              </p:grpSpPr>
              <p:sp>
                <p:nvSpPr>
                  <p:cNvPr id="60" name="Rectangle 59"/>
                  <p:cNvSpPr/>
                  <p:nvPr/>
                </p:nvSpPr>
                <p:spPr>
                  <a:xfrm>
                    <a:off x="3484707" y="964903"/>
                    <a:ext cx="136541" cy="138232"/>
                  </a:xfrm>
                  <a:prstGeom prst="rect">
                    <a:avLst/>
                  </a:prstGeom>
                  <a:solidFill>
                    <a:srgbClr val="FFC295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28708" name="Text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95870" y="896582"/>
                    <a:ext cx="1143138" cy="2748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Baseline</a:t>
                    </a:r>
                  </a:p>
                </p:txBody>
              </p:sp>
            </p:grpSp>
            <p:grpSp>
              <p:nvGrpSpPr>
                <p:cNvPr id="28710" name="Group 47"/>
                <p:cNvGrpSpPr>
                  <a:grpSpLocks/>
                </p:cNvGrpSpPr>
                <p:nvPr/>
              </p:nvGrpSpPr>
              <p:grpSpPr bwMode="auto">
                <a:xfrm>
                  <a:off x="3484336" y="1098563"/>
                  <a:ext cx="1365786" cy="274320"/>
                  <a:chOff x="2272756" y="1098924"/>
                  <a:chExt cx="1365786" cy="274320"/>
                </a:xfrm>
              </p:grpSpPr>
              <p:sp>
                <p:nvSpPr>
                  <p:cNvPr id="49" name="Rectangle 48"/>
                  <p:cNvSpPr/>
                  <p:nvPr/>
                </p:nvSpPr>
                <p:spPr>
                  <a:xfrm>
                    <a:off x="2273127" y="1157157"/>
                    <a:ext cx="136541" cy="136643"/>
                  </a:xfrm>
                  <a:prstGeom prst="rect">
                    <a:avLst/>
                  </a:prstGeom>
                  <a:solidFill>
                    <a:srgbClr val="F66900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4" name="Text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5404" y="1098369"/>
                    <a:ext cx="1143138" cy="27487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Week 48</a:t>
                    </a:r>
                  </a:p>
                </p:txBody>
              </p:sp>
            </p:grpSp>
          </p:grpSp>
        </p:grpSp>
      </p:grpSp>
      <p:sp>
        <p:nvSpPr>
          <p:cNvPr id="47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Studies GS-US-292-0104 and GS-US-292-0111: </a:t>
            </a:r>
            <a:b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</a:b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E/C/F/TAF QD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vs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 E/C/F/TDF QD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220549" y="2216150"/>
            <a:ext cx="8396005" cy="3832896"/>
            <a:chOff x="220549" y="2216150"/>
            <a:chExt cx="8396005" cy="3832896"/>
          </a:xfrm>
        </p:grpSpPr>
        <p:graphicFrame>
          <p:nvGraphicFramePr>
            <p:cNvPr id="28674" name="Content Placeholder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06802033"/>
                </p:ext>
              </p:extLst>
            </p:nvPr>
          </p:nvGraphicFramePr>
          <p:xfrm>
            <a:off x="1382050" y="2305397"/>
            <a:ext cx="5934075" cy="3571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1" name="Worksheet" r:id="rId4" imgW="5934060" imgH="3571875" progId="">
                    <p:embed/>
                  </p:oleObj>
                </mc:Choice>
                <mc:Fallback>
                  <p:oleObj name="Worksheet" r:id="rId4" imgW="5934060" imgH="3571875" progId="">
                    <p:embed/>
                    <p:pic>
                      <p:nvPicPr>
                        <p:cNvPr id="0" name="Picture 6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2050" y="2305397"/>
                          <a:ext cx="5934075" cy="3571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3" name="Groupe 82"/>
            <p:cNvGrpSpPr/>
            <p:nvPr/>
          </p:nvGrpSpPr>
          <p:grpSpPr>
            <a:xfrm>
              <a:off x="220549" y="2216150"/>
              <a:ext cx="8396005" cy="3832896"/>
              <a:chOff x="220549" y="2216150"/>
              <a:chExt cx="8396005" cy="3832896"/>
            </a:xfrm>
          </p:grpSpPr>
          <p:sp>
            <p:nvSpPr>
              <p:cNvPr id="28679" name="TextBox 52"/>
              <p:cNvSpPr txBox="1">
                <a:spLocks noChangeArrowheads="1"/>
              </p:cNvSpPr>
              <p:nvPr/>
            </p:nvSpPr>
            <p:spPr bwMode="auto">
              <a:xfrm>
                <a:off x="611560" y="5335933"/>
                <a:ext cx="2454275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Total Cholesterol</a:t>
                </a:r>
              </a:p>
            </p:txBody>
          </p:sp>
          <p:sp>
            <p:nvSpPr>
              <p:cNvPr id="28680" name="TextBox 53"/>
              <p:cNvSpPr txBox="1">
                <a:spLocks noChangeArrowheads="1"/>
              </p:cNvSpPr>
              <p:nvPr/>
            </p:nvSpPr>
            <p:spPr bwMode="auto">
              <a:xfrm>
                <a:off x="3037260" y="5335933"/>
                <a:ext cx="302968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LDL</a:t>
                </a:r>
              </a:p>
            </p:txBody>
          </p:sp>
          <p:sp>
            <p:nvSpPr>
              <p:cNvPr id="28681" name="TextBox 54"/>
              <p:cNvSpPr txBox="1">
                <a:spLocks noChangeArrowheads="1"/>
              </p:cNvSpPr>
              <p:nvPr/>
            </p:nvSpPr>
            <p:spPr bwMode="auto">
              <a:xfrm>
                <a:off x="4385048" y="5335933"/>
                <a:ext cx="346249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1">
                    <a:solidFill>
                      <a:srgbClr val="333399"/>
                    </a:solidFill>
                    <a:latin typeface="+mj-lt"/>
                  </a:rPr>
                  <a:t>HDL</a:t>
                </a:r>
              </a:p>
            </p:txBody>
          </p:sp>
          <p:sp>
            <p:nvSpPr>
              <p:cNvPr id="28682" name="TextBox 55"/>
              <p:cNvSpPr txBox="1">
                <a:spLocks noChangeArrowheads="1"/>
              </p:cNvSpPr>
              <p:nvPr/>
            </p:nvSpPr>
            <p:spPr bwMode="auto">
              <a:xfrm>
                <a:off x="5415335" y="5335933"/>
                <a:ext cx="1064074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1">
                    <a:solidFill>
                      <a:srgbClr val="333399"/>
                    </a:solidFill>
                    <a:latin typeface="+mj-lt"/>
                  </a:rPr>
                  <a:t>Triglycerides</a:t>
                </a:r>
              </a:p>
            </p:txBody>
          </p:sp>
          <p:sp>
            <p:nvSpPr>
              <p:cNvPr id="28684" name="TextBox 57"/>
              <p:cNvSpPr txBox="1">
                <a:spLocks noChangeArrowheads="1"/>
              </p:cNvSpPr>
              <p:nvPr/>
            </p:nvSpPr>
            <p:spPr bwMode="auto">
              <a:xfrm rot="-5400000">
                <a:off x="-600765" y="3602243"/>
                <a:ext cx="1836528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66"/>
                    </a:solidFill>
                  </a:rPr>
                  <a:t>Median Values (mg/</a:t>
                </a:r>
                <a:r>
                  <a:rPr lang="en-US" sz="1400" dirty="0" err="1">
                    <a:solidFill>
                      <a:srgbClr val="000066"/>
                    </a:solidFill>
                  </a:rPr>
                  <a:t>dL</a:t>
                </a:r>
                <a:r>
                  <a:rPr lang="en-US" sz="1400" dirty="0">
                    <a:solidFill>
                      <a:srgbClr val="000066"/>
                    </a:solidFill>
                  </a:rPr>
                  <a:t>)</a:t>
                </a:r>
              </a:p>
            </p:txBody>
          </p:sp>
          <p:sp>
            <p:nvSpPr>
              <p:cNvPr id="28686" name="TextBox 64"/>
              <p:cNvSpPr txBox="1">
                <a:spLocks noChangeArrowheads="1"/>
              </p:cNvSpPr>
              <p:nvPr/>
            </p:nvSpPr>
            <p:spPr bwMode="auto">
              <a:xfrm>
                <a:off x="1115616" y="5661248"/>
                <a:ext cx="7500938" cy="387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66"/>
                    </a:solidFill>
                  </a:rPr>
                  <a:t>    p &lt; 0.001                p &lt; 0.001              p &lt; 0.001           p = 0.027                         p = 0.84</a:t>
                </a:r>
              </a:p>
              <a:p>
                <a:pPr>
                  <a:lnSpc>
                    <a:spcPct val="90000"/>
                  </a:lnSpc>
                </a:pPr>
                <a:endParaRPr lang="en-US" sz="14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8688" name="TextBox 18"/>
              <p:cNvSpPr txBox="1">
                <a:spLocks noChangeArrowheads="1"/>
              </p:cNvSpPr>
              <p:nvPr/>
            </p:nvSpPr>
            <p:spPr bwMode="auto">
              <a:xfrm>
                <a:off x="1367763" y="2257750"/>
                <a:ext cx="547687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 dirty="0">
                    <a:solidFill>
                      <a:srgbClr val="000066"/>
                    </a:solidFill>
                    <a:latin typeface="+mj-lt"/>
                  </a:rPr>
                  <a:t>189</a:t>
                </a:r>
              </a:p>
            </p:txBody>
          </p:sp>
          <p:sp>
            <p:nvSpPr>
              <p:cNvPr id="28689" name="TextBox 79"/>
              <p:cNvSpPr txBox="1">
                <a:spLocks noChangeArrowheads="1"/>
              </p:cNvSpPr>
              <p:nvPr/>
            </p:nvSpPr>
            <p:spPr bwMode="auto">
              <a:xfrm>
                <a:off x="1922925" y="2517700"/>
                <a:ext cx="547688" cy="273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 dirty="0">
                    <a:solidFill>
                      <a:srgbClr val="000066"/>
                    </a:solidFill>
                    <a:latin typeface="+mj-lt"/>
                  </a:rPr>
                  <a:t>177</a:t>
                </a:r>
              </a:p>
            </p:txBody>
          </p:sp>
          <p:sp>
            <p:nvSpPr>
              <p:cNvPr id="28690" name="TextBox 80"/>
              <p:cNvSpPr txBox="1">
                <a:spLocks noChangeArrowheads="1"/>
              </p:cNvSpPr>
              <p:nvPr/>
            </p:nvSpPr>
            <p:spPr bwMode="auto">
              <a:xfrm>
                <a:off x="2736850" y="3295650"/>
                <a:ext cx="547688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>
                    <a:solidFill>
                      <a:srgbClr val="000066"/>
                    </a:solidFill>
                    <a:latin typeface="+mj-lt"/>
                  </a:rPr>
                  <a:t>115</a:t>
                </a:r>
              </a:p>
            </p:txBody>
          </p:sp>
          <p:sp>
            <p:nvSpPr>
              <p:cNvPr id="28691" name="TextBox 81"/>
              <p:cNvSpPr txBox="1">
                <a:spLocks noChangeArrowheads="1"/>
              </p:cNvSpPr>
              <p:nvPr/>
            </p:nvSpPr>
            <p:spPr bwMode="auto">
              <a:xfrm>
                <a:off x="3275675" y="3508238"/>
                <a:ext cx="547688" cy="273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 dirty="0">
                    <a:solidFill>
                      <a:srgbClr val="000066"/>
                    </a:solidFill>
                    <a:latin typeface="+mj-lt"/>
                  </a:rPr>
                  <a:t>109</a:t>
                </a:r>
              </a:p>
            </p:txBody>
          </p:sp>
          <p:sp>
            <p:nvSpPr>
              <p:cNvPr id="28692" name="TextBox 82"/>
              <p:cNvSpPr txBox="1">
                <a:spLocks noChangeArrowheads="1"/>
              </p:cNvSpPr>
              <p:nvPr/>
            </p:nvSpPr>
            <p:spPr bwMode="auto">
              <a:xfrm>
                <a:off x="4111625" y="4294188"/>
                <a:ext cx="549275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>
                    <a:solidFill>
                      <a:srgbClr val="000066"/>
                    </a:solidFill>
                    <a:latin typeface="+mj-lt"/>
                  </a:rPr>
                  <a:t>51</a:t>
                </a:r>
              </a:p>
            </p:txBody>
          </p:sp>
          <p:sp>
            <p:nvSpPr>
              <p:cNvPr id="28693" name="TextBox 83"/>
              <p:cNvSpPr txBox="1">
                <a:spLocks noChangeArrowheads="1"/>
              </p:cNvSpPr>
              <p:nvPr/>
            </p:nvSpPr>
            <p:spPr bwMode="auto">
              <a:xfrm>
                <a:off x="4675188" y="4343400"/>
                <a:ext cx="54927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>
                    <a:solidFill>
                      <a:srgbClr val="000066"/>
                    </a:solidFill>
                    <a:latin typeface="+mj-lt"/>
                  </a:rPr>
                  <a:t>48</a:t>
                </a:r>
              </a:p>
              <a:p>
                <a:pPr algn="ctr">
                  <a:lnSpc>
                    <a:spcPct val="90000"/>
                  </a:lnSpc>
                </a:pPr>
                <a:endParaRPr lang="en-US" sz="1400" b="1">
                  <a:solidFill>
                    <a:srgbClr val="000066"/>
                  </a:solidFill>
                  <a:latin typeface="+mj-lt"/>
                </a:endParaRPr>
              </a:p>
            </p:txBody>
          </p:sp>
          <p:sp>
            <p:nvSpPr>
              <p:cNvPr id="28694" name="TextBox 84"/>
              <p:cNvSpPr txBox="1">
                <a:spLocks noChangeArrowheads="1"/>
              </p:cNvSpPr>
              <p:nvPr/>
            </p:nvSpPr>
            <p:spPr bwMode="auto">
              <a:xfrm>
                <a:off x="5925350" y="3520938"/>
                <a:ext cx="549275" cy="274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 dirty="0">
                    <a:solidFill>
                      <a:srgbClr val="000066"/>
                    </a:solidFill>
                    <a:latin typeface="+mj-lt"/>
                  </a:rPr>
                  <a:t>108</a:t>
                </a:r>
              </a:p>
              <a:p>
                <a:pPr algn="ctr">
                  <a:lnSpc>
                    <a:spcPct val="90000"/>
                  </a:lnSpc>
                </a:pPr>
                <a:endParaRPr lang="en-US" sz="1400" b="1" dirty="0">
                  <a:solidFill>
                    <a:srgbClr val="000066"/>
                  </a:solidFill>
                  <a:latin typeface="+mj-lt"/>
                </a:endParaRPr>
              </a:p>
            </p:txBody>
          </p:sp>
          <p:sp>
            <p:nvSpPr>
              <p:cNvPr id="28696" name="TextBox 86"/>
              <p:cNvSpPr txBox="1">
                <a:spLocks noChangeArrowheads="1"/>
              </p:cNvSpPr>
              <p:nvPr/>
            </p:nvSpPr>
            <p:spPr bwMode="auto">
              <a:xfrm>
                <a:off x="5465963" y="3351475"/>
                <a:ext cx="547687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 dirty="0">
                    <a:solidFill>
                      <a:srgbClr val="000066"/>
                    </a:solidFill>
                    <a:latin typeface="+mj-lt"/>
                  </a:rPr>
                  <a:t>114</a:t>
                </a:r>
              </a:p>
            </p:txBody>
          </p:sp>
          <p:sp>
            <p:nvSpPr>
              <p:cNvPr id="28725" name="Freeform 53"/>
              <p:cNvSpPr>
                <a:spLocks noEditPoints="1"/>
              </p:cNvSpPr>
              <p:nvPr/>
            </p:nvSpPr>
            <p:spPr bwMode="auto">
              <a:xfrm>
                <a:off x="1340810" y="2928938"/>
                <a:ext cx="4648200" cy="23574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8" y="0"/>
                  </a:cxn>
                  <a:cxn ang="0">
                    <a:pos x="348" y="1485"/>
                  </a:cxn>
                  <a:cxn ang="0">
                    <a:pos x="0" y="1485"/>
                  </a:cxn>
                  <a:cxn ang="0">
                    <a:pos x="0" y="0"/>
                  </a:cxn>
                  <a:cxn ang="0">
                    <a:pos x="862" y="547"/>
                  </a:cxn>
                  <a:cxn ang="0">
                    <a:pos x="1210" y="547"/>
                  </a:cxn>
                  <a:cxn ang="0">
                    <a:pos x="1210" y="1485"/>
                  </a:cxn>
                  <a:cxn ang="0">
                    <a:pos x="862" y="1485"/>
                  </a:cxn>
                  <a:cxn ang="0">
                    <a:pos x="862" y="547"/>
                  </a:cxn>
                  <a:cxn ang="0">
                    <a:pos x="1719" y="1075"/>
                  </a:cxn>
                  <a:cxn ang="0">
                    <a:pos x="2066" y="1075"/>
                  </a:cxn>
                  <a:cxn ang="0">
                    <a:pos x="2066" y="1485"/>
                  </a:cxn>
                  <a:cxn ang="0">
                    <a:pos x="1719" y="1485"/>
                  </a:cxn>
                  <a:cxn ang="0">
                    <a:pos x="1719" y="1075"/>
                  </a:cxn>
                  <a:cxn ang="0">
                    <a:pos x="2581" y="603"/>
                  </a:cxn>
                  <a:cxn ang="0">
                    <a:pos x="2928" y="603"/>
                  </a:cxn>
                  <a:cxn ang="0">
                    <a:pos x="2928" y="1485"/>
                  </a:cxn>
                  <a:cxn ang="0">
                    <a:pos x="2581" y="1485"/>
                  </a:cxn>
                  <a:cxn ang="0">
                    <a:pos x="2581" y="603"/>
                  </a:cxn>
                </a:cxnLst>
                <a:rect l="0" t="0" r="r" b="b"/>
                <a:pathLst>
                  <a:path w="2928" h="1485">
                    <a:moveTo>
                      <a:pt x="0" y="0"/>
                    </a:moveTo>
                    <a:lnTo>
                      <a:pt x="348" y="0"/>
                    </a:lnTo>
                    <a:lnTo>
                      <a:pt x="348" y="1485"/>
                    </a:lnTo>
                    <a:lnTo>
                      <a:pt x="0" y="1485"/>
                    </a:lnTo>
                    <a:lnTo>
                      <a:pt x="0" y="0"/>
                    </a:lnTo>
                    <a:close/>
                    <a:moveTo>
                      <a:pt x="862" y="547"/>
                    </a:moveTo>
                    <a:lnTo>
                      <a:pt x="1210" y="547"/>
                    </a:lnTo>
                    <a:lnTo>
                      <a:pt x="1210" y="1485"/>
                    </a:lnTo>
                    <a:lnTo>
                      <a:pt x="862" y="1485"/>
                    </a:lnTo>
                    <a:lnTo>
                      <a:pt x="862" y="547"/>
                    </a:lnTo>
                    <a:close/>
                    <a:moveTo>
                      <a:pt x="1719" y="1075"/>
                    </a:moveTo>
                    <a:lnTo>
                      <a:pt x="2066" y="1075"/>
                    </a:lnTo>
                    <a:lnTo>
                      <a:pt x="2066" y="1485"/>
                    </a:lnTo>
                    <a:lnTo>
                      <a:pt x="1719" y="1485"/>
                    </a:lnTo>
                    <a:lnTo>
                      <a:pt x="1719" y="1075"/>
                    </a:lnTo>
                    <a:close/>
                    <a:moveTo>
                      <a:pt x="2581" y="603"/>
                    </a:moveTo>
                    <a:lnTo>
                      <a:pt x="2928" y="603"/>
                    </a:lnTo>
                    <a:lnTo>
                      <a:pt x="2928" y="1485"/>
                    </a:lnTo>
                    <a:lnTo>
                      <a:pt x="2581" y="1485"/>
                    </a:lnTo>
                    <a:lnTo>
                      <a:pt x="2581" y="603"/>
                    </a:lnTo>
                    <a:close/>
                  </a:path>
                </a:pathLst>
              </a:custGeom>
              <a:solidFill>
                <a:srgbClr val="DBCEE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26" name="Rectangle 54"/>
              <p:cNvSpPr>
                <a:spLocks noChangeArrowheads="1"/>
              </p:cNvSpPr>
              <p:nvPr/>
            </p:nvSpPr>
            <p:spPr bwMode="auto">
              <a:xfrm>
                <a:off x="1346400" y="2495550"/>
                <a:ext cx="552450" cy="433388"/>
              </a:xfrm>
              <a:prstGeom prst="rect">
                <a:avLst/>
              </a:prstGeom>
              <a:solidFill>
                <a:srgbClr val="6338A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27" name="Freeform 55"/>
              <p:cNvSpPr>
                <a:spLocks noEditPoints="1"/>
              </p:cNvSpPr>
              <p:nvPr/>
            </p:nvSpPr>
            <p:spPr bwMode="auto">
              <a:xfrm>
                <a:off x="2714825" y="3600913"/>
                <a:ext cx="3279775" cy="10461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8" y="0"/>
                  </a:cxn>
                  <a:cxn ang="0">
                    <a:pos x="348" y="131"/>
                  </a:cxn>
                  <a:cxn ang="0">
                    <a:pos x="0" y="131"/>
                  </a:cxn>
                  <a:cxn ang="0">
                    <a:pos x="0" y="0"/>
                  </a:cxn>
                  <a:cxn ang="0">
                    <a:pos x="857" y="597"/>
                  </a:cxn>
                  <a:cxn ang="0">
                    <a:pos x="1204" y="597"/>
                  </a:cxn>
                  <a:cxn ang="0">
                    <a:pos x="1204" y="659"/>
                  </a:cxn>
                  <a:cxn ang="0">
                    <a:pos x="857" y="659"/>
                  </a:cxn>
                  <a:cxn ang="0">
                    <a:pos x="857" y="597"/>
                  </a:cxn>
                  <a:cxn ang="0">
                    <a:pos x="1719" y="13"/>
                  </a:cxn>
                  <a:cxn ang="0">
                    <a:pos x="2066" y="13"/>
                  </a:cxn>
                  <a:cxn ang="0">
                    <a:pos x="2066" y="187"/>
                  </a:cxn>
                  <a:cxn ang="0">
                    <a:pos x="1719" y="187"/>
                  </a:cxn>
                  <a:cxn ang="0">
                    <a:pos x="1719" y="13"/>
                  </a:cxn>
                </a:cxnLst>
                <a:rect l="0" t="0" r="r" b="b"/>
                <a:pathLst>
                  <a:path w="2066" h="659">
                    <a:moveTo>
                      <a:pt x="0" y="0"/>
                    </a:moveTo>
                    <a:lnTo>
                      <a:pt x="348" y="0"/>
                    </a:lnTo>
                    <a:lnTo>
                      <a:pt x="348" y="131"/>
                    </a:lnTo>
                    <a:lnTo>
                      <a:pt x="0" y="131"/>
                    </a:lnTo>
                    <a:lnTo>
                      <a:pt x="0" y="0"/>
                    </a:lnTo>
                    <a:close/>
                    <a:moveTo>
                      <a:pt x="857" y="597"/>
                    </a:moveTo>
                    <a:lnTo>
                      <a:pt x="1204" y="597"/>
                    </a:lnTo>
                    <a:lnTo>
                      <a:pt x="1204" y="659"/>
                    </a:lnTo>
                    <a:lnTo>
                      <a:pt x="857" y="659"/>
                    </a:lnTo>
                    <a:lnTo>
                      <a:pt x="857" y="597"/>
                    </a:lnTo>
                    <a:close/>
                    <a:moveTo>
                      <a:pt x="1719" y="13"/>
                    </a:moveTo>
                    <a:lnTo>
                      <a:pt x="2066" y="13"/>
                    </a:lnTo>
                    <a:lnTo>
                      <a:pt x="2066" y="187"/>
                    </a:lnTo>
                    <a:lnTo>
                      <a:pt x="1719" y="187"/>
                    </a:lnTo>
                    <a:lnTo>
                      <a:pt x="1719" y="13"/>
                    </a:lnTo>
                    <a:close/>
                  </a:path>
                </a:pathLst>
              </a:custGeom>
              <a:solidFill>
                <a:srgbClr val="5C349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28" name="Rectangle 56"/>
              <p:cNvSpPr>
                <a:spLocks noChangeArrowheads="1"/>
              </p:cNvSpPr>
              <p:nvPr/>
            </p:nvSpPr>
            <p:spPr bwMode="auto">
              <a:xfrm>
                <a:off x="968375" y="2332038"/>
                <a:ext cx="9525" cy="295910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729" name="Freeform 57"/>
              <p:cNvSpPr>
                <a:spLocks noEditPoints="1"/>
              </p:cNvSpPr>
              <p:nvPr/>
            </p:nvSpPr>
            <p:spPr bwMode="auto">
              <a:xfrm>
                <a:off x="912813" y="2327275"/>
                <a:ext cx="60325" cy="2968625"/>
              </a:xfrm>
              <a:custGeom>
                <a:avLst/>
                <a:gdLst/>
                <a:ahLst/>
                <a:cxnLst>
                  <a:cxn ang="0">
                    <a:pos x="0" y="1864"/>
                  </a:cxn>
                  <a:cxn ang="0">
                    <a:pos x="38" y="1864"/>
                  </a:cxn>
                  <a:cxn ang="0">
                    <a:pos x="38" y="1870"/>
                  </a:cxn>
                  <a:cxn ang="0">
                    <a:pos x="0" y="1870"/>
                  </a:cxn>
                  <a:cxn ang="0">
                    <a:pos x="0" y="1864"/>
                  </a:cxn>
                  <a:cxn ang="0">
                    <a:pos x="0" y="1398"/>
                  </a:cxn>
                  <a:cxn ang="0">
                    <a:pos x="38" y="1398"/>
                  </a:cxn>
                  <a:cxn ang="0">
                    <a:pos x="38" y="1404"/>
                  </a:cxn>
                  <a:cxn ang="0">
                    <a:pos x="0" y="1404"/>
                  </a:cxn>
                  <a:cxn ang="0">
                    <a:pos x="0" y="1398"/>
                  </a:cxn>
                  <a:cxn ang="0">
                    <a:pos x="0" y="932"/>
                  </a:cxn>
                  <a:cxn ang="0">
                    <a:pos x="38" y="932"/>
                  </a:cxn>
                  <a:cxn ang="0">
                    <a:pos x="38" y="938"/>
                  </a:cxn>
                  <a:cxn ang="0">
                    <a:pos x="0" y="938"/>
                  </a:cxn>
                  <a:cxn ang="0">
                    <a:pos x="0" y="932"/>
                  </a:cxn>
                  <a:cxn ang="0">
                    <a:pos x="0" y="466"/>
                  </a:cxn>
                  <a:cxn ang="0">
                    <a:pos x="38" y="466"/>
                  </a:cxn>
                  <a:cxn ang="0">
                    <a:pos x="38" y="472"/>
                  </a:cxn>
                  <a:cxn ang="0">
                    <a:pos x="0" y="472"/>
                  </a:cxn>
                  <a:cxn ang="0">
                    <a:pos x="0" y="466"/>
                  </a:cxn>
                  <a:cxn ang="0">
                    <a:pos x="0" y="0"/>
                  </a:cxn>
                  <a:cxn ang="0">
                    <a:pos x="38" y="0"/>
                  </a:cxn>
                  <a:cxn ang="0">
                    <a:pos x="38" y="6"/>
                  </a:cxn>
                  <a:cxn ang="0">
                    <a:pos x="0" y="6"/>
                  </a:cxn>
                  <a:cxn ang="0">
                    <a:pos x="0" y="0"/>
                  </a:cxn>
                </a:cxnLst>
                <a:rect l="0" t="0" r="r" b="b"/>
                <a:pathLst>
                  <a:path w="38" h="1870">
                    <a:moveTo>
                      <a:pt x="0" y="1864"/>
                    </a:moveTo>
                    <a:lnTo>
                      <a:pt x="38" y="1864"/>
                    </a:lnTo>
                    <a:lnTo>
                      <a:pt x="38" y="1870"/>
                    </a:lnTo>
                    <a:lnTo>
                      <a:pt x="0" y="1870"/>
                    </a:lnTo>
                    <a:lnTo>
                      <a:pt x="0" y="1864"/>
                    </a:lnTo>
                    <a:close/>
                    <a:moveTo>
                      <a:pt x="0" y="1398"/>
                    </a:moveTo>
                    <a:lnTo>
                      <a:pt x="38" y="1398"/>
                    </a:lnTo>
                    <a:lnTo>
                      <a:pt x="38" y="1404"/>
                    </a:lnTo>
                    <a:lnTo>
                      <a:pt x="0" y="1404"/>
                    </a:lnTo>
                    <a:lnTo>
                      <a:pt x="0" y="1398"/>
                    </a:lnTo>
                    <a:close/>
                    <a:moveTo>
                      <a:pt x="0" y="932"/>
                    </a:moveTo>
                    <a:lnTo>
                      <a:pt x="38" y="932"/>
                    </a:lnTo>
                    <a:lnTo>
                      <a:pt x="38" y="938"/>
                    </a:lnTo>
                    <a:lnTo>
                      <a:pt x="0" y="938"/>
                    </a:lnTo>
                    <a:lnTo>
                      <a:pt x="0" y="932"/>
                    </a:lnTo>
                    <a:close/>
                    <a:moveTo>
                      <a:pt x="0" y="466"/>
                    </a:moveTo>
                    <a:lnTo>
                      <a:pt x="38" y="466"/>
                    </a:lnTo>
                    <a:lnTo>
                      <a:pt x="38" y="472"/>
                    </a:lnTo>
                    <a:lnTo>
                      <a:pt x="0" y="472"/>
                    </a:lnTo>
                    <a:lnTo>
                      <a:pt x="0" y="466"/>
                    </a:lnTo>
                    <a:close/>
                    <a:moveTo>
                      <a:pt x="0" y="0"/>
                    </a:moveTo>
                    <a:lnTo>
                      <a:pt x="38" y="0"/>
                    </a:lnTo>
                    <a:lnTo>
                      <a:pt x="38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>
                <a:solidFill>
                  <a:srgbClr val="00206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730" name="Rectangle 58"/>
              <p:cNvSpPr>
                <a:spLocks noChangeArrowheads="1"/>
              </p:cNvSpPr>
              <p:nvPr/>
            </p:nvSpPr>
            <p:spPr bwMode="auto">
              <a:xfrm>
                <a:off x="973138" y="5286375"/>
                <a:ext cx="5465762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31" name="Rectangle 59"/>
              <p:cNvSpPr>
                <a:spLocks noChangeArrowheads="1"/>
              </p:cNvSpPr>
              <p:nvPr/>
            </p:nvSpPr>
            <p:spPr bwMode="auto">
              <a:xfrm>
                <a:off x="1512888" y="2989263"/>
                <a:ext cx="27411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 b="1" dirty="0">
                    <a:solidFill>
                      <a:srgbClr val="000066"/>
                    </a:solidFill>
                    <a:latin typeface="Calibri" pitchFamily="34" charset="0"/>
                  </a:rPr>
                  <a:t>160</a:t>
                </a:r>
                <a:endParaRPr lang="fr-FR" sz="16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8732" name="Rectangle 60"/>
              <p:cNvSpPr>
                <a:spLocks noChangeArrowheads="1"/>
              </p:cNvSpPr>
              <p:nvPr/>
            </p:nvSpPr>
            <p:spPr bwMode="auto">
              <a:xfrm>
                <a:off x="2878138" y="3860800"/>
                <a:ext cx="274114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 b="1">
                    <a:solidFill>
                      <a:srgbClr val="000066"/>
                    </a:solidFill>
                    <a:latin typeface="Calibri" pitchFamily="34" charset="0"/>
                  </a:rPr>
                  <a:t>101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733" name="Rectangle 61"/>
              <p:cNvSpPr>
                <a:spLocks noChangeArrowheads="1"/>
              </p:cNvSpPr>
              <p:nvPr/>
            </p:nvSpPr>
            <p:spPr bwMode="auto">
              <a:xfrm>
                <a:off x="4292600" y="4703763"/>
                <a:ext cx="182742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 b="1">
                    <a:solidFill>
                      <a:srgbClr val="000066"/>
                    </a:solidFill>
                    <a:latin typeface="Calibri" pitchFamily="34" charset="0"/>
                  </a:rPr>
                  <a:t>44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734" name="Rectangle 62"/>
              <p:cNvSpPr>
                <a:spLocks noChangeArrowheads="1"/>
              </p:cNvSpPr>
              <p:nvPr/>
            </p:nvSpPr>
            <p:spPr bwMode="auto">
              <a:xfrm>
                <a:off x="5657850" y="3949700"/>
                <a:ext cx="182742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 b="1">
                    <a:solidFill>
                      <a:srgbClr val="000066"/>
                    </a:solidFill>
                    <a:latin typeface="Calibri" pitchFamily="34" charset="0"/>
                  </a:rPr>
                  <a:t>95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735" name="Rectangle 63"/>
              <p:cNvSpPr>
                <a:spLocks noChangeArrowheads="1"/>
              </p:cNvSpPr>
              <p:nvPr/>
            </p:nvSpPr>
            <p:spPr bwMode="auto">
              <a:xfrm>
                <a:off x="709613" y="5173663"/>
                <a:ext cx="84960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200">
                    <a:solidFill>
                      <a:srgbClr val="000066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28736" name="Rectangle 64"/>
              <p:cNvSpPr>
                <a:spLocks noChangeArrowheads="1"/>
              </p:cNvSpPr>
              <p:nvPr/>
            </p:nvSpPr>
            <p:spPr bwMode="auto">
              <a:xfrm>
                <a:off x="614363" y="4433888"/>
                <a:ext cx="1699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200">
                    <a:solidFill>
                      <a:srgbClr val="000066"/>
                    </a:solidFill>
                    <a:latin typeface="+mn-lt"/>
                  </a:rPr>
                  <a:t>50</a:t>
                </a:r>
              </a:p>
            </p:txBody>
          </p:sp>
          <p:sp>
            <p:nvSpPr>
              <p:cNvPr id="28737" name="Rectangle 65"/>
              <p:cNvSpPr>
                <a:spLocks noChangeArrowheads="1"/>
              </p:cNvSpPr>
              <p:nvPr/>
            </p:nvSpPr>
            <p:spPr bwMode="auto">
              <a:xfrm>
                <a:off x="517525" y="3694113"/>
                <a:ext cx="25487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200">
                    <a:solidFill>
                      <a:srgbClr val="000066"/>
                    </a:solidFill>
                    <a:latin typeface="+mn-lt"/>
                  </a:rPr>
                  <a:t>100</a:t>
                </a:r>
              </a:p>
            </p:txBody>
          </p:sp>
          <p:sp>
            <p:nvSpPr>
              <p:cNvPr id="28738" name="Rectangle 66"/>
              <p:cNvSpPr>
                <a:spLocks noChangeArrowheads="1"/>
              </p:cNvSpPr>
              <p:nvPr/>
            </p:nvSpPr>
            <p:spPr bwMode="auto">
              <a:xfrm>
                <a:off x="517525" y="2955925"/>
                <a:ext cx="25487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200">
                    <a:solidFill>
                      <a:srgbClr val="000066"/>
                    </a:solidFill>
                    <a:latin typeface="+mn-lt"/>
                  </a:rPr>
                  <a:t>150</a:t>
                </a:r>
              </a:p>
            </p:txBody>
          </p:sp>
          <p:sp>
            <p:nvSpPr>
              <p:cNvPr id="28739" name="Rectangle 67"/>
              <p:cNvSpPr>
                <a:spLocks noChangeArrowheads="1"/>
              </p:cNvSpPr>
              <p:nvPr/>
            </p:nvSpPr>
            <p:spPr bwMode="auto">
              <a:xfrm>
                <a:off x="517525" y="2216150"/>
                <a:ext cx="25487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200">
                    <a:solidFill>
                      <a:srgbClr val="000066"/>
                    </a:solidFill>
                    <a:latin typeface="+mn-lt"/>
                  </a:rPr>
                  <a:t>200</a:t>
                </a:r>
              </a:p>
            </p:txBody>
          </p:sp>
        </p:grpSp>
        <p:grpSp>
          <p:nvGrpSpPr>
            <p:cNvPr id="82" name="Groupe 81"/>
            <p:cNvGrpSpPr/>
            <p:nvPr/>
          </p:nvGrpSpPr>
          <p:grpSpPr>
            <a:xfrm>
              <a:off x="7236296" y="2284553"/>
              <a:ext cx="1262662" cy="3232028"/>
              <a:chOff x="7419113" y="2146763"/>
              <a:chExt cx="1262662" cy="3232028"/>
            </a:xfrm>
          </p:grpSpPr>
          <p:sp>
            <p:nvSpPr>
              <p:cNvPr id="28683" name="TextBox 56"/>
              <p:cNvSpPr txBox="1">
                <a:spLocks noChangeArrowheads="1"/>
              </p:cNvSpPr>
              <p:nvPr/>
            </p:nvSpPr>
            <p:spPr bwMode="auto">
              <a:xfrm>
                <a:off x="7545188" y="5157192"/>
                <a:ext cx="1099660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rgbClr val="333399"/>
                    </a:solidFill>
                    <a:latin typeface="+mj-lt"/>
                  </a:rPr>
                  <a:t>TC:HDL Ratio</a:t>
                </a:r>
              </a:p>
            </p:txBody>
          </p:sp>
          <p:sp>
            <p:nvSpPr>
              <p:cNvPr id="28695" name="TextBox 85"/>
              <p:cNvSpPr txBox="1">
                <a:spLocks noChangeArrowheads="1"/>
              </p:cNvSpPr>
              <p:nvPr/>
            </p:nvSpPr>
            <p:spPr bwMode="auto">
              <a:xfrm>
                <a:off x="8132500" y="2774950"/>
                <a:ext cx="54927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 dirty="0">
                    <a:solidFill>
                      <a:srgbClr val="000066"/>
                    </a:solidFill>
                    <a:latin typeface="+mj-lt"/>
                  </a:rPr>
                  <a:t>3.7</a:t>
                </a:r>
              </a:p>
              <a:p>
                <a:pPr algn="ctr">
                  <a:lnSpc>
                    <a:spcPct val="90000"/>
                  </a:lnSpc>
                </a:pPr>
                <a:endParaRPr lang="en-US" sz="1400" b="1" dirty="0">
                  <a:solidFill>
                    <a:srgbClr val="000066"/>
                  </a:solidFill>
                  <a:latin typeface="+mj-lt"/>
                </a:endParaRPr>
              </a:p>
            </p:txBody>
          </p:sp>
          <p:sp>
            <p:nvSpPr>
              <p:cNvPr id="28697" name="TextBox 87"/>
              <p:cNvSpPr txBox="1">
                <a:spLocks noChangeArrowheads="1"/>
              </p:cNvSpPr>
              <p:nvPr/>
            </p:nvSpPr>
            <p:spPr bwMode="auto">
              <a:xfrm>
                <a:off x="7585075" y="2774950"/>
                <a:ext cx="547688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54864" rIns="0" bIns="0"/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1" dirty="0">
                    <a:solidFill>
                      <a:srgbClr val="000066"/>
                    </a:solidFill>
                    <a:latin typeface="+mj-lt"/>
                  </a:rPr>
                  <a:t>3.7</a:t>
                </a:r>
              </a:p>
              <a:p>
                <a:pPr algn="ctr">
                  <a:lnSpc>
                    <a:spcPct val="90000"/>
                  </a:lnSpc>
                </a:pPr>
                <a:endParaRPr lang="en-US" sz="1400" b="1" dirty="0">
                  <a:solidFill>
                    <a:srgbClr val="000066"/>
                  </a:solidFill>
                  <a:latin typeface="+mj-lt"/>
                </a:endParaRPr>
              </a:p>
            </p:txBody>
          </p:sp>
          <p:sp>
            <p:nvSpPr>
              <p:cNvPr id="28742" name="Rectangle 70"/>
              <p:cNvSpPr>
                <a:spLocks noChangeArrowheads="1"/>
              </p:cNvSpPr>
              <p:nvPr/>
            </p:nvSpPr>
            <p:spPr bwMode="auto">
              <a:xfrm>
                <a:off x="7675563" y="3055938"/>
                <a:ext cx="382587" cy="2052637"/>
              </a:xfrm>
              <a:prstGeom prst="rect">
                <a:avLst/>
              </a:prstGeom>
              <a:solidFill>
                <a:srgbClr val="DBCE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43" name="Rectangle 71"/>
              <p:cNvSpPr>
                <a:spLocks noChangeArrowheads="1"/>
              </p:cNvSpPr>
              <p:nvPr/>
            </p:nvSpPr>
            <p:spPr bwMode="auto">
              <a:xfrm>
                <a:off x="8172450" y="3055938"/>
                <a:ext cx="382588" cy="2052637"/>
              </a:xfrm>
              <a:prstGeom prst="rect">
                <a:avLst/>
              </a:prstGeom>
              <a:solidFill>
                <a:srgbClr val="FFC29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44" name="Rectangle 72"/>
              <p:cNvSpPr>
                <a:spLocks noChangeArrowheads="1"/>
              </p:cNvSpPr>
              <p:nvPr/>
            </p:nvSpPr>
            <p:spPr bwMode="auto">
              <a:xfrm>
                <a:off x="8172450" y="2998788"/>
                <a:ext cx="382588" cy="57150"/>
              </a:xfrm>
              <a:prstGeom prst="rect">
                <a:avLst/>
              </a:prstGeom>
              <a:solidFill>
                <a:srgbClr val="F66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45" name="Rectangle 73"/>
              <p:cNvSpPr>
                <a:spLocks noChangeArrowheads="1"/>
              </p:cNvSpPr>
              <p:nvPr/>
            </p:nvSpPr>
            <p:spPr bwMode="auto">
              <a:xfrm>
                <a:off x="7675563" y="2998788"/>
                <a:ext cx="382587" cy="57150"/>
              </a:xfrm>
              <a:prstGeom prst="rect">
                <a:avLst/>
              </a:prstGeom>
              <a:solidFill>
                <a:srgbClr val="5C349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46" name="Rectangle 74"/>
              <p:cNvSpPr>
                <a:spLocks noChangeArrowheads="1"/>
              </p:cNvSpPr>
              <p:nvPr/>
            </p:nvSpPr>
            <p:spPr bwMode="auto">
              <a:xfrm>
                <a:off x="7608888" y="2247900"/>
                <a:ext cx="9525" cy="286543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47" name="Freeform 75"/>
              <p:cNvSpPr>
                <a:spLocks noEditPoints="1"/>
              </p:cNvSpPr>
              <p:nvPr/>
            </p:nvSpPr>
            <p:spPr bwMode="auto">
              <a:xfrm>
                <a:off x="7556500" y="2243138"/>
                <a:ext cx="57150" cy="2874962"/>
              </a:xfrm>
              <a:custGeom>
                <a:avLst/>
                <a:gdLst/>
                <a:ahLst/>
                <a:cxnLst>
                  <a:cxn ang="0">
                    <a:pos x="0" y="1805"/>
                  </a:cxn>
                  <a:cxn ang="0">
                    <a:pos x="36" y="1805"/>
                  </a:cxn>
                  <a:cxn ang="0">
                    <a:pos x="36" y="1811"/>
                  </a:cxn>
                  <a:cxn ang="0">
                    <a:pos x="0" y="1811"/>
                  </a:cxn>
                  <a:cxn ang="0">
                    <a:pos x="0" y="1805"/>
                  </a:cxn>
                  <a:cxn ang="0">
                    <a:pos x="0" y="1444"/>
                  </a:cxn>
                  <a:cxn ang="0">
                    <a:pos x="36" y="1444"/>
                  </a:cxn>
                  <a:cxn ang="0">
                    <a:pos x="36" y="1450"/>
                  </a:cxn>
                  <a:cxn ang="0">
                    <a:pos x="0" y="1450"/>
                  </a:cxn>
                  <a:cxn ang="0">
                    <a:pos x="0" y="1444"/>
                  </a:cxn>
                  <a:cxn ang="0">
                    <a:pos x="0" y="1083"/>
                  </a:cxn>
                  <a:cxn ang="0">
                    <a:pos x="36" y="1083"/>
                  </a:cxn>
                  <a:cxn ang="0">
                    <a:pos x="36" y="1089"/>
                  </a:cxn>
                  <a:cxn ang="0">
                    <a:pos x="0" y="1089"/>
                  </a:cxn>
                  <a:cxn ang="0">
                    <a:pos x="0" y="1083"/>
                  </a:cxn>
                  <a:cxn ang="0">
                    <a:pos x="0" y="722"/>
                  </a:cxn>
                  <a:cxn ang="0">
                    <a:pos x="36" y="722"/>
                  </a:cxn>
                  <a:cxn ang="0">
                    <a:pos x="36" y="728"/>
                  </a:cxn>
                  <a:cxn ang="0">
                    <a:pos x="0" y="728"/>
                  </a:cxn>
                  <a:cxn ang="0">
                    <a:pos x="0" y="722"/>
                  </a:cxn>
                  <a:cxn ang="0">
                    <a:pos x="0" y="361"/>
                  </a:cxn>
                  <a:cxn ang="0">
                    <a:pos x="36" y="361"/>
                  </a:cxn>
                  <a:cxn ang="0">
                    <a:pos x="36" y="367"/>
                  </a:cxn>
                  <a:cxn ang="0">
                    <a:pos x="0" y="367"/>
                  </a:cxn>
                  <a:cxn ang="0">
                    <a:pos x="0" y="361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36" y="6"/>
                  </a:cxn>
                  <a:cxn ang="0">
                    <a:pos x="0" y="6"/>
                  </a:cxn>
                  <a:cxn ang="0">
                    <a:pos x="0" y="0"/>
                  </a:cxn>
                </a:cxnLst>
                <a:rect l="0" t="0" r="r" b="b"/>
                <a:pathLst>
                  <a:path w="36" h="1811">
                    <a:moveTo>
                      <a:pt x="0" y="1805"/>
                    </a:moveTo>
                    <a:lnTo>
                      <a:pt x="36" y="1805"/>
                    </a:lnTo>
                    <a:lnTo>
                      <a:pt x="36" y="1811"/>
                    </a:lnTo>
                    <a:lnTo>
                      <a:pt x="0" y="1811"/>
                    </a:lnTo>
                    <a:lnTo>
                      <a:pt x="0" y="1805"/>
                    </a:lnTo>
                    <a:close/>
                    <a:moveTo>
                      <a:pt x="0" y="1444"/>
                    </a:moveTo>
                    <a:lnTo>
                      <a:pt x="36" y="1444"/>
                    </a:lnTo>
                    <a:lnTo>
                      <a:pt x="36" y="1450"/>
                    </a:lnTo>
                    <a:lnTo>
                      <a:pt x="0" y="1450"/>
                    </a:lnTo>
                    <a:lnTo>
                      <a:pt x="0" y="1444"/>
                    </a:lnTo>
                    <a:close/>
                    <a:moveTo>
                      <a:pt x="0" y="1083"/>
                    </a:moveTo>
                    <a:lnTo>
                      <a:pt x="36" y="1083"/>
                    </a:lnTo>
                    <a:lnTo>
                      <a:pt x="36" y="1089"/>
                    </a:lnTo>
                    <a:lnTo>
                      <a:pt x="0" y="1089"/>
                    </a:lnTo>
                    <a:lnTo>
                      <a:pt x="0" y="1083"/>
                    </a:lnTo>
                    <a:close/>
                    <a:moveTo>
                      <a:pt x="0" y="722"/>
                    </a:moveTo>
                    <a:lnTo>
                      <a:pt x="36" y="722"/>
                    </a:lnTo>
                    <a:lnTo>
                      <a:pt x="36" y="728"/>
                    </a:lnTo>
                    <a:lnTo>
                      <a:pt x="0" y="728"/>
                    </a:lnTo>
                    <a:lnTo>
                      <a:pt x="0" y="722"/>
                    </a:lnTo>
                    <a:close/>
                    <a:moveTo>
                      <a:pt x="0" y="361"/>
                    </a:moveTo>
                    <a:lnTo>
                      <a:pt x="36" y="361"/>
                    </a:lnTo>
                    <a:lnTo>
                      <a:pt x="36" y="367"/>
                    </a:lnTo>
                    <a:lnTo>
                      <a:pt x="0" y="367"/>
                    </a:lnTo>
                    <a:lnTo>
                      <a:pt x="0" y="361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48" name="Rectangle 76"/>
              <p:cNvSpPr>
                <a:spLocks noChangeArrowheads="1"/>
              </p:cNvSpPr>
              <p:nvPr/>
            </p:nvSpPr>
            <p:spPr bwMode="auto">
              <a:xfrm>
                <a:off x="7613650" y="5108575"/>
                <a:ext cx="1003300" cy="9525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206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749" name="Rectangle 77"/>
              <p:cNvSpPr>
                <a:spLocks noChangeArrowheads="1"/>
              </p:cNvSpPr>
              <p:nvPr/>
            </p:nvSpPr>
            <p:spPr bwMode="auto">
              <a:xfrm>
                <a:off x="7740352" y="3113088"/>
                <a:ext cx="230832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 b="1" dirty="0">
                    <a:solidFill>
                      <a:srgbClr val="000066"/>
                    </a:solidFill>
                    <a:latin typeface="Calibri" pitchFamily="34" charset="0"/>
                  </a:rPr>
                  <a:t>3.6</a:t>
                </a:r>
                <a:endParaRPr lang="fr-FR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8751" name="Rectangle 79"/>
              <p:cNvSpPr>
                <a:spLocks noChangeArrowheads="1"/>
              </p:cNvSpPr>
              <p:nvPr/>
            </p:nvSpPr>
            <p:spPr bwMode="auto">
              <a:xfrm>
                <a:off x="8238827" y="3113088"/>
                <a:ext cx="230832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 b="1" dirty="0">
                    <a:solidFill>
                      <a:srgbClr val="000066"/>
                    </a:solidFill>
                    <a:latin typeface="Calibri" pitchFamily="34" charset="0"/>
                  </a:rPr>
                  <a:t>3.6</a:t>
                </a:r>
                <a:endParaRPr lang="fr-FR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28753" name="Rectangle 81"/>
              <p:cNvSpPr>
                <a:spLocks noChangeArrowheads="1"/>
              </p:cNvSpPr>
              <p:nvPr/>
            </p:nvSpPr>
            <p:spPr bwMode="auto">
              <a:xfrm>
                <a:off x="7419113" y="5010613"/>
                <a:ext cx="993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0066"/>
                    </a:solidFill>
                    <a:latin typeface="+mn-lt"/>
                  </a:rPr>
                  <a:t>0</a:t>
                </a:r>
                <a:endParaRPr lang="fr-FR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754" name="Rectangle 82"/>
              <p:cNvSpPr>
                <a:spLocks noChangeArrowheads="1"/>
              </p:cNvSpPr>
              <p:nvPr/>
            </p:nvSpPr>
            <p:spPr bwMode="auto">
              <a:xfrm>
                <a:off x="7419113" y="4437525"/>
                <a:ext cx="993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0066"/>
                    </a:solidFill>
                    <a:latin typeface="+mn-lt"/>
                  </a:rPr>
                  <a:t>1</a:t>
                </a:r>
                <a:endParaRPr lang="fr-FR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755" name="Rectangle 83"/>
              <p:cNvSpPr>
                <a:spLocks noChangeArrowheads="1"/>
              </p:cNvSpPr>
              <p:nvPr/>
            </p:nvSpPr>
            <p:spPr bwMode="auto">
              <a:xfrm>
                <a:off x="7419113" y="3864438"/>
                <a:ext cx="993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0066"/>
                    </a:solidFill>
                    <a:latin typeface="+mn-lt"/>
                  </a:rPr>
                  <a:t>2</a:t>
                </a:r>
                <a:endParaRPr lang="fr-FR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756" name="Rectangle 84"/>
              <p:cNvSpPr>
                <a:spLocks noChangeArrowheads="1"/>
              </p:cNvSpPr>
              <p:nvPr/>
            </p:nvSpPr>
            <p:spPr bwMode="auto">
              <a:xfrm>
                <a:off x="7419113" y="3292938"/>
                <a:ext cx="993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0066"/>
                    </a:solidFill>
                    <a:latin typeface="+mn-lt"/>
                  </a:rPr>
                  <a:t>3</a:t>
                </a:r>
                <a:endParaRPr lang="fr-FR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757" name="Rectangle 85"/>
              <p:cNvSpPr>
                <a:spLocks noChangeArrowheads="1"/>
              </p:cNvSpPr>
              <p:nvPr/>
            </p:nvSpPr>
            <p:spPr bwMode="auto">
              <a:xfrm>
                <a:off x="7419113" y="2719850"/>
                <a:ext cx="993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>
                    <a:solidFill>
                      <a:srgbClr val="000066"/>
                    </a:solidFill>
                    <a:latin typeface="+mn-lt"/>
                  </a:rPr>
                  <a:t>4</a:t>
                </a:r>
                <a:endParaRPr lang="fr-FR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8758" name="Rectangle 86"/>
              <p:cNvSpPr>
                <a:spLocks noChangeArrowheads="1"/>
              </p:cNvSpPr>
              <p:nvPr/>
            </p:nvSpPr>
            <p:spPr bwMode="auto">
              <a:xfrm>
                <a:off x="7419113" y="2146763"/>
                <a:ext cx="993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fr-FR" sz="1400" dirty="0">
                    <a:solidFill>
                      <a:srgbClr val="000066"/>
                    </a:solidFill>
                    <a:latin typeface="+mn-lt"/>
                  </a:rPr>
                  <a:t>5</a:t>
                </a:r>
                <a:endParaRPr lang="fr-FR" dirty="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</p:grpSp>
      <p:sp>
        <p:nvSpPr>
          <p:cNvPr id="79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80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81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4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>
                <a:latin typeface="Calibri" pitchFamily="34" charset="0"/>
                <a:ea typeface="ＭＳ Ｐゴシック" pitchFamily="34" charset="-128"/>
              </a:rPr>
              <a:t>Summary of week 48 results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E/C/F/TAF QD is </a:t>
            </a:r>
            <a:r>
              <a:rPr lang="en-US" sz="1800" dirty="0" err="1">
                <a:ea typeface="ＭＳ Ｐゴシック" pitchFamily="34" charset="-128"/>
              </a:rPr>
              <a:t>virologically</a:t>
            </a:r>
            <a:r>
              <a:rPr lang="en-US" sz="1800" dirty="0">
                <a:ea typeface="ＭＳ Ｐゴシック" pitchFamily="34" charset="-128"/>
              </a:rPr>
              <a:t> non inferior to E/C/F/TDF QD</a:t>
            </a:r>
            <a:endParaRPr lang="en-US" sz="1800" baseline="30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92% of patients treated with E/C/F/TAF achieved </a:t>
            </a:r>
            <a:r>
              <a:rPr lang="en-US" sz="1800" dirty="0" err="1">
                <a:ea typeface="ＭＳ Ｐゴシック" pitchFamily="34" charset="-128"/>
              </a:rPr>
              <a:t>virologic</a:t>
            </a:r>
            <a:r>
              <a:rPr lang="en-US" sz="1800" dirty="0">
                <a:ea typeface="ＭＳ Ｐゴシック" pitchFamily="34" charset="-128"/>
              </a:rPr>
              <a:t> suppression through week 48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High and similar response rates, irrespective of baseline HIV RNA and CD4 cell count, age, sex, race 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Low rates of </a:t>
            </a:r>
            <a:r>
              <a:rPr lang="en-US" sz="1800" dirty="0" err="1">
                <a:ea typeface="ＭＳ Ｐゴシック" pitchFamily="34" charset="-128"/>
              </a:rPr>
              <a:t>virologic</a:t>
            </a:r>
            <a:r>
              <a:rPr lang="en-US" sz="1800" dirty="0">
                <a:ea typeface="ＭＳ Ｐゴシック" pitchFamily="34" charset="-128"/>
              </a:rPr>
              <a:t> failure, with resistance emergence &lt; 1% in both arms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CD4 response from baseline significantly higher with E/C/F/TAF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Discontinuation because of adverse events: 0.9 % vs 1.5 %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Discontinuation due to renal events: 0 vs 4</a:t>
            </a:r>
            <a:endParaRPr lang="en-US" sz="6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Common adverse events occurred at similar frequency in both arms</a:t>
            </a:r>
          </a:p>
          <a:p>
            <a:pPr lvl="1">
              <a:spcBef>
                <a:spcPts val="300"/>
              </a:spcBef>
            </a:pPr>
            <a:r>
              <a:rPr lang="en-US" sz="1800" dirty="0">
                <a:ea typeface="ＭＳ Ｐゴシック" pitchFamily="34" charset="-128"/>
              </a:rPr>
              <a:t>No case of proximal </a:t>
            </a:r>
            <a:r>
              <a:rPr lang="en-US" sz="1800" dirty="0" err="1">
                <a:ea typeface="ＭＳ Ｐゴシック" pitchFamily="34" charset="-128"/>
              </a:rPr>
              <a:t>tubulopathy</a:t>
            </a:r>
            <a:r>
              <a:rPr lang="en-US" sz="1800" dirty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Compared with E/C/F/TDF, E/C/F/TAF demonstrated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Significantly smaller decreases in </a:t>
            </a:r>
            <a:r>
              <a:rPr lang="en-US" dirty="0" err="1">
                <a:ea typeface="ＭＳ Ｐゴシック" pitchFamily="34" charset="-128"/>
              </a:rPr>
              <a:t>eGFR</a:t>
            </a:r>
            <a:endParaRPr lang="en-US" dirty="0">
              <a:ea typeface="ＭＳ Ｐゴシック" pitchFamily="34" charset="-128"/>
            </a:endParaRPr>
          </a:p>
          <a:p>
            <a:pPr lvl="2"/>
            <a:r>
              <a:rPr lang="en-US" dirty="0">
                <a:ea typeface="ＭＳ Ｐゴシック" pitchFamily="34" charset="-128"/>
              </a:rPr>
              <a:t>Significantly less proteinuria, albuminuria, and tubular proteinuria 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Significantly less impact on spine and hip BMD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Greater increases in fasting lipids</a:t>
            </a:r>
          </a:p>
          <a:p>
            <a:pPr lvl="1">
              <a:spcBef>
                <a:spcPts val="300"/>
              </a:spcBef>
            </a:pPr>
            <a:endParaRPr lang="en-US" sz="1800" dirty="0">
              <a:ea typeface="ＭＳ Ｐゴシック" pitchFamily="34" charset="-128"/>
            </a:endParaRPr>
          </a:p>
        </p:txBody>
      </p:sp>
      <p:sp>
        <p:nvSpPr>
          <p:cNvPr id="3072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Studies GS-US-292-0104 and GS-US-292-0111: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QD </a:t>
            </a:r>
            <a:r>
              <a:rPr lang="en-GB" sz="3200" dirty="0" err="1">
                <a:ea typeface="ＭＳ Ｐゴシック" pitchFamily="34" charset="-128"/>
              </a:rPr>
              <a:t>vs</a:t>
            </a:r>
            <a:r>
              <a:rPr lang="en-GB" sz="3200" dirty="0">
                <a:ea typeface="ＭＳ Ｐゴシック" pitchFamily="34" charset="-128"/>
              </a:rPr>
              <a:t> E/C/F/TDF QD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9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/>
          <p:cNvSpPr txBox="1"/>
          <p:nvPr/>
        </p:nvSpPr>
        <p:spPr>
          <a:xfrm>
            <a:off x="2427223" y="1268760"/>
            <a:ext cx="4593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+mj-lt"/>
              </a:rPr>
              <a:t>HIV RNA &lt; 50 c/mL at Week 96 and W144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4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Studies GS-292-0104 and GS-292-0111: E/C/F/TAF QD vs E/C/F/TDF QD - W96/W144 results</a:t>
            </a:r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051460" y="1883586"/>
            <a:ext cx="7200000" cy="2134220"/>
          </a:xfrm>
          <a:custGeom>
            <a:avLst/>
            <a:gdLst>
              <a:gd name="T0" fmla="*/ 2227 w 2227"/>
              <a:gd name="T1" fmla="*/ 1272 h 1272"/>
              <a:gd name="T2" fmla="*/ 0 w 2227"/>
              <a:gd name="T3" fmla="*/ 1272 h 1272"/>
              <a:gd name="T4" fmla="*/ 0 w 2227"/>
              <a:gd name="T5" fmla="*/ 0 h 1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27" h="1272">
                <a:moveTo>
                  <a:pt x="2227" y="1272"/>
                </a:moveTo>
                <a:lnTo>
                  <a:pt x="0" y="1272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975957" y="2316470"/>
            <a:ext cx="75504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975957" y="2740966"/>
            <a:ext cx="75504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975957" y="3167139"/>
            <a:ext cx="75504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975957" y="3591633"/>
            <a:ext cx="75504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975957" y="4017806"/>
            <a:ext cx="75504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975957" y="1890297"/>
            <a:ext cx="75504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272936" y="2168820"/>
            <a:ext cx="392616" cy="1848986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683189" y="2195144"/>
            <a:ext cx="392616" cy="1822664"/>
          </a:xfrm>
          <a:prstGeom prst="rect">
            <a:avLst/>
          </a:prstGeom>
          <a:solidFill>
            <a:srgbClr val="F66900"/>
          </a:solidFill>
          <a:ln w="0">
            <a:solidFill>
              <a:srgbClr val="F669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820645" y="3932236"/>
            <a:ext cx="392616" cy="85571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4240106" y="3932236"/>
            <a:ext cx="394294" cy="85571"/>
          </a:xfrm>
          <a:prstGeom prst="rect">
            <a:avLst/>
          </a:prstGeom>
          <a:solidFill>
            <a:srgbClr val="F66900"/>
          </a:solidFill>
          <a:ln w="0">
            <a:solidFill>
              <a:srgbClr val="F669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6272391" y="3851700"/>
            <a:ext cx="392616" cy="166107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693530" y="3791297"/>
            <a:ext cx="392616" cy="226510"/>
          </a:xfrm>
          <a:prstGeom prst="rect">
            <a:avLst/>
          </a:prstGeom>
          <a:solidFill>
            <a:srgbClr val="F66900"/>
          </a:solidFill>
          <a:ln w="0">
            <a:solidFill>
              <a:srgbClr val="F669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403648" y="4242574"/>
            <a:ext cx="16237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000066"/>
                </a:solidFill>
                <a:latin typeface="+mj-lt"/>
              </a:rPr>
              <a:t>Virologic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 success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998985" y="4242574"/>
            <a:ext cx="15464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000066"/>
                </a:solidFill>
                <a:latin typeface="+mj-lt"/>
              </a:rPr>
              <a:t>Virologic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 failure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6400454" y="4242574"/>
            <a:ext cx="1631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66"/>
                </a:solidFill>
                <a:latin typeface="+mj-lt"/>
              </a:rPr>
              <a:t>No </a:t>
            </a:r>
            <a:r>
              <a:rPr lang="en-US" sz="1600" b="1" dirty="0" err="1">
                <a:solidFill>
                  <a:srgbClr val="000066"/>
                </a:solidFill>
                <a:latin typeface="+mj-lt"/>
              </a:rPr>
              <a:t>virologic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 data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589578" y="175820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674538" y="218242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74538" y="260664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74538" y="303086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74538" y="345508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759497" y="3879306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282578" y="188736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87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1706750" y="190602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85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874927" y="36923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5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4275372" y="36923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6326673" y="36143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9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6703056" y="3562048"/>
            <a:ext cx="373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11</a:t>
            </a:r>
          </a:p>
        </p:txBody>
      </p:sp>
      <p:sp>
        <p:nvSpPr>
          <p:cNvPr id="71" name="AutoShape 165"/>
          <p:cNvSpPr>
            <a:spLocks noChangeArrowheads="1"/>
          </p:cNvSpPr>
          <p:nvPr/>
        </p:nvSpPr>
        <p:spPr bwMode="auto">
          <a:xfrm>
            <a:off x="4111767" y="1759588"/>
            <a:ext cx="1918784" cy="592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1400">
              <a:solidFill>
                <a:srgbClr val="000066"/>
              </a:solidFill>
            </a:endParaRP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4253591" y="2102229"/>
            <a:ext cx="177800" cy="144462"/>
          </a:xfrm>
          <a:prstGeom prst="rect">
            <a:avLst/>
          </a:prstGeom>
          <a:solidFill>
            <a:srgbClr val="F66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en-GB" sz="1400">
              <a:solidFill>
                <a:srgbClr val="000066"/>
              </a:solidFill>
            </a:endParaRPr>
          </a:p>
        </p:txBody>
      </p:sp>
      <p:sp>
        <p:nvSpPr>
          <p:cNvPr id="73" name="Rectangle 4"/>
          <p:cNvSpPr>
            <a:spLocks noChangeArrowheads="1"/>
          </p:cNvSpPr>
          <p:nvPr/>
        </p:nvSpPr>
        <p:spPr bwMode="auto">
          <a:xfrm>
            <a:off x="4253591" y="1871116"/>
            <a:ext cx="177800" cy="144463"/>
          </a:xfrm>
          <a:prstGeom prst="rect">
            <a:avLst/>
          </a:prstGeom>
          <a:solidFill>
            <a:srgbClr val="6338A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en-GB" sz="1400">
              <a:solidFill>
                <a:srgbClr val="000066"/>
              </a:solidFill>
            </a:endParaRPr>
          </a:p>
        </p:txBody>
      </p:sp>
      <p:sp>
        <p:nvSpPr>
          <p:cNvPr id="74" name="ZoneTexte 84"/>
          <p:cNvSpPr txBox="1">
            <a:spLocks noChangeArrowheads="1"/>
          </p:cNvSpPr>
          <p:nvPr/>
        </p:nvSpPr>
        <p:spPr bwMode="auto">
          <a:xfrm>
            <a:off x="4388982" y="1774524"/>
            <a:ext cx="16549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400" b="1" dirty="0">
                <a:solidFill>
                  <a:srgbClr val="333399"/>
                </a:solidFill>
                <a:latin typeface="Calibri" pitchFamily="34" charset="0"/>
              </a:rPr>
              <a:t>E/C/F/TAF (N = 866)</a:t>
            </a:r>
          </a:p>
        </p:txBody>
      </p:sp>
      <p:sp>
        <p:nvSpPr>
          <p:cNvPr id="75" name="ZoneTexte 85"/>
          <p:cNvSpPr txBox="1">
            <a:spLocks noChangeArrowheads="1"/>
          </p:cNvSpPr>
          <p:nvPr/>
        </p:nvSpPr>
        <p:spPr bwMode="auto">
          <a:xfrm>
            <a:off x="4388982" y="2030112"/>
            <a:ext cx="1673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400" b="1" dirty="0">
                <a:solidFill>
                  <a:srgbClr val="333399"/>
                </a:solidFill>
                <a:latin typeface="Calibri" pitchFamily="34" charset="0"/>
              </a:rPr>
              <a:t>E/C/F/TDF (N = 867)</a:t>
            </a:r>
          </a:p>
        </p:txBody>
      </p:sp>
      <p:grpSp>
        <p:nvGrpSpPr>
          <p:cNvPr id="76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77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78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66" name="ZoneTexte 65"/>
          <p:cNvSpPr txBox="1"/>
          <p:nvPr/>
        </p:nvSpPr>
        <p:spPr>
          <a:xfrm>
            <a:off x="115518" y="4606029"/>
            <a:ext cx="370512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C3300"/>
                </a:solidFill>
                <a:latin typeface="+mj-lt"/>
              </a:rPr>
              <a:t>Difference in virologic </a:t>
            </a:r>
            <a:br>
              <a:rPr lang="en-US" sz="2000" b="1" dirty="0">
                <a:solidFill>
                  <a:srgbClr val="CC3300"/>
                </a:solidFill>
                <a:latin typeface="+mj-lt"/>
              </a:rPr>
            </a:br>
            <a:r>
              <a:rPr lang="en-US" sz="2000" b="1" dirty="0">
                <a:solidFill>
                  <a:srgbClr val="CC3300"/>
                </a:solidFill>
                <a:latin typeface="+mj-lt"/>
              </a:rPr>
              <a:t>success (95% CI)</a:t>
            </a:r>
          </a:p>
          <a:p>
            <a:pPr marL="285750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W96: 1.5% (-1.8 to 4.8)</a:t>
            </a:r>
          </a:p>
          <a:p>
            <a:pPr marL="285750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W144: 4.2% (0,6 to 7,8) ; p = 0.02</a:t>
            </a:r>
          </a:p>
        </p:txBody>
      </p:sp>
      <p:sp>
        <p:nvSpPr>
          <p:cNvPr id="4" name="Rectangle 3"/>
          <p:cNvSpPr/>
          <p:nvPr/>
        </p:nvSpPr>
        <p:spPr>
          <a:xfrm>
            <a:off x="862947" y="1484784"/>
            <a:ext cx="3770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2287182" y="2213797"/>
            <a:ext cx="392616" cy="1804010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2697435" y="2325688"/>
            <a:ext cx="392616" cy="1692119"/>
          </a:xfrm>
          <a:prstGeom prst="rect">
            <a:avLst/>
          </a:prstGeom>
          <a:solidFill>
            <a:srgbClr val="F66900"/>
          </a:solidFill>
          <a:ln w="0">
            <a:solidFill>
              <a:srgbClr val="F669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79" name="Rectangle 17"/>
          <p:cNvSpPr>
            <a:spLocks noChangeArrowheads="1"/>
          </p:cNvSpPr>
          <p:nvPr/>
        </p:nvSpPr>
        <p:spPr bwMode="auto">
          <a:xfrm>
            <a:off x="4834891" y="3932236"/>
            <a:ext cx="392616" cy="85571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80" name="Rectangle 18"/>
          <p:cNvSpPr>
            <a:spLocks noChangeArrowheads="1"/>
          </p:cNvSpPr>
          <p:nvPr/>
        </p:nvSpPr>
        <p:spPr bwMode="auto">
          <a:xfrm>
            <a:off x="5254352" y="3932236"/>
            <a:ext cx="394294" cy="85571"/>
          </a:xfrm>
          <a:prstGeom prst="rect">
            <a:avLst/>
          </a:prstGeom>
          <a:solidFill>
            <a:srgbClr val="F66900"/>
          </a:solidFill>
          <a:ln w="0">
            <a:solidFill>
              <a:srgbClr val="F669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82" name="Rectangle 20"/>
          <p:cNvSpPr>
            <a:spLocks noChangeArrowheads="1"/>
          </p:cNvSpPr>
          <p:nvPr/>
        </p:nvSpPr>
        <p:spPr bwMode="auto">
          <a:xfrm>
            <a:off x="7707776" y="3714750"/>
            <a:ext cx="392616" cy="303057"/>
          </a:xfrm>
          <a:prstGeom prst="rect">
            <a:avLst/>
          </a:prstGeom>
          <a:solidFill>
            <a:srgbClr val="F66900"/>
          </a:solidFill>
          <a:ln w="0">
            <a:solidFill>
              <a:srgbClr val="F669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297199" y="1950441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84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2721371" y="2091339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80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4889173" y="36923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5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5289618" y="36923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7299617" y="3562048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11</a:t>
            </a:r>
          </a:p>
        </p:txBody>
      </p:sp>
      <p:sp>
        <p:nvSpPr>
          <p:cNvPr id="88" name="ZoneTexte 87"/>
          <p:cNvSpPr txBox="1"/>
          <p:nvPr/>
        </p:nvSpPr>
        <p:spPr>
          <a:xfrm>
            <a:off x="7720756" y="3450772"/>
            <a:ext cx="366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16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1394977" y="4038299"/>
            <a:ext cx="55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66"/>
                </a:solidFill>
                <a:latin typeface="+mn-lt"/>
              </a:rPr>
              <a:t>W96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2352963" y="4038299"/>
            <a:ext cx="65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66"/>
                </a:solidFill>
                <a:latin typeface="+mn-lt"/>
              </a:rPr>
              <a:t>W144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3968456" y="4038299"/>
            <a:ext cx="55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66"/>
                </a:solidFill>
                <a:latin typeface="+mn-lt"/>
              </a:rPr>
              <a:t>W96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4926442" y="4038299"/>
            <a:ext cx="65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66"/>
                </a:solidFill>
                <a:latin typeface="+mn-lt"/>
              </a:rPr>
              <a:t>W144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6372200" y="4038299"/>
            <a:ext cx="55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66"/>
                </a:solidFill>
                <a:latin typeface="+mn-lt"/>
              </a:rPr>
              <a:t>W96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7330186" y="4038299"/>
            <a:ext cx="65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66"/>
                </a:solidFill>
                <a:latin typeface="+mn-lt"/>
              </a:rPr>
              <a:t>W144</a:t>
            </a:r>
          </a:p>
        </p:txBody>
      </p:sp>
      <p:graphicFrame>
        <p:nvGraphicFramePr>
          <p:cNvPr id="95" name="Tableau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95970"/>
              </p:ext>
            </p:extLst>
          </p:nvPr>
        </p:nvGraphicFramePr>
        <p:xfrm>
          <a:off x="3896449" y="4732123"/>
          <a:ext cx="4996031" cy="163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27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60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72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82">
                <a:tc>
                  <a:txBody>
                    <a:bodyPr/>
                    <a:lstStyle/>
                    <a:p>
                      <a:r>
                        <a:rPr lang="fr-FR" sz="1200" b="1" dirty="0" err="1">
                          <a:solidFill>
                            <a:srgbClr val="333399"/>
                          </a:solidFill>
                        </a:rPr>
                        <a:t>Resistance</a:t>
                      </a:r>
                      <a:r>
                        <a:rPr lang="fr-FR" sz="1200" b="1" dirty="0">
                          <a:solidFill>
                            <a:srgbClr val="333399"/>
                          </a:solidFill>
                        </a:rPr>
                        <a:t> data </a:t>
                      </a:r>
                      <a:r>
                        <a:rPr lang="fr-FR" sz="1200" b="1" dirty="0" err="1">
                          <a:solidFill>
                            <a:srgbClr val="333399"/>
                          </a:solidFill>
                        </a:rPr>
                        <a:t>at</a:t>
                      </a:r>
                      <a:r>
                        <a:rPr lang="fr-FR" sz="1200" b="1" dirty="0">
                          <a:solidFill>
                            <a:srgbClr val="333399"/>
                          </a:solidFill>
                        </a:rPr>
                        <a:t> W144</a:t>
                      </a:r>
                      <a:endParaRPr lang="fr-FR" sz="1200" b="1" dirty="0">
                        <a:solidFill>
                          <a:srgbClr val="333399"/>
                        </a:solidFill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bg1"/>
                          </a:solidFill>
                        </a:rPr>
                        <a:t>E/C/F/TAF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bg1"/>
                          </a:solidFill>
                        </a:rPr>
                        <a:t>E/C/F/TDF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082">
                <a:tc>
                  <a:txBody>
                    <a:bodyPr/>
                    <a:lstStyle/>
                    <a:p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failure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with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resistance</a:t>
                      </a:r>
                      <a:endParaRPr lang="fr-FR" sz="12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12 (1.4%)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12 (1.4%)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8082">
                <a:tc>
                  <a:txBody>
                    <a:bodyPr/>
                    <a:lstStyle/>
                    <a:p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Resistance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 to NRTI + EVG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8082">
                <a:tc>
                  <a:txBody>
                    <a:bodyPr/>
                    <a:lstStyle/>
                    <a:p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Resistance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 to NRTI </a:t>
                      </a:r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only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 / to EVG </a:t>
                      </a:r>
                      <a:r>
                        <a:rPr lang="fr-FR" sz="1200" b="1" dirty="0" err="1">
                          <a:solidFill>
                            <a:srgbClr val="000066"/>
                          </a:solidFill>
                        </a:rPr>
                        <a:t>only</a:t>
                      </a:r>
                      <a:endParaRPr lang="fr-FR" sz="12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 /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 /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4" name="Rectangle 20"/>
          <p:cNvSpPr>
            <a:spLocks noChangeArrowheads="1"/>
          </p:cNvSpPr>
          <p:nvPr/>
        </p:nvSpPr>
        <p:spPr bwMode="auto">
          <a:xfrm>
            <a:off x="7273658" y="3791297"/>
            <a:ext cx="392616" cy="226510"/>
          </a:xfrm>
          <a:prstGeom prst="rect">
            <a:avLst/>
          </a:prstGeom>
          <a:solidFill>
            <a:srgbClr val="6338A2"/>
          </a:solidFill>
          <a:ln w="0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" name="ZoneTexte 61"/>
          <p:cNvSpPr txBox="1">
            <a:spLocks noChangeArrowheads="1"/>
          </p:cNvSpPr>
          <p:nvPr/>
        </p:nvSpPr>
        <p:spPr bwMode="auto">
          <a:xfrm>
            <a:off x="4240106" y="6396980"/>
            <a:ext cx="4902308" cy="50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Wohl</a:t>
            </a:r>
            <a:r>
              <a:rPr lang="fr-FR" sz="1200" i="1" dirty="0">
                <a:solidFill>
                  <a:srgbClr val="CC0000"/>
                </a:solidFill>
              </a:rPr>
              <a:t> D. 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 2016; 72:58-64 </a:t>
            </a:r>
            <a:r>
              <a:rPr lang="fr-FR" sz="1200" i="1" dirty="0" smtClean="0">
                <a:solidFill>
                  <a:srgbClr val="CC0000"/>
                </a:solidFill>
              </a:rPr>
              <a:t>;</a:t>
            </a:r>
            <a:br>
              <a:rPr lang="fr-FR" sz="1200" i="1" dirty="0" smtClean="0">
                <a:solidFill>
                  <a:srgbClr val="CC0000"/>
                </a:solidFill>
              </a:rPr>
            </a:br>
            <a:r>
              <a:rPr lang="fr-FR" sz="1200" i="1" dirty="0" err="1" smtClean="0">
                <a:solidFill>
                  <a:srgbClr val="CC0000"/>
                </a:solidFill>
              </a:rPr>
              <a:t>Arribas</a:t>
            </a:r>
            <a:r>
              <a:rPr lang="fr-FR" sz="1200" i="1" dirty="0" smtClean="0">
                <a:solidFill>
                  <a:srgbClr val="CC0000"/>
                </a:solidFill>
              </a:rPr>
              <a:t> </a:t>
            </a:r>
            <a:r>
              <a:rPr lang="fr-FR" sz="1200" i="1" dirty="0">
                <a:solidFill>
                  <a:srgbClr val="CC0000"/>
                </a:solidFill>
              </a:rPr>
              <a:t>JR, </a:t>
            </a:r>
            <a:r>
              <a:rPr lang="fr-FR" sz="1200" i="1" dirty="0">
                <a:solidFill>
                  <a:srgbClr val="CC0000"/>
                </a:solidFill>
              </a:rPr>
              <a:t>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. 2017 ;75:211-18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456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35326"/>
              </p:ext>
            </p:extLst>
          </p:nvPr>
        </p:nvGraphicFramePr>
        <p:xfrm>
          <a:off x="493713" y="1636357"/>
          <a:ext cx="7812087" cy="2272800"/>
        </p:xfrm>
        <a:graphic>
          <a:graphicData uri="http://schemas.openxmlformats.org/drawingml/2006/table">
            <a:tbl>
              <a:tblPr/>
              <a:tblGrid>
                <a:gridCol w="391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2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9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Total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 (p &lt; 0.001)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Proximal renal tubulopathy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Increased creatinine / decreased eGFR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Renal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Nephropathy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Proteinurie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Bladder spasm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67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50800" y="1178822"/>
            <a:ext cx="9024938" cy="37797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dirty="0">
                <a:latin typeface="+mj-lt"/>
                <a:ea typeface="ＭＳ Ｐゴシック" pitchFamily="34" charset="-128"/>
              </a:rPr>
              <a:t>Renal events leading to </a:t>
            </a:r>
            <a:r>
              <a:rPr lang="en-US" b="1">
                <a:latin typeface="+mj-lt"/>
                <a:ea typeface="ＭＳ Ｐゴシック" pitchFamily="34" charset="-128"/>
              </a:rPr>
              <a:t>treatment discontinuation at W144</a:t>
            </a:r>
            <a:endParaRPr lang="en-US" dirty="0">
              <a:latin typeface="+mj-lt"/>
              <a:ea typeface="ＭＳ Ｐゴシック" pitchFamily="34" charset="-128"/>
            </a:endParaRPr>
          </a:p>
        </p:txBody>
      </p:sp>
      <p:sp>
        <p:nvSpPr>
          <p:cNvPr id="16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3933056"/>
            <a:ext cx="8189913" cy="6492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dirty="0">
                <a:latin typeface="+mj-lt"/>
                <a:ea typeface="ＭＳ Ｐゴシック" pitchFamily="34" charset="-128"/>
              </a:rPr>
              <a:t>Adverse events leading to treatment discontinuation at W144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1.3% E/C/F/TAF vs 3.3% E/C/F/TDF (p = 0.01)</a:t>
            </a:r>
          </a:p>
        </p:txBody>
      </p:sp>
      <p:sp>
        <p:nvSpPr>
          <p:cNvPr id="18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4653136"/>
            <a:ext cx="8674100" cy="193022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dirty="0">
                <a:latin typeface="+mj-lt"/>
                <a:ea typeface="ＭＳ Ｐゴシック" pitchFamily="34" charset="-128"/>
              </a:rPr>
              <a:t>Grade 3-4 adverse events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No difference between both groups at W144, except for </a:t>
            </a:r>
          </a:p>
          <a:p>
            <a:pPr lvl="2"/>
            <a:r>
              <a:rPr lang="en-US" sz="1600" dirty="0">
                <a:ea typeface="ＭＳ Ｐゴシック" pitchFamily="34" charset="-128"/>
              </a:rPr>
              <a:t>LDL-cholesterol increase: 11.0% E/C/F/TAF vs 4.8% E/C/F/TDF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Total c</a:t>
            </a:r>
            <a:r>
              <a:rPr lang="en-US" sz="1600" dirty="0">
                <a:ea typeface="ＭＳ Ｐゴシック" pitchFamily="34" charset="-128"/>
              </a:rPr>
              <a:t>holesterol increase: 4.7% vs 2.8%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L</a:t>
            </a:r>
            <a:r>
              <a:rPr lang="en-US" sz="1600" dirty="0">
                <a:ea typeface="ＭＳ Ｐゴシック" pitchFamily="34" charset="-128"/>
              </a:rPr>
              <a:t>ipase increase: 5.0% vs 8.0%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A</a:t>
            </a:r>
            <a:r>
              <a:rPr lang="en-US" sz="1600" dirty="0">
                <a:ea typeface="ＭＳ Ｐゴシック" pitchFamily="34" charset="-128"/>
              </a:rPr>
              <a:t>mylase increase: 2.6% vs 5.0%</a:t>
            </a:r>
            <a:endParaRPr lang="en-US" sz="1800" dirty="0">
              <a:ea typeface="ＭＳ Ｐゴシック" pitchFamily="34" charset="-128"/>
            </a:endParaRPr>
          </a:p>
        </p:txBody>
      </p:sp>
      <p:grpSp>
        <p:nvGrpSpPr>
          <p:cNvPr id="19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0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1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4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Studies GS-292-0104 and GS-292-0111: E/C/F/TAF QD vs E/C/F/TDF QD - W96/W144 results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139952" y="6583363"/>
            <a:ext cx="5004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Arribas</a:t>
            </a:r>
            <a:r>
              <a:rPr lang="fr-FR" sz="1200" i="1" dirty="0">
                <a:solidFill>
                  <a:srgbClr val="CC0000"/>
                </a:solidFill>
              </a:rPr>
              <a:t> JR, </a:t>
            </a:r>
            <a:r>
              <a:rPr lang="fr-FR" sz="1200" i="1" dirty="0">
                <a:solidFill>
                  <a:srgbClr val="CC0000"/>
                </a:solidFill>
              </a:rPr>
              <a:t>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. 2017 ;75:211-18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84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ZoneTexte 163"/>
          <p:cNvSpPr txBox="1"/>
          <p:nvPr/>
        </p:nvSpPr>
        <p:spPr>
          <a:xfrm>
            <a:off x="4039072" y="1854046"/>
            <a:ext cx="922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0066"/>
                </a:solidFill>
              </a:rPr>
              <a:t>E/C/F/TDF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626029" y="2553967"/>
            <a:ext cx="0" cy="321835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V="1">
            <a:off x="626029" y="1921395"/>
            <a:ext cx="0" cy="632572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626029" y="2553967"/>
            <a:ext cx="3097559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65454" y="1926944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7" name="Line 33"/>
          <p:cNvSpPr>
            <a:spLocks noChangeShapeType="1"/>
          </p:cNvSpPr>
          <p:nvPr/>
        </p:nvSpPr>
        <p:spPr bwMode="auto">
          <a:xfrm>
            <a:off x="565454" y="2241843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8" name="Line 34"/>
          <p:cNvSpPr>
            <a:spLocks noChangeShapeType="1"/>
          </p:cNvSpPr>
          <p:nvPr/>
        </p:nvSpPr>
        <p:spPr bwMode="auto">
          <a:xfrm>
            <a:off x="565454" y="2556742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9" name="Line 35"/>
          <p:cNvSpPr>
            <a:spLocks noChangeShapeType="1"/>
          </p:cNvSpPr>
          <p:nvPr/>
        </p:nvSpPr>
        <p:spPr bwMode="auto">
          <a:xfrm>
            <a:off x="565454" y="2871641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3" name="Line 47"/>
          <p:cNvSpPr>
            <a:spLocks noChangeShapeType="1"/>
          </p:cNvSpPr>
          <p:nvPr/>
        </p:nvSpPr>
        <p:spPr bwMode="auto">
          <a:xfrm flipV="1">
            <a:off x="1657458" y="2125317"/>
            <a:ext cx="0" cy="753261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3" name="Freeform 57"/>
          <p:cNvSpPr>
            <a:spLocks/>
          </p:cNvSpPr>
          <p:nvPr/>
        </p:nvSpPr>
        <p:spPr bwMode="auto">
          <a:xfrm>
            <a:off x="2682337" y="2215486"/>
            <a:ext cx="0" cy="663091"/>
          </a:xfrm>
          <a:custGeom>
            <a:avLst/>
            <a:gdLst>
              <a:gd name="T0" fmla="*/ 478 h 478"/>
              <a:gd name="T1" fmla="*/ 351 h 478"/>
              <a:gd name="T2" fmla="*/ 0 h 47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78">
                <a:moveTo>
                  <a:pt x="0" y="478"/>
                </a:moveTo>
                <a:lnTo>
                  <a:pt x="0" y="351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5" name="Line 59"/>
          <p:cNvSpPr>
            <a:spLocks noChangeShapeType="1"/>
          </p:cNvSpPr>
          <p:nvPr/>
        </p:nvSpPr>
        <p:spPr bwMode="auto">
          <a:xfrm flipV="1">
            <a:off x="3712128" y="2200227"/>
            <a:ext cx="0" cy="685286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1" name="Freeform 65"/>
          <p:cNvSpPr>
            <a:spLocks/>
          </p:cNvSpPr>
          <p:nvPr/>
        </p:nvSpPr>
        <p:spPr bwMode="auto">
          <a:xfrm>
            <a:off x="626029" y="2553967"/>
            <a:ext cx="3082825" cy="177564"/>
          </a:xfrm>
          <a:custGeom>
            <a:avLst/>
            <a:gdLst>
              <a:gd name="T0" fmla="*/ 1883 w 1883"/>
              <a:gd name="T1" fmla="*/ 128 h 128"/>
              <a:gd name="T2" fmla="*/ 1256 w 1883"/>
              <a:gd name="T3" fmla="*/ 107 h 128"/>
              <a:gd name="T4" fmla="*/ 630 w 1883"/>
              <a:gd name="T5" fmla="*/ 42 h 128"/>
              <a:gd name="T6" fmla="*/ 630 w 1883"/>
              <a:gd name="T7" fmla="*/ 42 h 128"/>
              <a:gd name="T8" fmla="*/ 0 w 1883"/>
              <a:gd name="T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3" h="128">
                <a:moveTo>
                  <a:pt x="1883" y="128"/>
                </a:moveTo>
                <a:lnTo>
                  <a:pt x="1256" y="107"/>
                </a:lnTo>
                <a:lnTo>
                  <a:pt x="630" y="42"/>
                </a:lnTo>
                <a:lnTo>
                  <a:pt x="630" y="42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7" name="Freeform 81"/>
          <p:cNvSpPr>
            <a:spLocks/>
          </p:cNvSpPr>
          <p:nvPr/>
        </p:nvSpPr>
        <p:spPr bwMode="auto">
          <a:xfrm>
            <a:off x="585100" y="2522061"/>
            <a:ext cx="76948" cy="66587"/>
          </a:xfrm>
          <a:custGeom>
            <a:avLst/>
            <a:gdLst>
              <a:gd name="T0" fmla="*/ 25 w 47"/>
              <a:gd name="T1" fmla="*/ 0 h 48"/>
              <a:gd name="T2" fmla="*/ 18 w 47"/>
              <a:gd name="T3" fmla="*/ 2 h 48"/>
              <a:gd name="T4" fmla="*/ 12 w 47"/>
              <a:gd name="T5" fmla="*/ 4 h 48"/>
              <a:gd name="T6" fmla="*/ 7 w 47"/>
              <a:gd name="T7" fmla="*/ 7 h 48"/>
              <a:gd name="T8" fmla="*/ 4 w 47"/>
              <a:gd name="T9" fmla="*/ 13 h 48"/>
              <a:gd name="T10" fmla="*/ 2 w 47"/>
              <a:gd name="T11" fmla="*/ 18 h 48"/>
              <a:gd name="T12" fmla="*/ 0 w 47"/>
              <a:gd name="T13" fmla="*/ 25 h 48"/>
              <a:gd name="T14" fmla="*/ 2 w 47"/>
              <a:gd name="T15" fmla="*/ 30 h 48"/>
              <a:gd name="T16" fmla="*/ 4 w 47"/>
              <a:gd name="T17" fmla="*/ 35 h 48"/>
              <a:gd name="T18" fmla="*/ 7 w 47"/>
              <a:gd name="T19" fmla="*/ 41 h 48"/>
              <a:gd name="T20" fmla="*/ 12 w 47"/>
              <a:gd name="T21" fmla="*/ 44 h 48"/>
              <a:gd name="T22" fmla="*/ 18 w 47"/>
              <a:gd name="T23" fmla="*/ 48 h 48"/>
              <a:gd name="T24" fmla="*/ 25 w 47"/>
              <a:gd name="T25" fmla="*/ 48 h 48"/>
              <a:gd name="T26" fmla="*/ 30 w 47"/>
              <a:gd name="T27" fmla="*/ 48 h 48"/>
              <a:gd name="T28" fmla="*/ 35 w 47"/>
              <a:gd name="T29" fmla="*/ 44 h 48"/>
              <a:gd name="T30" fmla="*/ 40 w 47"/>
              <a:gd name="T31" fmla="*/ 41 h 48"/>
              <a:gd name="T32" fmla="*/ 44 w 47"/>
              <a:gd name="T33" fmla="*/ 35 h 48"/>
              <a:gd name="T34" fmla="*/ 47 w 47"/>
              <a:gd name="T35" fmla="*/ 30 h 48"/>
              <a:gd name="T36" fmla="*/ 47 w 47"/>
              <a:gd name="T37" fmla="*/ 25 h 48"/>
              <a:gd name="T38" fmla="*/ 47 w 47"/>
              <a:gd name="T39" fmla="*/ 18 h 48"/>
              <a:gd name="T40" fmla="*/ 44 w 47"/>
              <a:gd name="T41" fmla="*/ 13 h 48"/>
              <a:gd name="T42" fmla="*/ 40 w 47"/>
              <a:gd name="T43" fmla="*/ 7 h 48"/>
              <a:gd name="T44" fmla="*/ 35 w 47"/>
              <a:gd name="T45" fmla="*/ 4 h 48"/>
              <a:gd name="T46" fmla="*/ 30 w 47"/>
              <a:gd name="T47" fmla="*/ 2 h 48"/>
              <a:gd name="T48" fmla="*/ 25 w 47"/>
              <a:gd name="T49" fmla="*/ 0 h 48"/>
              <a:gd name="T50" fmla="*/ 25 w 47"/>
              <a:gd name="T5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8">
                <a:moveTo>
                  <a:pt x="25" y="0"/>
                </a:moveTo>
                <a:lnTo>
                  <a:pt x="18" y="2"/>
                </a:lnTo>
                <a:lnTo>
                  <a:pt x="12" y="4"/>
                </a:lnTo>
                <a:lnTo>
                  <a:pt x="7" y="7"/>
                </a:lnTo>
                <a:lnTo>
                  <a:pt x="4" y="13"/>
                </a:lnTo>
                <a:lnTo>
                  <a:pt x="2" y="18"/>
                </a:lnTo>
                <a:lnTo>
                  <a:pt x="0" y="25"/>
                </a:lnTo>
                <a:lnTo>
                  <a:pt x="2" y="30"/>
                </a:lnTo>
                <a:lnTo>
                  <a:pt x="4" y="35"/>
                </a:lnTo>
                <a:lnTo>
                  <a:pt x="7" y="41"/>
                </a:lnTo>
                <a:lnTo>
                  <a:pt x="12" y="44"/>
                </a:lnTo>
                <a:lnTo>
                  <a:pt x="18" y="48"/>
                </a:lnTo>
                <a:lnTo>
                  <a:pt x="25" y="48"/>
                </a:lnTo>
                <a:lnTo>
                  <a:pt x="30" y="48"/>
                </a:lnTo>
                <a:lnTo>
                  <a:pt x="35" y="44"/>
                </a:lnTo>
                <a:lnTo>
                  <a:pt x="40" y="41"/>
                </a:lnTo>
                <a:lnTo>
                  <a:pt x="44" y="35"/>
                </a:lnTo>
                <a:lnTo>
                  <a:pt x="47" y="30"/>
                </a:lnTo>
                <a:lnTo>
                  <a:pt x="47" y="25"/>
                </a:lnTo>
                <a:lnTo>
                  <a:pt x="47" y="18"/>
                </a:lnTo>
                <a:lnTo>
                  <a:pt x="44" y="13"/>
                </a:lnTo>
                <a:lnTo>
                  <a:pt x="40" y="7"/>
                </a:lnTo>
                <a:lnTo>
                  <a:pt x="35" y="4"/>
                </a:lnTo>
                <a:lnTo>
                  <a:pt x="30" y="2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8" name="Freeform 82"/>
          <p:cNvSpPr>
            <a:spLocks/>
          </p:cNvSpPr>
          <p:nvPr/>
        </p:nvSpPr>
        <p:spPr bwMode="auto">
          <a:xfrm>
            <a:off x="1619803" y="2580325"/>
            <a:ext cx="73674" cy="66587"/>
          </a:xfrm>
          <a:custGeom>
            <a:avLst/>
            <a:gdLst>
              <a:gd name="T0" fmla="*/ 23 w 45"/>
              <a:gd name="T1" fmla="*/ 0 h 48"/>
              <a:gd name="T2" fmla="*/ 16 w 45"/>
              <a:gd name="T3" fmla="*/ 0 h 48"/>
              <a:gd name="T4" fmla="*/ 10 w 45"/>
              <a:gd name="T5" fmla="*/ 4 h 48"/>
              <a:gd name="T6" fmla="*/ 7 w 45"/>
              <a:gd name="T7" fmla="*/ 7 h 48"/>
              <a:gd name="T8" fmla="*/ 2 w 45"/>
              <a:gd name="T9" fmla="*/ 11 h 48"/>
              <a:gd name="T10" fmla="*/ 0 w 45"/>
              <a:gd name="T11" fmla="*/ 18 h 48"/>
              <a:gd name="T12" fmla="*/ 0 w 45"/>
              <a:gd name="T13" fmla="*/ 23 h 48"/>
              <a:gd name="T14" fmla="*/ 0 w 45"/>
              <a:gd name="T15" fmla="*/ 30 h 48"/>
              <a:gd name="T16" fmla="*/ 2 w 45"/>
              <a:gd name="T17" fmla="*/ 35 h 48"/>
              <a:gd name="T18" fmla="*/ 7 w 45"/>
              <a:gd name="T19" fmla="*/ 41 h 48"/>
              <a:gd name="T20" fmla="*/ 10 w 45"/>
              <a:gd name="T21" fmla="*/ 44 h 48"/>
              <a:gd name="T22" fmla="*/ 16 w 45"/>
              <a:gd name="T23" fmla="*/ 46 h 48"/>
              <a:gd name="T24" fmla="*/ 23 w 45"/>
              <a:gd name="T25" fmla="*/ 48 h 48"/>
              <a:gd name="T26" fmla="*/ 28 w 45"/>
              <a:gd name="T27" fmla="*/ 46 h 48"/>
              <a:gd name="T28" fmla="*/ 35 w 45"/>
              <a:gd name="T29" fmla="*/ 44 h 48"/>
              <a:gd name="T30" fmla="*/ 38 w 45"/>
              <a:gd name="T31" fmla="*/ 41 h 48"/>
              <a:gd name="T32" fmla="*/ 44 w 45"/>
              <a:gd name="T33" fmla="*/ 35 h 48"/>
              <a:gd name="T34" fmla="*/ 45 w 45"/>
              <a:gd name="T35" fmla="*/ 30 h 48"/>
              <a:gd name="T36" fmla="*/ 45 w 45"/>
              <a:gd name="T37" fmla="*/ 23 h 48"/>
              <a:gd name="T38" fmla="*/ 45 w 45"/>
              <a:gd name="T39" fmla="*/ 18 h 48"/>
              <a:gd name="T40" fmla="*/ 44 w 45"/>
              <a:gd name="T41" fmla="*/ 11 h 48"/>
              <a:gd name="T42" fmla="*/ 38 w 45"/>
              <a:gd name="T43" fmla="*/ 7 h 48"/>
              <a:gd name="T44" fmla="*/ 35 w 45"/>
              <a:gd name="T45" fmla="*/ 4 h 48"/>
              <a:gd name="T46" fmla="*/ 28 w 45"/>
              <a:gd name="T47" fmla="*/ 0 h 48"/>
              <a:gd name="T48" fmla="*/ 23 w 45"/>
              <a:gd name="T49" fmla="*/ 0 h 48"/>
              <a:gd name="T50" fmla="*/ 23 w 45"/>
              <a:gd name="T5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" h="48">
                <a:moveTo>
                  <a:pt x="23" y="0"/>
                </a:moveTo>
                <a:lnTo>
                  <a:pt x="16" y="0"/>
                </a:lnTo>
                <a:lnTo>
                  <a:pt x="10" y="4"/>
                </a:lnTo>
                <a:lnTo>
                  <a:pt x="7" y="7"/>
                </a:lnTo>
                <a:lnTo>
                  <a:pt x="2" y="11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2" y="35"/>
                </a:lnTo>
                <a:lnTo>
                  <a:pt x="7" y="41"/>
                </a:lnTo>
                <a:lnTo>
                  <a:pt x="10" y="44"/>
                </a:lnTo>
                <a:lnTo>
                  <a:pt x="16" y="46"/>
                </a:lnTo>
                <a:lnTo>
                  <a:pt x="23" y="48"/>
                </a:lnTo>
                <a:lnTo>
                  <a:pt x="28" y="46"/>
                </a:lnTo>
                <a:lnTo>
                  <a:pt x="35" y="44"/>
                </a:lnTo>
                <a:lnTo>
                  <a:pt x="38" y="41"/>
                </a:lnTo>
                <a:lnTo>
                  <a:pt x="44" y="35"/>
                </a:lnTo>
                <a:lnTo>
                  <a:pt x="45" y="30"/>
                </a:lnTo>
                <a:lnTo>
                  <a:pt x="45" y="23"/>
                </a:lnTo>
                <a:lnTo>
                  <a:pt x="45" y="18"/>
                </a:lnTo>
                <a:lnTo>
                  <a:pt x="44" y="11"/>
                </a:lnTo>
                <a:lnTo>
                  <a:pt x="38" y="7"/>
                </a:lnTo>
                <a:lnTo>
                  <a:pt x="35" y="4"/>
                </a:lnTo>
                <a:lnTo>
                  <a:pt x="28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9" name="Freeform 83"/>
          <p:cNvSpPr>
            <a:spLocks/>
          </p:cNvSpPr>
          <p:nvPr/>
        </p:nvSpPr>
        <p:spPr bwMode="auto">
          <a:xfrm>
            <a:off x="2646319" y="2670494"/>
            <a:ext cx="76948" cy="65200"/>
          </a:xfrm>
          <a:custGeom>
            <a:avLst/>
            <a:gdLst>
              <a:gd name="T0" fmla="*/ 22 w 47"/>
              <a:gd name="T1" fmla="*/ 0 h 47"/>
              <a:gd name="T2" fmla="*/ 17 w 47"/>
              <a:gd name="T3" fmla="*/ 0 h 47"/>
              <a:gd name="T4" fmla="*/ 12 w 47"/>
              <a:gd name="T5" fmla="*/ 2 h 47"/>
              <a:gd name="T6" fmla="*/ 7 w 47"/>
              <a:gd name="T7" fmla="*/ 7 h 47"/>
              <a:gd name="T8" fmla="*/ 3 w 47"/>
              <a:gd name="T9" fmla="*/ 10 h 47"/>
              <a:gd name="T10" fmla="*/ 0 w 47"/>
              <a:gd name="T11" fmla="*/ 17 h 47"/>
              <a:gd name="T12" fmla="*/ 0 w 47"/>
              <a:gd name="T13" fmla="*/ 23 h 47"/>
              <a:gd name="T14" fmla="*/ 0 w 47"/>
              <a:gd name="T15" fmla="*/ 30 h 47"/>
              <a:gd name="T16" fmla="*/ 3 w 47"/>
              <a:gd name="T17" fmla="*/ 35 h 47"/>
              <a:gd name="T18" fmla="*/ 7 w 47"/>
              <a:gd name="T19" fmla="*/ 38 h 47"/>
              <a:gd name="T20" fmla="*/ 12 w 47"/>
              <a:gd name="T21" fmla="*/ 44 h 47"/>
              <a:gd name="T22" fmla="*/ 17 w 47"/>
              <a:gd name="T23" fmla="*/ 45 h 47"/>
              <a:gd name="T24" fmla="*/ 22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38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0 h 47"/>
              <a:gd name="T42" fmla="*/ 40 w 47"/>
              <a:gd name="T43" fmla="*/ 7 h 47"/>
              <a:gd name="T44" fmla="*/ 35 w 47"/>
              <a:gd name="T45" fmla="*/ 2 h 47"/>
              <a:gd name="T46" fmla="*/ 29 w 47"/>
              <a:gd name="T47" fmla="*/ 0 h 47"/>
              <a:gd name="T48" fmla="*/ 22 w 47"/>
              <a:gd name="T49" fmla="*/ 0 h 47"/>
              <a:gd name="T50" fmla="*/ 22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2" y="0"/>
                </a:moveTo>
                <a:lnTo>
                  <a:pt x="17" y="0"/>
                </a:lnTo>
                <a:lnTo>
                  <a:pt x="12" y="2"/>
                </a:lnTo>
                <a:lnTo>
                  <a:pt x="7" y="7"/>
                </a:lnTo>
                <a:lnTo>
                  <a:pt x="3" y="10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38"/>
                </a:lnTo>
                <a:lnTo>
                  <a:pt x="12" y="44"/>
                </a:lnTo>
                <a:lnTo>
                  <a:pt x="17" y="45"/>
                </a:lnTo>
                <a:lnTo>
                  <a:pt x="22" y="47"/>
                </a:lnTo>
                <a:lnTo>
                  <a:pt x="29" y="45"/>
                </a:lnTo>
                <a:lnTo>
                  <a:pt x="35" y="44"/>
                </a:lnTo>
                <a:lnTo>
                  <a:pt x="40" y="38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0"/>
                </a:lnTo>
                <a:lnTo>
                  <a:pt x="40" y="7"/>
                </a:lnTo>
                <a:lnTo>
                  <a:pt x="35" y="2"/>
                </a:lnTo>
                <a:lnTo>
                  <a:pt x="29" y="0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0" name="Freeform 84"/>
          <p:cNvSpPr>
            <a:spLocks/>
          </p:cNvSpPr>
          <p:nvPr/>
        </p:nvSpPr>
        <p:spPr bwMode="auto">
          <a:xfrm>
            <a:off x="3671198" y="2699626"/>
            <a:ext cx="75311" cy="65200"/>
          </a:xfrm>
          <a:custGeom>
            <a:avLst/>
            <a:gdLst>
              <a:gd name="T0" fmla="*/ 23 w 46"/>
              <a:gd name="T1" fmla="*/ 0 h 47"/>
              <a:gd name="T2" fmla="*/ 18 w 46"/>
              <a:gd name="T3" fmla="*/ 0 h 47"/>
              <a:gd name="T4" fmla="*/ 11 w 46"/>
              <a:gd name="T5" fmla="*/ 3 h 47"/>
              <a:gd name="T6" fmla="*/ 7 w 46"/>
              <a:gd name="T7" fmla="*/ 7 h 47"/>
              <a:gd name="T8" fmla="*/ 2 w 46"/>
              <a:gd name="T9" fmla="*/ 12 h 47"/>
              <a:gd name="T10" fmla="*/ 0 w 46"/>
              <a:gd name="T11" fmla="*/ 17 h 47"/>
              <a:gd name="T12" fmla="*/ 0 w 46"/>
              <a:gd name="T13" fmla="*/ 23 h 47"/>
              <a:gd name="T14" fmla="*/ 0 w 46"/>
              <a:gd name="T15" fmla="*/ 30 h 47"/>
              <a:gd name="T16" fmla="*/ 2 w 46"/>
              <a:gd name="T17" fmla="*/ 35 h 47"/>
              <a:gd name="T18" fmla="*/ 7 w 46"/>
              <a:gd name="T19" fmla="*/ 40 h 47"/>
              <a:gd name="T20" fmla="*/ 11 w 46"/>
              <a:gd name="T21" fmla="*/ 44 h 47"/>
              <a:gd name="T22" fmla="*/ 18 w 46"/>
              <a:gd name="T23" fmla="*/ 45 h 47"/>
              <a:gd name="T24" fmla="*/ 23 w 46"/>
              <a:gd name="T25" fmla="*/ 47 h 47"/>
              <a:gd name="T26" fmla="*/ 30 w 46"/>
              <a:gd name="T27" fmla="*/ 45 h 47"/>
              <a:gd name="T28" fmla="*/ 35 w 46"/>
              <a:gd name="T29" fmla="*/ 44 h 47"/>
              <a:gd name="T30" fmla="*/ 39 w 46"/>
              <a:gd name="T31" fmla="*/ 40 h 47"/>
              <a:gd name="T32" fmla="*/ 44 w 46"/>
              <a:gd name="T33" fmla="*/ 35 h 47"/>
              <a:gd name="T34" fmla="*/ 46 w 46"/>
              <a:gd name="T35" fmla="*/ 30 h 47"/>
              <a:gd name="T36" fmla="*/ 46 w 46"/>
              <a:gd name="T37" fmla="*/ 23 h 47"/>
              <a:gd name="T38" fmla="*/ 46 w 46"/>
              <a:gd name="T39" fmla="*/ 17 h 47"/>
              <a:gd name="T40" fmla="*/ 44 w 46"/>
              <a:gd name="T41" fmla="*/ 12 h 47"/>
              <a:gd name="T42" fmla="*/ 39 w 46"/>
              <a:gd name="T43" fmla="*/ 7 h 47"/>
              <a:gd name="T44" fmla="*/ 35 w 46"/>
              <a:gd name="T45" fmla="*/ 3 h 47"/>
              <a:gd name="T46" fmla="*/ 30 w 46"/>
              <a:gd name="T47" fmla="*/ 0 h 47"/>
              <a:gd name="T48" fmla="*/ 23 w 46"/>
              <a:gd name="T49" fmla="*/ 0 h 47"/>
              <a:gd name="T50" fmla="*/ 23 w 46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" h="47">
                <a:moveTo>
                  <a:pt x="23" y="0"/>
                </a:moveTo>
                <a:lnTo>
                  <a:pt x="18" y="0"/>
                </a:lnTo>
                <a:lnTo>
                  <a:pt x="11" y="3"/>
                </a:lnTo>
                <a:lnTo>
                  <a:pt x="7" y="7"/>
                </a:lnTo>
                <a:lnTo>
                  <a:pt x="2" y="12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2" y="35"/>
                </a:lnTo>
                <a:lnTo>
                  <a:pt x="7" y="40"/>
                </a:lnTo>
                <a:lnTo>
                  <a:pt x="11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39" y="40"/>
                </a:lnTo>
                <a:lnTo>
                  <a:pt x="44" y="35"/>
                </a:lnTo>
                <a:lnTo>
                  <a:pt x="46" y="30"/>
                </a:lnTo>
                <a:lnTo>
                  <a:pt x="46" y="23"/>
                </a:lnTo>
                <a:lnTo>
                  <a:pt x="46" y="17"/>
                </a:lnTo>
                <a:lnTo>
                  <a:pt x="44" y="12"/>
                </a:lnTo>
                <a:lnTo>
                  <a:pt x="39" y="7"/>
                </a:ln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1" name="Line 85"/>
          <p:cNvSpPr>
            <a:spLocks noChangeShapeType="1"/>
          </p:cNvSpPr>
          <p:nvPr/>
        </p:nvSpPr>
        <p:spPr bwMode="auto">
          <a:xfrm flipV="1">
            <a:off x="3712128" y="1926944"/>
            <a:ext cx="1638" cy="237215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2" name="Line 86"/>
          <p:cNvSpPr>
            <a:spLocks noChangeShapeType="1"/>
          </p:cNvSpPr>
          <p:nvPr/>
        </p:nvSpPr>
        <p:spPr bwMode="auto">
          <a:xfrm flipV="1">
            <a:off x="1657458" y="1921395"/>
            <a:ext cx="0" cy="327384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5" name="Line 99"/>
          <p:cNvSpPr>
            <a:spLocks noChangeShapeType="1"/>
          </p:cNvSpPr>
          <p:nvPr/>
        </p:nvSpPr>
        <p:spPr bwMode="auto">
          <a:xfrm flipV="1">
            <a:off x="2680700" y="1928332"/>
            <a:ext cx="0" cy="378711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7" name="Freeform 101"/>
          <p:cNvSpPr>
            <a:spLocks/>
          </p:cNvSpPr>
          <p:nvPr/>
        </p:nvSpPr>
        <p:spPr bwMode="auto">
          <a:xfrm>
            <a:off x="626029" y="2164159"/>
            <a:ext cx="3086099" cy="389809"/>
          </a:xfrm>
          <a:custGeom>
            <a:avLst/>
            <a:gdLst>
              <a:gd name="T0" fmla="*/ 1885 w 1885"/>
              <a:gd name="T1" fmla="*/ 0 h 281"/>
              <a:gd name="T2" fmla="*/ 1256 w 1885"/>
              <a:gd name="T3" fmla="*/ 103 h 281"/>
              <a:gd name="T4" fmla="*/ 1255 w 1885"/>
              <a:gd name="T5" fmla="*/ 103 h 281"/>
              <a:gd name="T6" fmla="*/ 630 w 1885"/>
              <a:gd name="T7" fmla="*/ 58 h 281"/>
              <a:gd name="T8" fmla="*/ 0 w 1885"/>
              <a:gd name="T9" fmla="*/ 281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5" h="281">
                <a:moveTo>
                  <a:pt x="1885" y="0"/>
                </a:moveTo>
                <a:lnTo>
                  <a:pt x="1256" y="103"/>
                </a:lnTo>
                <a:lnTo>
                  <a:pt x="1255" y="103"/>
                </a:lnTo>
                <a:lnTo>
                  <a:pt x="630" y="58"/>
                </a:lnTo>
                <a:lnTo>
                  <a:pt x="0" y="281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2" name="Freeform 106"/>
          <p:cNvSpPr>
            <a:spLocks/>
          </p:cNvSpPr>
          <p:nvPr/>
        </p:nvSpPr>
        <p:spPr bwMode="auto">
          <a:xfrm>
            <a:off x="1619803" y="2209937"/>
            <a:ext cx="73674" cy="65200"/>
          </a:xfrm>
          <a:custGeom>
            <a:avLst/>
            <a:gdLst>
              <a:gd name="T0" fmla="*/ 38 w 45"/>
              <a:gd name="T1" fmla="*/ 7 h 47"/>
              <a:gd name="T2" fmla="*/ 35 w 45"/>
              <a:gd name="T3" fmla="*/ 4 h 47"/>
              <a:gd name="T4" fmla="*/ 28 w 45"/>
              <a:gd name="T5" fmla="*/ 2 h 47"/>
              <a:gd name="T6" fmla="*/ 23 w 45"/>
              <a:gd name="T7" fmla="*/ 0 h 47"/>
              <a:gd name="T8" fmla="*/ 16 w 45"/>
              <a:gd name="T9" fmla="*/ 2 h 47"/>
              <a:gd name="T10" fmla="*/ 10 w 45"/>
              <a:gd name="T11" fmla="*/ 4 h 47"/>
              <a:gd name="T12" fmla="*/ 7 w 45"/>
              <a:gd name="T13" fmla="*/ 7 h 47"/>
              <a:gd name="T14" fmla="*/ 2 w 45"/>
              <a:gd name="T15" fmla="*/ 12 h 47"/>
              <a:gd name="T16" fmla="*/ 0 w 45"/>
              <a:gd name="T17" fmla="*/ 18 h 47"/>
              <a:gd name="T18" fmla="*/ 0 w 45"/>
              <a:gd name="T19" fmla="*/ 25 h 47"/>
              <a:gd name="T20" fmla="*/ 0 w 45"/>
              <a:gd name="T21" fmla="*/ 30 h 47"/>
              <a:gd name="T22" fmla="*/ 2 w 45"/>
              <a:gd name="T23" fmla="*/ 35 h 47"/>
              <a:gd name="T24" fmla="*/ 7 w 45"/>
              <a:gd name="T25" fmla="*/ 40 h 47"/>
              <a:gd name="T26" fmla="*/ 10 w 45"/>
              <a:gd name="T27" fmla="*/ 44 h 47"/>
              <a:gd name="T28" fmla="*/ 16 w 45"/>
              <a:gd name="T29" fmla="*/ 47 h 47"/>
              <a:gd name="T30" fmla="*/ 23 w 45"/>
              <a:gd name="T31" fmla="*/ 47 h 47"/>
              <a:gd name="T32" fmla="*/ 28 w 45"/>
              <a:gd name="T33" fmla="*/ 47 h 47"/>
              <a:gd name="T34" fmla="*/ 35 w 45"/>
              <a:gd name="T35" fmla="*/ 44 h 47"/>
              <a:gd name="T36" fmla="*/ 38 w 45"/>
              <a:gd name="T37" fmla="*/ 40 h 47"/>
              <a:gd name="T38" fmla="*/ 44 w 45"/>
              <a:gd name="T39" fmla="*/ 35 h 47"/>
              <a:gd name="T40" fmla="*/ 45 w 45"/>
              <a:gd name="T41" fmla="*/ 30 h 47"/>
              <a:gd name="T42" fmla="*/ 45 w 45"/>
              <a:gd name="T43" fmla="*/ 25 h 47"/>
              <a:gd name="T44" fmla="*/ 45 w 45"/>
              <a:gd name="T45" fmla="*/ 18 h 47"/>
              <a:gd name="T46" fmla="*/ 44 w 45"/>
              <a:gd name="T47" fmla="*/ 12 h 47"/>
              <a:gd name="T48" fmla="*/ 38 w 45"/>
              <a:gd name="T49" fmla="*/ 7 h 47"/>
              <a:gd name="T50" fmla="*/ 38 w 45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" h="47">
                <a:moveTo>
                  <a:pt x="38" y="7"/>
                </a:moveTo>
                <a:lnTo>
                  <a:pt x="35" y="4"/>
                </a:lnTo>
                <a:lnTo>
                  <a:pt x="28" y="2"/>
                </a:lnTo>
                <a:lnTo>
                  <a:pt x="23" y="0"/>
                </a:lnTo>
                <a:lnTo>
                  <a:pt x="16" y="2"/>
                </a:lnTo>
                <a:lnTo>
                  <a:pt x="10" y="4"/>
                </a:lnTo>
                <a:lnTo>
                  <a:pt x="7" y="7"/>
                </a:lnTo>
                <a:lnTo>
                  <a:pt x="2" y="12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2" y="35"/>
                </a:lnTo>
                <a:lnTo>
                  <a:pt x="7" y="40"/>
                </a:lnTo>
                <a:lnTo>
                  <a:pt x="10" y="44"/>
                </a:lnTo>
                <a:lnTo>
                  <a:pt x="16" y="47"/>
                </a:lnTo>
                <a:lnTo>
                  <a:pt x="23" y="47"/>
                </a:lnTo>
                <a:lnTo>
                  <a:pt x="28" y="47"/>
                </a:lnTo>
                <a:lnTo>
                  <a:pt x="35" y="44"/>
                </a:lnTo>
                <a:lnTo>
                  <a:pt x="38" y="40"/>
                </a:lnTo>
                <a:lnTo>
                  <a:pt x="44" y="35"/>
                </a:lnTo>
                <a:lnTo>
                  <a:pt x="45" y="30"/>
                </a:lnTo>
                <a:lnTo>
                  <a:pt x="45" y="25"/>
                </a:lnTo>
                <a:lnTo>
                  <a:pt x="45" y="18"/>
                </a:lnTo>
                <a:lnTo>
                  <a:pt x="44" y="12"/>
                </a:lnTo>
                <a:lnTo>
                  <a:pt x="38" y="7"/>
                </a:lnTo>
                <a:lnTo>
                  <a:pt x="38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3" name="Freeform 107"/>
          <p:cNvSpPr>
            <a:spLocks/>
          </p:cNvSpPr>
          <p:nvPr/>
        </p:nvSpPr>
        <p:spPr bwMode="auto">
          <a:xfrm>
            <a:off x="2643045" y="2275136"/>
            <a:ext cx="76948" cy="63812"/>
          </a:xfrm>
          <a:custGeom>
            <a:avLst/>
            <a:gdLst>
              <a:gd name="T0" fmla="*/ 40 w 47"/>
              <a:gd name="T1" fmla="*/ 7 h 46"/>
              <a:gd name="T2" fmla="*/ 35 w 47"/>
              <a:gd name="T3" fmla="*/ 2 h 46"/>
              <a:gd name="T4" fmla="*/ 30 w 47"/>
              <a:gd name="T5" fmla="*/ 0 h 46"/>
              <a:gd name="T6" fmla="*/ 23 w 47"/>
              <a:gd name="T7" fmla="*/ 0 h 46"/>
              <a:gd name="T8" fmla="*/ 17 w 47"/>
              <a:gd name="T9" fmla="*/ 0 h 46"/>
              <a:gd name="T10" fmla="*/ 12 w 47"/>
              <a:gd name="T11" fmla="*/ 2 h 46"/>
              <a:gd name="T12" fmla="*/ 7 w 47"/>
              <a:gd name="T13" fmla="*/ 7 h 46"/>
              <a:gd name="T14" fmla="*/ 3 w 47"/>
              <a:gd name="T15" fmla="*/ 11 h 46"/>
              <a:gd name="T16" fmla="*/ 2 w 47"/>
              <a:gd name="T17" fmla="*/ 18 h 46"/>
              <a:gd name="T18" fmla="*/ 0 w 47"/>
              <a:gd name="T19" fmla="*/ 23 h 46"/>
              <a:gd name="T20" fmla="*/ 2 w 47"/>
              <a:gd name="T21" fmla="*/ 30 h 46"/>
              <a:gd name="T22" fmla="*/ 3 w 47"/>
              <a:gd name="T23" fmla="*/ 35 h 46"/>
              <a:gd name="T24" fmla="*/ 7 w 47"/>
              <a:gd name="T25" fmla="*/ 39 h 46"/>
              <a:gd name="T26" fmla="*/ 12 w 47"/>
              <a:gd name="T27" fmla="*/ 44 h 46"/>
              <a:gd name="T28" fmla="*/ 17 w 47"/>
              <a:gd name="T29" fmla="*/ 46 h 46"/>
              <a:gd name="T30" fmla="*/ 23 w 47"/>
              <a:gd name="T31" fmla="*/ 46 h 46"/>
              <a:gd name="T32" fmla="*/ 30 w 47"/>
              <a:gd name="T33" fmla="*/ 46 h 46"/>
              <a:gd name="T34" fmla="*/ 35 w 47"/>
              <a:gd name="T35" fmla="*/ 44 h 46"/>
              <a:gd name="T36" fmla="*/ 40 w 47"/>
              <a:gd name="T37" fmla="*/ 39 h 46"/>
              <a:gd name="T38" fmla="*/ 43 w 47"/>
              <a:gd name="T39" fmla="*/ 35 h 46"/>
              <a:gd name="T40" fmla="*/ 45 w 47"/>
              <a:gd name="T41" fmla="*/ 30 h 46"/>
              <a:gd name="T42" fmla="*/ 47 w 47"/>
              <a:gd name="T43" fmla="*/ 23 h 46"/>
              <a:gd name="T44" fmla="*/ 45 w 47"/>
              <a:gd name="T45" fmla="*/ 18 h 46"/>
              <a:gd name="T46" fmla="*/ 43 w 47"/>
              <a:gd name="T47" fmla="*/ 11 h 46"/>
              <a:gd name="T48" fmla="*/ 40 w 47"/>
              <a:gd name="T49" fmla="*/ 7 h 46"/>
              <a:gd name="T50" fmla="*/ 40 w 47"/>
              <a:gd name="T51" fmla="*/ 7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6">
                <a:moveTo>
                  <a:pt x="40" y="7"/>
                </a:moveTo>
                <a:lnTo>
                  <a:pt x="35" y="2"/>
                </a:lnTo>
                <a:lnTo>
                  <a:pt x="30" y="0"/>
                </a:lnTo>
                <a:lnTo>
                  <a:pt x="23" y="0"/>
                </a:lnTo>
                <a:lnTo>
                  <a:pt x="17" y="0"/>
                </a:lnTo>
                <a:lnTo>
                  <a:pt x="12" y="2"/>
                </a:lnTo>
                <a:lnTo>
                  <a:pt x="7" y="7"/>
                </a:lnTo>
                <a:lnTo>
                  <a:pt x="3" y="11"/>
                </a:lnTo>
                <a:lnTo>
                  <a:pt x="2" y="18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39"/>
                </a:lnTo>
                <a:lnTo>
                  <a:pt x="12" y="44"/>
                </a:lnTo>
                <a:lnTo>
                  <a:pt x="17" y="46"/>
                </a:lnTo>
                <a:lnTo>
                  <a:pt x="23" y="46"/>
                </a:lnTo>
                <a:lnTo>
                  <a:pt x="30" y="46"/>
                </a:lnTo>
                <a:lnTo>
                  <a:pt x="35" y="44"/>
                </a:lnTo>
                <a:lnTo>
                  <a:pt x="40" y="39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8"/>
                </a:lnTo>
                <a:lnTo>
                  <a:pt x="43" y="11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4" name="Freeform 108"/>
          <p:cNvSpPr>
            <a:spLocks/>
          </p:cNvSpPr>
          <p:nvPr/>
        </p:nvSpPr>
        <p:spPr bwMode="auto">
          <a:xfrm>
            <a:off x="3674473" y="2129478"/>
            <a:ext cx="76948" cy="66587"/>
          </a:xfrm>
          <a:custGeom>
            <a:avLst/>
            <a:gdLst>
              <a:gd name="T0" fmla="*/ 40 w 47"/>
              <a:gd name="T1" fmla="*/ 7 h 48"/>
              <a:gd name="T2" fmla="*/ 35 w 47"/>
              <a:gd name="T3" fmla="*/ 4 h 48"/>
              <a:gd name="T4" fmla="*/ 30 w 47"/>
              <a:gd name="T5" fmla="*/ 2 h 48"/>
              <a:gd name="T6" fmla="*/ 23 w 47"/>
              <a:gd name="T7" fmla="*/ 0 h 48"/>
              <a:gd name="T8" fmla="*/ 17 w 47"/>
              <a:gd name="T9" fmla="*/ 2 h 48"/>
              <a:gd name="T10" fmla="*/ 12 w 47"/>
              <a:gd name="T11" fmla="*/ 4 h 48"/>
              <a:gd name="T12" fmla="*/ 7 w 47"/>
              <a:gd name="T13" fmla="*/ 7 h 48"/>
              <a:gd name="T14" fmla="*/ 3 w 47"/>
              <a:gd name="T15" fmla="*/ 13 h 48"/>
              <a:gd name="T16" fmla="*/ 0 w 47"/>
              <a:gd name="T17" fmla="*/ 18 h 48"/>
              <a:gd name="T18" fmla="*/ 0 w 47"/>
              <a:gd name="T19" fmla="*/ 25 h 48"/>
              <a:gd name="T20" fmla="*/ 0 w 47"/>
              <a:gd name="T21" fmla="*/ 30 h 48"/>
              <a:gd name="T22" fmla="*/ 3 w 47"/>
              <a:gd name="T23" fmla="*/ 35 h 48"/>
              <a:gd name="T24" fmla="*/ 7 w 47"/>
              <a:gd name="T25" fmla="*/ 41 h 48"/>
              <a:gd name="T26" fmla="*/ 12 w 47"/>
              <a:gd name="T27" fmla="*/ 44 h 48"/>
              <a:gd name="T28" fmla="*/ 17 w 47"/>
              <a:gd name="T29" fmla="*/ 48 h 48"/>
              <a:gd name="T30" fmla="*/ 23 w 47"/>
              <a:gd name="T31" fmla="*/ 48 h 48"/>
              <a:gd name="T32" fmla="*/ 30 w 47"/>
              <a:gd name="T33" fmla="*/ 48 h 48"/>
              <a:gd name="T34" fmla="*/ 35 w 47"/>
              <a:gd name="T35" fmla="*/ 44 h 48"/>
              <a:gd name="T36" fmla="*/ 40 w 47"/>
              <a:gd name="T37" fmla="*/ 41 h 48"/>
              <a:gd name="T38" fmla="*/ 44 w 47"/>
              <a:gd name="T39" fmla="*/ 35 h 48"/>
              <a:gd name="T40" fmla="*/ 45 w 47"/>
              <a:gd name="T41" fmla="*/ 30 h 48"/>
              <a:gd name="T42" fmla="*/ 47 w 47"/>
              <a:gd name="T43" fmla="*/ 25 h 48"/>
              <a:gd name="T44" fmla="*/ 45 w 47"/>
              <a:gd name="T45" fmla="*/ 18 h 48"/>
              <a:gd name="T46" fmla="*/ 44 w 47"/>
              <a:gd name="T47" fmla="*/ 13 h 48"/>
              <a:gd name="T48" fmla="*/ 40 w 47"/>
              <a:gd name="T49" fmla="*/ 7 h 48"/>
              <a:gd name="T50" fmla="*/ 40 w 47"/>
              <a:gd name="T51" fmla="*/ 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8">
                <a:moveTo>
                  <a:pt x="40" y="7"/>
                </a:moveTo>
                <a:lnTo>
                  <a:pt x="35" y="4"/>
                </a:lnTo>
                <a:lnTo>
                  <a:pt x="30" y="2"/>
                </a:lnTo>
                <a:lnTo>
                  <a:pt x="23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3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3" y="35"/>
                </a:lnTo>
                <a:lnTo>
                  <a:pt x="7" y="41"/>
                </a:lnTo>
                <a:lnTo>
                  <a:pt x="12" y="44"/>
                </a:lnTo>
                <a:lnTo>
                  <a:pt x="17" y="48"/>
                </a:lnTo>
                <a:lnTo>
                  <a:pt x="23" y="48"/>
                </a:lnTo>
                <a:lnTo>
                  <a:pt x="30" y="48"/>
                </a:lnTo>
                <a:lnTo>
                  <a:pt x="35" y="44"/>
                </a:lnTo>
                <a:lnTo>
                  <a:pt x="40" y="41"/>
                </a:lnTo>
                <a:lnTo>
                  <a:pt x="44" y="35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4" y="13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5" name="Freeform 109"/>
          <p:cNvSpPr>
            <a:spLocks/>
          </p:cNvSpPr>
          <p:nvPr/>
        </p:nvSpPr>
        <p:spPr bwMode="auto">
          <a:xfrm>
            <a:off x="585100" y="2522061"/>
            <a:ext cx="76948" cy="66587"/>
          </a:xfrm>
          <a:custGeom>
            <a:avLst/>
            <a:gdLst>
              <a:gd name="T0" fmla="*/ 40 w 47"/>
              <a:gd name="T1" fmla="*/ 7 h 48"/>
              <a:gd name="T2" fmla="*/ 35 w 47"/>
              <a:gd name="T3" fmla="*/ 4 h 48"/>
              <a:gd name="T4" fmla="*/ 30 w 47"/>
              <a:gd name="T5" fmla="*/ 0 h 48"/>
              <a:gd name="T6" fmla="*/ 25 w 47"/>
              <a:gd name="T7" fmla="*/ 0 h 48"/>
              <a:gd name="T8" fmla="*/ 18 w 47"/>
              <a:gd name="T9" fmla="*/ 0 h 48"/>
              <a:gd name="T10" fmla="*/ 12 w 47"/>
              <a:gd name="T11" fmla="*/ 4 h 48"/>
              <a:gd name="T12" fmla="*/ 7 w 47"/>
              <a:gd name="T13" fmla="*/ 7 h 48"/>
              <a:gd name="T14" fmla="*/ 4 w 47"/>
              <a:gd name="T15" fmla="*/ 13 h 48"/>
              <a:gd name="T16" fmla="*/ 2 w 47"/>
              <a:gd name="T17" fmla="*/ 18 h 48"/>
              <a:gd name="T18" fmla="*/ 0 w 47"/>
              <a:gd name="T19" fmla="*/ 23 h 48"/>
              <a:gd name="T20" fmla="*/ 2 w 47"/>
              <a:gd name="T21" fmla="*/ 30 h 48"/>
              <a:gd name="T22" fmla="*/ 4 w 47"/>
              <a:gd name="T23" fmla="*/ 35 h 48"/>
              <a:gd name="T24" fmla="*/ 7 w 47"/>
              <a:gd name="T25" fmla="*/ 41 h 48"/>
              <a:gd name="T26" fmla="*/ 12 w 47"/>
              <a:gd name="T27" fmla="*/ 44 h 48"/>
              <a:gd name="T28" fmla="*/ 18 w 47"/>
              <a:gd name="T29" fmla="*/ 46 h 48"/>
              <a:gd name="T30" fmla="*/ 25 w 47"/>
              <a:gd name="T31" fmla="*/ 48 h 48"/>
              <a:gd name="T32" fmla="*/ 30 w 47"/>
              <a:gd name="T33" fmla="*/ 46 h 48"/>
              <a:gd name="T34" fmla="*/ 35 w 47"/>
              <a:gd name="T35" fmla="*/ 44 h 48"/>
              <a:gd name="T36" fmla="*/ 40 w 47"/>
              <a:gd name="T37" fmla="*/ 41 h 48"/>
              <a:gd name="T38" fmla="*/ 44 w 47"/>
              <a:gd name="T39" fmla="*/ 35 h 48"/>
              <a:gd name="T40" fmla="*/ 47 w 47"/>
              <a:gd name="T41" fmla="*/ 30 h 48"/>
              <a:gd name="T42" fmla="*/ 47 w 47"/>
              <a:gd name="T43" fmla="*/ 23 h 48"/>
              <a:gd name="T44" fmla="*/ 47 w 47"/>
              <a:gd name="T45" fmla="*/ 18 h 48"/>
              <a:gd name="T46" fmla="*/ 44 w 47"/>
              <a:gd name="T47" fmla="*/ 13 h 48"/>
              <a:gd name="T48" fmla="*/ 40 w 47"/>
              <a:gd name="T49" fmla="*/ 7 h 48"/>
              <a:gd name="T50" fmla="*/ 40 w 47"/>
              <a:gd name="T51" fmla="*/ 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8">
                <a:moveTo>
                  <a:pt x="40" y="7"/>
                </a:moveTo>
                <a:lnTo>
                  <a:pt x="35" y="4"/>
                </a:lnTo>
                <a:lnTo>
                  <a:pt x="30" y="0"/>
                </a:lnTo>
                <a:lnTo>
                  <a:pt x="25" y="0"/>
                </a:lnTo>
                <a:lnTo>
                  <a:pt x="18" y="0"/>
                </a:lnTo>
                <a:lnTo>
                  <a:pt x="12" y="4"/>
                </a:lnTo>
                <a:lnTo>
                  <a:pt x="7" y="7"/>
                </a:lnTo>
                <a:lnTo>
                  <a:pt x="4" y="13"/>
                </a:lnTo>
                <a:lnTo>
                  <a:pt x="2" y="18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1"/>
                </a:lnTo>
                <a:lnTo>
                  <a:pt x="12" y="44"/>
                </a:lnTo>
                <a:lnTo>
                  <a:pt x="18" y="46"/>
                </a:lnTo>
                <a:lnTo>
                  <a:pt x="25" y="48"/>
                </a:lnTo>
                <a:lnTo>
                  <a:pt x="30" y="46"/>
                </a:lnTo>
                <a:lnTo>
                  <a:pt x="35" y="44"/>
                </a:lnTo>
                <a:lnTo>
                  <a:pt x="40" y="41"/>
                </a:lnTo>
                <a:lnTo>
                  <a:pt x="44" y="35"/>
                </a:lnTo>
                <a:lnTo>
                  <a:pt x="47" y="30"/>
                </a:lnTo>
                <a:lnTo>
                  <a:pt x="47" y="23"/>
                </a:lnTo>
                <a:lnTo>
                  <a:pt x="47" y="18"/>
                </a:lnTo>
                <a:lnTo>
                  <a:pt x="44" y="13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626029" y="4387993"/>
            <a:ext cx="0" cy="252474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626029" y="3683285"/>
            <a:ext cx="0" cy="704708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626029" y="4387993"/>
            <a:ext cx="3097559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2" name="Line 36"/>
          <p:cNvSpPr>
            <a:spLocks noChangeShapeType="1"/>
          </p:cNvSpPr>
          <p:nvPr/>
        </p:nvSpPr>
        <p:spPr bwMode="auto">
          <a:xfrm>
            <a:off x="565454" y="368328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3" name="Line 37"/>
          <p:cNvSpPr>
            <a:spLocks noChangeShapeType="1"/>
          </p:cNvSpPr>
          <p:nvPr/>
        </p:nvSpPr>
        <p:spPr bwMode="auto">
          <a:xfrm>
            <a:off x="565454" y="415771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4" name="Line 38"/>
          <p:cNvSpPr>
            <a:spLocks noChangeShapeType="1"/>
          </p:cNvSpPr>
          <p:nvPr/>
        </p:nvSpPr>
        <p:spPr bwMode="auto">
          <a:xfrm>
            <a:off x="565454" y="392327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5" name="Line 39"/>
          <p:cNvSpPr>
            <a:spLocks noChangeShapeType="1"/>
          </p:cNvSpPr>
          <p:nvPr/>
        </p:nvSpPr>
        <p:spPr bwMode="auto">
          <a:xfrm>
            <a:off x="565454" y="4627982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6" name="Line 40"/>
          <p:cNvSpPr>
            <a:spLocks noChangeShapeType="1"/>
          </p:cNvSpPr>
          <p:nvPr/>
        </p:nvSpPr>
        <p:spPr bwMode="auto">
          <a:xfrm>
            <a:off x="565454" y="4387993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4" name="Line 48"/>
          <p:cNvSpPr>
            <a:spLocks noChangeShapeType="1"/>
          </p:cNvSpPr>
          <p:nvPr/>
        </p:nvSpPr>
        <p:spPr bwMode="auto">
          <a:xfrm flipV="1">
            <a:off x="1659095" y="4105000"/>
            <a:ext cx="0" cy="425877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7" name="Freeform 51"/>
          <p:cNvSpPr>
            <a:spLocks/>
          </p:cNvSpPr>
          <p:nvPr/>
        </p:nvSpPr>
        <p:spPr bwMode="auto">
          <a:xfrm>
            <a:off x="3702306" y="3899692"/>
            <a:ext cx="0" cy="527143"/>
          </a:xfrm>
          <a:custGeom>
            <a:avLst/>
            <a:gdLst>
              <a:gd name="T0" fmla="*/ 380 h 380"/>
              <a:gd name="T1" fmla="*/ 213 h 380"/>
              <a:gd name="T2" fmla="*/ 0 h 38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80">
                <a:moveTo>
                  <a:pt x="0" y="380"/>
                </a:moveTo>
                <a:lnTo>
                  <a:pt x="0" y="213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0" name="Line 54"/>
          <p:cNvSpPr>
            <a:spLocks noChangeShapeType="1"/>
          </p:cNvSpPr>
          <p:nvPr/>
        </p:nvSpPr>
        <p:spPr bwMode="auto">
          <a:xfrm flipV="1">
            <a:off x="2680701" y="4000959"/>
            <a:ext cx="0" cy="511884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9" name="Freeform 63"/>
          <p:cNvSpPr>
            <a:spLocks/>
          </p:cNvSpPr>
          <p:nvPr/>
        </p:nvSpPr>
        <p:spPr bwMode="auto">
          <a:xfrm>
            <a:off x="626029" y="4192395"/>
            <a:ext cx="3087736" cy="195598"/>
          </a:xfrm>
          <a:custGeom>
            <a:avLst/>
            <a:gdLst>
              <a:gd name="T0" fmla="*/ 1886 w 1886"/>
              <a:gd name="T1" fmla="*/ 0 h 141"/>
              <a:gd name="T2" fmla="*/ 1879 w 1886"/>
              <a:gd name="T3" fmla="*/ 2 h 141"/>
              <a:gd name="T4" fmla="*/ 1258 w 1886"/>
              <a:gd name="T5" fmla="*/ 79 h 141"/>
              <a:gd name="T6" fmla="*/ 1255 w 1886"/>
              <a:gd name="T7" fmla="*/ 79 h 141"/>
              <a:gd name="T8" fmla="*/ 631 w 1886"/>
              <a:gd name="T9" fmla="*/ 103 h 141"/>
              <a:gd name="T10" fmla="*/ 0 w 1886"/>
              <a:gd name="T11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86" h="141">
                <a:moveTo>
                  <a:pt x="1886" y="0"/>
                </a:moveTo>
                <a:lnTo>
                  <a:pt x="1879" y="2"/>
                </a:lnTo>
                <a:lnTo>
                  <a:pt x="1258" y="79"/>
                </a:lnTo>
                <a:lnTo>
                  <a:pt x="1255" y="79"/>
                </a:lnTo>
                <a:lnTo>
                  <a:pt x="631" y="103"/>
                </a:lnTo>
                <a:lnTo>
                  <a:pt x="0" y="141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3" name="Freeform 77"/>
          <p:cNvSpPr>
            <a:spLocks/>
          </p:cNvSpPr>
          <p:nvPr/>
        </p:nvSpPr>
        <p:spPr bwMode="auto">
          <a:xfrm>
            <a:off x="585100" y="4354700"/>
            <a:ext cx="76948" cy="65200"/>
          </a:xfrm>
          <a:custGeom>
            <a:avLst/>
            <a:gdLst>
              <a:gd name="T0" fmla="*/ 25 w 47"/>
              <a:gd name="T1" fmla="*/ 0 h 47"/>
              <a:gd name="T2" fmla="*/ 18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4 w 47"/>
              <a:gd name="T9" fmla="*/ 12 h 47"/>
              <a:gd name="T10" fmla="*/ 2 w 47"/>
              <a:gd name="T11" fmla="*/ 17 h 47"/>
              <a:gd name="T12" fmla="*/ 0 w 47"/>
              <a:gd name="T13" fmla="*/ 24 h 47"/>
              <a:gd name="T14" fmla="*/ 2 w 47"/>
              <a:gd name="T15" fmla="*/ 30 h 47"/>
              <a:gd name="T16" fmla="*/ 4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8 w 47"/>
              <a:gd name="T23" fmla="*/ 47 h 47"/>
              <a:gd name="T24" fmla="*/ 25 w 47"/>
              <a:gd name="T25" fmla="*/ 47 h 47"/>
              <a:gd name="T26" fmla="*/ 30 w 47"/>
              <a:gd name="T27" fmla="*/ 47 h 47"/>
              <a:gd name="T28" fmla="*/ 35 w 47"/>
              <a:gd name="T29" fmla="*/ 44 h 47"/>
              <a:gd name="T30" fmla="*/ 40 w 47"/>
              <a:gd name="T31" fmla="*/ 40 h 47"/>
              <a:gd name="T32" fmla="*/ 44 w 47"/>
              <a:gd name="T33" fmla="*/ 35 h 47"/>
              <a:gd name="T34" fmla="*/ 47 w 47"/>
              <a:gd name="T35" fmla="*/ 30 h 47"/>
              <a:gd name="T36" fmla="*/ 47 w 47"/>
              <a:gd name="T37" fmla="*/ 24 h 47"/>
              <a:gd name="T38" fmla="*/ 47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2 h 47"/>
              <a:gd name="T48" fmla="*/ 25 w 47"/>
              <a:gd name="T49" fmla="*/ 0 h 47"/>
              <a:gd name="T50" fmla="*/ 25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5" y="0"/>
                </a:move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4" name="Freeform 78"/>
          <p:cNvSpPr>
            <a:spLocks/>
          </p:cNvSpPr>
          <p:nvPr/>
        </p:nvSpPr>
        <p:spPr bwMode="auto">
          <a:xfrm>
            <a:off x="1619803" y="4301985"/>
            <a:ext cx="76948" cy="65200"/>
          </a:xfrm>
          <a:custGeom>
            <a:avLst/>
            <a:gdLst>
              <a:gd name="T0" fmla="*/ 24 w 47"/>
              <a:gd name="T1" fmla="*/ 0 h 47"/>
              <a:gd name="T2" fmla="*/ 17 w 47"/>
              <a:gd name="T3" fmla="*/ 1 h 47"/>
              <a:gd name="T4" fmla="*/ 12 w 47"/>
              <a:gd name="T5" fmla="*/ 3 h 47"/>
              <a:gd name="T6" fmla="*/ 9 w 47"/>
              <a:gd name="T7" fmla="*/ 7 h 47"/>
              <a:gd name="T8" fmla="*/ 3 w 47"/>
              <a:gd name="T9" fmla="*/ 12 h 47"/>
              <a:gd name="T10" fmla="*/ 2 w 47"/>
              <a:gd name="T11" fmla="*/ 17 h 47"/>
              <a:gd name="T12" fmla="*/ 0 w 47"/>
              <a:gd name="T13" fmla="*/ 24 h 47"/>
              <a:gd name="T14" fmla="*/ 2 w 47"/>
              <a:gd name="T15" fmla="*/ 29 h 47"/>
              <a:gd name="T16" fmla="*/ 3 w 47"/>
              <a:gd name="T17" fmla="*/ 34 h 47"/>
              <a:gd name="T18" fmla="*/ 9 w 47"/>
              <a:gd name="T19" fmla="*/ 40 h 47"/>
              <a:gd name="T20" fmla="*/ 12 w 47"/>
              <a:gd name="T21" fmla="*/ 43 h 47"/>
              <a:gd name="T22" fmla="*/ 17 w 47"/>
              <a:gd name="T23" fmla="*/ 47 h 47"/>
              <a:gd name="T24" fmla="*/ 24 w 47"/>
              <a:gd name="T25" fmla="*/ 47 h 47"/>
              <a:gd name="T26" fmla="*/ 30 w 47"/>
              <a:gd name="T27" fmla="*/ 47 h 47"/>
              <a:gd name="T28" fmla="*/ 37 w 47"/>
              <a:gd name="T29" fmla="*/ 43 h 47"/>
              <a:gd name="T30" fmla="*/ 40 w 47"/>
              <a:gd name="T31" fmla="*/ 40 h 47"/>
              <a:gd name="T32" fmla="*/ 44 w 47"/>
              <a:gd name="T33" fmla="*/ 34 h 47"/>
              <a:gd name="T34" fmla="*/ 47 w 47"/>
              <a:gd name="T35" fmla="*/ 29 h 47"/>
              <a:gd name="T36" fmla="*/ 47 w 47"/>
              <a:gd name="T37" fmla="*/ 24 h 47"/>
              <a:gd name="T38" fmla="*/ 47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7 w 47"/>
              <a:gd name="T45" fmla="*/ 3 h 47"/>
              <a:gd name="T46" fmla="*/ 30 w 47"/>
              <a:gd name="T47" fmla="*/ 1 h 47"/>
              <a:gd name="T48" fmla="*/ 24 w 47"/>
              <a:gd name="T49" fmla="*/ 0 h 47"/>
              <a:gd name="T50" fmla="*/ 24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4" y="0"/>
                </a:moveTo>
                <a:lnTo>
                  <a:pt x="17" y="1"/>
                </a:lnTo>
                <a:lnTo>
                  <a:pt x="12" y="3"/>
                </a:lnTo>
                <a:lnTo>
                  <a:pt x="9" y="7"/>
                </a:lnTo>
                <a:lnTo>
                  <a:pt x="3" y="12"/>
                </a:lnTo>
                <a:lnTo>
                  <a:pt x="2" y="17"/>
                </a:lnTo>
                <a:lnTo>
                  <a:pt x="0" y="24"/>
                </a:lnTo>
                <a:lnTo>
                  <a:pt x="2" y="29"/>
                </a:lnTo>
                <a:lnTo>
                  <a:pt x="3" y="34"/>
                </a:lnTo>
                <a:lnTo>
                  <a:pt x="9" y="40"/>
                </a:lnTo>
                <a:lnTo>
                  <a:pt x="12" y="43"/>
                </a:lnTo>
                <a:lnTo>
                  <a:pt x="17" y="47"/>
                </a:lnTo>
                <a:lnTo>
                  <a:pt x="24" y="47"/>
                </a:lnTo>
                <a:lnTo>
                  <a:pt x="30" y="47"/>
                </a:lnTo>
                <a:lnTo>
                  <a:pt x="37" y="43"/>
                </a:lnTo>
                <a:lnTo>
                  <a:pt x="40" y="40"/>
                </a:lnTo>
                <a:lnTo>
                  <a:pt x="44" y="34"/>
                </a:lnTo>
                <a:lnTo>
                  <a:pt x="47" y="29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37" y="3"/>
                </a:lnTo>
                <a:lnTo>
                  <a:pt x="30" y="1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5" name="Freeform 79"/>
          <p:cNvSpPr>
            <a:spLocks/>
          </p:cNvSpPr>
          <p:nvPr/>
        </p:nvSpPr>
        <p:spPr bwMode="auto">
          <a:xfrm>
            <a:off x="2643045" y="4270080"/>
            <a:ext cx="76948" cy="65200"/>
          </a:xfrm>
          <a:custGeom>
            <a:avLst/>
            <a:gdLst>
              <a:gd name="T0" fmla="*/ 23 w 47"/>
              <a:gd name="T1" fmla="*/ 0 h 47"/>
              <a:gd name="T2" fmla="*/ 17 w 47"/>
              <a:gd name="T3" fmla="*/ 0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2 w 47"/>
              <a:gd name="T11" fmla="*/ 17 h 47"/>
              <a:gd name="T12" fmla="*/ 0 w 47"/>
              <a:gd name="T13" fmla="*/ 23 h 47"/>
              <a:gd name="T14" fmla="*/ 2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3 w 47"/>
              <a:gd name="T25" fmla="*/ 47 h 47"/>
              <a:gd name="T26" fmla="*/ 30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0 h 47"/>
              <a:gd name="T48" fmla="*/ 23 w 47"/>
              <a:gd name="T49" fmla="*/ 0 h 47"/>
              <a:gd name="T50" fmla="*/ 23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3" y="0"/>
                </a:moveTo>
                <a:lnTo>
                  <a:pt x="17" y="0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6" name="Freeform 80"/>
          <p:cNvSpPr>
            <a:spLocks/>
          </p:cNvSpPr>
          <p:nvPr/>
        </p:nvSpPr>
        <p:spPr bwMode="auto">
          <a:xfrm>
            <a:off x="3663013" y="4163263"/>
            <a:ext cx="76948" cy="62425"/>
          </a:xfrm>
          <a:custGeom>
            <a:avLst/>
            <a:gdLst>
              <a:gd name="T0" fmla="*/ 24 w 47"/>
              <a:gd name="T1" fmla="*/ 0 h 45"/>
              <a:gd name="T2" fmla="*/ 17 w 47"/>
              <a:gd name="T3" fmla="*/ 0 h 45"/>
              <a:gd name="T4" fmla="*/ 12 w 47"/>
              <a:gd name="T5" fmla="*/ 2 h 45"/>
              <a:gd name="T6" fmla="*/ 7 w 47"/>
              <a:gd name="T7" fmla="*/ 5 h 45"/>
              <a:gd name="T8" fmla="*/ 3 w 47"/>
              <a:gd name="T9" fmla="*/ 10 h 45"/>
              <a:gd name="T10" fmla="*/ 2 w 47"/>
              <a:gd name="T11" fmla="*/ 17 h 45"/>
              <a:gd name="T12" fmla="*/ 0 w 47"/>
              <a:gd name="T13" fmla="*/ 23 h 45"/>
              <a:gd name="T14" fmla="*/ 2 w 47"/>
              <a:gd name="T15" fmla="*/ 30 h 45"/>
              <a:gd name="T16" fmla="*/ 3 w 47"/>
              <a:gd name="T17" fmla="*/ 35 h 45"/>
              <a:gd name="T18" fmla="*/ 7 w 47"/>
              <a:gd name="T19" fmla="*/ 38 h 45"/>
              <a:gd name="T20" fmla="*/ 12 w 47"/>
              <a:gd name="T21" fmla="*/ 44 h 45"/>
              <a:gd name="T22" fmla="*/ 17 w 47"/>
              <a:gd name="T23" fmla="*/ 45 h 45"/>
              <a:gd name="T24" fmla="*/ 24 w 47"/>
              <a:gd name="T25" fmla="*/ 45 h 45"/>
              <a:gd name="T26" fmla="*/ 30 w 47"/>
              <a:gd name="T27" fmla="*/ 45 h 45"/>
              <a:gd name="T28" fmla="*/ 35 w 47"/>
              <a:gd name="T29" fmla="*/ 44 h 45"/>
              <a:gd name="T30" fmla="*/ 40 w 47"/>
              <a:gd name="T31" fmla="*/ 38 h 45"/>
              <a:gd name="T32" fmla="*/ 44 w 47"/>
              <a:gd name="T33" fmla="*/ 35 h 45"/>
              <a:gd name="T34" fmla="*/ 45 w 47"/>
              <a:gd name="T35" fmla="*/ 30 h 45"/>
              <a:gd name="T36" fmla="*/ 47 w 47"/>
              <a:gd name="T37" fmla="*/ 23 h 45"/>
              <a:gd name="T38" fmla="*/ 45 w 47"/>
              <a:gd name="T39" fmla="*/ 17 h 45"/>
              <a:gd name="T40" fmla="*/ 44 w 47"/>
              <a:gd name="T41" fmla="*/ 10 h 45"/>
              <a:gd name="T42" fmla="*/ 40 w 47"/>
              <a:gd name="T43" fmla="*/ 5 h 45"/>
              <a:gd name="T44" fmla="*/ 35 w 47"/>
              <a:gd name="T45" fmla="*/ 2 h 45"/>
              <a:gd name="T46" fmla="*/ 30 w 47"/>
              <a:gd name="T47" fmla="*/ 0 h 45"/>
              <a:gd name="T48" fmla="*/ 24 w 47"/>
              <a:gd name="T49" fmla="*/ 0 h 45"/>
              <a:gd name="T50" fmla="*/ 24 w 47"/>
              <a:gd name="T5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5">
                <a:moveTo>
                  <a:pt x="24" y="0"/>
                </a:moveTo>
                <a:lnTo>
                  <a:pt x="17" y="0"/>
                </a:lnTo>
                <a:lnTo>
                  <a:pt x="12" y="2"/>
                </a:lnTo>
                <a:lnTo>
                  <a:pt x="7" y="5"/>
                </a:lnTo>
                <a:lnTo>
                  <a:pt x="3" y="10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38"/>
                </a:lnTo>
                <a:lnTo>
                  <a:pt x="12" y="44"/>
                </a:lnTo>
                <a:lnTo>
                  <a:pt x="17" y="45"/>
                </a:lnTo>
                <a:lnTo>
                  <a:pt x="24" y="45"/>
                </a:lnTo>
                <a:lnTo>
                  <a:pt x="30" y="45"/>
                </a:lnTo>
                <a:lnTo>
                  <a:pt x="35" y="44"/>
                </a:lnTo>
                <a:lnTo>
                  <a:pt x="40" y="38"/>
                </a:lnTo>
                <a:lnTo>
                  <a:pt x="44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4" y="10"/>
                </a:lnTo>
                <a:lnTo>
                  <a:pt x="40" y="5"/>
                </a:lnTo>
                <a:lnTo>
                  <a:pt x="35" y="2"/>
                </a:lnTo>
                <a:lnTo>
                  <a:pt x="30" y="0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4" name="Line 88"/>
          <p:cNvSpPr>
            <a:spLocks noChangeShapeType="1"/>
          </p:cNvSpPr>
          <p:nvPr/>
        </p:nvSpPr>
        <p:spPr bwMode="auto">
          <a:xfrm flipV="1">
            <a:off x="1654183" y="3688834"/>
            <a:ext cx="0" cy="699159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7" name="Line 91"/>
          <p:cNvSpPr>
            <a:spLocks noChangeShapeType="1"/>
          </p:cNvSpPr>
          <p:nvPr/>
        </p:nvSpPr>
        <p:spPr bwMode="auto">
          <a:xfrm flipV="1">
            <a:off x="3708855" y="3680511"/>
            <a:ext cx="0" cy="485527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0" name="Line 94"/>
          <p:cNvSpPr>
            <a:spLocks noChangeShapeType="1"/>
          </p:cNvSpPr>
          <p:nvPr/>
        </p:nvSpPr>
        <p:spPr bwMode="auto">
          <a:xfrm flipV="1">
            <a:off x="2685612" y="3686060"/>
            <a:ext cx="0" cy="649219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8" name="Freeform 102"/>
          <p:cNvSpPr>
            <a:spLocks/>
          </p:cNvSpPr>
          <p:nvPr/>
        </p:nvSpPr>
        <p:spPr bwMode="auto">
          <a:xfrm>
            <a:off x="626029" y="3737387"/>
            <a:ext cx="3076276" cy="650606"/>
          </a:xfrm>
          <a:custGeom>
            <a:avLst/>
            <a:gdLst>
              <a:gd name="T0" fmla="*/ 1879 w 1879"/>
              <a:gd name="T1" fmla="*/ 0 h 469"/>
              <a:gd name="T2" fmla="*/ 1258 w 1879"/>
              <a:gd name="T3" fmla="*/ 162 h 469"/>
              <a:gd name="T4" fmla="*/ 631 w 1879"/>
              <a:gd name="T5" fmla="*/ 260 h 469"/>
              <a:gd name="T6" fmla="*/ 628 w 1879"/>
              <a:gd name="T7" fmla="*/ 262 h 469"/>
              <a:gd name="T8" fmla="*/ 0 w 1879"/>
              <a:gd name="T9" fmla="*/ 469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9" h="469">
                <a:moveTo>
                  <a:pt x="1879" y="0"/>
                </a:moveTo>
                <a:lnTo>
                  <a:pt x="1258" y="162"/>
                </a:lnTo>
                <a:lnTo>
                  <a:pt x="631" y="260"/>
                </a:lnTo>
                <a:lnTo>
                  <a:pt x="628" y="262"/>
                </a:lnTo>
                <a:lnTo>
                  <a:pt x="0" y="469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6" name="Freeform 110"/>
          <p:cNvSpPr>
            <a:spLocks/>
          </p:cNvSpPr>
          <p:nvPr/>
        </p:nvSpPr>
        <p:spPr bwMode="auto">
          <a:xfrm>
            <a:off x="1616529" y="4066158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30 w 47"/>
              <a:gd name="T5" fmla="*/ 2 h 47"/>
              <a:gd name="T6" fmla="*/ 23 w 47"/>
              <a:gd name="T7" fmla="*/ 0 h 47"/>
              <a:gd name="T8" fmla="*/ 18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4 w 47"/>
              <a:gd name="T15" fmla="*/ 12 h 47"/>
              <a:gd name="T16" fmla="*/ 0 w 47"/>
              <a:gd name="T17" fmla="*/ 18 h 47"/>
              <a:gd name="T18" fmla="*/ 0 w 47"/>
              <a:gd name="T19" fmla="*/ 25 h 47"/>
              <a:gd name="T20" fmla="*/ 0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7 h 47"/>
              <a:gd name="T30" fmla="*/ 23 w 47"/>
              <a:gd name="T31" fmla="*/ 47 h 47"/>
              <a:gd name="T32" fmla="*/ 30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6 w 47"/>
              <a:gd name="T41" fmla="*/ 30 h 47"/>
              <a:gd name="T42" fmla="*/ 47 w 47"/>
              <a:gd name="T43" fmla="*/ 25 h 47"/>
              <a:gd name="T44" fmla="*/ 46 w 47"/>
              <a:gd name="T45" fmla="*/ 18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30" y="2"/>
                </a:lnTo>
                <a:lnTo>
                  <a:pt x="23" y="0"/>
                </a:lnTo>
                <a:lnTo>
                  <a:pt x="18" y="2"/>
                </a:lnTo>
                <a:lnTo>
                  <a:pt x="12" y="4"/>
                </a:lnTo>
                <a:lnTo>
                  <a:pt x="7" y="7"/>
                </a:lnTo>
                <a:lnTo>
                  <a:pt x="4" y="12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6" y="30"/>
                </a:lnTo>
                <a:lnTo>
                  <a:pt x="47" y="25"/>
                </a:lnTo>
                <a:lnTo>
                  <a:pt x="46" y="18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7" name="Freeform 111"/>
          <p:cNvSpPr>
            <a:spLocks/>
          </p:cNvSpPr>
          <p:nvPr/>
        </p:nvSpPr>
        <p:spPr bwMode="auto">
          <a:xfrm>
            <a:off x="585100" y="4354700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2 h 47"/>
              <a:gd name="T6" fmla="*/ 25 w 47"/>
              <a:gd name="T7" fmla="*/ 0 h 47"/>
              <a:gd name="T8" fmla="*/ 18 w 47"/>
              <a:gd name="T9" fmla="*/ 2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2 h 47"/>
              <a:gd name="T16" fmla="*/ 2 w 47"/>
              <a:gd name="T17" fmla="*/ 17 h 47"/>
              <a:gd name="T18" fmla="*/ 0 w 47"/>
              <a:gd name="T19" fmla="*/ 24 h 47"/>
              <a:gd name="T20" fmla="*/ 2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7 h 47"/>
              <a:gd name="T30" fmla="*/ 25 w 47"/>
              <a:gd name="T31" fmla="*/ 47 h 47"/>
              <a:gd name="T32" fmla="*/ 30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30 h 47"/>
              <a:gd name="T42" fmla="*/ 47 w 47"/>
              <a:gd name="T43" fmla="*/ 24 h 47"/>
              <a:gd name="T44" fmla="*/ 47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8" name="Freeform 112"/>
          <p:cNvSpPr>
            <a:spLocks/>
          </p:cNvSpPr>
          <p:nvPr/>
        </p:nvSpPr>
        <p:spPr bwMode="auto">
          <a:xfrm>
            <a:off x="2647957" y="3928824"/>
            <a:ext cx="75311" cy="65200"/>
          </a:xfrm>
          <a:custGeom>
            <a:avLst/>
            <a:gdLst>
              <a:gd name="T0" fmla="*/ 39 w 46"/>
              <a:gd name="T1" fmla="*/ 7 h 47"/>
              <a:gd name="T2" fmla="*/ 35 w 46"/>
              <a:gd name="T3" fmla="*/ 3 h 47"/>
              <a:gd name="T4" fmla="*/ 30 w 46"/>
              <a:gd name="T5" fmla="*/ 1 h 47"/>
              <a:gd name="T6" fmla="*/ 23 w 46"/>
              <a:gd name="T7" fmla="*/ 0 h 47"/>
              <a:gd name="T8" fmla="*/ 18 w 46"/>
              <a:gd name="T9" fmla="*/ 1 h 47"/>
              <a:gd name="T10" fmla="*/ 11 w 46"/>
              <a:gd name="T11" fmla="*/ 3 h 47"/>
              <a:gd name="T12" fmla="*/ 7 w 46"/>
              <a:gd name="T13" fmla="*/ 7 h 47"/>
              <a:gd name="T14" fmla="*/ 2 w 46"/>
              <a:gd name="T15" fmla="*/ 12 h 47"/>
              <a:gd name="T16" fmla="*/ 0 w 46"/>
              <a:gd name="T17" fmla="*/ 17 h 47"/>
              <a:gd name="T18" fmla="*/ 0 w 46"/>
              <a:gd name="T19" fmla="*/ 24 h 47"/>
              <a:gd name="T20" fmla="*/ 0 w 46"/>
              <a:gd name="T21" fmla="*/ 29 h 47"/>
              <a:gd name="T22" fmla="*/ 2 w 46"/>
              <a:gd name="T23" fmla="*/ 34 h 47"/>
              <a:gd name="T24" fmla="*/ 7 w 46"/>
              <a:gd name="T25" fmla="*/ 40 h 47"/>
              <a:gd name="T26" fmla="*/ 11 w 46"/>
              <a:gd name="T27" fmla="*/ 43 h 47"/>
              <a:gd name="T28" fmla="*/ 18 w 46"/>
              <a:gd name="T29" fmla="*/ 47 h 47"/>
              <a:gd name="T30" fmla="*/ 23 w 46"/>
              <a:gd name="T31" fmla="*/ 47 h 47"/>
              <a:gd name="T32" fmla="*/ 30 w 46"/>
              <a:gd name="T33" fmla="*/ 47 h 47"/>
              <a:gd name="T34" fmla="*/ 35 w 46"/>
              <a:gd name="T35" fmla="*/ 43 h 47"/>
              <a:gd name="T36" fmla="*/ 39 w 46"/>
              <a:gd name="T37" fmla="*/ 40 h 47"/>
              <a:gd name="T38" fmla="*/ 44 w 46"/>
              <a:gd name="T39" fmla="*/ 34 h 47"/>
              <a:gd name="T40" fmla="*/ 46 w 46"/>
              <a:gd name="T41" fmla="*/ 29 h 47"/>
              <a:gd name="T42" fmla="*/ 46 w 46"/>
              <a:gd name="T43" fmla="*/ 24 h 47"/>
              <a:gd name="T44" fmla="*/ 46 w 46"/>
              <a:gd name="T45" fmla="*/ 17 h 47"/>
              <a:gd name="T46" fmla="*/ 44 w 46"/>
              <a:gd name="T47" fmla="*/ 12 h 47"/>
              <a:gd name="T48" fmla="*/ 39 w 46"/>
              <a:gd name="T49" fmla="*/ 7 h 47"/>
              <a:gd name="T50" fmla="*/ 39 w 46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" h="47">
                <a:moveTo>
                  <a:pt x="39" y="7"/>
                </a:moveTo>
                <a:lnTo>
                  <a:pt x="35" y="3"/>
                </a:lnTo>
                <a:lnTo>
                  <a:pt x="30" y="1"/>
                </a:lnTo>
                <a:lnTo>
                  <a:pt x="23" y="0"/>
                </a:lnTo>
                <a:lnTo>
                  <a:pt x="18" y="1"/>
                </a:lnTo>
                <a:lnTo>
                  <a:pt x="11" y="3"/>
                </a:lnTo>
                <a:lnTo>
                  <a:pt x="7" y="7"/>
                </a:lnTo>
                <a:lnTo>
                  <a:pt x="2" y="12"/>
                </a:lnTo>
                <a:lnTo>
                  <a:pt x="0" y="17"/>
                </a:lnTo>
                <a:lnTo>
                  <a:pt x="0" y="24"/>
                </a:lnTo>
                <a:lnTo>
                  <a:pt x="0" y="29"/>
                </a:lnTo>
                <a:lnTo>
                  <a:pt x="2" y="34"/>
                </a:lnTo>
                <a:lnTo>
                  <a:pt x="7" y="40"/>
                </a:lnTo>
                <a:lnTo>
                  <a:pt x="11" y="43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3"/>
                </a:lnTo>
                <a:lnTo>
                  <a:pt x="39" y="40"/>
                </a:lnTo>
                <a:lnTo>
                  <a:pt x="44" y="34"/>
                </a:lnTo>
                <a:lnTo>
                  <a:pt x="46" y="29"/>
                </a:lnTo>
                <a:lnTo>
                  <a:pt x="46" y="24"/>
                </a:lnTo>
                <a:lnTo>
                  <a:pt x="46" y="17"/>
                </a:lnTo>
                <a:lnTo>
                  <a:pt x="44" y="12"/>
                </a:lnTo>
                <a:lnTo>
                  <a:pt x="39" y="7"/>
                </a:lnTo>
                <a:lnTo>
                  <a:pt x="39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9" name="Freeform 113"/>
          <p:cNvSpPr>
            <a:spLocks/>
          </p:cNvSpPr>
          <p:nvPr/>
        </p:nvSpPr>
        <p:spPr bwMode="auto">
          <a:xfrm>
            <a:off x="3666288" y="3702707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29 w 47"/>
              <a:gd name="T5" fmla="*/ 2 h 47"/>
              <a:gd name="T6" fmla="*/ 22 w 47"/>
              <a:gd name="T7" fmla="*/ 0 h 47"/>
              <a:gd name="T8" fmla="*/ 17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0 w 47"/>
              <a:gd name="T17" fmla="*/ 18 h 47"/>
              <a:gd name="T18" fmla="*/ 0 w 47"/>
              <a:gd name="T19" fmla="*/ 25 h 47"/>
              <a:gd name="T20" fmla="*/ 0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7 h 47"/>
              <a:gd name="T30" fmla="*/ 22 w 47"/>
              <a:gd name="T31" fmla="*/ 47 h 47"/>
              <a:gd name="T32" fmla="*/ 29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3 w 47"/>
              <a:gd name="T39" fmla="*/ 35 h 47"/>
              <a:gd name="T40" fmla="*/ 45 w 47"/>
              <a:gd name="T41" fmla="*/ 30 h 47"/>
              <a:gd name="T42" fmla="*/ 47 w 47"/>
              <a:gd name="T43" fmla="*/ 25 h 47"/>
              <a:gd name="T44" fmla="*/ 45 w 47"/>
              <a:gd name="T45" fmla="*/ 18 h 47"/>
              <a:gd name="T46" fmla="*/ 43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29" y="2"/>
                </a:lnTo>
                <a:lnTo>
                  <a:pt x="22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7"/>
                </a:lnTo>
                <a:lnTo>
                  <a:pt x="22" y="47"/>
                </a:lnTo>
                <a:lnTo>
                  <a:pt x="29" y="47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3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626029" y="5875128"/>
            <a:ext cx="0" cy="246925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626029" y="5164871"/>
            <a:ext cx="0" cy="710257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626029" y="5875128"/>
            <a:ext cx="3097559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7" name="Line 41"/>
          <p:cNvSpPr>
            <a:spLocks noChangeShapeType="1"/>
          </p:cNvSpPr>
          <p:nvPr/>
        </p:nvSpPr>
        <p:spPr bwMode="auto">
          <a:xfrm>
            <a:off x="565454" y="5164871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8" name="Line 42"/>
          <p:cNvSpPr>
            <a:spLocks noChangeShapeType="1"/>
          </p:cNvSpPr>
          <p:nvPr/>
        </p:nvSpPr>
        <p:spPr bwMode="auto">
          <a:xfrm>
            <a:off x="565454" y="5636526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9" name="Line 43"/>
          <p:cNvSpPr>
            <a:spLocks noChangeShapeType="1"/>
          </p:cNvSpPr>
          <p:nvPr/>
        </p:nvSpPr>
        <p:spPr bwMode="auto">
          <a:xfrm>
            <a:off x="565454" y="540208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0" name="Line 44"/>
          <p:cNvSpPr>
            <a:spLocks noChangeShapeType="1"/>
          </p:cNvSpPr>
          <p:nvPr/>
        </p:nvSpPr>
        <p:spPr bwMode="auto">
          <a:xfrm>
            <a:off x="565454" y="6113729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1" name="Line 45"/>
          <p:cNvSpPr>
            <a:spLocks noChangeShapeType="1"/>
          </p:cNvSpPr>
          <p:nvPr/>
        </p:nvSpPr>
        <p:spPr bwMode="auto">
          <a:xfrm>
            <a:off x="565454" y="5876514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5" name="Line 49"/>
          <p:cNvSpPr>
            <a:spLocks noChangeShapeType="1"/>
          </p:cNvSpPr>
          <p:nvPr/>
        </p:nvSpPr>
        <p:spPr bwMode="auto">
          <a:xfrm flipV="1">
            <a:off x="1654183" y="5915357"/>
            <a:ext cx="0" cy="203922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6" name="Freeform 50"/>
          <p:cNvSpPr>
            <a:spLocks/>
          </p:cNvSpPr>
          <p:nvPr/>
        </p:nvSpPr>
        <p:spPr bwMode="auto">
          <a:xfrm>
            <a:off x="2688886" y="5901484"/>
            <a:ext cx="0" cy="224730"/>
          </a:xfrm>
          <a:custGeom>
            <a:avLst/>
            <a:gdLst>
              <a:gd name="T0" fmla="*/ 162 h 162"/>
              <a:gd name="T1" fmla="*/ 117 h 162"/>
              <a:gd name="T2" fmla="*/ 0 h 16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62">
                <a:moveTo>
                  <a:pt x="0" y="162"/>
                </a:moveTo>
                <a:lnTo>
                  <a:pt x="0" y="117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2" name="Line 56"/>
          <p:cNvSpPr>
            <a:spLocks noChangeShapeType="1"/>
          </p:cNvSpPr>
          <p:nvPr/>
        </p:nvSpPr>
        <p:spPr bwMode="auto">
          <a:xfrm flipV="1">
            <a:off x="3713766" y="5840447"/>
            <a:ext cx="0" cy="278832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0" name="Freeform 64"/>
          <p:cNvSpPr>
            <a:spLocks/>
          </p:cNvSpPr>
          <p:nvPr/>
        </p:nvSpPr>
        <p:spPr bwMode="auto">
          <a:xfrm>
            <a:off x="626029" y="5875128"/>
            <a:ext cx="3082825" cy="188662"/>
          </a:xfrm>
          <a:custGeom>
            <a:avLst/>
            <a:gdLst>
              <a:gd name="T0" fmla="*/ 1883 w 1883"/>
              <a:gd name="T1" fmla="*/ 111 h 136"/>
              <a:gd name="T2" fmla="*/ 1260 w 1883"/>
              <a:gd name="T3" fmla="*/ 136 h 136"/>
              <a:gd name="T4" fmla="*/ 628 w 1883"/>
              <a:gd name="T5" fmla="*/ 136 h 136"/>
              <a:gd name="T6" fmla="*/ 628 w 1883"/>
              <a:gd name="T7" fmla="*/ 136 h 136"/>
              <a:gd name="T8" fmla="*/ 0 w 1883"/>
              <a:gd name="T9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3" h="136">
                <a:moveTo>
                  <a:pt x="1883" y="111"/>
                </a:moveTo>
                <a:lnTo>
                  <a:pt x="1260" y="136"/>
                </a:lnTo>
                <a:lnTo>
                  <a:pt x="628" y="136"/>
                </a:lnTo>
                <a:lnTo>
                  <a:pt x="628" y="136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9" name="Freeform 73"/>
          <p:cNvSpPr>
            <a:spLocks/>
          </p:cNvSpPr>
          <p:nvPr/>
        </p:nvSpPr>
        <p:spPr bwMode="auto">
          <a:xfrm>
            <a:off x="585100" y="5843221"/>
            <a:ext cx="76948" cy="65200"/>
          </a:xfrm>
          <a:custGeom>
            <a:avLst/>
            <a:gdLst>
              <a:gd name="T0" fmla="*/ 25 w 47"/>
              <a:gd name="T1" fmla="*/ 0 h 47"/>
              <a:gd name="T2" fmla="*/ 18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4 w 47"/>
              <a:gd name="T9" fmla="*/ 12 h 47"/>
              <a:gd name="T10" fmla="*/ 2 w 47"/>
              <a:gd name="T11" fmla="*/ 17 h 47"/>
              <a:gd name="T12" fmla="*/ 0 w 47"/>
              <a:gd name="T13" fmla="*/ 24 h 47"/>
              <a:gd name="T14" fmla="*/ 2 w 47"/>
              <a:gd name="T15" fmla="*/ 30 h 47"/>
              <a:gd name="T16" fmla="*/ 4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8 w 47"/>
              <a:gd name="T23" fmla="*/ 47 h 47"/>
              <a:gd name="T24" fmla="*/ 25 w 47"/>
              <a:gd name="T25" fmla="*/ 47 h 47"/>
              <a:gd name="T26" fmla="*/ 30 w 47"/>
              <a:gd name="T27" fmla="*/ 47 h 47"/>
              <a:gd name="T28" fmla="*/ 35 w 47"/>
              <a:gd name="T29" fmla="*/ 44 h 47"/>
              <a:gd name="T30" fmla="*/ 40 w 47"/>
              <a:gd name="T31" fmla="*/ 40 h 47"/>
              <a:gd name="T32" fmla="*/ 44 w 47"/>
              <a:gd name="T33" fmla="*/ 35 h 47"/>
              <a:gd name="T34" fmla="*/ 47 w 47"/>
              <a:gd name="T35" fmla="*/ 30 h 47"/>
              <a:gd name="T36" fmla="*/ 47 w 47"/>
              <a:gd name="T37" fmla="*/ 24 h 47"/>
              <a:gd name="T38" fmla="*/ 47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2 h 47"/>
              <a:gd name="T48" fmla="*/ 25 w 47"/>
              <a:gd name="T49" fmla="*/ 0 h 47"/>
              <a:gd name="T50" fmla="*/ 25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5" y="0"/>
                </a:move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0" name="Freeform 74"/>
          <p:cNvSpPr>
            <a:spLocks/>
          </p:cNvSpPr>
          <p:nvPr/>
        </p:nvSpPr>
        <p:spPr bwMode="auto">
          <a:xfrm>
            <a:off x="1613254" y="6031883"/>
            <a:ext cx="78585" cy="65200"/>
          </a:xfrm>
          <a:custGeom>
            <a:avLst/>
            <a:gdLst>
              <a:gd name="T0" fmla="*/ 25 w 48"/>
              <a:gd name="T1" fmla="*/ 0 h 47"/>
              <a:gd name="T2" fmla="*/ 18 w 48"/>
              <a:gd name="T3" fmla="*/ 0 h 47"/>
              <a:gd name="T4" fmla="*/ 13 w 48"/>
              <a:gd name="T5" fmla="*/ 4 h 47"/>
              <a:gd name="T6" fmla="*/ 7 w 48"/>
              <a:gd name="T7" fmla="*/ 7 h 47"/>
              <a:gd name="T8" fmla="*/ 4 w 48"/>
              <a:gd name="T9" fmla="*/ 12 h 47"/>
              <a:gd name="T10" fmla="*/ 2 w 48"/>
              <a:gd name="T11" fmla="*/ 18 h 47"/>
              <a:gd name="T12" fmla="*/ 0 w 48"/>
              <a:gd name="T13" fmla="*/ 23 h 47"/>
              <a:gd name="T14" fmla="*/ 2 w 48"/>
              <a:gd name="T15" fmla="*/ 30 h 47"/>
              <a:gd name="T16" fmla="*/ 4 w 48"/>
              <a:gd name="T17" fmla="*/ 35 h 47"/>
              <a:gd name="T18" fmla="*/ 7 w 48"/>
              <a:gd name="T19" fmla="*/ 40 h 47"/>
              <a:gd name="T20" fmla="*/ 13 w 48"/>
              <a:gd name="T21" fmla="*/ 44 h 47"/>
              <a:gd name="T22" fmla="*/ 18 w 48"/>
              <a:gd name="T23" fmla="*/ 46 h 47"/>
              <a:gd name="T24" fmla="*/ 25 w 48"/>
              <a:gd name="T25" fmla="*/ 47 h 47"/>
              <a:gd name="T26" fmla="*/ 30 w 48"/>
              <a:gd name="T27" fmla="*/ 46 h 47"/>
              <a:gd name="T28" fmla="*/ 35 w 48"/>
              <a:gd name="T29" fmla="*/ 44 h 47"/>
              <a:gd name="T30" fmla="*/ 41 w 48"/>
              <a:gd name="T31" fmla="*/ 40 h 47"/>
              <a:gd name="T32" fmla="*/ 44 w 48"/>
              <a:gd name="T33" fmla="*/ 35 h 47"/>
              <a:gd name="T34" fmla="*/ 48 w 48"/>
              <a:gd name="T35" fmla="*/ 30 h 47"/>
              <a:gd name="T36" fmla="*/ 48 w 48"/>
              <a:gd name="T37" fmla="*/ 23 h 47"/>
              <a:gd name="T38" fmla="*/ 48 w 48"/>
              <a:gd name="T39" fmla="*/ 18 h 47"/>
              <a:gd name="T40" fmla="*/ 44 w 48"/>
              <a:gd name="T41" fmla="*/ 12 h 47"/>
              <a:gd name="T42" fmla="*/ 41 w 48"/>
              <a:gd name="T43" fmla="*/ 7 h 47"/>
              <a:gd name="T44" fmla="*/ 35 w 48"/>
              <a:gd name="T45" fmla="*/ 4 h 47"/>
              <a:gd name="T46" fmla="*/ 30 w 48"/>
              <a:gd name="T47" fmla="*/ 0 h 47"/>
              <a:gd name="T48" fmla="*/ 25 w 48"/>
              <a:gd name="T49" fmla="*/ 0 h 47"/>
              <a:gd name="T50" fmla="*/ 25 w 48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25" y="0"/>
                </a:moveTo>
                <a:lnTo>
                  <a:pt x="18" y="0"/>
                </a:lnTo>
                <a:lnTo>
                  <a:pt x="13" y="4"/>
                </a:lnTo>
                <a:lnTo>
                  <a:pt x="7" y="7"/>
                </a:lnTo>
                <a:lnTo>
                  <a:pt x="4" y="12"/>
                </a:lnTo>
                <a:lnTo>
                  <a:pt x="2" y="18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6"/>
                </a:lnTo>
                <a:lnTo>
                  <a:pt x="25" y="47"/>
                </a:lnTo>
                <a:lnTo>
                  <a:pt x="30" y="46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8" y="30"/>
                </a:lnTo>
                <a:lnTo>
                  <a:pt x="48" y="23"/>
                </a:lnTo>
                <a:lnTo>
                  <a:pt x="48" y="18"/>
                </a:lnTo>
                <a:lnTo>
                  <a:pt x="44" y="12"/>
                </a:lnTo>
                <a:lnTo>
                  <a:pt x="41" y="7"/>
                </a:lnTo>
                <a:lnTo>
                  <a:pt x="35" y="4"/>
                </a:lnTo>
                <a:lnTo>
                  <a:pt x="30" y="0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1" name="Freeform 75"/>
          <p:cNvSpPr>
            <a:spLocks/>
          </p:cNvSpPr>
          <p:nvPr/>
        </p:nvSpPr>
        <p:spPr bwMode="auto">
          <a:xfrm>
            <a:off x="2651231" y="6031883"/>
            <a:ext cx="73674" cy="65200"/>
          </a:xfrm>
          <a:custGeom>
            <a:avLst/>
            <a:gdLst>
              <a:gd name="T0" fmla="*/ 23 w 45"/>
              <a:gd name="T1" fmla="*/ 0 h 47"/>
              <a:gd name="T2" fmla="*/ 16 w 45"/>
              <a:gd name="T3" fmla="*/ 0 h 47"/>
              <a:gd name="T4" fmla="*/ 11 w 45"/>
              <a:gd name="T5" fmla="*/ 4 h 47"/>
              <a:gd name="T6" fmla="*/ 7 w 45"/>
              <a:gd name="T7" fmla="*/ 7 h 47"/>
              <a:gd name="T8" fmla="*/ 2 w 45"/>
              <a:gd name="T9" fmla="*/ 12 h 47"/>
              <a:gd name="T10" fmla="*/ 0 w 45"/>
              <a:gd name="T11" fmla="*/ 18 h 47"/>
              <a:gd name="T12" fmla="*/ 0 w 45"/>
              <a:gd name="T13" fmla="*/ 23 h 47"/>
              <a:gd name="T14" fmla="*/ 0 w 45"/>
              <a:gd name="T15" fmla="*/ 30 h 47"/>
              <a:gd name="T16" fmla="*/ 2 w 45"/>
              <a:gd name="T17" fmla="*/ 35 h 47"/>
              <a:gd name="T18" fmla="*/ 7 w 45"/>
              <a:gd name="T19" fmla="*/ 40 h 47"/>
              <a:gd name="T20" fmla="*/ 11 w 45"/>
              <a:gd name="T21" fmla="*/ 44 h 47"/>
              <a:gd name="T22" fmla="*/ 16 w 45"/>
              <a:gd name="T23" fmla="*/ 46 h 47"/>
              <a:gd name="T24" fmla="*/ 23 w 45"/>
              <a:gd name="T25" fmla="*/ 47 h 47"/>
              <a:gd name="T26" fmla="*/ 28 w 45"/>
              <a:gd name="T27" fmla="*/ 46 h 47"/>
              <a:gd name="T28" fmla="*/ 35 w 45"/>
              <a:gd name="T29" fmla="*/ 44 h 47"/>
              <a:gd name="T30" fmla="*/ 38 w 45"/>
              <a:gd name="T31" fmla="*/ 40 h 47"/>
              <a:gd name="T32" fmla="*/ 44 w 45"/>
              <a:gd name="T33" fmla="*/ 35 h 47"/>
              <a:gd name="T34" fmla="*/ 45 w 45"/>
              <a:gd name="T35" fmla="*/ 30 h 47"/>
              <a:gd name="T36" fmla="*/ 45 w 45"/>
              <a:gd name="T37" fmla="*/ 23 h 47"/>
              <a:gd name="T38" fmla="*/ 45 w 45"/>
              <a:gd name="T39" fmla="*/ 18 h 47"/>
              <a:gd name="T40" fmla="*/ 44 w 45"/>
              <a:gd name="T41" fmla="*/ 12 h 47"/>
              <a:gd name="T42" fmla="*/ 38 w 45"/>
              <a:gd name="T43" fmla="*/ 7 h 47"/>
              <a:gd name="T44" fmla="*/ 35 w 45"/>
              <a:gd name="T45" fmla="*/ 4 h 47"/>
              <a:gd name="T46" fmla="*/ 28 w 45"/>
              <a:gd name="T47" fmla="*/ 0 h 47"/>
              <a:gd name="T48" fmla="*/ 23 w 45"/>
              <a:gd name="T49" fmla="*/ 0 h 47"/>
              <a:gd name="T50" fmla="*/ 23 w 45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" h="47">
                <a:moveTo>
                  <a:pt x="23" y="0"/>
                </a:moveTo>
                <a:lnTo>
                  <a:pt x="16" y="0"/>
                </a:lnTo>
                <a:lnTo>
                  <a:pt x="11" y="4"/>
                </a:lnTo>
                <a:lnTo>
                  <a:pt x="7" y="7"/>
                </a:lnTo>
                <a:lnTo>
                  <a:pt x="2" y="12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2" y="35"/>
                </a:lnTo>
                <a:lnTo>
                  <a:pt x="7" y="40"/>
                </a:lnTo>
                <a:lnTo>
                  <a:pt x="11" y="44"/>
                </a:lnTo>
                <a:lnTo>
                  <a:pt x="16" y="46"/>
                </a:lnTo>
                <a:lnTo>
                  <a:pt x="23" y="47"/>
                </a:lnTo>
                <a:lnTo>
                  <a:pt x="28" y="46"/>
                </a:lnTo>
                <a:lnTo>
                  <a:pt x="35" y="44"/>
                </a:lnTo>
                <a:lnTo>
                  <a:pt x="38" y="40"/>
                </a:lnTo>
                <a:lnTo>
                  <a:pt x="44" y="35"/>
                </a:lnTo>
                <a:lnTo>
                  <a:pt x="45" y="30"/>
                </a:lnTo>
                <a:lnTo>
                  <a:pt x="45" y="23"/>
                </a:lnTo>
                <a:lnTo>
                  <a:pt x="45" y="18"/>
                </a:lnTo>
                <a:lnTo>
                  <a:pt x="44" y="12"/>
                </a:lnTo>
                <a:lnTo>
                  <a:pt x="38" y="7"/>
                </a:lnTo>
                <a:lnTo>
                  <a:pt x="35" y="4"/>
                </a:lnTo>
                <a:lnTo>
                  <a:pt x="28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2" name="Freeform 76"/>
          <p:cNvSpPr>
            <a:spLocks/>
          </p:cNvSpPr>
          <p:nvPr/>
        </p:nvSpPr>
        <p:spPr bwMode="auto">
          <a:xfrm>
            <a:off x="3671199" y="5998590"/>
            <a:ext cx="75311" cy="62425"/>
          </a:xfrm>
          <a:custGeom>
            <a:avLst/>
            <a:gdLst>
              <a:gd name="T0" fmla="*/ 23 w 46"/>
              <a:gd name="T1" fmla="*/ 0 h 45"/>
              <a:gd name="T2" fmla="*/ 18 w 46"/>
              <a:gd name="T3" fmla="*/ 0 h 45"/>
              <a:gd name="T4" fmla="*/ 11 w 46"/>
              <a:gd name="T5" fmla="*/ 1 h 45"/>
              <a:gd name="T6" fmla="*/ 7 w 46"/>
              <a:gd name="T7" fmla="*/ 7 h 45"/>
              <a:gd name="T8" fmla="*/ 2 w 46"/>
              <a:gd name="T9" fmla="*/ 10 h 45"/>
              <a:gd name="T10" fmla="*/ 0 w 46"/>
              <a:gd name="T11" fmla="*/ 17 h 45"/>
              <a:gd name="T12" fmla="*/ 0 w 46"/>
              <a:gd name="T13" fmla="*/ 22 h 45"/>
              <a:gd name="T14" fmla="*/ 0 w 46"/>
              <a:gd name="T15" fmla="*/ 29 h 45"/>
              <a:gd name="T16" fmla="*/ 2 w 46"/>
              <a:gd name="T17" fmla="*/ 35 h 45"/>
              <a:gd name="T18" fmla="*/ 7 w 46"/>
              <a:gd name="T19" fmla="*/ 38 h 45"/>
              <a:gd name="T20" fmla="*/ 11 w 46"/>
              <a:gd name="T21" fmla="*/ 43 h 45"/>
              <a:gd name="T22" fmla="*/ 18 w 46"/>
              <a:gd name="T23" fmla="*/ 45 h 45"/>
              <a:gd name="T24" fmla="*/ 23 w 46"/>
              <a:gd name="T25" fmla="*/ 45 h 45"/>
              <a:gd name="T26" fmla="*/ 30 w 46"/>
              <a:gd name="T27" fmla="*/ 45 h 45"/>
              <a:gd name="T28" fmla="*/ 35 w 46"/>
              <a:gd name="T29" fmla="*/ 43 h 45"/>
              <a:gd name="T30" fmla="*/ 39 w 46"/>
              <a:gd name="T31" fmla="*/ 38 h 45"/>
              <a:gd name="T32" fmla="*/ 44 w 46"/>
              <a:gd name="T33" fmla="*/ 35 h 45"/>
              <a:gd name="T34" fmla="*/ 46 w 46"/>
              <a:gd name="T35" fmla="*/ 29 h 45"/>
              <a:gd name="T36" fmla="*/ 46 w 46"/>
              <a:gd name="T37" fmla="*/ 22 h 45"/>
              <a:gd name="T38" fmla="*/ 46 w 46"/>
              <a:gd name="T39" fmla="*/ 17 h 45"/>
              <a:gd name="T40" fmla="*/ 44 w 46"/>
              <a:gd name="T41" fmla="*/ 10 h 45"/>
              <a:gd name="T42" fmla="*/ 39 w 46"/>
              <a:gd name="T43" fmla="*/ 7 h 45"/>
              <a:gd name="T44" fmla="*/ 35 w 46"/>
              <a:gd name="T45" fmla="*/ 1 h 45"/>
              <a:gd name="T46" fmla="*/ 30 w 46"/>
              <a:gd name="T47" fmla="*/ 0 h 45"/>
              <a:gd name="T48" fmla="*/ 23 w 46"/>
              <a:gd name="T49" fmla="*/ 0 h 45"/>
              <a:gd name="T50" fmla="*/ 23 w 46"/>
              <a:gd name="T5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" h="45">
                <a:moveTo>
                  <a:pt x="23" y="0"/>
                </a:moveTo>
                <a:lnTo>
                  <a:pt x="18" y="0"/>
                </a:lnTo>
                <a:lnTo>
                  <a:pt x="11" y="1"/>
                </a:lnTo>
                <a:lnTo>
                  <a:pt x="7" y="7"/>
                </a:lnTo>
                <a:lnTo>
                  <a:pt x="2" y="10"/>
                </a:lnTo>
                <a:lnTo>
                  <a:pt x="0" y="17"/>
                </a:lnTo>
                <a:lnTo>
                  <a:pt x="0" y="22"/>
                </a:lnTo>
                <a:lnTo>
                  <a:pt x="0" y="29"/>
                </a:lnTo>
                <a:lnTo>
                  <a:pt x="2" y="35"/>
                </a:lnTo>
                <a:lnTo>
                  <a:pt x="7" y="38"/>
                </a:lnTo>
                <a:lnTo>
                  <a:pt x="11" y="43"/>
                </a:lnTo>
                <a:lnTo>
                  <a:pt x="18" y="45"/>
                </a:lnTo>
                <a:lnTo>
                  <a:pt x="23" y="45"/>
                </a:lnTo>
                <a:lnTo>
                  <a:pt x="30" y="45"/>
                </a:lnTo>
                <a:lnTo>
                  <a:pt x="35" y="43"/>
                </a:lnTo>
                <a:lnTo>
                  <a:pt x="39" y="38"/>
                </a:lnTo>
                <a:lnTo>
                  <a:pt x="44" y="35"/>
                </a:lnTo>
                <a:lnTo>
                  <a:pt x="46" y="29"/>
                </a:lnTo>
                <a:lnTo>
                  <a:pt x="46" y="22"/>
                </a:lnTo>
                <a:lnTo>
                  <a:pt x="46" y="17"/>
                </a:lnTo>
                <a:lnTo>
                  <a:pt x="44" y="10"/>
                </a:lnTo>
                <a:lnTo>
                  <a:pt x="39" y="7"/>
                </a:lnTo>
                <a:lnTo>
                  <a:pt x="35" y="1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3" name="Freeform 87"/>
          <p:cNvSpPr>
            <a:spLocks/>
          </p:cNvSpPr>
          <p:nvPr/>
        </p:nvSpPr>
        <p:spPr bwMode="auto">
          <a:xfrm>
            <a:off x="3712129" y="5166258"/>
            <a:ext cx="0" cy="871174"/>
          </a:xfrm>
          <a:custGeom>
            <a:avLst/>
            <a:gdLst>
              <a:gd name="T0" fmla="*/ 628 h 628"/>
              <a:gd name="T1" fmla="*/ 285 h 628"/>
              <a:gd name="T2" fmla="*/ 0 h 62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28">
                <a:moveTo>
                  <a:pt x="0" y="628"/>
                </a:moveTo>
                <a:lnTo>
                  <a:pt x="0" y="285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5" name="Freeform 89"/>
          <p:cNvSpPr>
            <a:spLocks/>
          </p:cNvSpPr>
          <p:nvPr/>
        </p:nvSpPr>
        <p:spPr bwMode="auto">
          <a:xfrm>
            <a:off x="2682337" y="5169032"/>
            <a:ext cx="0" cy="882272"/>
          </a:xfrm>
          <a:custGeom>
            <a:avLst/>
            <a:gdLst>
              <a:gd name="T0" fmla="*/ 636 h 636"/>
              <a:gd name="T1" fmla="*/ 369 h 636"/>
              <a:gd name="T2" fmla="*/ 0 h 636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6">
                <a:moveTo>
                  <a:pt x="0" y="636"/>
                </a:moveTo>
                <a:lnTo>
                  <a:pt x="0" y="369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6" name="Line 90"/>
          <p:cNvSpPr>
            <a:spLocks noChangeShapeType="1"/>
          </p:cNvSpPr>
          <p:nvPr/>
        </p:nvSpPr>
        <p:spPr bwMode="auto">
          <a:xfrm flipV="1">
            <a:off x="1654183" y="5169032"/>
            <a:ext cx="0" cy="918340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6" name="Freeform 100"/>
          <p:cNvSpPr>
            <a:spLocks/>
          </p:cNvSpPr>
          <p:nvPr/>
        </p:nvSpPr>
        <p:spPr bwMode="auto">
          <a:xfrm>
            <a:off x="626029" y="5561616"/>
            <a:ext cx="3086099" cy="313512"/>
          </a:xfrm>
          <a:custGeom>
            <a:avLst/>
            <a:gdLst>
              <a:gd name="T0" fmla="*/ 1885 w 1885"/>
              <a:gd name="T1" fmla="*/ 0 h 226"/>
              <a:gd name="T2" fmla="*/ 1256 w 1885"/>
              <a:gd name="T3" fmla="*/ 86 h 226"/>
              <a:gd name="T4" fmla="*/ 628 w 1885"/>
              <a:gd name="T5" fmla="*/ 133 h 226"/>
              <a:gd name="T6" fmla="*/ 0 w 1885"/>
              <a:gd name="T7" fmla="*/ 226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5" h="226">
                <a:moveTo>
                  <a:pt x="1885" y="0"/>
                </a:moveTo>
                <a:lnTo>
                  <a:pt x="1256" y="86"/>
                </a:lnTo>
                <a:lnTo>
                  <a:pt x="628" y="133"/>
                </a:lnTo>
                <a:lnTo>
                  <a:pt x="0" y="226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0" name="Freeform 114"/>
          <p:cNvSpPr>
            <a:spLocks/>
          </p:cNvSpPr>
          <p:nvPr/>
        </p:nvSpPr>
        <p:spPr bwMode="auto">
          <a:xfrm>
            <a:off x="585100" y="5843221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0 h 47"/>
              <a:gd name="T6" fmla="*/ 25 w 47"/>
              <a:gd name="T7" fmla="*/ 0 h 47"/>
              <a:gd name="T8" fmla="*/ 18 w 47"/>
              <a:gd name="T9" fmla="*/ 0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0 h 47"/>
              <a:gd name="T16" fmla="*/ 2 w 47"/>
              <a:gd name="T17" fmla="*/ 17 h 47"/>
              <a:gd name="T18" fmla="*/ 0 w 47"/>
              <a:gd name="T19" fmla="*/ 23 h 47"/>
              <a:gd name="T20" fmla="*/ 2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5 h 47"/>
              <a:gd name="T30" fmla="*/ 25 w 47"/>
              <a:gd name="T31" fmla="*/ 47 h 47"/>
              <a:gd name="T32" fmla="*/ 30 w 47"/>
              <a:gd name="T33" fmla="*/ 45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30 h 47"/>
              <a:gd name="T42" fmla="*/ 47 w 47"/>
              <a:gd name="T43" fmla="*/ 23 h 47"/>
              <a:gd name="T44" fmla="*/ 47 w 47"/>
              <a:gd name="T45" fmla="*/ 17 h 47"/>
              <a:gd name="T46" fmla="*/ 44 w 47"/>
              <a:gd name="T47" fmla="*/ 10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0"/>
                </a:lnTo>
                <a:lnTo>
                  <a:pt x="25" y="0"/>
                </a:lnTo>
                <a:lnTo>
                  <a:pt x="18" y="0"/>
                </a:lnTo>
                <a:lnTo>
                  <a:pt x="12" y="3"/>
                </a:lnTo>
                <a:lnTo>
                  <a:pt x="7" y="7"/>
                </a:lnTo>
                <a:lnTo>
                  <a:pt x="4" y="10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5"/>
                </a:lnTo>
                <a:lnTo>
                  <a:pt x="25" y="47"/>
                </a:lnTo>
                <a:lnTo>
                  <a:pt x="30" y="45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3"/>
                </a:lnTo>
                <a:lnTo>
                  <a:pt x="47" y="17"/>
                </a:lnTo>
                <a:lnTo>
                  <a:pt x="44" y="10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1" name="Freeform 115"/>
          <p:cNvSpPr>
            <a:spLocks/>
          </p:cNvSpPr>
          <p:nvPr/>
        </p:nvSpPr>
        <p:spPr bwMode="auto">
          <a:xfrm>
            <a:off x="1616529" y="5714210"/>
            <a:ext cx="76948" cy="63812"/>
          </a:xfrm>
          <a:custGeom>
            <a:avLst/>
            <a:gdLst>
              <a:gd name="T0" fmla="*/ 40 w 47"/>
              <a:gd name="T1" fmla="*/ 6 h 46"/>
              <a:gd name="T2" fmla="*/ 35 w 47"/>
              <a:gd name="T3" fmla="*/ 2 h 46"/>
              <a:gd name="T4" fmla="*/ 30 w 47"/>
              <a:gd name="T5" fmla="*/ 0 h 46"/>
              <a:gd name="T6" fmla="*/ 23 w 47"/>
              <a:gd name="T7" fmla="*/ 0 h 46"/>
              <a:gd name="T8" fmla="*/ 18 w 47"/>
              <a:gd name="T9" fmla="*/ 0 h 46"/>
              <a:gd name="T10" fmla="*/ 12 w 47"/>
              <a:gd name="T11" fmla="*/ 2 h 46"/>
              <a:gd name="T12" fmla="*/ 7 w 47"/>
              <a:gd name="T13" fmla="*/ 6 h 46"/>
              <a:gd name="T14" fmla="*/ 4 w 47"/>
              <a:gd name="T15" fmla="*/ 11 h 46"/>
              <a:gd name="T16" fmla="*/ 0 w 47"/>
              <a:gd name="T17" fmla="*/ 18 h 46"/>
              <a:gd name="T18" fmla="*/ 0 w 47"/>
              <a:gd name="T19" fmla="*/ 23 h 46"/>
              <a:gd name="T20" fmla="*/ 0 w 47"/>
              <a:gd name="T21" fmla="*/ 28 h 46"/>
              <a:gd name="T22" fmla="*/ 4 w 47"/>
              <a:gd name="T23" fmla="*/ 35 h 46"/>
              <a:gd name="T24" fmla="*/ 7 w 47"/>
              <a:gd name="T25" fmla="*/ 39 h 46"/>
              <a:gd name="T26" fmla="*/ 12 w 47"/>
              <a:gd name="T27" fmla="*/ 44 h 46"/>
              <a:gd name="T28" fmla="*/ 18 w 47"/>
              <a:gd name="T29" fmla="*/ 46 h 46"/>
              <a:gd name="T30" fmla="*/ 23 w 47"/>
              <a:gd name="T31" fmla="*/ 46 h 46"/>
              <a:gd name="T32" fmla="*/ 30 w 47"/>
              <a:gd name="T33" fmla="*/ 46 h 46"/>
              <a:gd name="T34" fmla="*/ 35 w 47"/>
              <a:gd name="T35" fmla="*/ 44 h 46"/>
              <a:gd name="T36" fmla="*/ 40 w 47"/>
              <a:gd name="T37" fmla="*/ 39 h 46"/>
              <a:gd name="T38" fmla="*/ 44 w 47"/>
              <a:gd name="T39" fmla="*/ 35 h 46"/>
              <a:gd name="T40" fmla="*/ 46 w 47"/>
              <a:gd name="T41" fmla="*/ 28 h 46"/>
              <a:gd name="T42" fmla="*/ 47 w 47"/>
              <a:gd name="T43" fmla="*/ 23 h 46"/>
              <a:gd name="T44" fmla="*/ 46 w 47"/>
              <a:gd name="T45" fmla="*/ 18 h 46"/>
              <a:gd name="T46" fmla="*/ 44 w 47"/>
              <a:gd name="T47" fmla="*/ 11 h 46"/>
              <a:gd name="T48" fmla="*/ 40 w 47"/>
              <a:gd name="T49" fmla="*/ 6 h 46"/>
              <a:gd name="T50" fmla="*/ 40 w 47"/>
              <a:gd name="T51" fmla="*/ 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6">
                <a:moveTo>
                  <a:pt x="40" y="6"/>
                </a:moveTo>
                <a:lnTo>
                  <a:pt x="35" y="2"/>
                </a:lnTo>
                <a:lnTo>
                  <a:pt x="30" y="0"/>
                </a:lnTo>
                <a:lnTo>
                  <a:pt x="23" y="0"/>
                </a:lnTo>
                <a:lnTo>
                  <a:pt x="18" y="0"/>
                </a:lnTo>
                <a:lnTo>
                  <a:pt x="12" y="2"/>
                </a:lnTo>
                <a:lnTo>
                  <a:pt x="7" y="6"/>
                </a:lnTo>
                <a:lnTo>
                  <a:pt x="4" y="11"/>
                </a:lnTo>
                <a:lnTo>
                  <a:pt x="0" y="18"/>
                </a:lnTo>
                <a:lnTo>
                  <a:pt x="0" y="23"/>
                </a:lnTo>
                <a:lnTo>
                  <a:pt x="0" y="28"/>
                </a:lnTo>
                <a:lnTo>
                  <a:pt x="4" y="35"/>
                </a:lnTo>
                <a:lnTo>
                  <a:pt x="7" y="39"/>
                </a:lnTo>
                <a:lnTo>
                  <a:pt x="12" y="44"/>
                </a:lnTo>
                <a:lnTo>
                  <a:pt x="18" y="46"/>
                </a:lnTo>
                <a:lnTo>
                  <a:pt x="23" y="46"/>
                </a:lnTo>
                <a:lnTo>
                  <a:pt x="30" y="46"/>
                </a:lnTo>
                <a:lnTo>
                  <a:pt x="35" y="44"/>
                </a:lnTo>
                <a:lnTo>
                  <a:pt x="40" y="39"/>
                </a:lnTo>
                <a:lnTo>
                  <a:pt x="44" y="35"/>
                </a:lnTo>
                <a:lnTo>
                  <a:pt x="46" y="28"/>
                </a:lnTo>
                <a:lnTo>
                  <a:pt x="47" y="23"/>
                </a:lnTo>
                <a:lnTo>
                  <a:pt x="46" y="18"/>
                </a:lnTo>
                <a:lnTo>
                  <a:pt x="44" y="11"/>
                </a:lnTo>
                <a:lnTo>
                  <a:pt x="40" y="6"/>
                </a:lnTo>
                <a:lnTo>
                  <a:pt x="40" y="6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2" name="Freeform 116"/>
          <p:cNvSpPr>
            <a:spLocks/>
          </p:cNvSpPr>
          <p:nvPr/>
        </p:nvSpPr>
        <p:spPr bwMode="auto">
          <a:xfrm>
            <a:off x="2646319" y="5649010"/>
            <a:ext cx="76948" cy="63812"/>
          </a:xfrm>
          <a:custGeom>
            <a:avLst/>
            <a:gdLst>
              <a:gd name="T0" fmla="*/ 40 w 47"/>
              <a:gd name="T1" fmla="*/ 5 h 46"/>
              <a:gd name="T2" fmla="*/ 35 w 47"/>
              <a:gd name="T3" fmla="*/ 2 h 46"/>
              <a:gd name="T4" fmla="*/ 29 w 47"/>
              <a:gd name="T5" fmla="*/ 0 h 46"/>
              <a:gd name="T6" fmla="*/ 22 w 47"/>
              <a:gd name="T7" fmla="*/ 0 h 46"/>
              <a:gd name="T8" fmla="*/ 17 w 47"/>
              <a:gd name="T9" fmla="*/ 0 h 46"/>
              <a:gd name="T10" fmla="*/ 12 w 47"/>
              <a:gd name="T11" fmla="*/ 2 h 46"/>
              <a:gd name="T12" fmla="*/ 7 w 47"/>
              <a:gd name="T13" fmla="*/ 5 h 46"/>
              <a:gd name="T14" fmla="*/ 3 w 47"/>
              <a:gd name="T15" fmla="*/ 11 h 46"/>
              <a:gd name="T16" fmla="*/ 0 w 47"/>
              <a:gd name="T17" fmla="*/ 18 h 46"/>
              <a:gd name="T18" fmla="*/ 0 w 47"/>
              <a:gd name="T19" fmla="*/ 23 h 46"/>
              <a:gd name="T20" fmla="*/ 0 w 47"/>
              <a:gd name="T21" fmla="*/ 28 h 46"/>
              <a:gd name="T22" fmla="*/ 3 w 47"/>
              <a:gd name="T23" fmla="*/ 35 h 46"/>
              <a:gd name="T24" fmla="*/ 7 w 47"/>
              <a:gd name="T25" fmla="*/ 39 h 46"/>
              <a:gd name="T26" fmla="*/ 12 w 47"/>
              <a:gd name="T27" fmla="*/ 44 h 46"/>
              <a:gd name="T28" fmla="*/ 17 w 47"/>
              <a:gd name="T29" fmla="*/ 46 h 46"/>
              <a:gd name="T30" fmla="*/ 22 w 47"/>
              <a:gd name="T31" fmla="*/ 46 h 46"/>
              <a:gd name="T32" fmla="*/ 29 w 47"/>
              <a:gd name="T33" fmla="*/ 46 h 46"/>
              <a:gd name="T34" fmla="*/ 35 w 47"/>
              <a:gd name="T35" fmla="*/ 44 h 46"/>
              <a:gd name="T36" fmla="*/ 40 w 47"/>
              <a:gd name="T37" fmla="*/ 39 h 46"/>
              <a:gd name="T38" fmla="*/ 43 w 47"/>
              <a:gd name="T39" fmla="*/ 35 h 46"/>
              <a:gd name="T40" fmla="*/ 45 w 47"/>
              <a:gd name="T41" fmla="*/ 28 h 46"/>
              <a:gd name="T42" fmla="*/ 47 w 47"/>
              <a:gd name="T43" fmla="*/ 23 h 46"/>
              <a:gd name="T44" fmla="*/ 45 w 47"/>
              <a:gd name="T45" fmla="*/ 18 h 46"/>
              <a:gd name="T46" fmla="*/ 43 w 47"/>
              <a:gd name="T47" fmla="*/ 11 h 46"/>
              <a:gd name="T48" fmla="*/ 40 w 47"/>
              <a:gd name="T49" fmla="*/ 5 h 46"/>
              <a:gd name="T50" fmla="*/ 40 w 47"/>
              <a:gd name="T51" fmla="*/ 5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6">
                <a:moveTo>
                  <a:pt x="40" y="5"/>
                </a:moveTo>
                <a:lnTo>
                  <a:pt x="35" y="2"/>
                </a:lnTo>
                <a:lnTo>
                  <a:pt x="29" y="0"/>
                </a:lnTo>
                <a:lnTo>
                  <a:pt x="22" y="0"/>
                </a:lnTo>
                <a:lnTo>
                  <a:pt x="17" y="0"/>
                </a:lnTo>
                <a:lnTo>
                  <a:pt x="12" y="2"/>
                </a:lnTo>
                <a:lnTo>
                  <a:pt x="7" y="5"/>
                </a:lnTo>
                <a:lnTo>
                  <a:pt x="3" y="11"/>
                </a:lnTo>
                <a:lnTo>
                  <a:pt x="0" y="18"/>
                </a:lnTo>
                <a:lnTo>
                  <a:pt x="0" y="23"/>
                </a:lnTo>
                <a:lnTo>
                  <a:pt x="0" y="28"/>
                </a:lnTo>
                <a:lnTo>
                  <a:pt x="3" y="35"/>
                </a:lnTo>
                <a:lnTo>
                  <a:pt x="7" y="39"/>
                </a:lnTo>
                <a:lnTo>
                  <a:pt x="12" y="44"/>
                </a:lnTo>
                <a:lnTo>
                  <a:pt x="17" y="46"/>
                </a:lnTo>
                <a:lnTo>
                  <a:pt x="22" y="46"/>
                </a:lnTo>
                <a:lnTo>
                  <a:pt x="29" y="46"/>
                </a:lnTo>
                <a:lnTo>
                  <a:pt x="35" y="44"/>
                </a:lnTo>
                <a:lnTo>
                  <a:pt x="40" y="39"/>
                </a:lnTo>
                <a:lnTo>
                  <a:pt x="43" y="35"/>
                </a:lnTo>
                <a:lnTo>
                  <a:pt x="45" y="28"/>
                </a:lnTo>
                <a:lnTo>
                  <a:pt x="47" y="23"/>
                </a:lnTo>
                <a:lnTo>
                  <a:pt x="45" y="18"/>
                </a:lnTo>
                <a:lnTo>
                  <a:pt x="43" y="11"/>
                </a:lnTo>
                <a:lnTo>
                  <a:pt x="40" y="5"/>
                </a:lnTo>
                <a:lnTo>
                  <a:pt x="40" y="5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3" name="Freeform 117"/>
          <p:cNvSpPr>
            <a:spLocks/>
          </p:cNvSpPr>
          <p:nvPr/>
        </p:nvSpPr>
        <p:spPr bwMode="auto">
          <a:xfrm>
            <a:off x="3671199" y="5528323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2 h 47"/>
              <a:gd name="T6" fmla="*/ 25 w 47"/>
              <a:gd name="T7" fmla="*/ 0 h 47"/>
              <a:gd name="T8" fmla="*/ 18 w 47"/>
              <a:gd name="T9" fmla="*/ 2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2 h 47"/>
              <a:gd name="T16" fmla="*/ 2 w 47"/>
              <a:gd name="T17" fmla="*/ 17 h 47"/>
              <a:gd name="T18" fmla="*/ 0 w 47"/>
              <a:gd name="T19" fmla="*/ 24 h 47"/>
              <a:gd name="T20" fmla="*/ 2 w 47"/>
              <a:gd name="T21" fmla="*/ 29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3 h 47"/>
              <a:gd name="T28" fmla="*/ 18 w 47"/>
              <a:gd name="T29" fmla="*/ 47 h 47"/>
              <a:gd name="T30" fmla="*/ 25 w 47"/>
              <a:gd name="T31" fmla="*/ 47 h 47"/>
              <a:gd name="T32" fmla="*/ 30 w 47"/>
              <a:gd name="T33" fmla="*/ 47 h 47"/>
              <a:gd name="T34" fmla="*/ 35 w 47"/>
              <a:gd name="T35" fmla="*/ 43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29 h 47"/>
              <a:gd name="T42" fmla="*/ 47 w 47"/>
              <a:gd name="T43" fmla="*/ 24 h 47"/>
              <a:gd name="T44" fmla="*/ 47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29"/>
                </a:lnTo>
                <a:lnTo>
                  <a:pt x="4" y="35"/>
                </a:lnTo>
                <a:lnTo>
                  <a:pt x="7" y="40"/>
                </a:lnTo>
                <a:lnTo>
                  <a:pt x="12" y="43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3"/>
                </a:lnTo>
                <a:lnTo>
                  <a:pt x="40" y="40"/>
                </a:lnTo>
                <a:lnTo>
                  <a:pt x="44" y="35"/>
                </a:lnTo>
                <a:lnTo>
                  <a:pt x="47" y="29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47" name="ZoneTexte 6246"/>
          <p:cNvSpPr txBox="1"/>
          <p:nvPr/>
        </p:nvSpPr>
        <p:spPr>
          <a:xfrm>
            <a:off x="259291" y="2780103"/>
            <a:ext cx="370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-20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373317" y="244772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301996" y="2147374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301996" y="182269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230675" y="3570800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140" name="ZoneTexte 139"/>
          <p:cNvSpPr txBox="1"/>
          <p:nvPr/>
        </p:nvSpPr>
        <p:spPr>
          <a:xfrm>
            <a:off x="301996" y="3808200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141" name="ZoneTexte 140"/>
          <p:cNvSpPr txBox="1"/>
          <p:nvPr/>
        </p:nvSpPr>
        <p:spPr>
          <a:xfrm>
            <a:off x="301996" y="4045601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259291" y="4520403"/>
            <a:ext cx="370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-40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373317" y="4283001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230675" y="5059694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150" name="ZoneTexte 149"/>
          <p:cNvSpPr txBox="1"/>
          <p:nvPr/>
        </p:nvSpPr>
        <p:spPr>
          <a:xfrm>
            <a:off x="301996" y="529709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301996" y="553449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52" name="ZoneTexte 151"/>
          <p:cNvSpPr txBox="1"/>
          <p:nvPr/>
        </p:nvSpPr>
        <p:spPr>
          <a:xfrm>
            <a:off x="259291" y="6009297"/>
            <a:ext cx="370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-40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373317" y="577189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65" name="ZoneTexte 164"/>
          <p:cNvSpPr txBox="1"/>
          <p:nvPr/>
        </p:nvSpPr>
        <p:spPr>
          <a:xfrm>
            <a:off x="1194549" y="2016220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19.8</a:t>
            </a:r>
          </a:p>
        </p:txBody>
      </p:sp>
      <p:sp>
        <p:nvSpPr>
          <p:cNvPr id="166" name="ZoneTexte 165"/>
          <p:cNvSpPr txBox="1"/>
          <p:nvPr/>
        </p:nvSpPr>
        <p:spPr>
          <a:xfrm>
            <a:off x="1260869" y="2657246"/>
            <a:ext cx="405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-3.6</a:t>
            </a:r>
          </a:p>
        </p:txBody>
      </p:sp>
      <p:sp>
        <p:nvSpPr>
          <p:cNvPr id="167" name="ZoneTexte 166"/>
          <p:cNvSpPr txBox="1"/>
          <p:nvPr/>
        </p:nvSpPr>
        <p:spPr>
          <a:xfrm>
            <a:off x="2224339" y="2067053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16.1</a:t>
            </a:r>
          </a:p>
        </p:txBody>
      </p:sp>
      <p:sp>
        <p:nvSpPr>
          <p:cNvPr id="168" name="ZoneTexte 167"/>
          <p:cNvSpPr txBox="1"/>
          <p:nvPr/>
        </p:nvSpPr>
        <p:spPr>
          <a:xfrm>
            <a:off x="2291850" y="2690960"/>
            <a:ext cx="405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-9.1</a:t>
            </a:r>
          </a:p>
        </p:txBody>
      </p:sp>
      <p:sp>
        <p:nvSpPr>
          <p:cNvPr id="169" name="ZoneTexte 168"/>
          <p:cNvSpPr txBox="1"/>
          <p:nvPr/>
        </p:nvSpPr>
        <p:spPr>
          <a:xfrm>
            <a:off x="3212447" y="2774908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-10.5</a:t>
            </a:r>
          </a:p>
        </p:txBody>
      </p:sp>
      <p:sp>
        <p:nvSpPr>
          <p:cNvPr id="170" name="ZoneTexte 169"/>
          <p:cNvSpPr txBox="1"/>
          <p:nvPr/>
        </p:nvSpPr>
        <p:spPr>
          <a:xfrm>
            <a:off x="3217371" y="1950496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25.2</a:t>
            </a:r>
          </a:p>
        </p:txBody>
      </p:sp>
      <p:sp>
        <p:nvSpPr>
          <p:cNvPr id="171" name="ZoneTexte 170"/>
          <p:cNvSpPr txBox="1"/>
          <p:nvPr/>
        </p:nvSpPr>
        <p:spPr>
          <a:xfrm>
            <a:off x="1202938" y="3864787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51.2</a:t>
            </a:r>
          </a:p>
        </p:txBody>
      </p:sp>
      <p:sp>
        <p:nvSpPr>
          <p:cNvPr id="172" name="ZoneTexte 171"/>
          <p:cNvSpPr txBox="1"/>
          <p:nvPr/>
        </p:nvSpPr>
        <p:spPr>
          <a:xfrm>
            <a:off x="1284698" y="4120209"/>
            <a:ext cx="3629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9.5</a:t>
            </a:r>
          </a:p>
        </p:txBody>
      </p:sp>
      <p:sp>
        <p:nvSpPr>
          <p:cNvPr id="173" name="ZoneTexte 172"/>
          <p:cNvSpPr txBox="1"/>
          <p:nvPr/>
        </p:nvSpPr>
        <p:spPr>
          <a:xfrm>
            <a:off x="2204694" y="3756721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73.8</a:t>
            </a:r>
          </a:p>
        </p:txBody>
      </p:sp>
      <p:sp>
        <p:nvSpPr>
          <p:cNvPr id="174" name="ZoneTexte 173"/>
          <p:cNvSpPr txBox="1"/>
          <p:nvPr/>
        </p:nvSpPr>
        <p:spPr>
          <a:xfrm>
            <a:off x="2292796" y="4069510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14.3</a:t>
            </a:r>
          </a:p>
        </p:txBody>
      </p:sp>
      <p:sp>
        <p:nvSpPr>
          <p:cNvPr id="175" name="ZoneTexte 174"/>
          <p:cNvSpPr txBox="1"/>
          <p:nvPr/>
        </p:nvSpPr>
        <p:spPr>
          <a:xfrm>
            <a:off x="3236940" y="3956291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34.8</a:t>
            </a:r>
          </a:p>
        </p:txBody>
      </p:sp>
      <p:sp>
        <p:nvSpPr>
          <p:cNvPr id="176" name="ZoneTexte 175"/>
          <p:cNvSpPr txBox="1"/>
          <p:nvPr/>
        </p:nvSpPr>
        <p:spPr>
          <a:xfrm>
            <a:off x="3184655" y="3504889"/>
            <a:ext cx="486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111.0</a:t>
            </a:r>
          </a:p>
        </p:txBody>
      </p:sp>
      <p:sp>
        <p:nvSpPr>
          <p:cNvPr id="177" name="ZoneTexte 176"/>
          <p:cNvSpPr txBox="1"/>
          <p:nvPr/>
        </p:nvSpPr>
        <p:spPr>
          <a:xfrm>
            <a:off x="1223199" y="5544033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23.3</a:t>
            </a:r>
          </a:p>
        </p:txBody>
      </p:sp>
      <p:sp>
        <p:nvSpPr>
          <p:cNvPr id="178" name="ZoneTexte 177"/>
          <p:cNvSpPr txBox="1"/>
          <p:nvPr/>
        </p:nvSpPr>
        <p:spPr>
          <a:xfrm>
            <a:off x="1227772" y="5836909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-31.7</a:t>
            </a:r>
          </a:p>
        </p:txBody>
      </p:sp>
      <p:sp>
        <p:nvSpPr>
          <p:cNvPr id="179" name="ZoneTexte 178"/>
          <p:cNvSpPr txBox="1"/>
          <p:nvPr/>
        </p:nvSpPr>
        <p:spPr>
          <a:xfrm>
            <a:off x="2166829" y="5452352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33.9</a:t>
            </a:r>
          </a:p>
        </p:txBody>
      </p:sp>
      <p:sp>
        <p:nvSpPr>
          <p:cNvPr id="180" name="ZoneTexte 179"/>
          <p:cNvSpPr txBox="1"/>
          <p:nvPr/>
        </p:nvSpPr>
        <p:spPr>
          <a:xfrm>
            <a:off x="3207965" y="5337667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53.8</a:t>
            </a:r>
          </a:p>
        </p:txBody>
      </p:sp>
      <p:sp>
        <p:nvSpPr>
          <p:cNvPr id="181" name="ZoneTexte 180"/>
          <p:cNvSpPr txBox="1"/>
          <p:nvPr/>
        </p:nvSpPr>
        <p:spPr>
          <a:xfrm>
            <a:off x="2172631" y="5861879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-32.0</a:t>
            </a:r>
          </a:p>
        </p:txBody>
      </p:sp>
      <p:sp>
        <p:nvSpPr>
          <p:cNvPr id="182" name="ZoneTexte 181"/>
          <p:cNvSpPr txBox="1"/>
          <p:nvPr/>
        </p:nvSpPr>
        <p:spPr>
          <a:xfrm>
            <a:off x="3212447" y="5831352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-25.7</a:t>
            </a:r>
          </a:p>
        </p:txBody>
      </p:sp>
      <p:sp>
        <p:nvSpPr>
          <p:cNvPr id="213" name="ZoneTexte 212"/>
          <p:cNvSpPr txBox="1"/>
          <p:nvPr/>
        </p:nvSpPr>
        <p:spPr>
          <a:xfrm>
            <a:off x="1882564" y="1744749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UPCR</a:t>
            </a:r>
          </a:p>
        </p:txBody>
      </p:sp>
      <p:sp>
        <p:nvSpPr>
          <p:cNvPr id="214" name="ZoneTexte 213"/>
          <p:cNvSpPr txBox="1"/>
          <p:nvPr/>
        </p:nvSpPr>
        <p:spPr>
          <a:xfrm>
            <a:off x="1833674" y="3520426"/>
            <a:ext cx="691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RBP:Cr</a:t>
            </a:r>
            <a:endParaRPr lang="fr-FR" sz="1400" b="1" dirty="0">
              <a:solidFill>
                <a:srgbClr val="CC33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15" name="ZoneTexte 214"/>
          <p:cNvSpPr txBox="1"/>
          <p:nvPr/>
        </p:nvSpPr>
        <p:spPr>
          <a:xfrm>
            <a:off x="1809630" y="4952115"/>
            <a:ext cx="739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β</a:t>
            </a:r>
            <a:r>
              <a:rPr lang="fr-FR" sz="1400" b="1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2M:Cr</a:t>
            </a:r>
          </a:p>
        </p:txBody>
      </p:sp>
      <p:sp>
        <p:nvSpPr>
          <p:cNvPr id="216" name="ZoneTexte 215"/>
          <p:cNvSpPr txBox="1"/>
          <p:nvPr/>
        </p:nvSpPr>
        <p:spPr>
          <a:xfrm>
            <a:off x="444041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848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848</a:t>
            </a:r>
          </a:p>
        </p:txBody>
      </p:sp>
      <p:sp>
        <p:nvSpPr>
          <p:cNvPr id="217" name="ZoneTexte 216"/>
          <p:cNvSpPr txBox="1"/>
          <p:nvPr/>
        </p:nvSpPr>
        <p:spPr>
          <a:xfrm>
            <a:off x="1437642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803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789</a:t>
            </a:r>
          </a:p>
        </p:txBody>
      </p:sp>
      <p:sp>
        <p:nvSpPr>
          <p:cNvPr id="218" name="ZoneTexte 217"/>
          <p:cNvSpPr txBox="1"/>
          <p:nvPr/>
        </p:nvSpPr>
        <p:spPr>
          <a:xfrm>
            <a:off x="2467159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761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737</a:t>
            </a:r>
          </a:p>
        </p:txBody>
      </p:sp>
      <p:sp>
        <p:nvSpPr>
          <p:cNvPr id="219" name="ZoneTexte 218"/>
          <p:cNvSpPr txBox="1"/>
          <p:nvPr/>
        </p:nvSpPr>
        <p:spPr>
          <a:xfrm>
            <a:off x="3509539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722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681</a:t>
            </a:r>
          </a:p>
        </p:txBody>
      </p:sp>
      <p:sp>
        <p:nvSpPr>
          <p:cNvPr id="220" name="ZoneTexte 219"/>
          <p:cNvSpPr txBox="1"/>
          <p:nvPr/>
        </p:nvSpPr>
        <p:spPr>
          <a:xfrm>
            <a:off x="444041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855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855</a:t>
            </a:r>
          </a:p>
        </p:txBody>
      </p:sp>
      <p:sp>
        <p:nvSpPr>
          <p:cNvPr id="221" name="ZoneTexte 220"/>
          <p:cNvSpPr txBox="1"/>
          <p:nvPr/>
        </p:nvSpPr>
        <p:spPr>
          <a:xfrm>
            <a:off x="1437642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812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800</a:t>
            </a:r>
          </a:p>
        </p:txBody>
      </p:sp>
      <p:sp>
        <p:nvSpPr>
          <p:cNvPr id="222" name="ZoneTexte 221"/>
          <p:cNvSpPr txBox="1"/>
          <p:nvPr/>
        </p:nvSpPr>
        <p:spPr>
          <a:xfrm>
            <a:off x="2467159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769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746</a:t>
            </a:r>
          </a:p>
        </p:txBody>
      </p:sp>
      <p:sp>
        <p:nvSpPr>
          <p:cNvPr id="223" name="ZoneTexte 222"/>
          <p:cNvSpPr txBox="1"/>
          <p:nvPr/>
        </p:nvSpPr>
        <p:spPr>
          <a:xfrm>
            <a:off x="3509539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728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687</a:t>
            </a:r>
          </a:p>
        </p:txBody>
      </p:sp>
      <p:sp>
        <p:nvSpPr>
          <p:cNvPr id="224" name="ZoneTexte 223"/>
          <p:cNvSpPr txBox="1"/>
          <p:nvPr/>
        </p:nvSpPr>
        <p:spPr>
          <a:xfrm>
            <a:off x="444041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866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866</a:t>
            </a:r>
          </a:p>
        </p:txBody>
      </p:sp>
      <p:sp>
        <p:nvSpPr>
          <p:cNvPr id="225" name="ZoneTexte 224"/>
          <p:cNvSpPr txBox="1"/>
          <p:nvPr/>
        </p:nvSpPr>
        <p:spPr>
          <a:xfrm>
            <a:off x="1437642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819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801</a:t>
            </a:r>
          </a:p>
        </p:txBody>
      </p:sp>
      <p:sp>
        <p:nvSpPr>
          <p:cNvPr id="226" name="ZoneTexte 225"/>
          <p:cNvSpPr txBox="1"/>
          <p:nvPr/>
        </p:nvSpPr>
        <p:spPr>
          <a:xfrm>
            <a:off x="2467159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768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751</a:t>
            </a:r>
          </a:p>
        </p:txBody>
      </p:sp>
      <p:sp>
        <p:nvSpPr>
          <p:cNvPr id="227" name="ZoneTexte 226"/>
          <p:cNvSpPr txBox="1"/>
          <p:nvPr/>
        </p:nvSpPr>
        <p:spPr>
          <a:xfrm>
            <a:off x="3509539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740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699</a:t>
            </a:r>
          </a:p>
        </p:txBody>
      </p:sp>
      <p:cxnSp>
        <p:nvCxnSpPr>
          <p:cNvPr id="228" name="Connecteur droit 227"/>
          <p:cNvCxnSpPr/>
          <p:nvPr/>
        </p:nvCxnSpPr>
        <p:spPr bwMode="auto">
          <a:xfrm>
            <a:off x="189296" y="3145384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Connecteur droit 228"/>
          <p:cNvCxnSpPr/>
          <p:nvPr/>
        </p:nvCxnSpPr>
        <p:spPr bwMode="auto">
          <a:xfrm>
            <a:off x="189296" y="3294583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Connecteur droit 229"/>
          <p:cNvCxnSpPr/>
          <p:nvPr/>
        </p:nvCxnSpPr>
        <p:spPr bwMode="auto">
          <a:xfrm>
            <a:off x="189296" y="4877488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Connecteur droit 230"/>
          <p:cNvCxnSpPr/>
          <p:nvPr/>
        </p:nvCxnSpPr>
        <p:spPr bwMode="auto">
          <a:xfrm>
            <a:off x="189296" y="5014735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Connecteur droit 231"/>
          <p:cNvCxnSpPr/>
          <p:nvPr/>
        </p:nvCxnSpPr>
        <p:spPr bwMode="auto">
          <a:xfrm>
            <a:off x="189296" y="6359039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Connecteur droit 232"/>
          <p:cNvCxnSpPr/>
          <p:nvPr/>
        </p:nvCxnSpPr>
        <p:spPr bwMode="auto">
          <a:xfrm>
            <a:off x="189296" y="6481987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4" name="ZoneTexte 233"/>
          <p:cNvSpPr txBox="1"/>
          <p:nvPr/>
        </p:nvSpPr>
        <p:spPr>
          <a:xfrm>
            <a:off x="515362" y="2830726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35" name="ZoneTexte 234"/>
          <p:cNvSpPr txBox="1"/>
          <p:nvPr/>
        </p:nvSpPr>
        <p:spPr>
          <a:xfrm>
            <a:off x="1473303" y="283072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36" name="ZoneTexte 235"/>
          <p:cNvSpPr txBox="1"/>
          <p:nvPr/>
        </p:nvSpPr>
        <p:spPr>
          <a:xfrm>
            <a:off x="2502819" y="283072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37" name="ZoneTexte 236"/>
          <p:cNvSpPr txBox="1"/>
          <p:nvPr/>
        </p:nvSpPr>
        <p:spPr>
          <a:xfrm>
            <a:off x="3507517" y="2830726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38" name="ZoneTexte 237"/>
          <p:cNvSpPr txBox="1"/>
          <p:nvPr/>
        </p:nvSpPr>
        <p:spPr>
          <a:xfrm>
            <a:off x="3809874" y="2828464"/>
            <a:ext cx="5886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err="1">
                <a:solidFill>
                  <a:srgbClr val="000066"/>
                </a:solidFill>
              </a:rPr>
              <a:t>Weeks</a:t>
            </a:r>
            <a:endParaRPr lang="fr-FR" sz="1000" b="1" dirty="0">
              <a:solidFill>
                <a:srgbClr val="000066"/>
              </a:solidFill>
            </a:endParaRPr>
          </a:p>
        </p:txBody>
      </p:sp>
      <p:sp>
        <p:nvSpPr>
          <p:cNvPr id="239" name="ZoneTexte 238"/>
          <p:cNvSpPr txBox="1"/>
          <p:nvPr/>
        </p:nvSpPr>
        <p:spPr>
          <a:xfrm>
            <a:off x="515362" y="4587553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40" name="ZoneTexte 239"/>
          <p:cNvSpPr txBox="1"/>
          <p:nvPr/>
        </p:nvSpPr>
        <p:spPr>
          <a:xfrm>
            <a:off x="1473303" y="4587553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41" name="ZoneTexte 240"/>
          <p:cNvSpPr txBox="1"/>
          <p:nvPr/>
        </p:nvSpPr>
        <p:spPr>
          <a:xfrm>
            <a:off x="2502819" y="4587553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42" name="ZoneTexte 241"/>
          <p:cNvSpPr txBox="1"/>
          <p:nvPr/>
        </p:nvSpPr>
        <p:spPr>
          <a:xfrm>
            <a:off x="3507517" y="4587553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43" name="ZoneTexte 242"/>
          <p:cNvSpPr txBox="1"/>
          <p:nvPr/>
        </p:nvSpPr>
        <p:spPr>
          <a:xfrm>
            <a:off x="3858972" y="4577743"/>
            <a:ext cx="5886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err="1">
                <a:solidFill>
                  <a:srgbClr val="000066"/>
                </a:solidFill>
              </a:rPr>
              <a:t>Weeks</a:t>
            </a:r>
            <a:endParaRPr lang="fr-FR" sz="1000" b="1" dirty="0">
              <a:solidFill>
                <a:srgbClr val="000066"/>
              </a:solidFill>
            </a:endParaRPr>
          </a:p>
        </p:txBody>
      </p:sp>
      <p:sp>
        <p:nvSpPr>
          <p:cNvPr id="244" name="ZoneTexte 243"/>
          <p:cNvSpPr txBox="1"/>
          <p:nvPr/>
        </p:nvSpPr>
        <p:spPr>
          <a:xfrm>
            <a:off x="515362" y="6077601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45" name="ZoneTexte 244"/>
          <p:cNvSpPr txBox="1"/>
          <p:nvPr/>
        </p:nvSpPr>
        <p:spPr>
          <a:xfrm>
            <a:off x="1473303" y="6077601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46" name="ZoneTexte 245"/>
          <p:cNvSpPr txBox="1"/>
          <p:nvPr/>
        </p:nvSpPr>
        <p:spPr>
          <a:xfrm>
            <a:off x="2502819" y="6077601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47" name="ZoneTexte 246"/>
          <p:cNvSpPr txBox="1"/>
          <p:nvPr/>
        </p:nvSpPr>
        <p:spPr>
          <a:xfrm>
            <a:off x="3507517" y="6077601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48" name="ZoneTexte 247"/>
          <p:cNvSpPr txBox="1"/>
          <p:nvPr/>
        </p:nvSpPr>
        <p:spPr>
          <a:xfrm>
            <a:off x="3858972" y="6061015"/>
            <a:ext cx="5886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err="1">
                <a:solidFill>
                  <a:srgbClr val="000066"/>
                </a:solidFill>
              </a:rPr>
              <a:t>Weeks</a:t>
            </a:r>
            <a:endParaRPr lang="fr-FR" sz="1000" b="1" dirty="0">
              <a:solidFill>
                <a:srgbClr val="000066"/>
              </a:solidFill>
            </a:endParaRPr>
          </a:p>
        </p:txBody>
      </p:sp>
      <p:sp>
        <p:nvSpPr>
          <p:cNvPr id="251" name="ZoneTexte 250"/>
          <p:cNvSpPr txBox="1"/>
          <p:nvPr/>
        </p:nvSpPr>
        <p:spPr>
          <a:xfrm>
            <a:off x="5114919" y="1104502"/>
            <a:ext cx="402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  <a:latin typeface="+mj-lt"/>
                <a:cs typeface="Calibri"/>
              </a:rPr>
              <a:t>Bone Mineral density : </a:t>
            </a:r>
          </a:p>
          <a:p>
            <a:pPr algn="ctr"/>
            <a:r>
              <a:rPr lang="en-US" sz="1600" b="1">
                <a:solidFill>
                  <a:srgbClr val="CC3300"/>
                </a:solidFill>
                <a:latin typeface="+mj-lt"/>
                <a:cs typeface="Calibri"/>
              </a:rPr>
              <a:t>Mean (95% CI) % change from baseline</a:t>
            </a:r>
          </a:p>
        </p:txBody>
      </p:sp>
      <p:sp>
        <p:nvSpPr>
          <p:cNvPr id="252" name="ZoneTexte 251"/>
          <p:cNvSpPr txBox="1"/>
          <p:nvPr/>
        </p:nvSpPr>
        <p:spPr>
          <a:xfrm>
            <a:off x="484102" y="1104502"/>
            <a:ext cx="3389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C3300"/>
                </a:solidFill>
                <a:latin typeface="+mj-lt"/>
                <a:cs typeface="Calibri"/>
              </a:rPr>
              <a:t>Tubular proteinuria : </a:t>
            </a:r>
          </a:p>
          <a:p>
            <a:pPr algn="ctr"/>
            <a:r>
              <a:rPr lang="en-US" sz="1600" b="1" dirty="0">
                <a:solidFill>
                  <a:srgbClr val="CC3300"/>
                </a:solidFill>
                <a:latin typeface="+mj-lt"/>
                <a:cs typeface="Calibri"/>
              </a:rPr>
              <a:t>Median (IQR) % change from baseline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5561013" y="4247172"/>
            <a:ext cx="0" cy="398463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5561013" y="4645634"/>
            <a:ext cx="0" cy="841375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561013" y="4645634"/>
            <a:ext cx="32559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5505450" y="4243997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4" name="Line 30"/>
          <p:cNvSpPr>
            <a:spLocks noChangeShapeType="1"/>
          </p:cNvSpPr>
          <p:nvPr/>
        </p:nvSpPr>
        <p:spPr bwMode="auto">
          <a:xfrm>
            <a:off x="5505450" y="5061559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5" name="Line 31"/>
          <p:cNvSpPr>
            <a:spLocks noChangeShapeType="1"/>
          </p:cNvSpPr>
          <p:nvPr/>
        </p:nvSpPr>
        <p:spPr bwMode="auto">
          <a:xfrm>
            <a:off x="5505450" y="4645634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6" name="Line 32"/>
          <p:cNvSpPr>
            <a:spLocks noChangeShapeType="1"/>
          </p:cNvSpPr>
          <p:nvPr/>
        </p:nvSpPr>
        <p:spPr bwMode="auto">
          <a:xfrm>
            <a:off x="5505450" y="5487009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2" name="Freeform 46"/>
          <p:cNvSpPr>
            <a:spLocks/>
          </p:cNvSpPr>
          <p:nvPr/>
        </p:nvSpPr>
        <p:spPr bwMode="auto">
          <a:xfrm>
            <a:off x="6638925" y="4734534"/>
            <a:ext cx="0" cy="95250"/>
          </a:xfrm>
          <a:custGeom>
            <a:avLst/>
            <a:gdLst>
              <a:gd name="T0" fmla="*/ 60 h 60"/>
              <a:gd name="T1" fmla="*/ 32 h 60"/>
              <a:gd name="T2" fmla="*/ 0 h 6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0">
                <a:moveTo>
                  <a:pt x="0" y="60"/>
                </a:move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4" name="Line 58"/>
          <p:cNvSpPr>
            <a:spLocks noChangeShapeType="1"/>
          </p:cNvSpPr>
          <p:nvPr/>
        </p:nvSpPr>
        <p:spPr bwMode="auto">
          <a:xfrm flipV="1">
            <a:off x="8791575" y="4731359"/>
            <a:ext cx="0" cy="136525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6" name="Line 60"/>
          <p:cNvSpPr>
            <a:spLocks noChangeShapeType="1"/>
          </p:cNvSpPr>
          <p:nvPr/>
        </p:nvSpPr>
        <p:spPr bwMode="auto">
          <a:xfrm flipV="1">
            <a:off x="7716838" y="4712309"/>
            <a:ext cx="0" cy="128588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7" name="Freeform 61"/>
          <p:cNvSpPr>
            <a:spLocks/>
          </p:cNvSpPr>
          <p:nvPr/>
        </p:nvSpPr>
        <p:spPr bwMode="auto">
          <a:xfrm>
            <a:off x="5561013" y="4645634"/>
            <a:ext cx="2162175" cy="139700"/>
          </a:xfrm>
          <a:custGeom>
            <a:avLst/>
            <a:gdLst>
              <a:gd name="T0" fmla="*/ 1362 w 1362"/>
              <a:gd name="T1" fmla="*/ 88 h 88"/>
              <a:gd name="T2" fmla="*/ 1358 w 1362"/>
              <a:gd name="T3" fmla="*/ 88 h 88"/>
              <a:gd name="T4" fmla="*/ 679 w 1362"/>
              <a:gd name="T5" fmla="*/ 88 h 88"/>
              <a:gd name="T6" fmla="*/ 676 w 1362"/>
              <a:gd name="T7" fmla="*/ 88 h 88"/>
              <a:gd name="T8" fmla="*/ 0 w 1362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88">
                <a:moveTo>
                  <a:pt x="1362" y="88"/>
                </a:moveTo>
                <a:lnTo>
                  <a:pt x="1358" y="88"/>
                </a:lnTo>
                <a:lnTo>
                  <a:pt x="679" y="88"/>
                </a:lnTo>
                <a:lnTo>
                  <a:pt x="676" y="88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2" name="Freeform 66"/>
          <p:cNvSpPr>
            <a:spLocks/>
          </p:cNvSpPr>
          <p:nvPr/>
        </p:nvSpPr>
        <p:spPr bwMode="auto">
          <a:xfrm>
            <a:off x="7745413" y="4782159"/>
            <a:ext cx="1055688" cy="25400"/>
          </a:xfrm>
          <a:custGeom>
            <a:avLst/>
            <a:gdLst>
              <a:gd name="T0" fmla="*/ 665 w 665"/>
              <a:gd name="T1" fmla="*/ 16 h 16"/>
              <a:gd name="T2" fmla="*/ 659 w 665"/>
              <a:gd name="T3" fmla="*/ 16 h 16"/>
              <a:gd name="T4" fmla="*/ 0 w 665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5" h="16">
                <a:moveTo>
                  <a:pt x="665" y="16"/>
                </a:moveTo>
                <a:lnTo>
                  <a:pt x="659" y="16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6" name="Freeform 70"/>
          <p:cNvSpPr>
            <a:spLocks/>
          </p:cNvSpPr>
          <p:nvPr/>
        </p:nvSpPr>
        <p:spPr bwMode="auto">
          <a:xfrm>
            <a:off x="8753475" y="4771047"/>
            <a:ext cx="74613" cy="74613"/>
          </a:xfrm>
          <a:custGeom>
            <a:avLst/>
            <a:gdLst>
              <a:gd name="T0" fmla="*/ 24 w 47"/>
              <a:gd name="T1" fmla="*/ 0 h 47"/>
              <a:gd name="T2" fmla="*/ 17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2 w 47"/>
              <a:gd name="T11" fmla="*/ 17 h 47"/>
              <a:gd name="T12" fmla="*/ 0 w 47"/>
              <a:gd name="T13" fmla="*/ 23 h 47"/>
              <a:gd name="T14" fmla="*/ 2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4 w 47"/>
              <a:gd name="T25" fmla="*/ 47 h 47"/>
              <a:gd name="T26" fmla="*/ 30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4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2 h 47"/>
              <a:gd name="T48" fmla="*/ 24 w 47"/>
              <a:gd name="T49" fmla="*/ 0 h 47"/>
              <a:gd name="T50" fmla="*/ 24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4" y="0"/>
                </a:moveTo>
                <a:lnTo>
                  <a:pt x="17" y="2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4" y="47"/>
                </a:lnTo>
                <a:lnTo>
                  <a:pt x="30" y="45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4" y="12"/>
                </a:lnTo>
                <a:lnTo>
                  <a:pt x="40" y="7"/>
                </a:lnTo>
                <a:lnTo>
                  <a:pt x="35" y="3"/>
                </a:lnTo>
                <a:lnTo>
                  <a:pt x="30" y="2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7" name="Freeform 71"/>
          <p:cNvSpPr>
            <a:spLocks/>
          </p:cNvSpPr>
          <p:nvPr/>
        </p:nvSpPr>
        <p:spPr bwMode="auto">
          <a:xfrm>
            <a:off x="7678738" y="4748822"/>
            <a:ext cx="74613" cy="74613"/>
          </a:xfrm>
          <a:custGeom>
            <a:avLst/>
            <a:gdLst>
              <a:gd name="T0" fmla="*/ 24 w 47"/>
              <a:gd name="T1" fmla="*/ 0 h 47"/>
              <a:gd name="T2" fmla="*/ 17 w 47"/>
              <a:gd name="T3" fmla="*/ 0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1 w 47"/>
              <a:gd name="T11" fmla="*/ 17 h 47"/>
              <a:gd name="T12" fmla="*/ 0 w 47"/>
              <a:gd name="T13" fmla="*/ 23 h 47"/>
              <a:gd name="T14" fmla="*/ 1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4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29 w 47"/>
              <a:gd name="T47" fmla="*/ 0 h 47"/>
              <a:gd name="T48" fmla="*/ 24 w 47"/>
              <a:gd name="T49" fmla="*/ 0 h 47"/>
              <a:gd name="T50" fmla="*/ 24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4" y="0"/>
                </a:moveTo>
                <a:lnTo>
                  <a:pt x="17" y="0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1" y="17"/>
                </a:lnTo>
                <a:lnTo>
                  <a:pt x="0" y="23"/>
                </a:lnTo>
                <a:lnTo>
                  <a:pt x="1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4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35" y="3"/>
                </a:lnTo>
                <a:lnTo>
                  <a:pt x="29" y="0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8" name="Freeform 72"/>
          <p:cNvSpPr>
            <a:spLocks/>
          </p:cNvSpPr>
          <p:nvPr/>
        </p:nvSpPr>
        <p:spPr bwMode="auto">
          <a:xfrm>
            <a:off x="6602413" y="4748822"/>
            <a:ext cx="76200" cy="74613"/>
          </a:xfrm>
          <a:custGeom>
            <a:avLst/>
            <a:gdLst>
              <a:gd name="T0" fmla="*/ 23 w 48"/>
              <a:gd name="T1" fmla="*/ 0 h 47"/>
              <a:gd name="T2" fmla="*/ 18 w 48"/>
              <a:gd name="T3" fmla="*/ 0 h 47"/>
              <a:gd name="T4" fmla="*/ 13 w 48"/>
              <a:gd name="T5" fmla="*/ 3 h 47"/>
              <a:gd name="T6" fmla="*/ 7 w 48"/>
              <a:gd name="T7" fmla="*/ 7 h 47"/>
              <a:gd name="T8" fmla="*/ 4 w 48"/>
              <a:gd name="T9" fmla="*/ 12 h 47"/>
              <a:gd name="T10" fmla="*/ 2 w 48"/>
              <a:gd name="T11" fmla="*/ 17 h 47"/>
              <a:gd name="T12" fmla="*/ 0 w 48"/>
              <a:gd name="T13" fmla="*/ 23 h 47"/>
              <a:gd name="T14" fmla="*/ 2 w 48"/>
              <a:gd name="T15" fmla="*/ 30 h 47"/>
              <a:gd name="T16" fmla="*/ 4 w 48"/>
              <a:gd name="T17" fmla="*/ 35 h 47"/>
              <a:gd name="T18" fmla="*/ 7 w 48"/>
              <a:gd name="T19" fmla="*/ 40 h 47"/>
              <a:gd name="T20" fmla="*/ 13 w 48"/>
              <a:gd name="T21" fmla="*/ 44 h 47"/>
              <a:gd name="T22" fmla="*/ 18 w 48"/>
              <a:gd name="T23" fmla="*/ 45 h 47"/>
              <a:gd name="T24" fmla="*/ 23 w 48"/>
              <a:gd name="T25" fmla="*/ 47 h 47"/>
              <a:gd name="T26" fmla="*/ 30 w 48"/>
              <a:gd name="T27" fmla="*/ 45 h 47"/>
              <a:gd name="T28" fmla="*/ 35 w 48"/>
              <a:gd name="T29" fmla="*/ 44 h 47"/>
              <a:gd name="T30" fmla="*/ 41 w 48"/>
              <a:gd name="T31" fmla="*/ 40 h 47"/>
              <a:gd name="T32" fmla="*/ 44 w 48"/>
              <a:gd name="T33" fmla="*/ 35 h 47"/>
              <a:gd name="T34" fmla="*/ 46 w 48"/>
              <a:gd name="T35" fmla="*/ 30 h 47"/>
              <a:gd name="T36" fmla="*/ 48 w 48"/>
              <a:gd name="T37" fmla="*/ 23 h 47"/>
              <a:gd name="T38" fmla="*/ 46 w 48"/>
              <a:gd name="T39" fmla="*/ 17 h 47"/>
              <a:gd name="T40" fmla="*/ 44 w 48"/>
              <a:gd name="T41" fmla="*/ 12 h 47"/>
              <a:gd name="T42" fmla="*/ 41 w 48"/>
              <a:gd name="T43" fmla="*/ 7 h 47"/>
              <a:gd name="T44" fmla="*/ 35 w 48"/>
              <a:gd name="T45" fmla="*/ 3 h 47"/>
              <a:gd name="T46" fmla="*/ 30 w 48"/>
              <a:gd name="T47" fmla="*/ 0 h 47"/>
              <a:gd name="T48" fmla="*/ 23 w 48"/>
              <a:gd name="T49" fmla="*/ 0 h 47"/>
              <a:gd name="T50" fmla="*/ 23 w 48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23" y="0"/>
                </a:moveTo>
                <a:lnTo>
                  <a:pt x="18" y="0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6" y="30"/>
                </a:lnTo>
                <a:lnTo>
                  <a:pt x="48" y="23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2" name="Line 96"/>
          <p:cNvSpPr>
            <a:spLocks noChangeShapeType="1"/>
          </p:cNvSpPr>
          <p:nvPr/>
        </p:nvSpPr>
        <p:spPr bwMode="auto">
          <a:xfrm flipV="1">
            <a:off x="6642100" y="5186972"/>
            <a:ext cx="0" cy="96838"/>
          </a:xfrm>
          <a:prstGeom prst="line">
            <a:avLst/>
          </a:prstGeom>
          <a:noFill/>
          <a:ln w="22225">
            <a:solidFill>
              <a:srgbClr val="CC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3" name="Freeform 97"/>
          <p:cNvSpPr>
            <a:spLocks/>
          </p:cNvSpPr>
          <p:nvPr/>
        </p:nvSpPr>
        <p:spPr bwMode="auto">
          <a:xfrm>
            <a:off x="8791575" y="5275872"/>
            <a:ext cx="0" cy="127000"/>
          </a:xfrm>
          <a:custGeom>
            <a:avLst/>
            <a:gdLst>
              <a:gd name="T0" fmla="*/ 80 h 80"/>
              <a:gd name="T1" fmla="*/ 33 h 80"/>
              <a:gd name="T2" fmla="*/ 0 h 8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80">
                <a:moveTo>
                  <a:pt x="0" y="80"/>
                </a:moveTo>
                <a:lnTo>
                  <a:pt x="0" y="33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4" name="Freeform 98"/>
          <p:cNvSpPr>
            <a:spLocks/>
          </p:cNvSpPr>
          <p:nvPr/>
        </p:nvSpPr>
        <p:spPr bwMode="auto">
          <a:xfrm>
            <a:off x="7716838" y="5264759"/>
            <a:ext cx="0" cy="122238"/>
          </a:xfrm>
          <a:custGeom>
            <a:avLst/>
            <a:gdLst>
              <a:gd name="T0" fmla="*/ 77 h 77"/>
              <a:gd name="T1" fmla="*/ 35 h 77"/>
              <a:gd name="T2" fmla="*/ 0 h 7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35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9" name="Line 103"/>
          <p:cNvSpPr>
            <a:spLocks noChangeShapeType="1"/>
          </p:cNvSpPr>
          <p:nvPr/>
        </p:nvSpPr>
        <p:spPr bwMode="auto">
          <a:xfrm flipH="1" flipV="1">
            <a:off x="5561013" y="4645634"/>
            <a:ext cx="1069975" cy="582613"/>
          </a:xfrm>
          <a:prstGeom prst="line">
            <a:avLst/>
          </a:pr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1" name="Freeform 105"/>
          <p:cNvSpPr>
            <a:spLocks/>
          </p:cNvSpPr>
          <p:nvPr/>
        </p:nvSpPr>
        <p:spPr bwMode="auto">
          <a:xfrm>
            <a:off x="6667500" y="5247297"/>
            <a:ext cx="2124075" cy="80963"/>
          </a:xfrm>
          <a:custGeom>
            <a:avLst/>
            <a:gdLst>
              <a:gd name="T0" fmla="*/ 1338 w 1338"/>
              <a:gd name="T1" fmla="*/ 51 h 51"/>
              <a:gd name="T2" fmla="*/ 661 w 1338"/>
              <a:gd name="T3" fmla="*/ 46 h 51"/>
              <a:gd name="T4" fmla="*/ 659 w 1338"/>
              <a:gd name="T5" fmla="*/ 46 h 51"/>
              <a:gd name="T6" fmla="*/ 0 w 1338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38" h="51">
                <a:moveTo>
                  <a:pt x="1338" y="51"/>
                </a:moveTo>
                <a:lnTo>
                  <a:pt x="661" y="46"/>
                </a:lnTo>
                <a:lnTo>
                  <a:pt x="659" y="46"/>
                </a:lnTo>
                <a:lnTo>
                  <a:pt x="0" y="0"/>
                </a:lnTo>
              </a:path>
            </a:pathLst>
          </a:custGeom>
          <a:solidFill>
            <a:srgbClr val="FF6600"/>
          </a:solidFill>
          <a:ln w="30163">
            <a:solidFill>
              <a:srgbClr val="FF66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4" name="Freeform 118"/>
          <p:cNvSpPr>
            <a:spLocks/>
          </p:cNvSpPr>
          <p:nvPr/>
        </p:nvSpPr>
        <p:spPr bwMode="auto">
          <a:xfrm>
            <a:off x="5524500" y="4610709"/>
            <a:ext cx="76200" cy="74613"/>
          </a:xfrm>
          <a:custGeom>
            <a:avLst/>
            <a:gdLst>
              <a:gd name="T0" fmla="*/ 41 w 48"/>
              <a:gd name="T1" fmla="*/ 7 h 47"/>
              <a:gd name="T2" fmla="*/ 35 w 48"/>
              <a:gd name="T3" fmla="*/ 1 h 47"/>
              <a:gd name="T4" fmla="*/ 30 w 48"/>
              <a:gd name="T5" fmla="*/ 0 h 47"/>
              <a:gd name="T6" fmla="*/ 23 w 48"/>
              <a:gd name="T7" fmla="*/ 0 h 47"/>
              <a:gd name="T8" fmla="*/ 18 w 48"/>
              <a:gd name="T9" fmla="*/ 0 h 47"/>
              <a:gd name="T10" fmla="*/ 13 w 48"/>
              <a:gd name="T11" fmla="*/ 1 h 47"/>
              <a:gd name="T12" fmla="*/ 7 w 48"/>
              <a:gd name="T13" fmla="*/ 7 h 47"/>
              <a:gd name="T14" fmla="*/ 4 w 48"/>
              <a:gd name="T15" fmla="*/ 10 h 47"/>
              <a:gd name="T16" fmla="*/ 2 w 48"/>
              <a:gd name="T17" fmla="*/ 17 h 47"/>
              <a:gd name="T18" fmla="*/ 0 w 48"/>
              <a:gd name="T19" fmla="*/ 22 h 47"/>
              <a:gd name="T20" fmla="*/ 2 w 48"/>
              <a:gd name="T21" fmla="*/ 29 h 47"/>
              <a:gd name="T22" fmla="*/ 4 w 48"/>
              <a:gd name="T23" fmla="*/ 34 h 47"/>
              <a:gd name="T24" fmla="*/ 7 w 48"/>
              <a:gd name="T25" fmla="*/ 38 h 47"/>
              <a:gd name="T26" fmla="*/ 13 w 48"/>
              <a:gd name="T27" fmla="*/ 43 h 47"/>
              <a:gd name="T28" fmla="*/ 18 w 48"/>
              <a:gd name="T29" fmla="*/ 45 h 47"/>
              <a:gd name="T30" fmla="*/ 23 w 48"/>
              <a:gd name="T31" fmla="*/ 47 h 47"/>
              <a:gd name="T32" fmla="*/ 30 w 48"/>
              <a:gd name="T33" fmla="*/ 45 h 47"/>
              <a:gd name="T34" fmla="*/ 35 w 48"/>
              <a:gd name="T35" fmla="*/ 43 h 47"/>
              <a:gd name="T36" fmla="*/ 41 w 48"/>
              <a:gd name="T37" fmla="*/ 38 h 47"/>
              <a:gd name="T38" fmla="*/ 44 w 48"/>
              <a:gd name="T39" fmla="*/ 34 h 47"/>
              <a:gd name="T40" fmla="*/ 46 w 48"/>
              <a:gd name="T41" fmla="*/ 29 h 47"/>
              <a:gd name="T42" fmla="*/ 48 w 48"/>
              <a:gd name="T43" fmla="*/ 22 h 47"/>
              <a:gd name="T44" fmla="*/ 46 w 48"/>
              <a:gd name="T45" fmla="*/ 17 h 47"/>
              <a:gd name="T46" fmla="*/ 44 w 48"/>
              <a:gd name="T47" fmla="*/ 10 h 47"/>
              <a:gd name="T48" fmla="*/ 41 w 48"/>
              <a:gd name="T49" fmla="*/ 7 h 47"/>
              <a:gd name="T50" fmla="*/ 41 w 48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41" y="7"/>
                </a:moveTo>
                <a:lnTo>
                  <a:pt x="35" y="1"/>
                </a:lnTo>
                <a:lnTo>
                  <a:pt x="30" y="0"/>
                </a:lnTo>
                <a:lnTo>
                  <a:pt x="23" y="0"/>
                </a:lnTo>
                <a:lnTo>
                  <a:pt x="18" y="0"/>
                </a:lnTo>
                <a:lnTo>
                  <a:pt x="13" y="1"/>
                </a:lnTo>
                <a:lnTo>
                  <a:pt x="7" y="7"/>
                </a:lnTo>
                <a:lnTo>
                  <a:pt x="4" y="10"/>
                </a:lnTo>
                <a:lnTo>
                  <a:pt x="2" y="17"/>
                </a:lnTo>
                <a:lnTo>
                  <a:pt x="0" y="22"/>
                </a:lnTo>
                <a:lnTo>
                  <a:pt x="2" y="29"/>
                </a:lnTo>
                <a:lnTo>
                  <a:pt x="4" y="34"/>
                </a:lnTo>
                <a:lnTo>
                  <a:pt x="7" y="38"/>
                </a:lnTo>
                <a:lnTo>
                  <a:pt x="13" y="43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3"/>
                </a:lnTo>
                <a:lnTo>
                  <a:pt x="41" y="38"/>
                </a:lnTo>
                <a:lnTo>
                  <a:pt x="44" y="34"/>
                </a:lnTo>
                <a:lnTo>
                  <a:pt x="46" y="29"/>
                </a:lnTo>
                <a:lnTo>
                  <a:pt x="48" y="22"/>
                </a:lnTo>
                <a:lnTo>
                  <a:pt x="46" y="17"/>
                </a:lnTo>
                <a:lnTo>
                  <a:pt x="44" y="10"/>
                </a:lnTo>
                <a:lnTo>
                  <a:pt x="41" y="7"/>
                </a:lnTo>
                <a:lnTo>
                  <a:pt x="41" y="7"/>
                </a:lnTo>
                <a:close/>
              </a:path>
            </a:pathLst>
          </a:custGeom>
          <a:solidFill>
            <a:srgbClr val="CC33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5" name="Freeform 119"/>
          <p:cNvSpPr>
            <a:spLocks/>
          </p:cNvSpPr>
          <p:nvPr/>
        </p:nvSpPr>
        <p:spPr bwMode="auto">
          <a:xfrm>
            <a:off x="6605588" y="5198084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2 h 47"/>
              <a:gd name="T6" fmla="*/ 23 w 47"/>
              <a:gd name="T7" fmla="*/ 0 h 47"/>
              <a:gd name="T8" fmla="*/ 18 w 47"/>
              <a:gd name="T9" fmla="*/ 2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2 h 47"/>
              <a:gd name="T16" fmla="*/ 0 w 47"/>
              <a:gd name="T17" fmla="*/ 17 h 47"/>
              <a:gd name="T18" fmla="*/ 0 w 47"/>
              <a:gd name="T19" fmla="*/ 24 h 47"/>
              <a:gd name="T20" fmla="*/ 0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7 h 47"/>
              <a:gd name="T30" fmla="*/ 23 w 47"/>
              <a:gd name="T31" fmla="*/ 47 h 47"/>
              <a:gd name="T32" fmla="*/ 30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6 w 47"/>
              <a:gd name="T41" fmla="*/ 30 h 47"/>
              <a:gd name="T42" fmla="*/ 47 w 47"/>
              <a:gd name="T43" fmla="*/ 24 h 47"/>
              <a:gd name="T44" fmla="*/ 46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2"/>
                </a:lnTo>
                <a:lnTo>
                  <a:pt x="23" y="0"/>
                </a:ln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0" y="17"/>
                </a:lnTo>
                <a:lnTo>
                  <a:pt x="0" y="24"/>
                </a:lnTo>
                <a:lnTo>
                  <a:pt x="0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6" y="30"/>
                </a:lnTo>
                <a:lnTo>
                  <a:pt x="47" y="24"/>
                </a:lnTo>
                <a:lnTo>
                  <a:pt x="46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6" name="Freeform 120"/>
          <p:cNvSpPr>
            <a:spLocks/>
          </p:cNvSpPr>
          <p:nvPr/>
        </p:nvSpPr>
        <p:spPr bwMode="auto">
          <a:xfrm>
            <a:off x="7678738" y="5283809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29 w 47"/>
              <a:gd name="T5" fmla="*/ 2 h 47"/>
              <a:gd name="T6" fmla="*/ 24 w 47"/>
              <a:gd name="T7" fmla="*/ 0 h 47"/>
              <a:gd name="T8" fmla="*/ 17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1 w 47"/>
              <a:gd name="T17" fmla="*/ 17 h 47"/>
              <a:gd name="T18" fmla="*/ 0 w 47"/>
              <a:gd name="T19" fmla="*/ 23 h 47"/>
              <a:gd name="T20" fmla="*/ 1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5 h 47"/>
              <a:gd name="T30" fmla="*/ 24 w 47"/>
              <a:gd name="T31" fmla="*/ 47 h 47"/>
              <a:gd name="T32" fmla="*/ 29 w 47"/>
              <a:gd name="T33" fmla="*/ 45 h 47"/>
              <a:gd name="T34" fmla="*/ 35 w 47"/>
              <a:gd name="T35" fmla="*/ 44 h 47"/>
              <a:gd name="T36" fmla="*/ 40 w 47"/>
              <a:gd name="T37" fmla="*/ 40 h 47"/>
              <a:gd name="T38" fmla="*/ 43 w 47"/>
              <a:gd name="T39" fmla="*/ 35 h 47"/>
              <a:gd name="T40" fmla="*/ 45 w 47"/>
              <a:gd name="T41" fmla="*/ 30 h 47"/>
              <a:gd name="T42" fmla="*/ 47 w 47"/>
              <a:gd name="T43" fmla="*/ 23 h 47"/>
              <a:gd name="T44" fmla="*/ 45 w 47"/>
              <a:gd name="T45" fmla="*/ 17 h 47"/>
              <a:gd name="T46" fmla="*/ 43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29" y="2"/>
                </a:lnTo>
                <a:lnTo>
                  <a:pt x="24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1" y="17"/>
                </a:lnTo>
                <a:lnTo>
                  <a:pt x="0" y="23"/>
                </a:lnTo>
                <a:lnTo>
                  <a:pt x="1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4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7" name="Freeform 121"/>
          <p:cNvSpPr>
            <a:spLocks/>
          </p:cNvSpPr>
          <p:nvPr/>
        </p:nvSpPr>
        <p:spPr bwMode="auto">
          <a:xfrm>
            <a:off x="8756650" y="5291747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29 w 47"/>
              <a:gd name="T5" fmla="*/ 0 h 47"/>
              <a:gd name="T6" fmla="*/ 22 w 47"/>
              <a:gd name="T7" fmla="*/ 0 h 47"/>
              <a:gd name="T8" fmla="*/ 17 w 47"/>
              <a:gd name="T9" fmla="*/ 0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0 w 47"/>
              <a:gd name="T17" fmla="*/ 18 h 47"/>
              <a:gd name="T18" fmla="*/ 0 w 47"/>
              <a:gd name="T19" fmla="*/ 23 h 47"/>
              <a:gd name="T20" fmla="*/ 0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6 h 47"/>
              <a:gd name="T30" fmla="*/ 22 w 47"/>
              <a:gd name="T31" fmla="*/ 47 h 47"/>
              <a:gd name="T32" fmla="*/ 29 w 47"/>
              <a:gd name="T33" fmla="*/ 46 h 47"/>
              <a:gd name="T34" fmla="*/ 35 w 47"/>
              <a:gd name="T35" fmla="*/ 44 h 47"/>
              <a:gd name="T36" fmla="*/ 40 w 47"/>
              <a:gd name="T37" fmla="*/ 40 h 47"/>
              <a:gd name="T38" fmla="*/ 43 w 47"/>
              <a:gd name="T39" fmla="*/ 35 h 47"/>
              <a:gd name="T40" fmla="*/ 45 w 47"/>
              <a:gd name="T41" fmla="*/ 30 h 47"/>
              <a:gd name="T42" fmla="*/ 47 w 47"/>
              <a:gd name="T43" fmla="*/ 23 h 47"/>
              <a:gd name="T44" fmla="*/ 45 w 47"/>
              <a:gd name="T45" fmla="*/ 18 h 47"/>
              <a:gd name="T46" fmla="*/ 43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29" y="0"/>
                </a:lnTo>
                <a:lnTo>
                  <a:pt x="22" y="0"/>
                </a:lnTo>
                <a:lnTo>
                  <a:pt x="17" y="0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6"/>
                </a:lnTo>
                <a:lnTo>
                  <a:pt x="22" y="47"/>
                </a:lnTo>
                <a:lnTo>
                  <a:pt x="29" y="46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8"/>
                </a:lnTo>
                <a:lnTo>
                  <a:pt x="43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V="1">
            <a:off x="5561013" y="1965443"/>
            <a:ext cx="0" cy="40005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5561013" y="2365493"/>
            <a:ext cx="0" cy="839788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>
            <a:off x="5561013" y="2365493"/>
            <a:ext cx="3252788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505450" y="1962268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5505450" y="2365493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5505450" y="2781418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505450" y="3205281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8" name="Freeform 52"/>
          <p:cNvSpPr>
            <a:spLocks/>
          </p:cNvSpPr>
          <p:nvPr/>
        </p:nvSpPr>
        <p:spPr bwMode="auto">
          <a:xfrm>
            <a:off x="7716838" y="2522656"/>
            <a:ext cx="0" cy="96838"/>
          </a:xfrm>
          <a:custGeom>
            <a:avLst/>
            <a:gdLst>
              <a:gd name="T0" fmla="*/ 61 h 61"/>
              <a:gd name="T1" fmla="*/ 32 h 61"/>
              <a:gd name="T2" fmla="*/ 0 h 6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1">
                <a:moveTo>
                  <a:pt x="0" y="61"/>
                </a:move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9" name="Freeform 53"/>
          <p:cNvSpPr>
            <a:spLocks/>
          </p:cNvSpPr>
          <p:nvPr/>
        </p:nvSpPr>
        <p:spPr bwMode="auto">
          <a:xfrm>
            <a:off x="8791575" y="2503606"/>
            <a:ext cx="0" cy="125413"/>
          </a:xfrm>
          <a:custGeom>
            <a:avLst/>
            <a:gdLst>
              <a:gd name="T0" fmla="*/ 79 h 79"/>
              <a:gd name="T1" fmla="*/ 44 h 79"/>
              <a:gd name="T2" fmla="*/ 0 h 7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79">
                <a:moveTo>
                  <a:pt x="0" y="79"/>
                </a:moveTo>
                <a:lnTo>
                  <a:pt x="0" y="44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1" name="Freeform 55"/>
          <p:cNvSpPr>
            <a:spLocks/>
          </p:cNvSpPr>
          <p:nvPr/>
        </p:nvSpPr>
        <p:spPr bwMode="auto">
          <a:xfrm>
            <a:off x="6638925" y="2586156"/>
            <a:ext cx="0" cy="95250"/>
          </a:xfrm>
          <a:custGeom>
            <a:avLst/>
            <a:gdLst>
              <a:gd name="T0" fmla="*/ 60 h 60"/>
              <a:gd name="T1" fmla="*/ 32 h 60"/>
              <a:gd name="T2" fmla="*/ 0 h 6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0">
                <a:moveTo>
                  <a:pt x="0" y="60"/>
                </a:move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8" name="Freeform 62"/>
          <p:cNvSpPr>
            <a:spLocks/>
          </p:cNvSpPr>
          <p:nvPr/>
        </p:nvSpPr>
        <p:spPr bwMode="auto">
          <a:xfrm>
            <a:off x="5561013" y="2365493"/>
            <a:ext cx="3230563" cy="271463"/>
          </a:xfrm>
          <a:custGeom>
            <a:avLst/>
            <a:gdLst>
              <a:gd name="T0" fmla="*/ 2035 w 2035"/>
              <a:gd name="T1" fmla="*/ 131 h 171"/>
              <a:gd name="T2" fmla="*/ 1358 w 2035"/>
              <a:gd name="T3" fmla="*/ 131 h 171"/>
              <a:gd name="T4" fmla="*/ 679 w 2035"/>
              <a:gd name="T5" fmla="*/ 171 h 171"/>
              <a:gd name="T6" fmla="*/ 677 w 2035"/>
              <a:gd name="T7" fmla="*/ 171 h 171"/>
              <a:gd name="T8" fmla="*/ 0 w 2035"/>
              <a:gd name="T9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5" h="171">
                <a:moveTo>
                  <a:pt x="2035" y="131"/>
                </a:moveTo>
                <a:lnTo>
                  <a:pt x="1358" y="131"/>
                </a:lnTo>
                <a:lnTo>
                  <a:pt x="679" y="171"/>
                </a:lnTo>
                <a:lnTo>
                  <a:pt x="677" y="171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3" name="Freeform 67"/>
          <p:cNvSpPr>
            <a:spLocks/>
          </p:cNvSpPr>
          <p:nvPr/>
        </p:nvSpPr>
        <p:spPr bwMode="auto">
          <a:xfrm>
            <a:off x="6600825" y="2600443"/>
            <a:ext cx="74613" cy="74613"/>
          </a:xfrm>
          <a:custGeom>
            <a:avLst/>
            <a:gdLst>
              <a:gd name="T0" fmla="*/ 22 w 47"/>
              <a:gd name="T1" fmla="*/ 0 h 47"/>
              <a:gd name="T2" fmla="*/ 17 w 47"/>
              <a:gd name="T3" fmla="*/ 0 h 47"/>
              <a:gd name="T4" fmla="*/ 10 w 47"/>
              <a:gd name="T5" fmla="*/ 4 h 47"/>
              <a:gd name="T6" fmla="*/ 7 w 47"/>
              <a:gd name="T7" fmla="*/ 7 h 47"/>
              <a:gd name="T8" fmla="*/ 3 w 47"/>
              <a:gd name="T9" fmla="*/ 12 h 47"/>
              <a:gd name="T10" fmla="*/ 0 w 47"/>
              <a:gd name="T11" fmla="*/ 18 h 47"/>
              <a:gd name="T12" fmla="*/ 0 w 47"/>
              <a:gd name="T13" fmla="*/ 23 h 47"/>
              <a:gd name="T14" fmla="*/ 0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0 w 47"/>
              <a:gd name="T21" fmla="*/ 44 h 47"/>
              <a:gd name="T22" fmla="*/ 17 w 47"/>
              <a:gd name="T23" fmla="*/ 45 h 47"/>
              <a:gd name="T24" fmla="*/ 22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8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4 h 47"/>
              <a:gd name="T46" fmla="*/ 29 w 47"/>
              <a:gd name="T47" fmla="*/ 0 h 47"/>
              <a:gd name="T48" fmla="*/ 22 w 47"/>
              <a:gd name="T49" fmla="*/ 0 h 47"/>
              <a:gd name="T50" fmla="*/ 22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2" y="0"/>
                </a:moveTo>
                <a:lnTo>
                  <a:pt x="17" y="0"/>
                </a:lnTo>
                <a:lnTo>
                  <a:pt x="10" y="4"/>
                </a:lnTo>
                <a:lnTo>
                  <a:pt x="7" y="7"/>
                </a:lnTo>
                <a:lnTo>
                  <a:pt x="3" y="12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0" y="44"/>
                </a:lnTo>
                <a:lnTo>
                  <a:pt x="17" y="45"/>
                </a:lnTo>
                <a:lnTo>
                  <a:pt x="22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8"/>
                </a:lnTo>
                <a:lnTo>
                  <a:pt x="43" y="12"/>
                </a:lnTo>
                <a:lnTo>
                  <a:pt x="40" y="7"/>
                </a:lnTo>
                <a:lnTo>
                  <a:pt x="35" y="4"/>
                </a:lnTo>
                <a:lnTo>
                  <a:pt x="29" y="0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4" name="Freeform 68"/>
          <p:cNvSpPr>
            <a:spLocks/>
          </p:cNvSpPr>
          <p:nvPr/>
        </p:nvSpPr>
        <p:spPr bwMode="auto">
          <a:xfrm>
            <a:off x="7680325" y="2536943"/>
            <a:ext cx="76200" cy="74613"/>
          </a:xfrm>
          <a:custGeom>
            <a:avLst/>
            <a:gdLst>
              <a:gd name="T0" fmla="*/ 23 w 48"/>
              <a:gd name="T1" fmla="*/ 0 h 47"/>
              <a:gd name="T2" fmla="*/ 18 w 48"/>
              <a:gd name="T3" fmla="*/ 2 h 47"/>
              <a:gd name="T4" fmla="*/ 13 w 48"/>
              <a:gd name="T5" fmla="*/ 3 h 47"/>
              <a:gd name="T6" fmla="*/ 7 w 48"/>
              <a:gd name="T7" fmla="*/ 7 h 47"/>
              <a:gd name="T8" fmla="*/ 4 w 48"/>
              <a:gd name="T9" fmla="*/ 12 h 47"/>
              <a:gd name="T10" fmla="*/ 0 w 48"/>
              <a:gd name="T11" fmla="*/ 17 h 47"/>
              <a:gd name="T12" fmla="*/ 0 w 48"/>
              <a:gd name="T13" fmla="*/ 23 h 47"/>
              <a:gd name="T14" fmla="*/ 0 w 48"/>
              <a:gd name="T15" fmla="*/ 30 h 47"/>
              <a:gd name="T16" fmla="*/ 4 w 48"/>
              <a:gd name="T17" fmla="*/ 35 h 47"/>
              <a:gd name="T18" fmla="*/ 7 w 48"/>
              <a:gd name="T19" fmla="*/ 40 h 47"/>
              <a:gd name="T20" fmla="*/ 13 w 48"/>
              <a:gd name="T21" fmla="*/ 44 h 47"/>
              <a:gd name="T22" fmla="*/ 18 w 48"/>
              <a:gd name="T23" fmla="*/ 45 h 47"/>
              <a:gd name="T24" fmla="*/ 23 w 48"/>
              <a:gd name="T25" fmla="*/ 47 h 47"/>
              <a:gd name="T26" fmla="*/ 30 w 48"/>
              <a:gd name="T27" fmla="*/ 45 h 47"/>
              <a:gd name="T28" fmla="*/ 35 w 48"/>
              <a:gd name="T29" fmla="*/ 44 h 47"/>
              <a:gd name="T30" fmla="*/ 41 w 48"/>
              <a:gd name="T31" fmla="*/ 40 h 47"/>
              <a:gd name="T32" fmla="*/ 44 w 48"/>
              <a:gd name="T33" fmla="*/ 35 h 47"/>
              <a:gd name="T34" fmla="*/ 46 w 48"/>
              <a:gd name="T35" fmla="*/ 30 h 47"/>
              <a:gd name="T36" fmla="*/ 48 w 48"/>
              <a:gd name="T37" fmla="*/ 23 h 47"/>
              <a:gd name="T38" fmla="*/ 46 w 48"/>
              <a:gd name="T39" fmla="*/ 17 h 47"/>
              <a:gd name="T40" fmla="*/ 44 w 48"/>
              <a:gd name="T41" fmla="*/ 12 h 47"/>
              <a:gd name="T42" fmla="*/ 41 w 48"/>
              <a:gd name="T43" fmla="*/ 7 h 47"/>
              <a:gd name="T44" fmla="*/ 35 w 48"/>
              <a:gd name="T45" fmla="*/ 3 h 47"/>
              <a:gd name="T46" fmla="*/ 30 w 48"/>
              <a:gd name="T47" fmla="*/ 2 h 47"/>
              <a:gd name="T48" fmla="*/ 23 w 48"/>
              <a:gd name="T49" fmla="*/ 0 h 47"/>
              <a:gd name="T50" fmla="*/ 23 w 48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23" y="0"/>
                </a:moveTo>
                <a:lnTo>
                  <a:pt x="18" y="2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6" y="30"/>
                </a:lnTo>
                <a:lnTo>
                  <a:pt x="48" y="23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35" y="3"/>
                </a:lnTo>
                <a:lnTo>
                  <a:pt x="30" y="2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5" name="Freeform 69"/>
          <p:cNvSpPr>
            <a:spLocks/>
          </p:cNvSpPr>
          <p:nvPr/>
        </p:nvSpPr>
        <p:spPr bwMode="auto">
          <a:xfrm>
            <a:off x="8756650" y="2536943"/>
            <a:ext cx="74613" cy="74613"/>
          </a:xfrm>
          <a:custGeom>
            <a:avLst/>
            <a:gdLst>
              <a:gd name="T0" fmla="*/ 22 w 47"/>
              <a:gd name="T1" fmla="*/ 0 h 47"/>
              <a:gd name="T2" fmla="*/ 17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0 w 47"/>
              <a:gd name="T11" fmla="*/ 17 h 47"/>
              <a:gd name="T12" fmla="*/ 0 w 47"/>
              <a:gd name="T13" fmla="*/ 23 h 47"/>
              <a:gd name="T14" fmla="*/ 0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2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29 w 47"/>
              <a:gd name="T47" fmla="*/ 2 h 47"/>
              <a:gd name="T48" fmla="*/ 22 w 47"/>
              <a:gd name="T49" fmla="*/ 0 h 47"/>
              <a:gd name="T50" fmla="*/ 22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2" y="0"/>
                </a:moveTo>
                <a:lnTo>
                  <a:pt x="17" y="2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2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35" y="3"/>
                </a:lnTo>
                <a:lnTo>
                  <a:pt x="29" y="2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8" name="Freeform 92"/>
          <p:cNvSpPr>
            <a:spLocks/>
          </p:cNvSpPr>
          <p:nvPr/>
        </p:nvSpPr>
        <p:spPr bwMode="auto">
          <a:xfrm>
            <a:off x="7716838" y="2886193"/>
            <a:ext cx="0" cy="115888"/>
          </a:xfrm>
          <a:custGeom>
            <a:avLst/>
            <a:gdLst>
              <a:gd name="T0" fmla="*/ 73 h 73"/>
              <a:gd name="T1" fmla="*/ 40 h 73"/>
              <a:gd name="T2" fmla="*/ 0 h 7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73">
                <a:moveTo>
                  <a:pt x="0" y="73"/>
                </a:moveTo>
                <a:lnTo>
                  <a:pt x="0" y="40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9" name="Line 93"/>
          <p:cNvSpPr>
            <a:spLocks noChangeShapeType="1"/>
          </p:cNvSpPr>
          <p:nvPr/>
        </p:nvSpPr>
        <p:spPr bwMode="auto">
          <a:xfrm flipV="1">
            <a:off x="8791575" y="2916356"/>
            <a:ext cx="0" cy="125413"/>
          </a:xfrm>
          <a:prstGeom prst="line">
            <a:avLst/>
          </a:prstGeom>
          <a:noFill/>
          <a:ln w="22225">
            <a:solidFill>
              <a:srgbClr val="CC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1" name="Freeform 95"/>
          <p:cNvSpPr>
            <a:spLocks/>
          </p:cNvSpPr>
          <p:nvPr/>
        </p:nvSpPr>
        <p:spPr bwMode="auto">
          <a:xfrm>
            <a:off x="6646863" y="2908418"/>
            <a:ext cx="0" cy="88900"/>
          </a:xfrm>
          <a:custGeom>
            <a:avLst/>
            <a:gdLst>
              <a:gd name="T0" fmla="*/ 56 h 56"/>
              <a:gd name="T1" fmla="*/ 26 h 56"/>
              <a:gd name="T2" fmla="*/ 0 h 56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56">
                <a:moveTo>
                  <a:pt x="0" y="56"/>
                </a:moveTo>
                <a:lnTo>
                  <a:pt x="0" y="26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0" name="Freeform 104"/>
          <p:cNvSpPr>
            <a:spLocks/>
          </p:cNvSpPr>
          <p:nvPr/>
        </p:nvSpPr>
        <p:spPr bwMode="auto">
          <a:xfrm>
            <a:off x="5561013" y="2365493"/>
            <a:ext cx="3230563" cy="612775"/>
          </a:xfrm>
          <a:custGeom>
            <a:avLst/>
            <a:gdLst>
              <a:gd name="T0" fmla="*/ 2035 w 2035"/>
              <a:gd name="T1" fmla="*/ 386 h 386"/>
              <a:gd name="T2" fmla="*/ 1358 w 2035"/>
              <a:gd name="T3" fmla="*/ 368 h 386"/>
              <a:gd name="T4" fmla="*/ 684 w 2035"/>
              <a:gd name="T5" fmla="*/ 368 h 386"/>
              <a:gd name="T6" fmla="*/ 679 w 2035"/>
              <a:gd name="T7" fmla="*/ 368 h 386"/>
              <a:gd name="T8" fmla="*/ 0 w 2035"/>
              <a:gd name="T9" fmla="*/ 0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5" h="386">
                <a:moveTo>
                  <a:pt x="2035" y="386"/>
                </a:moveTo>
                <a:lnTo>
                  <a:pt x="1358" y="368"/>
                </a:lnTo>
                <a:lnTo>
                  <a:pt x="684" y="368"/>
                </a:lnTo>
                <a:lnTo>
                  <a:pt x="679" y="368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8" name="Freeform 122"/>
          <p:cNvSpPr>
            <a:spLocks/>
          </p:cNvSpPr>
          <p:nvPr/>
        </p:nvSpPr>
        <p:spPr bwMode="auto">
          <a:xfrm>
            <a:off x="8753475" y="2938581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30 w 47"/>
              <a:gd name="T5" fmla="*/ 2 h 47"/>
              <a:gd name="T6" fmla="*/ 24 w 47"/>
              <a:gd name="T7" fmla="*/ 0 h 47"/>
              <a:gd name="T8" fmla="*/ 17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2 w 47"/>
              <a:gd name="T17" fmla="*/ 18 h 47"/>
              <a:gd name="T18" fmla="*/ 0 w 47"/>
              <a:gd name="T19" fmla="*/ 25 h 47"/>
              <a:gd name="T20" fmla="*/ 2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6 h 47"/>
              <a:gd name="T30" fmla="*/ 24 w 47"/>
              <a:gd name="T31" fmla="*/ 47 h 47"/>
              <a:gd name="T32" fmla="*/ 30 w 47"/>
              <a:gd name="T33" fmla="*/ 46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5 w 47"/>
              <a:gd name="T41" fmla="*/ 30 h 47"/>
              <a:gd name="T42" fmla="*/ 47 w 47"/>
              <a:gd name="T43" fmla="*/ 25 h 47"/>
              <a:gd name="T44" fmla="*/ 45 w 47"/>
              <a:gd name="T45" fmla="*/ 18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30" y="2"/>
                </a:lnTo>
                <a:lnTo>
                  <a:pt x="24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2" y="18"/>
                </a:lnTo>
                <a:lnTo>
                  <a:pt x="0" y="25"/>
                </a:lnTo>
                <a:lnTo>
                  <a:pt x="2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6"/>
                </a:lnTo>
                <a:lnTo>
                  <a:pt x="24" y="47"/>
                </a:lnTo>
                <a:lnTo>
                  <a:pt x="30" y="46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9" name="Freeform 123"/>
          <p:cNvSpPr>
            <a:spLocks/>
          </p:cNvSpPr>
          <p:nvPr/>
        </p:nvSpPr>
        <p:spPr bwMode="auto">
          <a:xfrm>
            <a:off x="7680325" y="2911593"/>
            <a:ext cx="76200" cy="74613"/>
          </a:xfrm>
          <a:custGeom>
            <a:avLst/>
            <a:gdLst>
              <a:gd name="T0" fmla="*/ 41 w 48"/>
              <a:gd name="T1" fmla="*/ 7 h 47"/>
              <a:gd name="T2" fmla="*/ 35 w 48"/>
              <a:gd name="T3" fmla="*/ 3 h 47"/>
              <a:gd name="T4" fmla="*/ 30 w 48"/>
              <a:gd name="T5" fmla="*/ 1 h 47"/>
              <a:gd name="T6" fmla="*/ 23 w 48"/>
              <a:gd name="T7" fmla="*/ 0 h 47"/>
              <a:gd name="T8" fmla="*/ 18 w 48"/>
              <a:gd name="T9" fmla="*/ 1 h 47"/>
              <a:gd name="T10" fmla="*/ 13 w 48"/>
              <a:gd name="T11" fmla="*/ 3 h 47"/>
              <a:gd name="T12" fmla="*/ 7 w 48"/>
              <a:gd name="T13" fmla="*/ 7 h 47"/>
              <a:gd name="T14" fmla="*/ 4 w 48"/>
              <a:gd name="T15" fmla="*/ 12 h 47"/>
              <a:gd name="T16" fmla="*/ 0 w 48"/>
              <a:gd name="T17" fmla="*/ 17 h 47"/>
              <a:gd name="T18" fmla="*/ 0 w 48"/>
              <a:gd name="T19" fmla="*/ 24 h 47"/>
              <a:gd name="T20" fmla="*/ 0 w 48"/>
              <a:gd name="T21" fmla="*/ 29 h 47"/>
              <a:gd name="T22" fmla="*/ 4 w 48"/>
              <a:gd name="T23" fmla="*/ 35 h 47"/>
              <a:gd name="T24" fmla="*/ 7 w 48"/>
              <a:gd name="T25" fmla="*/ 40 h 47"/>
              <a:gd name="T26" fmla="*/ 13 w 48"/>
              <a:gd name="T27" fmla="*/ 43 h 47"/>
              <a:gd name="T28" fmla="*/ 18 w 48"/>
              <a:gd name="T29" fmla="*/ 47 h 47"/>
              <a:gd name="T30" fmla="*/ 23 w 48"/>
              <a:gd name="T31" fmla="*/ 47 h 47"/>
              <a:gd name="T32" fmla="*/ 30 w 48"/>
              <a:gd name="T33" fmla="*/ 47 h 47"/>
              <a:gd name="T34" fmla="*/ 35 w 48"/>
              <a:gd name="T35" fmla="*/ 43 h 47"/>
              <a:gd name="T36" fmla="*/ 41 w 48"/>
              <a:gd name="T37" fmla="*/ 40 h 47"/>
              <a:gd name="T38" fmla="*/ 44 w 48"/>
              <a:gd name="T39" fmla="*/ 35 h 47"/>
              <a:gd name="T40" fmla="*/ 46 w 48"/>
              <a:gd name="T41" fmla="*/ 29 h 47"/>
              <a:gd name="T42" fmla="*/ 48 w 48"/>
              <a:gd name="T43" fmla="*/ 24 h 47"/>
              <a:gd name="T44" fmla="*/ 46 w 48"/>
              <a:gd name="T45" fmla="*/ 17 h 47"/>
              <a:gd name="T46" fmla="*/ 44 w 48"/>
              <a:gd name="T47" fmla="*/ 12 h 47"/>
              <a:gd name="T48" fmla="*/ 41 w 48"/>
              <a:gd name="T49" fmla="*/ 7 h 47"/>
              <a:gd name="T50" fmla="*/ 41 w 48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41" y="7"/>
                </a:moveTo>
                <a:lnTo>
                  <a:pt x="35" y="3"/>
                </a:lnTo>
                <a:lnTo>
                  <a:pt x="30" y="1"/>
                </a:lnTo>
                <a:lnTo>
                  <a:pt x="23" y="0"/>
                </a:lnTo>
                <a:lnTo>
                  <a:pt x="18" y="1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0" y="17"/>
                </a:lnTo>
                <a:lnTo>
                  <a:pt x="0" y="24"/>
                </a:lnTo>
                <a:lnTo>
                  <a:pt x="0" y="29"/>
                </a:lnTo>
                <a:lnTo>
                  <a:pt x="4" y="35"/>
                </a:lnTo>
                <a:lnTo>
                  <a:pt x="7" y="40"/>
                </a:lnTo>
                <a:lnTo>
                  <a:pt x="13" y="43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3"/>
                </a:lnTo>
                <a:lnTo>
                  <a:pt x="41" y="40"/>
                </a:lnTo>
                <a:lnTo>
                  <a:pt x="44" y="35"/>
                </a:lnTo>
                <a:lnTo>
                  <a:pt x="46" y="29"/>
                </a:lnTo>
                <a:lnTo>
                  <a:pt x="48" y="24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41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40" name="Freeform 124"/>
          <p:cNvSpPr>
            <a:spLocks/>
          </p:cNvSpPr>
          <p:nvPr/>
        </p:nvSpPr>
        <p:spPr bwMode="auto">
          <a:xfrm>
            <a:off x="6608763" y="2911593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1 h 47"/>
              <a:gd name="T6" fmla="*/ 24 w 47"/>
              <a:gd name="T7" fmla="*/ 0 h 47"/>
              <a:gd name="T8" fmla="*/ 17 w 47"/>
              <a:gd name="T9" fmla="*/ 1 h 47"/>
              <a:gd name="T10" fmla="*/ 12 w 47"/>
              <a:gd name="T11" fmla="*/ 3 h 47"/>
              <a:gd name="T12" fmla="*/ 7 w 47"/>
              <a:gd name="T13" fmla="*/ 7 h 47"/>
              <a:gd name="T14" fmla="*/ 3 w 47"/>
              <a:gd name="T15" fmla="*/ 12 h 47"/>
              <a:gd name="T16" fmla="*/ 2 w 47"/>
              <a:gd name="T17" fmla="*/ 17 h 47"/>
              <a:gd name="T18" fmla="*/ 0 w 47"/>
              <a:gd name="T19" fmla="*/ 24 h 47"/>
              <a:gd name="T20" fmla="*/ 2 w 47"/>
              <a:gd name="T21" fmla="*/ 29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3 h 47"/>
              <a:gd name="T28" fmla="*/ 17 w 47"/>
              <a:gd name="T29" fmla="*/ 47 h 47"/>
              <a:gd name="T30" fmla="*/ 24 w 47"/>
              <a:gd name="T31" fmla="*/ 47 h 47"/>
              <a:gd name="T32" fmla="*/ 30 w 47"/>
              <a:gd name="T33" fmla="*/ 47 h 47"/>
              <a:gd name="T34" fmla="*/ 35 w 47"/>
              <a:gd name="T35" fmla="*/ 43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29 h 47"/>
              <a:gd name="T42" fmla="*/ 47 w 47"/>
              <a:gd name="T43" fmla="*/ 24 h 47"/>
              <a:gd name="T44" fmla="*/ 47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1"/>
                </a:lnTo>
                <a:lnTo>
                  <a:pt x="24" y="0"/>
                </a:lnTo>
                <a:lnTo>
                  <a:pt x="17" y="1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2" y="17"/>
                </a:lnTo>
                <a:lnTo>
                  <a:pt x="0" y="24"/>
                </a:lnTo>
                <a:lnTo>
                  <a:pt x="2" y="29"/>
                </a:lnTo>
                <a:lnTo>
                  <a:pt x="3" y="35"/>
                </a:lnTo>
                <a:lnTo>
                  <a:pt x="7" y="40"/>
                </a:lnTo>
                <a:lnTo>
                  <a:pt x="12" y="43"/>
                </a:lnTo>
                <a:lnTo>
                  <a:pt x="17" y="47"/>
                </a:lnTo>
                <a:lnTo>
                  <a:pt x="24" y="47"/>
                </a:lnTo>
                <a:lnTo>
                  <a:pt x="30" y="47"/>
                </a:lnTo>
                <a:lnTo>
                  <a:pt x="35" y="43"/>
                </a:lnTo>
                <a:lnTo>
                  <a:pt x="40" y="40"/>
                </a:lnTo>
                <a:lnTo>
                  <a:pt x="44" y="35"/>
                </a:lnTo>
                <a:lnTo>
                  <a:pt x="47" y="29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41" name="Freeform 125"/>
          <p:cNvSpPr>
            <a:spLocks/>
          </p:cNvSpPr>
          <p:nvPr/>
        </p:nvSpPr>
        <p:spPr bwMode="auto">
          <a:xfrm>
            <a:off x="5524500" y="2328981"/>
            <a:ext cx="76200" cy="74613"/>
          </a:xfrm>
          <a:custGeom>
            <a:avLst/>
            <a:gdLst>
              <a:gd name="T0" fmla="*/ 41 w 48"/>
              <a:gd name="T1" fmla="*/ 7 h 47"/>
              <a:gd name="T2" fmla="*/ 35 w 48"/>
              <a:gd name="T3" fmla="*/ 3 h 47"/>
              <a:gd name="T4" fmla="*/ 30 w 48"/>
              <a:gd name="T5" fmla="*/ 0 h 47"/>
              <a:gd name="T6" fmla="*/ 23 w 48"/>
              <a:gd name="T7" fmla="*/ 0 h 47"/>
              <a:gd name="T8" fmla="*/ 18 w 48"/>
              <a:gd name="T9" fmla="*/ 0 h 47"/>
              <a:gd name="T10" fmla="*/ 13 w 48"/>
              <a:gd name="T11" fmla="*/ 3 h 47"/>
              <a:gd name="T12" fmla="*/ 7 w 48"/>
              <a:gd name="T13" fmla="*/ 7 h 47"/>
              <a:gd name="T14" fmla="*/ 4 w 48"/>
              <a:gd name="T15" fmla="*/ 12 h 47"/>
              <a:gd name="T16" fmla="*/ 2 w 48"/>
              <a:gd name="T17" fmla="*/ 17 h 47"/>
              <a:gd name="T18" fmla="*/ 0 w 48"/>
              <a:gd name="T19" fmla="*/ 23 h 47"/>
              <a:gd name="T20" fmla="*/ 2 w 48"/>
              <a:gd name="T21" fmla="*/ 30 h 47"/>
              <a:gd name="T22" fmla="*/ 4 w 48"/>
              <a:gd name="T23" fmla="*/ 35 h 47"/>
              <a:gd name="T24" fmla="*/ 7 w 48"/>
              <a:gd name="T25" fmla="*/ 40 h 47"/>
              <a:gd name="T26" fmla="*/ 13 w 48"/>
              <a:gd name="T27" fmla="*/ 44 h 47"/>
              <a:gd name="T28" fmla="*/ 18 w 48"/>
              <a:gd name="T29" fmla="*/ 45 h 47"/>
              <a:gd name="T30" fmla="*/ 23 w 48"/>
              <a:gd name="T31" fmla="*/ 47 h 47"/>
              <a:gd name="T32" fmla="*/ 30 w 48"/>
              <a:gd name="T33" fmla="*/ 45 h 47"/>
              <a:gd name="T34" fmla="*/ 35 w 48"/>
              <a:gd name="T35" fmla="*/ 44 h 47"/>
              <a:gd name="T36" fmla="*/ 41 w 48"/>
              <a:gd name="T37" fmla="*/ 40 h 47"/>
              <a:gd name="T38" fmla="*/ 44 w 48"/>
              <a:gd name="T39" fmla="*/ 35 h 47"/>
              <a:gd name="T40" fmla="*/ 46 w 48"/>
              <a:gd name="T41" fmla="*/ 30 h 47"/>
              <a:gd name="T42" fmla="*/ 48 w 48"/>
              <a:gd name="T43" fmla="*/ 23 h 47"/>
              <a:gd name="T44" fmla="*/ 46 w 48"/>
              <a:gd name="T45" fmla="*/ 17 h 47"/>
              <a:gd name="T46" fmla="*/ 44 w 48"/>
              <a:gd name="T47" fmla="*/ 12 h 47"/>
              <a:gd name="T48" fmla="*/ 41 w 48"/>
              <a:gd name="T49" fmla="*/ 7 h 47"/>
              <a:gd name="T50" fmla="*/ 41 w 48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41" y="7"/>
                </a:move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18" y="0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6" y="30"/>
                </a:lnTo>
                <a:lnTo>
                  <a:pt x="48" y="23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41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5268690" y="5373423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5268690" y="4935990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</a:t>
            </a:r>
          </a:p>
        </p:txBody>
      </p:sp>
      <p:sp>
        <p:nvSpPr>
          <p:cNvPr id="145" name="ZoneTexte 144"/>
          <p:cNvSpPr txBox="1"/>
          <p:nvPr/>
        </p:nvSpPr>
        <p:spPr>
          <a:xfrm>
            <a:off x="5311972" y="453593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46" name="ZoneTexte 145"/>
          <p:cNvSpPr txBox="1"/>
          <p:nvPr/>
        </p:nvSpPr>
        <p:spPr>
          <a:xfrm>
            <a:off x="5311972" y="411767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154" name="ZoneTexte 153"/>
          <p:cNvSpPr txBox="1"/>
          <p:nvPr/>
        </p:nvSpPr>
        <p:spPr>
          <a:xfrm>
            <a:off x="5268690" y="3095863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</a:t>
            </a:r>
          </a:p>
        </p:txBody>
      </p:sp>
      <p:sp>
        <p:nvSpPr>
          <p:cNvPr id="155" name="ZoneTexte 154"/>
          <p:cNvSpPr txBox="1"/>
          <p:nvPr/>
        </p:nvSpPr>
        <p:spPr>
          <a:xfrm>
            <a:off x="5268690" y="2658430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</a:t>
            </a:r>
          </a:p>
        </p:txBody>
      </p:sp>
      <p:sp>
        <p:nvSpPr>
          <p:cNvPr id="156" name="ZoneTexte 155"/>
          <p:cNvSpPr txBox="1"/>
          <p:nvPr/>
        </p:nvSpPr>
        <p:spPr>
          <a:xfrm>
            <a:off x="5311972" y="225837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57" name="ZoneTexte 156"/>
          <p:cNvSpPr txBox="1"/>
          <p:nvPr/>
        </p:nvSpPr>
        <p:spPr>
          <a:xfrm>
            <a:off x="5311972" y="1843802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183" name="ZoneTexte 182"/>
          <p:cNvSpPr txBox="1"/>
          <p:nvPr/>
        </p:nvSpPr>
        <p:spPr>
          <a:xfrm>
            <a:off x="6206073" y="525031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-2.9</a:t>
            </a:r>
          </a:p>
        </p:txBody>
      </p:sp>
      <p:sp>
        <p:nvSpPr>
          <p:cNvPr id="184" name="ZoneTexte 183"/>
          <p:cNvSpPr txBox="1"/>
          <p:nvPr/>
        </p:nvSpPr>
        <p:spPr>
          <a:xfrm>
            <a:off x="6263222" y="4784410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-0.7</a:t>
            </a:r>
          </a:p>
        </p:txBody>
      </p:sp>
      <p:sp>
        <p:nvSpPr>
          <p:cNvPr id="185" name="ZoneTexte 184"/>
          <p:cNvSpPr txBox="1"/>
          <p:nvPr/>
        </p:nvSpPr>
        <p:spPr>
          <a:xfrm>
            <a:off x="7300053" y="482250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-0.6</a:t>
            </a:r>
          </a:p>
        </p:txBody>
      </p:sp>
      <p:sp>
        <p:nvSpPr>
          <p:cNvPr id="186" name="ZoneTexte 185"/>
          <p:cNvSpPr txBox="1"/>
          <p:nvPr/>
        </p:nvSpPr>
        <p:spPr>
          <a:xfrm>
            <a:off x="8413784" y="4803155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-0.8</a:t>
            </a:r>
          </a:p>
        </p:txBody>
      </p:sp>
      <p:sp>
        <p:nvSpPr>
          <p:cNvPr id="187" name="ZoneTexte 186"/>
          <p:cNvSpPr txBox="1"/>
          <p:nvPr/>
        </p:nvSpPr>
        <p:spPr>
          <a:xfrm>
            <a:off x="7318910" y="532738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-3.3</a:t>
            </a:r>
          </a:p>
        </p:txBody>
      </p:sp>
      <p:sp>
        <p:nvSpPr>
          <p:cNvPr id="188" name="ZoneTexte 187"/>
          <p:cNvSpPr txBox="1"/>
          <p:nvPr/>
        </p:nvSpPr>
        <p:spPr>
          <a:xfrm>
            <a:off x="8420527" y="5373423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-3.4</a:t>
            </a:r>
          </a:p>
        </p:txBody>
      </p:sp>
      <p:sp>
        <p:nvSpPr>
          <p:cNvPr id="189" name="ZoneTexte 188"/>
          <p:cNvSpPr txBox="1"/>
          <p:nvPr/>
        </p:nvSpPr>
        <p:spPr>
          <a:xfrm>
            <a:off x="6222742" y="2956548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-2.8</a:t>
            </a:r>
          </a:p>
        </p:txBody>
      </p:sp>
      <p:sp>
        <p:nvSpPr>
          <p:cNvPr id="190" name="ZoneTexte 189"/>
          <p:cNvSpPr txBox="1"/>
          <p:nvPr/>
        </p:nvSpPr>
        <p:spPr>
          <a:xfrm>
            <a:off x="6271158" y="2361504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-1.3</a:t>
            </a:r>
          </a:p>
        </p:txBody>
      </p:sp>
      <p:sp>
        <p:nvSpPr>
          <p:cNvPr id="191" name="ZoneTexte 190"/>
          <p:cNvSpPr txBox="1"/>
          <p:nvPr/>
        </p:nvSpPr>
        <p:spPr>
          <a:xfrm>
            <a:off x="7318910" y="2346921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-1.0</a:t>
            </a:r>
          </a:p>
        </p:txBody>
      </p:sp>
      <p:sp>
        <p:nvSpPr>
          <p:cNvPr id="192" name="ZoneTexte 191"/>
          <p:cNvSpPr txBox="1"/>
          <p:nvPr/>
        </p:nvSpPr>
        <p:spPr>
          <a:xfrm>
            <a:off x="8423810" y="2347794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-0.9</a:t>
            </a:r>
          </a:p>
        </p:txBody>
      </p:sp>
      <p:sp>
        <p:nvSpPr>
          <p:cNvPr id="193" name="ZoneTexte 192"/>
          <p:cNvSpPr txBox="1"/>
          <p:nvPr/>
        </p:nvSpPr>
        <p:spPr>
          <a:xfrm>
            <a:off x="7354824" y="300509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-2.8</a:t>
            </a:r>
          </a:p>
        </p:txBody>
      </p:sp>
      <p:sp>
        <p:nvSpPr>
          <p:cNvPr id="194" name="ZoneTexte 193"/>
          <p:cNvSpPr txBox="1"/>
          <p:nvPr/>
        </p:nvSpPr>
        <p:spPr>
          <a:xfrm>
            <a:off x="8407741" y="300509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-3.0</a:t>
            </a:r>
          </a:p>
        </p:txBody>
      </p:sp>
      <p:sp>
        <p:nvSpPr>
          <p:cNvPr id="195" name="ZoneTexte 194"/>
          <p:cNvSpPr txBox="1"/>
          <p:nvPr/>
        </p:nvSpPr>
        <p:spPr>
          <a:xfrm>
            <a:off x="5372380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845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850</a:t>
            </a:r>
          </a:p>
        </p:txBody>
      </p:sp>
      <p:sp>
        <p:nvSpPr>
          <p:cNvPr id="196" name="ZoneTexte 195"/>
          <p:cNvSpPr txBox="1"/>
          <p:nvPr/>
        </p:nvSpPr>
        <p:spPr>
          <a:xfrm>
            <a:off x="6467573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795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790</a:t>
            </a:r>
          </a:p>
        </p:txBody>
      </p:sp>
      <p:sp>
        <p:nvSpPr>
          <p:cNvPr id="197" name="ZoneTexte 196"/>
          <p:cNvSpPr txBox="1"/>
          <p:nvPr/>
        </p:nvSpPr>
        <p:spPr>
          <a:xfrm>
            <a:off x="7521851" y="3423505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744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745</a:t>
            </a:r>
          </a:p>
        </p:txBody>
      </p:sp>
      <p:sp>
        <p:nvSpPr>
          <p:cNvPr id="198" name="ZoneTexte 197"/>
          <p:cNvSpPr txBox="1"/>
          <p:nvPr/>
        </p:nvSpPr>
        <p:spPr>
          <a:xfrm>
            <a:off x="8568226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702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686</a:t>
            </a:r>
          </a:p>
        </p:txBody>
      </p:sp>
      <p:cxnSp>
        <p:nvCxnSpPr>
          <p:cNvPr id="199" name="Connecteur droit 198"/>
          <p:cNvCxnSpPr/>
          <p:nvPr/>
        </p:nvCxnSpPr>
        <p:spPr bwMode="auto">
          <a:xfrm>
            <a:off x="5114919" y="3551033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Connecteur droit 199"/>
          <p:cNvCxnSpPr/>
          <p:nvPr/>
        </p:nvCxnSpPr>
        <p:spPr bwMode="auto">
          <a:xfrm>
            <a:off x="5114919" y="3698668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1" name="ZoneTexte 200"/>
          <p:cNvSpPr txBox="1"/>
          <p:nvPr/>
        </p:nvSpPr>
        <p:spPr>
          <a:xfrm>
            <a:off x="6946261" y="1736627"/>
            <a:ext cx="596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>
                <a:solidFill>
                  <a:srgbClr val="CC3300"/>
                </a:solidFill>
                <a:latin typeface="+mj-lt"/>
              </a:rPr>
              <a:t>Spine</a:t>
            </a:r>
            <a:endParaRPr lang="fr-FR" sz="1400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202" name="ZoneTexte 201"/>
          <p:cNvSpPr txBox="1"/>
          <p:nvPr/>
        </p:nvSpPr>
        <p:spPr>
          <a:xfrm>
            <a:off x="7025421" y="4048525"/>
            <a:ext cx="438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C3300"/>
                </a:solidFill>
                <a:latin typeface="+mj-lt"/>
              </a:rPr>
              <a:t>Hip</a:t>
            </a:r>
          </a:p>
        </p:txBody>
      </p:sp>
      <p:sp>
        <p:nvSpPr>
          <p:cNvPr id="203" name="ZoneTexte 202"/>
          <p:cNvSpPr txBox="1"/>
          <p:nvPr/>
        </p:nvSpPr>
        <p:spPr>
          <a:xfrm>
            <a:off x="5372380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836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848</a:t>
            </a:r>
          </a:p>
        </p:txBody>
      </p:sp>
      <p:sp>
        <p:nvSpPr>
          <p:cNvPr id="204" name="ZoneTexte 203"/>
          <p:cNvSpPr txBox="1"/>
          <p:nvPr/>
        </p:nvSpPr>
        <p:spPr>
          <a:xfrm>
            <a:off x="6464367" y="5833777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791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784</a:t>
            </a:r>
          </a:p>
        </p:txBody>
      </p:sp>
      <p:sp>
        <p:nvSpPr>
          <p:cNvPr id="205" name="ZoneTexte 204"/>
          <p:cNvSpPr txBox="1"/>
          <p:nvPr/>
        </p:nvSpPr>
        <p:spPr>
          <a:xfrm>
            <a:off x="7525057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735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742</a:t>
            </a:r>
          </a:p>
        </p:txBody>
      </p:sp>
      <p:sp>
        <p:nvSpPr>
          <p:cNvPr id="206" name="ZoneTexte 205"/>
          <p:cNvSpPr txBox="1"/>
          <p:nvPr/>
        </p:nvSpPr>
        <p:spPr>
          <a:xfrm>
            <a:off x="8570344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690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683</a:t>
            </a:r>
          </a:p>
        </p:txBody>
      </p:sp>
      <p:cxnSp>
        <p:nvCxnSpPr>
          <p:cNvPr id="207" name="Connecteur droit 206"/>
          <p:cNvCxnSpPr/>
          <p:nvPr/>
        </p:nvCxnSpPr>
        <p:spPr bwMode="auto">
          <a:xfrm>
            <a:off x="5114919" y="5961305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Connecteur droit 207"/>
          <p:cNvCxnSpPr/>
          <p:nvPr/>
        </p:nvCxnSpPr>
        <p:spPr bwMode="auto">
          <a:xfrm>
            <a:off x="5114919" y="6108940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ZoneTexte 208"/>
          <p:cNvSpPr txBox="1"/>
          <p:nvPr/>
        </p:nvSpPr>
        <p:spPr>
          <a:xfrm>
            <a:off x="5925971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797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816</a:t>
            </a:r>
          </a:p>
        </p:txBody>
      </p:sp>
      <p:sp>
        <p:nvSpPr>
          <p:cNvPr id="210" name="ZoneTexte 209"/>
          <p:cNvSpPr txBox="1"/>
          <p:nvPr/>
        </p:nvSpPr>
        <p:spPr>
          <a:xfrm>
            <a:off x="5925971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789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815</a:t>
            </a:r>
          </a:p>
        </p:txBody>
      </p:sp>
      <p:sp>
        <p:nvSpPr>
          <p:cNvPr id="6250" name="ZoneTexte 6249"/>
          <p:cNvSpPr txBox="1"/>
          <p:nvPr/>
        </p:nvSpPr>
        <p:spPr>
          <a:xfrm>
            <a:off x="8407741" y="4353494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00" dirty="0">
                <a:solidFill>
                  <a:srgbClr val="000066"/>
                </a:solidFill>
              </a:rPr>
              <a:t>Δ</a:t>
            </a:r>
            <a:r>
              <a:rPr lang="fr-FR" sz="1000" dirty="0">
                <a:solidFill>
                  <a:srgbClr val="000066"/>
                </a:solidFill>
              </a:rPr>
              <a:t> 2.6</a:t>
            </a:r>
          </a:p>
        </p:txBody>
      </p:sp>
      <p:sp>
        <p:nvSpPr>
          <p:cNvPr id="212" name="ZoneTexte 211"/>
          <p:cNvSpPr txBox="1"/>
          <p:nvPr/>
        </p:nvSpPr>
        <p:spPr>
          <a:xfrm>
            <a:off x="8407741" y="2078990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00" dirty="0">
                <a:solidFill>
                  <a:srgbClr val="000066"/>
                </a:solidFill>
              </a:rPr>
              <a:t>Δ</a:t>
            </a:r>
            <a:r>
              <a:rPr lang="fr-FR" sz="1000" dirty="0">
                <a:solidFill>
                  <a:srgbClr val="000066"/>
                </a:solidFill>
              </a:rPr>
              <a:t> 2.0</a:t>
            </a:r>
          </a:p>
        </p:txBody>
      </p:sp>
      <p:sp>
        <p:nvSpPr>
          <p:cNvPr id="250" name="ZoneTexte 249"/>
          <p:cNvSpPr txBox="1"/>
          <p:nvPr/>
        </p:nvSpPr>
        <p:spPr>
          <a:xfrm>
            <a:off x="5442588" y="319776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53" name="ZoneTexte 252"/>
          <p:cNvSpPr txBox="1"/>
          <p:nvPr/>
        </p:nvSpPr>
        <p:spPr>
          <a:xfrm>
            <a:off x="6502589" y="319776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54" name="ZoneTexte 253"/>
          <p:cNvSpPr txBox="1"/>
          <p:nvPr/>
        </p:nvSpPr>
        <p:spPr>
          <a:xfrm>
            <a:off x="7532105" y="319776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55" name="ZoneTexte 254"/>
          <p:cNvSpPr txBox="1"/>
          <p:nvPr/>
        </p:nvSpPr>
        <p:spPr>
          <a:xfrm>
            <a:off x="8536803" y="3197765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56" name="ZoneTexte 255"/>
          <p:cNvSpPr txBox="1"/>
          <p:nvPr/>
        </p:nvSpPr>
        <p:spPr>
          <a:xfrm>
            <a:off x="4870946" y="3208912"/>
            <a:ext cx="5886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err="1">
                <a:solidFill>
                  <a:srgbClr val="000066"/>
                </a:solidFill>
              </a:rPr>
              <a:t>Weeks</a:t>
            </a:r>
            <a:endParaRPr lang="fr-FR" sz="1000" b="1" dirty="0">
              <a:solidFill>
                <a:srgbClr val="000066"/>
              </a:solidFill>
            </a:endParaRPr>
          </a:p>
        </p:txBody>
      </p:sp>
      <p:sp>
        <p:nvSpPr>
          <p:cNvPr id="257" name="ZoneTexte 256"/>
          <p:cNvSpPr txBox="1"/>
          <p:nvPr/>
        </p:nvSpPr>
        <p:spPr>
          <a:xfrm>
            <a:off x="5436411" y="553035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58" name="ZoneTexte 257"/>
          <p:cNvSpPr txBox="1"/>
          <p:nvPr/>
        </p:nvSpPr>
        <p:spPr>
          <a:xfrm>
            <a:off x="6496412" y="553035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59" name="ZoneTexte 258"/>
          <p:cNvSpPr txBox="1"/>
          <p:nvPr/>
        </p:nvSpPr>
        <p:spPr>
          <a:xfrm>
            <a:off x="7525928" y="553035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60" name="ZoneTexte 259"/>
          <p:cNvSpPr txBox="1"/>
          <p:nvPr/>
        </p:nvSpPr>
        <p:spPr>
          <a:xfrm>
            <a:off x="8530626" y="5530355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61" name="ZoneTexte 260"/>
          <p:cNvSpPr txBox="1"/>
          <p:nvPr/>
        </p:nvSpPr>
        <p:spPr>
          <a:xfrm>
            <a:off x="4864789" y="5543585"/>
            <a:ext cx="5886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err="1">
                <a:solidFill>
                  <a:srgbClr val="000066"/>
                </a:solidFill>
              </a:rPr>
              <a:t>Weeks</a:t>
            </a:r>
            <a:endParaRPr lang="fr-FR" sz="1000" b="1" dirty="0">
              <a:solidFill>
                <a:srgbClr val="000066"/>
              </a:solidFill>
            </a:endParaRPr>
          </a:p>
        </p:txBody>
      </p:sp>
      <p:sp>
        <p:nvSpPr>
          <p:cNvPr id="263" name="ZoneTexte 262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68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046727" y="2030904"/>
            <a:ext cx="12453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</a:rPr>
              <a:t>p &lt; 0.001</a:t>
            </a:r>
          </a:p>
          <a:p>
            <a:r>
              <a:rPr lang="fr-FR" sz="1200" dirty="0">
                <a:solidFill>
                  <a:srgbClr val="000066"/>
                </a:solidFill>
              </a:rPr>
              <a:t>for all TAF</a:t>
            </a:r>
          </a:p>
          <a:p>
            <a:r>
              <a:rPr lang="fr-FR" sz="1200" dirty="0">
                <a:solidFill>
                  <a:srgbClr val="000066"/>
                </a:solidFill>
              </a:rPr>
              <a:t>vs TDF </a:t>
            </a:r>
            <a:r>
              <a:rPr lang="fr-FR" sz="1200" dirty="0" err="1">
                <a:solidFill>
                  <a:srgbClr val="000066"/>
                </a:solidFill>
              </a:rPr>
              <a:t>at</a:t>
            </a:r>
            <a:endParaRPr lang="fr-FR" sz="1200" dirty="0">
              <a:solidFill>
                <a:srgbClr val="000066"/>
              </a:solidFill>
            </a:endParaRPr>
          </a:p>
          <a:p>
            <a:r>
              <a:rPr lang="fr-FR" sz="1200" dirty="0">
                <a:solidFill>
                  <a:srgbClr val="000066"/>
                </a:solidFill>
              </a:rPr>
              <a:t>W96 and W144</a:t>
            </a:r>
          </a:p>
        </p:txBody>
      </p:sp>
      <p:grpSp>
        <p:nvGrpSpPr>
          <p:cNvPr id="249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64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65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951778" y="1252686"/>
            <a:ext cx="1287240" cy="592138"/>
            <a:chOff x="9686566" y="1210878"/>
            <a:chExt cx="1287240" cy="592138"/>
          </a:xfrm>
        </p:grpSpPr>
        <p:sp>
          <p:nvSpPr>
            <p:cNvPr id="266" name="AutoShape 165"/>
            <p:cNvSpPr>
              <a:spLocks noChangeArrowheads="1"/>
            </p:cNvSpPr>
            <p:nvPr/>
          </p:nvSpPr>
          <p:spPr bwMode="auto">
            <a:xfrm>
              <a:off x="9686566" y="1210878"/>
              <a:ext cx="1287240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267" name="Rectangle 3"/>
            <p:cNvSpPr>
              <a:spLocks noChangeArrowheads="1"/>
            </p:cNvSpPr>
            <p:nvPr/>
          </p:nvSpPr>
          <p:spPr bwMode="auto">
            <a:xfrm>
              <a:off x="9828390" y="1553519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268" name="Rectangle 4"/>
            <p:cNvSpPr>
              <a:spLocks noChangeArrowheads="1"/>
            </p:cNvSpPr>
            <p:nvPr/>
          </p:nvSpPr>
          <p:spPr bwMode="auto">
            <a:xfrm>
              <a:off x="9828390" y="1322406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269" name="ZoneTexte 84"/>
            <p:cNvSpPr txBox="1">
              <a:spLocks noChangeArrowheads="1"/>
            </p:cNvSpPr>
            <p:nvPr/>
          </p:nvSpPr>
          <p:spPr bwMode="auto">
            <a:xfrm>
              <a:off x="9963781" y="1225814"/>
              <a:ext cx="94000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270" name="ZoneTexte 85"/>
            <p:cNvSpPr txBox="1">
              <a:spLocks noChangeArrowheads="1"/>
            </p:cNvSpPr>
            <p:nvPr/>
          </p:nvSpPr>
          <p:spPr bwMode="auto">
            <a:xfrm>
              <a:off x="9963781" y="1481402"/>
              <a:ext cx="95891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sp>
        <p:nvSpPr>
          <p:cNvPr id="27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4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Studies GS-292-0104 and GS-292-0111: E/C/F/TAF QD vs E/C/F/TDF QD - W96/W144 results</a:t>
            </a:r>
          </a:p>
        </p:txBody>
      </p:sp>
      <p:sp>
        <p:nvSpPr>
          <p:cNvPr id="272" name="Text Box 3"/>
          <p:cNvSpPr txBox="1">
            <a:spLocks noChangeArrowheads="1"/>
          </p:cNvSpPr>
          <p:nvPr/>
        </p:nvSpPr>
        <p:spPr bwMode="auto">
          <a:xfrm>
            <a:off x="4139952" y="6583363"/>
            <a:ext cx="5004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Arribas</a:t>
            </a:r>
            <a:r>
              <a:rPr lang="fr-FR" sz="1200" i="1" dirty="0">
                <a:solidFill>
                  <a:srgbClr val="CC0000"/>
                </a:solidFill>
              </a:rPr>
              <a:t> JR, </a:t>
            </a:r>
            <a:r>
              <a:rPr lang="fr-FR" sz="1200" i="1" dirty="0">
                <a:solidFill>
                  <a:srgbClr val="CC0000"/>
                </a:solidFill>
              </a:rPr>
              <a:t>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. 2017 ;75:211-18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79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5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7" name="Line 172"/>
          <p:cNvSpPr>
            <a:spLocks noChangeShapeType="1"/>
          </p:cNvSpPr>
          <p:nvPr/>
        </p:nvSpPr>
        <p:spPr bwMode="auto">
          <a:xfrm>
            <a:off x="588168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grpSp>
        <p:nvGrpSpPr>
          <p:cNvPr id="8194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8228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229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8196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197" name="Espace réservé du contenu 2"/>
          <p:cNvSpPr>
            <a:spLocks/>
          </p:cNvSpPr>
          <p:nvPr/>
        </p:nvSpPr>
        <p:spPr bwMode="auto">
          <a:xfrm>
            <a:off x="34925" y="4840288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E/C/F/TAF at W48: % HIV RNA &lt; 50 c/mL by intention to treat, snapshot analysis (lower margin of the 95% CI for the difference = -12%)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Safety: serum creatinine, proteinuria, hip BMD, spine BMD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420938"/>
          <a:ext cx="4857750" cy="755650"/>
        </p:xfrm>
        <a:graphic>
          <a:graphicData uri="http://schemas.openxmlformats.org/drawingml/2006/table">
            <a:tbl>
              <a:tblPr/>
              <a:tblGrid>
                <a:gridCol w="4857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433763"/>
          <a:ext cx="4857750" cy="733425"/>
        </p:xfrm>
        <a:graphic>
          <a:graphicData uri="http://schemas.openxmlformats.org/drawingml/2006/table">
            <a:tbl>
              <a:tblPr/>
              <a:tblGrid>
                <a:gridCol w="4857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214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Double-blind</a:t>
            </a:r>
          </a:p>
        </p:txBody>
      </p:sp>
      <p:sp>
        <p:nvSpPr>
          <p:cNvPr id="8215" name="AutoShape 162"/>
          <p:cNvSpPr>
            <a:spLocks noChangeArrowheads="1"/>
          </p:cNvSpPr>
          <p:nvPr/>
        </p:nvSpPr>
        <p:spPr bwMode="auto">
          <a:xfrm>
            <a:off x="401638" y="2555875"/>
            <a:ext cx="2197100" cy="14652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Adults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ARV-naïve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1 000 c/mL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Any CD4 cell count</a:t>
            </a:r>
          </a:p>
          <a:p>
            <a:pPr algn="ctr" defTabSz="914400"/>
            <a:r>
              <a:rPr lang="en-GB" sz="1600" b="1" dirty="0" err="1">
                <a:solidFill>
                  <a:srgbClr val="000066"/>
                </a:solidFill>
                <a:latin typeface="Calibri" pitchFamily="34" charset="0"/>
              </a:rPr>
              <a:t>eGFR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 50 mL/min</a:t>
            </a:r>
          </a:p>
        </p:txBody>
      </p:sp>
      <p:sp>
        <p:nvSpPr>
          <p:cNvPr id="8216" name="ZoneTexte 71"/>
          <p:cNvSpPr txBox="1">
            <a:spLocks noChangeArrowheads="1"/>
          </p:cNvSpPr>
          <p:nvPr/>
        </p:nvSpPr>
        <p:spPr bwMode="auto">
          <a:xfrm>
            <a:off x="401638" y="4267200"/>
            <a:ext cx="8385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 dirty="0">
                <a:solidFill>
                  <a:srgbClr val="000066"/>
                </a:solidFill>
              </a:rPr>
              <a:t>* Randomisation was stratified by HIV RNA (</a:t>
            </a:r>
            <a:r>
              <a:rPr lang="en-GB" sz="1400" u="sng" dirty="0">
                <a:solidFill>
                  <a:srgbClr val="000066"/>
                </a:solidFill>
              </a:rPr>
              <a:t>&lt;</a:t>
            </a:r>
            <a:r>
              <a:rPr lang="en-GB" sz="1400" dirty="0">
                <a:solidFill>
                  <a:srgbClr val="000066"/>
                </a:solidFill>
              </a:rPr>
              <a:t> or &gt; 100 000 c/mL), CD4 cell count at screening,</a:t>
            </a:r>
            <a:br>
              <a:rPr lang="en-GB" sz="1400" dirty="0">
                <a:solidFill>
                  <a:srgbClr val="000066"/>
                </a:solidFill>
              </a:rPr>
            </a:br>
            <a:r>
              <a:rPr lang="en-GB" sz="1400" dirty="0">
                <a:solidFill>
                  <a:srgbClr val="000066"/>
                </a:solidFill>
              </a:rPr>
              <a:t>and geographic region</a:t>
            </a:r>
            <a:endParaRPr lang="en-GB" sz="1400" baseline="30000" dirty="0">
              <a:solidFill>
                <a:srgbClr val="000066"/>
              </a:solidFill>
            </a:endParaRPr>
          </a:p>
        </p:txBody>
      </p:sp>
      <p:sp>
        <p:nvSpPr>
          <p:cNvPr id="821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>
                <a:ea typeface="ＭＳ Ｐゴシック" pitchFamily="34" charset="-128"/>
              </a:rPr>
              <a:t>Studies GS-US-292-0104 and GS-US-292-0111: 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E/C/F/TAF QD vs E/C/F/TDF QD</a:t>
            </a:r>
          </a:p>
        </p:txBody>
      </p:sp>
      <p:cxnSp>
        <p:nvCxnSpPr>
          <p:cNvPr id="8218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9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0" name="Rectangle 9"/>
          <p:cNvSpPr>
            <a:spLocks noChangeArrowheads="1"/>
          </p:cNvSpPr>
          <p:nvPr/>
        </p:nvSpPr>
        <p:spPr bwMode="auto">
          <a:xfrm>
            <a:off x="3036888" y="3460750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</a:rPr>
              <a:t>N = 867</a:t>
            </a:r>
          </a:p>
        </p:txBody>
      </p:sp>
      <p:sp>
        <p:nvSpPr>
          <p:cNvPr id="8221" name="Rectangle 8"/>
          <p:cNvSpPr>
            <a:spLocks noChangeArrowheads="1"/>
          </p:cNvSpPr>
          <p:nvPr/>
        </p:nvSpPr>
        <p:spPr bwMode="auto">
          <a:xfrm>
            <a:off x="3036888" y="2466975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</a:rPr>
              <a:t>N = 866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W96</a:t>
            </a:r>
            <a:endParaRPr lang="en-GB" sz="160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W144</a:t>
            </a:r>
            <a:endParaRPr lang="en-GB" sz="160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6" name="Oval 109"/>
          <p:cNvSpPr>
            <a:spLocks noChangeArrowheads="1"/>
          </p:cNvSpPr>
          <p:nvPr/>
        </p:nvSpPr>
        <p:spPr bwMode="auto">
          <a:xfrm>
            <a:off x="5562600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32965194"/>
              </p:ext>
            </p:extLst>
          </p:nvPr>
        </p:nvGraphicFramePr>
        <p:xfrm>
          <a:off x="395288" y="1709738"/>
          <a:ext cx="8353425" cy="4455563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44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18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866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867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c/mL),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4.58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HIV RNA &gt; 100 000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200 per 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eGFR (Cockroft-Gault), mL/min,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Discontinuation by W48,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45 (5%)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71 (8%)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lack of efficacy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For adverse event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Lost to follow-up / Withdrew consent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 / 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18 /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Non-compliance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0303" name="Rectangle 6"/>
          <p:cNvSpPr>
            <a:spLocks noChangeArrowheads="1"/>
          </p:cNvSpPr>
          <p:nvPr/>
        </p:nvSpPr>
        <p:spPr bwMode="auto">
          <a:xfrm>
            <a:off x="981075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1030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>
                <a:ea typeface="ＭＳ Ｐゴシック" pitchFamily="34" charset="-128"/>
              </a:rPr>
              <a:t>Studies GS-US-292-0104 and GS-US-292-0111: 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E/C/F/TAF QD vs E/C/F/TDF QD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10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47687" y="1657350"/>
            <a:ext cx="8139113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Intensive PK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substudy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: </a:t>
            </a:r>
          </a:p>
          <a:p>
            <a:pPr marL="742950" lvl="1" indent="-285750" defTabSz="914400" eaLnBrk="0" hangingPunct="0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E/C/F/TAF,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 N = 36 (PBMC </a:t>
            </a:r>
            <a:r>
              <a:rPr kumimoji="0" lang="en-US" sz="1400" b="0" i="0" u="none" strike="noStrike" kern="0" cap="none" spc="0" normalizeH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substudy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: 21/36)</a:t>
            </a:r>
          </a:p>
          <a:p>
            <a:pPr marL="742950" lvl="1" indent="-285750" defTabSz="914400" eaLnBrk="0" hangingPunct="0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E/C/F/TDF, </a:t>
            </a:r>
            <a:r>
              <a:rPr lang="en-US" sz="1400" kern="0" dirty="0" err="1">
                <a:solidFill>
                  <a:srgbClr val="000066"/>
                </a:solidFill>
                <a:latin typeface="+mn-lt"/>
              </a:rPr>
              <a:t>N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</a:rPr>
              <a:t> = 29 (</a:t>
            </a:r>
            <a:r>
              <a:rPr lang="en-US" sz="1400" kern="0" dirty="0">
                <a:solidFill>
                  <a:srgbClr val="000066"/>
                </a:solidFill>
              </a:rPr>
              <a:t>PBMC </a:t>
            </a:r>
            <a:r>
              <a:rPr lang="en-US" sz="1400" kern="0" dirty="0" err="1">
                <a:solidFill>
                  <a:srgbClr val="000066"/>
                </a:solidFill>
              </a:rPr>
              <a:t>substudy</a:t>
            </a:r>
            <a:r>
              <a:rPr lang="en-US" sz="1400" kern="0" dirty="0">
                <a:solidFill>
                  <a:srgbClr val="000066"/>
                </a:solidFill>
              </a:rPr>
              <a:t>: 14/29)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68035" y="1128713"/>
            <a:ext cx="5595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Plasma TFV and intracellular TFV-DP levels</a:t>
            </a:r>
          </a:p>
        </p:txBody>
      </p:sp>
      <p:grpSp>
        <p:nvGrpSpPr>
          <p:cNvPr id="162" name="Groupe 161"/>
          <p:cNvGrpSpPr/>
          <p:nvPr/>
        </p:nvGrpSpPr>
        <p:grpSpPr>
          <a:xfrm>
            <a:off x="609601" y="3154591"/>
            <a:ext cx="3480673" cy="2414352"/>
            <a:chOff x="609601" y="3154591"/>
            <a:chExt cx="3480673" cy="2414352"/>
          </a:xfrm>
        </p:grpSpPr>
        <p:grpSp>
          <p:nvGrpSpPr>
            <p:cNvPr id="2" name="Groupe 161"/>
            <p:cNvGrpSpPr/>
            <p:nvPr/>
          </p:nvGrpSpPr>
          <p:grpSpPr>
            <a:xfrm>
              <a:off x="991325" y="3337587"/>
              <a:ext cx="2908300" cy="1731963"/>
              <a:chOff x="1298575" y="2901950"/>
              <a:chExt cx="2908300" cy="1731963"/>
            </a:xfrm>
          </p:grpSpPr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>
                <a:off x="1346200" y="4583113"/>
                <a:ext cx="284797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V="1">
                <a:off x="1346200" y="2901950"/>
                <a:ext cx="0" cy="168116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1298575" y="2901950"/>
                <a:ext cx="5238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1316038" y="2984500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1316038" y="3092450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1316038" y="3238500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>
                <a:off x="1298575" y="3484563"/>
                <a:ext cx="5238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1316038" y="3529013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1316038" y="3619500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>
                <a:off x="1316038" y="3740150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15"/>
              <p:cNvSpPr>
                <a:spLocks noChangeShapeType="1"/>
              </p:cNvSpPr>
              <p:nvPr/>
            </p:nvSpPr>
            <p:spPr bwMode="auto">
              <a:xfrm>
                <a:off x="1316038" y="3679825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16"/>
              <p:cNvSpPr>
                <a:spLocks noChangeShapeType="1"/>
              </p:cNvSpPr>
              <p:nvPr/>
            </p:nvSpPr>
            <p:spPr bwMode="auto">
              <a:xfrm>
                <a:off x="1316038" y="3825875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17"/>
              <p:cNvSpPr>
                <a:spLocks noChangeShapeType="1"/>
              </p:cNvSpPr>
              <p:nvPr/>
            </p:nvSpPr>
            <p:spPr bwMode="auto">
              <a:xfrm>
                <a:off x="1316038" y="3933825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18"/>
              <p:cNvSpPr>
                <a:spLocks noChangeShapeType="1"/>
              </p:cNvSpPr>
              <p:nvPr/>
            </p:nvSpPr>
            <p:spPr bwMode="auto">
              <a:xfrm>
                <a:off x="1316038" y="4076700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>
                <a:off x="1298575" y="4335463"/>
                <a:ext cx="5238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>
                <a:off x="1316038" y="4370388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21"/>
              <p:cNvSpPr>
                <a:spLocks noChangeShapeType="1"/>
              </p:cNvSpPr>
              <p:nvPr/>
            </p:nvSpPr>
            <p:spPr bwMode="auto">
              <a:xfrm>
                <a:off x="1316038" y="4418013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2"/>
              <p:cNvSpPr>
                <a:spLocks noChangeShapeType="1"/>
              </p:cNvSpPr>
              <p:nvPr/>
            </p:nvSpPr>
            <p:spPr bwMode="auto">
              <a:xfrm>
                <a:off x="1316038" y="4470400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Line 23"/>
              <p:cNvSpPr>
                <a:spLocks noChangeShapeType="1"/>
              </p:cNvSpPr>
              <p:nvPr/>
            </p:nvSpPr>
            <p:spPr bwMode="auto">
              <a:xfrm>
                <a:off x="1316038" y="4518025"/>
                <a:ext cx="349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Line 24"/>
              <p:cNvSpPr>
                <a:spLocks noChangeShapeType="1"/>
              </p:cNvSpPr>
              <p:nvPr/>
            </p:nvSpPr>
            <p:spPr bwMode="auto">
              <a:xfrm>
                <a:off x="1298575" y="4583113"/>
                <a:ext cx="5238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Line 25"/>
              <p:cNvSpPr>
                <a:spLocks noChangeShapeType="1"/>
              </p:cNvSpPr>
              <p:nvPr/>
            </p:nvSpPr>
            <p:spPr bwMode="auto">
              <a:xfrm flipV="1">
                <a:off x="1346200" y="4583113"/>
                <a:ext cx="0" cy="508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Line 26"/>
              <p:cNvSpPr>
                <a:spLocks noChangeShapeType="1"/>
              </p:cNvSpPr>
              <p:nvPr/>
            </p:nvSpPr>
            <p:spPr bwMode="auto">
              <a:xfrm flipV="1">
                <a:off x="2051050" y="4583113"/>
                <a:ext cx="0" cy="508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Line 27"/>
              <p:cNvSpPr>
                <a:spLocks noChangeShapeType="1"/>
              </p:cNvSpPr>
              <p:nvPr/>
            </p:nvSpPr>
            <p:spPr bwMode="auto">
              <a:xfrm flipV="1">
                <a:off x="1698625" y="4583113"/>
                <a:ext cx="0" cy="254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Line 28"/>
              <p:cNvSpPr>
                <a:spLocks noChangeShapeType="1"/>
              </p:cNvSpPr>
              <p:nvPr/>
            </p:nvSpPr>
            <p:spPr bwMode="auto">
              <a:xfrm flipV="1">
                <a:off x="2768600" y="4583113"/>
                <a:ext cx="0" cy="508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Line 29"/>
              <p:cNvSpPr>
                <a:spLocks noChangeShapeType="1"/>
              </p:cNvSpPr>
              <p:nvPr/>
            </p:nvSpPr>
            <p:spPr bwMode="auto">
              <a:xfrm flipV="1">
                <a:off x="2416175" y="4583113"/>
                <a:ext cx="0" cy="254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Line 30"/>
              <p:cNvSpPr>
                <a:spLocks noChangeShapeType="1"/>
              </p:cNvSpPr>
              <p:nvPr/>
            </p:nvSpPr>
            <p:spPr bwMode="auto">
              <a:xfrm flipV="1">
                <a:off x="3481388" y="4583113"/>
                <a:ext cx="0" cy="508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Line 31"/>
              <p:cNvSpPr>
                <a:spLocks noChangeShapeType="1"/>
              </p:cNvSpPr>
              <p:nvPr/>
            </p:nvSpPr>
            <p:spPr bwMode="auto">
              <a:xfrm flipV="1">
                <a:off x="3128963" y="4583113"/>
                <a:ext cx="0" cy="254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Line 32"/>
              <p:cNvSpPr>
                <a:spLocks noChangeShapeType="1"/>
              </p:cNvSpPr>
              <p:nvPr/>
            </p:nvSpPr>
            <p:spPr bwMode="auto">
              <a:xfrm flipV="1">
                <a:off x="4194175" y="4583113"/>
                <a:ext cx="0" cy="508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" name="Line 33"/>
              <p:cNvSpPr>
                <a:spLocks noChangeShapeType="1"/>
              </p:cNvSpPr>
              <p:nvPr/>
            </p:nvSpPr>
            <p:spPr bwMode="auto">
              <a:xfrm flipV="1">
                <a:off x="3841750" y="4583113"/>
                <a:ext cx="0" cy="2540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5" name="Oval 41"/>
              <p:cNvSpPr>
                <a:spLocks noChangeArrowheads="1"/>
              </p:cNvSpPr>
              <p:nvPr/>
            </p:nvSpPr>
            <p:spPr bwMode="auto">
              <a:xfrm>
                <a:off x="2265363" y="3290888"/>
                <a:ext cx="52388" cy="52388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6" name="Line 42"/>
              <p:cNvSpPr>
                <a:spLocks noChangeShapeType="1"/>
              </p:cNvSpPr>
              <p:nvPr/>
            </p:nvSpPr>
            <p:spPr bwMode="auto">
              <a:xfrm>
                <a:off x="2270125" y="3433763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Line 43"/>
              <p:cNvSpPr>
                <a:spLocks noChangeShapeType="1"/>
              </p:cNvSpPr>
              <p:nvPr/>
            </p:nvSpPr>
            <p:spPr bwMode="auto">
              <a:xfrm>
                <a:off x="2270125" y="3230563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Line 44"/>
              <p:cNvSpPr>
                <a:spLocks noChangeShapeType="1"/>
              </p:cNvSpPr>
              <p:nvPr/>
            </p:nvSpPr>
            <p:spPr bwMode="auto">
              <a:xfrm>
                <a:off x="2290763" y="3230563"/>
                <a:ext cx="0" cy="20320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9" name="Oval 45"/>
              <p:cNvSpPr>
                <a:spLocks noChangeArrowheads="1"/>
              </p:cNvSpPr>
              <p:nvPr/>
            </p:nvSpPr>
            <p:spPr bwMode="auto">
              <a:xfrm>
                <a:off x="2733675" y="3363913"/>
                <a:ext cx="55563" cy="52388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0" name="Line 46"/>
              <p:cNvSpPr>
                <a:spLocks noChangeShapeType="1"/>
              </p:cNvSpPr>
              <p:nvPr/>
            </p:nvSpPr>
            <p:spPr bwMode="auto">
              <a:xfrm>
                <a:off x="2738438" y="350678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1" name="Line 47"/>
              <p:cNvSpPr>
                <a:spLocks noChangeShapeType="1"/>
              </p:cNvSpPr>
              <p:nvPr/>
            </p:nvSpPr>
            <p:spPr bwMode="auto">
              <a:xfrm>
                <a:off x="2738438" y="330358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2" name="Line 48"/>
              <p:cNvSpPr>
                <a:spLocks noChangeShapeType="1"/>
              </p:cNvSpPr>
              <p:nvPr/>
            </p:nvSpPr>
            <p:spPr bwMode="auto">
              <a:xfrm>
                <a:off x="2759075" y="3303588"/>
                <a:ext cx="0" cy="20320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3" name="Oval 49"/>
              <p:cNvSpPr>
                <a:spLocks noChangeArrowheads="1"/>
              </p:cNvSpPr>
              <p:nvPr/>
            </p:nvSpPr>
            <p:spPr bwMode="auto">
              <a:xfrm>
                <a:off x="4156075" y="3602038"/>
                <a:ext cx="50800" cy="55563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Line 50"/>
              <p:cNvSpPr>
                <a:spLocks noChangeShapeType="1"/>
              </p:cNvSpPr>
              <p:nvPr/>
            </p:nvSpPr>
            <p:spPr bwMode="auto">
              <a:xfrm>
                <a:off x="4160838" y="3765550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Line 51"/>
              <p:cNvSpPr>
                <a:spLocks noChangeShapeType="1"/>
              </p:cNvSpPr>
              <p:nvPr/>
            </p:nvSpPr>
            <p:spPr bwMode="auto">
              <a:xfrm>
                <a:off x="4160838" y="3529013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52"/>
              <p:cNvSpPr>
                <a:spLocks noChangeShapeType="1"/>
              </p:cNvSpPr>
              <p:nvPr/>
            </p:nvSpPr>
            <p:spPr bwMode="auto">
              <a:xfrm>
                <a:off x="4181475" y="3529013"/>
                <a:ext cx="0" cy="236538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Oval 53"/>
              <p:cNvSpPr>
                <a:spLocks noChangeArrowheads="1"/>
              </p:cNvSpPr>
              <p:nvPr/>
            </p:nvSpPr>
            <p:spPr bwMode="auto">
              <a:xfrm>
                <a:off x="2733675" y="4232275"/>
                <a:ext cx="55563" cy="55563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Line 54"/>
              <p:cNvSpPr>
                <a:spLocks noChangeShapeType="1"/>
              </p:cNvSpPr>
              <p:nvPr/>
            </p:nvSpPr>
            <p:spPr bwMode="auto">
              <a:xfrm>
                <a:off x="2738438" y="435292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Line 55"/>
              <p:cNvSpPr>
                <a:spLocks noChangeShapeType="1"/>
              </p:cNvSpPr>
              <p:nvPr/>
            </p:nvSpPr>
            <p:spPr bwMode="auto">
              <a:xfrm>
                <a:off x="2738438" y="418465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Line 56"/>
              <p:cNvSpPr>
                <a:spLocks noChangeShapeType="1"/>
              </p:cNvSpPr>
              <p:nvPr/>
            </p:nvSpPr>
            <p:spPr bwMode="auto">
              <a:xfrm>
                <a:off x="2759075" y="4184650"/>
                <a:ext cx="0" cy="168275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Oval 57"/>
              <p:cNvSpPr>
                <a:spLocks noChangeArrowheads="1"/>
              </p:cNvSpPr>
              <p:nvPr/>
            </p:nvSpPr>
            <p:spPr bwMode="auto">
              <a:xfrm>
                <a:off x="2265363" y="4197350"/>
                <a:ext cx="55563" cy="57150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Line 58"/>
              <p:cNvSpPr>
                <a:spLocks noChangeShapeType="1"/>
              </p:cNvSpPr>
              <p:nvPr/>
            </p:nvSpPr>
            <p:spPr bwMode="auto">
              <a:xfrm>
                <a:off x="2270125" y="431482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3" name="Line 59"/>
              <p:cNvSpPr>
                <a:spLocks noChangeShapeType="1"/>
              </p:cNvSpPr>
              <p:nvPr/>
            </p:nvSpPr>
            <p:spPr bwMode="auto">
              <a:xfrm>
                <a:off x="2270125" y="414972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4" name="Line 60"/>
              <p:cNvSpPr>
                <a:spLocks noChangeShapeType="1"/>
              </p:cNvSpPr>
              <p:nvPr/>
            </p:nvSpPr>
            <p:spPr bwMode="auto">
              <a:xfrm>
                <a:off x="2290763" y="4149725"/>
                <a:ext cx="0" cy="16510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5" name="Oval 61"/>
              <p:cNvSpPr>
                <a:spLocks noChangeArrowheads="1"/>
              </p:cNvSpPr>
              <p:nvPr/>
            </p:nvSpPr>
            <p:spPr bwMode="auto">
              <a:xfrm>
                <a:off x="1908175" y="4179888"/>
                <a:ext cx="57150" cy="57150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Line 62"/>
              <p:cNvSpPr>
                <a:spLocks noChangeShapeType="1"/>
              </p:cNvSpPr>
              <p:nvPr/>
            </p:nvSpPr>
            <p:spPr bwMode="auto">
              <a:xfrm>
                <a:off x="1912938" y="4297363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Line 63"/>
              <p:cNvSpPr>
                <a:spLocks noChangeShapeType="1"/>
              </p:cNvSpPr>
              <p:nvPr/>
            </p:nvSpPr>
            <p:spPr bwMode="auto">
              <a:xfrm>
                <a:off x="1912938" y="413385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8" name="Line 64"/>
              <p:cNvSpPr>
                <a:spLocks noChangeShapeType="1"/>
              </p:cNvSpPr>
              <p:nvPr/>
            </p:nvSpPr>
            <p:spPr bwMode="auto">
              <a:xfrm>
                <a:off x="1935163" y="4133850"/>
                <a:ext cx="0" cy="163513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Oval 65"/>
              <p:cNvSpPr>
                <a:spLocks noChangeArrowheads="1"/>
              </p:cNvSpPr>
              <p:nvPr/>
            </p:nvSpPr>
            <p:spPr bwMode="auto">
              <a:xfrm>
                <a:off x="1792288" y="4159250"/>
                <a:ext cx="57150" cy="55563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Line 66"/>
              <p:cNvSpPr>
                <a:spLocks noChangeShapeType="1"/>
              </p:cNvSpPr>
              <p:nvPr/>
            </p:nvSpPr>
            <p:spPr bwMode="auto">
              <a:xfrm>
                <a:off x="1797050" y="427513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1" name="Line 67"/>
              <p:cNvSpPr>
                <a:spLocks noChangeShapeType="1"/>
              </p:cNvSpPr>
              <p:nvPr/>
            </p:nvSpPr>
            <p:spPr bwMode="auto">
              <a:xfrm>
                <a:off x="1797050" y="411162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" name="Line 68"/>
              <p:cNvSpPr>
                <a:spLocks noChangeShapeType="1"/>
              </p:cNvSpPr>
              <p:nvPr/>
            </p:nvSpPr>
            <p:spPr bwMode="auto">
              <a:xfrm>
                <a:off x="1822450" y="4111625"/>
                <a:ext cx="0" cy="163513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" name="Oval 69"/>
              <p:cNvSpPr>
                <a:spLocks noChangeArrowheads="1"/>
              </p:cNvSpPr>
              <p:nvPr/>
            </p:nvSpPr>
            <p:spPr bwMode="auto">
              <a:xfrm>
                <a:off x="1673225" y="4154488"/>
                <a:ext cx="55563" cy="57150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" name="Line 70"/>
              <p:cNvSpPr>
                <a:spLocks noChangeShapeType="1"/>
              </p:cNvSpPr>
              <p:nvPr/>
            </p:nvSpPr>
            <p:spPr bwMode="auto">
              <a:xfrm>
                <a:off x="1676400" y="427513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5" name="Line 71"/>
              <p:cNvSpPr>
                <a:spLocks noChangeShapeType="1"/>
              </p:cNvSpPr>
              <p:nvPr/>
            </p:nvSpPr>
            <p:spPr bwMode="auto">
              <a:xfrm>
                <a:off x="1676400" y="4106863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6" name="Line 72"/>
              <p:cNvSpPr>
                <a:spLocks noChangeShapeType="1"/>
              </p:cNvSpPr>
              <p:nvPr/>
            </p:nvSpPr>
            <p:spPr bwMode="auto">
              <a:xfrm>
                <a:off x="1698625" y="4106863"/>
                <a:ext cx="0" cy="168275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7" name="Oval 73"/>
              <p:cNvSpPr>
                <a:spLocks noChangeArrowheads="1"/>
              </p:cNvSpPr>
              <p:nvPr/>
            </p:nvSpPr>
            <p:spPr bwMode="auto">
              <a:xfrm>
                <a:off x="1552575" y="4164013"/>
                <a:ext cx="55563" cy="50800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8" name="Line 74"/>
              <p:cNvSpPr>
                <a:spLocks noChangeShapeType="1"/>
              </p:cNvSpPr>
              <p:nvPr/>
            </p:nvSpPr>
            <p:spPr bwMode="auto">
              <a:xfrm>
                <a:off x="1555750" y="427990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9" name="Line 75"/>
              <p:cNvSpPr>
                <a:spLocks noChangeShapeType="1"/>
              </p:cNvSpPr>
              <p:nvPr/>
            </p:nvSpPr>
            <p:spPr bwMode="auto">
              <a:xfrm>
                <a:off x="1555750" y="411162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" name="Line 76"/>
              <p:cNvSpPr>
                <a:spLocks noChangeShapeType="1"/>
              </p:cNvSpPr>
              <p:nvPr/>
            </p:nvSpPr>
            <p:spPr bwMode="auto">
              <a:xfrm>
                <a:off x="1577975" y="4111625"/>
                <a:ext cx="0" cy="168275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" name="Oval 77"/>
              <p:cNvSpPr>
                <a:spLocks noChangeArrowheads="1"/>
              </p:cNvSpPr>
              <p:nvPr/>
            </p:nvSpPr>
            <p:spPr bwMode="auto">
              <a:xfrm>
                <a:off x="1497013" y="4171950"/>
                <a:ext cx="55563" cy="52388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" name="Line 78"/>
              <p:cNvSpPr>
                <a:spLocks noChangeShapeType="1"/>
              </p:cNvSpPr>
              <p:nvPr/>
            </p:nvSpPr>
            <p:spPr bwMode="auto">
              <a:xfrm>
                <a:off x="1500188" y="428783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3" name="Line 79"/>
              <p:cNvSpPr>
                <a:spLocks noChangeShapeType="1"/>
              </p:cNvSpPr>
              <p:nvPr/>
            </p:nvSpPr>
            <p:spPr bwMode="auto">
              <a:xfrm>
                <a:off x="1500188" y="4119563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4" name="Line 80"/>
              <p:cNvSpPr>
                <a:spLocks noChangeShapeType="1"/>
              </p:cNvSpPr>
              <p:nvPr/>
            </p:nvSpPr>
            <p:spPr bwMode="auto">
              <a:xfrm>
                <a:off x="1522413" y="4119563"/>
                <a:ext cx="0" cy="168275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Oval 81"/>
              <p:cNvSpPr>
                <a:spLocks noChangeArrowheads="1"/>
              </p:cNvSpPr>
              <p:nvPr/>
            </p:nvSpPr>
            <p:spPr bwMode="auto">
              <a:xfrm>
                <a:off x="1431925" y="4184650"/>
                <a:ext cx="55563" cy="57150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Line 82"/>
              <p:cNvSpPr>
                <a:spLocks noChangeShapeType="1"/>
              </p:cNvSpPr>
              <p:nvPr/>
            </p:nvSpPr>
            <p:spPr bwMode="auto">
              <a:xfrm>
                <a:off x="1436688" y="4340225"/>
                <a:ext cx="46038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Line 83"/>
              <p:cNvSpPr>
                <a:spLocks noChangeShapeType="1"/>
              </p:cNvSpPr>
              <p:nvPr/>
            </p:nvSpPr>
            <p:spPr bwMode="auto">
              <a:xfrm>
                <a:off x="1436688" y="4119563"/>
                <a:ext cx="46038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8" name="Line 84"/>
              <p:cNvSpPr>
                <a:spLocks noChangeShapeType="1"/>
              </p:cNvSpPr>
              <p:nvPr/>
            </p:nvSpPr>
            <p:spPr bwMode="auto">
              <a:xfrm>
                <a:off x="1457325" y="4119563"/>
                <a:ext cx="0" cy="220663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Oval 85"/>
              <p:cNvSpPr>
                <a:spLocks noChangeArrowheads="1"/>
              </p:cNvSpPr>
              <p:nvPr/>
            </p:nvSpPr>
            <p:spPr bwMode="auto">
              <a:xfrm>
                <a:off x="1401763" y="4202113"/>
                <a:ext cx="52388" cy="52388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0" name="Line 86"/>
              <p:cNvSpPr>
                <a:spLocks noChangeShapeType="1"/>
              </p:cNvSpPr>
              <p:nvPr/>
            </p:nvSpPr>
            <p:spPr bwMode="auto">
              <a:xfrm>
                <a:off x="1406525" y="4370388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1" name="Line 87"/>
              <p:cNvSpPr>
                <a:spLocks noChangeShapeType="1"/>
              </p:cNvSpPr>
              <p:nvPr/>
            </p:nvSpPr>
            <p:spPr bwMode="auto">
              <a:xfrm>
                <a:off x="1406525" y="4133850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" name="Line 88"/>
              <p:cNvSpPr>
                <a:spLocks noChangeShapeType="1"/>
              </p:cNvSpPr>
              <p:nvPr/>
            </p:nvSpPr>
            <p:spPr bwMode="auto">
              <a:xfrm>
                <a:off x="1427163" y="4133850"/>
                <a:ext cx="0" cy="236538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3" name="Oval 89"/>
              <p:cNvSpPr>
                <a:spLocks noChangeArrowheads="1"/>
              </p:cNvSpPr>
              <p:nvPr/>
            </p:nvSpPr>
            <p:spPr bwMode="auto">
              <a:xfrm>
                <a:off x="1366838" y="4219575"/>
                <a:ext cx="57150" cy="55563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" name="Line 90"/>
              <p:cNvSpPr>
                <a:spLocks noChangeShapeType="1"/>
              </p:cNvSpPr>
              <p:nvPr/>
            </p:nvSpPr>
            <p:spPr bwMode="auto">
              <a:xfrm>
                <a:off x="1371600" y="441325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5" name="Line 91"/>
              <p:cNvSpPr>
                <a:spLocks noChangeShapeType="1"/>
              </p:cNvSpPr>
              <p:nvPr/>
            </p:nvSpPr>
            <p:spPr bwMode="auto">
              <a:xfrm>
                <a:off x="1371600" y="413702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6" name="Line 92"/>
              <p:cNvSpPr>
                <a:spLocks noChangeShapeType="1"/>
              </p:cNvSpPr>
              <p:nvPr/>
            </p:nvSpPr>
            <p:spPr bwMode="auto">
              <a:xfrm>
                <a:off x="1397000" y="4137025"/>
                <a:ext cx="0" cy="276225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7" name="Oval 93"/>
              <p:cNvSpPr>
                <a:spLocks noChangeArrowheads="1"/>
              </p:cNvSpPr>
              <p:nvPr/>
            </p:nvSpPr>
            <p:spPr bwMode="auto">
              <a:xfrm>
                <a:off x="1350963" y="4279900"/>
                <a:ext cx="50800" cy="55563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8" name="Line 94"/>
              <p:cNvSpPr>
                <a:spLocks noChangeShapeType="1"/>
              </p:cNvSpPr>
              <p:nvPr/>
            </p:nvSpPr>
            <p:spPr bwMode="auto">
              <a:xfrm>
                <a:off x="1354138" y="4413250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" name="Line 95"/>
              <p:cNvSpPr>
                <a:spLocks noChangeShapeType="1"/>
              </p:cNvSpPr>
              <p:nvPr/>
            </p:nvSpPr>
            <p:spPr bwMode="auto">
              <a:xfrm>
                <a:off x="1354138" y="4232275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" name="Line 96"/>
              <p:cNvSpPr>
                <a:spLocks noChangeShapeType="1"/>
              </p:cNvSpPr>
              <p:nvPr/>
            </p:nvSpPr>
            <p:spPr bwMode="auto">
              <a:xfrm>
                <a:off x="1376363" y="4232275"/>
                <a:ext cx="0" cy="180975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" name="Oval 97"/>
              <p:cNvSpPr>
                <a:spLocks noChangeArrowheads="1"/>
              </p:cNvSpPr>
              <p:nvPr/>
            </p:nvSpPr>
            <p:spPr bwMode="auto">
              <a:xfrm>
                <a:off x="1316038" y="4287838"/>
                <a:ext cx="50800" cy="52388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" name="Line 98"/>
              <p:cNvSpPr>
                <a:spLocks noChangeShapeType="1"/>
              </p:cNvSpPr>
              <p:nvPr/>
            </p:nvSpPr>
            <p:spPr bwMode="auto">
              <a:xfrm>
                <a:off x="1320800" y="4418013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" name="Line 99"/>
              <p:cNvSpPr>
                <a:spLocks noChangeShapeType="1"/>
              </p:cNvSpPr>
              <p:nvPr/>
            </p:nvSpPr>
            <p:spPr bwMode="auto">
              <a:xfrm>
                <a:off x="1320800" y="4227513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" name="Line 100"/>
              <p:cNvSpPr>
                <a:spLocks noChangeShapeType="1"/>
              </p:cNvSpPr>
              <p:nvPr/>
            </p:nvSpPr>
            <p:spPr bwMode="auto">
              <a:xfrm>
                <a:off x="1341438" y="4227513"/>
                <a:ext cx="0" cy="190500"/>
              </a:xfrm>
              <a:prstGeom prst="line">
                <a:avLst/>
              </a:prstGeom>
              <a:noFill/>
              <a:ln w="9525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" name="Oval 101"/>
              <p:cNvSpPr>
                <a:spLocks noChangeArrowheads="1"/>
              </p:cNvSpPr>
              <p:nvPr/>
            </p:nvSpPr>
            <p:spPr bwMode="auto">
              <a:xfrm>
                <a:off x="1908175" y="3238500"/>
                <a:ext cx="57150" cy="57150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" name="Line 102"/>
              <p:cNvSpPr>
                <a:spLocks noChangeShapeType="1"/>
              </p:cNvSpPr>
              <p:nvPr/>
            </p:nvSpPr>
            <p:spPr bwMode="auto">
              <a:xfrm>
                <a:off x="1912938" y="338613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" name="Line 103"/>
              <p:cNvSpPr>
                <a:spLocks noChangeShapeType="1"/>
              </p:cNvSpPr>
              <p:nvPr/>
            </p:nvSpPr>
            <p:spPr bwMode="auto">
              <a:xfrm>
                <a:off x="1912938" y="317817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" name="Line 104"/>
              <p:cNvSpPr>
                <a:spLocks noChangeShapeType="1"/>
              </p:cNvSpPr>
              <p:nvPr/>
            </p:nvSpPr>
            <p:spPr bwMode="auto">
              <a:xfrm>
                <a:off x="1938338" y="3178175"/>
                <a:ext cx="0" cy="207963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9" name="Oval 105"/>
              <p:cNvSpPr>
                <a:spLocks noChangeArrowheads="1"/>
              </p:cNvSpPr>
              <p:nvPr/>
            </p:nvSpPr>
            <p:spPr bwMode="auto">
              <a:xfrm>
                <a:off x="1789113" y="3200400"/>
                <a:ext cx="55563" cy="55563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0" name="Line 106"/>
              <p:cNvSpPr>
                <a:spLocks noChangeShapeType="1"/>
              </p:cNvSpPr>
              <p:nvPr/>
            </p:nvSpPr>
            <p:spPr bwMode="auto">
              <a:xfrm>
                <a:off x="1792288" y="334645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1" name="Line 107"/>
              <p:cNvSpPr>
                <a:spLocks noChangeShapeType="1"/>
              </p:cNvSpPr>
              <p:nvPr/>
            </p:nvSpPr>
            <p:spPr bwMode="auto">
              <a:xfrm>
                <a:off x="1792288" y="3140075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2" name="Line 108"/>
              <p:cNvSpPr>
                <a:spLocks noChangeShapeType="1"/>
              </p:cNvSpPr>
              <p:nvPr/>
            </p:nvSpPr>
            <p:spPr bwMode="auto">
              <a:xfrm>
                <a:off x="1819275" y="3140075"/>
                <a:ext cx="0" cy="206375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3" name="Oval 109"/>
              <p:cNvSpPr>
                <a:spLocks noChangeArrowheads="1"/>
              </p:cNvSpPr>
              <p:nvPr/>
            </p:nvSpPr>
            <p:spPr bwMode="auto">
              <a:xfrm>
                <a:off x="1673225" y="3135313"/>
                <a:ext cx="55563" cy="52388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4" name="Line 110"/>
              <p:cNvSpPr>
                <a:spLocks noChangeShapeType="1"/>
              </p:cNvSpPr>
              <p:nvPr/>
            </p:nvSpPr>
            <p:spPr bwMode="auto">
              <a:xfrm>
                <a:off x="1676400" y="3316288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5" name="Line 111"/>
              <p:cNvSpPr>
                <a:spLocks noChangeShapeType="1"/>
              </p:cNvSpPr>
              <p:nvPr/>
            </p:nvSpPr>
            <p:spPr bwMode="auto">
              <a:xfrm>
                <a:off x="1676400" y="3057525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6" name="Line 112"/>
              <p:cNvSpPr>
                <a:spLocks noChangeShapeType="1"/>
              </p:cNvSpPr>
              <p:nvPr/>
            </p:nvSpPr>
            <p:spPr bwMode="auto">
              <a:xfrm>
                <a:off x="1698625" y="3057525"/>
                <a:ext cx="0" cy="258763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7" name="Oval 113"/>
              <p:cNvSpPr>
                <a:spLocks noChangeArrowheads="1"/>
              </p:cNvSpPr>
              <p:nvPr/>
            </p:nvSpPr>
            <p:spPr bwMode="auto">
              <a:xfrm>
                <a:off x="1547813" y="3074988"/>
                <a:ext cx="55563" cy="55563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" name="Line 114"/>
              <p:cNvSpPr>
                <a:spLocks noChangeShapeType="1"/>
              </p:cNvSpPr>
              <p:nvPr/>
            </p:nvSpPr>
            <p:spPr bwMode="auto">
              <a:xfrm>
                <a:off x="1552575" y="329565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9" name="Line 115"/>
              <p:cNvSpPr>
                <a:spLocks noChangeShapeType="1"/>
              </p:cNvSpPr>
              <p:nvPr/>
            </p:nvSpPr>
            <p:spPr bwMode="auto">
              <a:xfrm>
                <a:off x="1552575" y="298450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0" name="Line 116"/>
              <p:cNvSpPr>
                <a:spLocks noChangeShapeType="1"/>
              </p:cNvSpPr>
              <p:nvPr/>
            </p:nvSpPr>
            <p:spPr bwMode="auto">
              <a:xfrm>
                <a:off x="1577975" y="2984500"/>
                <a:ext cx="0" cy="31115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1" name="Oval 117"/>
              <p:cNvSpPr>
                <a:spLocks noChangeArrowheads="1"/>
              </p:cNvSpPr>
              <p:nvPr/>
            </p:nvSpPr>
            <p:spPr bwMode="auto">
              <a:xfrm>
                <a:off x="1497013" y="3067050"/>
                <a:ext cx="55563" cy="55563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2" name="Line 118"/>
              <p:cNvSpPr>
                <a:spLocks noChangeShapeType="1"/>
              </p:cNvSpPr>
              <p:nvPr/>
            </p:nvSpPr>
            <p:spPr bwMode="auto">
              <a:xfrm>
                <a:off x="1500188" y="334645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3" name="Line 119"/>
              <p:cNvSpPr>
                <a:spLocks noChangeShapeType="1"/>
              </p:cNvSpPr>
              <p:nvPr/>
            </p:nvSpPr>
            <p:spPr bwMode="auto">
              <a:xfrm>
                <a:off x="1500188" y="295433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4" name="Line 120"/>
              <p:cNvSpPr>
                <a:spLocks noChangeShapeType="1"/>
              </p:cNvSpPr>
              <p:nvPr/>
            </p:nvSpPr>
            <p:spPr bwMode="auto">
              <a:xfrm>
                <a:off x="1522413" y="2954338"/>
                <a:ext cx="0" cy="392113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5" name="Oval 121"/>
              <p:cNvSpPr>
                <a:spLocks noChangeArrowheads="1"/>
              </p:cNvSpPr>
              <p:nvPr/>
            </p:nvSpPr>
            <p:spPr bwMode="auto">
              <a:xfrm>
                <a:off x="1431925" y="3079750"/>
                <a:ext cx="55563" cy="55563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6" name="Line 122"/>
              <p:cNvSpPr>
                <a:spLocks noChangeShapeType="1"/>
              </p:cNvSpPr>
              <p:nvPr/>
            </p:nvSpPr>
            <p:spPr bwMode="auto">
              <a:xfrm>
                <a:off x="1436688" y="3433763"/>
                <a:ext cx="46038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7" name="Line 123"/>
              <p:cNvSpPr>
                <a:spLocks noChangeShapeType="1"/>
              </p:cNvSpPr>
              <p:nvPr/>
            </p:nvSpPr>
            <p:spPr bwMode="auto">
              <a:xfrm>
                <a:off x="1436688" y="2924175"/>
                <a:ext cx="46038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8" name="Line 124"/>
              <p:cNvSpPr>
                <a:spLocks noChangeShapeType="1"/>
              </p:cNvSpPr>
              <p:nvPr/>
            </p:nvSpPr>
            <p:spPr bwMode="auto">
              <a:xfrm>
                <a:off x="1457325" y="2924175"/>
                <a:ext cx="0" cy="509588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9" name="Oval 125"/>
              <p:cNvSpPr>
                <a:spLocks noChangeArrowheads="1"/>
              </p:cNvSpPr>
              <p:nvPr/>
            </p:nvSpPr>
            <p:spPr bwMode="auto">
              <a:xfrm>
                <a:off x="1409700" y="3122613"/>
                <a:ext cx="52388" cy="52388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0" name="Line 126"/>
              <p:cNvSpPr>
                <a:spLocks noChangeShapeType="1"/>
              </p:cNvSpPr>
              <p:nvPr/>
            </p:nvSpPr>
            <p:spPr bwMode="auto">
              <a:xfrm>
                <a:off x="1414463" y="3529013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1" name="Line 127"/>
              <p:cNvSpPr>
                <a:spLocks noChangeShapeType="1"/>
              </p:cNvSpPr>
              <p:nvPr/>
            </p:nvSpPr>
            <p:spPr bwMode="auto">
              <a:xfrm>
                <a:off x="1414463" y="2971800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2" name="Line 128"/>
              <p:cNvSpPr>
                <a:spLocks noChangeShapeType="1"/>
              </p:cNvSpPr>
              <p:nvPr/>
            </p:nvSpPr>
            <p:spPr bwMode="auto">
              <a:xfrm>
                <a:off x="1436688" y="2971800"/>
                <a:ext cx="0" cy="557213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3" name="Oval 129"/>
              <p:cNvSpPr>
                <a:spLocks noChangeArrowheads="1"/>
              </p:cNvSpPr>
              <p:nvPr/>
            </p:nvSpPr>
            <p:spPr bwMode="auto">
              <a:xfrm>
                <a:off x="1376363" y="3225800"/>
                <a:ext cx="55563" cy="57150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4" name="Line 130"/>
              <p:cNvSpPr>
                <a:spLocks noChangeShapeType="1"/>
              </p:cNvSpPr>
              <p:nvPr/>
            </p:nvSpPr>
            <p:spPr bwMode="auto">
              <a:xfrm>
                <a:off x="1379538" y="3913188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5" name="Line 131"/>
              <p:cNvSpPr>
                <a:spLocks noChangeShapeType="1"/>
              </p:cNvSpPr>
              <p:nvPr/>
            </p:nvSpPr>
            <p:spPr bwMode="auto">
              <a:xfrm>
                <a:off x="1379538" y="302260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6" name="Line 132"/>
              <p:cNvSpPr>
                <a:spLocks noChangeShapeType="1"/>
              </p:cNvSpPr>
              <p:nvPr/>
            </p:nvSpPr>
            <p:spPr bwMode="auto">
              <a:xfrm>
                <a:off x="1406525" y="3022600"/>
                <a:ext cx="0" cy="890588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7" name="Oval 133"/>
              <p:cNvSpPr>
                <a:spLocks noChangeArrowheads="1"/>
              </p:cNvSpPr>
              <p:nvPr/>
            </p:nvSpPr>
            <p:spPr bwMode="auto">
              <a:xfrm>
                <a:off x="1346200" y="3463925"/>
                <a:ext cx="50800" cy="55563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8" name="Line 134"/>
              <p:cNvSpPr>
                <a:spLocks noChangeShapeType="1"/>
              </p:cNvSpPr>
              <p:nvPr/>
            </p:nvSpPr>
            <p:spPr bwMode="auto">
              <a:xfrm>
                <a:off x="1350963" y="3825875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9" name="Line 135"/>
              <p:cNvSpPr>
                <a:spLocks noChangeShapeType="1"/>
              </p:cNvSpPr>
              <p:nvPr/>
            </p:nvSpPr>
            <p:spPr bwMode="auto">
              <a:xfrm>
                <a:off x="1350963" y="3316288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0" name="Line 136"/>
              <p:cNvSpPr>
                <a:spLocks noChangeShapeType="1"/>
              </p:cNvSpPr>
              <p:nvPr/>
            </p:nvSpPr>
            <p:spPr bwMode="auto">
              <a:xfrm>
                <a:off x="1371600" y="3316288"/>
                <a:ext cx="0" cy="509588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1" name="Oval 137"/>
              <p:cNvSpPr>
                <a:spLocks noChangeArrowheads="1"/>
              </p:cNvSpPr>
              <p:nvPr/>
            </p:nvSpPr>
            <p:spPr bwMode="auto">
              <a:xfrm>
                <a:off x="1311275" y="3546475"/>
                <a:ext cx="55563" cy="55563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2" name="Line 138"/>
              <p:cNvSpPr>
                <a:spLocks noChangeShapeType="1"/>
              </p:cNvSpPr>
              <p:nvPr/>
            </p:nvSpPr>
            <p:spPr bwMode="auto">
              <a:xfrm>
                <a:off x="1316038" y="3752850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3" name="Line 139"/>
              <p:cNvSpPr>
                <a:spLocks noChangeShapeType="1"/>
              </p:cNvSpPr>
              <p:nvPr/>
            </p:nvSpPr>
            <p:spPr bwMode="auto">
              <a:xfrm>
                <a:off x="1316038" y="3446463"/>
                <a:ext cx="47625" cy="0"/>
              </a:xfrm>
              <a:prstGeom prst="line">
                <a:avLst/>
              </a:pr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4" name="Line 140"/>
              <p:cNvSpPr>
                <a:spLocks noChangeShapeType="1"/>
              </p:cNvSpPr>
              <p:nvPr/>
            </p:nvSpPr>
            <p:spPr bwMode="auto">
              <a:xfrm>
                <a:off x="1341438" y="3446463"/>
                <a:ext cx="0" cy="306388"/>
              </a:xfrm>
              <a:prstGeom prst="line">
                <a:avLst/>
              </a:prstGeom>
              <a:noFill/>
              <a:ln w="9525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5" name="Freeform 141"/>
              <p:cNvSpPr>
                <a:spLocks/>
              </p:cNvSpPr>
              <p:nvPr/>
            </p:nvSpPr>
            <p:spPr bwMode="auto">
              <a:xfrm>
                <a:off x="1341438" y="3092450"/>
                <a:ext cx="2840038" cy="527050"/>
              </a:xfrm>
              <a:custGeom>
                <a:avLst/>
                <a:gdLst>
                  <a:gd name="T0" fmla="*/ 0 w 1789"/>
                  <a:gd name="T1" fmla="*/ 302 h 332"/>
                  <a:gd name="T2" fmla="*/ 16 w 1789"/>
                  <a:gd name="T3" fmla="*/ 247 h 332"/>
                  <a:gd name="T4" fmla="*/ 41 w 1789"/>
                  <a:gd name="T5" fmla="*/ 95 h 332"/>
                  <a:gd name="T6" fmla="*/ 54 w 1789"/>
                  <a:gd name="T7" fmla="*/ 30 h 332"/>
                  <a:gd name="T8" fmla="*/ 73 w 1789"/>
                  <a:gd name="T9" fmla="*/ 5 h 332"/>
                  <a:gd name="T10" fmla="*/ 114 w 1789"/>
                  <a:gd name="T11" fmla="*/ 0 h 332"/>
                  <a:gd name="T12" fmla="*/ 149 w 1789"/>
                  <a:gd name="T13" fmla="*/ 0 h 332"/>
                  <a:gd name="T14" fmla="*/ 225 w 1789"/>
                  <a:gd name="T15" fmla="*/ 43 h 332"/>
                  <a:gd name="T16" fmla="*/ 301 w 1789"/>
                  <a:gd name="T17" fmla="*/ 87 h 332"/>
                  <a:gd name="T18" fmla="*/ 376 w 1789"/>
                  <a:gd name="T19" fmla="*/ 111 h 332"/>
                  <a:gd name="T20" fmla="*/ 598 w 1789"/>
                  <a:gd name="T21" fmla="*/ 141 h 332"/>
                  <a:gd name="T22" fmla="*/ 893 w 1789"/>
                  <a:gd name="T23" fmla="*/ 188 h 332"/>
                  <a:gd name="T24" fmla="*/ 1789 w 1789"/>
                  <a:gd name="T25" fmla="*/ 332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89" h="332">
                    <a:moveTo>
                      <a:pt x="0" y="302"/>
                    </a:moveTo>
                    <a:lnTo>
                      <a:pt x="16" y="247"/>
                    </a:lnTo>
                    <a:lnTo>
                      <a:pt x="41" y="95"/>
                    </a:lnTo>
                    <a:lnTo>
                      <a:pt x="54" y="30"/>
                    </a:lnTo>
                    <a:lnTo>
                      <a:pt x="73" y="5"/>
                    </a:lnTo>
                    <a:lnTo>
                      <a:pt x="114" y="0"/>
                    </a:lnTo>
                    <a:lnTo>
                      <a:pt x="149" y="0"/>
                    </a:lnTo>
                    <a:lnTo>
                      <a:pt x="225" y="43"/>
                    </a:lnTo>
                    <a:lnTo>
                      <a:pt x="301" y="87"/>
                    </a:lnTo>
                    <a:lnTo>
                      <a:pt x="376" y="111"/>
                    </a:lnTo>
                    <a:lnTo>
                      <a:pt x="598" y="141"/>
                    </a:lnTo>
                    <a:lnTo>
                      <a:pt x="893" y="188"/>
                    </a:lnTo>
                    <a:lnTo>
                      <a:pt x="1789" y="332"/>
                    </a:lnTo>
                  </a:path>
                </a:pathLst>
              </a:custGeom>
              <a:noFill/>
              <a:ln w="17463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6" name="Oval 142"/>
              <p:cNvSpPr>
                <a:spLocks noChangeArrowheads="1"/>
              </p:cNvSpPr>
              <p:nvPr/>
            </p:nvSpPr>
            <p:spPr bwMode="auto">
              <a:xfrm>
                <a:off x="4156075" y="4305300"/>
                <a:ext cx="50800" cy="57150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7" name="Line 143"/>
              <p:cNvSpPr>
                <a:spLocks noChangeShapeType="1"/>
              </p:cNvSpPr>
              <p:nvPr/>
            </p:nvSpPr>
            <p:spPr bwMode="auto">
              <a:xfrm>
                <a:off x="4160838" y="4422775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8" name="Line 144"/>
              <p:cNvSpPr>
                <a:spLocks noChangeShapeType="1"/>
              </p:cNvSpPr>
              <p:nvPr/>
            </p:nvSpPr>
            <p:spPr bwMode="auto">
              <a:xfrm>
                <a:off x="4160838" y="4257675"/>
                <a:ext cx="42863" cy="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9" name="Line 145"/>
              <p:cNvSpPr>
                <a:spLocks noChangeShapeType="1"/>
              </p:cNvSpPr>
              <p:nvPr/>
            </p:nvSpPr>
            <p:spPr bwMode="auto">
              <a:xfrm>
                <a:off x="4181475" y="4257675"/>
                <a:ext cx="0" cy="165100"/>
              </a:xfrm>
              <a:prstGeom prst="line">
                <a:avLst/>
              </a:pr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0" name="Freeform 146"/>
              <p:cNvSpPr>
                <a:spLocks/>
              </p:cNvSpPr>
              <p:nvPr/>
            </p:nvSpPr>
            <p:spPr bwMode="auto">
              <a:xfrm>
                <a:off x="1341438" y="4184650"/>
                <a:ext cx="2840038" cy="155575"/>
              </a:xfrm>
              <a:custGeom>
                <a:avLst/>
                <a:gdLst>
                  <a:gd name="T0" fmla="*/ 1789 w 1789"/>
                  <a:gd name="T1" fmla="*/ 98 h 98"/>
                  <a:gd name="T2" fmla="*/ 893 w 1789"/>
                  <a:gd name="T3" fmla="*/ 49 h 98"/>
                  <a:gd name="T4" fmla="*/ 598 w 1789"/>
                  <a:gd name="T5" fmla="*/ 27 h 98"/>
                  <a:gd name="T6" fmla="*/ 374 w 1789"/>
                  <a:gd name="T7" fmla="*/ 8 h 98"/>
                  <a:gd name="T8" fmla="*/ 301 w 1789"/>
                  <a:gd name="T9" fmla="*/ 0 h 98"/>
                  <a:gd name="T10" fmla="*/ 225 w 1789"/>
                  <a:gd name="T11" fmla="*/ 0 h 98"/>
                  <a:gd name="T12" fmla="*/ 149 w 1789"/>
                  <a:gd name="T13" fmla="*/ 0 h 98"/>
                  <a:gd name="T14" fmla="*/ 114 w 1789"/>
                  <a:gd name="T15" fmla="*/ 6 h 98"/>
                  <a:gd name="T16" fmla="*/ 76 w 1789"/>
                  <a:gd name="T17" fmla="*/ 14 h 98"/>
                  <a:gd name="T18" fmla="*/ 54 w 1789"/>
                  <a:gd name="T19" fmla="*/ 25 h 98"/>
                  <a:gd name="T20" fmla="*/ 33 w 1789"/>
                  <a:gd name="T21" fmla="*/ 44 h 98"/>
                  <a:gd name="T22" fmla="*/ 19 w 1789"/>
                  <a:gd name="T23" fmla="*/ 76 h 98"/>
                  <a:gd name="T24" fmla="*/ 0 w 1789"/>
                  <a:gd name="T25" fmla="*/ 82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89" h="98">
                    <a:moveTo>
                      <a:pt x="1789" y="98"/>
                    </a:moveTo>
                    <a:lnTo>
                      <a:pt x="893" y="49"/>
                    </a:lnTo>
                    <a:lnTo>
                      <a:pt x="598" y="27"/>
                    </a:lnTo>
                    <a:lnTo>
                      <a:pt x="374" y="8"/>
                    </a:lnTo>
                    <a:lnTo>
                      <a:pt x="301" y="0"/>
                    </a:lnTo>
                    <a:lnTo>
                      <a:pt x="225" y="0"/>
                    </a:lnTo>
                    <a:lnTo>
                      <a:pt x="149" y="0"/>
                    </a:lnTo>
                    <a:lnTo>
                      <a:pt x="114" y="6"/>
                    </a:lnTo>
                    <a:lnTo>
                      <a:pt x="76" y="14"/>
                    </a:lnTo>
                    <a:lnTo>
                      <a:pt x="54" y="25"/>
                    </a:lnTo>
                    <a:lnTo>
                      <a:pt x="33" y="44"/>
                    </a:lnTo>
                    <a:lnTo>
                      <a:pt x="19" y="76"/>
                    </a:lnTo>
                    <a:lnTo>
                      <a:pt x="0" y="82"/>
                    </a:lnTo>
                  </a:path>
                </a:pathLst>
              </a:custGeom>
              <a:noFill/>
              <a:ln w="17463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64" name="ZoneTexte 86"/>
            <p:cNvSpPr txBox="1">
              <a:spLocks noChangeArrowheads="1"/>
            </p:cNvSpPr>
            <p:nvPr/>
          </p:nvSpPr>
          <p:spPr bwMode="auto">
            <a:xfrm>
              <a:off x="907358" y="5054780"/>
              <a:ext cx="269625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66" name="ZoneTexte 86"/>
            <p:cNvSpPr txBox="1">
              <a:spLocks noChangeArrowheads="1"/>
            </p:cNvSpPr>
            <p:nvPr/>
          </p:nvSpPr>
          <p:spPr bwMode="auto">
            <a:xfrm>
              <a:off x="1612933" y="5054780"/>
              <a:ext cx="269625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168" name="ZoneTexte 86"/>
            <p:cNvSpPr txBox="1">
              <a:spLocks noChangeArrowheads="1"/>
            </p:cNvSpPr>
            <p:nvPr/>
          </p:nvSpPr>
          <p:spPr bwMode="auto">
            <a:xfrm>
              <a:off x="2299333" y="5054780"/>
              <a:ext cx="354584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169" name="ZoneTexte 86"/>
            <p:cNvSpPr txBox="1">
              <a:spLocks noChangeArrowheads="1"/>
            </p:cNvSpPr>
            <p:nvPr/>
          </p:nvSpPr>
          <p:spPr bwMode="auto">
            <a:xfrm>
              <a:off x="3004908" y="5054780"/>
              <a:ext cx="354584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18</a:t>
              </a:r>
            </a:p>
          </p:txBody>
        </p:sp>
        <p:sp>
          <p:nvSpPr>
            <p:cNvPr id="170" name="ZoneTexte 86"/>
            <p:cNvSpPr txBox="1">
              <a:spLocks noChangeArrowheads="1"/>
            </p:cNvSpPr>
            <p:nvPr/>
          </p:nvSpPr>
          <p:spPr bwMode="auto">
            <a:xfrm>
              <a:off x="3710609" y="5054780"/>
              <a:ext cx="354584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71" name="ZoneTexte 86"/>
            <p:cNvSpPr txBox="1">
              <a:spLocks noChangeArrowheads="1"/>
            </p:cNvSpPr>
            <p:nvPr/>
          </p:nvSpPr>
          <p:spPr bwMode="auto">
            <a:xfrm>
              <a:off x="2053493" y="5279120"/>
              <a:ext cx="846268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Time (h)</a:t>
              </a:r>
            </a:p>
          </p:txBody>
        </p:sp>
        <p:sp>
          <p:nvSpPr>
            <p:cNvPr id="172" name="ZoneTexte 86"/>
            <p:cNvSpPr txBox="1">
              <a:spLocks noChangeArrowheads="1"/>
            </p:cNvSpPr>
            <p:nvPr/>
          </p:nvSpPr>
          <p:spPr bwMode="auto">
            <a:xfrm>
              <a:off x="779519" y="4925996"/>
              <a:ext cx="269625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73" name="ZoneTexte 86"/>
            <p:cNvSpPr txBox="1">
              <a:spLocks noChangeArrowheads="1"/>
            </p:cNvSpPr>
            <p:nvPr/>
          </p:nvSpPr>
          <p:spPr bwMode="auto">
            <a:xfrm>
              <a:off x="694560" y="4659638"/>
              <a:ext cx="354584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74" name="ZoneTexte 86"/>
            <p:cNvSpPr txBox="1">
              <a:spLocks noChangeArrowheads="1"/>
            </p:cNvSpPr>
            <p:nvPr/>
          </p:nvSpPr>
          <p:spPr bwMode="auto">
            <a:xfrm>
              <a:off x="609601" y="3826239"/>
              <a:ext cx="439543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75" name="ZoneTexte 86"/>
            <p:cNvSpPr txBox="1">
              <a:spLocks noChangeArrowheads="1"/>
            </p:cNvSpPr>
            <p:nvPr/>
          </p:nvSpPr>
          <p:spPr bwMode="auto">
            <a:xfrm>
              <a:off x="609601" y="3235987"/>
              <a:ext cx="439543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500</a:t>
              </a:r>
            </a:p>
          </p:txBody>
        </p:sp>
        <p:grpSp>
          <p:nvGrpSpPr>
            <p:cNvPr id="4" name="Groupe 205"/>
            <p:cNvGrpSpPr/>
            <p:nvPr/>
          </p:nvGrpSpPr>
          <p:grpSpPr>
            <a:xfrm>
              <a:off x="2407375" y="3154591"/>
              <a:ext cx="1682899" cy="474556"/>
              <a:chOff x="3006800" y="3212976"/>
              <a:chExt cx="1682899" cy="474556"/>
            </a:xfrm>
          </p:grpSpPr>
          <p:sp>
            <p:nvSpPr>
              <p:cNvPr id="205" name="AutoShape 165"/>
              <p:cNvSpPr>
                <a:spLocks noChangeArrowheads="1"/>
              </p:cNvSpPr>
              <p:nvPr/>
            </p:nvSpPr>
            <p:spPr bwMode="auto">
              <a:xfrm>
                <a:off x="3006800" y="3212976"/>
                <a:ext cx="1680531" cy="44651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76" name="ZoneTexte 86"/>
              <p:cNvSpPr txBox="1">
                <a:spLocks noChangeArrowheads="1"/>
              </p:cNvSpPr>
              <p:nvPr/>
            </p:nvSpPr>
            <p:spPr bwMode="auto">
              <a:xfrm>
                <a:off x="3302075" y="3244496"/>
                <a:ext cx="1387624" cy="258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lnSpc>
                    <a:spcPct val="90000"/>
                  </a:lnSpc>
                </a:pPr>
                <a:r>
                  <a:rPr lang="en-GB" sz="1200" b="1" dirty="0">
                    <a:solidFill>
                      <a:srgbClr val="333399"/>
                    </a:solidFill>
                    <a:latin typeface="+mj-lt"/>
                  </a:rPr>
                  <a:t>E/C/F/TDF (N = 29)</a:t>
                </a:r>
              </a:p>
            </p:txBody>
          </p:sp>
          <p:sp>
            <p:nvSpPr>
              <p:cNvPr id="177" name="ZoneTexte 86"/>
              <p:cNvSpPr txBox="1">
                <a:spLocks noChangeArrowheads="1"/>
              </p:cNvSpPr>
              <p:nvPr/>
            </p:nvSpPr>
            <p:spPr bwMode="auto">
              <a:xfrm>
                <a:off x="3302075" y="3429000"/>
                <a:ext cx="1370696" cy="258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lnSpc>
                    <a:spcPct val="90000"/>
                  </a:lnSpc>
                </a:pPr>
                <a:r>
                  <a:rPr lang="en-GB" sz="1200" b="1" dirty="0">
                    <a:solidFill>
                      <a:srgbClr val="333399"/>
                    </a:solidFill>
                    <a:latin typeface="+mj-lt"/>
                  </a:rPr>
                  <a:t>E/C/F/TAF (N = 36)</a:t>
                </a:r>
              </a:p>
            </p:txBody>
          </p:sp>
          <p:sp>
            <p:nvSpPr>
              <p:cNvPr id="181" name="Oval 161"/>
              <p:cNvSpPr>
                <a:spLocks noChangeArrowheads="1"/>
              </p:cNvSpPr>
              <p:nvPr/>
            </p:nvSpPr>
            <p:spPr bwMode="auto">
              <a:xfrm>
                <a:off x="3156025" y="3323738"/>
                <a:ext cx="71437" cy="73025"/>
              </a:xfrm>
              <a:prstGeom prst="ellipse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Line 162"/>
              <p:cNvSpPr>
                <a:spLocks noChangeShapeType="1"/>
              </p:cNvSpPr>
              <p:nvPr/>
            </p:nvSpPr>
            <p:spPr bwMode="auto">
              <a:xfrm>
                <a:off x="3041726" y="3363425"/>
                <a:ext cx="301624" cy="0"/>
              </a:xfrm>
              <a:prstGeom prst="line">
                <a:avLst/>
              </a:prstGeom>
              <a:noFill/>
              <a:ln w="22225" cap="flat">
                <a:solidFill>
                  <a:srgbClr val="EC662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" name="Oval 163"/>
              <p:cNvSpPr>
                <a:spLocks noChangeArrowheads="1"/>
              </p:cNvSpPr>
              <p:nvPr/>
            </p:nvSpPr>
            <p:spPr bwMode="auto">
              <a:xfrm>
                <a:off x="3156025" y="3538668"/>
                <a:ext cx="71437" cy="68263"/>
              </a:xfrm>
              <a:prstGeom prst="ellipse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" name="Line 164"/>
              <p:cNvSpPr>
                <a:spLocks noChangeShapeType="1"/>
              </p:cNvSpPr>
              <p:nvPr/>
            </p:nvSpPr>
            <p:spPr bwMode="auto">
              <a:xfrm>
                <a:off x="3041726" y="3572005"/>
                <a:ext cx="301624" cy="0"/>
              </a:xfrm>
              <a:prstGeom prst="line">
                <a:avLst/>
              </a:prstGeom>
              <a:noFill/>
              <a:ln w="22225" cap="flat">
                <a:solidFill>
                  <a:srgbClr val="5F3A8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grpSp>
        <p:nvGrpSpPr>
          <p:cNvPr id="163" name="Groupe 162"/>
          <p:cNvGrpSpPr/>
          <p:nvPr/>
        </p:nvGrpSpPr>
        <p:grpSpPr>
          <a:xfrm>
            <a:off x="5212818" y="3264309"/>
            <a:ext cx="2933159" cy="2239865"/>
            <a:chOff x="5212818" y="3264309"/>
            <a:chExt cx="2933159" cy="2239865"/>
          </a:xfrm>
        </p:grpSpPr>
        <p:grpSp>
          <p:nvGrpSpPr>
            <p:cNvPr id="3" name="Groupe 162"/>
            <p:cNvGrpSpPr/>
            <p:nvPr/>
          </p:nvGrpSpPr>
          <p:grpSpPr>
            <a:xfrm>
              <a:off x="5502789" y="3372512"/>
              <a:ext cx="2643188" cy="1697038"/>
              <a:chOff x="4997450" y="2936875"/>
              <a:chExt cx="2643188" cy="1697038"/>
            </a:xfrm>
          </p:grpSpPr>
          <p:sp>
            <p:nvSpPr>
              <p:cNvPr id="38" name="Line 34"/>
              <p:cNvSpPr>
                <a:spLocks noChangeShapeType="1"/>
              </p:cNvSpPr>
              <p:nvPr/>
            </p:nvSpPr>
            <p:spPr bwMode="auto">
              <a:xfrm>
                <a:off x="5054600" y="4633913"/>
                <a:ext cx="258603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" name="Line 35"/>
              <p:cNvSpPr>
                <a:spLocks noChangeShapeType="1"/>
              </p:cNvSpPr>
              <p:nvPr/>
            </p:nvSpPr>
            <p:spPr bwMode="auto">
              <a:xfrm flipV="1">
                <a:off x="5054600" y="2936875"/>
                <a:ext cx="0" cy="169703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0" name="Line 36"/>
              <p:cNvSpPr>
                <a:spLocks noChangeShapeType="1"/>
              </p:cNvSpPr>
              <p:nvPr/>
            </p:nvSpPr>
            <p:spPr bwMode="auto">
              <a:xfrm>
                <a:off x="4997450" y="2936875"/>
                <a:ext cx="603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" name="Line 37"/>
              <p:cNvSpPr>
                <a:spLocks noChangeShapeType="1"/>
              </p:cNvSpPr>
              <p:nvPr/>
            </p:nvSpPr>
            <p:spPr bwMode="auto">
              <a:xfrm>
                <a:off x="4997450" y="3360738"/>
                <a:ext cx="603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2" name="Line 38"/>
              <p:cNvSpPr>
                <a:spLocks noChangeShapeType="1"/>
              </p:cNvSpPr>
              <p:nvPr/>
            </p:nvSpPr>
            <p:spPr bwMode="auto">
              <a:xfrm>
                <a:off x="4997450" y="3783013"/>
                <a:ext cx="603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3" name="Line 39"/>
              <p:cNvSpPr>
                <a:spLocks noChangeShapeType="1"/>
              </p:cNvSpPr>
              <p:nvPr/>
            </p:nvSpPr>
            <p:spPr bwMode="auto">
              <a:xfrm>
                <a:off x="4997450" y="4211638"/>
                <a:ext cx="603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4" name="Line 40"/>
              <p:cNvSpPr>
                <a:spLocks noChangeShapeType="1"/>
              </p:cNvSpPr>
              <p:nvPr/>
            </p:nvSpPr>
            <p:spPr bwMode="auto">
              <a:xfrm>
                <a:off x="4997450" y="4633913"/>
                <a:ext cx="60325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1" name="Rectangle 147"/>
              <p:cNvSpPr>
                <a:spLocks noChangeArrowheads="1"/>
              </p:cNvSpPr>
              <p:nvPr/>
            </p:nvSpPr>
            <p:spPr bwMode="auto">
              <a:xfrm>
                <a:off x="5238750" y="4349750"/>
                <a:ext cx="911225" cy="284163"/>
              </a:xfrm>
              <a:prstGeom prst="rect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2" name="Rectangle 148"/>
              <p:cNvSpPr>
                <a:spLocks noChangeArrowheads="1"/>
              </p:cNvSpPr>
              <p:nvPr/>
            </p:nvSpPr>
            <p:spPr bwMode="auto">
              <a:xfrm>
                <a:off x="6562725" y="3549650"/>
                <a:ext cx="911225" cy="1084263"/>
              </a:xfrm>
              <a:prstGeom prst="rect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3" name="Line 149"/>
              <p:cNvSpPr>
                <a:spLocks noChangeShapeType="1"/>
              </p:cNvSpPr>
              <p:nvPr/>
            </p:nvSpPr>
            <p:spPr bwMode="auto">
              <a:xfrm>
                <a:off x="5646738" y="4473575"/>
                <a:ext cx="95250" cy="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" name="Line 150"/>
              <p:cNvSpPr>
                <a:spLocks noChangeShapeType="1"/>
              </p:cNvSpPr>
              <p:nvPr/>
            </p:nvSpPr>
            <p:spPr bwMode="auto">
              <a:xfrm>
                <a:off x="5646738" y="4149725"/>
                <a:ext cx="95250" cy="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" name="Line 151"/>
              <p:cNvSpPr>
                <a:spLocks noChangeShapeType="1"/>
              </p:cNvSpPr>
              <p:nvPr/>
            </p:nvSpPr>
            <p:spPr bwMode="auto">
              <a:xfrm>
                <a:off x="5694363" y="4149725"/>
                <a:ext cx="0" cy="32385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" name="Line 152"/>
              <p:cNvSpPr>
                <a:spLocks noChangeShapeType="1"/>
              </p:cNvSpPr>
              <p:nvPr/>
            </p:nvSpPr>
            <p:spPr bwMode="auto">
              <a:xfrm>
                <a:off x="5646738" y="4473575"/>
                <a:ext cx="95250" cy="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" name="Line 153"/>
              <p:cNvSpPr>
                <a:spLocks noChangeShapeType="1"/>
              </p:cNvSpPr>
              <p:nvPr/>
            </p:nvSpPr>
            <p:spPr bwMode="auto">
              <a:xfrm>
                <a:off x="5646738" y="4149725"/>
                <a:ext cx="95250" cy="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" name="Line 154"/>
              <p:cNvSpPr>
                <a:spLocks noChangeShapeType="1"/>
              </p:cNvSpPr>
              <p:nvPr/>
            </p:nvSpPr>
            <p:spPr bwMode="auto">
              <a:xfrm>
                <a:off x="5694363" y="4149725"/>
                <a:ext cx="0" cy="32385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" name="Line 155"/>
              <p:cNvSpPr>
                <a:spLocks noChangeShapeType="1"/>
              </p:cNvSpPr>
              <p:nvPr/>
            </p:nvSpPr>
            <p:spPr bwMode="auto">
              <a:xfrm>
                <a:off x="6978650" y="3938588"/>
                <a:ext cx="98425" cy="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Line 156"/>
              <p:cNvSpPr>
                <a:spLocks noChangeShapeType="1"/>
              </p:cNvSpPr>
              <p:nvPr/>
            </p:nvSpPr>
            <p:spPr bwMode="auto">
              <a:xfrm>
                <a:off x="6978650" y="3062288"/>
                <a:ext cx="98425" cy="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" name="Line 157"/>
              <p:cNvSpPr>
                <a:spLocks noChangeShapeType="1"/>
              </p:cNvSpPr>
              <p:nvPr/>
            </p:nvSpPr>
            <p:spPr bwMode="auto">
              <a:xfrm>
                <a:off x="7026275" y="3062288"/>
                <a:ext cx="0" cy="876300"/>
              </a:xfrm>
              <a:prstGeom prst="line">
                <a:avLst/>
              </a:prstGeom>
              <a:noFill/>
              <a:ln w="17463" cap="flat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85" name="ZoneTexte 86"/>
            <p:cNvSpPr txBox="1">
              <a:spLocks noChangeArrowheads="1"/>
            </p:cNvSpPr>
            <p:nvPr/>
          </p:nvSpPr>
          <p:spPr bwMode="auto">
            <a:xfrm>
              <a:off x="5747150" y="5079442"/>
              <a:ext cx="922047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000066"/>
                  </a:solidFill>
                </a:rPr>
                <a:t>E/C/F/TDF</a:t>
              </a:r>
              <a:br>
                <a:rPr lang="en-GB" sz="1200" b="1" dirty="0">
                  <a:solidFill>
                    <a:srgbClr val="000066"/>
                  </a:solidFill>
                </a:rPr>
              </a:br>
              <a:r>
                <a:rPr lang="en-GB" sz="1200" b="1" dirty="0">
                  <a:solidFill>
                    <a:srgbClr val="000066"/>
                  </a:solidFill>
                </a:rPr>
                <a:t>(N = 14)</a:t>
              </a:r>
            </a:p>
          </p:txBody>
        </p:sp>
        <p:sp>
          <p:nvSpPr>
            <p:cNvPr id="186" name="ZoneTexte 86"/>
            <p:cNvSpPr txBox="1">
              <a:spLocks noChangeArrowheads="1"/>
            </p:cNvSpPr>
            <p:nvPr/>
          </p:nvSpPr>
          <p:spPr bwMode="auto">
            <a:xfrm>
              <a:off x="5297777" y="4962120"/>
              <a:ext cx="269625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87" name="ZoneTexte 86"/>
            <p:cNvSpPr txBox="1">
              <a:spLocks noChangeArrowheads="1"/>
            </p:cNvSpPr>
            <p:nvPr/>
          </p:nvSpPr>
          <p:spPr bwMode="auto">
            <a:xfrm>
              <a:off x="5297777" y="4532124"/>
              <a:ext cx="269625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88" name="ZoneTexte 86"/>
            <p:cNvSpPr txBox="1">
              <a:spLocks noChangeArrowheads="1"/>
            </p:cNvSpPr>
            <p:nvPr/>
          </p:nvSpPr>
          <p:spPr bwMode="auto">
            <a:xfrm>
              <a:off x="5212818" y="4103938"/>
              <a:ext cx="354584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89" name="ZoneTexte 86"/>
            <p:cNvSpPr txBox="1">
              <a:spLocks noChangeArrowheads="1"/>
            </p:cNvSpPr>
            <p:nvPr/>
          </p:nvSpPr>
          <p:spPr bwMode="auto">
            <a:xfrm>
              <a:off x="5212818" y="3673942"/>
              <a:ext cx="354584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15</a:t>
              </a:r>
            </a:p>
          </p:txBody>
        </p:sp>
        <p:sp>
          <p:nvSpPr>
            <p:cNvPr id="190" name="ZoneTexte 86"/>
            <p:cNvSpPr txBox="1">
              <a:spLocks noChangeArrowheads="1"/>
            </p:cNvSpPr>
            <p:nvPr/>
          </p:nvSpPr>
          <p:spPr bwMode="auto">
            <a:xfrm>
              <a:off x="5212818" y="3264309"/>
              <a:ext cx="354584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91" name="ZoneTexte 86"/>
            <p:cNvSpPr txBox="1">
              <a:spLocks noChangeArrowheads="1"/>
            </p:cNvSpPr>
            <p:nvPr/>
          </p:nvSpPr>
          <p:spPr bwMode="auto">
            <a:xfrm>
              <a:off x="7112312" y="5079442"/>
              <a:ext cx="910634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000066"/>
                  </a:solidFill>
                </a:rPr>
                <a:t>E/C/F/TAF</a:t>
              </a:r>
              <a:br>
                <a:rPr lang="en-GB" sz="1200" b="1" dirty="0">
                  <a:solidFill>
                    <a:srgbClr val="000066"/>
                  </a:solidFill>
                </a:rPr>
              </a:br>
              <a:r>
                <a:rPr lang="en-GB" sz="1200" b="1" dirty="0">
                  <a:solidFill>
                    <a:srgbClr val="000066"/>
                  </a:solidFill>
                </a:rPr>
                <a:t>(N = 21)</a:t>
              </a:r>
            </a:p>
          </p:txBody>
        </p:sp>
        <p:sp>
          <p:nvSpPr>
            <p:cNvPr id="192" name="ZoneTexte 86"/>
            <p:cNvSpPr txBox="1">
              <a:spLocks noChangeArrowheads="1"/>
            </p:cNvSpPr>
            <p:nvPr/>
          </p:nvSpPr>
          <p:spPr bwMode="auto">
            <a:xfrm>
              <a:off x="6047258" y="4568809"/>
              <a:ext cx="304892" cy="286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333399"/>
                  </a:solidFill>
                </a:rPr>
                <a:t>X</a:t>
              </a:r>
            </a:p>
          </p:txBody>
        </p:sp>
        <p:sp>
          <p:nvSpPr>
            <p:cNvPr id="193" name="ZoneTexte 86"/>
            <p:cNvSpPr txBox="1">
              <a:spLocks noChangeArrowheads="1"/>
            </p:cNvSpPr>
            <p:nvPr/>
          </p:nvSpPr>
          <p:spPr bwMode="auto">
            <a:xfrm>
              <a:off x="7221739" y="3691568"/>
              <a:ext cx="603876" cy="289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333399"/>
                  </a:solidFill>
                </a:rPr>
                <a:t>4.1 X</a:t>
              </a:r>
            </a:p>
          </p:txBody>
        </p:sp>
      </p:grpSp>
      <p:graphicFrame>
        <p:nvGraphicFramePr>
          <p:cNvPr id="19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6651555"/>
              </p:ext>
            </p:extLst>
          </p:nvPr>
        </p:nvGraphicFramePr>
        <p:xfrm>
          <a:off x="1086769" y="5666954"/>
          <a:ext cx="6768999" cy="796082"/>
        </p:xfrm>
        <a:graphic>
          <a:graphicData uri="http://schemas.openxmlformats.org/drawingml/2006/table">
            <a:tbl>
              <a:tblPr/>
              <a:tblGrid>
                <a:gridCol w="2889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59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7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70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28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Steady State TFV PK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E/C/F/TDF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N = 29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66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E/C/F/TAF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N = 36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534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% reduction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Mean </a:t>
                      </a: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AUC</a:t>
                      </a:r>
                      <a:r>
                        <a:rPr kumimoji="0" lang="en-GB" sz="1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tau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ng*h/mL (% CV)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3,410 (25)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297 (20)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91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98" name="TextBox 21"/>
          <p:cNvSpPr txBox="1">
            <a:spLocks noChangeArrowheads="1"/>
          </p:cNvSpPr>
          <p:nvPr/>
        </p:nvSpPr>
        <p:spPr bwMode="auto">
          <a:xfrm>
            <a:off x="609600" y="2743200"/>
            <a:ext cx="4419600" cy="24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fr-FR" sz="1600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Mean</a:t>
            </a:r>
            <a:r>
              <a:rPr lang="fr-FR" sz="16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plasma TFV concentration, </a:t>
            </a:r>
            <a:r>
              <a:rPr lang="fr-FR" sz="1600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ng</a:t>
            </a:r>
            <a:r>
              <a:rPr lang="fr-FR" sz="16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/</a:t>
            </a:r>
            <a:r>
              <a:rPr lang="fr-FR" sz="1600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mL</a:t>
            </a:r>
            <a:r>
              <a:rPr lang="fr-FR" sz="16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(SD)</a:t>
            </a:r>
          </a:p>
        </p:txBody>
      </p:sp>
      <p:sp>
        <p:nvSpPr>
          <p:cNvPr id="199" name="TextBox 21"/>
          <p:cNvSpPr txBox="1">
            <a:spLocks noChangeArrowheads="1"/>
          </p:cNvSpPr>
          <p:nvPr/>
        </p:nvSpPr>
        <p:spPr bwMode="auto">
          <a:xfrm>
            <a:off x="5486400" y="2590800"/>
            <a:ext cx="2971800" cy="83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0"/>
              </a:spcBef>
              <a:defRPr/>
            </a:pPr>
            <a:r>
              <a:rPr lang="en-US" sz="16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Intracellular TFV-DP</a:t>
            </a:r>
          </a:p>
          <a:p>
            <a:pPr algn="ctr">
              <a:spcBef>
                <a:spcPts val="0"/>
              </a:spcBef>
              <a:defRPr/>
            </a:pPr>
            <a:r>
              <a:rPr lang="fr-FR" sz="14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TFV </a:t>
            </a:r>
            <a:r>
              <a:rPr lang="fr-FR" sz="1400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Exposure</a:t>
            </a:r>
            <a:r>
              <a:rPr lang="fr-FR" sz="14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(µM*h), </a:t>
            </a:r>
          </a:p>
          <a:p>
            <a:pPr algn="ctr">
              <a:spcBef>
                <a:spcPts val="0"/>
              </a:spcBef>
              <a:defRPr/>
            </a:pPr>
            <a:r>
              <a:rPr lang="fr-FR" sz="1400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Geometric</a:t>
            </a:r>
            <a:r>
              <a:rPr lang="fr-FR" sz="14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</a:t>
            </a:r>
            <a:r>
              <a:rPr lang="fr-FR" sz="1400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mean</a:t>
            </a:r>
            <a:r>
              <a:rPr lang="fr-FR" sz="14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(95% CI)</a:t>
            </a:r>
          </a:p>
          <a:p>
            <a:pPr algn="ctr">
              <a:spcBef>
                <a:spcPts val="0"/>
              </a:spcBef>
              <a:defRPr/>
            </a:pPr>
            <a:endParaRPr lang="en-US" sz="1600" b="1" dirty="0">
              <a:solidFill>
                <a:srgbClr val="CC3300"/>
              </a:solidFill>
              <a:latin typeface="+mj-lt"/>
              <a:ea typeface="ＭＳ Ｐゴシック" pitchFamily="-1" charset="-128"/>
              <a:cs typeface="+mn-cs"/>
            </a:endParaRPr>
          </a:p>
          <a:p>
            <a:pPr algn="ctr">
              <a:spcBef>
                <a:spcPts val="0"/>
              </a:spcBef>
              <a:defRPr/>
            </a:pPr>
            <a:endParaRPr lang="en-US" sz="1400" dirty="0">
              <a:solidFill>
                <a:srgbClr val="CC3300"/>
              </a:solidFill>
              <a:latin typeface="+mj-lt"/>
              <a:ea typeface="ＭＳ Ｐゴシック" pitchFamily="-1" charset="-128"/>
              <a:cs typeface="+mn-cs"/>
            </a:endParaRPr>
          </a:p>
        </p:txBody>
      </p:sp>
      <p:sp>
        <p:nvSpPr>
          <p:cNvPr id="20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Studies GS-US-292-0104 and GS-US-292-0111: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QD </a:t>
            </a:r>
            <a:r>
              <a:rPr lang="en-GB" sz="3200" dirty="0" err="1">
                <a:ea typeface="ＭＳ Ｐゴシック" pitchFamily="34" charset="-128"/>
              </a:rPr>
              <a:t>vs</a:t>
            </a:r>
            <a:r>
              <a:rPr lang="en-GB" sz="3200" dirty="0">
                <a:ea typeface="ＭＳ Ｐゴシック" pitchFamily="34" charset="-128"/>
              </a:rPr>
              <a:t> E/C/F/TDF QD</a:t>
            </a:r>
          </a:p>
        </p:txBody>
      </p:sp>
      <p:grpSp>
        <p:nvGrpSpPr>
          <p:cNvPr id="196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00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04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9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2"/>
          <p:cNvSpPr txBox="1">
            <a:spLocks noChangeArrowheads="1"/>
          </p:cNvSpPr>
          <p:nvPr/>
        </p:nvSpPr>
        <p:spPr bwMode="auto">
          <a:xfrm>
            <a:off x="2278614" y="1128713"/>
            <a:ext cx="45740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12290" name="Text Box 134"/>
          <p:cNvSpPr txBox="1">
            <a:spLocks noChangeArrowheads="1"/>
          </p:cNvSpPr>
          <p:nvPr/>
        </p:nvSpPr>
        <p:spPr bwMode="auto">
          <a:xfrm>
            <a:off x="1928813" y="1567582"/>
            <a:ext cx="5145087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</a:pPr>
            <a:r>
              <a:rPr lang="en-GB" sz="2000" b="1" dirty="0">
                <a:solidFill>
                  <a:srgbClr val="CC3300"/>
                </a:solidFill>
                <a:latin typeface="Calibri" pitchFamily="34" charset="0"/>
              </a:rPr>
              <a:t>HIV RNA &lt; 50 c/mL, ITT, snapshot analysis</a:t>
            </a:r>
          </a:p>
        </p:txBody>
      </p:sp>
      <p:grpSp>
        <p:nvGrpSpPr>
          <p:cNvPr id="12291" name="Groupe 64"/>
          <p:cNvGrpSpPr>
            <a:grpSpLocks/>
          </p:cNvGrpSpPr>
          <p:nvPr/>
        </p:nvGrpSpPr>
        <p:grpSpPr bwMode="auto">
          <a:xfrm>
            <a:off x="7324045" y="1762081"/>
            <a:ext cx="1533525" cy="625475"/>
            <a:chOff x="388938" y="1647825"/>
            <a:chExt cx="1533525" cy="625475"/>
          </a:xfrm>
        </p:grpSpPr>
        <p:sp>
          <p:nvSpPr>
            <p:cNvPr id="12348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2349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12350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12351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12352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grpSp>
        <p:nvGrpSpPr>
          <p:cNvPr id="12292" name="Groupe 65"/>
          <p:cNvGrpSpPr>
            <a:grpSpLocks/>
          </p:cNvGrpSpPr>
          <p:nvPr/>
        </p:nvGrpSpPr>
        <p:grpSpPr bwMode="auto">
          <a:xfrm>
            <a:off x="193966" y="2510731"/>
            <a:ext cx="8654759" cy="4086621"/>
            <a:chOff x="193966" y="2378610"/>
            <a:chExt cx="8654759" cy="4086621"/>
          </a:xfrm>
        </p:grpSpPr>
        <p:sp>
          <p:nvSpPr>
            <p:cNvPr id="12298" name="Rectangle 133"/>
            <p:cNvSpPr>
              <a:spLocks noChangeArrowheads="1"/>
            </p:cNvSpPr>
            <p:nvPr/>
          </p:nvSpPr>
          <p:spPr bwMode="auto">
            <a:xfrm>
              <a:off x="941388" y="3154364"/>
              <a:ext cx="615950" cy="2584450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299" name="Rectangle 135"/>
            <p:cNvSpPr>
              <a:spLocks noChangeArrowheads="1"/>
            </p:cNvSpPr>
            <p:nvPr/>
          </p:nvSpPr>
          <p:spPr bwMode="auto">
            <a:xfrm>
              <a:off x="293353" y="4950054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12300" name="Rectangle 136"/>
            <p:cNvSpPr>
              <a:spLocks noChangeArrowheads="1"/>
            </p:cNvSpPr>
            <p:nvPr/>
          </p:nvSpPr>
          <p:spPr bwMode="auto">
            <a:xfrm>
              <a:off x="293353" y="4257904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12301" name="Rectangle 137"/>
            <p:cNvSpPr>
              <a:spLocks noChangeArrowheads="1"/>
            </p:cNvSpPr>
            <p:nvPr/>
          </p:nvSpPr>
          <p:spPr bwMode="auto">
            <a:xfrm>
              <a:off x="193966" y="2876779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2302" name="Rectangle 138"/>
            <p:cNvSpPr>
              <a:spLocks noChangeArrowheads="1"/>
            </p:cNvSpPr>
            <p:nvPr/>
          </p:nvSpPr>
          <p:spPr bwMode="auto">
            <a:xfrm>
              <a:off x="293353" y="356734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75</a:t>
              </a:r>
            </a:p>
          </p:txBody>
        </p:sp>
        <p:sp>
          <p:nvSpPr>
            <p:cNvPr id="12303" name="Line 139"/>
            <p:cNvSpPr>
              <a:spLocks noChangeShapeType="1"/>
            </p:cNvSpPr>
            <p:nvPr/>
          </p:nvSpPr>
          <p:spPr bwMode="auto">
            <a:xfrm>
              <a:off x="581025" y="5057775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4" name="Line 140"/>
            <p:cNvSpPr>
              <a:spLocks noChangeShapeType="1"/>
            </p:cNvSpPr>
            <p:nvPr/>
          </p:nvSpPr>
          <p:spPr bwMode="auto">
            <a:xfrm>
              <a:off x="581025" y="4367213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5" name="Line 141"/>
            <p:cNvSpPr>
              <a:spLocks noChangeShapeType="1"/>
            </p:cNvSpPr>
            <p:nvPr/>
          </p:nvSpPr>
          <p:spPr bwMode="auto">
            <a:xfrm>
              <a:off x="581025" y="2982913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6" name="Line 142"/>
            <p:cNvSpPr>
              <a:spLocks noChangeShapeType="1"/>
            </p:cNvSpPr>
            <p:nvPr/>
          </p:nvSpPr>
          <p:spPr bwMode="auto">
            <a:xfrm>
              <a:off x="581025" y="3673475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7" name="Line 143"/>
            <p:cNvSpPr>
              <a:spLocks noChangeShapeType="1"/>
            </p:cNvSpPr>
            <p:nvPr/>
          </p:nvSpPr>
          <p:spPr bwMode="auto">
            <a:xfrm>
              <a:off x="690563" y="297338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8" name="Rectangle 144"/>
            <p:cNvSpPr>
              <a:spLocks noChangeArrowheads="1"/>
            </p:cNvSpPr>
            <p:nvPr/>
          </p:nvSpPr>
          <p:spPr bwMode="auto">
            <a:xfrm>
              <a:off x="1070358" y="2852338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92</a:t>
              </a:r>
            </a:p>
          </p:txBody>
        </p:sp>
        <p:sp>
          <p:nvSpPr>
            <p:cNvPr id="12309" name="Rectangle 145"/>
            <p:cNvSpPr>
              <a:spLocks noChangeArrowheads="1"/>
            </p:cNvSpPr>
            <p:nvPr/>
          </p:nvSpPr>
          <p:spPr bwMode="auto">
            <a:xfrm>
              <a:off x="1696233" y="2971863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90</a:t>
              </a:r>
            </a:p>
          </p:txBody>
        </p:sp>
        <p:sp>
          <p:nvSpPr>
            <p:cNvPr id="12310" name="Text Box 148"/>
            <p:cNvSpPr txBox="1">
              <a:spLocks noChangeArrowheads="1"/>
            </p:cNvSpPr>
            <p:nvPr/>
          </p:nvSpPr>
          <p:spPr bwMode="auto">
            <a:xfrm>
              <a:off x="255588" y="2497138"/>
              <a:ext cx="390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2311" name="Rectangle 151"/>
            <p:cNvSpPr>
              <a:spLocks noChangeArrowheads="1"/>
            </p:cNvSpPr>
            <p:nvPr/>
          </p:nvSpPr>
          <p:spPr bwMode="auto">
            <a:xfrm>
              <a:off x="1565875" y="3290889"/>
              <a:ext cx="615950" cy="2447925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12" name="ZoneTexte 86"/>
            <p:cNvSpPr txBox="1">
              <a:spLocks noChangeArrowheads="1"/>
            </p:cNvSpPr>
            <p:nvPr/>
          </p:nvSpPr>
          <p:spPr bwMode="auto">
            <a:xfrm>
              <a:off x="675885" y="5791200"/>
              <a:ext cx="1853392" cy="6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Adjusted </a:t>
              </a: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(95% CI) </a:t>
              </a:r>
              <a:r>
                <a:rPr lang="en-GB" sz="1400" b="1" dirty="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2.0% (- 0.7 ; 4.7)</a:t>
              </a:r>
            </a:p>
          </p:txBody>
        </p:sp>
        <p:sp>
          <p:nvSpPr>
            <p:cNvPr id="12313" name="Rectangle 133"/>
            <p:cNvSpPr>
              <a:spLocks noChangeArrowheads="1"/>
            </p:cNvSpPr>
            <p:nvPr/>
          </p:nvSpPr>
          <p:spPr bwMode="auto">
            <a:xfrm>
              <a:off x="4184650" y="3348489"/>
              <a:ext cx="615950" cy="2390325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14" name="Rectangle 144"/>
            <p:cNvSpPr>
              <a:spLocks noChangeArrowheads="1"/>
            </p:cNvSpPr>
            <p:nvPr/>
          </p:nvSpPr>
          <p:spPr bwMode="auto">
            <a:xfrm>
              <a:off x="2892408" y="2828588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94</a:t>
              </a:r>
            </a:p>
          </p:txBody>
        </p:sp>
        <p:sp>
          <p:nvSpPr>
            <p:cNvPr id="12315" name="Rectangle 145"/>
            <p:cNvSpPr>
              <a:spLocks noChangeArrowheads="1"/>
            </p:cNvSpPr>
            <p:nvPr/>
          </p:nvSpPr>
          <p:spPr bwMode="auto">
            <a:xfrm>
              <a:off x="3505583" y="294685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91</a:t>
              </a:r>
            </a:p>
          </p:txBody>
        </p:sp>
        <p:sp>
          <p:nvSpPr>
            <p:cNvPr id="12316" name="Rectangle 151"/>
            <p:cNvSpPr>
              <a:spLocks noChangeArrowheads="1"/>
            </p:cNvSpPr>
            <p:nvPr/>
          </p:nvSpPr>
          <p:spPr bwMode="auto">
            <a:xfrm>
              <a:off x="4801000" y="3308351"/>
              <a:ext cx="615950" cy="2430463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2" name="Rectangle 40"/>
            <p:cNvSpPr>
              <a:spLocks noChangeArrowheads="1"/>
            </p:cNvSpPr>
            <p:nvPr/>
          </p:nvSpPr>
          <p:spPr bwMode="auto">
            <a:xfrm>
              <a:off x="685800" y="2411947"/>
              <a:ext cx="1795463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Primary analysis</a:t>
              </a:r>
            </a:p>
            <a:p>
              <a:pPr algn="ctr" defTabSz="914400">
                <a:spcBef>
                  <a:spcPct val="500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(Overall)</a:t>
              </a:r>
              <a:endParaRPr lang="en-GB" b="1" dirty="0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12318" name="Line 146"/>
            <p:cNvSpPr>
              <a:spLocks noChangeShapeType="1"/>
            </p:cNvSpPr>
            <p:nvPr/>
          </p:nvSpPr>
          <p:spPr bwMode="auto">
            <a:xfrm>
              <a:off x="581025" y="5749925"/>
              <a:ext cx="82057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19" name="Rectangle 41"/>
            <p:cNvSpPr>
              <a:spLocks noChangeArrowheads="1"/>
            </p:cNvSpPr>
            <p:nvPr/>
          </p:nvSpPr>
          <p:spPr bwMode="auto">
            <a:xfrm>
              <a:off x="2883736" y="5749925"/>
              <a:ext cx="98456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u="sng" dirty="0">
                  <a:solidFill>
                    <a:srgbClr val="000066"/>
                  </a:solidFill>
                </a:rPr>
                <a:t>&lt;</a:t>
              </a:r>
              <a:r>
                <a:rPr lang="en-GB" sz="1400" b="1" dirty="0">
                  <a:solidFill>
                    <a:srgbClr val="000066"/>
                  </a:solidFill>
                </a:rPr>
                <a:t> 100 000</a:t>
              </a:r>
            </a:p>
          </p:txBody>
        </p:sp>
        <p:sp>
          <p:nvSpPr>
            <p:cNvPr id="12320" name="Rectangle 135"/>
            <p:cNvSpPr>
              <a:spLocks noChangeArrowheads="1"/>
            </p:cNvSpPr>
            <p:nvPr/>
          </p:nvSpPr>
          <p:spPr bwMode="auto">
            <a:xfrm>
              <a:off x="409575" y="5622925"/>
              <a:ext cx="984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321" name="Rectangle 133"/>
            <p:cNvSpPr>
              <a:spLocks noChangeArrowheads="1"/>
            </p:cNvSpPr>
            <p:nvPr/>
          </p:nvSpPr>
          <p:spPr bwMode="auto">
            <a:xfrm>
              <a:off x="5937250" y="3392509"/>
              <a:ext cx="615950" cy="2346305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2" name="Rectangle 151"/>
            <p:cNvSpPr>
              <a:spLocks noChangeArrowheads="1"/>
            </p:cNvSpPr>
            <p:nvPr/>
          </p:nvSpPr>
          <p:spPr bwMode="auto">
            <a:xfrm>
              <a:off x="6553600" y="3323060"/>
              <a:ext cx="615950" cy="2415754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3" name="Rectangle 133"/>
            <p:cNvSpPr>
              <a:spLocks noChangeArrowheads="1"/>
            </p:cNvSpPr>
            <p:nvPr/>
          </p:nvSpPr>
          <p:spPr bwMode="auto">
            <a:xfrm>
              <a:off x="7357075" y="3124201"/>
              <a:ext cx="615950" cy="2614613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4" name="Rectangle 151"/>
            <p:cNvSpPr>
              <a:spLocks noChangeArrowheads="1"/>
            </p:cNvSpPr>
            <p:nvPr/>
          </p:nvSpPr>
          <p:spPr bwMode="auto">
            <a:xfrm>
              <a:off x="7971175" y="3264062"/>
              <a:ext cx="614363" cy="2474752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5" name="Rectangle 133"/>
            <p:cNvSpPr>
              <a:spLocks noChangeArrowheads="1"/>
            </p:cNvSpPr>
            <p:nvPr/>
          </p:nvSpPr>
          <p:spPr bwMode="auto">
            <a:xfrm>
              <a:off x="2760000" y="3124201"/>
              <a:ext cx="615950" cy="2614613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6" name="Rectangle 151"/>
            <p:cNvSpPr>
              <a:spLocks noChangeArrowheads="1"/>
            </p:cNvSpPr>
            <p:nvPr/>
          </p:nvSpPr>
          <p:spPr bwMode="auto">
            <a:xfrm>
              <a:off x="3376350" y="3261914"/>
              <a:ext cx="615950" cy="2476900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7" name="TextBox 4"/>
            <p:cNvSpPr txBox="1">
              <a:spLocks noChangeArrowheads="1"/>
            </p:cNvSpPr>
            <p:nvPr/>
          </p:nvSpPr>
          <p:spPr bwMode="auto">
            <a:xfrm>
              <a:off x="944300" y="5375275"/>
              <a:ext cx="5826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800/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866</a:t>
              </a:r>
            </a:p>
          </p:txBody>
        </p:sp>
        <p:sp>
          <p:nvSpPr>
            <p:cNvPr id="12328" name="TextBox 4"/>
            <p:cNvSpPr txBox="1">
              <a:spLocks noChangeArrowheads="1"/>
            </p:cNvSpPr>
            <p:nvPr/>
          </p:nvSpPr>
          <p:spPr bwMode="auto">
            <a:xfrm>
              <a:off x="1596038" y="5375275"/>
              <a:ext cx="585787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784/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867</a:t>
              </a:r>
            </a:p>
          </p:txBody>
        </p:sp>
        <p:sp>
          <p:nvSpPr>
            <p:cNvPr id="12329" name="Rectangle 144"/>
            <p:cNvSpPr>
              <a:spLocks noChangeArrowheads="1"/>
            </p:cNvSpPr>
            <p:nvPr/>
          </p:nvSpPr>
          <p:spPr bwMode="auto">
            <a:xfrm>
              <a:off x="4302941" y="3043252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87</a:t>
              </a:r>
            </a:p>
          </p:txBody>
        </p:sp>
        <p:sp>
          <p:nvSpPr>
            <p:cNvPr id="12330" name="Rectangle 145"/>
            <p:cNvSpPr>
              <a:spLocks noChangeArrowheads="1"/>
            </p:cNvSpPr>
            <p:nvPr/>
          </p:nvSpPr>
          <p:spPr bwMode="auto">
            <a:xfrm>
              <a:off x="4935058" y="3017375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89</a:t>
              </a:r>
            </a:p>
          </p:txBody>
        </p:sp>
        <p:sp>
          <p:nvSpPr>
            <p:cNvPr id="12331" name="Rectangle 144"/>
            <p:cNvSpPr>
              <a:spLocks noChangeArrowheads="1"/>
            </p:cNvSpPr>
            <p:nvPr/>
          </p:nvSpPr>
          <p:spPr bwMode="auto">
            <a:xfrm>
              <a:off x="6055268" y="307525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86</a:t>
              </a:r>
            </a:p>
          </p:txBody>
        </p:sp>
        <p:sp>
          <p:nvSpPr>
            <p:cNvPr id="12332" name="Rectangle 145"/>
            <p:cNvSpPr>
              <a:spLocks noChangeArrowheads="1"/>
            </p:cNvSpPr>
            <p:nvPr/>
          </p:nvSpPr>
          <p:spPr bwMode="auto">
            <a:xfrm>
              <a:off x="6671173" y="300580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89</a:t>
              </a:r>
            </a:p>
          </p:txBody>
        </p:sp>
        <p:sp>
          <p:nvSpPr>
            <p:cNvPr id="12333" name="Rectangle 144"/>
            <p:cNvSpPr>
              <a:spLocks noChangeArrowheads="1"/>
            </p:cNvSpPr>
            <p:nvPr/>
          </p:nvSpPr>
          <p:spPr bwMode="auto">
            <a:xfrm>
              <a:off x="7497808" y="2828263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12334" name="Rectangle 145"/>
            <p:cNvSpPr>
              <a:spLocks noChangeArrowheads="1"/>
            </p:cNvSpPr>
            <p:nvPr/>
          </p:nvSpPr>
          <p:spPr bwMode="auto">
            <a:xfrm>
              <a:off x="8103889" y="295950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latin typeface="+mj-lt"/>
                </a:rPr>
                <a:t>91</a:t>
              </a:r>
            </a:p>
          </p:txBody>
        </p:sp>
        <p:sp>
          <p:nvSpPr>
            <p:cNvPr id="3" name="Rectangle 40"/>
            <p:cNvSpPr>
              <a:spLocks noChangeArrowheads="1"/>
            </p:cNvSpPr>
            <p:nvPr/>
          </p:nvSpPr>
          <p:spPr bwMode="auto">
            <a:xfrm>
              <a:off x="2667000" y="2378610"/>
              <a:ext cx="3014663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GB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By baseline HIV RNA (c/mL)</a:t>
              </a:r>
              <a:endParaRPr lang="en-GB" b="1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12335" name="Rectangle 40"/>
            <p:cNvSpPr>
              <a:spLocks noChangeArrowheads="1"/>
            </p:cNvSpPr>
            <p:nvPr/>
          </p:nvSpPr>
          <p:spPr bwMode="auto">
            <a:xfrm>
              <a:off x="5834063" y="2378610"/>
              <a:ext cx="3014662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GB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By baseline CD4 count(/mm</a:t>
              </a:r>
              <a:r>
                <a:rPr lang="en-GB" sz="1600" b="1" baseline="3000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3</a:t>
              </a:r>
              <a:r>
                <a:rPr lang="en-GB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)</a:t>
              </a:r>
              <a:endParaRPr lang="en-GB" b="1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12337" name="Rectangle 41"/>
            <p:cNvSpPr>
              <a:spLocks noChangeArrowheads="1"/>
            </p:cNvSpPr>
            <p:nvPr/>
          </p:nvSpPr>
          <p:spPr bwMode="auto">
            <a:xfrm>
              <a:off x="4321086" y="5749925"/>
              <a:ext cx="98456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>
                  <a:solidFill>
                    <a:srgbClr val="000066"/>
                  </a:solidFill>
                </a:rPr>
                <a:t>&gt; 100 000</a:t>
              </a:r>
            </a:p>
          </p:txBody>
        </p:sp>
        <p:sp>
          <p:nvSpPr>
            <p:cNvPr id="12338" name="Rectangle 41"/>
            <p:cNvSpPr>
              <a:spLocks noChangeArrowheads="1"/>
            </p:cNvSpPr>
            <p:nvPr/>
          </p:nvSpPr>
          <p:spPr bwMode="auto">
            <a:xfrm>
              <a:off x="6234843" y="5749925"/>
              <a:ext cx="636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</a:rPr>
                <a:t>&lt; 200</a:t>
              </a:r>
            </a:p>
          </p:txBody>
        </p:sp>
        <p:sp>
          <p:nvSpPr>
            <p:cNvPr id="12339" name="Rectangle 41"/>
            <p:cNvSpPr>
              <a:spLocks noChangeArrowheads="1"/>
            </p:cNvSpPr>
            <p:nvPr/>
          </p:nvSpPr>
          <p:spPr bwMode="auto">
            <a:xfrm>
              <a:off x="7666806" y="5749925"/>
              <a:ext cx="63030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</a:rPr>
                <a:t>≥ 200</a:t>
              </a:r>
            </a:p>
          </p:txBody>
        </p:sp>
        <p:sp>
          <p:nvSpPr>
            <p:cNvPr id="12340" name="TextBox 15"/>
            <p:cNvSpPr txBox="1">
              <a:spLocks noChangeArrowheads="1"/>
            </p:cNvSpPr>
            <p:nvPr/>
          </p:nvSpPr>
          <p:spPr bwMode="auto">
            <a:xfrm>
              <a:off x="340651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610/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672</a:t>
              </a:r>
            </a:p>
          </p:txBody>
        </p:sp>
        <p:sp>
          <p:nvSpPr>
            <p:cNvPr id="12341" name="TextBox 16"/>
            <p:cNvSpPr txBox="1">
              <a:spLocks noChangeArrowheads="1"/>
            </p:cNvSpPr>
            <p:nvPr/>
          </p:nvSpPr>
          <p:spPr bwMode="auto">
            <a:xfrm>
              <a:off x="4191000" y="5376863"/>
              <a:ext cx="5857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171/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196</a:t>
              </a:r>
            </a:p>
          </p:txBody>
        </p:sp>
        <p:sp>
          <p:nvSpPr>
            <p:cNvPr id="12342" name="TextBox 17"/>
            <p:cNvSpPr txBox="1">
              <a:spLocks noChangeArrowheads="1"/>
            </p:cNvSpPr>
            <p:nvPr/>
          </p:nvSpPr>
          <p:spPr bwMode="auto">
            <a:xfrm>
              <a:off x="4842738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174/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195</a:t>
              </a:r>
            </a:p>
          </p:txBody>
        </p:sp>
        <p:sp>
          <p:nvSpPr>
            <p:cNvPr id="12343" name="TextBox 4"/>
            <p:cNvSpPr txBox="1">
              <a:spLocks noChangeArrowheads="1"/>
            </p:cNvSpPr>
            <p:nvPr/>
          </p:nvSpPr>
          <p:spPr bwMode="auto">
            <a:xfrm>
              <a:off x="279016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629/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670</a:t>
              </a:r>
            </a:p>
          </p:txBody>
        </p:sp>
        <p:sp>
          <p:nvSpPr>
            <p:cNvPr id="12344" name="TextBox 1"/>
            <p:cNvSpPr txBox="1">
              <a:spLocks noChangeArrowheads="1"/>
            </p:cNvSpPr>
            <p:nvPr/>
          </p:nvSpPr>
          <p:spPr bwMode="auto">
            <a:xfrm>
              <a:off x="5961925" y="5376863"/>
              <a:ext cx="5857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96/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112</a:t>
              </a:r>
            </a:p>
          </p:txBody>
        </p:sp>
        <p:sp>
          <p:nvSpPr>
            <p:cNvPr id="12345" name="TextBox 4"/>
            <p:cNvSpPr txBox="1">
              <a:spLocks noChangeArrowheads="1"/>
            </p:cNvSpPr>
            <p:nvPr/>
          </p:nvSpPr>
          <p:spPr bwMode="auto">
            <a:xfrm>
              <a:off x="6536138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104/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117</a:t>
              </a:r>
            </a:p>
          </p:txBody>
        </p:sp>
        <p:sp>
          <p:nvSpPr>
            <p:cNvPr id="12346" name="TextBox 4"/>
            <p:cNvSpPr txBox="1">
              <a:spLocks noChangeArrowheads="1"/>
            </p:cNvSpPr>
            <p:nvPr/>
          </p:nvSpPr>
          <p:spPr bwMode="auto">
            <a:xfrm>
              <a:off x="732936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703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/753</a:t>
              </a:r>
            </a:p>
          </p:txBody>
        </p:sp>
        <p:sp>
          <p:nvSpPr>
            <p:cNvPr id="12347" name="TextBox 4"/>
            <p:cNvSpPr txBox="1">
              <a:spLocks noChangeArrowheads="1"/>
            </p:cNvSpPr>
            <p:nvPr/>
          </p:nvSpPr>
          <p:spPr bwMode="auto">
            <a:xfrm>
              <a:off x="7950538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680/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750</a:t>
              </a:r>
            </a:p>
          </p:txBody>
        </p:sp>
      </p:grpSp>
      <p:sp>
        <p:nvSpPr>
          <p:cNvPr id="122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>
                <a:ea typeface="ＭＳ Ｐゴシック" pitchFamily="34" charset="-128"/>
              </a:rPr>
              <a:t>Studies GS-US-292-0104 and GS-US-292-0111: 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E/C/F/TAF QD vs E/C/F/TDF QD</a:t>
            </a:r>
          </a:p>
        </p:txBody>
      </p: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67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68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69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2"/>
          <p:cNvSpPr txBox="1">
            <a:spLocks noChangeArrowheads="1"/>
          </p:cNvSpPr>
          <p:nvPr/>
        </p:nvSpPr>
        <p:spPr bwMode="auto">
          <a:xfrm>
            <a:off x="2278614" y="1128713"/>
            <a:ext cx="45740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12290" name="Text Box 134"/>
          <p:cNvSpPr txBox="1">
            <a:spLocks noChangeArrowheads="1"/>
          </p:cNvSpPr>
          <p:nvPr/>
        </p:nvSpPr>
        <p:spPr bwMode="auto">
          <a:xfrm>
            <a:off x="3341360" y="1572122"/>
            <a:ext cx="2424766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</a:pPr>
            <a:r>
              <a:rPr lang="en-GB" sz="2000" b="1" dirty="0">
                <a:solidFill>
                  <a:srgbClr val="CC3300"/>
                </a:solidFill>
                <a:latin typeface="Calibri" pitchFamily="34" charset="0"/>
              </a:rPr>
              <a:t>Secondary endpoints</a:t>
            </a:r>
          </a:p>
        </p:txBody>
      </p:sp>
      <p:sp>
        <p:nvSpPr>
          <p:cNvPr id="122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>
                <a:ea typeface="ＭＳ Ｐゴシック" pitchFamily="34" charset="-128"/>
              </a:rPr>
              <a:t>Studies GS-US-292-0104 and GS-US-292-0111: 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E/C/F/TAF QD vs E/C/F/TDF QD</a:t>
            </a:r>
          </a:p>
        </p:txBody>
      </p: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07950" y="2053870"/>
            <a:ext cx="8722527" cy="4384839"/>
            <a:chOff x="107950" y="2053870"/>
            <a:chExt cx="8722527" cy="4384839"/>
          </a:xfrm>
        </p:grpSpPr>
        <p:sp>
          <p:nvSpPr>
            <p:cNvPr id="12298" name="Rectangle 133"/>
            <p:cNvSpPr>
              <a:spLocks noChangeArrowheads="1"/>
            </p:cNvSpPr>
            <p:nvPr/>
          </p:nvSpPr>
          <p:spPr bwMode="auto">
            <a:xfrm>
              <a:off x="941388" y="3413051"/>
              <a:ext cx="615950" cy="2325763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299" name="Rectangle 135"/>
            <p:cNvSpPr>
              <a:spLocks noChangeArrowheads="1"/>
            </p:cNvSpPr>
            <p:nvPr/>
          </p:nvSpPr>
          <p:spPr bwMode="auto">
            <a:xfrm>
              <a:off x="236538" y="4951413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12300" name="Rectangle 136"/>
            <p:cNvSpPr>
              <a:spLocks noChangeArrowheads="1"/>
            </p:cNvSpPr>
            <p:nvPr/>
          </p:nvSpPr>
          <p:spPr bwMode="auto">
            <a:xfrm>
              <a:off x="236538" y="4259263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12301" name="Rectangle 137"/>
            <p:cNvSpPr>
              <a:spLocks noChangeArrowheads="1"/>
            </p:cNvSpPr>
            <p:nvPr/>
          </p:nvSpPr>
          <p:spPr bwMode="auto">
            <a:xfrm>
              <a:off x="107950" y="2878138"/>
              <a:ext cx="3841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2302" name="Rectangle 138"/>
            <p:cNvSpPr>
              <a:spLocks noChangeArrowheads="1"/>
            </p:cNvSpPr>
            <p:nvPr/>
          </p:nvSpPr>
          <p:spPr bwMode="auto">
            <a:xfrm>
              <a:off x="236538" y="3568700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75</a:t>
              </a:r>
            </a:p>
          </p:txBody>
        </p:sp>
        <p:sp>
          <p:nvSpPr>
            <p:cNvPr id="12303" name="Line 139"/>
            <p:cNvSpPr>
              <a:spLocks noChangeShapeType="1"/>
            </p:cNvSpPr>
            <p:nvPr/>
          </p:nvSpPr>
          <p:spPr bwMode="auto">
            <a:xfrm>
              <a:off x="581025" y="5057775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4" name="Line 140"/>
            <p:cNvSpPr>
              <a:spLocks noChangeShapeType="1"/>
            </p:cNvSpPr>
            <p:nvPr/>
          </p:nvSpPr>
          <p:spPr bwMode="auto">
            <a:xfrm>
              <a:off x="581025" y="4367213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5" name="Line 141"/>
            <p:cNvSpPr>
              <a:spLocks noChangeShapeType="1"/>
            </p:cNvSpPr>
            <p:nvPr/>
          </p:nvSpPr>
          <p:spPr bwMode="auto">
            <a:xfrm>
              <a:off x="581025" y="2982913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6" name="Line 142"/>
            <p:cNvSpPr>
              <a:spLocks noChangeShapeType="1"/>
            </p:cNvSpPr>
            <p:nvPr/>
          </p:nvSpPr>
          <p:spPr bwMode="auto">
            <a:xfrm>
              <a:off x="581025" y="3673475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7" name="Line 143"/>
            <p:cNvSpPr>
              <a:spLocks noChangeShapeType="1"/>
            </p:cNvSpPr>
            <p:nvPr/>
          </p:nvSpPr>
          <p:spPr bwMode="auto">
            <a:xfrm>
              <a:off x="690563" y="297338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8" name="Rectangle 144"/>
            <p:cNvSpPr>
              <a:spLocks noChangeArrowheads="1"/>
            </p:cNvSpPr>
            <p:nvPr/>
          </p:nvSpPr>
          <p:spPr bwMode="auto">
            <a:xfrm>
              <a:off x="1000628" y="3064998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84.4</a:t>
              </a:r>
            </a:p>
          </p:txBody>
        </p:sp>
        <p:sp>
          <p:nvSpPr>
            <p:cNvPr id="12309" name="Rectangle 145"/>
            <p:cNvSpPr>
              <a:spLocks noChangeArrowheads="1"/>
            </p:cNvSpPr>
            <p:nvPr/>
          </p:nvSpPr>
          <p:spPr bwMode="auto">
            <a:xfrm>
              <a:off x="1615870" y="3173890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84.0</a:t>
              </a:r>
            </a:p>
          </p:txBody>
        </p:sp>
        <p:sp>
          <p:nvSpPr>
            <p:cNvPr id="12310" name="Text Box 148"/>
            <p:cNvSpPr txBox="1">
              <a:spLocks noChangeArrowheads="1"/>
            </p:cNvSpPr>
            <p:nvPr/>
          </p:nvSpPr>
          <p:spPr bwMode="auto">
            <a:xfrm>
              <a:off x="255588" y="2497138"/>
              <a:ext cx="390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2311" name="Rectangle 151"/>
            <p:cNvSpPr>
              <a:spLocks noChangeArrowheads="1"/>
            </p:cNvSpPr>
            <p:nvPr/>
          </p:nvSpPr>
          <p:spPr bwMode="auto">
            <a:xfrm>
              <a:off x="1565875" y="3476848"/>
              <a:ext cx="615950" cy="2261966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12" name="ZoneTexte 86"/>
            <p:cNvSpPr txBox="1">
              <a:spLocks noChangeArrowheads="1"/>
            </p:cNvSpPr>
            <p:nvPr/>
          </p:nvSpPr>
          <p:spPr bwMode="auto">
            <a:xfrm>
              <a:off x="595476" y="5764678"/>
              <a:ext cx="1853392" cy="6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Adjusted </a:t>
              </a: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(95% CI) </a:t>
              </a:r>
              <a:r>
                <a:rPr lang="en-GB" sz="1400" b="1" dirty="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0.4% (- 3.0 ; 3.8)</a:t>
              </a:r>
            </a:p>
          </p:txBody>
        </p:sp>
        <p:sp>
          <p:nvSpPr>
            <p:cNvPr id="12313" name="Rectangle 133"/>
            <p:cNvSpPr>
              <a:spLocks noChangeArrowheads="1"/>
            </p:cNvSpPr>
            <p:nvPr/>
          </p:nvSpPr>
          <p:spPr bwMode="auto">
            <a:xfrm>
              <a:off x="5320900" y="3133001"/>
              <a:ext cx="615950" cy="2605813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14" name="Rectangle 144"/>
            <p:cNvSpPr>
              <a:spLocks noChangeArrowheads="1"/>
            </p:cNvSpPr>
            <p:nvPr/>
          </p:nvSpPr>
          <p:spPr bwMode="auto">
            <a:xfrm>
              <a:off x="3273408" y="2732891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98</a:t>
              </a:r>
            </a:p>
          </p:txBody>
        </p:sp>
        <p:sp>
          <p:nvSpPr>
            <p:cNvPr id="12315" name="Rectangle 145"/>
            <p:cNvSpPr>
              <a:spLocks noChangeArrowheads="1"/>
            </p:cNvSpPr>
            <p:nvPr/>
          </p:nvSpPr>
          <p:spPr bwMode="auto">
            <a:xfrm>
              <a:off x="3886583" y="2780928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12316" name="Rectangle 151"/>
            <p:cNvSpPr>
              <a:spLocks noChangeArrowheads="1"/>
            </p:cNvSpPr>
            <p:nvPr/>
          </p:nvSpPr>
          <p:spPr bwMode="auto">
            <a:xfrm>
              <a:off x="5937250" y="3206915"/>
              <a:ext cx="615950" cy="2531899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2" name="Rectangle 40"/>
            <p:cNvSpPr>
              <a:spLocks noChangeArrowheads="1"/>
            </p:cNvSpPr>
            <p:nvPr/>
          </p:nvSpPr>
          <p:spPr bwMode="auto">
            <a:xfrm>
              <a:off x="609600" y="2373088"/>
              <a:ext cx="1981200" cy="502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ts val="1600"/>
                </a:lnSpc>
                <a:spcBef>
                  <a:spcPts val="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HIV RNA &lt; 20 </a:t>
              </a:r>
              <a:r>
                <a:rPr lang="en-GB" sz="1600" b="1" dirty="0" err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c/mL</a:t>
              </a: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,</a:t>
              </a:r>
            </a:p>
            <a:p>
              <a:pPr algn="ctr" defTabSz="914400">
                <a:lnSpc>
                  <a:spcPts val="1600"/>
                </a:lnSpc>
                <a:spcBef>
                  <a:spcPts val="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ITT, snapshot</a:t>
              </a:r>
              <a:endParaRPr lang="en-GB" b="1" dirty="0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12318" name="Line 146"/>
            <p:cNvSpPr>
              <a:spLocks noChangeShapeType="1"/>
            </p:cNvSpPr>
            <p:nvPr/>
          </p:nvSpPr>
          <p:spPr bwMode="auto">
            <a:xfrm>
              <a:off x="581025" y="5749925"/>
              <a:ext cx="82057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20" name="Rectangle 135"/>
            <p:cNvSpPr>
              <a:spLocks noChangeArrowheads="1"/>
            </p:cNvSpPr>
            <p:nvPr/>
          </p:nvSpPr>
          <p:spPr bwMode="auto">
            <a:xfrm>
              <a:off x="409575" y="5622925"/>
              <a:ext cx="984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321" name="Rectangle 133"/>
            <p:cNvSpPr>
              <a:spLocks noChangeArrowheads="1"/>
            </p:cNvSpPr>
            <p:nvPr/>
          </p:nvSpPr>
          <p:spPr bwMode="auto">
            <a:xfrm>
              <a:off x="7302100" y="3011835"/>
              <a:ext cx="615950" cy="2726980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2" name="Rectangle 151"/>
            <p:cNvSpPr>
              <a:spLocks noChangeArrowheads="1"/>
            </p:cNvSpPr>
            <p:nvPr/>
          </p:nvSpPr>
          <p:spPr bwMode="auto">
            <a:xfrm>
              <a:off x="7918450" y="3064998"/>
              <a:ext cx="615950" cy="2673816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5" name="Rectangle 133"/>
            <p:cNvSpPr>
              <a:spLocks noChangeArrowheads="1"/>
            </p:cNvSpPr>
            <p:nvPr/>
          </p:nvSpPr>
          <p:spPr bwMode="auto">
            <a:xfrm>
              <a:off x="3141000" y="3011834"/>
              <a:ext cx="615950" cy="2733018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6" name="Rectangle 151"/>
            <p:cNvSpPr>
              <a:spLocks noChangeArrowheads="1"/>
            </p:cNvSpPr>
            <p:nvPr/>
          </p:nvSpPr>
          <p:spPr bwMode="auto">
            <a:xfrm>
              <a:off x="3756950" y="3073239"/>
              <a:ext cx="615950" cy="2676686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9" name="Rectangle 144"/>
            <p:cNvSpPr>
              <a:spLocks noChangeArrowheads="1"/>
            </p:cNvSpPr>
            <p:nvPr/>
          </p:nvSpPr>
          <p:spPr bwMode="auto">
            <a:xfrm>
              <a:off x="5369461" y="2838704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93.0</a:t>
              </a:r>
            </a:p>
          </p:txBody>
        </p:sp>
        <p:sp>
          <p:nvSpPr>
            <p:cNvPr id="12330" name="Rectangle 145"/>
            <p:cNvSpPr>
              <a:spLocks noChangeArrowheads="1"/>
            </p:cNvSpPr>
            <p:nvPr/>
          </p:nvSpPr>
          <p:spPr bwMode="auto">
            <a:xfrm>
              <a:off x="6001578" y="2919157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92.3</a:t>
              </a:r>
            </a:p>
          </p:txBody>
        </p:sp>
        <p:sp>
          <p:nvSpPr>
            <p:cNvPr id="12331" name="Rectangle 144"/>
            <p:cNvSpPr>
              <a:spLocks noChangeArrowheads="1"/>
            </p:cNvSpPr>
            <p:nvPr/>
          </p:nvSpPr>
          <p:spPr bwMode="auto">
            <a:xfrm>
              <a:off x="7350388" y="2708959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97.5</a:t>
              </a:r>
            </a:p>
          </p:txBody>
        </p:sp>
        <p:sp>
          <p:nvSpPr>
            <p:cNvPr id="12332" name="Rectangle 145"/>
            <p:cNvSpPr>
              <a:spLocks noChangeArrowheads="1"/>
            </p:cNvSpPr>
            <p:nvPr/>
          </p:nvSpPr>
          <p:spPr bwMode="auto">
            <a:xfrm>
              <a:off x="7966293" y="2745839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97.0</a:t>
              </a:r>
            </a:p>
          </p:txBody>
        </p:sp>
        <p:sp>
          <p:nvSpPr>
            <p:cNvPr id="12340" name="TextBox 15"/>
            <p:cNvSpPr txBox="1">
              <a:spLocks noChangeArrowheads="1"/>
            </p:cNvSpPr>
            <p:nvPr/>
          </p:nvSpPr>
          <p:spPr bwMode="auto">
            <a:xfrm>
              <a:off x="378751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FFFFFF"/>
                  </a:solidFill>
                </a:rPr>
                <a:t>763/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FFFFFF"/>
                  </a:solidFill>
                </a:rPr>
                <a:t>789</a:t>
              </a:r>
            </a:p>
          </p:txBody>
        </p:sp>
        <p:sp>
          <p:nvSpPr>
            <p:cNvPr id="12343" name="TextBox 4"/>
            <p:cNvSpPr txBox="1">
              <a:spLocks noChangeArrowheads="1"/>
            </p:cNvSpPr>
            <p:nvPr/>
          </p:nvSpPr>
          <p:spPr bwMode="auto">
            <a:xfrm>
              <a:off x="317116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FFFFFF"/>
                  </a:solidFill>
                </a:rPr>
                <a:t>781/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FFFFFF"/>
                  </a:solidFill>
                </a:rPr>
                <a:t>801</a:t>
              </a:r>
            </a:p>
          </p:txBody>
        </p:sp>
        <p:sp>
          <p:nvSpPr>
            <p:cNvPr id="67" name="Rectangle 40"/>
            <p:cNvSpPr>
              <a:spLocks noChangeArrowheads="1"/>
            </p:cNvSpPr>
            <p:nvPr/>
          </p:nvSpPr>
          <p:spPr bwMode="auto">
            <a:xfrm>
              <a:off x="3128930" y="2373088"/>
              <a:ext cx="1290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ts val="1600"/>
                </a:lnSpc>
                <a:spcBef>
                  <a:spcPts val="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Per-protocol</a:t>
              </a:r>
              <a:endParaRPr lang="en-GB" b="1" dirty="0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68" name="ZoneTexte 86"/>
            <p:cNvSpPr txBox="1">
              <a:spLocks noChangeArrowheads="1"/>
            </p:cNvSpPr>
            <p:nvPr/>
          </p:nvSpPr>
          <p:spPr bwMode="auto">
            <a:xfrm>
              <a:off x="2786085" y="5764678"/>
              <a:ext cx="1853392" cy="6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Adjusted </a:t>
              </a: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(95% CI) </a:t>
              </a:r>
              <a:r>
                <a:rPr lang="en-GB" sz="1400" b="1" dirty="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0.8% (- 1.0 ; 2.5)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013373" y="2053870"/>
              <a:ext cx="179087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HIV RNA &lt; 50 </a:t>
              </a:r>
              <a:r>
                <a:rPr lang="en-GB" sz="1600" b="1" dirty="0" err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c/mL</a:t>
              </a:r>
              <a:endParaRPr lang="fr-FR" sz="1600" dirty="0">
                <a:latin typeface="+mj-lt"/>
              </a:endParaRPr>
            </a:p>
          </p:txBody>
        </p:sp>
        <p:sp>
          <p:nvSpPr>
            <p:cNvPr id="70" name="Rectangle 40"/>
            <p:cNvSpPr>
              <a:spLocks noChangeArrowheads="1"/>
            </p:cNvSpPr>
            <p:nvPr/>
          </p:nvSpPr>
          <p:spPr bwMode="auto">
            <a:xfrm>
              <a:off x="5098923" y="2373088"/>
              <a:ext cx="1606677" cy="502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ts val="1600"/>
                </a:lnSpc>
                <a:spcBef>
                  <a:spcPts val="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Missing=Failure </a:t>
              </a:r>
            </a:p>
            <a:p>
              <a:pPr algn="ctr" defTabSz="914400">
                <a:lnSpc>
                  <a:spcPts val="1600"/>
                </a:lnSpc>
                <a:spcBef>
                  <a:spcPts val="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analysis</a:t>
              </a:r>
              <a:endParaRPr lang="en-GB" b="1" dirty="0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7070610" y="2373088"/>
              <a:ext cx="1692390" cy="502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ts val="1600"/>
                </a:lnSpc>
                <a:spcBef>
                  <a:spcPts val="0"/>
                </a:spcBef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Missing=Excluded analysis</a:t>
              </a:r>
              <a:endParaRPr lang="en-GB" b="1" dirty="0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72" name="ZoneTexte 86"/>
            <p:cNvSpPr txBox="1">
              <a:spLocks noChangeArrowheads="1"/>
            </p:cNvSpPr>
            <p:nvPr/>
          </p:nvSpPr>
          <p:spPr bwMode="auto">
            <a:xfrm>
              <a:off x="5015076" y="5764678"/>
              <a:ext cx="1853392" cy="6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Adjusted </a:t>
              </a: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(95% CI) </a:t>
              </a:r>
              <a:r>
                <a:rPr lang="en-GB" sz="1400" b="1" dirty="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0.8% (- 1.8 ; -3.3)</a:t>
              </a:r>
            </a:p>
          </p:txBody>
        </p:sp>
        <p:sp>
          <p:nvSpPr>
            <p:cNvPr id="73" name="ZoneTexte 86"/>
            <p:cNvSpPr txBox="1">
              <a:spLocks noChangeArrowheads="1"/>
            </p:cNvSpPr>
            <p:nvPr/>
          </p:nvSpPr>
          <p:spPr bwMode="auto">
            <a:xfrm>
              <a:off x="6977085" y="5764678"/>
              <a:ext cx="1853392" cy="6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Adjusted </a:t>
              </a: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  <a:sym typeface="Symbol" pitchFamily="18" charset="2"/>
                </a:rPr>
                <a:t>(95% CI) </a:t>
              </a:r>
              <a:r>
                <a:rPr lang="en-GB" sz="1400" b="1" dirty="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</a:rPr>
                <a:t>0.5% (- 1.2 ; -2.1)</a:t>
              </a: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3128930" y="2348880"/>
              <a:ext cx="5405470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Groupe 64"/>
          <p:cNvGrpSpPr>
            <a:grpSpLocks/>
          </p:cNvGrpSpPr>
          <p:nvPr/>
        </p:nvGrpSpPr>
        <p:grpSpPr bwMode="auto">
          <a:xfrm>
            <a:off x="7324045" y="1556792"/>
            <a:ext cx="1533525" cy="625475"/>
            <a:chOff x="388938" y="1647825"/>
            <a:chExt cx="1533525" cy="625475"/>
          </a:xfrm>
        </p:grpSpPr>
        <p:sp>
          <p:nvSpPr>
            <p:cNvPr id="58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4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5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74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76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grpSp>
        <p:nvGrpSpPr>
          <p:cNvPr id="59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60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61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143000"/>
            <a:ext cx="8139113" cy="9334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>
                <a:latin typeface="Calibri" pitchFamily="34" charset="0"/>
                <a:ea typeface="ＭＳ Ｐゴシック" pitchFamily="34" charset="-128"/>
              </a:rPr>
              <a:t>Criteria for resistance testing</a:t>
            </a:r>
          </a:p>
          <a:p>
            <a:pPr lvl="1">
              <a:spcBef>
                <a:spcPct val="0"/>
              </a:spcBef>
            </a:pPr>
            <a:r>
              <a:rPr lang="en-US" sz="1800" dirty="0">
                <a:ea typeface="ＭＳ Ｐゴシック" pitchFamily="34" charset="-128"/>
              </a:rPr>
              <a:t>2 consecutive HIV RNA </a:t>
            </a:r>
            <a:r>
              <a:rPr lang="en-US" sz="1800" u="sng" dirty="0">
                <a:ea typeface="ＭＳ Ｐゴシック" pitchFamily="34" charset="-128"/>
              </a:rPr>
              <a:t>&gt;</a:t>
            </a:r>
            <a:r>
              <a:rPr lang="en-US" sz="1800" dirty="0">
                <a:ea typeface="ＭＳ Ｐゴシック" pitchFamily="34" charset="-128"/>
              </a:rPr>
              <a:t> 50 </a:t>
            </a:r>
            <a:r>
              <a:rPr lang="en-US" sz="1800" dirty="0" err="1">
                <a:ea typeface="ＭＳ Ｐゴシック" pitchFamily="34" charset="-128"/>
              </a:rPr>
              <a:t>c/mL</a:t>
            </a:r>
            <a:r>
              <a:rPr lang="en-US" sz="1800" dirty="0">
                <a:ea typeface="ＭＳ Ｐゴシック" pitchFamily="34" charset="-128"/>
              </a:rPr>
              <a:t> (with the second ≥ 400 </a:t>
            </a:r>
            <a:r>
              <a:rPr lang="en-US" sz="1800" dirty="0" err="1">
                <a:ea typeface="ＭＳ Ｐゴシック" pitchFamily="34" charset="-128"/>
              </a:rPr>
              <a:t>c/mL</a:t>
            </a:r>
            <a:r>
              <a:rPr lang="en-US" sz="1800" dirty="0">
                <a:ea typeface="ＭＳ Ｐゴシック" pitchFamily="34" charset="-128"/>
              </a:rPr>
              <a:t>)  after achieving &lt; 50 </a:t>
            </a:r>
            <a:r>
              <a:rPr lang="en-US" sz="1800" dirty="0" err="1">
                <a:ea typeface="ＭＳ Ｐゴシック" pitchFamily="34" charset="-128"/>
              </a:rPr>
              <a:t>c/mL</a:t>
            </a:r>
            <a:r>
              <a:rPr lang="en-US" sz="1800" dirty="0">
                <a:ea typeface="ＭＳ Ｐゴシック" pitchFamily="34" charset="-128"/>
              </a:rPr>
              <a:t>, or HIV RNA </a:t>
            </a:r>
            <a:r>
              <a:rPr lang="en-US" sz="1800" u="sng" dirty="0">
                <a:ea typeface="ＭＳ Ｐゴシック" pitchFamily="34" charset="-128"/>
              </a:rPr>
              <a:t>&gt;</a:t>
            </a:r>
            <a:r>
              <a:rPr lang="en-US" sz="1800" dirty="0">
                <a:ea typeface="ＭＳ Ｐゴシック" pitchFamily="34" charset="-128"/>
              </a:rPr>
              <a:t> 400 </a:t>
            </a:r>
            <a:r>
              <a:rPr lang="en-US" sz="1800" dirty="0" err="1">
                <a:ea typeface="ＭＳ Ｐゴシック" pitchFamily="34" charset="-128"/>
              </a:rPr>
              <a:t>c/mL</a:t>
            </a:r>
            <a:r>
              <a:rPr lang="en-US" sz="1800" dirty="0">
                <a:ea typeface="ＭＳ Ｐゴシック" pitchFamily="34" charset="-128"/>
              </a:rPr>
              <a:t> at W48 or last study visit</a:t>
            </a:r>
            <a:br>
              <a:rPr lang="en-US" sz="1800" dirty="0">
                <a:ea typeface="ＭＳ Ｐゴシック" pitchFamily="34" charset="-128"/>
              </a:rPr>
            </a:br>
            <a:endParaRPr lang="en-US" sz="1800" dirty="0">
              <a:ea typeface="ＭＳ Ｐゴシック" pitchFamily="34" charset="-128"/>
            </a:endParaRPr>
          </a:p>
        </p:txBody>
      </p:sp>
      <p:sp>
        <p:nvSpPr>
          <p:cNvPr id="14379" name="Rectangle 10"/>
          <p:cNvSpPr>
            <a:spLocks noChangeArrowheads="1"/>
          </p:cNvSpPr>
          <p:nvPr/>
        </p:nvSpPr>
        <p:spPr bwMode="auto">
          <a:xfrm>
            <a:off x="3048000" y="2209800"/>
            <a:ext cx="305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ctr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Resistance data at week 48</a:t>
            </a:r>
          </a:p>
        </p:txBody>
      </p:sp>
      <p:sp>
        <p:nvSpPr>
          <p:cNvPr id="1438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>
                <a:ea typeface="ＭＳ Ｐゴシック" pitchFamily="34" charset="-128"/>
              </a:rPr>
              <a:t>Studies GS-US-292-0104 and GS-US-292-0111: </a:t>
            </a:r>
            <a:br>
              <a:rPr lang="en-GB" sz="3200">
                <a:ea typeface="ＭＳ Ｐゴシック" pitchFamily="34" charset="-128"/>
              </a:rPr>
            </a:br>
            <a:r>
              <a:rPr lang="en-GB" sz="3200">
                <a:ea typeface="ＭＳ Ｐゴシック" pitchFamily="34" charset="-128"/>
              </a:rPr>
              <a:t>E/C/F/TAF QD vs E/C/F/TDF QD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11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graphicFrame>
        <p:nvGraphicFramePr>
          <p:cNvPr id="15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364769"/>
              </p:ext>
            </p:extLst>
          </p:nvPr>
        </p:nvGraphicFramePr>
        <p:xfrm>
          <a:off x="323528" y="2590800"/>
          <a:ext cx="8425185" cy="3916680"/>
        </p:xfrm>
        <a:graphic>
          <a:graphicData uri="http://schemas.openxmlformats.org/drawingml/2006/table">
            <a:tbl>
              <a:tblPr/>
              <a:tblGrid>
                <a:gridCol w="216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31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23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43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E/C/F/TAF, N = 866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E/C/F/TDF, N = 867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0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Analysed for the development of resistance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 (1.8%)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 (2.2%)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Emergent  primary genotypic resistance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(0.8%)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(0.6%)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Emergent reverse transcriptase inhibitor resistance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M184V/I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M184V/I + K65R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Emergent integrase inhibitor resistance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0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T66A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E92Q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Q148R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Q148R + T66I/A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Q148R + E92Q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N155H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080025"/>
              </p:ext>
            </p:extLst>
          </p:nvPr>
        </p:nvGraphicFramePr>
        <p:xfrm>
          <a:off x="493713" y="1983318"/>
          <a:ext cx="7812087" cy="4642500"/>
        </p:xfrm>
        <a:graphic>
          <a:graphicData uri="http://schemas.openxmlformats.org/drawingml/2006/table">
            <a:tbl>
              <a:tblPr/>
              <a:tblGrid>
                <a:gridCol w="391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2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3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Diarrhoea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Upper respiratory tract infection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Vomiting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Arthralgia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Back pain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Insomnia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Pyrexia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32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Dizziness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6451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62075"/>
            <a:ext cx="9104312" cy="466725"/>
          </a:xfrm>
        </p:spPr>
        <p:txBody>
          <a:bodyPr/>
          <a:lstStyle/>
          <a:p>
            <a:pPr>
              <a:lnSpc>
                <a:spcPts val="2600"/>
              </a:lnSpc>
              <a:spcBef>
                <a:spcPct val="0"/>
              </a:spcBef>
            </a:pPr>
            <a:r>
              <a:rPr lang="en-GB" sz="2400" b="1" dirty="0">
                <a:latin typeface="Calibri" pitchFamily="34" charset="0"/>
                <a:ea typeface="ＭＳ Ｐゴシック" pitchFamily="34" charset="-128"/>
              </a:rPr>
              <a:t>Adverse events (all grades) occurring in ≥ 5% of patients in either group (W48)</a:t>
            </a:r>
            <a:endParaRPr lang="en-GB" sz="2400" dirty="0">
              <a:ea typeface="ＭＳ Ｐゴシック" pitchFamily="34" charset="-128"/>
            </a:endParaRPr>
          </a:p>
        </p:txBody>
      </p:sp>
      <p:sp>
        <p:nvSpPr>
          <p:cNvPr id="1645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Studies GS-US-292-0104 and GS-US-292-0111: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QD vs E/C/F/TDF QD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10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540955"/>
              </p:ext>
            </p:extLst>
          </p:nvPr>
        </p:nvGraphicFramePr>
        <p:xfrm>
          <a:off x="493713" y="1814514"/>
          <a:ext cx="7812087" cy="1398462"/>
        </p:xfrm>
        <a:graphic>
          <a:graphicData uri="http://schemas.openxmlformats.org/drawingml/2006/table">
            <a:tbl>
              <a:tblPr/>
              <a:tblGrid>
                <a:gridCol w="391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2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All adverse events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(0.9%)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 (1.5%)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Adverse events related to study drug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(0.8%)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 (1.3%)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Espace réservé du contenu 2"/>
          <p:cNvSpPr>
            <a:spLocks noGrp="1"/>
          </p:cNvSpPr>
          <p:nvPr>
            <p:ph idx="4294967295"/>
          </p:nvPr>
        </p:nvSpPr>
        <p:spPr>
          <a:xfrm>
            <a:off x="115888" y="1125927"/>
            <a:ext cx="78089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b="1" dirty="0">
                <a:latin typeface="Calibri" pitchFamily="34" charset="0"/>
                <a:ea typeface="ＭＳ Ｐゴシック" pitchFamily="34" charset="-128"/>
              </a:rPr>
              <a:t>Adverse events leading to study drug discontinuation</a:t>
            </a:r>
            <a:endParaRPr lang="en-GB" sz="1800" dirty="0">
              <a:ea typeface="ＭＳ Ｐゴシック" pitchFamily="34" charset="-128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4294967295"/>
          </p:nvPr>
        </p:nvSpPr>
        <p:spPr>
          <a:xfrm>
            <a:off x="115888" y="3648075"/>
            <a:ext cx="78089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 b="1" dirty="0">
                <a:latin typeface="Calibri" pitchFamily="34" charset="0"/>
                <a:ea typeface="ＭＳ Ｐゴシック" pitchFamily="34" charset="-128"/>
              </a:rPr>
              <a:t>Deaths</a:t>
            </a:r>
            <a:endParaRPr lang="en-GB" sz="1800" dirty="0">
              <a:ea typeface="ＭＳ Ｐゴシック" pitchFamily="34" charset="-128"/>
            </a:endParaRPr>
          </a:p>
        </p:txBody>
      </p:sp>
      <p:graphicFrame>
        <p:nvGraphicFramePr>
          <p:cNvPr id="7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19387"/>
              </p:ext>
            </p:extLst>
          </p:nvPr>
        </p:nvGraphicFramePr>
        <p:xfrm>
          <a:off x="493713" y="4267200"/>
          <a:ext cx="7812087" cy="1611256"/>
        </p:xfrm>
        <a:graphic>
          <a:graphicData uri="http://schemas.openxmlformats.org/drawingml/2006/table">
            <a:tbl>
              <a:tblPr/>
              <a:tblGrid>
                <a:gridCol w="2401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4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Reason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Embolic stroke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Alcohol poisoning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Cardiac arrest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Multiple drug overdose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Myocardial infarction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Related to study drugs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Studies GS-US-292-0104 and GS-US-292-0111: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QD </a:t>
            </a:r>
            <a:r>
              <a:rPr lang="en-GB" sz="3200" dirty="0" err="1">
                <a:ea typeface="ＭＳ Ｐゴシック" pitchFamily="34" charset="-128"/>
              </a:rPr>
              <a:t>vs</a:t>
            </a:r>
            <a:r>
              <a:rPr lang="en-GB" sz="3200" dirty="0">
                <a:ea typeface="ＭＳ Ｐゴシック" pitchFamily="34" charset="-128"/>
              </a:rPr>
              <a:t> E/C/F/TDF QD</a:t>
            </a:r>
          </a:p>
        </p:txBody>
      </p:sp>
      <p:grpSp>
        <p:nvGrpSpPr>
          <p:cNvPr id="13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2221</Words>
  <Application>Microsoft Office PowerPoint</Application>
  <PresentationFormat>Affichage à l'écran (4:3)</PresentationFormat>
  <Paragraphs>850</Paragraphs>
  <Slides>19</Slides>
  <Notes>19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1" baseType="lpstr">
      <vt:lpstr>ARV_trials_2017</vt:lpstr>
      <vt:lpstr>Worksheet</vt:lpstr>
      <vt:lpstr>Comparison of NRTI combinations</vt:lpstr>
      <vt:lpstr>Studies GS-US-292-0104 and GS-US-292-0111:  E/C/F/TAF QD vs E/C/F/TDF QD</vt:lpstr>
      <vt:lpstr>Studies GS-US-292-0104 and GS-US-292-0111:  E/C/F/TAF QD vs E/C/F/TDF QD</vt:lpstr>
      <vt:lpstr>Studies GS-US-292-0104 and GS-US-292-0111:  E/C/F/TAF QD vs E/C/F/TDF QD</vt:lpstr>
      <vt:lpstr>Studies GS-US-292-0104 and GS-US-292-0111:  E/C/F/TAF QD vs E/C/F/TDF QD</vt:lpstr>
      <vt:lpstr>Studies GS-US-292-0104 and GS-US-292-0111:  E/C/F/TAF QD vs E/C/F/TDF QD</vt:lpstr>
      <vt:lpstr>Studies GS-US-292-0104 and GS-US-292-0111:  E/C/F/TAF QD vs E/C/F/TDF QD</vt:lpstr>
      <vt:lpstr>Studies GS-US-292-0104 and GS-US-292-0111:  E/C/F/TAF QD vs E/C/F/TDF QD</vt:lpstr>
      <vt:lpstr>Studies GS-US-292-0104 and GS-US-292-0111:  E/C/F/TAF QD vs E/C/F/TDF QD</vt:lpstr>
      <vt:lpstr>Studies GS-US-292-0104 and GS-US-292-0111:  E/C/F/TAF QD vs E/C/F/TDF QD</vt:lpstr>
      <vt:lpstr>Mean (SD) change in eGFR (Cockcroft-Gault), mL/min, from baseline</vt:lpstr>
      <vt:lpstr>Changes in Quantitative proteinuria/creatininuria ratio at week 48</vt:lpstr>
      <vt:lpstr>Mean (SD) % change in Spine BMD through week 48</vt:lpstr>
      <vt:lpstr>Studies GS-US-292-0104 and GS-US-292-0111:  E/C/F/TAF QD vs E/C/F/TDF QD</vt:lpstr>
      <vt:lpstr>Fasting Lipids at Week 48</vt:lpstr>
      <vt:lpstr>Studies GS-US-292-0104 and GS-US-292-0111:  E/C/F/TAF QD vs E/C/F/TDF QD</vt:lpstr>
      <vt:lpstr>Studies GS-292-0104 and GS-292-0111: E/C/F/TAF QD vs E/C/F/TDF QD - W96/W144 results</vt:lpstr>
      <vt:lpstr>Studies GS-292-0104 and GS-292-0111: E/C/F/TAF QD vs E/C/F/TDF QD - W96/W144 results</vt:lpstr>
      <vt:lpstr>Studies GS-292-0104 and GS-292-0111: E/C/F/TAF QD vs E/C/F/TDF QD - W96/W144 results</vt:lpstr>
    </vt:vector>
  </TitlesOfParts>
  <Company>AEI - www.aei.fr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creator>www.arv-trial.com</dc:creator>
  <cp:lastModifiedBy>Utilisateur</cp:lastModifiedBy>
  <cp:revision>189</cp:revision>
  <dcterms:created xsi:type="dcterms:W3CDTF">2015-05-12T13:46:29Z</dcterms:created>
  <dcterms:modified xsi:type="dcterms:W3CDTF">2017-06-01T16:20:21Z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73C666C9-46E7-4AEC-9BAD-02C35C10517F</vt:lpwstr>
  </property>
  <property fmtid="{D5CDD505-2E9C-101B-9397-08002B2CF9AE}" pid="3" name="ArticulatePath">
    <vt:lpwstr>TAF-vs-TDF-ACTU MAi 2016</vt:lpwstr>
  </property>
</Properties>
</file>