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74" r:id="rId2"/>
    <p:sldId id="268" r:id="rId3"/>
    <p:sldId id="258" r:id="rId4"/>
    <p:sldId id="266" r:id="rId5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4" clrIdx="2"/>
  <p:cmAuthor id="3" name="Utilisateur de Microsoft Office" initials="Office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EBFF"/>
    <a:srgbClr val="000066"/>
    <a:srgbClr val="FFFFFF"/>
    <a:srgbClr val="DDDDDD"/>
    <a:srgbClr val="C0C0C0"/>
    <a:srgbClr val="990000"/>
    <a:srgbClr val="FF00FF"/>
    <a:srgbClr val="CC3300"/>
    <a:srgbClr val="0066FF"/>
    <a:srgbClr val="E5E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686" y="7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/>
              <a:cs typeface="ＭＳ Ｐゴシック"/>
            </a:endParaRPr>
          </a:p>
        </p:txBody>
      </p:sp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8933A13-E2F4-4380-A4AE-D3C02AD4832E}" type="slidenum">
              <a:rPr lang="fr-FR" altLang="fr-FR" sz="1200">
                <a:latin typeface="Calibri" pitchFamily="34" charset="0"/>
              </a:rPr>
              <a:pPr algn="r" defTabSz="850900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fr-FR" sz="3200">
                <a:ea typeface="ＭＳ Ｐゴシック"/>
                <a:cs typeface="ＭＳ Ｐゴシック"/>
              </a:rPr>
              <a:t>NRTI-sparing</a:t>
            </a:r>
          </a:p>
        </p:txBody>
      </p:sp>
      <p:sp>
        <p:nvSpPr>
          <p:cNvPr id="6146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SPARTAN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PROGRESS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RADAR</a:t>
            </a:r>
          </a:p>
          <a:p>
            <a:r>
              <a:rPr lang="en-US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NEAT001/ANRS 14</a:t>
            </a:r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3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A4001078</a:t>
            </a:r>
            <a:endParaRPr lang="fr-FR" altLang="fr-FR" sz="2800" b="1" dirty="0">
              <a:solidFill>
                <a:srgbClr val="C0C0C0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r>
              <a:rPr lang="fr-FR" altLang="fr-FR" sz="2800" b="1" dirty="0">
                <a:latin typeface="Calibri" pitchFamily="34" charset="0"/>
                <a:ea typeface="ＭＳ Ｐゴシック"/>
                <a:cs typeface="ＭＳ Ｐゴシック"/>
              </a:rPr>
              <a:t>VEMAN 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MODERN</a:t>
            </a:r>
            <a:endParaRPr lang="fr-FR" altLang="fr-FR" sz="2800" b="1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228440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fr-FR" sz="3200" dirty="0"/>
              <a:t>VEMAN </a:t>
            </a:r>
            <a:r>
              <a:rPr lang="fr-FR" sz="3200" dirty="0" err="1"/>
              <a:t>Study</a:t>
            </a:r>
            <a:r>
              <a:rPr lang="fr-FR" sz="3200" dirty="0"/>
              <a:t>: LPV/r + MVC vs LPV/r + TDF/FTC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50800" y="1371600"/>
            <a:ext cx="1673225" cy="506433"/>
          </a:xfrm>
        </p:spPr>
        <p:txBody>
          <a:bodyPr/>
          <a:lstStyle/>
          <a:p>
            <a:pPr eaLnBrk="1" hangingPunct="1"/>
            <a:r>
              <a:rPr lang="fr-FR" sz="2800" b="1" dirty="0">
                <a:latin typeface="+mj-lt"/>
                <a:ea typeface="MS PGothic" charset="0"/>
              </a:rPr>
              <a:t>Design</a:t>
            </a:r>
          </a:p>
          <a:p>
            <a:pPr eaLnBrk="1" hangingPunct="1"/>
            <a:endParaRPr lang="fr-FR" sz="2800" b="1" dirty="0">
              <a:latin typeface="+mj-lt"/>
              <a:ea typeface="MS PGothic" charset="0"/>
            </a:endParaRP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348847" y="2095500"/>
            <a:ext cx="3182538" cy="2051999"/>
          </a:xfrm>
          <a:prstGeom prst="roundRect">
            <a:avLst>
              <a:gd name="adj" fmla="val 16667"/>
            </a:avLst>
          </a:prstGeom>
          <a:solidFill>
            <a:srgbClr val="E5E5F7"/>
          </a:solidFill>
          <a:ln w="9525">
            <a:solidFill>
              <a:srgbClr val="C0C0C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Adults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HIV+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Antiretroviral naïve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HIV-1 RNA ≥ 1 000 c/mL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CD4 ≥ 100/mm</a:t>
            </a:r>
            <a:r>
              <a:rPr lang="en-US" sz="1600" b="1" baseline="30000" dirty="0">
                <a:solidFill>
                  <a:srgbClr val="000066"/>
                </a:solidFill>
                <a:latin typeface="+mj-lt"/>
              </a:rPr>
              <a:t>3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CCR5-tropic (</a:t>
            </a:r>
            <a:r>
              <a:rPr lang="en-US" sz="1600" b="1" dirty="0" err="1">
                <a:solidFill>
                  <a:srgbClr val="000066"/>
                </a:solidFill>
                <a:latin typeface="+mj-lt"/>
              </a:rPr>
              <a:t>Trofile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®)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No resistance to TDF, FTC or LPV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HBV co-infection excluded</a:t>
            </a:r>
          </a:p>
        </p:txBody>
      </p:sp>
      <p:sp>
        <p:nvSpPr>
          <p:cNvPr id="125963" name="Rectangle à coins arrondis 9"/>
          <p:cNvSpPr>
            <a:spLocks noChangeArrowheads="1"/>
          </p:cNvSpPr>
          <p:nvPr/>
        </p:nvSpPr>
        <p:spPr bwMode="auto">
          <a:xfrm>
            <a:off x="5134796" y="2372616"/>
            <a:ext cx="3498014" cy="449927"/>
          </a:xfrm>
          <a:prstGeom prst="rect">
            <a:avLst/>
          </a:pr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b="1" dirty="0">
                <a:solidFill>
                  <a:schemeClr val="bg1"/>
                </a:solidFill>
                <a:latin typeface="+mj-lt"/>
              </a:rPr>
              <a:t>LPV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/r 400/100 </a:t>
            </a:r>
            <a:r>
              <a:rPr lang="fr-FR" b="1" dirty="0" err="1">
                <a:solidFill>
                  <a:schemeClr val="bg1"/>
                </a:solidFill>
                <a:latin typeface="+mj-lt"/>
              </a:rPr>
              <a:t>bi</a:t>
            </a:r>
            <a:r>
              <a:rPr lang="fr-FR" sz="1800" b="1" baseline="0" dirty="0" err="1">
                <a:solidFill>
                  <a:schemeClr val="bg1"/>
                </a:solidFill>
                <a:latin typeface="+mj-lt"/>
              </a:rPr>
              <a:t>d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 + </a:t>
            </a:r>
            <a:r>
              <a:rPr lang="fr-FR" b="1" dirty="0">
                <a:solidFill>
                  <a:schemeClr val="bg1"/>
                </a:solidFill>
                <a:latin typeface="+mj-lt"/>
              </a:rPr>
              <a:t>MVC 150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1800" b="1" baseline="0" dirty="0" err="1">
                <a:solidFill>
                  <a:schemeClr val="bg1"/>
                </a:solidFill>
                <a:latin typeface="+mj-lt"/>
              </a:rPr>
              <a:t>qd</a:t>
            </a:r>
            <a:endParaRPr lang="fr-FR" sz="1800" b="1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5964" name="Rectangle à coins arrondis 10"/>
          <p:cNvSpPr>
            <a:spLocks noChangeArrowheads="1"/>
          </p:cNvSpPr>
          <p:nvPr/>
        </p:nvSpPr>
        <p:spPr bwMode="auto">
          <a:xfrm>
            <a:off x="5134796" y="3336806"/>
            <a:ext cx="3498014" cy="449927"/>
          </a:xfrm>
          <a:prstGeom prst="rect">
            <a:avLst/>
          </a:prstGeom>
          <a:solidFill>
            <a:srgbClr val="7BEBFF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b="1" dirty="0">
                <a:solidFill>
                  <a:srgbClr val="000066"/>
                </a:solidFill>
                <a:latin typeface="+mj-lt"/>
              </a:rPr>
              <a:t>LP</a:t>
            </a:r>
            <a:r>
              <a:rPr lang="fr-FR" sz="1800" b="1" baseline="0" dirty="0">
                <a:solidFill>
                  <a:srgbClr val="000066"/>
                </a:solidFill>
                <a:latin typeface="+mj-lt"/>
              </a:rPr>
              <a:t>V/r + TDF/FTC</a:t>
            </a:r>
          </a:p>
        </p:txBody>
      </p:sp>
      <p:sp>
        <p:nvSpPr>
          <p:cNvPr id="125960" name="ZoneTexte 106"/>
          <p:cNvSpPr txBox="1">
            <a:spLocks noChangeArrowheads="1"/>
          </p:cNvSpPr>
          <p:nvPr/>
        </p:nvSpPr>
        <p:spPr bwMode="auto">
          <a:xfrm>
            <a:off x="8716963" y="34925"/>
            <a:ext cx="3952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fr-FR" sz="1000" b="1" baseline="0">
                <a:solidFill>
                  <a:srgbClr val="FFFFFF"/>
                </a:solidFill>
                <a:cs typeface="Arial" charset="0"/>
              </a:rPr>
              <a:t>118</a:t>
            </a:r>
          </a:p>
        </p:txBody>
      </p:sp>
      <p:sp>
        <p:nvSpPr>
          <p:cNvPr id="86" name="Text Box 36"/>
          <p:cNvSpPr txBox="1">
            <a:spLocks noChangeArrowheads="1"/>
          </p:cNvSpPr>
          <p:nvPr/>
        </p:nvSpPr>
        <p:spPr bwMode="auto">
          <a:xfrm>
            <a:off x="4431007" y="2248891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26</a:t>
            </a:r>
          </a:p>
        </p:txBody>
      </p:sp>
      <p:sp>
        <p:nvSpPr>
          <p:cNvPr id="87" name="Text Box 37"/>
          <p:cNvSpPr txBox="1">
            <a:spLocks noChangeArrowheads="1"/>
          </p:cNvSpPr>
          <p:nvPr/>
        </p:nvSpPr>
        <p:spPr bwMode="auto">
          <a:xfrm>
            <a:off x="4431007" y="3596819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24</a:t>
            </a:r>
          </a:p>
        </p:txBody>
      </p:sp>
      <p:cxnSp>
        <p:nvCxnSpPr>
          <p:cNvPr id="88" name="Connecteur droit 66"/>
          <p:cNvCxnSpPr>
            <a:cxnSpLocks noChangeShapeType="1"/>
          </p:cNvCxnSpPr>
          <p:nvPr/>
        </p:nvCxnSpPr>
        <p:spPr bwMode="auto">
          <a:xfrm rot="5400000">
            <a:off x="3840251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9" name="Oval 170"/>
          <p:cNvSpPr>
            <a:spLocks noChangeArrowheads="1"/>
          </p:cNvSpPr>
          <p:nvPr/>
        </p:nvSpPr>
        <p:spPr bwMode="auto">
          <a:xfrm>
            <a:off x="3281414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grpSp>
        <p:nvGrpSpPr>
          <p:cNvPr id="90" name="Grouper 89"/>
          <p:cNvGrpSpPr/>
          <p:nvPr/>
        </p:nvGrpSpPr>
        <p:grpSpPr>
          <a:xfrm>
            <a:off x="3531385" y="2568119"/>
            <a:ext cx="1576952" cy="990600"/>
            <a:chOff x="3087656" y="2629315"/>
            <a:chExt cx="1576952" cy="990600"/>
          </a:xfrm>
        </p:grpSpPr>
        <p:sp>
          <p:nvSpPr>
            <p:cNvPr id="91" name="Line 105"/>
            <p:cNvSpPr>
              <a:spLocks noChangeShapeType="1"/>
            </p:cNvSpPr>
            <p:nvPr/>
          </p:nvSpPr>
          <p:spPr bwMode="auto">
            <a:xfrm>
              <a:off x="3087656" y="3153190"/>
              <a:ext cx="935999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2" name="Line 3"/>
            <p:cNvSpPr>
              <a:spLocks noChangeShapeType="1"/>
            </p:cNvSpPr>
            <p:nvPr/>
          </p:nvSpPr>
          <p:spPr bwMode="auto">
            <a:xfrm>
              <a:off x="4029608" y="2629315"/>
              <a:ext cx="0" cy="99060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3" name="Line 4"/>
            <p:cNvSpPr>
              <a:spLocks noChangeShapeType="1"/>
            </p:cNvSpPr>
            <p:nvPr/>
          </p:nvSpPr>
          <p:spPr bwMode="auto">
            <a:xfrm>
              <a:off x="4013733" y="2638840"/>
              <a:ext cx="650875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4" name="Line 5"/>
            <p:cNvSpPr>
              <a:spLocks noChangeShapeType="1"/>
            </p:cNvSpPr>
            <p:nvPr/>
          </p:nvSpPr>
          <p:spPr bwMode="auto">
            <a:xfrm>
              <a:off x="4021670" y="3619915"/>
              <a:ext cx="62230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95" name="Oval 110"/>
          <p:cNvSpPr>
            <a:spLocks noChangeArrowheads="1"/>
          </p:cNvSpPr>
          <p:nvPr/>
        </p:nvSpPr>
        <p:spPr bwMode="auto">
          <a:xfrm>
            <a:off x="8360756" y="133828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6" name="Line 172"/>
          <p:cNvSpPr>
            <a:spLocks noChangeShapeType="1"/>
          </p:cNvSpPr>
          <p:nvPr/>
        </p:nvSpPr>
        <p:spPr bwMode="auto">
          <a:xfrm>
            <a:off x="8659206" y="187803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Espace réservé du contenu 2"/>
          <p:cNvSpPr>
            <a:spLocks/>
          </p:cNvSpPr>
          <p:nvPr/>
        </p:nvSpPr>
        <p:spPr bwMode="auto">
          <a:xfrm>
            <a:off x="34925" y="4689385"/>
            <a:ext cx="9066213" cy="1787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Primary endpoint: 12-week change of HIV-1 RNA from baseline (ITT analysis), difference between groups assessed by the Wilcoxon signed rank test, no formal statistical hypothesis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Viral rebound: 2 consecutive HIV RNA &gt; 50 copies/mL</a:t>
            </a:r>
          </a:p>
        </p:txBody>
      </p:sp>
      <p:sp>
        <p:nvSpPr>
          <p:cNvPr id="98" name="ZoneTexte 69"/>
          <p:cNvSpPr txBox="1">
            <a:spLocks noChangeArrowheads="1"/>
          </p:cNvSpPr>
          <p:nvPr/>
        </p:nvSpPr>
        <p:spPr bwMode="auto">
          <a:xfrm>
            <a:off x="5480308" y="6582618"/>
            <a:ext cx="3656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Nozza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S. Clin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Microb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Infection 2015;21:510.e1-e9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9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VEMAN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24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024424" y="4077961"/>
            <a:ext cx="742795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efficacy and immunologic response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372871"/>
              </p:ext>
            </p:extLst>
          </p:nvPr>
        </p:nvGraphicFramePr>
        <p:xfrm>
          <a:off x="383371" y="1663298"/>
          <a:ext cx="8278421" cy="2103120"/>
        </p:xfrm>
        <a:graphic>
          <a:graphicData uri="http://schemas.openxmlformats.org/drawingml/2006/table">
            <a:tbl>
              <a:tblPr/>
              <a:tblGrid>
                <a:gridCol w="4300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LPV/r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LPV/r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copies/mL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by 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2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diarrhea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3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diarrhea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88236"/>
              </p:ext>
            </p:extLst>
          </p:nvPr>
        </p:nvGraphicFramePr>
        <p:xfrm>
          <a:off x="266701" y="4489391"/>
          <a:ext cx="8547492" cy="1878441"/>
        </p:xfrm>
        <a:graphic>
          <a:graphicData uri="http://schemas.openxmlformats.org/drawingml/2006/table">
            <a:tbl>
              <a:tblPr/>
              <a:tblGrid>
                <a:gridCol w="424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2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LPV/r + MVC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LPV/r + TDF/FTC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HIV RNA decrease at W24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c/mL)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- 2.86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-2.45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HIV RNA decrease at W48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c/mL)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- 2.86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-2.78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0.262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50 c/mL at 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91.7%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0.225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Change in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at 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+ 286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Change in CD4+ effector memory cells at 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+ 1.6%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- 4.4%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53507" y="1244909"/>
            <a:ext cx="742795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(median), and disposition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480308" y="6582618"/>
            <a:ext cx="3656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Nozza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S. Clin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Microb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Infection 2015;21:510.e1-e9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VEMAN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978900" cy="1106488"/>
          </a:xfrm>
        </p:spPr>
        <p:txBody>
          <a:bodyPr/>
          <a:lstStyle/>
          <a:p>
            <a:r>
              <a:rPr lang="fr-FR" sz="3200" dirty="0"/>
              <a:t>VEMAN </a:t>
            </a:r>
            <a:r>
              <a:rPr lang="fr-FR" sz="3200" dirty="0" err="1"/>
              <a:t>Study</a:t>
            </a:r>
            <a:r>
              <a:rPr lang="fr-FR" sz="3200" dirty="0"/>
              <a:t>: LPV/r + MVC vs LPV/r + TDF/FTC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fr-FR" sz="3200" dirty="0"/>
              <a:t>VEMAN </a:t>
            </a:r>
            <a:r>
              <a:rPr lang="fr-FR" sz="3200" dirty="0" err="1"/>
              <a:t>Study</a:t>
            </a:r>
            <a:r>
              <a:rPr lang="fr-FR" sz="3200" dirty="0"/>
              <a:t>: LPV/r + MVC vs LPV/r + TDF/FTC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sz="2400" b="1" dirty="0">
              <a:latin typeface="+mj-lt"/>
            </a:endParaRPr>
          </a:p>
          <a:p>
            <a:pPr lvl="1"/>
            <a:r>
              <a:rPr lang="en-US" sz="2000"/>
              <a:t>Among naive </a:t>
            </a:r>
            <a:r>
              <a:rPr lang="en-US" sz="2000" dirty="0"/>
              <a:t>patients with an R5 virus, treatment with MVC and LPV/r was shown to provide a </a:t>
            </a:r>
            <a:r>
              <a:rPr lang="en-US" sz="2000" dirty="0" err="1"/>
              <a:t>virological</a:t>
            </a:r>
            <a:r>
              <a:rPr lang="en-US" sz="2000" dirty="0"/>
              <a:t> response compared to a triple therapy and a greater immunological benefit</a:t>
            </a:r>
            <a:endParaRPr lang="en-US" sz="18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Limitations</a:t>
            </a:r>
          </a:p>
          <a:p>
            <a:pPr lvl="2"/>
            <a:r>
              <a:rPr lang="en-US" sz="2000" dirty="0"/>
              <a:t>Small sample size</a:t>
            </a:r>
          </a:p>
          <a:p>
            <a:pPr lvl="2"/>
            <a:r>
              <a:rPr lang="en-US" sz="2000" dirty="0"/>
              <a:t>Unpowered to establish non-inferiority</a:t>
            </a:r>
          </a:p>
          <a:p>
            <a:pPr lvl="2"/>
            <a:r>
              <a:rPr lang="en-US" sz="2000" dirty="0"/>
              <a:t>AEs self-reported, open-label </a:t>
            </a:r>
            <a:r>
              <a:rPr lang="en-US" sz="2000" dirty="0" err="1"/>
              <a:t>unblinded</a:t>
            </a:r>
            <a:r>
              <a:rPr lang="en-US" sz="2000" dirty="0"/>
              <a:t> design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480308" y="6582618"/>
            <a:ext cx="3656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Nozza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S. Clin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Microb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Infection 2015;21:510.e1-e9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VEMAN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294</Words>
  <Application>Microsoft Office PowerPoint</Application>
  <PresentationFormat>Affichage à l'écran (4:3)</PresentationFormat>
  <Paragraphs>91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ＭＳ Ｐゴシック</vt:lpstr>
      <vt:lpstr>ＭＳ Ｐゴシック</vt:lpstr>
      <vt:lpstr>Arial</vt:lpstr>
      <vt:lpstr>Calibri</vt:lpstr>
      <vt:lpstr>Cambria</vt:lpstr>
      <vt:lpstr>Trebuchet MS</vt:lpstr>
      <vt:lpstr>Wingdings</vt:lpstr>
      <vt:lpstr>ARV_trials_2015</vt:lpstr>
      <vt:lpstr>NRTI-sparing</vt:lpstr>
      <vt:lpstr>VEMAN Study: LPV/r + MVC vs LPV/r + TDF/FTC</vt:lpstr>
      <vt:lpstr>VEMAN Study: LPV/r + MVC vs LPV/r + TDF/FTC</vt:lpstr>
      <vt:lpstr>VEMAN Study: LPV/r + MVC vs LPV/r + TDF/FTC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Pilar</cp:lastModifiedBy>
  <cp:revision>123</cp:revision>
  <dcterms:created xsi:type="dcterms:W3CDTF">2015-05-20T09:45:14Z</dcterms:created>
  <dcterms:modified xsi:type="dcterms:W3CDTF">2016-07-18T12:13:25Z</dcterms:modified>
</cp:coreProperties>
</file>