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72" r:id="rId2"/>
    <p:sldId id="257" r:id="rId3"/>
    <p:sldId id="258" r:id="rId4"/>
    <p:sldId id="259" r:id="rId5"/>
    <p:sldId id="267" r:id="rId6"/>
    <p:sldId id="270" r:id="rId7"/>
    <p:sldId id="273" r:id="rId8"/>
    <p:sldId id="264" r:id="rId9"/>
    <p:sldId id="262" r:id="rId10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DDDDDD"/>
    <a:srgbClr val="FFFFFF"/>
    <a:srgbClr val="000066"/>
    <a:srgbClr val="CC3300"/>
    <a:srgbClr val="C0C0C0"/>
    <a:srgbClr val="FF9933"/>
    <a:srgbClr val="FE7F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Objects="1" showGuides="1">
      <p:cViewPr>
        <p:scale>
          <a:sx n="100" d="100"/>
          <a:sy n="100" d="100"/>
        </p:scale>
        <p:origin x="-2694" y="-234"/>
      </p:cViewPr>
      <p:guideLst>
        <p:guide orient="horz"/>
        <p:guide pos="57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7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8750D1C-5A80-40EE-86EE-75E58689B1C3}" type="datetimeFigureOut">
              <a:rPr lang="fr-FR"/>
              <a:pPr/>
              <a:t>16/09/2016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959C15D-D99E-447D-9835-B8BBEE9F3D9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277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34" charset="-128"/>
            </a:endParaRPr>
          </a:p>
        </p:txBody>
      </p:sp>
      <p:sp>
        <p:nvSpPr>
          <p:cNvPr id="409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4100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6A224A7F-BAE0-48F1-BCED-281989E56AB9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614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6148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1BB7B8DE-4998-4AB4-8D0A-010AFE567A19}" type="slidenum">
              <a:rPr lang="fr-FR" sz="1200">
                <a:solidFill>
                  <a:srgbClr val="000000"/>
                </a:solidFill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1B75FC05-2E57-4C0B-81CD-F113590A10CC}" type="slidenum">
              <a:rPr lang="fr-FR" sz="1200">
                <a:solidFill>
                  <a:srgbClr val="000000"/>
                </a:solidFill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CEDA7DE-3F6F-420F-B3DD-909E70BE4F4D}" type="slidenum">
              <a:rPr lang="fr-FR" sz="1200">
                <a:solidFill>
                  <a:srgbClr val="000000"/>
                </a:solidFill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229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229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9CFC0231-C139-4335-AE4E-180CF1DD259C}" type="slidenum">
              <a:rPr lang="fr-FR" sz="1200">
                <a:solidFill>
                  <a:srgbClr val="000000"/>
                </a:solidFill>
              </a:rPr>
              <a:pPr algn="r" defTabSz="850900"/>
              <a:t>5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433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4340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B8D7C8A3-1745-450B-B971-E989378F78C3}" type="slidenum">
              <a:rPr lang="fr-FR" sz="1200">
                <a:solidFill>
                  <a:srgbClr val="000000"/>
                </a:solidFill>
              </a:rPr>
              <a:pPr algn="r" defTabSz="850900"/>
              <a:t>6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638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6388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0C620B1E-57EA-4355-81E4-6EF8218EBF75}" type="slidenum">
              <a:rPr lang="fr-FR" sz="1200">
                <a:solidFill>
                  <a:srgbClr val="000000"/>
                </a:solidFill>
              </a:rPr>
              <a:pPr algn="r" defTabSz="850900"/>
              <a:t>7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1843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8DE43E1D-F6A1-4DC0-B603-A2E15794ED2B}" type="slidenum">
              <a:rPr lang="fr-FR" sz="1200">
                <a:latin typeface="Calibri" pitchFamily="34" charset="0"/>
              </a:rPr>
              <a:pPr algn="r" defTabSz="850900"/>
              <a:t>8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48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048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A0DF24E-5F12-4607-800C-C71F4E984FF6}" type="slidenum">
              <a:rPr lang="fr-FR" sz="1200">
                <a:solidFill>
                  <a:srgbClr val="000000"/>
                </a:solidFill>
              </a:rPr>
              <a:pPr algn="r" defTabSz="850900"/>
              <a:t>9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Comparison of INSTI vs PI</a:t>
            </a:r>
          </a:p>
        </p:txBody>
      </p:sp>
      <p:sp>
        <p:nvSpPr>
          <p:cNvPr id="307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 dirty="0" smtClean="0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FLAMINGO</a:t>
            </a:r>
          </a:p>
          <a:p>
            <a:r>
              <a:rPr lang="fr-FR" sz="2800" b="1" dirty="0" smtClean="0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GS-236-0103</a:t>
            </a:r>
          </a:p>
          <a:p>
            <a:r>
              <a:rPr lang="fr-FR" sz="2800" b="1" dirty="0" smtClean="0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ACTG A5257</a:t>
            </a:r>
          </a:p>
          <a:p>
            <a:r>
              <a:rPr lang="fr-FR" sz="2800" b="1" dirty="0" smtClean="0">
                <a:latin typeface="Calibri" pitchFamily="34" charset="0"/>
                <a:ea typeface="ＭＳ Ｐゴシック" pitchFamily="34" charset="-128"/>
              </a:rPr>
              <a:t>WAVES </a:t>
            </a:r>
            <a:endParaRPr lang="fr-FR" sz="2800" b="1" dirty="0" smtClean="0">
              <a:latin typeface="Calibri" pitchFamily="34" charset="0"/>
              <a:ea typeface="ＭＳ Ｐゴシック" pitchFamily="34" charset="-128"/>
            </a:endParaRPr>
          </a:p>
          <a:p>
            <a:r>
              <a:rPr lang="fr-FR" sz="2800" b="1" dirty="0" smtClean="0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ARIA </a:t>
            </a:r>
            <a:endParaRPr lang="fr-FR" sz="2800" b="1" dirty="0" smtClean="0">
              <a:latin typeface="Calibri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ZoneTexte 69"/>
          <p:cNvSpPr txBox="1">
            <a:spLocks noChangeArrowheads="1"/>
          </p:cNvSpPr>
          <p:nvPr/>
        </p:nvSpPr>
        <p:spPr bwMode="auto">
          <a:xfrm>
            <a:off x="5473900" y="6565700"/>
            <a:ext cx="36718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pt-BR" sz="1200" i="1" dirty="0">
                <a:solidFill>
                  <a:srgbClr val="CC3300"/>
                </a:solidFill>
              </a:rPr>
              <a:t>Squires K. Lancet HIV 2016; 3(9):e410-e420</a:t>
            </a:r>
            <a:endParaRPr lang="en-GB" sz="1200" i="1" dirty="0">
              <a:solidFill>
                <a:srgbClr val="CC3300"/>
              </a:solidFill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4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5123" name="Connecteur droit 66"/>
          <p:cNvCxnSpPr>
            <a:cxnSpLocks noChangeShapeType="1"/>
          </p:cNvCxnSpPr>
          <p:nvPr/>
        </p:nvCxnSpPr>
        <p:spPr bwMode="auto">
          <a:xfrm rot="5400000">
            <a:off x="2931319" y="2585244"/>
            <a:ext cx="40005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5124" name="Espace réservé du contenu 2"/>
          <p:cNvSpPr>
            <a:spLocks/>
          </p:cNvSpPr>
          <p:nvPr/>
        </p:nvSpPr>
        <p:spPr bwMode="auto">
          <a:xfrm>
            <a:off x="34925" y="4933950"/>
            <a:ext cx="89630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dirty="0">
                <a:solidFill>
                  <a:srgbClr val="000066"/>
                </a:solidFill>
              </a:rPr>
              <a:t>Non inferiority of EVG/C/FTC/TDF at W48: % HIV RNA &lt; 50 c/</a:t>
            </a:r>
            <a:r>
              <a:rPr lang="en-GB" dirty="0" err="1">
                <a:solidFill>
                  <a:srgbClr val="000066"/>
                </a:solidFill>
              </a:rPr>
              <a:t>mL</a:t>
            </a:r>
            <a:r>
              <a:rPr lang="en-GB" dirty="0">
                <a:solidFill>
                  <a:srgbClr val="000066"/>
                </a:solidFill>
              </a:rPr>
              <a:t> by intention</a:t>
            </a:r>
            <a:br>
              <a:rPr lang="en-GB" dirty="0">
                <a:solidFill>
                  <a:srgbClr val="000066"/>
                </a:solidFill>
              </a:rPr>
            </a:br>
            <a:r>
              <a:rPr lang="en-GB" dirty="0">
                <a:solidFill>
                  <a:srgbClr val="000066"/>
                </a:solidFill>
              </a:rPr>
              <a:t>to treat, snapshot analysis (lower margin of the 2-sided 95% CI for the difference = -12%)</a:t>
            </a:r>
            <a:endParaRPr lang="en-GB" b="1" dirty="0">
              <a:solidFill>
                <a:srgbClr val="000066"/>
              </a:solidFill>
            </a:endParaRP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/>
        </p:nvGraphicFramePr>
        <p:xfrm>
          <a:off x="4038600" y="2420938"/>
          <a:ext cx="3533775" cy="908080"/>
        </p:xfrm>
        <a:graphic>
          <a:graphicData uri="http://schemas.openxmlformats.org/drawingml/2006/table">
            <a:tbl>
              <a:tblPr/>
              <a:tblGrid>
                <a:gridCol w="3533775"/>
              </a:tblGrid>
              <a:tr h="53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EVG/C/FTC/TDF 150/150/200/300 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mg QD</a:t>
                      </a:r>
                    </a:p>
                  </a:txBody>
                  <a:tcPr marL="91450" marR="91450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</a:tr>
              <a:tr h="3777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 + r + TDF/FTC placebo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50" marR="91450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/>
        </p:nvGraphicFramePr>
        <p:xfrm>
          <a:off x="4038600" y="3433763"/>
          <a:ext cx="3533775" cy="733425"/>
        </p:xfrm>
        <a:graphic>
          <a:graphicData uri="http://schemas.openxmlformats.org/drawingml/2006/table">
            <a:tbl>
              <a:tblPr/>
              <a:tblGrid>
                <a:gridCol w="3533775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 + r 300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/100 mg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FTC/TDF QD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50" marR="9145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EVG/C/FTC/TDF placebo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50" marR="9145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41" name="Oval 170"/>
          <p:cNvSpPr>
            <a:spLocks noChangeArrowheads="1"/>
          </p:cNvSpPr>
          <p:nvPr/>
        </p:nvSpPr>
        <p:spPr bwMode="auto">
          <a:xfrm>
            <a:off x="2311400" y="13716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Randomisation*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1 : 1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Double-blind</a:t>
            </a:r>
          </a:p>
        </p:txBody>
      </p:sp>
      <p:sp>
        <p:nvSpPr>
          <p:cNvPr id="5142" name="AutoShape 162"/>
          <p:cNvSpPr>
            <a:spLocks noChangeArrowheads="1"/>
          </p:cNvSpPr>
          <p:nvPr/>
        </p:nvSpPr>
        <p:spPr bwMode="auto">
          <a:xfrm>
            <a:off x="468313" y="2349500"/>
            <a:ext cx="2244725" cy="1871663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sz="1600" b="1" u="sng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Women</a:t>
            </a:r>
            <a:endParaRPr lang="en-GB" sz="1600" b="1" dirty="0">
              <a:solidFill>
                <a:srgbClr val="000066"/>
              </a:solidFill>
              <a:latin typeface="Calibri" pitchFamily="34" charset="0"/>
              <a:cs typeface="Arial" charset="0"/>
            </a:endParaRP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ARV-naïve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 RNA </a:t>
            </a:r>
            <a:r>
              <a:rPr lang="en-GB" sz="1600" b="1" u="sng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&gt;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 500 c/mL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Any CD4 cell count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Sensitivity to FTC, TDF 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and ATV</a:t>
            </a:r>
          </a:p>
          <a:p>
            <a:pPr algn="ctr" defTabSz="914400"/>
            <a:r>
              <a:rPr lang="en-GB" sz="1600" b="1" dirty="0" err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eGFR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GB" sz="1600" b="1" u="sng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&gt;</a:t>
            </a:r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 70 mL/min</a:t>
            </a:r>
          </a:p>
        </p:txBody>
      </p:sp>
      <p:sp>
        <p:nvSpPr>
          <p:cNvPr id="5143" name="ZoneTexte 71"/>
          <p:cNvSpPr txBox="1">
            <a:spLocks noChangeArrowheads="1"/>
          </p:cNvSpPr>
          <p:nvPr/>
        </p:nvSpPr>
        <p:spPr bwMode="auto">
          <a:xfrm>
            <a:off x="395288" y="4292600"/>
            <a:ext cx="8391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GB" sz="1400" dirty="0">
                <a:solidFill>
                  <a:srgbClr val="000066"/>
                </a:solidFill>
              </a:rPr>
              <a:t>*Randomisation was stratified by HIV RNA (</a:t>
            </a:r>
            <a:r>
              <a:rPr lang="en-GB" sz="1400" u="sng" dirty="0">
                <a:solidFill>
                  <a:srgbClr val="000066"/>
                </a:solidFill>
              </a:rPr>
              <a:t>&lt;</a:t>
            </a:r>
            <a:r>
              <a:rPr lang="en-GB" sz="1400" dirty="0">
                <a:solidFill>
                  <a:srgbClr val="000066"/>
                </a:solidFill>
              </a:rPr>
              <a:t> 100,000 or 100,000-400,000 or &gt; 400,000 c/</a:t>
            </a:r>
            <a:r>
              <a:rPr lang="en-GB" sz="1400" dirty="0" err="1">
                <a:solidFill>
                  <a:srgbClr val="000066"/>
                </a:solidFill>
              </a:rPr>
              <a:t>mL</a:t>
            </a:r>
            <a:r>
              <a:rPr lang="en-GB" sz="1400" dirty="0">
                <a:solidFill>
                  <a:srgbClr val="000066"/>
                </a:solidFill>
              </a:rPr>
              <a:t>) </a:t>
            </a:r>
            <a:r>
              <a:rPr lang="en-GB" sz="1400" dirty="0" smtClean="0">
                <a:solidFill>
                  <a:srgbClr val="000066"/>
                </a:solidFill>
              </a:rPr>
              <a:t/>
            </a:r>
            <a:br>
              <a:rPr lang="en-GB" sz="1400" dirty="0" smtClean="0">
                <a:solidFill>
                  <a:srgbClr val="000066"/>
                </a:solidFill>
              </a:rPr>
            </a:br>
            <a:r>
              <a:rPr lang="en-GB" sz="1400" dirty="0" smtClean="0">
                <a:solidFill>
                  <a:srgbClr val="000066"/>
                </a:solidFill>
              </a:rPr>
              <a:t>at </a:t>
            </a:r>
            <a:r>
              <a:rPr lang="en-GB" sz="1400" dirty="0">
                <a:solidFill>
                  <a:srgbClr val="000066"/>
                </a:solidFill>
              </a:rPr>
              <a:t>screening</a:t>
            </a:r>
            <a:r>
              <a:rPr lang="en-GB" sz="1400" baseline="30000" dirty="0">
                <a:solidFill>
                  <a:srgbClr val="000066"/>
                </a:solidFill>
              </a:rPr>
              <a:t> </a:t>
            </a:r>
            <a:r>
              <a:rPr lang="en-GB" sz="1400" dirty="0">
                <a:solidFill>
                  <a:srgbClr val="000066"/>
                </a:solidFill>
              </a:rPr>
              <a:t>and race (black or non-black)</a:t>
            </a:r>
            <a:endParaRPr lang="en-GB" sz="1400" baseline="30000" dirty="0">
              <a:solidFill>
                <a:srgbClr val="000066"/>
              </a:solidFill>
            </a:endParaRPr>
          </a:p>
        </p:txBody>
      </p:sp>
      <p:sp>
        <p:nvSpPr>
          <p:cNvPr id="5144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ea typeface="ＭＳ Ｐゴシック" pitchFamily="34" charset="-128"/>
              </a:rPr>
              <a:t>Study </a:t>
            </a:r>
            <a:r>
              <a:rPr lang="fr-FR" sz="3200" dirty="0" smtClean="0">
                <a:ea typeface="ＭＳ Ｐゴシック" pitchFamily="34" charset="-128"/>
              </a:rPr>
              <a:t>WAVES</a:t>
            </a:r>
            <a:r>
              <a:rPr lang="en-GB" sz="3200" dirty="0" smtClean="0">
                <a:ea typeface="ＭＳ Ｐゴシック" pitchFamily="34" charset="-128"/>
              </a:rPr>
              <a:t>: EVG/C/FTC/TDF QD </a:t>
            </a:r>
            <a:r>
              <a:rPr lang="en-GB" sz="3200" dirty="0" err="1" smtClean="0">
                <a:ea typeface="ＭＳ Ｐゴシック" pitchFamily="34" charset="-128"/>
              </a:rPr>
              <a:t>vs</a:t>
            </a:r>
            <a:r>
              <a:rPr lang="en-GB" sz="3200" dirty="0" smtClean="0">
                <a:ea typeface="ＭＳ Ｐゴシック" pitchFamily="34" charset="-128"/>
              </a:rPr>
              <a:t> ATV + r </a:t>
            </a:r>
            <a:br>
              <a:rPr lang="en-GB" sz="3200" dirty="0" smtClean="0">
                <a:ea typeface="ＭＳ Ｐゴシック" pitchFamily="34" charset="-128"/>
              </a:rPr>
            </a:br>
            <a:r>
              <a:rPr lang="en-GB" sz="3200" dirty="0" smtClean="0">
                <a:ea typeface="ＭＳ Ｐゴシック" pitchFamily="34" charset="-128"/>
              </a:rPr>
              <a:t>+ FTC/TDF QD in Women</a:t>
            </a:r>
          </a:p>
        </p:txBody>
      </p:sp>
      <p:cxnSp>
        <p:nvCxnSpPr>
          <p:cNvPr id="5145" name="AutoShape 60"/>
          <p:cNvCxnSpPr>
            <a:cxnSpLocks noChangeShapeType="1"/>
          </p:cNvCxnSpPr>
          <p:nvPr/>
        </p:nvCxnSpPr>
        <p:spPr bwMode="auto">
          <a:xfrm rot="10800000" flipH="1" flipV="1">
            <a:off x="3990975" y="2794000"/>
            <a:ext cx="1588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5146" name="Line 63"/>
          <p:cNvSpPr>
            <a:spLocks noChangeShapeType="1"/>
          </p:cNvSpPr>
          <p:nvPr/>
        </p:nvSpPr>
        <p:spPr bwMode="auto">
          <a:xfrm>
            <a:off x="2713038" y="3284538"/>
            <a:ext cx="49053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147" name="Rectangle 9"/>
          <p:cNvSpPr>
            <a:spLocks noChangeArrowheads="1"/>
          </p:cNvSpPr>
          <p:nvPr/>
        </p:nvSpPr>
        <p:spPr bwMode="auto">
          <a:xfrm>
            <a:off x="3213100" y="3460750"/>
            <a:ext cx="8270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286</a:t>
            </a:r>
          </a:p>
        </p:txBody>
      </p:sp>
      <p:sp>
        <p:nvSpPr>
          <p:cNvPr id="5148" name="Rectangle 8"/>
          <p:cNvSpPr>
            <a:spLocks noChangeArrowheads="1"/>
          </p:cNvSpPr>
          <p:nvPr/>
        </p:nvSpPr>
        <p:spPr bwMode="auto">
          <a:xfrm>
            <a:off x="3213100" y="2466975"/>
            <a:ext cx="8270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289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235825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150" name="Line 172"/>
          <p:cNvSpPr>
            <a:spLocks noChangeShapeType="1"/>
          </p:cNvSpPr>
          <p:nvPr/>
        </p:nvSpPr>
        <p:spPr bwMode="auto">
          <a:xfrm>
            <a:off x="7554913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151" name="Line 31"/>
          <p:cNvSpPr>
            <a:spLocks noChangeShapeType="1"/>
          </p:cNvSpPr>
          <p:nvPr/>
        </p:nvSpPr>
        <p:spPr bwMode="auto">
          <a:xfrm flipV="1">
            <a:off x="7572375" y="2636838"/>
            <a:ext cx="130333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5152" name="Line 31"/>
          <p:cNvSpPr>
            <a:spLocks noChangeShapeType="1"/>
          </p:cNvSpPr>
          <p:nvPr/>
        </p:nvSpPr>
        <p:spPr bwMode="auto">
          <a:xfrm flipV="1">
            <a:off x="7572375" y="3644900"/>
            <a:ext cx="130333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5153" name="AutoShape 162"/>
          <p:cNvSpPr>
            <a:spLocks noChangeArrowheads="1"/>
          </p:cNvSpPr>
          <p:nvPr/>
        </p:nvSpPr>
        <p:spPr bwMode="auto">
          <a:xfrm>
            <a:off x="0" y="6570663"/>
            <a:ext cx="7556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endParaRPr lang="en-GB" b="1">
              <a:solidFill>
                <a:srgbClr val="000066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5154" name="ZoneTexte 23"/>
          <p:cNvSpPr txBox="1">
            <a:spLocks noChangeArrowheads="1"/>
          </p:cNvSpPr>
          <p:nvPr/>
        </p:nvSpPr>
        <p:spPr bwMode="auto">
          <a:xfrm>
            <a:off x="50800" y="6581775"/>
            <a:ext cx="7048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</a:rPr>
              <a:t>WAVES</a:t>
            </a:r>
          </a:p>
        </p:txBody>
      </p:sp>
      <p:sp>
        <p:nvSpPr>
          <p:cNvPr id="5155" name="ZoneTexte 1"/>
          <p:cNvSpPr txBox="1">
            <a:spLocks noChangeArrowheads="1"/>
          </p:cNvSpPr>
          <p:nvPr/>
        </p:nvSpPr>
        <p:spPr bwMode="auto">
          <a:xfrm>
            <a:off x="7650163" y="2794000"/>
            <a:ext cx="123783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333399"/>
                </a:solidFill>
                <a:latin typeface="+mj-lt"/>
              </a:rPr>
              <a:t>Open-label</a:t>
            </a:r>
          </a:p>
          <a:p>
            <a:r>
              <a:rPr lang="fr-FR" b="1" dirty="0">
                <a:solidFill>
                  <a:srgbClr val="333399"/>
                </a:solidFill>
                <a:latin typeface="+mj-lt"/>
              </a:rPr>
              <a:t>extension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50166727"/>
              </p:ext>
            </p:extLst>
          </p:nvPr>
        </p:nvGraphicFramePr>
        <p:xfrm>
          <a:off x="395288" y="1628775"/>
          <a:ext cx="8353425" cy="4860926"/>
        </p:xfrm>
        <a:graphic>
          <a:graphicData uri="http://schemas.openxmlformats.org/drawingml/2006/table">
            <a:tbl>
              <a:tblPr/>
              <a:tblGrid>
                <a:gridCol w="433387"/>
                <a:gridCol w="3944938"/>
                <a:gridCol w="2070100"/>
                <a:gridCol w="1905000"/>
              </a:tblGrid>
              <a:tr h="6207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EVG/C/FTC/TDF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289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ATV + r + 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286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  <a:tr h="2857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100%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100%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7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Median age, years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34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7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White / Black / Asian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44% / 50% / 3%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42% / 47% / 6%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57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AIDS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7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), median (Q1-Q3)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4.46 (4.09-4.97)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4.56 (4.02-5.00)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54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HIV RNA 100,000-400,000 c/mL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HIV RNA ≥ 400,000 c/mL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15%</a:t>
                      </a:r>
                      <a:b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7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), median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344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370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7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</a:t>
                      </a:r>
                      <a:r>
                        <a:rPr kumimoji="0" lang="en-GB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200 per 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17%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18%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7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Hepatitis B / hepatitis C coinfection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4% / 8%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3% / 9%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7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Discontinuation by W48, N (%)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29 (10%)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45 (16%)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For lack of efficacy</a:t>
                      </a:r>
                    </a:p>
                  </a:txBody>
                  <a:tcPr marL="90000" marR="90000" marT="46804" marB="46804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For adverse event</a:t>
                      </a:r>
                    </a:p>
                  </a:txBody>
                  <a:tcPr marL="90000" marR="90000" marT="46804" marB="46804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19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Lost to follow-up / Withdrew consent</a:t>
                      </a:r>
                    </a:p>
                  </a:txBody>
                  <a:tcPr marL="90000" marR="90000" marT="46804" marB="46804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12 / N = 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12 / N = 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Non-compliance / Other</a:t>
                      </a:r>
                    </a:p>
                  </a:txBody>
                  <a:tcPr marL="90000" marR="90000" marT="46804" marB="46804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4 / N = 2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5 / N = 3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7239" name="Rectangle 6"/>
          <p:cNvSpPr>
            <a:spLocks noChangeArrowheads="1"/>
          </p:cNvSpPr>
          <p:nvPr/>
        </p:nvSpPr>
        <p:spPr bwMode="auto">
          <a:xfrm>
            <a:off x="971550" y="1295400"/>
            <a:ext cx="716280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 smtClean="0">
                <a:ea typeface="ＭＳ Ｐゴシック" pitchFamily="34" charset="-128"/>
              </a:rPr>
              <a:t>Study </a:t>
            </a:r>
            <a:r>
              <a:rPr lang="fr-FR" sz="3200" dirty="0" smtClean="0">
                <a:ea typeface="ＭＳ Ｐゴシック" pitchFamily="34" charset="-128"/>
              </a:rPr>
              <a:t>WAVES</a:t>
            </a:r>
            <a:r>
              <a:rPr lang="en-GB" sz="3200" dirty="0" smtClean="0">
                <a:ea typeface="ＭＳ Ｐゴシック" pitchFamily="34" charset="-128"/>
              </a:rPr>
              <a:t>: EVG/C/FTC/TDF QD </a:t>
            </a:r>
            <a:r>
              <a:rPr lang="en-GB" sz="3200" dirty="0" err="1" smtClean="0">
                <a:ea typeface="ＭＳ Ｐゴシック" pitchFamily="34" charset="-128"/>
              </a:rPr>
              <a:t>vs</a:t>
            </a:r>
            <a:r>
              <a:rPr lang="en-GB" sz="3200" dirty="0" smtClean="0">
                <a:ea typeface="ＭＳ Ｐゴシック" pitchFamily="34" charset="-128"/>
              </a:rPr>
              <a:t> ATV + r </a:t>
            </a:r>
            <a:br>
              <a:rPr lang="en-GB" sz="3200" dirty="0" smtClean="0">
                <a:ea typeface="ＭＳ Ｐゴシック" pitchFamily="34" charset="-128"/>
              </a:rPr>
            </a:br>
            <a:r>
              <a:rPr lang="en-GB" sz="3200" dirty="0" smtClean="0">
                <a:ea typeface="ＭＳ Ｐゴシック" pitchFamily="34" charset="-128"/>
              </a:rPr>
              <a:t>+ FTC/TDF QD in Women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7556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endParaRPr lang="en-GB" b="1">
              <a:solidFill>
                <a:srgbClr val="000066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7" name="ZoneTexte 23"/>
          <p:cNvSpPr txBox="1">
            <a:spLocks noChangeArrowheads="1"/>
          </p:cNvSpPr>
          <p:nvPr/>
        </p:nvSpPr>
        <p:spPr bwMode="auto">
          <a:xfrm>
            <a:off x="50800" y="6581775"/>
            <a:ext cx="7048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</a:rPr>
              <a:t>WAVES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473900" y="6565700"/>
            <a:ext cx="36718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pt-BR" sz="1200" i="1" dirty="0">
                <a:solidFill>
                  <a:srgbClr val="CC3300"/>
                </a:solidFill>
              </a:rPr>
              <a:t>Squires K. Lancet HIV 2016; 3(9):e410-e420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2"/>
          <p:cNvSpPr txBox="1">
            <a:spLocks noChangeArrowheads="1"/>
          </p:cNvSpPr>
          <p:nvPr/>
        </p:nvSpPr>
        <p:spPr bwMode="auto">
          <a:xfrm>
            <a:off x="2278614" y="1151863"/>
            <a:ext cx="45740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Response to treatment at week 48</a:t>
            </a:r>
          </a:p>
        </p:txBody>
      </p:sp>
      <p:sp>
        <p:nvSpPr>
          <p:cNvPr id="9218" name="Text Box 179"/>
          <p:cNvSpPr txBox="1">
            <a:spLocks noChangeArrowheads="1"/>
          </p:cNvSpPr>
          <p:nvPr/>
        </p:nvSpPr>
        <p:spPr bwMode="auto">
          <a:xfrm>
            <a:off x="5508104" y="5589240"/>
            <a:ext cx="3651250" cy="855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914400">
              <a:spcBef>
                <a:spcPct val="5000"/>
              </a:spcBef>
            </a:pPr>
            <a:r>
              <a:rPr lang="en-US" sz="1600" dirty="0">
                <a:solidFill>
                  <a:srgbClr val="000066"/>
                </a:solidFill>
                <a:cs typeface="Arial" charset="0"/>
              </a:rPr>
              <a:t>Mean CD4/mm</a:t>
            </a:r>
            <a:r>
              <a:rPr lang="en-US" sz="1600" baseline="30000" dirty="0">
                <a:solidFill>
                  <a:srgbClr val="000066"/>
                </a:solidFill>
                <a:cs typeface="Arial" charset="0"/>
              </a:rPr>
              <a:t>3</a:t>
            </a:r>
            <a:r>
              <a:rPr lang="en-US" sz="1600" dirty="0">
                <a:solidFill>
                  <a:srgbClr val="000066"/>
                </a:solidFill>
                <a:cs typeface="Arial" charset="0"/>
              </a:rPr>
              <a:t> increase at W48 :</a:t>
            </a:r>
          </a:p>
          <a:p>
            <a:pPr defTabSz="914400">
              <a:spcBef>
                <a:spcPct val="5000"/>
              </a:spcBef>
            </a:pPr>
            <a:r>
              <a:rPr lang="en-US" sz="1600" dirty="0">
                <a:solidFill>
                  <a:srgbClr val="000066"/>
                </a:solidFill>
                <a:cs typeface="Arial" charset="0"/>
              </a:rPr>
              <a:t>+ </a:t>
            </a:r>
            <a:r>
              <a:rPr lang="en-US" sz="1600" dirty="0" smtClean="0">
                <a:solidFill>
                  <a:srgbClr val="000066"/>
                </a:solidFill>
                <a:cs typeface="Arial" charset="0"/>
              </a:rPr>
              <a:t>221 </a:t>
            </a:r>
            <a:r>
              <a:rPr lang="en-US" sz="1600" dirty="0">
                <a:solidFill>
                  <a:srgbClr val="000066"/>
                </a:solidFill>
                <a:cs typeface="Arial" charset="0"/>
              </a:rPr>
              <a:t>(EVG/C/FTC/TDF) </a:t>
            </a:r>
            <a:r>
              <a:rPr lang="en-US" sz="1600" dirty="0" err="1">
                <a:solidFill>
                  <a:srgbClr val="000066"/>
                </a:solidFill>
                <a:cs typeface="Arial" charset="0"/>
              </a:rPr>
              <a:t>vs</a:t>
            </a:r>
            <a:endParaRPr lang="en-US" sz="1600" dirty="0">
              <a:solidFill>
                <a:srgbClr val="000066"/>
              </a:solidFill>
              <a:cs typeface="Arial" charset="0"/>
            </a:endParaRPr>
          </a:p>
          <a:p>
            <a:pPr defTabSz="914400">
              <a:spcBef>
                <a:spcPct val="5000"/>
              </a:spcBef>
            </a:pPr>
            <a:r>
              <a:rPr lang="en-US" sz="1600" dirty="0">
                <a:solidFill>
                  <a:srgbClr val="000066"/>
                </a:solidFill>
                <a:cs typeface="Arial" charset="0"/>
              </a:rPr>
              <a:t>+ </a:t>
            </a:r>
            <a:r>
              <a:rPr lang="en-US" sz="1600" dirty="0" smtClean="0">
                <a:solidFill>
                  <a:srgbClr val="000066"/>
                </a:solidFill>
                <a:cs typeface="Arial" charset="0"/>
              </a:rPr>
              <a:t>212 </a:t>
            </a:r>
            <a:r>
              <a:rPr lang="en-US" sz="1600" dirty="0">
                <a:solidFill>
                  <a:srgbClr val="000066"/>
                </a:solidFill>
                <a:cs typeface="Arial" charset="0"/>
              </a:rPr>
              <a:t>(ATV + r + FTC/TDF)</a:t>
            </a:r>
          </a:p>
        </p:txBody>
      </p:sp>
      <p:grpSp>
        <p:nvGrpSpPr>
          <p:cNvPr id="9240" name="Groupe 54"/>
          <p:cNvGrpSpPr>
            <a:grpSpLocks/>
          </p:cNvGrpSpPr>
          <p:nvPr/>
        </p:nvGrpSpPr>
        <p:grpSpPr bwMode="auto">
          <a:xfrm>
            <a:off x="5688013" y="2474914"/>
            <a:ext cx="3070057" cy="629947"/>
            <a:chOff x="2439988" y="1995488"/>
            <a:chExt cx="3069776" cy="629303"/>
          </a:xfrm>
        </p:grpSpPr>
        <p:sp>
          <p:nvSpPr>
            <p:cNvPr id="9249" name="AutoShape 165"/>
            <p:cNvSpPr>
              <a:spLocks noChangeArrowheads="1"/>
            </p:cNvSpPr>
            <p:nvPr/>
          </p:nvSpPr>
          <p:spPr bwMode="auto">
            <a:xfrm>
              <a:off x="2439988" y="2017713"/>
              <a:ext cx="3060420" cy="59213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9250" name="Rectangle 3"/>
            <p:cNvSpPr>
              <a:spLocks noChangeArrowheads="1"/>
            </p:cNvSpPr>
            <p:nvPr/>
          </p:nvSpPr>
          <p:spPr bwMode="auto">
            <a:xfrm>
              <a:off x="2549525" y="2116138"/>
              <a:ext cx="177800" cy="144462"/>
            </a:xfrm>
            <a:prstGeom prst="rect">
              <a:avLst/>
            </a:prstGeom>
            <a:solidFill>
              <a:srgbClr val="FF99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9251" name="Rectangle 4"/>
            <p:cNvSpPr>
              <a:spLocks noChangeArrowheads="1"/>
            </p:cNvSpPr>
            <p:nvPr/>
          </p:nvSpPr>
          <p:spPr bwMode="auto">
            <a:xfrm>
              <a:off x="2549525" y="2381250"/>
              <a:ext cx="177800" cy="144463"/>
            </a:xfrm>
            <a:prstGeom prst="rect">
              <a:avLst/>
            </a:prstGeom>
            <a:solidFill>
              <a:srgbClr val="00B2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9252" name="ZoneTexte 84"/>
            <p:cNvSpPr txBox="1">
              <a:spLocks noChangeArrowheads="1"/>
            </p:cNvSpPr>
            <p:nvPr/>
          </p:nvSpPr>
          <p:spPr bwMode="auto">
            <a:xfrm>
              <a:off x="2706688" y="1995488"/>
              <a:ext cx="2619964" cy="368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b="1" dirty="0">
                  <a:solidFill>
                    <a:srgbClr val="333399"/>
                  </a:solidFill>
                  <a:latin typeface="Calibri" pitchFamily="34" charset="0"/>
                </a:rPr>
                <a:t>EVG/C/FTC/TDF </a:t>
              </a:r>
              <a:r>
                <a:rPr lang="en-GB" b="1" dirty="0" smtClean="0">
                  <a:solidFill>
                    <a:srgbClr val="333399"/>
                  </a:solidFill>
                  <a:latin typeface="Calibri" pitchFamily="34" charset="0"/>
                </a:rPr>
                <a:t>(N </a:t>
              </a:r>
              <a:r>
                <a:rPr lang="en-GB" b="1" dirty="0">
                  <a:solidFill>
                    <a:srgbClr val="333399"/>
                  </a:solidFill>
                  <a:latin typeface="Calibri" pitchFamily="34" charset="0"/>
                </a:rPr>
                <a:t>= 289)</a:t>
              </a:r>
            </a:p>
          </p:txBody>
        </p:sp>
        <p:sp>
          <p:nvSpPr>
            <p:cNvPr id="9253" name="ZoneTexte 85"/>
            <p:cNvSpPr txBox="1">
              <a:spLocks noChangeArrowheads="1"/>
            </p:cNvSpPr>
            <p:nvPr/>
          </p:nvSpPr>
          <p:spPr bwMode="auto">
            <a:xfrm>
              <a:off x="2706688" y="2255837"/>
              <a:ext cx="2803076" cy="368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b="1" dirty="0">
                  <a:solidFill>
                    <a:srgbClr val="333399"/>
                  </a:solidFill>
                  <a:latin typeface="Calibri" pitchFamily="34" charset="0"/>
                </a:rPr>
                <a:t>ATV + r + FTC/TDF </a:t>
              </a:r>
              <a:r>
                <a:rPr lang="en-GB" b="1" dirty="0" smtClean="0">
                  <a:solidFill>
                    <a:srgbClr val="333399"/>
                  </a:solidFill>
                  <a:latin typeface="Calibri" pitchFamily="34" charset="0"/>
                </a:rPr>
                <a:t>(N </a:t>
              </a:r>
              <a:r>
                <a:rPr lang="en-GB" b="1" dirty="0">
                  <a:solidFill>
                    <a:srgbClr val="333399"/>
                  </a:solidFill>
                  <a:latin typeface="Calibri" pitchFamily="34" charset="0"/>
                </a:rPr>
                <a:t>= 286)</a:t>
              </a:r>
            </a:p>
          </p:txBody>
        </p:sp>
      </p:grpSp>
      <p:sp>
        <p:nvSpPr>
          <p:cNvPr id="9241" name="Text Box 134"/>
          <p:cNvSpPr txBox="1">
            <a:spLocks noChangeArrowheads="1"/>
          </p:cNvSpPr>
          <p:nvPr/>
        </p:nvSpPr>
        <p:spPr bwMode="auto">
          <a:xfrm>
            <a:off x="735013" y="1700213"/>
            <a:ext cx="4087812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defTabSz="914400">
              <a:lnSpc>
                <a:spcPct val="80000"/>
              </a:lnSpc>
              <a:spcBef>
                <a:spcPct val="5000"/>
              </a:spcBef>
            </a:pPr>
            <a:r>
              <a:rPr lang="en-GB" sz="2000" b="1">
                <a:solidFill>
                  <a:srgbClr val="333399"/>
                </a:solidFill>
                <a:latin typeface="Calibri" pitchFamily="34" charset="0"/>
                <a:cs typeface="Arial" charset="0"/>
              </a:rPr>
              <a:t>HIV RNA &lt; 50 c/mL (ITT, snapshot)</a:t>
            </a:r>
          </a:p>
        </p:txBody>
      </p:sp>
      <p:grpSp>
        <p:nvGrpSpPr>
          <p:cNvPr id="43" name="Groupe 42"/>
          <p:cNvGrpSpPr/>
          <p:nvPr/>
        </p:nvGrpSpPr>
        <p:grpSpPr>
          <a:xfrm>
            <a:off x="123825" y="1772816"/>
            <a:ext cx="5334000" cy="4489450"/>
            <a:chOff x="123825" y="1772816"/>
            <a:chExt cx="5334000" cy="4489450"/>
          </a:xfrm>
        </p:grpSpPr>
        <p:sp>
          <p:nvSpPr>
            <p:cNvPr id="9219" name="Rectangle 133"/>
            <p:cNvSpPr>
              <a:spLocks noChangeArrowheads="1"/>
            </p:cNvSpPr>
            <p:nvPr/>
          </p:nvSpPr>
          <p:spPr bwMode="auto">
            <a:xfrm>
              <a:off x="922338" y="2569741"/>
              <a:ext cx="577850" cy="2444750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20" name="Rectangle 135"/>
            <p:cNvSpPr>
              <a:spLocks noChangeArrowheads="1"/>
            </p:cNvSpPr>
            <p:nvPr/>
          </p:nvSpPr>
          <p:spPr bwMode="auto">
            <a:xfrm>
              <a:off x="252413" y="4227091"/>
              <a:ext cx="255587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25</a:t>
              </a:r>
            </a:p>
          </p:txBody>
        </p:sp>
        <p:sp>
          <p:nvSpPr>
            <p:cNvPr id="9221" name="Rectangle 136"/>
            <p:cNvSpPr>
              <a:spLocks noChangeArrowheads="1"/>
            </p:cNvSpPr>
            <p:nvPr/>
          </p:nvSpPr>
          <p:spPr bwMode="auto">
            <a:xfrm>
              <a:off x="252413" y="3534941"/>
              <a:ext cx="255587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50</a:t>
              </a:r>
            </a:p>
          </p:txBody>
        </p:sp>
        <p:sp>
          <p:nvSpPr>
            <p:cNvPr id="9222" name="Rectangle 137"/>
            <p:cNvSpPr>
              <a:spLocks noChangeArrowheads="1"/>
            </p:cNvSpPr>
            <p:nvPr/>
          </p:nvSpPr>
          <p:spPr bwMode="auto">
            <a:xfrm>
              <a:off x="123825" y="2153816"/>
              <a:ext cx="3841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100</a:t>
              </a:r>
            </a:p>
          </p:txBody>
        </p:sp>
        <p:sp>
          <p:nvSpPr>
            <p:cNvPr id="9223" name="Rectangle 138"/>
            <p:cNvSpPr>
              <a:spLocks noChangeArrowheads="1"/>
            </p:cNvSpPr>
            <p:nvPr/>
          </p:nvSpPr>
          <p:spPr bwMode="auto">
            <a:xfrm>
              <a:off x="252413" y="2844378"/>
              <a:ext cx="255587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75</a:t>
              </a:r>
            </a:p>
          </p:txBody>
        </p:sp>
        <p:sp>
          <p:nvSpPr>
            <p:cNvPr id="9224" name="Line 139"/>
            <p:cNvSpPr>
              <a:spLocks noChangeShapeType="1"/>
            </p:cNvSpPr>
            <p:nvPr/>
          </p:nvSpPr>
          <p:spPr bwMode="auto">
            <a:xfrm>
              <a:off x="563563" y="4333453"/>
              <a:ext cx="11906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25" name="Line 140"/>
            <p:cNvSpPr>
              <a:spLocks noChangeShapeType="1"/>
            </p:cNvSpPr>
            <p:nvPr/>
          </p:nvSpPr>
          <p:spPr bwMode="auto">
            <a:xfrm>
              <a:off x="563563" y="3642891"/>
              <a:ext cx="11906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26" name="Line 141"/>
            <p:cNvSpPr>
              <a:spLocks noChangeShapeType="1"/>
            </p:cNvSpPr>
            <p:nvPr/>
          </p:nvSpPr>
          <p:spPr bwMode="auto">
            <a:xfrm>
              <a:off x="563563" y="2258591"/>
              <a:ext cx="11906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27" name="Line 142"/>
            <p:cNvSpPr>
              <a:spLocks noChangeShapeType="1"/>
            </p:cNvSpPr>
            <p:nvPr/>
          </p:nvSpPr>
          <p:spPr bwMode="auto">
            <a:xfrm>
              <a:off x="563563" y="2949153"/>
              <a:ext cx="11906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28" name="Line 143"/>
            <p:cNvSpPr>
              <a:spLocks noChangeShapeType="1"/>
            </p:cNvSpPr>
            <p:nvPr/>
          </p:nvSpPr>
          <p:spPr bwMode="auto">
            <a:xfrm>
              <a:off x="681038" y="2249066"/>
              <a:ext cx="1587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29" name="Rectangle 144"/>
            <p:cNvSpPr>
              <a:spLocks noChangeArrowheads="1"/>
            </p:cNvSpPr>
            <p:nvPr/>
          </p:nvSpPr>
          <p:spPr bwMode="auto">
            <a:xfrm>
              <a:off x="1038808" y="2203028"/>
              <a:ext cx="36740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87</a:t>
              </a:r>
            </a:p>
          </p:txBody>
        </p:sp>
        <p:sp>
          <p:nvSpPr>
            <p:cNvPr id="9230" name="Rectangle 145"/>
            <p:cNvSpPr>
              <a:spLocks noChangeArrowheads="1"/>
            </p:cNvSpPr>
            <p:nvPr/>
          </p:nvSpPr>
          <p:spPr bwMode="auto">
            <a:xfrm>
              <a:off x="1650783" y="2356416"/>
              <a:ext cx="36740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81</a:t>
              </a:r>
            </a:p>
          </p:txBody>
        </p:sp>
        <p:sp>
          <p:nvSpPr>
            <p:cNvPr id="9231" name="Rectangle 151"/>
            <p:cNvSpPr>
              <a:spLocks noChangeArrowheads="1"/>
            </p:cNvSpPr>
            <p:nvPr/>
          </p:nvSpPr>
          <p:spPr bwMode="auto">
            <a:xfrm>
              <a:off x="1547813" y="2756107"/>
              <a:ext cx="577850" cy="2258384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32" name="ZoneTexte 86"/>
            <p:cNvSpPr txBox="1">
              <a:spLocks noChangeArrowheads="1"/>
            </p:cNvSpPr>
            <p:nvPr/>
          </p:nvSpPr>
          <p:spPr bwMode="auto">
            <a:xfrm>
              <a:off x="611188" y="5335166"/>
              <a:ext cx="1841500" cy="92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lnSpc>
                  <a:spcPct val="90000"/>
                </a:lnSpc>
              </a:pPr>
              <a:r>
                <a:rPr lang="en-GB" sz="1500" dirty="0">
                  <a:solidFill>
                    <a:srgbClr val="000066"/>
                  </a:solidFill>
                </a:rPr>
                <a:t>Adjusted </a:t>
              </a:r>
              <a:r>
                <a:rPr lang="en-GB" sz="1500" dirty="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difference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500" dirty="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(95% CI) </a:t>
              </a:r>
              <a:r>
                <a:rPr lang="en-GB" sz="1500" dirty="0">
                  <a:solidFill>
                    <a:srgbClr val="000066"/>
                  </a:solidFill>
                </a:rPr>
                <a:t>=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500" dirty="0">
                  <a:solidFill>
                    <a:srgbClr val="000066"/>
                  </a:solidFill>
                </a:rPr>
                <a:t> 6.5 % (0.4 ; 12.6)</a:t>
              </a:r>
            </a:p>
            <a:p>
              <a:pPr algn="ctr" defTabSz="914400">
                <a:lnSpc>
                  <a:spcPct val="90000"/>
                </a:lnSpc>
              </a:pPr>
              <a:r>
                <a:rPr lang="en-GB" sz="1500" dirty="0">
                  <a:solidFill>
                    <a:srgbClr val="000066"/>
                  </a:solidFill>
                </a:rPr>
                <a:t>p = </a:t>
              </a:r>
              <a:r>
                <a:rPr lang="en-GB" sz="1500" dirty="0" smtClean="0">
                  <a:solidFill>
                    <a:srgbClr val="000066"/>
                  </a:solidFill>
                </a:rPr>
                <a:t>0.034</a:t>
              </a:r>
              <a:endParaRPr lang="en-GB" sz="1500" dirty="0">
                <a:solidFill>
                  <a:srgbClr val="000066"/>
                </a:solidFill>
              </a:endParaRPr>
            </a:p>
          </p:txBody>
        </p:sp>
        <p:sp>
          <p:nvSpPr>
            <p:cNvPr id="9233" name="Rectangle 133"/>
            <p:cNvSpPr>
              <a:spLocks noChangeArrowheads="1"/>
            </p:cNvSpPr>
            <p:nvPr/>
          </p:nvSpPr>
          <p:spPr bwMode="auto">
            <a:xfrm>
              <a:off x="2576513" y="4770638"/>
              <a:ext cx="577850" cy="243853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34" name="Rectangle 144"/>
            <p:cNvSpPr>
              <a:spLocks noChangeArrowheads="1"/>
            </p:cNvSpPr>
            <p:nvPr/>
          </p:nvSpPr>
          <p:spPr bwMode="auto">
            <a:xfrm>
              <a:off x="2725563" y="4368553"/>
              <a:ext cx="27603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9</a:t>
              </a:r>
            </a:p>
          </p:txBody>
        </p:sp>
        <p:sp>
          <p:nvSpPr>
            <p:cNvPr id="9235" name="Rectangle 145"/>
            <p:cNvSpPr>
              <a:spLocks noChangeArrowheads="1"/>
            </p:cNvSpPr>
            <p:nvPr/>
          </p:nvSpPr>
          <p:spPr bwMode="auto">
            <a:xfrm>
              <a:off x="3344846" y="4244203"/>
              <a:ext cx="36740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12</a:t>
              </a:r>
            </a:p>
          </p:txBody>
        </p:sp>
        <p:sp>
          <p:nvSpPr>
            <p:cNvPr id="9236" name="Rectangle 151"/>
            <p:cNvSpPr>
              <a:spLocks noChangeArrowheads="1"/>
            </p:cNvSpPr>
            <p:nvPr/>
          </p:nvSpPr>
          <p:spPr bwMode="auto">
            <a:xfrm>
              <a:off x="3225800" y="4654128"/>
              <a:ext cx="576263" cy="360363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37" name="Line 146"/>
            <p:cNvSpPr>
              <a:spLocks noChangeShapeType="1"/>
            </p:cNvSpPr>
            <p:nvPr/>
          </p:nvSpPr>
          <p:spPr bwMode="auto">
            <a:xfrm>
              <a:off x="563563" y="5025603"/>
              <a:ext cx="489426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38" name="Rectangle 40"/>
            <p:cNvSpPr>
              <a:spLocks noChangeArrowheads="1"/>
            </p:cNvSpPr>
            <p:nvPr/>
          </p:nvSpPr>
          <p:spPr bwMode="auto">
            <a:xfrm>
              <a:off x="586158" y="5035128"/>
              <a:ext cx="170264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 dirty="0" err="1">
                  <a:solidFill>
                    <a:srgbClr val="000066"/>
                  </a:solidFill>
                  <a:cs typeface="Arial" charset="0"/>
                </a:rPr>
                <a:t>Virologic</a:t>
              </a:r>
              <a:r>
                <a:rPr lang="en-GB" sz="1400" b="1" dirty="0">
                  <a:solidFill>
                    <a:srgbClr val="000066"/>
                  </a:solidFill>
                  <a:cs typeface="Arial" charset="0"/>
                </a:rPr>
                <a:t> success</a:t>
              </a:r>
            </a:p>
          </p:txBody>
        </p:sp>
        <p:sp>
          <p:nvSpPr>
            <p:cNvPr id="9239" name="Rectangle 41"/>
            <p:cNvSpPr>
              <a:spLocks noChangeArrowheads="1"/>
            </p:cNvSpPr>
            <p:nvPr/>
          </p:nvSpPr>
          <p:spPr bwMode="auto">
            <a:xfrm>
              <a:off x="2428472" y="5035128"/>
              <a:ext cx="153433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Virologic failure</a:t>
              </a:r>
            </a:p>
          </p:txBody>
        </p:sp>
        <p:sp>
          <p:nvSpPr>
            <p:cNvPr id="9242" name="Text Box 148"/>
            <p:cNvSpPr txBox="1">
              <a:spLocks noChangeArrowheads="1"/>
            </p:cNvSpPr>
            <p:nvPr/>
          </p:nvSpPr>
          <p:spPr bwMode="auto">
            <a:xfrm>
              <a:off x="255588" y="1772816"/>
              <a:ext cx="39052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defTabSz="914400"/>
              <a:r>
                <a:rPr lang="en-GB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9243" name="Rectangle 135"/>
            <p:cNvSpPr>
              <a:spLocks noChangeArrowheads="1"/>
            </p:cNvSpPr>
            <p:nvPr/>
          </p:nvSpPr>
          <p:spPr bwMode="auto">
            <a:xfrm>
              <a:off x="409575" y="4893841"/>
              <a:ext cx="9842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9244" name="Rectangle 133"/>
            <p:cNvSpPr>
              <a:spLocks noChangeArrowheads="1"/>
            </p:cNvSpPr>
            <p:nvPr/>
          </p:nvSpPr>
          <p:spPr bwMode="auto">
            <a:xfrm>
              <a:off x="4038600" y="4944259"/>
              <a:ext cx="577850" cy="70232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45" name="Rectangle 151"/>
            <p:cNvSpPr>
              <a:spLocks noChangeArrowheads="1"/>
            </p:cNvSpPr>
            <p:nvPr/>
          </p:nvSpPr>
          <p:spPr bwMode="auto">
            <a:xfrm>
              <a:off x="4686300" y="4847803"/>
              <a:ext cx="577850" cy="166688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46" name="Rectangle 144"/>
            <p:cNvSpPr>
              <a:spLocks noChangeArrowheads="1"/>
            </p:cNvSpPr>
            <p:nvPr/>
          </p:nvSpPr>
          <p:spPr bwMode="auto">
            <a:xfrm>
              <a:off x="4166488" y="4520878"/>
              <a:ext cx="27603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4</a:t>
              </a:r>
            </a:p>
          </p:txBody>
        </p:sp>
        <p:sp>
          <p:nvSpPr>
            <p:cNvPr id="9247" name="Rectangle 145"/>
            <p:cNvSpPr>
              <a:spLocks noChangeArrowheads="1"/>
            </p:cNvSpPr>
            <p:nvPr/>
          </p:nvSpPr>
          <p:spPr bwMode="auto">
            <a:xfrm>
              <a:off x="4843031" y="4431253"/>
              <a:ext cx="27603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7</a:t>
              </a:r>
            </a:p>
          </p:txBody>
        </p:sp>
        <p:sp>
          <p:nvSpPr>
            <p:cNvPr id="9248" name="Rectangle 41"/>
            <p:cNvSpPr>
              <a:spLocks noChangeArrowheads="1"/>
            </p:cNvSpPr>
            <p:nvPr/>
          </p:nvSpPr>
          <p:spPr bwMode="auto">
            <a:xfrm>
              <a:off x="4069855" y="5039891"/>
              <a:ext cx="1218602" cy="533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No virologic</a:t>
              </a:r>
            </a:p>
            <a:p>
              <a:pPr algn="ctr" defTabSz="914400">
                <a:spcBef>
                  <a:spcPct val="5000"/>
                </a:spcBef>
              </a:pPr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data</a:t>
              </a:r>
            </a:p>
          </p:txBody>
        </p:sp>
      </p:grpSp>
      <p:sp>
        <p:nvSpPr>
          <p:cNvPr id="40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 smtClean="0">
                <a:ea typeface="ＭＳ Ｐゴシック" pitchFamily="34" charset="-128"/>
              </a:rPr>
              <a:t>Study </a:t>
            </a:r>
            <a:r>
              <a:rPr lang="fr-FR" sz="3200" dirty="0" smtClean="0">
                <a:ea typeface="ＭＳ Ｐゴシック" pitchFamily="34" charset="-128"/>
              </a:rPr>
              <a:t>WAVES</a:t>
            </a:r>
            <a:r>
              <a:rPr lang="en-GB" sz="3200" dirty="0" smtClean="0">
                <a:ea typeface="ＭＳ Ｐゴシック" pitchFamily="34" charset="-128"/>
              </a:rPr>
              <a:t>: EVG/C/FTC/TDF QD </a:t>
            </a:r>
            <a:r>
              <a:rPr lang="en-GB" sz="3200" dirty="0" err="1" smtClean="0">
                <a:ea typeface="ＭＳ Ｐゴシック" pitchFamily="34" charset="-128"/>
              </a:rPr>
              <a:t>vs</a:t>
            </a:r>
            <a:r>
              <a:rPr lang="en-GB" sz="3200" dirty="0" smtClean="0">
                <a:ea typeface="ＭＳ Ｐゴシック" pitchFamily="34" charset="-128"/>
              </a:rPr>
              <a:t> ATV + r </a:t>
            </a:r>
            <a:br>
              <a:rPr lang="en-GB" sz="3200" dirty="0" smtClean="0">
                <a:ea typeface="ＭＳ Ｐゴシック" pitchFamily="34" charset="-128"/>
              </a:rPr>
            </a:br>
            <a:r>
              <a:rPr lang="en-GB" sz="3200" dirty="0" smtClean="0">
                <a:ea typeface="ＭＳ Ｐゴシック" pitchFamily="34" charset="-128"/>
              </a:rPr>
              <a:t>+ FTC/TDF QD in Women</a:t>
            </a:r>
          </a:p>
        </p:txBody>
      </p:sp>
      <p:sp>
        <p:nvSpPr>
          <p:cNvPr id="41" name="AutoShape 162"/>
          <p:cNvSpPr>
            <a:spLocks noChangeArrowheads="1"/>
          </p:cNvSpPr>
          <p:nvPr/>
        </p:nvSpPr>
        <p:spPr bwMode="auto">
          <a:xfrm>
            <a:off x="0" y="6570663"/>
            <a:ext cx="7556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endParaRPr lang="en-GB" b="1">
              <a:solidFill>
                <a:srgbClr val="000066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2" name="ZoneTexte 23"/>
          <p:cNvSpPr txBox="1">
            <a:spLocks noChangeArrowheads="1"/>
          </p:cNvSpPr>
          <p:nvPr/>
        </p:nvSpPr>
        <p:spPr bwMode="auto">
          <a:xfrm>
            <a:off x="50800" y="6581775"/>
            <a:ext cx="7048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</a:rPr>
              <a:t>WAVES</a:t>
            </a:r>
          </a:p>
        </p:txBody>
      </p:sp>
      <p:sp>
        <p:nvSpPr>
          <p:cNvPr id="44" name="ZoneTexte 69"/>
          <p:cNvSpPr txBox="1">
            <a:spLocks noChangeArrowheads="1"/>
          </p:cNvSpPr>
          <p:nvPr/>
        </p:nvSpPr>
        <p:spPr bwMode="auto">
          <a:xfrm>
            <a:off x="5473900" y="6565700"/>
            <a:ext cx="36718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pt-BR" sz="1200" i="1" dirty="0">
                <a:solidFill>
                  <a:srgbClr val="CC3300"/>
                </a:solidFill>
              </a:rPr>
              <a:t>Squires K. Lancet HIV 2016; 3(9):e410-e420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2"/>
          <p:cNvSpPr txBox="1">
            <a:spLocks noChangeArrowheads="1"/>
          </p:cNvSpPr>
          <p:nvPr/>
        </p:nvSpPr>
        <p:spPr bwMode="auto">
          <a:xfrm>
            <a:off x="527775" y="1140288"/>
            <a:ext cx="8191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HIV RNA &lt; 50 c/</a:t>
            </a:r>
            <a:r>
              <a:rPr lang="en-GB" sz="2400" b="1" dirty="0" err="1">
                <a:solidFill>
                  <a:srgbClr val="CC3300"/>
                </a:solidFill>
                <a:latin typeface="Calibri" pitchFamily="34" charset="0"/>
              </a:rPr>
              <a:t>mL</a:t>
            </a:r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 at W48 by baseline HIV RNA and CD4 count</a:t>
            </a:r>
          </a:p>
        </p:txBody>
      </p:sp>
      <p:grpSp>
        <p:nvGrpSpPr>
          <p:cNvPr id="11287" name="Groupe 94"/>
          <p:cNvGrpSpPr>
            <a:grpSpLocks/>
          </p:cNvGrpSpPr>
          <p:nvPr/>
        </p:nvGrpSpPr>
        <p:grpSpPr bwMode="auto">
          <a:xfrm>
            <a:off x="3641725" y="1772816"/>
            <a:ext cx="2009775" cy="614363"/>
            <a:chOff x="7009505" y="1995488"/>
            <a:chExt cx="2008874" cy="614362"/>
          </a:xfrm>
        </p:grpSpPr>
        <p:sp>
          <p:nvSpPr>
            <p:cNvPr id="11318" name="AutoShape 165"/>
            <p:cNvSpPr>
              <a:spLocks noChangeArrowheads="1"/>
            </p:cNvSpPr>
            <p:nvPr/>
          </p:nvSpPr>
          <p:spPr bwMode="auto">
            <a:xfrm>
              <a:off x="7009505" y="2017713"/>
              <a:ext cx="2008874" cy="59213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1319" name="Rectangle 3"/>
            <p:cNvSpPr>
              <a:spLocks noChangeArrowheads="1"/>
            </p:cNvSpPr>
            <p:nvPr/>
          </p:nvSpPr>
          <p:spPr bwMode="auto">
            <a:xfrm>
              <a:off x="7119042" y="2116138"/>
              <a:ext cx="177800" cy="144462"/>
            </a:xfrm>
            <a:prstGeom prst="rect">
              <a:avLst/>
            </a:prstGeom>
            <a:solidFill>
              <a:srgbClr val="FF99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1320" name="Rectangle 4"/>
            <p:cNvSpPr>
              <a:spLocks noChangeArrowheads="1"/>
            </p:cNvSpPr>
            <p:nvPr/>
          </p:nvSpPr>
          <p:spPr bwMode="auto">
            <a:xfrm>
              <a:off x="7119042" y="2381250"/>
              <a:ext cx="177800" cy="144463"/>
            </a:xfrm>
            <a:prstGeom prst="rect">
              <a:avLst/>
            </a:prstGeom>
            <a:solidFill>
              <a:srgbClr val="00B2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1321" name="ZoneTexte 84"/>
            <p:cNvSpPr txBox="1">
              <a:spLocks noChangeArrowheads="1"/>
            </p:cNvSpPr>
            <p:nvPr/>
          </p:nvSpPr>
          <p:spPr bwMode="auto">
            <a:xfrm>
              <a:off x="7276205" y="1995488"/>
              <a:ext cx="1538990" cy="3385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600" b="1">
                  <a:solidFill>
                    <a:srgbClr val="333399"/>
                  </a:solidFill>
                  <a:latin typeface="Calibri" pitchFamily="34" charset="0"/>
                </a:rPr>
                <a:t>EVG/C/FTC/TDF</a:t>
              </a:r>
            </a:p>
          </p:txBody>
        </p:sp>
        <p:sp>
          <p:nvSpPr>
            <p:cNvPr id="11322" name="ZoneTexte 85"/>
            <p:cNvSpPr txBox="1">
              <a:spLocks noChangeArrowheads="1"/>
            </p:cNvSpPr>
            <p:nvPr/>
          </p:nvSpPr>
          <p:spPr bwMode="auto">
            <a:xfrm>
              <a:off x="7276205" y="2255838"/>
              <a:ext cx="1724479" cy="338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600" b="1">
                  <a:solidFill>
                    <a:srgbClr val="333399"/>
                  </a:solidFill>
                  <a:latin typeface="Calibri" pitchFamily="34" charset="0"/>
                </a:rPr>
                <a:t>ATV + r + FTC/TDF</a:t>
              </a:r>
            </a:p>
          </p:txBody>
        </p:sp>
      </p:grpSp>
      <p:grpSp>
        <p:nvGrpSpPr>
          <p:cNvPr id="64" name="Groupe 63"/>
          <p:cNvGrpSpPr/>
          <p:nvPr/>
        </p:nvGrpSpPr>
        <p:grpSpPr>
          <a:xfrm>
            <a:off x="249529" y="2244725"/>
            <a:ext cx="8518234" cy="3939977"/>
            <a:chOff x="249529" y="2244725"/>
            <a:chExt cx="8518234" cy="3939977"/>
          </a:xfrm>
        </p:grpSpPr>
        <p:sp>
          <p:nvSpPr>
            <p:cNvPr id="11266" name="Rectangle 133"/>
            <p:cNvSpPr>
              <a:spLocks noChangeArrowheads="1"/>
            </p:cNvSpPr>
            <p:nvPr/>
          </p:nvSpPr>
          <p:spPr bwMode="auto">
            <a:xfrm>
              <a:off x="873125" y="3068639"/>
              <a:ext cx="609600" cy="2417762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1267" name="Rectangle 135"/>
            <p:cNvSpPr>
              <a:spLocks noChangeArrowheads="1"/>
            </p:cNvSpPr>
            <p:nvPr/>
          </p:nvSpPr>
          <p:spPr bwMode="auto">
            <a:xfrm>
              <a:off x="348916" y="4697641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25</a:t>
              </a:r>
            </a:p>
          </p:txBody>
        </p:sp>
        <p:sp>
          <p:nvSpPr>
            <p:cNvPr id="11268" name="Rectangle 136"/>
            <p:cNvSpPr>
              <a:spLocks noChangeArrowheads="1"/>
            </p:cNvSpPr>
            <p:nvPr/>
          </p:nvSpPr>
          <p:spPr bwMode="auto">
            <a:xfrm>
              <a:off x="348916" y="4005491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50</a:t>
              </a:r>
            </a:p>
          </p:txBody>
        </p:sp>
        <p:sp>
          <p:nvSpPr>
            <p:cNvPr id="11269" name="Rectangle 137"/>
            <p:cNvSpPr>
              <a:spLocks noChangeArrowheads="1"/>
            </p:cNvSpPr>
            <p:nvPr/>
          </p:nvSpPr>
          <p:spPr bwMode="auto">
            <a:xfrm>
              <a:off x="249529" y="2624366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 dirty="0">
                  <a:solidFill>
                    <a:srgbClr val="000066"/>
                  </a:solidFill>
                  <a:cs typeface="Arial" charset="0"/>
                </a:rPr>
                <a:t>100</a:t>
              </a:r>
            </a:p>
          </p:txBody>
        </p:sp>
        <p:sp>
          <p:nvSpPr>
            <p:cNvPr id="11270" name="Rectangle 138"/>
            <p:cNvSpPr>
              <a:spLocks noChangeArrowheads="1"/>
            </p:cNvSpPr>
            <p:nvPr/>
          </p:nvSpPr>
          <p:spPr bwMode="auto">
            <a:xfrm>
              <a:off x="348916" y="3314928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75</a:t>
              </a:r>
            </a:p>
          </p:txBody>
        </p:sp>
        <p:sp>
          <p:nvSpPr>
            <p:cNvPr id="11271" name="Line 139"/>
            <p:cNvSpPr>
              <a:spLocks noChangeShapeType="1"/>
            </p:cNvSpPr>
            <p:nvPr/>
          </p:nvSpPr>
          <p:spPr bwMode="auto">
            <a:xfrm>
              <a:off x="596900" y="480536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72" name="Line 140"/>
            <p:cNvSpPr>
              <a:spLocks noChangeShapeType="1"/>
            </p:cNvSpPr>
            <p:nvPr/>
          </p:nvSpPr>
          <p:spPr bwMode="auto">
            <a:xfrm>
              <a:off x="596900" y="4114800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73" name="Line 141"/>
            <p:cNvSpPr>
              <a:spLocks noChangeShapeType="1"/>
            </p:cNvSpPr>
            <p:nvPr/>
          </p:nvSpPr>
          <p:spPr bwMode="auto">
            <a:xfrm>
              <a:off x="596900" y="2730500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74" name="Line 142"/>
            <p:cNvSpPr>
              <a:spLocks noChangeShapeType="1"/>
            </p:cNvSpPr>
            <p:nvPr/>
          </p:nvSpPr>
          <p:spPr bwMode="auto">
            <a:xfrm>
              <a:off x="596900" y="342106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75" name="Line 143"/>
            <p:cNvSpPr>
              <a:spLocks noChangeShapeType="1"/>
            </p:cNvSpPr>
            <p:nvPr/>
          </p:nvSpPr>
          <p:spPr bwMode="auto">
            <a:xfrm>
              <a:off x="687388" y="2720975"/>
              <a:ext cx="1587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76" name="Rectangle 144"/>
            <p:cNvSpPr>
              <a:spLocks noChangeArrowheads="1"/>
            </p:cNvSpPr>
            <p:nvPr/>
          </p:nvSpPr>
          <p:spPr bwMode="auto">
            <a:xfrm>
              <a:off x="958776" y="2666292"/>
              <a:ext cx="393057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87</a:t>
              </a:r>
            </a:p>
          </p:txBody>
        </p:sp>
        <p:sp>
          <p:nvSpPr>
            <p:cNvPr id="11277" name="Rectangle 145"/>
            <p:cNvSpPr>
              <a:spLocks noChangeArrowheads="1"/>
            </p:cNvSpPr>
            <p:nvPr/>
          </p:nvSpPr>
          <p:spPr bwMode="auto">
            <a:xfrm>
              <a:off x="1562820" y="2851492"/>
              <a:ext cx="393057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81</a:t>
              </a:r>
            </a:p>
          </p:txBody>
        </p:sp>
        <p:sp>
          <p:nvSpPr>
            <p:cNvPr id="11278" name="Text Box 148"/>
            <p:cNvSpPr txBox="1">
              <a:spLocks noChangeArrowheads="1"/>
            </p:cNvSpPr>
            <p:nvPr/>
          </p:nvSpPr>
          <p:spPr bwMode="auto">
            <a:xfrm>
              <a:off x="258763" y="2244725"/>
              <a:ext cx="366712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sz="16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1279" name="Rectangle 151"/>
            <p:cNvSpPr>
              <a:spLocks noChangeArrowheads="1"/>
            </p:cNvSpPr>
            <p:nvPr/>
          </p:nvSpPr>
          <p:spPr bwMode="auto">
            <a:xfrm>
              <a:off x="1476375" y="3240088"/>
              <a:ext cx="609600" cy="2246312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1280" name="Rectangle 133"/>
            <p:cNvSpPr>
              <a:spLocks noChangeArrowheads="1"/>
            </p:cNvSpPr>
            <p:nvPr/>
          </p:nvSpPr>
          <p:spPr bwMode="auto">
            <a:xfrm>
              <a:off x="2636838" y="3095625"/>
              <a:ext cx="609600" cy="2390775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1281" name="Rectangle 144"/>
            <p:cNvSpPr>
              <a:spLocks noChangeArrowheads="1"/>
            </p:cNvSpPr>
            <p:nvPr/>
          </p:nvSpPr>
          <p:spPr bwMode="auto">
            <a:xfrm>
              <a:off x="2744251" y="2689442"/>
              <a:ext cx="393057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86</a:t>
              </a:r>
            </a:p>
          </p:txBody>
        </p:sp>
        <p:sp>
          <p:nvSpPr>
            <p:cNvPr id="11282" name="Rectangle 145"/>
            <p:cNvSpPr>
              <a:spLocks noChangeArrowheads="1"/>
            </p:cNvSpPr>
            <p:nvPr/>
          </p:nvSpPr>
          <p:spPr bwMode="auto">
            <a:xfrm>
              <a:off x="3347170" y="2758892"/>
              <a:ext cx="393057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82</a:t>
              </a:r>
            </a:p>
          </p:txBody>
        </p:sp>
        <p:sp>
          <p:nvSpPr>
            <p:cNvPr id="11283" name="Rectangle 151"/>
            <p:cNvSpPr>
              <a:spLocks noChangeArrowheads="1"/>
            </p:cNvSpPr>
            <p:nvPr/>
          </p:nvSpPr>
          <p:spPr bwMode="auto">
            <a:xfrm>
              <a:off x="3240088" y="3171462"/>
              <a:ext cx="609600" cy="2314937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1284" name="Line 146"/>
            <p:cNvSpPr>
              <a:spLocks noChangeShapeType="1"/>
            </p:cNvSpPr>
            <p:nvPr/>
          </p:nvSpPr>
          <p:spPr bwMode="auto">
            <a:xfrm>
              <a:off x="596900" y="5497513"/>
              <a:ext cx="8170863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285" name="Rectangle 40"/>
            <p:cNvSpPr>
              <a:spLocks noChangeArrowheads="1"/>
            </p:cNvSpPr>
            <p:nvPr/>
          </p:nvSpPr>
          <p:spPr bwMode="auto">
            <a:xfrm>
              <a:off x="1031060" y="5476875"/>
              <a:ext cx="79220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 dirty="0">
                  <a:solidFill>
                    <a:srgbClr val="000066"/>
                  </a:solidFill>
                  <a:cs typeface="Arial" charset="0"/>
                </a:rPr>
                <a:t>Overall</a:t>
              </a:r>
            </a:p>
          </p:txBody>
        </p:sp>
        <p:sp>
          <p:nvSpPr>
            <p:cNvPr id="11286" name="Rectangle 41"/>
            <p:cNvSpPr>
              <a:spLocks noChangeArrowheads="1"/>
            </p:cNvSpPr>
            <p:nvPr/>
          </p:nvSpPr>
          <p:spPr bwMode="auto">
            <a:xfrm>
              <a:off x="2807336" y="5476875"/>
              <a:ext cx="98456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 u="sng">
                  <a:solidFill>
                    <a:srgbClr val="000066"/>
                  </a:solidFill>
                  <a:cs typeface="Arial" charset="0"/>
                </a:rPr>
                <a:t>&lt;</a:t>
              </a:r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 100,000</a:t>
              </a:r>
            </a:p>
          </p:txBody>
        </p:sp>
        <p:sp>
          <p:nvSpPr>
            <p:cNvPr id="11288" name="Rectangle 135"/>
            <p:cNvSpPr>
              <a:spLocks noChangeArrowheads="1"/>
            </p:cNvSpPr>
            <p:nvPr/>
          </p:nvSpPr>
          <p:spPr bwMode="auto">
            <a:xfrm>
              <a:off x="448302" y="5375503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11289" name="Rectangle 133"/>
            <p:cNvSpPr>
              <a:spLocks noChangeArrowheads="1"/>
            </p:cNvSpPr>
            <p:nvPr/>
          </p:nvSpPr>
          <p:spPr bwMode="auto">
            <a:xfrm>
              <a:off x="5807075" y="3009418"/>
              <a:ext cx="609600" cy="2467457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290" name="Rectangle 144"/>
            <p:cNvSpPr>
              <a:spLocks noChangeArrowheads="1"/>
            </p:cNvSpPr>
            <p:nvPr/>
          </p:nvSpPr>
          <p:spPr bwMode="auto">
            <a:xfrm>
              <a:off x="5894313" y="2596842"/>
              <a:ext cx="393057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88</a:t>
              </a:r>
            </a:p>
          </p:txBody>
        </p:sp>
        <p:sp>
          <p:nvSpPr>
            <p:cNvPr id="11291" name="Rectangle 145"/>
            <p:cNvSpPr>
              <a:spLocks noChangeArrowheads="1"/>
            </p:cNvSpPr>
            <p:nvPr/>
          </p:nvSpPr>
          <p:spPr bwMode="auto">
            <a:xfrm>
              <a:off x="6497563" y="2758892"/>
              <a:ext cx="393057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82</a:t>
              </a:r>
            </a:p>
          </p:txBody>
        </p:sp>
        <p:sp>
          <p:nvSpPr>
            <p:cNvPr id="11292" name="Rectangle 151"/>
            <p:cNvSpPr>
              <a:spLocks noChangeArrowheads="1"/>
            </p:cNvSpPr>
            <p:nvPr/>
          </p:nvSpPr>
          <p:spPr bwMode="auto">
            <a:xfrm>
              <a:off x="6410325" y="3171463"/>
              <a:ext cx="609600" cy="2305412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293" name="Rectangle 133"/>
            <p:cNvSpPr>
              <a:spLocks noChangeArrowheads="1"/>
            </p:cNvSpPr>
            <p:nvPr/>
          </p:nvSpPr>
          <p:spPr bwMode="auto">
            <a:xfrm>
              <a:off x="7246938" y="3078866"/>
              <a:ext cx="609600" cy="2398009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294" name="Rectangle 151"/>
            <p:cNvSpPr>
              <a:spLocks noChangeArrowheads="1"/>
            </p:cNvSpPr>
            <p:nvPr/>
          </p:nvSpPr>
          <p:spPr bwMode="auto">
            <a:xfrm>
              <a:off x="7850188" y="3317875"/>
              <a:ext cx="609600" cy="2159000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295" name="Rectangle 40"/>
            <p:cNvSpPr>
              <a:spLocks noChangeArrowheads="1"/>
            </p:cNvSpPr>
            <p:nvPr/>
          </p:nvSpPr>
          <p:spPr bwMode="auto">
            <a:xfrm>
              <a:off x="6059425" y="5476875"/>
              <a:ext cx="63671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 u="sng">
                  <a:solidFill>
                    <a:srgbClr val="000066"/>
                  </a:solidFill>
                  <a:cs typeface="Arial" charset="0"/>
                </a:rPr>
                <a:t>&lt;</a:t>
              </a:r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 350</a:t>
              </a:r>
            </a:p>
          </p:txBody>
        </p:sp>
        <p:sp>
          <p:nvSpPr>
            <p:cNvPr id="11296" name="Rectangle 41"/>
            <p:cNvSpPr>
              <a:spLocks noChangeArrowheads="1"/>
            </p:cNvSpPr>
            <p:nvPr/>
          </p:nvSpPr>
          <p:spPr bwMode="auto">
            <a:xfrm>
              <a:off x="7481825" y="5476875"/>
              <a:ext cx="63671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&gt; 350</a:t>
              </a:r>
            </a:p>
          </p:txBody>
        </p:sp>
        <p:sp>
          <p:nvSpPr>
            <p:cNvPr id="11297" name="Rectangle 144"/>
            <p:cNvSpPr>
              <a:spLocks noChangeArrowheads="1"/>
            </p:cNvSpPr>
            <p:nvPr/>
          </p:nvSpPr>
          <p:spPr bwMode="auto">
            <a:xfrm>
              <a:off x="7326238" y="2677867"/>
              <a:ext cx="393057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86</a:t>
              </a:r>
            </a:p>
          </p:txBody>
        </p:sp>
        <p:sp>
          <p:nvSpPr>
            <p:cNvPr id="11298" name="Rectangle 145"/>
            <p:cNvSpPr>
              <a:spLocks noChangeArrowheads="1"/>
            </p:cNvSpPr>
            <p:nvPr/>
          </p:nvSpPr>
          <p:spPr bwMode="auto">
            <a:xfrm>
              <a:off x="7938351" y="2909367"/>
              <a:ext cx="393057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79</a:t>
              </a:r>
            </a:p>
          </p:txBody>
        </p:sp>
        <p:sp>
          <p:nvSpPr>
            <p:cNvPr id="11299" name="Rectangle 133"/>
            <p:cNvSpPr>
              <a:spLocks noChangeArrowheads="1"/>
            </p:cNvSpPr>
            <p:nvPr/>
          </p:nvSpPr>
          <p:spPr bwMode="auto">
            <a:xfrm>
              <a:off x="4037013" y="2916820"/>
              <a:ext cx="609600" cy="2560055"/>
            </a:xfrm>
            <a:prstGeom prst="rect">
              <a:avLst/>
            </a:prstGeom>
            <a:solidFill>
              <a:srgbClr val="FF9933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300" name="Rectangle 151"/>
            <p:cNvSpPr>
              <a:spLocks noChangeArrowheads="1"/>
            </p:cNvSpPr>
            <p:nvPr/>
          </p:nvSpPr>
          <p:spPr bwMode="auto">
            <a:xfrm>
              <a:off x="4640263" y="3345084"/>
              <a:ext cx="609600" cy="2131791"/>
            </a:xfrm>
            <a:prstGeom prst="rect">
              <a:avLst/>
            </a:prstGeom>
            <a:solidFill>
              <a:srgbClr val="00B2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1301" name="Rectangle 41"/>
            <p:cNvSpPr>
              <a:spLocks noChangeArrowheads="1"/>
            </p:cNvSpPr>
            <p:nvPr/>
          </p:nvSpPr>
          <p:spPr bwMode="auto">
            <a:xfrm>
              <a:off x="4182111" y="5476875"/>
              <a:ext cx="98456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&gt; 100,000</a:t>
              </a:r>
            </a:p>
          </p:txBody>
        </p:sp>
        <p:sp>
          <p:nvSpPr>
            <p:cNvPr id="11302" name="Rectangle 40"/>
            <p:cNvSpPr>
              <a:spLocks noChangeArrowheads="1"/>
            </p:cNvSpPr>
            <p:nvPr/>
          </p:nvSpPr>
          <p:spPr bwMode="auto">
            <a:xfrm>
              <a:off x="3078129" y="5876925"/>
              <a:ext cx="197015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 dirty="0" smtClean="0">
                  <a:solidFill>
                    <a:srgbClr val="000066"/>
                  </a:solidFill>
                  <a:cs typeface="Arial" charset="0"/>
                </a:rPr>
                <a:t>HIV </a:t>
              </a:r>
              <a:r>
                <a:rPr lang="en-GB" sz="1400" b="1" dirty="0">
                  <a:solidFill>
                    <a:srgbClr val="000066"/>
                  </a:solidFill>
                  <a:cs typeface="Arial" charset="0"/>
                </a:rPr>
                <a:t>RNA (copies/mL)</a:t>
              </a:r>
            </a:p>
          </p:txBody>
        </p:sp>
        <p:sp>
          <p:nvSpPr>
            <p:cNvPr id="11303" name="Rectangle 40"/>
            <p:cNvSpPr>
              <a:spLocks noChangeArrowheads="1"/>
            </p:cNvSpPr>
            <p:nvPr/>
          </p:nvSpPr>
          <p:spPr bwMode="auto">
            <a:xfrm>
              <a:off x="6096330" y="5876925"/>
              <a:ext cx="203292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 b="1" dirty="0">
                  <a:solidFill>
                    <a:srgbClr val="000066"/>
                  </a:solidFill>
                  <a:cs typeface="Arial" charset="0"/>
                </a:rPr>
                <a:t>CD4 cell count (/mm</a:t>
              </a:r>
              <a:r>
                <a:rPr lang="en-GB" sz="1400" b="1" baseline="30000" dirty="0">
                  <a:solidFill>
                    <a:srgbClr val="000066"/>
                  </a:solidFill>
                  <a:cs typeface="Arial" charset="0"/>
                </a:rPr>
                <a:t>3</a:t>
              </a:r>
              <a:r>
                <a:rPr lang="en-GB" sz="1400" b="1" dirty="0" smtClean="0">
                  <a:solidFill>
                    <a:srgbClr val="000066"/>
                  </a:solidFill>
                  <a:cs typeface="Arial" charset="0"/>
                </a:rPr>
                <a:t>)</a:t>
              </a:r>
              <a:endParaRPr lang="en-GB" sz="1400" b="1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11304" name="Rectangle 144"/>
            <p:cNvSpPr>
              <a:spLocks noChangeArrowheads="1"/>
            </p:cNvSpPr>
            <p:nvPr/>
          </p:nvSpPr>
          <p:spPr bwMode="auto">
            <a:xfrm>
              <a:off x="4148064" y="2504242"/>
              <a:ext cx="393057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90</a:t>
              </a:r>
            </a:p>
          </p:txBody>
        </p:sp>
        <p:sp>
          <p:nvSpPr>
            <p:cNvPr id="11305" name="Rectangle 145"/>
            <p:cNvSpPr>
              <a:spLocks noChangeArrowheads="1"/>
            </p:cNvSpPr>
            <p:nvPr/>
          </p:nvSpPr>
          <p:spPr bwMode="auto">
            <a:xfrm>
              <a:off x="4738614" y="2932517"/>
              <a:ext cx="393057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78</a:t>
              </a:r>
            </a:p>
          </p:txBody>
        </p:sp>
        <p:sp>
          <p:nvSpPr>
            <p:cNvPr id="11306" name="Line 146"/>
            <p:cNvSpPr>
              <a:spLocks noChangeShapeType="1"/>
            </p:cNvSpPr>
            <p:nvPr/>
          </p:nvSpPr>
          <p:spPr bwMode="auto">
            <a:xfrm>
              <a:off x="2700338" y="5876925"/>
              <a:ext cx="25558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307" name="Line 146"/>
            <p:cNvSpPr>
              <a:spLocks noChangeShapeType="1"/>
            </p:cNvSpPr>
            <p:nvPr/>
          </p:nvSpPr>
          <p:spPr bwMode="auto">
            <a:xfrm>
              <a:off x="5832475" y="5876925"/>
              <a:ext cx="25558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308" name="ZoneTexte 2"/>
            <p:cNvSpPr txBox="1">
              <a:spLocks noChangeArrowheads="1"/>
            </p:cNvSpPr>
            <p:nvPr/>
          </p:nvSpPr>
          <p:spPr bwMode="auto">
            <a:xfrm>
              <a:off x="1547813" y="5157788"/>
              <a:ext cx="484187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dirty="0">
                  <a:solidFill>
                    <a:schemeClr val="bg1"/>
                  </a:solidFill>
                </a:rPr>
                <a:t>286</a:t>
              </a:r>
            </a:p>
          </p:txBody>
        </p:sp>
        <p:sp>
          <p:nvSpPr>
            <p:cNvPr id="11309" name="ZoneTexte 88"/>
            <p:cNvSpPr txBox="1">
              <a:spLocks noChangeArrowheads="1"/>
            </p:cNvSpPr>
            <p:nvPr/>
          </p:nvSpPr>
          <p:spPr bwMode="auto">
            <a:xfrm>
              <a:off x="965200" y="5157788"/>
              <a:ext cx="484188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/>
                <a:t>286</a:t>
              </a:r>
            </a:p>
          </p:txBody>
        </p:sp>
        <p:sp>
          <p:nvSpPr>
            <p:cNvPr id="11310" name="ZoneTexte 89"/>
            <p:cNvSpPr txBox="1">
              <a:spLocks noChangeArrowheads="1"/>
            </p:cNvSpPr>
            <p:nvPr/>
          </p:nvSpPr>
          <p:spPr bwMode="auto">
            <a:xfrm>
              <a:off x="2690813" y="5157788"/>
              <a:ext cx="484187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/>
                <a:t>220</a:t>
              </a:r>
            </a:p>
          </p:txBody>
        </p:sp>
        <p:sp>
          <p:nvSpPr>
            <p:cNvPr id="11311" name="ZoneTexte 90"/>
            <p:cNvSpPr txBox="1">
              <a:spLocks noChangeArrowheads="1"/>
            </p:cNvSpPr>
            <p:nvPr/>
          </p:nvSpPr>
          <p:spPr bwMode="auto">
            <a:xfrm>
              <a:off x="3281363" y="5157788"/>
              <a:ext cx="48577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>
                  <a:solidFill>
                    <a:schemeClr val="bg1"/>
                  </a:solidFill>
                </a:rPr>
                <a:t>214</a:t>
              </a:r>
            </a:p>
          </p:txBody>
        </p:sp>
        <p:sp>
          <p:nvSpPr>
            <p:cNvPr id="11312" name="ZoneTexte 91"/>
            <p:cNvSpPr txBox="1">
              <a:spLocks noChangeArrowheads="1"/>
            </p:cNvSpPr>
            <p:nvPr/>
          </p:nvSpPr>
          <p:spPr bwMode="auto">
            <a:xfrm>
              <a:off x="4083050" y="5157788"/>
              <a:ext cx="38417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/>
                <a:t>69</a:t>
              </a:r>
            </a:p>
          </p:txBody>
        </p:sp>
        <p:sp>
          <p:nvSpPr>
            <p:cNvPr id="11313" name="ZoneTexte 92"/>
            <p:cNvSpPr txBox="1">
              <a:spLocks noChangeArrowheads="1"/>
            </p:cNvSpPr>
            <p:nvPr/>
          </p:nvSpPr>
          <p:spPr bwMode="auto">
            <a:xfrm>
              <a:off x="4737100" y="5157788"/>
              <a:ext cx="38417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>
                  <a:solidFill>
                    <a:schemeClr val="bg1"/>
                  </a:solidFill>
                </a:rPr>
                <a:t>72</a:t>
              </a:r>
            </a:p>
          </p:txBody>
        </p:sp>
        <p:sp>
          <p:nvSpPr>
            <p:cNvPr id="11314" name="ZoneTexte 93"/>
            <p:cNvSpPr txBox="1">
              <a:spLocks noChangeArrowheads="1"/>
            </p:cNvSpPr>
            <p:nvPr/>
          </p:nvSpPr>
          <p:spPr bwMode="auto">
            <a:xfrm>
              <a:off x="5843588" y="5157788"/>
              <a:ext cx="484187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/>
                <a:t>146</a:t>
              </a:r>
            </a:p>
          </p:txBody>
        </p:sp>
        <p:sp>
          <p:nvSpPr>
            <p:cNvPr id="11315" name="ZoneTexte 94"/>
            <p:cNvSpPr txBox="1">
              <a:spLocks noChangeArrowheads="1"/>
            </p:cNvSpPr>
            <p:nvPr/>
          </p:nvSpPr>
          <p:spPr bwMode="auto">
            <a:xfrm>
              <a:off x="6488113" y="5157788"/>
              <a:ext cx="484187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>
                  <a:solidFill>
                    <a:schemeClr val="bg1"/>
                  </a:solidFill>
                </a:rPr>
                <a:t>131</a:t>
              </a:r>
            </a:p>
          </p:txBody>
        </p:sp>
        <p:sp>
          <p:nvSpPr>
            <p:cNvPr id="11316" name="ZoneTexte 95"/>
            <p:cNvSpPr txBox="1">
              <a:spLocks noChangeArrowheads="1"/>
            </p:cNvSpPr>
            <p:nvPr/>
          </p:nvSpPr>
          <p:spPr bwMode="auto">
            <a:xfrm>
              <a:off x="7339013" y="5157788"/>
              <a:ext cx="484187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/>
                <a:t>143</a:t>
              </a:r>
            </a:p>
          </p:txBody>
        </p:sp>
        <p:sp>
          <p:nvSpPr>
            <p:cNvPr id="11317" name="ZoneTexte 96"/>
            <p:cNvSpPr txBox="1">
              <a:spLocks noChangeArrowheads="1"/>
            </p:cNvSpPr>
            <p:nvPr/>
          </p:nvSpPr>
          <p:spPr bwMode="auto">
            <a:xfrm>
              <a:off x="7934325" y="5157788"/>
              <a:ext cx="484188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>
                  <a:solidFill>
                    <a:schemeClr val="bg1"/>
                  </a:solidFill>
                </a:rPr>
                <a:t>154</a:t>
              </a:r>
            </a:p>
          </p:txBody>
        </p:sp>
      </p:grpSp>
      <p:sp>
        <p:nvSpPr>
          <p:cNvPr id="60" name="ZoneTexte 69"/>
          <p:cNvSpPr txBox="1">
            <a:spLocks noChangeArrowheads="1"/>
          </p:cNvSpPr>
          <p:nvPr/>
        </p:nvSpPr>
        <p:spPr bwMode="auto">
          <a:xfrm>
            <a:off x="2411760" y="6565700"/>
            <a:ext cx="67340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>
                <a:solidFill>
                  <a:srgbClr val="CC0000"/>
                </a:solidFill>
              </a:rPr>
              <a:t>Squires K. IAS 2015 Vancouver, Abs. </a:t>
            </a:r>
            <a:r>
              <a:rPr lang="en-GB" sz="1200" i="1" dirty="0" smtClean="0">
                <a:solidFill>
                  <a:srgbClr val="CC0000"/>
                </a:solidFill>
              </a:rPr>
              <a:t>MOLBPE08 ; </a:t>
            </a:r>
            <a:r>
              <a:rPr lang="pt-BR" sz="1200" i="1" dirty="0">
                <a:solidFill>
                  <a:srgbClr val="CC3300"/>
                </a:solidFill>
              </a:rPr>
              <a:t>Squires K. Lancet HIV 2016; 3(9):e410-e420</a:t>
            </a:r>
            <a:endParaRPr lang="en-GB" sz="1200" i="1" dirty="0">
              <a:solidFill>
                <a:srgbClr val="CC3300"/>
              </a:solidFill>
            </a:endParaRPr>
          </a:p>
        </p:txBody>
      </p:sp>
      <p:sp>
        <p:nvSpPr>
          <p:cNvPr id="6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 smtClean="0">
                <a:ea typeface="ＭＳ Ｐゴシック" pitchFamily="34" charset="-128"/>
              </a:rPr>
              <a:t>Study </a:t>
            </a:r>
            <a:r>
              <a:rPr lang="fr-FR" sz="3200" dirty="0" smtClean="0">
                <a:ea typeface="ＭＳ Ｐゴシック" pitchFamily="34" charset="-128"/>
              </a:rPr>
              <a:t>WAVES</a:t>
            </a:r>
            <a:r>
              <a:rPr lang="en-GB" sz="3200" dirty="0" smtClean="0">
                <a:ea typeface="ＭＳ Ｐゴシック" pitchFamily="34" charset="-128"/>
              </a:rPr>
              <a:t>: EVG/C/FTC/TDF QD </a:t>
            </a:r>
            <a:r>
              <a:rPr lang="en-GB" sz="3200" dirty="0" err="1" smtClean="0">
                <a:ea typeface="ＭＳ Ｐゴシック" pitchFamily="34" charset="-128"/>
              </a:rPr>
              <a:t>vs</a:t>
            </a:r>
            <a:r>
              <a:rPr lang="en-GB" sz="3200" dirty="0" smtClean="0">
                <a:ea typeface="ＭＳ Ｐゴシック" pitchFamily="34" charset="-128"/>
              </a:rPr>
              <a:t> ATV + r </a:t>
            </a:r>
            <a:br>
              <a:rPr lang="en-GB" sz="3200" dirty="0" smtClean="0">
                <a:ea typeface="ＭＳ Ｐゴシック" pitchFamily="34" charset="-128"/>
              </a:rPr>
            </a:br>
            <a:r>
              <a:rPr lang="en-GB" sz="3200" dirty="0" smtClean="0">
                <a:ea typeface="ＭＳ Ｐゴシック" pitchFamily="34" charset="-128"/>
              </a:rPr>
              <a:t>+ FTC/TDF QD in Women</a:t>
            </a:r>
          </a:p>
        </p:txBody>
      </p:sp>
      <p:sp>
        <p:nvSpPr>
          <p:cNvPr id="62" name="AutoShape 162"/>
          <p:cNvSpPr>
            <a:spLocks noChangeArrowheads="1"/>
          </p:cNvSpPr>
          <p:nvPr/>
        </p:nvSpPr>
        <p:spPr bwMode="auto">
          <a:xfrm>
            <a:off x="0" y="6570663"/>
            <a:ext cx="7556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endParaRPr lang="en-GB" b="1">
              <a:solidFill>
                <a:srgbClr val="000066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63" name="ZoneTexte 23"/>
          <p:cNvSpPr txBox="1">
            <a:spLocks noChangeArrowheads="1"/>
          </p:cNvSpPr>
          <p:nvPr/>
        </p:nvSpPr>
        <p:spPr bwMode="auto">
          <a:xfrm>
            <a:off x="50800" y="6581775"/>
            <a:ext cx="7048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</a:rPr>
              <a:t>WAVES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2"/>
          <p:cNvSpPr txBox="1">
            <a:spLocks noChangeArrowheads="1"/>
          </p:cNvSpPr>
          <p:nvPr/>
        </p:nvSpPr>
        <p:spPr bwMode="auto">
          <a:xfrm>
            <a:off x="2926035" y="1140288"/>
            <a:ext cx="32792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Emergence of resistance</a:t>
            </a:r>
          </a:p>
        </p:txBody>
      </p:sp>
      <p:graphicFrame>
        <p:nvGraphicFramePr>
          <p:cNvPr id="50" name="Tableau 49"/>
          <p:cNvGraphicFramePr>
            <a:graphicFrameLocks noGrp="1"/>
          </p:cNvGraphicFramePr>
          <p:nvPr/>
        </p:nvGraphicFramePr>
        <p:xfrm>
          <a:off x="323850" y="1700213"/>
          <a:ext cx="8056563" cy="3389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0256"/>
                <a:gridCol w="2232248"/>
                <a:gridCol w="2304059"/>
              </a:tblGrid>
              <a:tr h="365895">
                <a:tc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en-US" sz="1800" b="1" noProof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EVG/C/FTC/TDF</a:t>
                      </a:r>
                      <a:endParaRPr lang="en-US" sz="1800" b="1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60"/>
                        </a:lnSpc>
                      </a:pPr>
                      <a:r>
                        <a:rPr lang="en-US" sz="1800" b="1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ATV</a:t>
                      </a:r>
                      <a:r>
                        <a:rPr lang="en-US" sz="1800" b="1" baseline="0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 + </a:t>
                      </a:r>
                      <a:r>
                        <a:rPr lang="en-US" sz="1800" b="1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r + FTC/TDF</a:t>
                      </a:r>
                      <a:endParaRPr lang="en-US" sz="1800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200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Resistance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analysis population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19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21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Final RAP*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7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12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Resistance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mutations emergence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3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NRTI-resistance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3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pPr lvl="1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D67D/N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pPr lvl="1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M184V/I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3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pPr lvl="1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K65R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INSTI-resistance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Primary PI-resistance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marL="91447" marR="91447" marT="45747" marB="45747" anchor="ctr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5" name="TextBox 7"/>
          <p:cNvSpPr txBox="1"/>
          <p:nvPr/>
        </p:nvSpPr>
        <p:spPr>
          <a:xfrm>
            <a:off x="323850" y="5157788"/>
            <a:ext cx="8496300" cy="1323439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US" sz="1600" dirty="0">
                <a:solidFill>
                  <a:srgbClr val="000066"/>
                </a:solidFill>
              </a:rPr>
              <a:t>* Criteria :</a:t>
            </a:r>
          </a:p>
          <a:p>
            <a:pPr marL="531813" lvl="1" indent="-173038">
              <a:buFontTx/>
              <a:buChar char="-"/>
            </a:pPr>
            <a:r>
              <a:rPr lang="en-US" sz="1400" dirty="0">
                <a:solidFill>
                  <a:srgbClr val="000066"/>
                </a:solidFill>
              </a:rPr>
              <a:t>Suboptimal response (HIV RNA ≥ 50 c/</a:t>
            </a:r>
            <a:r>
              <a:rPr lang="en-US" sz="1400" dirty="0" err="1">
                <a:solidFill>
                  <a:srgbClr val="000066"/>
                </a:solidFill>
              </a:rPr>
              <a:t>mL</a:t>
            </a:r>
            <a:r>
              <a:rPr lang="en-US" sz="1400" dirty="0">
                <a:solidFill>
                  <a:srgbClr val="000066"/>
                </a:solidFill>
              </a:rPr>
              <a:t> and &lt; 1 log</a:t>
            </a:r>
            <a:r>
              <a:rPr lang="en-US" sz="1400" baseline="-25000" dirty="0">
                <a:solidFill>
                  <a:srgbClr val="000066"/>
                </a:solidFill>
              </a:rPr>
              <a:t>10</a:t>
            </a:r>
            <a:r>
              <a:rPr lang="en-US" sz="1400" dirty="0">
                <a:solidFill>
                  <a:srgbClr val="000066"/>
                </a:solidFill>
              </a:rPr>
              <a:t> reduction from baseline by W8, confirmed</a:t>
            </a:r>
            <a:r>
              <a:rPr lang="en-US" sz="1400" dirty="0" smtClean="0">
                <a:solidFill>
                  <a:srgbClr val="000066"/>
                </a:solidFill>
              </a:rPr>
              <a:t>)</a:t>
            </a:r>
            <a:endParaRPr lang="en-US" sz="1400" dirty="0">
              <a:solidFill>
                <a:srgbClr val="000066"/>
              </a:solidFill>
            </a:endParaRPr>
          </a:p>
          <a:p>
            <a:pPr marL="531813" lvl="1" indent="-173038">
              <a:buFontTx/>
              <a:buChar char="-"/>
            </a:pPr>
            <a:r>
              <a:rPr lang="en-US" sz="1400" dirty="0" err="1">
                <a:solidFill>
                  <a:srgbClr val="000066"/>
                </a:solidFill>
              </a:rPr>
              <a:t>Virologic</a:t>
            </a:r>
            <a:r>
              <a:rPr lang="en-US" sz="1400" dirty="0">
                <a:solidFill>
                  <a:srgbClr val="000066"/>
                </a:solidFill>
              </a:rPr>
              <a:t> rebound (&gt; 400 c/</a:t>
            </a:r>
            <a:r>
              <a:rPr lang="en-US" sz="1400" dirty="0" err="1">
                <a:solidFill>
                  <a:srgbClr val="000066"/>
                </a:solidFill>
              </a:rPr>
              <a:t>mL</a:t>
            </a:r>
            <a:r>
              <a:rPr lang="en-US" sz="1400" dirty="0">
                <a:solidFill>
                  <a:srgbClr val="000066"/>
                </a:solidFill>
              </a:rPr>
              <a:t> after achieving HIV RNA &lt; 50 c/</a:t>
            </a:r>
            <a:r>
              <a:rPr lang="en-US" sz="1400" dirty="0" err="1">
                <a:solidFill>
                  <a:srgbClr val="000066"/>
                </a:solidFill>
              </a:rPr>
              <a:t>mL</a:t>
            </a:r>
            <a:r>
              <a:rPr lang="en-US" sz="1400" dirty="0">
                <a:solidFill>
                  <a:srgbClr val="000066"/>
                </a:solidFill>
              </a:rPr>
              <a:t>, or 2 consecutive visits with </a:t>
            </a:r>
            <a:r>
              <a:rPr lang="en-US" sz="1400" dirty="0" smtClean="0">
                <a:solidFill>
                  <a:srgbClr val="000066"/>
                </a:solidFill>
              </a:rPr>
              <a:t/>
            </a:r>
            <a:br>
              <a:rPr lang="en-US" sz="1400" dirty="0" smtClean="0">
                <a:solidFill>
                  <a:srgbClr val="000066"/>
                </a:solidFill>
              </a:rPr>
            </a:br>
            <a:r>
              <a:rPr lang="en-US" sz="1400" dirty="0" smtClean="0">
                <a:solidFill>
                  <a:srgbClr val="000066"/>
                </a:solidFill>
              </a:rPr>
              <a:t>&gt; </a:t>
            </a:r>
            <a:r>
              <a:rPr lang="en-US" sz="1400" dirty="0">
                <a:solidFill>
                  <a:srgbClr val="000066"/>
                </a:solidFill>
              </a:rPr>
              <a:t>1 log</a:t>
            </a:r>
            <a:r>
              <a:rPr lang="en-US" sz="1400" baseline="-25000" dirty="0">
                <a:solidFill>
                  <a:srgbClr val="000066"/>
                </a:solidFill>
              </a:rPr>
              <a:t>10</a:t>
            </a:r>
            <a:r>
              <a:rPr lang="en-US" sz="1400" dirty="0">
                <a:solidFill>
                  <a:srgbClr val="000066"/>
                </a:solidFill>
              </a:rPr>
              <a:t> increase from nadir</a:t>
            </a:r>
            <a:r>
              <a:rPr lang="en-US" sz="1400" dirty="0" smtClean="0">
                <a:solidFill>
                  <a:srgbClr val="000066"/>
                </a:solidFill>
              </a:rPr>
              <a:t>)</a:t>
            </a:r>
            <a:endParaRPr lang="en-US" sz="1400" dirty="0">
              <a:solidFill>
                <a:srgbClr val="000066"/>
              </a:solidFill>
            </a:endParaRPr>
          </a:p>
          <a:p>
            <a:pPr marL="531813" lvl="1" indent="-173038">
              <a:buFontTx/>
              <a:buChar char="-"/>
            </a:pPr>
            <a:r>
              <a:rPr lang="en-US" sz="1400" dirty="0">
                <a:solidFill>
                  <a:srgbClr val="000066"/>
                </a:solidFill>
              </a:rPr>
              <a:t>HIV RNA &gt; 400 c/</a:t>
            </a:r>
            <a:r>
              <a:rPr lang="en-US" sz="1400" dirty="0" err="1">
                <a:solidFill>
                  <a:srgbClr val="000066"/>
                </a:solidFill>
              </a:rPr>
              <a:t>mL</a:t>
            </a:r>
            <a:r>
              <a:rPr lang="en-US" sz="1400" dirty="0">
                <a:solidFill>
                  <a:srgbClr val="000066"/>
                </a:solidFill>
              </a:rPr>
              <a:t> at </a:t>
            </a:r>
            <a:r>
              <a:rPr lang="en-US" sz="1400" dirty="0" smtClean="0">
                <a:solidFill>
                  <a:srgbClr val="000066"/>
                </a:solidFill>
              </a:rPr>
              <a:t>W48</a:t>
            </a:r>
            <a:endParaRPr lang="en-US" sz="1400" dirty="0">
              <a:solidFill>
                <a:srgbClr val="000066"/>
              </a:solidFill>
            </a:endParaRPr>
          </a:p>
          <a:p>
            <a:pPr marL="531813" lvl="1" indent="-173038"/>
            <a:r>
              <a:rPr lang="en-US" sz="1400" dirty="0">
                <a:solidFill>
                  <a:srgbClr val="000066"/>
                </a:solidFill>
              </a:rPr>
              <a:t>Exclusion of patients with HIV RNA &lt; 50 c/</a:t>
            </a:r>
            <a:r>
              <a:rPr lang="en-US" sz="1400" dirty="0" err="1">
                <a:solidFill>
                  <a:srgbClr val="000066"/>
                </a:solidFill>
              </a:rPr>
              <a:t>mL</a:t>
            </a:r>
            <a:r>
              <a:rPr lang="en-US" sz="1400" dirty="0">
                <a:solidFill>
                  <a:srgbClr val="000066"/>
                </a:solidFill>
              </a:rPr>
              <a:t> at subsequent visits</a:t>
            </a:r>
          </a:p>
        </p:txBody>
      </p:sp>
      <p:sp>
        <p:nvSpPr>
          <p:cNvPr id="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 smtClean="0">
                <a:ea typeface="ＭＳ Ｐゴシック" pitchFamily="34" charset="-128"/>
              </a:rPr>
              <a:t>Study </a:t>
            </a:r>
            <a:r>
              <a:rPr lang="fr-FR" sz="3200" dirty="0" smtClean="0">
                <a:ea typeface="ＭＳ Ｐゴシック" pitchFamily="34" charset="-128"/>
              </a:rPr>
              <a:t>WAVES</a:t>
            </a:r>
            <a:r>
              <a:rPr lang="en-GB" sz="3200" dirty="0" smtClean="0">
                <a:ea typeface="ＭＳ Ｐゴシック" pitchFamily="34" charset="-128"/>
              </a:rPr>
              <a:t>: EVG/C/FTC/TDF QD </a:t>
            </a:r>
            <a:r>
              <a:rPr lang="en-GB" sz="3200" dirty="0" err="1" smtClean="0">
                <a:ea typeface="ＭＳ Ｐゴシック" pitchFamily="34" charset="-128"/>
              </a:rPr>
              <a:t>vs</a:t>
            </a:r>
            <a:r>
              <a:rPr lang="en-GB" sz="3200" dirty="0" smtClean="0">
                <a:ea typeface="ＭＳ Ｐゴシック" pitchFamily="34" charset="-128"/>
              </a:rPr>
              <a:t> ATV + r </a:t>
            </a:r>
            <a:br>
              <a:rPr lang="en-GB" sz="3200" dirty="0" smtClean="0">
                <a:ea typeface="ＭＳ Ｐゴシック" pitchFamily="34" charset="-128"/>
              </a:rPr>
            </a:br>
            <a:r>
              <a:rPr lang="en-GB" sz="3200" dirty="0" smtClean="0">
                <a:ea typeface="ＭＳ Ｐゴシック" pitchFamily="34" charset="-128"/>
              </a:rPr>
              <a:t>+ FTC/TDF QD in Women</a:t>
            </a: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7556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endParaRPr lang="en-GB" b="1">
              <a:solidFill>
                <a:srgbClr val="000066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8" name="ZoneTexte 23"/>
          <p:cNvSpPr txBox="1">
            <a:spLocks noChangeArrowheads="1"/>
          </p:cNvSpPr>
          <p:nvPr/>
        </p:nvSpPr>
        <p:spPr bwMode="auto">
          <a:xfrm>
            <a:off x="50800" y="6581775"/>
            <a:ext cx="7048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</a:rPr>
              <a:t>WAVES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5473900" y="6565700"/>
            <a:ext cx="36718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pt-BR" sz="1200" i="1" dirty="0">
                <a:solidFill>
                  <a:srgbClr val="CC3300"/>
                </a:solidFill>
              </a:rPr>
              <a:t>Squires K. Lancet HIV 2016; 3(9):e410-e420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Group 98"/>
          <p:cNvGraphicFramePr>
            <a:graphicFrameLocks noGrp="1"/>
          </p:cNvGraphicFramePr>
          <p:nvPr/>
        </p:nvGraphicFramePr>
        <p:xfrm>
          <a:off x="250825" y="1651000"/>
          <a:ext cx="8642351" cy="2786062"/>
        </p:xfrm>
        <a:graphic>
          <a:graphicData uri="http://schemas.openxmlformats.org/drawingml/2006/table">
            <a:tbl>
              <a:tblPr/>
              <a:tblGrid>
                <a:gridCol w="4249167"/>
                <a:gridCol w="1728459"/>
                <a:gridCol w="1944529"/>
                <a:gridCol w="720196"/>
              </a:tblGrid>
              <a:tr h="367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EVG/C/FTC/TDF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ATV + r + FTC/TDF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82496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DXA assessment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at baseline, spine ; hip, N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at W48, spine ; hip, N</a:t>
                      </a:r>
                    </a:p>
                  </a:txBody>
                  <a:tcPr marL="90021" marR="90021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138 ; 120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136 ; 118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150 ;128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150 ; 128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73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Median change from baseline in BMD</a:t>
                      </a:r>
                    </a:p>
                  </a:txBody>
                  <a:tcPr marL="90021" marR="90021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7364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Lumbar spine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- 3.23 %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- 3.28 %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0.69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7364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Hip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- 2.99 %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- 2.68 %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0.37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8116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Median change from baseline in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(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/min),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Cockroft-Gault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formula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- 6.1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- 2.4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0.15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1244286" y="1136319"/>
            <a:ext cx="66967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C3300"/>
                </a:solidFill>
                <a:latin typeface="+mj-lt"/>
                <a:ea typeface="+mn-ea"/>
              </a:rPr>
              <a:t>Renal and bone mineral density (DXA) assessments</a:t>
            </a:r>
          </a:p>
        </p:txBody>
      </p:sp>
      <p:graphicFrame>
        <p:nvGraphicFramePr>
          <p:cNvPr id="8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588178"/>
              </p:ext>
            </p:extLst>
          </p:nvPr>
        </p:nvGraphicFramePr>
        <p:xfrm>
          <a:off x="250825" y="5411937"/>
          <a:ext cx="8642351" cy="1041399"/>
        </p:xfrm>
        <a:graphic>
          <a:graphicData uri="http://schemas.openxmlformats.org/drawingml/2006/table">
            <a:tbl>
              <a:tblPr/>
              <a:tblGrid>
                <a:gridCol w="4177136"/>
                <a:gridCol w="1800490"/>
                <a:gridCol w="1944529"/>
                <a:gridCol w="720196"/>
              </a:tblGrid>
              <a:tr h="367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29" marB="46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EVG/C/FTC/TDF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29" marB="46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ATV + r + FTC/TDF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29" marB="46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29" marB="46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698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Total cholesterol</a:t>
                      </a:r>
                    </a:p>
                  </a:txBody>
                  <a:tcPr marL="90021" marR="90021" marT="46729" marB="46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+ 7</a:t>
                      </a:r>
                    </a:p>
                  </a:txBody>
                  <a:tcPr marL="90021" marR="90021" marT="46729" marB="46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+ 2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29" marB="46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29" marB="46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6986">
                <a:tc gridSpan="3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Other lipid parameters (LDL-c, HDL-c, Triglycerides, Total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cholesterol:HDL-cholesterol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ratio</a:t>
                      </a:r>
                    </a:p>
                  </a:txBody>
                  <a:tcPr marL="90021" marR="90021" marT="46729" marB="46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7" marR="90007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7" marR="90007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21" marR="90021" marT="46729" marB="46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765095" y="4798682"/>
            <a:ext cx="70486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C3300"/>
                </a:solidFill>
                <a:latin typeface="+mj-lt"/>
                <a:ea typeface="+mn-ea"/>
              </a:rPr>
              <a:t>Median change from baseline in fasting lipids (mg/</a:t>
            </a:r>
            <a:r>
              <a:rPr lang="en-US" sz="2400" b="1" dirty="0" err="1">
                <a:solidFill>
                  <a:srgbClr val="CC3300"/>
                </a:solidFill>
                <a:latin typeface="+mj-lt"/>
                <a:ea typeface="+mn-ea"/>
              </a:rPr>
              <a:t>dL</a:t>
            </a:r>
            <a:r>
              <a:rPr lang="en-US" sz="2400" b="1" dirty="0">
                <a:solidFill>
                  <a:srgbClr val="CC3300"/>
                </a:solidFill>
                <a:latin typeface="+mj-lt"/>
                <a:ea typeface="+mn-ea"/>
              </a:rPr>
              <a:t>)</a:t>
            </a:r>
          </a:p>
        </p:txBody>
      </p:sp>
      <p:sp>
        <p:nvSpPr>
          <p:cNvPr id="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 smtClean="0">
                <a:ea typeface="ＭＳ Ｐゴシック" pitchFamily="34" charset="-128"/>
              </a:rPr>
              <a:t>Study </a:t>
            </a:r>
            <a:r>
              <a:rPr lang="fr-FR" sz="3200" dirty="0" smtClean="0">
                <a:ea typeface="ＭＳ Ｐゴシック" pitchFamily="34" charset="-128"/>
              </a:rPr>
              <a:t>WAVES</a:t>
            </a:r>
            <a:r>
              <a:rPr lang="en-GB" sz="3200" dirty="0" smtClean="0">
                <a:ea typeface="ＭＳ Ｐゴシック" pitchFamily="34" charset="-128"/>
              </a:rPr>
              <a:t>: EVG/C/FTC/TDF QD </a:t>
            </a:r>
            <a:r>
              <a:rPr lang="en-GB" sz="3200" dirty="0" err="1" smtClean="0">
                <a:ea typeface="ＭＳ Ｐゴシック" pitchFamily="34" charset="-128"/>
              </a:rPr>
              <a:t>vs</a:t>
            </a:r>
            <a:r>
              <a:rPr lang="en-GB" sz="3200" dirty="0" smtClean="0">
                <a:ea typeface="ＭＳ Ｐゴシック" pitchFamily="34" charset="-128"/>
              </a:rPr>
              <a:t> ATV + r </a:t>
            </a:r>
            <a:br>
              <a:rPr lang="en-GB" sz="3200" dirty="0" smtClean="0">
                <a:ea typeface="ＭＳ Ｐゴシック" pitchFamily="34" charset="-128"/>
              </a:rPr>
            </a:br>
            <a:r>
              <a:rPr lang="en-GB" sz="3200" dirty="0" smtClean="0">
                <a:ea typeface="ＭＳ Ｐゴシック" pitchFamily="34" charset="-128"/>
              </a:rPr>
              <a:t>+ FTC/TDF QD in Women</a:t>
            </a:r>
          </a:p>
        </p:txBody>
      </p:sp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0" y="6570663"/>
            <a:ext cx="7556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endParaRPr lang="en-GB" b="1">
              <a:solidFill>
                <a:srgbClr val="000066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1" name="ZoneTexte 23"/>
          <p:cNvSpPr txBox="1">
            <a:spLocks noChangeArrowheads="1"/>
          </p:cNvSpPr>
          <p:nvPr/>
        </p:nvSpPr>
        <p:spPr bwMode="auto">
          <a:xfrm>
            <a:off x="50800" y="6581775"/>
            <a:ext cx="7048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</a:rPr>
              <a:t>WAVES</a:t>
            </a: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5473900" y="6565700"/>
            <a:ext cx="36718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pt-BR" sz="1200" i="1" dirty="0">
                <a:solidFill>
                  <a:srgbClr val="CC3300"/>
                </a:solidFill>
              </a:rPr>
              <a:t>Squires K. Lancet HIV 2016; 3(9):e410-e420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507542"/>
              </p:ext>
            </p:extLst>
          </p:nvPr>
        </p:nvGraphicFramePr>
        <p:xfrm>
          <a:off x="468313" y="1674813"/>
          <a:ext cx="8207375" cy="4745529"/>
        </p:xfrm>
        <a:graphic>
          <a:graphicData uri="http://schemas.openxmlformats.org/drawingml/2006/table">
            <a:tbl>
              <a:tblPr/>
              <a:tblGrid>
                <a:gridCol w="488950"/>
                <a:gridCol w="3697287"/>
                <a:gridCol w="1995488"/>
                <a:gridCol w="2025650"/>
              </a:tblGrid>
              <a:tr h="29173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EVG/C/FTC/TDF</a:t>
                      </a:r>
                    </a:p>
                  </a:txBody>
                  <a:tcPr marL="90000" marR="90000" marT="47355" marB="47355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ATV + r + FTC/TDF</a:t>
                      </a:r>
                    </a:p>
                  </a:txBody>
                  <a:tcPr marL="90000" marR="90000" marT="47355" marB="47355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  <a:tr h="21340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Adverse events leading to discontinuation, N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 discontinuations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19 discontinuations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34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Hepatobiliary disorder</a:t>
                      </a:r>
                    </a:p>
                  </a:txBody>
                  <a:tcPr marL="90000" marR="90000" marT="47355" marB="4735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34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Gastro-intestinal disorder</a:t>
                      </a:r>
                    </a:p>
                  </a:txBody>
                  <a:tcPr marL="90000" marR="90000" marT="47355" marB="4735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34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Pulmonary tuberculosis</a:t>
                      </a:r>
                    </a:p>
                  </a:txBody>
                  <a:tcPr marL="90000" marR="90000" marT="47355" marB="4735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340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Renal</a:t>
                      </a:r>
                    </a:p>
                  </a:txBody>
                  <a:tcPr marL="90000" marR="90000" marT="47355" marB="4735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340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Skin disorder</a:t>
                      </a:r>
                    </a:p>
                  </a:txBody>
                  <a:tcPr marL="90000" marR="90000" marT="47355" marB="4735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340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Drug hypersensitivity</a:t>
                      </a:r>
                    </a:p>
                  </a:txBody>
                  <a:tcPr marL="90000" marR="90000" marT="47355" marB="4735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3407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Adverse event in ≥ 10% of patients, %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1340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Headache</a:t>
                      </a:r>
                    </a:p>
                  </a:txBody>
                  <a:tcPr marL="90000" marR="90000" marT="47355" marB="4735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16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15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1340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Upper respiratory tract infection</a:t>
                      </a:r>
                    </a:p>
                  </a:txBody>
                  <a:tcPr marL="90000" marR="90000" marT="47355" marB="4735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16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15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1340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Nausea</a:t>
                      </a:r>
                    </a:p>
                  </a:txBody>
                  <a:tcPr marL="90000" marR="90000" marT="47355" marB="4735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15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14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1340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Vomiting</a:t>
                      </a:r>
                    </a:p>
                  </a:txBody>
                  <a:tcPr marL="90000" marR="90000" marT="47355" marB="4735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14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1340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Jaundice / Icterus</a:t>
                      </a:r>
                    </a:p>
                  </a:txBody>
                  <a:tcPr marL="90000" marR="90000" marT="47355" marB="4735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1 / &lt; 1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11 / 12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13407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Grade 3-4 laboratory abnormalities in ≥ 2%, %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340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Serum amylase elevation</a:t>
                      </a:r>
                    </a:p>
                  </a:txBody>
                  <a:tcPr marL="90000" marR="90000" marT="47355" marB="4735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340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Neutropenia &lt; 1000/mm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90000" marR="90000" marT="47355" marB="4735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340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ALT elevation</a:t>
                      </a:r>
                    </a:p>
                  </a:txBody>
                  <a:tcPr marL="90000" marR="90000" marT="47355" marB="4735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340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Hyperbilirubinemia</a:t>
                      </a:r>
                    </a:p>
                  </a:txBody>
                  <a:tcPr marL="90000" marR="90000" marT="47355" marB="4735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1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46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340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Glycosuria</a:t>
                      </a:r>
                    </a:p>
                  </a:txBody>
                  <a:tcPr marL="90000" marR="90000" marT="47355" marB="4735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0000" marR="90000" marT="47355" marB="4735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" name="Espace réservé du contenu 2"/>
          <p:cNvSpPr txBox="1">
            <a:spLocks/>
          </p:cNvSpPr>
          <p:nvPr/>
        </p:nvSpPr>
        <p:spPr bwMode="auto">
          <a:xfrm>
            <a:off x="916400" y="1214238"/>
            <a:ext cx="72675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marL="0" indent="0" defTabSz="914400">
              <a:lnSpc>
                <a:spcPts val="2280"/>
              </a:lnSpc>
              <a:spcBef>
                <a:spcPts val="0"/>
              </a:spcBef>
              <a:buFont typeface="Wingdings" pitchFamily="-1" charset="2"/>
              <a:buNone/>
              <a:defRPr/>
            </a:pPr>
            <a:r>
              <a:rPr lang="en-GB" sz="2400" b="1" kern="0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</a:t>
            </a:r>
            <a:r>
              <a:rPr lang="en-GB" sz="2400" b="1" kern="0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dverse events and Grade 3-4 laboratory abnormalities</a:t>
            </a:r>
            <a:endParaRPr lang="en-GB" sz="1800" kern="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 smtClean="0">
                <a:ea typeface="ＭＳ Ｐゴシック" pitchFamily="34" charset="-128"/>
              </a:rPr>
              <a:t>Study </a:t>
            </a:r>
            <a:r>
              <a:rPr lang="fr-FR" sz="3200" dirty="0" smtClean="0">
                <a:ea typeface="ＭＳ Ｐゴシック" pitchFamily="34" charset="-128"/>
              </a:rPr>
              <a:t>WAVES</a:t>
            </a:r>
            <a:r>
              <a:rPr lang="en-GB" sz="3200" dirty="0" smtClean="0">
                <a:ea typeface="ＭＳ Ｐゴシック" pitchFamily="34" charset="-128"/>
              </a:rPr>
              <a:t>: EVG/C/FTC/TDF QD </a:t>
            </a:r>
            <a:r>
              <a:rPr lang="en-GB" sz="3200" dirty="0" err="1" smtClean="0">
                <a:ea typeface="ＭＳ Ｐゴシック" pitchFamily="34" charset="-128"/>
              </a:rPr>
              <a:t>vs</a:t>
            </a:r>
            <a:r>
              <a:rPr lang="en-GB" sz="3200" dirty="0" smtClean="0">
                <a:ea typeface="ＭＳ Ｐゴシック" pitchFamily="34" charset="-128"/>
              </a:rPr>
              <a:t> ATV + r </a:t>
            </a:r>
            <a:br>
              <a:rPr lang="en-GB" sz="3200" dirty="0" smtClean="0">
                <a:ea typeface="ＭＳ Ｐゴシック" pitchFamily="34" charset="-128"/>
              </a:rPr>
            </a:br>
            <a:r>
              <a:rPr lang="en-GB" sz="3200" dirty="0" smtClean="0">
                <a:ea typeface="ＭＳ Ｐゴシック" pitchFamily="34" charset="-128"/>
              </a:rPr>
              <a:t>+ FTC/TDF QD in Women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7556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endParaRPr lang="en-GB" b="1">
              <a:solidFill>
                <a:srgbClr val="000066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7" name="ZoneTexte 23"/>
          <p:cNvSpPr txBox="1">
            <a:spLocks noChangeArrowheads="1"/>
          </p:cNvSpPr>
          <p:nvPr/>
        </p:nvSpPr>
        <p:spPr bwMode="auto">
          <a:xfrm>
            <a:off x="50800" y="6581775"/>
            <a:ext cx="7048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</a:rPr>
              <a:t>WAVES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473900" y="6565700"/>
            <a:ext cx="36718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pt-BR" sz="1200" i="1" dirty="0">
                <a:solidFill>
                  <a:srgbClr val="CC3300"/>
                </a:solidFill>
              </a:rPr>
              <a:t>Squires K. Lancet HIV 2016; 3(9):e410-e420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125538"/>
            <a:ext cx="9036050" cy="530225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b="1" dirty="0" smtClean="0">
                <a:latin typeface="Calibri" pitchFamily="34" charset="0"/>
                <a:ea typeface="ＭＳ Ｐゴシック" pitchFamily="34" charset="-128"/>
              </a:rPr>
              <a:t>Summary</a:t>
            </a:r>
          </a:p>
          <a:p>
            <a:pPr lvl="1">
              <a:spcBef>
                <a:spcPts val="300"/>
              </a:spcBef>
            </a:pPr>
            <a:r>
              <a:rPr lang="en-US" sz="2000" dirty="0" smtClean="0">
                <a:ea typeface="ＭＳ Ｐゴシック" pitchFamily="34" charset="-128"/>
              </a:rPr>
              <a:t>EVG/C/FTC/TDF QD was </a:t>
            </a:r>
            <a:r>
              <a:rPr lang="en-US" sz="2000" dirty="0" err="1" smtClean="0">
                <a:ea typeface="ＭＳ Ｐゴシック" pitchFamily="34" charset="-128"/>
              </a:rPr>
              <a:t>virologically</a:t>
            </a:r>
            <a:r>
              <a:rPr lang="en-US" sz="2000" dirty="0" smtClean="0">
                <a:ea typeface="ＭＳ Ｐゴシック" pitchFamily="34" charset="-128"/>
              </a:rPr>
              <a:t> non inferior and superior to    ATV + r + FTC/TDF</a:t>
            </a:r>
            <a:endParaRPr lang="en-US" sz="2000" baseline="30000" dirty="0" smtClean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 smtClean="0">
                <a:ea typeface="ＭＳ Ｐゴシック" pitchFamily="34" charset="-128"/>
              </a:rPr>
              <a:t>Similar </a:t>
            </a:r>
            <a:r>
              <a:rPr lang="en-US" sz="2000" dirty="0" err="1" smtClean="0">
                <a:ea typeface="ＭＳ Ｐゴシック" pitchFamily="34" charset="-128"/>
              </a:rPr>
              <a:t>virologic</a:t>
            </a:r>
            <a:r>
              <a:rPr lang="en-US" sz="2000" dirty="0" smtClean="0">
                <a:ea typeface="ＭＳ Ｐゴシック" pitchFamily="34" charset="-128"/>
              </a:rPr>
              <a:t> response of the 2 regimens in different subgroups </a:t>
            </a:r>
            <a:br>
              <a:rPr lang="en-US" sz="2000" dirty="0" smtClean="0">
                <a:ea typeface="ＭＳ Ｐゴシック" pitchFamily="34" charset="-128"/>
              </a:rPr>
            </a:br>
            <a:r>
              <a:rPr lang="en-US" sz="2000" dirty="0" smtClean="0">
                <a:ea typeface="ＭＳ Ｐゴシック" pitchFamily="34" charset="-128"/>
              </a:rPr>
              <a:t>of patients, including those with high HIV RNA or CD4 &lt; 350/mm</a:t>
            </a:r>
            <a:r>
              <a:rPr lang="en-US" sz="2000" baseline="30000" dirty="0" smtClean="0">
                <a:ea typeface="ＭＳ Ｐゴシック" pitchFamily="34" charset="-128"/>
              </a:rPr>
              <a:t>3</a:t>
            </a:r>
            <a:r>
              <a:rPr lang="en-US" sz="2000" dirty="0" smtClean="0">
                <a:ea typeface="ＭＳ Ｐゴシック" pitchFamily="34" charset="-128"/>
              </a:rPr>
              <a:t> </a:t>
            </a:r>
            <a:br>
              <a:rPr lang="en-US" sz="2000" dirty="0" smtClean="0">
                <a:ea typeface="ＭＳ Ｐゴシック" pitchFamily="34" charset="-128"/>
              </a:rPr>
            </a:br>
            <a:r>
              <a:rPr lang="en-US" sz="2000" dirty="0" smtClean="0">
                <a:ea typeface="ＭＳ Ｐゴシック" pitchFamily="34" charset="-128"/>
              </a:rPr>
              <a:t>at enrolment</a:t>
            </a:r>
          </a:p>
          <a:p>
            <a:pPr lvl="1">
              <a:spcBef>
                <a:spcPts val="300"/>
              </a:spcBef>
            </a:pPr>
            <a:r>
              <a:rPr lang="en-US" sz="2000" dirty="0" smtClean="0">
                <a:ea typeface="ＭＳ Ｐゴシック" pitchFamily="34" charset="-128"/>
              </a:rPr>
              <a:t>Development of major resistance mutations occurred in</a:t>
            </a:r>
          </a:p>
          <a:p>
            <a:pPr lvl="2">
              <a:spcBef>
                <a:spcPts val="300"/>
              </a:spcBef>
            </a:pPr>
            <a:r>
              <a:rPr lang="en-US" sz="1800" dirty="0" smtClean="0">
                <a:ea typeface="ＭＳ Ｐゴシック" pitchFamily="34" charset="-128"/>
              </a:rPr>
              <a:t>No patients on EVG/C/FTC/TDF</a:t>
            </a:r>
          </a:p>
          <a:p>
            <a:pPr lvl="2">
              <a:spcBef>
                <a:spcPts val="300"/>
              </a:spcBef>
            </a:pPr>
            <a:r>
              <a:rPr lang="en-US" sz="1800" dirty="0" smtClean="0">
                <a:ea typeface="ＭＳ Ｐゴシック" pitchFamily="34" charset="-128"/>
              </a:rPr>
              <a:t>3 patients on ATV + r + /FTC/TDF: NRTI mutations, no PI mutations</a:t>
            </a:r>
          </a:p>
          <a:p>
            <a:pPr lvl="1">
              <a:spcBef>
                <a:spcPts val="300"/>
              </a:spcBef>
            </a:pPr>
            <a:r>
              <a:rPr lang="en-US" sz="2000" dirty="0" smtClean="0">
                <a:ea typeface="ＭＳ Ｐゴシック" pitchFamily="34" charset="-128"/>
              </a:rPr>
              <a:t>Discontinuation because of adverse events was lower with EVG/C/FTC/TDF </a:t>
            </a:r>
          </a:p>
          <a:p>
            <a:pPr lvl="1">
              <a:spcBef>
                <a:spcPts val="300"/>
              </a:spcBef>
            </a:pPr>
            <a:r>
              <a:rPr lang="en-US" sz="2000" dirty="0" smtClean="0">
                <a:ea typeface="ＭＳ Ｐゴシック" pitchFamily="34" charset="-128"/>
              </a:rPr>
              <a:t>Less incidence of </a:t>
            </a:r>
            <a:r>
              <a:rPr lang="en-US" sz="2000" dirty="0" err="1" smtClean="0">
                <a:ea typeface="ＭＳ Ｐゴシック" pitchFamily="34" charset="-128"/>
              </a:rPr>
              <a:t>icterus</a:t>
            </a:r>
            <a:r>
              <a:rPr lang="en-US" sz="2000" dirty="0" smtClean="0">
                <a:ea typeface="ＭＳ Ｐゴシック" pitchFamily="34" charset="-128"/>
              </a:rPr>
              <a:t> and </a:t>
            </a:r>
            <a:r>
              <a:rPr lang="en-US" sz="2000" dirty="0" err="1" smtClean="0">
                <a:ea typeface="ＭＳ Ｐゴシック" pitchFamily="34" charset="-128"/>
              </a:rPr>
              <a:t>hyperbilirubinemia</a:t>
            </a:r>
            <a:r>
              <a:rPr lang="en-US" sz="2000" dirty="0" smtClean="0">
                <a:ea typeface="ＭＳ Ｐゴシック" pitchFamily="34" charset="-128"/>
              </a:rPr>
              <a:t> with EVG/C/FTC/TDF </a:t>
            </a:r>
          </a:p>
          <a:p>
            <a:pPr lvl="1">
              <a:lnSpc>
                <a:spcPct val="85000"/>
              </a:lnSpc>
              <a:buFont typeface="Arial" charset="0"/>
              <a:buChar char="̶"/>
            </a:pPr>
            <a:r>
              <a:rPr lang="en-US" sz="2000" dirty="0" smtClean="0">
                <a:ea typeface="ＭＳ Ｐゴシック" pitchFamily="34" charset="-128"/>
              </a:rPr>
              <a:t>Comparable changes in fasting lipids in both groups, except for total cholesterol which elevation was higher with EVG/C/FTC/TDF </a:t>
            </a:r>
          </a:p>
          <a:p>
            <a:pPr lvl="1">
              <a:spcBef>
                <a:spcPts val="300"/>
              </a:spcBef>
            </a:pPr>
            <a:r>
              <a:rPr lang="en-US" sz="2000" dirty="0" smtClean="0">
                <a:ea typeface="ＭＳ Ｐゴシック" pitchFamily="34" charset="-128"/>
              </a:rPr>
              <a:t>Median decreases in estimated </a:t>
            </a:r>
            <a:r>
              <a:rPr lang="en-US" sz="2000" dirty="0" err="1" smtClean="0">
                <a:ea typeface="ＭＳ Ｐゴシック" pitchFamily="34" charset="-128"/>
              </a:rPr>
              <a:t>glomerular</a:t>
            </a:r>
            <a:r>
              <a:rPr lang="en-US" sz="2000" dirty="0" smtClean="0">
                <a:ea typeface="ＭＳ Ｐゴシック" pitchFamily="34" charset="-128"/>
              </a:rPr>
              <a:t> filtration rate and in spine and hip BMD were modest and not different between the 2 groups</a:t>
            </a:r>
            <a:endParaRPr lang="en-US" sz="3200" dirty="0" smtClean="0">
              <a:ea typeface="ＭＳ Ｐゴシック" pitchFamily="34" charset="-128"/>
            </a:endParaRP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 smtClean="0">
                <a:ea typeface="ＭＳ Ｐゴシック" pitchFamily="34" charset="-128"/>
              </a:rPr>
              <a:t>Study </a:t>
            </a:r>
            <a:r>
              <a:rPr lang="fr-FR" sz="3200" dirty="0" smtClean="0">
                <a:ea typeface="ＭＳ Ｐゴシック" pitchFamily="34" charset="-128"/>
              </a:rPr>
              <a:t>WAVES</a:t>
            </a:r>
            <a:r>
              <a:rPr lang="en-GB" sz="3200" dirty="0" smtClean="0">
                <a:ea typeface="ＭＳ Ｐゴシック" pitchFamily="34" charset="-128"/>
              </a:rPr>
              <a:t>: EVG/C/FTC/TDF QD </a:t>
            </a:r>
            <a:r>
              <a:rPr lang="en-GB" sz="3200" dirty="0" err="1" smtClean="0">
                <a:ea typeface="ＭＳ Ｐゴシック" pitchFamily="34" charset="-128"/>
              </a:rPr>
              <a:t>vs</a:t>
            </a:r>
            <a:r>
              <a:rPr lang="en-GB" sz="3200" dirty="0" smtClean="0">
                <a:ea typeface="ＭＳ Ｐゴシック" pitchFamily="34" charset="-128"/>
              </a:rPr>
              <a:t> ATV + r </a:t>
            </a:r>
            <a:br>
              <a:rPr lang="en-GB" sz="3200" dirty="0" smtClean="0">
                <a:ea typeface="ＭＳ Ｐゴシック" pitchFamily="34" charset="-128"/>
              </a:rPr>
            </a:br>
            <a:r>
              <a:rPr lang="en-GB" sz="3200" dirty="0" smtClean="0">
                <a:ea typeface="ＭＳ Ｐゴシック" pitchFamily="34" charset="-128"/>
              </a:rPr>
              <a:t>+ FTC/TDF QD in Women</a:t>
            </a: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0" y="6570663"/>
            <a:ext cx="75565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endParaRPr lang="en-GB" b="1">
              <a:solidFill>
                <a:srgbClr val="000066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6" name="ZoneTexte 23"/>
          <p:cNvSpPr txBox="1">
            <a:spLocks noChangeArrowheads="1"/>
          </p:cNvSpPr>
          <p:nvPr/>
        </p:nvSpPr>
        <p:spPr bwMode="auto">
          <a:xfrm>
            <a:off x="50800" y="6581775"/>
            <a:ext cx="7048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</a:rPr>
              <a:t>WAVES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473900" y="6565700"/>
            <a:ext cx="36718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pt-BR" sz="1200" i="1" dirty="0">
                <a:solidFill>
                  <a:srgbClr val="CC3300"/>
                </a:solidFill>
              </a:rPr>
              <a:t>Squires K. Lancet HIV 2016; 3(9):e410-e420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V_trials_2015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984</Words>
  <Application>Microsoft Office PowerPoint</Application>
  <PresentationFormat>Affichage à l'écran (4:3)</PresentationFormat>
  <Paragraphs>321</Paragraphs>
  <Slides>9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ARV_trials_2015</vt:lpstr>
      <vt:lpstr>Comparison of INSTI vs PI</vt:lpstr>
      <vt:lpstr>Study WAVES: EVG/C/FTC/TDF QD vs ATV + r  + FTC/TDF QD in Women</vt:lpstr>
      <vt:lpstr>Study WAVES: EVG/C/FTC/TDF QD vs ATV + r  + FTC/TDF QD in Women</vt:lpstr>
      <vt:lpstr>Study WAVES: EVG/C/FTC/TDF QD vs ATV + r  + FTC/TDF QD in Women</vt:lpstr>
      <vt:lpstr>Study WAVES: EVG/C/FTC/TDF QD vs ATV + r  + FTC/TDF QD in Women</vt:lpstr>
      <vt:lpstr>Study WAVES: EVG/C/FTC/TDF QD vs ATV + r  + FTC/TDF QD in Women</vt:lpstr>
      <vt:lpstr>Study WAVES: EVG/C/FTC/TDF QD vs ATV + r  + FTC/TDF QD in Women</vt:lpstr>
      <vt:lpstr>Study WAVES: EVG/C/FTC/TDF QD vs ATV + r  + FTC/TDF QD in Women</vt:lpstr>
      <vt:lpstr>Study WAVES: EVG/C/FTC/TDF QD vs ATV + r  + FTC/TDF QD in Women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2015</dc:title>
  <dc:subject>AEI - www.aei.fr</dc:subject>
  <dc:creator>www.arv-trial.com</dc:creator>
  <cp:lastModifiedBy>Utilisateur</cp:lastModifiedBy>
  <cp:revision>139</cp:revision>
  <dcterms:created xsi:type="dcterms:W3CDTF">2014-10-03T12:12:49Z</dcterms:created>
  <dcterms:modified xsi:type="dcterms:W3CDTF">2016-09-16T07:27:29Z</dcterms:modified>
</cp:coreProperties>
</file>