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5" r:id="rId2"/>
    <p:sldId id="266" r:id="rId3"/>
    <p:sldId id="267" r:id="rId4"/>
    <p:sldId id="268" r:id="rId5"/>
    <p:sldId id="272" r:id="rId6"/>
    <p:sldId id="269" r:id="rId7"/>
    <p:sldId id="270" r:id="rId8"/>
    <p:sldId id="278" r:id="rId9"/>
    <p:sldId id="276" r:id="rId10"/>
    <p:sldId id="277" r:id="rId11"/>
    <p:sldId id="271" r:id="rId12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Utilisateur de Microsoft Office" initials="Office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DDDDDD"/>
    <a:srgbClr val="CC3300"/>
    <a:srgbClr val="000066"/>
    <a:srgbClr val="99FF33"/>
    <a:srgbClr val="5B92C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8951" autoAdjust="0"/>
  </p:normalViewPr>
  <p:slideViewPr>
    <p:cSldViewPr snapToGrid="0" snapToObjects="1">
      <p:cViewPr varScale="1">
        <p:scale>
          <a:sx n="87" d="100"/>
          <a:sy n="87" d="100"/>
        </p:scale>
        <p:origin x="-1500" y="-72"/>
      </p:cViewPr>
      <p:guideLst>
        <p:guide orient="horz" pos="19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30/11/2015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8225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D8E299A8-BD2F-47C1-A874-21993439B286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</a:t>
            </a:r>
            <a:r>
              <a:rPr lang="fr-FR" sz="1300" dirty="0" err="1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trial</a:t>
            </a:r>
            <a:r>
              <a:rPr lang="fr-FR" sz="1300" dirty="0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,</a:t>
            </a:r>
            <a:r>
              <a:rPr lang="fr-FR" sz="1300" dirty="0" err="1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7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8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31286" indent="-281264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5055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5077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5099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5121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5143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5165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5187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DD5D57C7-D91A-6441-B900-571ED7CE3DDA}" type="slidenum">
              <a:rPr lang="en-US" b="0" smtClean="0"/>
              <a:pPr>
                <a:defRPr/>
              </a:pPr>
              <a:t>9</a:t>
            </a:fld>
            <a:endParaRPr lang="en-US" b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31286" indent="-281264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5055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5077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5099" indent="-225011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5121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5143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5165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5187" indent="-22501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FCB382F1-5BB7-A244-8298-2D3C68EF5AD0}" type="slidenum">
              <a:rPr lang="en-US" b="0" smtClean="0"/>
              <a:pPr>
                <a:defRPr/>
              </a:pPr>
              <a:t>10</a:t>
            </a:fld>
            <a:endParaRPr lang="en-US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 RTV vs </a:t>
            </a:r>
            <a:r>
              <a:rPr lang="fr-FR" altLang="fr-FR" sz="3200" dirty="0" err="1" smtClean="0">
                <a:ea typeface="ＭＳ Ｐゴシック" pitchFamily="-1" charset="-128"/>
              </a:rPr>
              <a:t>Cobi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800" b="1" i="0" dirty="0" smtClean="0">
                <a:solidFill>
                  <a:srgbClr val="CC3300"/>
                </a:solidFill>
                <a:latin typeface="Calibri" pitchFamily="-1" charset="0"/>
              </a:rPr>
              <a:t>GS-US-216-0114</a:t>
            </a:r>
            <a:r>
              <a:rPr lang="en-US" altLang="fr-FR" sz="28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endParaRPr lang="en-US" altLang="fr-FR" sz="2800" b="1" i="0" dirty="0" smtClean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66"/>
          <p:cNvSpPr>
            <a:spLocks noGrp="1"/>
          </p:cNvSpPr>
          <p:nvPr>
            <p:ph idx="1"/>
          </p:nvPr>
        </p:nvSpPr>
        <p:spPr>
          <a:xfrm>
            <a:off x="217489" y="5557501"/>
            <a:ext cx="8569324" cy="740068"/>
          </a:xfrm>
        </p:spPr>
        <p:txBody>
          <a:bodyPr/>
          <a:lstStyle/>
          <a:p>
            <a:r>
              <a:rPr lang="fr-FR" b="1" dirty="0" smtClean="0">
                <a:latin typeface="+mj-lt"/>
                <a:ea typeface="ＭＳ Ｐゴシック" charset="0"/>
                <a:cs typeface="ＭＳ Ｐゴシック" charset="0"/>
              </a:rPr>
              <a:t>Pas de différence dans les modifications du rapport CT:HDL </a:t>
            </a:r>
            <a:br>
              <a:rPr lang="fr-FR" b="1" dirty="0" smtClean="0">
                <a:latin typeface="+mj-lt"/>
                <a:ea typeface="ＭＳ Ｐゴシック" charset="0"/>
                <a:cs typeface="ＭＳ Ｐゴシック" charset="0"/>
              </a:rPr>
            </a:br>
            <a:r>
              <a:rPr lang="fr-FR" b="1" dirty="0" smtClean="0">
                <a:latin typeface="+mj-lt"/>
                <a:ea typeface="ＭＳ Ｐゴシック" charset="0"/>
                <a:cs typeface="ＭＳ Ｐゴシック" charset="0"/>
              </a:rPr>
              <a:t>entre les 2 groupes (- 0,3 vs -0,2)</a:t>
            </a:r>
            <a:endParaRPr lang="fr-FR" b="1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20499" name="TextBox 57"/>
          <p:cNvSpPr txBox="1">
            <a:spLocks noChangeArrowheads="1"/>
          </p:cNvSpPr>
          <p:nvPr/>
        </p:nvSpPr>
        <p:spPr bwMode="auto">
          <a:xfrm>
            <a:off x="1262291" y="1159322"/>
            <a:ext cx="6584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b="1" dirty="0" smtClean="0">
                <a:solidFill>
                  <a:srgbClr val="CC3300"/>
                </a:solidFill>
                <a:latin typeface="+mj-lt"/>
              </a:rPr>
              <a:t>Modification médiane des lipides à S144 (mg/dl)</a:t>
            </a:r>
            <a:endParaRPr lang="fr-FR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20516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i="1" dirty="0">
                <a:solidFill>
                  <a:srgbClr val="CC3300"/>
                </a:solidFill>
              </a:rPr>
              <a:t>Gallant JE. JAIDS </a:t>
            </a:r>
            <a:r>
              <a:rPr lang="fr-FR" sz="1200" i="1" dirty="0" smtClean="0">
                <a:solidFill>
                  <a:srgbClr val="CC3300"/>
                </a:solidFill>
              </a:rPr>
              <a:t>2015;69:338-40</a:t>
            </a:r>
            <a:endParaRPr lang="fr-FR" sz="1200" i="1" dirty="0">
              <a:solidFill>
                <a:srgbClr val="CC3300"/>
              </a:solidFill>
            </a:endParaRPr>
          </a:p>
        </p:txBody>
      </p:sp>
      <p:grpSp>
        <p:nvGrpSpPr>
          <p:cNvPr id="20517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2051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charset="0"/>
                <a:cs typeface="Arial" charset="0"/>
              </a:endParaRPr>
            </a:p>
          </p:txBody>
        </p:sp>
        <p:sp>
          <p:nvSpPr>
            <p:cNvPr id="2052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defTabSz="914400" eaLnBrk="1" hangingPunct="1"/>
              <a:r>
                <a:rPr lang="en-US" sz="1200" b="1" i="1">
                  <a:solidFill>
                    <a:srgbClr val="333399"/>
                  </a:solidFill>
                  <a:latin typeface="Cambria" charset="0"/>
                </a:rPr>
                <a:t>GS-US-216-0114</a:t>
              </a:r>
            </a:p>
          </p:txBody>
        </p:sp>
      </p:grpSp>
      <p:sp>
        <p:nvSpPr>
          <p:cNvPr id="6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GS-US-216-0114 :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5" name="Groupe 70"/>
          <p:cNvGrpSpPr>
            <a:grpSpLocks/>
          </p:cNvGrpSpPr>
          <p:nvPr/>
        </p:nvGrpSpPr>
        <p:grpSpPr bwMode="auto">
          <a:xfrm>
            <a:off x="314325" y="1757587"/>
            <a:ext cx="8323942" cy="3727673"/>
            <a:chOff x="349663" y="2054093"/>
            <a:chExt cx="8323532" cy="3727957"/>
          </a:xfrm>
        </p:grpSpPr>
        <p:grpSp>
          <p:nvGrpSpPr>
            <p:cNvPr id="66" name="Group 2"/>
            <p:cNvGrpSpPr>
              <a:grpSpLocks/>
            </p:cNvGrpSpPr>
            <p:nvPr/>
          </p:nvGrpSpPr>
          <p:grpSpPr bwMode="auto">
            <a:xfrm>
              <a:off x="1003713" y="5407400"/>
              <a:ext cx="7388225" cy="374650"/>
              <a:chOff x="1350646" y="4957763"/>
              <a:chExt cx="7387878" cy="374650"/>
            </a:xfrm>
          </p:grpSpPr>
          <p:sp>
            <p:nvSpPr>
              <p:cNvPr id="114" name="TextBox 2"/>
              <p:cNvSpPr txBox="1">
                <a:spLocks noChangeArrowheads="1"/>
              </p:cNvSpPr>
              <p:nvPr/>
            </p:nvSpPr>
            <p:spPr bwMode="auto">
              <a:xfrm>
                <a:off x="1350614" y="4960909"/>
                <a:ext cx="1836561" cy="369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Cholestérol</a:t>
                </a: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 </a:t>
                </a: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total</a:t>
                </a:r>
                <a:endParaRPr lang="fr-FR" b="1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5" name="TextBox 10"/>
              <p:cNvSpPr txBox="1">
                <a:spLocks noChangeArrowheads="1"/>
              </p:cNvSpPr>
              <p:nvPr/>
            </p:nvSpPr>
            <p:spPr bwMode="auto">
              <a:xfrm>
                <a:off x="3187175" y="4960909"/>
                <a:ext cx="1861958" cy="369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LDL-c</a:t>
                </a:r>
                <a:endParaRPr lang="fr-FR" b="1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6" name="TextBox 11"/>
              <p:cNvSpPr txBox="1">
                <a:spLocks noChangeArrowheads="1"/>
              </p:cNvSpPr>
              <p:nvPr/>
            </p:nvSpPr>
            <p:spPr bwMode="auto">
              <a:xfrm>
                <a:off x="5049133" y="4964084"/>
                <a:ext cx="1804814" cy="368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HDL-v</a:t>
                </a:r>
                <a:endParaRPr lang="fr-FR" b="1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7" name="TextBox 12"/>
              <p:cNvSpPr txBox="1">
                <a:spLocks noChangeArrowheads="1"/>
              </p:cNvSpPr>
              <p:nvPr/>
            </p:nvSpPr>
            <p:spPr bwMode="auto">
              <a:xfrm>
                <a:off x="6853947" y="4957734"/>
                <a:ext cx="1884180" cy="369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b="1" smtClean="0">
                    <a:solidFill>
                      <a:srgbClr val="333399"/>
                    </a:solidFill>
                    <a:latin typeface="+mj-lt"/>
                  </a:rPr>
                  <a:t>Triglycèrides</a:t>
                </a:r>
                <a:endParaRPr lang="fr-FR" b="1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 bwMode="auto">
            <a:xfrm>
              <a:off x="6839042" y="4089645"/>
              <a:ext cx="619094" cy="1336778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7458137" y="3632410"/>
              <a:ext cx="615920" cy="1794013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1325928" y="3976923"/>
              <a:ext cx="609570" cy="1449499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935498" y="3495874"/>
              <a:ext cx="609570" cy="1930548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3162574" y="4378592"/>
              <a:ext cx="609570" cy="1047831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3772144" y="3799110"/>
              <a:ext cx="611158" cy="1627313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4994458" y="4611972"/>
              <a:ext cx="611158" cy="814451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5605616" y="4758033"/>
              <a:ext cx="609570" cy="668389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cxnSp>
          <p:nvCxnSpPr>
            <p:cNvPr id="75" name="Straight Connector 17"/>
            <p:cNvCxnSpPr>
              <a:cxnSpLocks noChangeShapeType="1"/>
            </p:cNvCxnSpPr>
            <p:nvPr/>
          </p:nvCxnSpPr>
          <p:spPr bwMode="auto">
            <a:xfrm>
              <a:off x="1016413" y="5426450"/>
              <a:ext cx="737552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</p:cxnSp>
        <p:cxnSp>
          <p:nvCxnSpPr>
            <p:cNvPr id="76" name="Straight Connector 26"/>
            <p:cNvCxnSpPr>
              <a:cxnSpLocks noChangeShapeType="1"/>
            </p:cNvCxnSpPr>
            <p:nvPr/>
          </p:nvCxnSpPr>
          <p:spPr bwMode="auto">
            <a:xfrm>
              <a:off x="1016413" y="3015038"/>
              <a:ext cx="0" cy="242411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</p:cxnSp>
        <p:grpSp>
          <p:nvGrpSpPr>
            <p:cNvPr id="77" name="Group 4"/>
            <p:cNvGrpSpPr>
              <a:grpSpLocks/>
            </p:cNvGrpSpPr>
            <p:nvPr/>
          </p:nvGrpSpPr>
          <p:grpSpPr bwMode="auto">
            <a:xfrm>
              <a:off x="943388" y="3029325"/>
              <a:ext cx="63500" cy="2395538"/>
              <a:chOff x="1260867" y="2542955"/>
              <a:chExt cx="64008" cy="2396062"/>
            </a:xfrm>
          </p:grpSpPr>
          <p:cxnSp>
            <p:nvCxnSpPr>
              <p:cNvPr id="109" name="Straight Connector 38"/>
              <p:cNvCxnSpPr>
                <a:cxnSpLocks noChangeShapeType="1"/>
              </p:cNvCxnSpPr>
              <p:nvPr/>
            </p:nvCxnSpPr>
            <p:spPr bwMode="auto">
              <a:xfrm>
                <a:off x="1260867" y="2542955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0" name="Straight Connector 51"/>
              <p:cNvCxnSpPr>
                <a:cxnSpLocks noChangeShapeType="1"/>
              </p:cNvCxnSpPr>
              <p:nvPr/>
            </p:nvCxnSpPr>
            <p:spPr bwMode="auto">
              <a:xfrm>
                <a:off x="1260867" y="3147426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1" name="Straight Connector 53"/>
              <p:cNvCxnSpPr>
                <a:cxnSpLocks noChangeShapeType="1"/>
              </p:cNvCxnSpPr>
              <p:nvPr/>
            </p:nvCxnSpPr>
            <p:spPr bwMode="auto">
              <a:xfrm>
                <a:off x="1260867" y="3740947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2" name="Straight Connector 54"/>
              <p:cNvCxnSpPr>
                <a:cxnSpLocks noChangeShapeType="1"/>
              </p:cNvCxnSpPr>
              <p:nvPr/>
            </p:nvCxnSpPr>
            <p:spPr bwMode="auto">
              <a:xfrm>
                <a:off x="1260867" y="4354033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" name="Straight Connector 55"/>
              <p:cNvCxnSpPr>
                <a:cxnSpLocks noChangeShapeType="1"/>
              </p:cNvCxnSpPr>
              <p:nvPr/>
            </p:nvCxnSpPr>
            <p:spPr bwMode="auto">
              <a:xfrm>
                <a:off x="1260867" y="4939017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</p:grpSp>
        <p:sp>
          <p:nvSpPr>
            <p:cNvPr id="78" name="TextBox 82"/>
            <p:cNvSpPr txBox="1">
              <a:spLocks noChangeArrowheads="1"/>
            </p:cNvSpPr>
            <p:nvPr/>
          </p:nvSpPr>
          <p:spPr bwMode="auto">
            <a:xfrm>
              <a:off x="6839042" y="2878289"/>
              <a:ext cx="123501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p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=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0,35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79" name="TextBox 89"/>
            <p:cNvSpPr txBox="1">
              <a:spLocks noChangeArrowheads="1"/>
            </p:cNvSpPr>
            <p:nvPr/>
          </p:nvSpPr>
          <p:spPr bwMode="auto">
            <a:xfrm>
              <a:off x="4959535" y="2878289"/>
              <a:ext cx="1238189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p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=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0,11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0" name="TextBox 90"/>
            <p:cNvSpPr txBox="1">
              <a:spLocks noChangeArrowheads="1"/>
            </p:cNvSpPr>
            <p:nvPr/>
          </p:nvSpPr>
          <p:spPr bwMode="auto">
            <a:xfrm>
              <a:off x="3160987" y="2878289"/>
              <a:ext cx="1238189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p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=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0,11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1" name="TextBox 91"/>
            <p:cNvSpPr txBox="1">
              <a:spLocks noChangeArrowheads="1"/>
            </p:cNvSpPr>
            <p:nvPr/>
          </p:nvSpPr>
          <p:spPr bwMode="auto">
            <a:xfrm>
              <a:off x="1310054" y="2878289"/>
              <a:ext cx="123501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p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= </a:t>
              </a:r>
              <a:r>
                <a:rPr lang="fr-FR" sz="1400" smtClean="0">
                  <a:solidFill>
                    <a:srgbClr val="333399"/>
                  </a:solidFill>
                  <a:latin typeface="+mj-lt"/>
                </a:rPr>
                <a:t>0,49</a:t>
              </a:r>
              <a:endParaRPr lang="fr-FR" sz="1400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82" name="Group 93"/>
            <p:cNvGrpSpPr>
              <a:grpSpLocks/>
            </p:cNvGrpSpPr>
            <p:nvPr/>
          </p:nvGrpSpPr>
          <p:grpSpPr bwMode="auto">
            <a:xfrm>
              <a:off x="349663" y="2868988"/>
              <a:ext cx="673100" cy="2690749"/>
              <a:chOff x="6433436" y="2238763"/>
              <a:chExt cx="479830" cy="2730045"/>
            </a:xfrm>
          </p:grpSpPr>
          <p:sp>
            <p:nvSpPr>
              <p:cNvPr id="103" name="TextBox 94"/>
              <p:cNvSpPr txBox="1">
                <a:spLocks noChangeArrowheads="1"/>
              </p:cNvSpPr>
              <p:nvPr/>
            </p:nvSpPr>
            <p:spPr bwMode="auto">
              <a:xfrm>
                <a:off x="6433436" y="2238535"/>
                <a:ext cx="479806" cy="343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20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05" name="TextBox 95"/>
              <p:cNvSpPr txBox="1">
                <a:spLocks noChangeArrowheads="1"/>
              </p:cNvSpPr>
              <p:nvPr/>
            </p:nvSpPr>
            <p:spPr bwMode="auto">
              <a:xfrm>
                <a:off x="6433436" y="2821647"/>
                <a:ext cx="479806" cy="344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15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06" name="TextBox 96"/>
              <p:cNvSpPr txBox="1">
                <a:spLocks noChangeArrowheads="1"/>
              </p:cNvSpPr>
              <p:nvPr/>
            </p:nvSpPr>
            <p:spPr bwMode="auto">
              <a:xfrm>
                <a:off x="6433436" y="3409593"/>
                <a:ext cx="479806" cy="343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07" name="TextBox 97"/>
              <p:cNvSpPr txBox="1">
                <a:spLocks noChangeArrowheads="1"/>
              </p:cNvSpPr>
              <p:nvPr/>
            </p:nvSpPr>
            <p:spPr bwMode="auto">
              <a:xfrm>
                <a:off x="6433436" y="4037808"/>
                <a:ext cx="479806" cy="343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5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08" name="TextBox 98"/>
              <p:cNvSpPr txBox="1">
                <a:spLocks noChangeArrowheads="1"/>
              </p:cNvSpPr>
              <p:nvPr/>
            </p:nvSpPr>
            <p:spPr bwMode="auto">
              <a:xfrm>
                <a:off x="6433436" y="4625752"/>
                <a:ext cx="479806" cy="343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grpSp>
          <p:nvGrpSpPr>
            <p:cNvPr id="83" name="Group 3"/>
            <p:cNvGrpSpPr>
              <a:grpSpLocks/>
            </p:cNvGrpSpPr>
            <p:nvPr/>
          </p:nvGrpSpPr>
          <p:grpSpPr bwMode="auto">
            <a:xfrm>
              <a:off x="1011650" y="5432800"/>
              <a:ext cx="7369175" cy="63500"/>
              <a:chOff x="1359204" y="4928929"/>
              <a:chExt cx="7368928" cy="86029"/>
            </a:xfrm>
          </p:grpSpPr>
          <p:cxnSp>
            <p:nvCxnSpPr>
              <p:cNvPr id="98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1359204" y="4945640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99" name="Straight Connector 44"/>
              <p:cNvCxnSpPr>
                <a:cxnSpLocks noChangeShapeType="1"/>
              </p:cNvCxnSpPr>
              <p:nvPr/>
            </p:nvCxnSpPr>
            <p:spPr bwMode="auto">
              <a:xfrm>
                <a:off x="5049558" y="4945640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00" name="Straight Connector 45"/>
              <p:cNvCxnSpPr>
                <a:cxnSpLocks noChangeShapeType="1"/>
              </p:cNvCxnSpPr>
              <p:nvPr/>
            </p:nvCxnSpPr>
            <p:spPr bwMode="auto">
              <a:xfrm>
                <a:off x="6853547" y="4939383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01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3187065" y="4952391"/>
                <a:ext cx="0" cy="62567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02" name="Straight Connector 11"/>
              <p:cNvCxnSpPr>
                <a:cxnSpLocks noChangeShapeType="1"/>
              </p:cNvCxnSpPr>
              <p:nvPr/>
            </p:nvCxnSpPr>
            <p:spPr bwMode="auto">
              <a:xfrm>
                <a:off x="8728132" y="4928929"/>
                <a:ext cx="0" cy="62568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</p:grpSp>
        <p:sp>
          <p:nvSpPr>
            <p:cNvPr id="84" name="ZoneTexte 3"/>
            <p:cNvSpPr txBox="1">
              <a:spLocks noChangeArrowheads="1"/>
            </p:cNvSpPr>
            <p:nvPr/>
          </p:nvSpPr>
          <p:spPr bwMode="auto">
            <a:xfrm>
              <a:off x="1430698" y="3699090"/>
              <a:ext cx="36669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12</a:t>
              </a:r>
            </a:p>
          </p:txBody>
        </p:sp>
        <p:sp>
          <p:nvSpPr>
            <p:cNvPr id="85" name="ZoneTexte 51"/>
            <p:cNvSpPr txBox="1">
              <a:spLocks noChangeArrowheads="1"/>
            </p:cNvSpPr>
            <p:nvPr/>
          </p:nvSpPr>
          <p:spPr bwMode="auto">
            <a:xfrm>
              <a:off x="2022805" y="3218040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16</a:t>
              </a:r>
            </a:p>
          </p:txBody>
        </p:sp>
        <p:sp>
          <p:nvSpPr>
            <p:cNvPr id="86" name="ZoneTexte 52"/>
            <p:cNvSpPr txBox="1">
              <a:spLocks noChangeArrowheads="1"/>
            </p:cNvSpPr>
            <p:nvPr/>
          </p:nvSpPr>
          <p:spPr bwMode="auto">
            <a:xfrm>
              <a:off x="3310205" y="4072181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9</a:t>
              </a:r>
            </a:p>
          </p:txBody>
        </p:sp>
        <p:sp>
          <p:nvSpPr>
            <p:cNvPr id="87" name="ZoneTexte 53"/>
            <p:cNvSpPr txBox="1">
              <a:spLocks noChangeArrowheads="1"/>
            </p:cNvSpPr>
            <p:nvPr/>
          </p:nvSpPr>
          <p:spPr bwMode="auto">
            <a:xfrm>
              <a:off x="3876914" y="3475235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14</a:t>
              </a:r>
            </a:p>
          </p:txBody>
        </p:sp>
        <p:sp>
          <p:nvSpPr>
            <p:cNvPr id="88" name="ZoneTexte 54"/>
            <p:cNvSpPr txBox="1">
              <a:spLocks noChangeArrowheads="1"/>
            </p:cNvSpPr>
            <p:nvPr/>
          </p:nvSpPr>
          <p:spPr bwMode="auto">
            <a:xfrm>
              <a:off x="5170663" y="4292861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7</a:t>
              </a:r>
            </a:p>
          </p:txBody>
        </p:sp>
        <p:sp>
          <p:nvSpPr>
            <p:cNvPr id="89" name="ZoneTexte 55"/>
            <p:cNvSpPr txBox="1">
              <a:spLocks noChangeArrowheads="1"/>
            </p:cNvSpPr>
            <p:nvPr/>
          </p:nvSpPr>
          <p:spPr bwMode="auto">
            <a:xfrm>
              <a:off x="5811981" y="4470674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90" name="ZoneTexte 56"/>
            <p:cNvSpPr txBox="1">
              <a:spLocks noChangeArrowheads="1"/>
            </p:cNvSpPr>
            <p:nvPr/>
          </p:nvSpPr>
          <p:spPr bwMode="auto">
            <a:xfrm>
              <a:off x="6988260" y="3795934"/>
              <a:ext cx="366695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11</a:t>
              </a:r>
            </a:p>
          </p:txBody>
        </p:sp>
        <p:sp>
          <p:nvSpPr>
            <p:cNvPr id="91" name="ZoneTexte 57"/>
            <p:cNvSpPr txBox="1">
              <a:spLocks noChangeArrowheads="1"/>
            </p:cNvSpPr>
            <p:nvPr/>
          </p:nvSpPr>
          <p:spPr bwMode="auto">
            <a:xfrm>
              <a:off x="7601005" y="3314885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15</a:t>
              </a:r>
            </a:p>
          </p:txBody>
        </p:sp>
        <p:grpSp>
          <p:nvGrpSpPr>
            <p:cNvPr id="92" name="Groupe 69"/>
            <p:cNvGrpSpPr>
              <a:grpSpLocks/>
            </p:cNvGrpSpPr>
            <p:nvPr/>
          </p:nvGrpSpPr>
          <p:grpSpPr bwMode="auto">
            <a:xfrm>
              <a:off x="6072869" y="2054093"/>
              <a:ext cx="2600326" cy="630237"/>
              <a:chOff x="6072869" y="2054093"/>
              <a:chExt cx="2600326" cy="630237"/>
            </a:xfrm>
          </p:grpSpPr>
          <p:sp>
            <p:nvSpPr>
              <p:cNvPr id="93" name="AutoShape 165"/>
              <p:cNvSpPr>
                <a:spLocks noChangeArrowheads="1"/>
              </p:cNvSpPr>
              <p:nvPr/>
            </p:nvSpPr>
            <p:spPr bwMode="auto">
              <a:xfrm>
                <a:off x="6072869" y="2076318"/>
                <a:ext cx="2600326" cy="593725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>
                  <a:solidFill>
                    <a:srgbClr val="333399"/>
                  </a:solidFill>
                </a:endParaRPr>
              </a:p>
            </p:txBody>
          </p:sp>
          <p:sp>
            <p:nvSpPr>
              <p:cNvPr id="94" name="Rectangle 3"/>
              <p:cNvSpPr>
                <a:spLocks noChangeArrowheads="1"/>
              </p:cNvSpPr>
              <p:nvPr/>
            </p:nvSpPr>
            <p:spPr bwMode="auto">
              <a:xfrm>
                <a:off x="6182407" y="2174743"/>
                <a:ext cx="177800" cy="144462"/>
              </a:xfrm>
              <a:prstGeom prst="rect">
                <a:avLst/>
              </a:prstGeom>
              <a:solidFill>
                <a:srgbClr val="99FF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95" name="Rectangle 4"/>
              <p:cNvSpPr>
                <a:spLocks noChangeArrowheads="1"/>
              </p:cNvSpPr>
              <p:nvPr/>
            </p:nvSpPr>
            <p:spPr bwMode="auto">
              <a:xfrm>
                <a:off x="6182531" y="2424009"/>
                <a:ext cx="177791" cy="144473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>
                  <a:defRPr/>
                </a:pPr>
                <a:endParaRPr lang="fr-FR" sz="2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6" name="ZoneTexte 84"/>
              <p:cNvSpPr txBox="1">
                <a:spLocks noChangeArrowheads="1"/>
              </p:cNvSpPr>
              <p:nvPr/>
            </p:nvSpPr>
            <p:spPr bwMode="auto">
              <a:xfrm>
                <a:off x="6339569" y="2054093"/>
                <a:ext cx="2333626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fr-FR" b="1" smtClean="0">
                    <a:solidFill>
                      <a:srgbClr val="333399"/>
                    </a:solidFill>
                    <a:latin typeface="Calibri" pitchFamily="34" charset="0"/>
                  </a:rPr>
                  <a:t>COBI + ATV + FTC/TDF</a:t>
                </a:r>
                <a:endParaRPr lang="fr-FR" b="1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97" name="ZoneTexte 85"/>
              <p:cNvSpPr txBox="1">
                <a:spLocks noChangeArrowheads="1"/>
              </p:cNvSpPr>
              <p:nvPr/>
            </p:nvSpPr>
            <p:spPr bwMode="auto">
              <a:xfrm>
                <a:off x="6339569" y="2314443"/>
                <a:ext cx="2178051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 smtClean="0">
                    <a:solidFill>
                      <a:srgbClr val="333399"/>
                    </a:solidFill>
                    <a:latin typeface="Calibri" pitchFamily="34" charset="0"/>
                  </a:rPr>
                  <a:t>RTV + ATV + FTC/TDF</a:t>
                </a:r>
                <a:endParaRPr lang="fr-FR" b="1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981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-1" y="1151650"/>
            <a:ext cx="8958944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Résumé </a:t>
            </a: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endParaRPr lang="fr-FR" sz="2800" b="1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  <a:cs typeface="ＭＳ Ｐゴシック" pitchFamily="-1" charset="-128"/>
              </a:rPr>
              <a:t>COBI est non inférieur à RTV, en association à ATV + FTC/TDF jusqu’à S144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  <a:cs typeface="ＭＳ Ｐゴシック" pitchFamily="-1" charset="-128"/>
              </a:rPr>
              <a:t>Les deux schémas de traitement obtiennent un taux élevé de succès virologique</a:t>
            </a:r>
            <a:endParaRPr lang="fr-FR" sz="2000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  <a:cs typeface="ＭＳ Ｐゴシック" pitchFamily="-1" charset="-128"/>
              </a:rPr>
              <a:t>Les profils de tolérance des 2 schémas de traitement sont comparables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  <a:cs typeface="ＭＳ Ｐゴシック" pitchFamily="-1" charset="-128"/>
              </a:rPr>
              <a:t>COBI une fois/jour est un potentialisateur pharmacologique bien toléré et efficace de l’inhibiteur de protéase ATV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  <a:cs typeface="ＭＳ Ｐゴシック" pitchFamily="-1" charset="-128"/>
              </a:rPr>
              <a:t>La tolérance rénale était comparable entre les deux bras de traitement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  <a:cs typeface="ＭＳ Ｐゴシック" pitchFamily="-1" charset="-128"/>
              </a:rPr>
              <a:t>Arrêt pour événements rénaux : 2,9 % sous COBI vs 3,2 % sous RTV à S144</a:t>
            </a:r>
          </a:p>
          <a:p>
            <a:pPr lvl="2">
              <a:spcBef>
                <a:spcPts val="302"/>
              </a:spcBef>
            </a:pPr>
            <a:r>
              <a:rPr lang="fr-FR" sz="1800" dirty="0" err="1" smtClean="0">
                <a:ea typeface="ＭＳ Ｐゴシック" pitchFamily="-1" charset="-128"/>
                <a:cs typeface="ＭＳ Ｐゴシック" pitchFamily="-1" charset="-128"/>
              </a:rPr>
              <a:t>Tubulopathie</a:t>
            </a:r>
            <a:r>
              <a:rPr lang="fr-FR" sz="1800" dirty="0" smtClean="0">
                <a:ea typeface="ＭＳ Ｐゴシック" pitchFamily="-1" charset="-128"/>
                <a:cs typeface="ＭＳ Ｐゴシック" pitchFamily="-1" charset="-128"/>
              </a:rPr>
              <a:t> rénale proximale : </a:t>
            </a:r>
            <a:r>
              <a:rPr lang="fr-FR" sz="1800" dirty="0">
                <a:ea typeface="ＭＳ Ｐゴシック" pitchFamily="-1" charset="-128"/>
                <a:cs typeface="ＭＳ Ｐゴシック" pitchFamily="-1" charset="-128"/>
              </a:rPr>
              <a:t>7</a:t>
            </a:r>
            <a:r>
              <a:rPr lang="fr-FR" sz="1800" dirty="0" smtClean="0">
                <a:ea typeface="ＭＳ Ｐゴシック" pitchFamily="-1" charset="-128"/>
                <a:cs typeface="ＭＳ Ｐゴシック" pitchFamily="-1" charset="-128"/>
              </a:rPr>
              <a:t> vs 7 patients (2 %)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  <a:cs typeface="ＭＳ Ｐゴシック" pitchFamily="-1" charset="-128"/>
              </a:rPr>
              <a:t>Augmentation faible, mais significativement plus importante sous COBI, de la créatinine observée dans les deux groupes, dès S2, avec un pic à S8, puis stabilisation jusqu’à S144</a:t>
            </a:r>
            <a:endParaRPr lang="fr-FR" sz="1800" dirty="0" smtClean="0"/>
          </a:p>
        </p:txBody>
      </p:sp>
      <p:grpSp>
        <p:nvGrpSpPr>
          <p:cNvPr id="2" name="Grouper 9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GS-US-216-0114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GS-US-216-0114 :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3968750" y="6553200"/>
            <a:ext cx="5146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hangingPunct="1"/>
            <a:r>
              <a:rPr lang="en-US" sz="1200" i="1" dirty="0">
                <a:solidFill>
                  <a:srgbClr val="CC3300"/>
                </a:solidFill>
              </a:rPr>
              <a:t>Gallant JE. JID 2013;208:32-9 ; </a:t>
            </a:r>
            <a:r>
              <a:rPr lang="fr-FR" sz="1200" i="1" dirty="0">
                <a:solidFill>
                  <a:srgbClr val="CC3300"/>
                </a:solidFill>
              </a:rPr>
              <a:t>Gallant JE. JAIDS </a:t>
            </a:r>
            <a:r>
              <a:rPr lang="fr-FR" sz="1200" i="1" dirty="0" smtClean="0">
                <a:solidFill>
                  <a:srgbClr val="CC3300"/>
                </a:solidFill>
              </a:rPr>
              <a:t>2015;69:338-40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5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496764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872037" y="2841372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91649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COBI comparé à RTV à S48 : % ARN VIH &lt; 50 c/ml en intention de traiter, analyse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(borne inférieure de l’IC 95 % de la différence = -12 %, puissance 95 %)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959065" y="2805130"/>
          <a:ext cx="3383885" cy="530352"/>
        </p:xfrm>
        <a:graphic>
          <a:graphicData uri="http://schemas.openxmlformats.org/drawingml/2006/table">
            <a:tbl>
              <a:tblPr/>
              <a:tblGrid>
                <a:gridCol w="338388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RTV placebo + ATV 300 mg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9674423"/>
              </p:ext>
            </p:extLst>
          </p:nvPr>
        </p:nvGraphicFramePr>
        <p:xfrm>
          <a:off x="3959065" y="3711235"/>
          <a:ext cx="3383885" cy="530352"/>
        </p:xfrm>
        <a:graphic>
          <a:graphicData uri="http://schemas.openxmlformats.org/drawingml/2006/table">
            <a:tbl>
              <a:tblPr/>
              <a:tblGrid>
                <a:gridCol w="338388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placebo + RTV + ATV 300 mg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301331" y="1627728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Double aveugle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73689" y="2644342"/>
            <a:ext cx="2787961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les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DFGe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&gt; 70 ml/min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Sensibilité à ATV, FTC et TDF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sur le génotype</a:t>
            </a:r>
            <a:endParaRPr lang="fr-F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43504" y="4479797"/>
            <a:ext cx="63763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VIH (</a:t>
            </a:r>
            <a:r>
              <a:rPr lang="fr-F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ou &gt; 100 000 c/ml) à l’inclusion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964170" y="3039456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858561" y="3529994"/>
            <a:ext cx="32932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185660" y="370620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348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185660" y="2712431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344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93256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93256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192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233006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233006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3045806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606285801"/>
              </p:ext>
            </p:extLst>
          </p:nvPr>
        </p:nvGraphicFramePr>
        <p:xfrm>
          <a:off x="395288" y="1709998"/>
          <a:ext cx="8353425" cy="4625492"/>
        </p:xfrm>
        <a:graphic>
          <a:graphicData uri="http://schemas.openxmlformats.org/drawingml/2006/table">
            <a:tbl>
              <a:tblPr/>
              <a:tblGrid>
                <a:gridCol w="433387"/>
                <a:gridCol w="2847641"/>
                <a:gridCol w="2606842"/>
                <a:gridCol w="2465555"/>
              </a:tblGrid>
              <a:tr h="7299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344</a:t>
                      </a:r>
                      <a:endParaRPr kumimoji="0" lang="fr-FR" sz="20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FTC/TDF</a:t>
                      </a:r>
                      <a:br>
                        <a:rPr kumimoji="0" 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fr-F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41,1 %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moyenne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5 % / 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respect du protocole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699399" y="1317172"/>
            <a:ext cx="7766277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disposition des patients</a:t>
            </a:r>
            <a:endParaRPr lang="fr-F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</a:t>
            </a:r>
            <a:r>
              <a:rPr lang="fr-FR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JID 2013;208:32-9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12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4930720" y="4856731"/>
            <a:ext cx="3651176" cy="62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moyenne CD4/mm</a:t>
            </a:r>
            <a:r>
              <a:rPr lang="fr-FR" sz="1700" baseline="300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+ 213 COBI vs + 219 RTV</a:t>
            </a:r>
            <a:endParaRPr lang="fr-FR" sz="170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549989" y="1128713"/>
            <a:ext cx="2031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S48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US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4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4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GS-US-216-0114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473600" y="1622644"/>
            <a:ext cx="6558843" cy="4737812"/>
            <a:chOff x="473600" y="1622644"/>
            <a:chExt cx="6558843" cy="4737812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836613" y="1622644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1092200" y="2957513"/>
              <a:ext cx="609600" cy="2390775"/>
            </a:xfrm>
            <a:prstGeom prst="rect">
              <a:avLst/>
            </a:prstGeom>
            <a:solidFill>
              <a:srgbClr val="99FF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564971" y="4559529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564971" y="3867379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473600" y="2486254"/>
              <a:ext cx="27411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564971" y="317681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815975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815975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815975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815975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906463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477838" y="2106613"/>
              <a:ext cx="3497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695450" y="2903415"/>
              <a:ext cx="609600" cy="2444873"/>
            </a:xfrm>
            <a:prstGeom prst="rect">
              <a:avLst/>
            </a:prstGeom>
            <a:solidFill>
              <a:srgbClr val="00B05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32199" y="5686425"/>
              <a:ext cx="1550745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-2,2 % (- 7,4 ; 3,0)</a:t>
              </a:r>
              <a:endParaRPr lang="fr-FR" sz="140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786063" y="2611439"/>
              <a:ext cx="609600" cy="2736850"/>
            </a:xfrm>
            <a:prstGeom prst="rect">
              <a:avLst/>
            </a:prstGeom>
            <a:solidFill>
              <a:srgbClr val="99FF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829407" y="2239953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98,0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389313" y="2625170"/>
              <a:ext cx="609600" cy="2723118"/>
            </a:xfrm>
            <a:prstGeom prst="rect">
              <a:avLst/>
            </a:prstGeom>
            <a:solidFill>
              <a:srgbClr val="00B05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978024" y="2139701"/>
              <a:ext cx="16566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  <a:endParaRPr lang="fr-FR" sz="16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753080" y="5686425"/>
              <a:ext cx="1550745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-0,1 % (- 2,5 ; 2,3)</a:t>
              </a:r>
              <a:endParaRPr lang="fr-FR" sz="140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815975" y="5359400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4432536" y="1910545"/>
              <a:ext cx="2443423" cy="59372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4542073" y="2008970"/>
              <a:ext cx="177800" cy="144462"/>
            </a:xfrm>
            <a:prstGeom prst="rect">
              <a:avLst/>
            </a:prstGeom>
            <a:solidFill>
              <a:srgbClr val="99FF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4542073" y="2274082"/>
              <a:ext cx="177800" cy="144463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4699236" y="1888320"/>
              <a:ext cx="23332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COBI + ATV + FTC/TDF</a:t>
              </a:r>
              <a:endParaRPr lang="fr-F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4699236" y="2148670"/>
              <a:ext cx="21767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RTV + ATV + FTC/TDF</a:t>
              </a:r>
              <a:endParaRPr lang="fr-F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042069" y="5368925"/>
              <a:ext cx="13004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739391" y="5368925"/>
              <a:ext cx="13331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Per protocole</a:t>
              </a:r>
              <a:endParaRPr lang="fr-FR" sz="16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3412779" y="2239953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98,0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29952" y="2576652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85,2</a:t>
              </a:r>
              <a:endParaRPr lang="fr-FR" sz="1400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724872" y="2536212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87,4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0" name="Rectangle 135"/>
            <p:cNvSpPr>
              <a:spLocks noChangeArrowheads="1"/>
            </p:cNvSpPr>
            <p:nvPr/>
          </p:nvSpPr>
          <p:spPr bwMode="auto">
            <a:xfrm>
              <a:off x="645452" y="5234457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2" name="Text Box 134"/>
          <p:cNvSpPr txBox="1">
            <a:spLocks noChangeArrowheads="1"/>
          </p:cNvSpPr>
          <p:nvPr/>
        </p:nvSpPr>
        <p:spPr bwMode="auto">
          <a:xfrm>
            <a:off x="4880769" y="2885430"/>
            <a:ext cx="3792711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Taux de suppression virale élevé dans les 2 bras, pour les différents sous-groupes, y compris les patients avec ARN VIH &gt; 100 000 c/ml à l’inclusion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i="1" dirty="0">
                <a:solidFill>
                  <a:srgbClr val="CC3300"/>
                </a:solidFill>
              </a:rPr>
              <a:t>Gallant JE. JAIDS </a:t>
            </a:r>
            <a:r>
              <a:rPr lang="fr-FR" sz="1200" i="1" dirty="0" smtClean="0">
                <a:solidFill>
                  <a:srgbClr val="CC3300"/>
                </a:solidFill>
              </a:rPr>
              <a:t>2015;69:338-40</a:t>
            </a:r>
            <a:endParaRPr lang="fr-FR" sz="1200" i="1" dirty="0">
              <a:solidFill>
                <a:srgbClr val="CC3300"/>
              </a:solidFill>
            </a:endParaRPr>
          </a:p>
        </p:txBody>
      </p:sp>
      <p:sp>
        <p:nvSpPr>
          <p:cNvPr id="11273" name="ZoneTexte 39"/>
          <p:cNvSpPr txBox="1">
            <a:spLocks noChangeArrowheads="1"/>
          </p:cNvSpPr>
          <p:nvPr/>
        </p:nvSpPr>
        <p:spPr bwMode="auto">
          <a:xfrm>
            <a:off x="1263219" y="5603875"/>
            <a:ext cx="17579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600" b="1" dirty="0" smtClean="0">
                <a:solidFill>
                  <a:srgbClr val="333399"/>
                </a:solidFill>
                <a:latin typeface="+mj-lt"/>
              </a:rPr>
              <a:t>Succès virologique</a:t>
            </a:r>
            <a:endParaRPr lang="fr-FR" sz="16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1274" name="ZoneTexte 40"/>
          <p:cNvSpPr txBox="1">
            <a:spLocks noChangeArrowheads="1"/>
          </p:cNvSpPr>
          <p:nvPr/>
        </p:nvSpPr>
        <p:spPr bwMode="auto">
          <a:xfrm>
            <a:off x="3803745" y="5603875"/>
            <a:ext cx="16752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600" b="1" dirty="0" smtClean="0">
                <a:solidFill>
                  <a:srgbClr val="333399"/>
                </a:solidFill>
                <a:latin typeface="+mj-lt"/>
              </a:rPr>
              <a:t>Echec virologique</a:t>
            </a:r>
            <a:endParaRPr lang="fr-FR" sz="16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1275" name="ZoneTexte 41"/>
          <p:cNvSpPr txBox="1">
            <a:spLocks noChangeArrowheads="1"/>
          </p:cNvSpPr>
          <p:nvPr/>
        </p:nvSpPr>
        <p:spPr bwMode="auto">
          <a:xfrm>
            <a:off x="6244927" y="5603875"/>
            <a:ext cx="14261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600" b="1" dirty="0" smtClean="0">
                <a:solidFill>
                  <a:srgbClr val="333399"/>
                </a:solidFill>
                <a:latin typeface="+mj-lt"/>
              </a:rPr>
              <a:t>Pas de donnée</a:t>
            </a:r>
            <a:endParaRPr lang="fr-FR" sz="1600" b="1" dirty="0">
              <a:solidFill>
                <a:srgbClr val="333399"/>
              </a:solidFill>
              <a:latin typeface="+mj-lt"/>
            </a:endParaRPr>
          </a:p>
        </p:txBody>
      </p:sp>
      <p:grpSp>
        <p:nvGrpSpPr>
          <p:cNvPr id="11294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30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charset="0"/>
                <a:cs typeface="Arial" charset="0"/>
              </a:endParaRPr>
            </a:p>
          </p:txBody>
        </p:sp>
        <p:sp>
          <p:nvSpPr>
            <p:cNvPr id="1130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defTabSz="914400" eaLnBrk="1" hangingPunct="1"/>
              <a:r>
                <a:rPr lang="en-US" sz="1200" b="1" i="1">
                  <a:solidFill>
                    <a:srgbClr val="333399"/>
                  </a:solidFill>
                  <a:latin typeface="Cambria" charset="0"/>
                </a:rPr>
                <a:t>GS-US-216-0114</a:t>
              </a:r>
            </a:p>
          </p:txBody>
        </p:sp>
      </p:grpSp>
      <p:sp>
        <p:nvSpPr>
          <p:cNvPr id="11296" name="Text Box 134"/>
          <p:cNvSpPr txBox="1">
            <a:spLocks noChangeArrowheads="1"/>
          </p:cNvSpPr>
          <p:nvPr/>
        </p:nvSpPr>
        <p:spPr bwMode="auto">
          <a:xfrm>
            <a:off x="910375" y="1622425"/>
            <a:ext cx="25733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hangingPunct="1">
              <a:lnSpc>
                <a:spcPct val="80000"/>
              </a:lnSpc>
              <a:spcBef>
                <a:spcPct val="5000"/>
              </a:spcBef>
            </a:pPr>
            <a:r>
              <a:rPr lang="en-US" sz="2000" b="1" dirty="0" smtClean="0">
                <a:solidFill>
                  <a:srgbClr val="333399"/>
                </a:solidFill>
                <a:latin typeface="Calibri" charset="0"/>
                <a:cs typeface="Arial" charset="0"/>
              </a:rPr>
              <a:t>ARN VIH &lt; </a:t>
            </a:r>
            <a:r>
              <a:rPr lang="en-US" sz="2000" b="1" dirty="0">
                <a:solidFill>
                  <a:srgbClr val="333399"/>
                </a:solidFill>
                <a:latin typeface="Calibri" charset="0"/>
                <a:cs typeface="Arial" charset="0"/>
              </a:rPr>
              <a:t>50 c/</a:t>
            </a:r>
            <a:r>
              <a:rPr lang="en-US" sz="2000" b="1" dirty="0" smtClean="0">
                <a:solidFill>
                  <a:srgbClr val="333399"/>
                </a:solidFill>
                <a:latin typeface="Calibri" charset="0"/>
                <a:cs typeface="Arial" charset="0"/>
              </a:rPr>
              <a:t>ml </a:t>
            </a:r>
            <a:endParaRPr lang="en-US" sz="2000" b="1" dirty="0">
              <a:solidFill>
                <a:srgbClr val="333399"/>
              </a:solidFill>
              <a:latin typeface="Calibri" charset="0"/>
              <a:cs typeface="Arial" charset="0"/>
            </a:endParaRPr>
          </a:p>
        </p:txBody>
      </p:sp>
      <p:sp>
        <p:nvSpPr>
          <p:cNvPr id="11297" name="Text Box 2"/>
          <p:cNvSpPr txBox="1">
            <a:spLocks noChangeArrowheads="1"/>
          </p:cNvSpPr>
          <p:nvPr/>
        </p:nvSpPr>
        <p:spPr bwMode="auto">
          <a:xfrm>
            <a:off x="1569730" y="1128713"/>
            <a:ext cx="59918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hangingPunct="1"/>
            <a:r>
              <a:rPr lang="fr-FR" b="1" dirty="0" smtClean="0">
                <a:solidFill>
                  <a:srgbClr val="CC3300"/>
                </a:solidFill>
                <a:latin typeface="Calibri" charset="0"/>
              </a:rPr>
              <a:t>Réponse au traitement à S144 (ITT, </a:t>
            </a:r>
            <a:r>
              <a:rPr lang="fr-FR" b="1" dirty="0" err="1" smtClean="0">
                <a:solidFill>
                  <a:srgbClr val="CC3300"/>
                </a:solidFill>
                <a:latin typeface="Calibri" charset="0"/>
              </a:rPr>
              <a:t>snapshot</a:t>
            </a:r>
            <a:r>
              <a:rPr lang="fr-FR" b="1" dirty="0" smtClean="0">
                <a:solidFill>
                  <a:srgbClr val="CC3300"/>
                </a:solidFill>
                <a:latin typeface="Calibri" charset="0"/>
              </a:rPr>
              <a:t>)</a:t>
            </a:r>
            <a:endParaRPr lang="fr-FR" b="1" dirty="0">
              <a:solidFill>
                <a:srgbClr val="CC3300"/>
              </a:solidFill>
              <a:latin typeface="Calibri" charset="0"/>
            </a:endParaRPr>
          </a:p>
        </p:txBody>
      </p:sp>
      <p:grpSp>
        <p:nvGrpSpPr>
          <p:cNvPr id="2" name="Grouper 1"/>
          <p:cNvGrpSpPr/>
          <p:nvPr/>
        </p:nvGrpSpPr>
        <p:grpSpPr>
          <a:xfrm>
            <a:off x="407654" y="1640037"/>
            <a:ext cx="7805013" cy="3967543"/>
            <a:chOff x="385962" y="1642168"/>
            <a:chExt cx="6451401" cy="3916255"/>
          </a:xfrm>
        </p:grpSpPr>
        <p:grpSp>
          <p:nvGrpSpPr>
            <p:cNvPr id="11266" name="Groupe 28"/>
            <p:cNvGrpSpPr>
              <a:grpSpLocks/>
            </p:cNvGrpSpPr>
            <p:nvPr/>
          </p:nvGrpSpPr>
          <p:grpSpPr bwMode="auto">
            <a:xfrm>
              <a:off x="712788" y="2124075"/>
              <a:ext cx="6124575" cy="3025775"/>
              <a:chOff x="1982788" y="2165350"/>
              <a:chExt cx="6124575" cy="3025776"/>
            </a:xfrm>
          </p:grpSpPr>
          <p:sp>
            <p:nvSpPr>
              <p:cNvPr id="11307" name="Freeform 8"/>
              <p:cNvSpPr>
                <a:spLocks/>
              </p:cNvSpPr>
              <p:nvPr/>
            </p:nvSpPr>
            <p:spPr bwMode="auto">
              <a:xfrm>
                <a:off x="2087563" y="2165350"/>
                <a:ext cx="6019800" cy="3025775"/>
              </a:xfrm>
              <a:custGeom>
                <a:avLst/>
                <a:gdLst>
                  <a:gd name="T0" fmla="*/ 2147483647 w 3792"/>
                  <a:gd name="T1" fmla="*/ 2147483647 h 1906"/>
                  <a:gd name="T2" fmla="*/ 0 w 3792"/>
                  <a:gd name="T3" fmla="*/ 2147483647 h 1906"/>
                  <a:gd name="T4" fmla="*/ 0 w 3792"/>
                  <a:gd name="T5" fmla="*/ 0 h 19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92" h="1906">
                    <a:moveTo>
                      <a:pt x="3792" y="1906"/>
                    </a:moveTo>
                    <a:lnTo>
                      <a:pt x="0" y="190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08" name="Line 11"/>
              <p:cNvSpPr>
                <a:spLocks noChangeShapeType="1"/>
              </p:cNvSpPr>
              <p:nvPr/>
            </p:nvSpPr>
            <p:spPr bwMode="auto">
              <a:xfrm>
                <a:off x="1982788" y="2784475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09" name="Line 12"/>
              <p:cNvSpPr>
                <a:spLocks noChangeShapeType="1"/>
              </p:cNvSpPr>
              <p:nvPr/>
            </p:nvSpPr>
            <p:spPr bwMode="auto">
              <a:xfrm>
                <a:off x="1982788" y="3386138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0" name="Line 13"/>
              <p:cNvSpPr>
                <a:spLocks noChangeShapeType="1"/>
              </p:cNvSpPr>
              <p:nvPr/>
            </p:nvSpPr>
            <p:spPr bwMode="auto">
              <a:xfrm>
                <a:off x="1982788" y="3986213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1" name="Line 14"/>
              <p:cNvSpPr>
                <a:spLocks noChangeShapeType="1"/>
              </p:cNvSpPr>
              <p:nvPr/>
            </p:nvSpPr>
            <p:spPr bwMode="auto">
              <a:xfrm>
                <a:off x="1982788" y="4586288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2" name="Line 15"/>
              <p:cNvSpPr>
                <a:spLocks noChangeShapeType="1"/>
              </p:cNvSpPr>
              <p:nvPr/>
            </p:nvSpPr>
            <p:spPr bwMode="auto">
              <a:xfrm>
                <a:off x="1982788" y="5191125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3" name="Line 16"/>
              <p:cNvSpPr>
                <a:spLocks noChangeShapeType="1"/>
              </p:cNvSpPr>
              <p:nvPr/>
            </p:nvSpPr>
            <p:spPr bwMode="auto">
              <a:xfrm>
                <a:off x="1982788" y="2184400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4" name="Freeform 17"/>
              <p:cNvSpPr>
                <a:spLocks/>
              </p:cNvSpPr>
              <p:nvPr/>
            </p:nvSpPr>
            <p:spPr bwMode="auto">
              <a:xfrm>
                <a:off x="2174875" y="2636838"/>
                <a:ext cx="392112" cy="2554288"/>
              </a:xfrm>
              <a:custGeom>
                <a:avLst/>
                <a:gdLst>
                  <a:gd name="T0" fmla="*/ 2147483647 w 247"/>
                  <a:gd name="T1" fmla="*/ 2147483647 h 1609"/>
                  <a:gd name="T2" fmla="*/ 2147483647 w 247"/>
                  <a:gd name="T3" fmla="*/ 0 h 1609"/>
                  <a:gd name="T4" fmla="*/ 0 w 247"/>
                  <a:gd name="T5" fmla="*/ 0 h 1609"/>
                  <a:gd name="T6" fmla="*/ 0 w 247"/>
                  <a:gd name="T7" fmla="*/ 2147483647 h 1609"/>
                  <a:gd name="T8" fmla="*/ 2147483647 w 247"/>
                  <a:gd name="T9" fmla="*/ 2147483647 h 1609"/>
                  <a:gd name="T10" fmla="*/ 2147483647 w 247"/>
                  <a:gd name="T11" fmla="*/ 2147483647 h 160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7" h="1609">
                    <a:moveTo>
                      <a:pt x="247" y="1609"/>
                    </a:moveTo>
                    <a:lnTo>
                      <a:pt x="247" y="0"/>
                    </a:lnTo>
                    <a:lnTo>
                      <a:pt x="0" y="0"/>
                    </a:lnTo>
                    <a:lnTo>
                      <a:pt x="0" y="1609"/>
                    </a:lnTo>
                    <a:lnTo>
                      <a:pt x="247" y="1609"/>
                    </a:lnTo>
                    <a:close/>
                  </a:path>
                </a:pathLst>
              </a:custGeom>
              <a:solidFill>
                <a:srgbClr val="99FF33"/>
              </a:solidFill>
              <a:ln w="0">
                <a:solidFill>
                  <a:srgbClr val="99FF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5" name="Rectangle 18"/>
              <p:cNvSpPr>
                <a:spLocks noChangeArrowheads="1"/>
              </p:cNvSpPr>
              <p:nvPr/>
            </p:nvSpPr>
            <p:spPr bwMode="auto">
              <a:xfrm>
                <a:off x="6191250" y="4911725"/>
                <a:ext cx="390525" cy="279400"/>
              </a:xfrm>
              <a:prstGeom prst="rect">
                <a:avLst/>
              </a:prstGeom>
              <a:solidFill>
                <a:srgbClr val="99FF33"/>
              </a:solidFill>
              <a:ln w="0">
                <a:solidFill>
                  <a:srgbClr val="99FF33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6" name="Rectangle 19"/>
              <p:cNvSpPr>
                <a:spLocks noChangeArrowheads="1"/>
              </p:cNvSpPr>
              <p:nvPr/>
            </p:nvSpPr>
            <p:spPr bwMode="auto">
              <a:xfrm>
                <a:off x="6634163" y="4911725"/>
                <a:ext cx="392112" cy="279400"/>
              </a:xfrm>
              <a:prstGeom prst="rect">
                <a:avLst/>
              </a:prstGeom>
              <a:solidFill>
                <a:srgbClr val="00B050"/>
              </a:solidFill>
              <a:ln w="0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7" name="Freeform 20"/>
              <p:cNvSpPr>
                <a:spLocks/>
              </p:cNvSpPr>
              <p:nvPr/>
            </p:nvSpPr>
            <p:spPr bwMode="auto">
              <a:xfrm>
                <a:off x="2619375" y="2574925"/>
                <a:ext cx="390525" cy="2616200"/>
              </a:xfrm>
              <a:custGeom>
                <a:avLst/>
                <a:gdLst>
                  <a:gd name="T0" fmla="*/ 2147483647 w 246"/>
                  <a:gd name="T1" fmla="*/ 0 h 1648"/>
                  <a:gd name="T2" fmla="*/ 0 w 246"/>
                  <a:gd name="T3" fmla="*/ 0 h 1648"/>
                  <a:gd name="T4" fmla="*/ 0 w 246"/>
                  <a:gd name="T5" fmla="*/ 2147483647 h 1648"/>
                  <a:gd name="T6" fmla="*/ 2147483647 w 246"/>
                  <a:gd name="T7" fmla="*/ 2147483647 h 1648"/>
                  <a:gd name="T8" fmla="*/ 2147483647 w 246"/>
                  <a:gd name="T9" fmla="*/ 0 h 1648"/>
                  <a:gd name="T10" fmla="*/ 2147483647 w 246"/>
                  <a:gd name="T11" fmla="*/ 0 h 16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6" h="1648">
                    <a:moveTo>
                      <a:pt x="246" y="0"/>
                    </a:moveTo>
                    <a:lnTo>
                      <a:pt x="0" y="0"/>
                    </a:lnTo>
                    <a:lnTo>
                      <a:pt x="0" y="1648"/>
                    </a:lnTo>
                    <a:lnTo>
                      <a:pt x="246" y="1648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00B050"/>
              </a:solidFill>
              <a:ln w="0">
                <a:solidFill>
                  <a:srgbClr val="00B05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8" name="Freeform 21"/>
              <p:cNvSpPr>
                <a:spLocks/>
              </p:cNvSpPr>
              <p:nvPr/>
            </p:nvSpPr>
            <p:spPr bwMode="auto">
              <a:xfrm>
                <a:off x="3168650" y="3028950"/>
                <a:ext cx="392112" cy="2162175"/>
              </a:xfrm>
              <a:custGeom>
                <a:avLst/>
                <a:gdLst>
                  <a:gd name="T0" fmla="*/ 2147483647 w 247"/>
                  <a:gd name="T1" fmla="*/ 0 h 1362"/>
                  <a:gd name="T2" fmla="*/ 0 w 247"/>
                  <a:gd name="T3" fmla="*/ 0 h 1362"/>
                  <a:gd name="T4" fmla="*/ 0 w 247"/>
                  <a:gd name="T5" fmla="*/ 2147483647 h 1362"/>
                  <a:gd name="T6" fmla="*/ 2147483647 w 247"/>
                  <a:gd name="T7" fmla="*/ 2147483647 h 1362"/>
                  <a:gd name="T8" fmla="*/ 2147483647 w 247"/>
                  <a:gd name="T9" fmla="*/ 0 h 1362"/>
                  <a:gd name="T10" fmla="*/ 2147483647 w 247"/>
                  <a:gd name="T11" fmla="*/ 0 h 13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7" h="1362">
                    <a:moveTo>
                      <a:pt x="247" y="0"/>
                    </a:moveTo>
                    <a:lnTo>
                      <a:pt x="0" y="0"/>
                    </a:lnTo>
                    <a:lnTo>
                      <a:pt x="0" y="1362"/>
                    </a:lnTo>
                    <a:lnTo>
                      <a:pt x="247" y="1362"/>
                    </a:lnTo>
                    <a:lnTo>
                      <a:pt x="247" y="0"/>
                    </a:lnTo>
                    <a:close/>
                  </a:path>
                </a:pathLst>
              </a:custGeom>
              <a:solidFill>
                <a:srgbClr val="99FF33"/>
              </a:solidFill>
              <a:ln w="0">
                <a:solidFill>
                  <a:srgbClr val="99FF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19" name="Freeform 22"/>
              <p:cNvSpPr>
                <a:spLocks/>
              </p:cNvSpPr>
              <p:nvPr/>
            </p:nvSpPr>
            <p:spPr bwMode="auto">
              <a:xfrm>
                <a:off x="3613150" y="2967038"/>
                <a:ext cx="390525" cy="2224088"/>
              </a:xfrm>
              <a:custGeom>
                <a:avLst/>
                <a:gdLst>
                  <a:gd name="T0" fmla="*/ 2147483647 w 246"/>
                  <a:gd name="T1" fmla="*/ 0 h 1401"/>
                  <a:gd name="T2" fmla="*/ 0 w 246"/>
                  <a:gd name="T3" fmla="*/ 0 h 1401"/>
                  <a:gd name="T4" fmla="*/ 0 w 246"/>
                  <a:gd name="T5" fmla="*/ 2147483647 h 1401"/>
                  <a:gd name="T6" fmla="*/ 2147483647 w 246"/>
                  <a:gd name="T7" fmla="*/ 2147483647 h 1401"/>
                  <a:gd name="T8" fmla="*/ 2147483647 w 246"/>
                  <a:gd name="T9" fmla="*/ 0 h 1401"/>
                  <a:gd name="T10" fmla="*/ 2147483647 w 246"/>
                  <a:gd name="T11" fmla="*/ 0 h 14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6" h="1401">
                    <a:moveTo>
                      <a:pt x="246" y="0"/>
                    </a:moveTo>
                    <a:lnTo>
                      <a:pt x="0" y="0"/>
                    </a:lnTo>
                    <a:lnTo>
                      <a:pt x="0" y="1401"/>
                    </a:lnTo>
                    <a:lnTo>
                      <a:pt x="246" y="1401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00B050"/>
              </a:solidFill>
              <a:ln w="0">
                <a:solidFill>
                  <a:srgbClr val="00B05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0" name="Freeform 23"/>
              <p:cNvSpPr>
                <a:spLocks/>
              </p:cNvSpPr>
              <p:nvPr/>
            </p:nvSpPr>
            <p:spPr bwMode="auto">
              <a:xfrm>
                <a:off x="4178300" y="4999038"/>
                <a:ext cx="392112" cy="190500"/>
              </a:xfrm>
              <a:custGeom>
                <a:avLst/>
                <a:gdLst>
                  <a:gd name="T0" fmla="*/ 0 w 247"/>
                  <a:gd name="T1" fmla="*/ 0 h 120"/>
                  <a:gd name="T2" fmla="*/ 0 w 247"/>
                  <a:gd name="T3" fmla="*/ 2147483647 h 120"/>
                  <a:gd name="T4" fmla="*/ 2147483647 w 247"/>
                  <a:gd name="T5" fmla="*/ 2147483647 h 120"/>
                  <a:gd name="T6" fmla="*/ 2147483647 w 247"/>
                  <a:gd name="T7" fmla="*/ 0 h 120"/>
                  <a:gd name="T8" fmla="*/ 0 w 247"/>
                  <a:gd name="T9" fmla="*/ 0 h 120"/>
                  <a:gd name="T10" fmla="*/ 0 w 247"/>
                  <a:gd name="T11" fmla="*/ 0 h 1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7" h="120">
                    <a:moveTo>
                      <a:pt x="0" y="0"/>
                    </a:moveTo>
                    <a:lnTo>
                      <a:pt x="0" y="120"/>
                    </a:lnTo>
                    <a:lnTo>
                      <a:pt x="247" y="120"/>
                    </a:lnTo>
                    <a:lnTo>
                      <a:pt x="24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33"/>
              </a:solidFill>
              <a:ln w="0">
                <a:solidFill>
                  <a:srgbClr val="99FF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1" name="Rectangle 24"/>
              <p:cNvSpPr>
                <a:spLocks noChangeArrowheads="1"/>
              </p:cNvSpPr>
              <p:nvPr/>
            </p:nvSpPr>
            <p:spPr bwMode="auto">
              <a:xfrm>
                <a:off x="4622800" y="5051425"/>
                <a:ext cx="390525" cy="139700"/>
              </a:xfrm>
              <a:prstGeom prst="rect">
                <a:avLst/>
              </a:prstGeom>
              <a:solidFill>
                <a:srgbClr val="00B050"/>
              </a:solidFill>
              <a:ln w="0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2" name="Rectangle 25"/>
              <p:cNvSpPr>
                <a:spLocks noChangeArrowheads="1"/>
              </p:cNvSpPr>
              <p:nvPr/>
            </p:nvSpPr>
            <p:spPr bwMode="auto">
              <a:xfrm>
                <a:off x="5189538" y="4946650"/>
                <a:ext cx="392112" cy="244475"/>
              </a:xfrm>
              <a:prstGeom prst="rect">
                <a:avLst/>
              </a:prstGeom>
              <a:solidFill>
                <a:srgbClr val="99FF33"/>
              </a:solidFill>
              <a:ln w="0">
                <a:solidFill>
                  <a:srgbClr val="99FF33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3" name="Freeform 26"/>
              <p:cNvSpPr>
                <a:spLocks/>
              </p:cNvSpPr>
              <p:nvPr/>
            </p:nvSpPr>
            <p:spPr bwMode="auto">
              <a:xfrm>
                <a:off x="5634038" y="5043488"/>
                <a:ext cx="392112" cy="147638"/>
              </a:xfrm>
              <a:custGeom>
                <a:avLst/>
                <a:gdLst>
                  <a:gd name="T0" fmla="*/ 0 w 247"/>
                  <a:gd name="T1" fmla="*/ 0 h 93"/>
                  <a:gd name="T2" fmla="*/ 0 w 247"/>
                  <a:gd name="T3" fmla="*/ 2147483647 h 93"/>
                  <a:gd name="T4" fmla="*/ 2147483647 w 247"/>
                  <a:gd name="T5" fmla="*/ 2147483647 h 93"/>
                  <a:gd name="T6" fmla="*/ 2147483647 w 247"/>
                  <a:gd name="T7" fmla="*/ 0 h 93"/>
                  <a:gd name="T8" fmla="*/ 0 w 247"/>
                  <a:gd name="T9" fmla="*/ 0 h 93"/>
                  <a:gd name="T10" fmla="*/ 0 w 247"/>
                  <a:gd name="T11" fmla="*/ 0 h 9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7" h="93">
                    <a:moveTo>
                      <a:pt x="0" y="0"/>
                    </a:moveTo>
                    <a:lnTo>
                      <a:pt x="0" y="93"/>
                    </a:lnTo>
                    <a:lnTo>
                      <a:pt x="247" y="93"/>
                    </a:lnTo>
                    <a:lnTo>
                      <a:pt x="24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 w="0">
                <a:solidFill>
                  <a:srgbClr val="00B05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4" name="Rectangle 27"/>
              <p:cNvSpPr>
                <a:spLocks noChangeArrowheads="1"/>
              </p:cNvSpPr>
              <p:nvPr/>
            </p:nvSpPr>
            <p:spPr bwMode="auto">
              <a:xfrm>
                <a:off x="7191375" y="4589463"/>
                <a:ext cx="393700" cy="601663"/>
              </a:xfrm>
              <a:prstGeom prst="rect">
                <a:avLst/>
              </a:prstGeom>
              <a:solidFill>
                <a:srgbClr val="99FF33"/>
              </a:solidFill>
              <a:ln w="0">
                <a:solidFill>
                  <a:srgbClr val="99FF33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25" name="Freeform 28"/>
              <p:cNvSpPr>
                <a:spLocks/>
              </p:cNvSpPr>
              <p:nvPr/>
            </p:nvSpPr>
            <p:spPr bwMode="auto">
              <a:xfrm>
                <a:off x="7637463" y="4554538"/>
                <a:ext cx="392112" cy="636588"/>
              </a:xfrm>
              <a:custGeom>
                <a:avLst/>
                <a:gdLst>
                  <a:gd name="T0" fmla="*/ 2147483647 w 247"/>
                  <a:gd name="T1" fmla="*/ 2147483647 h 401"/>
                  <a:gd name="T2" fmla="*/ 2147483647 w 247"/>
                  <a:gd name="T3" fmla="*/ 0 h 401"/>
                  <a:gd name="T4" fmla="*/ 0 w 247"/>
                  <a:gd name="T5" fmla="*/ 0 h 401"/>
                  <a:gd name="T6" fmla="*/ 0 w 247"/>
                  <a:gd name="T7" fmla="*/ 2147483647 h 401"/>
                  <a:gd name="T8" fmla="*/ 2147483647 w 247"/>
                  <a:gd name="T9" fmla="*/ 2147483647 h 401"/>
                  <a:gd name="T10" fmla="*/ 2147483647 w 247"/>
                  <a:gd name="T11" fmla="*/ 2147483647 h 4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47" h="401">
                    <a:moveTo>
                      <a:pt x="247" y="401"/>
                    </a:moveTo>
                    <a:lnTo>
                      <a:pt x="247" y="0"/>
                    </a:lnTo>
                    <a:lnTo>
                      <a:pt x="0" y="0"/>
                    </a:lnTo>
                    <a:lnTo>
                      <a:pt x="0" y="401"/>
                    </a:lnTo>
                    <a:lnTo>
                      <a:pt x="247" y="401"/>
                    </a:lnTo>
                    <a:close/>
                  </a:path>
                </a:pathLst>
              </a:custGeom>
              <a:solidFill>
                <a:srgbClr val="00B050"/>
              </a:solidFill>
              <a:ln w="0">
                <a:solidFill>
                  <a:srgbClr val="00B05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11267" name="ZoneTexte 29"/>
            <p:cNvSpPr txBox="1">
              <a:spLocks noChangeArrowheads="1"/>
            </p:cNvSpPr>
            <p:nvPr/>
          </p:nvSpPr>
          <p:spPr bwMode="auto">
            <a:xfrm>
              <a:off x="1052513" y="5254625"/>
              <a:ext cx="371264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S48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68" name="ZoneTexte 32"/>
            <p:cNvSpPr txBox="1">
              <a:spLocks noChangeArrowheads="1"/>
            </p:cNvSpPr>
            <p:nvPr/>
          </p:nvSpPr>
          <p:spPr bwMode="auto">
            <a:xfrm>
              <a:off x="1998663" y="5254625"/>
              <a:ext cx="446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S144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69" name="ZoneTexte 35"/>
            <p:cNvSpPr txBox="1">
              <a:spLocks noChangeArrowheads="1"/>
            </p:cNvSpPr>
            <p:nvPr/>
          </p:nvSpPr>
          <p:spPr bwMode="auto">
            <a:xfrm>
              <a:off x="3105150" y="5254625"/>
              <a:ext cx="371264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S48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70" name="ZoneTexte 36"/>
            <p:cNvSpPr txBox="1">
              <a:spLocks noChangeArrowheads="1"/>
            </p:cNvSpPr>
            <p:nvPr/>
          </p:nvSpPr>
          <p:spPr bwMode="auto">
            <a:xfrm>
              <a:off x="4049713" y="5254625"/>
              <a:ext cx="446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S144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71" name="ZoneTexte 37"/>
            <p:cNvSpPr txBox="1">
              <a:spLocks noChangeArrowheads="1"/>
            </p:cNvSpPr>
            <p:nvPr/>
          </p:nvSpPr>
          <p:spPr bwMode="auto">
            <a:xfrm>
              <a:off x="5064125" y="5254625"/>
              <a:ext cx="371264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S48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72" name="ZoneTexte 38"/>
            <p:cNvSpPr txBox="1">
              <a:spLocks noChangeArrowheads="1"/>
            </p:cNvSpPr>
            <p:nvPr/>
          </p:nvSpPr>
          <p:spPr bwMode="auto">
            <a:xfrm>
              <a:off x="6010275" y="5254625"/>
              <a:ext cx="446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S144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76" name="ZoneTexte 44"/>
            <p:cNvSpPr txBox="1">
              <a:spLocks noChangeArrowheads="1"/>
            </p:cNvSpPr>
            <p:nvPr/>
          </p:nvSpPr>
          <p:spPr bwMode="auto">
            <a:xfrm>
              <a:off x="530386" y="5000625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11277" name="ZoneTexte 45"/>
            <p:cNvSpPr txBox="1">
              <a:spLocks noChangeArrowheads="1"/>
            </p:cNvSpPr>
            <p:nvPr/>
          </p:nvSpPr>
          <p:spPr bwMode="auto">
            <a:xfrm>
              <a:off x="461486" y="4394200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20</a:t>
              </a:r>
            </a:p>
          </p:txBody>
        </p:sp>
        <p:sp>
          <p:nvSpPr>
            <p:cNvPr id="11278" name="ZoneTexte 46"/>
            <p:cNvSpPr txBox="1">
              <a:spLocks noChangeArrowheads="1"/>
            </p:cNvSpPr>
            <p:nvPr/>
          </p:nvSpPr>
          <p:spPr bwMode="auto">
            <a:xfrm>
              <a:off x="461486" y="3797300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40</a:t>
              </a:r>
            </a:p>
          </p:txBody>
        </p:sp>
        <p:sp>
          <p:nvSpPr>
            <p:cNvPr id="11279" name="ZoneTexte 47"/>
            <p:cNvSpPr txBox="1">
              <a:spLocks noChangeArrowheads="1"/>
            </p:cNvSpPr>
            <p:nvPr/>
          </p:nvSpPr>
          <p:spPr bwMode="auto">
            <a:xfrm>
              <a:off x="461486" y="3190875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60</a:t>
              </a:r>
            </a:p>
          </p:txBody>
        </p:sp>
        <p:sp>
          <p:nvSpPr>
            <p:cNvPr id="11280" name="ZoneTexte 48"/>
            <p:cNvSpPr txBox="1">
              <a:spLocks noChangeArrowheads="1"/>
            </p:cNvSpPr>
            <p:nvPr/>
          </p:nvSpPr>
          <p:spPr bwMode="auto">
            <a:xfrm>
              <a:off x="461486" y="2589213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80</a:t>
              </a:r>
            </a:p>
          </p:txBody>
        </p:sp>
        <p:sp>
          <p:nvSpPr>
            <p:cNvPr id="11281" name="ZoneTexte 49"/>
            <p:cNvSpPr txBox="1">
              <a:spLocks noChangeArrowheads="1"/>
            </p:cNvSpPr>
            <p:nvPr/>
          </p:nvSpPr>
          <p:spPr bwMode="auto">
            <a:xfrm>
              <a:off x="385962" y="1989138"/>
              <a:ext cx="379214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fr-FR" sz="1400">
                  <a:solidFill>
                    <a:srgbClr val="333399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1282" name="ZoneTexte 51"/>
            <p:cNvSpPr txBox="1">
              <a:spLocks noChangeArrowheads="1"/>
            </p:cNvSpPr>
            <p:nvPr/>
          </p:nvSpPr>
          <p:spPr bwMode="auto">
            <a:xfrm>
              <a:off x="914400" y="2274888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85</a:t>
              </a:r>
            </a:p>
          </p:txBody>
        </p:sp>
        <p:sp>
          <p:nvSpPr>
            <p:cNvPr id="11283" name="ZoneTexte 52"/>
            <p:cNvSpPr txBox="1">
              <a:spLocks noChangeArrowheads="1"/>
            </p:cNvSpPr>
            <p:nvPr/>
          </p:nvSpPr>
          <p:spPr bwMode="auto">
            <a:xfrm>
              <a:off x="1336675" y="2225675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87</a:t>
              </a:r>
            </a:p>
          </p:txBody>
        </p:sp>
        <p:sp>
          <p:nvSpPr>
            <p:cNvPr id="11284" name="ZoneTexte 53"/>
            <p:cNvSpPr txBox="1">
              <a:spLocks noChangeArrowheads="1"/>
            </p:cNvSpPr>
            <p:nvPr/>
          </p:nvSpPr>
          <p:spPr bwMode="auto">
            <a:xfrm>
              <a:off x="1898651" y="2676525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72</a:t>
              </a:r>
            </a:p>
          </p:txBody>
        </p:sp>
        <p:sp>
          <p:nvSpPr>
            <p:cNvPr id="11285" name="ZoneTexte 54"/>
            <p:cNvSpPr txBox="1">
              <a:spLocks noChangeArrowheads="1"/>
            </p:cNvSpPr>
            <p:nvPr/>
          </p:nvSpPr>
          <p:spPr bwMode="auto">
            <a:xfrm>
              <a:off x="2347913" y="2592388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74</a:t>
              </a:r>
            </a:p>
          </p:txBody>
        </p:sp>
        <p:sp>
          <p:nvSpPr>
            <p:cNvPr id="11286" name="ZoneTexte 55"/>
            <p:cNvSpPr txBox="1">
              <a:spLocks noChangeArrowheads="1"/>
            </p:cNvSpPr>
            <p:nvPr/>
          </p:nvSpPr>
          <p:spPr bwMode="auto">
            <a:xfrm>
              <a:off x="2959100" y="4605338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6</a:t>
              </a:r>
            </a:p>
          </p:txBody>
        </p:sp>
        <p:sp>
          <p:nvSpPr>
            <p:cNvPr id="11287" name="ZoneTexte 56"/>
            <p:cNvSpPr txBox="1">
              <a:spLocks noChangeArrowheads="1"/>
            </p:cNvSpPr>
            <p:nvPr/>
          </p:nvSpPr>
          <p:spPr bwMode="auto">
            <a:xfrm>
              <a:off x="3406775" y="4681538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4</a:t>
              </a:r>
            </a:p>
          </p:txBody>
        </p:sp>
        <p:sp>
          <p:nvSpPr>
            <p:cNvPr id="11288" name="ZoneTexte 57"/>
            <p:cNvSpPr txBox="1">
              <a:spLocks noChangeArrowheads="1"/>
            </p:cNvSpPr>
            <p:nvPr/>
          </p:nvSpPr>
          <p:spPr bwMode="auto">
            <a:xfrm>
              <a:off x="3970338" y="4605338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8</a:t>
              </a:r>
            </a:p>
          </p:txBody>
        </p:sp>
        <p:sp>
          <p:nvSpPr>
            <p:cNvPr id="11289" name="ZoneTexte 58"/>
            <p:cNvSpPr txBox="1">
              <a:spLocks noChangeArrowheads="1"/>
            </p:cNvSpPr>
            <p:nvPr/>
          </p:nvSpPr>
          <p:spPr bwMode="auto">
            <a:xfrm>
              <a:off x="4418013" y="4672013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11290" name="ZoneTexte 59"/>
            <p:cNvSpPr txBox="1">
              <a:spLocks noChangeArrowheads="1"/>
            </p:cNvSpPr>
            <p:nvPr/>
          </p:nvSpPr>
          <p:spPr bwMode="auto">
            <a:xfrm>
              <a:off x="4972050" y="4562475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9</a:t>
              </a:r>
            </a:p>
          </p:txBody>
        </p:sp>
        <p:sp>
          <p:nvSpPr>
            <p:cNvPr id="11291" name="ZoneTexte 60"/>
            <p:cNvSpPr txBox="1">
              <a:spLocks noChangeArrowheads="1"/>
            </p:cNvSpPr>
            <p:nvPr/>
          </p:nvSpPr>
          <p:spPr bwMode="auto">
            <a:xfrm>
              <a:off x="5394325" y="4532313"/>
              <a:ext cx="2347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9</a:t>
              </a:r>
            </a:p>
          </p:txBody>
        </p:sp>
        <p:sp>
          <p:nvSpPr>
            <p:cNvPr id="11292" name="ZoneTexte 61"/>
            <p:cNvSpPr txBox="1">
              <a:spLocks noChangeArrowheads="1"/>
            </p:cNvSpPr>
            <p:nvPr/>
          </p:nvSpPr>
          <p:spPr bwMode="auto">
            <a:xfrm>
              <a:off x="5918200" y="4225925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20</a:t>
              </a:r>
            </a:p>
          </p:txBody>
        </p:sp>
        <p:sp>
          <p:nvSpPr>
            <p:cNvPr id="11293" name="ZoneTexte 62"/>
            <p:cNvSpPr txBox="1">
              <a:spLocks noChangeArrowheads="1"/>
            </p:cNvSpPr>
            <p:nvPr/>
          </p:nvSpPr>
          <p:spPr bwMode="auto">
            <a:xfrm>
              <a:off x="6376988" y="4225925"/>
              <a:ext cx="303689" cy="303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21</a:t>
              </a:r>
            </a:p>
          </p:txBody>
        </p:sp>
        <p:sp>
          <p:nvSpPr>
            <p:cNvPr id="11298" name="Text Box 148"/>
            <p:cNvSpPr txBox="1">
              <a:spLocks noChangeArrowheads="1"/>
            </p:cNvSpPr>
            <p:nvPr/>
          </p:nvSpPr>
          <p:spPr bwMode="auto">
            <a:xfrm>
              <a:off x="622300" y="1642168"/>
              <a:ext cx="289115" cy="364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defTabSz="914400" eaLnBrk="1" hangingPunct="1"/>
              <a:r>
                <a:rPr lang="en-US" sz="1800" dirty="0">
                  <a:solidFill>
                    <a:srgbClr val="333399"/>
                  </a:solidFill>
                  <a:latin typeface="+mj-lt"/>
                </a:rPr>
                <a:t>%</a:t>
              </a:r>
            </a:p>
          </p:txBody>
        </p:sp>
      </p:grpSp>
      <p:sp>
        <p:nvSpPr>
          <p:cNvPr id="11299" name="AutoShape 165"/>
          <p:cNvSpPr>
            <a:spLocks noChangeArrowheads="1"/>
          </p:cNvSpPr>
          <p:nvPr/>
        </p:nvSpPr>
        <p:spPr bwMode="auto">
          <a:xfrm>
            <a:off x="6105702" y="2110581"/>
            <a:ext cx="2600325" cy="5937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en-US" sz="2800">
              <a:solidFill>
                <a:srgbClr val="000066"/>
              </a:solidFill>
            </a:endParaRPr>
          </a:p>
        </p:txBody>
      </p:sp>
      <p:sp>
        <p:nvSpPr>
          <p:cNvPr id="11300" name="Rectangle 3"/>
          <p:cNvSpPr>
            <a:spLocks noChangeArrowheads="1"/>
          </p:cNvSpPr>
          <p:nvPr/>
        </p:nvSpPr>
        <p:spPr bwMode="auto">
          <a:xfrm>
            <a:off x="6215239" y="2209006"/>
            <a:ext cx="177800" cy="144462"/>
          </a:xfrm>
          <a:prstGeom prst="rect">
            <a:avLst/>
          </a:prstGeom>
          <a:solidFill>
            <a:srgbClr val="99FF3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301" name="Rectangle 4"/>
          <p:cNvSpPr>
            <a:spLocks noChangeArrowheads="1"/>
          </p:cNvSpPr>
          <p:nvPr/>
        </p:nvSpPr>
        <p:spPr bwMode="auto">
          <a:xfrm>
            <a:off x="6215239" y="2474118"/>
            <a:ext cx="177800" cy="144463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302" name="ZoneTexte 84"/>
          <p:cNvSpPr txBox="1">
            <a:spLocks noChangeArrowheads="1"/>
          </p:cNvSpPr>
          <p:nvPr/>
        </p:nvSpPr>
        <p:spPr bwMode="auto">
          <a:xfrm>
            <a:off x="6372402" y="2088356"/>
            <a:ext cx="2333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hangingPunct="1"/>
            <a:r>
              <a:rPr lang="en-US" sz="1800" b="1">
                <a:solidFill>
                  <a:srgbClr val="333399"/>
                </a:solidFill>
                <a:latin typeface="Calibri" charset="0"/>
              </a:rPr>
              <a:t>COBI + ATV + FTC/TDF</a:t>
            </a:r>
          </a:p>
        </p:txBody>
      </p:sp>
      <p:sp>
        <p:nvSpPr>
          <p:cNvPr id="11303" name="ZoneTexte 85"/>
          <p:cNvSpPr txBox="1">
            <a:spLocks noChangeArrowheads="1"/>
          </p:cNvSpPr>
          <p:nvPr/>
        </p:nvSpPr>
        <p:spPr bwMode="auto">
          <a:xfrm>
            <a:off x="6372402" y="2348706"/>
            <a:ext cx="2178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hangingPunct="1"/>
            <a:r>
              <a:rPr lang="en-US" sz="1800" b="1">
                <a:solidFill>
                  <a:srgbClr val="333399"/>
                </a:solidFill>
                <a:latin typeface="Calibri" charset="0"/>
              </a:rPr>
              <a:t>RTV + ATV + FTC/TDF</a:t>
            </a:r>
          </a:p>
        </p:txBody>
      </p:sp>
      <p:sp>
        <p:nvSpPr>
          <p:cNvPr id="11304" name="ZoneTexte 86"/>
          <p:cNvSpPr txBox="1">
            <a:spLocks noChangeArrowheads="1"/>
          </p:cNvSpPr>
          <p:nvPr/>
        </p:nvSpPr>
        <p:spPr bwMode="auto">
          <a:xfrm>
            <a:off x="1242483" y="5911850"/>
            <a:ext cx="169803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914400" eaLnBrk="1" hangingPunct="1">
              <a:lnSpc>
                <a:spcPct val="90000"/>
              </a:lnSpc>
            </a:pPr>
            <a:r>
              <a:rPr lang="fr-FR" sz="1600" dirty="0" smtClean="0">
                <a:solidFill>
                  <a:srgbClr val="333399"/>
                </a:solidFill>
                <a:latin typeface="+mj-lt"/>
              </a:rPr>
              <a:t>Différence ajustée</a:t>
            </a:r>
            <a:endParaRPr lang="fr-FR" sz="1600" dirty="0" smtClean="0">
              <a:solidFill>
                <a:srgbClr val="333399"/>
              </a:solidFill>
              <a:latin typeface="+mj-lt"/>
              <a:cs typeface="Arial" charset="0"/>
              <a:sym typeface="Symbol" charset="0"/>
            </a:endParaRPr>
          </a:p>
          <a:p>
            <a:pPr algn="ctr" defTabSz="914400" eaLnBrk="1" hangingPunct="1">
              <a:lnSpc>
                <a:spcPct val="90000"/>
              </a:lnSpc>
            </a:pPr>
            <a:r>
              <a:rPr lang="fr-FR" sz="1600" dirty="0" smtClean="0">
                <a:solidFill>
                  <a:srgbClr val="333399"/>
                </a:solidFill>
                <a:latin typeface="+mj-lt"/>
                <a:cs typeface="Arial" charset="0"/>
                <a:sym typeface="Symbol" charset="0"/>
              </a:rPr>
              <a:t>(IC 95 %)</a:t>
            </a:r>
            <a:r>
              <a:rPr lang="fr-FR" sz="1600" dirty="0" smtClean="0">
                <a:solidFill>
                  <a:srgbClr val="333399"/>
                </a:solidFill>
                <a:latin typeface="+mj-lt"/>
                <a:sym typeface="Symbol" charset="0"/>
              </a:rPr>
              <a:t> </a:t>
            </a:r>
            <a:r>
              <a:rPr lang="fr-FR" sz="1600" dirty="0" smtClean="0">
                <a:solidFill>
                  <a:srgbClr val="333399"/>
                </a:solidFill>
                <a:latin typeface="+mj-lt"/>
              </a:rPr>
              <a:t>=</a:t>
            </a:r>
          </a:p>
          <a:p>
            <a:pPr algn="ctr" defTabSz="914400" eaLnBrk="1" hangingPunct="1">
              <a:lnSpc>
                <a:spcPct val="90000"/>
              </a:lnSpc>
            </a:pPr>
            <a:r>
              <a:rPr lang="fr-FR" sz="1600" dirty="0" smtClean="0">
                <a:solidFill>
                  <a:srgbClr val="333399"/>
                </a:solidFill>
                <a:latin typeface="+mj-lt"/>
              </a:rPr>
              <a:t>-2,1%( -8,7; 4,5)</a:t>
            </a:r>
            <a:endParaRPr lang="fr-FR" sz="160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6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412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8697912" cy="96302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FR" sz="2400" b="1" dirty="0" smtClean="0">
                <a:latin typeface="+mj-lt"/>
                <a:ea typeface="ＭＳ Ｐゴシック" pitchFamily="-1" charset="-128"/>
              </a:rPr>
              <a:t>Critères pour évaluation de la résistance : </a:t>
            </a:r>
            <a:r>
              <a:rPr lang="fr-FR" sz="1800" dirty="0" smtClean="0">
                <a:solidFill>
                  <a:srgbClr val="000090"/>
                </a:solidFill>
                <a:ea typeface="ＭＳ Ｐゴシック" pitchFamily="-1" charset="-128"/>
              </a:rPr>
              <a:t>rebond confirmé </a:t>
            </a:r>
            <a:br>
              <a:rPr lang="fr-FR" sz="1800" dirty="0" smtClean="0">
                <a:solidFill>
                  <a:srgbClr val="000090"/>
                </a:solidFill>
                <a:ea typeface="ＭＳ Ｐゴシック" pitchFamily="-1" charset="-128"/>
              </a:rPr>
            </a:br>
            <a:r>
              <a:rPr lang="fr-FR" sz="1800" dirty="0" smtClean="0">
                <a:solidFill>
                  <a:srgbClr val="000090"/>
                </a:solidFill>
                <a:ea typeface="ＭＳ Ｐゴシック" pitchFamily="-1" charset="-128"/>
              </a:rPr>
              <a:t>ARN VIH ≥ 400 c/ml ou non obtention ARN VIH &lt; 400 c/ml à ou après S8</a:t>
            </a:r>
            <a:endParaRPr lang="fr-FR" sz="4800" dirty="0" smtClean="0">
              <a:solidFill>
                <a:srgbClr val="000090"/>
              </a:solidFill>
              <a:ea typeface="ＭＳ Ｐゴシック" pitchFamily="-1" charset="-128"/>
            </a:endParaRPr>
          </a:p>
        </p:txBody>
      </p:sp>
      <p:grpSp>
        <p:nvGrpSpPr>
          <p:cNvPr id="2" name="Grouper 22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GS-US-216-0114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1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75311779"/>
              </p:ext>
            </p:extLst>
          </p:nvPr>
        </p:nvGraphicFramePr>
        <p:xfrm>
          <a:off x="376238" y="2476500"/>
          <a:ext cx="8589963" cy="3203752"/>
        </p:xfrm>
        <a:graphic>
          <a:graphicData uri="http://schemas.openxmlformats.org/drawingml/2006/table">
            <a:tbl>
              <a:tblPr/>
              <a:tblGrid>
                <a:gridCol w="208282"/>
                <a:gridCol w="3786324"/>
                <a:gridCol w="1166544"/>
                <a:gridCol w="1240375"/>
                <a:gridCol w="1004112"/>
                <a:gridCol w="1184326"/>
              </a:tblGrid>
              <a:tr h="70396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lang="fr-FR" sz="1800" b="1" noProof="0" dirty="0" smtClean="0">
                        <a:solidFill>
                          <a:srgbClr val="000066"/>
                        </a:solidFill>
                        <a:latin typeface="Calibri" pitchFamily="-1" charset="0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344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048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 S48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S48-S144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S48-S144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5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Analysés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(3,5 %)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9 (2,6 %)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(3,4 %)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7 (2,1 %)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Donnée disponible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-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-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5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résistance aux INTI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2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V118I</a:t>
                      </a: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résistance aux IP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913051" y="2066925"/>
            <a:ext cx="33340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>
              <a:spcBef>
                <a:spcPct val="20000"/>
              </a:spcBef>
              <a:spcAft>
                <a:spcPts val="600"/>
              </a:spcAft>
            </a:pPr>
            <a:r>
              <a:rPr lang="fr-FR" sz="2000" b="1" smtClean="0">
                <a:solidFill>
                  <a:srgbClr val="CC3300"/>
                </a:solidFill>
                <a:latin typeface="Calibri" charset="0"/>
              </a:rPr>
              <a:t>Données de résistance à S144</a:t>
            </a:r>
            <a:endParaRPr lang="fr-FR" sz="2000" b="1">
              <a:solidFill>
                <a:srgbClr val="CC3300"/>
              </a:solidFill>
              <a:latin typeface="Calibri" charset="0"/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4229100" y="6553200"/>
            <a:ext cx="4886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hangingPunct="1"/>
            <a:r>
              <a:rPr lang="en-US" sz="1200" i="1" dirty="0">
                <a:solidFill>
                  <a:srgbClr val="CC3300"/>
                </a:solidFill>
              </a:rPr>
              <a:t>Gallant JE. JID 2013;208:32-9 ; </a:t>
            </a:r>
            <a:r>
              <a:rPr lang="fr-FR" sz="1200" i="1" dirty="0">
                <a:solidFill>
                  <a:srgbClr val="CC3300"/>
                </a:solidFill>
              </a:rPr>
              <a:t>Gallant JE. JAIDS </a:t>
            </a:r>
            <a:r>
              <a:rPr lang="fr-FR" sz="1200" i="1" dirty="0" smtClean="0">
                <a:solidFill>
                  <a:srgbClr val="CC3300"/>
                </a:solidFill>
              </a:rPr>
              <a:t>2015;69:338-40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15734784"/>
              </p:ext>
            </p:extLst>
          </p:nvPr>
        </p:nvGraphicFramePr>
        <p:xfrm>
          <a:off x="427151" y="1815672"/>
          <a:ext cx="8034444" cy="2171200"/>
        </p:xfrm>
        <a:graphic>
          <a:graphicData uri="http://schemas.openxmlformats.org/drawingml/2006/table">
            <a:tbl>
              <a:tblPr/>
              <a:tblGrid>
                <a:gridCol w="2017617"/>
                <a:gridCol w="2677323"/>
                <a:gridCol w="2242456"/>
                <a:gridCol w="1097048"/>
              </a:tblGrid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COBI + ATV + FTC/TDF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RTV + ATV + FTC/TDF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Ictère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20,9 %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0,076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Sub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-ictère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17,7 %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17,7 %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0,093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0,093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Nasopharyngite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0,09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55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Hyperbiluribinémie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96301" y="1128713"/>
            <a:ext cx="8069799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survenant chez &gt; 10 % des patients </a:t>
            </a:r>
            <a:b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dans un des groupes (S48)</a:t>
            </a:r>
            <a:endParaRPr lang="fr-F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19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1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63295005"/>
              </p:ext>
            </p:extLst>
          </p:nvPr>
        </p:nvGraphicFramePr>
        <p:xfrm>
          <a:off x="140587" y="4486188"/>
          <a:ext cx="8822573" cy="1920240"/>
        </p:xfrm>
        <a:graphic>
          <a:graphicData uri="http://schemas.openxmlformats.org/drawingml/2006/table">
            <a:tbl>
              <a:tblPr/>
              <a:tblGrid>
                <a:gridCol w="4734778"/>
                <a:gridCol w="2055617"/>
                <a:gridCol w="2032178"/>
              </a:tblGrid>
              <a:tr h="338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lang="fr-FR" sz="2000" b="1" noProof="0" dirty="0" smtClean="0">
                        <a:solidFill>
                          <a:srgbClr val="333399"/>
                        </a:solidFill>
                        <a:latin typeface="Calibri" pitchFamily="-1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FTC/TDF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260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médiane de la créatinine (mg/dl) à S48</a:t>
                      </a: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+ 0,13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+ 0,09 (p &lt; 0,001)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Hyperbilirubinémie de grade 3-4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Elévation des ALAT / ASAT de grade 3-4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3,2 % / 2,9 %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2,0 % / 2,0 %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Elévation du cholestérol total (mg/dl) à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+ 9 (NS)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Elévation des triglycérides (mg/dl) à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+ 19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+ 32 (NS)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Espace réservé du contenu 2"/>
          <p:cNvSpPr txBox="1">
            <a:spLocks/>
          </p:cNvSpPr>
          <p:nvPr/>
        </p:nvSpPr>
        <p:spPr bwMode="auto">
          <a:xfrm>
            <a:off x="96301" y="4056124"/>
            <a:ext cx="865062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Anomalies biologiques à S48</a:t>
            </a:r>
            <a:endParaRPr lang="fr-FR" sz="20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233363" y="1412124"/>
            <a:ext cx="865062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conduisant à l’arrêt du traitement à S48</a:t>
            </a:r>
            <a:endParaRPr lang="fr-FR" sz="16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2112486"/>
              </p:ext>
            </p:extLst>
          </p:nvPr>
        </p:nvGraphicFramePr>
        <p:xfrm>
          <a:off x="427150" y="1846855"/>
          <a:ext cx="8342533" cy="2809248"/>
        </p:xfrm>
        <a:graphic>
          <a:graphicData uri="http://schemas.openxmlformats.org/drawingml/2006/table">
            <a:tbl>
              <a:tblPr/>
              <a:tblGrid>
                <a:gridCol w="2938350"/>
                <a:gridCol w="1193800"/>
                <a:gridCol w="1498600"/>
                <a:gridCol w="1397000"/>
                <a:gridCol w="1314783"/>
              </a:tblGrid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COBI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344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RTV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348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Nombre total de patients (%)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Sub-ictère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(7,3 %)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(7,2 %)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Ictère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Hyperbilirubinémie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Eruption allergique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9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rénal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er 19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GS-US-216-0114 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297197" y="4840034"/>
            <a:ext cx="8650287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fr-FR" sz="2000" b="1" kern="0" dirty="0" err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Tubulopathie</a:t>
            </a:r>
            <a:r>
              <a:rPr lang="fr-FR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rénale proximale</a:t>
            </a:r>
          </a:p>
          <a:p>
            <a:pPr marL="800100" lvl="1" indent="-342900" defTabSz="914400" eaLnBrk="0" hangingPunct="0">
              <a:spcBef>
                <a:spcPts val="0"/>
              </a:spcBef>
              <a:buClr>
                <a:srgbClr val="CC3300"/>
              </a:buClr>
              <a:buFont typeface="Arial" pitchFamily="34" charset="0"/>
              <a:buChar char="–"/>
              <a:defRPr/>
            </a:pPr>
            <a:r>
              <a:rPr lang="fr-FR" sz="1600" kern="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7 dans chaque groupe</a:t>
            </a:r>
          </a:p>
          <a:p>
            <a:pPr marL="800100" lvl="1" indent="-342900" defTabSz="914400" eaLnBrk="0" hangingPunct="0">
              <a:spcBef>
                <a:spcPts val="0"/>
              </a:spcBef>
              <a:buClr>
                <a:srgbClr val="CC3300"/>
              </a:buClr>
              <a:buFont typeface="Arial" pitchFamily="34" charset="0"/>
              <a:buChar char="–"/>
              <a:defRPr/>
            </a:pPr>
            <a:r>
              <a:rPr lang="fr-FR" sz="1600" kern="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Chez 5 des 7 patients dans le groupe COBI et 6 des 7 patients dans le groupe RTV, la </a:t>
            </a:r>
            <a:r>
              <a:rPr lang="fr-FR" sz="1600" kern="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tubulopathie</a:t>
            </a:r>
            <a:r>
              <a:rPr lang="fr-FR" sz="1600" kern="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survenait après S48</a:t>
            </a:r>
            <a:endParaRPr lang="fr-FR" sz="1600" kern="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5" name="ZoneTexte 69"/>
          <p:cNvSpPr txBox="1">
            <a:spLocks noChangeArrowheads="1"/>
          </p:cNvSpPr>
          <p:nvPr/>
        </p:nvSpPr>
        <p:spPr bwMode="auto">
          <a:xfrm>
            <a:off x="3673475" y="6553200"/>
            <a:ext cx="54419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hangingPunct="1"/>
            <a:r>
              <a:rPr lang="en-GB" sz="1200" i="1" dirty="0">
                <a:solidFill>
                  <a:srgbClr val="CC3300"/>
                </a:solidFill>
              </a:rPr>
              <a:t>Gallant JE. JID 2013;208:32-9 ; </a:t>
            </a:r>
            <a:r>
              <a:rPr lang="fr-FR" sz="1200" i="1" dirty="0">
                <a:solidFill>
                  <a:srgbClr val="CC3300"/>
                </a:solidFill>
              </a:rPr>
              <a:t>Gallant JE. JAIDS </a:t>
            </a:r>
            <a:r>
              <a:rPr lang="fr-FR" sz="1200" i="1" dirty="0" smtClean="0">
                <a:solidFill>
                  <a:srgbClr val="CC3300"/>
                </a:solidFill>
              </a:rPr>
              <a:t>2015;69:338-40</a:t>
            </a:r>
            <a:r>
              <a:rPr lang="en-GB" sz="1200" i="1" dirty="0" smtClean="0">
                <a:solidFill>
                  <a:srgbClr val="CC3300"/>
                </a:solidFill>
              </a:rPr>
              <a:t> 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463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3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847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charset="0"/>
                <a:cs typeface="Arial" charset="0"/>
              </a:endParaRPr>
            </a:p>
          </p:txBody>
        </p:sp>
        <p:sp>
          <p:nvSpPr>
            <p:cNvPr id="1847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defTabSz="914400" eaLnBrk="1" hangingPunct="1"/>
              <a:r>
                <a:rPr lang="fr-FR" sz="1200" b="1" i="1" smtClean="0">
                  <a:solidFill>
                    <a:srgbClr val="333399"/>
                  </a:solidFill>
                  <a:latin typeface="Cambria" charset="0"/>
                </a:rPr>
                <a:t>GS-US-216-0114</a:t>
              </a:r>
              <a:endParaRPr lang="fr-FR" sz="1200" b="1" i="1">
                <a:solidFill>
                  <a:srgbClr val="333399"/>
                </a:solidFill>
                <a:latin typeface="Cambria" charset="0"/>
              </a:endParaRPr>
            </a:p>
          </p:txBody>
        </p:sp>
      </p:grpSp>
      <p:sp>
        <p:nvSpPr>
          <p:cNvPr id="27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22738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GS-US-216-0114 :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2" name="TextBox 373"/>
          <p:cNvSpPr txBox="1"/>
          <p:nvPr/>
        </p:nvSpPr>
        <p:spPr>
          <a:xfrm>
            <a:off x="5130572" y="2091227"/>
            <a:ext cx="4032250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600" b="1" smtClean="0">
                <a:solidFill>
                  <a:srgbClr val="333399"/>
                </a:solidFill>
                <a:latin typeface="+mj-lt"/>
                <a:ea typeface="+mn-ea"/>
              </a:rPr>
              <a:t>Modification du DFGe (ml/min), </a:t>
            </a:r>
          </a:p>
          <a:p>
            <a:pPr algn="ctr">
              <a:defRPr/>
            </a:pPr>
            <a:r>
              <a:rPr lang="fr-FR" sz="1600" b="1" smtClean="0">
                <a:solidFill>
                  <a:srgbClr val="333399"/>
                </a:solidFill>
                <a:latin typeface="+mj-lt"/>
                <a:ea typeface="+mn-ea"/>
              </a:rPr>
              <a:t>médiane [IQR]</a:t>
            </a:r>
            <a:endParaRPr lang="fr-FR" sz="1600" b="1">
              <a:solidFill>
                <a:srgbClr val="333399"/>
              </a:solidFill>
              <a:latin typeface="+mj-lt"/>
              <a:ea typeface="+mn-ea"/>
            </a:endParaRPr>
          </a:p>
        </p:txBody>
      </p:sp>
      <p:sp>
        <p:nvSpPr>
          <p:cNvPr id="273" name="TextBox 375"/>
          <p:cNvSpPr txBox="1"/>
          <p:nvPr/>
        </p:nvSpPr>
        <p:spPr>
          <a:xfrm>
            <a:off x="722084" y="2091227"/>
            <a:ext cx="41052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600" b="1" smtClean="0">
                <a:solidFill>
                  <a:srgbClr val="333399"/>
                </a:solidFill>
                <a:latin typeface="+mj-lt"/>
                <a:ea typeface="+mn-ea"/>
              </a:rPr>
              <a:t>Modification de la créatinine (mg/dl), </a:t>
            </a:r>
            <a:br>
              <a:rPr lang="fr-FR" sz="1600" b="1" smtClean="0">
                <a:solidFill>
                  <a:srgbClr val="333399"/>
                </a:solidFill>
                <a:latin typeface="+mj-lt"/>
                <a:ea typeface="+mn-ea"/>
              </a:rPr>
            </a:br>
            <a:r>
              <a:rPr lang="fr-FR" sz="1600" b="1" smtClean="0">
                <a:solidFill>
                  <a:srgbClr val="333399"/>
                </a:solidFill>
                <a:latin typeface="+mj-lt"/>
                <a:ea typeface="+mn-ea"/>
              </a:rPr>
              <a:t>médiane [IQR]</a:t>
            </a:r>
            <a:endParaRPr lang="fr-FR" sz="1600" b="1">
              <a:solidFill>
                <a:srgbClr val="333399"/>
              </a:solidFill>
              <a:latin typeface="+mj-lt"/>
              <a:ea typeface="+mn-ea"/>
            </a:endParaRPr>
          </a:p>
        </p:txBody>
      </p:sp>
      <p:sp>
        <p:nvSpPr>
          <p:cNvPr id="275" name="Espace réservé du contenu 1"/>
          <p:cNvSpPr txBox="1">
            <a:spLocks/>
          </p:cNvSpPr>
          <p:nvPr/>
        </p:nvSpPr>
        <p:spPr bwMode="auto">
          <a:xfrm>
            <a:off x="72568" y="1133922"/>
            <a:ext cx="902493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/>
            <a:r>
              <a:rPr lang="fr-FR" sz="2400" b="1" dirty="0" smtClean="0">
                <a:latin typeface="+mj-lt"/>
                <a:ea typeface="ＭＳ Ｐゴシック" charset="0"/>
                <a:cs typeface="ＭＳ Ｐゴシック" charset="0"/>
              </a:rPr>
              <a:t>Créatinine sérique et débit de filtration glomérulaire estimé</a:t>
            </a:r>
            <a:endParaRPr lang="fr-FR" sz="18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70" name="Groupe 287"/>
          <p:cNvGrpSpPr>
            <a:grpSpLocks/>
          </p:cNvGrpSpPr>
          <p:nvPr/>
        </p:nvGrpSpPr>
        <p:grpSpPr bwMode="auto">
          <a:xfrm>
            <a:off x="4529138" y="2606675"/>
            <a:ext cx="4348162" cy="3074988"/>
            <a:chOff x="4529138" y="2607438"/>
            <a:chExt cx="4348162" cy="3074987"/>
          </a:xfrm>
        </p:grpSpPr>
        <p:cxnSp>
          <p:nvCxnSpPr>
            <p:cNvPr id="276" name="Straight Connector 265"/>
            <p:cNvCxnSpPr>
              <a:cxnSpLocks noChangeShapeType="1"/>
            </p:cNvCxnSpPr>
            <p:nvPr/>
          </p:nvCxnSpPr>
          <p:spPr bwMode="auto">
            <a:xfrm>
              <a:off x="5105400" y="3544063"/>
              <a:ext cx="3608388" cy="1587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prstDash val="sysDot"/>
              <a:round/>
              <a:headEnd/>
              <a:tailEnd/>
            </a:ln>
          </p:spPr>
        </p:cxnSp>
        <p:grpSp>
          <p:nvGrpSpPr>
            <p:cNvPr id="277" name="Group 32"/>
            <p:cNvGrpSpPr>
              <a:grpSpLocks/>
            </p:cNvGrpSpPr>
            <p:nvPr/>
          </p:nvGrpSpPr>
          <p:grpSpPr bwMode="auto">
            <a:xfrm>
              <a:off x="4992688" y="2763013"/>
              <a:ext cx="3721100" cy="2406650"/>
              <a:chOff x="913765" y="3114392"/>
              <a:chExt cx="3721607" cy="2406815"/>
            </a:xfrm>
          </p:grpSpPr>
          <p:grpSp>
            <p:nvGrpSpPr>
              <p:cNvPr id="381" name="Group 33"/>
              <p:cNvGrpSpPr>
                <a:grpSpLocks/>
              </p:cNvGrpSpPr>
              <p:nvPr/>
            </p:nvGrpSpPr>
            <p:grpSpPr bwMode="auto">
              <a:xfrm>
                <a:off x="977772" y="3114392"/>
                <a:ext cx="3657600" cy="2331267"/>
                <a:chOff x="977772" y="3114392"/>
                <a:chExt cx="3657600" cy="2331267"/>
              </a:xfrm>
            </p:grpSpPr>
            <p:cxnSp>
              <p:nvCxnSpPr>
                <p:cNvPr id="402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991354" y="3114392"/>
                  <a:ext cx="0" cy="2331267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403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977772" y="5445659"/>
                  <a:ext cx="3657600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382" name="Group 34"/>
              <p:cNvGrpSpPr>
                <a:grpSpLocks/>
              </p:cNvGrpSpPr>
              <p:nvPr/>
            </p:nvGrpSpPr>
            <p:grpSpPr bwMode="auto">
              <a:xfrm>
                <a:off x="913765" y="3128817"/>
                <a:ext cx="64008" cy="2316842"/>
                <a:chOff x="913765" y="3128817"/>
                <a:chExt cx="64008" cy="2316842"/>
              </a:xfrm>
            </p:grpSpPr>
            <p:cxnSp>
              <p:nvCxnSpPr>
                <p:cNvPr id="395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12881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6" name="Straight Connector 44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50380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7" name="Straight Connector 45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893220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8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276228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9" name="Straight Connector 4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659873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400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055055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401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445659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383" name="Group 35"/>
              <p:cNvGrpSpPr>
                <a:grpSpLocks/>
              </p:cNvGrpSpPr>
              <p:nvPr/>
            </p:nvGrpSpPr>
            <p:grpSpPr bwMode="auto">
              <a:xfrm>
                <a:off x="1041320" y="5457199"/>
                <a:ext cx="3491163" cy="64008"/>
                <a:chOff x="1041320" y="5457199"/>
                <a:chExt cx="3491163" cy="64008"/>
              </a:xfrm>
            </p:grpSpPr>
            <p:cxnSp>
              <p:nvCxnSpPr>
                <p:cNvPr id="384" name="Straight Connector 36"/>
                <p:cNvCxnSpPr>
                  <a:cxnSpLocks noChangeShapeType="1"/>
                </p:cNvCxnSpPr>
                <p:nvPr/>
              </p:nvCxnSpPr>
              <p:spPr bwMode="auto">
                <a:xfrm>
                  <a:off x="104132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85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162895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86" name="Straight Connector 38"/>
                <p:cNvCxnSpPr>
                  <a:cxnSpLocks noChangeShapeType="1"/>
                </p:cNvCxnSpPr>
                <p:nvPr/>
              </p:nvCxnSpPr>
              <p:spPr bwMode="auto">
                <a:xfrm>
                  <a:off x="219256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0" name="Straight Connector 39"/>
                <p:cNvCxnSpPr>
                  <a:cxnSpLocks noChangeShapeType="1"/>
                </p:cNvCxnSpPr>
                <p:nvPr/>
              </p:nvCxnSpPr>
              <p:spPr bwMode="auto">
                <a:xfrm>
                  <a:off x="2784676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1" name="Straight Connector 40"/>
                <p:cNvCxnSpPr>
                  <a:cxnSpLocks noChangeShapeType="1"/>
                </p:cNvCxnSpPr>
                <p:nvPr/>
              </p:nvCxnSpPr>
              <p:spPr bwMode="auto">
                <a:xfrm>
                  <a:off x="336308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2" name="Straight Connector 41"/>
                <p:cNvCxnSpPr>
                  <a:cxnSpLocks noChangeShapeType="1"/>
                </p:cNvCxnSpPr>
                <p:nvPr/>
              </p:nvCxnSpPr>
              <p:spPr bwMode="auto">
                <a:xfrm>
                  <a:off x="3945229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3" name="Straight Connector 42"/>
                <p:cNvCxnSpPr>
                  <a:cxnSpLocks noChangeShapeType="1"/>
                </p:cNvCxnSpPr>
                <p:nvPr/>
              </p:nvCxnSpPr>
              <p:spPr bwMode="auto">
                <a:xfrm>
                  <a:off x="453248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278" name="Freeform 146"/>
            <p:cNvSpPr>
              <a:spLocks/>
            </p:cNvSpPr>
            <p:nvPr/>
          </p:nvSpPr>
          <p:spPr bwMode="auto">
            <a:xfrm>
              <a:off x="5160963" y="3528188"/>
              <a:ext cx="3490912" cy="587375"/>
            </a:xfrm>
            <a:custGeom>
              <a:avLst/>
              <a:gdLst>
                <a:gd name="T0" fmla="*/ 0 w 3491345"/>
                <a:gd name="T1" fmla="*/ 0 h 586780"/>
                <a:gd name="T2" fmla="*/ 56030 w 3491345"/>
                <a:gd name="T3" fmla="*/ 463283 h 586780"/>
                <a:gd name="T4" fmla="*/ 107199 w 3491345"/>
                <a:gd name="T5" fmla="*/ 435587 h 586780"/>
                <a:gd name="T6" fmla="*/ 202203 w 3491345"/>
                <a:gd name="T7" fmla="*/ 470837 h 586780"/>
                <a:gd name="T8" fmla="*/ 294764 w 3491345"/>
                <a:gd name="T9" fmla="*/ 433069 h 586780"/>
                <a:gd name="T10" fmla="*/ 397101 w 3491345"/>
                <a:gd name="T11" fmla="*/ 425516 h 586780"/>
                <a:gd name="T12" fmla="*/ 587108 w 3491345"/>
                <a:gd name="T13" fmla="*/ 490976 h 586780"/>
                <a:gd name="T14" fmla="*/ 782006 w 3491345"/>
                <a:gd name="T15" fmla="*/ 528748 h 586780"/>
                <a:gd name="T16" fmla="*/ 964709 w 3491345"/>
                <a:gd name="T17" fmla="*/ 558962 h 586780"/>
                <a:gd name="T18" fmla="*/ 1166913 w 3491345"/>
                <a:gd name="T19" fmla="*/ 508602 h 586780"/>
                <a:gd name="T20" fmla="*/ 1454374 w 3491345"/>
                <a:gd name="T21" fmla="*/ 536302 h 586780"/>
                <a:gd name="T22" fmla="*/ 1746716 w 3491345"/>
                <a:gd name="T23" fmla="*/ 548890 h 586780"/>
                <a:gd name="T24" fmla="*/ 2036618 w 3491345"/>
                <a:gd name="T25" fmla="*/ 523712 h 586780"/>
                <a:gd name="T26" fmla="*/ 2326515 w 3491345"/>
                <a:gd name="T27" fmla="*/ 543855 h 586780"/>
                <a:gd name="T28" fmla="*/ 2616417 w 3491345"/>
                <a:gd name="T29" fmla="*/ 566516 h 586780"/>
                <a:gd name="T30" fmla="*/ 2903883 w 3491345"/>
                <a:gd name="T31" fmla="*/ 561479 h 586780"/>
                <a:gd name="T32" fmla="*/ 3198653 w 3491345"/>
                <a:gd name="T33" fmla="*/ 538820 h 586780"/>
                <a:gd name="T34" fmla="*/ 3478810 w 3491345"/>
                <a:gd name="T35" fmla="*/ 604283 h 5867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491345"/>
                <a:gd name="T55" fmla="*/ 0 h 586780"/>
                <a:gd name="T56" fmla="*/ 3491345 w 3491345"/>
                <a:gd name="T57" fmla="*/ 586780 h 5867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491345" h="586780">
                  <a:moveTo>
                    <a:pt x="0" y="0"/>
                  </a:moveTo>
                  <a:lnTo>
                    <a:pt x="56233" y="449865"/>
                  </a:lnTo>
                  <a:lnTo>
                    <a:pt x="107576" y="422971"/>
                  </a:lnTo>
                  <a:lnTo>
                    <a:pt x="202928" y="457200"/>
                  </a:lnTo>
                  <a:lnTo>
                    <a:pt x="295835" y="420526"/>
                  </a:lnTo>
                  <a:lnTo>
                    <a:pt x="398522" y="413191"/>
                  </a:lnTo>
                  <a:lnTo>
                    <a:pt x="589225" y="476759"/>
                  </a:lnTo>
                  <a:lnTo>
                    <a:pt x="784819" y="513433"/>
                  </a:lnTo>
                  <a:lnTo>
                    <a:pt x="968188" y="542772"/>
                  </a:lnTo>
                  <a:lnTo>
                    <a:pt x="1171116" y="493873"/>
                  </a:lnTo>
                  <a:lnTo>
                    <a:pt x="1459617" y="520768"/>
                  </a:lnTo>
                  <a:lnTo>
                    <a:pt x="1753007" y="532992"/>
                  </a:lnTo>
                  <a:lnTo>
                    <a:pt x="2043953" y="508543"/>
                  </a:lnTo>
                  <a:lnTo>
                    <a:pt x="2334898" y="528102"/>
                  </a:lnTo>
                  <a:lnTo>
                    <a:pt x="2625844" y="550107"/>
                  </a:lnTo>
                  <a:lnTo>
                    <a:pt x="2914344" y="545217"/>
                  </a:lnTo>
                  <a:lnTo>
                    <a:pt x="3210179" y="523213"/>
                  </a:lnTo>
                  <a:lnTo>
                    <a:pt x="3491345" y="586780"/>
                  </a:lnTo>
                </a:path>
              </a:pathLst>
            </a:custGeom>
            <a:noFill/>
            <a:ln w="28575" cap="flat" cmpd="sng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lstStyle/>
            <a:p>
              <a:pPr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9" name="Oval 179"/>
            <p:cNvSpPr>
              <a:spLocks noChangeArrowheads="1"/>
            </p:cNvSpPr>
            <p:nvPr/>
          </p:nvSpPr>
          <p:spPr bwMode="auto">
            <a:xfrm>
              <a:off x="5330825" y="39552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0" name="Oval 180"/>
            <p:cNvSpPr>
              <a:spLocks noChangeArrowheads="1"/>
            </p:cNvSpPr>
            <p:nvPr/>
          </p:nvSpPr>
          <p:spPr bwMode="auto">
            <a:xfrm>
              <a:off x="5422900" y="3925063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1" name="Oval 181"/>
            <p:cNvSpPr>
              <a:spLocks noChangeArrowheads="1"/>
            </p:cNvSpPr>
            <p:nvPr/>
          </p:nvSpPr>
          <p:spPr bwMode="auto">
            <a:xfrm>
              <a:off x="5526088" y="3913951"/>
              <a:ext cx="60325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2" name="Oval 182"/>
            <p:cNvSpPr>
              <a:spLocks noChangeArrowheads="1"/>
            </p:cNvSpPr>
            <p:nvPr/>
          </p:nvSpPr>
          <p:spPr bwMode="auto">
            <a:xfrm>
              <a:off x="5718175" y="3975863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3" name="Oval 183"/>
            <p:cNvSpPr>
              <a:spLocks noChangeArrowheads="1"/>
            </p:cNvSpPr>
            <p:nvPr/>
          </p:nvSpPr>
          <p:spPr bwMode="auto">
            <a:xfrm>
              <a:off x="5172075" y="3948876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4" name="Oval 184"/>
            <p:cNvSpPr>
              <a:spLocks noChangeArrowheads="1"/>
            </p:cNvSpPr>
            <p:nvPr/>
          </p:nvSpPr>
          <p:spPr bwMode="auto">
            <a:xfrm>
              <a:off x="5233988" y="3918713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5" name="Oval 185"/>
            <p:cNvSpPr>
              <a:spLocks noChangeArrowheads="1"/>
            </p:cNvSpPr>
            <p:nvPr/>
          </p:nvSpPr>
          <p:spPr bwMode="auto">
            <a:xfrm>
              <a:off x="5130800" y="3507551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6" name="Oval 187"/>
            <p:cNvSpPr>
              <a:spLocks noChangeArrowheads="1"/>
            </p:cNvSpPr>
            <p:nvPr/>
          </p:nvSpPr>
          <p:spPr bwMode="auto">
            <a:xfrm>
              <a:off x="5911850" y="4017138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7" name="Oval 188"/>
            <p:cNvSpPr>
              <a:spLocks noChangeArrowheads="1"/>
            </p:cNvSpPr>
            <p:nvPr/>
          </p:nvSpPr>
          <p:spPr bwMode="auto">
            <a:xfrm>
              <a:off x="6100763" y="4037776"/>
              <a:ext cx="60325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8" name="Oval 189"/>
            <p:cNvSpPr>
              <a:spLocks noChangeArrowheads="1"/>
            </p:cNvSpPr>
            <p:nvPr/>
          </p:nvSpPr>
          <p:spPr bwMode="auto">
            <a:xfrm>
              <a:off x="6300788" y="3988563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9" name="Oval 190"/>
            <p:cNvSpPr>
              <a:spLocks noChangeArrowheads="1"/>
            </p:cNvSpPr>
            <p:nvPr/>
          </p:nvSpPr>
          <p:spPr bwMode="auto">
            <a:xfrm>
              <a:off x="6596063" y="4015551"/>
              <a:ext cx="61912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0" name="Oval 191"/>
            <p:cNvSpPr>
              <a:spLocks noChangeArrowheads="1"/>
            </p:cNvSpPr>
            <p:nvPr/>
          </p:nvSpPr>
          <p:spPr bwMode="auto">
            <a:xfrm>
              <a:off x="6886575" y="4029838"/>
              <a:ext cx="60325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1" name="Oval 192"/>
            <p:cNvSpPr>
              <a:spLocks noChangeArrowheads="1"/>
            </p:cNvSpPr>
            <p:nvPr/>
          </p:nvSpPr>
          <p:spPr bwMode="auto">
            <a:xfrm>
              <a:off x="7177088" y="40060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2" name="Oval 193"/>
            <p:cNvSpPr>
              <a:spLocks noChangeArrowheads="1"/>
            </p:cNvSpPr>
            <p:nvPr/>
          </p:nvSpPr>
          <p:spPr bwMode="auto">
            <a:xfrm>
              <a:off x="7456488" y="4029838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3" name="Oval 194"/>
            <p:cNvSpPr>
              <a:spLocks noChangeArrowheads="1"/>
            </p:cNvSpPr>
            <p:nvPr/>
          </p:nvSpPr>
          <p:spPr bwMode="auto">
            <a:xfrm>
              <a:off x="7753350" y="405047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4" name="Oval 195"/>
            <p:cNvSpPr>
              <a:spLocks noChangeArrowheads="1"/>
            </p:cNvSpPr>
            <p:nvPr/>
          </p:nvSpPr>
          <p:spPr bwMode="auto">
            <a:xfrm>
              <a:off x="8048625" y="4039363"/>
              <a:ext cx="60325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5" name="Oval 196"/>
            <p:cNvSpPr>
              <a:spLocks noChangeArrowheads="1"/>
            </p:cNvSpPr>
            <p:nvPr/>
          </p:nvSpPr>
          <p:spPr bwMode="auto">
            <a:xfrm>
              <a:off x="8339138" y="4020313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96" name="Oval 197"/>
            <p:cNvSpPr>
              <a:spLocks noChangeArrowheads="1"/>
            </p:cNvSpPr>
            <p:nvPr/>
          </p:nvSpPr>
          <p:spPr bwMode="auto">
            <a:xfrm>
              <a:off x="8623300" y="40822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297" name="Group 200"/>
            <p:cNvGrpSpPr>
              <a:grpSpLocks/>
            </p:cNvGrpSpPr>
            <p:nvPr/>
          </p:nvGrpSpPr>
          <p:grpSpPr bwMode="auto">
            <a:xfrm>
              <a:off x="5202238" y="3615500"/>
              <a:ext cx="3449637" cy="854075"/>
              <a:chOff x="5202818" y="3967364"/>
              <a:chExt cx="3449753" cy="854018"/>
            </a:xfrm>
          </p:grpSpPr>
          <p:cxnSp>
            <p:nvCxnSpPr>
              <p:cNvPr id="361" name="Straight Connector 149"/>
              <p:cNvCxnSpPr>
                <a:cxnSpLocks noChangeShapeType="1"/>
              </p:cNvCxnSpPr>
              <p:nvPr/>
            </p:nvCxnSpPr>
            <p:spPr bwMode="auto">
              <a:xfrm>
                <a:off x="8652571" y="4080547"/>
                <a:ext cx="0" cy="740835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62" name="Straight Connector 151"/>
              <p:cNvCxnSpPr>
                <a:cxnSpLocks noChangeShapeType="1"/>
              </p:cNvCxnSpPr>
              <p:nvPr/>
            </p:nvCxnSpPr>
            <p:spPr bwMode="auto">
              <a:xfrm>
                <a:off x="8369675" y="3967364"/>
                <a:ext cx="0" cy="822234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63" name="Straight Connector 153"/>
              <p:cNvCxnSpPr>
                <a:cxnSpLocks noChangeShapeType="1"/>
              </p:cNvCxnSpPr>
              <p:nvPr/>
            </p:nvCxnSpPr>
            <p:spPr bwMode="auto">
              <a:xfrm>
                <a:off x="8078729" y="4039915"/>
                <a:ext cx="0" cy="776577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64" name="Straight Connector 155"/>
              <p:cNvCxnSpPr>
                <a:cxnSpLocks noChangeShapeType="1"/>
              </p:cNvCxnSpPr>
              <p:nvPr/>
            </p:nvCxnSpPr>
            <p:spPr bwMode="auto">
              <a:xfrm>
                <a:off x="7782894" y="4105143"/>
                <a:ext cx="0" cy="711349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65" name="Straight Connector 157"/>
              <p:cNvCxnSpPr>
                <a:cxnSpLocks noChangeShapeType="1"/>
              </p:cNvCxnSpPr>
              <p:nvPr/>
            </p:nvCxnSpPr>
            <p:spPr bwMode="auto">
              <a:xfrm>
                <a:off x="7487059" y="4039915"/>
                <a:ext cx="0" cy="72767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66" name="Straight Connector 159"/>
              <p:cNvCxnSpPr>
                <a:cxnSpLocks noChangeShapeType="1"/>
              </p:cNvCxnSpPr>
              <p:nvPr/>
            </p:nvCxnSpPr>
            <p:spPr bwMode="auto">
              <a:xfrm>
                <a:off x="7207221" y="3967364"/>
                <a:ext cx="0" cy="75622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0" name="Straight Connector 161"/>
              <p:cNvCxnSpPr>
                <a:cxnSpLocks noChangeShapeType="1"/>
              </p:cNvCxnSpPr>
              <p:nvPr/>
            </p:nvCxnSpPr>
            <p:spPr bwMode="auto">
              <a:xfrm>
                <a:off x="6916276" y="4044805"/>
                <a:ext cx="0" cy="72278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1" name="Straight Connector 163"/>
              <p:cNvCxnSpPr>
                <a:cxnSpLocks noChangeShapeType="1"/>
              </p:cNvCxnSpPr>
              <p:nvPr/>
            </p:nvCxnSpPr>
            <p:spPr bwMode="auto">
              <a:xfrm>
                <a:off x="6627017" y="4105143"/>
                <a:ext cx="0" cy="618442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2" name="Straight Connector 165"/>
              <p:cNvCxnSpPr>
                <a:cxnSpLocks noChangeShapeType="1"/>
              </p:cNvCxnSpPr>
              <p:nvPr/>
            </p:nvCxnSpPr>
            <p:spPr bwMode="auto">
              <a:xfrm>
                <a:off x="6331181" y="4039915"/>
                <a:ext cx="0" cy="70483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3" name="Straight Connector 167"/>
              <p:cNvCxnSpPr>
                <a:cxnSpLocks noChangeShapeType="1"/>
              </p:cNvCxnSpPr>
              <p:nvPr/>
            </p:nvCxnSpPr>
            <p:spPr bwMode="auto">
              <a:xfrm>
                <a:off x="6130698" y="4080547"/>
                <a:ext cx="0" cy="664206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4" name="Straight Connector 169"/>
              <p:cNvCxnSpPr>
                <a:cxnSpLocks noChangeShapeType="1"/>
              </p:cNvCxnSpPr>
              <p:nvPr/>
            </p:nvCxnSpPr>
            <p:spPr bwMode="auto">
              <a:xfrm>
                <a:off x="5942439" y="4080547"/>
                <a:ext cx="0" cy="619527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5" name="Straight Connector 171"/>
              <p:cNvCxnSpPr>
                <a:cxnSpLocks noChangeShapeType="1"/>
              </p:cNvCxnSpPr>
              <p:nvPr/>
            </p:nvCxnSpPr>
            <p:spPr bwMode="auto">
              <a:xfrm>
                <a:off x="5202818" y="3967364"/>
                <a:ext cx="0" cy="61197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6" name="Straight Connector 173"/>
              <p:cNvCxnSpPr>
                <a:cxnSpLocks noChangeShapeType="1"/>
              </p:cNvCxnSpPr>
              <p:nvPr/>
            </p:nvCxnSpPr>
            <p:spPr bwMode="auto">
              <a:xfrm>
                <a:off x="5263906" y="3967364"/>
                <a:ext cx="0" cy="692509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7" name="Straight Connector 175"/>
              <p:cNvCxnSpPr>
                <a:cxnSpLocks noChangeShapeType="1"/>
              </p:cNvCxnSpPr>
              <p:nvPr/>
            </p:nvCxnSpPr>
            <p:spPr bwMode="auto">
              <a:xfrm>
                <a:off x="5360548" y="3985991"/>
                <a:ext cx="0" cy="66643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8" name="Straight Connector 177"/>
              <p:cNvCxnSpPr>
                <a:cxnSpLocks noChangeShapeType="1"/>
              </p:cNvCxnSpPr>
              <p:nvPr/>
            </p:nvCxnSpPr>
            <p:spPr bwMode="auto">
              <a:xfrm>
                <a:off x="5453455" y="3990881"/>
                <a:ext cx="0" cy="615794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79" name="Straight Connector 186"/>
              <p:cNvCxnSpPr>
                <a:cxnSpLocks noChangeShapeType="1"/>
              </p:cNvCxnSpPr>
              <p:nvPr/>
            </p:nvCxnSpPr>
            <p:spPr bwMode="auto">
              <a:xfrm>
                <a:off x="5556142" y="3967364"/>
                <a:ext cx="0" cy="67165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380" name="Straight Connector 199"/>
              <p:cNvCxnSpPr>
                <a:cxnSpLocks noChangeShapeType="1"/>
              </p:cNvCxnSpPr>
              <p:nvPr/>
            </p:nvCxnSpPr>
            <p:spPr bwMode="auto">
              <a:xfrm>
                <a:off x="5749290" y="4044805"/>
                <a:ext cx="0" cy="653782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</p:grpSp>
        <p:sp>
          <p:nvSpPr>
            <p:cNvPr id="298" name="Freeform 201"/>
            <p:cNvSpPr/>
            <p:nvPr/>
          </p:nvSpPr>
          <p:spPr bwMode="auto">
            <a:xfrm>
              <a:off x="5105400" y="3525013"/>
              <a:ext cx="3489325" cy="350838"/>
            </a:xfrm>
            <a:custGeom>
              <a:avLst/>
              <a:gdLst>
                <a:gd name="connsiteX0" fmla="*/ 3490175 w 3490175"/>
                <a:gd name="connsiteY0" fmla="*/ 293638 h 350305"/>
                <a:gd name="connsiteX1" fmla="*/ 3199112 w 3490175"/>
                <a:gd name="connsiteY1" fmla="*/ 234395 h 350305"/>
                <a:gd name="connsiteX2" fmla="*/ 2915777 w 3490175"/>
                <a:gd name="connsiteY2" fmla="*/ 316820 h 350305"/>
                <a:gd name="connsiteX3" fmla="*/ 2624715 w 3490175"/>
                <a:gd name="connsiteY3" fmla="*/ 270456 h 350305"/>
                <a:gd name="connsiteX4" fmla="*/ 2333652 w 3490175"/>
                <a:gd name="connsiteY4" fmla="*/ 324547 h 350305"/>
                <a:gd name="connsiteX5" fmla="*/ 2045165 w 3490175"/>
                <a:gd name="connsiteY5" fmla="*/ 270456 h 350305"/>
                <a:gd name="connsiteX6" fmla="*/ 1751527 w 3490175"/>
                <a:gd name="connsiteY6" fmla="*/ 218941 h 350305"/>
                <a:gd name="connsiteX7" fmla="*/ 1460465 w 3490175"/>
                <a:gd name="connsiteY7" fmla="*/ 303941 h 350305"/>
                <a:gd name="connsiteX8" fmla="*/ 1166826 w 3490175"/>
                <a:gd name="connsiteY8" fmla="*/ 350305 h 350305"/>
                <a:gd name="connsiteX9" fmla="*/ 968492 w 3490175"/>
                <a:gd name="connsiteY9" fmla="*/ 314244 h 350305"/>
                <a:gd name="connsiteX10" fmla="*/ 783036 w 3490175"/>
                <a:gd name="connsiteY10" fmla="*/ 306517 h 350305"/>
                <a:gd name="connsiteX11" fmla="*/ 582125 w 3490175"/>
                <a:gd name="connsiteY11" fmla="*/ 306517 h 350305"/>
                <a:gd name="connsiteX12" fmla="*/ 388942 w 3490175"/>
                <a:gd name="connsiteY12" fmla="*/ 226668 h 350305"/>
                <a:gd name="connsiteX13" fmla="*/ 293639 w 3490175"/>
                <a:gd name="connsiteY13" fmla="*/ 262729 h 350305"/>
                <a:gd name="connsiteX14" fmla="*/ 208638 w 3490175"/>
                <a:gd name="connsiteY14" fmla="*/ 265305 h 350305"/>
                <a:gd name="connsiteX15" fmla="*/ 121062 w 3490175"/>
                <a:gd name="connsiteY15" fmla="*/ 265305 h 350305"/>
                <a:gd name="connsiteX16" fmla="*/ 48940 w 3490175"/>
                <a:gd name="connsiteY16" fmla="*/ 229244 h 350305"/>
                <a:gd name="connsiteX17" fmla="*/ 0 w 3490175"/>
                <a:gd name="connsiteY17" fmla="*/ 0 h 350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0175" h="350305">
                  <a:moveTo>
                    <a:pt x="3490175" y="293638"/>
                  </a:moveTo>
                  <a:lnTo>
                    <a:pt x="3199112" y="234395"/>
                  </a:lnTo>
                  <a:lnTo>
                    <a:pt x="2915777" y="316820"/>
                  </a:lnTo>
                  <a:lnTo>
                    <a:pt x="2624715" y="270456"/>
                  </a:lnTo>
                  <a:lnTo>
                    <a:pt x="2333652" y="324547"/>
                  </a:lnTo>
                  <a:lnTo>
                    <a:pt x="2045165" y="270456"/>
                  </a:lnTo>
                  <a:lnTo>
                    <a:pt x="1751527" y="218941"/>
                  </a:lnTo>
                  <a:lnTo>
                    <a:pt x="1460465" y="303941"/>
                  </a:lnTo>
                  <a:lnTo>
                    <a:pt x="1166826" y="350305"/>
                  </a:lnTo>
                  <a:lnTo>
                    <a:pt x="968492" y="314244"/>
                  </a:lnTo>
                  <a:lnTo>
                    <a:pt x="783036" y="306517"/>
                  </a:lnTo>
                  <a:lnTo>
                    <a:pt x="582125" y="306517"/>
                  </a:lnTo>
                  <a:lnTo>
                    <a:pt x="388942" y="226668"/>
                  </a:lnTo>
                  <a:lnTo>
                    <a:pt x="293639" y="262729"/>
                  </a:lnTo>
                  <a:lnTo>
                    <a:pt x="208638" y="265305"/>
                  </a:lnTo>
                  <a:lnTo>
                    <a:pt x="121062" y="265305"/>
                  </a:lnTo>
                  <a:lnTo>
                    <a:pt x="48940" y="229244"/>
                  </a:lnTo>
                  <a:lnTo>
                    <a:pt x="0" y="0"/>
                  </a:ln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grpSp>
          <p:nvGrpSpPr>
            <p:cNvPr id="299" name="Group 206"/>
            <p:cNvGrpSpPr>
              <a:grpSpLocks/>
            </p:cNvGrpSpPr>
            <p:nvPr/>
          </p:nvGrpSpPr>
          <p:grpSpPr bwMode="auto">
            <a:xfrm>
              <a:off x="5067300" y="3496438"/>
              <a:ext cx="3562350" cy="414337"/>
              <a:chOff x="5067808" y="3848224"/>
              <a:chExt cx="3561805" cy="414434"/>
            </a:xfrm>
            <a:solidFill>
              <a:srgbClr val="00B050"/>
            </a:solidFill>
          </p:grpSpPr>
          <p:sp>
            <p:nvSpPr>
              <p:cNvPr id="343" name="Rectangle 342"/>
              <p:cNvSpPr/>
              <p:nvPr/>
            </p:nvSpPr>
            <p:spPr bwMode="auto">
              <a:xfrm>
                <a:off x="5117013" y="4072113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4" name="Rectangle 343"/>
              <p:cNvSpPr/>
              <p:nvPr/>
            </p:nvSpPr>
            <p:spPr bwMode="auto">
              <a:xfrm>
                <a:off x="5191614" y="4116574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5" name="Rectangle 344"/>
              <p:cNvSpPr/>
              <p:nvPr/>
            </p:nvSpPr>
            <p:spPr bwMode="auto">
              <a:xfrm>
                <a:off x="5290024" y="4116574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6" name="Rectangle 345"/>
              <p:cNvSpPr/>
              <p:nvPr/>
            </p:nvSpPr>
            <p:spPr bwMode="auto">
              <a:xfrm>
                <a:off x="5366212" y="4111811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7" name="Rectangle 346"/>
              <p:cNvSpPr/>
              <p:nvPr/>
            </p:nvSpPr>
            <p:spPr bwMode="auto">
              <a:xfrm>
                <a:off x="5459861" y="4075289"/>
                <a:ext cx="68252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8" name="Rectangle 347"/>
              <p:cNvSpPr/>
              <p:nvPr/>
            </p:nvSpPr>
            <p:spPr bwMode="auto">
              <a:xfrm>
                <a:off x="5650332" y="4149920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49" name="Rectangle 348"/>
              <p:cNvSpPr/>
              <p:nvPr/>
            </p:nvSpPr>
            <p:spPr bwMode="auto">
              <a:xfrm>
                <a:off x="5853501" y="4149920"/>
                <a:ext cx="68252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0" name="Rectangle 349"/>
              <p:cNvSpPr/>
              <p:nvPr/>
            </p:nvSpPr>
            <p:spPr bwMode="auto">
              <a:xfrm>
                <a:off x="6039209" y="4161034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1" name="Rectangle 350"/>
              <p:cNvSpPr/>
              <p:nvPr/>
            </p:nvSpPr>
            <p:spPr bwMode="auto">
              <a:xfrm>
                <a:off x="6237617" y="4194380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2" name="Rectangle 351"/>
              <p:cNvSpPr/>
              <p:nvPr/>
            </p:nvSpPr>
            <p:spPr bwMode="auto">
              <a:xfrm>
                <a:off x="6528085" y="4149920"/>
                <a:ext cx="68253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3" name="Rectangle 352"/>
              <p:cNvSpPr/>
              <p:nvPr/>
            </p:nvSpPr>
            <p:spPr bwMode="auto">
              <a:xfrm>
                <a:off x="6816965" y="4067350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4" name="Rectangle 353"/>
              <p:cNvSpPr/>
              <p:nvPr/>
            </p:nvSpPr>
            <p:spPr bwMode="auto">
              <a:xfrm>
                <a:off x="7107434" y="4111811"/>
                <a:ext cx="69839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5" name="Rectangle 354"/>
              <p:cNvSpPr/>
              <p:nvPr/>
            </p:nvSpPr>
            <p:spPr bwMode="auto">
              <a:xfrm>
                <a:off x="7407425" y="4173737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6" name="Rectangle 355"/>
              <p:cNvSpPr/>
              <p:nvPr/>
            </p:nvSpPr>
            <p:spPr bwMode="auto">
              <a:xfrm>
                <a:off x="7694719" y="4108635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7" name="Rectangle 356"/>
              <p:cNvSpPr/>
              <p:nvPr/>
            </p:nvSpPr>
            <p:spPr bwMode="auto">
              <a:xfrm>
                <a:off x="7989949" y="4157858"/>
                <a:ext cx="68252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8" name="Rectangle 357"/>
              <p:cNvSpPr/>
              <p:nvPr/>
            </p:nvSpPr>
            <p:spPr bwMode="auto">
              <a:xfrm>
                <a:off x="8270893" y="4078465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59" name="Rectangle 358"/>
              <p:cNvSpPr/>
              <p:nvPr/>
            </p:nvSpPr>
            <p:spPr bwMode="auto">
              <a:xfrm>
                <a:off x="8561361" y="4137217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60" name="Rectangle 359"/>
              <p:cNvSpPr/>
              <p:nvPr/>
            </p:nvSpPr>
            <p:spPr bwMode="auto">
              <a:xfrm>
                <a:off x="5067808" y="3848224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</p:grpSp>
        <p:grpSp>
          <p:nvGrpSpPr>
            <p:cNvPr id="300" name="Grouper 3"/>
            <p:cNvGrpSpPr>
              <a:grpSpLocks/>
            </p:cNvGrpSpPr>
            <p:nvPr/>
          </p:nvGrpSpPr>
          <p:grpSpPr bwMode="auto">
            <a:xfrm>
              <a:off x="5151438" y="3323400"/>
              <a:ext cx="3443287" cy="927100"/>
              <a:chOff x="5151438" y="4098925"/>
              <a:chExt cx="3443287" cy="927100"/>
            </a:xfrm>
          </p:grpSpPr>
          <p:cxnSp>
            <p:nvCxnSpPr>
              <p:cNvPr id="325" name="Straight Connector 208"/>
              <p:cNvCxnSpPr>
                <a:cxnSpLocks noChangeShapeType="1"/>
              </p:cNvCxnSpPr>
              <p:nvPr/>
            </p:nvCxnSpPr>
            <p:spPr bwMode="auto">
              <a:xfrm>
                <a:off x="6270625" y="4238625"/>
                <a:ext cx="0" cy="73342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26" name="Straight Connector 210"/>
              <p:cNvCxnSpPr>
                <a:cxnSpLocks noChangeShapeType="1"/>
              </p:cNvCxnSpPr>
              <p:nvPr/>
            </p:nvCxnSpPr>
            <p:spPr bwMode="auto">
              <a:xfrm>
                <a:off x="6072188" y="4313238"/>
                <a:ext cx="0" cy="6588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27" name="Straight Connector 212"/>
              <p:cNvCxnSpPr>
                <a:cxnSpLocks noChangeShapeType="1"/>
              </p:cNvCxnSpPr>
              <p:nvPr/>
            </p:nvCxnSpPr>
            <p:spPr bwMode="auto">
              <a:xfrm>
                <a:off x="5888038" y="4283075"/>
                <a:ext cx="0" cy="6350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28" name="Straight Connector 214"/>
              <p:cNvCxnSpPr>
                <a:cxnSpLocks noChangeShapeType="1"/>
              </p:cNvCxnSpPr>
              <p:nvPr/>
            </p:nvCxnSpPr>
            <p:spPr bwMode="auto">
              <a:xfrm>
                <a:off x="5683250" y="4300538"/>
                <a:ext cx="0" cy="62388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0" name="Straight Connector 216"/>
              <p:cNvCxnSpPr>
                <a:cxnSpLocks noChangeShapeType="1"/>
              </p:cNvCxnSpPr>
              <p:nvPr/>
            </p:nvCxnSpPr>
            <p:spPr bwMode="auto">
              <a:xfrm>
                <a:off x="5492750" y="4200525"/>
                <a:ext cx="0" cy="66675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1" name="Straight Connector 218"/>
              <p:cNvCxnSpPr>
                <a:cxnSpLocks noChangeShapeType="1"/>
              </p:cNvCxnSpPr>
              <p:nvPr/>
            </p:nvCxnSpPr>
            <p:spPr bwMode="auto">
              <a:xfrm>
                <a:off x="5399088" y="4238625"/>
                <a:ext cx="0" cy="65405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2" name="Straight Connector 220"/>
              <p:cNvCxnSpPr>
                <a:cxnSpLocks noChangeShapeType="1"/>
              </p:cNvCxnSpPr>
              <p:nvPr/>
            </p:nvCxnSpPr>
            <p:spPr bwMode="auto">
              <a:xfrm>
                <a:off x="5308600" y="4238625"/>
                <a:ext cx="0" cy="646113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3" name="Straight Connector 222"/>
              <p:cNvCxnSpPr>
                <a:cxnSpLocks noChangeShapeType="1"/>
              </p:cNvCxnSpPr>
              <p:nvPr/>
            </p:nvCxnSpPr>
            <p:spPr bwMode="auto">
              <a:xfrm>
                <a:off x="5151438" y="4238625"/>
                <a:ext cx="0" cy="6858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4" name="Straight Connector 224"/>
              <p:cNvCxnSpPr>
                <a:cxnSpLocks noChangeShapeType="1"/>
              </p:cNvCxnSpPr>
              <p:nvPr/>
            </p:nvCxnSpPr>
            <p:spPr bwMode="auto">
              <a:xfrm>
                <a:off x="5214938" y="4200525"/>
                <a:ext cx="0" cy="6477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5" name="Straight Connector 227"/>
              <p:cNvCxnSpPr>
                <a:cxnSpLocks noChangeShapeType="1"/>
              </p:cNvCxnSpPr>
              <p:nvPr/>
            </p:nvCxnSpPr>
            <p:spPr bwMode="auto">
              <a:xfrm>
                <a:off x="6561138" y="4271963"/>
                <a:ext cx="0" cy="70008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6" name="Straight Connector 229"/>
              <p:cNvCxnSpPr>
                <a:cxnSpLocks noChangeShapeType="1"/>
              </p:cNvCxnSpPr>
              <p:nvPr/>
            </p:nvCxnSpPr>
            <p:spPr bwMode="auto">
              <a:xfrm>
                <a:off x="6851650" y="4227513"/>
                <a:ext cx="0" cy="6461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7" name="Straight Connector 231"/>
              <p:cNvCxnSpPr>
                <a:cxnSpLocks noChangeShapeType="1"/>
              </p:cNvCxnSpPr>
              <p:nvPr/>
            </p:nvCxnSpPr>
            <p:spPr bwMode="auto">
              <a:xfrm>
                <a:off x="7142163" y="4271963"/>
                <a:ext cx="0" cy="73183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8" name="Straight Connector 233"/>
              <p:cNvCxnSpPr>
                <a:cxnSpLocks noChangeShapeType="1"/>
              </p:cNvCxnSpPr>
              <p:nvPr/>
            </p:nvCxnSpPr>
            <p:spPr bwMode="auto">
              <a:xfrm>
                <a:off x="7442200" y="4316413"/>
                <a:ext cx="0" cy="65563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39" name="Straight Connector 235"/>
              <p:cNvCxnSpPr>
                <a:cxnSpLocks noChangeShapeType="1"/>
              </p:cNvCxnSpPr>
              <p:nvPr/>
            </p:nvCxnSpPr>
            <p:spPr bwMode="auto">
              <a:xfrm>
                <a:off x="7727950" y="4238625"/>
                <a:ext cx="0" cy="70167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40" name="Straight Connector 237"/>
              <p:cNvCxnSpPr>
                <a:cxnSpLocks noChangeShapeType="1"/>
              </p:cNvCxnSpPr>
              <p:nvPr/>
            </p:nvCxnSpPr>
            <p:spPr bwMode="auto">
              <a:xfrm>
                <a:off x="8023225" y="4265613"/>
                <a:ext cx="0" cy="7350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41" name="Straight Connector 256"/>
              <p:cNvCxnSpPr>
                <a:cxnSpLocks noChangeShapeType="1"/>
              </p:cNvCxnSpPr>
              <p:nvPr/>
            </p:nvCxnSpPr>
            <p:spPr bwMode="auto">
              <a:xfrm>
                <a:off x="8304213" y="4098925"/>
                <a:ext cx="0" cy="84137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342" name="Straight Connector 258"/>
              <p:cNvCxnSpPr>
                <a:cxnSpLocks noChangeShapeType="1"/>
              </p:cNvCxnSpPr>
              <p:nvPr/>
            </p:nvCxnSpPr>
            <p:spPr bwMode="auto">
              <a:xfrm>
                <a:off x="8594725" y="4164013"/>
                <a:ext cx="0" cy="8620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301" name="Group 345"/>
            <p:cNvGrpSpPr>
              <a:grpSpLocks/>
            </p:cNvGrpSpPr>
            <p:nvPr/>
          </p:nvGrpSpPr>
          <p:grpSpPr bwMode="auto">
            <a:xfrm>
              <a:off x="4529138" y="2607438"/>
              <a:ext cx="527050" cy="2655887"/>
              <a:chOff x="418719" y="2959540"/>
              <a:chExt cx="527050" cy="2655396"/>
            </a:xfrm>
          </p:grpSpPr>
          <p:sp>
            <p:nvSpPr>
              <p:cNvPr id="318" name="TextBox 346"/>
              <p:cNvSpPr txBox="1">
                <a:spLocks noChangeArrowheads="1"/>
              </p:cNvSpPr>
              <p:nvPr/>
            </p:nvSpPr>
            <p:spPr bwMode="auto">
              <a:xfrm>
                <a:off x="418719" y="2959540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20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9" name="TextBox 347"/>
              <p:cNvSpPr txBox="1">
                <a:spLocks noChangeArrowheads="1"/>
              </p:cNvSpPr>
              <p:nvPr/>
            </p:nvSpPr>
            <p:spPr bwMode="auto">
              <a:xfrm>
                <a:off x="418719" y="3334121"/>
                <a:ext cx="527050" cy="3396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0" name="TextBox 348"/>
              <p:cNvSpPr txBox="1">
                <a:spLocks noChangeArrowheads="1"/>
              </p:cNvSpPr>
              <p:nvPr/>
            </p:nvSpPr>
            <p:spPr bwMode="auto">
              <a:xfrm>
                <a:off x="418719" y="3722987"/>
                <a:ext cx="527050" cy="3380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1" name="TextBox 349"/>
              <p:cNvSpPr txBox="1">
                <a:spLocks noChangeArrowheads="1"/>
              </p:cNvSpPr>
              <p:nvPr/>
            </p:nvSpPr>
            <p:spPr bwMode="auto">
              <a:xfrm>
                <a:off x="418719" y="4108677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-10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2" name="TextBox 350"/>
              <p:cNvSpPr txBox="1">
                <a:spLocks noChangeArrowheads="1"/>
              </p:cNvSpPr>
              <p:nvPr/>
            </p:nvSpPr>
            <p:spPr bwMode="auto">
              <a:xfrm>
                <a:off x="418719" y="4483258"/>
                <a:ext cx="527050" cy="3396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-20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3" name="TextBox 351"/>
              <p:cNvSpPr txBox="1">
                <a:spLocks noChangeArrowheads="1"/>
              </p:cNvSpPr>
              <p:nvPr/>
            </p:nvSpPr>
            <p:spPr bwMode="auto">
              <a:xfrm>
                <a:off x="418719" y="4872124"/>
                <a:ext cx="527050" cy="3380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-30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4" name="TextBox 352"/>
              <p:cNvSpPr txBox="1">
                <a:spLocks noChangeArrowheads="1"/>
              </p:cNvSpPr>
              <p:nvPr/>
            </p:nvSpPr>
            <p:spPr bwMode="auto">
              <a:xfrm>
                <a:off x="418719" y="5276861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-40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grpSp>
          <p:nvGrpSpPr>
            <p:cNvPr id="302" name="Group 263"/>
            <p:cNvGrpSpPr>
              <a:grpSpLocks/>
            </p:cNvGrpSpPr>
            <p:nvPr/>
          </p:nvGrpSpPr>
          <p:grpSpPr bwMode="auto">
            <a:xfrm>
              <a:off x="4852988" y="5107750"/>
              <a:ext cx="4024312" cy="338138"/>
              <a:chOff x="4853739" y="5529093"/>
              <a:chExt cx="4024196" cy="338554"/>
            </a:xfrm>
          </p:grpSpPr>
          <p:sp>
            <p:nvSpPr>
              <p:cNvPr id="311" name="TextBox 355"/>
              <p:cNvSpPr txBox="1">
                <a:spLocks noChangeArrowheads="1"/>
              </p:cNvSpPr>
              <p:nvPr/>
            </p:nvSpPr>
            <p:spPr bwMode="auto">
              <a:xfrm>
                <a:off x="4853739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BL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2" name="TextBox 356"/>
              <p:cNvSpPr txBox="1">
                <a:spLocks noChangeArrowheads="1"/>
              </p:cNvSpPr>
              <p:nvPr/>
            </p:nvSpPr>
            <p:spPr bwMode="auto">
              <a:xfrm>
                <a:off x="5452209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24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3" name="TextBox 357"/>
              <p:cNvSpPr txBox="1">
                <a:spLocks noChangeArrowheads="1"/>
              </p:cNvSpPr>
              <p:nvPr/>
            </p:nvSpPr>
            <p:spPr bwMode="auto">
              <a:xfrm>
                <a:off x="6010993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48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4" name="TextBox 358"/>
              <p:cNvSpPr txBox="1">
                <a:spLocks noChangeArrowheads="1"/>
              </p:cNvSpPr>
              <p:nvPr/>
            </p:nvSpPr>
            <p:spPr bwMode="auto">
              <a:xfrm>
                <a:off x="6609463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72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5" name="TextBox 359"/>
              <p:cNvSpPr txBox="1">
                <a:spLocks noChangeArrowheads="1"/>
              </p:cNvSpPr>
              <p:nvPr/>
            </p:nvSpPr>
            <p:spPr bwMode="auto">
              <a:xfrm>
                <a:off x="7187297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96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6" name="TextBox 360"/>
              <p:cNvSpPr txBox="1">
                <a:spLocks noChangeArrowheads="1"/>
              </p:cNvSpPr>
              <p:nvPr/>
            </p:nvSpPr>
            <p:spPr bwMode="auto">
              <a:xfrm>
                <a:off x="7785766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120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17" name="TextBox 361"/>
              <p:cNvSpPr txBox="1">
                <a:spLocks noChangeArrowheads="1"/>
              </p:cNvSpPr>
              <p:nvPr/>
            </p:nvSpPr>
            <p:spPr bwMode="auto">
              <a:xfrm>
                <a:off x="8350900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144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303" name="TextBox 363"/>
            <p:cNvSpPr txBox="1">
              <a:spLocks noChangeArrowheads="1"/>
            </p:cNvSpPr>
            <p:nvPr/>
          </p:nvSpPr>
          <p:spPr bwMode="auto">
            <a:xfrm>
              <a:off x="8213725" y="4444175"/>
              <a:ext cx="5905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-15,1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304" name="TextBox 364"/>
            <p:cNvSpPr txBox="1">
              <a:spLocks noChangeArrowheads="1"/>
            </p:cNvSpPr>
            <p:nvPr/>
          </p:nvSpPr>
          <p:spPr bwMode="auto">
            <a:xfrm>
              <a:off x="7192963" y="4371150"/>
              <a:ext cx="58896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-13,7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305" name="TextBox 365"/>
            <p:cNvSpPr txBox="1">
              <a:spLocks noChangeArrowheads="1"/>
            </p:cNvSpPr>
            <p:nvPr/>
          </p:nvSpPr>
          <p:spPr bwMode="auto">
            <a:xfrm>
              <a:off x="6048375" y="4382262"/>
              <a:ext cx="588963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-12,9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306" name="TextBox 366"/>
            <p:cNvSpPr txBox="1"/>
            <p:nvPr/>
          </p:nvSpPr>
          <p:spPr>
            <a:xfrm>
              <a:off x="5981700" y="3156713"/>
              <a:ext cx="588963" cy="3063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-9,1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307" name="TextBox 367"/>
            <p:cNvSpPr txBox="1"/>
            <p:nvPr/>
          </p:nvSpPr>
          <p:spPr>
            <a:xfrm>
              <a:off x="7143750" y="3271013"/>
              <a:ext cx="588963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-8,3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308" name="TextBox 368"/>
            <p:cNvSpPr txBox="1"/>
            <p:nvPr/>
          </p:nvSpPr>
          <p:spPr>
            <a:xfrm>
              <a:off x="8162925" y="3063051"/>
              <a:ext cx="588963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-7,5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309" name="TextBox 369"/>
            <p:cNvSpPr txBox="1">
              <a:spLocks noChangeArrowheads="1"/>
            </p:cNvSpPr>
            <p:nvPr/>
          </p:nvSpPr>
          <p:spPr bwMode="auto">
            <a:xfrm>
              <a:off x="5043488" y="5344287"/>
              <a:ext cx="36703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600" b="1" smtClean="0">
                  <a:solidFill>
                    <a:srgbClr val="333399"/>
                  </a:solidFill>
                  <a:latin typeface="+mj-lt"/>
                </a:rPr>
                <a:t>Semaines</a:t>
              </a:r>
              <a:endParaRPr lang="fr-FR" sz="1600" b="1">
                <a:solidFill>
                  <a:srgbClr val="333399"/>
                </a:solidFill>
                <a:latin typeface="+mj-lt"/>
              </a:endParaRPr>
            </a:p>
          </p:txBody>
        </p:sp>
      </p:grpSp>
      <p:grpSp>
        <p:nvGrpSpPr>
          <p:cNvPr id="404" name="Groupe 286"/>
          <p:cNvGrpSpPr>
            <a:grpSpLocks/>
          </p:cNvGrpSpPr>
          <p:nvPr/>
        </p:nvGrpSpPr>
        <p:grpSpPr bwMode="auto">
          <a:xfrm>
            <a:off x="290513" y="2606675"/>
            <a:ext cx="4157662" cy="3074988"/>
            <a:chOff x="290250" y="2607438"/>
            <a:chExt cx="4157925" cy="3074987"/>
          </a:xfrm>
        </p:grpSpPr>
        <p:cxnSp>
          <p:nvCxnSpPr>
            <p:cNvPr id="405" name="Straight Connector 396"/>
            <p:cNvCxnSpPr>
              <a:cxnSpLocks noChangeShapeType="1"/>
            </p:cNvCxnSpPr>
            <p:nvPr/>
          </p:nvCxnSpPr>
          <p:spPr bwMode="auto">
            <a:xfrm>
              <a:off x="952500" y="4310825"/>
              <a:ext cx="3290888" cy="1587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prstDash val="sysDot"/>
              <a:round/>
              <a:headEnd/>
              <a:tailEnd/>
            </a:ln>
          </p:spPr>
        </p:cxnSp>
        <p:grpSp>
          <p:nvGrpSpPr>
            <p:cNvPr id="406" name="Group 13"/>
            <p:cNvGrpSpPr>
              <a:grpSpLocks/>
            </p:cNvGrpSpPr>
            <p:nvPr/>
          </p:nvGrpSpPr>
          <p:grpSpPr bwMode="auto">
            <a:xfrm>
              <a:off x="914400" y="2763013"/>
              <a:ext cx="3332163" cy="2406650"/>
              <a:chOff x="913765" y="3114392"/>
              <a:chExt cx="3332309" cy="2406815"/>
            </a:xfrm>
          </p:grpSpPr>
          <p:grpSp>
            <p:nvGrpSpPr>
              <p:cNvPr id="519" name="Group 5"/>
              <p:cNvGrpSpPr>
                <a:grpSpLocks/>
              </p:cNvGrpSpPr>
              <p:nvPr/>
            </p:nvGrpSpPr>
            <p:grpSpPr bwMode="auto">
              <a:xfrm>
                <a:off x="977773" y="3114392"/>
                <a:ext cx="3268301" cy="2331267"/>
                <a:chOff x="977773" y="3114392"/>
                <a:chExt cx="3268301" cy="2331267"/>
              </a:xfrm>
            </p:grpSpPr>
            <p:cxnSp>
              <p:nvCxnSpPr>
                <p:cNvPr id="536" name="Straight Connector 2"/>
                <p:cNvCxnSpPr>
                  <a:cxnSpLocks noChangeShapeType="1"/>
                </p:cNvCxnSpPr>
                <p:nvPr/>
              </p:nvCxnSpPr>
              <p:spPr bwMode="auto">
                <a:xfrm>
                  <a:off x="991354" y="3114392"/>
                  <a:ext cx="0" cy="2331267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7" name="Straight Connector 4"/>
                <p:cNvCxnSpPr>
                  <a:cxnSpLocks noChangeShapeType="1"/>
                </p:cNvCxnSpPr>
                <p:nvPr/>
              </p:nvCxnSpPr>
              <p:spPr bwMode="auto">
                <a:xfrm>
                  <a:off x="977773" y="5445659"/>
                  <a:ext cx="3268301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520" name="Group 8"/>
              <p:cNvGrpSpPr>
                <a:grpSpLocks/>
              </p:cNvGrpSpPr>
              <p:nvPr/>
            </p:nvGrpSpPr>
            <p:grpSpPr bwMode="auto">
              <a:xfrm>
                <a:off x="913765" y="3128817"/>
                <a:ext cx="64008" cy="2316842"/>
                <a:chOff x="913765" y="3128817"/>
                <a:chExt cx="64008" cy="2316842"/>
              </a:xfrm>
            </p:grpSpPr>
            <p:cxnSp>
              <p:nvCxnSpPr>
                <p:cNvPr id="529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12881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0" name="Straight Connector 12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50380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1" name="Straight Connector 14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893220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2" name="Straight Connector 15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276228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3" name="Straight Connector 16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659873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4" name="Straight Connector 1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055055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35" name="Straight Connector 18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445659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521" name="Group 11"/>
              <p:cNvGrpSpPr>
                <a:grpSpLocks/>
              </p:cNvGrpSpPr>
              <p:nvPr/>
            </p:nvGrpSpPr>
            <p:grpSpPr bwMode="auto">
              <a:xfrm>
                <a:off x="1041320" y="5457199"/>
                <a:ext cx="3142678" cy="64008"/>
                <a:chOff x="1041320" y="5457199"/>
                <a:chExt cx="3142678" cy="64008"/>
              </a:xfrm>
            </p:grpSpPr>
            <p:cxnSp>
              <p:nvCxnSpPr>
                <p:cNvPr id="522" name="Straight Connector 10"/>
                <p:cNvCxnSpPr>
                  <a:cxnSpLocks noChangeShapeType="1"/>
                </p:cNvCxnSpPr>
                <p:nvPr/>
              </p:nvCxnSpPr>
              <p:spPr bwMode="auto">
                <a:xfrm>
                  <a:off x="104132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3" name="Straight Connector 21"/>
                <p:cNvCxnSpPr>
                  <a:cxnSpLocks noChangeShapeType="1"/>
                </p:cNvCxnSpPr>
                <p:nvPr/>
              </p:nvCxnSpPr>
              <p:spPr bwMode="auto">
                <a:xfrm>
                  <a:off x="156342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4" name="Straight Connector 23"/>
                <p:cNvCxnSpPr>
                  <a:cxnSpLocks noChangeShapeType="1"/>
                </p:cNvCxnSpPr>
                <p:nvPr/>
              </p:nvCxnSpPr>
              <p:spPr bwMode="auto">
                <a:xfrm>
                  <a:off x="2091294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5" name="Straight Connector 24"/>
                <p:cNvCxnSpPr>
                  <a:cxnSpLocks noChangeShapeType="1"/>
                </p:cNvCxnSpPr>
                <p:nvPr/>
              </p:nvCxnSpPr>
              <p:spPr bwMode="auto">
                <a:xfrm>
                  <a:off x="261192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6" name="Straight Connector 25"/>
                <p:cNvCxnSpPr>
                  <a:cxnSpLocks noChangeShapeType="1"/>
                </p:cNvCxnSpPr>
                <p:nvPr/>
              </p:nvCxnSpPr>
              <p:spPr bwMode="auto">
                <a:xfrm>
                  <a:off x="3142679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7" name="Straight Connector 26"/>
                <p:cNvCxnSpPr>
                  <a:cxnSpLocks noChangeShapeType="1"/>
                </p:cNvCxnSpPr>
                <p:nvPr/>
              </p:nvCxnSpPr>
              <p:spPr bwMode="auto">
                <a:xfrm>
                  <a:off x="365035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8" name="Straight Connector 27"/>
                <p:cNvCxnSpPr>
                  <a:cxnSpLocks noChangeShapeType="1"/>
                </p:cNvCxnSpPr>
                <p:nvPr/>
              </p:nvCxnSpPr>
              <p:spPr bwMode="auto">
                <a:xfrm>
                  <a:off x="418399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407" name="Freeform 19"/>
            <p:cNvSpPr/>
            <p:nvPr/>
          </p:nvSpPr>
          <p:spPr bwMode="auto">
            <a:xfrm>
              <a:off x="1080875" y="3967926"/>
              <a:ext cx="3146624" cy="344487"/>
            </a:xfrm>
            <a:custGeom>
              <a:avLst/>
              <a:gdLst>
                <a:gd name="connsiteX0" fmla="*/ 3145298 w 3145298"/>
                <a:gd name="connsiteY0" fmla="*/ 71484 h 345507"/>
                <a:gd name="connsiteX1" fmla="*/ 2883190 w 3145298"/>
                <a:gd name="connsiteY1" fmla="*/ 154882 h 345507"/>
                <a:gd name="connsiteX2" fmla="*/ 2624060 w 3145298"/>
                <a:gd name="connsiteY2" fmla="*/ 71484 h 345507"/>
                <a:gd name="connsiteX3" fmla="*/ 2355995 w 3145298"/>
                <a:gd name="connsiteY3" fmla="*/ 71484 h 345507"/>
                <a:gd name="connsiteX4" fmla="*/ 2102822 w 3145298"/>
                <a:gd name="connsiteY4" fmla="*/ 32764 h 345507"/>
                <a:gd name="connsiteX5" fmla="*/ 1837736 w 3145298"/>
                <a:gd name="connsiteY5" fmla="*/ 38721 h 345507"/>
                <a:gd name="connsiteX6" fmla="*/ 1572649 w 3145298"/>
                <a:gd name="connsiteY6" fmla="*/ 71484 h 345507"/>
                <a:gd name="connsiteX7" fmla="*/ 1307562 w 3145298"/>
                <a:gd name="connsiteY7" fmla="*/ 32764 h 345507"/>
                <a:gd name="connsiteX8" fmla="*/ 1042476 w 3145298"/>
                <a:gd name="connsiteY8" fmla="*/ 0 h 345507"/>
                <a:gd name="connsiteX9" fmla="*/ 872701 w 3145298"/>
                <a:gd name="connsiteY9" fmla="*/ 38721 h 345507"/>
                <a:gd name="connsiteX10" fmla="*/ 699948 w 3145298"/>
                <a:gd name="connsiteY10" fmla="*/ 32764 h 345507"/>
                <a:gd name="connsiteX11" fmla="*/ 527195 w 3145298"/>
                <a:gd name="connsiteY11" fmla="*/ 38721 h 345507"/>
                <a:gd name="connsiteX12" fmla="*/ 351463 w 3145298"/>
                <a:gd name="connsiteY12" fmla="*/ 113183 h 345507"/>
                <a:gd name="connsiteX13" fmla="*/ 262108 w 3145298"/>
                <a:gd name="connsiteY13" fmla="*/ 104248 h 345507"/>
                <a:gd name="connsiteX14" fmla="*/ 166796 w 3145298"/>
                <a:gd name="connsiteY14" fmla="*/ 68506 h 345507"/>
                <a:gd name="connsiteX15" fmla="*/ 86377 w 3145298"/>
                <a:gd name="connsiteY15" fmla="*/ 68506 h 345507"/>
                <a:gd name="connsiteX16" fmla="*/ 41699 w 3145298"/>
                <a:gd name="connsiteY16" fmla="*/ 157861 h 345507"/>
                <a:gd name="connsiteX17" fmla="*/ 0 w 3145298"/>
                <a:gd name="connsiteY17" fmla="*/ 345507 h 34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298" h="345507">
                  <a:moveTo>
                    <a:pt x="3145298" y="71484"/>
                  </a:moveTo>
                  <a:lnTo>
                    <a:pt x="2883190" y="154882"/>
                  </a:lnTo>
                  <a:lnTo>
                    <a:pt x="2624060" y="71484"/>
                  </a:lnTo>
                  <a:lnTo>
                    <a:pt x="2355995" y="71484"/>
                  </a:lnTo>
                  <a:lnTo>
                    <a:pt x="2102822" y="32764"/>
                  </a:lnTo>
                  <a:lnTo>
                    <a:pt x="1837736" y="38721"/>
                  </a:lnTo>
                  <a:lnTo>
                    <a:pt x="1572649" y="71484"/>
                  </a:lnTo>
                  <a:lnTo>
                    <a:pt x="1307562" y="32764"/>
                  </a:lnTo>
                  <a:lnTo>
                    <a:pt x="1042476" y="0"/>
                  </a:lnTo>
                  <a:lnTo>
                    <a:pt x="872701" y="38721"/>
                  </a:lnTo>
                  <a:lnTo>
                    <a:pt x="699948" y="32764"/>
                  </a:lnTo>
                  <a:lnTo>
                    <a:pt x="527195" y="38721"/>
                  </a:lnTo>
                  <a:lnTo>
                    <a:pt x="351463" y="113183"/>
                  </a:lnTo>
                  <a:lnTo>
                    <a:pt x="262108" y="104248"/>
                  </a:lnTo>
                  <a:lnTo>
                    <a:pt x="166796" y="68506"/>
                  </a:lnTo>
                  <a:lnTo>
                    <a:pt x="86377" y="68506"/>
                  </a:lnTo>
                  <a:lnTo>
                    <a:pt x="41699" y="157861"/>
                  </a:lnTo>
                  <a:lnTo>
                    <a:pt x="0" y="345507"/>
                  </a:ln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08" name="Rectangle 407"/>
            <p:cNvSpPr/>
            <p:nvPr/>
          </p:nvSpPr>
          <p:spPr bwMode="auto">
            <a:xfrm>
              <a:off x="1049123" y="4279075"/>
              <a:ext cx="68266" cy="68262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grpSp>
          <p:nvGrpSpPr>
            <p:cNvPr id="409" name="Group 12297"/>
            <p:cNvGrpSpPr>
              <a:grpSpLocks/>
            </p:cNvGrpSpPr>
            <p:nvPr/>
          </p:nvGrpSpPr>
          <p:grpSpPr bwMode="auto">
            <a:xfrm>
              <a:off x="4195508" y="3693696"/>
              <a:ext cx="68517" cy="614832"/>
              <a:chOff x="4195220" y="4044805"/>
              <a:chExt cx="68506" cy="615068"/>
            </a:xfrm>
            <a:solidFill>
              <a:srgbClr val="00B050"/>
            </a:solidFill>
          </p:grpSpPr>
          <p:sp>
            <p:nvSpPr>
              <p:cNvPr id="517" name="Rectangle 516"/>
              <p:cNvSpPr/>
              <p:nvPr/>
            </p:nvSpPr>
            <p:spPr bwMode="auto">
              <a:xfrm>
                <a:off x="4195475" y="4357254"/>
                <a:ext cx="68251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18" name="Straight Connector 31"/>
              <p:cNvCxnSpPr>
                <a:cxnSpLocks noChangeShapeType="1"/>
              </p:cNvCxnSpPr>
              <p:nvPr/>
            </p:nvCxnSpPr>
            <p:spPr bwMode="auto">
              <a:xfrm>
                <a:off x="4230394" y="4044397"/>
                <a:ext cx="0" cy="6161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0" name="Group 12298"/>
            <p:cNvGrpSpPr>
              <a:grpSpLocks/>
            </p:cNvGrpSpPr>
            <p:nvPr/>
          </p:nvGrpSpPr>
          <p:grpSpPr bwMode="auto">
            <a:xfrm>
              <a:off x="3933358" y="3729424"/>
              <a:ext cx="68517" cy="663951"/>
              <a:chOff x="3933112" y="4080547"/>
              <a:chExt cx="68506" cy="664206"/>
            </a:xfrm>
            <a:solidFill>
              <a:srgbClr val="00B050"/>
            </a:solidFill>
          </p:grpSpPr>
          <p:sp>
            <p:nvSpPr>
              <p:cNvPr id="515" name="Rectangle 514"/>
              <p:cNvSpPr/>
              <p:nvPr/>
            </p:nvSpPr>
            <p:spPr bwMode="auto">
              <a:xfrm>
                <a:off x="3933579" y="4431896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16" name="Straight Connector 53"/>
              <p:cNvCxnSpPr>
                <a:cxnSpLocks noChangeShapeType="1"/>
              </p:cNvCxnSpPr>
              <p:nvPr/>
            </p:nvCxnSpPr>
            <p:spPr bwMode="auto">
              <a:xfrm>
                <a:off x="3968498" y="4080923"/>
                <a:ext cx="0" cy="66383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1" name="Group 12299"/>
            <p:cNvGrpSpPr>
              <a:grpSpLocks/>
            </p:cNvGrpSpPr>
            <p:nvPr/>
          </p:nvGrpSpPr>
          <p:grpSpPr bwMode="auto">
            <a:xfrm>
              <a:off x="3668228" y="3652013"/>
              <a:ext cx="68517" cy="626734"/>
              <a:chOff x="3668025" y="4003106"/>
              <a:chExt cx="68506" cy="626975"/>
            </a:xfrm>
            <a:solidFill>
              <a:srgbClr val="00B050"/>
            </a:solidFill>
          </p:grpSpPr>
          <p:sp>
            <p:nvSpPr>
              <p:cNvPr id="513" name="Rectangle 512"/>
              <p:cNvSpPr/>
              <p:nvPr/>
            </p:nvSpPr>
            <p:spPr bwMode="auto">
              <a:xfrm>
                <a:off x="3668510" y="4357254"/>
                <a:ext cx="68251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14" name="Straight Connector 72"/>
              <p:cNvCxnSpPr>
                <a:cxnSpLocks noChangeShapeType="1"/>
              </p:cNvCxnSpPr>
              <p:nvPr/>
            </p:nvCxnSpPr>
            <p:spPr bwMode="auto">
              <a:xfrm>
                <a:off x="3703429" y="4003106"/>
                <a:ext cx="0" cy="62730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2" name="Group 12300"/>
            <p:cNvGrpSpPr>
              <a:grpSpLocks/>
            </p:cNvGrpSpPr>
            <p:nvPr/>
          </p:nvGrpSpPr>
          <p:grpSpPr bwMode="auto">
            <a:xfrm>
              <a:off x="3409056" y="3729424"/>
              <a:ext cx="68517" cy="549323"/>
              <a:chOff x="3408895" y="4080547"/>
              <a:chExt cx="68506" cy="549534"/>
            </a:xfrm>
            <a:solidFill>
              <a:srgbClr val="00B050"/>
            </a:solidFill>
          </p:grpSpPr>
          <p:sp>
            <p:nvSpPr>
              <p:cNvPr id="511" name="Rectangle 510"/>
              <p:cNvSpPr/>
              <p:nvPr/>
            </p:nvSpPr>
            <p:spPr bwMode="auto">
              <a:xfrm>
                <a:off x="3408202" y="4357254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12" name="Straight Connector 74"/>
              <p:cNvCxnSpPr>
                <a:cxnSpLocks noChangeShapeType="1"/>
              </p:cNvCxnSpPr>
              <p:nvPr/>
            </p:nvCxnSpPr>
            <p:spPr bwMode="auto">
              <a:xfrm>
                <a:off x="3443122" y="4080923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3" name="Group 12301"/>
            <p:cNvGrpSpPr>
              <a:grpSpLocks/>
            </p:cNvGrpSpPr>
            <p:nvPr/>
          </p:nvGrpSpPr>
          <p:grpSpPr bwMode="auto">
            <a:xfrm>
              <a:off x="3148756" y="3693696"/>
              <a:ext cx="68517" cy="556766"/>
              <a:chOff x="3148637" y="4044805"/>
              <a:chExt cx="68506" cy="556980"/>
            </a:xfrm>
            <a:solidFill>
              <a:srgbClr val="00B050"/>
            </a:solidFill>
          </p:grpSpPr>
          <p:sp>
            <p:nvSpPr>
              <p:cNvPr id="509" name="Rectangle 508"/>
              <p:cNvSpPr/>
              <p:nvPr/>
            </p:nvSpPr>
            <p:spPr bwMode="auto">
              <a:xfrm>
                <a:off x="3147894" y="4325492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10" name="Straight Connector 76"/>
              <p:cNvCxnSpPr>
                <a:cxnSpLocks noChangeShapeType="1"/>
              </p:cNvCxnSpPr>
              <p:nvPr/>
            </p:nvCxnSpPr>
            <p:spPr bwMode="auto">
              <a:xfrm>
                <a:off x="3182814" y="4044397"/>
                <a:ext cx="0" cy="55742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4" name="Group 12302"/>
            <p:cNvGrpSpPr>
              <a:grpSpLocks/>
            </p:cNvGrpSpPr>
            <p:nvPr/>
          </p:nvGrpSpPr>
          <p:grpSpPr bwMode="auto">
            <a:xfrm>
              <a:off x="2883627" y="3693696"/>
              <a:ext cx="68517" cy="619291"/>
              <a:chOff x="2883550" y="4044805"/>
              <a:chExt cx="68506" cy="619529"/>
            </a:xfrm>
            <a:solidFill>
              <a:srgbClr val="00B050"/>
            </a:solidFill>
          </p:grpSpPr>
          <p:sp>
            <p:nvSpPr>
              <p:cNvPr id="507" name="Rectangle 506"/>
              <p:cNvSpPr/>
              <p:nvPr/>
            </p:nvSpPr>
            <p:spPr bwMode="auto">
              <a:xfrm>
                <a:off x="2882823" y="4320728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08" name="Straight Connector 78"/>
              <p:cNvCxnSpPr>
                <a:cxnSpLocks noChangeShapeType="1"/>
              </p:cNvCxnSpPr>
              <p:nvPr/>
            </p:nvCxnSpPr>
            <p:spPr bwMode="auto">
              <a:xfrm>
                <a:off x="2917743" y="4044397"/>
                <a:ext cx="0" cy="61936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5" name="Group 12303"/>
            <p:cNvGrpSpPr>
              <a:grpSpLocks/>
            </p:cNvGrpSpPr>
            <p:nvPr/>
          </p:nvGrpSpPr>
          <p:grpSpPr bwMode="auto">
            <a:xfrm>
              <a:off x="2619626" y="3809813"/>
              <a:ext cx="68517" cy="503174"/>
              <a:chOff x="2619592" y="4160967"/>
              <a:chExt cx="68506" cy="503367"/>
            </a:xfrm>
            <a:solidFill>
              <a:srgbClr val="00B050"/>
            </a:solidFill>
          </p:grpSpPr>
          <p:sp>
            <p:nvSpPr>
              <p:cNvPr id="505" name="Rectangle 504"/>
              <p:cNvSpPr/>
              <p:nvPr/>
            </p:nvSpPr>
            <p:spPr bwMode="auto">
              <a:xfrm>
                <a:off x="2619341" y="4355667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06" name="Straight Connector 80"/>
              <p:cNvCxnSpPr>
                <a:cxnSpLocks noChangeShapeType="1"/>
              </p:cNvCxnSpPr>
              <p:nvPr/>
            </p:nvCxnSpPr>
            <p:spPr bwMode="auto">
              <a:xfrm>
                <a:off x="2654260" y="4160329"/>
                <a:ext cx="0" cy="503431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6" name="Group 12304"/>
            <p:cNvGrpSpPr>
              <a:grpSpLocks/>
            </p:cNvGrpSpPr>
            <p:nvPr/>
          </p:nvGrpSpPr>
          <p:grpSpPr bwMode="auto">
            <a:xfrm>
              <a:off x="2357476" y="3729424"/>
              <a:ext cx="68517" cy="549323"/>
              <a:chOff x="2357484" y="4080547"/>
              <a:chExt cx="68506" cy="549534"/>
            </a:xfrm>
            <a:solidFill>
              <a:srgbClr val="00B050"/>
            </a:solidFill>
          </p:grpSpPr>
          <p:sp>
            <p:nvSpPr>
              <p:cNvPr id="503" name="Rectangle 502"/>
              <p:cNvSpPr/>
              <p:nvPr/>
            </p:nvSpPr>
            <p:spPr bwMode="auto">
              <a:xfrm>
                <a:off x="2357446" y="4322316"/>
                <a:ext cx="68251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04" name="Straight Connector 82"/>
              <p:cNvCxnSpPr>
                <a:cxnSpLocks noChangeShapeType="1"/>
              </p:cNvCxnSpPr>
              <p:nvPr/>
            </p:nvCxnSpPr>
            <p:spPr bwMode="auto">
              <a:xfrm>
                <a:off x="2392365" y="4080923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7" name="Group 12305"/>
            <p:cNvGrpSpPr>
              <a:grpSpLocks/>
            </p:cNvGrpSpPr>
            <p:nvPr/>
          </p:nvGrpSpPr>
          <p:grpSpPr bwMode="auto">
            <a:xfrm>
              <a:off x="2088263" y="3652013"/>
              <a:ext cx="68517" cy="626734"/>
              <a:chOff x="2088315" y="4003106"/>
              <a:chExt cx="68506" cy="626975"/>
            </a:xfrm>
            <a:solidFill>
              <a:srgbClr val="00B050"/>
            </a:solidFill>
          </p:grpSpPr>
          <p:sp>
            <p:nvSpPr>
              <p:cNvPr id="501" name="Rectangle 500"/>
              <p:cNvSpPr/>
              <p:nvPr/>
            </p:nvSpPr>
            <p:spPr bwMode="auto">
              <a:xfrm>
                <a:off x="2087615" y="4288966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02" name="Straight Connector 84"/>
              <p:cNvCxnSpPr>
                <a:cxnSpLocks noChangeShapeType="1"/>
              </p:cNvCxnSpPr>
              <p:nvPr/>
            </p:nvCxnSpPr>
            <p:spPr bwMode="auto">
              <a:xfrm>
                <a:off x="2122535" y="4003106"/>
                <a:ext cx="0" cy="62730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8" name="Group 12306"/>
            <p:cNvGrpSpPr>
              <a:grpSpLocks/>
            </p:cNvGrpSpPr>
            <p:nvPr/>
          </p:nvGrpSpPr>
          <p:grpSpPr bwMode="auto">
            <a:xfrm>
              <a:off x="1918461" y="3693696"/>
              <a:ext cx="68517" cy="556766"/>
              <a:chOff x="1918540" y="4044805"/>
              <a:chExt cx="68506" cy="556980"/>
            </a:xfrm>
            <a:solidFill>
              <a:srgbClr val="00B050"/>
            </a:solidFill>
          </p:grpSpPr>
          <p:sp>
            <p:nvSpPr>
              <p:cNvPr id="499" name="Rectangle 498"/>
              <p:cNvSpPr/>
              <p:nvPr/>
            </p:nvSpPr>
            <p:spPr bwMode="auto">
              <a:xfrm>
                <a:off x="1917779" y="4323904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500" name="Straight Connector 86"/>
              <p:cNvCxnSpPr>
                <a:cxnSpLocks noChangeShapeType="1"/>
              </p:cNvCxnSpPr>
              <p:nvPr/>
            </p:nvCxnSpPr>
            <p:spPr bwMode="auto">
              <a:xfrm>
                <a:off x="1952699" y="4044397"/>
                <a:ext cx="0" cy="55742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19" name="Group 12307"/>
            <p:cNvGrpSpPr>
              <a:grpSpLocks/>
            </p:cNvGrpSpPr>
            <p:nvPr/>
          </p:nvGrpSpPr>
          <p:grpSpPr bwMode="auto">
            <a:xfrm>
              <a:off x="1745678" y="3729424"/>
              <a:ext cx="68517" cy="521038"/>
              <a:chOff x="1745785" y="4080547"/>
              <a:chExt cx="68506" cy="521238"/>
            </a:xfrm>
            <a:solidFill>
              <a:srgbClr val="00B050"/>
            </a:solidFill>
          </p:grpSpPr>
          <p:sp>
            <p:nvSpPr>
              <p:cNvPr id="497" name="Rectangle 496"/>
              <p:cNvSpPr/>
              <p:nvPr/>
            </p:nvSpPr>
            <p:spPr bwMode="auto">
              <a:xfrm>
                <a:off x="1746357" y="4322316"/>
                <a:ext cx="68252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98" name="Straight Connector 88"/>
              <p:cNvCxnSpPr>
                <a:cxnSpLocks noChangeShapeType="1"/>
              </p:cNvCxnSpPr>
              <p:nvPr/>
            </p:nvCxnSpPr>
            <p:spPr bwMode="auto">
              <a:xfrm>
                <a:off x="1781276" y="4080923"/>
                <a:ext cx="0" cy="52090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0" name="Group 12308"/>
            <p:cNvGrpSpPr>
              <a:grpSpLocks/>
            </p:cNvGrpSpPr>
            <p:nvPr/>
          </p:nvGrpSpPr>
          <p:grpSpPr bwMode="auto">
            <a:xfrm>
              <a:off x="1571118" y="3729424"/>
              <a:ext cx="68517" cy="521038"/>
              <a:chOff x="1571253" y="4080547"/>
              <a:chExt cx="68506" cy="521238"/>
            </a:xfrm>
            <a:solidFill>
              <a:srgbClr val="00B050"/>
            </a:solidFill>
          </p:grpSpPr>
          <p:sp>
            <p:nvSpPr>
              <p:cNvPr id="495" name="Rectangle 494"/>
              <p:cNvSpPr/>
              <p:nvPr/>
            </p:nvSpPr>
            <p:spPr bwMode="auto">
              <a:xfrm>
                <a:off x="1571760" y="4327081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96" name="Straight Connector 90"/>
              <p:cNvCxnSpPr>
                <a:cxnSpLocks noChangeShapeType="1"/>
              </p:cNvCxnSpPr>
              <p:nvPr/>
            </p:nvCxnSpPr>
            <p:spPr bwMode="auto">
              <a:xfrm>
                <a:off x="1606679" y="4080923"/>
                <a:ext cx="0" cy="52090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1" name="Group 12309"/>
            <p:cNvGrpSpPr>
              <a:grpSpLocks/>
            </p:cNvGrpSpPr>
            <p:nvPr/>
          </p:nvGrpSpPr>
          <p:grpSpPr bwMode="auto">
            <a:xfrm>
              <a:off x="1407275" y="3759198"/>
              <a:ext cx="68517" cy="549330"/>
              <a:chOff x="1407436" y="4110332"/>
              <a:chExt cx="68506" cy="549541"/>
            </a:xfrm>
            <a:solidFill>
              <a:srgbClr val="00B050"/>
            </a:solidFill>
          </p:grpSpPr>
          <p:sp>
            <p:nvSpPr>
              <p:cNvPr id="493" name="Rectangle 492"/>
              <p:cNvSpPr/>
              <p:nvPr/>
            </p:nvSpPr>
            <p:spPr bwMode="auto">
              <a:xfrm>
                <a:off x="1406686" y="4400133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94" name="Straight Connector 92"/>
              <p:cNvCxnSpPr>
                <a:cxnSpLocks noChangeShapeType="1"/>
              </p:cNvCxnSpPr>
              <p:nvPr/>
            </p:nvCxnSpPr>
            <p:spPr bwMode="auto">
              <a:xfrm>
                <a:off x="1441606" y="4111097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2" name="Group 12310"/>
            <p:cNvGrpSpPr>
              <a:grpSpLocks/>
            </p:cNvGrpSpPr>
            <p:nvPr/>
          </p:nvGrpSpPr>
          <p:grpSpPr bwMode="auto">
            <a:xfrm>
              <a:off x="1303011" y="3809813"/>
              <a:ext cx="68517" cy="468934"/>
              <a:chOff x="1303189" y="4160967"/>
              <a:chExt cx="68506" cy="469114"/>
            </a:xfrm>
          </p:grpSpPr>
          <p:sp>
            <p:nvSpPr>
              <p:cNvPr id="491" name="Rectangle 490"/>
              <p:cNvSpPr/>
              <p:nvPr/>
            </p:nvSpPr>
            <p:spPr bwMode="auto">
              <a:xfrm>
                <a:off x="1303317" y="4393781"/>
                <a:ext cx="68255" cy="68289"/>
              </a:xfrm>
              <a:prstGeom prst="rect">
                <a:avLst/>
              </a:prstGeom>
              <a:solidFill>
                <a:schemeClr val="accent3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92" name="Straight Connector 94"/>
              <p:cNvCxnSpPr>
                <a:cxnSpLocks noChangeShapeType="1"/>
              </p:cNvCxnSpPr>
              <p:nvPr/>
            </p:nvCxnSpPr>
            <p:spPr bwMode="auto">
              <a:xfrm>
                <a:off x="1338435" y="4160329"/>
                <a:ext cx="0" cy="47008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3" name="Group 12311"/>
            <p:cNvGrpSpPr>
              <a:grpSpLocks/>
            </p:cNvGrpSpPr>
            <p:nvPr/>
          </p:nvGrpSpPr>
          <p:grpSpPr bwMode="auto">
            <a:xfrm>
              <a:off x="1218204" y="3759198"/>
              <a:ext cx="68517" cy="519549"/>
              <a:chOff x="1218396" y="4110332"/>
              <a:chExt cx="68506" cy="519749"/>
            </a:xfrm>
            <a:solidFill>
              <a:srgbClr val="00B050"/>
            </a:solidFill>
          </p:grpSpPr>
          <p:sp>
            <p:nvSpPr>
              <p:cNvPr id="489" name="Rectangle 488"/>
              <p:cNvSpPr/>
              <p:nvPr/>
            </p:nvSpPr>
            <p:spPr bwMode="auto">
              <a:xfrm>
                <a:off x="1217805" y="4358843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90" name="Straight Connector 12288"/>
              <p:cNvCxnSpPr>
                <a:cxnSpLocks noChangeShapeType="1"/>
              </p:cNvCxnSpPr>
              <p:nvPr/>
            </p:nvCxnSpPr>
            <p:spPr bwMode="auto">
              <a:xfrm>
                <a:off x="1252724" y="4111097"/>
                <a:ext cx="0" cy="519312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4" name="Group 12312"/>
            <p:cNvGrpSpPr>
              <a:grpSpLocks/>
            </p:cNvGrpSpPr>
            <p:nvPr/>
          </p:nvGrpSpPr>
          <p:grpSpPr bwMode="auto">
            <a:xfrm>
              <a:off x="1133490" y="3809813"/>
              <a:ext cx="68517" cy="537413"/>
              <a:chOff x="1133695" y="4160967"/>
              <a:chExt cx="68506" cy="537620"/>
            </a:xfrm>
            <a:solidFill>
              <a:srgbClr val="00B050"/>
            </a:solidFill>
          </p:grpSpPr>
          <p:sp>
            <p:nvSpPr>
              <p:cNvPr id="487" name="Rectangle 486"/>
              <p:cNvSpPr/>
              <p:nvPr/>
            </p:nvSpPr>
            <p:spPr bwMode="auto">
              <a:xfrm>
                <a:off x="1133680" y="4357255"/>
                <a:ext cx="68252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88" name="Straight Connector 12294"/>
              <p:cNvCxnSpPr>
                <a:cxnSpLocks noChangeShapeType="1"/>
              </p:cNvCxnSpPr>
              <p:nvPr/>
            </p:nvCxnSpPr>
            <p:spPr bwMode="auto">
              <a:xfrm>
                <a:off x="1168599" y="4160329"/>
                <a:ext cx="0" cy="53837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425" name="Group 12313"/>
            <p:cNvGrpSpPr>
              <a:grpSpLocks/>
            </p:cNvGrpSpPr>
            <p:nvPr/>
          </p:nvGrpSpPr>
          <p:grpSpPr bwMode="auto">
            <a:xfrm>
              <a:off x="1083221" y="3809813"/>
              <a:ext cx="68517" cy="503174"/>
              <a:chOff x="1083435" y="4160967"/>
              <a:chExt cx="68506" cy="503367"/>
            </a:xfrm>
            <a:solidFill>
              <a:srgbClr val="00B050"/>
            </a:solidFill>
          </p:grpSpPr>
          <p:sp>
            <p:nvSpPr>
              <p:cNvPr id="485" name="Rectangle 484"/>
              <p:cNvSpPr/>
              <p:nvPr/>
            </p:nvSpPr>
            <p:spPr bwMode="auto">
              <a:xfrm>
                <a:off x="1082889" y="4431896"/>
                <a:ext cx="11586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fr-FR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486" name="Straight Connector 12296"/>
              <p:cNvCxnSpPr>
                <a:cxnSpLocks noChangeShapeType="1"/>
              </p:cNvCxnSpPr>
              <p:nvPr/>
            </p:nvCxnSpPr>
            <p:spPr bwMode="auto">
              <a:xfrm>
                <a:off x="1117808" y="4160329"/>
                <a:ext cx="0" cy="503431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sp>
          <p:nvSpPr>
            <p:cNvPr id="426" name="Freeform 12315"/>
            <p:cNvSpPr>
              <a:spLocks/>
            </p:cNvSpPr>
            <p:nvPr/>
          </p:nvSpPr>
          <p:spPr bwMode="auto">
            <a:xfrm>
              <a:off x="1036422" y="3764726"/>
              <a:ext cx="3141861" cy="547687"/>
            </a:xfrm>
            <a:custGeom>
              <a:avLst/>
              <a:gdLst>
                <a:gd name="T0" fmla="*/ 3123324 w 3142319"/>
                <a:gd name="T1" fmla="*/ 40916 h 548045"/>
                <a:gd name="T2" fmla="*/ 2868721 w 3142319"/>
                <a:gd name="T3" fmla="*/ 84760 h 548045"/>
                <a:gd name="T4" fmla="*/ 2605235 w 3142319"/>
                <a:gd name="T5" fmla="*/ 0 h 548045"/>
                <a:gd name="T6" fmla="*/ 2344713 w 3142319"/>
                <a:gd name="T7" fmla="*/ 78912 h 548045"/>
                <a:gd name="T8" fmla="*/ 2084191 w 3142319"/>
                <a:gd name="T9" fmla="*/ 81837 h 548045"/>
                <a:gd name="T10" fmla="*/ 1829587 w 3142319"/>
                <a:gd name="T11" fmla="*/ 81837 h 548045"/>
                <a:gd name="T12" fmla="*/ 1566102 w 3142319"/>
                <a:gd name="T13" fmla="*/ 40916 h 548045"/>
                <a:gd name="T14" fmla="*/ 1302619 w 3142319"/>
                <a:gd name="T15" fmla="*/ 40916 h 548045"/>
                <a:gd name="T16" fmla="*/ 1045054 w 3142319"/>
                <a:gd name="T17" fmla="*/ 43837 h 548045"/>
                <a:gd name="T18" fmla="*/ 867428 w 3142319"/>
                <a:gd name="T19" fmla="*/ 46759 h 548045"/>
                <a:gd name="T20" fmla="*/ 698676 w 3142319"/>
                <a:gd name="T21" fmla="*/ 40916 h 548045"/>
                <a:gd name="T22" fmla="*/ 524005 w 3142319"/>
                <a:gd name="T23" fmla="*/ 40916 h 548045"/>
                <a:gd name="T24" fmla="*/ 355259 w 3142319"/>
                <a:gd name="T25" fmla="*/ 111063 h 548045"/>
                <a:gd name="T26" fmla="*/ 260516 w 3142319"/>
                <a:gd name="T27" fmla="*/ 113986 h 548045"/>
                <a:gd name="T28" fmla="*/ 168759 w 3142319"/>
                <a:gd name="T29" fmla="*/ 70144 h 548045"/>
                <a:gd name="T30" fmla="*/ 94732 w 3142319"/>
                <a:gd name="T31" fmla="*/ 163670 h 548045"/>
                <a:gd name="T32" fmla="*/ 44416 w 3142319"/>
                <a:gd name="T33" fmla="*/ 108140 h 548045"/>
                <a:gd name="T34" fmla="*/ 0 w 3142319"/>
                <a:gd name="T35" fmla="*/ 537779 h 54804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42319"/>
                <a:gd name="T55" fmla="*/ 0 h 548045"/>
                <a:gd name="T56" fmla="*/ 3142319 w 3142319"/>
                <a:gd name="T57" fmla="*/ 548045 h 54804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42319" h="548045">
                  <a:moveTo>
                    <a:pt x="3142319" y="41699"/>
                  </a:moveTo>
                  <a:lnTo>
                    <a:pt x="2886168" y="86377"/>
                  </a:lnTo>
                  <a:lnTo>
                    <a:pt x="2621081" y="0"/>
                  </a:lnTo>
                  <a:lnTo>
                    <a:pt x="2358973" y="80420"/>
                  </a:lnTo>
                  <a:lnTo>
                    <a:pt x="2096865" y="83398"/>
                  </a:lnTo>
                  <a:lnTo>
                    <a:pt x="1840714" y="83398"/>
                  </a:lnTo>
                  <a:lnTo>
                    <a:pt x="1575627" y="41699"/>
                  </a:lnTo>
                  <a:lnTo>
                    <a:pt x="1310540" y="41699"/>
                  </a:lnTo>
                  <a:lnTo>
                    <a:pt x="1051411" y="44678"/>
                  </a:lnTo>
                  <a:lnTo>
                    <a:pt x="872701" y="47656"/>
                  </a:lnTo>
                  <a:lnTo>
                    <a:pt x="702926" y="41699"/>
                  </a:lnTo>
                  <a:lnTo>
                    <a:pt x="527194" y="41699"/>
                  </a:lnTo>
                  <a:lnTo>
                    <a:pt x="357420" y="113183"/>
                  </a:lnTo>
                  <a:lnTo>
                    <a:pt x="262108" y="116162"/>
                  </a:lnTo>
                  <a:lnTo>
                    <a:pt x="169774" y="71484"/>
                  </a:lnTo>
                  <a:lnTo>
                    <a:pt x="95312" y="166796"/>
                  </a:lnTo>
                  <a:lnTo>
                    <a:pt x="44677" y="110205"/>
                  </a:lnTo>
                  <a:lnTo>
                    <a:pt x="0" y="548045"/>
                  </a:lnTo>
                </a:path>
              </a:pathLst>
            </a:custGeom>
            <a:noFill/>
            <a:ln w="28575" cap="flat" cmpd="sng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lstStyle/>
            <a:p>
              <a:pPr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27" name="Oval 12316"/>
            <p:cNvSpPr>
              <a:spLocks noChangeArrowheads="1"/>
            </p:cNvSpPr>
            <p:nvPr/>
          </p:nvSpPr>
          <p:spPr bwMode="auto">
            <a:xfrm>
              <a:off x="4149706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28" name="Oval 125"/>
            <p:cNvSpPr>
              <a:spLocks noChangeArrowheads="1"/>
            </p:cNvSpPr>
            <p:nvPr/>
          </p:nvSpPr>
          <p:spPr bwMode="auto">
            <a:xfrm>
              <a:off x="3894103" y="38187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29" name="Oval 126"/>
            <p:cNvSpPr>
              <a:spLocks noChangeArrowheads="1"/>
            </p:cNvSpPr>
            <p:nvPr/>
          </p:nvSpPr>
          <p:spPr bwMode="auto">
            <a:xfrm>
              <a:off x="3638499" y="3734563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0" name="Oval 128"/>
            <p:cNvSpPr>
              <a:spLocks noChangeArrowheads="1"/>
            </p:cNvSpPr>
            <p:nvPr/>
          </p:nvSpPr>
          <p:spPr bwMode="auto">
            <a:xfrm>
              <a:off x="3367020" y="38187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1" name="Oval 129"/>
            <p:cNvSpPr>
              <a:spLocks noChangeArrowheads="1"/>
            </p:cNvSpPr>
            <p:nvPr/>
          </p:nvSpPr>
          <p:spPr bwMode="auto">
            <a:xfrm>
              <a:off x="3098715" y="3818701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2" name="Oval 130"/>
            <p:cNvSpPr>
              <a:spLocks noChangeArrowheads="1"/>
            </p:cNvSpPr>
            <p:nvPr/>
          </p:nvSpPr>
          <p:spPr bwMode="auto">
            <a:xfrm>
              <a:off x="2844699" y="3818701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3" name="Oval 131"/>
            <p:cNvSpPr>
              <a:spLocks noChangeArrowheads="1"/>
            </p:cNvSpPr>
            <p:nvPr/>
          </p:nvSpPr>
          <p:spPr bwMode="auto">
            <a:xfrm>
              <a:off x="2577982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4" name="Oval 132"/>
            <p:cNvSpPr>
              <a:spLocks noChangeArrowheads="1"/>
            </p:cNvSpPr>
            <p:nvPr/>
          </p:nvSpPr>
          <p:spPr bwMode="auto">
            <a:xfrm>
              <a:off x="2319203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5" name="Oval 133"/>
            <p:cNvSpPr>
              <a:spLocks noChangeArrowheads="1"/>
            </p:cNvSpPr>
            <p:nvPr/>
          </p:nvSpPr>
          <p:spPr bwMode="auto">
            <a:xfrm>
              <a:off x="2058837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6" name="Oval 134"/>
            <p:cNvSpPr>
              <a:spLocks noChangeArrowheads="1"/>
            </p:cNvSpPr>
            <p:nvPr/>
          </p:nvSpPr>
          <p:spPr bwMode="auto">
            <a:xfrm>
              <a:off x="1888963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7" name="Oval 135"/>
            <p:cNvSpPr>
              <a:spLocks noChangeArrowheads="1"/>
            </p:cNvSpPr>
            <p:nvPr/>
          </p:nvSpPr>
          <p:spPr bwMode="auto">
            <a:xfrm>
              <a:off x="1715915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8" name="Oval 136"/>
            <p:cNvSpPr>
              <a:spLocks noChangeArrowheads="1"/>
            </p:cNvSpPr>
            <p:nvPr/>
          </p:nvSpPr>
          <p:spPr bwMode="auto">
            <a:xfrm>
              <a:off x="1533341" y="3785363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9" name="Oval 137"/>
            <p:cNvSpPr>
              <a:spLocks noChangeArrowheads="1"/>
            </p:cNvSpPr>
            <p:nvPr/>
          </p:nvSpPr>
          <p:spPr bwMode="auto">
            <a:xfrm>
              <a:off x="1352354" y="3845688"/>
              <a:ext cx="61917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40" name="Oval 138"/>
            <p:cNvSpPr>
              <a:spLocks noChangeArrowheads="1"/>
            </p:cNvSpPr>
            <p:nvPr/>
          </p:nvSpPr>
          <p:spPr bwMode="auto">
            <a:xfrm>
              <a:off x="1272974" y="384886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41" name="Oval 139"/>
            <p:cNvSpPr>
              <a:spLocks noChangeArrowheads="1"/>
            </p:cNvSpPr>
            <p:nvPr/>
          </p:nvSpPr>
          <p:spPr bwMode="auto">
            <a:xfrm>
              <a:off x="1182481" y="3813938"/>
              <a:ext cx="61916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42" name="Oval 140"/>
            <p:cNvSpPr>
              <a:spLocks noChangeArrowheads="1"/>
            </p:cNvSpPr>
            <p:nvPr/>
          </p:nvSpPr>
          <p:spPr bwMode="auto">
            <a:xfrm>
              <a:off x="1103101" y="38949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43" name="Oval 141"/>
            <p:cNvSpPr>
              <a:spLocks noChangeArrowheads="1"/>
            </p:cNvSpPr>
            <p:nvPr/>
          </p:nvSpPr>
          <p:spPr bwMode="auto">
            <a:xfrm>
              <a:off x="1049123" y="3852038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44" name="Oval 142"/>
            <p:cNvSpPr>
              <a:spLocks noChangeArrowheads="1"/>
            </p:cNvSpPr>
            <p:nvPr/>
          </p:nvSpPr>
          <p:spPr bwMode="auto">
            <a:xfrm>
              <a:off x="1009432" y="4288600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cxnSp>
          <p:nvCxnSpPr>
            <p:cNvPr id="445" name="Straight Connector 95"/>
            <p:cNvCxnSpPr>
              <a:cxnSpLocks noChangeShapeType="1"/>
            </p:cNvCxnSpPr>
            <p:nvPr/>
          </p:nvCxnSpPr>
          <p:spPr bwMode="auto">
            <a:xfrm>
              <a:off x="4181475" y="3463726"/>
              <a:ext cx="0" cy="614390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46" name="Straight Connector 97"/>
            <p:cNvCxnSpPr>
              <a:cxnSpLocks noChangeShapeType="1"/>
            </p:cNvCxnSpPr>
            <p:nvPr/>
          </p:nvCxnSpPr>
          <p:spPr bwMode="auto">
            <a:xfrm>
              <a:off x="3665414" y="3425000"/>
              <a:ext cx="0" cy="69114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47" name="Straight Connector 99"/>
            <p:cNvCxnSpPr>
              <a:cxnSpLocks noChangeShapeType="1"/>
            </p:cNvCxnSpPr>
            <p:nvPr/>
          </p:nvCxnSpPr>
          <p:spPr bwMode="auto">
            <a:xfrm>
              <a:off x="3924589" y="3496493"/>
              <a:ext cx="0" cy="65241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48" name="Straight Connector 101"/>
            <p:cNvCxnSpPr>
              <a:cxnSpLocks noChangeShapeType="1"/>
            </p:cNvCxnSpPr>
            <p:nvPr/>
          </p:nvCxnSpPr>
          <p:spPr bwMode="auto">
            <a:xfrm>
              <a:off x="3128808" y="3463726"/>
              <a:ext cx="0" cy="685185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49" name="Straight Connector 103"/>
            <p:cNvCxnSpPr>
              <a:cxnSpLocks noChangeShapeType="1"/>
            </p:cNvCxnSpPr>
            <p:nvPr/>
          </p:nvCxnSpPr>
          <p:spPr bwMode="auto">
            <a:xfrm>
              <a:off x="3397302" y="3425000"/>
              <a:ext cx="0" cy="656886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0" name="Straight Connector 105"/>
            <p:cNvCxnSpPr>
              <a:cxnSpLocks noChangeShapeType="1"/>
            </p:cNvCxnSpPr>
            <p:nvPr/>
          </p:nvCxnSpPr>
          <p:spPr bwMode="auto">
            <a:xfrm>
              <a:off x="2875211" y="3454788"/>
              <a:ext cx="0" cy="70896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1" name="Straight Connector 107"/>
            <p:cNvCxnSpPr>
              <a:cxnSpLocks noChangeShapeType="1"/>
            </p:cNvCxnSpPr>
            <p:nvPr/>
          </p:nvCxnSpPr>
          <p:spPr bwMode="auto">
            <a:xfrm>
              <a:off x="2348694" y="3496493"/>
              <a:ext cx="0" cy="585394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2" name="Straight Connector 109"/>
            <p:cNvCxnSpPr>
              <a:cxnSpLocks noChangeShapeType="1"/>
            </p:cNvCxnSpPr>
            <p:nvPr/>
          </p:nvCxnSpPr>
          <p:spPr bwMode="auto">
            <a:xfrm>
              <a:off x="2612115" y="3541494"/>
              <a:ext cx="0" cy="540392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3" name="Straight Connector 111"/>
            <p:cNvCxnSpPr>
              <a:cxnSpLocks noChangeShapeType="1"/>
            </p:cNvCxnSpPr>
            <p:nvPr/>
          </p:nvCxnSpPr>
          <p:spPr bwMode="auto">
            <a:xfrm>
              <a:off x="2088418" y="3493513"/>
              <a:ext cx="0" cy="643434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4" name="Straight Connector 113"/>
            <p:cNvCxnSpPr>
              <a:cxnSpLocks noChangeShapeType="1"/>
            </p:cNvCxnSpPr>
            <p:nvPr/>
          </p:nvCxnSpPr>
          <p:spPr bwMode="auto">
            <a:xfrm>
              <a:off x="1918615" y="3454788"/>
              <a:ext cx="0" cy="627099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5" name="Straight Connector 115"/>
            <p:cNvCxnSpPr>
              <a:cxnSpLocks noChangeShapeType="1"/>
            </p:cNvCxnSpPr>
            <p:nvPr/>
          </p:nvCxnSpPr>
          <p:spPr bwMode="auto">
            <a:xfrm>
              <a:off x="1745831" y="3493513"/>
              <a:ext cx="0" cy="554116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6" name="Straight Connector 117"/>
            <p:cNvCxnSpPr>
              <a:cxnSpLocks noChangeShapeType="1"/>
            </p:cNvCxnSpPr>
            <p:nvPr/>
          </p:nvCxnSpPr>
          <p:spPr bwMode="auto">
            <a:xfrm>
              <a:off x="1563438" y="3493513"/>
              <a:ext cx="0" cy="58837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7" name="Straight Connector 119"/>
            <p:cNvCxnSpPr>
              <a:cxnSpLocks noChangeShapeType="1"/>
            </p:cNvCxnSpPr>
            <p:nvPr/>
          </p:nvCxnSpPr>
          <p:spPr bwMode="auto">
            <a:xfrm>
              <a:off x="1386569" y="3570965"/>
              <a:ext cx="0" cy="592791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8" name="Straight Connector 121"/>
            <p:cNvCxnSpPr>
              <a:cxnSpLocks noChangeShapeType="1"/>
            </p:cNvCxnSpPr>
            <p:nvPr/>
          </p:nvCxnSpPr>
          <p:spPr bwMode="auto">
            <a:xfrm>
              <a:off x="1302511" y="3615647"/>
              <a:ext cx="0" cy="53326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59" name="Straight Connector 123"/>
            <p:cNvCxnSpPr>
              <a:cxnSpLocks noChangeShapeType="1"/>
            </p:cNvCxnSpPr>
            <p:nvPr/>
          </p:nvCxnSpPr>
          <p:spPr bwMode="auto">
            <a:xfrm>
              <a:off x="1212394" y="3570965"/>
              <a:ext cx="0" cy="592791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60" name="Straight Connector 127"/>
            <p:cNvCxnSpPr>
              <a:cxnSpLocks noChangeShapeType="1"/>
            </p:cNvCxnSpPr>
            <p:nvPr/>
          </p:nvCxnSpPr>
          <p:spPr bwMode="auto">
            <a:xfrm>
              <a:off x="1129922" y="3615647"/>
              <a:ext cx="0" cy="58087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461" name="Straight Connector 144"/>
            <p:cNvCxnSpPr>
              <a:cxnSpLocks noChangeShapeType="1"/>
            </p:cNvCxnSpPr>
            <p:nvPr/>
          </p:nvCxnSpPr>
          <p:spPr bwMode="auto">
            <a:xfrm>
              <a:off x="1069975" y="3615647"/>
              <a:ext cx="0" cy="58087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grpSp>
          <p:nvGrpSpPr>
            <p:cNvPr id="462" name="Group 261"/>
            <p:cNvGrpSpPr>
              <a:grpSpLocks/>
            </p:cNvGrpSpPr>
            <p:nvPr/>
          </p:nvGrpSpPr>
          <p:grpSpPr bwMode="auto">
            <a:xfrm>
              <a:off x="290250" y="2607438"/>
              <a:ext cx="660400" cy="2625047"/>
              <a:chOff x="239478" y="2959540"/>
              <a:chExt cx="660019" cy="2624562"/>
            </a:xfrm>
          </p:grpSpPr>
          <p:sp>
            <p:nvSpPr>
              <p:cNvPr id="478" name="TextBox 260"/>
              <p:cNvSpPr txBox="1">
                <a:spLocks noChangeArrowheads="1"/>
              </p:cNvSpPr>
              <p:nvPr/>
            </p:nvSpPr>
            <p:spPr bwMode="auto">
              <a:xfrm>
                <a:off x="372760" y="2959540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0,4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9" name="TextBox 330"/>
              <p:cNvSpPr txBox="1">
                <a:spLocks noChangeArrowheads="1"/>
              </p:cNvSpPr>
              <p:nvPr/>
            </p:nvSpPr>
            <p:spPr bwMode="auto">
              <a:xfrm>
                <a:off x="372760" y="3334121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0,3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80" name="TextBox 331"/>
              <p:cNvSpPr txBox="1">
                <a:spLocks noChangeArrowheads="1"/>
              </p:cNvSpPr>
              <p:nvPr/>
            </p:nvSpPr>
            <p:spPr bwMode="auto">
              <a:xfrm>
                <a:off x="372760" y="3722987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0,2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81" name="TextBox 332"/>
              <p:cNvSpPr txBox="1">
                <a:spLocks noChangeArrowheads="1"/>
              </p:cNvSpPr>
              <p:nvPr/>
            </p:nvSpPr>
            <p:spPr bwMode="auto">
              <a:xfrm>
                <a:off x="372760" y="4108677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0,1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82" name="TextBox 333"/>
              <p:cNvSpPr txBox="1">
                <a:spLocks noChangeArrowheads="1"/>
              </p:cNvSpPr>
              <p:nvPr/>
            </p:nvSpPr>
            <p:spPr bwMode="auto">
              <a:xfrm>
                <a:off x="372760" y="4484846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0,0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83" name="TextBox 334"/>
              <p:cNvSpPr txBox="1">
                <a:spLocks noChangeArrowheads="1"/>
              </p:cNvSpPr>
              <p:nvPr/>
            </p:nvSpPr>
            <p:spPr bwMode="auto">
              <a:xfrm>
                <a:off x="239478" y="4872124"/>
                <a:ext cx="660061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-0,1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84" name="TextBox 335"/>
              <p:cNvSpPr txBox="1">
                <a:spLocks noChangeArrowheads="1"/>
              </p:cNvSpPr>
              <p:nvPr/>
            </p:nvSpPr>
            <p:spPr bwMode="auto">
              <a:xfrm>
                <a:off x="239478" y="5276861"/>
                <a:ext cx="660061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fr-FR" sz="1400" smtClean="0">
                    <a:solidFill>
                      <a:srgbClr val="333399"/>
                    </a:solidFill>
                    <a:latin typeface="+mj-lt"/>
                  </a:rPr>
                  <a:t>-0,2</a:t>
                </a:r>
                <a:endParaRPr lang="fr-FR" sz="140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463" name="TextBox 374"/>
            <p:cNvSpPr txBox="1">
              <a:spLocks noChangeArrowheads="1"/>
            </p:cNvSpPr>
            <p:nvPr/>
          </p:nvSpPr>
          <p:spPr bwMode="auto">
            <a:xfrm>
              <a:off x="3768682" y="3217038"/>
              <a:ext cx="5890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0,13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464" name="Group 376"/>
            <p:cNvGrpSpPr>
              <a:grpSpLocks/>
            </p:cNvGrpSpPr>
            <p:nvPr/>
          </p:nvGrpSpPr>
          <p:grpSpPr bwMode="auto">
            <a:xfrm>
              <a:off x="785813" y="5107750"/>
              <a:ext cx="3662362" cy="338138"/>
              <a:chOff x="5069639" y="5529093"/>
              <a:chExt cx="3662246" cy="338554"/>
            </a:xfrm>
          </p:grpSpPr>
          <p:sp>
            <p:nvSpPr>
              <p:cNvPr id="471" name="TextBox 377"/>
              <p:cNvSpPr txBox="1">
                <a:spLocks noChangeArrowheads="1"/>
              </p:cNvSpPr>
              <p:nvPr/>
            </p:nvSpPr>
            <p:spPr bwMode="auto">
              <a:xfrm>
                <a:off x="5069407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BL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2" name="TextBox 378"/>
              <p:cNvSpPr txBox="1">
                <a:spLocks noChangeArrowheads="1"/>
              </p:cNvSpPr>
              <p:nvPr/>
            </p:nvSpPr>
            <p:spPr bwMode="auto">
              <a:xfrm>
                <a:off x="5585360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24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3" name="TextBox 379"/>
              <p:cNvSpPr txBox="1">
                <a:spLocks noChangeArrowheads="1"/>
              </p:cNvSpPr>
              <p:nvPr/>
            </p:nvSpPr>
            <p:spPr bwMode="auto">
              <a:xfrm>
                <a:off x="6112427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48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4" name="TextBox 380"/>
              <p:cNvSpPr txBox="1">
                <a:spLocks noChangeArrowheads="1"/>
              </p:cNvSpPr>
              <p:nvPr/>
            </p:nvSpPr>
            <p:spPr bwMode="auto">
              <a:xfrm>
                <a:off x="6609331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72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5" name="TextBox 381"/>
              <p:cNvSpPr txBox="1">
                <a:spLocks noChangeArrowheads="1"/>
              </p:cNvSpPr>
              <p:nvPr/>
            </p:nvSpPr>
            <p:spPr bwMode="auto">
              <a:xfrm>
                <a:off x="7161798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96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6" name="TextBox 382"/>
              <p:cNvSpPr txBox="1">
                <a:spLocks noChangeArrowheads="1"/>
              </p:cNvSpPr>
              <p:nvPr/>
            </p:nvSpPr>
            <p:spPr bwMode="auto">
              <a:xfrm>
                <a:off x="7671401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120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77" name="TextBox 383"/>
              <p:cNvSpPr txBox="1">
                <a:spLocks noChangeArrowheads="1"/>
              </p:cNvSpPr>
              <p:nvPr/>
            </p:nvSpPr>
            <p:spPr bwMode="auto">
              <a:xfrm>
                <a:off x="8204818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fr-FR" sz="1600" smtClean="0">
                    <a:solidFill>
                      <a:srgbClr val="333399"/>
                    </a:solidFill>
                    <a:latin typeface="+mj-lt"/>
                  </a:rPr>
                  <a:t>144</a:t>
                </a:r>
                <a:endParaRPr lang="fr-FR" sz="160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465" name="TextBox 386"/>
            <p:cNvSpPr txBox="1"/>
            <p:nvPr/>
          </p:nvSpPr>
          <p:spPr>
            <a:xfrm>
              <a:off x="3813135" y="4320350"/>
              <a:ext cx="589000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0,07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66" name="TextBox 387"/>
            <p:cNvSpPr txBox="1"/>
            <p:nvPr/>
          </p:nvSpPr>
          <p:spPr>
            <a:xfrm>
              <a:off x="2924079" y="4288600"/>
              <a:ext cx="589000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0,08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67" name="TextBox 388"/>
            <p:cNvSpPr txBox="1"/>
            <p:nvPr/>
          </p:nvSpPr>
          <p:spPr>
            <a:xfrm>
              <a:off x="1788945" y="4288600"/>
              <a:ext cx="5905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0,09</a:t>
              </a:r>
              <a:endParaRPr lang="fr-FR" sz="1400" b="1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68" name="TextBox 389"/>
            <p:cNvSpPr txBox="1">
              <a:spLocks noChangeArrowheads="1"/>
            </p:cNvSpPr>
            <p:nvPr/>
          </p:nvSpPr>
          <p:spPr bwMode="auto">
            <a:xfrm>
              <a:off x="1758780" y="3177351"/>
              <a:ext cx="5890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0,13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69" name="TextBox 390"/>
            <p:cNvSpPr txBox="1">
              <a:spLocks noChangeArrowheads="1"/>
            </p:cNvSpPr>
            <p:nvPr/>
          </p:nvSpPr>
          <p:spPr bwMode="auto">
            <a:xfrm>
              <a:off x="2687527" y="3151951"/>
              <a:ext cx="5905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0,12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70" name="TextBox 384"/>
            <p:cNvSpPr txBox="1">
              <a:spLocks noChangeArrowheads="1"/>
            </p:cNvSpPr>
            <p:nvPr/>
          </p:nvSpPr>
          <p:spPr bwMode="auto">
            <a:xfrm>
              <a:off x="760180" y="5344287"/>
              <a:ext cx="3670532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sz="1600" b="1" smtClean="0">
                  <a:solidFill>
                    <a:srgbClr val="333399"/>
                  </a:solidFill>
                  <a:latin typeface="+mj-lt"/>
                </a:rPr>
                <a:t>Semaines</a:t>
              </a:r>
              <a:endParaRPr lang="fr-FR" sz="1600" b="1">
                <a:solidFill>
                  <a:srgbClr val="333399"/>
                </a:solidFill>
                <a:latin typeface="+mj-lt"/>
              </a:endParaRPr>
            </a:p>
          </p:txBody>
        </p:sp>
      </p:grpSp>
      <p:grpSp>
        <p:nvGrpSpPr>
          <p:cNvPr id="538" name="Groupe 285"/>
          <p:cNvGrpSpPr>
            <a:grpSpLocks/>
          </p:cNvGrpSpPr>
          <p:nvPr/>
        </p:nvGrpSpPr>
        <p:grpSpPr bwMode="auto">
          <a:xfrm>
            <a:off x="3671888" y="5940425"/>
            <a:ext cx="2600325" cy="615950"/>
            <a:chOff x="3671887" y="5940426"/>
            <a:chExt cx="2600325" cy="615950"/>
          </a:xfrm>
        </p:grpSpPr>
        <p:sp>
          <p:nvSpPr>
            <p:cNvPr id="539" name="AutoShape 165"/>
            <p:cNvSpPr>
              <a:spLocks noChangeArrowheads="1"/>
            </p:cNvSpPr>
            <p:nvPr/>
          </p:nvSpPr>
          <p:spPr bwMode="auto">
            <a:xfrm>
              <a:off x="3671887" y="5962651"/>
              <a:ext cx="2338111" cy="59372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540" name="ZoneTexte 84"/>
            <p:cNvSpPr txBox="1">
              <a:spLocks noChangeArrowheads="1"/>
            </p:cNvSpPr>
            <p:nvPr/>
          </p:nvSpPr>
          <p:spPr bwMode="auto">
            <a:xfrm>
              <a:off x="3938587" y="5940426"/>
              <a:ext cx="23336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</a:rPr>
                <a:t>COBI + ATV + FTC/TDF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541" name="ZoneTexte 85"/>
            <p:cNvSpPr txBox="1">
              <a:spLocks noChangeArrowheads="1"/>
            </p:cNvSpPr>
            <p:nvPr/>
          </p:nvSpPr>
          <p:spPr bwMode="auto">
            <a:xfrm>
              <a:off x="3938587" y="6200776"/>
              <a:ext cx="19575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</a:rPr>
                <a:t>RTV + ATV + FTC/TDF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cxnSp>
          <p:nvCxnSpPr>
            <p:cNvPr id="542" name="Connecteur droit 541"/>
            <p:cNvCxnSpPr/>
            <p:nvPr/>
          </p:nvCxnSpPr>
          <p:spPr bwMode="auto">
            <a:xfrm>
              <a:off x="3736974" y="6130926"/>
              <a:ext cx="265113" cy="0"/>
            </a:xfrm>
            <a:prstGeom prst="line">
              <a:avLst/>
            </a:prstGeom>
            <a:ln w="28575">
              <a:solidFill>
                <a:srgbClr val="99FF33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3" name="Connecteur droit 542"/>
            <p:cNvCxnSpPr/>
            <p:nvPr/>
          </p:nvCxnSpPr>
          <p:spPr bwMode="auto">
            <a:xfrm>
              <a:off x="3736974" y="6380164"/>
              <a:ext cx="265113" cy="0"/>
            </a:xfrm>
            <a:prstGeom prst="line">
              <a:avLst/>
            </a:pr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44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i="1">
                <a:solidFill>
                  <a:srgbClr val="CC3300"/>
                </a:solidFill>
              </a:rPr>
              <a:t>Gallant JE. JAIDS </a:t>
            </a:r>
            <a:r>
              <a:rPr lang="fr-FR" sz="1200" i="1" smtClean="0">
                <a:solidFill>
                  <a:srgbClr val="CC3300"/>
                </a:solidFill>
              </a:rPr>
              <a:t>2015;69:338-40</a:t>
            </a:r>
            <a:endParaRPr lang="fr-FR" sz="1200" i="1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39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1160</Words>
  <Application>Microsoft Office PowerPoint</Application>
  <PresentationFormat>Affichage à l'écran (4:3)</PresentationFormat>
  <Paragraphs>382</Paragraphs>
  <Slides>11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ARV_trials_2015</vt:lpstr>
      <vt:lpstr>Comparaison de RTV vs Cobi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  <vt:lpstr>Etude GS-US-216-0114 : ATV + ritonavir + FTC/TDF QD vs ATV + cobicistat + FTC/TDF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Pilouk</cp:lastModifiedBy>
  <cp:revision>89</cp:revision>
  <dcterms:created xsi:type="dcterms:W3CDTF">2014-10-12T15:43:47Z</dcterms:created>
  <dcterms:modified xsi:type="dcterms:W3CDTF">2015-11-30T12:11:36Z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