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12" clrIdx="0"/>
  <p:cmAuthor id="1" name="anton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333399"/>
    <a:srgbClr val="CC3300"/>
    <a:srgbClr val="C0C0C0"/>
    <a:srgbClr val="002060"/>
    <a:srgbClr val="FF9933"/>
    <a:srgbClr val="5B9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7" autoAdjust="0"/>
    <p:restoredTop sz="98951" autoAdjust="0"/>
  </p:normalViewPr>
  <p:slideViewPr>
    <p:cSldViewPr snapToObjects="1">
      <p:cViewPr varScale="1">
        <p:scale>
          <a:sx n="112" d="100"/>
          <a:sy n="112" d="100"/>
        </p:scale>
        <p:origin x="-1770" y="-8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7A75D87-580C-4E48-B9B4-3BE3F2404629}" type="datetimeFigureOut">
              <a:rPr lang="fr-FR"/>
              <a:pPr>
                <a:defRPr/>
              </a:pPr>
              <a:t>04/05/2015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D84C5DC-62A8-47AB-B12E-2582FCBF60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8018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8ED7B72-7972-4904-8DFD-AFF7751346D9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457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58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CC3078F-EBFA-4084-97F5-6700C8B1C095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10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765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765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D3EFF7F-D93F-4BD1-913F-BFEB1F871E3D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F59BCFF-F23C-4CD7-9D7B-73E2E794E09B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057B7F2-09D6-4AC4-B881-964AEDB7FBA5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A5556374-A7BA-4ED4-B8CF-AA116E8CD8AC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433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434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66740D9-1A8C-4F8B-944F-1448E55115DF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638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7F4DA9E-FCF1-4AFB-AD1B-60644F60C262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D23CEC4-4AFD-4916-B725-79BB08C7C624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048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65C789C-3F93-4C66-97CC-6828877DD291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253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22BCA7CC-318C-45A0-86E3-DA0F4C3A73E9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9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/>
                <a:cs typeface="ＭＳ Ｐゴシック"/>
              </a:rPr>
              <a:t>Comparaison des inhibiteurs d’intégrase vs EFV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STARTMRK</a:t>
            </a:r>
          </a:p>
          <a:p>
            <a:r>
              <a:rPr lang="fr-FR" altLang="fr-FR" sz="2800" b="1" smtClean="0">
                <a:latin typeface="Calibri" pitchFamily="34" charset="0"/>
                <a:ea typeface="ＭＳ Ｐゴシック"/>
                <a:cs typeface="ＭＳ Ｐゴシック"/>
              </a:rPr>
              <a:t>GS-US-236-0102 </a:t>
            </a:r>
          </a:p>
          <a:p>
            <a:r>
              <a:rPr lang="fr-FR" altLang="fr-FR" sz="2800" b="1" smtClean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SINGLE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280988" y="1651000"/>
          <a:ext cx="8691326" cy="2714000"/>
        </p:xfrm>
        <a:graphic>
          <a:graphicData uri="http://schemas.openxmlformats.org/drawingml/2006/table">
            <a:tbl>
              <a:tblPr/>
              <a:tblGrid>
                <a:gridCol w="3911096"/>
                <a:gridCol w="1991763"/>
                <a:gridCol w="1910281"/>
                <a:gridCol w="878186"/>
              </a:tblGrid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80 (23 %)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66 (19 %)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72 (21 %)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 (14 %)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0,016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 des voies aériennes supérieures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 (14 %)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38 (11 %)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 (7 %)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86 (24 %)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 (14 %)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(10 %)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53 (15 %)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95 (27 %)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(9 %)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 (14 %)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0,031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33 (9 %)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 (11 %)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 (6 %)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(12 %)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10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33488"/>
            <a:ext cx="91043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1800" b="1" smtClean="0">
                <a:latin typeface="Calibri" pitchFamily="34" charset="0"/>
                <a:ea typeface="ＭＳ Ｐゴシック"/>
                <a:cs typeface="ＭＳ Ｐゴシック"/>
              </a:rPr>
              <a:t>Evénements indésirables survenant chez &gt; 10 % des patients dans 1 des groupes (S48)</a:t>
            </a:r>
            <a:endParaRPr lang="fr-FR" sz="1800" smtClean="0">
              <a:ea typeface="ＭＳ Ｐゴシック"/>
              <a:cs typeface="ＭＳ Ｐゴシック"/>
            </a:endParaRPr>
          </a:p>
        </p:txBody>
      </p:sp>
      <p:graphicFrame>
        <p:nvGraphicFramePr>
          <p:cNvPr id="10" name="Group 98"/>
          <p:cNvGraphicFramePr>
            <a:graphicFrameLocks noGrp="1"/>
          </p:cNvGraphicFramePr>
          <p:nvPr/>
        </p:nvGraphicFramePr>
        <p:xfrm>
          <a:off x="284163" y="4789488"/>
          <a:ext cx="8710613" cy="1628400"/>
        </p:xfrm>
        <a:graphic>
          <a:graphicData uri="http://schemas.openxmlformats.org/drawingml/2006/table">
            <a:tbl>
              <a:tblPr/>
              <a:tblGrid>
                <a:gridCol w="4134845"/>
                <a:gridCol w="1905000"/>
                <a:gridCol w="1782757"/>
                <a:gridCol w="888011"/>
              </a:tblGrid>
              <a:tr h="23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 (mmol/l), variation médiane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0,25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0,49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cholestérol (mmol/l), variation médiane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0,26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0,44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HDL cholestérol (mmol/l), variation médianee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d’au moins 1 grade des ALAT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15 %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34 %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d’au moins 1 grade des ASAT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18 %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31 %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19063" y="443706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Résultats biologiques à S48</a:t>
            </a:r>
            <a:endParaRPr lang="fr-FR" kern="0" dirty="0">
              <a:solidFill>
                <a:srgbClr val="CC3300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64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</a:t>
            </a:r>
          </a:p>
        </p:txBody>
      </p:sp>
      <p:grpSp>
        <p:nvGrpSpPr>
          <p:cNvPr id="23650" name="Grouper 15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2365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65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2365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er 1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2560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0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25602" name="Espace réservé du contenu 2"/>
          <p:cNvSpPr>
            <a:spLocks noGrp="1"/>
          </p:cNvSpPr>
          <p:nvPr>
            <p:ph idx="4294967295"/>
          </p:nvPr>
        </p:nvSpPr>
        <p:spPr>
          <a:xfrm>
            <a:off x="101600" y="1249363"/>
            <a:ext cx="8747125" cy="53927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Arrêt pour événement rénal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EVG/c/FTC/TDF </a:t>
            </a: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5 entre J0 et S48 : 4/5 patients ont présenté des signes de toxicité tubulaire (hypophosphatémie, et/ou glycosurie, et/ou protéinurie)</a:t>
            </a: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2 entre S48 et S96 : diminution DFG, insuffisance rénale</a:t>
            </a: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1 entre S96 et S144 : élévation créatinine sans tubulopathie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EFV/FTC/TDF</a:t>
            </a:r>
            <a:endParaRPr lang="fr-FR" sz="1600" smtClean="0">
              <a:ea typeface="ＭＳ Ｐゴシック"/>
            </a:endParaRP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Aucun arrêt</a:t>
            </a:r>
          </a:p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Arrêt pour événement neuro-psychiatrique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EVG/c/FTC/TDF </a:t>
            </a: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3 avant S48, aucun après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EFV/FTC/TDF</a:t>
            </a:r>
            <a:endParaRPr lang="fr-FR" sz="1600" smtClean="0">
              <a:ea typeface="ＭＳ Ｐゴシック"/>
            </a:endParaRP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6 avant S48, 4 entre S48 et S96, aucun entre S96 et S144</a:t>
            </a:r>
          </a:p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Arrêt pour rash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EVG/c/FTC/TDF </a:t>
            </a: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Aucun</a:t>
            </a:r>
          </a:p>
          <a:p>
            <a:pPr lvl="1">
              <a:spcBef>
                <a:spcPct val="0"/>
              </a:spcBef>
            </a:pPr>
            <a:r>
              <a:rPr lang="fr-FR" sz="1800" smtClean="0">
                <a:ea typeface="ＭＳ Ｐゴシック"/>
              </a:rPr>
              <a:t>EFV/FTC/TDF</a:t>
            </a:r>
            <a:endParaRPr lang="fr-FR" sz="1600" smtClean="0">
              <a:ea typeface="ＭＳ Ｐゴシック"/>
            </a:endParaRPr>
          </a:p>
          <a:p>
            <a:pPr lvl="2">
              <a:spcBef>
                <a:spcPct val="0"/>
              </a:spcBef>
            </a:pPr>
            <a:r>
              <a:rPr lang="fr-FR" smtClean="0">
                <a:ea typeface="ＭＳ Ｐゴシック"/>
              </a:rPr>
              <a:t>4 avant S48, aucun entre S48 et S144</a:t>
            </a:r>
          </a:p>
          <a:p>
            <a:pPr>
              <a:spcBef>
                <a:spcPct val="0"/>
              </a:spcBef>
            </a:pPr>
            <a:endParaRPr lang="fr-FR" smtClean="0">
              <a:latin typeface="Calibri" pitchFamily="34" charset="0"/>
              <a:ea typeface="ＭＳ Ｐゴシック"/>
              <a:cs typeface="ＭＳ Ｐゴシック"/>
            </a:endParaRPr>
          </a:p>
          <a:p>
            <a:pPr lvl="2">
              <a:spcBef>
                <a:spcPct val="0"/>
              </a:spcBef>
            </a:pPr>
            <a:endParaRPr lang="fr-FR" smtClean="0">
              <a:latin typeface="Calibri" pitchFamily="34" charset="0"/>
              <a:ea typeface="ＭＳ Ｐゴシック"/>
            </a:endParaRPr>
          </a:p>
          <a:p>
            <a:pPr>
              <a:spcBef>
                <a:spcPct val="0"/>
              </a:spcBef>
            </a:pPr>
            <a:endParaRPr lang="fr-FR" smtClean="0"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spcBef>
                <a:spcPct val="0"/>
              </a:spcBef>
            </a:pPr>
            <a:endParaRPr lang="fr-FR" smtClean="0">
              <a:latin typeface="Calibri" pitchFamily="34" charset="0"/>
              <a:ea typeface="ＭＳ Ｐゴシック"/>
            </a:endParaRPr>
          </a:p>
          <a:p>
            <a:pPr lvl="2">
              <a:spcBef>
                <a:spcPct val="0"/>
              </a:spcBef>
            </a:pPr>
            <a:endParaRPr lang="fr-FR" sz="1200" smtClean="0">
              <a:ea typeface="ＭＳ Ｐゴシック"/>
            </a:endParaRPr>
          </a:p>
        </p:txBody>
      </p:sp>
      <p:sp>
        <p:nvSpPr>
          <p:cNvPr id="25603" name="ZoneTexte 69"/>
          <p:cNvSpPr txBox="1">
            <a:spLocks noChangeArrowheads="1"/>
          </p:cNvSpPr>
          <p:nvPr/>
        </p:nvSpPr>
        <p:spPr bwMode="auto">
          <a:xfrm>
            <a:off x="1393825" y="6553200"/>
            <a:ext cx="77216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 ; Zolopa A, JAIDS 2013;63:96-100 ; Wohl DA, JAIDS 2014;65:e118-121 </a:t>
            </a:r>
          </a:p>
        </p:txBody>
      </p:sp>
      <p:sp>
        <p:nvSpPr>
          <p:cNvPr id="2560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9036050" cy="5303837"/>
          </a:xfrm>
        </p:spPr>
        <p:txBody>
          <a:bodyPr/>
          <a:lstStyle/>
          <a:p>
            <a:pPr>
              <a:spcBef>
                <a:spcPts val="302"/>
              </a:spcBef>
              <a:buFont typeface="Wingdings" pitchFamily="-1" charset="2"/>
              <a:buChar char="§"/>
              <a:defRPr/>
            </a:pPr>
            <a:r>
              <a:rPr lang="fr-FR" sz="2400" b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Résumé des résultats à S48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>
                <a:ea typeface="ＭＳ Ｐゴシック" pitchFamily="-1" charset="-128"/>
              </a:rPr>
              <a:t>EVG/c/FTC/TDF QD est virologiquement non inférieur à EFV/FTC/TDF</a:t>
            </a:r>
            <a:endParaRPr lang="fr-FR" sz="1800" baseline="3000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defRPr/>
            </a:pPr>
            <a:r>
              <a:rPr lang="fr-FR" sz="1800" smtClean="0">
                <a:ea typeface="ＭＳ Ｐゴシック" pitchFamily="-1" charset="-128"/>
              </a:rPr>
              <a:t>Réponse virologique des 2 traitements similaire pour les différents sous-groupes de patients, y compris ceux avec ARN VIH élevé à l’inclusion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>
                <a:ea typeface="ＭＳ Ｐゴシック" pitchFamily="-1" charset="-128"/>
              </a:rPr>
              <a:t>Arrêt pour événement indésirable : 4 % vs 5 %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>
                <a:ea typeface="ＭＳ Ｐゴシック" pitchFamily="-1" charset="-128"/>
              </a:rPr>
              <a:t>Survenue de mutations majeures de résistance</a:t>
            </a:r>
          </a:p>
          <a:p>
            <a:pPr lvl="2">
              <a:spcBef>
                <a:spcPts val="302"/>
              </a:spcBef>
              <a:defRPr/>
            </a:pPr>
            <a:r>
              <a:rPr lang="fr-FR" smtClean="0">
                <a:ea typeface="ＭＳ Ｐゴシック" pitchFamily="-1" charset="-128"/>
              </a:rPr>
              <a:t>8 patients sous EVG/c/FTC/TDF : 7 avec mutations II, 8 avec mutations INTI</a:t>
            </a:r>
          </a:p>
          <a:p>
            <a:pPr lvl="2">
              <a:spcBef>
                <a:spcPts val="302"/>
              </a:spcBef>
              <a:defRPr/>
            </a:pPr>
            <a:r>
              <a:rPr lang="fr-FR" smtClean="0">
                <a:ea typeface="ＭＳ Ｐゴシック" pitchFamily="-1" charset="-128"/>
              </a:rPr>
              <a:t>8 patients sous EFV/FTC/TDF : 8 avec mutations INNTI, 2 avec mutations INTI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>
                <a:ea typeface="ＭＳ Ｐゴシック" pitchFamily="-1" charset="-128"/>
              </a:rPr>
              <a:t>Incidence des événements indésirables similaire sauf pour les effets neuro-psychiatriques et les rash (plus fréquents avec EFV/FTC/TDF), et les nausées (plus fréquentes avec EVG/c/FTC/TDF)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/>
              <a:t>L’élévation médiane de la créatinine et la diminution médiane du débit de filtration glomérulaire estimé était plus importantes avec EVG/c/FTC/TDF</a:t>
            </a:r>
          </a:p>
          <a:p>
            <a:pPr lvl="1">
              <a:spcBef>
                <a:spcPts val="302"/>
              </a:spcBef>
              <a:defRPr/>
            </a:pPr>
            <a:r>
              <a:rPr lang="fr-FR" sz="1800" smtClean="0"/>
              <a:t>Cinq patients sous EVG/c/FTC/TDF ont arrêté pour événement rénal</a:t>
            </a:r>
          </a:p>
          <a:p>
            <a:pPr>
              <a:spcBef>
                <a:spcPts val="302"/>
              </a:spcBef>
              <a:buFont typeface="Wingdings" pitchFamily="-1" charset="2"/>
              <a:buChar char="§"/>
              <a:defRPr/>
            </a:pPr>
            <a:r>
              <a:rPr lang="fr-FR" sz="2400" b="1" smtClean="0">
                <a:latin typeface="+mj-lt"/>
              </a:rPr>
              <a:t>Résultats à S144</a:t>
            </a:r>
            <a:endParaRPr lang="fr-FR" sz="1800" b="1" smtClean="0">
              <a:latin typeface="+mj-lt"/>
            </a:endParaRPr>
          </a:p>
          <a:p>
            <a:pPr lvl="1">
              <a:spcBef>
                <a:spcPts val="302"/>
              </a:spcBef>
              <a:defRPr/>
            </a:pPr>
            <a:r>
              <a:rPr lang="fr-FR" sz="1800" smtClean="0"/>
              <a:t>Efficacité durable de EVG/c/FTC/TDF, avec absence de nouveau signal de toxicité rénale et un profil de tolérance différent de celui de EFV/FTC/TDF</a:t>
            </a:r>
          </a:p>
        </p:txBody>
      </p:sp>
      <p:sp>
        <p:nvSpPr>
          <p:cNvPr id="2662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38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2012;379:2439-48; ; Wohl DA, JAIDS 2014;65:e118-121 </a:t>
            </a:r>
          </a:p>
          <a:p>
            <a:pPr algn="r" defTabSz="914400"/>
            <a:endParaRPr lang="en-GB" sz="1200" i="1">
              <a:solidFill>
                <a:srgbClr val="CC0000"/>
              </a:solidFill>
              <a:ea typeface="ＭＳ Ｐゴシック"/>
              <a:cs typeface="ＭＳ Ｐゴシック"/>
            </a:endParaRPr>
          </a:p>
        </p:txBody>
      </p:sp>
      <p:grpSp>
        <p:nvGrpSpPr>
          <p:cNvPr id="26627" name="Grouper 13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266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66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2662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</a:t>
            </a:r>
          </a:p>
        </p:txBody>
      </p:sp>
      <p:grpSp>
        <p:nvGrpSpPr>
          <p:cNvPr id="7170" name="Grouper 25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720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0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470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7172" name="Connecteur droit 66"/>
          <p:cNvCxnSpPr>
            <a:cxnSpLocks noChangeShapeType="1"/>
          </p:cNvCxnSpPr>
          <p:nvPr/>
        </p:nvCxnSpPr>
        <p:spPr bwMode="auto">
          <a:xfrm rot="5400000">
            <a:off x="2536032" y="2831306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7173" name="Espace réservé du contenu 2"/>
          <p:cNvSpPr>
            <a:spLocks/>
          </p:cNvSpPr>
          <p:nvPr/>
        </p:nvSpPr>
        <p:spPr bwMode="auto">
          <a:xfrm>
            <a:off x="34925" y="487680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Non infériorité de EVG/c/FTC/TDF à S48 : % ARN VIH &lt; 50 c/ml en intention de traiter, analyse snapshot (</a:t>
            </a:r>
            <a:r>
              <a:rPr lang="fr-FR">
                <a:solidFill>
                  <a:srgbClr val="000066"/>
                </a:solidFill>
              </a:rPr>
              <a:t>borne inférieure de l’IC 95 % bilatéral de la différence </a:t>
            </a: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= -12 %, puissance 95 %)</a:t>
            </a:r>
            <a:endParaRPr lang="fr-FR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862388" y="2667000"/>
          <a:ext cx="3533398" cy="889632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5043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150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59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3862388" y="3679825"/>
          <a:ext cx="3533397" cy="704850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53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3508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0" name="Oval 170"/>
          <p:cNvSpPr>
            <a:spLocks noChangeArrowheads="1"/>
          </p:cNvSpPr>
          <p:nvPr/>
        </p:nvSpPr>
        <p:spPr bwMode="auto">
          <a:xfrm>
            <a:off x="1965325" y="1617663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Double aveugle</a:t>
            </a:r>
          </a:p>
        </p:txBody>
      </p:sp>
      <p:sp>
        <p:nvSpPr>
          <p:cNvPr id="7191" name="AutoShape 162"/>
          <p:cNvSpPr>
            <a:spLocks noChangeArrowheads="1"/>
          </p:cNvSpPr>
          <p:nvPr/>
        </p:nvSpPr>
        <p:spPr bwMode="auto">
          <a:xfrm>
            <a:off x="407988" y="3006725"/>
            <a:ext cx="2184400" cy="105568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ans, naïfs d’ARV 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5 000 c/ml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 &gt; 70 ml/min</a:t>
            </a:r>
          </a:p>
        </p:txBody>
      </p:sp>
      <p:sp>
        <p:nvSpPr>
          <p:cNvPr id="7192" name="ZoneTexte 71"/>
          <p:cNvSpPr txBox="1">
            <a:spLocks noChangeArrowheads="1"/>
          </p:cNvSpPr>
          <p:nvPr/>
        </p:nvSpPr>
        <p:spPr bwMode="auto">
          <a:xfrm>
            <a:off x="268288" y="4538663"/>
            <a:ext cx="7404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* Randomisation stratifiée sur ARN VIH (</a:t>
            </a:r>
            <a:r>
              <a:rPr lang="fr-FR" sz="1400" u="sng">
                <a:solidFill>
                  <a:srgbClr val="000066"/>
                </a:solidFill>
                <a:ea typeface="ＭＳ Ｐゴシック"/>
                <a:cs typeface="ＭＳ Ｐゴシック"/>
              </a:rPr>
              <a:t>&lt;</a:t>
            </a:r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 ou &gt; 100 000 c/ml) à l’inclusion</a:t>
            </a:r>
            <a:endParaRPr lang="fr-FR" sz="1400" baseline="30000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sp>
        <p:nvSpPr>
          <p:cNvPr id="71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  <p:cxnSp>
        <p:nvCxnSpPr>
          <p:cNvPr id="7194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3040063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7195" name="Line 63"/>
          <p:cNvSpPr>
            <a:spLocks noChangeShapeType="1"/>
          </p:cNvSpPr>
          <p:nvPr/>
        </p:nvSpPr>
        <p:spPr bwMode="auto">
          <a:xfrm>
            <a:off x="2605088" y="3530600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96" name="Rectangle 9"/>
          <p:cNvSpPr>
            <a:spLocks noChangeArrowheads="1"/>
          </p:cNvSpPr>
          <p:nvPr/>
        </p:nvSpPr>
        <p:spPr bwMode="auto">
          <a:xfrm>
            <a:off x="3036888" y="3706813"/>
            <a:ext cx="825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352</a:t>
            </a:r>
          </a:p>
        </p:txBody>
      </p:sp>
      <p:sp>
        <p:nvSpPr>
          <p:cNvPr id="7197" name="Rectangle 8"/>
          <p:cNvSpPr>
            <a:spLocks noChangeArrowheads="1"/>
          </p:cNvSpPr>
          <p:nvPr/>
        </p:nvSpPr>
        <p:spPr bwMode="auto">
          <a:xfrm>
            <a:off x="3036888" y="2713038"/>
            <a:ext cx="825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348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693863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9386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00" name="Line 172"/>
          <p:cNvSpPr>
            <a:spLocks noChangeShapeType="1"/>
          </p:cNvSpPr>
          <p:nvPr/>
        </p:nvSpPr>
        <p:spPr bwMode="auto">
          <a:xfrm>
            <a:off x="8720138" y="223361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201" name="Line 172"/>
          <p:cNvSpPr>
            <a:spLocks noChangeShapeType="1"/>
          </p:cNvSpPr>
          <p:nvPr/>
        </p:nvSpPr>
        <p:spPr bwMode="auto">
          <a:xfrm>
            <a:off x="7415213" y="223361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7202" name="Group 37"/>
          <p:cNvGrpSpPr>
            <a:grpSpLocks/>
          </p:cNvGrpSpPr>
          <p:nvPr/>
        </p:nvGrpSpPr>
        <p:grpSpPr bwMode="auto">
          <a:xfrm>
            <a:off x="7396163" y="3046413"/>
            <a:ext cx="1303337" cy="974725"/>
            <a:chOff x="4502" y="1764"/>
            <a:chExt cx="646" cy="614"/>
          </a:xfrm>
        </p:grpSpPr>
        <p:sp>
          <p:nvSpPr>
            <p:cNvPr id="7203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04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09738"/>
          <a:ext cx="8353425" cy="4586112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13,1 %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respect du protocole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15,2 %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87" name="Rectangle 6"/>
          <p:cNvSpPr>
            <a:spLocks noChangeArrowheads="1"/>
          </p:cNvSpPr>
          <p:nvPr/>
        </p:nvSpPr>
        <p:spPr bwMode="auto">
          <a:xfrm>
            <a:off x="395288" y="1295400"/>
            <a:ext cx="83915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à l’inclusion et disposition des patients</a:t>
            </a:r>
          </a:p>
        </p:txBody>
      </p:sp>
      <p:sp>
        <p:nvSpPr>
          <p:cNvPr id="9288" name="ZoneTexte 69"/>
          <p:cNvSpPr txBox="1">
            <a:spLocks noChangeArrowheads="1"/>
          </p:cNvSpPr>
          <p:nvPr/>
        </p:nvSpPr>
        <p:spPr bwMode="auto">
          <a:xfrm>
            <a:off x="1393825" y="6553200"/>
            <a:ext cx="77216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 ; Zolopa A, JAIDS 2013;63:96-100 ; Wohl DA, JAIDS 2014;65:e118-121 </a:t>
            </a:r>
          </a:p>
        </p:txBody>
      </p:sp>
      <p:grpSp>
        <p:nvGrpSpPr>
          <p:cNvPr id="9289" name="Grouper 11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929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9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929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79"/>
          <p:cNvSpPr txBox="1">
            <a:spLocks noChangeArrowheads="1"/>
          </p:cNvSpPr>
          <p:nvPr/>
        </p:nvSpPr>
        <p:spPr bwMode="auto">
          <a:xfrm>
            <a:off x="5097463" y="4365625"/>
            <a:ext cx="365125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Augmentation moyenne CD4/mm</a:t>
            </a:r>
            <a:r>
              <a:rPr lang="fr-FR" sz="170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>
                <a:solidFill>
                  <a:srgbClr val="000066"/>
                </a:solidFill>
                <a:cs typeface="Arial" charset="0"/>
              </a:rPr>
              <a:t> :</a:t>
            </a:r>
          </a:p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+ 239 (EVG/c/FTC/TDF) vs</a:t>
            </a:r>
          </a:p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+ 206 (EFV/FTC/TDF), p = 0,009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395663" y="1128713"/>
            <a:ext cx="2339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à S48</a:t>
            </a:r>
          </a:p>
        </p:txBody>
      </p:sp>
      <p:sp>
        <p:nvSpPr>
          <p:cNvPr id="11267" name="Text Box 134"/>
          <p:cNvSpPr txBox="1">
            <a:spLocks noChangeArrowheads="1"/>
          </p:cNvSpPr>
          <p:nvPr/>
        </p:nvSpPr>
        <p:spPr bwMode="auto">
          <a:xfrm>
            <a:off x="5097463" y="2924175"/>
            <a:ext cx="39846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Taux de suppression virale élevé dans les 2 bras, pour les différents sous-groupes, y compris les patients avec ARN VIH &gt; 100 000 c/ml à l’inclusion</a:t>
            </a:r>
          </a:p>
        </p:txBody>
      </p:sp>
      <p:sp>
        <p:nvSpPr>
          <p:cNvPr id="11268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</a:t>
            </a:r>
          </a:p>
        </p:txBody>
      </p:sp>
      <p:grpSp>
        <p:nvGrpSpPr>
          <p:cNvPr id="11269" name="Grouper 41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30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0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grpSp>
        <p:nvGrpSpPr>
          <p:cNvPr id="11270" name="Groupe 43"/>
          <p:cNvGrpSpPr>
            <a:grpSpLocks/>
          </p:cNvGrpSpPr>
          <p:nvPr/>
        </p:nvGrpSpPr>
        <p:grpSpPr bwMode="auto">
          <a:xfrm>
            <a:off x="193675" y="1700213"/>
            <a:ext cx="6880225" cy="4665662"/>
            <a:chOff x="193948" y="1700808"/>
            <a:chExt cx="6880226" cy="4664986"/>
          </a:xfrm>
        </p:grpSpPr>
        <p:sp>
          <p:nvSpPr>
            <p:cNvPr id="11272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</a:t>
              </a:r>
            </a:p>
          </p:txBody>
        </p:sp>
        <p:sp>
          <p:nvSpPr>
            <p:cNvPr id="11273" name="Rectangle 133"/>
            <p:cNvSpPr>
              <a:spLocks noChangeArrowheads="1"/>
            </p:cNvSpPr>
            <p:nvPr/>
          </p:nvSpPr>
          <p:spPr bwMode="auto">
            <a:xfrm>
              <a:off x="940811" y="2932113"/>
              <a:ext cx="794021" cy="24161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74" name="Rectangle 135"/>
            <p:cNvSpPr>
              <a:spLocks noChangeArrowheads="1"/>
            </p:cNvSpPr>
            <p:nvPr/>
          </p:nvSpPr>
          <p:spPr bwMode="auto">
            <a:xfrm>
              <a:off x="293335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1275" name="Rectangle 136"/>
            <p:cNvSpPr>
              <a:spLocks noChangeArrowheads="1"/>
            </p:cNvSpPr>
            <p:nvPr/>
          </p:nvSpPr>
          <p:spPr bwMode="auto">
            <a:xfrm>
              <a:off x="293335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1276" name="Rectangle 137"/>
            <p:cNvSpPr>
              <a:spLocks noChangeArrowheads="1"/>
            </p:cNvSpPr>
            <p:nvPr/>
          </p:nvSpPr>
          <p:spPr bwMode="auto">
            <a:xfrm>
              <a:off x="193948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1277" name="Rectangle 138"/>
            <p:cNvSpPr>
              <a:spLocks noChangeArrowheads="1"/>
            </p:cNvSpPr>
            <p:nvPr/>
          </p:nvSpPr>
          <p:spPr bwMode="auto">
            <a:xfrm>
              <a:off x="293335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1278" name="Line 139"/>
            <p:cNvSpPr>
              <a:spLocks noChangeShapeType="1"/>
            </p:cNvSpPr>
            <p:nvPr/>
          </p:nvSpPr>
          <p:spPr bwMode="auto">
            <a:xfrm>
              <a:off x="581020" y="4667250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9" name="Line 140"/>
            <p:cNvSpPr>
              <a:spLocks noChangeShapeType="1"/>
            </p:cNvSpPr>
            <p:nvPr/>
          </p:nvSpPr>
          <p:spPr bwMode="auto">
            <a:xfrm>
              <a:off x="581020" y="3976688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0" name="Line 141"/>
            <p:cNvSpPr>
              <a:spLocks noChangeShapeType="1"/>
            </p:cNvSpPr>
            <p:nvPr/>
          </p:nvSpPr>
          <p:spPr bwMode="auto">
            <a:xfrm>
              <a:off x="581020" y="2592388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1" name="Line 142"/>
            <p:cNvSpPr>
              <a:spLocks noChangeShapeType="1"/>
            </p:cNvSpPr>
            <p:nvPr/>
          </p:nvSpPr>
          <p:spPr bwMode="auto">
            <a:xfrm>
              <a:off x="581020" y="3282950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2" name="Line 143"/>
            <p:cNvSpPr>
              <a:spLocks noChangeShapeType="1"/>
            </p:cNvSpPr>
            <p:nvPr/>
          </p:nvSpPr>
          <p:spPr bwMode="auto">
            <a:xfrm>
              <a:off x="689830" y="2582863"/>
              <a:ext cx="206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3" name="Rectangle 144"/>
            <p:cNvSpPr>
              <a:spLocks noChangeArrowheads="1"/>
            </p:cNvSpPr>
            <p:nvPr/>
          </p:nvSpPr>
          <p:spPr bwMode="auto">
            <a:xfrm>
              <a:off x="1067651" y="2564585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87,6</a:t>
              </a:r>
            </a:p>
          </p:txBody>
        </p:sp>
        <p:sp>
          <p:nvSpPr>
            <p:cNvPr id="11284" name="Rectangle 145"/>
            <p:cNvSpPr>
              <a:spLocks noChangeArrowheads="1"/>
            </p:cNvSpPr>
            <p:nvPr/>
          </p:nvSpPr>
          <p:spPr bwMode="auto">
            <a:xfrm>
              <a:off x="1853401" y="267790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84,1</a:t>
              </a:r>
            </a:p>
          </p:txBody>
        </p:sp>
        <p:sp>
          <p:nvSpPr>
            <p:cNvPr id="11285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1286" name="Rectangle 151"/>
            <p:cNvSpPr>
              <a:spLocks noChangeArrowheads="1"/>
            </p:cNvSpPr>
            <p:nvPr/>
          </p:nvSpPr>
          <p:spPr bwMode="auto">
            <a:xfrm>
              <a:off x="1726561" y="3049588"/>
              <a:ext cx="794021" cy="2298700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87" name="ZoneTexte 86"/>
            <p:cNvSpPr txBox="1">
              <a:spLocks noChangeArrowheads="1"/>
            </p:cNvSpPr>
            <p:nvPr/>
          </p:nvSpPr>
          <p:spPr bwMode="auto">
            <a:xfrm>
              <a:off x="832305" y="5650213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3,6 % (- 1,6 ; 8,8)</a:t>
              </a:r>
            </a:p>
          </p:txBody>
        </p:sp>
        <p:sp>
          <p:nvSpPr>
            <p:cNvPr id="11288" name="Rectangle 133"/>
            <p:cNvSpPr>
              <a:spLocks noChangeArrowheads="1"/>
            </p:cNvSpPr>
            <p:nvPr/>
          </p:nvSpPr>
          <p:spPr bwMode="auto">
            <a:xfrm>
              <a:off x="3147115" y="2733675"/>
              <a:ext cx="794021" cy="2614614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89" name="Rectangle 144"/>
            <p:cNvSpPr>
              <a:spLocks noChangeArrowheads="1"/>
            </p:cNvSpPr>
            <p:nvPr/>
          </p:nvSpPr>
          <p:spPr bwMode="auto">
            <a:xfrm>
              <a:off x="3273339" y="2366986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94,9</a:t>
              </a:r>
            </a:p>
          </p:txBody>
        </p:sp>
        <p:sp>
          <p:nvSpPr>
            <p:cNvPr id="11290" name="Rectangle 145"/>
            <p:cNvSpPr>
              <a:spLocks noChangeArrowheads="1"/>
            </p:cNvSpPr>
            <p:nvPr/>
          </p:nvSpPr>
          <p:spPr bwMode="auto">
            <a:xfrm>
              <a:off x="4054339" y="231266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96,0</a:t>
              </a:r>
            </a:p>
          </p:txBody>
        </p:sp>
        <p:sp>
          <p:nvSpPr>
            <p:cNvPr id="11291" name="Rectangle 151"/>
            <p:cNvSpPr>
              <a:spLocks noChangeArrowheads="1"/>
            </p:cNvSpPr>
            <p:nvPr/>
          </p:nvSpPr>
          <p:spPr bwMode="auto">
            <a:xfrm>
              <a:off x="3932866" y="2677903"/>
              <a:ext cx="794021" cy="2670385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2" name="Rectangle 40"/>
            <p:cNvSpPr>
              <a:spLocks noChangeArrowheads="1"/>
            </p:cNvSpPr>
            <p:nvPr/>
          </p:nvSpPr>
          <p:spPr bwMode="auto">
            <a:xfrm>
              <a:off x="809920" y="2226350"/>
              <a:ext cx="184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3" name="ZoneTexte 86"/>
            <p:cNvSpPr txBox="1">
              <a:spLocks noChangeArrowheads="1"/>
            </p:cNvSpPr>
            <p:nvPr/>
          </p:nvSpPr>
          <p:spPr bwMode="auto">
            <a:xfrm>
              <a:off x="3031687" y="5650213"/>
              <a:ext cx="1787413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-1,0 % (- 4,4 ; 2,4)</a:t>
              </a:r>
            </a:p>
          </p:txBody>
        </p:sp>
        <p:sp>
          <p:nvSpPr>
            <p:cNvPr id="11294" name="Line 146"/>
            <p:cNvSpPr>
              <a:spLocks noChangeShapeType="1"/>
            </p:cNvSpPr>
            <p:nvPr/>
          </p:nvSpPr>
          <p:spPr bwMode="auto">
            <a:xfrm>
              <a:off x="581020" y="5359400"/>
              <a:ext cx="451806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95" name="Rectangle 40"/>
            <p:cNvSpPr>
              <a:spLocks noChangeArrowheads="1"/>
            </p:cNvSpPr>
            <p:nvPr/>
          </p:nvSpPr>
          <p:spPr bwMode="auto">
            <a:xfrm>
              <a:off x="9782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snapshot</a:t>
              </a:r>
            </a:p>
          </p:txBody>
        </p:sp>
        <p:sp>
          <p:nvSpPr>
            <p:cNvPr id="11296" name="Rectangle 41"/>
            <p:cNvSpPr>
              <a:spLocks noChangeArrowheads="1"/>
            </p:cNvSpPr>
            <p:nvPr/>
          </p:nvSpPr>
          <p:spPr bwMode="auto">
            <a:xfrm>
              <a:off x="3171771" y="5368925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Per protocole</a:t>
              </a:r>
            </a:p>
          </p:txBody>
        </p:sp>
        <p:sp>
          <p:nvSpPr>
            <p:cNvPr id="11297" name="AutoShape 165"/>
            <p:cNvSpPr>
              <a:spLocks noChangeArrowheads="1"/>
            </p:cNvSpPr>
            <p:nvPr/>
          </p:nvSpPr>
          <p:spPr bwMode="auto">
            <a:xfrm>
              <a:off x="5019868" y="2088327"/>
              <a:ext cx="2054305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8" name="Rectangle 3"/>
            <p:cNvSpPr>
              <a:spLocks noChangeArrowheads="1"/>
            </p:cNvSpPr>
            <p:nvPr/>
          </p:nvSpPr>
          <p:spPr bwMode="auto">
            <a:xfrm>
              <a:off x="5129406" y="2425696"/>
              <a:ext cx="177800" cy="144462"/>
            </a:xfrm>
            <a:prstGeom prst="rect">
              <a:avLst/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9" name="Rectangle 4"/>
            <p:cNvSpPr>
              <a:spLocks noChangeArrowheads="1"/>
            </p:cNvSpPr>
            <p:nvPr/>
          </p:nvSpPr>
          <p:spPr bwMode="auto">
            <a:xfrm>
              <a:off x="5129406" y="21920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300" name="ZoneTexte 84"/>
            <p:cNvSpPr txBox="1">
              <a:spLocks noChangeArrowheads="1"/>
            </p:cNvSpPr>
            <p:nvPr/>
          </p:nvSpPr>
          <p:spPr bwMode="auto">
            <a:xfrm>
              <a:off x="5286569" y="2066102"/>
              <a:ext cx="17876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EVCG/c/FTC/TDF</a:t>
              </a:r>
            </a:p>
          </p:txBody>
        </p:sp>
        <p:sp>
          <p:nvSpPr>
            <p:cNvPr id="11301" name="ZoneTexte 85"/>
            <p:cNvSpPr txBox="1">
              <a:spLocks noChangeArrowheads="1"/>
            </p:cNvSpPr>
            <p:nvPr/>
          </p:nvSpPr>
          <p:spPr bwMode="auto">
            <a:xfrm>
              <a:off x="5286569" y="2321482"/>
              <a:ext cx="142872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EFV/FTC/TDF</a:t>
              </a:r>
            </a:p>
          </p:txBody>
        </p:sp>
        <p:sp>
          <p:nvSpPr>
            <p:cNvPr id="11302" name="Rectangle 135"/>
            <p:cNvSpPr>
              <a:spLocks noChangeArrowheads="1"/>
            </p:cNvSpPr>
            <p:nvPr/>
          </p:nvSpPr>
          <p:spPr bwMode="auto">
            <a:xfrm>
              <a:off x="408537" y="523114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1127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2814638" y="1128713"/>
            <a:ext cx="3517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à S96 et S144</a:t>
            </a:r>
          </a:p>
        </p:txBody>
      </p:sp>
      <p:sp>
        <p:nvSpPr>
          <p:cNvPr id="13314" name="ZoneTexte 69"/>
          <p:cNvSpPr txBox="1">
            <a:spLocks noChangeArrowheads="1"/>
          </p:cNvSpPr>
          <p:nvPr/>
        </p:nvSpPr>
        <p:spPr bwMode="auto">
          <a:xfrm>
            <a:off x="1763713" y="6553200"/>
            <a:ext cx="73517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Zolopa A, JAIDS 2013;63:96-100 ; Wohl DA, JAIDS 2014;65:e118-121 </a:t>
            </a:r>
          </a:p>
        </p:txBody>
      </p:sp>
      <p:grpSp>
        <p:nvGrpSpPr>
          <p:cNvPr id="13315" name="Grouper 41"/>
          <p:cNvGrpSpPr>
            <a:grpSpLocks/>
          </p:cNvGrpSpPr>
          <p:nvPr/>
        </p:nvGrpSpPr>
        <p:grpSpPr bwMode="auto">
          <a:xfrm>
            <a:off x="0" y="6570663"/>
            <a:ext cx="1187450" cy="287337"/>
            <a:chOff x="0" y="6570663"/>
            <a:chExt cx="1393200" cy="288111"/>
          </a:xfrm>
        </p:grpSpPr>
        <p:sp>
          <p:nvSpPr>
            <p:cNvPr id="1338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8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GS-236-0103</a:t>
              </a:r>
            </a:p>
          </p:txBody>
        </p:sp>
      </p:grpSp>
      <p:grpSp>
        <p:nvGrpSpPr>
          <p:cNvPr id="13316" name="Groupe 69"/>
          <p:cNvGrpSpPr>
            <a:grpSpLocks/>
          </p:cNvGrpSpPr>
          <p:nvPr/>
        </p:nvGrpSpPr>
        <p:grpSpPr bwMode="auto">
          <a:xfrm>
            <a:off x="239713" y="1668463"/>
            <a:ext cx="3919537" cy="4797425"/>
            <a:chOff x="239583" y="1669238"/>
            <a:chExt cx="3920337" cy="4797289"/>
          </a:xfrm>
        </p:grpSpPr>
        <p:sp>
          <p:nvSpPr>
            <p:cNvPr id="13349" name="Text Box 134"/>
            <p:cNvSpPr txBox="1">
              <a:spLocks noChangeArrowheads="1"/>
            </p:cNvSpPr>
            <p:nvPr/>
          </p:nvSpPr>
          <p:spPr bwMode="auto">
            <a:xfrm>
              <a:off x="626642" y="1669238"/>
              <a:ext cx="3532187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 à S96 </a:t>
              </a:r>
            </a:p>
          </p:txBody>
        </p:sp>
        <p:sp>
          <p:nvSpPr>
            <p:cNvPr id="13350" name="Rectangle 133"/>
            <p:cNvSpPr>
              <a:spLocks noChangeArrowheads="1"/>
            </p:cNvSpPr>
            <p:nvPr/>
          </p:nvSpPr>
          <p:spPr bwMode="auto">
            <a:xfrm>
              <a:off x="882229" y="3176102"/>
              <a:ext cx="609600" cy="230978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51" name="Rectangle 135"/>
            <p:cNvSpPr>
              <a:spLocks noChangeArrowheads="1"/>
            </p:cNvSpPr>
            <p:nvPr/>
          </p:nvSpPr>
          <p:spPr bwMode="auto">
            <a:xfrm>
              <a:off x="338970" y="469712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3352" name="Rectangle 136"/>
            <p:cNvSpPr>
              <a:spLocks noChangeArrowheads="1"/>
            </p:cNvSpPr>
            <p:nvPr/>
          </p:nvSpPr>
          <p:spPr bwMode="auto">
            <a:xfrm>
              <a:off x="338970" y="400497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3353" name="Rectangle 137"/>
            <p:cNvSpPr>
              <a:spLocks noChangeArrowheads="1"/>
            </p:cNvSpPr>
            <p:nvPr/>
          </p:nvSpPr>
          <p:spPr bwMode="auto">
            <a:xfrm>
              <a:off x="239583" y="2623851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3354" name="Rectangle 138"/>
            <p:cNvSpPr>
              <a:spLocks noChangeArrowheads="1"/>
            </p:cNvSpPr>
            <p:nvPr/>
          </p:nvSpPr>
          <p:spPr bwMode="auto">
            <a:xfrm>
              <a:off x="338970" y="33144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3355" name="Line 139"/>
            <p:cNvSpPr>
              <a:spLocks noChangeShapeType="1"/>
            </p:cNvSpPr>
            <p:nvPr/>
          </p:nvSpPr>
          <p:spPr bwMode="auto">
            <a:xfrm>
              <a:off x="606004" y="480484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6" name="Line 140"/>
            <p:cNvSpPr>
              <a:spLocks noChangeShapeType="1"/>
            </p:cNvSpPr>
            <p:nvPr/>
          </p:nvSpPr>
          <p:spPr bwMode="auto">
            <a:xfrm>
              <a:off x="606004" y="41142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7" name="Line 141"/>
            <p:cNvSpPr>
              <a:spLocks noChangeShapeType="1"/>
            </p:cNvSpPr>
            <p:nvPr/>
          </p:nvSpPr>
          <p:spPr bwMode="auto">
            <a:xfrm>
              <a:off x="606004" y="27299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8" name="Line 142"/>
            <p:cNvSpPr>
              <a:spLocks noChangeShapeType="1"/>
            </p:cNvSpPr>
            <p:nvPr/>
          </p:nvSpPr>
          <p:spPr bwMode="auto">
            <a:xfrm>
              <a:off x="606004" y="342054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9" name="Line 143"/>
            <p:cNvSpPr>
              <a:spLocks noChangeShapeType="1"/>
            </p:cNvSpPr>
            <p:nvPr/>
          </p:nvSpPr>
          <p:spPr bwMode="auto">
            <a:xfrm>
              <a:off x="696492" y="2720460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60" name="Rectangle 144"/>
            <p:cNvSpPr>
              <a:spLocks noChangeArrowheads="1"/>
            </p:cNvSpPr>
            <p:nvPr/>
          </p:nvSpPr>
          <p:spPr bwMode="auto">
            <a:xfrm>
              <a:off x="926637" y="2858131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83,3</a:t>
              </a:r>
            </a:p>
          </p:txBody>
        </p:sp>
        <p:sp>
          <p:nvSpPr>
            <p:cNvPr id="13361" name="Rectangle 145"/>
            <p:cNvSpPr>
              <a:spLocks noChangeArrowheads="1"/>
            </p:cNvSpPr>
            <p:nvPr/>
          </p:nvSpPr>
          <p:spPr bwMode="auto">
            <a:xfrm>
              <a:off x="1520834" y="2897785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82,3</a:t>
              </a:r>
            </a:p>
          </p:txBody>
        </p:sp>
        <p:sp>
          <p:nvSpPr>
            <p:cNvPr id="13362" name="Text Box 148"/>
            <p:cNvSpPr txBox="1">
              <a:spLocks noChangeArrowheads="1"/>
            </p:cNvSpPr>
            <p:nvPr/>
          </p:nvSpPr>
          <p:spPr bwMode="auto">
            <a:xfrm>
              <a:off x="267867" y="2244210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3363" name="Rectangle 151"/>
            <p:cNvSpPr>
              <a:spLocks noChangeArrowheads="1"/>
            </p:cNvSpPr>
            <p:nvPr/>
          </p:nvSpPr>
          <p:spPr bwMode="auto">
            <a:xfrm>
              <a:off x="1485479" y="3214688"/>
              <a:ext cx="609600" cy="2271197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64" name="ZoneTexte 86"/>
            <p:cNvSpPr txBox="1">
              <a:spLocks noChangeArrowheads="1"/>
            </p:cNvSpPr>
            <p:nvPr/>
          </p:nvSpPr>
          <p:spPr bwMode="auto">
            <a:xfrm>
              <a:off x="503891" y="5750946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 1,1 % (- 4,5 ; 6,7)</a:t>
              </a:r>
            </a:p>
          </p:txBody>
        </p:sp>
        <p:sp>
          <p:nvSpPr>
            <p:cNvPr id="13365" name="Rectangle 133"/>
            <p:cNvSpPr>
              <a:spLocks noChangeArrowheads="1"/>
            </p:cNvSpPr>
            <p:nvPr/>
          </p:nvSpPr>
          <p:spPr bwMode="auto">
            <a:xfrm>
              <a:off x="2576092" y="3058186"/>
              <a:ext cx="609600" cy="2427699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66" name="Rectangle 144"/>
            <p:cNvSpPr>
              <a:spLocks noChangeArrowheads="1"/>
            </p:cNvSpPr>
            <p:nvPr/>
          </p:nvSpPr>
          <p:spPr bwMode="auto">
            <a:xfrm>
              <a:off x="2610974" y="2731401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86,7</a:t>
              </a:r>
            </a:p>
          </p:txBody>
        </p:sp>
        <p:sp>
          <p:nvSpPr>
            <p:cNvPr id="13367" name="Rectangle 145"/>
            <p:cNvSpPr>
              <a:spLocks noChangeArrowheads="1"/>
            </p:cNvSpPr>
            <p:nvPr/>
          </p:nvSpPr>
          <p:spPr bwMode="auto">
            <a:xfrm>
              <a:off x="3192471" y="282577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85,4</a:t>
              </a:r>
            </a:p>
          </p:txBody>
        </p:sp>
        <p:sp>
          <p:nvSpPr>
            <p:cNvPr id="13368" name="Rectangle 151"/>
            <p:cNvSpPr>
              <a:spLocks noChangeArrowheads="1"/>
            </p:cNvSpPr>
            <p:nvPr/>
          </p:nvSpPr>
          <p:spPr bwMode="auto">
            <a:xfrm>
              <a:off x="3179342" y="3122613"/>
              <a:ext cx="609600" cy="2363272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69" name="ZoneTexte 86"/>
            <p:cNvSpPr txBox="1">
              <a:spLocks noChangeArrowheads="1"/>
            </p:cNvSpPr>
            <p:nvPr/>
          </p:nvSpPr>
          <p:spPr bwMode="auto">
            <a:xfrm>
              <a:off x="2372508" y="5750946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1,4 % (- 3,8 ; 6,5)</a:t>
              </a:r>
            </a:p>
          </p:txBody>
        </p:sp>
        <p:sp>
          <p:nvSpPr>
            <p:cNvPr id="13370" name="Line 146"/>
            <p:cNvSpPr>
              <a:spLocks noChangeShapeType="1"/>
            </p:cNvSpPr>
            <p:nvPr/>
          </p:nvSpPr>
          <p:spPr bwMode="auto">
            <a:xfrm>
              <a:off x="606004" y="5496997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71" name="Rectangle 40"/>
            <p:cNvSpPr>
              <a:spLocks noChangeArrowheads="1"/>
            </p:cNvSpPr>
            <p:nvPr/>
          </p:nvSpPr>
          <p:spPr bwMode="auto">
            <a:xfrm>
              <a:off x="649786" y="5479363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snapshot</a:t>
              </a:r>
            </a:p>
          </p:txBody>
        </p:sp>
        <p:sp>
          <p:nvSpPr>
            <p:cNvPr id="13372" name="Rectangle 41"/>
            <p:cNvSpPr>
              <a:spLocks noChangeArrowheads="1"/>
            </p:cNvSpPr>
            <p:nvPr/>
          </p:nvSpPr>
          <p:spPr bwMode="auto">
            <a:xfrm>
              <a:off x="2703600" y="5479363"/>
              <a:ext cx="11252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M = E</a:t>
              </a:r>
            </a:p>
          </p:txBody>
        </p:sp>
        <p:grpSp>
          <p:nvGrpSpPr>
            <p:cNvPr id="13373" name="Groupe 1"/>
            <p:cNvGrpSpPr>
              <a:grpSpLocks/>
            </p:cNvGrpSpPr>
            <p:nvPr/>
          </p:nvGrpSpPr>
          <p:grpSpPr bwMode="auto">
            <a:xfrm>
              <a:off x="2019691" y="2066102"/>
              <a:ext cx="2054306" cy="624712"/>
              <a:chOff x="2019691" y="2066102"/>
              <a:chExt cx="2054306" cy="624712"/>
            </a:xfrm>
          </p:grpSpPr>
          <p:sp>
            <p:nvSpPr>
              <p:cNvPr id="13375" name="AutoShape 165"/>
              <p:cNvSpPr>
                <a:spLocks noChangeArrowheads="1"/>
              </p:cNvSpPr>
              <p:nvPr/>
            </p:nvSpPr>
            <p:spPr bwMode="auto">
              <a:xfrm>
                <a:off x="2019691" y="2088327"/>
                <a:ext cx="2054305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3376" name="Rectangle 3"/>
              <p:cNvSpPr>
                <a:spLocks noChangeArrowheads="1"/>
              </p:cNvSpPr>
              <p:nvPr/>
            </p:nvSpPr>
            <p:spPr bwMode="auto">
              <a:xfrm>
                <a:off x="2129229" y="2425696"/>
                <a:ext cx="177800" cy="144462"/>
              </a:xfrm>
              <a:prstGeom prst="rect">
                <a:avLst/>
              </a:prstGeom>
              <a:solidFill>
                <a:srgbClr val="5B92C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3377" name="Rectangle 4"/>
              <p:cNvSpPr>
                <a:spLocks noChangeArrowheads="1"/>
              </p:cNvSpPr>
              <p:nvPr/>
            </p:nvSpPr>
            <p:spPr bwMode="auto">
              <a:xfrm>
                <a:off x="2129229" y="2192012"/>
                <a:ext cx="177800" cy="144463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3378" name="ZoneTexte 84"/>
              <p:cNvSpPr txBox="1">
                <a:spLocks noChangeArrowheads="1"/>
              </p:cNvSpPr>
              <p:nvPr/>
            </p:nvSpPr>
            <p:spPr bwMode="auto">
              <a:xfrm>
                <a:off x="2286392" y="2066102"/>
                <a:ext cx="17876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EVCG/c/FTC/TDF</a:t>
                </a:r>
              </a:p>
            </p:txBody>
          </p:sp>
          <p:sp>
            <p:nvSpPr>
              <p:cNvPr id="13379" name="ZoneTexte 85"/>
              <p:cNvSpPr txBox="1">
                <a:spLocks noChangeArrowheads="1"/>
              </p:cNvSpPr>
              <p:nvPr/>
            </p:nvSpPr>
            <p:spPr bwMode="auto">
              <a:xfrm>
                <a:off x="2286392" y="2321482"/>
                <a:ext cx="1428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EFV/FTC/TDF</a:t>
                </a:r>
              </a:p>
            </p:txBody>
          </p:sp>
        </p:grpSp>
        <p:sp>
          <p:nvSpPr>
            <p:cNvPr id="13374" name="Rectangle 135"/>
            <p:cNvSpPr>
              <a:spLocks noChangeArrowheads="1"/>
            </p:cNvSpPr>
            <p:nvPr/>
          </p:nvSpPr>
          <p:spPr bwMode="auto">
            <a:xfrm>
              <a:off x="449456" y="5368464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13317" name="Groupe 74"/>
          <p:cNvGrpSpPr>
            <a:grpSpLocks/>
          </p:cNvGrpSpPr>
          <p:nvPr/>
        </p:nvGrpSpPr>
        <p:grpSpPr bwMode="auto">
          <a:xfrm>
            <a:off x="4784725" y="1668463"/>
            <a:ext cx="3946525" cy="4802187"/>
            <a:chOff x="4785140" y="1669237"/>
            <a:chExt cx="3945417" cy="4801137"/>
          </a:xfrm>
        </p:grpSpPr>
        <p:sp>
          <p:nvSpPr>
            <p:cNvPr id="13319" name="Text Box 134"/>
            <p:cNvSpPr txBox="1">
              <a:spLocks noChangeArrowheads="1"/>
            </p:cNvSpPr>
            <p:nvPr/>
          </p:nvSpPr>
          <p:spPr bwMode="auto">
            <a:xfrm>
              <a:off x="5058149" y="1669237"/>
              <a:ext cx="3619397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 à S144 </a:t>
              </a:r>
            </a:p>
          </p:txBody>
        </p:sp>
        <p:sp>
          <p:nvSpPr>
            <p:cNvPr id="13320" name="Rectangle 133"/>
            <p:cNvSpPr>
              <a:spLocks noChangeArrowheads="1"/>
            </p:cNvSpPr>
            <p:nvPr/>
          </p:nvSpPr>
          <p:spPr bwMode="auto">
            <a:xfrm>
              <a:off x="5427786" y="3276600"/>
              <a:ext cx="609600" cy="220928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21" name="Rectangle 135"/>
            <p:cNvSpPr>
              <a:spLocks noChangeArrowheads="1"/>
            </p:cNvSpPr>
            <p:nvPr/>
          </p:nvSpPr>
          <p:spPr bwMode="auto">
            <a:xfrm>
              <a:off x="4884527" y="469712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3322" name="Rectangle 136"/>
            <p:cNvSpPr>
              <a:spLocks noChangeArrowheads="1"/>
            </p:cNvSpPr>
            <p:nvPr/>
          </p:nvSpPr>
          <p:spPr bwMode="auto">
            <a:xfrm>
              <a:off x="4884527" y="400497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3323" name="Rectangle 137"/>
            <p:cNvSpPr>
              <a:spLocks noChangeArrowheads="1"/>
            </p:cNvSpPr>
            <p:nvPr/>
          </p:nvSpPr>
          <p:spPr bwMode="auto">
            <a:xfrm>
              <a:off x="4785140" y="2623851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3324" name="Rectangle 138"/>
            <p:cNvSpPr>
              <a:spLocks noChangeArrowheads="1"/>
            </p:cNvSpPr>
            <p:nvPr/>
          </p:nvSpPr>
          <p:spPr bwMode="auto">
            <a:xfrm>
              <a:off x="4884527" y="33144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3325" name="Line 139"/>
            <p:cNvSpPr>
              <a:spLocks noChangeShapeType="1"/>
            </p:cNvSpPr>
            <p:nvPr/>
          </p:nvSpPr>
          <p:spPr bwMode="auto">
            <a:xfrm>
              <a:off x="5151561" y="480484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6" name="Line 140"/>
            <p:cNvSpPr>
              <a:spLocks noChangeShapeType="1"/>
            </p:cNvSpPr>
            <p:nvPr/>
          </p:nvSpPr>
          <p:spPr bwMode="auto">
            <a:xfrm>
              <a:off x="5151561" y="41142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7" name="Line 141"/>
            <p:cNvSpPr>
              <a:spLocks noChangeShapeType="1"/>
            </p:cNvSpPr>
            <p:nvPr/>
          </p:nvSpPr>
          <p:spPr bwMode="auto">
            <a:xfrm>
              <a:off x="5151561" y="27299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8" name="Line 142"/>
            <p:cNvSpPr>
              <a:spLocks noChangeShapeType="1"/>
            </p:cNvSpPr>
            <p:nvPr/>
          </p:nvSpPr>
          <p:spPr bwMode="auto">
            <a:xfrm>
              <a:off x="5151561" y="342054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9" name="Line 143"/>
            <p:cNvSpPr>
              <a:spLocks noChangeShapeType="1"/>
            </p:cNvSpPr>
            <p:nvPr/>
          </p:nvSpPr>
          <p:spPr bwMode="auto">
            <a:xfrm>
              <a:off x="5242049" y="2720460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30" name="Rectangle 144"/>
            <p:cNvSpPr>
              <a:spLocks noChangeArrowheads="1"/>
            </p:cNvSpPr>
            <p:nvPr/>
          </p:nvSpPr>
          <p:spPr bwMode="auto">
            <a:xfrm>
              <a:off x="5472194" y="295688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80,2</a:t>
              </a:r>
            </a:p>
          </p:txBody>
        </p:sp>
        <p:sp>
          <p:nvSpPr>
            <p:cNvPr id="13331" name="Rectangle 145"/>
            <p:cNvSpPr>
              <a:spLocks noChangeArrowheads="1"/>
            </p:cNvSpPr>
            <p:nvPr/>
          </p:nvSpPr>
          <p:spPr bwMode="auto">
            <a:xfrm>
              <a:off x="6066391" y="308279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75,3</a:t>
              </a:r>
            </a:p>
          </p:txBody>
        </p:sp>
        <p:sp>
          <p:nvSpPr>
            <p:cNvPr id="13332" name="Text Box 148"/>
            <p:cNvSpPr txBox="1">
              <a:spLocks noChangeArrowheads="1"/>
            </p:cNvSpPr>
            <p:nvPr/>
          </p:nvSpPr>
          <p:spPr bwMode="auto">
            <a:xfrm>
              <a:off x="4813424" y="2244210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3333" name="Rectangle 151"/>
            <p:cNvSpPr>
              <a:spLocks noChangeArrowheads="1"/>
            </p:cNvSpPr>
            <p:nvPr/>
          </p:nvSpPr>
          <p:spPr bwMode="auto">
            <a:xfrm>
              <a:off x="6031036" y="3403601"/>
              <a:ext cx="609600" cy="2082284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4" name="ZoneTexte 86"/>
            <p:cNvSpPr txBox="1">
              <a:spLocks noChangeArrowheads="1"/>
            </p:cNvSpPr>
            <p:nvPr/>
          </p:nvSpPr>
          <p:spPr bwMode="auto">
            <a:xfrm>
              <a:off x="5102424" y="5750946"/>
              <a:ext cx="1815049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 4,9 % (- 1,3 ; 11,1)</a:t>
              </a:r>
            </a:p>
          </p:txBody>
        </p:sp>
        <p:sp>
          <p:nvSpPr>
            <p:cNvPr id="13335" name="Rectangle 133"/>
            <p:cNvSpPr>
              <a:spLocks noChangeArrowheads="1"/>
            </p:cNvSpPr>
            <p:nvPr/>
          </p:nvSpPr>
          <p:spPr bwMode="auto">
            <a:xfrm>
              <a:off x="7121649" y="3214688"/>
              <a:ext cx="609600" cy="2271197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6" name="Rectangle 151"/>
            <p:cNvSpPr>
              <a:spLocks noChangeArrowheads="1"/>
            </p:cNvSpPr>
            <p:nvPr/>
          </p:nvSpPr>
          <p:spPr bwMode="auto">
            <a:xfrm>
              <a:off x="7724899" y="3326885"/>
              <a:ext cx="609600" cy="2159000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7" name="ZoneTexte 86"/>
            <p:cNvSpPr txBox="1">
              <a:spLocks noChangeArrowheads="1"/>
            </p:cNvSpPr>
            <p:nvPr/>
          </p:nvSpPr>
          <p:spPr bwMode="auto">
            <a:xfrm>
              <a:off x="6889739" y="5750946"/>
              <a:ext cx="1840818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(IC 95 %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4,1 % (- 1,9 ; 10,0)</a:t>
              </a:r>
            </a:p>
          </p:txBody>
        </p:sp>
        <p:sp>
          <p:nvSpPr>
            <p:cNvPr id="13338" name="Line 146"/>
            <p:cNvSpPr>
              <a:spLocks noChangeShapeType="1"/>
            </p:cNvSpPr>
            <p:nvPr/>
          </p:nvSpPr>
          <p:spPr bwMode="auto">
            <a:xfrm>
              <a:off x="5151561" y="5496997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39" name="Rectangle 40"/>
            <p:cNvSpPr>
              <a:spLocks noChangeArrowheads="1"/>
            </p:cNvSpPr>
            <p:nvPr/>
          </p:nvSpPr>
          <p:spPr bwMode="auto">
            <a:xfrm>
              <a:off x="5262137" y="5479363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snapshot</a:t>
              </a:r>
            </a:p>
          </p:txBody>
        </p:sp>
        <p:sp>
          <p:nvSpPr>
            <p:cNvPr id="13340" name="Rectangle 41"/>
            <p:cNvSpPr>
              <a:spLocks noChangeArrowheads="1"/>
            </p:cNvSpPr>
            <p:nvPr/>
          </p:nvSpPr>
          <p:spPr bwMode="auto">
            <a:xfrm>
              <a:off x="7245890" y="5479363"/>
              <a:ext cx="11285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M = E</a:t>
              </a:r>
            </a:p>
          </p:txBody>
        </p:sp>
        <p:sp>
          <p:nvSpPr>
            <p:cNvPr id="13341" name="Rectangle 144"/>
            <p:cNvSpPr>
              <a:spLocks noChangeArrowheads="1"/>
            </p:cNvSpPr>
            <p:nvPr/>
          </p:nvSpPr>
          <p:spPr bwMode="auto">
            <a:xfrm>
              <a:off x="7156531" y="288873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FE7F00"/>
                  </a:solidFill>
                  <a:cs typeface="Arial" charset="0"/>
                </a:rPr>
                <a:t>82,2</a:t>
              </a:r>
            </a:p>
          </p:txBody>
        </p:sp>
        <p:sp>
          <p:nvSpPr>
            <p:cNvPr id="13342" name="Rectangle 145"/>
            <p:cNvSpPr>
              <a:spLocks noChangeArrowheads="1"/>
            </p:cNvSpPr>
            <p:nvPr/>
          </p:nvSpPr>
          <p:spPr bwMode="auto">
            <a:xfrm>
              <a:off x="7738028" y="299415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5B92C9"/>
                  </a:solidFill>
                  <a:cs typeface="Arial" charset="0"/>
                </a:rPr>
                <a:t>78,1</a:t>
              </a:r>
            </a:p>
          </p:txBody>
        </p:sp>
        <p:sp>
          <p:nvSpPr>
            <p:cNvPr id="13343" name="AutoShape 165"/>
            <p:cNvSpPr>
              <a:spLocks noChangeArrowheads="1"/>
            </p:cNvSpPr>
            <p:nvPr/>
          </p:nvSpPr>
          <p:spPr bwMode="auto">
            <a:xfrm>
              <a:off x="6498309" y="2088327"/>
              <a:ext cx="2054305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4" name="Rectangle 3"/>
            <p:cNvSpPr>
              <a:spLocks noChangeArrowheads="1"/>
            </p:cNvSpPr>
            <p:nvPr/>
          </p:nvSpPr>
          <p:spPr bwMode="auto">
            <a:xfrm>
              <a:off x="6607847" y="2425696"/>
              <a:ext cx="177800" cy="144462"/>
            </a:xfrm>
            <a:prstGeom prst="rect">
              <a:avLst/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5" name="Rectangle 4"/>
            <p:cNvSpPr>
              <a:spLocks noChangeArrowheads="1"/>
            </p:cNvSpPr>
            <p:nvPr/>
          </p:nvSpPr>
          <p:spPr bwMode="auto">
            <a:xfrm>
              <a:off x="6607847" y="21920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6" name="ZoneTexte 84"/>
            <p:cNvSpPr txBox="1">
              <a:spLocks noChangeArrowheads="1"/>
            </p:cNvSpPr>
            <p:nvPr/>
          </p:nvSpPr>
          <p:spPr bwMode="auto">
            <a:xfrm>
              <a:off x="6765010" y="2066102"/>
              <a:ext cx="17876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EVCG/c/FTC/TDF</a:t>
              </a:r>
            </a:p>
          </p:txBody>
        </p:sp>
        <p:sp>
          <p:nvSpPr>
            <p:cNvPr id="13347" name="ZoneTexte 85"/>
            <p:cNvSpPr txBox="1">
              <a:spLocks noChangeArrowheads="1"/>
            </p:cNvSpPr>
            <p:nvPr/>
          </p:nvSpPr>
          <p:spPr bwMode="auto">
            <a:xfrm>
              <a:off x="6765010" y="2321482"/>
              <a:ext cx="142872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EFV/FTC/TDF</a:t>
              </a:r>
            </a:p>
          </p:txBody>
        </p:sp>
        <p:sp>
          <p:nvSpPr>
            <p:cNvPr id="13348" name="Rectangle 135"/>
            <p:cNvSpPr>
              <a:spLocks noChangeArrowheads="1"/>
            </p:cNvSpPr>
            <p:nvPr/>
          </p:nvSpPr>
          <p:spPr bwMode="auto">
            <a:xfrm>
              <a:off x="5004048" y="5373216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1331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ZoneTexte 48"/>
          <p:cNvSpPr txBox="1"/>
          <p:nvPr/>
        </p:nvSpPr>
        <p:spPr>
          <a:xfrm>
            <a:off x="1978025" y="1358900"/>
            <a:ext cx="51752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rgbClr val="CC3300"/>
                </a:solidFill>
                <a:latin typeface="+mj-lt"/>
              </a:rPr>
              <a:t>Critères secondaires d’efficacité à S144</a:t>
            </a: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03250" y="1895475"/>
          <a:ext cx="8237919" cy="2253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9589"/>
                <a:gridCol w="2111574"/>
                <a:gridCol w="2306756"/>
              </a:tblGrid>
              <a:tr h="277865"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EFV/FTC/TDF</a:t>
                      </a:r>
                      <a:endParaRPr lang="fr-FR" sz="16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2C9"/>
                    </a:solidFill>
                  </a:tcPr>
                </a:tc>
              </a:tr>
              <a:tr h="439953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ARN VIH-1 &lt; 50 c/ml chez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les</a:t>
                      </a: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 patients</a:t>
                      </a:r>
                      <a:br>
                        <a:rPr lang="fr-FR" sz="1400" b="1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avec ARN VIH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u="none" dirty="0" smtClean="0">
                          <a:solidFill>
                            <a:srgbClr val="000066"/>
                          </a:solidFill>
                        </a:rPr>
                        <a:t>&lt;</a:t>
                      </a: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 100 000 c/ml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à l’inclusion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81,7 %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74,2 %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4709">
                <a:tc gridSpan="3">
                  <a:txBody>
                    <a:bodyPr/>
                    <a:lstStyle/>
                    <a:p>
                      <a:pPr algn="ctr">
                        <a:tabLst>
                          <a:tab pos="5830888" algn="ctr"/>
                        </a:tabLst>
                      </a:pPr>
                      <a:r>
                        <a:rPr lang="fr-FR" sz="1200" b="1" dirty="0" smtClean="0">
                          <a:solidFill>
                            <a:srgbClr val="000066"/>
                          </a:solidFill>
                        </a:rPr>
                        <a:t>Différence ajustée : 7,6 % ; IC 95 % : 0,1 % ; 15,1 %</a:t>
                      </a:r>
                      <a:endParaRPr lang="fr-FR" sz="12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9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ARN VIH-1 &lt; 50 c/ml chez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les</a:t>
                      </a: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 patients</a:t>
                      </a:r>
                      <a:br>
                        <a:rPr lang="fr-FR" sz="1400" b="1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avec ARN VIH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u="sng" dirty="0" smtClean="0">
                          <a:solidFill>
                            <a:srgbClr val="000066"/>
                          </a:solidFill>
                        </a:rPr>
                        <a:t>&gt;</a:t>
                      </a:r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 100 000 c/ml</a:t>
                      </a:r>
                      <a:r>
                        <a:rPr lang="fr-FR" sz="1400" b="1" baseline="0" dirty="0" smtClean="0">
                          <a:solidFill>
                            <a:srgbClr val="000066"/>
                          </a:solidFill>
                        </a:rPr>
                        <a:t> à l’inclusion</a:t>
                      </a:r>
                      <a:endParaRPr lang="fr-FR" sz="1400" b="1" dirty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77,1 %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77,6 %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767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Augmentation moyenne des CD4/mm</a:t>
                      </a:r>
                      <a:r>
                        <a:rPr lang="fr-FR" sz="1400" b="1" baseline="30000" dirty="0" smtClean="0">
                          <a:solidFill>
                            <a:srgbClr val="000066"/>
                          </a:solidFill>
                        </a:rPr>
                        <a:t>3 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+ 321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+ 300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88" name="ZoneTexte 69"/>
          <p:cNvSpPr txBox="1">
            <a:spLocks noChangeArrowheads="1"/>
          </p:cNvSpPr>
          <p:nvPr/>
        </p:nvSpPr>
        <p:spPr bwMode="auto">
          <a:xfrm>
            <a:off x="1524000" y="6553200"/>
            <a:ext cx="75914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 ; Zolopa A, JAIDS 2013;63:96-100 ; Wohl DA, JAIDS 2014;65:e118-121 </a:t>
            </a:r>
          </a:p>
        </p:txBody>
      </p:sp>
      <p:graphicFrame>
        <p:nvGraphicFramePr>
          <p:cNvPr id="17" name="Group 98"/>
          <p:cNvGraphicFramePr>
            <a:graphicFrameLocks noGrp="1"/>
          </p:cNvGraphicFramePr>
          <p:nvPr/>
        </p:nvGraphicFramePr>
        <p:xfrm>
          <a:off x="1141413" y="4873625"/>
          <a:ext cx="6788161" cy="1291281"/>
        </p:xfrm>
        <a:graphic>
          <a:graphicData uri="http://schemas.openxmlformats.org/drawingml/2006/table">
            <a:tbl>
              <a:tblPr/>
              <a:tblGrid>
                <a:gridCol w="2048405"/>
                <a:gridCol w="1950894"/>
                <a:gridCol w="1853909"/>
                <a:gridCol w="934953"/>
              </a:tblGrid>
              <a:tr h="446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219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Créatinine (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charset="2"/>
                          <a:ea typeface="ＭＳ Ｐゴシック" charset="-128"/>
                          <a:cs typeface="Symbol" charset="2"/>
                        </a:rPr>
                        <a:t>m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mol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(5 ; 20)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(- 6 ; 8)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19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DFGe (ml/min)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- 14,3 (- 24,2 ; - 4,3)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- 3,0 (- 11,2 ; 8,2)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887413" y="4378325"/>
            <a:ext cx="7354887" cy="431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b="1" dirty="0">
                <a:solidFill>
                  <a:srgbClr val="CC3300"/>
                </a:solidFill>
                <a:latin typeface="+mj-lt"/>
              </a:rPr>
              <a:t>Modification médiane (IQR) de la créatinine et du </a:t>
            </a:r>
            <a:r>
              <a:rPr lang="fr-FR" sz="2200" b="1" dirty="0" err="1">
                <a:solidFill>
                  <a:srgbClr val="CC3300"/>
                </a:solidFill>
                <a:latin typeface="+mj-lt"/>
              </a:rPr>
              <a:t>DFGe</a:t>
            </a:r>
            <a:r>
              <a:rPr lang="fr-FR" sz="2200" b="1" dirty="0">
                <a:solidFill>
                  <a:srgbClr val="CC3300"/>
                </a:solidFill>
                <a:latin typeface="+mj-lt"/>
              </a:rPr>
              <a:t> à S48</a:t>
            </a:r>
          </a:p>
        </p:txBody>
      </p:sp>
      <p:grpSp>
        <p:nvGrpSpPr>
          <p:cNvPr id="15412" name="Grouper 41"/>
          <p:cNvGrpSpPr>
            <a:grpSpLocks/>
          </p:cNvGrpSpPr>
          <p:nvPr/>
        </p:nvGrpSpPr>
        <p:grpSpPr bwMode="auto">
          <a:xfrm>
            <a:off x="0" y="6570663"/>
            <a:ext cx="1187450" cy="287337"/>
            <a:chOff x="0" y="6570663"/>
            <a:chExt cx="1393200" cy="288111"/>
          </a:xfrm>
        </p:grpSpPr>
        <p:sp>
          <p:nvSpPr>
            <p:cNvPr id="154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GS-236-0103</a:t>
              </a:r>
            </a:p>
          </p:txBody>
        </p:sp>
      </p:grpSp>
      <p:sp>
        <p:nvSpPr>
          <p:cNvPr id="154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219200"/>
            <a:ext cx="9064625" cy="2209800"/>
          </a:xfrm>
        </p:spPr>
        <p:txBody>
          <a:bodyPr/>
          <a:lstStyle/>
          <a:p>
            <a:pPr>
              <a:lnSpc>
                <a:spcPts val="2000"/>
              </a:lnSpc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échec virologique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600" dirty="0" smtClean="0">
                <a:ea typeface="ＭＳ Ｐゴシック" pitchFamily="-1" charset="-128"/>
              </a:rPr>
              <a:t>Réponse virologique </a:t>
            </a:r>
            <a:r>
              <a:rPr lang="fr-FR" sz="1600" dirty="0" err="1" smtClean="0">
                <a:ea typeface="ＭＳ Ｐゴシック" pitchFamily="-1" charset="-128"/>
              </a:rPr>
              <a:t>suboptimale</a:t>
            </a:r>
            <a:r>
              <a:rPr lang="fr-FR" sz="1600" dirty="0" smtClean="0">
                <a:ea typeface="ＭＳ Ｐゴシック" pitchFamily="-1" charset="-128"/>
              </a:rPr>
              <a:t> : 2 ARN VIH consécutifs ≥ 50 c/ml </a:t>
            </a:r>
            <a:br>
              <a:rPr lang="fr-FR" sz="1600" dirty="0" smtClean="0">
                <a:ea typeface="ＭＳ Ｐゴシック" pitchFamily="-1" charset="-128"/>
              </a:rPr>
            </a:br>
            <a:r>
              <a:rPr lang="fr-FR" sz="1600" dirty="0" smtClean="0">
                <a:ea typeface="ＭＳ Ｐゴシック" pitchFamily="-1" charset="-128"/>
              </a:rPr>
              <a:t>avec baisse &lt; 1 log</a:t>
            </a:r>
            <a:r>
              <a:rPr lang="fr-FR" sz="1600" baseline="-25000" dirty="0" smtClean="0">
                <a:ea typeface="ＭＳ Ｐゴシック" pitchFamily="-1" charset="-128"/>
              </a:rPr>
              <a:t>10</a:t>
            </a:r>
            <a:r>
              <a:rPr lang="fr-FR" sz="1600" dirty="0" smtClean="0">
                <a:ea typeface="ＭＳ Ｐゴシック" pitchFamily="-1" charset="-128"/>
              </a:rPr>
              <a:t> c/ml depuis l’inclusion, à ou après S8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600" dirty="0" smtClean="0">
                <a:ea typeface="ＭＳ Ｐゴシック" pitchFamily="-1" charset="-128"/>
              </a:rPr>
              <a:t>Rebond virologique : 2 ARN VIH consécutifs ≥ 400 c/ml après avoir obtenu </a:t>
            </a:r>
            <a:br>
              <a:rPr lang="fr-FR" sz="1600" dirty="0" smtClean="0">
                <a:ea typeface="ＭＳ Ｐゴシック" pitchFamily="-1" charset="-128"/>
              </a:rPr>
            </a:br>
            <a:r>
              <a:rPr lang="fr-FR" sz="1600" dirty="0" smtClean="0">
                <a:ea typeface="ＭＳ Ｐゴシック" pitchFamily="-1" charset="-128"/>
              </a:rPr>
              <a:t>un ARN VIH &lt; 50 c/ml, ou augmentation &gt; 1 log</a:t>
            </a:r>
            <a:r>
              <a:rPr lang="fr-FR" sz="1600" baseline="-25000" dirty="0" smtClean="0">
                <a:ea typeface="ＭＳ Ｐゴシック" pitchFamily="-1" charset="-128"/>
              </a:rPr>
              <a:t>10 </a:t>
            </a:r>
            <a:r>
              <a:rPr lang="fr-FR" sz="1600" dirty="0" smtClean="0">
                <a:ea typeface="ＭＳ Ｐゴシック" pitchFamily="-1" charset="-128"/>
              </a:rPr>
              <a:t>c/ml à partir du nadir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defRPr/>
            </a:pPr>
            <a:r>
              <a:rPr lang="fr-FR" sz="1600" dirty="0" smtClean="0">
                <a:ea typeface="ＭＳ Ｐゴシック" pitchFamily="-1" charset="-128"/>
              </a:rPr>
              <a:t>ARN VIH ≥ 400 c/ml à la dernière visite (à ou après S48)</a:t>
            </a:r>
          </a:p>
          <a:p>
            <a:pPr>
              <a:lnSpc>
                <a:spcPts val="2000"/>
              </a:lnSpc>
              <a:spcBef>
                <a:spcPts val="0"/>
              </a:spcBef>
              <a:buFont typeface="Wingdings" pitchFamily="-1" charset="2"/>
              <a:buChar char="§"/>
              <a:defRPr/>
            </a:pPr>
            <a:r>
              <a:rPr lang="fr-FR" b="1" dirty="0" smtClean="0">
                <a:latin typeface="+mj-lt"/>
                <a:ea typeface="ＭＳ Ｐゴシック" pitchFamily="-1" charset="-128"/>
              </a:rPr>
              <a:t>Critères pour évaluation de la résistance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600" dirty="0" smtClean="0">
                <a:ea typeface="ＭＳ Ｐゴシック" pitchFamily="-1" charset="-128"/>
              </a:rPr>
              <a:t>Echec virologique ou ARN VIH </a:t>
            </a:r>
            <a:r>
              <a:rPr lang="fr-FR" sz="1600" u="sng" dirty="0" smtClean="0">
                <a:ea typeface="ＭＳ Ｐゴシック" pitchFamily="-1" charset="-128"/>
              </a:rPr>
              <a:t>&gt;</a:t>
            </a:r>
            <a:r>
              <a:rPr lang="fr-FR" sz="1600" dirty="0" smtClean="0">
                <a:ea typeface="ＭＳ Ｐゴシック" pitchFamily="-1" charset="-128"/>
              </a:rPr>
              <a:t> 400 c/ml à l’arrêt du traitement (à ou après S8 sous traitement de l’étude)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50825" y="3716338"/>
          <a:ext cx="8497192" cy="2387410"/>
        </p:xfrm>
        <a:graphic>
          <a:graphicData uri="http://schemas.openxmlformats.org/drawingml/2006/table">
            <a:tbl>
              <a:tblPr/>
              <a:tblGrid>
                <a:gridCol w="236160"/>
                <a:gridCol w="271729"/>
                <a:gridCol w="4879391"/>
                <a:gridCol w="1676400"/>
                <a:gridCol w="1433512"/>
              </a:tblGrid>
              <a:tr h="51070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  <a:b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6879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Analysés pour l’émergence de résistance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(4 %)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(5 %)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0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primaires de R sur l’intégrase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7*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8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primaires de résistance sur la TI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2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 INNTI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440" name="ZoneTexte 10"/>
          <p:cNvSpPr txBox="1">
            <a:spLocks noChangeArrowheads="1"/>
          </p:cNvSpPr>
          <p:nvPr/>
        </p:nvSpPr>
        <p:spPr bwMode="auto">
          <a:xfrm>
            <a:off x="306388" y="6081713"/>
            <a:ext cx="6632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* Q148R, n = 1, N155H, n = 1,  E92Q, n = 7, T66I, n = 1 ;</a:t>
            </a:r>
          </a:p>
          <a:p>
            <a:pPr defTabSz="914400"/>
            <a:r>
              <a:rPr lang="fr-FR" sz="1200">
                <a:solidFill>
                  <a:srgbClr val="000066"/>
                </a:solidFill>
                <a:ea typeface="ＭＳ Ｐゴシック"/>
                <a:cs typeface="ＭＳ Ｐゴシック"/>
              </a:rPr>
              <a:t>** K103N, n = 7, K101E, n = 3, V108I, n = 1, Y188F/H/K, n = 1, G190A, n = 1</a:t>
            </a:r>
          </a:p>
        </p:txBody>
      </p:sp>
      <p:sp>
        <p:nvSpPr>
          <p:cNvPr id="17441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</a:t>
            </a:r>
          </a:p>
        </p:txBody>
      </p:sp>
      <p:grpSp>
        <p:nvGrpSpPr>
          <p:cNvPr id="17442" name="Grouper 17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744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4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17443" name="Rectangle 10"/>
          <p:cNvSpPr>
            <a:spLocks noChangeArrowheads="1"/>
          </p:cNvSpPr>
          <p:nvPr/>
        </p:nvSpPr>
        <p:spPr bwMode="auto">
          <a:xfrm>
            <a:off x="5062538" y="3352800"/>
            <a:ext cx="3198812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333399"/>
                </a:solidFill>
                <a:latin typeface="Calibri" pitchFamily="34" charset="0"/>
              </a:rPr>
              <a:t>Données de résistance à S48</a:t>
            </a:r>
          </a:p>
        </p:txBody>
      </p:sp>
      <p:sp>
        <p:nvSpPr>
          <p:cNvPr id="174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28600" y="1684338"/>
          <a:ext cx="8447853" cy="4552259"/>
        </p:xfrm>
        <a:graphic>
          <a:graphicData uri="http://schemas.openxmlformats.org/drawingml/2006/table">
            <a:tbl>
              <a:tblPr/>
              <a:tblGrid>
                <a:gridCol w="2743198"/>
                <a:gridCol w="685800"/>
                <a:gridCol w="685800"/>
                <a:gridCol w="762000"/>
                <a:gridCol w="762000"/>
                <a:gridCol w="762000"/>
                <a:gridCol w="609600"/>
                <a:gridCol w="685800"/>
                <a:gridCol w="751655"/>
              </a:tblGrid>
              <a:tr h="6459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  <a:b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52289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résistance,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Résistance II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E92Q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N155H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Q148R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T66I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Résistance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M184V/I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K65R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Résistance INNTI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K103N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19593" name="Grouper 41"/>
          <p:cNvGrpSpPr>
            <a:grpSpLocks/>
          </p:cNvGrpSpPr>
          <p:nvPr/>
        </p:nvGrpSpPr>
        <p:grpSpPr bwMode="auto">
          <a:xfrm>
            <a:off x="0" y="6570663"/>
            <a:ext cx="1187450" cy="287337"/>
            <a:chOff x="0" y="6570663"/>
            <a:chExt cx="1393200" cy="288111"/>
          </a:xfrm>
        </p:grpSpPr>
        <p:sp>
          <p:nvSpPr>
            <p:cNvPr id="1959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59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GS-236-0103</a:t>
              </a:r>
            </a:p>
          </p:txBody>
        </p:sp>
      </p:grpSp>
      <p:sp>
        <p:nvSpPr>
          <p:cNvPr id="19594" name="Rectangle 10"/>
          <p:cNvSpPr>
            <a:spLocks noChangeArrowheads="1"/>
          </p:cNvSpPr>
          <p:nvPr/>
        </p:nvSpPr>
        <p:spPr bwMode="auto">
          <a:xfrm>
            <a:off x="2786063" y="1219200"/>
            <a:ext cx="3954462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Données de résistance à S144</a:t>
            </a:r>
          </a:p>
        </p:txBody>
      </p:sp>
      <p:sp>
        <p:nvSpPr>
          <p:cNvPr id="195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899592" y="6553451"/>
            <a:ext cx="8215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1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1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2014;65:e118-121 ; </a:t>
            </a:r>
            <a:r>
              <a:rPr lang="en-US" sz="11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White KL. Antiviral Therapy 2015, </a:t>
            </a:r>
            <a:r>
              <a:rPr lang="en-US" sz="11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ePub</a:t>
            </a:r>
            <a:r>
              <a:rPr lang="en-US" sz="11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ahead of print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endParaRPr lang="en-GB" sz="11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468313" y="1836738"/>
          <a:ext cx="8207375" cy="4613800"/>
        </p:xfrm>
        <a:graphic>
          <a:graphicData uri="http://schemas.openxmlformats.org/drawingml/2006/table">
            <a:tbl>
              <a:tblPr/>
              <a:tblGrid>
                <a:gridCol w="488705"/>
                <a:gridCol w="3697116"/>
                <a:gridCol w="1995484"/>
                <a:gridCol w="2026070"/>
              </a:tblGrid>
              <a:tr h="25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 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(5 %)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Signes généraux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Atteinte hépatique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Hypersensibilité médicamenteuse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Néoplasie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neuropsychiatrique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créatinine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Insuffisance rénale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Syndrome de Fanconi 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Dyspnée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Rash, éruption médicamenteuse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Autre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 (4,9 %)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 (6,8 %)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S144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(6,0 %)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26 (7,4 %)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92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79513"/>
            <a:ext cx="9024937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Evénements indésirables conduisant à un arrêt prématuré </a:t>
            </a:r>
            <a:b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</a:b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du traitement de l’étude</a:t>
            </a:r>
            <a:endParaRPr lang="fr-FR" sz="1800" smtClean="0">
              <a:ea typeface="ＭＳ Ｐゴシック"/>
              <a:cs typeface="ＭＳ Ｐゴシック"/>
            </a:endParaRPr>
          </a:p>
        </p:txBody>
      </p:sp>
      <p:grpSp>
        <p:nvGrpSpPr>
          <p:cNvPr id="21593" name="Grouper 13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2159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159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GS-US-236-0102</a:t>
              </a:r>
            </a:p>
          </p:txBody>
        </p:sp>
      </p:grpSp>
      <p:sp>
        <p:nvSpPr>
          <p:cNvPr id="21594" name="ZoneTexte 69"/>
          <p:cNvSpPr txBox="1">
            <a:spLocks noChangeArrowheads="1"/>
          </p:cNvSpPr>
          <p:nvPr/>
        </p:nvSpPr>
        <p:spPr bwMode="auto">
          <a:xfrm>
            <a:off x="1524000" y="6553200"/>
            <a:ext cx="75914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Sax PE</a:t>
            </a:r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. Lancet 2012;379:2439-48 ; Zolopa A, JAIDS 2013;63:96-100 ; Wohl DA, JAIDS 2014;65:e118-121 </a:t>
            </a:r>
          </a:p>
        </p:txBody>
      </p:sp>
      <p:sp>
        <p:nvSpPr>
          <p:cNvPr id="215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GS-US-236-0102 : EVG/c/FTC/TDF QD </a:t>
            </a:r>
            <a:br>
              <a:rPr lang="en-GB" sz="3200" smtClean="0">
                <a:ea typeface="ＭＳ Ｐゴシック"/>
                <a:cs typeface="ＭＳ Ｐゴシック"/>
              </a:rPr>
            </a:br>
            <a:r>
              <a:rPr lang="en-GB" sz="3200" smtClean="0">
                <a:ea typeface="ＭＳ Ｐゴシック"/>
                <a:cs typeface="ＭＳ Ｐゴシック"/>
              </a:rPr>
              <a:t>vs EFV/FTC/TDF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1527</Words>
  <Application>Microsoft Office PowerPoint</Application>
  <PresentationFormat>Affichage à l'écran (4:3)</PresentationFormat>
  <Paragraphs>480</Paragraphs>
  <Slides>12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ARV_trials_2014</vt:lpstr>
      <vt:lpstr>Comparaison des inhibiteurs d’intégrase vs EFV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  <vt:lpstr>Etude GS-US-236-0102 : EVG/c/FTC/TDF QD  vs EFV/FTC/TDF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105</cp:revision>
  <dcterms:created xsi:type="dcterms:W3CDTF">2014-10-12T15:20:20Z</dcterms:created>
  <dcterms:modified xsi:type="dcterms:W3CDTF">2015-05-04T16:48:56Z</dcterms:modified>
</cp:coreProperties>
</file>