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0" clrIdx="0"/>
  <p:cmAuthor id="1" name="anton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CC3300"/>
    <a:srgbClr val="C0C0C0"/>
    <a:srgbClr val="000066"/>
    <a:srgbClr val="333399"/>
    <a:srgbClr val="FF9933"/>
    <a:srgbClr val="FE7F00"/>
    <a:srgbClr val="009900"/>
    <a:srgbClr val="00B2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018" autoAdjust="0"/>
    <p:restoredTop sz="97971" autoAdjust="0"/>
  </p:normalViewPr>
  <p:slideViewPr>
    <p:cSldViewPr snapToObjects="1">
      <p:cViewPr>
        <p:scale>
          <a:sx n="100" d="100"/>
          <a:sy n="100" d="100"/>
        </p:scale>
        <p:origin x="-2718" y="-378"/>
      </p:cViewPr>
      <p:guideLst>
        <p:guide orient="horz" pos="2115"/>
        <p:guide pos="57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11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10</a:t>
            </a:fld>
            <a:endParaRPr lang="fr-FR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smtClean="0">
                <a:ea typeface="ＭＳ Ｐゴシック" pitchFamily="34" charset="-128"/>
              </a:rPr>
              <a:t>Comparaison des inhibiteurs d’intégrase vs IP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FLAMINGO</a:t>
            </a:r>
          </a:p>
          <a:p>
            <a:r>
              <a:rPr lang="fr-FR" altLang="fr-FR" sz="2800" b="1" dirty="0" smtClean="0">
                <a:latin typeface="Calibri" pitchFamily="34" charset="0"/>
                <a:ea typeface="ＭＳ Ｐゴシック" pitchFamily="34" charset="-128"/>
              </a:rPr>
              <a:t>GS-236-0103</a:t>
            </a:r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endParaRPr lang="fr-FR" altLang="fr-FR" sz="2800" b="1" dirty="0" smtClean="0">
              <a:solidFill>
                <a:srgbClr val="C0C0C0"/>
              </a:solidFill>
              <a:latin typeface="Calibri" pitchFamily="34" charset="0"/>
              <a:ea typeface="ＭＳ Ｐゴシック" pitchFamily="34" charset="-128"/>
            </a:endParaRPr>
          </a:p>
          <a:p>
            <a:r>
              <a:rPr lang="fr-FR" altLang="fr-FR" sz="2800" b="1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ACTG A5257</a:t>
            </a:r>
            <a:endParaRPr lang="fr-FR" altLang="fr-FR" sz="2800" b="1" dirty="0" smtClean="0">
              <a:solidFill>
                <a:srgbClr val="C0C0C0"/>
              </a:solidFill>
              <a:latin typeface="Calibri" pitchFamily="34" charset="0"/>
              <a:ea typeface="ＭＳ Ｐゴシック" pitchFamily="34" charset="-128"/>
            </a:endParaRP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WAVES</a:t>
            </a:r>
            <a:endParaRPr lang="fr-FR" altLang="fr-FR" sz="2800" b="1" dirty="0" smtClean="0">
              <a:solidFill>
                <a:srgbClr val="C0C0C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456107"/>
              </p:ext>
            </p:extLst>
          </p:nvPr>
        </p:nvGraphicFramePr>
        <p:xfrm>
          <a:off x="1259632" y="1856121"/>
          <a:ext cx="6839993" cy="4669300"/>
        </p:xfrm>
        <a:graphic>
          <a:graphicData uri="http://schemas.openxmlformats.org/drawingml/2006/table">
            <a:tbl>
              <a:tblPr/>
              <a:tblGrid>
                <a:gridCol w="407285"/>
                <a:gridCol w="3081161"/>
                <a:gridCol w="1663028"/>
                <a:gridCol w="1688519"/>
              </a:tblGrid>
              <a:tr h="2553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2553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à S48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 (3,7 %)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 (5,1 %)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Sub-ictère/Ictère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 / 0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/ 2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Troubles digestifs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Signes généraux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Hypersensibilité médicamenteuse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Infection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Overdose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Elévation transaminases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Elévation créatinine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Néphropathie toxique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Inconfort jambes ou rhabdomyloyse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Néoplasie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 neuropsychiatrique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Rash, éruption médicamenteuse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Autre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à S96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 (4,2 %)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21 (5,9 %)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5393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Total à S144</a:t>
                      </a: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21 (5,9 %)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30 (8,5 %)</a:t>
                      </a: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1150787" y="6568331"/>
            <a:ext cx="79475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Lancet 2012;379:2429-38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2013;62:483-6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Clumeck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N, JAIDS 2014;65:e121-4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5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" name="Espace réservé du contenu 2"/>
          <p:cNvSpPr txBox="1">
            <a:spLocks/>
          </p:cNvSpPr>
          <p:nvPr/>
        </p:nvSpPr>
        <p:spPr bwMode="auto">
          <a:xfrm>
            <a:off x="39688" y="1143000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ts val="228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-1" charset="2"/>
              <a:buNone/>
              <a:tabLst/>
              <a:defRPr/>
            </a:pPr>
            <a:r>
              <a:rPr kumimoji="0" lang="fr-FR" sz="2400" b="1" i="0" u="none" strike="noStrike" kern="0" cap="none" spc="0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conduisant </a:t>
            </a:r>
            <a:br>
              <a:rPr kumimoji="0" lang="fr-FR" sz="2400" b="1" i="0" u="none" strike="noStrike" kern="0" cap="none" spc="0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r>
              <a:rPr kumimoji="0" lang="fr-FR" sz="2400" b="1" i="0" u="none" strike="noStrike" kern="0" cap="none" spc="0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à un arrêt prématuré du traitement de l’étude</a:t>
            </a:r>
            <a:endParaRPr kumimoji="0" lang="fr-FR" sz="1800" b="0" i="0" u="none" strike="noStrike" kern="0" cap="none" spc="0" normalizeH="0" baseline="0" dirty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n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888961"/>
              </p:ext>
            </p:extLst>
          </p:nvPr>
        </p:nvGraphicFramePr>
        <p:xfrm>
          <a:off x="295275" y="2030448"/>
          <a:ext cx="8700093" cy="1899800"/>
        </p:xfrm>
        <a:graphic>
          <a:graphicData uri="http://schemas.openxmlformats.org/drawingml/2006/table">
            <a:tbl>
              <a:tblPr/>
              <a:tblGrid>
                <a:gridCol w="3844677"/>
                <a:gridCol w="2435864"/>
                <a:gridCol w="2419552"/>
              </a:tblGrid>
              <a:tr h="264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FTC/TDF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Diarrhée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77 (22 %)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97 (27 %)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70 (20 %)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69 (19 %)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Infection des voies aériennes supérieures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54 (15 %)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58 (16 %)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Céphalées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53 (15 %)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44 (12 %)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Fatigue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50 (14 %)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45 (13 %)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Sub-ictère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(1 %)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51 (14 %)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2012;379:2429-38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0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908701"/>
              </p:ext>
            </p:extLst>
          </p:nvPr>
        </p:nvGraphicFramePr>
        <p:xfrm>
          <a:off x="284755" y="4710195"/>
          <a:ext cx="8710613" cy="1806200"/>
        </p:xfrm>
        <a:graphic>
          <a:graphicData uri="http://schemas.openxmlformats.org/drawingml/2006/table">
            <a:tbl>
              <a:tblPr/>
              <a:tblGrid>
                <a:gridCol w="3909731"/>
                <a:gridCol w="1986210"/>
                <a:gridCol w="1926661"/>
                <a:gridCol w="888011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FTC/TDF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Triglycérides (mg/dl), variation médiane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0,26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0,006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Créatinine (</a:t>
                      </a:r>
                      <a:r>
                        <a:rPr kumimoji="0" 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Symbol"/>
                          <a:ea typeface="ＭＳ Ｐゴシック" charset="-128"/>
                          <a:cs typeface="ＭＳ Ｐゴシック" charset="-128"/>
                        </a:rPr>
                        <a:t>m</a:t>
                      </a:r>
                      <a:r>
                        <a:rPr kumimoji="0" 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mo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/l), variation médiane (IQR)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 (5 ; 18)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 (1 ; 15)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DFGe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(ml/min), variation médiane (IQR)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- 12,7 (- 21,8 ; 4,3)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- 9,5 (- 17,9 ; 0,2)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Elévation d’au moins 1 grade des ALAT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15,3 %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21,6 %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0,041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88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Elévation bilirubine sévère/menaçant pronostic vital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58,2 %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1" name="Espace réservé du contenu 2"/>
          <p:cNvSpPr txBox="1">
            <a:spLocks/>
          </p:cNvSpPr>
          <p:nvPr/>
        </p:nvSpPr>
        <p:spPr bwMode="auto">
          <a:xfrm>
            <a:off x="39688" y="1128713"/>
            <a:ext cx="8204200" cy="901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-1" charset="2"/>
              <a:buChar char="§"/>
              <a:tabLst/>
              <a:defRPr/>
            </a:pPr>
            <a:r>
              <a:rPr kumimoji="0" lang="fr-FR" sz="2400" b="1" i="0" u="none" strike="noStrike" kern="0" cap="none" spc="0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survenant chez &gt; 10 % des patients dans un des groupes (S48)</a:t>
            </a:r>
            <a:endParaRPr kumimoji="0" lang="fr-FR" sz="2400" b="0" i="0" u="none" strike="noStrike" kern="0" cap="none" spc="0" normalizeH="0" baseline="0" dirty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n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7" name="Espace réservé du contenu 2"/>
          <p:cNvSpPr txBox="1">
            <a:spLocks/>
          </p:cNvSpPr>
          <p:nvPr/>
        </p:nvSpPr>
        <p:spPr bwMode="auto">
          <a:xfrm>
            <a:off x="119063" y="4191000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defTabSz="914400" eaLnBrk="0" fontAlgn="base" hangingPunct="0"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400" b="1" kern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Résultats biologiques à S48</a:t>
            </a:r>
            <a:endParaRPr lang="fr-FR" kern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982756" y="4800600"/>
            <a:ext cx="31761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000" b="1" smtClean="0">
                <a:solidFill>
                  <a:srgbClr val="CC3300"/>
                </a:solidFill>
                <a:latin typeface="+mj-lt"/>
              </a:rPr>
              <a:t>Arrêt pour événement rénal</a:t>
            </a:r>
          </a:p>
        </p:txBody>
      </p:sp>
      <p:graphicFrame>
        <p:nvGraphicFramePr>
          <p:cNvPr id="15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607753"/>
              </p:ext>
            </p:extLst>
          </p:nvPr>
        </p:nvGraphicFramePr>
        <p:xfrm>
          <a:off x="478435" y="5248788"/>
          <a:ext cx="7947515" cy="1085600"/>
        </p:xfrm>
        <a:graphic>
          <a:graphicData uri="http://schemas.openxmlformats.org/drawingml/2006/table">
            <a:tbl>
              <a:tblPr/>
              <a:tblGrid>
                <a:gridCol w="3393952"/>
                <a:gridCol w="809341"/>
                <a:gridCol w="871598"/>
                <a:gridCol w="734633"/>
                <a:gridCol w="647473"/>
                <a:gridCol w="709730"/>
                <a:gridCol w="780788"/>
              </a:tblGrid>
              <a:tr h="2088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FTC/TDF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2088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S96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S144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S96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S144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882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Arrêt pour événement rénal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882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Tubulopathie proximale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ZoneTexte 69"/>
          <p:cNvSpPr txBox="1">
            <a:spLocks noChangeArrowheads="1"/>
          </p:cNvSpPr>
          <p:nvPr/>
        </p:nvSpPr>
        <p:spPr bwMode="auto">
          <a:xfrm>
            <a:off x="1150787" y="6568331"/>
            <a:ext cx="79475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Lancet 2012;379:2429-38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2013; 62:483-6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Clumeck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N, JAIDS 2014;65:e121-4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583" name="Rectangle 582"/>
          <p:cNvSpPr/>
          <p:nvPr/>
        </p:nvSpPr>
        <p:spPr>
          <a:xfrm>
            <a:off x="1817536" y="1152176"/>
            <a:ext cx="55066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000" b="1" smtClean="0">
                <a:solidFill>
                  <a:srgbClr val="CC3300"/>
                </a:solidFill>
                <a:latin typeface="+mj-lt"/>
              </a:rPr>
              <a:t>Modification médiane créatinine sérique (</a:t>
            </a:r>
            <a:r>
              <a:rPr lang="fr-FR" sz="2000" b="1" smtClean="0">
                <a:solidFill>
                  <a:srgbClr val="CC3300"/>
                </a:solidFill>
                <a:latin typeface="Symbol"/>
              </a:rPr>
              <a:t>m</a:t>
            </a:r>
            <a:r>
              <a:rPr lang="fr-FR" sz="2000" b="1" smtClean="0">
                <a:solidFill>
                  <a:srgbClr val="CC3300"/>
                </a:solidFill>
                <a:latin typeface="+mj-lt"/>
              </a:rPr>
              <a:t>mol/l)</a:t>
            </a:r>
          </a:p>
        </p:txBody>
      </p:sp>
      <p:grpSp>
        <p:nvGrpSpPr>
          <p:cNvPr id="115" name="Groupe 114"/>
          <p:cNvGrpSpPr/>
          <p:nvPr/>
        </p:nvGrpSpPr>
        <p:grpSpPr>
          <a:xfrm>
            <a:off x="1620530" y="1583927"/>
            <a:ext cx="6625389" cy="2957296"/>
            <a:chOff x="1620530" y="1583927"/>
            <a:chExt cx="6625389" cy="2957296"/>
          </a:xfrm>
        </p:grpSpPr>
        <p:sp>
          <p:nvSpPr>
            <p:cNvPr id="2048" name="Freeform 1269"/>
            <p:cNvSpPr>
              <a:spLocks/>
            </p:cNvSpPr>
            <p:nvPr/>
          </p:nvSpPr>
          <p:spPr bwMode="auto">
            <a:xfrm>
              <a:off x="5308600" y="237710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5 w 68"/>
                <a:gd name="T3" fmla="*/ 21 h 68"/>
                <a:gd name="T4" fmla="*/ 58 w 68"/>
                <a:gd name="T5" fmla="*/ 10 h 68"/>
                <a:gd name="T6" fmla="*/ 47 w 68"/>
                <a:gd name="T7" fmla="*/ 3 h 68"/>
                <a:gd name="T8" fmla="*/ 35 w 68"/>
                <a:gd name="T9" fmla="*/ 0 h 68"/>
                <a:gd name="T10" fmla="*/ 21 w 68"/>
                <a:gd name="T11" fmla="*/ 3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6 h 68"/>
                <a:gd name="T24" fmla="*/ 35 w 68"/>
                <a:gd name="T25" fmla="*/ 68 h 68"/>
                <a:gd name="T26" fmla="*/ 47 w 68"/>
                <a:gd name="T27" fmla="*/ 66 h 68"/>
                <a:gd name="T28" fmla="*/ 58 w 68"/>
                <a:gd name="T29" fmla="*/ 58 h 68"/>
                <a:gd name="T30" fmla="*/ 65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5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65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06" name="Line 1127"/>
            <p:cNvSpPr>
              <a:spLocks noChangeShapeType="1"/>
            </p:cNvSpPr>
            <p:nvPr/>
          </p:nvSpPr>
          <p:spPr bwMode="auto">
            <a:xfrm flipH="1">
              <a:off x="2184400" y="3035914"/>
              <a:ext cx="209550" cy="349250"/>
            </a:xfrm>
            <a:prstGeom prst="line">
              <a:avLst/>
            </a:prstGeom>
            <a:noFill/>
            <a:ln w="6350">
              <a:solidFill>
                <a:srgbClr val="009FC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1" name="Line 1202"/>
            <p:cNvSpPr>
              <a:spLocks noChangeShapeType="1"/>
            </p:cNvSpPr>
            <p:nvPr/>
          </p:nvSpPr>
          <p:spPr bwMode="auto">
            <a:xfrm flipV="1">
              <a:off x="1982788" y="1670664"/>
              <a:ext cx="0" cy="25415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2" name="Line 1203"/>
            <p:cNvSpPr>
              <a:spLocks noChangeShapeType="1"/>
            </p:cNvSpPr>
            <p:nvPr/>
          </p:nvSpPr>
          <p:spPr bwMode="auto">
            <a:xfrm flipH="1">
              <a:off x="1982788" y="4212251"/>
              <a:ext cx="5221288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3" name="Line 1204"/>
            <p:cNvSpPr>
              <a:spLocks noChangeShapeType="1"/>
            </p:cNvSpPr>
            <p:nvPr/>
          </p:nvSpPr>
          <p:spPr bwMode="auto">
            <a:xfrm flipH="1">
              <a:off x="1973263" y="4212251"/>
              <a:ext cx="952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4" name="Line 1205"/>
            <p:cNvSpPr>
              <a:spLocks noChangeShapeType="1"/>
            </p:cNvSpPr>
            <p:nvPr/>
          </p:nvSpPr>
          <p:spPr bwMode="auto">
            <a:xfrm flipV="1">
              <a:off x="660082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5" name="Line 1206"/>
            <p:cNvSpPr>
              <a:spLocks noChangeShapeType="1"/>
            </p:cNvSpPr>
            <p:nvPr/>
          </p:nvSpPr>
          <p:spPr bwMode="auto">
            <a:xfrm flipV="1">
              <a:off x="640080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6" name="Line 1207"/>
            <p:cNvSpPr>
              <a:spLocks noChangeShapeType="1"/>
            </p:cNvSpPr>
            <p:nvPr/>
          </p:nvSpPr>
          <p:spPr bwMode="auto">
            <a:xfrm flipV="1">
              <a:off x="620077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7" name="Line 1208"/>
            <p:cNvSpPr>
              <a:spLocks noChangeShapeType="1"/>
            </p:cNvSpPr>
            <p:nvPr/>
          </p:nvSpPr>
          <p:spPr bwMode="auto">
            <a:xfrm flipV="1">
              <a:off x="6999288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8" name="Line 1209"/>
            <p:cNvSpPr>
              <a:spLocks noChangeShapeType="1"/>
            </p:cNvSpPr>
            <p:nvPr/>
          </p:nvSpPr>
          <p:spPr bwMode="auto">
            <a:xfrm flipV="1">
              <a:off x="680085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89" name="Line 1210"/>
            <p:cNvSpPr>
              <a:spLocks noChangeShapeType="1"/>
            </p:cNvSpPr>
            <p:nvPr/>
          </p:nvSpPr>
          <p:spPr bwMode="auto">
            <a:xfrm flipV="1">
              <a:off x="559752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0" name="Line 1211"/>
            <p:cNvSpPr>
              <a:spLocks noChangeShapeType="1"/>
            </p:cNvSpPr>
            <p:nvPr/>
          </p:nvSpPr>
          <p:spPr bwMode="auto">
            <a:xfrm flipV="1">
              <a:off x="519430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1" name="Line 1212"/>
            <p:cNvSpPr>
              <a:spLocks noChangeShapeType="1"/>
            </p:cNvSpPr>
            <p:nvPr/>
          </p:nvSpPr>
          <p:spPr bwMode="auto">
            <a:xfrm flipV="1">
              <a:off x="539750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2" name="Line 1213"/>
            <p:cNvSpPr>
              <a:spLocks noChangeShapeType="1"/>
            </p:cNvSpPr>
            <p:nvPr/>
          </p:nvSpPr>
          <p:spPr bwMode="auto">
            <a:xfrm flipV="1">
              <a:off x="5795963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3" name="Line 1214"/>
            <p:cNvSpPr>
              <a:spLocks noChangeShapeType="1"/>
            </p:cNvSpPr>
            <p:nvPr/>
          </p:nvSpPr>
          <p:spPr bwMode="auto">
            <a:xfrm flipV="1">
              <a:off x="5995988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4" name="Line 1215"/>
            <p:cNvSpPr>
              <a:spLocks noChangeShapeType="1"/>
            </p:cNvSpPr>
            <p:nvPr/>
          </p:nvSpPr>
          <p:spPr bwMode="auto">
            <a:xfrm flipH="1">
              <a:off x="1935163" y="1673839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5" name="Line 1216"/>
            <p:cNvSpPr>
              <a:spLocks noChangeShapeType="1"/>
            </p:cNvSpPr>
            <p:nvPr/>
          </p:nvSpPr>
          <p:spPr bwMode="auto">
            <a:xfrm flipH="1">
              <a:off x="1935163" y="2096114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6" name="Line 1217"/>
            <p:cNvSpPr>
              <a:spLocks noChangeShapeType="1"/>
            </p:cNvSpPr>
            <p:nvPr/>
          </p:nvSpPr>
          <p:spPr bwMode="auto">
            <a:xfrm flipH="1">
              <a:off x="1935163" y="2516801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7" name="Line 1218"/>
            <p:cNvSpPr>
              <a:spLocks noChangeShapeType="1"/>
            </p:cNvSpPr>
            <p:nvPr/>
          </p:nvSpPr>
          <p:spPr bwMode="auto">
            <a:xfrm flipH="1">
              <a:off x="1935163" y="2940664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8" name="Line 1219"/>
            <p:cNvSpPr>
              <a:spLocks noChangeShapeType="1"/>
            </p:cNvSpPr>
            <p:nvPr/>
          </p:nvSpPr>
          <p:spPr bwMode="auto">
            <a:xfrm flipV="1">
              <a:off x="2376488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99" name="Line 1220"/>
            <p:cNvSpPr>
              <a:spLocks noChangeShapeType="1"/>
            </p:cNvSpPr>
            <p:nvPr/>
          </p:nvSpPr>
          <p:spPr bwMode="auto">
            <a:xfrm flipV="1">
              <a:off x="2176463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0" name="Line 1221"/>
            <p:cNvSpPr>
              <a:spLocks noChangeShapeType="1"/>
            </p:cNvSpPr>
            <p:nvPr/>
          </p:nvSpPr>
          <p:spPr bwMode="auto">
            <a:xfrm flipV="1">
              <a:off x="297815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1" name="Line 1222"/>
            <p:cNvSpPr>
              <a:spLocks noChangeShapeType="1"/>
            </p:cNvSpPr>
            <p:nvPr/>
          </p:nvSpPr>
          <p:spPr bwMode="auto">
            <a:xfrm flipV="1">
              <a:off x="2576513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2" name="Line 1223"/>
            <p:cNvSpPr>
              <a:spLocks noChangeShapeType="1"/>
            </p:cNvSpPr>
            <p:nvPr/>
          </p:nvSpPr>
          <p:spPr bwMode="auto">
            <a:xfrm flipV="1">
              <a:off x="277812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3" name="Line 1224"/>
            <p:cNvSpPr>
              <a:spLocks noChangeShapeType="1"/>
            </p:cNvSpPr>
            <p:nvPr/>
          </p:nvSpPr>
          <p:spPr bwMode="auto">
            <a:xfrm flipH="1">
              <a:off x="1935163" y="3367701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4" name="Line 1225"/>
            <p:cNvSpPr>
              <a:spLocks noChangeShapeType="1"/>
            </p:cNvSpPr>
            <p:nvPr/>
          </p:nvSpPr>
          <p:spPr bwMode="auto">
            <a:xfrm flipV="1">
              <a:off x="1982788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5" name="Line 1226"/>
            <p:cNvSpPr>
              <a:spLocks noChangeShapeType="1"/>
            </p:cNvSpPr>
            <p:nvPr/>
          </p:nvSpPr>
          <p:spPr bwMode="auto">
            <a:xfrm flipH="1">
              <a:off x="1935163" y="3785214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6" name="Line 1227"/>
            <p:cNvSpPr>
              <a:spLocks noChangeShapeType="1"/>
            </p:cNvSpPr>
            <p:nvPr/>
          </p:nvSpPr>
          <p:spPr bwMode="auto">
            <a:xfrm flipH="1">
              <a:off x="1935163" y="4212251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7" name="Line 1228"/>
            <p:cNvSpPr>
              <a:spLocks noChangeShapeType="1"/>
            </p:cNvSpPr>
            <p:nvPr/>
          </p:nvSpPr>
          <p:spPr bwMode="auto">
            <a:xfrm flipV="1">
              <a:off x="439102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8" name="Line 1229"/>
            <p:cNvSpPr>
              <a:spLocks noChangeShapeType="1"/>
            </p:cNvSpPr>
            <p:nvPr/>
          </p:nvSpPr>
          <p:spPr bwMode="auto">
            <a:xfrm flipV="1">
              <a:off x="419100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09" name="Line 1230"/>
            <p:cNvSpPr>
              <a:spLocks noChangeShapeType="1"/>
            </p:cNvSpPr>
            <p:nvPr/>
          </p:nvSpPr>
          <p:spPr bwMode="auto">
            <a:xfrm flipV="1">
              <a:off x="499110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0" name="Line 1231"/>
            <p:cNvSpPr>
              <a:spLocks noChangeShapeType="1"/>
            </p:cNvSpPr>
            <p:nvPr/>
          </p:nvSpPr>
          <p:spPr bwMode="auto">
            <a:xfrm flipV="1">
              <a:off x="459105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1" name="Line 1232"/>
            <p:cNvSpPr>
              <a:spLocks noChangeShapeType="1"/>
            </p:cNvSpPr>
            <p:nvPr/>
          </p:nvSpPr>
          <p:spPr bwMode="auto">
            <a:xfrm flipV="1">
              <a:off x="479107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2" name="Line 1233"/>
            <p:cNvSpPr>
              <a:spLocks noChangeShapeType="1"/>
            </p:cNvSpPr>
            <p:nvPr/>
          </p:nvSpPr>
          <p:spPr bwMode="auto">
            <a:xfrm flipV="1">
              <a:off x="3182938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3" name="Line 1234"/>
            <p:cNvSpPr>
              <a:spLocks noChangeShapeType="1"/>
            </p:cNvSpPr>
            <p:nvPr/>
          </p:nvSpPr>
          <p:spPr bwMode="auto">
            <a:xfrm flipV="1">
              <a:off x="338137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4" name="Line 1235"/>
            <p:cNvSpPr>
              <a:spLocks noChangeShapeType="1"/>
            </p:cNvSpPr>
            <p:nvPr/>
          </p:nvSpPr>
          <p:spPr bwMode="auto">
            <a:xfrm flipV="1">
              <a:off x="3781425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5" name="Line 1236"/>
            <p:cNvSpPr>
              <a:spLocks noChangeShapeType="1"/>
            </p:cNvSpPr>
            <p:nvPr/>
          </p:nvSpPr>
          <p:spPr bwMode="auto">
            <a:xfrm flipV="1">
              <a:off x="358140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6" name="Line 1237"/>
            <p:cNvSpPr>
              <a:spLocks noChangeShapeType="1"/>
            </p:cNvSpPr>
            <p:nvPr/>
          </p:nvSpPr>
          <p:spPr bwMode="auto">
            <a:xfrm flipV="1">
              <a:off x="3981450" y="4212251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17" name="Line 1238"/>
            <p:cNvSpPr>
              <a:spLocks noChangeShapeType="1"/>
            </p:cNvSpPr>
            <p:nvPr/>
          </p:nvSpPr>
          <p:spPr bwMode="auto">
            <a:xfrm flipH="1">
              <a:off x="1978114" y="3370876"/>
              <a:ext cx="523875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21" name="Freeform 1242"/>
            <p:cNvSpPr>
              <a:spLocks/>
            </p:cNvSpPr>
            <p:nvPr/>
          </p:nvSpPr>
          <p:spPr bwMode="auto">
            <a:xfrm>
              <a:off x="2951163" y="2886689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3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3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3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3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37" name="Line 1258"/>
            <p:cNvSpPr>
              <a:spLocks noChangeShapeType="1"/>
            </p:cNvSpPr>
            <p:nvPr/>
          </p:nvSpPr>
          <p:spPr bwMode="auto">
            <a:xfrm flipH="1">
              <a:off x="2598738" y="3027976"/>
              <a:ext cx="3175" cy="0"/>
            </a:xfrm>
            <a:prstGeom prst="line">
              <a:avLst/>
            </a:prstGeom>
            <a:noFill/>
            <a:ln w="11113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38" name="Line 1259"/>
            <p:cNvSpPr>
              <a:spLocks noChangeShapeType="1"/>
            </p:cNvSpPr>
            <p:nvPr/>
          </p:nvSpPr>
          <p:spPr bwMode="auto">
            <a:xfrm flipH="1">
              <a:off x="2201863" y="3031151"/>
              <a:ext cx="198438" cy="334963"/>
            </a:xfrm>
            <a:prstGeom prst="line">
              <a:avLst/>
            </a:prstGeom>
            <a:noFill/>
            <a:ln w="11113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39" name="Line 1260"/>
            <p:cNvSpPr>
              <a:spLocks noChangeShapeType="1"/>
            </p:cNvSpPr>
            <p:nvPr/>
          </p:nvSpPr>
          <p:spPr bwMode="auto">
            <a:xfrm flipH="1" flipV="1">
              <a:off x="2408238" y="3024801"/>
              <a:ext cx="190500" cy="3175"/>
            </a:xfrm>
            <a:prstGeom prst="line">
              <a:avLst/>
            </a:prstGeom>
            <a:noFill/>
            <a:ln w="11113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49" name="Freeform 1270"/>
            <p:cNvSpPr>
              <a:spLocks/>
            </p:cNvSpPr>
            <p:nvPr/>
          </p:nvSpPr>
          <p:spPr bwMode="auto">
            <a:xfrm>
              <a:off x="6110288" y="2388214"/>
              <a:ext cx="109538" cy="106363"/>
            </a:xfrm>
            <a:custGeom>
              <a:avLst/>
              <a:gdLst>
                <a:gd name="T0" fmla="*/ 69 w 69"/>
                <a:gd name="T1" fmla="*/ 33 h 67"/>
                <a:gd name="T2" fmla="*/ 67 w 69"/>
                <a:gd name="T3" fmla="*/ 21 h 67"/>
                <a:gd name="T4" fmla="*/ 58 w 69"/>
                <a:gd name="T5" fmla="*/ 9 h 67"/>
                <a:gd name="T6" fmla="*/ 47 w 69"/>
                <a:gd name="T7" fmla="*/ 2 h 67"/>
                <a:gd name="T8" fmla="*/ 35 w 69"/>
                <a:gd name="T9" fmla="*/ 0 h 67"/>
                <a:gd name="T10" fmla="*/ 22 w 69"/>
                <a:gd name="T11" fmla="*/ 2 h 67"/>
                <a:gd name="T12" fmla="*/ 11 w 69"/>
                <a:gd name="T13" fmla="*/ 9 h 67"/>
                <a:gd name="T14" fmla="*/ 2 w 69"/>
                <a:gd name="T15" fmla="*/ 21 h 67"/>
                <a:gd name="T16" fmla="*/ 0 w 69"/>
                <a:gd name="T17" fmla="*/ 33 h 67"/>
                <a:gd name="T18" fmla="*/ 2 w 69"/>
                <a:gd name="T19" fmla="*/ 46 h 67"/>
                <a:gd name="T20" fmla="*/ 11 w 69"/>
                <a:gd name="T21" fmla="*/ 58 h 67"/>
                <a:gd name="T22" fmla="*/ 22 w 69"/>
                <a:gd name="T23" fmla="*/ 65 h 67"/>
                <a:gd name="T24" fmla="*/ 35 w 69"/>
                <a:gd name="T25" fmla="*/ 67 h 67"/>
                <a:gd name="T26" fmla="*/ 47 w 69"/>
                <a:gd name="T27" fmla="*/ 65 h 67"/>
                <a:gd name="T28" fmla="*/ 58 w 69"/>
                <a:gd name="T29" fmla="*/ 58 h 67"/>
                <a:gd name="T30" fmla="*/ 67 w 69"/>
                <a:gd name="T31" fmla="*/ 46 h 67"/>
                <a:gd name="T32" fmla="*/ 69 w 69"/>
                <a:gd name="T33" fmla="*/ 33 h 67"/>
                <a:gd name="T34" fmla="*/ 69 w 69"/>
                <a:gd name="T35" fmla="*/ 33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9" h="67">
                  <a:moveTo>
                    <a:pt x="69" y="33"/>
                  </a:moveTo>
                  <a:lnTo>
                    <a:pt x="67" y="21"/>
                  </a:lnTo>
                  <a:lnTo>
                    <a:pt x="58" y="9"/>
                  </a:lnTo>
                  <a:lnTo>
                    <a:pt x="47" y="2"/>
                  </a:lnTo>
                  <a:lnTo>
                    <a:pt x="35" y="0"/>
                  </a:lnTo>
                  <a:lnTo>
                    <a:pt x="22" y="2"/>
                  </a:lnTo>
                  <a:lnTo>
                    <a:pt x="11" y="9"/>
                  </a:lnTo>
                  <a:lnTo>
                    <a:pt x="2" y="21"/>
                  </a:lnTo>
                  <a:lnTo>
                    <a:pt x="0" y="33"/>
                  </a:lnTo>
                  <a:lnTo>
                    <a:pt x="2" y="46"/>
                  </a:lnTo>
                  <a:lnTo>
                    <a:pt x="11" y="58"/>
                  </a:lnTo>
                  <a:lnTo>
                    <a:pt x="22" y="65"/>
                  </a:lnTo>
                  <a:lnTo>
                    <a:pt x="35" y="67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7" y="46"/>
                  </a:lnTo>
                  <a:lnTo>
                    <a:pt x="69" y="33"/>
                  </a:lnTo>
                  <a:lnTo>
                    <a:pt x="69" y="33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51" name="Freeform 1272"/>
            <p:cNvSpPr>
              <a:spLocks/>
            </p:cNvSpPr>
            <p:nvPr/>
          </p:nvSpPr>
          <p:spPr bwMode="auto">
            <a:xfrm>
              <a:off x="2147888" y="2431076"/>
              <a:ext cx="4821238" cy="935038"/>
            </a:xfrm>
            <a:custGeom>
              <a:avLst/>
              <a:gdLst>
                <a:gd name="T0" fmla="*/ 3037 w 3037"/>
                <a:gd name="T1" fmla="*/ 3 h 589"/>
                <a:gd name="T2" fmla="*/ 2026 w 3037"/>
                <a:gd name="T3" fmla="*/ 0 h 589"/>
                <a:gd name="T4" fmla="*/ 1518 w 3037"/>
                <a:gd name="T5" fmla="*/ 52 h 589"/>
                <a:gd name="T6" fmla="*/ 1012 w 3037"/>
                <a:gd name="T7" fmla="*/ 52 h 589"/>
                <a:gd name="T8" fmla="*/ 758 w 3037"/>
                <a:gd name="T9" fmla="*/ 58 h 589"/>
                <a:gd name="T10" fmla="*/ 506 w 3037"/>
                <a:gd name="T11" fmla="*/ 58 h 589"/>
                <a:gd name="T12" fmla="*/ 248 w 3037"/>
                <a:gd name="T13" fmla="*/ 111 h 589"/>
                <a:gd name="T14" fmla="*/ 122 w 3037"/>
                <a:gd name="T15" fmla="*/ 164 h 589"/>
                <a:gd name="T16" fmla="*/ 0 w 3037"/>
                <a:gd name="T17" fmla="*/ 589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37" h="589">
                  <a:moveTo>
                    <a:pt x="3037" y="3"/>
                  </a:moveTo>
                  <a:lnTo>
                    <a:pt x="2026" y="0"/>
                  </a:lnTo>
                  <a:lnTo>
                    <a:pt x="1518" y="52"/>
                  </a:lnTo>
                  <a:lnTo>
                    <a:pt x="1012" y="52"/>
                  </a:lnTo>
                  <a:lnTo>
                    <a:pt x="758" y="58"/>
                  </a:lnTo>
                  <a:lnTo>
                    <a:pt x="506" y="58"/>
                  </a:lnTo>
                  <a:lnTo>
                    <a:pt x="248" y="111"/>
                  </a:lnTo>
                  <a:lnTo>
                    <a:pt x="122" y="164"/>
                  </a:lnTo>
                  <a:lnTo>
                    <a:pt x="0" y="589"/>
                  </a:lnTo>
                </a:path>
              </a:pathLst>
            </a:custGeom>
            <a:noFill/>
            <a:ln w="19050">
              <a:solidFill>
                <a:srgbClr val="FE7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grpSp>
          <p:nvGrpSpPr>
            <p:cNvPr id="3" name="Groupe 2303"/>
            <p:cNvGrpSpPr/>
            <p:nvPr/>
          </p:nvGrpSpPr>
          <p:grpSpPr>
            <a:xfrm>
              <a:off x="2843808" y="3625174"/>
              <a:ext cx="3671840" cy="349324"/>
              <a:chOff x="6516784" y="3603496"/>
              <a:chExt cx="3671840" cy="349324"/>
            </a:xfrm>
          </p:grpSpPr>
          <p:sp>
            <p:nvSpPr>
              <p:cNvPr id="2262" name="AutoShape 165"/>
              <p:cNvSpPr>
                <a:spLocks noChangeArrowheads="1"/>
              </p:cNvSpPr>
              <p:nvPr/>
            </p:nvSpPr>
            <p:spPr bwMode="auto">
              <a:xfrm>
                <a:off x="6516784" y="3613631"/>
                <a:ext cx="3671840" cy="32841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263" name="Rectangle 3"/>
              <p:cNvSpPr>
                <a:spLocks noChangeArrowheads="1"/>
              </p:cNvSpPr>
              <p:nvPr/>
            </p:nvSpPr>
            <p:spPr bwMode="auto">
              <a:xfrm>
                <a:off x="6626321" y="3712056"/>
                <a:ext cx="177800" cy="144462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264" name="Rectangle 4"/>
              <p:cNvSpPr>
                <a:spLocks noChangeArrowheads="1"/>
              </p:cNvSpPr>
              <p:nvPr/>
            </p:nvSpPr>
            <p:spPr bwMode="auto">
              <a:xfrm>
                <a:off x="8453465" y="3713370"/>
                <a:ext cx="177800" cy="144463"/>
              </a:xfrm>
              <a:prstGeom prst="rect">
                <a:avLst/>
              </a:prstGeom>
              <a:solidFill>
                <a:srgbClr val="00B2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265" name="ZoneTexte 84"/>
              <p:cNvSpPr txBox="1">
                <a:spLocks noChangeArrowheads="1"/>
              </p:cNvSpPr>
              <p:nvPr/>
            </p:nvSpPr>
            <p:spPr bwMode="auto">
              <a:xfrm>
                <a:off x="6783484" y="3614266"/>
                <a:ext cx="161307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1600" b="1" smtClean="0">
                    <a:solidFill>
                      <a:srgbClr val="000066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EVCG/c/FTC/TDF</a:t>
                </a:r>
                <a:endParaRPr lang="fr-FR" sz="1600" b="1">
                  <a:solidFill>
                    <a:srgbClr val="000066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266" name="ZoneTexte 85"/>
              <p:cNvSpPr txBox="1">
                <a:spLocks noChangeArrowheads="1"/>
              </p:cNvSpPr>
              <p:nvPr/>
            </p:nvSpPr>
            <p:spPr bwMode="auto">
              <a:xfrm>
                <a:off x="8610628" y="3603496"/>
                <a:ext cx="1577996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1600" b="1" dirty="0" smtClean="0">
                    <a:solidFill>
                      <a:srgbClr val="000066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ATV/r + FTC/TDF</a:t>
                </a:r>
                <a:endParaRPr lang="fr-FR" sz="1600" b="1" dirty="0">
                  <a:solidFill>
                    <a:srgbClr val="000066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2268" name="Rectangle 135"/>
            <p:cNvSpPr>
              <a:spLocks noChangeArrowheads="1"/>
            </p:cNvSpPr>
            <p:nvPr/>
          </p:nvSpPr>
          <p:spPr bwMode="auto">
            <a:xfrm>
              <a:off x="1719916" y="3657202"/>
              <a:ext cx="15869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-5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69" name="Rectangle 136"/>
            <p:cNvSpPr>
              <a:spLocks noChangeArrowheads="1"/>
            </p:cNvSpPr>
            <p:nvPr/>
          </p:nvSpPr>
          <p:spPr bwMode="auto">
            <a:xfrm>
              <a:off x="1779228" y="283625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0" name="Rectangle 137"/>
            <p:cNvSpPr>
              <a:spLocks noChangeArrowheads="1"/>
            </p:cNvSpPr>
            <p:nvPr/>
          </p:nvSpPr>
          <p:spPr bwMode="auto">
            <a:xfrm>
              <a:off x="1679842" y="1583927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1" name="Rectangle 138"/>
            <p:cNvSpPr>
              <a:spLocks noChangeArrowheads="1"/>
            </p:cNvSpPr>
            <p:nvPr/>
          </p:nvSpPr>
          <p:spPr bwMode="auto">
            <a:xfrm>
              <a:off x="1679842" y="2421382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3" name="Rectangle 41"/>
            <p:cNvSpPr>
              <a:spLocks noChangeArrowheads="1"/>
            </p:cNvSpPr>
            <p:nvPr/>
          </p:nvSpPr>
          <p:spPr bwMode="auto">
            <a:xfrm>
              <a:off x="7222920" y="4233446"/>
              <a:ext cx="102299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Semaines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5" name="Rectangle 135"/>
            <p:cNvSpPr>
              <a:spLocks noChangeArrowheads="1"/>
            </p:cNvSpPr>
            <p:nvPr/>
          </p:nvSpPr>
          <p:spPr bwMode="auto">
            <a:xfrm>
              <a:off x="1620530" y="4078503"/>
              <a:ext cx="25808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-10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6" name="Rectangle 135"/>
            <p:cNvSpPr>
              <a:spLocks noChangeArrowheads="1"/>
            </p:cNvSpPr>
            <p:nvPr/>
          </p:nvSpPr>
          <p:spPr bwMode="auto">
            <a:xfrm>
              <a:off x="1779228" y="3259979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7" name="Rectangle 138"/>
            <p:cNvSpPr>
              <a:spLocks noChangeArrowheads="1"/>
            </p:cNvSpPr>
            <p:nvPr/>
          </p:nvSpPr>
          <p:spPr bwMode="auto">
            <a:xfrm>
              <a:off x="1679842" y="1987122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79" name="Rectangle 135"/>
            <p:cNvSpPr>
              <a:spLocks noChangeArrowheads="1"/>
            </p:cNvSpPr>
            <p:nvPr/>
          </p:nvSpPr>
          <p:spPr bwMode="auto">
            <a:xfrm>
              <a:off x="2119210" y="428883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80" name="Rectangle 135"/>
            <p:cNvSpPr>
              <a:spLocks noChangeArrowheads="1"/>
            </p:cNvSpPr>
            <p:nvPr/>
          </p:nvSpPr>
          <p:spPr bwMode="auto">
            <a:xfrm>
              <a:off x="2319994" y="428883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81" name="Rectangle 135"/>
            <p:cNvSpPr>
              <a:spLocks noChangeArrowheads="1"/>
            </p:cNvSpPr>
            <p:nvPr/>
          </p:nvSpPr>
          <p:spPr bwMode="auto">
            <a:xfrm>
              <a:off x="2528398" y="4288831"/>
              <a:ext cx="9938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83" name="Rectangle 135"/>
            <p:cNvSpPr>
              <a:spLocks noChangeArrowheads="1"/>
            </p:cNvSpPr>
            <p:nvPr/>
          </p:nvSpPr>
          <p:spPr bwMode="auto">
            <a:xfrm>
              <a:off x="2929966" y="4288831"/>
              <a:ext cx="9938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85" name="Rectangle 135"/>
            <p:cNvSpPr>
              <a:spLocks noChangeArrowheads="1"/>
            </p:cNvSpPr>
            <p:nvPr/>
          </p:nvSpPr>
          <p:spPr bwMode="auto">
            <a:xfrm>
              <a:off x="3289461" y="4288831"/>
              <a:ext cx="1987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12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87" name="Rectangle 135"/>
            <p:cNvSpPr>
              <a:spLocks noChangeArrowheads="1"/>
            </p:cNvSpPr>
            <p:nvPr/>
          </p:nvSpPr>
          <p:spPr bwMode="auto">
            <a:xfrm>
              <a:off x="3683409" y="4288831"/>
              <a:ext cx="1987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16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91" name="Rectangle 135"/>
            <p:cNvSpPr>
              <a:spLocks noChangeArrowheads="1"/>
            </p:cNvSpPr>
            <p:nvPr/>
          </p:nvSpPr>
          <p:spPr bwMode="auto">
            <a:xfrm>
              <a:off x="4501785" y="4288831"/>
              <a:ext cx="1987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24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95" name="Rectangle 135"/>
            <p:cNvSpPr>
              <a:spLocks noChangeArrowheads="1"/>
            </p:cNvSpPr>
            <p:nvPr/>
          </p:nvSpPr>
          <p:spPr bwMode="auto">
            <a:xfrm>
              <a:off x="5297301" y="4288831"/>
              <a:ext cx="1987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32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99" name="Rectangle 135"/>
            <p:cNvSpPr>
              <a:spLocks noChangeArrowheads="1"/>
            </p:cNvSpPr>
            <p:nvPr/>
          </p:nvSpPr>
          <p:spPr bwMode="auto">
            <a:xfrm>
              <a:off x="6108057" y="4288831"/>
              <a:ext cx="1987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03" name="Rectangle 135"/>
            <p:cNvSpPr>
              <a:spLocks noChangeArrowheads="1"/>
            </p:cNvSpPr>
            <p:nvPr/>
          </p:nvSpPr>
          <p:spPr bwMode="auto">
            <a:xfrm>
              <a:off x="6903573" y="4288831"/>
              <a:ext cx="19877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48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05" name="Freeform 1261"/>
            <p:cNvSpPr>
              <a:spLocks/>
            </p:cNvSpPr>
            <p:nvPr/>
          </p:nvSpPr>
          <p:spPr bwMode="auto">
            <a:xfrm>
              <a:off x="2598738" y="2607289"/>
              <a:ext cx="4424363" cy="420688"/>
            </a:xfrm>
            <a:custGeom>
              <a:avLst/>
              <a:gdLst>
                <a:gd name="T0" fmla="*/ 2787 w 2787"/>
                <a:gd name="T1" fmla="*/ 0 h 265"/>
                <a:gd name="T2" fmla="*/ 2281 w 2787"/>
                <a:gd name="T3" fmla="*/ 106 h 265"/>
                <a:gd name="T4" fmla="*/ 1268 w 2787"/>
                <a:gd name="T5" fmla="*/ 105 h 265"/>
                <a:gd name="T6" fmla="*/ 759 w 2787"/>
                <a:gd name="T7" fmla="*/ 160 h 265"/>
                <a:gd name="T8" fmla="*/ 507 w 2787"/>
                <a:gd name="T9" fmla="*/ 211 h 265"/>
                <a:gd name="T10" fmla="*/ 255 w 2787"/>
                <a:gd name="T11" fmla="*/ 211 h 265"/>
                <a:gd name="T12" fmla="*/ 0 w 2787"/>
                <a:gd name="T13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87" h="265">
                  <a:moveTo>
                    <a:pt x="2787" y="0"/>
                  </a:moveTo>
                  <a:lnTo>
                    <a:pt x="2281" y="106"/>
                  </a:lnTo>
                  <a:lnTo>
                    <a:pt x="1268" y="105"/>
                  </a:lnTo>
                  <a:lnTo>
                    <a:pt x="759" y="160"/>
                  </a:lnTo>
                  <a:lnTo>
                    <a:pt x="507" y="211"/>
                  </a:lnTo>
                  <a:lnTo>
                    <a:pt x="255" y="211"/>
                  </a:lnTo>
                  <a:lnTo>
                    <a:pt x="0" y="265"/>
                  </a:lnTo>
                </a:path>
              </a:pathLst>
            </a:custGeom>
            <a:noFill/>
            <a:ln w="19050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07" name="Freeform 1248"/>
            <p:cNvSpPr>
              <a:spLocks/>
            </p:cNvSpPr>
            <p:nvPr/>
          </p:nvSpPr>
          <p:spPr bwMode="auto">
            <a:xfrm>
              <a:off x="6969125" y="2551726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08" name="Freeform 1271"/>
            <p:cNvSpPr>
              <a:spLocks/>
            </p:cNvSpPr>
            <p:nvPr/>
          </p:nvSpPr>
          <p:spPr bwMode="auto">
            <a:xfrm>
              <a:off x="6915150" y="2381864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10" name="Freeform 1247"/>
            <p:cNvSpPr>
              <a:spLocks/>
            </p:cNvSpPr>
            <p:nvPr/>
          </p:nvSpPr>
          <p:spPr bwMode="auto">
            <a:xfrm>
              <a:off x="6165850" y="2720001"/>
              <a:ext cx="106363" cy="111125"/>
            </a:xfrm>
            <a:custGeom>
              <a:avLst/>
              <a:gdLst>
                <a:gd name="T0" fmla="*/ 58 w 67"/>
                <a:gd name="T1" fmla="*/ 59 h 70"/>
                <a:gd name="T2" fmla="*/ 65 w 67"/>
                <a:gd name="T3" fmla="*/ 47 h 70"/>
                <a:gd name="T4" fmla="*/ 67 w 67"/>
                <a:gd name="T5" fmla="*/ 35 h 70"/>
                <a:gd name="T6" fmla="*/ 65 w 67"/>
                <a:gd name="T7" fmla="*/ 23 h 70"/>
                <a:gd name="T8" fmla="*/ 58 w 67"/>
                <a:gd name="T9" fmla="*/ 12 h 70"/>
                <a:gd name="T10" fmla="*/ 46 w 67"/>
                <a:gd name="T11" fmla="*/ 3 h 70"/>
                <a:gd name="T12" fmla="*/ 34 w 67"/>
                <a:gd name="T13" fmla="*/ 0 h 70"/>
                <a:gd name="T14" fmla="*/ 21 w 67"/>
                <a:gd name="T15" fmla="*/ 3 h 70"/>
                <a:gd name="T16" fmla="*/ 9 w 67"/>
                <a:gd name="T17" fmla="*/ 12 h 70"/>
                <a:gd name="T18" fmla="*/ 2 w 67"/>
                <a:gd name="T19" fmla="*/ 23 h 70"/>
                <a:gd name="T20" fmla="*/ 0 w 67"/>
                <a:gd name="T21" fmla="*/ 35 h 70"/>
                <a:gd name="T22" fmla="*/ 2 w 67"/>
                <a:gd name="T23" fmla="*/ 47 h 70"/>
                <a:gd name="T24" fmla="*/ 9 w 67"/>
                <a:gd name="T25" fmla="*/ 59 h 70"/>
                <a:gd name="T26" fmla="*/ 21 w 67"/>
                <a:gd name="T27" fmla="*/ 67 h 70"/>
                <a:gd name="T28" fmla="*/ 34 w 67"/>
                <a:gd name="T29" fmla="*/ 70 h 70"/>
                <a:gd name="T30" fmla="*/ 46 w 67"/>
                <a:gd name="T31" fmla="*/ 67 h 70"/>
                <a:gd name="T32" fmla="*/ 58 w 67"/>
                <a:gd name="T33" fmla="*/ 59 h 70"/>
                <a:gd name="T34" fmla="*/ 58 w 67"/>
                <a:gd name="T35" fmla="*/ 59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7" h="70">
                  <a:moveTo>
                    <a:pt x="58" y="59"/>
                  </a:moveTo>
                  <a:lnTo>
                    <a:pt x="65" y="47"/>
                  </a:lnTo>
                  <a:lnTo>
                    <a:pt x="67" y="35"/>
                  </a:lnTo>
                  <a:lnTo>
                    <a:pt x="65" y="23"/>
                  </a:lnTo>
                  <a:lnTo>
                    <a:pt x="58" y="12"/>
                  </a:lnTo>
                  <a:lnTo>
                    <a:pt x="46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9" y="12"/>
                  </a:lnTo>
                  <a:lnTo>
                    <a:pt x="2" y="23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9" y="59"/>
                  </a:lnTo>
                  <a:lnTo>
                    <a:pt x="21" y="67"/>
                  </a:lnTo>
                  <a:lnTo>
                    <a:pt x="34" y="70"/>
                  </a:lnTo>
                  <a:lnTo>
                    <a:pt x="46" y="67"/>
                  </a:lnTo>
                  <a:lnTo>
                    <a:pt x="58" y="59"/>
                  </a:lnTo>
                  <a:lnTo>
                    <a:pt x="58" y="59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11" name="Freeform 1246"/>
            <p:cNvSpPr>
              <a:spLocks/>
            </p:cNvSpPr>
            <p:nvPr/>
          </p:nvSpPr>
          <p:spPr bwMode="auto">
            <a:xfrm>
              <a:off x="5360988" y="2720001"/>
              <a:ext cx="107950" cy="111125"/>
            </a:xfrm>
            <a:custGeom>
              <a:avLst/>
              <a:gdLst>
                <a:gd name="T0" fmla="*/ 58 w 68"/>
                <a:gd name="T1" fmla="*/ 59 h 70"/>
                <a:gd name="T2" fmla="*/ 66 w 68"/>
                <a:gd name="T3" fmla="*/ 47 h 70"/>
                <a:gd name="T4" fmla="*/ 68 w 68"/>
                <a:gd name="T5" fmla="*/ 35 h 70"/>
                <a:gd name="T6" fmla="*/ 66 w 68"/>
                <a:gd name="T7" fmla="*/ 23 h 70"/>
                <a:gd name="T8" fmla="*/ 58 w 68"/>
                <a:gd name="T9" fmla="*/ 12 h 70"/>
                <a:gd name="T10" fmla="*/ 47 w 68"/>
                <a:gd name="T11" fmla="*/ 3 h 70"/>
                <a:gd name="T12" fmla="*/ 34 w 68"/>
                <a:gd name="T13" fmla="*/ 0 h 70"/>
                <a:gd name="T14" fmla="*/ 21 w 68"/>
                <a:gd name="T15" fmla="*/ 3 h 70"/>
                <a:gd name="T16" fmla="*/ 10 w 68"/>
                <a:gd name="T17" fmla="*/ 12 h 70"/>
                <a:gd name="T18" fmla="*/ 3 w 68"/>
                <a:gd name="T19" fmla="*/ 23 h 70"/>
                <a:gd name="T20" fmla="*/ 0 w 68"/>
                <a:gd name="T21" fmla="*/ 35 h 70"/>
                <a:gd name="T22" fmla="*/ 3 w 68"/>
                <a:gd name="T23" fmla="*/ 47 h 70"/>
                <a:gd name="T24" fmla="*/ 10 w 68"/>
                <a:gd name="T25" fmla="*/ 59 h 70"/>
                <a:gd name="T26" fmla="*/ 21 w 68"/>
                <a:gd name="T27" fmla="*/ 67 h 70"/>
                <a:gd name="T28" fmla="*/ 34 w 68"/>
                <a:gd name="T29" fmla="*/ 70 h 70"/>
                <a:gd name="T30" fmla="*/ 47 w 68"/>
                <a:gd name="T31" fmla="*/ 67 h 70"/>
                <a:gd name="T32" fmla="*/ 58 w 68"/>
                <a:gd name="T33" fmla="*/ 59 h 70"/>
                <a:gd name="T34" fmla="*/ 58 w 68"/>
                <a:gd name="T35" fmla="*/ 59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70">
                  <a:moveTo>
                    <a:pt x="58" y="59"/>
                  </a:moveTo>
                  <a:lnTo>
                    <a:pt x="66" y="47"/>
                  </a:lnTo>
                  <a:lnTo>
                    <a:pt x="68" y="35"/>
                  </a:lnTo>
                  <a:lnTo>
                    <a:pt x="66" y="23"/>
                  </a:lnTo>
                  <a:lnTo>
                    <a:pt x="58" y="12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2"/>
                  </a:lnTo>
                  <a:lnTo>
                    <a:pt x="3" y="23"/>
                  </a:lnTo>
                  <a:lnTo>
                    <a:pt x="0" y="35"/>
                  </a:lnTo>
                  <a:lnTo>
                    <a:pt x="3" y="47"/>
                  </a:lnTo>
                  <a:lnTo>
                    <a:pt x="10" y="59"/>
                  </a:lnTo>
                  <a:lnTo>
                    <a:pt x="21" y="67"/>
                  </a:lnTo>
                  <a:lnTo>
                    <a:pt x="34" y="70"/>
                  </a:lnTo>
                  <a:lnTo>
                    <a:pt x="47" y="67"/>
                  </a:lnTo>
                  <a:lnTo>
                    <a:pt x="58" y="59"/>
                  </a:lnTo>
                  <a:lnTo>
                    <a:pt x="58" y="59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16" name="Freeform 1245"/>
            <p:cNvSpPr>
              <a:spLocks/>
            </p:cNvSpPr>
            <p:nvPr/>
          </p:nvSpPr>
          <p:spPr bwMode="auto">
            <a:xfrm>
              <a:off x="4556125" y="2718414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5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5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5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17" name="Freeform 1268"/>
            <p:cNvSpPr>
              <a:spLocks/>
            </p:cNvSpPr>
            <p:nvPr/>
          </p:nvSpPr>
          <p:spPr bwMode="auto">
            <a:xfrm>
              <a:off x="4505325" y="245965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5 w 68"/>
                <a:gd name="T3" fmla="*/ 21 h 68"/>
                <a:gd name="T4" fmla="*/ 58 w 68"/>
                <a:gd name="T5" fmla="*/ 10 h 68"/>
                <a:gd name="T6" fmla="*/ 47 w 68"/>
                <a:gd name="T7" fmla="*/ 3 h 68"/>
                <a:gd name="T8" fmla="*/ 33 w 68"/>
                <a:gd name="T9" fmla="*/ 0 h 68"/>
                <a:gd name="T10" fmla="*/ 21 w 68"/>
                <a:gd name="T11" fmla="*/ 3 h 68"/>
                <a:gd name="T12" fmla="*/ 10 w 68"/>
                <a:gd name="T13" fmla="*/ 10 h 68"/>
                <a:gd name="T14" fmla="*/ 2 w 68"/>
                <a:gd name="T15" fmla="*/ 21 h 68"/>
                <a:gd name="T16" fmla="*/ 0 w 68"/>
                <a:gd name="T17" fmla="*/ 34 h 68"/>
                <a:gd name="T18" fmla="*/ 2 w 68"/>
                <a:gd name="T19" fmla="*/ 47 h 68"/>
                <a:gd name="T20" fmla="*/ 10 w 68"/>
                <a:gd name="T21" fmla="*/ 58 h 68"/>
                <a:gd name="T22" fmla="*/ 21 w 68"/>
                <a:gd name="T23" fmla="*/ 66 h 68"/>
                <a:gd name="T24" fmla="*/ 33 w 68"/>
                <a:gd name="T25" fmla="*/ 68 h 68"/>
                <a:gd name="T26" fmla="*/ 47 w 68"/>
                <a:gd name="T27" fmla="*/ 66 h 68"/>
                <a:gd name="T28" fmla="*/ 58 w 68"/>
                <a:gd name="T29" fmla="*/ 58 h 68"/>
                <a:gd name="T30" fmla="*/ 65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3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4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3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65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18" name="Freeform 1244"/>
            <p:cNvSpPr>
              <a:spLocks/>
            </p:cNvSpPr>
            <p:nvPr/>
          </p:nvSpPr>
          <p:spPr bwMode="auto">
            <a:xfrm>
              <a:off x="3751263" y="2807314"/>
              <a:ext cx="106363" cy="107950"/>
            </a:xfrm>
            <a:custGeom>
              <a:avLst/>
              <a:gdLst>
                <a:gd name="T0" fmla="*/ 58 w 67"/>
                <a:gd name="T1" fmla="*/ 58 h 68"/>
                <a:gd name="T2" fmla="*/ 65 w 67"/>
                <a:gd name="T3" fmla="*/ 47 h 68"/>
                <a:gd name="T4" fmla="*/ 67 w 67"/>
                <a:gd name="T5" fmla="*/ 34 h 68"/>
                <a:gd name="T6" fmla="*/ 65 w 67"/>
                <a:gd name="T7" fmla="*/ 21 h 68"/>
                <a:gd name="T8" fmla="*/ 58 w 67"/>
                <a:gd name="T9" fmla="*/ 10 h 68"/>
                <a:gd name="T10" fmla="*/ 46 w 67"/>
                <a:gd name="T11" fmla="*/ 2 h 68"/>
                <a:gd name="T12" fmla="*/ 33 w 67"/>
                <a:gd name="T13" fmla="*/ 0 h 68"/>
                <a:gd name="T14" fmla="*/ 21 w 67"/>
                <a:gd name="T15" fmla="*/ 2 h 68"/>
                <a:gd name="T16" fmla="*/ 9 w 67"/>
                <a:gd name="T17" fmla="*/ 10 h 68"/>
                <a:gd name="T18" fmla="*/ 2 w 67"/>
                <a:gd name="T19" fmla="*/ 21 h 68"/>
                <a:gd name="T20" fmla="*/ 0 w 67"/>
                <a:gd name="T21" fmla="*/ 34 h 68"/>
                <a:gd name="T22" fmla="*/ 2 w 67"/>
                <a:gd name="T23" fmla="*/ 47 h 68"/>
                <a:gd name="T24" fmla="*/ 9 w 67"/>
                <a:gd name="T25" fmla="*/ 58 h 68"/>
                <a:gd name="T26" fmla="*/ 21 w 67"/>
                <a:gd name="T27" fmla="*/ 65 h 68"/>
                <a:gd name="T28" fmla="*/ 33 w 67"/>
                <a:gd name="T29" fmla="*/ 68 h 68"/>
                <a:gd name="T30" fmla="*/ 46 w 67"/>
                <a:gd name="T31" fmla="*/ 65 h 68"/>
                <a:gd name="T32" fmla="*/ 58 w 67"/>
                <a:gd name="T33" fmla="*/ 58 h 68"/>
                <a:gd name="T34" fmla="*/ 58 w 67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7" h="68">
                  <a:moveTo>
                    <a:pt x="58" y="58"/>
                  </a:moveTo>
                  <a:lnTo>
                    <a:pt x="65" y="47"/>
                  </a:lnTo>
                  <a:lnTo>
                    <a:pt x="67" y="34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1" y="2"/>
                  </a:lnTo>
                  <a:lnTo>
                    <a:pt x="9" y="10"/>
                  </a:lnTo>
                  <a:lnTo>
                    <a:pt x="2" y="21"/>
                  </a:lnTo>
                  <a:lnTo>
                    <a:pt x="0" y="34"/>
                  </a:lnTo>
                  <a:lnTo>
                    <a:pt x="2" y="47"/>
                  </a:lnTo>
                  <a:lnTo>
                    <a:pt x="9" y="58"/>
                  </a:lnTo>
                  <a:lnTo>
                    <a:pt x="21" y="65"/>
                  </a:lnTo>
                  <a:lnTo>
                    <a:pt x="33" y="68"/>
                  </a:lnTo>
                  <a:lnTo>
                    <a:pt x="46" y="65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19" name="Freeform 1267"/>
            <p:cNvSpPr>
              <a:spLocks/>
            </p:cNvSpPr>
            <p:nvPr/>
          </p:nvSpPr>
          <p:spPr bwMode="auto">
            <a:xfrm>
              <a:off x="3698875" y="245965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9 w 68"/>
                <a:gd name="T5" fmla="*/ 10 h 68"/>
                <a:gd name="T6" fmla="*/ 47 w 68"/>
                <a:gd name="T7" fmla="*/ 3 h 68"/>
                <a:gd name="T8" fmla="*/ 35 w 68"/>
                <a:gd name="T9" fmla="*/ 0 h 68"/>
                <a:gd name="T10" fmla="*/ 21 w 68"/>
                <a:gd name="T11" fmla="*/ 3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6 h 68"/>
                <a:gd name="T24" fmla="*/ 35 w 68"/>
                <a:gd name="T25" fmla="*/ 68 h 68"/>
                <a:gd name="T26" fmla="*/ 47 w 68"/>
                <a:gd name="T27" fmla="*/ 66 h 68"/>
                <a:gd name="T28" fmla="*/ 59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9" y="10"/>
                  </a:lnTo>
                  <a:lnTo>
                    <a:pt x="47" y="3"/>
                  </a:lnTo>
                  <a:lnTo>
                    <a:pt x="35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lnTo>
                    <a:pt x="47" y="66"/>
                  </a:lnTo>
                  <a:lnTo>
                    <a:pt x="59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0" name="Freeform 1243"/>
            <p:cNvSpPr>
              <a:spLocks/>
            </p:cNvSpPr>
            <p:nvPr/>
          </p:nvSpPr>
          <p:spPr bwMode="auto">
            <a:xfrm>
              <a:off x="3351213" y="2886689"/>
              <a:ext cx="107950" cy="107950"/>
            </a:xfrm>
            <a:custGeom>
              <a:avLst/>
              <a:gdLst>
                <a:gd name="T0" fmla="*/ 57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7 w 68"/>
                <a:gd name="T9" fmla="*/ 10 h 68"/>
                <a:gd name="T10" fmla="*/ 47 w 68"/>
                <a:gd name="T11" fmla="*/ 3 h 68"/>
                <a:gd name="T12" fmla="*/ 33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1 w 68"/>
                <a:gd name="T19" fmla="*/ 21 h 68"/>
                <a:gd name="T20" fmla="*/ 0 w 68"/>
                <a:gd name="T21" fmla="*/ 35 h 68"/>
                <a:gd name="T22" fmla="*/ 1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3 w 68"/>
                <a:gd name="T29" fmla="*/ 68 h 68"/>
                <a:gd name="T30" fmla="*/ 47 w 68"/>
                <a:gd name="T31" fmla="*/ 66 h 68"/>
                <a:gd name="T32" fmla="*/ 57 w 68"/>
                <a:gd name="T33" fmla="*/ 58 h 68"/>
                <a:gd name="T34" fmla="*/ 57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7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7" y="10"/>
                  </a:lnTo>
                  <a:lnTo>
                    <a:pt x="47" y="3"/>
                  </a:lnTo>
                  <a:lnTo>
                    <a:pt x="33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1" y="21"/>
                  </a:lnTo>
                  <a:lnTo>
                    <a:pt x="0" y="35"/>
                  </a:lnTo>
                  <a:lnTo>
                    <a:pt x="1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3" y="68"/>
                  </a:lnTo>
                  <a:lnTo>
                    <a:pt x="47" y="66"/>
                  </a:lnTo>
                  <a:lnTo>
                    <a:pt x="57" y="58"/>
                  </a:lnTo>
                  <a:lnTo>
                    <a:pt x="57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1" name="Freeform 1266"/>
            <p:cNvSpPr>
              <a:spLocks/>
            </p:cNvSpPr>
            <p:nvPr/>
          </p:nvSpPr>
          <p:spPr bwMode="auto">
            <a:xfrm>
              <a:off x="3297238" y="2469176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3 h 68"/>
                <a:gd name="T8" fmla="*/ 34 w 68"/>
                <a:gd name="T9" fmla="*/ 0 h 68"/>
                <a:gd name="T10" fmla="*/ 21 w 68"/>
                <a:gd name="T11" fmla="*/ 3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6 h 68"/>
                <a:gd name="T24" fmla="*/ 34 w 68"/>
                <a:gd name="T25" fmla="*/ 68 h 68"/>
                <a:gd name="T26" fmla="*/ 47 w 68"/>
                <a:gd name="T27" fmla="*/ 66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3" name="Freeform 1265"/>
            <p:cNvSpPr>
              <a:spLocks/>
            </p:cNvSpPr>
            <p:nvPr/>
          </p:nvSpPr>
          <p:spPr bwMode="auto">
            <a:xfrm>
              <a:off x="2898775" y="2469176"/>
              <a:ext cx="106363" cy="107950"/>
            </a:xfrm>
            <a:custGeom>
              <a:avLst/>
              <a:gdLst>
                <a:gd name="T0" fmla="*/ 67 w 67"/>
                <a:gd name="T1" fmla="*/ 34 h 68"/>
                <a:gd name="T2" fmla="*/ 65 w 67"/>
                <a:gd name="T3" fmla="*/ 21 h 68"/>
                <a:gd name="T4" fmla="*/ 58 w 67"/>
                <a:gd name="T5" fmla="*/ 10 h 68"/>
                <a:gd name="T6" fmla="*/ 46 w 67"/>
                <a:gd name="T7" fmla="*/ 3 h 68"/>
                <a:gd name="T8" fmla="*/ 33 w 67"/>
                <a:gd name="T9" fmla="*/ 0 h 68"/>
                <a:gd name="T10" fmla="*/ 21 w 67"/>
                <a:gd name="T11" fmla="*/ 3 h 68"/>
                <a:gd name="T12" fmla="*/ 9 w 67"/>
                <a:gd name="T13" fmla="*/ 10 h 68"/>
                <a:gd name="T14" fmla="*/ 2 w 67"/>
                <a:gd name="T15" fmla="*/ 21 h 68"/>
                <a:gd name="T16" fmla="*/ 0 w 67"/>
                <a:gd name="T17" fmla="*/ 34 h 68"/>
                <a:gd name="T18" fmla="*/ 2 w 67"/>
                <a:gd name="T19" fmla="*/ 47 h 68"/>
                <a:gd name="T20" fmla="*/ 9 w 67"/>
                <a:gd name="T21" fmla="*/ 58 h 68"/>
                <a:gd name="T22" fmla="*/ 21 w 67"/>
                <a:gd name="T23" fmla="*/ 66 h 68"/>
                <a:gd name="T24" fmla="*/ 33 w 67"/>
                <a:gd name="T25" fmla="*/ 68 h 68"/>
                <a:gd name="T26" fmla="*/ 46 w 67"/>
                <a:gd name="T27" fmla="*/ 66 h 68"/>
                <a:gd name="T28" fmla="*/ 58 w 67"/>
                <a:gd name="T29" fmla="*/ 58 h 68"/>
                <a:gd name="T30" fmla="*/ 65 w 67"/>
                <a:gd name="T31" fmla="*/ 47 h 68"/>
                <a:gd name="T32" fmla="*/ 67 w 67"/>
                <a:gd name="T33" fmla="*/ 34 h 68"/>
                <a:gd name="T34" fmla="*/ 67 w 67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7" h="68">
                  <a:moveTo>
                    <a:pt x="67" y="34"/>
                  </a:moveTo>
                  <a:lnTo>
                    <a:pt x="65" y="21"/>
                  </a:lnTo>
                  <a:lnTo>
                    <a:pt x="58" y="10"/>
                  </a:lnTo>
                  <a:lnTo>
                    <a:pt x="46" y="3"/>
                  </a:lnTo>
                  <a:lnTo>
                    <a:pt x="33" y="0"/>
                  </a:lnTo>
                  <a:lnTo>
                    <a:pt x="21" y="3"/>
                  </a:lnTo>
                  <a:lnTo>
                    <a:pt x="9" y="10"/>
                  </a:lnTo>
                  <a:lnTo>
                    <a:pt x="2" y="21"/>
                  </a:lnTo>
                  <a:lnTo>
                    <a:pt x="0" y="34"/>
                  </a:lnTo>
                  <a:lnTo>
                    <a:pt x="2" y="47"/>
                  </a:lnTo>
                  <a:lnTo>
                    <a:pt x="9" y="58"/>
                  </a:lnTo>
                  <a:lnTo>
                    <a:pt x="21" y="66"/>
                  </a:lnTo>
                  <a:lnTo>
                    <a:pt x="33" y="68"/>
                  </a:lnTo>
                  <a:lnTo>
                    <a:pt x="46" y="66"/>
                  </a:lnTo>
                  <a:lnTo>
                    <a:pt x="58" y="58"/>
                  </a:lnTo>
                  <a:lnTo>
                    <a:pt x="65" y="47"/>
                  </a:lnTo>
                  <a:lnTo>
                    <a:pt x="67" y="34"/>
                  </a:lnTo>
                  <a:lnTo>
                    <a:pt x="67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4" name="Freeform 1241"/>
            <p:cNvSpPr>
              <a:spLocks/>
            </p:cNvSpPr>
            <p:nvPr/>
          </p:nvSpPr>
          <p:spPr bwMode="auto">
            <a:xfrm>
              <a:off x="2543175" y="2972414"/>
              <a:ext cx="107950" cy="109538"/>
            </a:xfrm>
            <a:custGeom>
              <a:avLst/>
              <a:gdLst>
                <a:gd name="T0" fmla="*/ 58 w 68"/>
                <a:gd name="T1" fmla="*/ 58 h 69"/>
                <a:gd name="T2" fmla="*/ 66 w 68"/>
                <a:gd name="T3" fmla="*/ 46 h 69"/>
                <a:gd name="T4" fmla="*/ 68 w 68"/>
                <a:gd name="T5" fmla="*/ 34 h 69"/>
                <a:gd name="T6" fmla="*/ 66 w 68"/>
                <a:gd name="T7" fmla="*/ 22 h 69"/>
                <a:gd name="T8" fmla="*/ 58 w 68"/>
                <a:gd name="T9" fmla="*/ 11 h 69"/>
                <a:gd name="T10" fmla="*/ 47 w 68"/>
                <a:gd name="T11" fmla="*/ 2 h 69"/>
                <a:gd name="T12" fmla="*/ 35 w 68"/>
                <a:gd name="T13" fmla="*/ 0 h 69"/>
                <a:gd name="T14" fmla="*/ 21 w 68"/>
                <a:gd name="T15" fmla="*/ 2 h 69"/>
                <a:gd name="T16" fmla="*/ 10 w 68"/>
                <a:gd name="T17" fmla="*/ 11 h 69"/>
                <a:gd name="T18" fmla="*/ 3 w 68"/>
                <a:gd name="T19" fmla="*/ 22 h 69"/>
                <a:gd name="T20" fmla="*/ 0 w 68"/>
                <a:gd name="T21" fmla="*/ 34 h 69"/>
                <a:gd name="T22" fmla="*/ 3 w 68"/>
                <a:gd name="T23" fmla="*/ 46 h 69"/>
                <a:gd name="T24" fmla="*/ 10 w 68"/>
                <a:gd name="T25" fmla="*/ 58 h 69"/>
                <a:gd name="T26" fmla="*/ 21 w 68"/>
                <a:gd name="T27" fmla="*/ 66 h 69"/>
                <a:gd name="T28" fmla="*/ 35 w 68"/>
                <a:gd name="T29" fmla="*/ 69 h 69"/>
                <a:gd name="T30" fmla="*/ 47 w 68"/>
                <a:gd name="T31" fmla="*/ 66 h 69"/>
                <a:gd name="T32" fmla="*/ 58 w 68"/>
                <a:gd name="T33" fmla="*/ 58 h 69"/>
                <a:gd name="T34" fmla="*/ 58 w 68"/>
                <a:gd name="T35" fmla="*/ 58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9">
                  <a:moveTo>
                    <a:pt x="58" y="58"/>
                  </a:moveTo>
                  <a:lnTo>
                    <a:pt x="66" y="46"/>
                  </a:lnTo>
                  <a:lnTo>
                    <a:pt x="68" y="34"/>
                  </a:lnTo>
                  <a:lnTo>
                    <a:pt x="66" y="22"/>
                  </a:lnTo>
                  <a:lnTo>
                    <a:pt x="58" y="11"/>
                  </a:lnTo>
                  <a:lnTo>
                    <a:pt x="47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1"/>
                  </a:lnTo>
                  <a:lnTo>
                    <a:pt x="3" y="22"/>
                  </a:lnTo>
                  <a:lnTo>
                    <a:pt x="0" y="34"/>
                  </a:lnTo>
                  <a:lnTo>
                    <a:pt x="3" y="46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9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5" name="Freeform 1264"/>
            <p:cNvSpPr>
              <a:spLocks/>
            </p:cNvSpPr>
            <p:nvPr/>
          </p:nvSpPr>
          <p:spPr bwMode="auto">
            <a:xfrm>
              <a:off x="2486025" y="2551726"/>
              <a:ext cx="109538" cy="107950"/>
            </a:xfrm>
            <a:custGeom>
              <a:avLst/>
              <a:gdLst>
                <a:gd name="T0" fmla="*/ 69 w 69"/>
                <a:gd name="T1" fmla="*/ 35 h 68"/>
                <a:gd name="T2" fmla="*/ 67 w 69"/>
                <a:gd name="T3" fmla="*/ 21 h 68"/>
                <a:gd name="T4" fmla="*/ 58 w 69"/>
                <a:gd name="T5" fmla="*/ 10 h 68"/>
                <a:gd name="T6" fmla="*/ 47 w 69"/>
                <a:gd name="T7" fmla="*/ 3 h 68"/>
                <a:gd name="T8" fmla="*/ 35 w 69"/>
                <a:gd name="T9" fmla="*/ 0 h 68"/>
                <a:gd name="T10" fmla="*/ 23 w 69"/>
                <a:gd name="T11" fmla="*/ 3 h 68"/>
                <a:gd name="T12" fmla="*/ 11 w 69"/>
                <a:gd name="T13" fmla="*/ 10 h 68"/>
                <a:gd name="T14" fmla="*/ 3 w 69"/>
                <a:gd name="T15" fmla="*/ 21 h 68"/>
                <a:gd name="T16" fmla="*/ 0 w 69"/>
                <a:gd name="T17" fmla="*/ 35 h 68"/>
                <a:gd name="T18" fmla="*/ 3 w 69"/>
                <a:gd name="T19" fmla="*/ 47 h 68"/>
                <a:gd name="T20" fmla="*/ 11 w 69"/>
                <a:gd name="T21" fmla="*/ 58 h 68"/>
                <a:gd name="T22" fmla="*/ 23 w 69"/>
                <a:gd name="T23" fmla="*/ 66 h 68"/>
                <a:gd name="T24" fmla="*/ 35 w 69"/>
                <a:gd name="T25" fmla="*/ 68 h 68"/>
                <a:gd name="T26" fmla="*/ 47 w 69"/>
                <a:gd name="T27" fmla="*/ 66 h 68"/>
                <a:gd name="T28" fmla="*/ 58 w 69"/>
                <a:gd name="T29" fmla="*/ 58 h 68"/>
                <a:gd name="T30" fmla="*/ 67 w 69"/>
                <a:gd name="T31" fmla="*/ 47 h 68"/>
                <a:gd name="T32" fmla="*/ 69 w 69"/>
                <a:gd name="T33" fmla="*/ 3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68">
                  <a:moveTo>
                    <a:pt x="69" y="35"/>
                  </a:moveTo>
                  <a:lnTo>
                    <a:pt x="67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5" y="0"/>
                  </a:lnTo>
                  <a:lnTo>
                    <a:pt x="23" y="3"/>
                  </a:lnTo>
                  <a:lnTo>
                    <a:pt x="11" y="10"/>
                  </a:lnTo>
                  <a:lnTo>
                    <a:pt x="3" y="21"/>
                  </a:lnTo>
                  <a:lnTo>
                    <a:pt x="0" y="35"/>
                  </a:lnTo>
                  <a:lnTo>
                    <a:pt x="3" y="47"/>
                  </a:lnTo>
                  <a:lnTo>
                    <a:pt x="11" y="58"/>
                  </a:lnTo>
                  <a:lnTo>
                    <a:pt x="23" y="66"/>
                  </a:lnTo>
                  <a:lnTo>
                    <a:pt x="35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67" y="47"/>
                  </a:lnTo>
                  <a:lnTo>
                    <a:pt x="69" y="35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6" name="Freeform 1240"/>
            <p:cNvSpPr>
              <a:spLocks/>
            </p:cNvSpPr>
            <p:nvPr/>
          </p:nvSpPr>
          <p:spPr bwMode="auto">
            <a:xfrm>
              <a:off x="2344738" y="2975589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6 w 68"/>
                <a:gd name="T3" fmla="*/ 47 h 68"/>
                <a:gd name="T4" fmla="*/ 68 w 68"/>
                <a:gd name="T5" fmla="*/ 35 h 68"/>
                <a:gd name="T6" fmla="*/ 66 w 68"/>
                <a:gd name="T7" fmla="*/ 21 h 68"/>
                <a:gd name="T8" fmla="*/ 58 w 68"/>
                <a:gd name="T9" fmla="*/ 10 h 68"/>
                <a:gd name="T10" fmla="*/ 47 w 68"/>
                <a:gd name="T11" fmla="*/ 2 h 68"/>
                <a:gd name="T12" fmla="*/ 35 w 68"/>
                <a:gd name="T13" fmla="*/ 0 h 68"/>
                <a:gd name="T14" fmla="*/ 21 w 68"/>
                <a:gd name="T15" fmla="*/ 2 h 68"/>
                <a:gd name="T16" fmla="*/ 10 w 68"/>
                <a:gd name="T17" fmla="*/ 10 h 68"/>
                <a:gd name="T18" fmla="*/ 3 w 68"/>
                <a:gd name="T19" fmla="*/ 21 h 68"/>
                <a:gd name="T20" fmla="*/ 0 w 68"/>
                <a:gd name="T21" fmla="*/ 35 h 68"/>
                <a:gd name="T22" fmla="*/ 3 w 68"/>
                <a:gd name="T23" fmla="*/ 47 h 68"/>
                <a:gd name="T24" fmla="*/ 10 w 68"/>
                <a:gd name="T25" fmla="*/ 58 h 68"/>
                <a:gd name="T26" fmla="*/ 21 w 68"/>
                <a:gd name="T27" fmla="*/ 65 h 68"/>
                <a:gd name="T28" fmla="*/ 35 w 68"/>
                <a:gd name="T29" fmla="*/ 68 h 68"/>
                <a:gd name="T30" fmla="*/ 47 w 68"/>
                <a:gd name="T31" fmla="*/ 65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6" y="47"/>
                  </a:lnTo>
                  <a:lnTo>
                    <a:pt x="68" y="35"/>
                  </a:ln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5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5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7" name="Freeform 1263"/>
            <p:cNvSpPr>
              <a:spLocks/>
            </p:cNvSpPr>
            <p:nvPr/>
          </p:nvSpPr>
          <p:spPr bwMode="auto">
            <a:xfrm>
              <a:off x="2289175" y="2639039"/>
              <a:ext cx="107950" cy="107950"/>
            </a:xfrm>
            <a:custGeom>
              <a:avLst/>
              <a:gdLst>
                <a:gd name="T0" fmla="*/ 68 w 68"/>
                <a:gd name="T1" fmla="*/ 33 h 68"/>
                <a:gd name="T2" fmla="*/ 65 w 68"/>
                <a:gd name="T3" fmla="*/ 21 h 68"/>
                <a:gd name="T4" fmla="*/ 58 w 68"/>
                <a:gd name="T5" fmla="*/ 9 h 68"/>
                <a:gd name="T6" fmla="*/ 47 w 68"/>
                <a:gd name="T7" fmla="*/ 2 h 68"/>
                <a:gd name="T8" fmla="*/ 33 w 68"/>
                <a:gd name="T9" fmla="*/ 0 h 68"/>
                <a:gd name="T10" fmla="*/ 21 w 68"/>
                <a:gd name="T11" fmla="*/ 2 h 68"/>
                <a:gd name="T12" fmla="*/ 9 w 68"/>
                <a:gd name="T13" fmla="*/ 9 h 68"/>
                <a:gd name="T14" fmla="*/ 2 w 68"/>
                <a:gd name="T15" fmla="*/ 21 h 68"/>
                <a:gd name="T16" fmla="*/ 0 w 68"/>
                <a:gd name="T17" fmla="*/ 33 h 68"/>
                <a:gd name="T18" fmla="*/ 2 w 68"/>
                <a:gd name="T19" fmla="*/ 47 h 68"/>
                <a:gd name="T20" fmla="*/ 9 w 68"/>
                <a:gd name="T21" fmla="*/ 58 h 68"/>
                <a:gd name="T22" fmla="*/ 21 w 68"/>
                <a:gd name="T23" fmla="*/ 65 h 68"/>
                <a:gd name="T24" fmla="*/ 33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5 w 68"/>
                <a:gd name="T31" fmla="*/ 47 h 68"/>
                <a:gd name="T32" fmla="*/ 68 w 68"/>
                <a:gd name="T33" fmla="*/ 33 h 68"/>
                <a:gd name="T34" fmla="*/ 68 w 68"/>
                <a:gd name="T35" fmla="*/ 33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3"/>
                  </a:moveTo>
                  <a:lnTo>
                    <a:pt x="65" y="21"/>
                  </a:lnTo>
                  <a:lnTo>
                    <a:pt x="58" y="9"/>
                  </a:lnTo>
                  <a:lnTo>
                    <a:pt x="47" y="2"/>
                  </a:lnTo>
                  <a:lnTo>
                    <a:pt x="33" y="0"/>
                  </a:lnTo>
                  <a:lnTo>
                    <a:pt x="21" y="2"/>
                  </a:lnTo>
                  <a:lnTo>
                    <a:pt x="9" y="9"/>
                  </a:lnTo>
                  <a:lnTo>
                    <a:pt x="2" y="21"/>
                  </a:lnTo>
                  <a:lnTo>
                    <a:pt x="0" y="33"/>
                  </a:lnTo>
                  <a:lnTo>
                    <a:pt x="2" y="47"/>
                  </a:lnTo>
                  <a:lnTo>
                    <a:pt x="9" y="58"/>
                  </a:lnTo>
                  <a:lnTo>
                    <a:pt x="21" y="65"/>
                  </a:lnTo>
                  <a:lnTo>
                    <a:pt x="33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5" y="47"/>
                  </a:lnTo>
                  <a:lnTo>
                    <a:pt x="68" y="33"/>
                  </a:lnTo>
                  <a:lnTo>
                    <a:pt x="68" y="33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8" name="Freeform 1239"/>
            <p:cNvSpPr>
              <a:spLocks/>
            </p:cNvSpPr>
            <p:nvPr/>
          </p:nvSpPr>
          <p:spPr bwMode="auto">
            <a:xfrm>
              <a:off x="2135188" y="3312139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6 w 68"/>
                <a:gd name="T3" fmla="*/ 47 h 68"/>
                <a:gd name="T4" fmla="*/ 68 w 68"/>
                <a:gd name="T5" fmla="*/ 34 h 68"/>
                <a:gd name="T6" fmla="*/ 66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3 w 68"/>
                <a:gd name="T19" fmla="*/ 21 h 68"/>
                <a:gd name="T20" fmla="*/ 0 w 68"/>
                <a:gd name="T21" fmla="*/ 34 h 68"/>
                <a:gd name="T22" fmla="*/ 3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6" y="47"/>
                  </a:lnTo>
                  <a:lnTo>
                    <a:pt x="68" y="34"/>
                  </a:lnTo>
                  <a:lnTo>
                    <a:pt x="66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29" name="Freeform 1262"/>
            <p:cNvSpPr>
              <a:spLocks/>
            </p:cNvSpPr>
            <p:nvPr/>
          </p:nvSpPr>
          <p:spPr bwMode="auto">
            <a:xfrm>
              <a:off x="2093913" y="3312139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3 h 68"/>
                <a:gd name="T8" fmla="*/ 34 w 68"/>
                <a:gd name="T9" fmla="*/ 0 h 68"/>
                <a:gd name="T10" fmla="*/ 21 w 68"/>
                <a:gd name="T11" fmla="*/ 3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6 h 68"/>
                <a:gd name="T24" fmla="*/ 34 w 68"/>
                <a:gd name="T25" fmla="*/ 68 h 68"/>
                <a:gd name="T26" fmla="*/ 47 w 68"/>
                <a:gd name="T27" fmla="*/ 66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0" name="Line 1257"/>
            <p:cNvSpPr>
              <a:spLocks noChangeShapeType="1"/>
            </p:cNvSpPr>
            <p:nvPr/>
          </p:nvSpPr>
          <p:spPr bwMode="auto">
            <a:xfrm>
              <a:off x="2393950" y="2432664"/>
              <a:ext cx="0" cy="1101725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1" name="Line 1281"/>
            <p:cNvSpPr>
              <a:spLocks noChangeShapeType="1"/>
            </p:cNvSpPr>
            <p:nvPr/>
          </p:nvSpPr>
          <p:spPr bwMode="auto">
            <a:xfrm flipV="1">
              <a:off x="2344738" y="2177076"/>
              <a:ext cx="0" cy="1012825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2" name="Line 1256"/>
            <p:cNvSpPr>
              <a:spLocks noChangeShapeType="1"/>
            </p:cNvSpPr>
            <p:nvPr/>
          </p:nvSpPr>
          <p:spPr bwMode="auto">
            <a:xfrm>
              <a:off x="2595563" y="2599351"/>
              <a:ext cx="0" cy="849313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3" name="Line 1279"/>
            <p:cNvSpPr>
              <a:spLocks noChangeShapeType="1"/>
            </p:cNvSpPr>
            <p:nvPr/>
          </p:nvSpPr>
          <p:spPr bwMode="auto">
            <a:xfrm>
              <a:off x="2544763" y="2100876"/>
              <a:ext cx="0" cy="1089025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4" name="Line 1255"/>
            <p:cNvSpPr>
              <a:spLocks noChangeShapeType="1"/>
            </p:cNvSpPr>
            <p:nvPr/>
          </p:nvSpPr>
          <p:spPr bwMode="auto">
            <a:xfrm>
              <a:off x="3001963" y="2527914"/>
              <a:ext cx="0" cy="922338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5" name="Line 1280"/>
            <p:cNvSpPr>
              <a:spLocks noChangeShapeType="1"/>
            </p:cNvSpPr>
            <p:nvPr/>
          </p:nvSpPr>
          <p:spPr bwMode="auto">
            <a:xfrm flipV="1">
              <a:off x="2951163" y="2096114"/>
              <a:ext cx="0" cy="1012825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6" name="Line 1254"/>
            <p:cNvSpPr>
              <a:spLocks noChangeShapeType="1"/>
            </p:cNvSpPr>
            <p:nvPr/>
          </p:nvSpPr>
          <p:spPr bwMode="auto">
            <a:xfrm>
              <a:off x="3400425" y="2435839"/>
              <a:ext cx="0" cy="1012825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7" name="Line 1277"/>
            <p:cNvSpPr>
              <a:spLocks noChangeShapeType="1"/>
            </p:cNvSpPr>
            <p:nvPr/>
          </p:nvSpPr>
          <p:spPr bwMode="auto">
            <a:xfrm flipV="1">
              <a:off x="3351213" y="1924664"/>
              <a:ext cx="0" cy="1101725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8" name="Line 1253"/>
            <p:cNvSpPr>
              <a:spLocks noChangeShapeType="1"/>
            </p:cNvSpPr>
            <p:nvPr/>
          </p:nvSpPr>
          <p:spPr bwMode="auto">
            <a:xfrm>
              <a:off x="3803650" y="2350114"/>
              <a:ext cx="0" cy="920750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39" name="Line 1276"/>
            <p:cNvSpPr>
              <a:spLocks noChangeShapeType="1"/>
            </p:cNvSpPr>
            <p:nvPr/>
          </p:nvSpPr>
          <p:spPr bwMode="auto">
            <a:xfrm flipV="1">
              <a:off x="3752850" y="1924664"/>
              <a:ext cx="0" cy="10937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0" name="Line 1252"/>
            <p:cNvSpPr>
              <a:spLocks noChangeShapeType="1"/>
            </p:cNvSpPr>
            <p:nvPr/>
          </p:nvSpPr>
          <p:spPr bwMode="auto">
            <a:xfrm>
              <a:off x="4606925" y="2183426"/>
              <a:ext cx="0" cy="1085850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1" name="Line 1278"/>
            <p:cNvSpPr>
              <a:spLocks noChangeShapeType="1"/>
            </p:cNvSpPr>
            <p:nvPr/>
          </p:nvSpPr>
          <p:spPr bwMode="auto">
            <a:xfrm flipV="1">
              <a:off x="4556125" y="1923076"/>
              <a:ext cx="0" cy="11699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2" name="Line 1273"/>
            <p:cNvSpPr>
              <a:spLocks noChangeShapeType="1"/>
            </p:cNvSpPr>
            <p:nvPr/>
          </p:nvSpPr>
          <p:spPr bwMode="auto">
            <a:xfrm flipV="1">
              <a:off x="5360988" y="1923076"/>
              <a:ext cx="0" cy="10937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3" name="Line 1251"/>
            <p:cNvSpPr>
              <a:spLocks noChangeShapeType="1"/>
            </p:cNvSpPr>
            <p:nvPr/>
          </p:nvSpPr>
          <p:spPr bwMode="auto">
            <a:xfrm>
              <a:off x="5411788" y="2265976"/>
              <a:ext cx="0" cy="1100138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4" name="Line 1275"/>
            <p:cNvSpPr>
              <a:spLocks noChangeShapeType="1"/>
            </p:cNvSpPr>
            <p:nvPr/>
          </p:nvSpPr>
          <p:spPr bwMode="auto">
            <a:xfrm>
              <a:off x="6169025" y="1764326"/>
              <a:ext cx="0" cy="1169988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5" name="Line 1250"/>
            <p:cNvSpPr>
              <a:spLocks noChangeShapeType="1"/>
            </p:cNvSpPr>
            <p:nvPr/>
          </p:nvSpPr>
          <p:spPr bwMode="auto">
            <a:xfrm>
              <a:off x="6216650" y="2188189"/>
              <a:ext cx="0" cy="1177925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6" name="Line 1249"/>
            <p:cNvSpPr>
              <a:spLocks noChangeShapeType="1"/>
            </p:cNvSpPr>
            <p:nvPr/>
          </p:nvSpPr>
          <p:spPr bwMode="auto">
            <a:xfrm>
              <a:off x="7021513" y="2102464"/>
              <a:ext cx="0" cy="1174750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47" name="Line 1274"/>
            <p:cNvSpPr>
              <a:spLocks noChangeShapeType="1"/>
            </p:cNvSpPr>
            <p:nvPr/>
          </p:nvSpPr>
          <p:spPr bwMode="auto">
            <a:xfrm>
              <a:off x="6972300" y="1837351"/>
              <a:ext cx="0" cy="110490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11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1650"/>
            <a:ext cx="9036050" cy="5303838"/>
          </a:xfrm>
        </p:spPr>
        <p:txBody>
          <a:bodyPr/>
          <a:lstStyle/>
          <a:p>
            <a:pPr>
              <a:spcBef>
                <a:spcPts val="302"/>
              </a:spcBef>
            </a:pPr>
            <a:r>
              <a:rPr lang="fr-F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Résumé (Résultats à S48)</a:t>
            </a:r>
          </a:p>
          <a:p>
            <a:pPr lvl="1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EVG/c/FTC/TDFQD est </a:t>
            </a:r>
            <a:r>
              <a:rPr lang="fr-FR" sz="1800" dirty="0" err="1" smtClean="0">
                <a:ea typeface="ＭＳ Ｐゴシック" pitchFamily="-1" charset="-128"/>
              </a:rPr>
              <a:t>virologiquement</a:t>
            </a:r>
            <a:r>
              <a:rPr lang="fr-FR" sz="1800" dirty="0" smtClean="0">
                <a:ea typeface="ＭＳ Ｐゴシック" pitchFamily="-1" charset="-128"/>
              </a:rPr>
              <a:t> non inférieur à ATV/r + FTC/TDF</a:t>
            </a:r>
            <a:endParaRPr lang="fr-FR" sz="1800" baseline="30000" dirty="0" smtClean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Réponse virologique similaire des 2 traitements dans différents sous-groupes de patients, y compris ceux avec ARN VIH élevé à l’inclusion</a:t>
            </a:r>
          </a:p>
          <a:p>
            <a:pPr lvl="1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Taux d’arrêt pour événement indésirable plus bas avec EVG/c/FTC/TDF : </a:t>
            </a:r>
            <a:br>
              <a:rPr lang="fr-FR" sz="1800" dirty="0" smtClean="0">
                <a:ea typeface="ＭＳ Ｐゴシック" pitchFamily="-1" charset="-128"/>
              </a:rPr>
            </a:br>
            <a:r>
              <a:rPr lang="fr-FR" sz="1800" dirty="0" smtClean="0">
                <a:ea typeface="ＭＳ Ｐゴシック" pitchFamily="-1" charset="-128"/>
              </a:rPr>
              <a:t>3,7 % vs 5,1 %</a:t>
            </a:r>
          </a:p>
          <a:p>
            <a:pPr lvl="1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Emergence de mutations majeures de résistance chez</a:t>
            </a:r>
          </a:p>
          <a:p>
            <a:pPr lvl="2">
              <a:spcBef>
                <a:spcPts val="302"/>
              </a:spcBef>
            </a:pPr>
            <a:r>
              <a:rPr lang="fr-FR" dirty="0" smtClean="0">
                <a:ea typeface="ＭＳ Ｐゴシック" pitchFamily="-1" charset="-128"/>
              </a:rPr>
              <a:t>5 patients sous EVG/c/FTC/TDF : 4 avec mutations  sur l’</a:t>
            </a:r>
            <a:r>
              <a:rPr lang="fr-FR" dirty="0" err="1" smtClean="0">
                <a:ea typeface="ＭＳ Ｐゴシック" pitchFamily="-1" charset="-128"/>
              </a:rPr>
              <a:t>intégrase</a:t>
            </a:r>
            <a:r>
              <a:rPr lang="fr-FR" dirty="0" smtClean="0">
                <a:ea typeface="ＭＳ Ｐゴシック" pitchFamily="-1" charset="-128"/>
              </a:rPr>
              <a:t/>
            </a:r>
            <a:br>
              <a:rPr lang="fr-FR" dirty="0" smtClean="0">
                <a:ea typeface="ＭＳ Ｐゴシック" pitchFamily="-1" charset="-128"/>
              </a:rPr>
            </a:br>
            <a:r>
              <a:rPr lang="fr-FR" dirty="0" smtClean="0">
                <a:ea typeface="ＭＳ Ｐゴシック" pitchFamily="-1" charset="-128"/>
              </a:rPr>
              <a:t>(3/4 avec aussi des mutations aux INTI), 1 avec seulement mutation TI (M184V)</a:t>
            </a:r>
          </a:p>
          <a:p>
            <a:pPr lvl="2">
              <a:spcBef>
                <a:spcPts val="302"/>
              </a:spcBef>
            </a:pPr>
            <a:r>
              <a:rPr lang="fr-FR" dirty="0" smtClean="0">
                <a:ea typeface="ＭＳ Ｐゴシック" pitchFamily="-1" charset="-128"/>
              </a:rPr>
              <a:t>2 patients sous ATV/r + FTC/TDF : M184V seulement</a:t>
            </a:r>
          </a:p>
          <a:p>
            <a:pPr lvl="1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Incidence des événements indésirables similaires sauf pour ictère/</a:t>
            </a:r>
            <a:r>
              <a:rPr lang="fr-FR" sz="1800" dirty="0" err="1" smtClean="0">
                <a:ea typeface="ＭＳ Ｐゴシック" pitchFamily="-1" charset="-128"/>
              </a:rPr>
              <a:t>sub</a:t>
            </a:r>
            <a:r>
              <a:rPr lang="fr-FR" sz="1800" dirty="0" smtClean="0">
                <a:ea typeface="ＭＳ Ｐゴシック" pitchFamily="-1" charset="-128"/>
              </a:rPr>
              <a:t>-ictère</a:t>
            </a:r>
          </a:p>
          <a:p>
            <a:pPr lvl="1">
              <a:spcBef>
                <a:spcPts val="302"/>
              </a:spcBef>
            </a:pPr>
            <a:r>
              <a:rPr lang="fr-FR" sz="1800" dirty="0" smtClean="0"/>
              <a:t>Augmentation médiane créatinine accompagnée d’une diminution du débit de filtration glomérulaire estimé</a:t>
            </a:r>
          </a:p>
          <a:p>
            <a:pPr lvl="2">
              <a:spcBef>
                <a:spcPts val="302"/>
              </a:spcBef>
            </a:pPr>
            <a:r>
              <a:rPr lang="fr-FR" dirty="0" smtClean="0"/>
              <a:t>Observées dans les 2 bras dès S2</a:t>
            </a:r>
          </a:p>
          <a:p>
            <a:pPr lvl="2">
              <a:spcBef>
                <a:spcPts val="302"/>
              </a:spcBef>
            </a:pPr>
            <a:r>
              <a:rPr lang="fr-FR" dirty="0" smtClean="0"/>
              <a:t>Se stabilisant habituellement vers S8 et jusqu’à S48 </a:t>
            </a:r>
          </a:p>
          <a:p>
            <a:pPr lvl="2">
              <a:spcBef>
                <a:spcPts val="302"/>
              </a:spcBef>
            </a:pPr>
            <a:r>
              <a:rPr lang="fr-FR" dirty="0" smtClean="0"/>
              <a:t>Modification médiane: + 11 </a:t>
            </a:r>
            <a:r>
              <a:rPr lang="fr-FR" dirty="0" err="1" smtClean="0"/>
              <a:t>μmol</a:t>
            </a:r>
            <a:r>
              <a:rPr lang="fr-FR" dirty="0" smtClean="0"/>
              <a:t>/l vs + 7 </a:t>
            </a:r>
            <a:r>
              <a:rPr lang="fr-FR" dirty="0" err="1" smtClean="0"/>
              <a:t>μmol</a:t>
            </a:r>
            <a:r>
              <a:rPr lang="fr-FR" dirty="0" smtClean="0"/>
              <a:t>/l ; p &lt; 0,001</a:t>
            </a:r>
            <a:endParaRPr lang="fr-FR" dirty="0" smtClean="0">
              <a:ea typeface="ＭＳ Ｐゴシック" pitchFamily="-1" charset="-128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2012;379:2429-38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5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2012;379:2429-38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543969" y="2925385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600241"/>
              </p:ext>
            </p:extLst>
          </p:nvPr>
        </p:nvGraphicFramePr>
        <p:xfrm>
          <a:off x="3863008" y="2597150"/>
          <a:ext cx="3533398" cy="908177"/>
        </p:xfrm>
        <a:graphic>
          <a:graphicData uri="http://schemas.openxmlformats.org/drawingml/2006/table">
            <a:tbl>
              <a:tblPr/>
              <a:tblGrid>
                <a:gridCol w="3533398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 150/150/200/300 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mg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+ TDF/FTC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891273"/>
              </p:ext>
            </p:extLst>
          </p:nvPr>
        </p:nvGraphicFramePr>
        <p:xfrm>
          <a:off x="3863008" y="3609975"/>
          <a:ext cx="3533397" cy="733425"/>
        </p:xfrm>
        <a:graphic>
          <a:graphicData uri="http://schemas.openxmlformats.org/drawingml/2006/table">
            <a:tbl>
              <a:tblPr/>
              <a:tblGrid>
                <a:gridCol w="353339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300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/100 mg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+ TDF/FTC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/FTC/TDF placebo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48" y="2970212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605073" y="3460750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036238" y="3636962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355</a:t>
            </a:r>
            <a:endParaRPr lang="fr-FR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036238" y="2643187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353</a:t>
            </a:r>
            <a:endParaRPr lang="fr-FR" sz="1600" b="1" dirty="0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624012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624012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S192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2163762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2163762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7396405" y="2976562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3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6" name="Espace réservé du contenu 2"/>
          <p:cNvSpPr txBox="1">
            <a:spLocks/>
          </p:cNvSpPr>
          <p:nvPr/>
        </p:nvSpPr>
        <p:spPr bwMode="auto">
          <a:xfrm>
            <a:off x="34925" y="1125538"/>
            <a:ext cx="347002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  <a:endParaRPr lang="fr-F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7" name="Espace réservé du contenu 2"/>
          <p:cNvSpPr>
            <a:spLocks/>
          </p:cNvSpPr>
          <p:nvPr/>
        </p:nvSpPr>
        <p:spPr bwMode="auto">
          <a:xfrm>
            <a:off x="34925" y="4876800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Objectif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Non infériorité de EVG/c/FTC/TDF à S48 : % ARN VIH &lt; 50 c/ml en intention de traiter, analyse </a:t>
            </a:r>
            <a:r>
              <a:rPr lang="fr-F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</a:t>
            </a:r>
            <a:r>
              <a:rPr lang="fr-FR" dirty="0" smtClean="0">
                <a:solidFill>
                  <a:srgbClr val="000066"/>
                </a:solidFill>
              </a:rPr>
              <a:t>borne inférieure de l’IC 95 % bilatéral de la différence 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= -12 %, puissance 95 %)</a:t>
            </a:r>
            <a:endParaRPr lang="fr-F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1" name="Oval 170"/>
          <p:cNvSpPr>
            <a:spLocks noChangeArrowheads="1"/>
          </p:cNvSpPr>
          <p:nvPr/>
        </p:nvSpPr>
        <p:spPr bwMode="auto">
          <a:xfrm>
            <a:off x="1965078" y="16764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Randomisation*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Double aveugle</a:t>
            </a:r>
            <a:endParaRPr lang="fr-FR" sz="1400" b="1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32" name="AutoShape 162"/>
          <p:cNvSpPr>
            <a:spLocks noChangeArrowheads="1"/>
          </p:cNvSpPr>
          <p:nvPr/>
        </p:nvSpPr>
        <p:spPr bwMode="auto">
          <a:xfrm>
            <a:off x="123884" y="2846784"/>
            <a:ext cx="2466916" cy="119181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ans, naïfs d’ARV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</a:t>
            </a:r>
            <a:r>
              <a:rPr lang="fr-F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5 000 c/ml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restriction sur CD4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DFGe</a:t>
            </a:r>
            <a:r>
              <a:rPr lang="fr-F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&gt; 70 ml/min</a:t>
            </a:r>
            <a:endParaRPr lang="fr-FR" sz="16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33" name="ZoneTexte 71"/>
          <p:cNvSpPr txBox="1">
            <a:spLocks noChangeArrowheads="1"/>
          </p:cNvSpPr>
          <p:nvPr/>
        </p:nvSpPr>
        <p:spPr bwMode="auto">
          <a:xfrm>
            <a:off x="161320" y="4538246"/>
            <a:ext cx="74033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Randomisation stratifiée sur ARN VIH (</a:t>
            </a:r>
            <a:r>
              <a:rPr lang="fr-F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ou &gt; 100 000 c/ml) à l’inclusion</a:t>
            </a:r>
            <a:endParaRPr lang="fr-F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81213245"/>
              </p:ext>
            </p:extLst>
          </p:nvPr>
        </p:nvGraphicFramePr>
        <p:xfrm>
          <a:off x="395287" y="1700216"/>
          <a:ext cx="8353426" cy="4608503"/>
        </p:xfrm>
        <a:graphic>
          <a:graphicData uri="http://schemas.openxmlformats.org/drawingml/2006/table">
            <a:tbl>
              <a:tblPr/>
              <a:tblGrid>
                <a:gridCol w="433387"/>
                <a:gridCol w="3944939"/>
                <a:gridCol w="2070100"/>
                <a:gridCol w="1905000"/>
              </a:tblGrid>
              <a:tr h="60741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353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355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moyen, années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4,8±0,61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4,8±0,62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42 %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40 %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Coinfection VHB / VHC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1 % / 5 %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2 % / 3 %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9,3%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11,3 %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manque d’efficacité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Non respect du protocole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S96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3050595" y="6530975"/>
            <a:ext cx="59854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2012;379:2429-38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2013;62:483-6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395288" y="1295400"/>
            <a:ext cx="8353425" cy="324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fr-FR" sz="24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Caractèristiques à l’inclusion et disposition des patients</a:t>
            </a:r>
            <a:endParaRPr lang="fr-FR" sz="24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2012;379:2429-38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4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5322012" y="4539961"/>
            <a:ext cx="3651176" cy="903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Augmentation moyenne CD4/mm</a:t>
            </a:r>
            <a:r>
              <a:rPr lang="fr-FR" sz="1700" baseline="300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fr-FR" sz="17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+ 207 (EVG/c/FTC/TDF) vs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+ 211 (ATV/r + FTC/TDF)</a:t>
            </a:r>
            <a:endParaRPr lang="fr-FR" sz="170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3396102" y="1128713"/>
            <a:ext cx="23391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à S48</a:t>
            </a:r>
            <a:endParaRPr lang="fr-F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8" name="Text Box 134"/>
          <p:cNvSpPr txBox="1">
            <a:spLocks noChangeArrowheads="1"/>
          </p:cNvSpPr>
          <p:nvPr/>
        </p:nvSpPr>
        <p:spPr bwMode="auto">
          <a:xfrm>
            <a:off x="5257800" y="2883491"/>
            <a:ext cx="3714038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Taux de suppression virale élevé dans les 2 bras, pour les différents sous-groupes, y compris les patients</a:t>
            </a:r>
            <a:b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avec ARN VIH &gt; 100 000 c/ml </a:t>
            </a:r>
            <a:b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fr-F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à l’inclusion</a:t>
            </a:r>
            <a:endParaRPr lang="fr-F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grpSp>
        <p:nvGrpSpPr>
          <p:cNvPr id="50" name="Groupe 49"/>
          <p:cNvGrpSpPr/>
          <p:nvPr/>
        </p:nvGrpSpPr>
        <p:grpSpPr>
          <a:xfrm>
            <a:off x="209636" y="1700808"/>
            <a:ext cx="6824456" cy="4682910"/>
            <a:chOff x="209636" y="1700808"/>
            <a:chExt cx="6824456" cy="4682910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2903539"/>
              <a:ext cx="793627" cy="244475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6672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9766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5923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2829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582863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071040" y="2537472"/>
              <a:ext cx="5325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FE7F00"/>
                  </a:solidFill>
                  <a:ea typeface="Arial" pitchFamily="-1" charset="0"/>
                  <a:cs typeface="Arial" pitchFamily="-1" charset="0"/>
                </a:rPr>
                <a:t>89,5</a:t>
              </a:r>
              <a:endParaRPr lang="fr-FR" sz="1400" b="1">
                <a:solidFill>
                  <a:srgbClr val="FE7F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856398" y="2586620"/>
              <a:ext cx="5325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B200"/>
                  </a:solidFill>
                  <a:ea typeface="Arial" pitchFamily="-1" charset="0"/>
                  <a:cs typeface="Arial" pitchFamily="-1" charset="0"/>
                </a:rPr>
                <a:t>86,8</a:t>
              </a:r>
              <a:endParaRPr lang="fr-FR" sz="1400" b="1">
                <a:solidFill>
                  <a:srgbClr val="00B2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2955925"/>
              <a:ext cx="793627" cy="2392363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814703" y="5668137"/>
              <a:ext cx="1787412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(IC 95 %</a:t>
              </a:r>
              <a:r>
                <a:rPr lang="fr-F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) 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 3,0 % (- 1,9 ; 7,8)</a:t>
              </a:r>
              <a:endParaRPr lang="fr-F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27312" y="2697481"/>
              <a:ext cx="793627" cy="265080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263849" y="2344242"/>
              <a:ext cx="5325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FE7F00"/>
                  </a:solidFill>
                  <a:ea typeface="Arial" pitchFamily="-1" charset="0"/>
                  <a:cs typeface="Arial" pitchFamily="-1" charset="0"/>
                </a:rPr>
                <a:t>97,5</a:t>
              </a:r>
              <a:endParaRPr lang="fr-FR" sz="1400" b="1">
                <a:solidFill>
                  <a:srgbClr val="FE7F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032674" y="2312304"/>
              <a:ext cx="5325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B200"/>
                  </a:solidFill>
                  <a:ea typeface="Arial" pitchFamily="-1" charset="0"/>
                  <a:cs typeface="Arial" pitchFamily="-1" charset="0"/>
                </a:rPr>
                <a:t>97,7</a:t>
              </a:r>
              <a:endParaRPr lang="fr-FR" sz="1400" b="1">
                <a:solidFill>
                  <a:srgbClr val="00B2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12672" y="2667000"/>
              <a:ext cx="793627" cy="2681288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3022635" y="5668137"/>
              <a:ext cx="1787412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(IC 95 %</a:t>
              </a:r>
              <a:r>
                <a:rPr lang="fr-F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) 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 -0,1 % (- 2,6 ; 2,4)</a:t>
              </a:r>
              <a:endParaRPr lang="fr-F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359400"/>
              <a:ext cx="45158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960609" y="5368925"/>
              <a:ext cx="14956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3162723" y="5368925"/>
              <a:ext cx="150724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Per protocole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3" name="Groupe 54"/>
            <p:cNvGrpSpPr/>
            <p:nvPr/>
          </p:nvGrpSpPr>
          <p:grpSpPr>
            <a:xfrm>
              <a:off x="5018070" y="2070094"/>
              <a:ext cx="2016022" cy="629682"/>
              <a:chOff x="2439988" y="1995488"/>
              <a:chExt cx="2016022" cy="629682"/>
            </a:xfrm>
          </p:grpSpPr>
          <p:sp>
            <p:nvSpPr>
              <p:cNvPr id="56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2001600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7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8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00B2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9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66850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EVG/c/FTC/TDF</a:t>
                </a:r>
                <a:endParaRPr lang="fr-F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60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74932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ATV/r + FTC/TDF</a:t>
                </a:r>
                <a:endParaRPr lang="fr-F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22784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5" name="Text Box 134"/>
            <p:cNvSpPr txBox="1">
              <a:spLocks noChangeArrowheads="1"/>
            </p:cNvSpPr>
            <p:nvPr/>
          </p:nvSpPr>
          <p:spPr bwMode="auto">
            <a:xfrm>
              <a:off x="1196851" y="1700808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fr-F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ARN VIH &lt; 50 c/ml</a:t>
              </a:r>
              <a:endParaRPr lang="fr-F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9" name="Rectangle 40"/>
            <p:cNvSpPr>
              <a:spLocks noChangeArrowheads="1"/>
            </p:cNvSpPr>
            <p:nvPr/>
          </p:nvSpPr>
          <p:spPr bwMode="auto">
            <a:xfrm>
              <a:off x="809920" y="2226350"/>
              <a:ext cx="18498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Analyse principale</a:t>
              </a:r>
              <a:endParaRPr lang="fr-FR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4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69"/>
          <p:cNvSpPr txBox="1">
            <a:spLocks noChangeArrowheads="1"/>
          </p:cNvSpPr>
          <p:nvPr/>
        </p:nvSpPr>
        <p:spPr bwMode="auto">
          <a:xfrm>
            <a:off x="1150787" y="6568331"/>
            <a:ext cx="79475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200" i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 E. Lancet 2012;379:2429-38 </a:t>
            </a:r>
            <a:endParaRPr lang="fr-FR" sz="1200" i="1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i="1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fr-FR" sz="1200" b="1" i="1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583" name="Rectangle 582"/>
          <p:cNvSpPr/>
          <p:nvPr/>
        </p:nvSpPr>
        <p:spPr>
          <a:xfrm>
            <a:off x="3696722" y="1444797"/>
            <a:ext cx="25314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CC3300"/>
                </a:solidFill>
                <a:latin typeface="+mj-lt"/>
              </a:rPr>
              <a:t>ARN VIH &lt; 50 c/ml</a:t>
            </a:r>
          </a:p>
        </p:txBody>
      </p:sp>
      <p:grpSp>
        <p:nvGrpSpPr>
          <p:cNvPr id="118" name="Groupe 117"/>
          <p:cNvGrpSpPr/>
          <p:nvPr/>
        </p:nvGrpSpPr>
        <p:grpSpPr>
          <a:xfrm>
            <a:off x="683568" y="1844824"/>
            <a:ext cx="7020208" cy="4320480"/>
            <a:chOff x="1152192" y="1613644"/>
            <a:chExt cx="5940088" cy="3720356"/>
          </a:xfrm>
        </p:grpSpPr>
        <p:sp>
          <p:nvSpPr>
            <p:cNvPr id="2" name="Forme libre 1"/>
            <p:cNvSpPr/>
            <p:nvPr/>
          </p:nvSpPr>
          <p:spPr bwMode="auto">
            <a:xfrm>
              <a:off x="2773680" y="2132851"/>
              <a:ext cx="4122420" cy="2114550"/>
            </a:xfrm>
            <a:custGeom>
              <a:avLst/>
              <a:gdLst>
                <a:gd name="connsiteX0" fmla="*/ 0 w 4122420"/>
                <a:gd name="connsiteY0" fmla="*/ 2114550 h 2114550"/>
                <a:gd name="connsiteX1" fmla="*/ 167640 w 4122420"/>
                <a:gd name="connsiteY1" fmla="*/ 1546860 h 2114550"/>
                <a:gd name="connsiteX2" fmla="*/ 346710 w 4122420"/>
                <a:gd name="connsiteY2" fmla="*/ 765810 h 2114550"/>
                <a:gd name="connsiteX3" fmla="*/ 685800 w 4122420"/>
                <a:gd name="connsiteY3" fmla="*/ 358140 h 2114550"/>
                <a:gd name="connsiteX4" fmla="*/ 1021080 w 4122420"/>
                <a:gd name="connsiteY4" fmla="*/ 160020 h 2114550"/>
                <a:gd name="connsiteX5" fmla="*/ 1383030 w 4122420"/>
                <a:gd name="connsiteY5" fmla="*/ 114300 h 2114550"/>
                <a:gd name="connsiteX6" fmla="*/ 2068830 w 4122420"/>
                <a:gd name="connsiteY6" fmla="*/ 121920 h 2114550"/>
                <a:gd name="connsiteX7" fmla="*/ 2735580 w 4122420"/>
                <a:gd name="connsiteY7" fmla="*/ 72390 h 2114550"/>
                <a:gd name="connsiteX8" fmla="*/ 3436620 w 4122420"/>
                <a:gd name="connsiteY8" fmla="*/ 72390 h 2114550"/>
                <a:gd name="connsiteX9" fmla="*/ 4122420 w 4122420"/>
                <a:gd name="connsiteY9" fmla="*/ 0 h 2114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122420" h="2114550">
                  <a:moveTo>
                    <a:pt x="0" y="2114550"/>
                  </a:moveTo>
                  <a:lnTo>
                    <a:pt x="167640" y="1546860"/>
                  </a:lnTo>
                  <a:lnTo>
                    <a:pt x="346710" y="765810"/>
                  </a:lnTo>
                  <a:lnTo>
                    <a:pt x="685800" y="358140"/>
                  </a:lnTo>
                  <a:lnTo>
                    <a:pt x="1021080" y="160020"/>
                  </a:lnTo>
                  <a:lnTo>
                    <a:pt x="1383030" y="114300"/>
                  </a:lnTo>
                  <a:lnTo>
                    <a:pt x="2068830" y="121920"/>
                  </a:lnTo>
                  <a:lnTo>
                    <a:pt x="2735580" y="72390"/>
                  </a:lnTo>
                  <a:lnTo>
                    <a:pt x="3436620" y="72390"/>
                  </a:lnTo>
                  <a:lnTo>
                    <a:pt x="4122420" y="0"/>
                  </a:lnTo>
                </a:path>
              </a:pathLst>
            </a:custGeom>
            <a:noFill/>
            <a:ln w="1905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62" name="Line 1202"/>
            <p:cNvSpPr>
              <a:spLocks noChangeShapeType="1"/>
            </p:cNvSpPr>
            <p:nvPr/>
          </p:nvSpPr>
          <p:spPr bwMode="auto">
            <a:xfrm flipV="1">
              <a:off x="2663080" y="1921421"/>
              <a:ext cx="0" cy="2352484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63" name="Line 1203"/>
            <p:cNvSpPr>
              <a:spLocks noChangeShapeType="1"/>
            </p:cNvSpPr>
            <p:nvPr/>
          </p:nvSpPr>
          <p:spPr bwMode="auto">
            <a:xfrm flipH="1">
              <a:off x="2663080" y="4273905"/>
              <a:ext cx="44292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64" name="Line 1204"/>
            <p:cNvSpPr>
              <a:spLocks noChangeShapeType="1"/>
            </p:cNvSpPr>
            <p:nvPr/>
          </p:nvSpPr>
          <p:spPr bwMode="auto">
            <a:xfrm flipH="1">
              <a:off x="2653555" y="4273905"/>
              <a:ext cx="952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67" name="Line 1207"/>
            <p:cNvSpPr>
              <a:spLocks noChangeShapeType="1"/>
            </p:cNvSpPr>
            <p:nvPr/>
          </p:nvSpPr>
          <p:spPr bwMode="auto">
            <a:xfrm flipV="1">
              <a:off x="6561797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68" name="Line 1208"/>
            <p:cNvSpPr>
              <a:spLocks noChangeShapeType="1"/>
            </p:cNvSpPr>
            <p:nvPr/>
          </p:nvSpPr>
          <p:spPr bwMode="auto">
            <a:xfrm flipV="1">
              <a:off x="6904514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70" name="Line 1210"/>
            <p:cNvSpPr>
              <a:spLocks noChangeShapeType="1"/>
            </p:cNvSpPr>
            <p:nvPr/>
          </p:nvSpPr>
          <p:spPr bwMode="auto">
            <a:xfrm flipV="1">
              <a:off x="6220564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71" name="Line 1211"/>
            <p:cNvSpPr>
              <a:spLocks noChangeShapeType="1"/>
            </p:cNvSpPr>
            <p:nvPr/>
          </p:nvSpPr>
          <p:spPr bwMode="auto">
            <a:xfrm flipV="1">
              <a:off x="5874592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72" name="Line 1212"/>
            <p:cNvSpPr>
              <a:spLocks noChangeShapeType="1"/>
            </p:cNvSpPr>
            <p:nvPr/>
          </p:nvSpPr>
          <p:spPr bwMode="auto">
            <a:xfrm flipV="1">
              <a:off x="6045180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73" name="Line 1213"/>
            <p:cNvSpPr>
              <a:spLocks noChangeShapeType="1"/>
            </p:cNvSpPr>
            <p:nvPr/>
          </p:nvSpPr>
          <p:spPr bwMode="auto">
            <a:xfrm flipV="1">
              <a:off x="6387440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74" name="Line 1214"/>
            <p:cNvSpPr>
              <a:spLocks noChangeShapeType="1"/>
            </p:cNvSpPr>
            <p:nvPr/>
          </p:nvSpPr>
          <p:spPr bwMode="auto">
            <a:xfrm flipV="1">
              <a:off x="6734780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76" name="Line 1216"/>
            <p:cNvSpPr>
              <a:spLocks noChangeShapeType="1"/>
            </p:cNvSpPr>
            <p:nvPr/>
          </p:nvSpPr>
          <p:spPr bwMode="auto">
            <a:xfrm flipH="1">
              <a:off x="2615455" y="1946285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77" name="Line 1217"/>
            <p:cNvSpPr>
              <a:spLocks noChangeShapeType="1"/>
            </p:cNvSpPr>
            <p:nvPr/>
          </p:nvSpPr>
          <p:spPr bwMode="auto">
            <a:xfrm flipH="1">
              <a:off x="2615455" y="2404820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78" name="Line 1218"/>
            <p:cNvSpPr>
              <a:spLocks noChangeShapeType="1"/>
            </p:cNvSpPr>
            <p:nvPr/>
          </p:nvSpPr>
          <p:spPr bwMode="auto">
            <a:xfrm flipH="1">
              <a:off x="2615455" y="2875270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79" name="Line 1219"/>
            <p:cNvSpPr>
              <a:spLocks noChangeShapeType="1"/>
            </p:cNvSpPr>
            <p:nvPr/>
          </p:nvSpPr>
          <p:spPr bwMode="auto">
            <a:xfrm flipV="1">
              <a:off x="2969770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80" name="Line 1220"/>
            <p:cNvSpPr>
              <a:spLocks noChangeShapeType="1"/>
            </p:cNvSpPr>
            <p:nvPr/>
          </p:nvSpPr>
          <p:spPr bwMode="auto">
            <a:xfrm flipV="1">
              <a:off x="2796595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81" name="Line 1221"/>
            <p:cNvSpPr>
              <a:spLocks noChangeShapeType="1"/>
            </p:cNvSpPr>
            <p:nvPr/>
          </p:nvSpPr>
          <p:spPr bwMode="auto">
            <a:xfrm flipV="1">
              <a:off x="3479486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82" name="Line 1222"/>
            <p:cNvSpPr>
              <a:spLocks noChangeShapeType="1"/>
            </p:cNvSpPr>
            <p:nvPr/>
          </p:nvSpPr>
          <p:spPr bwMode="auto">
            <a:xfrm flipV="1">
              <a:off x="3138606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83" name="Line 1223"/>
            <p:cNvSpPr>
              <a:spLocks noChangeShapeType="1"/>
            </p:cNvSpPr>
            <p:nvPr/>
          </p:nvSpPr>
          <p:spPr bwMode="auto">
            <a:xfrm flipV="1">
              <a:off x="3310146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84" name="Line 1224"/>
            <p:cNvSpPr>
              <a:spLocks noChangeShapeType="1"/>
            </p:cNvSpPr>
            <p:nvPr/>
          </p:nvSpPr>
          <p:spPr bwMode="auto">
            <a:xfrm flipH="1">
              <a:off x="2615455" y="3337987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85" name="Line 1225"/>
            <p:cNvSpPr>
              <a:spLocks noChangeShapeType="1"/>
            </p:cNvSpPr>
            <p:nvPr/>
          </p:nvSpPr>
          <p:spPr bwMode="auto">
            <a:xfrm flipV="1">
              <a:off x="2663080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86" name="Line 1226"/>
            <p:cNvSpPr>
              <a:spLocks noChangeShapeType="1"/>
            </p:cNvSpPr>
            <p:nvPr/>
          </p:nvSpPr>
          <p:spPr bwMode="auto">
            <a:xfrm flipH="1">
              <a:off x="2615455" y="3806228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87" name="Line 1227"/>
            <p:cNvSpPr>
              <a:spLocks noChangeShapeType="1"/>
            </p:cNvSpPr>
            <p:nvPr/>
          </p:nvSpPr>
          <p:spPr bwMode="auto">
            <a:xfrm flipH="1">
              <a:off x="2615455" y="4273905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88" name="Line 1228"/>
            <p:cNvSpPr>
              <a:spLocks noChangeShapeType="1"/>
            </p:cNvSpPr>
            <p:nvPr/>
          </p:nvSpPr>
          <p:spPr bwMode="auto">
            <a:xfrm flipV="1">
              <a:off x="5019288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89" name="Line 1229"/>
            <p:cNvSpPr>
              <a:spLocks noChangeShapeType="1"/>
            </p:cNvSpPr>
            <p:nvPr/>
          </p:nvSpPr>
          <p:spPr bwMode="auto">
            <a:xfrm flipV="1">
              <a:off x="4844622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90" name="Line 1230"/>
            <p:cNvSpPr>
              <a:spLocks noChangeShapeType="1"/>
            </p:cNvSpPr>
            <p:nvPr/>
          </p:nvSpPr>
          <p:spPr bwMode="auto">
            <a:xfrm flipV="1">
              <a:off x="5530964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91" name="Line 1231"/>
            <p:cNvSpPr>
              <a:spLocks noChangeShapeType="1"/>
            </p:cNvSpPr>
            <p:nvPr/>
          </p:nvSpPr>
          <p:spPr bwMode="auto">
            <a:xfrm flipV="1">
              <a:off x="5191244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92" name="Line 1232"/>
            <p:cNvSpPr>
              <a:spLocks noChangeShapeType="1"/>
            </p:cNvSpPr>
            <p:nvPr/>
          </p:nvSpPr>
          <p:spPr bwMode="auto">
            <a:xfrm flipV="1">
              <a:off x="5364088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94" name="Line 1234"/>
            <p:cNvSpPr>
              <a:spLocks noChangeShapeType="1"/>
            </p:cNvSpPr>
            <p:nvPr/>
          </p:nvSpPr>
          <p:spPr bwMode="auto">
            <a:xfrm flipV="1">
              <a:off x="3828499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95" name="Line 1235"/>
            <p:cNvSpPr>
              <a:spLocks noChangeShapeType="1"/>
            </p:cNvSpPr>
            <p:nvPr/>
          </p:nvSpPr>
          <p:spPr bwMode="auto">
            <a:xfrm flipV="1">
              <a:off x="4165960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96" name="Line 1236"/>
            <p:cNvSpPr>
              <a:spLocks noChangeShapeType="1"/>
            </p:cNvSpPr>
            <p:nvPr/>
          </p:nvSpPr>
          <p:spPr bwMode="auto">
            <a:xfrm flipV="1">
              <a:off x="4340736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97" name="Line 1237"/>
            <p:cNvSpPr>
              <a:spLocks noChangeShapeType="1"/>
            </p:cNvSpPr>
            <p:nvPr/>
          </p:nvSpPr>
          <p:spPr bwMode="auto">
            <a:xfrm flipV="1">
              <a:off x="4503802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198" name="Rectangle 135"/>
            <p:cNvSpPr>
              <a:spLocks noChangeArrowheads="1"/>
            </p:cNvSpPr>
            <p:nvPr/>
          </p:nvSpPr>
          <p:spPr bwMode="auto">
            <a:xfrm>
              <a:off x="2388988" y="372235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20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9" name="Rectangle 136"/>
            <p:cNvSpPr>
              <a:spLocks noChangeArrowheads="1"/>
            </p:cNvSpPr>
            <p:nvPr/>
          </p:nvSpPr>
          <p:spPr bwMode="auto">
            <a:xfrm>
              <a:off x="2388988" y="2786246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60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1" name="Rectangle 138"/>
            <p:cNvSpPr>
              <a:spLocks noChangeArrowheads="1"/>
            </p:cNvSpPr>
            <p:nvPr/>
          </p:nvSpPr>
          <p:spPr bwMode="auto">
            <a:xfrm>
              <a:off x="2388988" y="2324790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80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2" name="Rectangle 41"/>
            <p:cNvSpPr>
              <a:spLocks noChangeArrowheads="1"/>
            </p:cNvSpPr>
            <p:nvPr/>
          </p:nvSpPr>
          <p:spPr bwMode="auto">
            <a:xfrm>
              <a:off x="4331567" y="4528252"/>
              <a:ext cx="102299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Semaines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3" name="Rectangle 135"/>
            <p:cNvSpPr>
              <a:spLocks noChangeArrowheads="1"/>
            </p:cNvSpPr>
            <p:nvPr/>
          </p:nvSpPr>
          <p:spPr bwMode="auto">
            <a:xfrm>
              <a:off x="2473947" y="4155546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4" name="Rectangle 135"/>
            <p:cNvSpPr>
              <a:spLocks noChangeArrowheads="1"/>
            </p:cNvSpPr>
            <p:nvPr/>
          </p:nvSpPr>
          <p:spPr bwMode="auto">
            <a:xfrm>
              <a:off x="2388988" y="324565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40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5" name="Rectangle 138"/>
            <p:cNvSpPr>
              <a:spLocks noChangeArrowheads="1"/>
            </p:cNvSpPr>
            <p:nvPr/>
          </p:nvSpPr>
          <p:spPr bwMode="auto">
            <a:xfrm>
              <a:off x="2304029" y="1852682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7" name="Rectangle 135"/>
            <p:cNvSpPr>
              <a:spLocks noChangeArrowheads="1"/>
            </p:cNvSpPr>
            <p:nvPr/>
          </p:nvSpPr>
          <p:spPr bwMode="auto">
            <a:xfrm>
              <a:off x="2751635" y="4365874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8" name="Rectangle 135"/>
            <p:cNvSpPr>
              <a:spLocks noChangeArrowheads="1"/>
            </p:cNvSpPr>
            <p:nvPr/>
          </p:nvSpPr>
          <p:spPr bwMode="auto">
            <a:xfrm>
              <a:off x="2923029" y="4365874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9" name="Rectangle 135"/>
            <p:cNvSpPr>
              <a:spLocks noChangeArrowheads="1"/>
            </p:cNvSpPr>
            <p:nvPr/>
          </p:nvSpPr>
          <p:spPr bwMode="auto">
            <a:xfrm>
              <a:off x="3097704" y="4365874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0" name="Rectangle 135"/>
            <p:cNvSpPr>
              <a:spLocks noChangeArrowheads="1"/>
            </p:cNvSpPr>
            <p:nvPr/>
          </p:nvSpPr>
          <p:spPr bwMode="auto">
            <a:xfrm>
              <a:off x="3438515" y="4365874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8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1" name="Rectangle 135"/>
            <p:cNvSpPr>
              <a:spLocks noChangeArrowheads="1"/>
            </p:cNvSpPr>
            <p:nvPr/>
          </p:nvSpPr>
          <p:spPr bwMode="auto">
            <a:xfrm>
              <a:off x="3751012" y="436587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12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2" name="Rectangle 135"/>
            <p:cNvSpPr>
              <a:spLocks noChangeArrowheads="1"/>
            </p:cNvSpPr>
            <p:nvPr/>
          </p:nvSpPr>
          <p:spPr bwMode="auto">
            <a:xfrm>
              <a:off x="4082371" y="436587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16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3" name="Rectangle 135"/>
            <p:cNvSpPr>
              <a:spLocks noChangeArrowheads="1"/>
            </p:cNvSpPr>
            <p:nvPr/>
          </p:nvSpPr>
          <p:spPr bwMode="auto">
            <a:xfrm>
              <a:off x="4762934" y="436587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24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4" name="Rectangle 135"/>
            <p:cNvSpPr>
              <a:spLocks noChangeArrowheads="1"/>
            </p:cNvSpPr>
            <p:nvPr/>
          </p:nvSpPr>
          <p:spPr bwMode="auto">
            <a:xfrm>
              <a:off x="5450523" y="436587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32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5" name="Rectangle 135"/>
            <p:cNvSpPr>
              <a:spLocks noChangeArrowheads="1"/>
            </p:cNvSpPr>
            <p:nvPr/>
          </p:nvSpPr>
          <p:spPr bwMode="auto">
            <a:xfrm>
              <a:off x="6483506" y="436587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40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6" name="Rectangle 135"/>
            <p:cNvSpPr>
              <a:spLocks noChangeArrowheads="1"/>
            </p:cNvSpPr>
            <p:nvPr/>
          </p:nvSpPr>
          <p:spPr bwMode="auto">
            <a:xfrm>
              <a:off x="6823226" y="436587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48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7" name="Line 1221"/>
            <p:cNvSpPr>
              <a:spLocks noChangeShapeType="1"/>
            </p:cNvSpPr>
            <p:nvPr/>
          </p:nvSpPr>
          <p:spPr bwMode="auto">
            <a:xfrm flipV="1">
              <a:off x="3653676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18" name="Line 1235"/>
            <p:cNvSpPr>
              <a:spLocks noChangeShapeType="1"/>
            </p:cNvSpPr>
            <p:nvPr/>
          </p:nvSpPr>
          <p:spPr bwMode="auto">
            <a:xfrm flipV="1">
              <a:off x="3995780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19" name="Line 1228"/>
            <p:cNvSpPr>
              <a:spLocks noChangeShapeType="1"/>
            </p:cNvSpPr>
            <p:nvPr/>
          </p:nvSpPr>
          <p:spPr bwMode="auto">
            <a:xfrm flipV="1">
              <a:off x="4678928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20" name="Line 1230"/>
            <p:cNvSpPr>
              <a:spLocks noChangeShapeType="1"/>
            </p:cNvSpPr>
            <p:nvPr/>
          </p:nvSpPr>
          <p:spPr bwMode="auto">
            <a:xfrm flipV="1">
              <a:off x="5706348" y="4273905"/>
              <a:ext cx="0" cy="508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21" name="Rectangle 135"/>
            <p:cNvSpPr>
              <a:spLocks noChangeArrowheads="1"/>
            </p:cNvSpPr>
            <p:nvPr/>
          </p:nvSpPr>
          <p:spPr bwMode="auto">
            <a:xfrm>
              <a:off x="5106284" y="436587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28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2" name="Rectangle 135"/>
            <p:cNvSpPr>
              <a:spLocks noChangeArrowheads="1"/>
            </p:cNvSpPr>
            <p:nvPr/>
          </p:nvSpPr>
          <p:spPr bwMode="auto">
            <a:xfrm>
              <a:off x="5789632" y="436587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36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3" name="Rectangle 135"/>
            <p:cNvSpPr>
              <a:spLocks noChangeArrowheads="1"/>
            </p:cNvSpPr>
            <p:nvPr/>
          </p:nvSpPr>
          <p:spPr bwMode="auto">
            <a:xfrm>
              <a:off x="6135604" y="436587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40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4" name="Rectangle 135"/>
            <p:cNvSpPr>
              <a:spLocks noChangeArrowheads="1"/>
            </p:cNvSpPr>
            <p:nvPr/>
          </p:nvSpPr>
          <p:spPr bwMode="auto">
            <a:xfrm>
              <a:off x="4418842" y="436587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2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20</a:t>
              </a:r>
              <a:endParaRPr lang="fr-FR" sz="12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5" name="Line 1226"/>
            <p:cNvSpPr>
              <a:spLocks noChangeShapeType="1"/>
            </p:cNvSpPr>
            <p:nvPr/>
          </p:nvSpPr>
          <p:spPr bwMode="auto">
            <a:xfrm flipH="1">
              <a:off x="2615455" y="4037368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26" name="Line 1218"/>
            <p:cNvSpPr>
              <a:spLocks noChangeShapeType="1"/>
            </p:cNvSpPr>
            <p:nvPr/>
          </p:nvSpPr>
          <p:spPr bwMode="auto">
            <a:xfrm flipH="1">
              <a:off x="2615455" y="2639050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27" name="Line 1218"/>
            <p:cNvSpPr>
              <a:spLocks noChangeShapeType="1"/>
            </p:cNvSpPr>
            <p:nvPr/>
          </p:nvSpPr>
          <p:spPr bwMode="auto">
            <a:xfrm flipH="1">
              <a:off x="2615455" y="3106410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28" name="Line 1218"/>
            <p:cNvSpPr>
              <a:spLocks noChangeShapeType="1"/>
            </p:cNvSpPr>
            <p:nvPr/>
          </p:nvSpPr>
          <p:spPr bwMode="auto">
            <a:xfrm flipH="1">
              <a:off x="2615455" y="3568690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29" name="Line 1217"/>
            <p:cNvSpPr>
              <a:spLocks noChangeShapeType="1"/>
            </p:cNvSpPr>
            <p:nvPr/>
          </p:nvSpPr>
          <p:spPr bwMode="auto">
            <a:xfrm flipH="1">
              <a:off x="2617995" y="2176220"/>
              <a:ext cx="381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37" name="AutoShape 165"/>
            <p:cNvSpPr>
              <a:spLocks noChangeArrowheads="1"/>
            </p:cNvSpPr>
            <p:nvPr/>
          </p:nvSpPr>
          <p:spPr bwMode="auto">
            <a:xfrm>
              <a:off x="5076056" y="2970148"/>
              <a:ext cx="1724774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" name="Rectangle 3"/>
            <p:cNvSpPr>
              <a:spLocks noChangeArrowheads="1"/>
            </p:cNvSpPr>
            <p:nvPr/>
          </p:nvSpPr>
          <p:spPr bwMode="auto">
            <a:xfrm>
              <a:off x="5185593" y="3068573"/>
              <a:ext cx="177800" cy="144462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9" name="Rectangle 4"/>
            <p:cNvSpPr>
              <a:spLocks noChangeArrowheads="1"/>
            </p:cNvSpPr>
            <p:nvPr/>
          </p:nvSpPr>
          <p:spPr bwMode="auto">
            <a:xfrm>
              <a:off x="5185593" y="3333685"/>
              <a:ext cx="177800" cy="144463"/>
            </a:xfrm>
            <a:prstGeom prst="rect">
              <a:avLst/>
            </a:prstGeom>
            <a:solidFill>
              <a:srgbClr val="00B2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40" name="ZoneTexte 84"/>
            <p:cNvSpPr txBox="1">
              <a:spLocks noChangeArrowheads="1"/>
            </p:cNvSpPr>
            <p:nvPr/>
          </p:nvSpPr>
          <p:spPr bwMode="auto">
            <a:xfrm>
              <a:off x="5342756" y="2995356"/>
              <a:ext cx="1410677" cy="318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b="1" dirty="0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EVG/c/FTC/TDF</a:t>
              </a:r>
              <a:endParaRPr lang="fr-FR" b="1" dirty="0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41" name="ZoneTexte 85"/>
            <p:cNvSpPr txBox="1">
              <a:spLocks noChangeArrowheads="1"/>
            </p:cNvSpPr>
            <p:nvPr/>
          </p:nvSpPr>
          <p:spPr bwMode="auto">
            <a:xfrm>
              <a:off x="5342756" y="3255707"/>
              <a:ext cx="1479850" cy="318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ATV/r + FTC/TDF</a:t>
              </a:r>
              <a:endParaRPr lang="fr-F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42" name="Freeform 1271"/>
            <p:cNvSpPr>
              <a:spLocks/>
            </p:cNvSpPr>
            <p:nvPr/>
          </p:nvSpPr>
          <p:spPr bwMode="auto">
            <a:xfrm>
              <a:off x="6822131" y="207098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027" name="Freeform 1248"/>
            <p:cNvSpPr>
              <a:spLocks/>
            </p:cNvSpPr>
            <p:nvPr/>
          </p:nvSpPr>
          <p:spPr bwMode="auto">
            <a:xfrm>
              <a:off x="6863914" y="2178931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45" name="Freeform 1271"/>
            <p:cNvSpPr>
              <a:spLocks/>
            </p:cNvSpPr>
            <p:nvPr/>
          </p:nvSpPr>
          <p:spPr bwMode="auto">
            <a:xfrm>
              <a:off x="6143951" y="215099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46" name="Freeform 1271"/>
            <p:cNvSpPr>
              <a:spLocks/>
            </p:cNvSpPr>
            <p:nvPr/>
          </p:nvSpPr>
          <p:spPr bwMode="auto">
            <a:xfrm>
              <a:off x="5454341" y="215099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47" name="Freeform 1271"/>
            <p:cNvSpPr>
              <a:spLocks/>
            </p:cNvSpPr>
            <p:nvPr/>
          </p:nvSpPr>
          <p:spPr bwMode="auto">
            <a:xfrm>
              <a:off x="4772351" y="219290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48" name="Freeform 1271"/>
            <p:cNvSpPr>
              <a:spLocks/>
            </p:cNvSpPr>
            <p:nvPr/>
          </p:nvSpPr>
          <p:spPr bwMode="auto">
            <a:xfrm>
              <a:off x="4082741" y="219671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49" name="Freeform 1271"/>
            <p:cNvSpPr>
              <a:spLocks/>
            </p:cNvSpPr>
            <p:nvPr/>
          </p:nvSpPr>
          <p:spPr bwMode="auto">
            <a:xfrm>
              <a:off x="3743651" y="224624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50" name="Freeform 1271"/>
            <p:cNvSpPr>
              <a:spLocks/>
            </p:cNvSpPr>
            <p:nvPr/>
          </p:nvSpPr>
          <p:spPr bwMode="auto">
            <a:xfrm>
              <a:off x="3404561" y="242912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51" name="Freeform 1271"/>
            <p:cNvSpPr>
              <a:spLocks/>
            </p:cNvSpPr>
            <p:nvPr/>
          </p:nvSpPr>
          <p:spPr bwMode="auto">
            <a:xfrm>
              <a:off x="3054041" y="284822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52" name="Freeform 1271"/>
            <p:cNvSpPr>
              <a:spLocks/>
            </p:cNvSpPr>
            <p:nvPr/>
          </p:nvSpPr>
          <p:spPr bwMode="auto">
            <a:xfrm>
              <a:off x="2890211" y="361403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53" name="Freeform 1271"/>
            <p:cNvSpPr>
              <a:spLocks/>
            </p:cNvSpPr>
            <p:nvPr/>
          </p:nvSpPr>
          <p:spPr bwMode="auto">
            <a:xfrm>
              <a:off x="2711141" y="4196961"/>
              <a:ext cx="107950" cy="107950"/>
            </a:xfrm>
            <a:custGeom>
              <a:avLst/>
              <a:gdLst>
                <a:gd name="T0" fmla="*/ 68 w 68"/>
                <a:gd name="T1" fmla="*/ 34 h 68"/>
                <a:gd name="T2" fmla="*/ 66 w 68"/>
                <a:gd name="T3" fmla="*/ 21 h 68"/>
                <a:gd name="T4" fmla="*/ 58 w 68"/>
                <a:gd name="T5" fmla="*/ 10 h 68"/>
                <a:gd name="T6" fmla="*/ 47 w 68"/>
                <a:gd name="T7" fmla="*/ 2 h 68"/>
                <a:gd name="T8" fmla="*/ 34 w 68"/>
                <a:gd name="T9" fmla="*/ 0 h 68"/>
                <a:gd name="T10" fmla="*/ 21 w 68"/>
                <a:gd name="T11" fmla="*/ 2 h 68"/>
                <a:gd name="T12" fmla="*/ 10 w 68"/>
                <a:gd name="T13" fmla="*/ 10 h 68"/>
                <a:gd name="T14" fmla="*/ 3 w 68"/>
                <a:gd name="T15" fmla="*/ 21 h 68"/>
                <a:gd name="T16" fmla="*/ 0 w 68"/>
                <a:gd name="T17" fmla="*/ 34 h 68"/>
                <a:gd name="T18" fmla="*/ 3 w 68"/>
                <a:gd name="T19" fmla="*/ 47 h 68"/>
                <a:gd name="T20" fmla="*/ 10 w 68"/>
                <a:gd name="T21" fmla="*/ 58 h 68"/>
                <a:gd name="T22" fmla="*/ 21 w 68"/>
                <a:gd name="T23" fmla="*/ 65 h 68"/>
                <a:gd name="T24" fmla="*/ 34 w 68"/>
                <a:gd name="T25" fmla="*/ 68 h 68"/>
                <a:gd name="T26" fmla="*/ 47 w 68"/>
                <a:gd name="T27" fmla="*/ 65 h 68"/>
                <a:gd name="T28" fmla="*/ 58 w 68"/>
                <a:gd name="T29" fmla="*/ 58 h 68"/>
                <a:gd name="T30" fmla="*/ 66 w 68"/>
                <a:gd name="T31" fmla="*/ 47 h 68"/>
                <a:gd name="T32" fmla="*/ 68 w 68"/>
                <a:gd name="T33" fmla="*/ 34 h 68"/>
                <a:gd name="T34" fmla="*/ 68 w 68"/>
                <a:gd name="T35" fmla="*/ 34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68" y="34"/>
                  </a:moveTo>
                  <a:lnTo>
                    <a:pt x="66" y="21"/>
                  </a:lnTo>
                  <a:lnTo>
                    <a:pt x="58" y="10"/>
                  </a:lnTo>
                  <a:lnTo>
                    <a:pt x="47" y="2"/>
                  </a:lnTo>
                  <a:lnTo>
                    <a:pt x="34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1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5"/>
                  </a:lnTo>
                  <a:lnTo>
                    <a:pt x="34" y="68"/>
                  </a:lnTo>
                  <a:lnTo>
                    <a:pt x="47" y="65"/>
                  </a:lnTo>
                  <a:lnTo>
                    <a:pt x="58" y="58"/>
                  </a:lnTo>
                  <a:lnTo>
                    <a:pt x="66" y="47"/>
                  </a:lnTo>
                  <a:lnTo>
                    <a:pt x="68" y="34"/>
                  </a:lnTo>
                  <a:lnTo>
                    <a:pt x="68" y="34"/>
                  </a:lnTo>
                  <a:close/>
                </a:path>
              </a:pathLst>
            </a:custGeom>
            <a:solidFill>
              <a:srgbClr val="FF9933"/>
            </a:solidFill>
            <a:ln w="0">
              <a:solidFill>
                <a:srgbClr val="FE7F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54" name="Freeform 1248"/>
            <p:cNvSpPr>
              <a:spLocks/>
            </p:cNvSpPr>
            <p:nvPr/>
          </p:nvSpPr>
          <p:spPr bwMode="auto">
            <a:xfrm>
              <a:off x="6181924" y="2239891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55" name="Freeform 1248"/>
            <p:cNvSpPr>
              <a:spLocks/>
            </p:cNvSpPr>
            <p:nvPr/>
          </p:nvSpPr>
          <p:spPr bwMode="auto">
            <a:xfrm>
              <a:off x="5499934" y="2171311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56" name="Freeform 1248"/>
            <p:cNvSpPr>
              <a:spLocks/>
            </p:cNvSpPr>
            <p:nvPr/>
          </p:nvSpPr>
          <p:spPr bwMode="auto">
            <a:xfrm>
              <a:off x="4806514" y="2194171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57" name="Freeform 1248"/>
            <p:cNvSpPr>
              <a:spLocks/>
            </p:cNvSpPr>
            <p:nvPr/>
          </p:nvSpPr>
          <p:spPr bwMode="auto">
            <a:xfrm>
              <a:off x="4135954" y="2518021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58" name="Freeform 1248"/>
            <p:cNvSpPr>
              <a:spLocks/>
            </p:cNvSpPr>
            <p:nvPr/>
          </p:nvSpPr>
          <p:spPr bwMode="auto">
            <a:xfrm>
              <a:off x="3781624" y="2876161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59" name="Freeform 1248"/>
            <p:cNvSpPr>
              <a:spLocks/>
            </p:cNvSpPr>
            <p:nvPr/>
          </p:nvSpPr>
          <p:spPr bwMode="auto">
            <a:xfrm>
              <a:off x="3431104" y="3401941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60" name="Freeform 1248"/>
            <p:cNvSpPr>
              <a:spLocks/>
            </p:cNvSpPr>
            <p:nvPr/>
          </p:nvSpPr>
          <p:spPr bwMode="auto">
            <a:xfrm>
              <a:off x="3095824" y="4011541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61" name="Freeform 1248"/>
            <p:cNvSpPr>
              <a:spLocks/>
            </p:cNvSpPr>
            <p:nvPr/>
          </p:nvSpPr>
          <p:spPr bwMode="auto">
            <a:xfrm>
              <a:off x="2928184" y="4186801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262" name="Freeform 1248"/>
            <p:cNvSpPr>
              <a:spLocks/>
            </p:cNvSpPr>
            <p:nvPr/>
          </p:nvSpPr>
          <p:spPr bwMode="auto">
            <a:xfrm>
              <a:off x="2779594" y="4209661"/>
              <a:ext cx="107950" cy="107950"/>
            </a:xfrm>
            <a:custGeom>
              <a:avLst/>
              <a:gdLst>
                <a:gd name="T0" fmla="*/ 58 w 68"/>
                <a:gd name="T1" fmla="*/ 58 h 68"/>
                <a:gd name="T2" fmla="*/ 65 w 68"/>
                <a:gd name="T3" fmla="*/ 47 h 68"/>
                <a:gd name="T4" fmla="*/ 68 w 68"/>
                <a:gd name="T5" fmla="*/ 35 h 68"/>
                <a:gd name="T6" fmla="*/ 65 w 68"/>
                <a:gd name="T7" fmla="*/ 21 h 68"/>
                <a:gd name="T8" fmla="*/ 58 w 68"/>
                <a:gd name="T9" fmla="*/ 10 h 68"/>
                <a:gd name="T10" fmla="*/ 47 w 68"/>
                <a:gd name="T11" fmla="*/ 3 h 68"/>
                <a:gd name="T12" fmla="*/ 34 w 68"/>
                <a:gd name="T13" fmla="*/ 0 h 68"/>
                <a:gd name="T14" fmla="*/ 21 w 68"/>
                <a:gd name="T15" fmla="*/ 3 h 68"/>
                <a:gd name="T16" fmla="*/ 10 w 68"/>
                <a:gd name="T17" fmla="*/ 10 h 68"/>
                <a:gd name="T18" fmla="*/ 2 w 68"/>
                <a:gd name="T19" fmla="*/ 21 h 68"/>
                <a:gd name="T20" fmla="*/ 0 w 68"/>
                <a:gd name="T21" fmla="*/ 35 h 68"/>
                <a:gd name="T22" fmla="*/ 2 w 68"/>
                <a:gd name="T23" fmla="*/ 47 h 68"/>
                <a:gd name="T24" fmla="*/ 10 w 68"/>
                <a:gd name="T25" fmla="*/ 58 h 68"/>
                <a:gd name="T26" fmla="*/ 21 w 68"/>
                <a:gd name="T27" fmla="*/ 66 h 68"/>
                <a:gd name="T28" fmla="*/ 34 w 68"/>
                <a:gd name="T29" fmla="*/ 68 h 68"/>
                <a:gd name="T30" fmla="*/ 47 w 68"/>
                <a:gd name="T31" fmla="*/ 66 h 68"/>
                <a:gd name="T32" fmla="*/ 58 w 68"/>
                <a:gd name="T33" fmla="*/ 58 h 68"/>
                <a:gd name="T34" fmla="*/ 58 w 68"/>
                <a:gd name="T35" fmla="*/ 5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68">
                  <a:moveTo>
                    <a:pt x="58" y="58"/>
                  </a:moveTo>
                  <a:lnTo>
                    <a:pt x="65" y="47"/>
                  </a:lnTo>
                  <a:lnTo>
                    <a:pt x="68" y="35"/>
                  </a:lnTo>
                  <a:lnTo>
                    <a:pt x="65" y="21"/>
                  </a:lnTo>
                  <a:lnTo>
                    <a:pt x="58" y="10"/>
                  </a:lnTo>
                  <a:lnTo>
                    <a:pt x="47" y="3"/>
                  </a:lnTo>
                  <a:lnTo>
                    <a:pt x="34" y="0"/>
                  </a:lnTo>
                  <a:lnTo>
                    <a:pt x="21" y="3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35"/>
                  </a:lnTo>
                  <a:lnTo>
                    <a:pt x="2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4" y="68"/>
                  </a:lnTo>
                  <a:lnTo>
                    <a:pt x="47" y="66"/>
                  </a:lnTo>
                  <a:lnTo>
                    <a:pt x="58" y="58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009900"/>
            </a:solidFill>
            <a:ln w="0">
              <a:solidFill>
                <a:srgbClr val="0099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600"/>
            </a:p>
          </p:txBody>
        </p:sp>
        <p:sp>
          <p:nvSpPr>
            <p:cNvPr id="3" name="Forme libre 2"/>
            <p:cNvSpPr/>
            <p:nvPr/>
          </p:nvSpPr>
          <p:spPr bwMode="auto">
            <a:xfrm>
              <a:off x="2823210" y="2224291"/>
              <a:ext cx="4091940" cy="2045970"/>
            </a:xfrm>
            <a:custGeom>
              <a:avLst/>
              <a:gdLst>
                <a:gd name="connsiteX0" fmla="*/ 0 w 4091940"/>
                <a:gd name="connsiteY0" fmla="*/ 2045970 h 2045970"/>
                <a:gd name="connsiteX1" fmla="*/ 175260 w 4091940"/>
                <a:gd name="connsiteY1" fmla="*/ 2011680 h 2045970"/>
                <a:gd name="connsiteX2" fmla="*/ 323850 w 4091940"/>
                <a:gd name="connsiteY2" fmla="*/ 1844040 h 2045970"/>
                <a:gd name="connsiteX3" fmla="*/ 674370 w 4091940"/>
                <a:gd name="connsiteY3" fmla="*/ 1230630 h 2045970"/>
                <a:gd name="connsiteX4" fmla="*/ 1005840 w 4091940"/>
                <a:gd name="connsiteY4" fmla="*/ 708660 h 2045970"/>
                <a:gd name="connsiteX5" fmla="*/ 1375410 w 4091940"/>
                <a:gd name="connsiteY5" fmla="*/ 346710 h 2045970"/>
                <a:gd name="connsiteX6" fmla="*/ 2042160 w 4091940"/>
                <a:gd name="connsiteY6" fmla="*/ 22860 h 2045970"/>
                <a:gd name="connsiteX7" fmla="*/ 2739390 w 4091940"/>
                <a:gd name="connsiteY7" fmla="*/ 3810 h 2045970"/>
                <a:gd name="connsiteX8" fmla="*/ 3409950 w 4091940"/>
                <a:gd name="connsiteY8" fmla="*/ 80010 h 2045970"/>
                <a:gd name="connsiteX9" fmla="*/ 4091940 w 4091940"/>
                <a:gd name="connsiteY9" fmla="*/ 0 h 2045970"/>
                <a:gd name="connsiteX10" fmla="*/ 4091940 w 4091940"/>
                <a:gd name="connsiteY10" fmla="*/ 0 h 2045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91940" h="2045970">
                  <a:moveTo>
                    <a:pt x="0" y="2045970"/>
                  </a:moveTo>
                  <a:lnTo>
                    <a:pt x="175260" y="2011680"/>
                  </a:lnTo>
                  <a:lnTo>
                    <a:pt x="323850" y="1844040"/>
                  </a:lnTo>
                  <a:lnTo>
                    <a:pt x="674370" y="1230630"/>
                  </a:lnTo>
                  <a:lnTo>
                    <a:pt x="1005840" y="708660"/>
                  </a:lnTo>
                  <a:lnTo>
                    <a:pt x="1375410" y="346710"/>
                  </a:lnTo>
                  <a:lnTo>
                    <a:pt x="2042160" y="22860"/>
                  </a:lnTo>
                  <a:lnTo>
                    <a:pt x="2739390" y="3810"/>
                  </a:lnTo>
                  <a:lnTo>
                    <a:pt x="3409950" y="80010"/>
                  </a:lnTo>
                  <a:lnTo>
                    <a:pt x="4091940" y="0"/>
                  </a:lnTo>
                  <a:lnTo>
                    <a:pt x="4091940" y="0"/>
                  </a:lnTo>
                </a:path>
              </a:pathLst>
            </a:custGeom>
            <a:noFill/>
            <a:ln w="19050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65" name="Rectangle 135"/>
            <p:cNvSpPr>
              <a:spLocks noChangeArrowheads="1"/>
            </p:cNvSpPr>
            <p:nvPr/>
          </p:nvSpPr>
          <p:spPr bwMode="auto">
            <a:xfrm>
              <a:off x="2613624" y="4974259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67" name="Rectangle 135"/>
            <p:cNvSpPr>
              <a:spLocks noChangeArrowheads="1"/>
            </p:cNvSpPr>
            <p:nvPr/>
          </p:nvSpPr>
          <p:spPr bwMode="auto">
            <a:xfrm>
              <a:off x="3067477" y="4974259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5" name="Rectangle 135"/>
            <p:cNvSpPr>
              <a:spLocks noChangeArrowheads="1"/>
            </p:cNvSpPr>
            <p:nvPr/>
          </p:nvSpPr>
          <p:spPr bwMode="auto">
            <a:xfrm>
              <a:off x="3366237" y="4974259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6" name="Rectangle 135"/>
            <p:cNvSpPr>
              <a:spLocks noChangeArrowheads="1"/>
            </p:cNvSpPr>
            <p:nvPr/>
          </p:nvSpPr>
          <p:spPr bwMode="auto">
            <a:xfrm>
              <a:off x="3700353" y="4974259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7" name="Rectangle 135"/>
            <p:cNvSpPr>
              <a:spLocks noChangeArrowheads="1"/>
            </p:cNvSpPr>
            <p:nvPr/>
          </p:nvSpPr>
          <p:spPr bwMode="auto">
            <a:xfrm>
              <a:off x="4037489" y="4974259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8" name="Rectangle 135"/>
            <p:cNvSpPr>
              <a:spLocks noChangeArrowheads="1"/>
            </p:cNvSpPr>
            <p:nvPr/>
          </p:nvSpPr>
          <p:spPr bwMode="auto">
            <a:xfrm>
              <a:off x="4723618" y="4974259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9" name="Rectangle 135"/>
            <p:cNvSpPr>
              <a:spLocks noChangeArrowheads="1"/>
            </p:cNvSpPr>
            <p:nvPr/>
          </p:nvSpPr>
          <p:spPr bwMode="auto">
            <a:xfrm>
              <a:off x="5398611" y="4974259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0" name="Rectangle 135"/>
            <p:cNvSpPr>
              <a:spLocks noChangeArrowheads="1"/>
            </p:cNvSpPr>
            <p:nvPr/>
          </p:nvSpPr>
          <p:spPr bwMode="auto">
            <a:xfrm>
              <a:off x="6088711" y="4974259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1" name="Rectangle 135"/>
            <p:cNvSpPr>
              <a:spLocks noChangeArrowheads="1"/>
            </p:cNvSpPr>
            <p:nvPr/>
          </p:nvSpPr>
          <p:spPr bwMode="auto">
            <a:xfrm>
              <a:off x="6800830" y="4974259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353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2" name="Rectangle 135"/>
            <p:cNvSpPr>
              <a:spLocks noChangeArrowheads="1"/>
            </p:cNvSpPr>
            <p:nvPr/>
          </p:nvSpPr>
          <p:spPr bwMode="auto">
            <a:xfrm>
              <a:off x="2613624" y="5164723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4" name="Rectangle 135"/>
            <p:cNvSpPr>
              <a:spLocks noChangeArrowheads="1"/>
            </p:cNvSpPr>
            <p:nvPr/>
          </p:nvSpPr>
          <p:spPr bwMode="auto">
            <a:xfrm>
              <a:off x="3067477" y="5164723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5" name="Rectangle 135"/>
            <p:cNvSpPr>
              <a:spLocks noChangeArrowheads="1"/>
            </p:cNvSpPr>
            <p:nvPr/>
          </p:nvSpPr>
          <p:spPr bwMode="auto">
            <a:xfrm>
              <a:off x="3366237" y="5164723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6" name="Rectangle 135"/>
            <p:cNvSpPr>
              <a:spLocks noChangeArrowheads="1"/>
            </p:cNvSpPr>
            <p:nvPr/>
          </p:nvSpPr>
          <p:spPr bwMode="auto">
            <a:xfrm>
              <a:off x="3700353" y="5164723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7" name="Rectangle 135"/>
            <p:cNvSpPr>
              <a:spLocks noChangeArrowheads="1"/>
            </p:cNvSpPr>
            <p:nvPr/>
          </p:nvSpPr>
          <p:spPr bwMode="auto">
            <a:xfrm>
              <a:off x="4037489" y="5164723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8" name="Rectangle 135"/>
            <p:cNvSpPr>
              <a:spLocks noChangeArrowheads="1"/>
            </p:cNvSpPr>
            <p:nvPr/>
          </p:nvSpPr>
          <p:spPr bwMode="auto">
            <a:xfrm>
              <a:off x="4723618" y="5164723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89" name="Rectangle 135"/>
            <p:cNvSpPr>
              <a:spLocks noChangeArrowheads="1"/>
            </p:cNvSpPr>
            <p:nvPr/>
          </p:nvSpPr>
          <p:spPr bwMode="auto">
            <a:xfrm>
              <a:off x="5398611" y="5164723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90" name="Rectangle 135"/>
            <p:cNvSpPr>
              <a:spLocks noChangeArrowheads="1"/>
            </p:cNvSpPr>
            <p:nvPr/>
          </p:nvSpPr>
          <p:spPr bwMode="auto">
            <a:xfrm>
              <a:off x="6088711" y="5164723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91" name="Rectangle 135"/>
            <p:cNvSpPr>
              <a:spLocks noChangeArrowheads="1"/>
            </p:cNvSpPr>
            <p:nvPr/>
          </p:nvSpPr>
          <p:spPr bwMode="auto">
            <a:xfrm>
              <a:off x="6800830" y="5164723"/>
              <a:ext cx="23564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355</a:t>
              </a:r>
              <a:endParaRPr lang="fr-FR" sz="11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92" name="Rectangle 135"/>
            <p:cNvSpPr>
              <a:spLocks noChangeArrowheads="1"/>
            </p:cNvSpPr>
            <p:nvPr/>
          </p:nvSpPr>
          <p:spPr bwMode="auto">
            <a:xfrm>
              <a:off x="1349928" y="4974259"/>
              <a:ext cx="1042346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b="1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EVG/c/FTC/TDF</a:t>
              </a:r>
              <a:endParaRPr lang="fr-FR" sz="1100" b="1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94" name="Rectangle 135"/>
            <p:cNvSpPr>
              <a:spLocks noChangeArrowheads="1"/>
            </p:cNvSpPr>
            <p:nvPr/>
          </p:nvSpPr>
          <p:spPr bwMode="auto">
            <a:xfrm>
              <a:off x="1349928" y="5164723"/>
              <a:ext cx="1125308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b="1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ATV/r + FTC/TDF</a:t>
              </a:r>
              <a:endParaRPr lang="fr-FR" sz="1100" b="1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95" name="Rectangle 135"/>
            <p:cNvSpPr>
              <a:spLocks noChangeArrowheads="1"/>
            </p:cNvSpPr>
            <p:nvPr/>
          </p:nvSpPr>
          <p:spPr bwMode="auto">
            <a:xfrm>
              <a:off x="1152192" y="4765291"/>
              <a:ext cx="1320874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100" b="1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Nombre de patients</a:t>
              </a:r>
              <a:endParaRPr lang="fr-FR" sz="1100" b="1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20" name="ZoneTexte 119"/>
            <p:cNvSpPr txBox="1"/>
            <p:nvPr/>
          </p:nvSpPr>
          <p:spPr>
            <a:xfrm>
              <a:off x="2475098" y="1613644"/>
              <a:ext cx="3443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smtClean="0">
                  <a:solidFill>
                    <a:srgbClr val="000066"/>
                  </a:solidFill>
                </a:rPr>
                <a:t>%</a:t>
              </a:r>
              <a:endParaRPr lang="fr-FR" sz="1400">
                <a:solidFill>
                  <a:srgbClr val="000066"/>
                </a:solidFill>
              </a:endParaRPr>
            </a:p>
          </p:txBody>
        </p:sp>
      </p:grpSp>
      <p:sp>
        <p:nvSpPr>
          <p:cNvPr id="11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479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ZoneTexte 69"/>
          <p:cNvSpPr txBox="1">
            <a:spLocks noChangeArrowheads="1"/>
          </p:cNvSpPr>
          <p:nvPr/>
        </p:nvSpPr>
        <p:spPr bwMode="auto">
          <a:xfrm>
            <a:off x="3407389" y="6530975"/>
            <a:ext cx="562866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2013;62:483-6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Clumeck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N, JAIDS 2014;65:e121-4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7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70" name="Groupe 69"/>
          <p:cNvGrpSpPr/>
          <p:nvPr/>
        </p:nvGrpSpPr>
        <p:grpSpPr>
          <a:xfrm>
            <a:off x="250159" y="1669238"/>
            <a:ext cx="3908670" cy="4816175"/>
            <a:chOff x="250159" y="1669238"/>
            <a:chExt cx="3908670" cy="4816175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872994" y="3211513"/>
              <a:ext cx="609600" cy="2274554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49546" y="4697308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49546" y="4005158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50159" y="2624033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49546" y="3314595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96769" y="4805029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96769" y="411446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96769" y="273016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96769" y="3420729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7257" y="2720642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905554" y="285744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FE7F00"/>
                  </a:solidFill>
                  <a:ea typeface="Arial" pitchFamily="-1" charset="0"/>
                  <a:cs typeface="Arial" pitchFamily="-1" charset="0"/>
                </a:rPr>
                <a:t>83,3</a:t>
              </a:r>
              <a:endParaRPr lang="fr-FR" sz="1400" b="1">
                <a:solidFill>
                  <a:srgbClr val="FE7F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508804" y="288951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B200"/>
                  </a:solidFill>
                  <a:ea typeface="Arial" pitchFamily="-1" charset="0"/>
                  <a:cs typeface="Arial" pitchFamily="-1" charset="0"/>
                </a:rPr>
                <a:t>82,3</a:t>
              </a:r>
              <a:endParaRPr lang="fr-FR" sz="1400" b="1">
                <a:solidFill>
                  <a:srgbClr val="00B2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258632" y="2244392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476244" y="3239264"/>
              <a:ext cx="609600" cy="2246803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533637" y="5769832"/>
              <a:ext cx="1787412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(IC 95 %</a:t>
              </a:r>
              <a:r>
                <a:rPr lang="fr-F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) 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 1,1 % (- 4,5 ; 6,7)</a:t>
              </a:r>
              <a:endParaRPr lang="fr-F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2566857" y="3095292"/>
              <a:ext cx="609600" cy="239077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2589891" y="275874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FE7F00"/>
                  </a:solidFill>
                  <a:ea typeface="Arial" pitchFamily="-1" charset="0"/>
                  <a:cs typeface="Arial" pitchFamily="-1" charset="0"/>
                </a:rPr>
                <a:t>86,7</a:t>
              </a:r>
              <a:endParaRPr lang="fr-FR" sz="1400" b="1">
                <a:solidFill>
                  <a:srgbClr val="FE7F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3180441" y="279007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B200"/>
                  </a:solidFill>
                  <a:ea typeface="Arial" pitchFamily="-1" charset="0"/>
                  <a:cs typeface="Arial" pitchFamily="-1" charset="0"/>
                </a:rPr>
                <a:t>85,4</a:t>
              </a:r>
              <a:endParaRPr lang="fr-FR" sz="1400" b="1">
                <a:solidFill>
                  <a:srgbClr val="00B2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170107" y="3136900"/>
              <a:ext cx="609600" cy="2349167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2336125" y="5769832"/>
              <a:ext cx="1787412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(IC 95 %</a:t>
              </a:r>
              <a:r>
                <a:rPr lang="fr-F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) 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1,4 % (- 3,8 ; 6,5)</a:t>
              </a:r>
              <a:endParaRPr lang="fr-F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96769" y="5497179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679532" y="5506704"/>
              <a:ext cx="14956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2667217" y="5506704"/>
              <a:ext cx="11252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M = E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3" name="Groupe 94"/>
            <p:cNvGrpSpPr/>
            <p:nvPr/>
          </p:nvGrpSpPr>
          <p:grpSpPr>
            <a:xfrm>
              <a:off x="2033432" y="2070094"/>
              <a:ext cx="2016022" cy="629682"/>
              <a:chOff x="7009505" y="1995488"/>
              <a:chExt cx="2016022" cy="629682"/>
            </a:xfrm>
          </p:grpSpPr>
          <p:sp>
            <p:nvSpPr>
              <p:cNvPr id="96" name="AutoShape 165"/>
              <p:cNvSpPr>
                <a:spLocks noChangeArrowheads="1"/>
              </p:cNvSpPr>
              <p:nvPr/>
            </p:nvSpPr>
            <p:spPr bwMode="auto">
              <a:xfrm>
                <a:off x="7009505" y="2017713"/>
                <a:ext cx="2008874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7" name="Rectangle 3"/>
              <p:cNvSpPr>
                <a:spLocks noChangeArrowheads="1"/>
              </p:cNvSpPr>
              <p:nvPr/>
            </p:nvSpPr>
            <p:spPr bwMode="auto">
              <a:xfrm>
                <a:off x="7119042" y="2116138"/>
                <a:ext cx="177800" cy="144462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8" name="Rectangle 4"/>
              <p:cNvSpPr>
                <a:spLocks noChangeArrowheads="1"/>
              </p:cNvSpPr>
              <p:nvPr/>
            </p:nvSpPr>
            <p:spPr bwMode="auto">
              <a:xfrm>
                <a:off x="7119042" y="2381250"/>
                <a:ext cx="177800" cy="144463"/>
              </a:xfrm>
              <a:prstGeom prst="rect">
                <a:avLst/>
              </a:prstGeom>
              <a:solidFill>
                <a:srgbClr val="00B2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9" name="ZoneTexte 84"/>
              <p:cNvSpPr txBox="1">
                <a:spLocks noChangeArrowheads="1"/>
              </p:cNvSpPr>
              <p:nvPr/>
            </p:nvSpPr>
            <p:spPr bwMode="auto">
              <a:xfrm>
                <a:off x="7276205" y="1995488"/>
                <a:ext cx="166850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EVG/c/FTC/TDF</a:t>
                </a:r>
                <a:endParaRPr lang="fr-F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00" name="ZoneTexte 85"/>
              <p:cNvSpPr txBox="1">
                <a:spLocks noChangeArrowheads="1"/>
              </p:cNvSpPr>
              <p:nvPr/>
            </p:nvSpPr>
            <p:spPr bwMode="auto">
              <a:xfrm>
                <a:off x="7276205" y="2255838"/>
                <a:ext cx="174932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ATV/r + FTC/TDF</a:t>
                </a:r>
                <a:endParaRPr lang="fr-F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82" name="Rectangle 135"/>
            <p:cNvSpPr>
              <a:spLocks noChangeArrowheads="1"/>
            </p:cNvSpPr>
            <p:nvPr/>
          </p:nvSpPr>
          <p:spPr bwMode="auto">
            <a:xfrm>
              <a:off x="448932" y="5375156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6" name="Text Box 134"/>
            <p:cNvSpPr txBox="1">
              <a:spLocks noChangeArrowheads="1"/>
            </p:cNvSpPr>
            <p:nvPr/>
          </p:nvSpPr>
          <p:spPr bwMode="auto">
            <a:xfrm>
              <a:off x="626642" y="1669238"/>
              <a:ext cx="3532187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fr-F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ARN VIH &lt; 50 c/ml à S96 </a:t>
              </a:r>
              <a:endParaRPr lang="fr-F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87" name="Text Box 2"/>
          <p:cNvSpPr txBox="1">
            <a:spLocks noChangeArrowheads="1"/>
          </p:cNvSpPr>
          <p:nvPr/>
        </p:nvSpPr>
        <p:spPr bwMode="auto">
          <a:xfrm>
            <a:off x="2814180" y="1128713"/>
            <a:ext cx="3518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à S96 et S144</a:t>
            </a:r>
            <a:endParaRPr lang="fr-F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75" name="Groupe 74"/>
          <p:cNvGrpSpPr/>
          <p:nvPr/>
        </p:nvGrpSpPr>
        <p:grpSpPr>
          <a:xfrm>
            <a:off x="4813424" y="1669237"/>
            <a:ext cx="3880313" cy="4807032"/>
            <a:chOff x="4813424" y="1669237"/>
            <a:chExt cx="3880313" cy="4807032"/>
          </a:xfrm>
        </p:grpSpPr>
        <p:sp>
          <p:nvSpPr>
            <p:cNvPr id="43" name="Rectangle 133"/>
            <p:cNvSpPr>
              <a:spLocks noChangeArrowheads="1"/>
            </p:cNvSpPr>
            <p:nvPr/>
          </p:nvSpPr>
          <p:spPr bwMode="auto">
            <a:xfrm>
              <a:off x="5427786" y="3348038"/>
              <a:ext cx="609600" cy="212888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6" name="Rectangle 135"/>
            <p:cNvSpPr>
              <a:spLocks noChangeArrowheads="1"/>
            </p:cNvSpPr>
            <p:nvPr/>
          </p:nvSpPr>
          <p:spPr bwMode="auto">
            <a:xfrm>
              <a:off x="4915740" y="468816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9" name="Rectangle 136"/>
            <p:cNvSpPr>
              <a:spLocks noChangeArrowheads="1"/>
            </p:cNvSpPr>
            <p:nvPr/>
          </p:nvSpPr>
          <p:spPr bwMode="auto">
            <a:xfrm>
              <a:off x="4915740" y="399601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0" name="Rectangle 137"/>
            <p:cNvSpPr>
              <a:spLocks noChangeArrowheads="1"/>
            </p:cNvSpPr>
            <p:nvPr/>
          </p:nvSpPr>
          <p:spPr bwMode="auto">
            <a:xfrm>
              <a:off x="4816353" y="2614889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1" name="Rectangle 138"/>
            <p:cNvSpPr>
              <a:spLocks noChangeArrowheads="1"/>
            </p:cNvSpPr>
            <p:nvPr/>
          </p:nvSpPr>
          <p:spPr bwMode="auto">
            <a:xfrm>
              <a:off x="4915740" y="3305451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2" name="Line 139"/>
            <p:cNvSpPr>
              <a:spLocks noChangeShapeType="1"/>
            </p:cNvSpPr>
            <p:nvPr/>
          </p:nvSpPr>
          <p:spPr bwMode="auto">
            <a:xfrm>
              <a:off x="5151561" y="479588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3" name="Line 140"/>
            <p:cNvSpPr>
              <a:spLocks noChangeShapeType="1"/>
            </p:cNvSpPr>
            <p:nvPr/>
          </p:nvSpPr>
          <p:spPr bwMode="auto">
            <a:xfrm>
              <a:off x="5151561" y="410532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Line 141"/>
            <p:cNvSpPr>
              <a:spLocks noChangeShapeType="1"/>
            </p:cNvSpPr>
            <p:nvPr/>
          </p:nvSpPr>
          <p:spPr bwMode="auto">
            <a:xfrm>
              <a:off x="5151561" y="272102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5" name="Line 142"/>
            <p:cNvSpPr>
              <a:spLocks noChangeShapeType="1"/>
            </p:cNvSpPr>
            <p:nvPr/>
          </p:nvSpPr>
          <p:spPr bwMode="auto">
            <a:xfrm>
              <a:off x="5151561" y="341158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6" name="Line 143"/>
            <p:cNvSpPr>
              <a:spLocks noChangeShapeType="1"/>
            </p:cNvSpPr>
            <p:nvPr/>
          </p:nvSpPr>
          <p:spPr bwMode="auto">
            <a:xfrm>
              <a:off x="5242049" y="2711498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7" name="Rectangle 144"/>
            <p:cNvSpPr>
              <a:spLocks noChangeArrowheads="1"/>
            </p:cNvSpPr>
            <p:nvPr/>
          </p:nvSpPr>
          <p:spPr bwMode="auto">
            <a:xfrm>
              <a:off x="5460346" y="299695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FE7F00"/>
                  </a:solidFill>
                  <a:ea typeface="Arial" pitchFamily="-1" charset="0"/>
                  <a:cs typeface="Arial" pitchFamily="-1" charset="0"/>
                </a:rPr>
                <a:t>77,6</a:t>
              </a:r>
              <a:endParaRPr lang="fr-FR" sz="1400" b="1">
                <a:solidFill>
                  <a:srgbClr val="FE7F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8" name="Rectangle 145"/>
            <p:cNvSpPr>
              <a:spLocks noChangeArrowheads="1"/>
            </p:cNvSpPr>
            <p:nvPr/>
          </p:nvSpPr>
          <p:spPr bwMode="auto">
            <a:xfrm>
              <a:off x="6063596" y="3100898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B200"/>
                  </a:solidFill>
                  <a:ea typeface="Arial" pitchFamily="-1" charset="0"/>
                  <a:cs typeface="Arial" pitchFamily="-1" charset="0"/>
                </a:rPr>
                <a:t>74,6</a:t>
              </a:r>
              <a:endParaRPr lang="fr-FR" sz="1400" b="1">
                <a:solidFill>
                  <a:srgbClr val="00B2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9" name="Text Box 148"/>
            <p:cNvSpPr txBox="1">
              <a:spLocks noChangeArrowheads="1"/>
            </p:cNvSpPr>
            <p:nvPr/>
          </p:nvSpPr>
          <p:spPr bwMode="auto">
            <a:xfrm>
              <a:off x="4813424" y="2235248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0" name="Rectangle 151"/>
            <p:cNvSpPr>
              <a:spLocks noChangeArrowheads="1"/>
            </p:cNvSpPr>
            <p:nvPr/>
          </p:nvSpPr>
          <p:spPr bwMode="auto">
            <a:xfrm>
              <a:off x="6031036" y="3438525"/>
              <a:ext cx="609600" cy="2038398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1" name="ZoneTexte 86"/>
            <p:cNvSpPr txBox="1">
              <a:spLocks noChangeArrowheads="1"/>
            </p:cNvSpPr>
            <p:nvPr/>
          </p:nvSpPr>
          <p:spPr bwMode="auto">
            <a:xfrm>
              <a:off x="5104312" y="5760688"/>
              <a:ext cx="1787412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(IC 95 %</a:t>
              </a:r>
              <a:r>
                <a:rPr lang="fr-F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) 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 3,1 % (- 3,2 ; 9,4)</a:t>
              </a:r>
              <a:endParaRPr lang="fr-F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2" name="Rectangle 133"/>
            <p:cNvSpPr>
              <a:spLocks noChangeArrowheads="1"/>
            </p:cNvSpPr>
            <p:nvPr/>
          </p:nvSpPr>
          <p:spPr bwMode="auto">
            <a:xfrm>
              <a:off x="7121649" y="3257552"/>
              <a:ext cx="609600" cy="2219371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3" name="Rectangle 151"/>
            <p:cNvSpPr>
              <a:spLocks noChangeArrowheads="1"/>
            </p:cNvSpPr>
            <p:nvPr/>
          </p:nvSpPr>
          <p:spPr bwMode="auto">
            <a:xfrm>
              <a:off x="7724899" y="3317923"/>
              <a:ext cx="609600" cy="2159000"/>
            </a:xfrm>
            <a:prstGeom prst="rect">
              <a:avLst/>
            </a:prstGeom>
            <a:solidFill>
              <a:srgbClr val="00B2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4" name="ZoneTexte 86"/>
            <p:cNvSpPr txBox="1">
              <a:spLocks noChangeArrowheads="1"/>
            </p:cNvSpPr>
            <p:nvPr/>
          </p:nvSpPr>
          <p:spPr bwMode="auto">
            <a:xfrm>
              <a:off x="6906325" y="5760688"/>
              <a:ext cx="1787412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(IC 95 %</a:t>
              </a:r>
              <a:r>
                <a:rPr lang="fr-F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) </a:t>
              </a: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2,3 % (- 3,6 ; 8,2)</a:t>
              </a:r>
              <a:endParaRPr lang="fr-F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5" name="Line 146"/>
            <p:cNvSpPr>
              <a:spLocks noChangeShapeType="1"/>
            </p:cNvSpPr>
            <p:nvPr/>
          </p:nvSpPr>
          <p:spPr bwMode="auto">
            <a:xfrm>
              <a:off x="5151561" y="5488035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1" name="Rectangle 40"/>
            <p:cNvSpPr>
              <a:spLocks noChangeArrowheads="1"/>
            </p:cNvSpPr>
            <p:nvPr/>
          </p:nvSpPr>
          <p:spPr bwMode="auto">
            <a:xfrm>
              <a:off x="5250207" y="5497560"/>
              <a:ext cx="14956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2" name="Rectangle 41"/>
            <p:cNvSpPr>
              <a:spLocks noChangeArrowheads="1"/>
            </p:cNvSpPr>
            <p:nvPr/>
          </p:nvSpPr>
          <p:spPr bwMode="auto">
            <a:xfrm>
              <a:off x="7237417" y="5497560"/>
              <a:ext cx="11252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M = E</a:t>
              </a:r>
              <a:endParaRPr lang="fr-F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3" name="Rectangle 144"/>
            <p:cNvSpPr>
              <a:spLocks noChangeArrowheads="1"/>
            </p:cNvSpPr>
            <p:nvPr/>
          </p:nvSpPr>
          <p:spPr bwMode="auto">
            <a:xfrm>
              <a:off x="7147420" y="2912306"/>
              <a:ext cx="5325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FE7F00"/>
                  </a:solidFill>
                  <a:ea typeface="Arial" pitchFamily="-1" charset="0"/>
                  <a:cs typeface="Arial" pitchFamily="-1" charset="0"/>
                </a:rPr>
                <a:t>81,0</a:t>
              </a:r>
              <a:endParaRPr lang="fr-FR" sz="1400" b="1">
                <a:solidFill>
                  <a:srgbClr val="FE7F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4" name="Rectangle 145"/>
            <p:cNvSpPr>
              <a:spLocks noChangeArrowheads="1"/>
            </p:cNvSpPr>
            <p:nvPr/>
          </p:nvSpPr>
          <p:spPr bwMode="auto">
            <a:xfrm>
              <a:off x="7735233" y="2967085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B200"/>
                  </a:solidFill>
                  <a:ea typeface="Arial" pitchFamily="-1" charset="0"/>
                  <a:cs typeface="Arial" pitchFamily="-1" charset="0"/>
                </a:rPr>
                <a:t>78,9</a:t>
              </a:r>
              <a:endParaRPr lang="fr-FR" sz="1400" b="1">
                <a:solidFill>
                  <a:srgbClr val="00B200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4" name="Groupe 113"/>
            <p:cNvGrpSpPr/>
            <p:nvPr/>
          </p:nvGrpSpPr>
          <p:grpSpPr>
            <a:xfrm>
              <a:off x="6516784" y="2070094"/>
              <a:ext cx="2016022" cy="629682"/>
              <a:chOff x="7009505" y="1995488"/>
              <a:chExt cx="2016022" cy="629682"/>
            </a:xfrm>
          </p:grpSpPr>
          <p:sp>
            <p:nvSpPr>
              <p:cNvPr id="115" name="AutoShape 165"/>
              <p:cNvSpPr>
                <a:spLocks noChangeArrowheads="1"/>
              </p:cNvSpPr>
              <p:nvPr/>
            </p:nvSpPr>
            <p:spPr bwMode="auto">
              <a:xfrm>
                <a:off x="7009505" y="2017713"/>
                <a:ext cx="2008874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16" name="Rectangle 3"/>
              <p:cNvSpPr>
                <a:spLocks noChangeArrowheads="1"/>
              </p:cNvSpPr>
              <p:nvPr/>
            </p:nvSpPr>
            <p:spPr bwMode="auto">
              <a:xfrm>
                <a:off x="7119042" y="2116138"/>
                <a:ext cx="177800" cy="144462"/>
              </a:xfrm>
              <a:prstGeom prst="rect">
                <a:avLst/>
              </a:prstGeom>
              <a:solidFill>
                <a:srgbClr val="FF99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17" name="Rectangle 4"/>
              <p:cNvSpPr>
                <a:spLocks noChangeArrowheads="1"/>
              </p:cNvSpPr>
              <p:nvPr/>
            </p:nvSpPr>
            <p:spPr bwMode="auto">
              <a:xfrm>
                <a:off x="7119042" y="2381250"/>
                <a:ext cx="177800" cy="144463"/>
              </a:xfrm>
              <a:prstGeom prst="rect">
                <a:avLst/>
              </a:prstGeom>
              <a:solidFill>
                <a:srgbClr val="00B2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18" name="ZoneTexte 84"/>
              <p:cNvSpPr txBox="1">
                <a:spLocks noChangeArrowheads="1"/>
              </p:cNvSpPr>
              <p:nvPr/>
            </p:nvSpPr>
            <p:spPr bwMode="auto">
              <a:xfrm>
                <a:off x="7276205" y="1995488"/>
                <a:ext cx="166850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EVG/c/FTC/TDF</a:t>
                </a:r>
                <a:endParaRPr lang="fr-F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119" name="ZoneTexte 85"/>
              <p:cNvSpPr txBox="1">
                <a:spLocks noChangeArrowheads="1"/>
              </p:cNvSpPr>
              <p:nvPr/>
            </p:nvSpPr>
            <p:spPr bwMode="auto">
              <a:xfrm>
                <a:off x="7276205" y="2255838"/>
                <a:ext cx="174932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ATV/r + FTC/TDF</a:t>
                </a:r>
                <a:endParaRPr lang="fr-F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83" name="Rectangle 135"/>
            <p:cNvSpPr>
              <a:spLocks noChangeArrowheads="1"/>
            </p:cNvSpPr>
            <p:nvPr/>
          </p:nvSpPr>
          <p:spPr bwMode="auto">
            <a:xfrm>
              <a:off x="5015126" y="5380267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8" name="Text Box 134"/>
            <p:cNvSpPr txBox="1">
              <a:spLocks noChangeArrowheads="1"/>
            </p:cNvSpPr>
            <p:nvPr/>
          </p:nvSpPr>
          <p:spPr bwMode="auto">
            <a:xfrm>
              <a:off x="5058149" y="1669237"/>
              <a:ext cx="3619397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fr-F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ARN VIH &lt; 50 c/ml à S144 </a:t>
              </a:r>
              <a:endParaRPr lang="fr-F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6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3305633" y="1128713"/>
            <a:ext cx="25200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à S144</a:t>
            </a:r>
            <a:endParaRPr lang="fr-F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063096"/>
              </p:ext>
            </p:extLst>
          </p:nvPr>
        </p:nvGraphicFramePr>
        <p:xfrm>
          <a:off x="548326" y="2238976"/>
          <a:ext cx="8055923" cy="1050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0274"/>
                <a:gridCol w="2286000"/>
                <a:gridCol w="2279649"/>
              </a:tblGrid>
              <a:tr h="352553"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60"/>
                        </a:lnSpc>
                      </a:pPr>
                      <a:r>
                        <a:rPr lang="fr-FR" sz="16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EVG/c/FTC/TDF</a:t>
                      </a:r>
                      <a:endParaRPr lang="fr-FR" sz="16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60"/>
                        </a:lnSpc>
                      </a:pPr>
                      <a:r>
                        <a:rPr lang="fr-FR" sz="16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ATV/r + FTC/TDF</a:t>
                      </a:r>
                      <a:endParaRPr lang="fr-FR" sz="16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200"/>
                    </a:solidFill>
                  </a:tcPr>
                </a:tc>
              </a:tr>
              <a:tr h="294741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Echec virologique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7,9 %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7,3 %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5169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Augmentation moyenne CD4/mm</a:t>
                      </a:r>
                      <a:r>
                        <a:rPr lang="fr-FR" sz="1400" b="1" baseline="30000" dirty="0" smtClean="0">
                          <a:solidFill>
                            <a:srgbClr val="000066"/>
                          </a:solidFill>
                        </a:rPr>
                        <a:t>3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+ 280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+ 293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1" name="Text Box 134"/>
          <p:cNvSpPr txBox="1">
            <a:spLocks noChangeArrowheads="1"/>
          </p:cNvSpPr>
          <p:nvPr/>
        </p:nvSpPr>
        <p:spPr bwMode="auto">
          <a:xfrm>
            <a:off x="548326" y="3421042"/>
            <a:ext cx="868448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Pas de différence entre les 2 bras pour le taux de succès virologique pour différents sous-groupes, y compris ceux avec ARN VIH &gt; 100 000 c/ml à l’inclusion, sauf pour les patients avec observance </a:t>
            </a:r>
            <a:r>
              <a:rPr lang="fr-FR" sz="1600" u="sng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&gt;</a:t>
            </a:r>
            <a:r>
              <a:rPr lang="fr-F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95 % (en faveur de EVG/c/FTC/TDF)</a:t>
            </a:r>
            <a:endParaRPr lang="fr-FR" sz="16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graphicFrame>
        <p:nvGraphicFramePr>
          <p:cNvPr id="41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592945"/>
              </p:ext>
            </p:extLst>
          </p:nvPr>
        </p:nvGraphicFramePr>
        <p:xfrm>
          <a:off x="548326" y="4853255"/>
          <a:ext cx="8238487" cy="1456065"/>
        </p:xfrm>
        <a:graphic>
          <a:graphicData uri="http://schemas.openxmlformats.org/drawingml/2006/table">
            <a:tbl>
              <a:tblPr/>
              <a:tblGrid>
                <a:gridCol w="1854980"/>
                <a:gridCol w="1056593"/>
                <a:gridCol w="1252005"/>
                <a:gridCol w="1097118"/>
                <a:gridCol w="1019674"/>
                <a:gridCol w="980953"/>
                <a:gridCol w="977164"/>
              </a:tblGrid>
              <a:tr h="44403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EVG/c/FTC/TDF</a:t>
                      </a: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16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ATV/r + FTC/TDF</a:t>
                      </a: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8080"/>
                    </a:solidFill>
                  </a:tcPr>
                </a:tc>
              </a:tr>
              <a:tr h="35024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S96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S144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S96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S144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089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Rachis lombaire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- 2,63 %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- 1,96 %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- 1,43 %*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- 3,33 %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- 3,54 %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-3,68 %*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089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Hanche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- 3,06 %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- 3,16 %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- 2,83 %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- 3,88 %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- 4,19 %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-3,77 %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2" name="ZoneTexte 51"/>
          <p:cNvSpPr txBox="1"/>
          <p:nvPr/>
        </p:nvSpPr>
        <p:spPr>
          <a:xfrm>
            <a:off x="548326" y="6289575"/>
            <a:ext cx="1104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000066"/>
                </a:solidFill>
              </a:rPr>
              <a:t>* p = 0,018 </a:t>
            </a:r>
            <a:endParaRPr lang="fr-FR" sz="1400" dirty="0">
              <a:solidFill>
                <a:srgbClr val="000066"/>
              </a:solidFill>
            </a:endParaRPr>
          </a:p>
        </p:txBody>
      </p:sp>
      <p:sp>
        <p:nvSpPr>
          <p:cNvPr id="53" name="ZoneTexte 69"/>
          <p:cNvSpPr txBox="1">
            <a:spLocks noChangeArrowheads="1"/>
          </p:cNvSpPr>
          <p:nvPr/>
        </p:nvSpPr>
        <p:spPr bwMode="auto">
          <a:xfrm>
            <a:off x="1150787" y="6568331"/>
            <a:ext cx="79475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Lancet 2012;379:2429-38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2013;62:483-6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Clumeck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N, JAIDS 2014;65:e121-4 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1689470" y="4396055"/>
            <a:ext cx="57512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000" b="1" smtClean="0">
                <a:solidFill>
                  <a:srgbClr val="333399"/>
                </a:solidFill>
                <a:latin typeface="+mj-lt"/>
              </a:rPr>
              <a:t>Diminution moyenne de la densité minérale osseuse</a:t>
            </a:r>
            <a:endParaRPr lang="fr-FR" sz="2000" b="1">
              <a:solidFill>
                <a:srgbClr val="333399"/>
              </a:solidFill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99104" y="1788519"/>
            <a:ext cx="35319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333399"/>
                </a:solidFill>
                <a:latin typeface="+mj-lt"/>
              </a:rPr>
              <a:t>Critères secondaires d’efficacité</a:t>
            </a:r>
            <a:endParaRPr lang="fr-FR" sz="20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25104342"/>
              </p:ext>
            </p:extLst>
          </p:nvPr>
        </p:nvGraphicFramePr>
        <p:xfrm>
          <a:off x="250826" y="3886200"/>
          <a:ext cx="8497886" cy="2354580"/>
        </p:xfrm>
        <a:graphic>
          <a:graphicData uri="http://schemas.openxmlformats.org/drawingml/2006/table">
            <a:tbl>
              <a:tblPr/>
              <a:tblGrid>
                <a:gridCol w="391700"/>
                <a:gridCol w="863973"/>
                <a:gridCol w="3979901"/>
                <a:gridCol w="1600200"/>
                <a:gridCol w="1662112"/>
              </a:tblGrid>
              <a:tr h="54351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</a:t>
                      </a:r>
                      <a:b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353</a:t>
                      </a: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+ FTC/TDF</a:t>
                      </a:r>
                      <a:b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355</a:t>
                      </a: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</a:tr>
              <a:tr h="28605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Analysés pour l’émergence de résistance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 (3,4 %)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 (2,3 %)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6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mutations primaires de R sur l’intégrase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4*, **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6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mutations primaires de R sur la TI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220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K65R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6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mutations primaires sur la protéase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40686" name="ZoneTexte 10"/>
          <p:cNvSpPr txBox="1">
            <a:spLocks noChangeArrowheads="1"/>
          </p:cNvSpPr>
          <p:nvPr/>
        </p:nvSpPr>
        <p:spPr bwMode="auto">
          <a:xfrm>
            <a:off x="306131" y="6248400"/>
            <a:ext cx="684078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</a:t>
            </a:r>
            <a:r>
              <a:rPr lang="en-GB" sz="12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Q148R, n = 2, N155H, n = 1, T66I + E92Q + N155H, n = 1 ; ** 1 M184V + K65R et 2 M184V   </a:t>
            </a:r>
            <a:endParaRPr lang="en-GB" sz="12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DeJesus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E. 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2012;379:2429-38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5" name="Rectangle 5"/>
          <p:cNvSpPr txBox="1">
            <a:spLocks noChangeArrowheads="1"/>
          </p:cNvSpPr>
          <p:nvPr/>
        </p:nvSpPr>
        <p:spPr bwMode="auto">
          <a:xfrm>
            <a:off x="50800" y="1219200"/>
            <a:ext cx="8210632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-1" charset="2"/>
              <a:buChar char="§"/>
              <a:tabLst/>
              <a:defRPr/>
            </a:pPr>
            <a:r>
              <a:rPr kumimoji="0" lang="fr-FR" sz="2000" b="1" i="0" u="none" strike="noStrike" kern="0" cap="none" spc="0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Définition échec virologique</a:t>
            </a:r>
          </a:p>
          <a:p>
            <a:pPr marL="742950" marR="0" lvl="1" indent="-285750" algn="l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Réponse virologique </a:t>
            </a:r>
            <a:r>
              <a:rPr kumimoji="0" lang="fr-FR" sz="1600" b="0" i="0" u="none" strike="noStrike" kern="0" cap="none" spc="0" normalizeH="0" baseline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suboptimale</a:t>
            </a:r>
            <a:r>
              <a:rPr kumimoji="0" 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 : 2 ARN VIH consécutifs ≥ 50 c/ml avec baisse &lt; 1 log</a:t>
            </a:r>
            <a:r>
              <a:rPr kumimoji="0" lang="fr-FR" sz="1600" b="0" i="0" u="none" strike="noStrike" kern="0" cap="none" spc="0" normalizeH="0" baseline="-2500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10</a:t>
            </a:r>
            <a:r>
              <a:rPr kumimoji="0" 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 c/ml depuis l’inclusion, à ou après S8,</a:t>
            </a:r>
          </a:p>
          <a:p>
            <a:pPr marL="742950" marR="0" lvl="1" indent="-285750" algn="l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Rebond virologique: 2 ARN VIH consécutifs ≥ 400 c/ml après avoir obtenu </a:t>
            </a:r>
            <a:br>
              <a:rPr kumimoji="0" 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</a:br>
            <a:r>
              <a:rPr kumimoji="0" 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un ARN VIH &lt; 50 c/ml, ou augmentation &gt;1 log</a:t>
            </a:r>
            <a:r>
              <a:rPr kumimoji="0" lang="fr-FR" sz="1600" b="0" i="0" u="none" strike="noStrike" kern="0" cap="none" spc="0" normalizeH="0" baseline="-2500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10 </a:t>
            </a:r>
            <a:r>
              <a:rPr kumimoji="0" 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c/ml à partir du nadir</a:t>
            </a:r>
          </a:p>
          <a:p>
            <a:pPr marL="742950" marR="0" lvl="1" indent="-285750" algn="l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ARN VIH ≥ 400 c/ml à la dernière visite (à ou après S48)</a:t>
            </a:r>
          </a:p>
          <a:p>
            <a:pPr marL="342900" marR="0" lvl="0" indent="-342900" algn="l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-1" charset="2"/>
              <a:buChar char="§"/>
              <a:tabLst/>
              <a:defRPr/>
            </a:pPr>
            <a:r>
              <a:rPr kumimoji="0" lang="fr-FR" sz="2000" b="1" i="0" u="none" strike="noStrike" kern="0" cap="none" spc="0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09" charset="-128"/>
              </a:rPr>
              <a:t>Critères pour évaluation de la résistance</a:t>
            </a:r>
          </a:p>
          <a:p>
            <a:pPr marL="742950" marR="0" lvl="1" indent="-285750" algn="l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SzTx/>
              <a:buFontTx/>
              <a:buChar char="–"/>
              <a:tabLst/>
              <a:defRPr/>
            </a:pPr>
            <a:r>
              <a:rPr kumimoji="0" 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Echec virologique ou ARN VIH </a:t>
            </a:r>
            <a:r>
              <a:rPr kumimoji="0" lang="fr-FR" sz="1600" b="0" i="0" u="sng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&gt;</a:t>
            </a:r>
            <a:r>
              <a:rPr kumimoji="0" lang="fr-FR" sz="1600" b="0" i="0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 </a:t>
            </a:r>
            <a:r>
              <a:rPr kumimoji="0" lang="fr-FR" sz="1600" b="0" i="0" u="none" strike="noStrike" kern="0" cap="none" spc="0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ＭＳ Ｐゴシック" pitchFamily="-1" charset="-128"/>
              </a:rPr>
              <a:t>400 c/ml à l’arrêt du traitement (à ou après S8 sous traitement de l’étude)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063120" y="3435539"/>
            <a:ext cx="3198311" cy="374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000" b="1" smtClean="0">
                <a:solidFill>
                  <a:srgbClr val="333399"/>
                </a:solidFill>
                <a:latin typeface="Calibri" pitchFamily="-1" charset="0"/>
              </a:rPr>
              <a:t>Données de résistance à S48</a:t>
            </a:r>
            <a:endParaRPr lang="fr-FR" sz="2000" b="1">
              <a:solidFill>
                <a:srgbClr val="333399"/>
              </a:solidFill>
              <a:latin typeface="Calibri" pitchFamily="-1" charset="0"/>
            </a:endParaRPr>
          </a:p>
        </p:txBody>
      </p: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30975984"/>
              </p:ext>
            </p:extLst>
          </p:nvPr>
        </p:nvGraphicFramePr>
        <p:xfrm>
          <a:off x="252401" y="1651489"/>
          <a:ext cx="8496063" cy="4287330"/>
        </p:xfrm>
        <a:graphic>
          <a:graphicData uri="http://schemas.openxmlformats.org/drawingml/2006/table">
            <a:tbl>
              <a:tblPr/>
              <a:tblGrid>
                <a:gridCol w="2576985"/>
                <a:gridCol w="648072"/>
                <a:gridCol w="587512"/>
                <a:gridCol w="786419"/>
                <a:gridCol w="834001"/>
                <a:gridCol w="726656"/>
                <a:gridCol w="715998"/>
                <a:gridCol w="786419"/>
                <a:gridCol w="834001"/>
              </a:tblGrid>
              <a:tr h="3810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EVG/c/FTC/TDF, n = 353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+ FTC/TDF, n = 355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52289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Total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J0-</a:t>
                      </a:r>
                      <a:b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S48-</a:t>
                      </a:r>
                      <a:b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S96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S96-</a:t>
                      </a:r>
                      <a:b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S144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Total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J0-</a:t>
                      </a:r>
                      <a:b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S48-</a:t>
                      </a:r>
                      <a:b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S96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S96-</a:t>
                      </a:r>
                      <a:b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S144</a:t>
                      </a: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uLnTx/>
                          <a:uFillTx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résistance,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5*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2**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182563" algn="l"/>
                        </a:tabLst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Résistance II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476250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E92Q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484188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N155H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484188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Q148R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484188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T66I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03238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T97A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182563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Résistance INTI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20700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M184V/I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503238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K65R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>
                          <a:tab pos="182563" algn="l"/>
                        </a:tabLst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	Mutation protéase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2841199" y="1143000"/>
            <a:ext cx="3639914" cy="402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 algn="l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200" b="1" i="0" smtClean="0">
                <a:solidFill>
                  <a:srgbClr val="CC3300"/>
                </a:solidFill>
                <a:latin typeface="Calibri" pitchFamily="-1" charset="0"/>
              </a:rPr>
              <a:t>Données de résistance à S144</a:t>
            </a:r>
            <a:endParaRPr lang="fr-FR" sz="2200" b="1" i="0">
              <a:solidFill>
                <a:srgbClr val="CC3300"/>
              </a:solidFill>
              <a:latin typeface="Calibri" pitchFamily="-1" charset="0"/>
            </a:endParaRPr>
          </a:p>
        </p:txBody>
      </p:sp>
      <p:sp>
        <p:nvSpPr>
          <p:cNvPr id="17" name="ZoneTexte 69"/>
          <p:cNvSpPr txBox="1">
            <a:spLocks noChangeArrowheads="1"/>
          </p:cNvSpPr>
          <p:nvPr/>
        </p:nvSpPr>
        <p:spPr bwMode="auto">
          <a:xfrm>
            <a:off x="3407389" y="6530975"/>
            <a:ext cx="562866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Rockstroh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JK, JAIDS 2013 62:483-6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Clumeck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N, JAIDS 2014;65:e121-4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39189" y="6073551"/>
            <a:ext cx="47648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000066"/>
                </a:solidFill>
              </a:rPr>
              <a:t>* Résistance II + INTI, n = 3, ** Résistance II + INTI, n = 1</a:t>
            </a:r>
            <a:endParaRPr lang="fr-FR" sz="1400" dirty="0">
              <a:solidFill>
                <a:srgbClr val="000066"/>
              </a:solidFill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187624" cy="288111"/>
            <a:chOff x="0" y="6570663"/>
            <a:chExt cx="1393200" cy="288111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3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GS-236-0103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GS-236-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0103 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EVG/c/FTC/TDF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/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r 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FTC/TDF QD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1505</Words>
  <Application>Microsoft Office PowerPoint</Application>
  <PresentationFormat>Affichage à l'écran (4:3)</PresentationFormat>
  <Paragraphs>536</Paragraphs>
  <Slides>13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ARV_trials_2014</vt:lpstr>
      <vt:lpstr>Comparaison des inhibiteurs d’intégrase vs IP</vt:lpstr>
      <vt:lpstr>Etude GS-236-0103 : EVG/c/FTC/TDF QD vs ATV/r  + FTC/TDF QD</vt:lpstr>
      <vt:lpstr>Etude GS-236-0103 : EVG/c/FTC/TDF QD vs ATV/r  + FTC/TDF QD</vt:lpstr>
      <vt:lpstr>Etude GS-236-0103 : EVG/c/FTC/TDF QD vs ATV/r  + FTC/TDF QD</vt:lpstr>
      <vt:lpstr>Etude GS-236-0103 : EVG/c/FTC/TDF QD vs ATV/r  + FTC/TDF QD</vt:lpstr>
      <vt:lpstr>Etude GS-236-0103 : EVG/c/FTC/TDF QD vs ATV/r  + FTC/TDF QD</vt:lpstr>
      <vt:lpstr>Etude GS-236-0103 : EVG/c/FTC/TDF QD vs ATV/r  + FTC/TDF QD</vt:lpstr>
      <vt:lpstr>Etude GS-236-0103 : EVG/c/FTC/TDF QD vs ATV/r  + FTC/TDF QD</vt:lpstr>
      <vt:lpstr>Etude GS-236-0103 : EVG/c/FTC/TDF QD vs ATV/r  + FTC/TDF QD</vt:lpstr>
      <vt:lpstr>Etude GS-236-0103 : EVG/c/FTC/TDF QD vs ATV/r  + FTC/TDF QD</vt:lpstr>
      <vt:lpstr>Etude GS-236-0103 : EVG/c/FTC/TDF QD vs ATV/r  + FTC/TDF QD</vt:lpstr>
      <vt:lpstr>Etude GS-236-0103 : EVG/c/FTC/TDF QD vs ATV/r  + FTC/TDF QD</vt:lpstr>
      <vt:lpstr>Etude GS-236-0103 : EVG/c/FTC/TDF QD vs ATV/r  + FTC/TDF QD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/>
  <dc:creator>www.arv-trial.com</dc:creator>
  <cp:keywords/>
  <dc:description/>
  <cp:lastModifiedBy>Utilisateur</cp:lastModifiedBy>
  <cp:revision>115</cp:revision>
  <dcterms:created xsi:type="dcterms:W3CDTF">2014-10-12T15:32:47Z</dcterms:created>
  <dcterms:modified xsi:type="dcterms:W3CDTF">2015-09-24T07:45:09Z</dcterms:modified>
  <cp:category/>
</cp:coreProperties>
</file>