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C0C0C0"/>
    <a:srgbClr val="000066"/>
    <a:srgbClr val="333399"/>
    <a:srgbClr val="FF9933"/>
    <a:srgbClr val="FE7F00"/>
    <a:srgbClr val="009900"/>
    <a:srgbClr val="00B2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7971" autoAdjust="0"/>
  </p:normalViewPr>
  <p:slideViewPr>
    <p:cSldViewPr snapToObjects="1">
      <p:cViewPr>
        <p:scale>
          <a:sx n="100" d="100"/>
          <a:sy n="100" d="100"/>
        </p:scale>
        <p:origin x="-2718" y="-378"/>
      </p:cViewPr>
      <p:guideLst>
        <p:guide orient="horz" pos="2115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11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des inhibiteurs d’intégrase vs IP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GS-236-0103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56107"/>
              </p:ext>
            </p:extLst>
          </p:nvPr>
        </p:nvGraphicFramePr>
        <p:xfrm>
          <a:off x="1259632" y="1856121"/>
          <a:ext cx="6839993" cy="4669300"/>
        </p:xfrm>
        <a:graphic>
          <a:graphicData uri="http://schemas.openxmlformats.org/drawingml/2006/table">
            <a:tbl>
              <a:tblPr/>
              <a:tblGrid>
                <a:gridCol w="407285"/>
                <a:gridCol w="3081161"/>
                <a:gridCol w="1663028"/>
                <a:gridCol w="1688519"/>
              </a:tblGrid>
              <a:tr h="2553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S48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(3,7 %)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(5,1 %)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Sub-ictère/Ictère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 / 0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/ 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digestifs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Signes généraux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Hypersensibilité médicamenteuse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Overdose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transaminases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créatinine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Néphropathie toxique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Inconfort jambes ou rhabdomyloyse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Néoplasie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neuropsychiatrique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Rash, éruption médicamenteuse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Autre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S96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(4,2 %)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(5,9 %)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S144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(5,9 %)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(8,5 %)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9688" y="11430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None/>
              <a:tabLst/>
              <a:defRPr/>
            </a:pPr>
            <a:r>
              <a:rPr kumimoji="0" lang="fr-F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conduisant </a:t>
            </a:r>
            <a:br>
              <a:rPr kumimoji="0" lang="fr-F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kumimoji="0" lang="fr-F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à un arrêt prématuré du traitement de l’étude</a:t>
            </a: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88961"/>
              </p:ext>
            </p:extLst>
          </p:nvPr>
        </p:nvGraphicFramePr>
        <p:xfrm>
          <a:off x="295275" y="2030448"/>
          <a:ext cx="8700093" cy="1899800"/>
        </p:xfrm>
        <a:graphic>
          <a:graphicData uri="http://schemas.openxmlformats.org/drawingml/2006/table">
            <a:tbl>
              <a:tblPr/>
              <a:tblGrid>
                <a:gridCol w="3844677"/>
                <a:gridCol w="2435864"/>
                <a:gridCol w="2419552"/>
              </a:tblGrid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77 (22 %)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97 (27 %)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 (20 %)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(19 %)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 des voies aériennes supérieures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(16 %)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44 (12 %)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45 (13 %)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Sub-ictère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51 (14 %)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08701"/>
              </p:ext>
            </p:extLst>
          </p:nvPr>
        </p:nvGraphicFramePr>
        <p:xfrm>
          <a:off x="284755" y="4710195"/>
          <a:ext cx="8710613" cy="1806200"/>
        </p:xfrm>
        <a:graphic>
          <a:graphicData uri="http://schemas.openxmlformats.org/drawingml/2006/table">
            <a:tbl>
              <a:tblPr/>
              <a:tblGrid>
                <a:gridCol w="3909731"/>
                <a:gridCol w="1986210"/>
                <a:gridCol w="1926661"/>
                <a:gridCol w="88801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Triglycérides (mg/dl), variation médiane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Créatinine (</a:t>
                      </a: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/l), variation médiane (IQR)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 ; 18)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 ; 15)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(ml/min), variation médiane (IQR)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- 12,7 (- 21,8 ; 4,3)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- 9,5 (- 17,9 ; 0,2)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d’au moins 1 grade des ALAT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0,041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bilirubine sévère/menaçant pronostic vital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58,2 %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39688" y="1128713"/>
            <a:ext cx="8204200" cy="90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fr-F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survenant chez &gt; 10 % des patients dans un des groupes (S48)</a:t>
            </a:r>
            <a:endParaRPr kumimoji="0" lang="fr-FR" sz="2400" b="0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119063" y="41910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400" b="1" kern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Résultats biologiques à S48</a:t>
            </a:r>
            <a:endParaRPr lang="fr-FR" kern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982756" y="4800600"/>
            <a:ext cx="3176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smtClean="0">
                <a:solidFill>
                  <a:srgbClr val="CC3300"/>
                </a:solidFill>
                <a:latin typeface="+mj-lt"/>
              </a:rPr>
              <a:t>Arrêt pour événement rénal</a:t>
            </a:r>
          </a:p>
        </p:txBody>
      </p:sp>
      <p:graphicFrame>
        <p:nvGraphicFramePr>
          <p:cNvPr id="1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07753"/>
              </p:ext>
            </p:extLst>
          </p:nvPr>
        </p:nvGraphicFramePr>
        <p:xfrm>
          <a:off x="478435" y="5248788"/>
          <a:ext cx="7947515" cy="1085600"/>
        </p:xfrm>
        <a:graphic>
          <a:graphicData uri="http://schemas.openxmlformats.org/drawingml/2006/table">
            <a:tbl>
              <a:tblPr/>
              <a:tblGrid>
                <a:gridCol w="3393952"/>
                <a:gridCol w="809341"/>
                <a:gridCol w="871598"/>
                <a:gridCol w="734633"/>
                <a:gridCol w="647473"/>
                <a:gridCol w="709730"/>
                <a:gridCol w="780788"/>
              </a:tblGrid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Arrêt pour événement rénal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Tubulopathie proximale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 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1817536" y="1152176"/>
            <a:ext cx="55066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smtClean="0">
                <a:solidFill>
                  <a:srgbClr val="CC3300"/>
                </a:solidFill>
                <a:latin typeface="+mj-lt"/>
              </a:rPr>
              <a:t>Modification médiane créatinine sérique (</a:t>
            </a:r>
            <a:r>
              <a:rPr lang="fr-FR" sz="2000" b="1" smtClean="0">
                <a:solidFill>
                  <a:srgbClr val="CC3300"/>
                </a:solidFill>
                <a:latin typeface="Symbol"/>
              </a:rPr>
              <a:t>m</a:t>
            </a:r>
            <a:r>
              <a:rPr lang="fr-FR" sz="2000" b="1" smtClean="0">
                <a:solidFill>
                  <a:srgbClr val="CC3300"/>
                </a:solidFill>
                <a:latin typeface="+mj-lt"/>
              </a:rPr>
              <a:t>mol/l)</a:t>
            </a:r>
          </a:p>
        </p:txBody>
      </p:sp>
      <p:grpSp>
        <p:nvGrpSpPr>
          <p:cNvPr id="115" name="Groupe 114"/>
          <p:cNvGrpSpPr/>
          <p:nvPr/>
        </p:nvGrpSpPr>
        <p:grpSpPr>
          <a:xfrm>
            <a:off x="1620530" y="1583927"/>
            <a:ext cx="6625389" cy="2957296"/>
            <a:chOff x="1620530" y="1583927"/>
            <a:chExt cx="6625389" cy="2957296"/>
          </a:xfrm>
        </p:grpSpPr>
        <p:sp>
          <p:nvSpPr>
            <p:cNvPr id="2048" name="Freeform 1269"/>
            <p:cNvSpPr>
              <a:spLocks/>
            </p:cNvSpPr>
            <p:nvPr/>
          </p:nvSpPr>
          <p:spPr bwMode="auto">
            <a:xfrm>
              <a:off x="5308600" y="237710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5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5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5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6" name="Line 1127"/>
            <p:cNvSpPr>
              <a:spLocks noChangeShapeType="1"/>
            </p:cNvSpPr>
            <p:nvPr/>
          </p:nvSpPr>
          <p:spPr bwMode="auto">
            <a:xfrm flipH="1">
              <a:off x="2184400" y="3035914"/>
              <a:ext cx="209550" cy="349250"/>
            </a:xfrm>
            <a:prstGeom prst="line">
              <a:avLst/>
            </a:prstGeom>
            <a:noFill/>
            <a:ln w="6350">
              <a:solidFill>
                <a:srgbClr val="009FC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1" name="Line 1202"/>
            <p:cNvSpPr>
              <a:spLocks noChangeShapeType="1"/>
            </p:cNvSpPr>
            <p:nvPr/>
          </p:nvSpPr>
          <p:spPr bwMode="auto">
            <a:xfrm flipV="1">
              <a:off x="1982788" y="1670664"/>
              <a:ext cx="0" cy="254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2" name="Line 1203"/>
            <p:cNvSpPr>
              <a:spLocks noChangeShapeType="1"/>
            </p:cNvSpPr>
            <p:nvPr/>
          </p:nvSpPr>
          <p:spPr bwMode="auto">
            <a:xfrm flipH="1">
              <a:off x="1982788" y="4212251"/>
              <a:ext cx="52212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3" name="Line 1204"/>
            <p:cNvSpPr>
              <a:spLocks noChangeShapeType="1"/>
            </p:cNvSpPr>
            <p:nvPr/>
          </p:nvSpPr>
          <p:spPr bwMode="auto">
            <a:xfrm flipH="1">
              <a:off x="1973263" y="4212251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4" name="Line 1205"/>
            <p:cNvSpPr>
              <a:spLocks noChangeShapeType="1"/>
            </p:cNvSpPr>
            <p:nvPr/>
          </p:nvSpPr>
          <p:spPr bwMode="auto">
            <a:xfrm flipV="1">
              <a:off x="66008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5" name="Line 1206"/>
            <p:cNvSpPr>
              <a:spLocks noChangeShapeType="1"/>
            </p:cNvSpPr>
            <p:nvPr/>
          </p:nvSpPr>
          <p:spPr bwMode="auto">
            <a:xfrm flipV="1">
              <a:off x="64008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6" name="Line 1207"/>
            <p:cNvSpPr>
              <a:spLocks noChangeShapeType="1"/>
            </p:cNvSpPr>
            <p:nvPr/>
          </p:nvSpPr>
          <p:spPr bwMode="auto">
            <a:xfrm flipV="1">
              <a:off x="62007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7" name="Line 1208"/>
            <p:cNvSpPr>
              <a:spLocks noChangeShapeType="1"/>
            </p:cNvSpPr>
            <p:nvPr/>
          </p:nvSpPr>
          <p:spPr bwMode="auto">
            <a:xfrm flipV="1">
              <a:off x="69992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8" name="Line 1209"/>
            <p:cNvSpPr>
              <a:spLocks noChangeShapeType="1"/>
            </p:cNvSpPr>
            <p:nvPr/>
          </p:nvSpPr>
          <p:spPr bwMode="auto">
            <a:xfrm flipV="1">
              <a:off x="68008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9" name="Line 1210"/>
            <p:cNvSpPr>
              <a:spLocks noChangeShapeType="1"/>
            </p:cNvSpPr>
            <p:nvPr/>
          </p:nvSpPr>
          <p:spPr bwMode="auto">
            <a:xfrm flipV="1">
              <a:off x="55975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0" name="Line 1211"/>
            <p:cNvSpPr>
              <a:spLocks noChangeShapeType="1"/>
            </p:cNvSpPr>
            <p:nvPr/>
          </p:nvSpPr>
          <p:spPr bwMode="auto">
            <a:xfrm flipV="1">
              <a:off x="51943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1" name="Line 1212"/>
            <p:cNvSpPr>
              <a:spLocks noChangeShapeType="1"/>
            </p:cNvSpPr>
            <p:nvPr/>
          </p:nvSpPr>
          <p:spPr bwMode="auto">
            <a:xfrm flipV="1">
              <a:off x="53975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2" name="Line 1213"/>
            <p:cNvSpPr>
              <a:spLocks noChangeShapeType="1"/>
            </p:cNvSpPr>
            <p:nvPr/>
          </p:nvSpPr>
          <p:spPr bwMode="auto">
            <a:xfrm flipV="1">
              <a:off x="57959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3" name="Line 1214"/>
            <p:cNvSpPr>
              <a:spLocks noChangeShapeType="1"/>
            </p:cNvSpPr>
            <p:nvPr/>
          </p:nvSpPr>
          <p:spPr bwMode="auto">
            <a:xfrm flipV="1">
              <a:off x="59959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4" name="Line 1215"/>
            <p:cNvSpPr>
              <a:spLocks noChangeShapeType="1"/>
            </p:cNvSpPr>
            <p:nvPr/>
          </p:nvSpPr>
          <p:spPr bwMode="auto">
            <a:xfrm flipH="1">
              <a:off x="1935163" y="167383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5" name="Line 1216"/>
            <p:cNvSpPr>
              <a:spLocks noChangeShapeType="1"/>
            </p:cNvSpPr>
            <p:nvPr/>
          </p:nvSpPr>
          <p:spPr bwMode="auto">
            <a:xfrm flipH="1">
              <a:off x="1935163" y="20961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6" name="Line 1217"/>
            <p:cNvSpPr>
              <a:spLocks noChangeShapeType="1"/>
            </p:cNvSpPr>
            <p:nvPr/>
          </p:nvSpPr>
          <p:spPr bwMode="auto">
            <a:xfrm flipH="1">
              <a:off x="1935163" y="25168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7" name="Line 1218"/>
            <p:cNvSpPr>
              <a:spLocks noChangeShapeType="1"/>
            </p:cNvSpPr>
            <p:nvPr/>
          </p:nvSpPr>
          <p:spPr bwMode="auto">
            <a:xfrm flipH="1">
              <a:off x="1935163" y="294066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8" name="Line 1219"/>
            <p:cNvSpPr>
              <a:spLocks noChangeShapeType="1"/>
            </p:cNvSpPr>
            <p:nvPr/>
          </p:nvSpPr>
          <p:spPr bwMode="auto">
            <a:xfrm flipV="1">
              <a:off x="23764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9" name="Line 1220"/>
            <p:cNvSpPr>
              <a:spLocks noChangeShapeType="1"/>
            </p:cNvSpPr>
            <p:nvPr/>
          </p:nvSpPr>
          <p:spPr bwMode="auto">
            <a:xfrm flipV="1">
              <a:off x="21764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0" name="Line 1221"/>
            <p:cNvSpPr>
              <a:spLocks noChangeShapeType="1"/>
            </p:cNvSpPr>
            <p:nvPr/>
          </p:nvSpPr>
          <p:spPr bwMode="auto">
            <a:xfrm flipV="1">
              <a:off x="29781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1" name="Line 1222"/>
            <p:cNvSpPr>
              <a:spLocks noChangeShapeType="1"/>
            </p:cNvSpPr>
            <p:nvPr/>
          </p:nvSpPr>
          <p:spPr bwMode="auto">
            <a:xfrm flipV="1">
              <a:off x="257651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2" name="Line 1223"/>
            <p:cNvSpPr>
              <a:spLocks noChangeShapeType="1"/>
            </p:cNvSpPr>
            <p:nvPr/>
          </p:nvSpPr>
          <p:spPr bwMode="auto">
            <a:xfrm flipV="1">
              <a:off x="27781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3" name="Line 1224"/>
            <p:cNvSpPr>
              <a:spLocks noChangeShapeType="1"/>
            </p:cNvSpPr>
            <p:nvPr/>
          </p:nvSpPr>
          <p:spPr bwMode="auto">
            <a:xfrm flipH="1">
              <a:off x="1935163" y="33677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4" name="Line 1225"/>
            <p:cNvSpPr>
              <a:spLocks noChangeShapeType="1"/>
            </p:cNvSpPr>
            <p:nvPr/>
          </p:nvSpPr>
          <p:spPr bwMode="auto">
            <a:xfrm flipV="1">
              <a:off x="19827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5" name="Line 1226"/>
            <p:cNvSpPr>
              <a:spLocks noChangeShapeType="1"/>
            </p:cNvSpPr>
            <p:nvPr/>
          </p:nvSpPr>
          <p:spPr bwMode="auto">
            <a:xfrm flipH="1">
              <a:off x="1935163" y="37852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6" name="Line 1227"/>
            <p:cNvSpPr>
              <a:spLocks noChangeShapeType="1"/>
            </p:cNvSpPr>
            <p:nvPr/>
          </p:nvSpPr>
          <p:spPr bwMode="auto">
            <a:xfrm flipH="1">
              <a:off x="1935163" y="421225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7" name="Line 1228"/>
            <p:cNvSpPr>
              <a:spLocks noChangeShapeType="1"/>
            </p:cNvSpPr>
            <p:nvPr/>
          </p:nvSpPr>
          <p:spPr bwMode="auto">
            <a:xfrm flipV="1">
              <a:off x="43910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8" name="Line 1229"/>
            <p:cNvSpPr>
              <a:spLocks noChangeShapeType="1"/>
            </p:cNvSpPr>
            <p:nvPr/>
          </p:nvSpPr>
          <p:spPr bwMode="auto">
            <a:xfrm flipV="1">
              <a:off x="41910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9" name="Line 1230"/>
            <p:cNvSpPr>
              <a:spLocks noChangeShapeType="1"/>
            </p:cNvSpPr>
            <p:nvPr/>
          </p:nvSpPr>
          <p:spPr bwMode="auto">
            <a:xfrm flipV="1">
              <a:off x="49911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0" name="Line 1231"/>
            <p:cNvSpPr>
              <a:spLocks noChangeShapeType="1"/>
            </p:cNvSpPr>
            <p:nvPr/>
          </p:nvSpPr>
          <p:spPr bwMode="auto">
            <a:xfrm flipV="1">
              <a:off x="45910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1" name="Line 1232"/>
            <p:cNvSpPr>
              <a:spLocks noChangeShapeType="1"/>
            </p:cNvSpPr>
            <p:nvPr/>
          </p:nvSpPr>
          <p:spPr bwMode="auto">
            <a:xfrm flipV="1">
              <a:off x="47910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2" name="Line 1233"/>
            <p:cNvSpPr>
              <a:spLocks noChangeShapeType="1"/>
            </p:cNvSpPr>
            <p:nvPr/>
          </p:nvSpPr>
          <p:spPr bwMode="auto">
            <a:xfrm flipV="1">
              <a:off x="318293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3" name="Line 1234"/>
            <p:cNvSpPr>
              <a:spLocks noChangeShapeType="1"/>
            </p:cNvSpPr>
            <p:nvPr/>
          </p:nvSpPr>
          <p:spPr bwMode="auto">
            <a:xfrm flipV="1">
              <a:off x="33813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4" name="Line 1235"/>
            <p:cNvSpPr>
              <a:spLocks noChangeShapeType="1"/>
            </p:cNvSpPr>
            <p:nvPr/>
          </p:nvSpPr>
          <p:spPr bwMode="auto">
            <a:xfrm flipV="1">
              <a:off x="37814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5" name="Line 1236"/>
            <p:cNvSpPr>
              <a:spLocks noChangeShapeType="1"/>
            </p:cNvSpPr>
            <p:nvPr/>
          </p:nvSpPr>
          <p:spPr bwMode="auto">
            <a:xfrm flipV="1">
              <a:off x="35814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6" name="Line 1237"/>
            <p:cNvSpPr>
              <a:spLocks noChangeShapeType="1"/>
            </p:cNvSpPr>
            <p:nvPr/>
          </p:nvSpPr>
          <p:spPr bwMode="auto">
            <a:xfrm flipV="1">
              <a:off x="39814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7" name="Line 1238"/>
            <p:cNvSpPr>
              <a:spLocks noChangeShapeType="1"/>
            </p:cNvSpPr>
            <p:nvPr/>
          </p:nvSpPr>
          <p:spPr bwMode="auto">
            <a:xfrm flipH="1">
              <a:off x="1978114" y="3370876"/>
              <a:ext cx="52387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21" name="Freeform 1242"/>
            <p:cNvSpPr>
              <a:spLocks/>
            </p:cNvSpPr>
            <p:nvPr/>
          </p:nvSpPr>
          <p:spPr bwMode="auto">
            <a:xfrm>
              <a:off x="2951163" y="288668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3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3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7" name="Line 1258"/>
            <p:cNvSpPr>
              <a:spLocks noChangeShapeType="1"/>
            </p:cNvSpPr>
            <p:nvPr/>
          </p:nvSpPr>
          <p:spPr bwMode="auto">
            <a:xfrm flipH="1">
              <a:off x="2598738" y="3027976"/>
              <a:ext cx="3175" cy="0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8" name="Line 1259"/>
            <p:cNvSpPr>
              <a:spLocks noChangeShapeType="1"/>
            </p:cNvSpPr>
            <p:nvPr/>
          </p:nvSpPr>
          <p:spPr bwMode="auto">
            <a:xfrm flipH="1">
              <a:off x="2201863" y="3031151"/>
              <a:ext cx="198438" cy="334963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9" name="Line 1260"/>
            <p:cNvSpPr>
              <a:spLocks noChangeShapeType="1"/>
            </p:cNvSpPr>
            <p:nvPr/>
          </p:nvSpPr>
          <p:spPr bwMode="auto">
            <a:xfrm flipH="1" flipV="1">
              <a:off x="2408238" y="3024801"/>
              <a:ext cx="190500" cy="3175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9" name="Freeform 1270"/>
            <p:cNvSpPr>
              <a:spLocks/>
            </p:cNvSpPr>
            <p:nvPr/>
          </p:nvSpPr>
          <p:spPr bwMode="auto">
            <a:xfrm>
              <a:off x="6110288" y="2388214"/>
              <a:ext cx="109538" cy="106363"/>
            </a:xfrm>
            <a:custGeom>
              <a:avLst/>
              <a:gdLst>
                <a:gd name="T0" fmla="*/ 69 w 69"/>
                <a:gd name="T1" fmla="*/ 33 h 67"/>
                <a:gd name="T2" fmla="*/ 67 w 69"/>
                <a:gd name="T3" fmla="*/ 21 h 67"/>
                <a:gd name="T4" fmla="*/ 58 w 69"/>
                <a:gd name="T5" fmla="*/ 9 h 67"/>
                <a:gd name="T6" fmla="*/ 47 w 69"/>
                <a:gd name="T7" fmla="*/ 2 h 67"/>
                <a:gd name="T8" fmla="*/ 35 w 69"/>
                <a:gd name="T9" fmla="*/ 0 h 67"/>
                <a:gd name="T10" fmla="*/ 22 w 69"/>
                <a:gd name="T11" fmla="*/ 2 h 67"/>
                <a:gd name="T12" fmla="*/ 11 w 69"/>
                <a:gd name="T13" fmla="*/ 9 h 67"/>
                <a:gd name="T14" fmla="*/ 2 w 69"/>
                <a:gd name="T15" fmla="*/ 21 h 67"/>
                <a:gd name="T16" fmla="*/ 0 w 69"/>
                <a:gd name="T17" fmla="*/ 33 h 67"/>
                <a:gd name="T18" fmla="*/ 2 w 69"/>
                <a:gd name="T19" fmla="*/ 46 h 67"/>
                <a:gd name="T20" fmla="*/ 11 w 69"/>
                <a:gd name="T21" fmla="*/ 58 h 67"/>
                <a:gd name="T22" fmla="*/ 22 w 69"/>
                <a:gd name="T23" fmla="*/ 65 h 67"/>
                <a:gd name="T24" fmla="*/ 35 w 69"/>
                <a:gd name="T25" fmla="*/ 67 h 67"/>
                <a:gd name="T26" fmla="*/ 47 w 69"/>
                <a:gd name="T27" fmla="*/ 65 h 67"/>
                <a:gd name="T28" fmla="*/ 58 w 69"/>
                <a:gd name="T29" fmla="*/ 58 h 67"/>
                <a:gd name="T30" fmla="*/ 67 w 69"/>
                <a:gd name="T31" fmla="*/ 46 h 67"/>
                <a:gd name="T32" fmla="*/ 69 w 69"/>
                <a:gd name="T33" fmla="*/ 33 h 67"/>
                <a:gd name="T34" fmla="*/ 69 w 69"/>
                <a:gd name="T35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67">
                  <a:moveTo>
                    <a:pt x="69" y="33"/>
                  </a:moveTo>
                  <a:lnTo>
                    <a:pt x="67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2" y="2"/>
                  </a:lnTo>
                  <a:lnTo>
                    <a:pt x="11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1" y="58"/>
                  </a:lnTo>
                  <a:lnTo>
                    <a:pt x="22" y="65"/>
                  </a:lnTo>
                  <a:lnTo>
                    <a:pt x="35" y="67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7" y="46"/>
                  </a:lnTo>
                  <a:lnTo>
                    <a:pt x="69" y="33"/>
                  </a:lnTo>
                  <a:lnTo>
                    <a:pt x="69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" name="Freeform 1272"/>
            <p:cNvSpPr>
              <a:spLocks/>
            </p:cNvSpPr>
            <p:nvPr/>
          </p:nvSpPr>
          <p:spPr bwMode="auto">
            <a:xfrm>
              <a:off x="2147888" y="2431076"/>
              <a:ext cx="4821238" cy="935038"/>
            </a:xfrm>
            <a:custGeom>
              <a:avLst/>
              <a:gdLst>
                <a:gd name="T0" fmla="*/ 3037 w 3037"/>
                <a:gd name="T1" fmla="*/ 3 h 589"/>
                <a:gd name="T2" fmla="*/ 2026 w 3037"/>
                <a:gd name="T3" fmla="*/ 0 h 589"/>
                <a:gd name="T4" fmla="*/ 1518 w 3037"/>
                <a:gd name="T5" fmla="*/ 52 h 589"/>
                <a:gd name="T6" fmla="*/ 1012 w 3037"/>
                <a:gd name="T7" fmla="*/ 52 h 589"/>
                <a:gd name="T8" fmla="*/ 758 w 3037"/>
                <a:gd name="T9" fmla="*/ 58 h 589"/>
                <a:gd name="T10" fmla="*/ 506 w 3037"/>
                <a:gd name="T11" fmla="*/ 58 h 589"/>
                <a:gd name="T12" fmla="*/ 248 w 3037"/>
                <a:gd name="T13" fmla="*/ 111 h 589"/>
                <a:gd name="T14" fmla="*/ 122 w 3037"/>
                <a:gd name="T15" fmla="*/ 164 h 589"/>
                <a:gd name="T16" fmla="*/ 0 w 3037"/>
                <a:gd name="T1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7" h="589">
                  <a:moveTo>
                    <a:pt x="3037" y="3"/>
                  </a:moveTo>
                  <a:lnTo>
                    <a:pt x="2026" y="0"/>
                  </a:lnTo>
                  <a:lnTo>
                    <a:pt x="1518" y="52"/>
                  </a:lnTo>
                  <a:lnTo>
                    <a:pt x="1012" y="52"/>
                  </a:lnTo>
                  <a:lnTo>
                    <a:pt x="758" y="58"/>
                  </a:lnTo>
                  <a:lnTo>
                    <a:pt x="506" y="58"/>
                  </a:lnTo>
                  <a:lnTo>
                    <a:pt x="248" y="111"/>
                  </a:lnTo>
                  <a:lnTo>
                    <a:pt x="122" y="164"/>
                  </a:lnTo>
                  <a:lnTo>
                    <a:pt x="0" y="589"/>
                  </a:lnTo>
                </a:path>
              </a:pathLst>
            </a:custGeom>
            <a:noFill/>
            <a:ln w="19050">
              <a:solidFill>
                <a:srgbClr val="FE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e 2303"/>
            <p:cNvGrpSpPr/>
            <p:nvPr/>
          </p:nvGrpSpPr>
          <p:grpSpPr>
            <a:xfrm>
              <a:off x="2843808" y="3625174"/>
              <a:ext cx="3671840" cy="349324"/>
              <a:chOff x="6516784" y="3603496"/>
              <a:chExt cx="3671840" cy="349324"/>
            </a:xfrm>
          </p:grpSpPr>
          <p:sp>
            <p:nvSpPr>
              <p:cNvPr id="2262" name="AutoShape 165"/>
              <p:cNvSpPr>
                <a:spLocks noChangeArrowheads="1"/>
              </p:cNvSpPr>
              <p:nvPr/>
            </p:nvSpPr>
            <p:spPr bwMode="auto">
              <a:xfrm>
                <a:off x="6516784" y="3613631"/>
                <a:ext cx="3671840" cy="32841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3" name="Rectangle 3"/>
              <p:cNvSpPr>
                <a:spLocks noChangeArrowheads="1"/>
              </p:cNvSpPr>
              <p:nvPr/>
            </p:nvSpPr>
            <p:spPr bwMode="auto">
              <a:xfrm>
                <a:off x="6626321" y="3712056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4" name="Rectangle 4"/>
              <p:cNvSpPr>
                <a:spLocks noChangeArrowheads="1"/>
              </p:cNvSpPr>
              <p:nvPr/>
            </p:nvSpPr>
            <p:spPr bwMode="auto">
              <a:xfrm>
                <a:off x="8453465" y="371337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5" name="ZoneTexte 84"/>
              <p:cNvSpPr txBox="1">
                <a:spLocks noChangeArrowheads="1"/>
              </p:cNvSpPr>
              <p:nvPr/>
            </p:nvSpPr>
            <p:spPr bwMode="auto">
              <a:xfrm>
                <a:off x="6783484" y="3614266"/>
                <a:ext cx="161307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EVCG/c/FTC/TDF</a:t>
                </a:r>
                <a:endParaRPr lang="fr-FR" sz="1600" b="1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6" name="ZoneTexte 85"/>
              <p:cNvSpPr txBox="1">
                <a:spLocks noChangeArrowheads="1"/>
              </p:cNvSpPr>
              <p:nvPr/>
            </p:nvSpPr>
            <p:spPr bwMode="auto">
              <a:xfrm>
                <a:off x="8610628" y="3603496"/>
                <a:ext cx="157799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dirty="0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ATV/r + FTC/TDF</a:t>
                </a:r>
                <a:endParaRPr lang="fr-FR" sz="1600" b="1" dirty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2268" name="Rectangle 135"/>
            <p:cNvSpPr>
              <a:spLocks noChangeArrowheads="1"/>
            </p:cNvSpPr>
            <p:nvPr/>
          </p:nvSpPr>
          <p:spPr bwMode="auto">
            <a:xfrm>
              <a:off x="1719916" y="3657202"/>
              <a:ext cx="158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69" name="Rectangle 136"/>
            <p:cNvSpPr>
              <a:spLocks noChangeArrowheads="1"/>
            </p:cNvSpPr>
            <p:nvPr/>
          </p:nvSpPr>
          <p:spPr bwMode="auto">
            <a:xfrm>
              <a:off x="1779228" y="283625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0" name="Rectangle 137"/>
            <p:cNvSpPr>
              <a:spLocks noChangeArrowheads="1"/>
            </p:cNvSpPr>
            <p:nvPr/>
          </p:nvSpPr>
          <p:spPr bwMode="auto">
            <a:xfrm>
              <a:off x="1679842" y="158392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1" name="Rectangle 138"/>
            <p:cNvSpPr>
              <a:spLocks noChangeArrowheads="1"/>
            </p:cNvSpPr>
            <p:nvPr/>
          </p:nvSpPr>
          <p:spPr bwMode="auto">
            <a:xfrm>
              <a:off x="1679842" y="242138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3" name="Rectangle 41"/>
            <p:cNvSpPr>
              <a:spLocks noChangeArrowheads="1"/>
            </p:cNvSpPr>
            <p:nvPr/>
          </p:nvSpPr>
          <p:spPr bwMode="auto">
            <a:xfrm>
              <a:off x="7222920" y="4233446"/>
              <a:ext cx="10229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Semaines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5" name="Rectangle 135"/>
            <p:cNvSpPr>
              <a:spLocks noChangeArrowheads="1"/>
            </p:cNvSpPr>
            <p:nvPr/>
          </p:nvSpPr>
          <p:spPr bwMode="auto">
            <a:xfrm>
              <a:off x="1620530" y="4078503"/>
              <a:ext cx="2580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-10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6" name="Rectangle 135"/>
            <p:cNvSpPr>
              <a:spLocks noChangeArrowheads="1"/>
            </p:cNvSpPr>
            <p:nvPr/>
          </p:nvSpPr>
          <p:spPr bwMode="auto">
            <a:xfrm>
              <a:off x="1779228" y="325997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7" name="Rectangle 138"/>
            <p:cNvSpPr>
              <a:spLocks noChangeArrowheads="1"/>
            </p:cNvSpPr>
            <p:nvPr/>
          </p:nvSpPr>
          <p:spPr bwMode="auto">
            <a:xfrm>
              <a:off x="1679842" y="19871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9" name="Rectangle 135"/>
            <p:cNvSpPr>
              <a:spLocks noChangeArrowheads="1"/>
            </p:cNvSpPr>
            <p:nvPr/>
          </p:nvSpPr>
          <p:spPr bwMode="auto">
            <a:xfrm>
              <a:off x="2119210" y="428883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0" name="Rectangle 135"/>
            <p:cNvSpPr>
              <a:spLocks noChangeArrowheads="1"/>
            </p:cNvSpPr>
            <p:nvPr/>
          </p:nvSpPr>
          <p:spPr bwMode="auto">
            <a:xfrm>
              <a:off x="2319994" y="428883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1" name="Rectangle 135"/>
            <p:cNvSpPr>
              <a:spLocks noChangeArrowheads="1"/>
            </p:cNvSpPr>
            <p:nvPr/>
          </p:nvSpPr>
          <p:spPr bwMode="auto">
            <a:xfrm>
              <a:off x="2528398" y="4288831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3" name="Rectangle 135"/>
            <p:cNvSpPr>
              <a:spLocks noChangeArrowheads="1"/>
            </p:cNvSpPr>
            <p:nvPr/>
          </p:nvSpPr>
          <p:spPr bwMode="auto">
            <a:xfrm>
              <a:off x="2929966" y="4288831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5" name="Rectangle 135"/>
            <p:cNvSpPr>
              <a:spLocks noChangeArrowheads="1"/>
            </p:cNvSpPr>
            <p:nvPr/>
          </p:nvSpPr>
          <p:spPr bwMode="auto">
            <a:xfrm>
              <a:off x="3289461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7" name="Rectangle 135"/>
            <p:cNvSpPr>
              <a:spLocks noChangeArrowheads="1"/>
            </p:cNvSpPr>
            <p:nvPr/>
          </p:nvSpPr>
          <p:spPr bwMode="auto">
            <a:xfrm>
              <a:off x="3683409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1" name="Rectangle 135"/>
            <p:cNvSpPr>
              <a:spLocks noChangeArrowheads="1"/>
            </p:cNvSpPr>
            <p:nvPr/>
          </p:nvSpPr>
          <p:spPr bwMode="auto">
            <a:xfrm>
              <a:off x="4501785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5" name="Rectangle 135"/>
            <p:cNvSpPr>
              <a:spLocks noChangeArrowheads="1"/>
            </p:cNvSpPr>
            <p:nvPr/>
          </p:nvSpPr>
          <p:spPr bwMode="auto">
            <a:xfrm>
              <a:off x="5297301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9" name="Rectangle 135"/>
            <p:cNvSpPr>
              <a:spLocks noChangeArrowheads="1"/>
            </p:cNvSpPr>
            <p:nvPr/>
          </p:nvSpPr>
          <p:spPr bwMode="auto">
            <a:xfrm>
              <a:off x="6108057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03" name="Rectangle 135"/>
            <p:cNvSpPr>
              <a:spLocks noChangeArrowheads="1"/>
            </p:cNvSpPr>
            <p:nvPr/>
          </p:nvSpPr>
          <p:spPr bwMode="auto">
            <a:xfrm>
              <a:off x="6903573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48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05" name="Freeform 1261"/>
            <p:cNvSpPr>
              <a:spLocks/>
            </p:cNvSpPr>
            <p:nvPr/>
          </p:nvSpPr>
          <p:spPr bwMode="auto">
            <a:xfrm>
              <a:off x="2598738" y="2607289"/>
              <a:ext cx="4424363" cy="420688"/>
            </a:xfrm>
            <a:custGeom>
              <a:avLst/>
              <a:gdLst>
                <a:gd name="T0" fmla="*/ 2787 w 2787"/>
                <a:gd name="T1" fmla="*/ 0 h 265"/>
                <a:gd name="T2" fmla="*/ 2281 w 2787"/>
                <a:gd name="T3" fmla="*/ 106 h 265"/>
                <a:gd name="T4" fmla="*/ 1268 w 2787"/>
                <a:gd name="T5" fmla="*/ 105 h 265"/>
                <a:gd name="T6" fmla="*/ 759 w 2787"/>
                <a:gd name="T7" fmla="*/ 160 h 265"/>
                <a:gd name="T8" fmla="*/ 507 w 2787"/>
                <a:gd name="T9" fmla="*/ 211 h 265"/>
                <a:gd name="T10" fmla="*/ 255 w 2787"/>
                <a:gd name="T11" fmla="*/ 211 h 265"/>
                <a:gd name="T12" fmla="*/ 0 w 2787"/>
                <a:gd name="T13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7" h="265">
                  <a:moveTo>
                    <a:pt x="2787" y="0"/>
                  </a:moveTo>
                  <a:lnTo>
                    <a:pt x="2281" y="106"/>
                  </a:lnTo>
                  <a:lnTo>
                    <a:pt x="1268" y="105"/>
                  </a:lnTo>
                  <a:lnTo>
                    <a:pt x="759" y="160"/>
                  </a:lnTo>
                  <a:lnTo>
                    <a:pt x="507" y="211"/>
                  </a:lnTo>
                  <a:lnTo>
                    <a:pt x="255" y="211"/>
                  </a:lnTo>
                  <a:lnTo>
                    <a:pt x="0" y="265"/>
                  </a:lnTo>
                </a:path>
              </a:pathLst>
            </a:custGeom>
            <a:noFill/>
            <a:ln w="19050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7" name="Freeform 1248"/>
            <p:cNvSpPr>
              <a:spLocks/>
            </p:cNvSpPr>
            <p:nvPr/>
          </p:nvSpPr>
          <p:spPr bwMode="auto">
            <a:xfrm>
              <a:off x="6969125" y="2551726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8" name="Freeform 1271"/>
            <p:cNvSpPr>
              <a:spLocks/>
            </p:cNvSpPr>
            <p:nvPr/>
          </p:nvSpPr>
          <p:spPr bwMode="auto">
            <a:xfrm>
              <a:off x="6915150" y="2381864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0" name="Freeform 1247"/>
            <p:cNvSpPr>
              <a:spLocks/>
            </p:cNvSpPr>
            <p:nvPr/>
          </p:nvSpPr>
          <p:spPr bwMode="auto">
            <a:xfrm>
              <a:off x="6165850" y="2720001"/>
              <a:ext cx="106363" cy="111125"/>
            </a:xfrm>
            <a:custGeom>
              <a:avLst/>
              <a:gdLst>
                <a:gd name="T0" fmla="*/ 58 w 67"/>
                <a:gd name="T1" fmla="*/ 59 h 70"/>
                <a:gd name="T2" fmla="*/ 65 w 67"/>
                <a:gd name="T3" fmla="*/ 47 h 70"/>
                <a:gd name="T4" fmla="*/ 67 w 67"/>
                <a:gd name="T5" fmla="*/ 35 h 70"/>
                <a:gd name="T6" fmla="*/ 65 w 67"/>
                <a:gd name="T7" fmla="*/ 23 h 70"/>
                <a:gd name="T8" fmla="*/ 58 w 67"/>
                <a:gd name="T9" fmla="*/ 12 h 70"/>
                <a:gd name="T10" fmla="*/ 46 w 67"/>
                <a:gd name="T11" fmla="*/ 3 h 70"/>
                <a:gd name="T12" fmla="*/ 34 w 67"/>
                <a:gd name="T13" fmla="*/ 0 h 70"/>
                <a:gd name="T14" fmla="*/ 21 w 67"/>
                <a:gd name="T15" fmla="*/ 3 h 70"/>
                <a:gd name="T16" fmla="*/ 9 w 67"/>
                <a:gd name="T17" fmla="*/ 12 h 70"/>
                <a:gd name="T18" fmla="*/ 2 w 67"/>
                <a:gd name="T19" fmla="*/ 23 h 70"/>
                <a:gd name="T20" fmla="*/ 0 w 67"/>
                <a:gd name="T21" fmla="*/ 35 h 70"/>
                <a:gd name="T22" fmla="*/ 2 w 67"/>
                <a:gd name="T23" fmla="*/ 47 h 70"/>
                <a:gd name="T24" fmla="*/ 9 w 67"/>
                <a:gd name="T25" fmla="*/ 59 h 70"/>
                <a:gd name="T26" fmla="*/ 21 w 67"/>
                <a:gd name="T27" fmla="*/ 67 h 70"/>
                <a:gd name="T28" fmla="*/ 34 w 67"/>
                <a:gd name="T29" fmla="*/ 70 h 70"/>
                <a:gd name="T30" fmla="*/ 46 w 67"/>
                <a:gd name="T31" fmla="*/ 67 h 70"/>
                <a:gd name="T32" fmla="*/ 58 w 67"/>
                <a:gd name="T33" fmla="*/ 59 h 70"/>
                <a:gd name="T34" fmla="*/ 58 w 67"/>
                <a:gd name="T35" fmla="*/ 5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70">
                  <a:moveTo>
                    <a:pt x="58" y="59"/>
                  </a:moveTo>
                  <a:lnTo>
                    <a:pt x="65" y="47"/>
                  </a:lnTo>
                  <a:lnTo>
                    <a:pt x="67" y="35"/>
                  </a:lnTo>
                  <a:lnTo>
                    <a:pt x="65" y="23"/>
                  </a:lnTo>
                  <a:lnTo>
                    <a:pt x="58" y="12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9" y="12"/>
                  </a:lnTo>
                  <a:lnTo>
                    <a:pt x="2" y="23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9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6" y="67"/>
                  </a:lnTo>
                  <a:lnTo>
                    <a:pt x="58" y="59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1" name="Freeform 1246"/>
            <p:cNvSpPr>
              <a:spLocks/>
            </p:cNvSpPr>
            <p:nvPr/>
          </p:nvSpPr>
          <p:spPr bwMode="auto">
            <a:xfrm>
              <a:off x="5360988" y="2720001"/>
              <a:ext cx="107950" cy="111125"/>
            </a:xfrm>
            <a:custGeom>
              <a:avLst/>
              <a:gdLst>
                <a:gd name="T0" fmla="*/ 58 w 68"/>
                <a:gd name="T1" fmla="*/ 59 h 70"/>
                <a:gd name="T2" fmla="*/ 66 w 68"/>
                <a:gd name="T3" fmla="*/ 47 h 70"/>
                <a:gd name="T4" fmla="*/ 68 w 68"/>
                <a:gd name="T5" fmla="*/ 35 h 70"/>
                <a:gd name="T6" fmla="*/ 66 w 68"/>
                <a:gd name="T7" fmla="*/ 23 h 70"/>
                <a:gd name="T8" fmla="*/ 58 w 68"/>
                <a:gd name="T9" fmla="*/ 12 h 70"/>
                <a:gd name="T10" fmla="*/ 47 w 68"/>
                <a:gd name="T11" fmla="*/ 3 h 70"/>
                <a:gd name="T12" fmla="*/ 34 w 68"/>
                <a:gd name="T13" fmla="*/ 0 h 70"/>
                <a:gd name="T14" fmla="*/ 21 w 68"/>
                <a:gd name="T15" fmla="*/ 3 h 70"/>
                <a:gd name="T16" fmla="*/ 10 w 68"/>
                <a:gd name="T17" fmla="*/ 12 h 70"/>
                <a:gd name="T18" fmla="*/ 3 w 68"/>
                <a:gd name="T19" fmla="*/ 23 h 70"/>
                <a:gd name="T20" fmla="*/ 0 w 68"/>
                <a:gd name="T21" fmla="*/ 35 h 70"/>
                <a:gd name="T22" fmla="*/ 3 w 68"/>
                <a:gd name="T23" fmla="*/ 47 h 70"/>
                <a:gd name="T24" fmla="*/ 10 w 68"/>
                <a:gd name="T25" fmla="*/ 59 h 70"/>
                <a:gd name="T26" fmla="*/ 21 w 68"/>
                <a:gd name="T27" fmla="*/ 67 h 70"/>
                <a:gd name="T28" fmla="*/ 34 w 68"/>
                <a:gd name="T29" fmla="*/ 70 h 70"/>
                <a:gd name="T30" fmla="*/ 47 w 68"/>
                <a:gd name="T31" fmla="*/ 67 h 70"/>
                <a:gd name="T32" fmla="*/ 58 w 68"/>
                <a:gd name="T33" fmla="*/ 59 h 70"/>
                <a:gd name="T34" fmla="*/ 58 w 68"/>
                <a:gd name="T35" fmla="*/ 5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70">
                  <a:moveTo>
                    <a:pt x="58" y="59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3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2"/>
                  </a:lnTo>
                  <a:lnTo>
                    <a:pt x="3" y="23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7" y="67"/>
                  </a:lnTo>
                  <a:lnTo>
                    <a:pt x="58" y="59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6" name="Freeform 1245"/>
            <p:cNvSpPr>
              <a:spLocks/>
            </p:cNvSpPr>
            <p:nvPr/>
          </p:nvSpPr>
          <p:spPr bwMode="auto">
            <a:xfrm>
              <a:off x="4556125" y="2718414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5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5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7" name="Freeform 1268"/>
            <p:cNvSpPr>
              <a:spLocks/>
            </p:cNvSpPr>
            <p:nvPr/>
          </p:nvSpPr>
          <p:spPr bwMode="auto">
            <a:xfrm>
              <a:off x="4505325" y="245965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5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3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2 w 68"/>
                <a:gd name="T15" fmla="*/ 21 h 68"/>
                <a:gd name="T16" fmla="*/ 0 w 68"/>
                <a:gd name="T17" fmla="*/ 34 h 68"/>
                <a:gd name="T18" fmla="*/ 2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3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8" name="Freeform 1244"/>
            <p:cNvSpPr>
              <a:spLocks/>
            </p:cNvSpPr>
            <p:nvPr/>
          </p:nvSpPr>
          <p:spPr bwMode="auto">
            <a:xfrm>
              <a:off x="3751263" y="2807314"/>
              <a:ext cx="106363" cy="107950"/>
            </a:xfrm>
            <a:custGeom>
              <a:avLst/>
              <a:gdLst>
                <a:gd name="T0" fmla="*/ 58 w 67"/>
                <a:gd name="T1" fmla="*/ 58 h 68"/>
                <a:gd name="T2" fmla="*/ 65 w 67"/>
                <a:gd name="T3" fmla="*/ 47 h 68"/>
                <a:gd name="T4" fmla="*/ 67 w 67"/>
                <a:gd name="T5" fmla="*/ 34 h 68"/>
                <a:gd name="T6" fmla="*/ 65 w 67"/>
                <a:gd name="T7" fmla="*/ 21 h 68"/>
                <a:gd name="T8" fmla="*/ 58 w 67"/>
                <a:gd name="T9" fmla="*/ 10 h 68"/>
                <a:gd name="T10" fmla="*/ 46 w 67"/>
                <a:gd name="T11" fmla="*/ 2 h 68"/>
                <a:gd name="T12" fmla="*/ 33 w 67"/>
                <a:gd name="T13" fmla="*/ 0 h 68"/>
                <a:gd name="T14" fmla="*/ 21 w 67"/>
                <a:gd name="T15" fmla="*/ 2 h 68"/>
                <a:gd name="T16" fmla="*/ 9 w 67"/>
                <a:gd name="T17" fmla="*/ 10 h 68"/>
                <a:gd name="T18" fmla="*/ 2 w 67"/>
                <a:gd name="T19" fmla="*/ 21 h 68"/>
                <a:gd name="T20" fmla="*/ 0 w 67"/>
                <a:gd name="T21" fmla="*/ 34 h 68"/>
                <a:gd name="T22" fmla="*/ 2 w 67"/>
                <a:gd name="T23" fmla="*/ 47 h 68"/>
                <a:gd name="T24" fmla="*/ 9 w 67"/>
                <a:gd name="T25" fmla="*/ 58 h 68"/>
                <a:gd name="T26" fmla="*/ 21 w 67"/>
                <a:gd name="T27" fmla="*/ 65 h 68"/>
                <a:gd name="T28" fmla="*/ 33 w 67"/>
                <a:gd name="T29" fmla="*/ 68 h 68"/>
                <a:gd name="T30" fmla="*/ 46 w 67"/>
                <a:gd name="T31" fmla="*/ 65 h 68"/>
                <a:gd name="T32" fmla="*/ 58 w 67"/>
                <a:gd name="T33" fmla="*/ 58 h 68"/>
                <a:gd name="T34" fmla="*/ 58 w 67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68">
                  <a:moveTo>
                    <a:pt x="58" y="58"/>
                  </a:moveTo>
                  <a:lnTo>
                    <a:pt x="65" y="47"/>
                  </a:lnTo>
                  <a:lnTo>
                    <a:pt x="67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9" name="Freeform 1267"/>
            <p:cNvSpPr>
              <a:spLocks/>
            </p:cNvSpPr>
            <p:nvPr/>
          </p:nvSpPr>
          <p:spPr bwMode="auto">
            <a:xfrm>
              <a:off x="3698875" y="245965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9 w 68"/>
                <a:gd name="T5" fmla="*/ 10 h 68"/>
                <a:gd name="T6" fmla="*/ 47 w 68"/>
                <a:gd name="T7" fmla="*/ 3 h 68"/>
                <a:gd name="T8" fmla="*/ 35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5 w 68"/>
                <a:gd name="T25" fmla="*/ 68 h 68"/>
                <a:gd name="T26" fmla="*/ 47 w 68"/>
                <a:gd name="T27" fmla="*/ 66 h 68"/>
                <a:gd name="T28" fmla="*/ 59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9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9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0" name="Freeform 1243"/>
            <p:cNvSpPr>
              <a:spLocks/>
            </p:cNvSpPr>
            <p:nvPr/>
          </p:nvSpPr>
          <p:spPr bwMode="auto">
            <a:xfrm>
              <a:off x="3351213" y="2886689"/>
              <a:ext cx="107950" cy="107950"/>
            </a:xfrm>
            <a:custGeom>
              <a:avLst/>
              <a:gdLst>
                <a:gd name="T0" fmla="*/ 57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7 w 68"/>
                <a:gd name="T9" fmla="*/ 10 h 68"/>
                <a:gd name="T10" fmla="*/ 47 w 68"/>
                <a:gd name="T11" fmla="*/ 3 h 68"/>
                <a:gd name="T12" fmla="*/ 33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1 w 68"/>
                <a:gd name="T19" fmla="*/ 21 h 68"/>
                <a:gd name="T20" fmla="*/ 0 w 68"/>
                <a:gd name="T21" fmla="*/ 35 h 68"/>
                <a:gd name="T22" fmla="*/ 1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3 w 68"/>
                <a:gd name="T29" fmla="*/ 68 h 68"/>
                <a:gd name="T30" fmla="*/ 47 w 68"/>
                <a:gd name="T31" fmla="*/ 66 h 68"/>
                <a:gd name="T32" fmla="*/ 57 w 68"/>
                <a:gd name="T33" fmla="*/ 58 h 68"/>
                <a:gd name="T34" fmla="*/ 57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7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7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1" y="21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7" y="58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1" name="Freeform 1266"/>
            <p:cNvSpPr>
              <a:spLocks/>
            </p:cNvSpPr>
            <p:nvPr/>
          </p:nvSpPr>
          <p:spPr bwMode="auto">
            <a:xfrm>
              <a:off x="3297238" y="2469176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4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4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3" name="Freeform 1265"/>
            <p:cNvSpPr>
              <a:spLocks/>
            </p:cNvSpPr>
            <p:nvPr/>
          </p:nvSpPr>
          <p:spPr bwMode="auto">
            <a:xfrm>
              <a:off x="2898775" y="2469176"/>
              <a:ext cx="106363" cy="107950"/>
            </a:xfrm>
            <a:custGeom>
              <a:avLst/>
              <a:gdLst>
                <a:gd name="T0" fmla="*/ 67 w 67"/>
                <a:gd name="T1" fmla="*/ 34 h 68"/>
                <a:gd name="T2" fmla="*/ 65 w 67"/>
                <a:gd name="T3" fmla="*/ 21 h 68"/>
                <a:gd name="T4" fmla="*/ 58 w 67"/>
                <a:gd name="T5" fmla="*/ 10 h 68"/>
                <a:gd name="T6" fmla="*/ 46 w 67"/>
                <a:gd name="T7" fmla="*/ 3 h 68"/>
                <a:gd name="T8" fmla="*/ 33 w 67"/>
                <a:gd name="T9" fmla="*/ 0 h 68"/>
                <a:gd name="T10" fmla="*/ 21 w 67"/>
                <a:gd name="T11" fmla="*/ 3 h 68"/>
                <a:gd name="T12" fmla="*/ 9 w 67"/>
                <a:gd name="T13" fmla="*/ 10 h 68"/>
                <a:gd name="T14" fmla="*/ 2 w 67"/>
                <a:gd name="T15" fmla="*/ 21 h 68"/>
                <a:gd name="T16" fmla="*/ 0 w 67"/>
                <a:gd name="T17" fmla="*/ 34 h 68"/>
                <a:gd name="T18" fmla="*/ 2 w 67"/>
                <a:gd name="T19" fmla="*/ 47 h 68"/>
                <a:gd name="T20" fmla="*/ 9 w 67"/>
                <a:gd name="T21" fmla="*/ 58 h 68"/>
                <a:gd name="T22" fmla="*/ 21 w 67"/>
                <a:gd name="T23" fmla="*/ 66 h 68"/>
                <a:gd name="T24" fmla="*/ 33 w 67"/>
                <a:gd name="T25" fmla="*/ 68 h 68"/>
                <a:gd name="T26" fmla="*/ 46 w 67"/>
                <a:gd name="T27" fmla="*/ 66 h 68"/>
                <a:gd name="T28" fmla="*/ 58 w 67"/>
                <a:gd name="T29" fmla="*/ 58 h 68"/>
                <a:gd name="T30" fmla="*/ 65 w 67"/>
                <a:gd name="T31" fmla="*/ 47 h 68"/>
                <a:gd name="T32" fmla="*/ 67 w 67"/>
                <a:gd name="T33" fmla="*/ 34 h 68"/>
                <a:gd name="T34" fmla="*/ 67 w 67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68">
                  <a:moveTo>
                    <a:pt x="67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6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7" y="34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4" name="Freeform 1241"/>
            <p:cNvSpPr>
              <a:spLocks/>
            </p:cNvSpPr>
            <p:nvPr/>
          </p:nvSpPr>
          <p:spPr bwMode="auto">
            <a:xfrm>
              <a:off x="2543175" y="2972414"/>
              <a:ext cx="107950" cy="109538"/>
            </a:xfrm>
            <a:custGeom>
              <a:avLst/>
              <a:gdLst>
                <a:gd name="T0" fmla="*/ 58 w 68"/>
                <a:gd name="T1" fmla="*/ 58 h 69"/>
                <a:gd name="T2" fmla="*/ 66 w 68"/>
                <a:gd name="T3" fmla="*/ 46 h 69"/>
                <a:gd name="T4" fmla="*/ 68 w 68"/>
                <a:gd name="T5" fmla="*/ 34 h 69"/>
                <a:gd name="T6" fmla="*/ 66 w 68"/>
                <a:gd name="T7" fmla="*/ 22 h 69"/>
                <a:gd name="T8" fmla="*/ 58 w 68"/>
                <a:gd name="T9" fmla="*/ 11 h 69"/>
                <a:gd name="T10" fmla="*/ 47 w 68"/>
                <a:gd name="T11" fmla="*/ 2 h 69"/>
                <a:gd name="T12" fmla="*/ 35 w 68"/>
                <a:gd name="T13" fmla="*/ 0 h 69"/>
                <a:gd name="T14" fmla="*/ 21 w 68"/>
                <a:gd name="T15" fmla="*/ 2 h 69"/>
                <a:gd name="T16" fmla="*/ 10 w 68"/>
                <a:gd name="T17" fmla="*/ 11 h 69"/>
                <a:gd name="T18" fmla="*/ 3 w 68"/>
                <a:gd name="T19" fmla="*/ 22 h 69"/>
                <a:gd name="T20" fmla="*/ 0 w 68"/>
                <a:gd name="T21" fmla="*/ 34 h 69"/>
                <a:gd name="T22" fmla="*/ 3 w 68"/>
                <a:gd name="T23" fmla="*/ 46 h 69"/>
                <a:gd name="T24" fmla="*/ 10 w 68"/>
                <a:gd name="T25" fmla="*/ 58 h 69"/>
                <a:gd name="T26" fmla="*/ 21 w 68"/>
                <a:gd name="T27" fmla="*/ 66 h 69"/>
                <a:gd name="T28" fmla="*/ 35 w 68"/>
                <a:gd name="T29" fmla="*/ 69 h 69"/>
                <a:gd name="T30" fmla="*/ 47 w 68"/>
                <a:gd name="T31" fmla="*/ 66 h 69"/>
                <a:gd name="T32" fmla="*/ 58 w 68"/>
                <a:gd name="T33" fmla="*/ 58 h 69"/>
                <a:gd name="T34" fmla="*/ 58 w 68"/>
                <a:gd name="T35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9">
                  <a:moveTo>
                    <a:pt x="58" y="58"/>
                  </a:moveTo>
                  <a:lnTo>
                    <a:pt x="66" y="46"/>
                  </a:lnTo>
                  <a:lnTo>
                    <a:pt x="68" y="34"/>
                  </a:lnTo>
                  <a:lnTo>
                    <a:pt x="66" y="22"/>
                  </a:lnTo>
                  <a:lnTo>
                    <a:pt x="58" y="11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1"/>
                  </a:lnTo>
                  <a:lnTo>
                    <a:pt x="3" y="22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9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5" name="Freeform 1264"/>
            <p:cNvSpPr>
              <a:spLocks/>
            </p:cNvSpPr>
            <p:nvPr/>
          </p:nvSpPr>
          <p:spPr bwMode="auto">
            <a:xfrm>
              <a:off x="2486025" y="2551726"/>
              <a:ext cx="109538" cy="107950"/>
            </a:xfrm>
            <a:custGeom>
              <a:avLst/>
              <a:gdLst>
                <a:gd name="T0" fmla="*/ 69 w 69"/>
                <a:gd name="T1" fmla="*/ 35 h 68"/>
                <a:gd name="T2" fmla="*/ 67 w 69"/>
                <a:gd name="T3" fmla="*/ 21 h 68"/>
                <a:gd name="T4" fmla="*/ 58 w 69"/>
                <a:gd name="T5" fmla="*/ 10 h 68"/>
                <a:gd name="T6" fmla="*/ 47 w 69"/>
                <a:gd name="T7" fmla="*/ 3 h 68"/>
                <a:gd name="T8" fmla="*/ 35 w 69"/>
                <a:gd name="T9" fmla="*/ 0 h 68"/>
                <a:gd name="T10" fmla="*/ 23 w 69"/>
                <a:gd name="T11" fmla="*/ 3 h 68"/>
                <a:gd name="T12" fmla="*/ 11 w 69"/>
                <a:gd name="T13" fmla="*/ 10 h 68"/>
                <a:gd name="T14" fmla="*/ 3 w 69"/>
                <a:gd name="T15" fmla="*/ 21 h 68"/>
                <a:gd name="T16" fmla="*/ 0 w 69"/>
                <a:gd name="T17" fmla="*/ 35 h 68"/>
                <a:gd name="T18" fmla="*/ 3 w 69"/>
                <a:gd name="T19" fmla="*/ 47 h 68"/>
                <a:gd name="T20" fmla="*/ 11 w 69"/>
                <a:gd name="T21" fmla="*/ 58 h 68"/>
                <a:gd name="T22" fmla="*/ 23 w 69"/>
                <a:gd name="T23" fmla="*/ 66 h 68"/>
                <a:gd name="T24" fmla="*/ 35 w 69"/>
                <a:gd name="T25" fmla="*/ 68 h 68"/>
                <a:gd name="T26" fmla="*/ 47 w 69"/>
                <a:gd name="T27" fmla="*/ 66 h 68"/>
                <a:gd name="T28" fmla="*/ 58 w 69"/>
                <a:gd name="T29" fmla="*/ 58 h 68"/>
                <a:gd name="T30" fmla="*/ 67 w 69"/>
                <a:gd name="T31" fmla="*/ 47 h 68"/>
                <a:gd name="T32" fmla="*/ 69 w 69"/>
                <a:gd name="T33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68">
                  <a:moveTo>
                    <a:pt x="69" y="35"/>
                  </a:moveTo>
                  <a:lnTo>
                    <a:pt x="67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3" y="3"/>
                  </a:lnTo>
                  <a:lnTo>
                    <a:pt x="11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1" y="58"/>
                  </a:lnTo>
                  <a:lnTo>
                    <a:pt x="23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7" y="47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6" name="Freeform 1240"/>
            <p:cNvSpPr>
              <a:spLocks/>
            </p:cNvSpPr>
            <p:nvPr/>
          </p:nvSpPr>
          <p:spPr bwMode="auto">
            <a:xfrm>
              <a:off x="2344738" y="297558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6 w 68"/>
                <a:gd name="T3" fmla="*/ 47 h 68"/>
                <a:gd name="T4" fmla="*/ 68 w 68"/>
                <a:gd name="T5" fmla="*/ 35 h 68"/>
                <a:gd name="T6" fmla="*/ 66 w 68"/>
                <a:gd name="T7" fmla="*/ 21 h 68"/>
                <a:gd name="T8" fmla="*/ 58 w 68"/>
                <a:gd name="T9" fmla="*/ 10 h 68"/>
                <a:gd name="T10" fmla="*/ 47 w 68"/>
                <a:gd name="T11" fmla="*/ 2 h 68"/>
                <a:gd name="T12" fmla="*/ 35 w 68"/>
                <a:gd name="T13" fmla="*/ 0 h 68"/>
                <a:gd name="T14" fmla="*/ 21 w 68"/>
                <a:gd name="T15" fmla="*/ 2 h 68"/>
                <a:gd name="T16" fmla="*/ 10 w 68"/>
                <a:gd name="T17" fmla="*/ 10 h 68"/>
                <a:gd name="T18" fmla="*/ 3 w 68"/>
                <a:gd name="T19" fmla="*/ 21 h 68"/>
                <a:gd name="T20" fmla="*/ 0 w 68"/>
                <a:gd name="T21" fmla="*/ 35 h 68"/>
                <a:gd name="T22" fmla="*/ 3 w 68"/>
                <a:gd name="T23" fmla="*/ 47 h 68"/>
                <a:gd name="T24" fmla="*/ 10 w 68"/>
                <a:gd name="T25" fmla="*/ 58 h 68"/>
                <a:gd name="T26" fmla="*/ 21 w 68"/>
                <a:gd name="T27" fmla="*/ 65 h 68"/>
                <a:gd name="T28" fmla="*/ 35 w 68"/>
                <a:gd name="T29" fmla="*/ 68 h 68"/>
                <a:gd name="T30" fmla="*/ 47 w 68"/>
                <a:gd name="T31" fmla="*/ 65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5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7" name="Freeform 1263"/>
            <p:cNvSpPr>
              <a:spLocks/>
            </p:cNvSpPr>
            <p:nvPr/>
          </p:nvSpPr>
          <p:spPr bwMode="auto">
            <a:xfrm>
              <a:off x="2289175" y="2639039"/>
              <a:ext cx="107950" cy="107950"/>
            </a:xfrm>
            <a:custGeom>
              <a:avLst/>
              <a:gdLst>
                <a:gd name="T0" fmla="*/ 68 w 68"/>
                <a:gd name="T1" fmla="*/ 33 h 68"/>
                <a:gd name="T2" fmla="*/ 65 w 68"/>
                <a:gd name="T3" fmla="*/ 21 h 68"/>
                <a:gd name="T4" fmla="*/ 58 w 68"/>
                <a:gd name="T5" fmla="*/ 9 h 68"/>
                <a:gd name="T6" fmla="*/ 47 w 68"/>
                <a:gd name="T7" fmla="*/ 2 h 68"/>
                <a:gd name="T8" fmla="*/ 33 w 68"/>
                <a:gd name="T9" fmla="*/ 0 h 68"/>
                <a:gd name="T10" fmla="*/ 21 w 68"/>
                <a:gd name="T11" fmla="*/ 2 h 68"/>
                <a:gd name="T12" fmla="*/ 9 w 68"/>
                <a:gd name="T13" fmla="*/ 9 h 68"/>
                <a:gd name="T14" fmla="*/ 2 w 68"/>
                <a:gd name="T15" fmla="*/ 21 h 68"/>
                <a:gd name="T16" fmla="*/ 0 w 68"/>
                <a:gd name="T17" fmla="*/ 33 h 68"/>
                <a:gd name="T18" fmla="*/ 2 w 68"/>
                <a:gd name="T19" fmla="*/ 47 h 68"/>
                <a:gd name="T20" fmla="*/ 9 w 68"/>
                <a:gd name="T21" fmla="*/ 58 h 68"/>
                <a:gd name="T22" fmla="*/ 21 w 68"/>
                <a:gd name="T23" fmla="*/ 65 h 68"/>
                <a:gd name="T24" fmla="*/ 33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3 h 68"/>
                <a:gd name="T34" fmla="*/ 68 w 68"/>
                <a:gd name="T35" fmla="*/ 3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3"/>
                  </a:moveTo>
                  <a:lnTo>
                    <a:pt x="65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3"/>
                  </a:lnTo>
                  <a:lnTo>
                    <a:pt x="68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8" name="Freeform 1239"/>
            <p:cNvSpPr>
              <a:spLocks/>
            </p:cNvSpPr>
            <p:nvPr/>
          </p:nvSpPr>
          <p:spPr bwMode="auto">
            <a:xfrm>
              <a:off x="2135188" y="331213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6 w 68"/>
                <a:gd name="T3" fmla="*/ 47 h 68"/>
                <a:gd name="T4" fmla="*/ 68 w 68"/>
                <a:gd name="T5" fmla="*/ 34 h 68"/>
                <a:gd name="T6" fmla="*/ 66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3 w 68"/>
                <a:gd name="T19" fmla="*/ 21 h 68"/>
                <a:gd name="T20" fmla="*/ 0 w 68"/>
                <a:gd name="T21" fmla="*/ 34 h 68"/>
                <a:gd name="T22" fmla="*/ 3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4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9" name="Freeform 1262"/>
            <p:cNvSpPr>
              <a:spLocks/>
            </p:cNvSpPr>
            <p:nvPr/>
          </p:nvSpPr>
          <p:spPr bwMode="auto">
            <a:xfrm>
              <a:off x="2093913" y="3312139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4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4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0" name="Line 1257"/>
            <p:cNvSpPr>
              <a:spLocks noChangeShapeType="1"/>
            </p:cNvSpPr>
            <p:nvPr/>
          </p:nvSpPr>
          <p:spPr bwMode="auto">
            <a:xfrm>
              <a:off x="2393950" y="2432664"/>
              <a:ext cx="0" cy="11017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1" name="Line 1281"/>
            <p:cNvSpPr>
              <a:spLocks noChangeShapeType="1"/>
            </p:cNvSpPr>
            <p:nvPr/>
          </p:nvSpPr>
          <p:spPr bwMode="auto">
            <a:xfrm flipV="1">
              <a:off x="2344738" y="2177076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2" name="Line 1256"/>
            <p:cNvSpPr>
              <a:spLocks noChangeShapeType="1"/>
            </p:cNvSpPr>
            <p:nvPr/>
          </p:nvSpPr>
          <p:spPr bwMode="auto">
            <a:xfrm>
              <a:off x="2595563" y="2599351"/>
              <a:ext cx="0" cy="849313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3" name="Line 1279"/>
            <p:cNvSpPr>
              <a:spLocks noChangeShapeType="1"/>
            </p:cNvSpPr>
            <p:nvPr/>
          </p:nvSpPr>
          <p:spPr bwMode="auto">
            <a:xfrm>
              <a:off x="2544763" y="2100876"/>
              <a:ext cx="0" cy="10890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4" name="Line 1255"/>
            <p:cNvSpPr>
              <a:spLocks noChangeShapeType="1"/>
            </p:cNvSpPr>
            <p:nvPr/>
          </p:nvSpPr>
          <p:spPr bwMode="auto">
            <a:xfrm>
              <a:off x="3001963" y="2527914"/>
              <a:ext cx="0" cy="9223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5" name="Line 1280"/>
            <p:cNvSpPr>
              <a:spLocks noChangeShapeType="1"/>
            </p:cNvSpPr>
            <p:nvPr/>
          </p:nvSpPr>
          <p:spPr bwMode="auto">
            <a:xfrm flipV="1">
              <a:off x="2951163" y="2096114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6" name="Line 1254"/>
            <p:cNvSpPr>
              <a:spLocks noChangeShapeType="1"/>
            </p:cNvSpPr>
            <p:nvPr/>
          </p:nvSpPr>
          <p:spPr bwMode="auto">
            <a:xfrm>
              <a:off x="3400425" y="2435839"/>
              <a:ext cx="0" cy="10128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7" name="Line 1277"/>
            <p:cNvSpPr>
              <a:spLocks noChangeShapeType="1"/>
            </p:cNvSpPr>
            <p:nvPr/>
          </p:nvSpPr>
          <p:spPr bwMode="auto">
            <a:xfrm flipV="1">
              <a:off x="3351213" y="1924664"/>
              <a:ext cx="0" cy="11017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8" name="Line 1253"/>
            <p:cNvSpPr>
              <a:spLocks noChangeShapeType="1"/>
            </p:cNvSpPr>
            <p:nvPr/>
          </p:nvSpPr>
          <p:spPr bwMode="auto">
            <a:xfrm>
              <a:off x="3803650" y="2350114"/>
              <a:ext cx="0" cy="920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9" name="Line 1276"/>
            <p:cNvSpPr>
              <a:spLocks noChangeShapeType="1"/>
            </p:cNvSpPr>
            <p:nvPr/>
          </p:nvSpPr>
          <p:spPr bwMode="auto">
            <a:xfrm flipV="1">
              <a:off x="3752850" y="1924664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0" name="Line 1252"/>
            <p:cNvSpPr>
              <a:spLocks noChangeShapeType="1"/>
            </p:cNvSpPr>
            <p:nvPr/>
          </p:nvSpPr>
          <p:spPr bwMode="auto">
            <a:xfrm>
              <a:off x="4606925" y="2183426"/>
              <a:ext cx="0" cy="10858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1" name="Line 1278"/>
            <p:cNvSpPr>
              <a:spLocks noChangeShapeType="1"/>
            </p:cNvSpPr>
            <p:nvPr/>
          </p:nvSpPr>
          <p:spPr bwMode="auto">
            <a:xfrm flipV="1">
              <a:off x="4556125" y="192307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2" name="Line 1273"/>
            <p:cNvSpPr>
              <a:spLocks noChangeShapeType="1"/>
            </p:cNvSpPr>
            <p:nvPr/>
          </p:nvSpPr>
          <p:spPr bwMode="auto">
            <a:xfrm flipV="1">
              <a:off x="5360988" y="1923076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3" name="Line 1251"/>
            <p:cNvSpPr>
              <a:spLocks noChangeShapeType="1"/>
            </p:cNvSpPr>
            <p:nvPr/>
          </p:nvSpPr>
          <p:spPr bwMode="auto">
            <a:xfrm>
              <a:off x="5411788" y="2265976"/>
              <a:ext cx="0" cy="11001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4" name="Line 1275"/>
            <p:cNvSpPr>
              <a:spLocks noChangeShapeType="1"/>
            </p:cNvSpPr>
            <p:nvPr/>
          </p:nvSpPr>
          <p:spPr bwMode="auto">
            <a:xfrm>
              <a:off x="6169025" y="176432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5" name="Line 1250"/>
            <p:cNvSpPr>
              <a:spLocks noChangeShapeType="1"/>
            </p:cNvSpPr>
            <p:nvPr/>
          </p:nvSpPr>
          <p:spPr bwMode="auto">
            <a:xfrm>
              <a:off x="6216650" y="2188189"/>
              <a:ext cx="0" cy="11779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6" name="Line 1249"/>
            <p:cNvSpPr>
              <a:spLocks noChangeShapeType="1"/>
            </p:cNvSpPr>
            <p:nvPr/>
          </p:nvSpPr>
          <p:spPr bwMode="auto">
            <a:xfrm>
              <a:off x="7021513" y="2102464"/>
              <a:ext cx="0" cy="1174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7" name="Line 1274"/>
            <p:cNvSpPr>
              <a:spLocks noChangeShapeType="1"/>
            </p:cNvSpPr>
            <p:nvPr/>
          </p:nvSpPr>
          <p:spPr bwMode="auto">
            <a:xfrm>
              <a:off x="6972300" y="1837351"/>
              <a:ext cx="0" cy="11049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9036050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Résumé (Résultats à S48)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EVG/c/FTC/TDFQD est </a:t>
            </a:r>
            <a:r>
              <a:rPr lang="fr-FR" sz="1800" dirty="0" err="1" smtClean="0">
                <a:ea typeface="ＭＳ Ｐゴシック" pitchFamily="-1" charset="-128"/>
              </a:rPr>
              <a:t>virologiquement</a:t>
            </a:r>
            <a:r>
              <a:rPr lang="fr-FR" sz="1800" dirty="0" smtClean="0">
                <a:ea typeface="ＭＳ Ｐゴシック" pitchFamily="-1" charset="-128"/>
              </a:rPr>
              <a:t> non inférieur à ATV/r + FTC/TDF</a:t>
            </a:r>
            <a:endParaRPr lang="fr-FR" sz="1800" baseline="30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Réponse virologique similaire des 2 traitements dans différents sous-groupes de patients, y compris ceux avec ARN VIH élevé à l’inclusion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Taux d’arrêt pour événement indésirable plus bas avec EVG/c/FTC/TDF :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3,7 % vs 5,1 %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Emergence de mutations majeures de résistance chez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5 patients sous EVG/c/FTC/TDF : 4 avec mutations  sur l’</a:t>
            </a:r>
            <a:r>
              <a:rPr lang="fr-FR" dirty="0" err="1" smtClean="0">
                <a:ea typeface="ＭＳ Ｐゴシック" pitchFamily="-1" charset="-128"/>
              </a:rPr>
              <a:t>intégrase</a:t>
            </a:r>
            <a:r>
              <a:rPr lang="fr-FR" dirty="0" smtClean="0">
                <a:ea typeface="ＭＳ Ｐゴシック" pitchFamily="-1" charset="-128"/>
              </a:rPr>
              <a:t/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(3/4 avec aussi des mutations aux INTI), 1 avec seulement mutation TI (M184V)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2 patients sous ATV/r + FTC/TDF : M184V seulement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Incidence des événements indésirables similaires sauf pour ictère/</a:t>
            </a:r>
            <a:r>
              <a:rPr lang="fr-FR" sz="1800" dirty="0" err="1" smtClean="0">
                <a:ea typeface="ＭＳ Ｐゴシック" pitchFamily="-1" charset="-128"/>
              </a:rPr>
              <a:t>sub</a:t>
            </a:r>
            <a:r>
              <a:rPr lang="fr-FR" sz="1800" dirty="0" smtClean="0">
                <a:ea typeface="ＭＳ Ｐゴシック" pitchFamily="-1" charset="-128"/>
              </a:rPr>
              <a:t>-ictère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/>
              <a:t>Augmentation médiane créatinine accompagnée d’une diminution du débit de filtration glomérulaire estimé</a:t>
            </a:r>
          </a:p>
          <a:p>
            <a:pPr lvl="2">
              <a:spcBef>
                <a:spcPts val="302"/>
              </a:spcBef>
            </a:pPr>
            <a:r>
              <a:rPr lang="fr-FR" dirty="0" smtClean="0"/>
              <a:t>Observées dans les 2 bras dès S2</a:t>
            </a:r>
          </a:p>
          <a:p>
            <a:pPr lvl="2">
              <a:spcBef>
                <a:spcPts val="302"/>
              </a:spcBef>
            </a:pPr>
            <a:r>
              <a:rPr lang="fr-FR" dirty="0" smtClean="0"/>
              <a:t>Se stabilisant habituellement vers S8 et jusqu’à S48 </a:t>
            </a:r>
          </a:p>
          <a:p>
            <a:pPr lvl="2">
              <a:spcBef>
                <a:spcPts val="302"/>
              </a:spcBef>
            </a:pPr>
            <a:r>
              <a:rPr lang="fr-FR" dirty="0" smtClean="0"/>
              <a:t>Modification médiane: + 11 </a:t>
            </a:r>
            <a:r>
              <a:rPr lang="fr-FR" dirty="0" err="1" smtClean="0"/>
              <a:t>μmol</a:t>
            </a:r>
            <a:r>
              <a:rPr lang="fr-FR" dirty="0" smtClean="0"/>
              <a:t>/l vs + 7 </a:t>
            </a:r>
            <a:r>
              <a:rPr lang="fr-FR" dirty="0" err="1" smtClean="0"/>
              <a:t>μmol</a:t>
            </a:r>
            <a:r>
              <a:rPr lang="fr-FR" dirty="0" smtClean="0"/>
              <a:t>/l ; p &lt; 0,001</a:t>
            </a:r>
            <a:endParaRPr lang="fr-FR" dirty="0" smtClean="0">
              <a:ea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43969" y="2925385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3863008" y="2597150"/>
          <a:ext cx="3533398" cy="908177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91273"/>
              </p:ext>
            </p:extLst>
          </p:nvPr>
        </p:nvGraphicFramePr>
        <p:xfrm>
          <a:off x="3863008" y="3609975"/>
          <a:ext cx="3533397" cy="733425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300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/100 mg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970212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073" y="346075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36238" y="363696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355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8" y="264318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353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2401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2401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6376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6376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396405" y="2976562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3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34925" y="1125538"/>
            <a:ext cx="347002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" name="Espace réservé du contenu 2"/>
          <p:cNvSpPr>
            <a:spLocks/>
          </p:cNvSpPr>
          <p:nvPr/>
        </p:nvSpPr>
        <p:spPr bwMode="auto">
          <a:xfrm>
            <a:off x="34925" y="48768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EVG/c/FTC/TDF à S48 : % ARN VIH &lt; 50 c/ml en intention de traiter, analyse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dirty="0" smtClean="0">
                <a:solidFill>
                  <a:srgbClr val="000066"/>
                </a:solidFill>
              </a:rPr>
              <a:t>borne inférieure de l’IC 95 % bilatéral de la différence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 -12 %, puissance 95 %)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1965078" y="16764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123884" y="2846784"/>
            <a:ext cx="2466916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DFGe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70 ml/min</a:t>
            </a:r>
            <a:endParaRPr lang="fr-F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3" name="ZoneTexte 71"/>
          <p:cNvSpPr txBox="1">
            <a:spLocks noChangeArrowheads="1"/>
          </p:cNvSpPr>
          <p:nvPr/>
        </p:nvSpPr>
        <p:spPr bwMode="auto">
          <a:xfrm>
            <a:off x="161320" y="4538246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 (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1213245"/>
              </p:ext>
            </p:extLst>
          </p:nvPr>
        </p:nvGraphicFramePr>
        <p:xfrm>
          <a:off x="395287" y="1700216"/>
          <a:ext cx="8353426" cy="4608503"/>
        </p:xfrm>
        <a:graphic>
          <a:graphicData uri="http://schemas.openxmlformats.org/drawingml/2006/table">
            <a:tbl>
              <a:tblPr/>
              <a:tblGrid>
                <a:gridCol w="433387"/>
                <a:gridCol w="3944939"/>
                <a:gridCol w="2070100"/>
                <a:gridCol w="1905000"/>
              </a:tblGrid>
              <a:tr h="607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355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4,8±0,61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4,8±0,62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 / 5 %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3 %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9,3%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11,3 %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respect du protocole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050595" y="6530975"/>
            <a:ext cx="5985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95288" y="1295400"/>
            <a:ext cx="8353425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Caractèristiques à l’inclusion et disposition des patients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4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322012" y="4539961"/>
            <a:ext cx="3651176" cy="90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moyenne CD4/mm</a:t>
            </a:r>
            <a:r>
              <a:rPr lang="fr-FR" sz="1700" baseline="300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+ 207 (EVG/c/FTC/TDF)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+ 211 (ATV/r + FTC/TDF)</a:t>
            </a:r>
            <a:endParaRPr lang="fr-FR" sz="17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3396102" y="1128713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S48</a:t>
            </a:r>
            <a:endParaRPr lang="fr-F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Text Box 134"/>
          <p:cNvSpPr txBox="1">
            <a:spLocks noChangeArrowheads="1"/>
          </p:cNvSpPr>
          <p:nvPr/>
        </p:nvSpPr>
        <p:spPr bwMode="auto">
          <a:xfrm>
            <a:off x="5257800" y="2883491"/>
            <a:ext cx="3714038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Taux de suppression virale élevé dans les 2 bras, pour les différents sous-groupes, y compris les patients</a:t>
            </a:r>
            <a:b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avec ARN VIH &gt; 100 000 c/ml </a:t>
            </a:r>
            <a:b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à l’inclusion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209636" y="1700808"/>
            <a:ext cx="6824456" cy="4682910"/>
            <a:chOff x="209636" y="1700808"/>
            <a:chExt cx="6824456" cy="4682910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1040" y="2537472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89,5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6398" y="2586620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86,8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14703" y="5668137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3,0 % (- 1,9 ; 7,8)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63849" y="2344242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97,5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2674" y="2312304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97,7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22635" y="5668137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-0,1 % (- 2,6 ; 2,4)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2723" y="53689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3" name="Groupe 54"/>
            <p:cNvGrpSpPr/>
            <p:nvPr/>
          </p:nvGrpSpPr>
          <p:grpSpPr>
            <a:xfrm>
              <a:off x="5018070" y="2070094"/>
              <a:ext cx="2016022" cy="629682"/>
              <a:chOff x="2439988" y="1995488"/>
              <a:chExt cx="2016022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6850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EVG/c/FTC/TDF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493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ATV/r + 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5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809920" y="2226350"/>
              <a:ext cx="184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 E. Lancet 2012;379:2429-38 </a:t>
            </a:r>
            <a:endParaRPr lang="fr-FR" sz="1200" i="1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3696722" y="1444797"/>
            <a:ext cx="2531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C3300"/>
                </a:solidFill>
                <a:latin typeface="+mj-lt"/>
              </a:rPr>
              <a:t>ARN VIH &lt; 50 c/ml</a:t>
            </a:r>
          </a:p>
        </p:txBody>
      </p:sp>
      <p:grpSp>
        <p:nvGrpSpPr>
          <p:cNvPr id="118" name="Groupe 117"/>
          <p:cNvGrpSpPr/>
          <p:nvPr/>
        </p:nvGrpSpPr>
        <p:grpSpPr>
          <a:xfrm>
            <a:off x="683568" y="1844824"/>
            <a:ext cx="7020208" cy="4320480"/>
            <a:chOff x="1152192" y="1613644"/>
            <a:chExt cx="5940088" cy="3720356"/>
          </a:xfrm>
        </p:grpSpPr>
        <p:sp>
          <p:nvSpPr>
            <p:cNvPr id="2" name="Forme libre 1"/>
            <p:cNvSpPr/>
            <p:nvPr/>
          </p:nvSpPr>
          <p:spPr bwMode="auto">
            <a:xfrm>
              <a:off x="2773680" y="2132851"/>
              <a:ext cx="4122420" cy="2114550"/>
            </a:xfrm>
            <a:custGeom>
              <a:avLst/>
              <a:gdLst>
                <a:gd name="connsiteX0" fmla="*/ 0 w 4122420"/>
                <a:gd name="connsiteY0" fmla="*/ 2114550 h 2114550"/>
                <a:gd name="connsiteX1" fmla="*/ 167640 w 4122420"/>
                <a:gd name="connsiteY1" fmla="*/ 1546860 h 2114550"/>
                <a:gd name="connsiteX2" fmla="*/ 346710 w 4122420"/>
                <a:gd name="connsiteY2" fmla="*/ 765810 h 2114550"/>
                <a:gd name="connsiteX3" fmla="*/ 685800 w 4122420"/>
                <a:gd name="connsiteY3" fmla="*/ 358140 h 2114550"/>
                <a:gd name="connsiteX4" fmla="*/ 1021080 w 4122420"/>
                <a:gd name="connsiteY4" fmla="*/ 160020 h 2114550"/>
                <a:gd name="connsiteX5" fmla="*/ 1383030 w 4122420"/>
                <a:gd name="connsiteY5" fmla="*/ 114300 h 2114550"/>
                <a:gd name="connsiteX6" fmla="*/ 2068830 w 4122420"/>
                <a:gd name="connsiteY6" fmla="*/ 121920 h 2114550"/>
                <a:gd name="connsiteX7" fmla="*/ 2735580 w 4122420"/>
                <a:gd name="connsiteY7" fmla="*/ 72390 h 2114550"/>
                <a:gd name="connsiteX8" fmla="*/ 3436620 w 4122420"/>
                <a:gd name="connsiteY8" fmla="*/ 72390 h 2114550"/>
                <a:gd name="connsiteX9" fmla="*/ 4122420 w 4122420"/>
                <a:gd name="connsiteY9" fmla="*/ 0 h 211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22420" h="2114550">
                  <a:moveTo>
                    <a:pt x="0" y="2114550"/>
                  </a:moveTo>
                  <a:lnTo>
                    <a:pt x="167640" y="1546860"/>
                  </a:lnTo>
                  <a:lnTo>
                    <a:pt x="346710" y="765810"/>
                  </a:lnTo>
                  <a:lnTo>
                    <a:pt x="685800" y="358140"/>
                  </a:lnTo>
                  <a:lnTo>
                    <a:pt x="1021080" y="160020"/>
                  </a:lnTo>
                  <a:lnTo>
                    <a:pt x="1383030" y="114300"/>
                  </a:lnTo>
                  <a:lnTo>
                    <a:pt x="2068830" y="121920"/>
                  </a:lnTo>
                  <a:lnTo>
                    <a:pt x="2735580" y="72390"/>
                  </a:lnTo>
                  <a:lnTo>
                    <a:pt x="3436620" y="72390"/>
                  </a:lnTo>
                  <a:lnTo>
                    <a:pt x="4122420" y="0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62" name="Line 1202"/>
            <p:cNvSpPr>
              <a:spLocks noChangeShapeType="1"/>
            </p:cNvSpPr>
            <p:nvPr/>
          </p:nvSpPr>
          <p:spPr bwMode="auto">
            <a:xfrm flipV="1">
              <a:off x="2663080" y="1921421"/>
              <a:ext cx="0" cy="235248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3" name="Line 1203"/>
            <p:cNvSpPr>
              <a:spLocks noChangeShapeType="1"/>
            </p:cNvSpPr>
            <p:nvPr/>
          </p:nvSpPr>
          <p:spPr bwMode="auto">
            <a:xfrm flipH="1">
              <a:off x="2663080" y="4273905"/>
              <a:ext cx="44292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4" name="Line 1204"/>
            <p:cNvSpPr>
              <a:spLocks noChangeShapeType="1"/>
            </p:cNvSpPr>
            <p:nvPr/>
          </p:nvSpPr>
          <p:spPr bwMode="auto">
            <a:xfrm flipH="1">
              <a:off x="2653555" y="4273905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7" name="Line 1207"/>
            <p:cNvSpPr>
              <a:spLocks noChangeShapeType="1"/>
            </p:cNvSpPr>
            <p:nvPr/>
          </p:nvSpPr>
          <p:spPr bwMode="auto">
            <a:xfrm flipV="1">
              <a:off x="6561797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8" name="Line 1208"/>
            <p:cNvSpPr>
              <a:spLocks noChangeShapeType="1"/>
            </p:cNvSpPr>
            <p:nvPr/>
          </p:nvSpPr>
          <p:spPr bwMode="auto">
            <a:xfrm flipV="1">
              <a:off x="6904514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0" name="Line 1210"/>
            <p:cNvSpPr>
              <a:spLocks noChangeShapeType="1"/>
            </p:cNvSpPr>
            <p:nvPr/>
          </p:nvSpPr>
          <p:spPr bwMode="auto">
            <a:xfrm flipV="1">
              <a:off x="6220564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1" name="Line 1211"/>
            <p:cNvSpPr>
              <a:spLocks noChangeShapeType="1"/>
            </p:cNvSpPr>
            <p:nvPr/>
          </p:nvSpPr>
          <p:spPr bwMode="auto">
            <a:xfrm flipV="1">
              <a:off x="5874592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2" name="Line 1212"/>
            <p:cNvSpPr>
              <a:spLocks noChangeShapeType="1"/>
            </p:cNvSpPr>
            <p:nvPr/>
          </p:nvSpPr>
          <p:spPr bwMode="auto">
            <a:xfrm flipV="1">
              <a:off x="604518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3" name="Line 1213"/>
            <p:cNvSpPr>
              <a:spLocks noChangeShapeType="1"/>
            </p:cNvSpPr>
            <p:nvPr/>
          </p:nvSpPr>
          <p:spPr bwMode="auto">
            <a:xfrm flipV="1">
              <a:off x="638744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4" name="Line 1214"/>
            <p:cNvSpPr>
              <a:spLocks noChangeShapeType="1"/>
            </p:cNvSpPr>
            <p:nvPr/>
          </p:nvSpPr>
          <p:spPr bwMode="auto">
            <a:xfrm flipV="1">
              <a:off x="673478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6" name="Line 1216"/>
            <p:cNvSpPr>
              <a:spLocks noChangeShapeType="1"/>
            </p:cNvSpPr>
            <p:nvPr/>
          </p:nvSpPr>
          <p:spPr bwMode="auto">
            <a:xfrm flipH="1">
              <a:off x="2615455" y="1946285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7" name="Line 1217"/>
            <p:cNvSpPr>
              <a:spLocks noChangeShapeType="1"/>
            </p:cNvSpPr>
            <p:nvPr/>
          </p:nvSpPr>
          <p:spPr bwMode="auto">
            <a:xfrm flipH="1">
              <a:off x="2615455" y="240482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8" name="Line 1218"/>
            <p:cNvSpPr>
              <a:spLocks noChangeShapeType="1"/>
            </p:cNvSpPr>
            <p:nvPr/>
          </p:nvSpPr>
          <p:spPr bwMode="auto">
            <a:xfrm flipH="1">
              <a:off x="2615455" y="287527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79" name="Line 1219"/>
            <p:cNvSpPr>
              <a:spLocks noChangeShapeType="1"/>
            </p:cNvSpPr>
            <p:nvPr/>
          </p:nvSpPr>
          <p:spPr bwMode="auto">
            <a:xfrm flipV="1">
              <a:off x="296977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0" name="Line 1220"/>
            <p:cNvSpPr>
              <a:spLocks noChangeShapeType="1"/>
            </p:cNvSpPr>
            <p:nvPr/>
          </p:nvSpPr>
          <p:spPr bwMode="auto">
            <a:xfrm flipV="1">
              <a:off x="2796595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1" name="Line 1221"/>
            <p:cNvSpPr>
              <a:spLocks noChangeShapeType="1"/>
            </p:cNvSpPr>
            <p:nvPr/>
          </p:nvSpPr>
          <p:spPr bwMode="auto">
            <a:xfrm flipV="1">
              <a:off x="3479486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2" name="Line 1222"/>
            <p:cNvSpPr>
              <a:spLocks noChangeShapeType="1"/>
            </p:cNvSpPr>
            <p:nvPr/>
          </p:nvSpPr>
          <p:spPr bwMode="auto">
            <a:xfrm flipV="1">
              <a:off x="3138606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3" name="Line 1223"/>
            <p:cNvSpPr>
              <a:spLocks noChangeShapeType="1"/>
            </p:cNvSpPr>
            <p:nvPr/>
          </p:nvSpPr>
          <p:spPr bwMode="auto">
            <a:xfrm flipV="1">
              <a:off x="3310146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4" name="Line 1224"/>
            <p:cNvSpPr>
              <a:spLocks noChangeShapeType="1"/>
            </p:cNvSpPr>
            <p:nvPr/>
          </p:nvSpPr>
          <p:spPr bwMode="auto">
            <a:xfrm flipH="1">
              <a:off x="2615455" y="3337987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5" name="Line 1225"/>
            <p:cNvSpPr>
              <a:spLocks noChangeShapeType="1"/>
            </p:cNvSpPr>
            <p:nvPr/>
          </p:nvSpPr>
          <p:spPr bwMode="auto">
            <a:xfrm flipV="1">
              <a:off x="266308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6" name="Line 1226"/>
            <p:cNvSpPr>
              <a:spLocks noChangeShapeType="1"/>
            </p:cNvSpPr>
            <p:nvPr/>
          </p:nvSpPr>
          <p:spPr bwMode="auto">
            <a:xfrm flipH="1">
              <a:off x="2615455" y="3806228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7" name="Line 1227"/>
            <p:cNvSpPr>
              <a:spLocks noChangeShapeType="1"/>
            </p:cNvSpPr>
            <p:nvPr/>
          </p:nvSpPr>
          <p:spPr bwMode="auto">
            <a:xfrm flipH="1">
              <a:off x="2615455" y="4273905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8" name="Line 1228"/>
            <p:cNvSpPr>
              <a:spLocks noChangeShapeType="1"/>
            </p:cNvSpPr>
            <p:nvPr/>
          </p:nvSpPr>
          <p:spPr bwMode="auto">
            <a:xfrm flipV="1">
              <a:off x="5019288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89" name="Line 1229"/>
            <p:cNvSpPr>
              <a:spLocks noChangeShapeType="1"/>
            </p:cNvSpPr>
            <p:nvPr/>
          </p:nvSpPr>
          <p:spPr bwMode="auto">
            <a:xfrm flipV="1">
              <a:off x="4844622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0" name="Line 1230"/>
            <p:cNvSpPr>
              <a:spLocks noChangeShapeType="1"/>
            </p:cNvSpPr>
            <p:nvPr/>
          </p:nvSpPr>
          <p:spPr bwMode="auto">
            <a:xfrm flipV="1">
              <a:off x="5530964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1" name="Line 1231"/>
            <p:cNvSpPr>
              <a:spLocks noChangeShapeType="1"/>
            </p:cNvSpPr>
            <p:nvPr/>
          </p:nvSpPr>
          <p:spPr bwMode="auto">
            <a:xfrm flipV="1">
              <a:off x="5191244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2" name="Line 1232"/>
            <p:cNvSpPr>
              <a:spLocks noChangeShapeType="1"/>
            </p:cNvSpPr>
            <p:nvPr/>
          </p:nvSpPr>
          <p:spPr bwMode="auto">
            <a:xfrm flipV="1">
              <a:off x="5364088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4" name="Line 1234"/>
            <p:cNvSpPr>
              <a:spLocks noChangeShapeType="1"/>
            </p:cNvSpPr>
            <p:nvPr/>
          </p:nvSpPr>
          <p:spPr bwMode="auto">
            <a:xfrm flipV="1">
              <a:off x="3828499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5" name="Line 1235"/>
            <p:cNvSpPr>
              <a:spLocks noChangeShapeType="1"/>
            </p:cNvSpPr>
            <p:nvPr/>
          </p:nvSpPr>
          <p:spPr bwMode="auto">
            <a:xfrm flipV="1">
              <a:off x="416596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6" name="Line 1236"/>
            <p:cNvSpPr>
              <a:spLocks noChangeShapeType="1"/>
            </p:cNvSpPr>
            <p:nvPr/>
          </p:nvSpPr>
          <p:spPr bwMode="auto">
            <a:xfrm flipV="1">
              <a:off x="4340736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7" name="Line 1237"/>
            <p:cNvSpPr>
              <a:spLocks noChangeShapeType="1"/>
            </p:cNvSpPr>
            <p:nvPr/>
          </p:nvSpPr>
          <p:spPr bwMode="auto">
            <a:xfrm flipV="1">
              <a:off x="4503802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98" name="Rectangle 135"/>
            <p:cNvSpPr>
              <a:spLocks noChangeArrowheads="1"/>
            </p:cNvSpPr>
            <p:nvPr/>
          </p:nvSpPr>
          <p:spPr bwMode="auto">
            <a:xfrm>
              <a:off x="2388988" y="372235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9" name="Rectangle 136"/>
            <p:cNvSpPr>
              <a:spLocks noChangeArrowheads="1"/>
            </p:cNvSpPr>
            <p:nvPr/>
          </p:nvSpPr>
          <p:spPr bwMode="auto">
            <a:xfrm>
              <a:off x="2388988" y="27862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1" name="Rectangle 138"/>
            <p:cNvSpPr>
              <a:spLocks noChangeArrowheads="1"/>
            </p:cNvSpPr>
            <p:nvPr/>
          </p:nvSpPr>
          <p:spPr bwMode="auto">
            <a:xfrm>
              <a:off x="2388988" y="232479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2" name="Rectangle 41"/>
            <p:cNvSpPr>
              <a:spLocks noChangeArrowheads="1"/>
            </p:cNvSpPr>
            <p:nvPr/>
          </p:nvSpPr>
          <p:spPr bwMode="auto">
            <a:xfrm>
              <a:off x="4331567" y="4528252"/>
              <a:ext cx="10229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Semaines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3" name="Rectangle 135"/>
            <p:cNvSpPr>
              <a:spLocks noChangeArrowheads="1"/>
            </p:cNvSpPr>
            <p:nvPr/>
          </p:nvSpPr>
          <p:spPr bwMode="auto">
            <a:xfrm>
              <a:off x="2473947" y="4155546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4" name="Rectangle 135"/>
            <p:cNvSpPr>
              <a:spLocks noChangeArrowheads="1"/>
            </p:cNvSpPr>
            <p:nvPr/>
          </p:nvSpPr>
          <p:spPr bwMode="auto">
            <a:xfrm>
              <a:off x="2388988" y="324565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5" name="Rectangle 138"/>
            <p:cNvSpPr>
              <a:spLocks noChangeArrowheads="1"/>
            </p:cNvSpPr>
            <p:nvPr/>
          </p:nvSpPr>
          <p:spPr bwMode="auto">
            <a:xfrm>
              <a:off x="2304029" y="185268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7" name="Rectangle 135"/>
            <p:cNvSpPr>
              <a:spLocks noChangeArrowheads="1"/>
            </p:cNvSpPr>
            <p:nvPr/>
          </p:nvSpPr>
          <p:spPr bwMode="auto">
            <a:xfrm>
              <a:off x="2751635" y="436587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8" name="Rectangle 135"/>
            <p:cNvSpPr>
              <a:spLocks noChangeArrowheads="1"/>
            </p:cNvSpPr>
            <p:nvPr/>
          </p:nvSpPr>
          <p:spPr bwMode="auto">
            <a:xfrm>
              <a:off x="2923029" y="436587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9" name="Rectangle 135"/>
            <p:cNvSpPr>
              <a:spLocks noChangeArrowheads="1"/>
            </p:cNvSpPr>
            <p:nvPr/>
          </p:nvSpPr>
          <p:spPr bwMode="auto">
            <a:xfrm>
              <a:off x="3097704" y="436587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0" name="Rectangle 135"/>
            <p:cNvSpPr>
              <a:spLocks noChangeArrowheads="1"/>
            </p:cNvSpPr>
            <p:nvPr/>
          </p:nvSpPr>
          <p:spPr bwMode="auto">
            <a:xfrm>
              <a:off x="3438515" y="436587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1" name="Rectangle 135"/>
            <p:cNvSpPr>
              <a:spLocks noChangeArrowheads="1"/>
            </p:cNvSpPr>
            <p:nvPr/>
          </p:nvSpPr>
          <p:spPr bwMode="auto">
            <a:xfrm>
              <a:off x="3751012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2" name="Rectangle 135"/>
            <p:cNvSpPr>
              <a:spLocks noChangeArrowheads="1"/>
            </p:cNvSpPr>
            <p:nvPr/>
          </p:nvSpPr>
          <p:spPr bwMode="auto">
            <a:xfrm>
              <a:off x="4082371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3" name="Rectangle 135"/>
            <p:cNvSpPr>
              <a:spLocks noChangeArrowheads="1"/>
            </p:cNvSpPr>
            <p:nvPr/>
          </p:nvSpPr>
          <p:spPr bwMode="auto">
            <a:xfrm>
              <a:off x="4762934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4" name="Rectangle 135"/>
            <p:cNvSpPr>
              <a:spLocks noChangeArrowheads="1"/>
            </p:cNvSpPr>
            <p:nvPr/>
          </p:nvSpPr>
          <p:spPr bwMode="auto">
            <a:xfrm>
              <a:off x="5450523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5" name="Rectangle 135"/>
            <p:cNvSpPr>
              <a:spLocks noChangeArrowheads="1"/>
            </p:cNvSpPr>
            <p:nvPr/>
          </p:nvSpPr>
          <p:spPr bwMode="auto">
            <a:xfrm>
              <a:off x="6483506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6" name="Rectangle 135"/>
            <p:cNvSpPr>
              <a:spLocks noChangeArrowheads="1"/>
            </p:cNvSpPr>
            <p:nvPr/>
          </p:nvSpPr>
          <p:spPr bwMode="auto">
            <a:xfrm>
              <a:off x="6823226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48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7" name="Line 1221"/>
            <p:cNvSpPr>
              <a:spLocks noChangeShapeType="1"/>
            </p:cNvSpPr>
            <p:nvPr/>
          </p:nvSpPr>
          <p:spPr bwMode="auto">
            <a:xfrm flipV="1">
              <a:off x="3653676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18" name="Line 1235"/>
            <p:cNvSpPr>
              <a:spLocks noChangeShapeType="1"/>
            </p:cNvSpPr>
            <p:nvPr/>
          </p:nvSpPr>
          <p:spPr bwMode="auto">
            <a:xfrm flipV="1">
              <a:off x="3995780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19" name="Line 1228"/>
            <p:cNvSpPr>
              <a:spLocks noChangeShapeType="1"/>
            </p:cNvSpPr>
            <p:nvPr/>
          </p:nvSpPr>
          <p:spPr bwMode="auto">
            <a:xfrm flipV="1">
              <a:off x="4678928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0" name="Line 1230"/>
            <p:cNvSpPr>
              <a:spLocks noChangeShapeType="1"/>
            </p:cNvSpPr>
            <p:nvPr/>
          </p:nvSpPr>
          <p:spPr bwMode="auto">
            <a:xfrm flipV="1">
              <a:off x="5706348" y="4273905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1" name="Rectangle 135"/>
            <p:cNvSpPr>
              <a:spLocks noChangeArrowheads="1"/>
            </p:cNvSpPr>
            <p:nvPr/>
          </p:nvSpPr>
          <p:spPr bwMode="auto">
            <a:xfrm>
              <a:off x="5106284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28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2" name="Rectangle 135"/>
            <p:cNvSpPr>
              <a:spLocks noChangeArrowheads="1"/>
            </p:cNvSpPr>
            <p:nvPr/>
          </p:nvSpPr>
          <p:spPr bwMode="auto">
            <a:xfrm>
              <a:off x="5789632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36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3" name="Rectangle 135"/>
            <p:cNvSpPr>
              <a:spLocks noChangeArrowheads="1"/>
            </p:cNvSpPr>
            <p:nvPr/>
          </p:nvSpPr>
          <p:spPr bwMode="auto">
            <a:xfrm>
              <a:off x="6135604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4" name="Rectangle 135"/>
            <p:cNvSpPr>
              <a:spLocks noChangeArrowheads="1"/>
            </p:cNvSpPr>
            <p:nvPr/>
          </p:nvSpPr>
          <p:spPr bwMode="auto">
            <a:xfrm>
              <a:off x="4418842" y="43658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fr-F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5" name="Line 1226"/>
            <p:cNvSpPr>
              <a:spLocks noChangeShapeType="1"/>
            </p:cNvSpPr>
            <p:nvPr/>
          </p:nvSpPr>
          <p:spPr bwMode="auto">
            <a:xfrm flipH="1">
              <a:off x="2615455" y="4037368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6" name="Line 1218"/>
            <p:cNvSpPr>
              <a:spLocks noChangeShapeType="1"/>
            </p:cNvSpPr>
            <p:nvPr/>
          </p:nvSpPr>
          <p:spPr bwMode="auto">
            <a:xfrm flipH="1">
              <a:off x="2615455" y="263905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7" name="Line 1218"/>
            <p:cNvSpPr>
              <a:spLocks noChangeShapeType="1"/>
            </p:cNvSpPr>
            <p:nvPr/>
          </p:nvSpPr>
          <p:spPr bwMode="auto">
            <a:xfrm flipH="1">
              <a:off x="2615455" y="310641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8" name="Line 1218"/>
            <p:cNvSpPr>
              <a:spLocks noChangeShapeType="1"/>
            </p:cNvSpPr>
            <p:nvPr/>
          </p:nvSpPr>
          <p:spPr bwMode="auto">
            <a:xfrm flipH="1">
              <a:off x="2615455" y="356869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9" name="Line 1217"/>
            <p:cNvSpPr>
              <a:spLocks noChangeShapeType="1"/>
            </p:cNvSpPr>
            <p:nvPr/>
          </p:nvSpPr>
          <p:spPr bwMode="auto">
            <a:xfrm flipH="1">
              <a:off x="2617995" y="2176220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37" name="AutoShape 165"/>
            <p:cNvSpPr>
              <a:spLocks noChangeArrowheads="1"/>
            </p:cNvSpPr>
            <p:nvPr/>
          </p:nvSpPr>
          <p:spPr bwMode="auto">
            <a:xfrm>
              <a:off x="5076056" y="2970148"/>
              <a:ext cx="17247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" name="Rectangle 3"/>
            <p:cNvSpPr>
              <a:spLocks noChangeArrowheads="1"/>
            </p:cNvSpPr>
            <p:nvPr/>
          </p:nvSpPr>
          <p:spPr bwMode="auto">
            <a:xfrm>
              <a:off x="5185593" y="3068573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9" name="Rectangle 4"/>
            <p:cNvSpPr>
              <a:spLocks noChangeArrowheads="1"/>
            </p:cNvSpPr>
            <p:nvPr/>
          </p:nvSpPr>
          <p:spPr bwMode="auto">
            <a:xfrm>
              <a:off x="5185593" y="3333685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0" name="ZoneTexte 84"/>
            <p:cNvSpPr txBox="1">
              <a:spLocks noChangeArrowheads="1"/>
            </p:cNvSpPr>
            <p:nvPr/>
          </p:nvSpPr>
          <p:spPr bwMode="auto">
            <a:xfrm>
              <a:off x="5342756" y="2995356"/>
              <a:ext cx="1410677" cy="318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EVG/c/FTC/TDF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1" name="ZoneTexte 85"/>
            <p:cNvSpPr txBox="1">
              <a:spLocks noChangeArrowheads="1"/>
            </p:cNvSpPr>
            <p:nvPr/>
          </p:nvSpPr>
          <p:spPr bwMode="auto">
            <a:xfrm>
              <a:off x="5342756" y="3255707"/>
              <a:ext cx="1479850" cy="318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fr-F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2" name="Freeform 1271"/>
            <p:cNvSpPr>
              <a:spLocks/>
            </p:cNvSpPr>
            <p:nvPr/>
          </p:nvSpPr>
          <p:spPr bwMode="auto">
            <a:xfrm>
              <a:off x="6822131" y="207098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027" name="Freeform 1248"/>
            <p:cNvSpPr>
              <a:spLocks/>
            </p:cNvSpPr>
            <p:nvPr/>
          </p:nvSpPr>
          <p:spPr bwMode="auto">
            <a:xfrm>
              <a:off x="6863914" y="217893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45" name="Freeform 1271"/>
            <p:cNvSpPr>
              <a:spLocks/>
            </p:cNvSpPr>
            <p:nvPr/>
          </p:nvSpPr>
          <p:spPr bwMode="auto">
            <a:xfrm>
              <a:off x="6143951" y="215099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46" name="Freeform 1271"/>
            <p:cNvSpPr>
              <a:spLocks/>
            </p:cNvSpPr>
            <p:nvPr/>
          </p:nvSpPr>
          <p:spPr bwMode="auto">
            <a:xfrm>
              <a:off x="5454341" y="215099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47" name="Freeform 1271"/>
            <p:cNvSpPr>
              <a:spLocks/>
            </p:cNvSpPr>
            <p:nvPr/>
          </p:nvSpPr>
          <p:spPr bwMode="auto">
            <a:xfrm>
              <a:off x="4772351" y="219290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48" name="Freeform 1271"/>
            <p:cNvSpPr>
              <a:spLocks/>
            </p:cNvSpPr>
            <p:nvPr/>
          </p:nvSpPr>
          <p:spPr bwMode="auto">
            <a:xfrm>
              <a:off x="4082741" y="219671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49" name="Freeform 1271"/>
            <p:cNvSpPr>
              <a:spLocks/>
            </p:cNvSpPr>
            <p:nvPr/>
          </p:nvSpPr>
          <p:spPr bwMode="auto">
            <a:xfrm>
              <a:off x="3743651" y="224624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0" name="Freeform 1271"/>
            <p:cNvSpPr>
              <a:spLocks/>
            </p:cNvSpPr>
            <p:nvPr/>
          </p:nvSpPr>
          <p:spPr bwMode="auto">
            <a:xfrm>
              <a:off x="3404561" y="242912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1" name="Freeform 1271"/>
            <p:cNvSpPr>
              <a:spLocks/>
            </p:cNvSpPr>
            <p:nvPr/>
          </p:nvSpPr>
          <p:spPr bwMode="auto">
            <a:xfrm>
              <a:off x="3054041" y="284822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2" name="Freeform 1271"/>
            <p:cNvSpPr>
              <a:spLocks/>
            </p:cNvSpPr>
            <p:nvPr/>
          </p:nvSpPr>
          <p:spPr bwMode="auto">
            <a:xfrm>
              <a:off x="2890211" y="361403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3" name="Freeform 1271"/>
            <p:cNvSpPr>
              <a:spLocks/>
            </p:cNvSpPr>
            <p:nvPr/>
          </p:nvSpPr>
          <p:spPr bwMode="auto">
            <a:xfrm>
              <a:off x="2711141" y="419696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4" name="Freeform 1248"/>
            <p:cNvSpPr>
              <a:spLocks/>
            </p:cNvSpPr>
            <p:nvPr/>
          </p:nvSpPr>
          <p:spPr bwMode="auto">
            <a:xfrm>
              <a:off x="6181924" y="223989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5" name="Freeform 1248"/>
            <p:cNvSpPr>
              <a:spLocks/>
            </p:cNvSpPr>
            <p:nvPr/>
          </p:nvSpPr>
          <p:spPr bwMode="auto">
            <a:xfrm>
              <a:off x="5499934" y="217131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6" name="Freeform 1248"/>
            <p:cNvSpPr>
              <a:spLocks/>
            </p:cNvSpPr>
            <p:nvPr/>
          </p:nvSpPr>
          <p:spPr bwMode="auto">
            <a:xfrm>
              <a:off x="4806514" y="219417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7" name="Freeform 1248"/>
            <p:cNvSpPr>
              <a:spLocks/>
            </p:cNvSpPr>
            <p:nvPr/>
          </p:nvSpPr>
          <p:spPr bwMode="auto">
            <a:xfrm>
              <a:off x="4135954" y="251802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8" name="Freeform 1248"/>
            <p:cNvSpPr>
              <a:spLocks/>
            </p:cNvSpPr>
            <p:nvPr/>
          </p:nvSpPr>
          <p:spPr bwMode="auto">
            <a:xfrm>
              <a:off x="3781624" y="287616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59" name="Freeform 1248"/>
            <p:cNvSpPr>
              <a:spLocks/>
            </p:cNvSpPr>
            <p:nvPr/>
          </p:nvSpPr>
          <p:spPr bwMode="auto">
            <a:xfrm>
              <a:off x="3431104" y="340194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60" name="Freeform 1248"/>
            <p:cNvSpPr>
              <a:spLocks/>
            </p:cNvSpPr>
            <p:nvPr/>
          </p:nvSpPr>
          <p:spPr bwMode="auto">
            <a:xfrm>
              <a:off x="3095824" y="401154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61" name="Freeform 1248"/>
            <p:cNvSpPr>
              <a:spLocks/>
            </p:cNvSpPr>
            <p:nvPr/>
          </p:nvSpPr>
          <p:spPr bwMode="auto">
            <a:xfrm>
              <a:off x="2928184" y="418680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62" name="Freeform 1248"/>
            <p:cNvSpPr>
              <a:spLocks/>
            </p:cNvSpPr>
            <p:nvPr/>
          </p:nvSpPr>
          <p:spPr bwMode="auto">
            <a:xfrm>
              <a:off x="2779594" y="4209661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3" name="Forme libre 2"/>
            <p:cNvSpPr/>
            <p:nvPr/>
          </p:nvSpPr>
          <p:spPr bwMode="auto">
            <a:xfrm>
              <a:off x="2823210" y="2224291"/>
              <a:ext cx="4091940" cy="2045970"/>
            </a:xfrm>
            <a:custGeom>
              <a:avLst/>
              <a:gdLst>
                <a:gd name="connsiteX0" fmla="*/ 0 w 4091940"/>
                <a:gd name="connsiteY0" fmla="*/ 2045970 h 2045970"/>
                <a:gd name="connsiteX1" fmla="*/ 175260 w 4091940"/>
                <a:gd name="connsiteY1" fmla="*/ 2011680 h 2045970"/>
                <a:gd name="connsiteX2" fmla="*/ 323850 w 4091940"/>
                <a:gd name="connsiteY2" fmla="*/ 1844040 h 2045970"/>
                <a:gd name="connsiteX3" fmla="*/ 674370 w 4091940"/>
                <a:gd name="connsiteY3" fmla="*/ 1230630 h 2045970"/>
                <a:gd name="connsiteX4" fmla="*/ 1005840 w 4091940"/>
                <a:gd name="connsiteY4" fmla="*/ 708660 h 2045970"/>
                <a:gd name="connsiteX5" fmla="*/ 1375410 w 4091940"/>
                <a:gd name="connsiteY5" fmla="*/ 346710 h 2045970"/>
                <a:gd name="connsiteX6" fmla="*/ 2042160 w 4091940"/>
                <a:gd name="connsiteY6" fmla="*/ 22860 h 2045970"/>
                <a:gd name="connsiteX7" fmla="*/ 2739390 w 4091940"/>
                <a:gd name="connsiteY7" fmla="*/ 3810 h 2045970"/>
                <a:gd name="connsiteX8" fmla="*/ 3409950 w 4091940"/>
                <a:gd name="connsiteY8" fmla="*/ 80010 h 2045970"/>
                <a:gd name="connsiteX9" fmla="*/ 4091940 w 4091940"/>
                <a:gd name="connsiteY9" fmla="*/ 0 h 2045970"/>
                <a:gd name="connsiteX10" fmla="*/ 4091940 w 4091940"/>
                <a:gd name="connsiteY10" fmla="*/ 0 h 204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1940" h="2045970">
                  <a:moveTo>
                    <a:pt x="0" y="2045970"/>
                  </a:moveTo>
                  <a:lnTo>
                    <a:pt x="175260" y="2011680"/>
                  </a:lnTo>
                  <a:lnTo>
                    <a:pt x="323850" y="1844040"/>
                  </a:lnTo>
                  <a:lnTo>
                    <a:pt x="674370" y="1230630"/>
                  </a:lnTo>
                  <a:lnTo>
                    <a:pt x="1005840" y="708660"/>
                  </a:lnTo>
                  <a:lnTo>
                    <a:pt x="1375410" y="346710"/>
                  </a:lnTo>
                  <a:lnTo>
                    <a:pt x="2042160" y="22860"/>
                  </a:lnTo>
                  <a:lnTo>
                    <a:pt x="2739390" y="3810"/>
                  </a:lnTo>
                  <a:lnTo>
                    <a:pt x="3409950" y="80010"/>
                  </a:lnTo>
                  <a:lnTo>
                    <a:pt x="4091940" y="0"/>
                  </a:lnTo>
                  <a:lnTo>
                    <a:pt x="4091940" y="0"/>
                  </a:lnTo>
                </a:path>
              </a:pathLst>
            </a:custGeom>
            <a:no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65" name="Rectangle 135"/>
            <p:cNvSpPr>
              <a:spLocks noChangeArrowheads="1"/>
            </p:cNvSpPr>
            <p:nvPr/>
          </p:nvSpPr>
          <p:spPr bwMode="auto">
            <a:xfrm>
              <a:off x="2613624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67" name="Rectangle 135"/>
            <p:cNvSpPr>
              <a:spLocks noChangeArrowheads="1"/>
            </p:cNvSpPr>
            <p:nvPr/>
          </p:nvSpPr>
          <p:spPr bwMode="auto">
            <a:xfrm>
              <a:off x="3067477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5" name="Rectangle 135"/>
            <p:cNvSpPr>
              <a:spLocks noChangeArrowheads="1"/>
            </p:cNvSpPr>
            <p:nvPr/>
          </p:nvSpPr>
          <p:spPr bwMode="auto">
            <a:xfrm>
              <a:off x="3366237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6" name="Rectangle 135"/>
            <p:cNvSpPr>
              <a:spLocks noChangeArrowheads="1"/>
            </p:cNvSpPr>
            <p:nvPr/>
          </p:nvSpPr>
          <p:spPr bwMode="auto">
            <a:xfrm>
              <a:off x="3700353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7" name="Rectangle 135"/>
            <p:cNvSpPr>
              <a:spLocks noChangeArrowheads="1"/>
            </p:cNvSpPr>
            <p:nvPr/>
          </p:nvSpPr>
          <p:spPr bwMode="auto">
            <a:xfrm>
              <a:off x="4037489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8" name="Rectangle 135"/>
            <p:cNvSpPr>
              <a:spLocks noChangeArrowheads="1"/>
            </p:cNvSpPr>
            <p:nvPr/>
          </p:nvSpPr>
          <p:spPr bwMode="auto">
            <a:xfrm>
              <a:off x="4723618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9" name="Rectangle 135"/>
            <p:cNvSpPr>
              <a:spLocks noChangeArrowheads="1"/>
            </p:cNvSpPr>
            <p:nvPr/>
          </p:nvSpPr>
          <p:spPr bwMode="auto">
            <a:xfrm>
              <a:off x="5398611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0" name="Rectangle 135"/>
            <p:cNvSpPr>
              <a:spLocks noChangeArrowheads="1"/>
            </p:cNvSpPr>
            <p:nvPr/>
          </p:nvSpPr>
          <p:spPr bwMode="auto">
            <a:xfrm>
              <a:off x="6088711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1" name="Rectangle 135"/>
            <p:cNvSpPr>
              <a:spLocks noChangeArrowheads="1"/>
            </p:cNvSpPr>
            <p:nvPr/>
          </p:nvSpPr>
          <p:spPr bwMode="auto">
            <a:xfrm>
              <a:off x="6800830" y="4974259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2" name="Rectangle 135"/>
            <p:cNvSpPr>
              <a:spLocks noChangeArrowheads="1"/>
            </p:cNvSpPr>
            <p:nvPr/>
          </p:nvSpPr>
          <p:spPr bwMode="auto">
            <a:xfrm>
              <a:off x="2613624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4" name="Rectangle 135"/>
            <p:cNvSpPr>
              <a:spLocks noChangeArrowheads="1"/>
            </p:cNvSpPr>
            <p:nvPr/>
          </p:nvSpPr>
          <p:spPr bwMode="auto">
            <a:xfrm>
              <a:off x="3067477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5" name="Rectangle 135"/>
            <p:cNvSpPr>
              <a:spLocks noChangeArrowheads="1"/>
            </p:cNvSpPr>
            <p:nvPr/>
          </p:nvSpPr>
          <p:spPr bwMode="auto">
            <a:xfrm>
              <a:off x="3366237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6" name="Rectangle 135"/>
            <p:cNvSpPr>
              <a:spLocks noChangeArrowheads="1"/>
            </p:cNvSpPr>
            <p:nvPr/>
          </p:nvSpPr>
          <p:spPr bwMode="auto">
            <a:xfrm>
              <a:off x="3700353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7" name="Rectangle 135"/>
            <p:cNvSpPr>
              <a:spLocks noChangeArrowheads="1"/>
            </p:cNvSpPr>
            <p:nvPr/>
          </p:nvSpPr>
          <p:spPr bwMode="auto">
            <a:xfrm>
              <a:off x="4037489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8" name="Rectangle 135"/>
            <p:cNvSpPr>
              <a:spLocks noChangeArrowheads="1"/>
            </p:cNvSpPr>
            <p:nvPr/>
          </p:nvSpPr>
          <p:spPr bwMode="auto">
            <a:xfrm>
              <a:off x="4723618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9" name="Rectangle 135"/>
            <p:cNvSpPr>
              <a:spLocks noChangeArrowheads="1"/>
            </p:cNvSpPr>
            <p:nvPr/>
          </p:nvSpPr>
          <p:spPr bwMode="auto">
            <a:xfrm>
              <a:off x="5398611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0" name="Rectangle 135"/>
            <p:cNvSpPr>
              <a:spLocks noChangeArrowheads="1"/>
            </p:cNvSpPr>
            <p:nvPr/>
          </p:nvSpPr>
          <p:spPr bwMode="auto">
            <a:xfrm>
              <a:off x="6088711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1" name="Rectangle 135"/>
            <p:cNvSpPr>
              <a:spLocks noChangeArrowheads="1"/>
            </p:cNvSpPr>
            <p:nvPr/>
          </p:nvSpPr>
          <p:spPr bwMode="auto">
            <a:xfrm>
              <a:off x="6800830" y="5164723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fr-F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2" name="Rectangle 135"/>
            <p:cNvSpPr>
              <a:spLocks noChangeArrowheads="1"/>
            </p:cNvSpPr>
            <p:nvPr/>
          </p:nvSpPr>
          <p:spPr bwMode="auto">
            <a:xfrm>
              <a:off x="1349928" y="4974259"/>
              <a:ext cx="104234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EVG/c/FTC/TDF</a:t>
              </a:r>
              <a:endParaRPr lang="fr-F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4" name="Rectangle 135"/>
            <p:cNvSpPr>
              <a:spLocks noChangeArrowheads="1"/>
            </p:cNvSpPr>
            <p:nvPr/>
          </p:nvSpPr>
          <p:spPr bwMode="auto">
            <a:xfrm>
              <a:off x="1349928" y="5164723"/>
              <a:ext cx="112530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fr-F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5" name="Rectangle 135"/>
            <p:cNvSpPr>
              <a:spLocks noChangeArrowheads="1"/>
            </p:cNvSpPr>
            <p:nvPr/>
          </p:nvSpPr>
          <p:spPr bwMode="auto">
            <a:xfrm>
              <a:off x="1152192" y="4765291"/>
              <a:ext cx="132087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Nombre de patients</a:t>
              </a:r>
              <a:endParaRPr lang="fr-F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2475098" y="161364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smtClean="0">
                  <a:solidFill>
                    <a:srgbClr val="000066"/>
                  </a:solidFill>
                </a:rPr>
                <a:t>%</a:t>
              </a:r>
              <a:endParaRPr lang="fr-FR" sz="1400">
                <a:solidFill>
                  <a:srgbClr val="000066"/>
                </a:solidFill>
              </a:endParaRPr>
            </a:p>
          </p:txBody>
        </p:sp>
      </p:grpSp>
      <p:sp>
        <p:nvSpPr>
          <p:cNvPr id="1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7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3407389" y="6530975"/>
            <a:ext cx="5628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7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250159" y="1669238"/>
            <a:ext cx="3908670" cy="4816175"/>
            <a:chOff x="250159" y="1669238"/>
            <a:chExt cx="3908670" cy="4816175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72994" y="3211513"/>
              <a:ext cx="609600" cy="227455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49546" y="469730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49546" y="400515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50159" y="262403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49546" y="331459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96769" y="48050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96769" y="41144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96769" y="27301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96769" y="34207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7257" y="272064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05554" y="28574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83,3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508804" y="288951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82,3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58632" y="224439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476244" y="3239264"/>
              <a:ext cx="609600" cy="2246803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533637" y="5769832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1,1 % (- 4,5 ; 6,7)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566857" y="3095292"/>
              <a:ext cx="609600" cy="23907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589891" y="27587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86,7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180441" y="27900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85,4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170107" y="3136900"/>
              <a:ext cx="609600" cy="2349167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336125" y="5769832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1,4 % (- 3,8 ; 6,5)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96769" y="549717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679532" y="5506704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667217" y="5506704"/>
              <a:ext cx="11252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M = 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3" name="Groupe 94"/>
            <p:cNvGrpSpPr/>
            <p:nvPr/>
          </p:nvGrpSpPr>
          <p:grpSpPr>
            <a:xfrm>
              <a:off x="2033432" y="2070094"/>
              <a:ext cx="2016022" cy="629682"/>
              <a:chOff x="7009505" y="1995488"/>
              <a:chExt cx="2016022" cy="629682"/>
            </a:xfrm>
          </p:grpSpPr>
          <p:sp>
            <p:nvSpPr>
              <p:cNvPr id="96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9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6850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EVG/c/FTC/TDF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0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7493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ATV/r + 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448932" y="53751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Text Box 134"/>
            <p:cNvSpPr txBox="1">
              <a:spLocks noChangeArrowheads="1"/>
            </p:cNvSpPr>
            <p:nvPr/>
          </p:nvSpPr>
          <p:spPr bwMode="auto">
            <a:xfrm>
              <a:off x="626642" y="1669238"/>
              <a:ext cx="353218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à S96 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2814180" y="1128713"/>
            <a:ext cx="351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S96 et S144</a:t>
            </a:r>
            <a:endParaRPr lang="fr-F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5" name="Groupe 74"/>
          <p:cNvGrpSpPr/>
          <p:nvPr/>
        </p:nvGrpSpPr>
        <p:grpSpPr>
          <a:xfrm>
            <a:off x="4813424" y="1669237"/>
            <a:ext cx="3880313" cy="4807032"/>
            <a:chOff x="4813424" y="1669237"/>
            <a:chExt cx="3880313" cy="4807032"/>
          </a:xfrm>
        </p:grpSpPr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427786" y="3348038"/>
              <a:ext cx="609600" cy="212888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4915740" y="46881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4915740" y="39960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4816353" y="26148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4915740" y="33054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5151561" y="47958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5151561" y="41053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5151561" y="27210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5151561" y="34115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5242049" y="271149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5460346" y="299695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77,6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6063596" y="310089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74,6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4813424" y="223524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6031036" y="3438525"/>
              <a:ext cx="609600" cy="203839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ZoneTexte 86"/>
            <p:cNvSpPr txBox="1">
              <a:spLocks noChangeArrowheads="1"/>
            </p:cNvSpPr>
            <p:nvPr/>
          </p:nvSpPr>
          <p:spPr bwMode="auto">
            <a:xfrm>
              <a:off x="5104312" y="5760688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3,1 % (- 3,2 ; 9,4)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7121649" y="3257552"/>
              <a:ext cx="609600" cy="221937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7724899" y="3317923"/>
              <a:ext cx="609600" cy="2159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ZoneTexte 86"/>
            <p:cNvSpPr txBox="1">
              <a:spLocks noChangeArrowheads="1"/>
            </p:cNvSpPr>
            <p:nvPr/>
          </p:nvSpPr>
          <p:spPr bwMode="auto">
            <a:xfrm>
              <a:off x="6906325" y="5760688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2,3 % (- 3,6 ; 8,2)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5151561" y="548803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250207" y="5497560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7237417" y="5497560"/>
              <a:ext cx="11252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M = 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7147420" y="2912306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81,0</a:t>
              </a:r>
              <a:endParaRPr lang="fr-F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7735233" y="2967085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78,9</a:t>
              </a:r>
              <a:endParaRPr lang="fr-F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4" name="Groupe 113"/>
            <p:cNvGrpSpPr/>
            <p:nvPr/>
          </p:nvGrpSpPr>
          <p:grpSpPr>
            <a:xfrm>
              <a:off x="6516784" y="2070094"/>
              <a:ext cx="2016022" cy="629682"/>
              <a:chOff x="7009505" y="1995488"/>
              <a:chExt cx="2016022" cy="629682"/>
            </a:xfrm>
          </p:grpSpPr>
          <p:sp>
            <p:nvSpPr>
              <p:cNvPr id="115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6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7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8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6850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EVG/c/FTC/TDF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9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7493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ATV/r + FTC/TDF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3" name="Rectangle 135"/>
            <p:cNvSpPr>
              <a:spLocks noChangeArrowheads="1"/>
            </p:cNvSpPr>
            <p:nvPr/>
          </p:nvSpPr>
          <p:spPr bwMode="auto">
            <a:xfrm>
              <a:off x="5015126" y="538026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8" name="Text Box 134"/>
            <p:cNvSpPr txBox="1">
              <a:spLocks noChangeArrowheads="1"/>
            </p:cNvSpPr>
            <p:nvPr/>
          </p:nvSpPr>
          <p:spPr bwMode="auto">
            <a:xfrm>
              <a:off x="5058149" y="1669237"/>
              <a:ext cx="361939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à S144 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305633" y="1128713"/>
            <a:ext cx="2520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S144</a:t>
            </a:r>
            <a:endParaRPr lang="fr-F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63096"/>
              </p:ext>
            </p:extLst>
          </p:nvPr>
        </p:nvGraphicFramePr>
        <p:xfrm>
          <a:off x="548326" y="2238976"/>
          <a:ext cx="8055923" cy="1050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274"/>
                <a:gridCol w="2286000"/>
                <a:gridCol w="2279649"/>
              </a:tblGrid>
              <a:tr h="352553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ATV/r + FTC/TDF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00"/>
                    </a:solidFill>
                  </a:tcPr>
                </a:tc>
              </a:tr>
              <a:tr h="29474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Echec virologique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7,9 %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7,3 %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1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Augmentation moyenne CD4/mm</a:t>
                      </a:r>
                      <a:r>
                        <a:rPr lang="fr-FR" sz="1400" b="1" baseline="3000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+ 280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+ 293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" name="Text Box 134"/>
          <p:cNvSpPr txBox="1">
            <a:spLocks noChangeArrowheads="1"/>
          </p:cNvSpPr>
          <p:nvPr/>
        </p:nvSpPr>
        <p:spPr bwMode="auto">
          <a:xfrm>
            <a:off x="548326" y="3421042"/>
            <a:ext cx="868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Pas de différence entre les 2 bras pour le taux de succès virologique pour différents sous-groupes, y compris ceux avec ARN VIH &gt; 100 000 c/ml à l’inclusion, sauf pour les patients avec observance </a:t>
            </a:r>
            <a:r>
              <a:rPr lang="fr-FR" sz="1600" u="sng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</a:t>
            </a: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95 % (en faveur de EVG/c/FTC/TDF)</a:t>
            </a:r>
            <a:endParaRPr lang="fr-F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92945"/>
              </p:ext>
            </p:extLst>
          </p:nvPr>
        </p:nvGraphicFramePr>
        <p:xfrm>
          <a:off x="548326" y="4853255"/>
          <a:ext cx="8238487" cy="1456065"/>
        </p:xfrm>
        <a:graphic>
          <a:graphicData uri="http://schemas.openxmlformats.org/drawingml/2006/table">
            <a:tbl>
              <a:tblPr/>
              <a:tblGrid>
                <a:gridCol w="1854980"/>
                <a:gridCol w="1056593"/>
                <a:gridCol w="1252005"/>
                <a:gridCol w="1097118"/>
                <a:gridCol w="1019674"/>
                <a:gridCol w="980953"/>
                <a:gridCol w="977164"/>
              </a:tblGrid>
              <a:tr h="4440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502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Rachis lombaire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- 2,63 %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- 1,96 %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- 1,43 %*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- 3,33 %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- 3,54 %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-3,68 %*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Hanche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- 3,06 %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- 3,16 %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- 2,83 %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- 3,88 %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- 4,19 %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-3,77 %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548326" y="6289575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p = 0,018 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89470" y="4396055"/>
            <a:ext cx="5751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smtClean="0">
                <a:solidFill>
                  <a:srgbClr val="333399"/>
                </a:solidFill>
                <a:latin typeface="+mj-lt"/>
              </a:rPr>
              <a:t>Diminution moyenne de la densité minérale osseuse</a:t>
            </a:r>
            <a:endParaRPr lang="fr-FR" sz="20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99104" y="1788519"/>
            <a:ext cx="3531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333399"/>
                </a:solidFill>
                <a:latin typeface="+mj-lt"/>
              </a:rPr>
              <a:t>Critères secondaires d’efficacité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25104342"/>
              </p:ext>
            </p:extLst>
          </p:nvPr>
        </p:nvGraphicFramePr>
        <p:xfrm>
          <a:off x="250826" y="3886200"/>
          <a:ext cx="8497886" cy="2354580"/>
        </p:xfrm>
        <a:graphic>
          <a:graphicData uri="http://schemas.openxmlformats.org/drawingml/2006/table">
            <a:tbl>
              <a:tblPr/>
              <a:tblGrid>
                <a:gridCol w="391700"/>
                <a:gridCol w="863973"/>
                <a:gridCol w="3979901"/>
                <a:gridCol w="1600200"/>
                <a:gridCol w="1662112"/>
              </a:tblGrid>
              <a:tr h="54351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355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8605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Analysés pour l’émergence de résistance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(3,4 %)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(2,3 %)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primaires de R sur l’intégrase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4*, **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primaires de R sur la TI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2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primaires sur la protéase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306131" y="6248400"/>
            <a:ext cx="68407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Q148R, n = 2, N155H, n = 1, T66I + E92Q + N155H, n = 1 ; ** 1 M184V + K65R et 2 M184V   </a:t>
            </a:r>
            <a:endParaRPr lang="en-GB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50800" y="1219200"/>
            <a:ext cx="821063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fr-FR" sz="20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échec virologique</a:t>
            </a:r>
          </a:p>
          <a:p>
            <a:pPr marL="742950" marR="0" lvl="1" indent="-28575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Réponse virologique </a:t>
            </a:r>
            <a:r>
              <a:rPr kumimoji="0" lang="fr-FR" sz="1600" b="0" i="0" u="none" strike="noStrike" kern="0" cap="none" spc="0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suboptimale</a:t>
            </a: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: 2 ARN VIH consécutifs ≥ 50 c/ml avec baisse &lt; 1 log</a:t>
            </a:r>
            <a:r>
              <a:rPr kumimoji="0" lang="fr-FR" sz="1600" b="0" i="0" u="none" strike="noStrike" kern="0" cap="none" spc="0" normalizeH="0" baseline="-2500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10</a:t>
            </a: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c/ml depuis l’inclusion, à ou après S8,</a:t>
            </a:r>
          </a:p>
          <a:p>
            <a:pPr marL="742950" marR="0" lvl="1" indent="-28575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Rebond virologique: 2 ARN VIH consécutifs ≥ 400 c/ml après avoir obtenu </a:t>
            </a:r>
            <a:b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</a:b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un ARN VIH &lt; 50 c/ml, ou augmentation &gt;1 log</a:t>
            </a:r>
            <a:r>
              <a:rPr kumimoji="0" lang="fr-FR" sz="1600" b="0" i="0" u="none" strike="noStrike" kern="0" cap="none" spc="0" normalizeH="0" baseline="-2500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10 </a:t>
            </a: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c/ml à partir du nadir</a:t>
            </a:r>
          </a:p>
          <a:p>
            <a:pPr marL="742950" marR="0" lvl="1" indent="-28575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ARN VIH ≥ 400 c/ml à la dernière visite (à ou après S48)</a:t>
            </a:r>
          </a:p>
          <a:p>
            <a:pPr marL="342900" marR="0" lvl="0" indent="-34290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fr-FR" sz="20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09" charset="-128"/>
              </a:rPr>
              <a:t>Critères pour évaluation de la résistance</a:t>
            </a:r>
          </a:p>
          <a:p>
            <a:pPr marL="742950" marR="0" lvl="1" indent="-28575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Echec virologique ou ARN VIH </a:t>
            </a:r>
            <a:r>
              <a:rPr kumimoji="0" lang="fr-FR" sz="1600" b="0" i="0" u="sng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&gt;</a:t>
            </a:r>
            <a:r>
              <a:rPr kumimoji="0" lang="fr-FR" sz="1600" b="0" i="0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</a:t>
            </a:r>
            <a:r>
              <a:rPr kumimoji="0" 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400 c/ml à l’arrêt du traitement (à ou après S8 sous traitement de l’étude)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63120" y="3435539"/>
            <a:ext cx="319831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 smtClean="0">
                <a:solidFill>
                  <a:srgbClr val="333399"/>
                </a:solidFill>
                <a:latin typeface="Calibri" pitchFamily="-1" charset="0"/>
              </a:rPr>
              <a:t>Données de résistance à S48</a:t>
            </a:r>
            <a:endParaRPr lang="fr-FR" sz="2000" b="1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0975984"/>
              </p:ext>
            </p:extLst>
          </p:nvPr>
        </p:nvGraphicFramePr>
        <p:xfrm>
          <a:off x="252401" y="1651489"/>
          <a:ext cx="8496063" cy="4287330"/>
        </p:xfrm>
        <a:graphic>
          <a:graphicData uri="http://schemas.openxmlformats.org/drawingml/2006/table">
            <a:tbl>
              <a:tblPr/>
              <a:tblGrid>
                <a:gridCol w="2576985"/>
                <a:gridCol w="648072"/>
                <a:gridCol w="587512"/>
                <a:gridCol w="786419"/>
                <a:gridCol w="834001"/>
                <a:gridCol w="726656"/>
                <a:gridCol w="715998"/>
                <a:gridCol w="786419"/>
                <a:gridCol w="834001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EVG/c/FTC/TDF, n = 353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FTC/TDF, n = 355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228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résistance,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5*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2**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Résistance II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7625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T97A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Résistance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207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Mutation protéase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841199" y="1143000"/>
            <a:ext cx="3639914" cy="40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l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200" b="1" i="0" smtClean="0">
                <a:solidFill>
                  <a:srgbClr val="CC3300"/>
                </a:solidFill>
                <a:latin typeface="Calibri" pitchFamily="-1" charset="0"/>
              </a:rPr>
              <a:t>Données de résistance à S144</a:t>
            </a:r>
            <a:endParaRPr lang="fr-FR" sz="2200" b="1" i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3407389" y="6530975"/>
            <a:ext cx="5628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 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39189" y="6073551"/>
            <a:ext cx="4764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Résistance II + INTI, n = 3, ** Résistance II + INTI, n = 1</a:t>
            </a:r>
            <a:endParaRPr lang="fr-FR" sz="1400" dirty="0">
              <a:solidFill>
                <a:srgbClr val="000066"/>
              </a:solidFill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1505</Words>
  <Application>Microsoft Office PowerPoint</Application>
  <PresentationFormat>Affichage à l'écran (4:3)</PresentationFormat>
  <Paragraphs>536</Paragraphs>
  <Slides>13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ARV_trials_2014</vt:lpstr>
      <vt:lpstr>Comparaison des inhibiteurs d’intégrase vs IP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  <vt:lpstr>Etude GS-236-0103 : EVG/c/FTC/TDF QD vs ATV/r  + FTC/TDF QD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Utilisateur</cp:lastModifiedBy>
  <cp:revision>115</cp:revision>
  <dcterms:created xsi:type="dcterms:W3CDTF">2014-10-12T15:32:47Z</dcterms:created>
  <dcterms:modified xsi:type="dcterms:W3CDTF">2015-09-24T07:45:09Z</dcterms:modified>
  <cp:category/>
</cp:coreProperties>
</file>