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74" r:id="rId2"/>
    <p:sldId id="268" r:id="rId3"/>
    <p:sldId id="258" r:id="rId4"/>
    <p:sldId id="275" r:id="rId5"/>
    <p:sldId id="276" r:id="rId6"/>
    <p:sldId id="266" r:id="rId7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4" clrIdx="2"/>
  <p:cmAuthor id="3" name="Utilisateur de Microsoft Office" initials="Office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DDDDD"/>
    <a:srgbClr val="333399"/>
    <a:srgbClr val="C0C0C0"/>
    <a:srgbClr val="000066"/>
    <a:srgbClr val="990000"/>
    <a:srgbClr val="FF00FF"/>
    <a:srgbClr val="CC3300"/>
    <a:srgbClr val="7BEB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2762" autoAdjust="0"/>
    <p:restoredTop sz="94660"/>
  </p:normalViewPr>
  <p:slideViewPr>
    <p:cSldViewPr snapToObjects="1">
      <p:cViewPr varScale="1">
        <p:scale>
          <a:sx n="105" d="100"/>
          <a:sy n="105" d="100"/>
        </p:scale>
        <p:origin x="-112" y="-456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0" d="100"/>
          <a:sy n="110" d="100"/>
        </p:scale>
        <p:origin x="-3320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23/08/16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fr-FR" dirty="0">
              <a:ea typeface="ＭＳ Ｐゴシック"/>
              <a:cs typeface="ＭＳ Ｐゴシック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8933A13-E2F4-4380-A4AE-D3C02AD4832E}" type="slidenum">
              <a:rPr lang="fr-FR" altLang="fr-FR" sz="1200">
                <a:latin typeface="Calibri" pitchFamily="34" charset="0"/>
              </a:rPr>
              <a:pPr algn="r" defTabSz="850900"/>
              <a:t>1</a:t>
            </a:fld>
            <a:endParaRPr lang="fr-FR" altLang="fr-FR" sz="12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dirty="0">
              <a:ea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altLang="fr-FR" sz="3200" dirty="0">
                <a:ea typeface="ＭＳ Ｐゴシック"/>
                <a:cs typeface="ＭＳ Ｐゴシック"/>
              </a:rPr>
              <a:t>Epargne d’INTI</a:t>
            </a:r>
          </a:p>
        </p:txBody>
      </p:sp>
      <p:sp>
        <p:nvSpPr>
          <p:cNvPr id="6146" name="Espace réservé du conten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SPARTAN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PROGRESS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RADAR</a:t>
            </a:r>
          </a:p>
          <a:p>
            <a:r>
              <a:rPr lang="en-US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NEAT001/ANRS 14</a:t>
            </a:r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3</a:t>
            </a:r>
          </a:p>
          <a:p>
            <a:r>
              <a:rPr lang="fr-FR" altLang="fr-FR" sz="2800" b="1" dirty="0">
                <a:latin typeface="Calibri" pitchFamily="34" charset="0"/>
                <a:ea typeface="ＭＳ Ｐゴシック"/>
                <a:cs typeface="ＭＳ Ｐゴシック"/>
              </a:rPr>
              <a:t>A4001078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VEMAN</a:t>
            </a:r>
            <a:r>
              <a:rPr lang="fr-FR" altLang="fr-FR" sz="2800" b="1" dirty="0">
                <a:latin typeface="Calibri" pitchFamily="34" charset="0"/>
                <a:ea typeface="ＭＳ Ｐゴシック"/>
                <a:cs typeface="ＭＳ Ｐゴシック"/>
              </a:rPr>
              <a:t> 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MODERN</a:t>
            </a:r>
            <a:endParaRPr lang="fr-FR" altLang="fr-FR" sz="2800" b="1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2284409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pPr eaLnBrk="1" hangingPunct="1"/>
            <a:r>
              <a:rPr lang="fr-FR" sz="3200" dirty="0">
                <a:ea typeface="MS PGothic" charset="0"/>
                <a:cs typeface="Arial" charset="0"/>
              </a:rPr>
              <a:t>Etude A4001078 : ATV/r + MVC vs ATV/r + TDF/FTC 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74674" y="1226997"/>
            <a:ext cx="2913149" cy="444500"/>
          </a:xfrm>
        </p:spPr>
        <p:txBody>
          <a:bodyPr/>
          <a:lstStyle/>
          <a:p>
            <a:pPr eaLnBrk="1" hangingPunct="1"/>
            <a:r>
              <a:rPr lang="fr-FR" sz="2800" b="1" dirty="0">
                <a:latin typeface="+mj-lt"/>
                <a:ea typeface="MS PGothic" charset="0"/>
              </a:rPr>
              <a:t>Schéma étude</a:t>
            </a:r>
          </a:p>
          <a:p>
            <a:pPr eaLnBrk="1" hangingPunct="1"/>
            <a:endParaRPr lang="fr-FR" sz="2800" b="1" dirty="0">
              <a:latin typeface="+mj-lt"/>
              <a:ea typeface="MS PGothic" charset="0"/>
            </a:endParaRPr>
          </a:p>
        </p:txBody>
      </p:sp>
      <p:sp>
        <p:nvSpPr>
          <p:cNvPr id="9" name="Rectangle à coins arrondis 8"/>
          <p:cNvSpPr>
            <a:spLocks noChangeArrowheads="1"/>
          </p:cNvSpPr>
          <p:nvPr/>
        </p:nvSpPr>
        <p:spPr bwMode="auto">
          <a:xfrm>
            <a:off x="323528" y="1988840"/>
            <a:ext cx="3182538" cy="2195999"/>
          </a:xfrm>
          <a:prstGeom prst="roundRect">
            <a:avLst>
              <a:gd name="adj" fmla="val 16667"/>
            </a:avLst>
          </a:prstGeom>
          <a:solidFill>
            <a:srgbClr val="E5E5F7"/>
          </a:solidFill>
          <a:ln w="9525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≥ 16 ans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VIH+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Naïfs d’antirétroviraux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ARN VIH-1 ≥ 1 000 c/ml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CD4 ≥ 100/mm</a:t>
            </a:r>
            <a:r>
              <a:rPr lang="fr-FR" sz="1600" b="1" baseline="30000" dirty="0">
                <a:solidFill>
                  <a:srgbClr val="000066"/>
                </a:solidFill>
                <a:latin typeface="+mj-lt"/>
              </a:rPr>
              <a:t>3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Tropisme CCR5 (Trofile®)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Pas de résistance à TDF, </a:t>
            </a:r>
            <a:br>
              <a:rPr lang="fr-FR" sz="1600" b="1" dirty="0">
                <a:solidFill>
                  <a:srgbClr val="000066"/>
                </a:solidFill>
                <a:latin typeface="+mj-lt"/>
              </a:rPr>
            </a:br>
            <a:r>
              <a:rPr lang="fr-FR" sz="1600" b="1" dirty="0">
                <a:solidFill>
                  <a:srgbClr val="000066"/>
                </a:solidFill>
                <a:latin typeface="+mj-lt"/>
              </a:rPr>
              <a:t>FTC ou ATV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Co-infection VHB exclue</a:t>
            </a:r>
          </a:p>
        </p:txBody>
      </p:sp>
      <p:sp>
        <p:nvSpPr>
          <p:cNvPr id="125963" name="Rectangle à coins arrondis 9"/>
          <p:cNvSpPr>
            <a:spLocks noChangeArrowheads="1"/>
          </p:cNvSpPr>
          <p:nvPr/>
        </p:nvSpPr>
        <p:spPr bwMode="auto">
          <a:xfrm>
            <a:off x="5134796" y="2372616"/>
            <a:ext cx="3498014" cy="449927"/>
          </a:xfrm>
          <a:prstGeom prst="rect">
            <a:avLst/>
          </a:prstGeom>
          <a:solidFill>
            <a:srgbClr val="FF00FF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b="1" dirty="0">
                <a:solidFill>
                  <a:schemeClr val="bg1"/>
                </a:solidFill>
                <a:latin typeface="+mj-lt"/>
              </a:rPr>
              <a:t>ATV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/r 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3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00/100 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q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d + </a:t>
            </a:r>
            <a:r>
              <a:rPr lang="fr-FR" b="1" dirty="0">
                <a:solidFill>
                  <a:schemeClr val="bg1"/>
                </a:solidFill>
                <a:latin typeface="+mj-lt"/>
              </a:rPr>
              <a:t>MVC 150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 qd</a:t>
            </a:r>
          </a:p>
        </p:txBody>
      </p:sp>
      <p:sp>
        <p:nvSpPr>
          <p:cNvPr id="125964" name="Rectangle à coins arrondis 10"/>
          <p:cNvSpPr>
            <a:spLocks noChangeArrowheads="1"/>
          </p:cNvSpPr>
          <p:nvPr/>
        </p:nvSpPr>
        <p:spPr bwMode="auto">
          <a:xfrm>
            <a:off x="5134796" y="3336806"/>
            <a:ext cx="3498014" cy="449927"/>
          </a:xfrm>
          <a:prstGeom prst="rect">
            <a:avLst/>
          </a:prstGeom>
          <a:solidFill>
            <a:srgbClr val="990000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b="1" dirty="0">
                <a:solidFill>
                  <a:schemeClr val="bg1"/>
                </a:solidFill>
                <a:latin typeface="+mj-lt"/>
              </a:rPr>
              <a:t>AT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V/r + TDF/FTC</a:t>
            </a:r>
          </a:p>
        </p:txBody>
      </p:sp>
      <p:sp>
        <p:nvSpPr>
          <p:cNvPr id="125960" name="ZoneTexte 106"/>
          <p:cNvSpPr txBox="1">
            <a:spLocks noChangeArrowheads="1"/>
          </p:cNvSpPr>
          <p:nvPr/>
        </p:nvSpPr>
        <p:spPr bwMode="auto">
          <a:xfrm>
            <a:off x="8716963" y="34925"/>
            <a:ext cx="39528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r>
              <a:rPr lang="fr-FR" sz="1000" b="1" baseline="0" dirty="0">
                <a:solidFill>
                  <a:srgbClr val="FFFFFF"/>
                </a:solidFill>
                <a:cs typeface="Arial" charset="0"/>
              </a:rPr>
              <a:t>118</a:t>
            </a:r>
          </a:p>
        </p:txBody>
      </p:sp>
      <p:sp>
        <p:nvSpPr>
          <p:cNvPr id="86" name="Text Box 36"/>
          <p:cNvSpPr txBox="1">
            <a:spLocks noChangeArrowheads="1"/>
          </p:cNvSpPr>
          <p:nvPr/>
        </p:nvSpPr>
        <p:spPr bwMode="auto">
          <a:xfrm>
            <a:off x="4432830" y="2248891"/>
            <a:ext cx="6555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60</a:t>
            </a:r>
          </a:p>
        </p:txBody>
      </p:sp>
      <p:sp>
        <p:nvSpPr>
          <p:cNvPr id="87" name="Text Box 37"/>
          <p:cNvSpPr txBox="1">
            <a:spLocks noChangeArrowheads="1"/>
          </p:cNvSpPr>
          <p:nvPr/>
        </p:nvSpPr>
        <p:spPr bwMode="auto">
          <a:xfrm>
            <a:off x="4443831" y="3596819"/>
            <a:ext cx="6335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61</a:t>
            </a:r>
          </a:p>
        </p:txBody>
      </p:sp>
      <p:cxnSp>
        <p:nvCxnSpPr>
          <p:cNvPr id="88" name="Connecteur droit 66"/>
          <p:cNvCxnSpPr>
            <a:cxnSpLocks noChangeShapeType="1"/>
          </p:cNvCxnSpPr>
          <p:nvPr/>
        </p:nvCxnSpPr>
        <p:spPr bwMode="auto">
          <a:xfrm rot="5400000">
            <a:off x="3840251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9" name="Oval 170"/>
          <p:cNvSpPr>
            <a:spLocks noChangeArrowheads="1"/>
          </p:cNvSpPr>
          <p:nvPr/>
        </p:nvSpPr>
        <p:spPr bwMode="auto">
          <a:xfrm>
            <a:off x="3281414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1 : 1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Sans insu</a:t>
            </a:r>
          </a:p>
        </p:txBody>
      </p:sp>
      <p:grpSp>
        <p:nvGrpSpPr>
          <p:cNvPr id="90" name="Grouper 89"/>
          <p:cNvGrpSpPr/>
          <p:nvPr/>
        </p:nvGrpSpPr>
        <p:grpSpPr>
          <a:xfrm>
            <a:off x="3531385" y="2568119"/>
            <a:ext cx="1576952" cy="990600"/>
            <a:chOff x="3087656" y="2629315"/>
            <a:chExt cx="1576952" cy="990600"/>
          </a:xfrm>
        </p:grpSpPr>
        <p:sp>
          <p:nvSpPr>
            <p:cNvPr id="91" name="Line 105"/>
            <p:cNvSpPr>
              <a:spLocks noChangeShapeType="1"/>
            </p:cNvSpPr>
            <p:nvPr/>
          </p:nvSpPr>
          <p:spPr bwMode="auto">
            <a:xfrm>
              <a:off x="3087656" y="3153190"/>
              <a:ext cx="935999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kern="0" dirty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2" name="Line 3"/>
            <p:cNvSpPr>
              <a:spLocks noChangeShapeType="1"/>
            </p:cNvSpPr>
            <p:nvPr/>
          </p:nvSpPr>
          <p:spPr bwMode="auto">
            <a:xfrm>
              <a:off x="4029608" y="2629315"/>
              <a:ext cx="0" cy="99060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kern="0" dirty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3" name="Line 4"/>
            <p:cNvSpPr>
              <a:spLocks noChangeShapeType="1"/>
            </p:cNvSpPr>
            <p:nvPr/>
          </p:nvSpPr>
          <p:spPr bwMode="auto">
            <a:xfrm>
              <a:off x="4013733" y="2638840"/>
              <a:ext cx="650875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kern="0" dirty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4" name="Line 5"/>
            <p:cNvSpPr>
              <a:spLocks noChangeShapeType="1"/>
            </p:cNvSpPr>
            <p:nvPr/>
          </p:nvSpPr>
          <p:spPr bwMode="auto">
            <a:xfrm>
              <a:off x="4021670" y="3619915"/>
              <a:ext cx="622300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kern="0" dirty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sp>
        <p:nvSpPr>
          <p:cNvPr id="95" name="Oval 110"/>
          <p:cNvSpPr>
            <a:spLocks noChangeArrowheads="1"/>
          </p:cNvSpPr>
          <p:nvPr/>
        </p:nvSpPr>
        <p:spPr bwMode="auto">
          <a:xfrm>
            <a:off x="8360756" y="133828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fr-FR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fr-FR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6" name="Line 172"/>
          <p:cNvSpPr>
            <a:spLocks noChangeShapeType="1"/>
          </p:cNvSpPr>
          <p:nvPr/>
        </p:nvSpPr>
        <p:spPr bwMode="auto">
          <a:xfrm>
            <a:off x="8659206" y="187803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 dirty="0"/>
          </a:p>
        </p:txBody>
      </p:sp>
      <p:sp>
        <p:nvSpPr>
          <p:cNvPr id="97" name="Espace réservé du contenu 2"/>
          <p:cNvSpPr>
            <a:spLocks/>
          </p:cNvSpPr>
          <p:nvPr/>
        </p:nvSpPr>
        <p:spPr bwMode="auto">
          <a:xfrm>
            <a:off x="34925" y="4248979"/>
            <a:ext cx="9066213" cy="2574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Critère principal : % avec ARN VIH &lt; 50 c/ml à S48 (ITT, donnée manquante, arrêt = échec), pas de puissance pour mettre en évidence une différence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Echec du traitement : diminution ARN VIH &lt; 1 log</a:t>
            </a:r>
            <a:r>
              <a:rPr lang="fr-FR" baseline="-25000" dirty="0">
                <a:solidFill>
                  <a:srgbClr val="000066"/>
                </a:solidFill>
              </a:rPr>
              <a:t>10</a:t>
            </a:r>
            <a:r>
              <a:rPr lang="fr-FR" dirty="0">
                <a:solidFill>
                  <a:srgbClr val="000066"/>
                </a:solidFill>
              </a:rPr>
              <a:t> c/ml entre l’inclusion </a:t>
            </a:r>
            <a:br>
              <a:rPr lang="fr-FR" dirty="0">
                <a:solidFill>
                  <a:srgbClr val="000066"/>
                </a:solidFill>
              </a:rPr>
            </a:br>
            <a:r>
              <a:rPr lang="fr-FR" dirty="0">
                <a:solidFill>
                  <a:srgbClr val="000066"/>
                </a:solidFill>
              </a:rPr>
              <a:t>et S4 ou au-delà ; non obtention ARN VIH &lt; 400 c/ml à S24 ; ou rebond ARN VIH &gt; 1 000 c/ml sur 2 mesures consécutives à moins de 14 jours d’intervalle chez les patients ayant obtenu un ARN VIH &lt; 400 c/ml à 2 visites consécutives</a:t>
            </a:r>
          </a:p>
        </p:txBody>
      </p:sp>
      <p:sp>
        <p:nvSpPr>
          <p:cNvPr id="98" name="ZoneTexte 69"/>
          <p:cNvSpPr txBox="1">
            <a:spLocks noChangeArrowheads="1"/>
          </p:cNvSpPr>
          <p:nvPr/>
        </p:nvSpPr>
        <p:spPr bwMode="auto">
          <a:xfrm>
            <a:off x="6781241" y="6582618"/>
            <a:ext cx="2355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Mills A. JAIDS 2013;62:164-70</a:t>
            </a:r>
          </a:p>
        </p:txBody>
      </p:sp>
      <p:sp>
        <p:nvSpPr>
          <p:cNvPr id="99" name="AutoShape 162"/>
          <p:cNvSpPr>
            <a:spLocks noChangeArrowheads="1"/>
          </p:cNvSpPr>
          <p:nvPr/>
        </p:nvSpPr>
        <p:spPr bwMode="auto">
          <a:xfrm>
            <a:off x="-1" y="6605389"/>
            <a:ext cx="86399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200" b="1" i="1" dirty="0">
                <a:solidFill>
                  <a:srgbClr val="333399"/>
                </a:solidFill>
                <a:latin typeface="Cambria" pitchFamily="18" charset="0"/>
              </a:rPr>
              <a:t>A4001078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24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774958"/>
              </p:ext>
            </p:extLst>
          </p:nvPr>
        </p:nvGraphicFramePr>
        <p:xfrm>
          <a:off x="383371" y="1932236"/>
          <a:ext cx="8278421" cy="4377083"/>
        </p:xfrm>
        <a:graphic>
          <a:graphicData uri="http://schemas.openxmlformats.org/drawingml/2006/table">
            <a:tbl>
              <a:tblPr/>
              <a:tblGrid>
                <a:gridCol w="43004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663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16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772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9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9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9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en-GB" sz="1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90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VIH, log</a:t>
                      </a:r>
                      <a:r>
                        <a:rPr kumimoji="0" lang="en-GB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copies/ml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81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Arrêt avant S48,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Pour événement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Pour 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perte d’efficacité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81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Switch ATV/r pour </a:t>
                      </a:r>
                      <a:r>
                        <a:rPr kumimoji="0" lang="en-GB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ictère</a:t>
                      </a: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Switch pour DRV/r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Switch pour LPV/r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  <a:b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n-GB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67544" y="1383948"/>
            <a:ext cx="8424936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(moyenne) et devenir des patients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pPr eaLnBrk="1" hangingPunct="1"/>
            <a:r>
              <a:rPr lang="fr-FR" sz="3200" dirty="0">
                <a:ea typeface="MS PGothic" charset="0"/>
                <a:cs typeface="Arial" charset="0"/>
              </a:rPr>
              <a:t>Etude A4001078 : ATV/r + MVC vs ATV/r + TDF/FTC 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781241" y="6582618"/>
            <a:ext cx="2355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Mills A. JAIDS 2013;62:164-70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" name="AutoShape 162"/>
          <p:cNvSpPr>
            <a:spLocks noChangeArrowheads="1"/>
          </p:cNvSpPr>
          <p:nvPr/>
        </p:nvSpPr>
        <p:spPr bwMode="auto">
          <a:xfrm>
            <a:off x="-1" y="6605389"/>
            <a:ext cx="86399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A4001078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01707" y="6197498"/>
            <a:ext cx="878446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500" dirty="0">
                <a:solidFill>
                  <a:srgbClr val="000066"/>
                </a:solidFill>
              </a:rPr>
              <a:t>Modification médiane entre J0 et S48 du taux de CD4/mm</a:t>
            </a:r>
            <a:r>
              <a:rPr lang="fr-FR" sz="1500" baseline="30000" dirty="0">
                <a:solidFill>
                  <a:srgbClr val="000066"/>
                </a:solidFill>
              </a:rPr>
              <a:t>3 </a:t>
            </a:r>
            <a:r>
              <a:rPr lang="fr-FR" sz="1500" dirty="0">
                <a:solidFill>
                  <a:srgbClr val="000066"/>
                </a:solidFill>
              </a:rPr>
              <a:t>: + 173 pour MVC vs + 187 pour TDF/FTC</a:t>
            </a:r>
          </a:p>
        </p:txBody>
      </p:sp>
      <p:sp>
        <p:nvSpPr>
          <p:cNvPr id="26" name="Text Box 76"/>
          <p:cNvSpPr txBox="1">
            <a:spLocks noChangeArrowheads="1"/>
          </p:cNvSpPr>
          <p:nvPr/>
        </p:nvSpPr>
        <p:spPr bwMode="auto">
          <a:xfrm>
            <a:off x="985713" y="1150938"/>
            <a:ext cx="73307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914400" eaLnBrk="1" hangingPunct="1"/>
            <a:r>
              <a:rPr lang="fr-FR" altLang="fr-FR" sz="2400" b="1" dirty="0">
                <a:solidFill>
                  <a:srgbClr val="CC3300"/>
                </a:solidFill>
                <a:latin typeface="+mj-lt"/>
              </a:rPr>
              <a:t>ARN VIH-1 &lt; 50 c/ml à S48, ITT, manquant/arrêt = échec</a:t>
            </a:r>
          </a:p>
        </p:txBody>
      </p:sp>
      <p:sp>
        <p:nvSpPr>
          <p:cNvPr id="80" name="ZoneTexte 69"/>
          <p:cNvSpPr txBox="1">
            <a:spLocks noChangeArrowheads="1"/>
          </p:cNvSpPr>
          <p:nvPr/>
        </p:nvSpPr>
        <p:spPr bwMode="auto">
          <a:xfrm>
            <a:off x="6781241" y="6582618"/>
            <a:ext cx="2355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Mills A. JAIDS 2013;62:164-70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81" name="AutoShape 162"/>
          <p:cNvSpPr>
            <a:spLocks noChangeArrowheads="1"/>
          </p:cNvSpPr>
          <p:nvPr/>
        </p:nvSpPr>
        <p:spPr bwMode="auto">
          <a:xfrm>
            <a:off x="-1" y="6605389"/>
            <a:ext cx="86399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A4001078</a:t>
            </a:r>
          </a:p>
        </p:txBody>
      </p:sp>
      <p:sp>
        <p:nvSpPr>
          <p:cNvPr id="83" name="Titre 82"/>
          <p:cNvSpPr>
            <a:spLocks noGrp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r>
              <a:rPr lang="fr-FR" sz="3200" dirty="0">
                <a:ea typeface="MS PGothic" charset="0"/>
                <a:cs typeface="Arial" charset="0"/>
              </a:rPr>
              <a:t>Etude A4001078 : ATV/r + MVC vs ATV/r + TDF/FTC </a:t>
            </a:r>
            <a:endParaRPr lang="fr-FR" sz="3200" dirty="0"/>
          </a:p>
        </p:txBody>
      </p:sp>
      <p:sp>
        <p:nvSpPr>
          <p:cNvPr id="86" name="Espace réservé du contenu 84"/>
          <p:cNvSpPr txBox="1">
            <a:spLocks/>
          </p:cNvSpPr>
          <p:nvPr/>
        </p:nvSpPr>
        <p:spPr bwMode="auto">
          <a:xfrm>
            <a:off x="5302852" y="2650799"/>
            <a:ext cx="3661636" cy="229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174625" indent="-174625" defTabSz="914400"/>
            <a:r>
              <a:rPr lang="fr-FR" sz="1800" kern="0" dirty="0">
                <a:solidFill>
                  <a:srgbClr val="000066"/>
                </a:solidFill>
              </a:rPr>
              <a:t>Résultats du génotype :</a:t>
            </a:r>
            <a:br>
              <a:rPr lang="fr-FR" sz="1800" kern="0" dirty="0">
                <a:solidFill>
                  <a:srgbClr val="000066"/>
                </a:solidFill>
              </a:rPr>
            </a:br>
            <a:r>
              <a:rPr lang="fr-FR" sz="1800" kern="0" dirty="0">
                <a:solidFill>
                  <a:srgbClr val="000066"/>
                </a:solidFill>
              </a:rPr>
              <a:t>3 patients dans chaque groupe avec ARN VH-1 ≥ 500 c/ml au moment de l’arrêt :</a:t>
            </a:r>
          </a:p>
          <a:p>
            <a:pPr marL="534988" lvl="1" indent="-174625" defTabSz="914400"/>
            <a:r>
              <a:rPr lang="fr-FR" sz="1600" kern="0" dirty="0"/>
              <a:t>Aucune résistance à aucun ARV</a:t>
            </a:r>
          </a:p>
          <a:p>
            <a:pPr marL="534988" lvl="1" indent="-174625" defTabSz="914400"/>
            <a:r>
              <a:rPr lang="fr-FR" sz="1600" kern="0" dirty="0"/>
              <a:t>Pas de modification du tropisme dans le groupe MVC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683568" y="1844824"/>
            <a:ext cx="5040564" cy="4383641"/>
            <a:chOff x="683568" y="1844824"/>
            <a:chExt cx="5040564" cy="4383641"/>
          </a:xfrm>
        </p:grpSpPr>
        <p:sp>
          <p:nvSpPr>
            <p:cNvPr id="47" name="AutoShape 165"/>
            <p:cNvSpPr>
              <a:spLocks noChangeArrowheads="1"/>
            </p:cNvSpPr>
            <p:nvPr/>
          </p:nvSpPr>
          <p:spPr bwMode="auto">
            <a:xfrm>
              <a:off x="1698551" y="1932497"/>
              <a:ext cx="4025581" cy="41260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defPPr>
                <a:defRPr lang="fr-FR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grpSp>
          <p:nvGrpSpPr>
            <p:cNvPr id="5" name="Groupe 4"/>
            <p:cNvGrpSpPr/>
            <p:nvPr/>
          </p:nvGrpSpPr>
          <p:grpSpPr>
            <a:xfrm>
              <a:off x="683568" y="1844824"/>
              <a:ext cx="5040564" cy="4383641"/>
              <a:chOff x="683568" y="1543629"/>
              <a:chExt cx="5040564" cy="4383641"/>
            </a:xfrm>
          </p:grpSpPr>
          <p:grpSp>
            <p:nvGrpSpPr>
              <p:cNvPr id="82" name="Groupe 81"/>
              <p:cNvGrpSpPr/>
              <p:nvPr/>
            </p:nvGrpSpPr>
            <p:grpSpPr>
              <a:xfrm>
                <a:off x="1835696" y="1654508"/>
                <a:ext cx="3888436" cy="376511"/>
                <a:chOff x="4622075" y="1222460"/>
                <a:chExt cx="2315049" cy="376511"/>
              </a:xfrm>
            </p:grpSpPr>
            <p:sp>
              <p:nvSpPr>
                <p:cNvPr id="67" name="Rectangle 3"/>
                <p:cNvSpPr>
                  <a:spLocks noChangeArrowheads="1"/>
                </p:cNvSpPr>
                <p:nvPr/>
              </p:nvSpPr>
              <p:spPr bwMode="auto">
                <a:xfrm>
                  <a:off x="4622075" y="1350289"/>
                  <a:ext cx="177800" cy="144462"/>
                </a:xfrm>
                <a:prstGeom prst="rect">
                  <a:avLst/>
                </a:prstGeom>
                <a:solidFill>
                  <a:srgbClr val="FF00FF"/>
                </a:solidFill>
                <a:ln>
                  <a:noFill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9pPr>
                </a:lstStyle>
                <a:p>
                  <a:pPr algn="l" defTabSz="914400" eaLnBrk="1" hangingPunct="1"/>
                  <a:endParaRPr lang="en-GB" altLang="fr-FR" sz="2400">
                    <a:solidFill>
                      <a:srgbClr val="333399"/>
                    </a:solidFill>
                  </a:endParaRPr>
                </a:p>
              </p:txBody>
            </p:sp>
            <p:sp>
              <p:nvSpPr>
                <p:cNvPr id="68" name="Rectangle 4"/>
                <p:cNvSpPr>
                  <a:spLocks noChangeArrowheads="1"/>
                </p:cNvSpPr>
                <p:nvPr/>
              </p:nvSpPr>
              <p:spPr bwMode="auto">
                <a:xfrm>
                  <a:off x="5736763" y="1339935"/>
                  <a:ext cx="177800" cy="144463"/>
                </a:xfrm>
                <a:prstGeom prst="rect">
                  <a:avLst/>
                </a:prstGeom>
                <a:solidFill>
                  <a:srgbClr val="990000"/>
                </a:solidFill>
                <a:ln>
                  <a:noFill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9pPr>
                </a:lstStyle>
                <a:p>
                  <a:pPr algn="l" defTabSz="914400" eaLnBrk="1" hangingPunct="1"/>
                  <a:endParaRPr lang="en-GB" altLang="fr-FR" sz="2400">
                    <a:solidFill>
                      <a:srgbClr val="333399"/>
                    </a:solidFill>
                  </a:endParaRPr>
                </a:p>
              </p:txBody>
            </p:sp>
            <p:sp>
              <p:nvSpPr>
                <p:cNvPr id="69" name="ZoneTexte 84"/>
                <p:cNvSpPr txBox="1">
                  <a:spLocks noChangeArrowheads="1"/>
                </p:cNvSpPr>
                <p:nvPr/>
              </p:nvSpPr>
              <p:spPr bwMode="auto">
                <a:xfrm>
                  <a:off x="4766688" y="1229639"/>
                  <a:ext cx="868670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9pPr>
                </a:lstStyle>
                <a:p>
                  <a:pPr defTabSz="914400" eaLnBrk="1" hangingPunct="1"/>
                  <a:r>
                    <a:rPr lang="en-GB" altLang="fr-FR" b="1" dirty="0">
                      <a:solidFill>
                        <a:srgbClr val="333399"/>
                      </a:solidFill>
                      <a:latin typeface="Calibri" pitchFamily="34" charset="0"/>
                    </a:rPr>
                    <a:t>ATV/r + MVC</a:t>
                  </a:r>
                </a:p>
              </p:txBody>
            </p:sp>
            <p:sp>
              <p:nvSpPr>
                <p:cNvPr id="70" name="ZoneTexte 85"/>
                <p:cNvSpPr txBox="1">
                  <a:spLocks noChangeArrowheads="1"/>
                </p:cNvSpPr>
                <p:nvPr/>
              </p:nvSpPr>
              <p:spPr bwMode="auto">
                <a:xfrm>
                  <a:off x="5880343" y="1222460"/>
                  <a:ext cx="1056781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ＭＳ Ｐゴシック" pitchFamily="34" charset="-128"/>
                    </a:defRPr>
                  </a:lvl9pPr>
                </a:lstStyle>
                <a:p>
                  <a:pPr defTabSz="914400" eaLnBrk="1" hangingPunct="1"/>
                  <a:r>
                    <a:rPr lang="en-GB" altLang="fr-FR" b="1" dirty="0">
                      <a:solidFill>
                        <a:srgbClr val="333399"/>
                      </a:solidFill>
                      <a:latin typeface="Calibri" pitchFamily="34" charset="0"/>
                    </a:rPr>
                    <a:t>ATV/r + TDF/FTC</a:t>
                  </a:r>
                </a:p>
              </p:txBody>
            </p:sp>
          </p:grpSp>
          <p:sp>
            <p:nvSpPr>
              <p:cNvPr id="12" name="Rectangle 123"/>
              <p:cNvSpPr>
                <a:spLocks noChangeArrowheads="1"/>
              </p:cNvSpPr>
              <p:nvPr/>
            </p:nvSpPr>
            <p:spPr bwMode="auto">
              <a:xfrm>
                <a:off x="1698551" y="2695780"/>
                <a:ext cx="584200" cy="2570868"/>
              </a:xfrm>
              <a:prstGeom prst="rect">
                <a:avLst/>
              </a:prstGeom>
              <a:solidFill>
                <a:srgbClr val="FF00FF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endParaRPr lang="fr-FR" alt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13" name="Rectangle 124"/>
              <p:cNvSpPr>
                <a:spLocks noChangeArrowheads="1"/>
              </p:cNvSpPr>
              <p:nvPr/>
            </p:nvSpPr>
            <p:spPr bwMode="auto">
              <a:xfrm>
                <a:off x="3788190" y="2938668"/>
                <a:ext cx="585788" cy="2327980"/>
              </a:xfrm>
              <a:prstGeom prst="rect">
                <a:avLst/>
              </a:prstGeom>
              <a:solidFill>
                <a:srgbClr val="FF00FF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endParaRPr lang="fr-FR" alt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16" name="Rectangle 127"/>
              <p:cNvSpPr>
                <a:spLocks noChangeArrowheads="1"/>
              </p:cNvSpPr>
              <p:nvPr/>
            </p:nvSpPr>
            <p:spPr bwMode="auto">
              <a:xfrm>
                <a:off x="2279830" y="2329067"/>
                <a:ext cx="566738" cy="2937581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endParaRPr lang="fr-FR" alt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17" name="Rectangle 128"/>
              <p:cNvSpPr>
                <a:spLocks noChangeArrowheads="1"/>
              </p:cNvSpPr>
              <p:nvPr/>
            </p:nvSpPr>
            <p:spPr bwMode="auto">
              <a:xfrm>
                <a:off x="4369215" y="2664030"/>
                <a:ext cx="566738" cy="2602619"/>
              </a:xfrm>
              <a:prstGeom prst="rect">
                <a:avLst/>
              </a:prstGeom>
              <a:solidFill>
                <a:srgbClr val="990000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:endParaRPr lang="fr-FR" alt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20" name="Rectangle 23"/>
              <p:cNvSpPr>
                <a:spLocks noChangeArrowheads="1"/>
              </p:cNvSpPr>
              <p:nvPr/>
            </p:nvSpPr>
            <p:spPr bwMode="auto">
              <a:xfrm>
                <a:off x="3921447" y="2682405"/>
                <a:ext cx="319273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defTabSz="914400" eaLnBrk="1" hangingPunct="1"/>
                <a:r>
                  <a:rPr lang="en-GB" altLang="fr-FR" sz="1400" b="1" dirty="0">
                    <a:solidFill>
                      <a:srgbClr val="333399"/>
                    </a:solidFill>
                    <a:latin typeface="+mj-lt"/>
                  </a:rPr>
                  <a:t>68,8</a:t>
                </a:r>
                <a:endParaRPr lang="en-GB" altLang="fr-FR" sz="40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1" name="Rectangle 25"/>
              <p:cNvSpPr>
                <a:spLocks noChangeArrowheads="1"/>
              </p:cNvSpPr>
              <p:nvPr/>
            </p:nvSpPr>
            <p:spPr bwMode="auto">
              <a:xfrm>
                <a:off x="4492283" y="2442909"/>
                <a:ext cx="320601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defTabSz="914400" eaLnBrk="1" hangingPunct="1"/>
                <a:r>
                  <a:rPr lang="en-GB" altLang="fr-FR" sz="1400" b="1" dirty="0">
                    <a:solidFill>
                      <a:srgbClr val="333399"/>
                    </a:solidFill>
                    <a:latin typeface="+mj-lt"/>
                  </a:rPr>
                  <a:t>77,3</a:t>
                </a:r>
                <a:endParaRPr lang="en-GB" altLang="fr-FR" sz="40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2" name="Text Box 57"/>
              <p:cNvSpPr txBox="1">
                <a:spLocks noChangeArrowheads="1"/>
              </p:cNvSpPr>
              <p:nvPr/>
            </p:nvSpPr>
            <p:spPr bwMode="auto">
              <a:xfrm>
                <a:off x="1351925" y="5319083"/>
                <a:ext cx="1866416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defTabSz="914400" eaLnBrk="1" hangingPunct="1"/>
                <a:r>
                  <a:rPr lang="en-GB" altLang="fr-FR" sz="1400" b="1" dirty="0">
                    <a:solidFill>
                      <a:srgbClr val="333399"/>
                    </a:solidFill>
                  </a:rPr>
                  <a:t>&lt; 100 000 copies/ml</a:t>
                </a:r>
              </a:p>
            </p:txBody>
          </p:sp>
          <p:sp>
            <p:nvSpPr>
              <p:cNvPr id="24" name="Line 150"/>
              <p:cNvSpPr>
                <a:spLocks noChangeShapeType="1"/>
              </p:cNvSpPr>
              <p:nvPr/>
            </p:nvSpPr>
            <p:spPr bwMode="auto">
              <a:xfrm flipV="1">
                <a:off x="3330061" y="5272745"/>
                <a:ext cx="0" cy="6711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27" name="Line 141"/>
              <p:cNvSpPr>
                <a:spLocks noChangeShapeType="1"/>
              </p:cNvSpPr>
              <p:nvPr/>
            </p:nvSpPr>
            <p:spPr bwMode="auto">
              <a:xfrm>
                <a:off x="1118543" y="1910188"/>
                <a:ext cx="0" cy="3429673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29" name="Line 143"/>
              <p:cNvSpPr>
                <a:spLocks noChangeShapeType="1"/>
              </p:cNvSpPr>
              <p:nvPr/>
            </p:nvSpPr>
            <p:spPr bwMode="auto">
              <a:xfrm>
                <a:off x="1051868" y="4595492"/>
                <a:ext cx="6667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30" name="Line 144"/>
              <p:cNvSpPr>
                <a:spLocks noChangeShapeType="1"/>
              </p:cNvSpPr>
              <p:nvPr/>
            </p:nvSpPr>
            <p:spPr bwMode="auto">
              <a:xfrm>
                <a:off x="1051868" y="3922237"/>
                <a:ext cx="6667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31" name="Line 145"/>
              <p:cNvSpPr>
                <a:spLocks noChangeShapeType="1"/>
              </p:cNvSpPr>
              <p:nvPr/>
            </p:nvSpPr>
            <p:spPr bwMode="auto">
              <a:xfrm>
                <a:off x="1051868" y="3259470"/>
                <a:ext cx="6667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32" name="Line 146"/>
              <p:cNvSpPr>
                <a:spLocks noChangeShapeType="1"/>
              </p:cNvSpPr>
              <p:nvPr/>
            </p:nvSpPr>
            <p:spPr bwMode="auto">
              <a:xfrm>
                <a:off x="1051868" y="2586215"/>
                <a:ext cx="6667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33" name="Line 147"/>
              <p:cNvSpPr>
                <a:spLocks noChangeShapeType="1"/>
              </p:cNvSpPr>
              <p:nvPr/>
            </p:nvSpPr>
            <p:spPr bwMode="auto">
              <a:xfrm>
                <a:off x="1051868" y="1912961"/>
                <a:ext cx="66675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35" name="Rectangle 159"/>
              <p:cNvSpPr>
                <a:spLocks noChangeArrowheads="1"/>
              </p:cNvSpPr>
              <p:nvPr/>
            </p:nvSpPr>
            <p:spPr bwMode="auto">
              <a:xfrm>
                <a:off x="882341" y="5160996"/>
                <a:ext cx="9938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r" defTabSz="914400" eaLnBrk="1" hangingPunct="1"/>
                <a:r>
                  <a:rPr lang="en-GB" altLang="fr-FR" sz="1400" dirty="0">
                    <a:solidFill>
                      <a:srgbClr val="333399"/>
                    </a:solidFill>
                  </a:rPr>
                  <a:t>0</a:t>
                </a:r>
                <a:endParaRPr lang="en-GB" altLang="fr-FR" dirty="0">
                  <a:solidFill>
                    <a:srgbClr val="333399"/>
                  </a:solidFill>
                </a:endParaRPr>
              </a:p>
            </p:txBody>
          </p:sp>
          <p:sp>
            <p:nvSpPr>
              <p:cNvPr id="36" name="Rectangle 160"/>
              <p:cNvSpPr>
                <a:spLocks noChangeArrowheads="1"/>
              </p:cNvSpPr>
              <p:nvPr/>
            </p:nvSpPr>
            <p:spPr bwMode="auto">
              <a:xfrm>
                <a:off x="782955" y="4497836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r" defTabSz="914400" eaLnBrk="1" hangingPunct="1"/>
                <a:r>
                  <a:rPr lang="en-GB" altLang="fr-FR" sz="1400" dirty="0">
                    <a:solidFill>
                      <a:srgbClr val="333399"/>
                    </a:solidFill>
                  </a:rPr>
                  <a:t>20</a:t>
                </a:r>
                <a:endParaRPr lang="en-GB" altLang="fr-FR" dirty="0">
                  <a:solidFill>
                    <a:srgbClr val="333399"/>
                  </a:solidFill>
                </a:endParaRPr>
              </a:p>
            </p:txBody>
          </p:sp>
          <p:sp>
            <p:nvSpPr>
              <p:cNvPr id="37" name="Rectangle 161"/>
              <p:cNvSpPr>
                <a:spLocks noChangeArrowheads="1"/>
              </p:cNvSpPr>
              <p:nvPr/>
            </p:nvSpPr>
            <p:spPr bwMode="auto">
              <a:xfrm>
                <a:off x="782955" y="3820583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r" defTabSz="914400" eaLnBrk="1" hangingPunct="1"/>
                <a:r>
                  <a:rPr lang="en-GB" altLang="fr-FR" sz="1400">
                    <a:solidFill>
                      <a:srgbClr val="333399"/>
                    </a:solidFill>
                  </a:rPr>
                  <a:t>40</a:t>
                </a:r>
                <a:endParaRPr lang="en-GB" alt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38" name="Rectangle 162"/>
              <p:cNvSpPr>
                <a:spLocks noChangeArrowheads="1"/>
              </p:cNvSpPr>
              <p:nvPr/>
            </p:nvSpPr>
            <p:spPr bwMode="auto">
              <a:xfrm>
                <a:off x="782955" y="3151720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r" defTabSz="914400" eaLnBrk="1" hangingPunct="1"/>
                <a:r>
                  <a:rPr lang="en-GB" altLang="fr-FR" sz="1400" dirty="0">
                    <a:solidFill>
                      <a:srgbClr val="333399"/>
                    </a:solidFill>
                  </a:rPr>
                  <a:t>60</a:t>
                </a:r>
                <a:endParaRPr lang="en-GB" altLang="fr-FR" dirty="0">
                  <a:solidFill>
                    <a:srgbClr val="333399"/>
                  </a:solidFill>
                </a:endParaRPr>
              </a:p>
            </p:txBody>
          </p:sp>
          <p:sp>
            <p:nvSpPr>
              <p:cNvPr id="39" name="Rectangle 163"/>
              <p:cNvSpPr>
                <a:spLocks noChangeArrowheads="1"/>
              </p:cNvSpPr>
              <p:nvPr/>
            </p:nvSpPr>
            <p:spPr bwMode="auto">
              <a:xfrm>
                <a:off x="782955" y="2484561"/>
                <a:ext cx="19877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r" defTabSz="914400" eaLnBrk="1" hangingPunct="1"/>
                <a:r>
                  <a:rPr lang="en-GB" altLang="fr-FR" sz="1400">
                    <a:solidFill>
                      <a:srgbClr val="333399"/>
                    </a:solidFill>
                  </a:rPr>
                  <a:t>80</a:t>
                </a:r>
                <a:endParaRPr lang="en-GB" alt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40" name="Rectangle 164"/>
              <p:cNvSpPr>
                <a:spLocks noChangeArrowheads="1"/>
              </p:cNvSpPr>
              <p:nvPr/>
            </p:nvSpPr>
            <p:spPr bwMode="auto">
              <a:xfrm>
                <a:off x="683568" y="1808304"/>
                <a:ext cx="29815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r" defTabSz="914400" eaLnBrk="1" hangingPunct="1"/>
                <a:r>
                  <a:rPr lang="en-GB" altLang="fr-FR" sz="1400" dirty="0">
                    <a:solidFill>
                      <a:srgbClr val="333399"/>
                    </a:solidFill>
                  </a:rPr>
                  <a:t>100</a:t>
                </a:r>
                <a:endParaRPr lang="en-GB" altLang="fr-FR" dirty="0">
                  <a:solidFill>
                    <a:srgbClr val="333399"/>
                  </a:solidFill>
                </a:endParaRPr>
              </a:p>
            </p:txBody>
          </p:sp>
          <p:sp>
            <p:nvSpPr>
              <p:cNvPr id="45" name="Rectangle 23"/>
              <p:cNvSpPr>
                <a:spLocks noChangeArrowheads="1"/>
              </p:cNvSpPr>
              <p:nvPr/>
            </p:nvSpPr>
            <p:spPr bwMode="auto">
              <a:xfrm>
                <a:off x="1830350" y="2420661"/>
                <a:ext cx="320601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defTabSz="914400" eaLnBrk="1" hangingPunct="1"/>
                <a:r>
                  <a:rPr lang="en-GB" altLang="fr-FR" sz="1400" b="1" dirty="0">
                    <a:solidFill>
                      <a:srgbClr val="333399"/>
                    </a:solidFill>
                    <a:latin typeface="+mj-lt"/>
                  </a:rPr>
                  <a:t>76,7</a:t>
                </a:r>
                <a:endParaRPr lang="en-GB" altLang="fr-FR" sz="40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46" name="Rectangle 25"/>
              <p:cNvSpPr>
                <a:spLocks noChangeArrowheads="1"/>
              </p:cNvSpPr>
              <p:nvPr/>
            </p:nvSpPr>
            <p:spPr bwMode="auto">
              <a:xfrm>
                <a:off x="2402898" y="2111223"/>
                <a:ext cx="320601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defTabSz="914400" eaLnBrk="1" hangingPunct="1"/>
                <a:r>
                  <a:rPr lang="en-GB" altLang="fr-FR" sz="1400" b="1" dirty="0">
                    <a:solidFill>
                      <a:srgbClr val="333399"/>
                    </a:solidFill>
                    <a:latin typeface="+mj-lt"/>
                  </a:rPr>
                  <a:t>87,2</a:t>
                </a:r>
                <a:endParaRPr lang="en-GB" altLang="fr-FR" sz="4000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56" name="ZoneTexte 81"/>
              <p:cNvSpPr txBox="1">
                <a:spLocks noChangeArrowheads="1"/>
              </p:cNvSpPr>
              <p:nvPr/>
            </p:nvSpPr>
            <p:spPr bwMode="auto">
              <a:xfrm>
                <a:off x="1182639" y="4941168"/>
                <a:ext cx="418704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l" eaLnBrk="1" hangingPunct="1"/>
                <a:r>
                  <a:rPr lang="en-GB" altLang="fr-FR" sz="1400" dirty="0">
                    <a:solidFill>
                      <a:srgbClr val="333399"/>
                    </a:solidFill>
                  </a:rPr>
                  <a:t>N=</a:t>
                </a:r>
              </a:p>
            </p:txBody>
          </p:sp>
          <p:sp>
            <p:nvSpPr>
              <p:cNvPr id="57" name="ZoneTexte 82"/>
              <p:cNvSpPr txBox="1">
                <a:spLocks noChangeArrowheads="1"/>
              </p:cNvSpPr>
              <p:nvPr/>
            </p:nvSpPr>
            <p:spPr bwMode="auto">
              <a:xfrm>
                <a:off x="1798932" y="4735936"/>
                <a:ext cx="3834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l" eaLnBrk="1" hangingPunct="1"/>
                <a:r>
                  <a:rPr lang="en-GB" altLang="fr-FR" sz="1400" b="1" dirty="0">
                    <a:solidFill>
                      <a:schemeClr val="bg1"/>
                    </a:solidFill>
                  </a:rPr>
                  <a:t/>
                </a:r>
                <a:br>
                  <a:rPr lang="en-GB" altLang="fr-FR" sz="1400" b="1" dirty="0">
                    <a:solidFill>
                      <a:schemeClr val="bg1"/>
                    </a:solidFill>
                  </a:rPr>
                </a:br>
                <a:r>
                  <a:rPr lang="en-GB" altLang="fr-FR" sz="1400" b="1" dirty="0">
                    <a:solidFill>
                      <a:schemeClr val="bg1"/>
                    </a:solidFill>
                  </a:rPr>
                  <a:t>43</a:t>
                </a:r>
              </a:p>
            </p:txBody>
          </p:sp>
          <p:sp>
            <p:nvSpPr>
              <p:cNvPr id="71" name="Text Box 57"/>
              <p:cNvSpPr txBox="1">
                <a:spLocks noChangeArrowheads="1"/>
              </p:cNvSpPr>
              <p:nvPr/>
            </p:nvSpPr>
            <p:spPr bwMode="auto">
              <a:xfrm>
                <a:off x="3455172" y="5319083"/>
                <a:ext cx="1866416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defTabSz="914400" eaLnBrk="1" hangingPunct="1"/>
                <a:r>
                  <a:rPr lang="en-GB" altLang="fr-FR" sz="1400" b="1" u="sng" dirty="0">
                    <a:solidFill>
                      <a:srgbClr val="333399"/>
                    </a:solidFill>
                  </a:rPr>
                  <a:t>&gt;</a:t>
                </a:r>
                <a:r>
                  <a:rPr lang="en-GB" altLang="fr-FR" sz="1400" b="1" dirty="0">
                    <a:solidFill>
                      <a:srgbClr val="333399"/>
                    </a:solidFill>
                  </a:rPr>
                  <a:t> 100 000 copies/ml</a:t>
                </a:r>
              </a:p>
            </p:txBody>
          </p:sp>
          <p:sp>
            <p:nvSpPr>
              <p:cNvPr id="72" name="ZoneTexte 82"/>
              <p:cNvSpPr txBox="1">
                <a:spLocks noChangeArrowheads="1"/>
              </p:cNvSpPr>
              <p:nvPr/>
            </p:nvSpPr>
            <p:spPr bwMode="auto">
              <a:xfrm>
                <a:off x="2371480" y="4735936"/>
                <a:ext cx="3834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l" eaLnBrk="1" hangingPunct="1"/>
                <a:r>
                  <a:rPr lang="en-GB" altLang="fr-FR" sz="1400" b="1" dirty="0">
                    <a:solidFill>
                      <a:schemeClr val="bg1"/>
                    </a:solidFill>
                  </a:rPr>
                  <a:t/>
                </a:r>
                <a:br>
                  <a:rPr lang="en-GB" altLang="fr-FR" sz="1400" b="1" dirty="0">
                    <a:solidFill>
                      <a:schemeClr val="bg1"/>
                    </a:solidFill>
                  </a:rPr>
                </a:br>
                <a:r>
                  <a:rPr lang="en-GB" altLang="fr-FR" sz="1400" b="1" dirty="0">
                    <a:solidFill>
                      <a:schemeClr val="bg1"/>
                    </a:solidFill>
                  </a:rPr>
                  <a:t>39</a:t>
                </a:r>
              </a:p>
            </p:txBody>
          </p:sp>
          <p:sp>
            <p:nvSpPr>
              <p:cNvPr id="73" name="ZoneTexte 82"/>
              <p:cNvSpPr txBox="1">
                <a:spLocks noChangeArrowheads="1"/>
              </p:cNvSpPr>
              <p:nvPr/>
            </p:nvSpPr>
            <p:spPr bwMode="auto">
              <a:xfrm>
                <a:off x="3889365" y="4951379"/>
                <a:ext cx="384365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l" eaLnBrk="1" hangingPunct="1"/>
                <a:r>
                  <a:rPr lang="en-GB" altLang="fr-FR" sz="1400" b="1" dirty="0">
                    <a:solidFill>
                      <a:schemeClr val="bg1"/>
                    </a:solidFill>
                  </a:rPr>
                  <a:t>16</a:t>
                </a:r>
              </a:p>
            </p:txBody>
          </p:sp>
          <p:sp>
            <p:nvSpPr>
              <p:cNvPr id="74" name="ZoneTexte 82"/>
              <p:cNvSpPr txBox="1">
                <a:spLocks noChangeArrowheads="1"/>
              </p:cNvSpPr>
              <p:nvPr/>
            </p:nvSpPr>
            <p:spPr bwMode="auto">
              <a:xfrm>
                <a:off x="4460865" y="4735936"/>
                <a:ext cx="38343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l" eaLnBrk="1" hangingPunct="1"/>
                <a:r>
                  <a:rPr lang="en-GB" altLang="fr-FR" sz="1400" b="1" dirty="0">
                    <a:solidFill>
                      <a:schemeClr val="bg1"/>
                    </a:solidFill>
                  </a:rPr>
                  <a:t/>
                </a:r>
                <a:br>
                  <a:rPr lang="en-GB" altLang="fr-FR" sz="1400" b="1" dirty="0">
                    <a:solidFill>
                      <a:schemeClr val="bg1"/>
                    </a:solidFill>
                  </a:rPr>
                </a:br>
                <a:r>
                  <a:rPr lang="en-GB" altLang="fr-FR" sz="1400" b="1" dirty="0">
                    <a:solidFill>
                      <a:schemeClr val="bg1"/>
                    </a:solidFill>
                  </a:rPr>
                  <a:t>22</a:t>
                </a:r>
              </a:p>
            </p:txBody>
          </p:sp>
          <p:sp>
            <p:nvSpPr>
              <p:cNvPr id="75" name="Text Box 57"/>
              <p:cNvSpPr txBox="1">
                <a:spLocks noChangeArrowheads="1"/>
              </p:cNvSpPr>
              <p:nvPr/>
            </p:nvSpPr>
            <p:spPr bwMode="auto">
              <a:xfrm>
                <a:off x="2610032" y="5588716"/>
                <a:ext cx="144462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defTabSz="914400" eaLnBrk="1" hangingPunct="1"/>
                <a:r>
                  <a:rPr lang="en-GB" altLang="fr-FR" sz="1600" b="1" dirty="0">
                    <a:solidFill>
                      <a:srgbClr val="333399"/>
                    </a:solidFill>
                    <a:latin typeface="+mj-lt"/>
                  </a:rPr>
                  <a:t>ARN VIH-1 </a:t>
                </a:r>
                <a:r>
                  <a:rPr lang="en-GB" altLang="fr-FR" sz="1600" b="1" dirty="0" err="1">
                    <a:solidFill>
                      <a:srgbClr val="333399"/>
                    </a:solidFill>
                    <a:latin typeface="+mj-lt"/>
                  </a:rPr>
                  <a:t>à</a:t>
                </a:r>
                <a:r>
                  <a:rPr lang="en-GB" altLang="fr-FR" sz="1600" b="1" dirty="0">
                    <a:solidFill>
                      <a:srgbClr val="333399"/>
                    </a:solidFill>
                    <a:latin typeface="+mj-lt"/>
                  </a:rPr>
                  <a:t> J0</a:t>
                </a:r>
              </a:p>
            </p:txBody>
          </p:sp>
          <p:sp>
            <p:nvSpPr>
              <p:cNvPr id="78" name="Line 12"/>
              <p:cNvSpPr>
                <a:spLocks noChangeShapeType="1"/>
              </p:cNvSpPr>
              <p:nvPr/>
            </p:nvSpPr>
            <p:spPr bwMode="auto">
              <a:xfrm flipV="1">
                <a:off x="1042343" y="5270843"/>
                <a:ext cx="4419383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9" name="Line 150"/>
              <p:cNvSpPr>
                <a:spLocks noChangeShapeType="1"/>
              </p:cNvSpPr>
              <p:nvPr/>
            </p:nvSpPr>
            <p:spPr bwMode="auto">
              <a:xfrm flipV="1">
                <a:off x="5446868" y="5272745"/>
                <a:ext cx="0" cy="67116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928588" y="1543629"/>
                <a:ext cx="367108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 eaLnBrk="1" hangingPunct="1"/>
                <a:r>
                  <a:rPr lang="en-GB" altLang="fr-FR" sz="1600" dirty="0">
                    <a:solidFill>
                      <a:srgbClr val="333399"/>
                    </a:solidFill>
                  </a:rPr>
                  <a:t>%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58959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483658"/>
              </p:ext>
            </p:extLst>
          </p:nvPr>
        </p:nvGraphicFramePr>
        <p:xfrm>
          <a:off x="422418" y="1721644"/>
          <a:ext cx="8470061" cy="4678961"/>
        </p:xfrm>
        <a:graphic>
          <a:graphicData uri="http://schemas.openxmlformats.org/drawingml/2006/table">
            <a:tbl>
              <a:tblPr/>
              <a:tblGrid>
                <a:gridCol w="46140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365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94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969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MVC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60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9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Arrêt pour événement indésirable,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Vomissement, ictère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661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 chez ≥ 10% des patients,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Hyperbilirubinémie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Diarrhée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Infection des voies aériennes supérieures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Nausée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Vomissement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Céphalées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76,7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54,1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 de grade 3-4,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48,3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29,5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9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 grave,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Attribué à ATV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16,7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1 (lithiase rénale)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19,7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Hyperbilirubinémie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grade 3 / grade 4,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50,8 / 15,3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47,5 / 4,9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ALAT grade 3-4 / ASAT grade 3-4,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5,1 / 3,4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1,6 / 3,2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9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Modification moyenne depuis J0 de la clairance 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de la créatinine (formule de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Cockroft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-Gault), ml/min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753507" y="1357292"/>
            <a:ext cx="7427950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Tolérance à S48</a:t>
            </a: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6781241" y="6582618"/>
            <a:ext cx="2355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Mills A. JAIDS 2013;62:164-70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-1" y="6605389"/>
            <a:ext cx="86399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A4001078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r>
              <a:rPr lang="fr-FR" sz="3200" dirty="0">
                <a:ea typeface="MS PGothic" charset="0"/>
                <a:cs typeface="Arial" charset="0"/>
              </a:rPr>
              <a:t>Etude A4001078 : ATV/r + MVC vs ATV/r + TDF/FTC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005583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86278" cy="1106488"/>
          </a:xfrm>
        </p:spPr>
        <p:txBody>
          <a:bodyPr/>
          <a:lstStyle/>
          <a:p>
            <a:r>
              <a:rPr lang="fr-FR" sz="3200" dirty="0">
                <a:ea typeface="MS PGothic" charset="0"/>
                <a:cs typeface="Arial" charset="0"/>
              </a:rPr>
              <a:t>Etude A4001078 : ATV/r + MVC vs ATV/r + TDF/FTC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196752"/>
            <a:ext cx="8913688" cy="5303838"/>
          </a:xfrm>
        </p:spPr>
        <p:txBody>
          <a:bodyPr/>
          <a:lstStyle/>
          <a:p>
            <a:r>
              <a:rPr lang="en-US" sz="2800" b="1" dirty="0">
                <a:latin typeface="+mj-lt"/>
              </a:rPr>
              <a:t>Conclusion</a:t>
            </a:r>
            <a:endParaRPr lang="en-US" sz="2400" b="1" dirty="0">
              <a:latin typeface="+mj-lt"/>
            </a:endParaRPr>
          </a:p>
          <a:p>
            <a:pPr lvl="1"/>
            <a:r>
              <a:rPr lang="fr-FR" sz="2000" dirty="0"/>
              <a:t>Cette étude en ouvert chez les patients naïfs de traitement ARV avec tropisme viral a mis en évidence un pourcentage élevé de patients recevant MVC + TDF/FTC obtenant et maintenant une charge virale indétectable jusqu’à 48 semaines de traitement</a:t>
            </a:r>
          </a:p>
          <a:p>
            <a:pPr lvl="2"/>
            <a:r>
              <a:rPr lang="fr-FR" sz="1800" dirty="0"/>
              <a:t>Faible risque de résistance ou perte de sensibilité aux ARV de l’étude à l’échec</a:t>
            </a:r>
          </a:p>
          <a:p>
            <a:pPr lvl="1"/>
            <a:r>
              <a:rPr lang="fr-FR" sz="2000" dirty="0"/>
              <a:t>En stratifiant sur le taux d’ARN VIH-1 à l’inclusion, le nombre de patients obtenant un taux d’ARN VIH-1 &lt; 50 c/ml à S48 était plus élevé avec TDF/FTC + ATV/r que avec MVC + ATV/r</a:t>
            </a:r>
          </a:p>
          <a:p>
            <a:pPr lvl="1"/>
            <a:r>
              <a:rPr lang="fr-FR" sz="2000" dirty="0"/>
              <a:t>Augmentation des CD4 sous traitement dans les deux groupes </a:t>
            </a:r>
          </a:p>
          <a:p>
            <a:pPr lvl="1"/>
            <a:r>
              <a:rPr lang="fr-FR" sz="2000" dirty="0"/>
              <a:t>La fréquence des </a:t>
            </a:r>
            <a:r>
              <a:rPr lang="fr-FR" sz="2000" dirty="0" err="1"/>
              <a:t>hyperbilirubinémies</a:t>
            </a:r>
            <a:r>
              <a:rPr lang="fr-FR" sz="2000" dirty="0"/>
              <a:t> conduisant à l’arrêt de traitement était plus élevée qu’attendue </a:t>
            </a:r>
          </a:p>
          <a:p>
            <a:pPr lvl="1"/>
            <a:r>
              <a:rPr lang="fr-FR" sz="2000" dirty="0"/>
              <a:t>Limite</a:t>
            </a:r>
          </a:p>
          <a:p>
            <a:pPr lvl="2"/>
            <a:r>
              <a:rPr lang="fr-FR" sz="1800" dirty="0"/>
              <a:t>Puissance insuffisante pour établir la non infériorité</a:t>
            </a: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6781241" y="6582618"/>
            <a:ext cx="235583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Mills A. JAIDS 2013;62:164-70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-1" y="6605389"/>
            <a:ext cx="86399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A4001078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2510</TotalTime>
  <Words>717</Words>
  <Application>Microsoft Macintosh PowerPoint</Application>
  <PresentationFormat>Présentation à l'écran (4:3)</PresentationFormat>
  <Paragraphs>162</Paragraphs>
  <Slides>6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ARV_trials_2016</vt:lpstr>
      <vt:lpstr>Epargne d’INTI</vt:lpstr>
      <vt:lpstr>Etude A4001078 : ATV/r + MVC vs ATV/r + TDF/FTC </vt:lpstr>
      <vt:lpstr>Etude A4001078 : ATV/r + MVC vs ATV/r + TDF/FTC </vt:lpstr>
      <vt:lpstr>Etude A4001078 : ATV/r + MVC vs ATV/r + TDF/FTC </vt:lpstr>
      <vt:lpstr>Etude A4001078 : ATV/r + MVC vs ATV/r + TDF/FTC </vt:lpstr>
      <vt:lpstr>Etude A4001078 : ATV/r + MVC vs ATV/r + TDF/FTC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Utilisateur de Microsoft Office</cp:lastModifiedBy>
  <cp:revision>160</cp:revision>
  <dcterms:created xsi:type="dcterms:W3CDTF">2015-05-20T09:45:14Z</dcterms:created>
  <dcterms:modified xsi:type="dcterms:W3CDTF">2016-08-23T13:30:34Z</dcterms:modified>
</cp:coreProperties>
</file>