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7"/>
  </p:notesMasterIdLst>
  <p:handoutMasterIdLst>
    <p:handoutMasterId r:id="rId8"/>
  </p:handoutMasterIdLst>
  <p:sldIdLst>
    <p:sldId id="949" r:id="rId2"/>
    <p:sldId id="944" r:id="rId3"/>
    <p:sldId id="945" r:id="rId4"/>
    <p:sldId id="946" r:id="rId5"/>
    <p:sldId id="947" r:id="rId6"/>
  </p:sldIdLst>
  <p:sldSz cx="9144000" cy="6858000" type="screen4x3"/>
  <p:notesSz cx="7099300" cy="10234613"/>
  <p:custDataLst>
    <p:tags r:id="rId9"/>
  </p:custDataLst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  <a:srgbClr val="000066"/>
    <a:srgbClr val="C0C0C0"/>
    <a:srgbClr val="006600"/>
    <a:srgbClr val="0066FF"/>
    <a:srgbClr val="3399FF"/>
    <a:srgbClr val="CC00FF"/>
    <a:srgbClr val="660033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3389" autoAdjust="0"/>
    <p:restoredTop sz="94660"/>
  </p:normalViewPr>
  <p:slideViewPr>
    <p:cSldViewPr snapToGrid="0" snapToObjects="1" showGuides="1">
      <p:cViewPr>
        <p:scale>
          <a:sx n="75" d="100"/>
          <a:sy n="75" d="100"/>
        </p:scale>
        <p:origin x="-3438" y="-918"/>
      </p:cViewPr>
      <p:guideLst>
        <p:guide orient="horz"/>
        <p:guide pos="575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50" d="100"/>
        <a:sy n="50" d="100"/>
      </p:scale>
      <p:origin x="0" y="0"/>
    </p:cViewPr>
  </p:notesTextViewPr>
  <p:sorterViewPr>
    <p:cViewPr>
      <p:scale>
        <a:sx n="200" d="100"/>
        <a:sy n="200" d="100"/>
      </p:scale>
      <p:origin x="0" y="82104"/>
    </p:cViewPr>
  </p:sorterViewPr>
  <p:notesViewPr>
    <p:cSldViewPr snapToGrid="0" snapToObjects="1" showGuides="1">
      <p:cViewPr>
        <p:scale>
          <a:sx n="66" d="100"/>
          <a:sy n="66" d="100"/>
        </p:scale>
        <p:origin x="-3872" y="-1056"/>
      </p:cViewPr>
      <p:guideLst>
        <p:guide orient="horz" pos="3224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0263"/>
            <a:ext cx="3074988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00" tIns="47750" rIns="95500" bIns="47750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 i="0">
                <a:solidFill>
                  <a:schemeClr val="tx1"/>
                </a:solidFill>
              </a:defRPr>
            </a:lvl1pPr>
          </a:lstStyle>
          <a:p>
            <a:fld id="{4CC782D6-FB1F-4883-8BB5-8B3802CD2810}" type="slidenum">
              <a:rPr lang="fr-FR"/>
              <a:pPr/>
              <a:t>‹N°›</a:t>
            </a:fld>
            <a:endParaRPr lang="fr-FR"/>
          </a:p>
        </p:txBody>
      </p:sp>
      <p:sp>
        <p:nvSpPr>
          <p:cNvPr id="16387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>
              <a:defRPr/>
            </a:pPr>
            <a:r>
              <a:rPr lang="fr-FR" sz="1400" i="0" dirty="0">
                <a:solidFill>
                  <a:schemeClr val="tx1"/>
                </a:solidFill>
                <a:latin typeface="Trebuchet MS" pitchFamily="-109" charset="0"/>
                <a:ea typeface="ＭＳ Ｐゴシック" pitchFamily="-109" charset="-128"/>
                <a:cs typeface="ＭＳ Ｐゴシック" pitchFamily="-109" charset="-128"/>
              </a:rPr>
              <a:t>ARV-trial.com</a:t>
            </a:r>
          </a:p>
        </p:txBody>
      </p:sp>
    </p:spTree>
    <p:extLst>
      <p:ext uri="{BB962C8B-B14F-4D97-AF65-F5344CB8AC3E}">
        <p14:creationId xmlns:p14="http://schemas.microsoft.com/office/powerpoint/2010/main" val="17738795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6512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7413" y="4860925"/>
            <a:ext cx="5326062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00" tIns="47750" rIns="95500" bIns="477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0263"/>
            <a:ext cx="3074988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00" tIns="47750" rIns="95500" bIns="47750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 i="0">
                <a:solidFill>
                  <a:schemeClr val="tx1"/>
                </a:solidFill>
              </a:defRPr>
            </a:lvl1pPr>
          </a:lstStyle>
          <a:p>
            <a:fld id="{7882DFE8-7E14-4DE2-A43D-C9C802AC9E34}" type="slidenum">
              <a:rPr lang="fr-FR"/>
              <a:pPr/>
              <a:t>‹N°›</a:t>
            </a:fld>
            <a:endParaRPr lang="fr-FR"/>
          </a:p>
        </p:txBody>
      </p:sp>
      <p:sp>
        <p:nvSpPr>
          <p:cNvPr id="1741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>
              <a:defRPr/>
            </a:pPr>
            <a:r>
              <a:rPr lang="fr-FR" sz="1400" i="0" dirty="0">
                <a:solidFill>
                  <a:schemeClr val="tx1"/>
                </a:solidFill>
                <a:latin typeface="Trebuchet MS" pitchFamily="-109" charset="0"/>
                <a:ea typeface="ＭＳ Ｐゴシック" pitchFamily="-109" charset="-128"/>
                <a:cs typeface="ＭＳ Ｐゴシック" pitchFamily="-109" charset="-128"/>
              </a:rPr>
              <a:t>ARV-trial.com</a:t>
            </a:r>
          </a:p>
        </p:txBody>
      </p:sp>
    </p:spTree>
    <p:extLst>
      <p:ext uri="{BB962C8B-B14F-4D97-AF65-F5344CB8AC3E}">
        <p14:creationId xmlns:p14="http://schemas.microsoft.com/office/powerpoint/2010/main" val="1677699532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ＭＳ Ｐゴシック" pitchFamily="-109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altLang="fr-FR" smtClean="0">
              <a:ea typeface="ＭＳ Ｐゴシック" pitchFamily="-1" charset="-128"/>
            </a:endParaRPr>
          </a:p>
        </p:txBody>
      </p:sp>
      <p:sp>
        <p:nvSpPr>
          <p:cNvPr id="15364" name="Rectangle 8"/>
          <p:cNvSpPr txBox="1">
            <a:spLocks noGrp="1" noChangeArrowheads="1"/>
          </p:cNvSpPr>
          <p:nvPr/>
        </p:nvSpPr>
        <p:spPr bwMode="auto">
          <a:xfrm>
            <a:off x="0" y="1"/>
            <a:ext cx="3321050" cy="292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83" tIns="49991" rIns="99983" bIns="49991"/>
          <a:lstStyle/>
          <a:p>
            <a:pPr defTabSz="1000026"/>
            <a:r>
              <a:rPr lang="fr-FR" altLang="fr-FR" sz="1400" dirty="0">
                <a:latin typeface="Trebuchet MS" pitchFamily="-1" charset="0"/>
              </a:rPr>
              <a:t>ARV-trial.com</a:t>
            </a:r>
          </a:p>
        </p:txBody>
      </p:sp>
      <p:sp>
        <p:nvSpPr>
          <p:cNvPr id="15365" name="Rectangle 7"/>
          <p:cNvSpPr txBox="1">
            <a:spLocks noGrp="1" noChangeArrowheads="1"/>
          </p:cNvSpPr>
          <p:nvPr/>
        </p:nvSpPr>
        <p:spPr bwMode="auto">
          <a:xfrm>
            <a:off x="3741738" y="9429751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53" tIns="46025" rIns="92053" bIns="46025" anchor="b"/>
          <a:lstStyle/>
          <a:p>
            <a:pPr algn="r" defTabSz="922247"/>
            <a:fld id="{D8E299A8-BD2F-47C1-A874-21993439B286}" type="slidenum">
              <a:rPr lang="fr-FR" altLang="fr-FR" sz="1300"/>
              <a:pPr algn="r" defTabSz="922247"/>
              <a:t>1</a:t>
            </a:fld>
            <a:endParaRPr lang="fr-FR" altLang="fr-FR" sz="1300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296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9613" y="4860925"/>
            <a:ext cx="5680075" cy="4605338"/>
          </a:xfrm>
          <a:noFill/>
          <a:ln/>
        </p:spPr>
        <p:txBody>
          <a:bodyPr lIns="99048" tIns="49524" rIns="99048" bIns="49524"/>
          <a:lstStyle/>
          <a:p>
            <a:pPr defTabSz="457200" eaLnBrk="1" hangingPunct="1">
              <a:spcBef>
                <a:spcPct val="0"/>
              </a:spcBef>
            </a:pPr>
            <a:endParaRPr lang="en-GB" smtClean="0">
              <a:ea typeface="ＭＳ Ｐゴシック" pitchFamily="34" charset="-128"/>
            </a:endParaRPr>
          </a:p>
        </p:txBody>
      </p:sp>
      <p:sp>
        <p:nvSpPr>
          <p:cNvPr id="29696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83" tIns="49991" rIns="99983" bIns="49991"/>
          <a:lstStyle/>
          <a:p>
            <a:pPr defTabSz="998538"/>
            <a:r>
              <a:rPr lang="fr-FR" sz="1400" i="0">
                <a:solidFill>
                  <a:srgbClr val="000000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296965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53" tIns="46025" rIns="92053" bIns="46025" anchor="b"/>
          <a:lstStyle/>
          <a:p>
            <a:pPr algn="r" defTabSz="922338"/>
            <a:fld id="{0F3420FE-1ACD-4EA2-8DBB-DA5CC940C3C8}" type="slidenum">
              <a:rPr lang="fr-FR" sz="1300" i="0">
                <a:solidFill>
                  <a:srgbClr val="000000"/>
                </a:solidFill>
              </a:rPr>
              <a:pPr algn="r" defTabSz="922338"/>
              <a:t>2</a:t>
            </a:fld>
            <a:endParaRPr lang="fr-FR" sz="1300" i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299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9613" y="4860925"/>
            <a:ext cx="5680075" cy="4605338"/>
          </a:xfrm>
          <a:noFill/>
          <a:ln/>
        </p:spPr>
        <p:txBody>
          <a:bodyPr lIns="99048" tIns="49524" rIns="99048" bIns="49524"/>
          <a:lstStyle/>
          <a:p>
            <a:pPr defTabSz="457200" eaLnBrk="1" hangingPunct="1">
              <a:spcBef>
                <a:spcPct val="0"/>
              </a:spcBef>
            </a:pPr>
            <a:endParaRPr lang="en-GB" smtClean="0">
              <a:ea typeface="ＭＳ Ｐゴシック" pitchFamily="34" charset="-128"/>
            </a:endParaRPr>
          </a:p>
        </p:txBody>
      </p:sp>
      <p:sp>
        <p:nvSpPr>
          <p:cNvPr id="299012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83" tIns="49991" rIns="99983" bIns="49991"/>
          <a:lstStyle/>
          <a:p>
            <a:pPr defTabSz="998538"/>
            <a:r>
              <a:rPr lang="fr-FR" sz="1400" i="0">
                <a:solidFill>
                  <a:srgbClr val="000000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299013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53" tIns="46025" rIns="92053" bIns="46025" anchor="b"/>
          <a:lstStyle/>
          <a:p>
            <a:pPr algn="r" defTabSz="922338"/>
            <a:fld id="{0ED23F4C-456F-4207-936A-442CEAF14DB2}" type="slidenum">
              <a:rPr lang="fr-FR" sz="1300" i="0">
                <a:solidFill>
                  <a:srgbClr val="000000"/>
                </a:solidFill>
              </a:rPr>
              <a:pPr algn="r" defTabSz="922338"/>
              <a:t>3</a:t>
            </a:fld>
            <a:endParaRPr lang="fr-FR" sz="1300" i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301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9613" y="4860925"/>
            <a:ext cx="5680075" cy="4605338"/>
          </a:xfrm>
          <a:noFill/>
          <a:ln/>
        </p:spPr>
        <p:txBody>
          <a:bodyPr lIns="99048" tIns="49524" rIns="99048" bIns="49524"/>
          <a:lstStyle/>
          <a:p>
            <a:pPr defTabSz="457200" eaLnBrk="1" hangingPunct="1">
              <a:spcBef>
                <a:spcPct val="0"/>
              </a:spcBef>
            </a:pPr>
            <a:endParaRPr lang="en-GB" smtClean="0">
              <a:ea typeface="ＭＳ Ｐゴシック" pitchFamily="34" charset="-128"/>
            </a:endParaRPr>
          </a:p>
        </p:txBody>
      </p:sp>
      <p:sp>
        <p:nvSpPr>
          <p:cNvPr id="30106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83" tIns="49991" rIns="99983" bIns="49991"/>
          <a:lstStyle/>
          <a:p>
            <a:pPr defTabSz="998538"/>
            <a:r>
              <a:rPr lang="fr-FR" sz="1400" i="0">
                <a:solidFill>
                  <a:srgbClr val="000000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301061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53" tIns="46025" rIns="92053" bIns="46025" anchor="b"/>
          <a:lstStyle/>
          <a:p>
            <a:pPr algn="r" defTabSz="922338"/>
            <a:fld id="{D13025D5-0E74-43A1-97FA-08763380CDB8}" type="slidenum">
              <a:rPr lang="fr-FR" sz="1300" i="0">
                <a:solidFill>
                  <a:srgbClr val="000000"/>
                </a:solidFill>
              </a:rPr>
              <a:pPr algn="r" defTabSz="922338"/>
              <a:t>4</a:t>
            </a:fld>
            <a:endParaRPr lang="fr-FR" sz="1300" i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303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9613" y="4860925"/>
            <a:ext cx="5680075" cy="4605338"/>
          </a:xfrm>
          <a:noFill/>
          <a:ln/>
        </p:spPr>
        <p:txBody>
          <a:bodyPr lIns="99048" tIns="49524" rIns="99048" bIns="49524"/>
          <a:lstStyle/>
          <a:p>
            <a:pPr defTabSz="457200" eaLnBrk="1" hangingPunct="1">
              <a:spcBef>
                <a:spcPct val="0"/>
              </a:spcBef>
            </a:pPr>
            <a:endParaRPr lang="en-GB" smtClean="0">
              <a:ea typeface="ＭＳ Ｐゴシック" pitchFamily="34" charset="-128"/>
            </a:endParaRPr>
          </a:p>
        </p:txBody>
      </p:sp>
      <p:sp>
        <p:nvSpPr>
          <p:cNvPr id="303108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83" tIns="49991" rIns="99983" bIns="49991"/>
          <a:lstStyle/>
          <a:p>
            <a:pPr defTabSz="998538"/>
            <a:r>
              <a:rPr lang="fr-FR" sz="1400" i="0">
                <a:solidFill>
                  <a:srgbClr val="000000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303109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53" tIns="46025" rIns="92053" bIns="46025" anchor="b"/>
          <a:lstStyle/>
          <a:p>
            <a:pPr algn="r" defTabSz="922338"/>
            <a:fld id="{0522DAA3-A7F7-4F12-B683-CA575D8A789F}" type="slidenum">
              <a:rPr lang="fr-FR" sz="1300" i="0">
                <a:solidFill>
                  <a:srgbClr val="000000"/>
                </a:solidFill>
              </a:rPr>
              <a:pPr algn="r" defTabSz="922338"/>
              <a:t>5</a:t>
            </a:fld>
            <a:endParaRPr lang="fr-FR" sz="1300" i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19900" y="44450"/>
            <a:ext cx="2255838" cy="6669088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0800" y="44450"/>
            <a:ext cx="6616700" cy="666908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0800" y="1409700"/>
            <a:ext cx="4435475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38675" y="1409700"/>
            <a:ext cx="4437063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dirty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fr-FR" altLang="fr-FR" sz="3200" dirty="0" smtClean="0">
                <a:ea typeface="ＭＳ Ｐゴシック" pitchFamily="-1" charset="-128"/>
              </a:rPr>
              <a:t>Comparaison des IP vs IP</a:t>
            </a:r>
          </a:p>
        </p:txBody>
      </p:sp>
      <p:sp>
        <p:nvSpPr>
          <p:cNvPr id="3075" name="Espace réservé du contenu 4"/>
          <p:cNvSpPr>
            <a:spLocks/>
          </p:cNvSpPr>
          <p:nvPr/>
        </p:nvSpPr>
        <p:spPr bwMode="auto">
          <a:xfrm>
            <a:off x="50800" y="1219200"/>
            <a:ext cx="819308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lvl="1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ATV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ATV/r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 	BMS 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089</a:t>
            </a:r>
          </a:p>
          <a:p>
            <a:pPr marL="342900" lvl="1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LPV/r mono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LPV/r + ZDV/3TC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MONARK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C3300"/>
                </a:solidFill>
                <a:latin typeface="Calibri" pitchFamily="-1" charset="0"/>
              </a:rPr>
              <a:t>LPV/r QD </a:t>
            </a:r>
            <a:r>
              <a:rPr lang="en-US" altLang="fr-FR" sz="2600" b="1" i="0" dirty="0" err="1">
                <a:solidFill>
                  <a:srgbClr val="CC330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C3300"/>
                </a:solidFill>
                <a:latin typeface="Calibri" pitchFamily="-1" charset="0"/>
              </a:rPr>
              <a:t> BID			</a:t>
            </a:r>
            <a:r>
              <a:rPr lang="en-US" altLang="fr-FR" sz="2600" b="1" i="0" dirty="0" smtClean="0">
                <a:solidFill>
                  <a:srgbClr val="CC3300"/>
                </a:solidFill>
                <a:latin typeface="Calibri" pitchFamily="-1" charset="0"/>
              </a:rPr>
              <a:t>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M02-418</a:t>
            </a:r>
            <a:r>
              <a:rPr lang="en-US" altLang="fr-FR" sz="2600" b="1" i="0" dirty="0">
                <a:solidFill>
                  <a:schemeClr val="bg2"/>
                </a:solidFill>
                <a:latin typeface="Calibri" pitchFamily="-1" charset="0"/>
              </a:rPr>
              <a:t/>
            </a:r>
            <a:br>
              <a:rPr lang="en-US" altLang="fr-FR" sz="2600" b="1" i="0" dirty="0">
                <a:solidFill>
                  <a:schemeClr val="bg2"/>
                </a:solidFill>
                <a:latin typeface="Calibri" pitchFamily="-1" charset="0"/>
              </a:rPr>
            </a:br>
            <a:r>
              <a:rPr lang="en-US" altLang="fr-FR" sz="2600" b="1" i="0" dirty="0">
                <a:solidFill>
                  <a:srgbClr val="000066"/>
                </a:solidFill>
                <a:latin typeface="Calibri" pitchFamily="-1" charset="0"/>
              </a:rPr>
              <a:t>			</a:t>
            </a:r>
            <a:r>
              <a:rPr lang="en-US" altLang="fr-FR" sz="2600" b="1" i="0" dirty="0" smtClean="0">
                <a:solidFill>
                  <a:srgbClr val="000066"/>
                </a:solidFill>
                <a:latin typeface="Calibri" pitchFamily="-1" charset="0"/>
              </a:rPr>
              <a:t>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M05-730</a:t>
            </a:r>
            <a:r>
              <a:rPr lang="en-US" altLang="fr-FR" sz="2600" b="1" i="0" dirty="0">
                <a:solidFill>
                  <a:srgbClr val="000066"/>
                </a:solidFill>
                <a:latin typeface="Calibri" pitchFamily="-1" charset="0"/>
              </a:rPr>
              <a:t/>
            </a:r>
            <a:br>
              <a:rPr lang="en-US" altLang="fr-FR" sz="2600" b="1" i="0" dirty="0">
                <a:solidFill>
                  <a:srgbClr val="000066"/>
                </a:solidFill>
                <a:latin typeface="Calibri" pitchFamily="-1" charset="0"/>
              </a:rPr>
            </a:br>
            <a:r>
              <a:rPr lang="en-GB" altLang="fr-FR" sz="2600" b="1" i="0" dirty="0">
                <a:solidFill>
                  <a:srgbClr val="000066"/>
                </a:solidFill>
                <a:latin typeface="Calibri" pitchFamily="-1" charset="0"/>
              </a:rPr>
              <a:t>			</a:t>
            </a:r>
            <a:r>
              <a:rPr lang="en-GB" altLang="fr-FR" sz="2600" b="1" i="0" dirty="0" smtClean="0">
                <a:solidFill>
                  <a:srgbClr val="000066"/>
                </a:solidFill>
                <a:latin typeface="Calibri" pitchFamily="-1" charset="0"/>
              </a:rPr>
              <a:t>	A5073</a:t>
            </a: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LPV/r + 3TC </a:t>
            </a:r>
            <a:r>
              <a:rPr lang="en-US" altLang="fr-FR" sz="2600" b="1" i="0" dirty="0" err="1" smtClean="0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 LPV/r + 2 INTI			GARDEL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ATV/r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FPV/r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ALERT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  <a:p>
            <a:pPr marL="342900" indent="-342900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ATV/r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DRV/r				ATADAR</a:t>
            </a: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FPV/r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LPV/r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KLEAN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SQV/r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LPV/r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GEMINI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ATV/r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LPV/r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CASTLE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DRV/r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LPV/r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ARTEMIS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938" name="ZoneTexte 69"/>
          <p:cNvSpPr txBox="1">
            <a:spLocks noChangeArrowheads="1"/>
          </p:cNvSpPr>
          <p:nvPr/>
        </p:nvSpPr>
        <p:spPr bwMode="auto">
          <a:xfrm>
            <a:off x="6664325" y="6572250"/>
            <a:ext cx="237966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>
                <a:solidFill>
                  <a:srgbClr val="CC0000"/>
                </a:solidFill>
              </a:rPr>
              <a:t>Flexner C. CID 2010;50:1041-52</a:t>
            </a:r>
          </a:p>
        </p:txBody>
      </p:sp>
      <p:grpSp>
        <p:nvGrpSpPr>
          <p:cNvPr id="295939" name="Group 17"/>
          <p:cNvGrpSpPr>
            <a:grpSpLocks/>
          </p:cNvGrpSpPr>
          <p:nvPr/>
        </p:nvGrpSpPr>
        <p:grpSpPr bwMode="auto">
          <a:xfrm>
            <a:off x="-3175" y="6570663"/>
            <a:ext cx="900113" cy="287337"/>
            <a:chOff x="-2" y="4139"/>
            <a:chExt cx="567" cy="181"/>
          </a:xfrm>
        </p:grpSpPr>
        <p:sp>
          <p:nvSpPr>
            <p:cNvPr id="295940" name="AutoShape 162"/>
            <p:cNvSpPr>
              <a:spLocks noChangeArrowheads="1"/>
            </p:cNvSpPr>
            <p:nvPr/>
          </p:nvSpPr>
          <p:spPr bwMode="auto">
            <a:xfrm>
              <a:off x="-2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/>
              <a:endPara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295941" name="ZoneTexte 23"/>
            <p:cNvSpPr txBox="1">
              <a:spLocks noChangeArrowheads="1"/>
            </p:cNvSpPr>
            <p:nvPr/>
          </p:nvSpPr>
          <p:spPr bwMode="auto">
            <a:xfrm>
              <a:off x="31" y="4143"/>
              <a:ext cx="39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b="1">
                  <a:solidFill>
                    <a:srgbClr val="333399"/>
                  </a:solidFill>
                  <a:latin typeface="Cambria" pitchFamily="18" charset="0"/>
                </a:rPr>
                <a:t>A5073</a:t>
              </a:r>
            </a:p>
          </p:txBody>
        </p:sp>
      </p:grpSp>
      <p:sp>
        <p:nvSpPr>
          <p:cNvPr id="295942" name="Rectangle 20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fr-FR" sz="3200" smtClean="0">
                <a:ea typeface="ＭＳ Ｐゴシック" pitchFamily="34" charset="-128"/>
              </a:rPr>
              <a:t>ACTG A5073 : LPV/r QD vs BID,</a:t>
            </a:r>
            <a:br>
              <a:rPr lang="fr-FR" sz="3200" smtClean="0">
                <a:ea typeface="ＭＳ Ｐゴシック" pitchFamily="34" charset="-128"/>
              </a:rPr>
            </a:br>
            <a:r>
              <a:rPr lang="fr-FR" sz="3200" smtClean="0">
                <a:ea typeface="ＭＳ Ｐゴシック" pitchFamily="34" charset="-128"/>
              </a:rPr>
              <a:t>en association à FTC + (d4T-XR ou TDF)</a:t>
            </a:r>
          </a:p>
        </p:txBody>
      </p:sp>
      <p:sp>
        <p:nvSpPr>
          <p:cNvPr id="295943" name="AutoShape 162"/>
          <p:cNvSpPr>
            <a:spLocks noChangeArrowheads="1"/>
          </p:cNvSpPr>
          <p:nvPr/>
        </p:nvSpPr>
        <p:spPr bwMode="auto">
          <a:xfrm>
            <a:off x="341313" y="2106613"/>
            <a:ext cx="3171825" cy="1520825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/>
            <a:r>
              <a: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Patients VIH+ </a:t>
            </a:r>
            <a:r>
              <a:rPr lang="fr-FR" sz="1800" b="1" i="0" u="sng">
                <a:solidFill>
                  <a:srgbClr val="000066"/>
                </a:solidFill>
                <a:latin typeface="Calibri" pitchFamily="34" charset="0"/>
                <a:cs typeface="Arial" charset="0"/>
              </a:rPr>
              <a:t>&gt;</a:t>
            </a:r>
            <a:r>
              <a: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 13 ans</a:t>
            </a:r>
          </a:p>
          <a:p>
            <a:pPr algn="ctr"/>
            <a:r>
              <a: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Naïfs d’ARV ou </a:t>
            </a:r>
            <a:r>
              <a:rPr lang="fr-FR" sz="1800" b="1" i="0" u="sng">
                <a:solidFill>
                  <a:srgbClr val="000066"/>
                </a:solidFill>
                <a:latin typeface="Calibri" pitchFamily="34" charset="0"/>
                <a:cs typeface="Arial" charset="0"/>
              </a:rPr>
              <a:t>&lt;</a:t>
            </a:r>
            <a:r>
              <a: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 7 jours </a:t>
            </a:r>
            <a:br>
              <a: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</a:br>
            <a:r>
              <a: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de traitement ARV antérieur </a:t>
            </a:r>
          </a:p>
          <a:p>
            <a:pPr algn="ctr"/>
            <a:r>
              <a: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ARN VIH </a:t>
            </a:r>
            <a:r>
              <a:rPr lang="fr-FR" sz="1800" b="1" i="0" u="sng">
                <a:solidFill>
                  <a:srgbClr val="000066"/>
                </a:solidFill>
                <a:latin typeface="Calibri" pitchFamily="34" charset="0"/>
                <a:cs typeface="Arial" charset="0"/>
              </a:rPr>
              <a:t>&gt;</a:t>
            </a:r>
            <a:r>
              <a: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 2 000 c/ml</a:t>
            </a:r>
          </a:p>
          <a:p>
            <a:pPr algn="ctr"/>
            <a:r>
              <a: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Pas de restriction sur les CD4</a:t>
            </a:r>
          </a:p>
        </p:txBody>
      </p:sp>
      <p:sp>
        <p:nvSpPr>
          <p:cNvPr id="295944" name="AutoShape 14"/>
          <p:cNvSpPr>
            <a:spLocks noChangeArrowheads="1"/>
          </p:cNvSpPr>
          <p:nvPr/>
        </p:nvSpPr>
        <p:spPr bwMode="auto">
          <a:xfrm>
            <a:off x="5202238" y="2141538"/>
            <a:ext cx="3773487" cy="650875"/>
          </a:xfrm>
          <a:prstGeom prst="roundRect">
            <a:avLst>
              <a:gd name="adj" fmla="val 12458"/>
            </a:avLst>
          </a:prstGeom>
          <a:solidFill>
            <a:srgbClr val="993300"/>
          </a:solidFill>
          <a:ln w="19050">
            <a:noFill/>
            <a:round/>
            <a:headEnd/>
            <a:tailEnd/>
          </a:ln>
        </p:spPr>
        <p:txBody>
          <a:bodyPr wrap="none" lIns="90488" tIns="44450" rIns="90488" bIns="44450" anchor="ctr"/>
          <a:lstStyle/>
          <a:p>
            <a:pPr algn="ctr" eaLnBrk="0" hangingPunct="0">
              <a:lnSpc>
                <a:spcPct val="95000"/>
              </a:lnSpc>
            </a:pPr>
            <a:r>
              <a:rPr lang="fr-FR" sz="1800" b="1" i="0">
                <a:solidFill>
                  <a:srgbClr val="FFFFFF"/>
                </a:solidFill>
                <a:latin typeface="Calibri" pitchFamily="34" charset="0"/>
              </a:rPr>
              <a:t>LPV/r 800/200 mg QD + </a:t>
            </a:r>
          </a:p>
          <a:p>
            <a:pPr algn="ctr" eaLnBrk="0" hangingPunct="0">
              <a:lnSpc>
                <a:spcPct val="95000"/>
              </a:lnSpc>
            </a:pPr>
            <a:r>
              <a:rPr lang="fr-FR" sz="1800" b="1" i="0">
                <a:solidFill>
                  <a:srgbClr val="FFFFFF"/>
                </a:solidFill>
                <a:latin typeface="Calibri" pitchFamily="34" charset="0"/>
              </a:rPr>
              <a:t>FTC 200 mg  + (d4T-XR ou TDF) QD</a:t>
            </a:r>
          </a:p>
        </p:txBody>
      </p:sp>
      <p:sp>
        <p:nvSpPr>
          <p:cNvPr id="295945" name="AutoShape 14"/>
          <p:cNvSpPr>
            <a:spLocks noChangeArrowheads="1"/>
          </p:cNvSpPr>
          <p:nvPr/>
        </p:nvSpPr>
        <p:spPr bwMode="auto">
          <a:xfrm>
            <a:off x="5202238" y="2932113"/>
            <a:ext cx="3773487" cy="650875"/>
          </a:xfrm>
          <a:prstGeom prst="roundRect">
            <a:avLst>
              <a:gd name="adj" fmla="val 12458"/>
            </a:avLst>
          </a:prstGeom>
          <a:solidFill>
            <a:srgbClr val="FF9900"/>
          </a:solidFill>
          <a:ln w="19050">
            <a:noFill/>
            <a:round/>
            <a:headEnd/>
            <a:tailEnd/>
          </a:ln>
        </p:spPr>
        <p:txBody>
          <a:bodyPr wrap="none" lIns="90488" tIns="44450" rIns="90488" bIns="44450" anchor="ctr"/>
          <a:lstStyle/>
          <a:p>
            <a:pPr algn="ctr" eaLnBrk="0" hangingPunct="0">
              <a:lnSpc>
                <a:spcPct val="95000"/>
              </a:lnSpc>
            </a:pPr>
            <a:r>
              <a:rPr lang="fr-FR" sz="1800" b="1" i="0">
                <a:solidFill>
                  <a:srgbClr val="000066"/>
                </a:solidFill>
                <a:latin typeface="Calibri" pitchFamily="34" charset="0"/>
              </a:rPr>
              <a:t>LPV/r 400/100 mg BID + </a:t>
            </a:r>
          </a:p>
          <a:p>
            <a:pPr algn="ctr" eaLnBrk="0" hangingPunct="0">
              <a:lnSpc>
                <a:spcPct val="95000"/>
              </a:lnSpc>
            </a:pPr>
            <a:r>
              <a:rPr lang="fr-FR" sz="1800" b="1" i="0">
                <a:solidFill>
                  <a:srgbClr val="000066"/>
                </a:solidFill>
                <a:latin typeface="Calibri" pitchFamily="34" charset="0"/>
              </a:rPr>
              <a:t>FTC 200 mg + (d4T-XR ou TDF) QD</a:t>
            </a:r>
          </a:p>
        </p:txBody>
      </p:sp>
      <p:cxnSp>
        <p:nvCxnSpPr>
          <p:cNvPr id="295946" name="AutoShape 27"/>
          <p:cNvCxnSpPr>
            <a:cxnSpLocks noChangeShapeType="1"/>
          </p:cNvCxnSpPr>
          <p:nvPr/>
        </p:nvCxnSpPr>
        <p:spPr bwMode="auto">
          <a:xfrm rot="10800000" flipH="1" flipV="1">
            <a:off x="5207000" y="2449513"/>
            <a:ext cx="1588" cy="801687"/>
          </a:xfrm>
          <a:prstGeom prst="bentConnector3">
            <a:avLst>
              <a:gd name="adj1" fmla="val -59200014"/>
            </a:avLst>
          </a:prstGeom>
          <a:noFill/>
          <a:ln w="38100">
            <a:solidFill>
              <a:schemeClr val="accent2"/>
            </a:solidFill>
            <a:miter lim="800000"/>
            <a:headEnd type="triangle" w="med" len="med"/>
            <a:tailEnd type="triangle" w="med" len="med"/>
          </a:ln>
        </p:spPr>
      </p:cxnSp>
      <p:sp>
        <p:nvSpPr>
          <p:cNvPr id="295947" name="Rectangle 10"/>
          <p:cNvSpPr>
            <a:spLocks noChangeArrowheads="1"/>
          </p:cNvSpPr>
          <p:nvPr/>
        </p:nvSpPr>
        <p:spPr bwMode="auto">
          <a:xfrm>
            <a:off x="4306888" y="2919413"/>
            <a:ext cx="7969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fr-FR" sz="1600" b="1" i="0">
                <a:solidFill>
                  <a:srgbClr val="FF6600"/>
                </a:solidFill>
                <a:latin typeface="Calibri" pitchFamily="34" charset="0"/>
                <a:cs typeface="Arial" charset="0"/>
              </a:rPr>
              <a:t>n = 159</a:t>
            </a:r>
          </a:p>
        </p:txBody>
      </p:sp>
      <p:sp>
        <p:nvSpPr>
          <p:cNvPr id="295948" name="Rectangle 10"/>
          <p:cNvSpPr>
            <a:spLocks noChangeArrowheads="1"/>
          </p:cNvSpPr>
          <p:nvPr/>
        </p:nvSpPr>
        <p:spPr bwMode="auto">
          <a:xfrm>
            <a:off x="4284663" y="2114550"/>
            <a:ext cx="8429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fr-FR" sz="1600" b="1" i="0">
                <a:solidFill>
                  <a:srgbClr val="FF6600"/>
                </a:solidFill>
                <a:latin typeface="Calibri" pitchFamily="34" charset="0"/>
                <a:cs typeface="Arial" charset="0"/>
              </a:rPr>
              <a:t>n = 161 </a:t>
            </a:r>
          </a:p>
        </p:txBody>
      </p:sp>
      <p:cxnSp>
        <p:nvCxnSpPr>
          <p:cNvPr id="295949" name="Connecteur droit 66"/>
          <p:cNvCxnSpPr>
            <a:cxnSpLocks noChangeShapeType="1"/>
          </p:cNvCxnSpPr>
          <p:nvPr/>
        </p:nvCxnSpPr>
        <p:spPr bwMode="auto">
          <a:xfrm rot="5400000">
            <a:off x="3644107" y="2261394"/>
            <a:ext cx="400050" cy="158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295950" name="Oval 170"/>
          <p:cNvSpPr>
            <a:spLocks noChangeArrowheads="1"/>
          </p:cNvSpPr>
          <p:nvPr/>
        </p:nvSpPr>
        <p:spPr bwMode="auto">
          <a:xfrm>
            <a:off x="2916238" y="1249363"/>
            <a:ext cx="1800225" cy="777875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/>
          <a:lstStyle/>
          <a:p>
            <a:pPr algn="ctr"/>
            <a:r>
              <a:rPr lang="fr-FR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Randomisation*</a:t>
            </a:r>
          </a:p>
          <a:p>
            <a:pPr algn="ctr"/>
            <a:r>
              <a:rPr lang="fr-FR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Sans insu</a:t>
            </a:r>
          </a:p>
        </p:txBody>
      </p:sp>
      <p:sp>
        <p:nvSpPr>
          <p:cNvPr id="295951" name="Line 34"/>
          <p:cNvSpPr>
            <a:spLocks noChangeShapeType="1"/>
          </p:cNvSpPr>
          <p:nvPr/>
        </p:nvSpPr>
        <p:spPr bwMode="auto">
          <a:xfrm>
            <a:off x="3513138" y="2860675"/>
            <a:ext cx="741362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295952" name="Espace réservé du contenu 2"/>
          <p:cNvSpPr txBox="1">
            <a:spLocks/>
          </p:cNvSpPr>
          <p:nvPr/>
        </p:nvSpPr>
        <p:spPr bwMode="auto">
          <a:xfrm>
            <a:off x="95250" y="1100138"/>
            <a:ext cx="18113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fr-FR" sz="2400" b="1" i="0">
                <a:solidFill>
                  <a:srgbClr val="CC3300"/>
                </a:solidFill>
                <a:latin typeface="Calibri" pitchFamily="34" charset="0"/>
              </a:rPr>
              <a:t>Schéma d’étude</a:t>
            </a:r>
          </a:p>
        </p:txBody>
      </p:sp>
      <p:sp>
        <p:nvSpPr>
          <p:cNvPr id="295953" name="Rectangle 37"/>
          <p:cNvSpPr>
            <a:spLocks noGrp="1" noChangeArrowheads="1"/>
          </p:cNvSpPr>
          <p:nvPr>
            <p:ph type="body" idx="4294967295"/>
          </p:nvPr>
        </p:nvSpPr>
        <p:spPr>
          <a:xfrm>
            <a:off x="95250" y="4540250"/>
            <a:ext cx="8924925" cy="1935163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fr-FR" sz="2400" b="1" smtClean="0">
                <a:latin typeface="Calibri" pitchFamily="34" charset="0"/>
                <a:ea typeface="ＭＳ Ｐゴシック" pitchFamily="34" charset="-128"/>
              </a:rPr>
              <a:t>Objectif</a:t>
            </a:r>
          </a:p>
          <a:p>
            <a:pPr lvl="1">
              <a:spcBef>
                <a:spcPct val="0"/>
              </a:spcBef>
            </a:pPr>
            <a:r>
              <a:rPr lang="fr-FR" sz="1700" smtClean="0">
                <a:ea typeface="ＭＳ Ｐゴシック" pitchFamily="34" charset="-128"/>
                <a:cs typeface="Arial" charset="0"/>
              </a:rPr>
              <a:t>Critère principal: Analyse Kaplan-Meier de la réponse virologique soutenue à S48</a:t>
            </a:r>
          </a:p>
          <a:p>
            <a:pPr lvl="1">
              <a:spcBef>
                <a:spcPct val="0"/>
              </a:spcBef>
            </a:pPr>
            <a:r>
              <a:rPr lang="fr-FR" sz="1700" smtClean="0">
                <a:ea typeface="ＭＳ Ｐゴシック" pitchFamily="34" charset="-128"/>
                <a:cs typeface="Arial" charset="0"/>
              </a:rPr>
              <a:t>Réponse virologique soutenue (RVS) = absence d’ARN VIH confirmé </a:t>
            </a:r>
            <a:r>
              <a:rPr lang="fr-FR" sz="1700" u="sng" smtClean="0">
                <a:ea typeface="ＭＳ Ｐゴシック" pitchFamily="34" charset="-128"/>
                <a:cs typeface="Arial" charset="0"/>
              </a:rPr>
              <a:t>&gt;</a:t>
            </a:r>
            <a:r>
              <a:rPr lang="fr-FR" sz="1700" smtClean="0">
                <a:ea typeface="ＭＳ Ｐゴシック" pitchFamily="34" charset="-128"/>
                <a:cs typeface="Arial" charset="0"/>
              </a:rPr>
              <a:t> 200 c/ml </a:t>
            </a:r>
            <a:br>
              <a:rPr lang="fr-FR" sz="1700" smtClean="0">
                <a:ea typeface="ＭＳ Ｐゴシック" pitchFamily="34" charset="-128"/>
                <a:cs typeface="Arial" charset="0"/>
              </a:rPr>
            </a:br>
            <a:r>
              <a:rPr lang="fr-FR" sz="1700" smtClean="0">
                <a:ea typeface="ＭＳ Ｐゴシック" pitchFamily="34" charset="-128"/>
                <a:cs typeface="Arial" charset="0"/>
              </a:rPr>
              <a:t>à S48 après obtention ARN VIH confirmé &lt; 200 c/ml ; ou absence d’ARN VIH confirmé </a:t>
            </a:r>
            <a:r>
              <a:rPr lang="fr-FR" sz="1700" u="sng" smtClean="0">
                <a:ea typeface="ＭＳ Ｐゴシック" pitchFamily="34" charset="-128"/>
                <a:cs typeface="Arial" charset="0"/>
              </a:rPr>
              <a:t>&gt;</a:t>
            </a:r>
            <a:r>
              <a:rPr lang="fr-FR" sz="1700" smtClean="0">
                <a:ea typeface="ＭＳ Ｐゴシック" pitchFamily="34" charset="-128"/>
                <a:cs typeface="Arial" charset="0"/>
              </a:rPr>
              <a:t> 200 c/ml à S24 ou au delà ; absence d’ARN VIH </a:t>
            </a:r>
            <a:r>
              <a:rPr lang="fr-FR" sz="1700" u="sng" smtClean="0">
                <a:ea typeface="ＭＳ Ｐゴシック" pitchFamily="34" charset="-128"/>
                <a:cs typeface="Arial" charset="0"/>
              </a:rPr>
              <a:t>&gt;</a:t>
            </a:r>
            <a:r>
              <a:rPr lang="fr-FR" sz="1700" smtClean="0">
                <a:ea typeface="ＭＳ Ｐゴシック" pitchFamily="34" charset="-128"/>
                <a:cs typeface="Arial" charset="0"/>
              </a:rPr>
              <a:t> 200 c/ml à S48 </a:t>
            </a:r>
            <a:br>
              <a:rPr lang="fr-FR" sz="1700" smtClean="0">
                <a:ea typeface="ＭＳ Ｐゴシック" pitchFamily="34" charset="-128"/>
                <a:cs typeface="Arial" charset="0"/>
              </a:rPr>
            </a:br>
            <a:r>
              <a:rPr lang="fr-FR" sz="1700" smtClean="0">
                <a:ea typeface="ＭＳ Ｐゴシック" pitchFamily="34" charset="-128"/>
                <a:cs typeface="Arial" charset="0"/>
              </a:rPr>
              <a:t>(pas de confirmation exigée)</a:t>
            </a:r>
          </a:p>
          <a:p>
            <a:pPr lvl="1">
              <a:spcBef>
                <a:spcPct val="0"/>
              </a:spcBef>
            </a:pPr>
            <a:r>
              <a:rPr lang="fr-FR" sz="1700" smtClean="0">
                <a:ea typeface="ＭＳ Ｐゴシック" pitchFamily="34" charset="-128"/>
                <a:cs typeface="Arial" charset="0"/>
              </a:rPr>
              <a:t>Ecart </a:t>
            </a:r>
            <a:r>
              <a:rPr lang="fr-FR" sz="1700" u="sng" smtClean="0">
                <a:ea typeface="ＭＳ Ｐゴシック" pitchFamily="34" charset="-128"/>
                <a:cs typeface="Arial" charset="0"/>
              </a:rPr>
              <a:t>&lt;</a:t>
            </a:r>
            <a:r>
              <a:rPr lang="fr-FR" sz="1700" smtClean="0">
                <a:ea typeface="ＭＳ Ｐゴシック" pitchFamily="34" charset="-128"/>
                <a:cs typeface="Arial" charset="0"/>
              </a:rPr>
              <a:t> 0,2 pour l’IC 95 % bilatéral de la différence de probabilité de RVS</a:t>
            </a:r>
            <a:endParaRPr lang="fr-FR" sz="1900" smtClean="0">
              <a:ea typeface="ＭＳ Ｐゴシック" pitchFamily="34" charset="-128"/>
              <a:cs typeface="Arial" charset="0"/>
            </a:endParaRPr>
          </a:p>
        </p:txBody>
      </p:sp>
      <p:sp>
        <p:nvSpPr>
          <p:cNvPr id="295954" name="ZoneTexte 71"/>
          <p:cNvSpPr txBox="1">
            <a:spLocks noChangeArrowheads="1"/>
          </p:cNvSpPr>
          <p:nvPr/>
        </p:nvSpPr>
        <p:spPr bwMode="auto">
          <a:xfrm>
            <a:off x="1062038" y="3624263"/>
            <a:ext cx="67373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457200"/>
            <a:r>
              <a:rPr lang="fr-FR" sz="1600" i="0">
                <a:solidFill>
                  <a:srgbClr val="000066"/>
                </a:solidFill>
              </a:rPr>
              <a:t>*Randomisation stratifiée sur ARN VIH &lt; 100 000 c/ml ou </a:t>
            </a:r>
            <a:r>
              <a:rPr lang="fr-FR" sz="1600" i="0" u="sng">
                <a:solidFill>
                  <a:srgbClr val="000066"/>
                </a:solidFill>
              </a:rPr>
              <a:t>&gt;</a:t>
            </a:r>
            <a:r>
              <a:rPr lang="fr-FR" sz="1600" i="0">
                <a:solidFill>
                  <a:srgbClr val="000066"/>
                </a:solidFill>
              </a:rPr>
              <a:t> 100 000 c/ml</a:t>
            </a:r>
            <a:endParaRPr lang="fr-FR" sz="1600" i="0" baseline="30000">
              <a:solidFill>
                <a:srgbClr val="000066"/>
              </a:solidFill>
            </a:endParaRPr>
          </a:p>
        </p:txBody>
      </p:sp>
      <p:sp>
        <p:nvSpPr>
          <p:cNvPr id="295955" name="ZoneTexte 18"/>
          <p:cNvSpPr txBox="1">
            <a:spLocks noChangeArrowheads="1"/>
          </p:cNvSpPr>
          <p:nvPr/>
        </p:nvSpPr>
        <p:spPr bwMode="auto">
          <a:xfrm>
            <a:off x="203200" y="4019550"/>
            <a:ext cx="8824913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457200"/>
            <a:r>
              <a:rPr lang="fr-FR" sz="1600" i="0">
                <a:solidFill>
                  <a:srgbClr val="000066"/>
                </a:solidFill>
              </a:rPr>
              <a:t>L’étude comportait un 3</a:t>
            </a:r>
            <a:r>
              <a:rPr lang="fr-FR" sz="1600" i="0" baseline="30000">
                <a:solidFill>
                  <a:srgbClr val="000066"/>
                </a:solidFill>
              </a:rPr>
              <a:t>ème</a:t>
            </a:r>
            <a:r>
              <a:rPr lang="fr-FR" sz="1600" i="0">
                <a:solidFill>
                  <a:srgbClr val="000066"/>
                </a:solidFill>
              </a:rPr>
              <a:t> bras avec LPV/r QD + FTC + (d4T-XR ou TDF) administré sous </a:t>
            </a:r>
          </a:p>
          <a:p>
            <a:pPr defTabSz="457200"/>
            <a:r>
              <a:rPr lang="fr-FR" sz="1600" i="0">
                <a:solidFill>
                  <a:srgbClr val="000066"/>
                </a:solidFill>
              </a:rPr>
              <a:t>supervision (DOT) chez 82 patients, bras non inclus dans la comparaison avec les 2 autres bras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8053" name="Group 69"/>
          <p:cNvGraphicFramePr>
            <a:graphicFrameLocks noGrp="1"/>
          </p:cNvGraphicFramePr>
          <p:nvPr>
            <p:ph idx="4294967295"/>
          </p:nvPr>
        </p:nvGraphicFramePr>
        <p:xfrm>
          <a:off x="433388" y="1706563"/>
          <a:ext cx="8261350" cy="4118804"/>
        </p:xfrm>
        <a:graphic>
          <a:graphicData uri="http://schemas.openxmlformats.org/drawingml/2006/table">
            <a:tbl>
              <a:tblPr/>
              <a:tblGrid>
                <a:gridCol w="481012"/>
                <a:gridCol w="3200400"/>
                <a:gridCol w="2286000"/>
                <a:gridCol w="2293938"/>
              </a:tblGrid>
              <a:tr h="2825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LPV/r QD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LPV/r BID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</a:tr>
              <a:tr h="3079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Age moyen, années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39,3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38,2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2226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Femmes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21 %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23 %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79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Race blanche / noire / autre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34 % / 32 % / 34 %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27 % / 36 % / 37 %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9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INTI : d4T-XR / TDF*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62 % / 38 %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60 % / 40 %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2226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ARN VIH (log</a:t>
                      </a:r>
                      <a:r>
                        <a:rPr kumimoji="0" lang="fr-FR" sz="1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10</a:t>
                      </a: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 c/ml), médiane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2226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ARN VIH </a:t>
                      </a:r>
                      <a:r>
                        <a:rPr kumimoji="0" lang="fr-FR" sz="14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&gt;</a:t>
                      </a: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 100 000 c/ml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51 %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52 %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2226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CD4 (/mm</a:t>
                      </a:r>
                      <a:r>
                        <a:rPr kumimoji="0" lang="fr-FR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</a:t>
                      </a: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), médiane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194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79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CD4 </a:t>
                      </a:r>
                      <a:r>
                        <a:rPr kumimoji="0" lang="fr-FR" sz="14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&lt;</a:t>
                      </a: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 200/mm</a:t>
                      </a:r>
                      <a:r>
                        <a:rPr kumimoji="0" lang="fr-FR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47 %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53 %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2226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Ac VHC+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13 %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13 %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79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Interruption avant S48, n (%)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52 (32 %)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41 (26 %)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22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Pour toxicité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2226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Echec virologique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98045" name="ZoneTexte 9"/>
          <p:cNvSpPr txBox="1">
            <a:spLocks noChangeArrowheads="1"/>
          </p:cNvSpPr>
          <p:nvPr/>
        </p:nvSpPr>
        <p:spPr bwMode="auto">
          <a:xfrm>
            <a:off x="411163" y="6096000"/>
            <a:ext cx="496411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400" i="0">
                <a:solidFill>
                  <a:srgbClr val="000066"/>
                </a:solidFill>
                <a:cs typeface="Arial" charset="0"/>
              </a:rPr>
              <a:t>Note : LPV/r était administré sous forme de capsules molles</a:t>
            </a:r>
          </a:p>
        </p:txBody>
      </p:sp>
      <p:sp>
        <p:nvSpPr>
          <p:cNvPr id="298046" name="Rectangle 8"/>
          <p:cNvSpPr>
            <a:spLocks noChangeArrowheads="1"/>
          </p:cNvSpPr>
          <p:nvPr/>
        </p:nvSpPr>
        <p:spPr bwMode="auto">
          <a:xfrm>
            <a:off x="433388" y="1270000"/>
            <a:ext cx="826135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ts val="1525"/>
              </a:lnSpc>
              <a:spcBef>
                <a:spcPct val="20000"/>
              </a:spcBef>
            </a:pPr>
            <a:r>
              <a:rPr lang="fr-FR" sz="2400" b="1" i="0">
                <a:solidFill>
                  <a:srgbClr val="CC3300"/>
                </a:solidFill>
                <a:latin typeface="Calibri" pitchFamily="34" charset="0"/>
              </a:rPr>
              <a:t>Caractéristiques à l’inclusion et devenir des patients</a:t>
            </a:r>
          </a:p>
        </p:txBody>
      </p:sp>
      <p:sp>
        <p:nvSpPr>
          <p:cNvPr id="298047" name="ZoneTexte 69"/>
          <p:cNvSpPr txBox="1">
            <a:spLocks noChangeArrowheads="1"/>
          </p:cNvSpPr>
          <p:nvPr/>
        </p:nvSpPr>
        <p:spPr bwMode="auto">
          <a:xfrm>
            <a:off x="6664325" y="6572250"/>
            <a:ext cx="237966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1200">
                <a:solidFill>
                  <a:srgbClr val="CC0000"/>
                </a:solidFill>
              </a:rPr>
              <a:t>Flexner C. CID 2010;50:1041-52</a:t>
            </a:r>
          </a:p>
        </p:txBody>
      </p:sp>
      <p:grpSp>
        <p:nvGrpSpPr>
          <p:cNvPr id="298048" name="Group 17"/>
          <p:cNvGrpSpPr>
            <a:grpSpLocks/>
          </p:cNvGrpSpPr>
          <p:nvPr/>
        </p:nvGrpSpPr>
        <p:grpSpPr bwMode="auto">
          <a:xfrm>
            <a:off x="-3175" y="6570663"/>
            <a:ext cx="900113" cy="287337"/>
            <a:chOff x="-2" y="4139"/>
            <a:chExt cx="567" cy="181"/>
          </a:xfrm>
        </p:grpSpPr>
        <p:sp>
          <p:nvSpPr>
            <p:cNvPr id="298049" name="AutoShape 162"/>
            <p:cNvSpPr>
              <a:spLocks noChangeArrowheads="1"/>
            </p:cNvSpPr>
            <p:nvPr/>
          </p:nvSpPr>
          <p:spPr bwMode="auto">
            <a:xfrm>
              <a:off x="-2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/>
              <a:endParaRPr lang="en-GB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298050" name="ZoneTexte 23"/>
            <p:cNvSpPr txBox="1">
              <a:spLocks noChangeArrowheads="1"/>
            </p:cNvSpPr>
            <p:nvPr/>
          </p:nvSpPr>
          <p:spPr bwMode="auto">
            <a:xfrm>
              <a:off x="31" y="4143"/>
              <a:ext cx="425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GB" sz="1200" b="1">
                  <a:solidFill>
                    <a:srgbClr val="333399"/>
                  </a:solidFill>
                  <a:latin typeface="Cambria" pitchFamily="18" charset="0"/>
                </a:rPr>
                <a:t>A5073</a:t>
              </a:r>
            </a:p>
          </p:txBody>
        </p:sp>
      </p:grpSp>
      <p:sp>
        <p:nvSpPr>
          <p:cNvPr id="298051" name="ZoneTexte 14"/>
          <p:cNvSpPr txBox="1">
            <a:spLocks noChangeArrowheads="1"/>
          </p:cNvSpPr>
          <p:nvPr/>
        </p:nvSpPr>
        <p:spPr bwMode="auto">
          <a:xfrm>
            <a:off x="411163" y="5837238"/>
            <a:ext cx="32829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457200"/>
            <a:r>
              <a:rPr lang="fr-FR" sz="1600" i="0">
                <a:solidFill>
                  <a:srgbClr val="000066"/>
                </a:solidFill>
              </a:rPr>
              <a:t>* d4T-XR : 100 mg ; TDF : 300 mg</a:t>
            </a:r>
          </a:p>
        </p:txBody>
      </p:sp>
      <p:sp>
        <p:nvSpPr>
          <p:cNvPr id="298052" name="Rectangle 20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GB" sz="3200" smtClean="0">
                <a:ea typeface="ＭＳ Ｐゴシック" pitchFamily="34" charset="-128"/>
              </a:rPr>
              <a:t>ACTG A5073 : LPV/r QD vs BID,</a:t>
            </a:r>
            <a:br>
              <a:rPr lang="en-GB" sz="3200" smtClean="0">
                <a:ea typeface="ＭＳ Ｐゴシック" pitchFamily="34" charset="-128"/>
              </a:rPr>
            </a:br>
            <a:r>
              <a:rPr lang="en-GB" sz="3200" smtClean="0">
                <a:ea typeface="ＭＳ Ｐゴシック" pitchFamily="34" charset="-128"/>
              </a:rPr>
              <a:t>en association à FTC + (d4T-XR ou TDF)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0113" name="Group 81"/>
          <p:cNvGraphicFramePr>
            <a:graphicFrameLocks noGrp="1"/>
          </p:cNvGraphicFramePr>
          <p:nvPr>
            <p:ph idx="4294967295"/>
          </p:nvPr>
        </p:nvGraphicFramePr>
        <p:xfrm>
          <a:off x="433388" y="2012950"/>
          <a:ext cx="8261350" cy="3542859"/>
        </p:xfrm>
        <a:graphic>
          <a:graphicData uri="http://schemas.openxmlformats.org/drawingml/2006/table">
            <a:tbl>
              <a:tblPr/>
              <a:tblGrid>
                <a:gridCol w="593725"/>
                <a:gridCol w="2654300"/>
                <a:gridCol w="1562100"/>
                <a:gridCol w="1562100"/>
                <a:gridCol w="1889125"/>
              </a:tblGrid>
              <a:tr h="30321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LPV/r QD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LPV/r BID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Différence BID-QD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321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Intention de traiter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3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Global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0,78 (0,70-0,84)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0,81 (0,73-0,86)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0,03 (-0,07 ; 0,12)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ARN VIH &lt; 100 000 c/ml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0,80 (0,69-0,88)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0,72 (0,59-0,81)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- 0,09 (- 0,23 ; 0,06)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ARN VIH </a:t>
                      </a:r>
                      <a:r>
                        <a:rPr kumimoji="0" lang="fr-FR" sz="14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&gt;</a:t>
                      </a: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 100 000 c/ml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0,76 (0,64-0,84)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0,89 (0,79-0,94)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0,13 (0,01 ; 0,25)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321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Sous traitement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3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Global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0,85 (0,78-0,90)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0,85 (0,78-0,90)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0,00 (-0,09 ; 0,09)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3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ARN VIH &lt; 100 000 c/ml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0,86 (0,75-0,93)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0,80 (0,67-0,88)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-0,07 (-0,20 ; 0,07)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3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ARN VIH </a:t>
                      </a:r>
                      <a:r>
                        <a:rPr kumimoji="0" lang="fr-FR" sz="14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&gt;</a:t>
                      </a: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 100 000 c/ml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0,84 (0,73-0,91)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0,90 (0,80-0,95)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0,06 (-0,06 ; 0,17)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429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Prise du traitement jusqu’au terme*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3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Global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0,61 (0,53-0,68)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0,66 (0,58-0,73)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0,05 (-0,05 ; 0,16)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sp>
        <p:nvSpPr>
          <p:cNvPr id="300106" name="Rectangle 8"/>
          <p:cNvSpPr>
            <a:spLocks noChangeArrowheads="1"/>
          </p:cNvSpPr>
          <p:nvPr/>
        </p:nvSpPr>
        <p:spPr bwMode="auto">
          <a:xfrm>
            <a:off x="230188" y="1312863"/>
            <a:ext cx="8913812" cy="62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ts val="1825"/>
              </a:lnSpc>
              <a:spcBef>
                <a:spcPct val="20000"/>
              </a:spcBef>
            </a:pPr>
            <a:r>
              <a:rPr lang="fr-FR" sz="2400" b="1" i="0">
                <a:solidFill>
                  <a:srgbClr val="CC3300"/>
                </a:solidFill>
                <a:latin typeface="Calibri" pitchFamily="34" charset="0"/>
              </a:rPr>
              <a:t>Probabilité estimée de réponse virologique soutenue </a:t>
            </a:r>
          </a:p>
          <a:p>
            <a:pPr algn="ctr">
              <a:lnSpc>
                <a:spcPts val="1825"/>
              </a:lnSpc>
              <a:spcBef>
                <a:spcPct val="20000"/>
              </a:spcBef>
            </a:pPr>
            <a:r>
              <a:rPr lang="fr-FR" sz="2400" b="1" i="0">
                <a:solidFill>
                  <a:srgbClr val="CC3300"/>
                </a:solidFill>
                <a:latin typeface="Calibri" pitchFamily="34" charset="0"/>
              </a:rPr>
              <a:t>(IC 95 %) à S48</a:t>
            </a:r>
          </a:p>
        </p:txBody>
      </p:sp>
      <p:sp>
        <p:nvSpPr>
          <p:cNvPr id="300107" name="ZoneTexte 69"/>
          <p:cNvSpPr txBox="1">
            <a:spLocks noChangeArrowheads="1"/>
          </p:cNvSpPr>
          <p:nvPr/>
        </p:nvSpPr>
        <p:spPr bwMode="auto">
          <a:xfrm>
            <a:off x="6664325" y="6572250"/>
            <a:ext cx="237966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1200">
                <a:solidFill>
                  <a:srgbClr val="CC0000"/>
                </a:solidFill>
              </a:rPr>
              <a:t>Flexner C. CID 2010;50:1041-52</a:t>
            </a:r>
          </a:p>
        </p:txBody>
      </p:sp>
      <p:grpSp>
        <p:nvGrpSpPr>
          <p:cNvPr id="300108" name="Group 17"/>
          <p:cNvGrpSpPr>
            <a:grpSpLocks/>
          </p:cNvGrpSpPr>
          <p:nvPr/>
        </p:nvGrpSpPr>
        <p:grpSpPr bwMode="auto">
          <a:xfrm>
            <a:off x="-3175" y="6570663"/>
            <a:ext cx="900113" cy="287337"/>
            <a:chOff x="-2" y="4139"/>
            <a:chExt cx="567" cy="181"/>
          </a:xfrm>
        </p:grpSpPr>
        <p:sp>
          <p:nvSpPr>
            <p:cNvPr id="300109" name="AutoShape 162"/>
            <p:cNvSpPr>
              <a:spLocks noChangeArrowheads="1"/>
            </p:cNvSpPr>
            <p:nvPr/>
          </p:nvSpPr>
          <p:spPr bwMode="auto">
            <a:xfrm>
              <a:off x="-2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/>
              <a:endParaRPr lang="en-GB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300110" name="ZoneTexte 23"/>
            <p:cNvSpPr txBox="1">
              <a:spLocks noChangeArrowheads="1"/>
            </p:cNvSpPr>
            <p:nvPr/>
          </p:nvSpPr>
          <p:spPr bwMode="auto">
            <a:xfrm>
              <a:off x="31" y="4143"/>
              <a:ext cx="425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GB" sz="1200" b="1">
                  <a:solidFill>
                    <a:srgbClr val="333399"/>
                  </a:solidFill>
                  <a:latin typeface="Cambria" pitchFamily="18" charset="0"/>
                </a:rPr>
                <a:t>A5073</a:t>
              </a:r>
            </a:p>
          </p:txBody>
        </p:sp>
      </p:grpSp>
      <p:sp>
        <p:nvSpPr>
          <p:cNvPr id="300111" name="ZoneTexte 10"/>
          <p:cNvSpPr txBox="1">
            <a:spLocks noChangeArrowheads="1"/>
          </p:cNvSpPr>
          <p:nvPr/>
        </p:nvSpPr>
        <p:spPr bwMode="auto">
          <a:xfrm>
            <a:off x="242888" y="5610225"/>
            <a:ext cx="8837612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457200"/>
            <a:r>
              <a:rPr lang="fr-FR" sz="1600" i="0">
                <a:solidFill>
                  <a:srgbClr val="000066"/>
                </a:solidFill>
              </a:rPr>
              <a:t>* Echec virologique ou interruption du traitement issu de la randomisation (le 1</a:t>
            </a:r>
            <a:r>
              <a:rPr lang="fr-FR" sz="1600" i="0" baseline="30000">
                <a:solidFill>
                  <a:srgbClr val="000066"/>
                </a:solidFill>
              </a:rPr>
              <a:t>er</a:t>
            </a:r>
            <a:r>
              <a:rPr lang="fr-FR" sz="1600" i="0">
                <a:solidFill>
                  <a:srgbClr val="000066"/>
                </a:solidFill>
              </a:rPr>
              <a:t> des 2). </a:t>
            </a:r>
          </a:p>
          <a:p>
            <a:pPr defTabSz="457200"/>
            <a:r>
              <a:rPr lang="fr-FR" sz="1600" i="0">
                <a:solidFill>
                  <a:srgbClr val="000066"/>
                </a:solidFill>
              </a:rPr>
              <a:t>Pas de différence entre les groupes, globalement et selon la strate d’ARN VIH à la pré-inclusion</a:t>
            </a:r>
          </a:p>
        </p:txBody>
      </p:sp>
      <p:sp>
        <p:nvSpPr>
          <p:cNvPr id="300112" name="Rectangle 20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GB" sz="3200" smtClean="0">
                <a:ea typeface="ＭＳ Ｐゴシック" pitchFamily="34" charset="-128"/>
              </a:rPr>
              <a:t>ACTG A5073 : LPV/r QD vs BID,</a:t>
            </a:r>
            <a:br>
              <a:rPr lang="en-GB" sz="3200" smtClean="0">
                <a:ea typeface="ＭＳ Ｐゴシック" pitchFamily="34" charset="-128"/>
              </a:rPr>
            </a:br>
            <a:r>
              <a:rPr lang="en-GB" sz="3200" smtClean="0">
                <a:ea typeface="ＭＳ Ｐゴシック" pitchFamily="34" charset="-128"/>
              </a:rPr>
              <a:t>en association à FTC + (d4T-XR ou TDF)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082" name="ZoneTexte 69"/>
          <p:cNvSpPr txBox="1">
            <a:spLocks noChangeArrowheads="1"/>
          </p:cNvSpPr>
          <p:nvPr/>
        </p:nvSpPr>
        <p:spPr bwMode="auto">
          <a:xfrm>
            <a:off x="6664325" y="6572250"/>
            <a:ext cx="237966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1200">
                <a:solidFill>
                  <a:srgbClr val="CC0000"/>
                </a:solidFill>
              </a:rPr>
              <a:t>Flexner C. CID 2010;50:1041-52</a:t>
            </a:r>
          </a:p>
        </p:txBody>
      </p:sp>
      <p:grpSp>
        <p:nvGrpSpPr>
          <p:cNvPr id="302083" name="Group 17"/>
          <p:cNvGrpSpPr>
            <a:grpSpLocks/>
          </p:cNvGrpSpPr>
          <p:nvPr/>
        </p:nvGrpSpPr>
        <p:grpSpPr bwMode="auto">
          <a:xfrm>
            <a:off x="-3175" y="6570663"/>
            <a:ext cx="900113" cy="287337"/>
            <a:chOff x="-2" y="4139"/>
            <a:chExt cx="567" cy="181"/>
          </a:xfrm>
        </p:grpSpPr>
        <p:sp>
          <p:nvSpPr>
            <p:cNvPr id="302084" name="AutoShape 162"/>
            <p:cNvSpPr>
              <a:spLocks noChangeArrowheads="1"/>
            </p:cNvSpPr>
            <p:nvPr/>
          </p:nvSpPr>
          <p:spPr bwMode="auto">
            <a:xfrm>
              <a:off x="-2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/>
              <a:endParaRPr lang="en-GB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302085" name="ZoneTexte 23"/>
            <p:cNvSpPr txBox="1">
              <a:spLocks noChangeArrowheads="1"/>
            </p:cNvSpPr>
            <p:nvPr/>
          </p:nvSpPr>
          <p:spPr bwMode="auto">
            <a:xfrm>
              <a:off x="31" y="4143"/>
              <a:ext cx="425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GB" sz="1200" b="1">
                  <a:solidFill>
                    <a:srgbClr val="333399"/>
                  </a:solidFill>
                  <a:latin typeface="Cambria" pitchFamily="18" charset="0"/>
                </a:rPr>
                <a:t>A5073</a:t>
              </a:r>
            </a:p>
          </p:txBody>
        </p:sp>
      </p:grpSp>
      <p:sp>
        <p:nvSpPr>
          <p:cNvPr id="302086" name="Espace réservé du contenu 14"/>
          <p:cNvSpPr>
            <a:spLocks noGrp="1"/>
          </p:cNvSpPr>
          <p:nvPr>
            <p:ph idx="4294967295"/>
          </p:nvPr>
        </p:nvSpPr>
        <p:spPr>
          <a:xfrm>
            <a:off x="193675" y="1122363"/>
            <a:ext cx="8916988" cy="5454650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fr-FR" smtClean="0">
                <a:latin typeface="Calibri" pitchFamily="34" charset="0"/>
                <a:ea typeface="ＭＳ Ｐゴシック" pitchFamily="34" charset="-128"/>
              </a:rPr>
              <a:t>Emergence de mutations de résistance aux IP dans les échecs virologiques</a:t>
            </a:r>
          </a:p>
          <a:p>
            <a:pPr lvl="1">
              <a:spcBef>
                <a:spcPct val="0"/>
              </a:spcBef>
            </a:pPr>
            <a:r>
              <a:rPr lang="fr-FR" sz="2000" smtClean="0">
                <a:ea typeface="ＭＳ Ｐゴシック" pitchFamily="34" charset="-128"/>
              </a:rPr>
              <a:t>Faible incidence et pas de différence entre QD (2/35 échec) et BID (3/26 échec)</a:t>
            </a:r>
          </a:p>
          <a:p>
            <a:pPr>
              <a:spcBef>
                <a:spcPct val="0"/>
              </a:spcBef>
            </a:pPr>
            <a:r>
              <a:rPr lang="fr-FR" smtClean="0">
                <a:latin typeface="Calibri" pitchFamily="34" charset="0"/>
                <a:ea typeface="ＭＳ Ｐゴシック" pitchFamily="34" charset="-128"/>
              </a:rPr>
              <a:t>Evénements indésirables et anomalies biologiques de grade 3 ou 4</a:t>
            </a:r>
          </a:p>
          <a:p>
            <a:pPr lvl="1">
              <a:spcBef>
                <a:spcPct val="0"/>
              </a:spcBef>
            </a:pPr>
            <a:r>
              <a:rPr lang="fr-FR" sz="2000" smtClean="0">
                <a:ea typeface="ＭＳ Ｐゴシック" pitchFamily="34" charset="-128"/>
              </a:rPr>
              <a:t>Pas de différence significative dans le délai d’événement entre QD </a:t>
            </a:r>
            <a:br>
              <a:rPr lang="fr-FR" sz="2000" smtClean="0">
                <a:ea typeface="ＭＳ Ｐゴシック" pitchFamily="34" charset="-128"/>
              </a:rPr>
            </a:br>
            <a:r>
              <a:rPr lang="fr-FR" sz="2000" smtClean="0">
                <a:ea typeface="ＭＳ Ｐゴシック" pitchFamily="34" charset="-128"/>
              </a:rPr>
              <a:t>et BID</a:t>
            </a:r>
          </a:p>
          <a:p>
            <a:pPr>
              <a:spcBef>
                <a:spcPct val="0"/>
              </a:spcBef>
            </a:pPr>
            <a:r>
              <a:rPr lang="fr-FR" smtClean="0">
                <a:latin typeface="Calibri" pitchFamily="34" charset="0"/>
                <a:ea typeface="ＭＳ Ｐゴシック" pitchFamily="34" charset="-128"/>
              </a:rPr>
              <a:t>Adhérence (monitoring électronique)</a:t>
            </a:r>
          </a:p>
          <a:p>
            <a:pPr lvl="1">
              <a:spcBef>
                <a:spcPct val="0"/>
              </a:spcBef>
            </a:pPr>
            <a:r>
              <a:rPr lang="fr-FR" sz="2000" smtClean="0">
                <a:ea typeface="ＭＳ Ｐゴシック" pitchFamily="34" charset="-128"/>
              </a:rPr>
              <a:t>Significativement plus élevée avec LPV/r QD au cours des 24 premières semaines et entre S24 et S48</a:t>
            </a:r>
          </a:p>
          <a:p>
            <a:pPr>
              <a:spcBef>
                <a:spcPct val="0"/>
              </a:spcBef>
            </a:pPr>
            <a:r>
              <a:rPr lang="fr-FR" smtClean="0">
                <a:latin typeface="Calibri" pitchFamily="34" charset="0"/>
                <a:ea typeface="ＭＳ Ｐゴシック" pitchFamily="34" charset="-128"/>
              </a:rPr>
              <a:t>C</a:t>
            </a:r>
            <a:r>
              <a:rPr lang="fr-FR" baseline="-25000" smtClean="0">
                <a:latin typeface="Calibri" pitchFamily="34" charset="0"/>
                <a:ea typeface="ＭＳ Ｐゴシック" pitchFamily="34" charset="-128"/>
              </a:rPr>
              <a:t>résiduelle</a:t>
            </a:r>
            <a:r>
              <a:rPr lang="fr-FR" smtClean="0">
                <a:latin typeface="Calibri" pitchFamily="34" charset="0"/>
                <a:ea typeface="ＭＳ Ｐゴシック" pitchFamily="34" charset="-128"/>
              </a:rPr>
              <a:t> de lopinavir à S16 et S48</a:t>
            </a:r>
          </a:p>
          <a:p>
            <a:pPr lvl="1">
              <a:spcBef>
                <a:spcPct val="0"/>
              </a:spcBef>
            </a:pPr>
            <a:r>
              <a:rPr lang="fr-FR" sz="2000" smtClean="0">
                <a:ea typeface="ＭＳ Ｐゴシック" pitchFamily="34" charset="-128"/>
              </a:rPr>
              <a:t>Significativement plus basse et plus variable avec QD</a:t>
            </a:r>
          </a:p>
          <a:p>
            <a:pPr lvl="1">
              <a:spcBef>
                <a:spcPct val="0"/>
              </a:spcBef>
            </a:pPr>
            <a:r>
              <a:rPr lang="fr-FR" sz="2000" smtClean="0">
                <a:ea typeface="ＭＳ Ｐゴシック" pitchFamily="34" charset="-128"/>
              </a:rPr>
              <a:t>A S48, C</a:t>
            </a:r>
            <a:r>
              <a:rPr lang="fr-FR" sz="2000" baseline="-25000" smtClean="0">
                <a:ea typeface="ＭＳ Ｐゴシック" pitchFamily="34" charset="-128"/>
              </a:rPr>
              <a:t>résiduelle</a:t>
            </a:r>
            <a:r>
              <a:rPr lang="fr-FR" sz="2000" smtClean="0">
                <a:ea typeface="ＭＳ Ｐゴシック" pitchFamily="34" charset="-128"/>
              </a:rPr>
              <a:t> médiane : 3,4 </a:t>
            </a:r>
            <a:r>
              <a:rPr lang="fr-FR" sz="2000" smtClean="0">
                <a:latin typeface="Symbol" pitchFamily="18" charset="2"/>
                <a:ea typeface="ＭＳ Ｐゴシック" pitchFamily="34" charset="-128"/>
              </a:rPr>
              <a:t>m</a:t>
            </a:r>
            <a:r>
              <a:rPr lang="fr-FR" sz="2000" smtClean="0">
                <a:ea typeface="ＭＳ Ｐゴシック" pitchFamily="34" charset="-128"/>
              </a:rPr>
              <a:t>g/ml pour QD vs 5,6 </a:t>
            </a:r>
            <a:r>
              <a:rPr lang="fr-FR" sz="2000" smtClean="0">
                <a:latin typeface="Symbol" pitchFamily="18" charset="2"/>
                <a:ea typeface="ＭＳ Ｐゴシック" pitchFamily="34" charset="-128"/>
              </a:rPr>
              <a:t>m</a:t>
            </a:r>
            <a:r>
              <a:rPr lang="fr-FR" sz="2000" smtClean="0">
                <a:ea typeface="ＭＳ Ｐゴシック" pitchFamily="34" charset="-128"/>
              </a:rPr>
              <a:t>g/ml pour BID</a:t>
            </a:r>
          </a:p>
          <a:p>
            <a:pPr>
              <a:spcBef>
                <a:spcPct val="0"/>
              </a:spcBef>
            </a:pPr>
            <a:r>
              <a:rPr lang="fr-FR" sz="2400" b="1" smtClean="0">
                <a:latin typeface="Calibri" pitchFamily="34" charset="0"/>
                <a:ea typeface="ＭＳ Ｐゴシック" pitchFamily="34" charset="-128"/>
              </a:rPr>
              <a:t>Conclusion</a:t>
            </a:r>
          </a:p>
          <a:p>
            <a:pPr lvl="1">
              <a:spcBef>
                <a:spcPct val="0"/>
              </a:spcBef>
            </a:pPr>
            <a:r>
              <a:rPr lang="fr-FR" sz="2000" smtClean="0">
                <a:ea typeface="ＭＳ Ｐゴシック" pitchFamily="34" charset="-128"/>
              </a:rPr>
              <a:t>Globalement, LPV/r QD et BID ont une efficacité et une tolérance comparables</a:t>
            </a:r>
          </a:p>
          <a:p>
            <a:pPr lvl="1">
              <a:spcBef>
                <a:spcPct val="0"/>
              </a:spcBef>
            </a:pPr>
            <a:r>
              <a:rPr lang="fr-FR" sz="2000" smtClean="0">
                <a:ea typeface="ＭＳ Ｐゴシック" pitchFamily="34" charset="-128"/>
              </a:rPr>
              <a:t>Les patients avec ARN VIH </a:t>
            </a:r>
            <a:r>
              <a:rPr lang="fr-FR" sz="2000" u="sng" smtClean="0">
                <a:ea typeface="ＭＳ Ｐゴシック" pitchFamily="34" charset="-128"/>
              </a:rPr>
              <a:t>&gt;</a:t>
            </a:r>
            <a:r>
              <a:rPr lang="fr-FR" sz="2000" smtClean="0">
                <a:ea typeface="ＭＳ Ｐゴシック" pitchFamily="34" charset="-128"/>
              </a:rPr>
              <a:t> 100 000 c/ml ont une meilleure réponse virologique avec LPV/r BID</a:t>
            </a:r>
          </a:p>
          <a:p>
            <a:pPr lvl="1">
              <a:spcBef>
                <a:spcPct val="0"/>
              </a:spcBef>
            </a:pPr>
            <a:endParaRPr lang="fr-FR" sz="2000" smtClean="0">
              <a:ea typeface="ＭＳ Ｐゴシック" pitchFamily="34" charset="-128"/>
            </a:endParaRPr>
          </a:p>
        </p:txBody>
      </p:sp>
      <p:sp>
        <p:nvSpPr>
          <p:cNvPr id="302087" name="Rectangle 20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GB" sz="3200" smtClean="0">
                <a:ea typeface="ＭＳ Ｐゴシック" pitchFamily="34" charset="-128"/>
              </a:rPr>
              <a:t>ACTG A5073 : LPV/r QD vs BID,</a:t>
            </a:r>
            <a:br>
              <a:rPr lang="en-GB" sz="3200" smtClean="0">
                <a:ea typeface="ＭＳ Ｐゴシック" pitchFamily="34" charset="-128"/>
              </a:rPr>
            </a:br>
            <a:r>
              <a:rPr lang="en-GB" sz="3200" smtClean="0">
                <a:ea typeface="ＭＳ Ｐゴシック" pitchFamily="34" charset="-128"/>
              </a:rPr>
              <a:t>en association à FTC + (d4T-XR ou TDF)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WMTOOLS" val="&lt;WMTools ver=&quot;1.0&quot;&gt;&lt;Timings time=&quot;03/08/2005 15:03:22&quot;&gt;&lt;Slide id=&quot;258&quot; dur=&quot;.922&quot;/&gt;&lt;Slide id=&quot;280&quot; dur=&quot;.563&quot;/&gt;&lt;Slide id=&quot;281&quot; dur=&quot;.343&quot;/&gt;&lt;Slide id=&quot;282&quot; dur=&quot;.266&quot;/&gt;&lt;Slide id=&quot;283&quot; dur=&quot;.328&quot;/&gt;&lt;Slide id=&quot;282&quot; dur=&quot;.141&quot;/&gt;&lt;Slide id=&quot;281&quot; dur=&quot;.078&quot;/&gt;&lt;Slide id=&quot;280&quot; dur=&quot;.187&quot;/&gt;&lt;Slide id=&quot;258&quot; dur=&quot;.454&quot;/&gt;&lt;/Timings&gt;&lt;/WMTools&gt;"/>
  <p:tag name="ARTICULATE_PROJECT_OPEN" val="0"/>
</p:tagLst>
</file>

<file path=ppt/theme/theme1.xml><?xml version="1.0" encoding="utf-8"?>
<a:theme xmlns:a="http://schemas.openxmlformats.org/drawingml/2006/main" name="ARV_trials_2010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20628</TotalTime>
  <Words>588</Words>
  <Application>Microsoft Office PowerPoint</Application>
  <PresentationFormat>Affichage à l'écran (4:3)</PresentationFormat>
  <Paragraphs>144</Paragraphs>
  <Slides>5</Slides>
  <Notes>5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ARV_trials_2010</vt:lpstr>
      <vt:lpstr>Comparaison des IP vs IP</vt:lpstr>
      <vt:lpstr>ACTG A5073 : LPV/r QD vs BID, en association à FTC + (d4T-XR ou TDF)</vt:lpstr>
      <vt:lpstr>ACTG A5073 : LPV/r QD vs BID, en association à FTC + (d4T-XR ou TDF)</vt:lpstr>
      <vt:lpstr>ACTG A5073 : LPV/r QD vs BID, en association à FTC + (d4T-XR ou TDF)</vt:lpstr>
      <vt:lpstr>ACTG A5073 : LPV/r QD vs BID, en association à FTC + (d4T-XR ou TDF)</vt:lpstr>
    </vt:vector>
  </TitlesOfParts>
  <Manager>AEI - www.aei.fr</Manager>
  <Company>ARV-trials.com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2010</dc:title>
  <dc:creator>P. Cahn, A. Pozniak, F. Raffi</dc:creator>
  <cp:lastModifiedBy>Utilisateur</cp:lastModifiedBy>
  <cp:revision>1585</cp:revision>
  <cp:lastPrinted>2009-11-19T07:51:26Z</cp:lastPrinted>
  <dcterms:created xsi:type="dcterms:W3CDTF">2010-03-22T10:11:22Z</dcterms:created>
  <dcterms:modified xsi:type="dcterms:W3CDTF">2015-09-24T07:33:20Z</dcterms:modified>
</cp:coreProperties>
</file>