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949" r:id="rId2"/>
    <p:sldId id="944" r:id="rId3"/>
    <p:sldId id="945" r:id="rId4"/>
    <p:sldId id="946" r:id="rId5"/>
    <p:sldId id="947" r:id="rId6"/>
  </p:sldIdLst>
  <p:sldSz cx="9144000" cy="6858000" type="screen4x3"/>
  <p:notesSz cx="7099300" cy="10234613"/>
  <p:custDataLst>
    <p:tags r:id="rId9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0066"/>
    <a:srgbClr val="C0C0C0"/>
    <a:srgbClr val="006600"/>
    <a:srgbClr val="0066FF"/>
    <a:srgbClr val="3399FF"/>
    <a:srgbClr val="CC00FF"/>
    <a:srgbClr val="6600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389" autoAdjust="0"/>
    <p:restoredTop sz="94660"/>
  </p:normalViewPr>
  <p:slideViewPr>
    <p:cSldViewPr snapToGrid="0" snapToObjects="1" showGuides="1">
      <p:cViewPr>
        <p:scale>
          <a:sx n="75" d="100"/>
          <a:sy n="75" d="100"/>
        </p:scale>
        <p:origin x="-3438" y="-918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200" d="100"/>
        <a:sy n="200" d="100"/>
      </p:scale>
      <p:origin x="0" y="82104"/>
    </p:cViewPr>
  </p:sorterViewPr>
  <p:notesViewPr>
    <p:cSldViewPr snapToGrid="0" snapToObjects="1" showGuides="1">
      <p:cViewPr>
        <p:scale>
          <a:sx n="66" d="100"/>
          <a:sy n="66" d="100"/>
        </p:scale>
        <p:origin x="-3872" y="-105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fld id="{4CC782D6-FB1F-4883-8BB5-8B3802CD2810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638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>
              <a:defRPr/>
            </a:pPr>
            <a:r>
              <a:rPr lang="fr-FR" sz="1400" i="0" dirty="0">
                <a:solidFill>
                  <a:schemeClr val="tx1"/>
                </a:solidFill>
                <a:latin typeface="Trebuchet MS" pitchFamily="-109" charset="0"/>
                <a:ea typeface="ＭＳ Ｐゴシック" pitchFamily="-109" charset="-128"/>
                <a:cs typeface="ＭＳ Ｐゴシック" pitchFamily="-109" charset="-128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1773879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fld id="{7882DFE8-7E14-4DE2-A43D-C9C802AC9E34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741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>
              <a:defRPr/>
            </a:pPr>
            <a:r>
              <a:rPr lang="fr-FR" sz="1400" i="0" dirty="0">
                <a:solidFill>
                  <a:schemeClr val="tx1"/>
                </a:solidFill>
                <a:latin typeface="Trebuchet MS" pitchFamily="-109" charset="0"/>
                <a:ea typeface="ＭＳ Ｐゴシック" pitchFamily="-109" charset="-128"/>
                <a:cs typeface="ＭＳ Ｐゴシック" pitchFamily="-109" charset="-128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167769953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-1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1"/>
            <a:ext cx="3321050" cy="29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defTabSz="1000026"/>
            <a:r>
              <a:rPr lang="fr-FR" altLang="fr-FR" sz="1400" dirty="0">
                <a:latin typeface="Trebuchet MS" pitchFamily="-1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741738" y="9429751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3" tIns="46025" rIns="92053" bIns="46025" anchor="b"/>
          <a:lstStyle/>
          <a:p>
            <a:pPr algn="r" defTabSz="922247"/>
            <a:fld id="{D8E299A8-BD2F-47C1-A874-21993439B286}" type="slidenum">
              <a:rPr lang="fr-FR" altLang="fr-FR" sz="1300"/>
              <a:pPr algn="r" defTabSz="922247"/>
              <a:t>1</a:t>
            </a:fld>
            <a:endParaRPr lang="fr-FR" altLang="fr-FR" sz="13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</p:spPr>
        <p:txBody>
          <a:bodyPr lIns="99048" tIns="49524" rIns="99048" bIns="49524"/>
          <a:lstStyle/>
          <a:p>
            <a:pPr defTabSz="457200" eaLnBrk="1" hangingPunct="1"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2969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defTabSz="998538"/>
            <a:r>
              <a:rPr lang="fr-FR" sz="1400" i="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9696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3" tIns="46025" rIns="92053" bIns="46025" anchor="b"/>
          <a:lstStyle/>
          <a:p>
            <a:pPr algn="r" defTabSz="922338"/>
            <a:fld id="{0F3420FE-1ACD-4EA2-8DBB-DA5CC940C3C8}" type="slidenum">
              <a:rPr lang="fr-FR" sz="1300" i="0">
                <a:solidFill>
                  <a:srgbClr val="000000"/>
                </a:solidFill>
              </a:rPr>
              <a:pPr algn="r" defTabSz="922338"/>
              <a:t>2</a:t>
            </a:fld>
            <a:endParaRPr lang="fr-FR" sz="1300" i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</p:spPr>
        <p:txBody>
          <a:bodyPr lIns="99048" tIns="49524" rIns="99048" bIns="49524"/>
          <a:lstStyle/>
          <a:p>
            <a:pPr defTabSz="457200" eaLnBrk="1" hangingPunct="1"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2990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defTabSz="998538"/>
            <a:r>
              <a:rPr lang="fr-FR" sz="1400" i="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9901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3" tIns="46025" rIns="92053" bIns="46025" anchor="b"/>
          <a:lstStyle/>
          <a:p>
            <a:pPr algn="r" defTabSz="922338"/>
            <a:fld id="{0ED23F4C-456F-4207-936A-442CEAF14DB2}" type="slidenum">
              <a:rPr lang="fr-FR" sz="1300" i="0">
                <a:solidFill>
                  <a:srgbClr val="000000"/>
                </a:solidFill>
              </a:rPr>
              <a:pPr algn="r" defTabSz="922338"/>
              <a:t>3</a:t>
            </a:fld>
            <a:endParaRPr lang="fr-FR" sz="1300" i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</p:spPr>
        <p:txBody>
          <a:bodyPr lIns="99048" tIns="49524" rIns="99048" bIns="49524"/>
          <a:lstStyle/>
          <a:p>
            <a:pPr defTabSz="457200" eaLnBrk="1" hangingPunct="1"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30106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defTabSz="998538"/>
            <a:r>
              <a:rPr lang="fr-FR" sz="1400" i="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30106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3" tIns="46025" rIns="92053" bIns="46025" anchor="b"/>
          <a:lstStyle/>
          <a:p>
            <a:pPr algn="r" defTabSz="922338"/>
            <a:fld id="{D13025D5-0E74-43A1-97FA-08763380CDB8}" type="slidenum">
              <a:rPr lang="fr-FR" sz="1300" i="0">
                <a:solidFill>
                  <a:srgbClr val="000000"/>
                </a:solidFill>
              </a:rPr>
              <a:pPr algn="r" defTabSz="922338"/>
              <a:t>4</a:t>
            </a:fld>
            <a:endParaRPr lang="fr-FR" sz="1300" i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</p:spPr>
        <p:txBody>
          <a:bodyPr lIns="99048" tIns="49524" rIns="99048" bIns="49524"/>
          <a:lstStyle/>
          <a:p>
            <a:pPr defTabSz="457200" eaLnBrk="1" hangingPunct="1"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30310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defTabSz="998538"/>
            <a:r>
              <a:rPr lang="fr-FR" sz="1400" i="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30310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3" tIns="46025" rIns="92053" bIns="46025" anchor="b"/>
          <a:lstStyle/>
          <a:p>
            <a:pPr algn="r" defTabSz="922338"/>
            <a:fld id="{0522DAA3-A7F7-4F12-B683-CA575D8A789F}" type="slidenum">
              <a:rPr lang="fr-FR" sz="1300" i="0">
                <a:solidFill>
                  <a:srgbClr val="000000"/>
                </a:solidFill>
              </a:rPr>
              <a:pPr algn="r" defTabSz="922338"/>
              <a:t>5</a:t>
            </a:fld>
            <a:endParaRPr lang="fr-FR" sz="1300" i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FR" altLang="fr-FR" sz="3200" dirty="0" smtClean="0">
                <a:ea typeface="ＭＳ Ｐゴシック" pitchFamily="-1" charset="-128"/>
              </a:rPr>
              <a:t>Comparaison des IP vs IP</a:t>
            </a:r>
          </a:p>
        </p:txBody>
      </p:sp>
      <p:sp>
        <p:nvSpPr>
          <p:cNvPr id="3075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ATV/r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 	BMS 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089</a:t>
            </a:r>
          </a:p>
          <a:p>
            <a:pPr marL="342900" lvl="1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LPV/r mono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 + ZDV/3TC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MONARK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LPV/r QD </a:t>
            </a:r>
            <a:r>
              <a:rPr lang="en-US" altLang="fr-FR" sz="2600" b="1" i="0" dirty="0" err="1">
                <a:solidFill>
                  <a:srgbClr val="CC330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 BID			</a:t>
            </a:r>
            <a:r>
              <a:rPr lang="en-US" altLang="fr-FR" sz="2600" b="1" i="0" dirty="0" smtClean="0">
                <a:solidFill>
                  <a:srgbClr val="CC3300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M02-418</a:t>
            </a:r>
            <a:r>
              <a:rPr lang="en-US" altLang="fr-FR" sz="2600" b="1" i="0" dirty="0">
                <a:solidFill>
                  <a:schemeClr val="bg2"/>
                </a:solidFill>
                <a:latin typeface="Calibri" pitchFamily="-1" charset="0"/>
              </a:rPr>
              <a:t/>
            </a:r>
            <a:br>
              <a:rPr lang="en-US" altLang="fr-FR" sz="2600" b="1" i="0" dirty="0">
                <a:solidFill>
                  <a:schemeClr val="bg2"/>
                </a:solidFill>
                <a:latin typeface="Calibri" pitchFamily="-1" charset="0"/>
              </a:rPr>
            </a:br>
            <a: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  <a:t>			</a:t>
            </a:r>
            <a:r>
              <a:rPr lang="en-US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M05-730</a:t>
            </a:r>
            <a: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  <a:t/>
            </a:r>
            <a:b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</a:br>
            <a:r>
              <a:rPr lang="en-GB" altLang="fr-FR" sz="2600" b="1" i="0" dirty="0">
                <a:solidFill>
                  <a:srgbClr val="000066"/>
                </a:solidFill>
                <a:latin typeface="Calibri" pitchFamily="-1" charset="0"/>
              </a:rPr>
              <a:t>			</a:t>
            </a:r>
            <a:r>
              <a:rPr lang="en-GB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	A5073</a:t>
            </a: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LPV/r + 3TC </a:t>
            </a:r>
            <a:r>
              <a:rPr lang="en-US" altLang="fr-FR" sz="2600" b="1" i="0" dirty="0" err="1" smtClean="0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 LPV/r + 2 INTI			GARDEL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FPV/r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ALERT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DRV/r				ATADAR</a:t>
            </a: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FPV/r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KLEAN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SQV/r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GEMINI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CASTLE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DRV/r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ARTEMIS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ZoneTexte 69"/>
          <p:cNvSpPr txBox="1">
            <a:spLocks noChangeArrowheads="1"/>
          </p:cNvSpPr>
          <p:nvPr/>
        </p:nvSpPr>
        <p:spPr bwMode="auto">
          <a:xfrm>
            <a:off x="6664325" y="6572250"/>
            <a:ext cx="23796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0000"/>
                </a:solidFill>
              </a:rPr>
              <a:t>Flexner C. CID 2010;50:1041-52</a:t>
            </a:r>
          </a:p>
        </p:txBody>
      </p:sp>
      <p:grpSp>
        <p:nvGrpSpPr>
          <p:cNvPr id="295939" name="Group 17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295940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95941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333399"/>
                  </a:solidFill>
                  <a:latin typeface="Cambria" pitchFamily="18" charset="0"/>
                </a:rPr>
                <a:t>A5073</a:t>
              </a:r>
            </a:p>
          </p:txBody>
        </p:sp>
      </p:grpSp>
      <p:sp>
        <p:nvSpPr>
          <p:cNvPr id="295942" name="Rectangle 2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ACTG A5073 : LPV/r QD vs BID,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en association à FTC + (d4T-XR ou TDF)</a:t>
            </a:r>
          </a:p>
        </p:txBody>
      </p:sp>
      <p:sp>
        <p:nvSpPr>
          <p:cNvPr id="295943" name="AutoShape 162"/>
          <p:cNvSpPr>
            <a:spLocks noChangeArrowheads="1"/>
          </p:cNvSpPr>
          <p:nvPr/>
        </p:nvSpPr>
        <p:spPr bwMode="auto">
          <a:xfrm>
            <a:off x="341313" y="2106613"/>
            <a:ext cx="3171825" cy="152082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Patients VIH+ </a:t>
            </a:r>
            <a:r>
              <a:rPr lang="fr-FR" sz="18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13 ans</a:t>
            </a:r>
          </a:p>
          <a:p>
            <a:pPr algn="ctr"/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Naïfs d’ARV ou </a:t>
            </a:r>
            <a:r>
              <a:rPr lang="fr-FR" sz="18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&lt;</a:t>
            </a:r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7 jours </a:t>
            </a:r>
            <a:b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</a:br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de traitement ARV antérieur </a:t>
            </a:r>
          </a:p>
          <a:p>
            <a:pPr algn="ctr"/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ARN VIH </a:t>
            </a:r>
            <a:r>
              <a:rPr lang="fr-FR" sz="18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2 000 c/ml</a:t>
            </a:r>
          </a:p>
          <a:p>
            <a:pPr algn="ctr"/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Pas de restriction sur les CD4</a:t>
            </a:r>
          </a:p>
        </p:txBody>
      </p:sp>
      <p:sp>
        <p:nvSpPr>
          <p:cNvPr id="295944" name="AutoShape 14"/>
          <p:cNvSpPr>
            <a:spLocks noChangeArrowheads="1"/>
          </p:cNvSpPr>
          <p:nvPr/>
        </p:nvSpPr>
        <p:spPr bwMode="auto">
          <a:xfrm>
            <a:off x="5202238" y="2141538"/>
            <a:ext cx="3773487" cy="650875"/>
          </a:xfrm>
          <a:prstGeom prst="roundRect">
            <a:avLst>
              <a:gd name="adj" fmla="val 12458"/>
            </a:avLst>
          </a:prstGeom>
          <a:solidFill>
            <a:srgbClr val="993300"/>
          </a:solidFill>
          <a:ln w="1905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95000"/>
              </a:lnSpc>
            </a:pPr>
            <a:r>
              <a:rPr lang="fr-FR" sz="1800" b="1" i="0">
                <a:solidFill>
                  <a:srgbClr val="FFFFFF"/>
                </a:solidFill>
                <a:latin typeface="Calibri" pitchFamily="34" charset="0"/>
              </a:rPr>
              <a:t>LPV/r 800/200 mg QD + </a:t>
            </a:r>
          </a:p>
          <a:p>
            <a:pPr algn="ctr" eaLnBrk="0" hangingPunct="0">
              <a:lnSpc>
                <a:spcPct val="95000"/>
              </a:lnSpc>
            </a:pPr>
            <a:r>
              <a:rPr lang="fr-FR" sz="1800" b="1" i="0">
                <a:solidFill>
                  <a:srgbClr val="FFFFFF"/>
                </a:solidFill>
                <a:latin typeface="Calibri" pitchFamily="34" charset="0"/>
              </a:rPr>
              <a:t>FTC 200 mg  + (d4T-XR ou TDF) QD</a:t>
            </a:r>
          </a:p>
        </p:txBody>
      </p:sp>
      <p:sp>
        <p:nvSpPr>
          <p:cNvPr id="295945" name="AutoShape 14"/>
          <p:cNvSpPr>
            <a:spLocks noChangeArrowheads="1"/>
          </p:cNvSpPr>
          <p:nvPr/>
        </p:nvSpPr>
        <p:spPr bwMode="auto">
          <a:xfrm>
            <a:off x="5202238" y="2932113"/>
            <a:ext cx="3773487" cy="650875"/>
          </a:xfrm>
          <a:prstGeom prst="roundRect">
            <a:avLst>
              <a:gd name="adj" fmla="val 12458"/>
            </a:avLst>
          </a:prstGeom>
          <a:solidFill>
            <a:srgbClr val="FF9900"/>
          </a:solidFill>
          <a:ln w="1905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95000"/>
              </a:lnSpc>
            </a:pPr>
            <a:r>
              <a:rPr lang="fr-FR" sz="1800" b="1" i="0">
                <a:solidFill>
                  <a:srgbClr val="000066"/>
                </a:solidFill>
                <a:latin typeface="Calibri" pitchFamily="34" charset="0"/>
              </a:rPr>
              <a:t>LPV/r 400/100 mg BID + </a:t>
            </a:r>
          </a:p>
          <a:p>
            <a:pPr algn="ctr" eaLnBrk="0" hangingPunct="0">
              <a:lnSpc>
                <a:spcPct val="95000"/>
              </a:lnSpc>
            </a:pPr>
            <a:r>
              <a:rPr lang="fr-FR" sz="1800" b="1" i="0">
                <a:solidFill>
                  <a:srgbClr val="000066"/>
                </a:solidFill>
                <a:latin typeface="Calibri" pitchFamily="34" charset="0"/>
              </a:rPr>
              <a:t>FTC 200 mg + (d4T-XR ou TDF) QD</a:t>
            </a:r>
          </a:p>
        </p:txBody>
      </p:sp>
      <p:cxnSp>
        <p:nvCxnSpPr>
          <p:cNvPr id="295946" name="AutoShape 27"/>
          <p:cNvCxnSpPr>
            <a:cxnSpLocks noChangeShapeType="1"/>
          </p:cNvCxnSpPr>
          <p:nvPr/>
        </p:nvCxnSpPr>
        <p:spPr bwMode="auto">
          <a:xfrm rot="10800000" flipH="1" flipV="1">
            <a:off x="5207000" y="2449513"/>
            <a:ext cx="1588" cy="801687"/>
          </a:xfrm>
          <a:prstGeom prst="bentConnector3">
            <a:avLst>
              <a:gd name="adj1" fmla="val -592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95947" name="Rectangle 10"/>
          <p:cNvSpPr>
            <a:spLocks noChangeArrowheads="1"/>
          </p:cNvSpPr>
          <p:nvPr/>
        </p:nvSpPr>
        <p:spPr bwMode="auto">
          <a:xfrm>
            <a:off x="4306888" y="2919413"/>
            <a:ext cx="796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fr-FR" sz="1600" b="1" i="0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159</a:t>
            </a:r>
          </a:p>
        </p:txBody>
      </p:sp>
      <p:sp>
        <p:nvSpPr>
          <p:cNvPr id="295948" name="Rectangle 10"/>
          <p:cNvSpPr>
            <a:spLocks noChangeArrowheads="1"/>
          </p:cNvSpPr>
          <p:nvPr/>
        </p:nvSpPr>
        <p:spPr bwMode="auto">
          <a:xfrm>
            <a:off x="4284663" y="2114550"/>
            <a:ext cx="842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fr-FR" sz="1600" b="1" i="0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161 </a:t>
            </a:r>
          </a:p>
        </p:txBody>
      </p:sp>
      <p:cxnSp>
        <p:nvCxnSpPr>
          <p:cNvPr id="295949" name="Connecteur droit 66"/>
          <p:cNvCxnSpPr>
            <a:cxnSpLocks noChangeShapeType="1"/>
          </p:cNvCxnSpPr>
          <p:nvPr/>
        </p:nvCxnSpPr>
        <p:spPr bwMode="auto">
          <a:xfrm rot="5400000">
            <a:off x="3644107" y="226139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95950" name="Oval 170"/>
          <p:cNvSpPr>
            <a:spLocks noChangeArrowheads="1"/>
          </p:cNvSpPr>
          <p:nvPr/>
        </p:nvSpPr>
        <p:spPr bwMode="auto">
          <a:xfrm>
            <a:off x="2916238" y="1249363"/>
            <a:ext cx="1800225" cy="777875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Randomisation*</a:t>
            </a:r>
          </a:p>
          <a:p>
            <a:pPr algn="ctr"/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Sans insu</a:t>
            </a:r>
          </a:p>
        </p:txBody>
      </p:sp>
      <p:sp>
        <p:nvSpPr>
          <p:cNvPr id="295951" name="Line 34"/>
          <p:cNvSpPr>
            <a:spLocks noChangeShapeType="1"/>
          </p:cNvSpPr>
          <p:nvPr/>
        </p:nvSpPr>
        <p:spPr bwMode="auto">
          <a:xfrm>
            <a:off x="3513138" y="2860675"/>
            <a:ext cx="741362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95952" name="Espace réservé du contenu 2"/>
          <p:cNvSpPr txBox="1">
            <a:spLocks/>
          </p:cNvSpPr>
          <p:nvPr/>
        </p:nvSpPr>
        <p:spPr bwMode="auto">
          <a:xfrm>
            <a:off x="95250" y="11001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Schéma d’étude</a:t>
            </a:r>
          </a:p>
        </p:txBody>
      </p:sp>
      <p:sp>
        <p:nvSpPr>
          <p:cNvPr id="295953" name="Rectangle 37"/>
          <p:cNvSpPr>
            <a:spLocks noGrp="1" noChangeArrowheads="1"/>
          </p:cNvSpPr>
          <p:nvPr>
            <p:ph type="body" idx="4294967295"/>
          </p:nvPr>
        </p:nvSpPr>
        <p:spPr>
          <a:xfrm>
            <a:off x="95250" y="4540250"/>
            <a:ext cx="8924925" cy="19351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r-FR" sz="2400" b="1" smtClean="0">
                <a:latin typeface="Calibri" pitchFamily="34" charset="0"/>
                <a:ea typeface="ＭＳ Ｐゴシック" pitchFamily="34" charset="-128"/>
              </a:rPr>
              <a:t>Objectif</a:t>
            </a:r>
          </a:p>
          <a:p>
            <a:pPr lvl="1">
              <a:spcBef>
                <a:spcPct val="0"/>
              </a:spcBef>
            </a:pPr>
            <a:r>
              <a:rPr lang="fr-FR" sz="1700" smtClean="0">
                <a:ea typeface="ＭＳ Ｐゴシック" pitchFamily="34" charset="-128"/>
                <a:cs typeface="Arial" charset="0"/>
              </a:rPr>
              <a:t>Critère principal: Analyse Kaplan-Meier de la réponse virologique soutenue à S48</a:t>
            </a:r>
          </a:p>
          <a:p>
            <a:pPr lvl="1">
              <a:spcBef>
                <a:spcPct val="0"/>
              </a:spcBef>
            </a:pPr>
            <a:r>
              <a:rPr lang="fr-FR" sz="1700" smtClean="0">
                <a:ea typeface="ＭＳ Ｐゴシック" pitchFamily="34" charset="-128"/>
                <a:cs typeface="Arial" charset="0"/>
              </a:rPr>
              <a:t>Réponse virologique soutenue (RVS) = absence d’ARN VIH confirmé </a:t>
            </a:r>
            <a:r>
              <a:rPr lang="fr-FR" sz="1700" u="sng" smtClean="0">
                <a:ea typeface="ＭＳ Ｐゴシック" pitchFamily="34" charset="-128"/>
                <a:cs typeface="Arial" charset="0"/>
              </a:rPr>
              <a:t>&gt;</a:t>
            </a:r>
            <a:r>
              <a:rPr lang="fr-FR" sz="1700" smtClean="0">
                <a:ea typeface="ＭＳ Ｐゴシック" pitchFamily="34" charset="-128"/>
                <a:cs typeface="Arial" charset="0"/>
              </a:rPr>
              <a:t> 200 c/ml </a:t>
            </a:r>
            <a:br>
              <a:rPr lang="fr-FR" sz="1700" smtClean="0">
                <a:ea typeface="ＭＳ Ｐゴシック" pitchFamily="34" charset="-128"/>
                <a:cs typeface="Arial" charset="0"/>
              </a:rPr>
            </a:br>
            <a:r>
              <a:rPr lang="fr-FR" sz="1700" smtClean="0">
                <a:ea typeface="ＭＳ Ｐゴシック" pitchFamily="34" charset="-128"/>
                <a:cs typeface="Arial" charset="0"/>
              </a:rPr>
              <a:t>à S48 après obtention ARN VIH confirmé &lt; 200 c/ml ; ou absence d’ARN VIH confirmé </a:t>
            </a:r>
            <a:r>
              <a:rPr lang="fr-FR" sz="1700" u="sng" smtClean="0">
                <a:ea typeface="ＭＳ Ｐゴシック" pitchFamily="34" charset="-128"/>
                <a:cs typeface="Arial" charset="0"/>
              </a:rPr>
              <a:t>&gt;</a:t>
            </a:r>
            <a:r>
              <a:rPr lang="fr-FR" sz="1700" smtClean="0">
                <a:ea typeface="ＭＳ Ｐゴシック" pitchFamily="34" charset="-128"/>
                <a:cs typeface="Arial" charset="0"/>
              </a:rPr>
              <a:t> 200 c/ml à S24 ou au delà ; absence d’ARN VIH </a:t>
            </a:r>
            <a:r>
              <a:rPr lang="fr-FR" sz="1700" u="sng" smtClean="0">
                <a:ea typeface="ＭＳ Ｐゴシック" pitchFamily="34" charset="-128"/>
                <a:cs typeface="Arial" charset="0"/>
              </a:rPr>
              <a:t>&gt;</a:t>
            </a:r>
            <a:r>
              <a:rPr lang="fr-FR" sz="1700" smtClean="0">
                <a:ea typeface="ＭＳ Ｐゴシック" pitchFamily="34" charset="-128"/>
                <a:cs typeface="Arial" charset="0"/>
              </a:rPr>
              <a:t> 200 c/ml à S48 </a:t>
            </a:r>
            <a:br>
              <a:rPr lang="fr-FR" sz="1700" smtClean="0">
                <a:ea typeface="ＭＳ Ｐゴシック" pitchFamily="34" charset="-128"/>
                <a:cs typeface="Arial" charset="0"/>
              </a:rPr>
            </a:br>
            <a:r>
              <a:rPr lang="fr-FR" sz="1700" smtClean="0">
                <a:ea typeface="ＭＳ Ｐゴシック" pitchFamily="34" charset="-128"/>
                <a:cs typeface="Arial" charset="0"/>
              </a:rPr>
              <a:t>(pas de confirmation exigée)</a:t>
            </a:r>
          </a:p>
          <a:p>
            <a:pPr lvl="1">
              <a:spcBef>
                <a:spcPct val="0"/>
              </a:spcBef>
            </a:pPr>
            <a:r>
              <a:rPr lang="fr-FR" sz="1700" smtClean="0">
                <a:ea typeface="ＭＳ Ｐゴシック" pitchFamily="34" charset="-128"/>
                <a:cs typeface="Arial" charset="0"/>
              </a:rPr>
              <a:t>Ecart </a:t>
            </a:r>
            <a:r>
              <a:rPr lang="fr-FR" sz="1700" u="sng" smtClean="0">
                <a:ea typeface="ＭＳ Ｐゴシック" pitchFamily="34" charset="-128"/>
                <a:cs typeface="Arial" charset="0"/>
              </a:rPr>
              <a:t>&lt;</a:t>
            </a:r>
            <a:r>
              <a:rPr lang="fr-FR" sz="1700" smtClean="0">
                <a:ea typeface="ＭＳ Ｐゴシック" pitchFamily="34" charset="-128"/>
                <a:cs typeface="Arial" charset="0"/>
              </a:rPr>
              <a:t> 0,2 pour l’IC 95 % bilatéral de la différence de probabilité de RVS</a:t>
            </a:r>
            <a:endParaRPr lang="fr-FR" sz="1900" smtClean="0">
              <a:ea typeface="ＭＳ Ｐゴシック" pitchFamily="34" charset="-128"/>
              <a:cs typeface="Arial" charset="0"/>
            </a:endParaRPr>
          </a:p>
        </p:txBody>
      </p:sp>
      <p:sp>
        <p:nvSpPr>
          <p:cNvPr id="295954" name="ZoneTexte 71"/>
          <p:cNvSpPr txBox="1">
            <a:spLocks noChangeArrowheads="1"/>
          </p:cNvSpPr>
          <p:nvPr/>
        </p:nvSpPr>
        <p:spPr bwMode="auto">
          <a:xfrm>
            <a:off x="1062038" y="3624263"/>
            <a:ext cx="673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fr-FR" sz="1600" i="0">
                <a:solidFill>
                  <a:srgbClr val="000066"/>
                </a:solidFill>
              </a:rPr>
              <a:t>*Randomisation stratifiée sur ARN VIH &lt; 100 000 c/ml ou </a:t>
            </a:r>
            <a:r>
              <a:rPr lang="fr-FR" sz="1600" i="0" u="sng">
                <a:solidFill>
                  <a:srgbClr val="000066"/>
                </a:solidFill>
              </a:rPr>
              <a:t>&gt;</a:t>
            </a:r>
            <a:r>
              <a:rPr lang="fr-FR" sz="1600" i="0">
                <a:solidFill>
                  <a:srgbClr val="000066"/>
                </a:solidFill>
              </a:rPr>
              <a:t> 100 000 c/ml</a:t>
            </a:r>
            <a:endParaRPr lang="fr-FR" sz="1600" i="0" baseline="30000">
              <a:solidFill>
                <a:srgbClr val="000066"/>
              </a:solidFill>
            </a:endParaRPr>
          </a:p>
        </p:txBody>
      </p:sp>
      <p:sp>
        <p:nvSpPr>
          <p:cNvPr id="295955" name="ZoneTexte 18"/>
          <p:cNvSpPr txBox="1">
            <a:spLocks noChangeArrowheads="1"/>
          </p:cNvSpPr>
          <p:nvPr/>
        </p:nvSpPr>
        <p:spPr bwMode="auto">
          <a:xfrm>
            <a:off x="203200" y="4019550"/>
            <a:ext cx="88249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fr-FR" sz="1600" i="0">
                <a:solidFill>
                  <a:srgbClr val="000066"/>
                </a:solidFill>
              </a:rPr>
              <a:t>L’étude comportait un 3</a:t>
            </a:r>
            <a:r>
              <a:rPr lang="fr-FR" sz="1600" i="0" baseline="30000">
                <a:solidFill>
                  <a:srgbClr val="000066"/>
                </a:solidFill>
              </a:rPr>
              <a:t>ème</a:t>
            </a:r>
            <a:r>
              <a:rPr lang="fr-FR" sz="1600" i="0">
                <a:solidFill>
                  <a:srgbClr val="000066"/>
                </a:solidFill>
              </a:rPr>
              <a:t> bras avec LPV/r QD + FTC + (d4T-XR ou TDF) administré sous </a:t>
            </a:r>
          </a:p>
          <a:p>
            <a:pPr defTabSz="457200"/>
            <a:r>
              <a:rPr lang="fr-FR" sz="1600" i="0">
                <a:solidFill>
                  <a:srgbClr val="000066"/>
                </a:solidFill>
              </a:rPr>
              <a:t>supervision (DOT) chez 82 patients, bras non inclus dans la comparaison avec les 2 autres bras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8053" name="Group 69"/>
          <p:cNvGraphicFramePr>
            <a:graphicFrameLocks noGrp="1"/>
          </p:cNvGraphicFramePr>
          <p:nvPr>
            <p:ph idx="4294967295"/>
          </p:nvPr>
        </p:nvGraphicFramePr>
        <p:xfrm>
          <a:off x="433388" y="1706563"/>
          <a:ext cx="8261350" cy="4118804"/>
        </p:xfrm>
        <a:graphic>
          <a:graphicData uri="http://schemas.openxmlformats.org/drawingml/2006/table">
            <a:tbl>
              <a:tblPr/>
              <a:tblGrid>
                <a:gridCol w="481012"/>
                <a:gridCol w="3200400"/>
                <a:gridCol w="2286000"/>
                <a:gridCol w="2293938"/>
              </a:tblGrid>
              <a:tr h="2825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LPV/r QD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LPV/r BID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Age moyen, années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2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Femmes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21 %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23 %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Race blanche / noire / autre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34 % / 32 % / 34 %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27 % / 36 % / 37 %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INTI : d4T-XR / TDF*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62 % / 38 %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60 % / 40 %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2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ARN VIH (log</a:t>
                      </a:r>
                      <a:r>
                        <a:rPr kumimoji="0" lang="fr-FR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c/ml), médiane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22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ARN VIH </a:t>
                      </a:r>
                      <a:r>
                        <a:rPr kumimoji="0" lang="fr-F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&gt;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100 000 c/ml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51 %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52 %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2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(/mm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), médiane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</a:t>
                      </a:r>
                      <a:r>
                        <a:rPr kumimoji="0" lang="fr-F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200/mm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47 %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53 %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2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Ac VHC+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13 %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13 %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Interruption avant S48, n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52 (32 %)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41 (26 %)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Pour toxicité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2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Echec virologique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98045" name="ZoneTexte 9"/>
          <p:cNvSpPr txBox="1">
            <a:spLocks noChangeArrowheads="1"/>
          </p:cNvSpPr>
          <p:nvPr/>
        </p:nvSpPr>
        <p:spPr bwMode="auto">
          <a:xfrm>
            <a:off x="411163" y="6096000"/>
            <a:ext cx="49641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i="0">
                <a:solidFill>
                  <a:srgbClr val="000066"/>
                </a:solidFill>
                <a:cs typeface="Arial" charset="0"/>
              </a:rPr>
              <a:t>Note : LPV/r était administré sous forme de capsules molles</a:t>
            </a:r>
          </a:p>
        </p:txBody>
      </p:sp>
      <p:sp>
        <p:nvSpPr>
          <p:cNvPr id="298046" name="Rectangle 8"/>
          <p:cNvSpPr>
            <a:spLocks noChangeArrowheads="1"/>
          </p:cNvSpPr>
          <p:nvPr/>
        </p:nvSpPr>
        <p:spPr bwMode="auto">
          <a:xfrm>
            <a:off x="433388" y="1270000"/>
            <a:ext cx="82613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Caractéristiques à l’inclusion et devenir des patients</a:t>
            </a:r>
          </a:p>
        </p:txBody>
      </p:sp>
      <p:sp>
        <p:nvSpPr>
          <p:cNvPr id="298047" name="ZoneTexte 69"/>
          <p:cNvSpPr txBox="1">
            <a:spLocks noChangeArrowheads="1"/>
          </p:cNvSpPr>
          <p:nvPr/>
        </p:nvSpPr>
        <p:spPr bwMode="auto">
          <a:xfrm>
            <a:off x="6664325" y="6572250"/>
            <a:ext cx="23796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solidFill>
                  <a:srgbClr val="CC0000"/>
                </a:solidFill>
              </a:rPr>
              <a:t>Flexner C. CID 2010;50:1041-52</a:t>
            </a:r>
          </a:p>
        </p:txBody>
      </p:sp>
      <p:grpSp>
        <p:nvGrpSpPr>
          <p:cNvPr id="298048" name="Group 17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298049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98050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42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200" b="1">
                  <a:solidFill>
                    <a:srgbClr val="333399"/>
                  </a:solidFill>
                  <a:latin typeface="Cambria" pitchFamily="18" charset="0"/>
                </a:rPr>
                <a:t>A5073</a:t>
              </a:r>
            </a:p>
          </p:txBody>
        </p:sp>
      </p:grpSp>
      <p:sp>
        <p:nvSpPr>
          <p:cNvPr id="298051" name="ZoneTexte 14"/>
          <p:cNvSpPr txBox="1">
            <a:spLocks noChangeArrowheads="1"/>
          </p:cNvSpPr>
          <p:nvPr/>
        </p:nvSpPr>
        <p:spPr bwMode="auto">
          <a:xfrm>
            <a:off x="411163" y="5837238"/>
            <a:ext cx="3282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fr-FR" sz="1600" i="0">
                <a:solidFill>
                  <a:srgbClr val="000066"/>
                </a:solidFill>
              </a:rPr>
              <a:t>* d4T-XR : 100 mg ; TDF : 300 mg</a:t>
            </a:r>
          </a:p>
        </p:txBody>
      </p:sp>
      <p:sp>
        <p:nvSpPr>
          <p:cNvPr id="298052" name="Rectangle 2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ACTG A5073 : LPV/r QD vs BID,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en association à FTC + (d4T-XR ou TDF)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0113" name="Group 81"/>
          <p:cNvGraphicFramePr>
            <a:graphicFrameLocks noGrp="1"/>
          </p:cNvGraphicFramePr>
          <p:nvPr>
            <p:ph idx="4294967295"/>
          </p:nvPr>
        </p:nvGraphicFramePr>
        <p:xfrm>
          <a:off x="433388" y="2012950"/>
          <a:ext cx="8261350" cy="3542859"/>
        </p:xfrm>
        <a:graphic>
          <a:graphicData uri="http://schemas.openxmlformats.org/drawingml/2006/table">
            <a:tbl>
              <a:tblPr/>
              <a:tblGrid>
                <a:gridCol w="593725"/>
                <a:gridCol w="2654300"/>
                <a:gridCol w="1562100"/>
                <a:gridCol w="1562100"/>
                <a:gridCol w="1889125"/>
              </a:tblGrid>
              <a:tr h="3032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LPV/r QD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LPV/r BID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Différence BID-QD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Intention de traiter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Global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0,78 (0,70-0,84)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0,81 (0,73-0,86)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0,03 (-0,07 ; 0,12)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ARN VIH &lt; 100 000 c/ml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0,80 (0,69-0,88)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0,72 (0,59-0,81)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- 0,09 (- 0,23 ; 0,06)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ARN VIH </a:t>
                      </a:r>
                      <a:r>
                        <a:rPr kumimoji="0" lang="fr-F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&gt;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100 000 c/ml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0,76 (0,64-0,84)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0,89 (0,79-0,94)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0,13 (0,01 ; 0,25)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Sous traitement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Global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0,85 (0,78-0,90)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0,85 (0,78-0,90)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0,00 (-0,09 ; 0,09)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ARN VIH &lt; 100 000 c/ml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0,86 (0,75-0,93)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0,80 (0,67-0,88)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-0,07 (-0,20 ; 0,07)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ARN VIH </a:t>
                      </a:r>
                      <a:r>
                        <a:rPr kumimoji="0" lang="fr-F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&gt;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100 000 c/ml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0,84 (0,73-0,91)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0,90 (0,80-0,95)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0,06 (-0,06 ; 0,17)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Prise du traitement jusqu’au terme*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Global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0,61 (0,53-0,68)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0,66 (0,58-0,73)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0,05 (-0,05 ; 0,16)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300106" name="Rectangle 8"/>
          <p:cNvSpPr>
            <a:spLocks noChangeArrowheads="1"/>
          </p:cNvSpPr>
          <p:nvPr/>
        </p:nvSpPr>
        <p:spPr bwMode="auto">
          <a:xfrm>
            <a:off x="230188" y="1312863"/>
            <a:ext cx="891381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825"/>
              </a:lnSpc>
              <a:spcBef>
                <a:spcPct val="20000"/>
              </a:spcBef>
            </a:pPr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Probabilité estimée de réponse virologique soutenue </a:t>
            </a:r>
          </a:p>
          <a:p>
            <a:pPr algn="ctr">
              <a:lnSpc>
                <a:spcPts val="1825"/>
              </a:lnSpc>
              <a:spcBef>
                <a:spcPct val="20000"/>
              </a:spcBef>
            </a:pPr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(IC 95 %) à S48</a:t>
            </a:r>
          </a:p>
        </p:txBody>
      </p:sp>
      <p:sp>
        <p:nvSpPr>
          <p:cNvPr id="300107" name="ZoneTexte 69"/>
          <p:cNvSpPr txBox="1">
            <a:spLocks noChangeArrowheads="1"/>
          </p:cNvSpPr>
          <p:nvPr/>
        </p:nvSpPr>
        <p:spPr bwMode="auto">
          <a:xfrm>
            <a:off x="6664325" y="6572250"/>
            <a:ext cx="23796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solidFill>
                  <a:srgbClr val="CC0000"/>
                </a:solidFill>
              </a:rPr>
              <a:t>Flexner C. CID 2010;50:1041-52</a:t>
            </a:r>
          </a:p>
        </p:txBody>
      </p:sp>
      <p:grpSp>
        <p:nvGrpSpPr>
          <p:cNvPr id="300108" name="Group 17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300109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300110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42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200" b="1">
                  <a:solidFill>
                    <a:srgbClr val="333399"/>
                  </a:solidFill>
                  <a:latin typeface="Cambria" pitchFamily="18" charset="0"/>
                </a:rPr>
                <a:t>A5073</a:t>
              </a:r>
            </a:p>
          </p:txBody>
        </p:sp>
      </p:grpSp>
      <p:sp>
        <p:nvSpPr>
          <p:cNvPr id="300111" name="ZoneTexte 10"/>
          <p:cNvSpPr txBox="1">
            <a:spLocks noChangeArrowheads="1"/>
          </p:cNvSpPr>
          <p:nvPr/>
        </p:nvSpPr>
        <p:spPr bwMode="auto">
          <a:xfrm>
            <a:off x="242888" y="5610225"/>
            <a:ext cx="88376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fr-FR" sz="1600" i="0">
                <a:solidFill>
                  <a:srgbClr val="000066"/>
                </a:solidFill>
              </a:rPr>
              <a:t>* Echec virologique ou interruption du traitement issu de la randomisation (le 1</a:t>
            </a:r>
            <a:r>
              <a:rPr lang="fr-FR" sz="1600" i="0" baseline="30000">
                <a:solidFill>
                  <a:srgbClr val="000066"/>
                </a:solidFill>
              </a:rPr>
              <a:t>er</a:t>
            </a:r>
            <a:r>
              <a:rPr lang="fr-FR" sz="1600" i="0">
                <a:solidFill>
                  <a:srgbClr val="000066"/>
                </a:solidFill>
              </a:rPr>
              <a:t> des 2). </a:t>
            </a:r>
          </a:p>
          <a:p>
            <a:pPr defTabSz="457200"/>
            <a:r>
              <a:rPr lang="fr-FR" sz="1600" i="0">
                <a:solidFill>
                  <a:srgbClr val="000066"/>
                </a:solidFill>
              </a:rPr>
              <a:t>Pas de différence entre les groupes, globalement et selon la strate d’ARN VIH à la pré-inclusion</a:t>
            </a:r>
          </a:p>
        </p:txBody>
      </p:sp>
      <p:sp>
        <p:nvSpPr>
          <p:cNvPr id="300112" name="Rectangle 2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ACTG A5073 : LPV/r QD vs BID,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en association à FTC + (d4T-XR ou TDF)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ZoneTexte 69"/>
          <p:cNvSpPr txBox="1">
            <a:spLocks noChangeArrowheads="1"/>
          </p:cNvSpPr>
          <p:nvPr/>
        </p:nvSpPr>
        <p:spPr bwMode="auto">
          <a:xfrm>
            <a:off x="6664325" y="6572250"/>
            <a:ext cx="23796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solidFill>
                  <a:srgbClr val="CC0000"/>
                </a:solidFill>
              </a:rPr>
              <a:t>Flexner C. CID 2010;50:1041-52</a:t>
            </a:r>
          </a:p>
        </p:txBody>
      </p:sp>
      <p:grpSp>
        <p:nvGrpSpPr>
          <p:cNvPr id="302083" name="Group 17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302084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302085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42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200" b="1">
                  <a:solidFill>
                    <a:srgbClr val="333399"/>
                  </a:solidFill>
                  <a:latin typeface="Cambria" pitchFamily="18" charset="0"/>
                </a:rPr>
                <a:t>A5073</a:t>
              </a:r>
            </a:p>
          </p:txBody>
        </p:sp>
      </p:grpSp>
      <p:sp>
        <p:nvSpPr>
          <p:cNvPr id="302086" name="Espace réservé du contenu 14"/>
          <p:cNvSpPr>
            <a:spLocks noGrp="1"/>
          </p:cNvSpPr>
          <p:nvPr>
            <p:ph idx="4294967295"/>
          </p:nvPr>
        </p:nvSpPr>
        <p:spPr>
          <a:xfrm>
            <a:off x="193675" y="1122363"/>
            <a:ext cx="8916988" cy="54546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r-FR" smtClean="0">
                <a:latin typeface="Calibri" pitchFamily="34" charset="0"/>
                <a:ea typeface="ＭＳ Ｐゴシック" pitchFamily="34" charset="-128"/>
              </a:rPr>
              <a:t>Emergence de mutations de résistance aux IP dans les échecs virologiques</a:t>
            </a:r>
          </a:p>
          <a:p>
            <a:pPr lvl="1">
              <a:spcBef>
                <a:spcPct val="0"/>
              </a:spcBef>
            </a:pPr>
            <a:r>
              <a:rPr lang="fr-FR" sz="2000" smtClean="0">
                <a:ea typeface="ＭＳ Ｐゴシック" pitchFamily="34" charset="-128"/>
              </a:rPr>
              <a:t>Faible incidence et pas de différence entre QD (2/35 échec) et BID (3/26 échec)</a:t>
            </a:r>
          </a:p>
          <a:p>
            <a:pPr>
              <a:spcBef>
                <a:spcPct val="0"/>
              </a:spcBef>
            </a:pPr>
            <a:r>
              <a:rPr lang="fr-FR" smtClean="0">
                <a:latin typeface="Calibri" pitchFamily="34" charset="0"/>
                <a:ea typeface="ＭＳ Ｐゴシック" pitchFamily="34" charset="-128"/>
              </a:rPr>
              <a:t>Evénements indésirables et anomalies biologiques de grade 3 ou 4</a:t>
            </a:r>
          </a:p>
          <a:p>
            <a:pPr lvl="1">
              <a:spcBef>
                <a:spcPct val="0"/>
              </a:spcBef>
            </a:pPr>
            <a:r>
              <a:rPr lang="fr-FR" sz="2000" smtClean="0">
                <a:ea typeface="ＭＳ Ｐゴシック" pitchFamily="34" charset="-128"/>
              </a:rPr>
              <a:t>Pas de différence significative dans le délai d’événement entre QD </a:t>
            </a:r>
            <a:br>
              <a:rPr lang="fr-FR" sz="2000" smtClean="0">
                <a:ea typeface="ＭＳ Ｐゴシック" pitchFamily="34" charset="-128"/>
              </a:rPr>
            </a:br>
            <a:r>
              <a:rPr lang="fr-FR" sz="2000" smtClean="0">
                <a:ea typeface="ＭＳ Ｐゴシック" pitchFamily="34" charset="-128"/>
              </a:rPr>
              <a:t>et BID</a:t>
            </a:r>
          </a:p>
          <a:p>
            <a:pPr>
              <a:spcBef>
                <a:spcPct val="0"/>
              </a:spcBef>
            </a:pPr>
            <a:r>
              <a:rPr lang="fr-FR" smtClean="0">
                <a:latin typeface="Calibri" pitchFamily="34" charset="0"/>
                <a:ea typeface="ＭＳ Ｐゴシック" pitchFamily="34" charset="-128"/>
              </a:rPr>
              <a:t>Adhérence (monitoring électronique)</a:t>
            </a:r>
          </a:p>
          <a:p>
            <a:pPr lvl="1">
              <a:spcBef>
                <a:spcPct val="0"/>
              </a:spcBef>
            </a:pPr>
            <a:r>
              <a:rPr lang="fr-FR" sz="2000" smtClean="0">
                <a:ea typeface="ＭＳ Ｐゴシック" pitchFamily="34" charset="-128"/>
              </a:rPr>
              <a:t>Significativement plus élevée avec LPV/r QD au cours des 24 premières semaines et entre S24 et S48</a:t>
            </a:r>
          </a:p>
          <a:p>
            <a:pPr>
              <a:spcBef>
                <a:spcPct val="0"/>
              </a:spcBef>
            </a:pPr>
            <a:r>
              <a:rPr lang="fr-FR" smtClean="0">
                <a:latin typeface="Calibri" pitchFamily="34" charset="0"/>
                <a:ea typeface="ＭＳ Ｐゴシック" pitchFamily="34" charset="-128"/>
              </a:rPr>
              <a:t>C</a:t>
            </a:r>
            <a:r>
              <a:rPr lang="fr-FR" baseline="-25000" smtClean="0">
                <a:latin typeface="Calibri" pitchFamily="34" charset="0"/>
                <a:ea typeface="ＭＳ Ｐゴシック" pitchFamily="34" charset="-128"/>
              </a:rPr>
              <a:t>résiduelle</a:t>
            </a:r>
            <a:r>
              <a:rPr lang="fr-FR" smtClean="0">
                <a:latin typeface="Calibri" pitchFamily="34" charset="0"/>
                <a:ea typeface="ＭＳ Ｐゴシック" pitchFamily="34" charset="-128"/>
              </a:rPr>
              <a:t> de lopinavir à S16 et S48</a:t>
            </a:r>
          </a:p>
          <a:p>
            <a:pPr lvl="1">
              <a:spcBef>
                <a:spcPct val="0"/>
              </a:spcBef>
            </a:pPr>
            <a:r>
              <a:rPr lang="fr-FR" sz="2000" smtClean="0">
                <a:ea typeface="ＭＳ Ｐゴシック" pitchFamily="34" charset="-128"/>
              </a:rPr>
              <a:t>Significativement plus basse et plus variable avec QD</a:t>
            </a:r>
          </a:p>
          <a:p>
            <a:pPr lvl="1">
              <a:spcBef>
                <a:spcPct val="0"/>
              </a:spcBef>
            </a:pPr>
            <a:r>
              <a:rPr lang="fr-FR" sz="2000" smtClean="0">
                <a:ea typeface="ＭＳ Ｐゴシック" pitchFamily="34" charset="-128"/>
              </a:rPr>
              <a:t>A S48, C</a:t>
            </a:r>
            <a:r>
              <a:rPr lang="fr-FR" sz="2000" baseline="-25000" smtClean="0">
                <a:ea typeface="ＭＳ Ｐゴシック" pitchFamily="34" charset="-128"/>
              </a:rPr>
              <a:t>résiduelle</a:t>
            </a:r>
            <a:r>
              <a:rPr lang="fr-FR" sz="2000" smtClean="0">
                <a:ea typeface="ＭＳ Ｐゴシック" pitchFamily="34" charset="-128"/>
              </a:rPr>
              <a:t> médiane : 3,4 </a:t>
            </a:r>
            <a:r>
              <a:rPr lang="fr-FR" sz="2000" smtClean="0">
                <a:latin typeface="Symbol" pitchFamily="18" charset="2"/>
                <a:ea typeface="ＭＳ Ｐゴシック" pitchFamily="34" charset="-128"/>
              </a:rPr>
              <a:t>m</a:t>
            </a:r>
            <a:r>
              <a:rPr lang="fr-FR" sz="2000" smtClean="0">
                <a:ea typeface="ＭＳ Ｐゴシック" pitchFamily="34" charset="-128"/>
              </a:rPr>
              <a:t>g/ml pour QD vs 5,6 </a:t>
            </a:r>
            <a:r>
              <a:rPr lang="fr-FR" sz="2000" smtClean="0">
                <a:latin typeface="Symbol" pitchFamily="18" charset="2"/>
                <a:ea typeface="ＭＳ Ｐゴシック" pitchFamily="34" charset="-128"/>
              </a:rPr>
              <a:t>m</a:t>
            </a:r>
            <a:r>
              <a:rPr lang="fr-FR" sz="2000" smtClean="0">
                <a:ea typeface="ＭＳ Ｐゴシック" pitchFamily="34" charset="-128"/>
              </a:rPr>
              <a:t>g/ml pour BID</a:t>
            </a:r>
          </a:p>
          <a:p>
            <a:pPr>
              <a:spcBef>
                <a:spcPct val="0"/>
              </a:spcBef>
            </a:pPr>
            <a:r>
              <a:rPr lang="fr-FR" sz="2400" b="1" smtClean="0">
                <a:latin typeface="Calibri" pitchFamily="34" charset="0"/>
                <a:ea typeface="ＭＳ Ｐゴシック" pitchFamily="34" charset="-128"/>
              </a:rPr>
              <a:t>Conclusion</a:t>
            </a:r>
          </a:p>
          <a:p>
            <a:pPr lvl="1">
              <a:spcBef>
                <a:spcPct val="0"/>
              </a:spcBef>
            </a:pPr>
            <a:r>
              <a:rPr lang="fr-FR" sz="2000" smtClean="0">
                <a:ea typeface="ＭＳ Ｐゴシック" pitchFamily="34" charset="-128"/>
              </a:rPr>
              <a:t>Globalement, LPV/r QD et BID ont une efficacité et une tolérance comparables</a:t>
            </a:r>
          </a:p>
          <a:p>
            <a:pPr lvl="1">
              <a:spcBef>
                <a:spcPct val="0"/>
              </a:spcBef>
            </a:pPr>
            <a:r>
              <a:rPr lang="fr-FR" sz="2000" smtClean="0">
                <a:ea typeface="ＭＳ Ｐゴシック" pitchFamily="34" charset="-128"/>
              </a:rPr>
              <a:t>Les patients avec ARN VIH </a:t>
            </a:r>
            <a:r>
              <a:rPr lang="fr-FR" sz="2000" u="sng" smtClean="0">
                <a:ea typeface="ＭＳ Ｐゴシック" pitchFamily="34" charset="-128"/>
              </a:rPr>
              <a:t>&gt;</a:t>
            </a:r>
            <a:r>
              <a:rPr lang="fr-FR" sz="2000" smtClean="0">
                <a:ea typeface="ＭＳ Ｐゴシック" pitchFamily="34" charset="-128"/>
              </a:rPr>
              <a:t> 100 000 c/ml ont une meilleure réponse virologique avec LPV/r BID</a:t>
            </a:r>
          </a:p>
          <a:p>
            <a:pPr lvl="1">
              <a:spcBef>
                <a:spcPct val="0"/>
              </a:spcBef>
            </a:pPr>
            <a:endParaRPr lang="fr-FR" sz="2000" smtClean="0">
              <a:ea typeface="ＭＳ Ｐゴシック" pitchFamily="34" charset="-128"/>
            </a:endParaRPr>
          </a:p>
        </p:txBody>
      </p:sp>
      <p:sp>
        <p:nvSpPr>
          <p:cNvPr id="302087" name="Rectangle 2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ACTG A5073 : LPV/r QD vs BID,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en association à FTC + (d4T-XR ou TDF)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20628</TotalTime>
  <Words>588</Words>
  <Application>Microsoft Office PowerPoint</Application>
  <PresentationFormat>Affichage à l'écran (4:3)</PresentationFormat>
  <Paragraphs>144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ARV_trials_2010</vt:lpstr>
      <vt:lpstr>Comparaison des IP vs IP</vt:lpstr>
      <vt:lpstr>ACTG A5073 : LPV/r QD vs BID, en association à FTC + (d4T-XR ou TDF)</vt:lpstr>
      <vt:lpstr>ACTG A5073 : LPV/r QD vs BID, en association à FTC + (d4T-XR ou TDF)</vt:lpstr>
      <vt:lpstr>ACTG A5073 : LPV/r QD vs BID, en association à FTC + (d4T-XR ou TDF)</vt:lpstr>
      <vt:lpstr>ACTG A5073 : LPV/r QD vs BID, en association à FTC + (d4T-XR ou TDF)</vt:lpstr>
    </vt:vector>
  </TitlesOfParts>
  <Manager>AEI - www.aei.fr</Manager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2010</dc:title>
  <dc:creator>P. Cahn, A. Pozniak, F. Raffi</dc:creator>
  <cp:lastModifiedBy>Utilisateur</cp:lastModifiedBy>
  <cp:revision>1585</cp:revision>
  <cp:lastPrinted>2009-11-19T07:51:26Z</cp:lastPrinted>
  <dcterms:created xsi:type="dcterms:W3CDTF">2010-03-22T10:11:22Z</dcterms:created>
  <dcterms:modified xsi:type="dcterms:W3CDTF">2015-09-24T07:33:20Z</dcterms:modified>
</cp:coreProperties>
</file>