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3"/>
  </p:notesMasterIdLst>
  <p:handoutMasterIdLst>
    <p:handoutMasterId r:id="rId14"/>
  </p:handoutMasterIdLst>
  <p:sldIdLst>
    <p:sldId id="922" r:id="rId2"/>
    <p:sldId id="746" r:id="rId3"/>
    <p:sldId id="747" r:id="rId4"/>
    <p:sldId id="748" r:id="rId5"/>
    <p:sldId id="753" r:id="rId6"/>
    <p:sldId id="754" r:id="rId7"/>
    <p:sldId id="755" r:id="rId8"/>
    <p:sldId id="756" r:id="rId9"/>
    <p:sldId id="757" r:id="rId10"/>
    <p:sldId id="758" r:id="rId11"/>
    <p:sldId id="759" r:id="rId12"/>
  </p:sldIdLst>
  <p:sldSz cx="9144000" cy="6858000" type="screen4x3"/>
  <p:notesSz cx="7099300" cy="10234613"/>
  <p:custDataLst>
    <p:tags r:id="rId15"/>
  </p:custDataLst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000066"/>
    <a:srgbClr val="CC3300"/>
    <a:srgbClr val="C0C0C0"/>
    <a:srgbClr val="006600"/>
    <a:srgbClr val="0066FF"/>
    <a:srgbClr val="3399FF"/>
    <a:srgbClr val="CC00FF"/>
    <a:srgbClr val="660033"/>
    <a:srgbClr val="FF66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3389" autoAdjust="0"/>
    <p:restoredTop sz="94660"/>
  </p:normalViewPr>
  <p:slideViewPr>
    <p:cSldViewPr snapToGrid="0" snapToObjects="1" showGuides="1">
      <p:cViewPr>
        <p:scale>
          <a:sx n="75" d="100"/>
          <a:sy n="75" d="100"/>
        </p:scale>
        <p:origin x="-1872" y="-366"/>
      </p:cViewPr>
      <p:guideLst>
        <p:guide orient="horz"/>
        <p:guide pos="575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50" d="100"/>
        <a:sy n="50" d="100"/>
      </p:scale>
      <p:origin x="0" y="0"/>
    </p:cViewPr>
  </p:notesTextViewPr>
  <p:sorterViewPr>
    <p:cViewPr>
      <p:scale>
        <a:sx n="200" d="100"/>
        <a:sy n="200" d="100"/>
      </p:scale>
      <p:origin x="0" y="82104"/>
    </p:cViewPr>
  </p:sorterViewPr>
  <p:notesViewPr>
    <p:cSldViewPr snapToGrid="0" snapToObjects="1" showGuides="1">
      <p:cViewPr>
        <p:scale>
          <a:sx n="66" d="100"/>
          <a:sy n="66" d="100"/>
        </p:scale>
        <p:origin x="-3872" y="-1056"/>
      </p:cViewPr>
      <p:guideLst>
        <p:guide orient="horz" pos="3224"/>
        <p:guide pos="2237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0263"/>
            <a:ext cx="3074988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00" tIns="47750" rIns="95500" bIns="47750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 i="0">
                <a:solidFill>
                  <a:schemeClr val="tx1"/>
                </a:solidFill>
              </a:defRPr>
            </a:lvl1pPr>
          </a:lstStyle>
          <a:p>
            <a:fld id="{8D125F72-4BF3-4367-BED5-FC2E84282CA4}" type="slidenum">
              <a:rPr lang="fr-FR"/>
              <a:pPr/>
              <a:t>‹N°›</a:t>
            </a:fld>
            <a:endParaRPr lang="fr-FR"/>
          </a:p>
        </p:txBody>
      </p:sp>
      <p:sp>
        <p:nvSpPr>
          <p:cNvPr id="16387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>
              <a:defRPr/>
            </a:pPr>
            <a:r>
              <a:rPr lang="fr-FR" sz="1400" i="0" dirty="0">
                <a:solidFill>
                  <a:schemeClr val="tx1"/>
                </a:solidFill>
                <a:latin typeface="Trebuchet MS" pitchFamily="-109" charset="0"/>
                <a:ea typeface="ＭＳ Ｐゴシック" pitchFamily="-109" charset="-128"/>
                <a:cs typeface="ＭＳ Ｐゴシック" pitchFamily="-109" charset="-128"/>
              </a:rPr>
              <a:t>ARV-trial.com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6512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7413" y="4860925"/>
            <a:ext cx="5326062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00" tIns="47750" rIns="95500" bIns="477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0263"/>
            <a:ext cx="3074988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00" tIns="47750" rIns="95500" bIns="47750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 i="0">
                <a:solidFill>
                  <a:schemeClr val="tx1"/>
                </a:solidFill>
              </a:defRPr>
            </a:lvl1pPr>
          </a:lstStyle>
          <a:p>
            <a:fld id="{9F03B1B1-5F12-4F95-A27C-AE5AFE1CAA51}" type="slidenum">
              <a:rPr lang="fr-FR"/>
              <a:pPr/>
              <a:t>‹N°›</a:t>
            </a:fld>
            <a:endParaRPr lang="fr-FR"/>
          </a:p>
        </p:txBody>
      </p:sp>
      <p:sp>
        <p:nvSpPr>
          <p:cNvPr id="1741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>
              <a:defRPr/>
            </a:pPr>
            <a:r>
              <a:rPr lang="fr-FR" sz="1400" i="0" dirty="0">
                <a:solidFill>
                  <a:schemeClr val="tx1"/>
                </a:solidFill>
                <a:latin typeface="Trebuchet MS" pitchFamily="-109" charset="0"/>
                <a:ea typeface="ＭＳ Ｐゴシック" pitchFamily="-109" charset="-128"/>
                <a:cs typeface="ＭＳ Ｐゴシック" pitchFamily="-109" charset="-128"/>
              </a:rPr>
              <a:t>ARV-trial.com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ＭＳ Ｐゴシック" pitchFamily="-109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altLang="fr-FR" smtClean="0">
              <a:ea typeface="ＭＳ Ｐゴシック" pitchFamily="34" charset="-128"/>
            </a:endParaRPr>
          </a:p>
        </p:txBody>
      </p:sp>
      <p:sp>
        <p:nvSpPr>
          <p:cNvPr id="16388" name="Rectangle 8"/>
          <p:cNvSpPr txBox="1">
            <a:spLocks noGrp="1" noChangeArrowheads="1"/>
          </p:cNvSpPr>
          <p:nvPr/>
        </p:nvSpPr>
        <p:spPr bwMode="auto">
          <a:xfrm>
            <a:off x="0" y="1"/>
            <a:ext cx="3321050" cy="292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83" tIns="49991" rIns="99983" bIns="49991"/>
          <a:lstStyle/>
          <a:p>
            <a:pPr defTabSz="1000026"/>
            <a:r>
              <a:rPr lang="fr-FR" altLang="fr-FR" sz="1400" dirty="0">
                <a:latin typeface="Trebuchet MS" pitchFamily="34" charset="0"/>
              </a:rPr>
              <a:t>ARV-trial.com</a:t>
            </a:r>
          </a:p>
        </p:txBody>
      </p:sp>
      <p:sp>
        <p:nvSpPr>
          <p:cNvPr id="16389" name="Rectangle 7"/>
          <p:cNvSpPr txBox="1">
            <a:spLocks noGrp="1" noChangeArrowheads="1"/>
          </p:cNvSpPr>
          <p:nvPr/>
        </p:nvSpPr>
        <p:spPr bwMode="auto">
          <a:xfrm>
            <a:off x="3741738" y="9429751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53" tIns="46025" rIns="92053" bIns="46025" anchor="b"/>
          <a:lstStyle/>
          <a:p>
            <a:pPr algn="r" defTabSz="922247"/>
            <a:fld id="{19488D4D-FE54-4A6C-BD3D-2D3443FFBE74}" type="slidenum">
              <a:rPr lang="fr-FR" altLang="fr-FR" sz="1300"/>
              <a:pPr algn="r" defTabSz="922247"/>
              <a:t>1</a:t>
            </a:fld>
            <a:endParaRPr lang="fr-FR" altLang="fr-FR" sz="1300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9938"/>
            <a:ext cx="5114925" cy="3836987"/>
          </a:xfrm>
          <a:ln/>
        </p:spPr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4563" y="4860925"/>
            <a:ext cx="5210175" cy="4603750"/>
          </a:xfrm>
          <a:noFill/>
          <a:ln/>
        </p:spPr>
        <p:txBody>
          <a:bodyPr lIns="96057" tIns="48028" rIns="96057" bIns="48028"/>
          <a:lstStyle/>
          <a:p>
            <a:pPr>
              <a:lnSpc>
                <a:spcPct val="95000"/>
              </a:lnSpc>
              <a:spcBef>
                <a:spcPct val="25000"/>
              </a:spcBef>
            </a:pPr>
            <a:endParaRPr lang="en-US" smtClean="0">
              <a:ea typeface="ＭＳ Ｐゴシック" pitchFamily="34" charset="-128"/>
              <a:cs typeface="Arial" charset="0"/>
            </a:endParaRPr>
          </a:p>
        </p:txBody>
      </p:sp>
      <p:sp>
        <p:nvSpPr>
          <p:cNvPr id="114692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14693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978E84BB-E88E-4C07-B195-B2D4513BCA98}" type="slidenum">
              <a:rPr lang="fr-FR" sz="1300" i="0">
                <a:solidFill>
                  <a:schemeClr val="tx1"/>
                </a:solidFill>
              </a:rPr>
              <a:pPr algn="r" defTabSz="922338"/>
              <a:t>10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ea typeface="ＭＳ Ｐゴシック" pitchFamily="34" charset="-128"/>
              <a:cs typeface="Arial" charset="0"/>
            </a:endParaRPr>
          </a:p>
        </p:txBody>
      </p:sp>
      <p:sp>
        <p:nvSpPr>
          <p:cNvPr id="11674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16741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C5F80C3F-F079-40A5-A93B-26675630C58B}" type="slidenum">
              <a:rPr lang="fr-FR" sz="1300" i="0">
                <a:solidFill>
                  <a:schemeClr val="tx1"/>
                </a:solidFill>
              </a:rPr>
              <a:pPr algn="r" defTabSz="922338"/>
              <a:t>11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ea typeface="ＭＳ Ｐゴシック" pitchFamily="34" charset="-128"/>
            </a:endParaRPr>
          </a:p>
        </p:txBody>
      </p:sp>
      <p:sp>
        <p:nvSpPr>
          <p:cNvPr id="98308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98309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D681998F-615E-48FE-9702-5C3CB57B3507}" type="slidenum">
              <a:rPr lang="fr-FR" sz="1300" i="0">
                <a:solidFill>
                  <a:schemeClr val="tx1"/>
                </a:solidFill>
              </a:rPr>
              <a:pPr algn="r" defTabSz="922338"/>
              <a:t>2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ea typeface="ＭＳ Ｐゴシック" pitchFamily="34" charset="-128"/>
            </a:endParaRPr>
          </a:p>
        </p:txBody>
      </p:sp>
      <p:sp>
        <p:nvSpPr>
          <p:cNvPr id="100356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00357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C13E22E8-88F0-4D99-B176-5D0D0030B77C}" type="slidenum">
              <a:rPr lang="fr-FR" sz="1300" i="0">
                <a:solidFill>
                  <a:schemeClr val="tx1"/>
                </a:solidFill>
              </a:rPr>
              <a:pPr algn="r" defTabSz="922338"/>
              <a:t>3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ea typeface="ＭＳ Ｐゴシック" pitchFamily="34" charset="-128"/>
            </a:endParaRPr>
          </a:p>
        </p:txBody>
      </p:sp>
      <p:sp>
        <p:nvSpPr>
          <p:cNvPr id="10240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02405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2DAD02DA-6092-4F5B-A0C8-D0EF51B47848}" type="slidenum">
              <a:rPr lang="fr-FR" sz="1300" i="0">
                <a:solidFill>
                  <a:schemeClr val="tx1"/>
                </a:solidFill>
              </a:rPr>
              <a:pPr algn="r" defTabSz="922338"/>
              <a:t>4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ea typeface="ＭＳ Ｐゴシック" pitchFamily="34" charset="-128"/>
              <a:cs typeface="Arial" charset="0"/>
            </a:endParaRPr>
          </a:p>
        </p:txBody>
      </p:sp>
      <p:sp>
        <p:nvSpPr>
          <p:cNvPr id="104452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04453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5DDBA2CB-AC57-4FDA-B79F-F4D9072CE61C}" type="slidenum">
              <a:rPr lang="fr-FR" sz="1300" i="0">
                <a:solidFill>
                  <a:schemeClr val="tx1"/>
                </a:solidFill>
              </a:rPr>
              <a:pPr algn="r" defTabSz="922338"/>
              <a:t>5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ea typeface="ＭＳ Ｐゴシック" pitchFamily="34" charset="-128"/>
              <a:cs typeface="Arial" charset="0"/>
            </a:endParaRPr>
          </a:p>
        </p:txBody>
      </p:sp>
      <p:sp>
        <p:nvSpPr>
          <p:cNvPr id="10650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06501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84958910-5186-4C51-9061-A487E0D15DE6}" type="slidenum">
              <a:rPr lang="fr-FR" sz="1300" i="0">
                <a:solidFill>
                  <a:schemeClr val="tx1"/>
                </a:solidFill>
              </a:rPr>
              <a:pPr algn="r" defTabSz="922338"/>
              <a:t>6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ea typeface="ＭＳ Ｐゴシック" pitchFamily="34" charset="-128"/>
              <a:cs typeface="Arial" charset="0"/>
            </a:endParaRPr>
          </a:p>
        </p:txBody>
      </p:sp>
      <p:sp>
        <p:nvSpPr>
          <p:cNvPr id="108548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08549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5BCDCEFA-9AF7-404E-B142-0A774C726387}" type="slidenum">
              <a:rPr lang="fr-FR" sz="1300" i="0">
                <a:solidFill>
                  <a:schemeClr val="tx1"/>
                </a:solidFill>
              </a:rPr>
              <a:pPr algn="r" defTabSz="922338"/>
              <a:t>7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ea typeface="ＭＳ Ｐゴシック" pitchFamily="34" charset="-128"/>
              <a:cs typeface="Arial" charset="0"/>
            </a:endParaRPr>
          </a:p>
        </p:txBody>
      </p:sp>
      <p:sp>
        <p:nvSpPr>
          <p:cNvPr id="110596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10597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C201FEC5-8138-4C48-9E60-3D8C58B40B01}" type="slidenum">
              <a:rPr lang="fr-FR" sz="1300" i="0">
                <a:solidFill>
                  <a:schemeClr val="tx1"/>
                </a:solidFill>
              </a:rPr>
              <a:pPr algn="r" defTabSz="922338"/>
              <a:t>8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ea typeface="ＭＳ Ｐゴシック" pitchFamily="34" charset="-128"/>
              <a:cs typeface="Arial" charset="0"/>
            </a:endParaRPr>
          </a:p>
        </p:txBody>
      </p:sp>
      <p:sp>
        <p:nvSpPr>
          <p:cNvPr id="11264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12645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2E93EEC0-BC27-4063-883C-68AB84B365ED}" type="slidenum">
              <a:rPr lang="fr-FR" sz="1300" i="0">
                <a:solidFill>
                  <a:schemeClr val="tx1"/>
                </a:solidFill>
              </a:rPr>
              <a:pPr algn="r" defTabSz="922338"/>
              <a:t>9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19900" y="44450"/>
            <a:ext cx="2255838" cy="6669088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0800" y="44450"/>
            <a:ext cx="6616700" cy="666908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0800" y="1409700"/>
            <a:ext cx="4435475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38675" y="1409700"/>
            <a:ext cx="4437063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dirty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 sz="3200" smtClean="0">
                <a:ea typeface="ＭＳ Ｐゴシック" pitchFamily="34" charset="-128"/>
              </a:rPr>
              <a:t>Comparaison INNTI vs IP/r</a:t>
            </a:r>
          </a:p>
        </p:txBody>
      </p:sp>
      <p:sp>
        <p:nvSpPr>
          <p:cNvPr id="2051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altLang="fr-FR" sz="2800" b="1" dirty="0" smtClean="0">
                <a:latin typeface="+mj-lt"/>
                <a:ea typeface="ＭＳ Ｐゴシック" pitchFamily="34" charset="-128"/>
              </a:rPr>
              <a:t>EFV vs LPV/r vs EFV + LPV/r </a:t>
            </a:r>
          </a:p>
          <a:p>
            <a:pPr lvl="1"/>
            <a:r>
              <a:rPr lang="fr-FR" altLang="fr-FR" b="1" dirty="0" smtClean="0">
                <a:latin typeface="+mj-lt"/>
                <a:ea typeface="ＭＳ Ｐゴシック" pitchFamily="34" charset="-128"/>
              </a:rPr>
              <a:t>A5142</a:t>
            </a:r>
          </a:p>
          <a:p>
            <a:pPr lvl="1"/>
            <a:r>
              <a:rPr lang="fr-FR" altLang="fr-FR" b="1" dirty="0" smtClean="0">
                <a:solidFill>
                  <a:srgbClr val="C0C0C0"/>
                </a:solidFill>
                <a:latin typeface="+mj-lt"/>
                <a:ea typeface="ＭＳ Ｐゴシック" pitchFamily="34" charset="-128"/>
              </a:rPr>
              <a:t>Etude mexicaine</a:t>
            </a:r>
          </a:p>
          <a:p>
            <a:r>
              <a:rPr lang="fr-FR" altLang="fr-FR" sz="2800" b="1" dirty="0" smtClean="0">
                <a:solidFill>
                  <a:srgbClr val="C0C0C0"/>
                </a:solidFill>
                <a:latin typeface="+mj-lt"/>
                <a:ea typeface="ＭＳ Ｐゴシック" pitchFamily="34" charset="-128"/>
              </a:rPr>
              <a:t>NVP vs ATV/r </a:t>
            </a:r>
          </a:p>
          <a:p>
            <a:pPr lvl="1"/>
            <a:r>
              <a:rPr lang="fr-FR" altLang="fr-FR" b="1" dirty="0" smtClean="0">
                <a:solidFill>
                  <a:srgbClr val="C0C0C0"/>
                </a:solidFill>
                <a:latin typeface="+mj-lt"/>
                <a:ea typeface="ＭＳ Ｐゴシック" pitchFamily="34" charset="-128"/>
              </a:rPr>
              <a:t>ARTEN </a:t>
            </a:r>
          </a:p>
          <a:p>
            <a:r>
              <a:rPr lang="fr-FR" altLang="fr-FR" sz="2800" b="1" dirty="0" smtClean="0">
                <a:solidFill>
                  <a:srgbClr val="C0C0C0"/>
                </a:solidFill>
                <a:latin typeface="+mj-lt"/>
                <a:ea typeface="ＭＳ Ｐゴシック" pitchFamily="34" charset="-128"/>
              </a:rPr>
              <a:t>EFV vs ATV/r </a:t>
            </a:r>
          </a:p>
          <a:p>
            <a:pPr lvl="1"/>
            <a:r>
              <a:rPr lang="fr-FR" altLang="fr-FR" b="1" dirty="0" smtClean="0">
                <a:solidFill>
                  <a:srgbClr val="C0C0C0"/>
                </a:solidFill>
                <a:latin typeface="+mj-lt"/>
                <a:ea typeface="ＭＳ Ｐゴシック" pitchFamily="34" charset="-128"/>
              </a:rPr>
              <a:t>A5202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98"/>
          <p:cNvSpPr>
            <a:spLocks noGrp="1" noChangeArrowheads="1"/>
          </p:cNvSpPr>
          <p:nvPr>
            <p:ph type="title" idx="4294967295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fr-FR" sz="3200" smtClean="0">
                <a:ea typeface="ＭＳ Ｐゴシック" pitchFamily="34" charset="-128"/>
              </a:rPr>
              <a:t>ACTG A5142 : [(EFV vs LPV/r) + 2 INTI] vs EFV + LPV/r</a:t>
            </a:r>
          </a:p>
        </p:txBody>
      </p:sp>
      <p:graphicFrame>
        <p:nvGraphicFramePr>
          <p:cNvPr id="113757" name="Group 93"/>
          <p:cNvGraphicFramePr>
            <a:graphicFrameLocks noGrp="1"/>
          </p:cNvGraphicFramePr>
          <p:nvPr>
            <p:ph idx="4294967295"/>
          </p:nvPr>
        </p:nvGraphicFramePr>
        <p:xfrm>
          <a:off x="304800" y="1692275"/>
          <a:ext cx="8515350" cy="4293265"/>
        </p:xfrm>
        <a:graphic>
          <a:graphicData uri="http://schemas.openxmlformats.org/drawingml/2006/table">
            <a:tbl>
              <a:tblPr/>
              <a:tblGrid>
                <a:gridCol w="325438"/>
                <a:gridCol w="3179762"/>
                <a:gridCol w="1235075"/>
                <a:gridCol w="1457325"/>
                <a:gridCol w="1079500"/>
                <a:gridCol w="1238250"/>
              </a:tblGrid>
              <a:tr h="476250"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fr-FR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pitchFamily="34" charset="0"/>
                        <a:ea typeface="ＭＳ Ｐゴシック" pitchFamily="34" charset="-128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>
                          <a:tab pos="0" algn="l"/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EFV + 2 INTI</a:t>
                      </a:r>
                      <a:r>
                        <a:rPr kumimoji="0" lang="fr-FR" sz="12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(1)</a:t>
                      </a: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/>
                      </a:r>
                      <a:b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</a:b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n = 250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>
                          <a:tab pos="0" algn="l"/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LPV/r + 2 INTI</a:t>
                      </a:r>
                      <a:r>
                        <a:rPr kumimoji="0" lang="fr-FR" sz="12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(2)</a:t>
                      </a: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/>
                      </a:r>
                      <a:b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</a:b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n = 253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LPV/r + EFV </a:t>
                      </a:r>
                      <a:r>
                        <a:rPr kumimoji="0" lang="fr-FR" sz="12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(3)</a:t>
                      </a: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/>
                      </a:r>
                      <a:b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</a:b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n = 250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>
                          <a:tab pos="0" algn="l"/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p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</a:tr>
              <a:tr h="30003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>
                          <a:tab pos="0" algn="l"/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Echec virologique, n (%)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>
                          <a:tab pos="0" algn="l"/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60 (24 %)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>
                          <a:tab pos="0" algn="l"/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94 (37 %)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73 (29 %)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>
                          <a:tab pos="0" algn="l"/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endParaRPr kumimoji="0" lang="fr-FR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082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>
                          <a:tab pos="0" algn="l"/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Génotype disponible, n 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>
                          <a:tab pos="0" algn="l"/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46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>
                          <a:tab pos="0" algn="l"/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78 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56 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>
                          <a:tab pos="0" algn="l"/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endParaRPr kumimoji="0" lang="fr-FR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5082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>
                          <a:tab pos="0" algn="l"/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kumimoji="0" lang="fr-FR" sz="12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&gt;</a:t>
                      </a: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 1 mutation majeure, n (%)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>
                          <a:tab pos="0" algn="l"/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22 (48 %)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>
                          <a:tab pos="0" algn="l"/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16 (21 %)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39 (70 %)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>
                          <a:tab pos="0" algn="l"/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0,03 (1 vs 3)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>
                          <a:tab pos="0" algn="l"/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&lt; 0,001 (3 vs 2)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>
                          <a:tab pos="0" algn="l"/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0,002 (1 vs 2)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667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>
                          <a:tab pos="0" algn="l"/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Au moins 1 mutation aux INTI, n (%)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>
                          <a:tab pos="0" algn="l"/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14 (30 %)  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>
                          <a:tab pos="0" algn="l"/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15 (19 %)  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6 (11 %) 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>
                          <a:tab pos="0" algn="l"/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0,02 (1 vs 3)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4111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fr-FR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>
                          <a:tab pos="0" algn="l"/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M184V, n (%)</a:t>
                      </a:r>
                    </a:p>
                  </a:txBody>
                  <a:tcPr marL="36000" marR="36000" marT="36000" marB="360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>
                          <a:tab pos="0" algn="l"/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8 (17 %)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>
                          <a:tab pos="0" algn="l"/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13 (17 %)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 (2 %)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>
                          <a:tab pos="0" algn="l"/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0,01 (1 vs 3)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>
                          <a:tab pos="0" algn="l"/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&lt; 0,01 (3 vs 2)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968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fr-FR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>
                          <a:tab pos="0" algn="l"/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K65R, n (%)</a:t>
                      </a:r>
                    </a:p>
                  </a:txBody>
                  <a:tcPr marL="36000" marR="36000" marT="36000" marB="360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>
                          <a:tab pos="0" algn="l"/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 (7 %)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>
                          <a:tab pos="0" algn="l"/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>
                          <a:tab pos="0" algn="l"/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0,05 (1 vs 2)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5558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fr-FR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>
                          <a:tab pos="0" algn="l"/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TAMs *, n (%)</a:t>
                      </a:r>
                    </a:p>
                  </a:txBody>
                  <a:tcPr marL="36000" marR="36000" marT="36000" marB="360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>
                          <a:tab pos="0" algn="l"/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 (4 %)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>
                          <a:tab pos="0" algn="l"/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 (1 %)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 (4 %)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>
                          <a:tab pos="0" algn="l"/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-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956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>
                          <a:tab pos="0" algn="l"/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Au moins 1 mutation aux INNTI, n (%) 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>
                          <a:tab pos="0" algn="l"/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20 (43 %)  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>
                          <a:tab pos="0" algn="l"/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 (3 %)  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37 (66 %)  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>
                          <a:tab pos="0" algn="l"/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0,03 (1 vs 3)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fr-FR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>
                          <a:tab pos="0" algn="l"/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K103N, n (%)</a:t>
                      </a:r>
                    </a:p>
                  </a:txBody>
                  <a:tcPr marL="36000" marR="36000" marT="36000" marB="360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>
                          <a:tab pos="0" algn="l"/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11 (24 %)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>
                          <a:tab pos="0" algn="l"/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31 (55 %)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>
                          <a:tab pos="0" algn="l"/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0,002 (1 vs 3)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1273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>
                          <a:tab pos="0" algn="l"/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Mutation majeure sur la protéase **, n (%)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>
                          <a:tab pos="0" algn="l"/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>
                          <a:tab pos="0" algn="l"/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 (4 %)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>
                          <a:tab pos="0" algn="l"/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-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40163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>
                          <a:tab pos="0" algn="l"/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Mutation de résistance à 2 classes, n (%)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>
                          <a:tab pos="0" algn="l"/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12 (26 %)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>
                          <a:tab pos="0" algn="l"/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 (1 %)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 (7 %)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>
                          <a:tab pos="0" algn="l"/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0,01 (1 vs 3)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>
                          <a:tab pos="0" algn="l"/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&lt; 0,001 (1 vs 2)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13751" name="Text Box 104"/>
          <p:cNvSpPr txBox="1">
            <a:spLocks noChangeArrowheads="1"/>
          </p:cNvSpPr>
          <p:nvPr/>
        </p:nvSpPr>
        <p:spPr bwMode="auto">
          <a:xfrm>
            <a:off x="336550" y="6108700"/>
            <a:ext cx="7435850" cy="20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lnSpc>
                <a:spcPts val="16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</a:tabLst>
            </a:pPr>
            <a:r>
              <a:rPr lang="fr-FR" sz="1200" i="0">
                <a:solidFill>
                  <a:srgbClr val="000066"/>
                </a:solidFill>
              </a:rPr>
              <a:t>* 41L, 67N, 70R, 210W, 215Y/F et 219Q/E; ** 30N, 32I, 33F, 46I, 47A/V, 48V, 50L/V, 82A/F/L/S/T, 84V et 90M</a:t>
            </a:r>
          </a:p>
        </p:txBody>
      </p:sp>
      <p:grpSp>
        <p:nvGrpSpPr>
          <p:cNvPr id="113752" name="Group 92"/>
          <p:cNvGrpSpPr>
            <a:grpSpLocks/>
          </p:cNvGrpSpPr>
          <p:nvPr/>
        </p:nvGrpSpPr>
        <p:grpSpPr bwMode="auto">
          <a:xfrm>
            <a:off x="0" y="6570663"/>
            <a:ext cx="900113" cy="287337"/>
            <a:chOff x="0" y="4139"/>
            <a:chExt cx="567" cy="181"/>
          </a:xfrm>
        </p:grpSpPr>
        <p:sp>
          <p:nvSpPr>
            <p:cNvPr id="113755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/>
              <a:endPara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13756" name="ZoneTexte 23"/>
            <p:cNvSpPr txBox="1">
              <a:spLocks noChangeArrowheads="1"/>
            </p:cNvSpPr>
            <p:nvPr/>
          </p:nvSpPr>
          <p:spPr bwMode="auto">
            <a:xfrm>
              <a:off x="107" y="4146"/>
              <a:ext cx="39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b="1">
                  <a:solidFill>
                    <a:schemeClr val="accent2"/>
                  </a:solidFill>
                  <a:latin typeface="Cambria" pitchFamily="18" charset="0"/>
                </a:rPr>
                <a:t>A5142</a:t>
              </a:r>
            </a:p>
          </p:txBody>
        </p:sp>
      </p:grpSp>
      <p:sp>
        <p:nvSpPr>
          <p:cNvPr id="113753" name="ZoneTexte 11"/>
          <p:cNvSpPr txBox="1">
            <a:spLocks noChangeArrowheads="1"/>
          </p:cNvSpPr>
          <p:nvPr/>
        </p:nvSpPr>
        <p:spPr bwMode="auto">
          <a:xfrm>
            <a:off x="1603375" y="1190625"/>
            <a:ext cx="5902325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</a:pPr>
            <a:r>
              <a:rPr lang="fr-FR" sz="2400" b="1" i="0">
                <a:solidFill>
                  <a:srgbClr val="CC3300"/>
                </a:solidFill>
                <a:latin typeface="Calibri" pitchFamily="34" charset="0"/>
              </a:rPr>
              <a:t>Mutations de résistance à l’échec virologique</a:t>
            </a:r>
          </a:p>
        </p:txBody>
      </p:sp>
      <p:sp>
        <p:nvSpPr>
          <p:cNvPr id="113754" name="Text Box 18"/>
          <p:cNvSpPr txBox="1">
            <a:spLocks noChangeArrowheads="1"/>
          </p:cNvSpPr>
          <p:nvPr/>
        </p:nvSpPr>
        <p:spPr bwMode="auto">
          <a:xfrm>
            <a:off x="5918200" y="6527800"/>
            <a:ext cx="310356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fr-FR" sz="1200">
                <a:solidFill>
                  <a:srgbClr val="CC0000"/>
                </a:solidFill>
              </a:rPr>
              <a:t>Riddler SA. NEJM 2008;358:2095-2106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800" y="1320800"/>
            <a:ext cx="9024938" cy="5303838"/>
          </a:xfrm>
        </p:spPr>
        <p:txBody>
          <a:bodyPr/>
          <a:lstStyle/>
          <a:p>
            <a:pPr>
              <a:lnSpc>
                <a:spcPts val="1863"/>
              </a:lnSpc>
              <a:spcBef>
                <a:spcPct val="0"/>
              </a:spcBef>
            </a:pPr>
            <a:r>
              <a:rPr lang="fr-FR" sz="2400" b="1" smtClean="0">
                <a:latin typeface="Calibri" pitchFamily="34" charset="0"/>
                <a:ea typeface="ＭＳ Ｐゴシック" pitchFamily="34" charset="-128"/>
              </a:rPr>
              <a:t>Résumé - Conclusions</a:t>
            </a:r>
          </a:p>
          <a:p>
            <a:pPr>
              <a:lnSpc>
                <a:spcPts val="1863"/>
              </a:lnSpc>
              <a:spcBef>
                <a:spcPct val="0"/>
              </a:spcBef>
              <a:buFont typeface="Arial" charset="0"/>
              <a:buChar char="–"/>
            </a:pPr>
            <a:r>
              <a:rPr lang="fr-FR" sz="1700" smtClean="0">
                <a:solidFill>
                  <a:srgbClr val="000066"/>
                </a:solidFill>
                <a:ea typeface="ＭＳ Ｐゴシック" pitchFamily="34" charset="-128"/>
              </a:rPr>
              <a:t>Etude randomisée de 96 semaines comparant 3 schémas pour le traitement initial de l’infection VIH</a:t>
            </a:r>
          </a:p>
          <a:p>
            <a:pPr>
              <a:lnSpc>
                <a:spcPts val="1863"/>
              </a:lnSpc>
              <a:spcBef>
                <a:spcPct val="0"/>
              </a:spcBef>
              <a:buFont typeface="Arial" charset="0"/>
              <a:buChar char="–"/>
            </a:pPr>
            <a:r>
              <a:rPr lang="fr-FR" sz="1700" smtClean="0">
                <a:solidFill>
                  <a:srgbClr val="000066"/>
                </a:solidFill>
                <a:ea typeface="ＭＳ Ｐゴシック" pitchFamily="34" charset="-128"/>
              </a:rPr>
              <a:t>Moins d’échec virologique avec EFV + 2 INTI qu’avec LPV/r + 2 INTI</a:t>
            </a:r>
          </a:p>
          <a:p>
            <a:pPr>
              <a:lnSpc>
                <a:spcPts val="1863"/>
              </a:lnSpc>
              <a:spcBef>
                <a:spcPct val="0"/>
              </a:spcBef>
              <a:buFont typeface="Arial" charset="0"/>
              <a:buChar char="–"/>
            </a:pPr>
            <a:r>
              <a:rPr lang="fr-FR" sz="1700" smtClean="0">
                <a:solidFill>
                  <a:srgbClr val="000066"/>
                </a:solidFill>
                <a:ea typeface="ＭＳ Ｐゴシック" pitchFamily="34" charset="-128"/>
              </a:rPr>
              <a:t>Schéma épargnant les INTI (EFV + LPV/r) : efficacité virologique similaire à EFV </a:t>
            </a:r>
            <a:br>
              <a:rPr lang="fr-FR" sz="1700" smtClean="0">
                <a:solidFill>
                  <a:srgbClr val="000066"/>
                </a:solidFill>
                <a:ea typeface="ＭＳ Ｐゴシック" pitchFamily="34" charset="-128"/>
              </a:rPr>
            </a:br>
            <a:r>
              <a:rPr lang="fr-FR" sz="1700" smtClean="0">
                <a:solidFill>
                  <a:srgbClr val="000066"/>
                </a:solidFill>
                <a:ea typeface="ＭＳ Ｐゴシック" pitchFamily="34" charset="-128"/>
              </a:rPr>
              <a:t>+ 2 INTI mais plus de résistance aux INNTI et d’anomalies lipidiques</a:t>
            </a:r>
          </a:p>
          <a:p>
            <a:pPr>
              <a:lnSpc>
                <a:spcPts val="1863"/>
              </a:lnSpc>
              <a:spcBef>
                <a:spcPct val="0"/>
              </a:spcBef>
              <a:buFont typeface="Arial" charset="0"/>
              <a:buChar char="–"/>
            </a:pPr>
            <a:r>
              <a:rPr lang="fr-FR" sz="1700" smtClean="0">
                <a:solidFill>
                  <a:srgbClr val="000066"/>
                </a:solidFill>
                <a:ea typeface="ＭＳ Ｐゴシック" pitchFamily="34" charset="-128"/>
              </a:rPr>
              <a:t>Tendance non significative à un échec thérapeutique plus rapide avec LPV/r + 2 INTI qu’avec EFV + 2 INTI</a:t>
            </a:r>
          </a:p>
          <a:p>
            <a:pPr>
              <a:lnSpc>
                <a:spcPts val="1863"/>
              </a:lnSpc>
              <a:spcBef>
                <a:spcPct val="0"/>
              </a:spcBef>
              <a:buFont typeface="Arial" charset="0"/>
              <a:buChar char="–"/>
            </a:pPr>
            <a:r>
              <a:rPr lang="fr-FR" sz="1700" smtClean="0">
                <a:solidFill>
                  <a:srgbClr val="000066"/>
                </a:solidFill>
                <a:ea typeface="ＭＳ Ｐゴシック" pitchFamily="34" charset="-128"/>
              </a:rPr>
              <a:t>Pas de différence significative entre les 3 groupes pour le délai de survenue de toxicité conduisant à l’arrêt du traitement</a:t>
            </a:r>
          </a:p>
          <a:p>
            <a:pPr>
              <a:lnSpc>
                <a:spcPts val="1863"/>
              </a:lnSpc>
              <a:spcBef>
                <a:spcPct val="0"/>
              </a:spcBef>
              <a:buFont typeface="Arial" charset="0"/>
              <a:buChar char="–"/>
            </a:pPr>
            <a:r>
              <a:rPr lang="fr-FR" sz="1700" smtClean="0">
                <a:solidFill>
                  <a:srgbClr val="000066"/>
                </a:solidFill>
                <a:ea typeface="ＭＳ Ｐゴシック" pitchFamily="34" charset="-128"/>
              </a:rPr>
              <a:t>Augmentation plus faible des CD4 avec EFV + 2 INTI par rapport aux 2 groupes avec LPV/r</a:t>
            </a:r>
            <a:endParaRPr lang="fr-FR" altLang="ja-JP" sz="1700" smtClean="0">
              <a:solidFill>
                <a:srgbClr val="000066"/>
              </a:solidFill>
              <a:ea typeface="ＭＳ Ｐゴシック" pitchFamily="34" charset="-128"/>
            </a:endParaRPr>
          </a:p>
          <a:p>
            <a:pPr>
              <a:lnSpc>
                <a:spcPts val="1863"/>
              </a:lnSpc>
              <a:spcBef>
                <a:spcPct val="0"/>
              </a:spcBef>
              <a:buFont typeface="Arial" charset="0"/>
              <a:buChar char="–"/>
            </a:pPr>
            <a:r>
              <a:rPr lang="fr-FR" altLang="ja-JP" sz="1700" smtClean="0">
                <a:solidFill>
                  <a:srgbClr val="000066"/>
                </a:solidFill>
                <a:ea typeface="ＭＳ Ｐゴシック" pitchFamily="34" charset="-128"/>
              </a:rPr>
              <a:t>Emergence de résistance : résistance aux INTI non significativement différente entre EFV + 2 INTI et LPV/r + 2 INTI ; résistance à 2 classes significativement plus fréquente avec EFV + 2 INTI ; échec à EFV + INTI associé à une fréquence élevée de résistance aux INNTI ; échec à LPV/r + 2 INTI non associé à une résistance à LPV</a:t>
            </a:r>
          </a:p>
          <a:p>
            <a:pPr>
              <a:lnSpc>
                <a:spcPts val="1863"/>
              </a:lnSpc>
              <a:spcBef>
                <a:spcPct val="0"/>
              </a:spcBef>
              <a:buFont typeface="Arial" charset="0"/>
              <a:buChar char="–"/>
            </a:pPr>
            <a:r>
              <a:rPr lang="fr-FR" altLang="ja-JP" sz="1700" smtClean="0">
                <a:solidFill>
                  <a:srgbClr val="000066"/>
                </a:solidFill>
                <a:ea typeface="ＭＳ Ｐゴシック" pitchFamily="34" charset="-128"/>
              </a:rPr>
              <a:t>Cette étude met en évidence une supériorité modeste de l’efficacité de EFV + 2 INTI par rapport à LPV/r + 2 INTI pour le traitement initial de l’infection VIH-1</a:t>
            </a:r>
          </a:p>
          <a:p>
            <a:pPr>
              <a:lnSpc>
                <a:spcPts val="1863"/>
              </a:lnSpc>
              <a:spcBef>
                <a:spcPct val="0"/>
              </a:spcBef>
              <a:buFont typeface="Arial" charset="0"/>
              <a:buChar char="–"/>
            </a:pPr>
            <a:r>
              <a:rPr lang="fr-FR" altLang="ja-JP" sz="1700" smtClean="0">
                <a:solidFill>
                  <a:srgbClr val="0066FF"/>
                </a:solidFill>
                <a:ea typeface="ＭＳ Ｐゴシック" pitchFamily="34" charset="-128"/>
              </a:rPr>
              <a:t>Les résultats soulignent la complexité du choix du traitement initial, qui doit prendre en compte de multiples facteurs dont l’efficacité virologique et immunologique, la tolérance, la toxicité à court et à long terme, et les conséquences en termes de résistance en cas d’échec virologique</a:t>
            </a:r>
            <a:endParaRPr lang="fr-FR" sz="1700" smtClean="0">
              <a:solidFill>
                <a:srgbClr val="0066FF"/>
              </a:solidFill>
              <a:ea typeface="ＭＳ Ｐゴシック" pitchFamily="34" charset="-128"/>
            </a:endParaRPr>
          </a:p>
        </p:txBody>
      </p:sp>
      <p:grpSp>
        <p:nvGrpSpPr>
          <p:cNvPr id="115720" name="Group 8"/>
          <p:cNvGrpSpPr>
            <a:grpSpLocks/>
          </p:cNvGrpSpPr>
          <p:nvPr/>
        </p:nvGrpSpPr>
        <p:grpSpPr bwMode="auto">
          <a:xfrm>
            <a:off x="0" y="6570663"/>
            <a:ext cx="900113" cy="287337"/>
            <a:chOff x="0" y="4139"/>
            <a:chExt cx="567" cy="181"/>
          </a:xfrm>
        </p:grpSpPr>
        <p:sp>
          <p:nvSpPr>
            <p:cNvPr id="115718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/>
              <a:endPara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15719" name="ZoneTexte 23"/>
            <p:cNvSpPr txBox="1">
              <a:spLocks noChangeArrowheads="1"/>
            </p:cNvSpPr>
            <p:nvPr/>
          </p:nvSpPr>
          <p:spPr bwMode="auto">
            <a:xfrm>
              <a:off x="107" y="4146"/>
              <a:ext cx="39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b="1">
                  <a:solidFill>
                    <a:schemeClr val="accent2"/>
                  </a:solidFill>
                  <a:latin typeface="Cambria" pitchFamily="18" charset="0"/>
                </a:rPr>
                <a:t>A5142</a:t>
              </a:r>
            </a:p>
          </p:txBody>
        </p:sp>
      </p:grpSp>
      <p:sp>
        <p:nvSpPr>
          <p:cNvPr id="115716" name="Text Box 18"/>
          <p:cNvSpPr txBox="1">
            <a:spLocks noChangeArrowheads="1"/>
          </p:cNvSpPr>
          <p:nvPr/>
        </p:nvSpPr>
        <p:spPr bwMode="auto">
          <a:xfrm>
            <a:off x="5918200" y="6527800"/>
            <a:ext cx="310356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fr-FR" sz="1200">
                <a:solidFill>
                  <a:srgbClr val="CC0000"/>
                </a:solidFill>
              </a:rPr>
              <a:t>Riddler SA. NEJM 2008;358:2095-2106 </a:t>
            </a:r>
          </a:p>
        </p:txBody>
      </p:sp>
      <p:sp>
        <p:nvSpPr>
          <p:cNvPr id="115717" name="Rectangle 98"/>
          <p:cNvSpPr>
            <a:spLocks noChangeArrowheads="1"/>
          </p:cNvSpPr>
          <p:nvPr/>
        </p:nvSpPr>
        <p:spPr bwMode="auto">
          <a:xfrm>
            <a:off x="50800" y="44450"/>
            <a:ext cx="9093200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fr-FR" sz="3200" b="1" i="0">
                <a:solidFill>
                  <a:srgbClr val="333399"/>
                </a:solidFill>
                <a:latin typeface="Calibri" pitchFamily="34" charset="0"/>
              </a:rPr>
              <a:t>ACTG A5142 : [(EFV vs LPV/r) + 2 INTI] vs EFV + LPV/r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Titre 3"/>
          <p:cNvSpPr>
            <a:spLocks noGrp="1"/>
          </p:cNvSpPr>
          <p:nvPr>
            <p:ph type="title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fr-FR" sz="3200" smtClean="0">
                <a:ea typeface="ＭＳ Ｐゴシック" pitchFamily="34" charset="-128"/>
              </a:rPr>
              <a:t>ACTG A5142 : [(EFV vs LPV/r) + 2 INTI] vs EFV + LPV/r</a:t>
            </a:r>
          </a:p>
        </p:txBody>
      </p:sp>
      <p:sp>
        <p:nvSpPr>
          <p:cNvPr id="97283" name="Line 12"/>
          <p:cNvSpPr>
            <a:spLocks noChangeShapeType="1"/>
          </p:cNvSpPr>
          <p:nvPr/>
        </p:nvSpPr>
        <p:spPr bwMode="auto">
          <a:xfrm>
            <a:off x="7624763" y="3967163"/>
            <a:ext cx="1138237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 type="stealth" w="med" len="med"/>
          </a:ln>
        </p:spPr>
        <p:txBody>
          <a:bodyPr>
            <a:spAutoFit/>
          </a:bodyPr>
          <a:lstStyle/>
          <a:p>
            <a:endParaRPr lang="fr-FR"/>
          </a:p>
        </p:txBody>
      </p:sp>
      <p:sp>
        <p:nvSpPr>
          <p:cNvPr id="97284" name="Line 13"/>
          <p:cNvSpPr>
            <a:spLocks noChangeShapeType="1"/>
          </p:cNvSpPr>
          <p:nvPr/>
        </p:nvSpPr>
        <p:spPr bwMode="auto">
          <a:xfrm>
            <a:off x="7624763" y="3211513"/>
            <a:ext cx="1138237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 type="stealth" w="med" len="med"/>
          </a:ln>
        </p:spPr>
        <p:txBody>
          <a:bodyPr>
            <a:spAutoFit/>
          </a:bodyPr>
          <a:lstStyle/>
          <a:p>
            <a:endParaRPr lang="fr-FR"/>
          </a:p>
        </p:txBody>
      </p:sp>
      <p:sp>
        <p:nvSpPr>
          <p:cNvPr id="97285" name="AutoShape 14"/>
          <p:cNvSpPr>
            <a:spLocks noChangeArrowheads="1"/>
          </p:cNvSpPr>
          <p:nvPr/>
        </p:nvSpPr>
        <p:spPr bwMode="auto">
          <a:xfrm>
            <a:off x="4343400" y="2871788"/>
            <a:ext cx="3276600" cy="650875"/>
          </a:xfrm>
          <a:prstGeom prst="roundRect">
            <a:avLst>
              <a:gd name="adj" fmla="val 12458"/>
            </a:avLst>
          </a:prstGeom>
          <a:solidFill>
            <a:srgbClr val="008000"/>
          </a:solidFill>
          <a:ln w="19050">
            <a:noFill/>
            <a:round/>
            <a:headEnd/>
            <a:tailEnd/>
          </a:ln>
        </p:spPr>
        <p:txBody>
          <a:bodyPr wrap="none" lIns="90488" tIns="44450" rIns="90488" bIns="44450" anchor="ctr"/>
          <a:lstStyle/>
          <a:p>
            <a:pPr algn="ctr" eaLnBrk="0" hangingPunct="0">
              <a:lnSpc>
                <a:spcPct val="95000"/>
              </a:lnSpc>
            </a:pPr>
            <a:r>
              <a:rPr lang="fr-FR" sz="1800" b="1" i="0">
                <a:latin typeface="Calibri" pitchFamily="34" charset="0"/>
              </a:rPr>
              <a:t>LPV/r SGC 400/100 mg BID </a:t>
            </a:r>
          </a:p>
          <a:p>
            <a:pPr algn="ctr" eaLnBrk="0" hangingPunct="0">
              <a:lnSpc>
                <a:spcPct val="95000"/>
              </a:lnSpc>
            </a:pPr>
            <a:r>
              <a:rPr lang="fr-FR" sz="1800" b="1" i="0">
                <a:latin typeface="Calibri" pitchFamily="34" charset="0"/>
              </a:rPr>
              <a:t>+ 3TC + [d4T XR ou TDF ou ZDV]</a:t>
            </a:r>
          </a:p>
        </p:txBody>
      </p:sp>
      <p:sp>
        <p:nvSpPr>
          <p:cNvPr id="97286" name="Line 15"/>
          <p:cNvSpPr>
            <a:spLocks noChangeShapeType="1"/>
          </p:cNvSpPr>
          <p:nvPr/>
        </p:nvSpPr>
        <p:spPr bwMode="auto">
          <a:xfrm>
            <a:off x="7624763" y="2420938"/>
            <a:ext cx="1138237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 type="stealth" w="med" len="med"/>
          </a:ln>
        </p:spPr>
        <p:txBody>
          <a:bodyPr>
            <a:spAutoFit/>
          </a:bodyPr>
          <a:lstStyle/>
          <a:p>
            <a:endParaRPr lang="fr-FR"/>
          </a:p>
        </p:txBody>
      </p:sp>
      <p:sp>
        <p:nvSpPr>
          <p:cNvPr id="97287" name="Text Box 16"/>
          <p:cNvSpPr txBox="1">
            <a:spLocks noChangeArrowheads="1"/>
          </p:cNvSpPr>
          <p:nvPr/>
        </p:nvSpPr>
        <p:spPr bwMode="auto">
          <a:xfrm>
            <a:off x="515938" y="4465638"/>
            <a:ext cx="2414587" cy="2127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buClr>
                <a:srgbClr val="008000"/>
              </a:buClr>
            </a:pPr>
            <a:r>
              <a:rPr lang="fr-FR" sz="1400" i="0">
                <a:solidFill>
                  <a:srgbClr val="000066"/>
                </a:solidFill>
              </a:rPr>
              <a:t>* Randomisation stratifiée sur :</a:t>
            </a:r>
          </a:p>
        </p:txBody>
      </p:sp>
      <p:cxnSp>
        <p:nvCxnSpPr>
          <p:cNvPr id="97288" name="AutoShape 19"/>
          <p:cNvCxnSpPr>
            <a:cxnSpLocks noChangeShapeType="1"/>
            <a:stCxn id="97299" idx="3"/>
            <a:endCxn id="97285" idx="1"/>
          </p:cNvCxnSpPr>
          <p:nvPr/>
        </p:nvCxnSpPr>
        <p:spPr bwMode="auto">
          <a:xfrm flipV="1">
            <a:off x="3030538" y="3197225"/>
            <a:ext cx="1312862" cy="15875"/>
          </a:xfrm>
          <a:prstGeom prst="straightConnector1">
            <a:avLst/>
          </a:prstGeom>
          <a:noFill/>
          <a:ln w="38100">
            <a:solidFill>
              <a:srgbClr val="333399"/>
            </a:solidFill>
            <a:round/>
            <a:headEnd/>
            <a:tailEnd type="triangle" w="med" len="med"/>
          </a:ln>
        </p:spPr>
      </p:cxnSp>
      <p:sp>
        <p:nvSpPr>
          <p:cNvPr id="97289" name="Espace réservé du contenu 2"/>
          <p:cNvSpPr txBox="1">
            <a:spLocks/>
          </p:cNvSpPr>
          <p:nvPr/>
        </p:nvSpPr>
        <p:spPr bwMode="auto">
          <a:xfrm>
            <a:off x="50800" y="1112838"/>
            <a:ext cx="18113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fr-FR" sz="2400" b="1" i="0">
                <a:solidFill>
                  <a:srgbClr val="CC3300"/>
                </a:solidFill>
                <a:latin typeface="Calibri" pitchFamily="34" charset="0"/>
              </a:rPr>
              <a:t>Schéma d'étude</a:t>
            </a:r>
          </a:p>
        </p:txBody>
      </p:sp>
      <p:sp>
        <p:nvSpPr>
          <p:cNvPr id="38" name="Oval 173"/>
          <p:cNvSpPr>
            <a:spLocks noChangeArrowheads="1"/>
          </p:cNvSpPr>
          <p:nvPr/>
        </p:nvSpPr>
        <p:spPr bwMode="auto">
          <a:xfrm>
            <a:off x="8482013" y="1412875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/>
            <a:r>
              <a:rPr lang="fr-FR" sz="1600" b="1" i="0">
                <a:solidFill>
                  <a:srgbClr val="0066FF"/>
                </a:solidFill>
                <a:latin typeface="Calibri" pitchFamily="34" charset="0"/>
              </a:rPr>
              <a:t>S96</a:t>
            </a:r>
            <a:endParaRPr lang="fr-FR" sz="1600" i="0">
              <a:solidFill>
                <a:srgbClr val="0066FF"/>
              </a:solidFill>
              <a:latin typeface="Calibri" pitchFamily="34" charset="0"/>
            </a:endParaRPr>
          </a:p>
        </p:txBody>
      </p:sp>
      <p:sp>
        <p:nvSpPr>
          <p:cNvPr id="97291" name="Line 174"/>
          <p:cNvSpPr>
            <a:spLocks noChangeShapeType="1"/>
          </p:cNvSpPr>
          <p:nvPr/>
        </p:nvSpPr>
        <p:spPr bwMode="auto">
          <a:xfrm>
            <a:off x="8777288" y="1939925"/>
            <a:ext cx="0" cy="2216150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7292" name="Rectangle 9"/>
          <p:cNvSpPr>
            <a:spLocks noChangeArrowheads="1"/>
          </p:cNvSpPr>
          <p:nvPr/>
        </p:nvSpPr>
        <p:spPr bwMode="auto">
          <a:xfrm>
            <a:off x="3500438" y="2100263"/>
            <a:ext cx="7969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fr-FR" sz="1600" b="1" i="0">
                <a:solidFill>
                  <a:srgbClr val="FF6600"/>
                </a:solidFill>
                <a:latin typeface="Calibri" pitchFamily="34" charset="0"/>
                <a:cs typeface="Arial" charset="0"/>
              </a:rPr>
              <a:t>n = 250</a:t>
            </a:r>
          </a:p>
        </p:txBody>
      </p:sp>
      <p:sp>
        <p:nvSpPr>
          <p:cNvPr id="97293" name="Rectangle 10"/>
          <p:cNvSpPr>
            <a:spLocks noChangeArrowheads="1"/>
          </p:cNvSpPr>
          <p:nvPr/>
        </p:nvSpPr>
        <p:spPr bwMode="auto">
          <a:xfrm>
            <a:off x="3500438" y="2868613"/>
            <a:ext cx="7969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fr-FR" sz="1600" b="1" i="0">
                <a:solidFill>
                  <a:srgbClr val="FF6600"/>
                </a:solidFill>
                <a:latin typeface="Calibri" pitchFamily="34" charset="0"/>
                <a:cs typeface="Arial" charset="0"/>
              </a:rPr>
              <a:t>n = 253</a:t>
            </a:r>
          </a:p>
        </p:txBody>
      </p:sp>
      <p:sp>
        <p:nvSpPr>
          <p:cNvPr id="97294" name="Rectangle 10"/>
          <p:cNvSpPr>
            <a:spLocks noChangeArrowheads="1"/>
          </p:cNvSpPr>
          <p:nvPr/>
        </p:nvSpPr>
        <p:spPr bwMode="auto">
          <a:xfrm>
            <a:off x="3500438" y="3670300"/>
            <a:ext cx="7969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fr-FR" sz="1600" b="1" i="0">
                <a:solidFill>
                  <a:srgbClr val="FF6600"/>
                </a:solidFill>
                <a:latin typeface="Calibri" pitchFamily="34" charset="0"/>
                <a:cs typeface="Arial" charset="0"/>
              </a:rPr>
              <a:t>n = 250</a:t>
            </a:r>
          </a:p>
        </p:txBody>
      </p:sp>
      <p:grpSp>
        <p:nvGrpSpPr>
          <p:cNvPr id="97295" name="Group 26"/>
          <p:cNvGrpSpPr>
            <a:grpSpLocks/>
          </p:cNvGrpSpPr>
          <p:nvPr/>
        </p:nvGrpSpPr>
        <p:grpSpPr bwMode="auto">
          <a:xfrm>
            <a:off x="0" y="6570663"/>
            <a:ext cx="900113" cy="287337"/>
            <a:chOff x="0" y="4139"/>
            <a:chExt cx="567" cy="181"/>
          </a:xfrm>
        </p:grpSpPr>
        <p:sp>
          <p:nvSpPr>
            <p:cNvPr id="97305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/>
              <a:endPara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97306" name="ZoneTexte 23"/>
            <p:cNvSpPr txBox="1">
              <a:spLocks noChangeArrowheads="1"/>
            </p:cNvSpPr>
            <p:nvPr/>
          </p:nvSpPr>
          <p:spPr bwMode="auto">
            <a:xfrm>
              <a:off x="107" y="4146"/>
              <a:ext cx="39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b="1">
                  <a:solidFill>
                    <a:schemeClr val="accent2"/>
                  </a:solidFill>
                  <a:latin typeface="Cambria" pitchFamily="18" charset="0"/>
                </a:rPr>
                <a:t>A5142</a:t>
              </a:r>
            </a:p>
          </p:txBody>
        </p:sp>
      </p:grpSp>
      <p:sp>
        <p:nvSpPr>
          <p:cNvPr id="97296" name="AutoShape 14"/>
          <p:cNvSpPr>
            <a:spLocks noChangeArrowheads="1"/>
          </p:cNvSpPr>
          <p:nvPr/>
        </p:nvSpPr>
        <p:spPr bwMode="auto">
          <a:xfrm>
            <a:off x="4343400" y="3662363"/>
            <a:ext cx="3276600" cy="650875"/>
          </a:xfrm>
          <a:prstGeom prst="roundRect">
            <a:avLst>
              <a:gd name="adj" fmla="val 12458"/>
            </a:avLst>
          </a:prstGeom>
          <a:solidFill>
            <a:srgbClr val="FF6600"/>
          </a:solidFill>
          <a:ln w="19050">
            <a:noFill/>
            <a:round/>
            <a:headEnd/>
            <a:tailEnd/>
          </a:ln>
        </p:spPr>
        <p:txBody>
          <a:bodyPr wrap="none" lIns="90488" tIns="44450" rIns="90488" bIns="44450" anchor="ctr"/>
          <a:lstStyle/>
          <a:p>
            <a:pPr algn="ctr" eaLnBrk="0" hangingPunct="0">
              <a:lnSpc>
                <a:spcPct val="95000"/>
              </a:lnSpc>
            </a:pPr>
            <a:r>
              <a:rPr lang="fr-FR" sz="1800" b="1" i="0">
                <a:latin typeface="Calibri" pitchFamily="34" charset="0"/>
              </a:rPr>
              <a:t>LPV/r SGC 533/133 mg BID </a:t>
            </a:r>
          </a:p>
          <a:p>
            <a:pPr algn="ctr" eaLnBrk="0" hangingPunct="0">
              <a:lnSpc>
                <a:spcPct val="95000"/>
              </a:lnSpc>
            </a:pPr>
            <a:r>
              <a:rPr lang="fr-FR" sz="1800" b="1" i="0">
                <a:latin typeface="Calibri" pitchFamily="34" charset="0"/>
              </a:rPr>
              <a:t>+ EFV 600 mg QD</a:t>
            </a:r>
          </a:p>
        </p:txBody>
      </p:sp>
      <p:sp>
        <p:nvSpPr>
          <p:cNvPr id="97297" name="AutoShape 14"/>
          <p:cNvSpPr>
            <a:spLocks noChangeArrowheads="1"/>
          </p:cNvSpPr>
          <p:nvPr/>
        </p:nvSpPr>
        <p:spPr bwMode="auto">
          <a:xfrm>
            <a:off x="4343400" y="2085975"/>
            <a:ext cx="3276600" cy="650875"/>
          </a:xfrm>
          <a:prstGeom prst="roundRect">
            <a:avLst>
              <a:gd name="adj" fmla="val 12458"/>
            </a:avLst>
          </a:prstGeom>
          <a:solidFill>
            <a:schemeClr val="bg2"/>
          </a:solidFill>
          <a:ln w="19050">
            <a:noFill/>
            <a:round/>
            <a:headEnd/>
            <a:tailEnd/>
          </a:ln>
        </p:spPr>
        <p:txBody>
          <a:bodyPr wrap="none" lIns="90488" tIns="44450" rIns="90488" bIns="44450" anchor="ctr"/>
          <a:lstStyle/>
          <a:p>
            <a:pPr algn="ctr" eaLnBrk="0" hangingPunct="0">
              <a:lnSpc>
                <a:spcPct val="95000"/>
              </a:lnSpc>
            </a:pPr>
            <a:r>
              <a:rPr lang="fr-FR" sz="1800" b="1" i="0">
                <a:latin typeface="Calibri" pitchFamily="34" charset="0"/>
              </a:rPr>
              <a:t>EFV 600 mg QD</a:t>
            </a:r>
            <a:br>
              <a:rPr lang="fr-FR" sz="1800" b="1" i="0">
                <a:latin typeface="Calibri" pitchFamily="34" charset="0"/>
              </a:rPr>
            </a:br>
            <a:r>
              <a:rPr lang="fr-FR" sz="1800" b="1" i="0">
                <a:latin typeface="Calibri" pitchFamily="34" charset="0"/>
              </a:rPr>
              <a:t>+ 3TC + [d4T XR ou TDF ou ZDV]</a:t>
            </a:r>
          </a:p>
        </p:txBody>
      </p:sp>
      <p:cxnSp>
        <p:nvCxnSpPr>
          <p:cNvPr id="97298" name="AutoShape 30"/>
          <p:cNvCxnSpPr>
            <a:cxnSpLocks noChangeShapeType="1"/>
            <a:stCxn id="97297" idx="1"/>
            <a:endCxn id="97296" idx="1"/>
          </p:cNvCxnSpPr>
          <p:nvPr/>
        </p:nvCxnSpPr>
        <p:spPr bwMode="auto">
          <a:xfrm rot="10800000" flipH="1" flipV="1">
            <a:off x="4343400" y="2411413"/>
            <a:ext cx="1588" cy="1576387"/>
          </a:xfrm>
          <a:prstGeom prst="bentConnector3">
            <a:avLst>
              <a:gd name="adj1" fmla="val -57600014"/>
            </a:avLst>
          </a:prstGeom>
          <a:noFill/>
          <a:ln w="38100">
            <a:solidFill>
              <a:schemeClr val="accent2"/>
            </a:solidFill>
            <a:miter lim="800000"/>
            <a:headEnd type="triangle" w="med" len="med"/>
            <a:tailEnd type="triangle" w="med" len="med"/>
          </a:ln>
        </p:spPr>
      </p:cxnSp>
      <p:sp>
        <p:nvSpPr>
          <p:cNvPr id="97299" name="AutoShape 162"/>
          <p:cNvSpPr>
            <a:spLocks noChangeArrowheads="1"/>
          </p:cNvSpPr>
          <p:nvPr/>
        </p:nvSpPr>
        <p:spPr bwMode="auto">
          <a:xfrm>
            <a:off x="287338" y="2636838"/>
            <a:ext cx="2743200" cy="1152525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/>
            <a:r>
              <a:rPr lang="fr-FR" sz="1800" b="1" i="0" u="sng">
                <a:solidFill>
                  <a:srgbClr val="000066"/>
                </a:solidFill>
                <a:latin typeface="Calibri" pitchFamily="34" charset="0"/>
                <a:cs typeface="Arial" charset="0"/>
              </a:rPr>
              <a:t>&gt;</a:t>
            </a:r>
            <a:r>
              <a: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 13 ans</a:t>
            </a:r>
          </a:p>
          <a:p>
            <a:pPr algn="ctr"/>
            <a:r>
              <a: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Naïfs d'ARV</a:t>
            </a:r>
          </a:p>
          <a:p>
            <a:pPr algn="ctr"/>
            <a:r>
              <a: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ARN VIH </a:t>
            </a:r>
            <a:r>
              <a:rPr lang="fr-FR" sz="1800" b="1" i="0" u="sng">
                <a:solidFill>
                  <a:srgbClr val="000066"/>
                </a:solidFill>
                <a:latin typeface="Calibri" pitchFamily="34" charset="0"/>
                <a:cs typeface="Arial" charset="0"/>
              </a:rPr>
              <a:t>&gt;</a:t>
            </a:r>
            <a:r>
              <a: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 2 000 c/ml</a:t>
            </a:r>
          </a:p>
          <a:p>
            <a:pPr algn="ctr"/>
            <a:r>
              <a: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Pas de restriction sur CD4</a:t>
            </a:r>
          </a:p>
        </p:txBody>
      </p:sp>
      <p:cxnSp>
        <p:nvCxnSpPr>
          <p:cNvPr id="97300" name="Connecteur droit 66"/>
          <p:cNvCxnSpPr>
            <a:cxnSpLocks noChangeShapeType="1"/>
          </p:cNvCxnSpPr>
          <p:nvPr/>
        </p:nvCxnSpPr>
        <p:spPr bwMode="auto">
          <a:xfrm rot="5400000">
            <a:off x="2829719" y="2436019"/>
            <a:ext cx="400050" cy="1588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97301" name="Oval 170"/>
          <p:cNvSpPr>
            <a:spLocks noChangeArrowheads="1"/>
          </p:cNvSpPr>
          <p:nvPr/>
        </p:nvSpPr>
        <p:spPr bwMode="auto">
          <a:xfrm>
            <a:off x="2085975" y="1222375"/>
            <a:ext cx="1911350" cy="1014413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/>
          <a:lstStyle/>
          <a:p>
            <a:pPr algn="ctr"/>
            <a:r>
              <a:rPr lang="fr-FR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Randomisation *</a:t>
            </a:r>
          </a:p>
          <a:p>
            <a:pPr algn="ctr"/>
            <a:r>
              <a:rPr lang="fr-FR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1:1:1</a:t>
            </a:r>
          </a:p>
          <a:p>
            <a:pPr algn="ctr"/>
            <a:r>
              <a:rPr lang="fr-FR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Sans insu</a:t>
            </a:r>
          </a:p>
        </p:txBody>
      </p:sp>
      <p:sp>
        <p:nvSpPr>
          <p:cNvPr id="97302" name="Rectangle 35"/>
          <p:cNvSpPr>
            <a:spLocks noChangeArrowheads="1"/>
          </p:cNvSpPr>
          <p:nvPr/>
        </p:nvSpPr>
        <p:spPr bwMode="auto">
          <a:xfrm>
            <a:off x="-160338" y="5232400"/>
            <a:ext cx="9304338" cy="1227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742950" lvl="1" indent="-285750" eaLnBrk="0" hangingPunct="0">
              <a:spcBef>
                <a:spcPct val="20000"/>
              </a:spcBef>
              <a:buClr>
                <a:srgbClr val="CC3300"/>
              </a:buClr>
              <a:buFontTx/>
              <a:buChar char="–"/>
            </a:pPr>
            <a:r>
              <a:rPr lang="fr-FR" sz="1600" i="0">
                <a:solidFill>
                  <a:srgbClr val="000066"/>
                </a:solidFill>
              </a:rPr>
              <a:t>3TC = 300 mg QD ou 150 mg BID, chez tous les patients</a:t>
            </a:r>
          </a:p>
          <a:p>
            <a:pPr marL="742950" lvl="1" indent="-285750" eaLnBrk="0" hangingPunct="0">
              <a:spcBef>
                <a:spcPct val="20000"/>
              </a:spcBef>
              <a:buClr>
                <a:srgbClr val="CC3300"/>
              </a:buClr>
              <a:buFontTx/>
              <a:buChar char="–"/>
            </a:pPr>
            <a:r>
              <a:rPr lang="fr-FR" sz="1600" i="0">
                <a:solidFill>
                  <a:srgbClr val="000066"/>
                </a:solidFill>
              </a:rPr>
              <a:t>2</a:t>
            </a:r>
            <a:r>
              <a:rPr lang="fr-FR" sz="1600" i="0" baseline="30000">
                <a:solidFill>
                  <a:srgbClr val="000066"/>
                </a:solidFill>
              </a:rPr>
              <a:t>nd</a:t>
            </a:r>
            <a:r>
              <a:rPr lang="fr-FR" sz="1600" i="0">
                <a:solidFill>
                  <a:srgbClr val="000066"/>
                </a:solidFill>
              </a:rPr>
              <a:t> INTI (d4T XR 100 mg BID [75 mg si &lt; 60 kg] ou TDF [300 mg QD] ou ZDV 300 mg BID) choisi par l’investigateur avant la randomisation</a:t>
            </a:r>
          </a:p>
          <a:p>
            <a:pPr marL="742950" lvl="1" indent="-285750" eaLnBrk="0" hangingPunct="0">
              <a:spcBef>
                <a:spcPct val="20000"/>
              </a:spcBef>
              <a:buClr>
                <a:srgbClr val="CC3300"/>
              </a:buClr>
              <a:buFontTx/>
              <a:buChar char="–"/>
            </a:pPr>
            <a:r>
              <a:rPr lang="fr-FR" sz="1600" i="0">
                <a:solidFill>
                  <a:srgbClr val="000066"/>
                </a:solidFill>
              </a:rPr>
              <a:t>Suivi = 96 semaines après inclusion du dernier patient</a:t>
            </a:r>
          </a:p>
        </p:txBody>
      </p:sp>
      <p:sp>
        <p:nvSpPr>
          <p:cNvPr id="69669" name="Rectangle 37"/>
          <p:cNvSpPr>
            <a:spLocks noChangeArrowheads="1"/>
          </p:cNvSpPr>
          <p:nvPr/>
        </p:nvSpPr>
        <p:spPr bwMode="auto">
          <a:xfrm>
            <a:off x="2949575" y="4446588"/>
            <a:ext cx="4572000" cy="66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>
            <a:spAutoFit/>
          </a:bodyPr>
          <a:lstStyle/>
          <a:p>
            <a:pPr>
              <a:lnSpc>
                <a:spcPct val="90000"/>
              </a:lnSpc>
              <a:buClr>
                <a:srgbClr val="CC3300"/>
              </a:buClr>
              <a:buFont typeface="Arial" pitchFamily="-109" charset="0"/>
              <a:buChar char="-"/>
              <a:defRPr/>
            </a:pPr>
            <a:r>
              <a:rPr lang="fr-FR" sz="1400" i="0" dirty="0">
                <a:solidFill>
                  <a:srgbClr val="000066"/>
                </a:solidFill>
                <a:latin typeface="Arial" pitchFamily="-109" charset="0"/>
                <a:ea typeface="ＭＳ Ｐゴシック" pitchFamily="-109" charset="-128"/>
                <a:cs typeface="ＭＳ Ｐゴシック" pitchFamily="-109" charset="-128"/>
              </a:rPr>
              <a:t> ARN VIH &lt; ou </a:t>
            </a:r>
            <a:r>
              <a:rPr lang="fr-FR" sz="1400" i="0" u="sng" dirty="0">
                <a:solidFill>
                  <a:srgbClr val="000066"/>
                </a:solidFill>
                <a:latin typeface="Arial" pitchFamily="-109" charset="0"/>
                <a:ea typeface="ＭＳ Ｐゴシック" pitchFamily="-109" charset="-128"/>
                <a:cs typeface="ＭＳ Ｐゴシック" pitchFamily="-109" charset="-128"/>
              </a:rPr>
              <a:t>&gt;</a:t>
            </a:r>
            <a:r>
              <a:rPr lang="fr-FR" sz="1400" i="0" dirty="0">
                <a:solidFill>
                  <a:srgbClr val="000066"/>
                </a:solidFill>
                <a:latin typeface="Arial" pitchFamily="-109" charset="0"/>
                <a:ea typeface="ＭＳ Ｐゴシック" pitchFamily="-109" charset="-128"/>
                <a:cs typeface="ＭＳ Ｐゴシック" pitchFamily="-109" charset="-128"/>
              </a:rPr>
              <a:t> 100 000 c/ml</a:t>
            </a:r>
          </a:p>
          <a:p>
            <a:pPr>
              <a:lnSpc>
                <a:spcPct val="90000"/>
              </a:lnSpc>
              <a:buClr>
                <a:srgbClr val="CC3300"/>
              </a:buClr>
              <a:buFont typeface="Arial" pitchFamily="-109" charset="0"/>
              <a:buChar char="-"/>
              <a:defRPr/>
            </a:pPr>
            <a:r>
              <a:rPr lang="fr-FR" sz="1400" i="0" dirty="0">
                <a:solidFill>
                  <a:srgbClr val="000066"/>
                </a:solidFill>
                <a:latin typeface="Arial" pitchFamily="-109" charset="0"/>
                <a:ea typeface="ＭＳ Ｐゴシック" pitchFamily="-109" charset="-128"/>
                <a:cs typeface="ＭＳ Ｐゴシック" pitchFamily="-109" charset="-128"/>
              </a:rPr>
              <a:t> Co-infection par VHB et/ou VHC</a:t>
            </a:r>
          </a:p>
          <a:p>
            <a:pPr>
              <a:lnSpc>
                <a:spcPct val="90000"/>
              </a:lnSpc>
              <a:buClr>
                <a:srgbClr val="CC3300"/>
              </a:buClr>
              <a:buFont typeface="Arial" pitchFamily="-109" charset="0"/>
              <a:buChar char="-"/>
              <a:defRPr/>
            </a:pPr>
            <a:r>
              <a:rPr lang="fr-FR" sz="1400" i="0" dirty="0">
                <a:solidFill>
                  <a:srgbClr val="000066"/>
                </a:solidFill>
                <a:latin typeface="Arial" pitchFamily="-109" charset="0"/>
                <a:ea typeface="ＭＳ Ｐゴシック" pitchFamily="-109" charset="-128"/>
                <a:cs typeface="ＭＳ Ｐゴシック" pitchFamily="-109" charset="-128"/>
              </a:rPr>
              <a:t> INTI choisis</a:t>
            </a:r>
          </a:p>
        </p:txBody>
      </p:sp>
      <p:sp>
        <p:nvSpPr>
          <p:cNvPr id="97304" name="Text Box 18"/>
          <p:cNvSpPr txBox="1">
            <a:spLocks noChangeArrowheads="1"/>
          </p:cNvSpPr>
          <p:nvPr/>
        </p:nvSpPr>
        <p:spPr bwMode="auto">
          <a:xfrm>
            <a:off x="5918200" y="6527800"/>
            <a:ext cx="310356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fr-FR" sz="1200">
                <a:solidFill>
                  <a:srgbClr val="CC0000"/>
                </a:solidFill>
              </a:rPr>
              <a:t>Riddler SA. NEJM 2008;358:2095-2106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Titre 3"/>
          <p:cNvSpPr>
            <a:spLocks noGrp="1"/>
          </p:cNvSpPr>
          <p:nvPr>
            <p:ph type="title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fr-FR" sz="3200" smtClean="0">
                <a:ea typeface="ＭＳ Ｐゴシック" pitchFamily="34" charset="-128"/>
              </a:rPr>
              <a:t>ACTG A5142 : [(EFV vs LPV/r) + 2 INTI] vs EFV + LPV/r</a:t>
            </a:r>
          </a:p>
        </p:txBody>
      </p:sp>
      <p:sp>
        <p:nvSpPr>
          <p:cNvPr id="99331" name="Espace réservé du contenu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fr-FR" sz="2400" b="1" smtClean="0">
                <a:latin typeface="Calibri" pitchFamily="34" charset="0"/>
                <a:ea typeface="ＭＳ Ｐゴシック" pitchFamily="34" charset="-128"/>
              </a:rPr>
              <a:t>Objectifs</a:t>
            </a:r>
          </a:p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fr-FR" sz="1500" smtClean="0">
                <a:ea typeface="ＭＳ Ｐゴシック" pitchFamily="34" charset="-128"/>
              </a:rPr>
              <a:t>Délai de survenue de l’échec virologique : diminution de l’ARN VIH &lt; 1 log</a:t>
            </a:r>
            <a:r>
              <a:rPr lang="fr-FR" sz="1500" baseline="-25000" smtClean="0">
                <a:ea typeface="ＭＳ Ｐゴシック" pitchFamily="34" charset="-128"/>
              </a:rPr>
              <a:t>10</a:t>
            </a:r>
            <a:r>
              <a:rPr lang="fr-FR" sz="1500" smtClean="0">
                <a:ea typeface="ＭＳ Ｐゴシック" pitchFamily="34" charset="-128"/>
              </a:rPr>
              <a:t> c/ml ou rebond avant S32, ou absence d’obtention d’ARN VIH &lt; 200 c/ml ou rebond après S32. Confirmation de l’échec virologique requis dans les 4 semaines. Si pas d’obtention d’un échantillon pour confirmation, le cas était considéré comme échec</a:t>
            </a:r>
          </a:p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fr-FR" sz="1500" smtClean="0">
                <a:ea typeface="ＭＳ Ｐゴシック" pitchFamily="34" charset="-128"/>
              </a:rPr>
              <a:t>Délai de survenue de l’échec thérapeutique : échec virologique ou arrêt pour toxicité de l’un </a:t>
            </a:r>
            <a:br>
              <a:rPr lang="fr-FR" sz="1500" smtClean="0">
                <a:ea typeface="ＭＳ Ｐゴシック" pitchFamily="34" charset="-128"/>
              </a:rPr>
            </a:br>
            <a:r>
              <a:rPr lang="fr-FR" sz="1500" smtClean="0">
                <a:ea typeface="ＭＳ Ｐゴシック" pitchFamily="34" charset="-128"/>
              </a:rPr>
              <a:t>des produits du traitement initial (prise en compte du 1</a:t>
            </a:r>
            <a:r>
              <a:rPr lang="fr-FR" sz="1500" baseline="30000" smtClean="0">
                <a:ea typeface="ＭＳ Ｐゴシック" pitchFamily="34" charset="-128"/>
              </a:rPr>
              <a:t>er</a:t>
            </a:r>
            <a:r>
              <a:rPr lang="fr-FR" sz="1500" smtClean="0">
                <a:ea typeface="ＭＳ Ｐゴシック" pitchFamily="34" charset="-128"/>
              </a:rPr>
              <a:t> événement)</a:t>
            </a:r>
            <a:br>
              <a:rPr lang="fr-FR" sz="1500" smtClean="0">
                <a:ea typeface="ＭＳ Ｐゴシック" pitchFamily="34" charset="-128"/>
              </a:rPr>
            </a:br>
            <a:endParaRPr lang="fr-FR" sz="1500" smtClean="0">
              <a:ea typeface="ＭＳ Ｐゴシック" pitchFamily="34" charset="-128"/>
            </a:endParaRP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fr-FR" sz="2400" b="1" smtClean="0">
                <a:latin typeface="Calibri" pitchFamily="34" charset="0"/>
                <a:ea typeface="ＭＳ Ｐゴシック" pitchFamily="34" charset="-128"/>
              </a:rPr>
              <a:t>Analyses</a:t>
            </a:r>
          </a:p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fr-FR" sz="1500" smtClean="0">
                <a:ea typeface="ＭＳ Ｐゴシック" pitchFamily="34" charset="-128"/>
              </a:rPr>
              <a:t>Analyses en intention de traiter (ITT) stratifiées sur les 3 facteurs de randomisation, incluant tous les patients ayant reçu au moins une dose de médicaments de l’étude</a:t>
            </a:r>
          </a:p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fr-FR" sz="1500" smtClean="0">
                <a:ea typeface="ＭＳ Ｐゴシック" pitchFamily="34" charset="-128"/>
              </a:rPr>
              <a:t>Si interruption ou intolérance, le suivi était poursuivi pour évaluer la survenue d’échec virologique</a:t>
            </a:r>
          </a:p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fr-FR" sz="1500" smtClean="0">
                <a:ea typeface="ＭＳ Ｐゴシック" pitchFamily="34" charset="-128"/>
              </a:rPr>
              <a:t>Si pas d’échec virologique ni thérapeutique, le suivi était censuré à la dernière visite</a:t>
            </a:r>
          </a:p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fr-FR" sz="1500" smtClean="0">
                <a:ea typeface="ＭＳ Ｐゴシック" pitchFamily="34" charset="-128"/>
              </a:rPr>
              <a:t>Données manquantes en raison de visites non faites, perdus de vue, ou censure non prise </a:t>
            </a:r>
            <a:br>
              <a:rPr lang="fr-FR" sz="1500" smtClean="0">
                <a:ea typeface="ＭＳ Ｐゴシック" pitchFamily="34" charset="-128"/>
              </a:rPr>
            </a:br>
            <a:r>
              <a:rPr lang="fr-FR" sz="1500" smtClean="0">
                <a:ea typeface="ＭＳ Ｐゴシック" pitchFamily="34" charset="-128"/>
              </a:rPr>
              <a:t>en compte</a:t>
            </a:r>
          </a:p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fr-FR" sz="1500" smtClean="0">
                <a:ea typeface="ＭＳ Ｐゴシック" pitchFamily="34" charset="-128"/>
              </a:rPr>
              <a:t>Puissance de 85 % pour mettre en évidence une réduction de 56 % du risque d’échec virologique</a:t>
            </a:r>
          </a:p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fr-FR" sz="1500" smtClean="0">
                <a:ea typeface="ＭＳ Ｐゴシック" pitchFamily="34" charset="-128"/>
              </a:rPr>
              <a:t>Puissance de 90 % pour mettre en évidence une réduction de 52 % du risque d’échec thérapeutique</a:t>
            </a:r>
          </a:p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fr-FR" sz="1500" smtClean="0">
                <a:ea typeface="ＭＳ Ｐゴシック" pitchFamily="34" charset="-128"/>
              </a:rPr>
              <a:t>Critères principaux de jugement évalués par courbe de survie (Kaplan-Meier) avec une significativité statistique des risques relatifs entre les bras de traitement déterminée par </a:t>
            </a:r>
            <a:br>
              <a:rPr lang="fr-FR" sz="1500" smtClean="0">
                <a:ea typeface="ＭＳ Ｐゴシック" pitchFamily="34" charset="-128"/>
              </a:rPr>
            </a:br>
            <a:r>
              <a:rPr lang="fr-FR" sz="1500" smtClean="0">
                <a:ea typeface="ＭＳ Ｐゴシック" pitchFamily="34" charset="-128"/>
              </a:rPr>
              <a:t>p &lt; 0,014</a:t>
            </a:r>
            <a:endParaRPr lang="fr-FR" sz="1600" smtClean="0">
              <a:ea typeface="ＭＳ Ｐゴシック" pitchFamily="34" charset="-128"/>
            </a:endParaRPr>
          </a:p>
        </p:txBody>
      </p:sp>
      <p:grpSp>
        <p:nvGrpSpPr>
          <p:cNvPr id="99332" name="Group 7"/>
          <p:cNvGrpSpPr>
            <a:grpSpLocks/>
          </p:cNvGrpSpPr>
          <p:nvPr/>
        </p:nvGrpSpPr>
        <p:grpSpPr bwMode="auto">
          <a:xfrm>
            <a:off x="0" y="6570663"/>
            <a:ext cx="900113" cy="287337"/>
            <a:chOff x="0" y="4139"/>
            <a:chExt cx="567" cy="181"/>
          </a:xfrm>
        </p:grpSpPr>
        <p:sp>
          <p:nvSpPr>
            <p:cNvPr id="99334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/>
              <a:endPara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99335" name="ZoneTexte 23"/>
            <p:cNvSpPr txBox="1">
              <a:spLocks noChangeArrowheads="1"/>
            </p:cNvSpPr>
            <p:nvPr/>
          </p:nvSpPr>
          <p:spPr bwMode="auto">
            <a:xfrm>
              <a:off x="107" y="4146"/>
              <a:ext cx="39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b="1">
                  <a:solidFill>
                    <a:schemeClr val="accent2"/>
                  </a:solidFill>
                  <a:latin typeface="Cambria" pitchFamily="18" charset="0"/>
                </a:rPr>
                <a:t>A5142</a:t>
              </a:r>
            </a:p>
          </p:txBody>
        </p:sp>
      </p:grpSp>
      <p:sp>
        <p:nvSpPr>
          <p:cNvPr id="99333" name="Text Box 18"/>
          <p:cNvSpPr txBox="1">
            <a:spLocks noChangeArrowheads="1"/>
          </p:cNvSpPr>
          <p:nvPr/>
        </p:nvSpPr>
        <p:spPr bwMode="auto">
          <a:xfrm>
            <a:off x="5918200" y="6527800"/>
            <a:ext cx="310356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fr-FR" sz="1200">
                <a:solidFill>
                  <a:srgbClr val="CC0000"/>
                </a:solidFill>
              </a:rPr>
              <a:t>Riddler SA. NEJM 2008;358:2095-2106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Titre 3"/>
          <p:cNvSpPr>
            <a:spLocks noGrp="1"/>
          </p:cNvSpPr>
          <p:nvPr>
            <p:ph type="title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fr-FR" sz="3200" smtClean="0">
                <a:ea typeface="ＭＳ Ｐゴシック" pitchFamily="34" charset="-128"/>
              </a:rPr>
              <a:t>ACTG A5142 : [(EFV vs LPV/r) + 2 INTI] vs EFV + LPV/r</a:t>
            </a:r>
          </a:p>
        </p:txBody>
      </p:sp>
      <p:graphicFrame>
        <p:nvGraphicFramePr>
          <p:cNvPr id="101472" name="Group 96"/>
          <p:cNvGraphicFramePr>
            <a:graphicFrameLocks noGrp="1"/>
          </p:cNvGraphicFramePr>
          <p:nvPr/>
        </p:nvGraphicFramePr>
        <p:xfrm>
          <a:off x="228600" y="1719263"/>
          <a:ext cx="8791575" cy="3706178"/>
        </p:xfrm>
        <a:graphic>
          <a:graphicData uri="http://schemas.openxmlformats.org/drawingml/2006/table">
            <a:tbl>
              <a:tblPr/>
              <a:tblGrid>
                <a:gridCol w="2838450"/>
                <a:gridCol w="1504950"/>
                <a:gridCol w="1482725"/>
                <a:gridCol w="1482725"/>
                <a:gridCol w="1482725"/>
              </a:tblGrid>
              <a:tr h="525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Paramètre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EFV + 2 INTI</a:t>
                      </a:r>
                      <a:b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</a:b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n = 250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LPV/r + 2 INTI</a:t>
                      </a:r>
                      <a:b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</a:b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n = 253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EFV + LPV/r</a:t>
                      </a:r>
                      <a:b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</a:b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n = 250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Tous les patients</a:t>
                      </a:r>
                      <a:b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</a:b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n = 753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3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Age médian, années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63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Femmes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19 %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23 %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18 %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20%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63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Race blanche / noire / autre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40 % / 38 % / 22 %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35 % / 46 % / 19 %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35 % / 41 % / 24 %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36 % / 42 % / 22 %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63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CD4 (/mm</a:t>
                      </a:r>
                      <a:r>
                        <a:rPr kumimoji="0" lang="fr-FR" sz="12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</a:t>
                      </a: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), médiane *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195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190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189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191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63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       CD4 &lt; 200/mm</a:t>
                      </a:r>
                      <a:r>
                        <a:rPr kumimoji="0" lang="fr-FR" sz="12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</a:t>
                      </a:r>
                      <a:endParaRPr kumimoji="0" lang="fr-FR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51 %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54 %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51 %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52 %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63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ARN VIH (log</a:t>
                      </a:r>
                      <a:r>
                        <a:rPr kumimoji="0" lang="fr-FR" sz="12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10</a:t>
                      </a: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 c/ml), médiane *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4,8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4,8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4,9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4,8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63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ARN VIH </a:t>
                      </a:r>
                      <a:r>
                        <a:rPr kumimoji="0" lang="fr-FR" sz="12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&gt;</a:t>
                      </a: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 100 000 c/ml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36 %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37 %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42 %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38 %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63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AgHBs+ ou Ac VHC+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14 %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13 %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14 %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14 %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63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INTI choisi, en plus de 3TC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fr-FR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fr-FR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fr-FR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fr-FR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63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>
                          <a:tab pos="355600" algn="l"/>
                        </a:tabLst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	ZDV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42 %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42 %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42 %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42 %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63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>
                          <a:tab pos="355600" algn="l"/>
                        </a:tabLst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	d4T XR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24 %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25 %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24 %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24 %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63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>
                          <a:tab pos="355600" algn="l"/>
                        </a:tabLst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	TDF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34 %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34 %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34 %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34 %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01465" name="Rectangle 94"/>
          <p:cNvSpPr>
            <a:spLocks noChangeArrowheads="1"/>
          </p:cNvSpPr>
          <p:nvPr/>
        </p:nvSpPr>
        <p:spPr bwMode="auto">
          <a:xfrm>
            <a:off x="304800" y="5486400"/>
            <a:ext cx="657225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 i="0">
                <a:solidFill>
                  <a:srgbClr val="000066"/>
                </a:solidFill>
              </a:rPr>
              <a:t>* Moyenne de 2 mesures, à la pré-inclusion et à J0</a:t>
            </a:r>
          </a:p>
          <a:p>
            <a:r>
              <a:rPr lang="fr-FR" sz="1400" i="0">
                <a:solidFill>
                  <a:srgbClr val="000066"/>
                </a:solidFill>
              </a:rPr>
              <a:t>Caractéristiques à l'inclusion non significativement différentes entre les 3 groupes</a:t>
            </a:r>
          </a:p>
        </p:txBody>
      </p:sp>
      <p:sp>
        <p:nvSpPr>
          <p:cNvPr id="101466" name="Rectangle 10"/>
          <p:cNvSpPr>
            <a:spLocks noChangeArrowheads="1"/>
          </p:cNvSpPr>
          <p:nvPr/>
        </p:nvSpPr>
        <p:spPr bwMode="auto">
          <a:xfrm>
            <a:off x="304800" y="5970588"/>
            <a:ext cx="86106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400" i="0">
                <a:solidFill>
                  <a:srgbClr val="000066"/>
                </a:solidFill>
              </a:rPr>
              <a:t>Suivi médian = 112 semaines, 78 % des patients ayant terminé l’étude. </a:t>
            </a:r>
          </a:p>
          <a:p>
            <a:r>
              <a:rPr lang="fr-FR" sz="1400" i="0">
                <a:solidFill>
                  <a:srgbClr val="000066"/>
                </a:solidFill>
              </a:rPr>
              <a:t>Pas de différences entre les 3 groupes dans la durée de suivi ni les raisons d’être perdu de vue</a:t>
            </a:r>
          </a:p>
        </p:txBody>
      </p:sp>
      <p:grpSp>
        <p:nvGrpSpPr>
          <p:cNvPr id="101467" name="Group 95"/>
          <p:cNvGrpSpPr>
            <a:grpSpLocks/>
          </p:cNvGrpSpPr>
          <p:nvPr/>
        </p:nvGrpSpPr>
        <p:grpSpPr bwMode="auto">
          <a:xfrm>
            <a:off x="0" y="6570663"/>
            <a:ext cx="900113" cy="287337"/>
            <a:chOff x="0" y="4139"/>
            <a:chExt cx="567" cy="181"/>
          </a:xfrm>
        </p:grpSpPr>
        <p:sp>
          <p:nvSpPr>
            <p:cNvPr id="101470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/>
              <a:endPara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01471" name="ZoneTexte 23"/>
            <p:cNvSpPr txBox="1">
              <a:spLocks noChangeArrowheads="1"/>
            </p:cNvSpPr>
            <p:nvPr/>
          </p:nvSpPr>
          <p:spPr bwMode="auto">
            <a:xfrm>
              <a:off x="107" y="4146"/>
              <a:ext cx="39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b="1">
                  <a:solidFill>
                    <a:schemeClr val="accent2"/>
                  </a:solidFill>
                  <a:latin typeface="Cambria" pitchFamily="18" charset="0"/>
                </a:rPr>
                <a:t>A5142</a:t>
              </a:r>
            </a:p>
          </p:txBody>
        </p:sp>
      </p:grpSp>
      <p:sp>
        <p:nvSpPr>
          <p:cNvPr id="101468" name="ZoneTexte 11"/>
          <p:cNvSpPr txBox="1">
            <a:spLocks noChangeArrowheads="1"/>
          </p:cNvSpPr>
          <p:nvPr/>
        </p:nvSpPr>
        <p:spPr bwMode="auto">
          <a:xfrm>
            <a:off x="2667000" y="1082675"/>
            <a:ext cx="37925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2400" b="1" i="0">
                <a:solidFill>
                  <a:srgbClr val="CC3300"/>
                </a:solidFill>
                <a:latin typeface="Calibri" pitchFamily="34" charset="0"/>
              </a:rPr>
              <a:t>Caractéristiques à l'inclusion</a:t>
            </a:r>
          </a:p>
        </p:txBody>
      </p:sp>
      <p:sp>
        <p:nvSpPr>
          <p:cNvPr id="101469" name="Text Box 18"/>
          <p:cNvSpPr txBox="1">
            <a:spLocks noChangeArrowheads="1"/>
          </p:cNvSpPr>
          <p:nvPr/>
        </p:nvSpPr>
        <p:spPr bwMode="auto">
          <a:xfrm>
            <a:off x="5918200" y="6527800"/>
            <a:ext cx="310356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fr-FR" sz="1200">
                <a:solidFill>
                  <a:srgbClr val="CC0000"/>
                </a:solidFill>
              </a:rPr>
              <a:t>Riddler SA. NEJM 2008;358:2095-2106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AutoShape 165"/>
          <p:cNvSpPr>
            <a:spLocks noChangeArrowheads="1"/>
          </p:cNvSpPr>
          <p:nvPr/>
        </p:nvSpPr>
        <p:spPr bwMode="auto">
          <a:xfrm>
            <a:off x="200025" y="5365750"/>
            <a:ext cx="8656638" cy="706438"/>
          </a:xfrm>
          <a:prstGeom prst="roundRect">
            <a:avLst>
              <a:gd name="adj" fmla="val 16667"/>
            </a:avLst>
          </a:prstGeom>
          <a:solidFill>
            <a:srgbClr val="F8F8F8"/>
          </a:solidFill>
          <a:ln w="9525">
            <a:solidFill>
              <a:srgbClr val="D0D0F0"/>
            </a:solidFill>
            <a:round/>
            <a:headEnd/>
            <a:tailEnd/>
          </a:ln>
          <a:effectLst>
            <a:prstShdw prst="shdw17" dist="17961" dir="2700000">
              <a:srgbClr val="7D7D90">
                <a:alpha val="74997"/>
              </a:srgbClr>
            </a:prstShdw>
          </a:effectLst>
        </p:spPr>
        <p:txBody>
          <a:bodyPr wrap="none" anchor="ctr"/>
          <a:lstStyle/>
          <a:p>
            <a:endParaRPr lang="fr-FR" i="0"/>
          </a:p>
        </p:txBody>
      </p:sp>
      <p:sp>
        <p:nvSpPr>
          <p:cNvPr id="103470" name="Titre 3"/>
          <p:cNvSpPr>
            <a:spLocks noGrp="1"/>
          </p:cNvSpPr>
          <p:nvPr>
            <p:ph type="title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fr-FR" sz="3200" smtClean="0">
                <a:ea typeface="ＭＳ Ｐゴシック" pitchFamily="34" charset="-128"/>
              </a:rPr>
              <a:t>ACTG A5142 : [(EFV vs LPV/r) + 2 INTI] vs EFV + LPV/r</a:t>
            </a:r>
          </a:p>
        </p:txBody>
      </p:sp>
      <p:sp>
        <p:nvSpPr>
          <p:cNvPr id="103473" name="Text Box 18"/>
          <p:cNvSpPr txBox="1">
            <a:spLocks noChangeArrowheads="1"/>
          </p:cNvSpPr>
          <p:nvPr/>
        </p:nvSpPr>
        <p:spPr bwMode="auto">
          <a:xfrm>
            <a:off x="5918200" y="6527800"/>
            <a:ext cx="310356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fr-FR" sz="1200">
                <a:solidFill>
                  <a:srgbClr val="CC0000"/>
                </a:solidFill>
              </a:rPr>
              <a:t>Riddler SA. NEJM 2008;358:2095-2106 </a:t>
            </a:r>
          </a:p>
        </p:txBody>
      </p:sp>
      <p:grpSp>
        <p:nvGrpSpPr>
          <p:cNvPr id="103474" name="Group 158"/>
          <p:cNvGrpSpPr>
            <a:grpSpLocks/>
          </p:cNvGrpSpPr>
          <p:nvPr/>
        </p:nvGrpSpPr>
        <p:grpSpPr bwMode="auto">
          <a:xfrm>
            <a:off x="0" y="6570663"/>
            <a:ext cx="900113" cy="287337"/>
            <a:chOff x="0" y="4139"/>
            <a:chExt cx="567" cy="181"/>
          </a:xfrm>
        </p:grpSpPr>
        <p:sp>
          <p:nvSpPr>
            <p:cNvPr id="103581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/>
              <a:endPara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03582" name="ZoneTexte 23"/>
            <p:cNvSpPr txBox="1">
              <a:spLocks noChangeArrowheads="1"/>
            </p:cNvSpPr>
            <p:nvPr/>
          </p:nvSpPr>
          <p:spPr bwMode="auto">
            <a:xfrm>
              <a:off x="107" y="4146"/>
              <a:ext cx="39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b="1">
                  <a:solidFill>
                    <a:schemeClr val="accent2"/>
                  </a:solidFill>
                  <a:latin typeface="Cambria" pitchFamily="18" charset="0"/>
                </a:rPr>
                <a:t>A5142</a:t>
              </a:r>
            </a:p>
          </p:txBody>
        </p:sp>
      </p:grpSp>
      <p:sp>
        <p:nvSpPr>
          <p:cNvPr id="103475" name="ZoneTexte 11"/>
          <p:cNvSpPr txBox="1">
            <a:spLocks noChangeArrowheads="1"/>
          </p:cNvSpPr>
          <p:nvPr/>
        </p:nvSpPr>
        <p:spPr bwMode="auto">
          <a:xfrm>
            <a:off x="884238" y="1196975"/>
            <a:ext cx="379095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70000"/>
              </a:lnSpc>
            </a:pPr>
            <a:r>
              <a:rPr lang="fr-FR" sz="2000" b="1" i="0">
                <a:solidFill>
                  <a:srgbClr val="CC3300"/>
                </a:solidFill>
                <a:latin typeface="Calibri" pitchFamily="34" charset="0"/>
              </a:rPr>
              <a:t>Probabilité d’absence d’échec</a:t>
            </a:r>
          </a:p>
          <a:p>
            <a:pPr algn="ctr">
              <a:lnSpc>
                <a:spcPct val="70000"/>
              </a:lnSpc>
            </a:pPr>
            <a:r>
              <a:rPr lang="fr-FR" sz="2000" b="1" i="0">
                <a:solidFill>
                  <a:srgbClr val="CC3300"/>
                </a:solidFill>
                <a:latin typeface="Calibri" pitchFamily="34" charset="0"/>
              </a:rPr>
              <a:t>virologique (%) – Tous les patients</a:t>
            </a:r>
          </a:p>
        </p:txBody>
      </p:sp>
      <p:sp>
        <p:nvSpPr>
          <p:cNvPr id="103476" name="ZoneTexte 11"/>
          <p:cNvSpPr txBox="1">
            <a:spLocks noChangeArrowheads="1"/>
          </p:cNvSpPr>
          <p:nvPr/>
        </p:nvSpPr>
        <p:spPr bwMode="auto">
          <a:xfrm>
            <a:off x="4953000" y="1196975"/>
            <a:ext cx="4176713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70000"/>
              </a:lnSpc>
            </a:pPr>
            <a:r>
              <a:rPr lang="fr-FR" sz="2000" b="1" i="0">
                <a:solidFill>
                  <a:srgbClr val="CC3300"/>
                </a:solidFill>
                <a:latin typeface="Calibri" pitchFamily="34" charset="0"/>
              </a:rPr>
              <a:t>Probabilité d’absence d’échec</a:t>
            </a:r>
          </a:p>
          <a:p>
            <a:pPr algn="ctr">
              <a:lnSpc>
                <a:spcPct val="70000"/>
              </a:lnSpc>
            </a:pPr>
            <a:r>
              <a:rPr lang="fr-FR" sz="2000" b="1" i="0">
                <a:solidFill>
                  <a:srgbClr val="CC3300"/>
                </a:solidFill>
                <a:latin typeface="Calibri" pitchFamily="34" charset="0"/>
              </a:rPr>
              <a:t>thérapeutique (%) – Tous les  patients</a:t>
            </a:r>
          </a:p>
        </p:txBody>
      </p:sp>
      <p:sp>
        <p:nvSpPr>
          <p:cNvPr id="103478" name="ZoneTexte 174"/>
          <p:cNvSpPr txBox="1">
            <a:spLocks noChangeArrowheads="1"/>
          </p:cNvSpPr>
          <p:nvPr/>
        </p:nvSpPr>
        <p:spPr bwMode="auto">
          <a:xfrm>
            <a:off x="339725" y="6157913"/>
            <a:ext cx="6819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 i="0">
                <a:solidFill>
                  <a:srgbClr val="000066"/>
                </a:solidFill>
              </a:rPr>
              <a:t>* Degré de significativité de p, avec ajustement pour comparaisons multiples = 0,014</a:t>
            </a:r>
          </a:p>
        </p:txBody>
      </p:sp>
      <p:grpSp>
        <p:nvGrpSpPr>
          <p:cNvPr id="103583" name="Group 159"/>
          <p:cNvGrpSpPr>
            <a:grpSpLocks/>
          </p:cNvGrpSpPr>
          <p:nvPr/>
        </p:nvGrpSpPr>
        <p:grpSpPr bwMode="auto">
          <a:xfrm>
            <a:off x="242888" y="1638300"/>
            <a:ext cx="4373562" cy="4435475"/>
            <a:chOff x="153" y="1032"/>
            <a:chExt cx="2755" cy="2794"/>
          </a:xfrm>
        </p:grpSpPr>
        <p:sp>
          <p:nvSpPr>
            <p:cNvPr id="103427" name="Rectangle 64"/>
            <p:cNvSpPr>
              <a:spLocks noChangeArrowheads="1"/>
            </p:cNvSpPr>
            <p:nvPr/>
          </p:nvSpPr>
          <p:spPr bwMode="auto">
            <a:xfrm>
              <a:off x="397" y="3380"/>
              <a:ext cx="27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i="0">
                  <a:solidFill>
                    <a:srgbClr val="4D4D4D"/>
                  </a:solidFill>
                </a:rPr>
                <a:t>250</a:t>
              </a:r>
            </a:p>
          </p:txBody>
        </p:sp>
        <p:sp>
          <p:nvSpPr>
            <p:cNvPr id="103428" name="Rectangle 65"/>
            <p:cNvSpPr>
              <a:spLocks noChangeArrowheads="1"/>
            </p:cNvSpPr>
            <p:nvPr/>
          </p:nvSpPr>
          <p:spPr bwMode="auto">
            <a:xfrm>
              <a:off x="772" y="3380"/>
              <a:ext cx="27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i="0">
                  <a:solidFill>
                    <a:srgbClr val="4D4D4D"/>
                  </a:solidFill>
                </a:rPr>
                <a:t>210</a:t>
              </a:r>
            </a:p>
          </p:txBody>
        </p:sp>
        <p:sp>
          <p:nvSpPr>
            <p:cNvPr id="103429" name="Rectangle 66"/>
            <p:cNvSpPr>
              <a:spLocks noChangeArrowheads="1"/>
            </p:cNvSpPr>
            <p:nvPr/>
          </p:nvSpPr>
          <p:spPr bwMode="auto">
            <a:xfrm>
              <a:off x="1129" y="3380"/>
              <a:ext cx="27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i="0">
                  <a:solidFill>
                    <a:srgbClr val="4D4D4D"/>
                  </a:solidFill>
                </a:rPr>
                <a:t>186</a:t>
              </a:r>
            </a:p>
          </p:txBody>
        </p:sp>
        <p:sp>
          <p:nvSpPr>
            <p:cNvPr id="103430" name="Rectangle 67"/>
            <p:cNvSpPr>
              <a:spLocks noChangeArrowheads="1"/>
            </p:cNvSpPr>
            <p:nvPr/>
          </p:nvSpPr>
          <p:spPr bwMode="auto">
            <a:xfrm>
              <a:off x="1504" y="3380"/>
              <a:ext cx="27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i="0">
                  <a:solidFill>
                    <a:srgbClr val="4D4D4D"/>
                  </a:solidFill>
                </a:rPr>
                <a:t>173</a:t>
              </a:r>
            </a:p>
          </p:txBody>
        </p:sp>
        <p:sp>
          <p:nvSpPr>
            <p:cNvPr id="103431" name="Rectangle 68"/>
            <p:cNvSpPr>
              <a:spLocks noChangeArrowheads="1"/>
            </p:cNvSpPr>
            <p:nvPr/>
          </p:nvSpPr>
          <p:spPr bwMode="auto">
            <a:xfrm>
              <a:off x="1883" y="3380"/>
              <a:ext cx="27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i="0">
                  <a:solidFill>
                    <a:srgbClr val="4D4D4D"/>
                  </a:solidFill>
                </a:rPr>
                <a:t>142</a:t>
              </a:r>
            </a:p>
          </p:txBody>
        </p:sp>
        <p:sp>
          <p:nvSpPr>
            <p:cNvPr id="103432" name="Rectangle 69"/>
            <p:cNvSpPr>
              <a:spLocks noChangeArrowheads="1"/>
            </p:cNvSpPr>
            <p:nvPr/>
          </p:nvSpPr>
          <p:spPr bwMode="auto">
            <a:xfrm>
              <a:off x="2281" y="3380"/>
              <a:ext cx="224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i="0">
                  <a:solidFill>
                    <a:srgbClr val="4D4D4D"/>
                  </a:solidFill>
                </a:rPr>
                <a:t>73</a:t>
              </a:r>
            </a:p>
          </p:txBody>
        </p:sp>
        <p:sp>
          <p:nvSpPr>
            <p:cNvPr id="103433" name="Rectangle 70"/>
            <p:cNvSpPr>
              <a:spLocks noChangeArrowheads="1"/>
            </p:cNvSpPr>
            <p:nvPr/>
          </p:nvSpPr>
          <p:spPr bwMode="auto">
            <a:xfrm>
              <a:off x="2648" y="3380"/>
              <a:ext cx="224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i="0">
                  <a:solidFill>
                    <a:srgbClr val="4D4D4D"/>
                  </a:solidFill>
                </a:rPr>
                <a:t>19</a:t>
              </a:r>
            </a:p>
          </p:txBody>
        </p:sp>
        <p:sp>
          <p:nvSpPr>
            <p:cNvPr id="103434" name="Rectangle 71"/>
            <p:cNvSpPr>
              <a:spLocks noChangeArrowheads="1"/>
            </p:cNvSpPr>
            <p:nvPr/>
          </p:nvSpPr>
          <p:spPr bwMode="auto">
            <a:xfrm>
              <a:off x="397" y="3512"/>
              <a:ext cx="27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i="0">
                  <a:solidFill>
                    <a:srgbClr val="008000"/>
                  </a:solidFill>
                </a:rPr>
                <a:t>253</a:t>
              </a:r>
            </a:p>
          </p:txBody>
        </p:sp>
        <p:sp>
          <p:nvSpPr>
            <p:cNvPr id="103435" name="Rectangle 72"/>
            <p:cNvSpPr>
              <a:spLocks noChangeArrowheads="1"/>
            </p:cNvSpPr>
            <p:nvPr/>
          </p:nvSpPr>
          <p:spPr bwMode="auto">
            <a:xfrm>
              <a:off x="772" y="3512"/>
              <a:ext cx="27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i="0">
                  <a:solidFill>
                    <a:srgbClr val="008000"/>
                  </a:solidFill>
                </a:rPr>
                <a:t>210</a:t>
              </a:r>
            </a:p>
          </p:txBody>
        </p:sp>
        <p:sp>
          <p:nvSpPr>
            <p:cNvPr id="103436" name="Rectangle 73"/>
            <p:cNvSpPr>
              <a:spLocks noChangeArrowheads="1"/>
            </p:cNvSpPr>
            <p:nvPr/>
          </p:nvSpPr>
          <p:spPr bwMode="auto">
            <a:xfrm>
              <a:off x="1129" y="3512"/>
              <a:ext cx="27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i="0">
                  <a:solidFill>
                    <a:srgbClr val="008000"/>
                  </a:solidFill>
                </a:rPr>
                <a:t>185</a:t>
              </a:r>
            </a:p>
          </p:txBody>
        </p:sp>
        <p:sp>
          <p:nvSpPr>
            <p:cNvPr id="103437" name="Rectangle 74"/>
            <p:cNvSpPr>
              <a:spLocks noChangeArrowheads="1"/>
            </p:cNvSpPr>
            <p:nvPr/>
          </p:nvSpPr>
          <p:spPr bwMode="auto">
            <a:xfrm>
              <a:off x="1504" y="3512"/>
              <a:ext cx="27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i="0">
                  <a:solidFill>
                    <a:srgbClr val="008000"/>
                  </a:solidFill>
                </a:rPr>
                <a:t>168</a:t>
              </a:r>
            </a:p>
          </p:txBody>
        </p:sp>
        <p:sp>
          <p:nvSpPr>
            <p:cNvPr id="103438" name="Rectangle 75"/>
            <p:cNvSpPr>
              <a:spLocks noChangeArrowheads="1"/>
            </p:cNvSpPr>
            <p:nvPr/>
          </p:nvSpPr>
          <p:spPr bwMode="auto">
            <a:xfrm>
              <a:off x="1883" y="3512"/>
              <a:ext cx="27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i="0">
                  <a:solidFill>
                    <a:srgbClr val="008000"/>
                  </a:solidFill>
                </a:rPr>
                <a:t>140</a:t>
              </a:r>
            </a:p>
          </p:txBody>
        </p:sp>
        <p:sp>
          <p:nvSpPr>
            <p:cNvPr id="103439" name="Rectangle 76"/>
            <p:cNvSpPr>
              <a:spLocks noChangeArrowheads="1"/>
            </p:cNvSpPr>
            <p:nvPr/>
          </p:nvSpPr>
          <p:spPr bwMode="auto">
            <a:xfrm>
              <a:off x="2281" y="3512"/>
              <a:ext cx="224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i="0">
                  <a:solidFill>
                    <a:srgbClr val="008000"/>
                  </a:solidFill>
                </a:rPr>
                <a:t>74</a:t>
              </a:r>
            </a:p>
          </p:txBody>
        </p:sp>
        <p:sp>
          <p:nvSpPr>
            <p:cNvPr id="103440" name="Rectangle 77"/>
            <p:cNvSpPr>
              <a:spLocks noChangeArrowheads="1"/>
            </p:cNvSpPr>
            <p:nvPr/>
          </p:nvSpPr>
          <p:spPr bwMode="auto">
            <a:xfrm>
              <a:off x="2648" y="3512"/>
              <a:ext cx="224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i="0">
                  <a:solidFill>
                    <a:srgbClr val="008000"/>
                  </a:solidFill>
                </a:rPr>
                <a:t>14</a:t>
              </a:r>
            </a:p>
          </p:txBody>
        </p:sp>
        <p:sp>
          <p:nvSpPr>
            <p:cNvPr id="103441" name="Rectangle 78"/>
            <p:cNvSpPr>
              <a:spLocks noChangeArrowheads="1"/>
            </p:cNvSpPr>
            <p:nvPr/>
          </p:nvSpPr>
          <p:spPr bwMode="auto">
            <a:xfrm>
              <a:off x="397" y="3652"/>
              <a:ext cx="27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i="0">
                  <a:solidFill>
                    <a:srgbClr val="FF6600"/>
                  </a:solidFill>
                </a:rPr>
                <a:t>250</a:t>
              </a:r>
            </a:p>
          </p:txBody>
        </p:sp>
        <p:sp>
          <p:nvSpPr>
            <p:cNvPr id="103442" name="Rectangle 79"/>
            <p:cNvSpPr>
              <a:spLocks noChangeArrowheads="1"/>
            </p:cNvSpPr>
            <p:nvPr/>
          </p:nvSpPr>
          <p:spPr bwMode="auto">
            <a:xfrm>
              <a:off x="772" y="3652"/>
              <a:ext cx="27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i="0">
                  <a:solidFill>
                    <a:srgbClr val="FF6600"/>
                  </a:solidFill>
                </a:rPr>
                <a:t>215</a:t>
              </a:r>
            </a:p>
          </p:txBody>
        </p:sp>
        <p:sp>
          <p:nvSpPr>
            <p:cNvPr id="103443" name="Rectangle 80"/>
            <p:cNvSpPr>
              <a:spLocks noChangeArrowheads="1"/>
            </p:cNvSpPr>
            <p:nvPr/>
          </p:nvSpPr>
          <p:spPr bwMode="auto">
            <a:xfrm>
              <a:off x="1129" y="3652"/>
              <a:ext cx="27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i="0">
                  <a:solidFill>
                    <a:srgbClr val="FF6600"/>
                  </a:solidFill>
                </a:rPr>
                <a:t>189</a:t>
              </a:r>
            </a:p>
          </p:txBody>
        </p:sp>
        <p:sp>
          <p:nvSpPr>
            <p:cNvPr id="103444" name="Rectangle 81"/>
            <p:cNvSpPr>
              <a:spLocks noChangeArrowheads="1"/>
            </p:cNvSpPr>
            <p:nvPr/>
          </p:nvSpPr>
          <p:spPr bwMode="auto">
            <a:xfrm>
              <a:off x="1504" y="3652"/>
              <a:ext cx="27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i="0">
                  <a:solidFill>
                    <a:srgbClr val="FF6600"/>
                  </a:solidFill>
                </a:rPr>
                <a:t>181</a:t>
              </a:r>
            </a:p>
          </p:txBody>
        </p:sp>
        <p:sp>
          <p:nvSpPr>
            <p:cNvPr id="103445" name="Rectangle 82"/>
            <p:cNvSpPr>
              <a:spLocks noChangeArrowheads="1"/>
            </p:cNvSpPr>
            <p:nvPr/>
          </p:nvSpPr>
          <p:spPr bwMode="auto">
            <a:xfrm>
              <a:off x="1883" y="3652"/>
              <a:ext cx="27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i="0">
                  <a:solidFill>
                    <a:srgbClr val="FF6600"/>
                  </a:solidFill>
                </a:rPr>
                <a:t>149</a:t>
              </a:r>
            </a:p>
          </p:txBody>
        </p:sp>
        <p:sp>
          <p:nvSpPr>
            <p:cNvPr id="103446" name="Rectangle 83"/>
            <p:cNvSpPr>
              <a:spLocks noChangeArrowheads="1"/>
            </p:cNvSpPr>
            <p:nvPr/>
          </p:nvSpPr>
          <p:spPr bwMode="auto">
            <a:xfrm>
              <a:off x="2281" y="3652"/>
              <a:ext cx="224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i="0">
                  <a:solidFill>
                    <a:srgbClr val="FF6600"/>
                  </a:solidFill>
                </a:rPr>
                <a:t>73</a:t>
              </a:r>
            </a:p>
          </p:txBody>
        </p:sp>
        <p:sp>
          <p:nvSpPr>
            <p:cNvPr id="103447" name="Rectangle 84"/>
            <p:cNvSpPr>
              <a:spLocks noChangeArrowheads="1"/>
            </p:cNvSpPr>
            <p:nvPr/>
          </p:nvSpPr>
          <p:spPr bwMode="auto">
            <a:xfrm>
              <a:off x="2648" y="3652"/>
              <a:ext cx="224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i="0">
                  <a:solidFill>
                    <a:srgbClr val="FF6600"/>
                  </a:solidFill>
                </a:rPr>
                <a:t>17</a:t>
              </a:r>
            </a:p>
          </p:txBody>
        </p:sp>
        <p:sp>
          <p:nvSpPr>
            <p:cNvPr id="103448" name="Rectangle 87"/>
            <p:cNvSpPr>
              <a:spLocks noChangeArrowheads="1"/>
            </p:cNvSpPr>
            <p:nvPr/>
          </p:nvSpPr>
          <p:spPr bwMode="auto">
            <a:xfrm>
              <a:off x="153" y="3652"/>
              <a:ext cx="25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i="0">
                  <a:solidFill>
                    <a:srgbClr val="FF6600"/>
                  </a:solidFill>
                </a:rPr>
                <a:t>n =</a:t>
              </a:r>
            </a:p>
          </p:txBody>
        </p:sp>
        <p:sp>
          <p:nvSpPr>
            <p:cNvPr id="103471" name="Rectangle 87"/>
            <p:cNvSpPr>
              <a:spLocks noChangeArrowheads="1"/>
            </p:cNvSpPr>
            <p:nvPr/>
          </p:nvSpPr>
          <p:spPr bwMode="auto">
            <a:xfrm>
              <a:off x="153" y="3512"/>
              <a:ext cx="25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i="0">
                  <a:solidFill>
                    <a:srgbClr val="008000"/>
                  </a:solidFill>
                </a:rPr>
                <a:t>n =</a:t>
              </a:r>
            </a:p>
          </p:txBody>
        </p:sp>
        <p:sp>
          <p:nvSpPr>
            <p:cNvPr id="103472" name="Rectangle 87"/>
            <p:cNvSpPr>
              <a:spLocks noChangeArrowheads="1"/>
            </p:cNvSpPr>
            <p:nvPr/>
          </p:nvSpPr>
          <p:spPr bwMode="auto">
            <a:xfrm>
              <a:off x="153" y="3380"/>
              <a:ext cx="25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i="0">
                  <a:solidFill>
                    <a:srgbClr val="4D4D4D"/>
                  </a:solidFill>
                </a:rPr>
                <a:t>n =</a:t>
              </a:r>
            </a:p>
          </p:txBody>
        </p:sp>
        <p:grpSp>
          <p:nvGrpSpPr>
            <p:cNvPr id="103479" name="Group 156"/>
            <p:cNvGrpSpPr>
              <a:grpSpLocks/>
            </p:cNvGrpSpPr>
            <p:nvPr/>
          </p:nvGrpSpPr>
          <p:grpSpPr bwMode="auto">
            <a:xfrm>
              <a:off x="228" y="1032"/>
              <a:ext cx="2680" cy="2334"/>
              <a:chOff x="321" y="971"/>
              <a:chExt cx="2680" cy="2334"/>
            </a:xfrm>
          </p:grpSpPr>
          <p:sp>
            <p:nvSpPr>
              <p:cNvPr id="103531" name="Rectangle 3"/>
              <p:cNvSpPr>
                <a:spLocks noChangeArrowheads="1"/>
              </p:cNvSpPr>
              <p:nvPr/>
            </p:nvSpPr>
            <p:spPr bwMode="auto">
              <a:xfrm>
                <a:off x="2460" y="2925"/>
                <a:ext cx="541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fr-FR" sz="1200" i="0">
                    <a:solidFill>
                      <a:srgbClr val="000066"/>
                    </a:solidFill>
                  </a:rPr>
                  <a:t>Semaines</a:t>
                </a:r>
              </a:p>
            </p:txBody>
          </p:sp>
          <p:sp>
            <p:nvSpPr>
              <p:cNvPr id="103532" name="Line 6"/>
              <p:cNvSpPr>
                <a:spLocks noChangeShapeType="1"/>
              </p:cNvSpPr>
              <p:nvPr/>
            </p:nvSpPr>
            <p:spPr bwMode="auto">
              <a:xfrm flipV="1">
                <a:off x="2485" y="3088"/>
                <a:ext cx="1" cy="48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3533" name="Line 8"/>
              <p:cNvSpPr>
                <a:spLocks noChangeShapeType="1"/>
              </p:cNvSpPr>
              <p:nvPr/>
            </p:nvSpPr>
            <p:spPr bwMode="auto">
              <a:xfrm>
                <a:off x="585" y="1655"/>
                <a:ext cx="48" cy="1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3534" name="Line 10"/>
              <p:cNvSpPr>
                <a:spLocks noChangeShapeType="1"/>
              </p:cNvSpPr>
              <p:nvPr/>
            </p:nvSpPr>
            <p:spPr bwMode="auto">
              <a:xfrm>
                <a:off x="585" y="1413"/>
                <a:ext cx="48" cy="1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3535" name="Line 12"/>
              <p:cNvSpPr>
                <a:spLocks noChangeShapeType="1"/>
              </p:cNvSpPr>
              <p:nvPr/>
            </p:nvSpPr>
            <p:spPr bwMode="auto">
              <a:xfrm>
                <a:off x="585" y="1898"/>
                <a:ext cx="48" cy="1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3536" name="Line 13"/>
              <p:cNvSpPr>
                <a:spLocks noChangeShapeType="1"/>
              </p:cNvSpPr>
              <p:nvPr/>
            </p:nvSpPr>
            <p:spPr bwMode="auto">
              <a:xfrm flipV="1">
                <a:off x="1373" y="3088"/>
                <a:ext cx="1" cy="48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3537" name="Line 15"/>
              <p:cNvSpPr>
                <a:spLocks noChangeShapeType="1"/>
              </p:cNvSpPr>
              <p:nvPr/>
            </p:nvSpPr>
            <p:spPr bwMode="auto">
              <a:xfrm flipV="1">
                <a:off x="1744" y="3088"/>
                <a:ext cx="0" cy="48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3538" name="Line 16"/>
              <p:cNvSpPr>
                <a:spLocks noChangeShapeType="1"/>
              </p:cNvSpPr>
              <p:nvPr/>
            </p:nvSpPr>
            <p:spPr bwMode="auto">
              <a:xfrm flipV="1">
                <a:off x="2114" y="3088"/>
                <a:ext cx="1" cy="48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3539" name="Line 21"/>
              <p:cNvSpPr>
                <a:spLocks noChangeShapeType="1"/>
              </p:cNvSpPr>
              <p:nvPr/>
            </p:nvSpPr>
            <p:spPr bwMode="auto">
              <a:xfrm>
                <a:off x="585" y="2141"/>
                <a:ext cx="48" cy="1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3540" name="Line 22"/>
              <p:cNvSpPr>
                <a:spLocks noChangeShapeType="1"/>
              </p:cNvSpPr>
              <p:nvPr/>
            </p:nvSpPr>
            <p:spPr bwMode="auto">
              <a:xfrm>
                <a:off x="585" y="2627"/>
                <a:ext cx="49" cy="1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3541" name="Line 25"/>
              <p:cNvSpPr>
                <a:spLocks noChangeShapeType="1"/>
              </p:cNvSpPr>
              <p:nvPr/>
            </p:nvSpPr>
            <p:spPr bwMode="auto">
              <a:xfrm>
                <a:off x="585" y="2384"/>
                <a:ext cx="49" cy="1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3542" name="Line 26"/>
              <p:cNvSpPr>
                <a:spLocks noChangeShapeType="1"/>
              </p:cNvSpPr>
              <p:nvPr/>
            </p:nvSpPr>
            <p:spPr bwMode="auto">
              <a:xfrm flipH="1">
                <a:off x="594" y="2964"/>
                <a:ext cx="40" cy="39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3543" name="Line 27"/>
              <p:cNvSpPr>
                <a:spLocks noChangeShapeType="1"/>
              </p:cNvSpPr>
              <p:nvPr/>
            </p:nvSpPr>
            <p:spPr bwMode="auto">
              <a:xfrm flipH="1">
                <a:off x="598" y="2998"/>
                <a:ext cx="32" cy="31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3544" name="Line 30"/>
              <p:cNvSpPr>
                <a:spLocks noChangeShapeType="1"/>
              </p:cNvSpPr>
              <p:nvPr/>
            </p:nvSpPr>
            <p:spPr bwMode="auto">
              <a:xfrm>
                <a:off x="585" y="2870"/>
                <a:ext cx="49" cy="1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3545" name="Line 32"/>
              <p:cNvSpPr>
                <a:spLocks noChangeShapeType="1"/>
              </p:cNvSpPr>
              <p:nvPr/>
            </p:nvSpPr>
            <p:spPr bwMode="auto">
              <a:xfrm flipV="1">
                <a:off x="632" y="3086"/>
                <a:ext cx="1" cy="48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3546" name="Line 33"/>
              <p:cNvSpPr>
                <a:spLocks noChangeShapeType="1"/>
              </p:cNvSpPr>
              <p:nvPr/>
            </p:nvSpPr>
            <p:spPr bwMode="auto">
              <a:xfrm flipV="1">
                <a:off x="1003" y="3088"/>
                <a:ext cx="1" cy="48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3547" name="Line 34"/>
              <p:cNvSpPr>
                <a:spLocks noChangeShapeType="1"/>
              </p:cNvSpPr>
              <p:nvPr/>
            </p:nvSpPr>
            <p:spPr bwMode="auto">
              <a:xfrm flipH="1">
                <a:off x="634" y="2931"/>
                <a:ext cx="33" cy="33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3548" name="Line 35"/>
              <p:cNvSpPr>
                <a:spLocks noChangeShapeType="1"/>
              </p:cNvSpPr>
              <p:nvPr/>
            </p:nvSpPr>
            <p:spPr bwMode="auto">
              <a:xfrm flipH="1">
                <a:off x="630" y="2957"/>
                <a:ext cx="41" cy="41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3549" name="Freeform 38"/>
              <p:cNvSpPr>
                <a:spLocks/>
              </p:cNvSpPr>
              <p:nvPr/>
            </p:nvSpPr>
            <p:spPr bwMode="auto">
              <a:xfrm>
                <a:off x="632" y="1170"/>
                <a:ext cx="2145" cy="1118"/>
              </a:xfrm>
              <a:custGeom>
                <a:avLst/>
                <a:gdLst>
                  <a:gd name="T0" fmla="*/ 13 w 6994"/>
                  <a:gd name="T1" fmla="*/ 13 h 3645"/>
                  <a:gd name="T2" fmla="*/ 13 w 6994"/>
                  <a:gd name="T3" fmla="*/ 13 h 3645"/>
                  <a:gd name="T4" fmla="*/ 13 w 6994"/>
                  <a:gd name="T5" fmla="*/ 13 h 3645"/>
                  <a:gd name="T6" fmla="*/ 13 w 6994"/>
                  <a:gd name="T7" fmla="*/ 13 h 3645"/>
                  <a:gd name="T8" fmla="*/ 13 w 6994"/>
                  <a:gd name="T9" fmla="*/ 13 h 3645"/>
                  <a:gd name="T10" fmla="*/ 13 w 6994"/>
                  <a:gd name="T11" fmla="*/ 13 h 3645"/>
                  <a:gd name="T12" fmla="*/ 13 w 6994"/>
                  <a:gd name="T13" fmla="*/ 13 h 3645"/>
                  <a:gd name="T14" fmla="*/ 13 w 6994"/>
                  <a:gd name="T15" fmla="*/ 13 h 3645"/>
                  <a:gd name="T16" fmla="*/ 13 w 6994"/>
                  <a:gd name="T17" fmla="*/ 13 h 3645"/>
                  <a:gd name="T18" fmla="*/ 13 w 6994"/>
                  <a:gd name="T19" fmla="*/ 13 h 3645"/>
                  <a:gd name="T20" fmla="*/ 13 w 6994"/>
                  <a:gd name="T21" fmla="*/ 13 h 3645"/>
                  <a:gd name="T22" fmla="*/ 13 w 6994"/>
                  <a:gd name="T23" fmla="*/ 13 h 3645"/>
                  <a:gd name="T24" fmla="*/ 13 w 6994"/>
                  <a:gd name="T25" fmla="*/ 13 h 3645"/>
                  <a:gd name="T26" fmla="*/ 13 w 6994"/>
                  <a:gd name="T27" fmla="*/ 13 h 3645"/>
                  <a:gd name="T28" fmla="*/ 13 w 6994"/>
                  <a:gd name="T29" fmla="*/ 13 h 3645"/>
                  <a:gd name="T30" fmla="*/ 13 w 6994"/>
                  <a:gd name="T31" fmla="*/ 13 h 3645"/>
                  <a:gd name="T32" fmla="*/ 13 w 6994"/>
                  <a:gd name="T33" fmla="*/ 13 h 3645"/>
                  <a:gd name="T34" fmla="*/ 13 w 6994"/>
                  <a:gd name="T35" fmla="*/ 13 h 3645"/>
                  <a:gd name="T36" fmla="*/ 13 w 6994"/>
                  <a:gd name="T37" fmla="*/ 13 h 3645"/>
                  <a:gd name="T38" fmla="*/ 13 w 6994"/>
                  <a:gd name="T39" fmla="*/ 13 h 3645"/>
                  <a:gd name="T40" fmla="*/ 13 w 6994"/>
                  <a:gd name="T41" fmla="*/ 13 h 3645"/>
                  <a:gd name="T42" fmla="*/ 13 w 6994"/>
                  <a:gd name="T43" fmla="*/ 13 h 3645"/>
                  <a:gd name="T44" fmla="*/ 13 w 6994"/>
                  <a:gd name="T45" fmla="*/ 13 h 3645"/>
                  <a:gd name="T46" fmla="*/ 13 w 6994"/>
                  <a:gd name="T47" fmla="*/ 13 h 3645"/>
                  <a:gd name="T48" fmla="*/ 13 w 6994"/>
                  <a:gd name="T49" fmla="*/ 13 h 3645"/>
                  <a:gd name="T50" fmla="*/ 13 w 6994"/>
                  <a:gd name="T51" fmla="*/ 13 h 3645"/>
                  <a:gd name="T52" fmla="*/ 13 w 6994"/>
                  <a:gd name="T53" fmla="*/ 13 h 3645"/>
                  <a:gd name="T54" fmla="*/ 13 w 6994"/>
                  <a:gd name="T55" fmla="*/ 13 h 3645"/>
                  <a:gd name="T56" fmla="*/ 13 w 6994"/>
                  <a:gd name="T57" fmla="*/ 13 h 3645"/>
                  <a:gd name="T58" fmla="*/ 13 w 6994"/>
                  <a:gd name="T59" fmla="*/ 13 h 3645"/>
                  <a:gd name="T60" fmla="*/ 13 w 6994"/>
                  <a:gd name="T61" fmla="*/ 13 h 3645"/>
                  <a:gd name="T62" fmla="*/ 13 w 6994"/>
                  <a:gd name="T63" fmla="*/ 13 h 3645"/>
                  <a:gd name="T64" fmla="*/ 13 w 6994"/>
                  <a:gd name="T65" fmla="*/ 13 h 3645"/>
                  <a:gd name="T66" fmla="*/ 13 w 6994"/>
                  <a:gd name="T67" fmla="*/ 13 h 3645"/>
                  <a:gd name="T68" fmla="*/ 13 w 6994"/>
                  <a:gd name="T69" fmla="*/ 13 h 3645"/>
                  <a:gd name="T70" fmla="*/ 13 w 6994"/>
                  <a:gd name="T71" fmla="*/ 13 h 3645"/>
                  <a:gd name="T72" fmla="*/ 13 w 6994"/>
                  <a:gd name="T73" fmla="*/ 13 h 3645"/>
                  <a:gd name="T74" fmla="*/ 13 w 6994"/>
                  <a:gd name="T75" fmla="*/ 13 h 3645"/>
                  <a:gd name="T76" fmla="*/ 13 w 6994"/>
                  <a:gd name="T77" fmla="*/ 13 h 3645"/>
                  <a:gd name="T78" fmla="*/ 13 w 6994"/>
                  <a:gd name="T79" fmla="*/ 13 h 3645"/>
                  <a:gd name="T80" fmla="*/ 13 w 6994"/>
                  <a:gd name="T81" fmla="*/ 13 h 3645"/>
                  <a:gd name="T82" fmla="*/ 13 w 6994"/>
                  <a:gd name="T83" fmla="*/ 13 h 3645"/>
                  <a:gd name="T84" fmla="*/ 13 w 6994"/>
                  <a:gd name="T85" fmla="*/ 13 h 3645"/>
                  <a:gd name="T86" fmla="*/ 13 w 6994"/>
                  <a:gd name="T87" fmla="*/ 13 h 3645"/>
                  <a:gd name="T88" fmla="*/ 13 w 6994"/>
                  <a:gd name="T89" fmla="*/ 13 h 3645"/>
                  <a:gd name="T90" fmla="*/ 13 w 6994"/>
                  <a:gd name="T91" fmla="*/ 13 h 3645"/>
                  <a:gd name="T92" fmla="*/ 13 w 6994"/>
                  <a:gd name="T93" fmla="*/ 13 h 3645"/>
                  <a:gd name="T94" fmla="*/ 13 w 6994"/>
                  <a:gd name="T95" fmla="*/ 13 h 3645"/>
                  <a:gd name="T96" fmla="*/ 13 w 6994"/>
                  <a:gd name="T97" fmla="*/ 13 h 3645"/>
                  <a:gd name="T98" fmla="*/ 13 w 6994"/>
                  <a:gd name="T99" fmla="*/ 13 h 3645"/>
                  <a:gd name="T100" fmla="*/ 13 w 6994"/>
                  <a:gd name="T101" fmla="*/ 13 h 3645"/>
                  <a:gd name="T102" fmla="*/ 13 w 6994"/>
                  <a:gd name="T103" fmla="*/ 13 h 3645"/>
                  <a:gd name="T104" fmla="*/ 13 w 6994"/>
                  <a:gd name="T105" fmla="*/ 13 h 3645"/>
                  <a:gd name="T106" fmla="*/ 13 w 6994"/>
                  <a:gd name="T107" fmla="*/ 13 h 3645"/>
                  <a:gd name="T108" fmla="*/ 13 w 6994"/>
                  <a:gd name="T109" fmla="*/ 13 h 3645"/>
                  <a:gd name="T110" fmla="*/ 13 w 6994"/>
                  <a:gd name="T111" fmla="*/ 13 h 3645"/>
                  <a:gd name="T112" fmla="*/ 13 w 6994"/>
                  <a:gd name="T113" fmla="*/ 13 h 3645"/>
                  <a:gd name="T114" fmla="*/ 13 w 6994"/>
                  <a:gd name="T115" fmla="*/ 0 h 3645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w 6994"/>
                  <a:gd name="T175" fmla="*/ 0 h 3645"/>
                  <a:gd name="T176" fmla="*/ 6994 w 6994"/>
                  <a:gd name="T177" fmla="*/ 3645 h 3645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T174" t="T175" r="T176" b="T177"/>
                <a:pathLst>
                  <a:path w="6994" h="3645">
                    <a:moveTo>
                      <a:pt x="6994" y="3645"/>
                    </a:moveTo>
                    <a:lnTo>
                      <a:pt x="6994" y="3425"/>
                    </a:lnTo>
                    <a:lnTo>
                      <a:pt x="6844" y="3425"/>
                    </a:lnTo>
                    <a:lnTo>
                      <a:pt x="6844" y="3272"/>
                    </a:lnTo>
                    <a:lnTo>
                      <a:pt x="6443" y="3272"/>
                    </a:lnTo>
                    <a:lnTo>
                      <a:pt x="6443" y="3187"/>
                    </a:lnTo>
                    <a:lnTo>
                      <a:pt x="6340" y="3187"/>
                    </a:lnTo>
                    <a:lnTo>
                      <a:pt x="6340" y="3104"/>
                    </a:lnTo>
                    <a:lnTo>
                      <a:pt x="5989" y="3104"/>
                    </a:lnTo>
                    <a:lnTo>
                      <a:pt x="5989" y="3042"/>
                    </a:lnTo>
                    <a:lnTo>
                      <a:pt x="5640" y="3042"/>
                    </a:lnTo>
                    <a:lnTo>
                      <a:pt x="5640" y="2989"/>
                    </a:lnTo>
                    <a:lnTo>
                      <a:pt x="5534" y="2989"/>
                    </a:lnTo>
                    <a:lnTo>
                      <a:pt x="5534" y="2937"/>
                    </a:lnTo>
                    <a:lnTo>
                      <a:pt x="5335" y="2937"/>
                    </a:lnTo>
                    <a:lnTo>
                      <a:pt x="5335" y="2837"/>
                    </a:lnTo>
                    <a:lnTo>
                      <a:pt x="5083" y="2837"/>
                    </a:lnTo>
                    <a:lnTo>
                      <a:pt x="5083" y="2795"/>
                    </a:lnTo>
                    <a:lnTo>
                      <a:pt x="4933" y="2795"/>
                    </a:lnTo>
                    <a:lnTo>
                      <a:pt x="4933" y="2750"/>
                    </a:lnTo>
                    <a:lnTo>
                      <a:pt x="4884" y="2750"/>
                    </a:lnTo>
                    <a:lnTo>
                      <a:pt x="4884" y="2626"/>
                    </a:lnTo>
                    <a:lnTo>
                      <a:pt x="4479" y="2626"/>
                    </a:lnTo>
                    <a:lnTo>
                      <a:pt x="4479" y="2591"/>
                    </a:lnTo>
                    <a:lnTo>
                      <a:pt x="4430" y="2591"/>
                    </a:lnTo>
                    <a:lnTo>
                      <a:pt x="4430" y="2553"/>
                    </a:lnTo>
                    <a:lnTo>
                      <a:pt x="4327" y="2553"/>
                    </a:lnTo>
                    <a:lnTo>
                      <a:pt x="4327" y="2522"/>
                    </a:lnTo>
                    <a:lnTo>
                      <a:pt x="4227" y="2522"/>
                    </a:lnTo>
                    <a:lnTo>
                      <a:pt x="4227" y="2453"/>
                    </a:lnTo>
                    <a:lnTo>
                      <a:pt x="4078" y="2453"/>
                    </a:lnTo>
                    <a:lnTo>
                      <a:pt x="4078" y="2419"/>
                    </a:lnTo>
                    <a:lnTo>
                      <a:pt x="4028" y="2419"/>
                    </a:lnTo>
                    <a:lnTo>
                      <a:pt x="4028" y="2383"/>
                    </a:lnTo>
                    <a:lnTo>
                      <a:pt x="3973" y="2383"/>
                    </a:lnTo>
                    <a:lnTo>
                      <a:pt x="3973" y="2351"/>
                    </a:lnTo>
                    <a:lnTo>
                      <a:pt x="3873" y="2351"/>
                    </a:lnTo>
                    <a:lnTo>
                      <a:pt x="3873" y="2314"/>
                    </a:lnTo>
                    <a:lnTo>
                      <a:pt x="3823" y="2314"/>
                    </a:lnTo>
                    <a:lnTo>
                      <a:pt x="3823" y="2282"/>
                    </a:lnTo>
                    <a:lnTo>
                      <a:pt x="3723" y="2282"/>
                    </a:lnTo>
                    <a:lnTo>
                      <a:pt x="3723" y="2246"/>
                    </a:lnTo>
                    <a:lnTo>
                      <a:pt x="3624" y="2246"/>
                    </a:lnTo>
                    <a:lnTo>
                      <a:pt x="3624" y="2177"/>
                    </a:lnTo>
                    <a:lnTo>
                      <a:pt x="3222" y="2177"/>
                    </a:lnTo>
                    <a:lnTo>
                      <a:pt x="3222" y="2077"/>
                    </a:lnTo>
                    <a:lnTo>
                      <a:pt x="3170" y="2077"/>
                    </a:lnTo>
                    <a:lnTo>
                      <a:pt x="3170" y="2041"/>
                    </a:lnTo>
                    <a:lnTo>
                      <a:pt x="3017" y="2041"/>
                    </a:lnTo>
                    <a:lnTo>
                      <a:pt x="3017" y="2010"/>
                    </a:lnTo>
                    <a:lnTo>
                      <a:pt x="2818" y="2010"/>
                    </a:lnTo>
                    <a:lnTo>
                      <a:pt x="2818" y="1977"/>
                    </a:lnTo>
                    <a:lnTo>
                      <a:pt x="2619" y="1977"/>
                    </a:lnTo>
                    <a:lnTo>
                      <a:pt x="2619" y="1946"/>
                    </a:lnTo>
                    <a:lnTo>
                      <a:pt x="2569" y="1946"/>
                    </a:lnTo>
                    <a:lnTo>
                      <a:pt x="2569" y="1910"/>
                    </a:lnTo>
                    <a:lnTo>
                      <a:pt x="2516" y="1910"/>
                    </a:lnTo>
                    <a:lnTo>
                      <a:pt x="2516" y="1879"/>
                    </a:lnTo>
                    <a:lnTo>
                      <a:pt x="2416" y="1879"/>
                    </a:lnTo>
                    <a:lnTo>
                      <a:pt x="2416" y="1779"/>
                    </a:lnTo>
                    <a:lnTo>
                      <a:pt x="2364" y="1779"/>
                    </a:lnTo>
                    <a:lnTo>
                      <a:pt x="2364" y="1744"/>
                    </a:lnTo>
                    <a:lnTo>
                      <a:pt x="2264" y="1744"/>
                    </a:lnTo>
                    <a:lnTo>
                      <a:pt x="2264" y="1713"/>
                    </a:lnTo>
                    <a:lnTo>
                      <a:pt x="2214" y="1713"/>
                    </a:lnTo>
                    <a:lnTo>
                      <a:pt x="2214" y="1677"/>
                    </a:lnTo>
                    <a:lnTo>
                      <a:pt x="2112" y="1677"/>
                    </a:lnTo>
                    <a:lnTo>
                      <a:pt x="2112" y="1645"/>
                    </a:lnTo>
                    <a:lnTo>
                      <a:pt x="2062" y="1645"/>
                    </a:lnTo>
                    <a:lnTo>
                      <a:pt x="2062" y="1614"/>
                    </a:lnTo>
                    <a:lnTo>
                      <a:pt x="2012" y="1614"/>
                    </a:lnTo>
                    <a:lnTo>
                      <a:pt x="2012" y="1514"/>
                    </a:lnTo>
                    <a:lnTo>
                      <a:pt x="1962" y="1514"/>
                    </a:lnTo>
                    <a:lnTo>
                      <a:pt x="1962" y="1480"/>
                    </a:lnTo>
                    <a:lnTo>
                      <a:pt x="1912" y="1480"/>
                    </a:lnTo>
                    <a:lnTo>
                      <a:pt x="1912" y="1447"/>
                    </a:lnTo>
                    <a:lnTo>
                      <a:pt x="1813" y="1447"/>
                    </a:lnTo>
                    <a:lnTo>
                      <a:pt x="1813" y="1416"/>
                    </a:lnTo>
                    <a:lnTo>
                      <a:pt x="1660" y="1416"/>
                    </a:lnTo>
                    <a:lnTo>
                      <a:pt x="1660" y="1381"/>
                    </a:lnTo>
                    <a:lnTo>
                      <a:pt x="1611" y="1381"/>
                    </a:lnTo>
                    <a:lnTo>
                      <a:pt x="1611" y="1253"/>
                    </a:lnTo>
                    <a:lnTo>
                      <a:pt x="1409" y="1253"/>
                    </a:lnTo>
                    <a:lnTo>
                      <a:pt x="1409" y="1219"/>
                    </a:lnTo>
                    <a:lnTo>
                      <a:pt x="1256" y="1219"/>
                    </a:lnTo>
                    <a:lnTo>
                      <a:pt x="1256" y="1122"/>
                    </a:lnTo>
                    <a:lnTo>
                      <a:pt x="1157" y="1122"/>
                    </a:lnTo>
                    <a:lnTo>
                      <a:pt x="1157" y="1091"/>
                    </a:lnTo>
                    <a:lnTo>
                      <a:pt x="1107" y="1091"/>
                    </a:lnTo>
                    <a:lnTo>
                      <a:pt x="1107" y="1057"/>
                    </a:lnTo>
                    <a:lnTo>
                      <a:pt x="1057" y="1057"/>
                    </a:lnTo>
                    <a:lnTo>
                      <a:pt x="1057" y="1024"/>
                    </a:lnTo>
                    <a:lnTo>
                      <a:pt x="1007" y="1024"/>
                    </a:lnTo>
                    <a:lnTo>
                      <a:pt x="1007" y="927"/>
                    </a:lnTo>
                    <a:lnTo>
                      <a:pt x="907" y="927"/>
                    </a:lnTo>
                    <a:lnTo>
                      <a:pt x="907" y="865"/>
                    </a:lnTo>
                    <a:lnTo>
                      <a:pt x="856" y="865"/>
                    </a:lnTo>
                    <a:lnTo>
                      <a:pt x="856" y="830"/>
                    </a:lnTo>
                    <a:lnTo>
                      <a:pt x="806" y="830"/>
                    </a:lnTo>
                    <a:lnTo>
                      <a:pt x="806" y="702"/>
                    </a:lnTo>
                    <a:lnTo>
                      <a:pt x="752" y="702"/>
                    </a:lnTo>
                    <a:lnTo>
                      <a:pt x="752" y="671"/>
                    </a:lnTo>
                    <a:lnTo>
                      <a:pt x="702" y="671"/>
                    </a:lnTo>
                    <a:lnTo>
                      <a:pt x="702" y="640"/>
                    </a:lnTo>
                    <a:lnTo>
                      <a:pt x="653" y="640"/>
                    </a:lnTo>
                    <a:lnTo>
                      <a:pt x="653" y="609"/>
                    </a:lnTo>
                    <a:lnTo>
                      <a:pt x="603" y="609"/>
                    </a:lnTo>
                    <a:lnTo>
                      <a:pt x="603" y="510"/>
                    </a:lnTo>
                    <a:lnTo>
                      <a:pt x="453" y="510"/>
                    </a:lnTo>
                    <a:lnTo>
                      <a:pt x="453" y="382"/>
                    </a:lnTo>
                    <a:lnTo>
                      <a:pt x="401" y="382"/>
                    </a:lnTo>
                    <a:lnTo>
                      <a:pt x="401" y="126"/>
                    </a:lnTo>
                    <a:lnTo>
                      <a:pt x="351" y="126"/>
                    </a:lnTo>
                    <a:lnTo>
                      <a:pt x="351" y="62"/>
                    </a:lnTo>
                    <a:lnTo>
                      <a:pt x="201" y="62"/>
                    </a:lnTo>
                    <a:lnTo>
                      <a:pt x="201" y="0"/>
                    </a:lnTo>
                    <a:lnTo>
                      <a:pt x="0" y="0"/>
                    </a:lnTo>
                  </a:path>
                </a:pathLst>
              </a:custGeom>
              <a:noFill/>
              <a:ln w="25400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200" i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03550" name="Freeform 39"/>
              <p:cNvSpPr>
                <a:spLocks/>
              </p:cNvSpPr>
              <p:nvPr/>
            </p:nvSpPr>
            <p:spPr bwMode="auto">
              <a:xfrm>
                <a:off x="632" y="1170"/>
                <a:ext cx="2224" cy="679"/>
              </a:xfrm>
              <a:custGeom>
                <a:avLst/>
                <a:gdLst>
                  <a:gd name="T0" fmla="*/ 13 w 7252"/>
                  <a:gd name="T1" fmla="*/ 13 h 2215"/>
                  <a:gd name="T2" fmla="*/ 13 w 7252"/>
                  <a:gd name="T3" fmla="*/ 13 h 2215"/>
                  <a:gd name="T4" fmla="*/ 13 w 7252"/>
                  <a:gd name="T5" fmla="*/ 13 h 2215"/>
                  <a:gd name="T6" fmla="*/ 13 w 7252"/>
                  <a:gd name="T7" fmla="*/ 13 h 2215"/>
                  <a:gd name="T8" fmla="*/ 13 w 7252"/>
                  <a:gd name="T9" fmla="*/ 13 h 2215"/>
                  <a:gd name="T10" fmla="*/ 13 w 7252"/>
                  <a:gd name="T11" fmla="*/ 13 h 2215"/>
                  <a:gd name="T12" fmla="*/ 13 w 7252"/>
                  <a:gd name="T13" fmla="*/ 13 h 2215"/>
                  <a:gd name="T14" fmla="*/ 13 w 7252"/>
                  <a:gd name="T15" fmla="*/ 13 h 2215"/>
                  <a:gd name="T16" fmla="*/ 13 w 7252"/>
                  <a:gd name="T17" fmla="*/ 13 h 2215"/>
                  <a:gd name="T18" fmla="*/ 13 w 7252"/>
                  <a:gd name="T19" fmla="*/ 13 h 2215"/>
                  <a:gd name="T20" fmla="*/ 13 w 7252"/>
                  <a:gd name="T21" fmla="*/ 13 h 2215"/>
                  <a:gd name="T22" fmla="*/ 13 w 7252"/>
                  <a:gd name="T23" fmla="*/ 13 h 2215"/>
                  <a:gd name="T24" fmla="*/ 13 w 7252"/>
                  <a:gd name="T25" fmla="*/ 13 h 2215"/>
                  <a:gd name="T26" fmla="*/ 13 w 7252"/>
                  <a:gd name="T27" fmla="*/ 13 h 2215"/>
                  <a:gd name="T28" fmla="*/ 13 w 7252"/>
                  <a:gd name="T29" fmla="*/ 13 h 2215"/>
                  <a:gd name="T30" fmla="*/ 13 w 7252"/>
                  <a:gd name="T31" fmla="*/ 13 h 2215"/>
                  <a:gd name="T32" fmla="*/ 13 w 7252"/>
                  <a:gd name="T33" fmla="*/ 13 h 2215"/>
                  <a:gd name="T34" fmla="*/ 13 w 7252"/>
                  <a:gd name="T35" fmla="*/ 13 h 2215"/>
                  <a:gd name="T36" fmla="*/ 13 w 7252"/>
                  <a:gd name="T37" fmla="*/ 13 h 2215"/>
                  <a:gd name="T38" fmla="*/ 13 w 7252"/>
                  <a:gd name="T39" fmla="*/ 13 h 2215"/>
                  <a:gd name="T40" fmla="*/ 13 w 7252"/>
                  <a:gd name="T41" fmla="*/ 13 h 2215"/>
                  <a:gd name="T42" fmla="*/ 13 w 7252"/>
                  <a:gd name="T43" fmla="*/ 13 h 2215"/>
                  <a:gd name="T44" fmla="*/ 13 w 7252"/>
                  <a:gd name="T45" fmla="*/ 13 h 2215"/>
                  <a:gd name="T46" fmla="*/ 13 w 7252"/>
                  <a:gd name="T47" fmla="*/ 13 h 2215"/>
                  <a:gd name="T48" fmla="*/ 13 w 7252"/>
                  <a:gd name="T49" fmla="*/ 13 h 2215"/>
                  <a:gd name="T50" fmla="*/ 13 w 7252"/>
                  <a:gd name="T51" fmla="*/ 13 h 2215"/>
                  <a:gd name="T52" fmla="*/ 13 w 7252"/>
                  <a:gd name="T53" fmla="*/ 13 h 2215"/>
                  <a:gd name="T54" fmla="*/ 13 w 7252"/>
                  <a:gd name="T55" fmla="*/ 13 h 2215"/>
                  <a:gd name="T56" fmla="*/ 13 w 7252"/>
                  <a:gd name="T57" fmla="*/ 13 h 2215"/>
                  <a:gd name="T58" fmla="*/ 13 w 7252"/>
                  <a:gd name="T59" fmla="*/ 13 h 2215"/>
                  <a:gd name="T60" fmla="*/ 13 w 7252"/>
                  <a:gd name="T61" fmla="*/ 13 h 2215"/>
                  <a:gd name="T62" fmla="*/ 13 w 7252"/>
                  <a:gd name="T63" fmla="*/ 13 h 2215"/>
                  <a:gd name="T64" fmla="*/ 13 w 7252"/>
                  <a:gd name="T65" fmla="*/ 13 h 2215"/>
                  <a:gd name="T66" fmla="*/ 13 w 7252"/>
                  <a:gd name="T67" fmla="*/ 13 h 2215"/>
                  <a:gd name="T68" fmla="*/ 13 w 7252"/>
                  <a:gd name="T69" fmla="*/ 13 h 2215"/>
                  <a:gd name="T70" fmla="*/ 13 w 7252"/>
                  <a:gd name="T71" fmla="*/ 13 h 2215"/>
                  <a:gd name="T72" fmla="*/ 13 w 7252"/>
                  <a:gd name="T73" fmla="*/ 13 h 2215"/>
                  <a:gd name="T74" fmla="*/ 13 w 7252"/>
                  <a:gd name="T75" fmla="*/ 13 h 2215"/>
                  <a:gd name="T76" fmla="*/ 13 w 7252"/>
                  <a:gd name="T77" fmla="*/ 13 h 2215"/>
                  <a:gd name="T78" fmla="*/ 13 w 7252"/>
                  <a:gd name="T79" fmla="*/ 13 h 2215"/>
                  <a:gd name="T80" fmla="*/ 13 w 7252"/>
                  <a:gd name="T81" fmla="*/ 13 h 2215"/>
                  <a:gd name="T82" fmla="*/ 13 w 7252"/>
                  <a:gd name="T83" fmla="*/ 13 h 2215"/>
                  <a:gd name="T84" fmla="*/ 0 w 7252"/>
                  <a:gd name="T85" fmla="*/ 0 h 2215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7252"/>
                  <a:gd name="T130" fmla="*/ 0 h 2215"/>
                  <a:gd name="T131" fmla="*/ 7252 w 7252"/>
                  <a:gd name="T132" fmla="*/ 2215 h 2215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7252" h="2215">
                    <a:moveTo>
                      <a:pt x="7252" y="2215"/>
                    </a:moveTo>
                    <a:lnTo>
                      <a:pt x="6443" y="2215"/>
                    </a:lnTo>
                    <a:lnTo>
                      <a:pt x="6443" y="2108"/>
                    </a:lnTo>
                    <a:lnTo>
                      <a:pt x="5640" y="2108"/>
                    </a:lnTo>
                    <a:lnTo>
                      <a:pt x="5640" y="2046"/>
                    </a:lnTo>
                    <a:lnTo>
                      <a:pt x="5584" y="2046"/>
                    </a:lnTo>
                    <a:lnTo>
                      <a:pt x="5584" y="1987"/>
                    </a:lnTo>
                    <a:lnTo>
                      <a:pt x="5233" y="1987"/>
                    </a:lnTo>
                    <a:lnTo>
                      <a:pt x="5233" y="1937"/>
                    </a:lnTo>
                    <a:lnTo>
                      <a:pt x="4479" y="1937"/>
                    </a:lnTo>
                    <a:lnTo>
                      <a:pt x="4479" y="1859"/>
                    </a:lnTo>
                    <a:lnTo>
                      <a:pt x="4380" y="1859"/>
                    </a:lnTo>
                    <a:lnTo>
                      <a:pt x="4380" y="1820"/>
                    </a:lnTo>
                    <a:lnTo>
                      <a:pt x="4277" y="1820"/>
                    </a:lnTo>
                    <a:lnTo>
                      <a:pt x="4277" y="1782"/>
                    </a:lnTo>
                    <a:lnTo>
                      <a:pt x="4078" y="1782"/>
                    </a:lnTo>
                    <a:lnTo>
                      <a:pt x="4078" y="1744"/>
                    </a:lnTo>
                    <a:lnTo>
                      <a:pt x="4028" y="1744"/>
                    </a:lnTo>
                    <a:lnTo>
                      <a:pt x="4028" y="1707"/>
                    </a:lnTo>
                    <a:lnTo>
                      <a:pt x="3973" y="1707"/>
                    </a:lnTo>
                    <a:lnTo>
                      <a:pt x="3973" y="1673"/>
                    </a:lnTo>
                    <a:lnTo>
                      <a:pt x="3923" y="1673"/>
                    </a:lnTo>
                    <a:lnTo>
                      <a:pt x="3923" y="1635"/>
                    </a:lnTo>
                    <a:lnTo>
                      <a:pt x="3723" y="1635"/>
                    </a:lnTo>
                    <a:lnTo>
                      <a:pt x="3723" y="1598"/>
                    </a:lnTo>
                    <a:lnTo>
                      <a:pt x="3624" y="1598"/>
                    </a:lnTo>
                    <a:lnTo>
                      <a:pt x="3624" y="1558"/>
                    </a:lnTo>
                    <a:lnTo>
                      <a:pt x="3222" y="1558"/>
                    </a:lnTo>
                    <a:lnTo>
                      <a:pt x="3222" y="1526"/>
                    </a:lnTo>
                    <a:lnTo>
                      <a:pt x="2918" y="1526"/>
                    </a:lnTo>
                    <a:lnTo>
                      <a:pt x="2918" y="1487"/>
                    </a:lnTo>
                    <a:lnTo>
                      <a:pt x="2818" y="1487"/>
                    </a:lnTo>
                    <a:lnTo>
                      <a:pt x="2818" y="1416"/>
                    </a:lnTo>
                    <a:lnTo>
                      <a:pt x="2768" y="1416"/>
                    </a:lnTo>
                    <a:lnTo>
                      <a:pt x="2768" y="1381"/>
                    </a:lnTo>
                    <a:lnTo>
                      <a:pt x="2718" y="1381"/>
                    </a:lnTo>
                    <a:lnTo>
                      <a:pt x="2718" y="1343"/>
                    </a:lnTo>
                    <a:lnTo>
                      <a:pt x="2619" y="1343"/>
                    </a:lnTo>
                    <a:lnTo>
                      <a:pt x="2619" y="1309"/>
                    </a:lnTo>
                    <a:lnTo>
                      <a:pt x="2516" y="1309"/>
                    </a:lnTo>
                    <a:lnTo>
                      <a:pt x="2516" y="1271"/>
                    </a:lnTo>
                    <a:lnTo>
                      <a:pt x="2416" y="1271"/>
                    </a:lnTo>
                    <a:lnTo>
                      <a:pt x="2416" y="1238"/>
                    </a:lnTo>
                    <a:lnTo>
                      <a:pt x="2364" y="1238"/>
                    </a:lnTo>
                    <a:lnTo>
                      <a:pt x="2364" y="1164"/>
                    </a:lnTo>
                    <a:lnTo>
                      <a:pt x="2062" y="1164"/>
                    </a:lnTo>
                    <a:lnTo>
                      <a:pt x="2062" y="1126"/>
                    </a:lnTo>
                    <a:lnTo>
                      <a:pt x="2012" y="1126"/>
                    </a:lnTo>
                    <a:lnTo>
                      <a:pt x="2012" y="986"/>
                    </a:lnTo>
                    <a:lnTo>
                      <a:pt x="1962" y="986"/>
                    </a:lnTo>
                    <a:lnTo>
                      <a:pt x="1962" y="948"/>
                    </a:lnTo>
                    <a:lnTo>
                      <a:pt x="1660" y="948"/>
                    </a:lnTo>
                    <a:lnTo>
                      <a:pt x="1660" y="914"/>
                    </a:lnTo>
                    <a:lnTo>
                      <a:pt x="1611" y="914"/>
                    </a:lnTo>
                    <a:lnTo>
                      <a:pt x="1611" y="808"/>
                    </a:lnTo>
                    <a:lnTo>
                      <a:pt x="1558" y="808"/>
                    </a:lnTo>
                    <a:lnTo>
                      <a:pt x="1558" y="772"/>
                    </a:lnTo>
                    <a:lnTo>
                      <a:pt x="1508" y="772"/>
                    </a:lnTo>
                    <a:lnTo>
                      <a:pt x="1508" y="739"/>
                    </a:lnTo>
                    <a:lnTo>
                      <a:pt x="1256" y="739"/>
                    </a:lnTo>
                    <a:lnTo>
                      <a:pt x="1256" y="703"/>
                    </a:lnTo>
                    <a:lnTo>
                      <a:pt x="1206" y="703"/>
                    </a:lnTo>
                    <a:lnTo>
                      <a:pt x="1206" y="634"/>
                    </a:lnTo>
                    <a:lnTo>
                      <a:pt x="1057" y="634"/>
                    </a:lnTo>
                    <a:lnTo>
                      <a:pt x="1057" y="600"/>
                    </a:lnTo>
                    <a:lnTo>
                      <a:pt x="1007" y="600"/>
                    </a:lnTo>
                    <a:lnTo>
                      <a:pt x="1007" y="497"/>
                    </a:lnTo>
                    <a:lnTo>
                      <a:pt x="907" y="497"/>
                    </a:lnTo>
                    <a:lnTo>
                      <a:pt x="907" y="463"/>
                    </a:lnTo>
                    <a:lnTo>
                      <a:pt x="856" y="463"/>
                    </a:lnTo>
                    <a:lnTo>
                      <a:pt x="856" y="432"/>
                    </a:lnTo>
                    <a:lnTo>
                      <a:pt x="806" y="432"/>
                    </a:lnTo>
                    <a:lnTo>
                      <a:pt x="806" y="363"/>
                    </a:lnTo>
                    <a:lnTo>
                      <a:pt x="653" y="363"/>
                    </a:lnTo>
                    <a:lnTo>
                      <a:pt x="653" y="295"/>
                    </a:lnTo>
                    <a:lnTo>
                      <a:pt x="603" y="295"/>
                    </a:lnTo>
                    <a:lnTo>
                      <a:pt x="603" y="229"/>
                    </a:lnTo>
                    <a:lnTo>
                      <a:pt x="553" y="229"/>
                    </a:lnTo>
                    <a:lnTo>
                      <a:pt x="553" y="195"/>
                    </a:lnTo>
                    <a:lnTo>
                      <a:pt x="453" y="195"/>
                    </a:lnTo>
                    <a:lnTo>
                      <a:pt x="453" y="128"/>
                    </a:lnTo>
                    <a:lnTo>
                      <a:pt x="401" y="128"/>
                    </a:lnTo>
                    <a:lnTo>
                      <a:pt x="401" y="31"/>
                    </a:lnTo>
                    <a:lnTo>
                      <a:pt x="201" y="31"/>
                    </a:lnTo>
                    <a:lnTo>
                      <a:pt x="201" y="0"/>
                    </a:lnTo>
                    <a:lnTo>
                      <a:pt x="0" y="0"/>
                    </a:lnTo>
                  </a:path>
                </a:pathLst>
              </a:custGeom>
              <a:noFill/>
              <a:ln w="25400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200" i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03551" name="Freeform 40"/>
              <p:cNvSpPr>
                <a:spLocks/>
              </p:cNvSpPr>
              <p:nvPr/>
            </p:nvSpPr>
            <p:spPr bwMode="auto">
              <a:xfrm>
                <a:off x="632" y="1170"/>
                <a:ext cx="2054" cy="899"/>
              </a:xfrm>
              <a:custGeom>
                <a:avLst/>
                <a:gdLst>
                  <a:gd name="T0" fmla="*/ 13 w 6695"/>
                  <a:gd name="T1" fmla="*/ 13 h 2933"/>
                  <a:gd name="T2" fmla="*/ 13 w 6695"/>
                  <a:gd name="T3" fmla="*/ 13 h 2933"/>
                  <a:gd name="T4" fmla="*/ 13 w 6695"/>
                  <a:gd name="T5" fmla="*/ 13 h 2933"/>
                  <a:gd name="T6" fmla="*/ 13 w 6695"/>
                  <a:gd name="T7" fmla="*/ 13 h 2933"/>
                  <a:gd name="T8" fmla="*/ 13 w 6695"/>
                  <a:gd name="T9" fmla="*/ 13 h 2933"/>
                  <a:gd name="T10" fmla="*/ 13 w 6695"/>
                  <a:gd name="T11" fmla="*/ 13 h 2933"/>
                  <a:gd name="T12" fmla="*/ 13 w 6695"/>
                  <a:gd name="T13" fmla="*/ 13 h 2933"/>
                  <a:gd name="T14" fmla="*/ 13 w 6695"/>
                  <a:gd name="T15" fmla="*/ 13 h 2933"/>
                  <a:gd name="T16" fmla="*/ 13 w 6695"/>
                  <a:gd name="T17" fmla="*/ 13 h 2933"/>
                  <a:gd name="T18" fmla="*/ 13 w 6695"/>
                  <a:gd name="T19" fmla="*/ 13 h 2933"/>
                  <a:gd name="T20" fmla="*/ 13 w 6695"/>
                  <a:gd name="T21" fmla="*/ 13 h 2933"/>
                  <a:gd name="T22" fmla="*/ 13 w 6695"/>
                  <a:gd name="T23" fmla="*/ 13 h 2933"/>
                  <a:gd name="T24" fmla="*/ 13 w 6695"/>
                  <a:gd name="T25" fmla="*/ 13 h 2933"/>
                  <a:gd name="T26" fmla="*/ 13 w 6695"/>
                  <a:gd name="T27" fmla="*/ 13 h 2933"/>
                  <a:gd name="T28" fmla="*/ 13 w 6695"/>
                  <a:gd name="T29" fmla="*/ 13 h 2933"/>
                  <a:gd name="T30" fmla="*/ 13 w 6695"/>
                  <a:gd name="T31" fmla="*/ 13 h 2933"/>
                  <a:gd name="T32" fmla="*/ 13 w 6695"/>
                  <a:gd name="T33" fmla="*/ 13 h 2933"/>
                  <a:gd name="T34" fmla="*/ 13 w 6695"/>
                  <a:gd name="T35" fmla="*/ 13 h 2933"/>
                  <a:gd name="T36" fmla="*/ 13 w 6695"/>
                  <a:gd name="T37" fmla="*/ 13 h 2933"/>
                  <a:gd name="T38" fmla="*/ 13 w 6695"/>
                  <a:gd name="T39" fmla="*/ 13 h 2933"/>
                  <a:gd name="T40" fmla="*/ 13 w 6695"/>
                  <a:gd name="T41" fmla="*/ 13 h 2933"/>
                  <a:gd name="T42" fmla="*/ 13 w 6695"/>
                  <a:gd name="T43" fmla="*/ 13 h 2933"/>
                  <a:gd name="T44" fmla="*/ 13 w 6695"/>
                  <a:gd name="T45" fmla="*/ 13 h 2933"/>
                  <a:gd name="T46" fmla="*/ 13 w 6695"/>
                  <a:gd name="T47" fmla="*/ 13 h 2933"/>
                  <a:gd name="T48" fmla="*/ 13 w 6695"/>
                  <a:gd name="T49" fmla="*/ 13 h 2933"/>
                  <a:gd name="T50" fmla="*/ 13 w 6695"/>
                  <a:gd name="T51" fmla="*/ 13 h 2933"/>
                  <a:gd name="T52" fmla="*/ 13 w 6695"/>
                  <a:gd name="T53" fmla="*/ 13 h 2933"/>
                  <a:gd name="T54" fmla="*/ 13 w 6695"/>
                  <a:gd name="T55" fmla="*/ 13 h 2933"/>
                  <a:gd name="T56" fmla="*/ 13 w 6695"/>
                  <a:gd name="T57" fmla="*/ 13 h 2933"/>
                  <a:gd name="T58" fmla="*/ 13 w 6695"/>
                  <a:gd name="T59" fmla="*/ 13 h 2933"/>
                  <a:gd name="T60" fmla="*/ 13 w 6695"/>
                  <a:gd name="T61" fmla="*/ 13 h 2933"/>
                  <a:gd name="T62" fmla="*/ 13 w 6695"/>
                  <a:gd name="T63" fmla="*/ 13 h 2933"/>
                  <a:gd name="T64" fmla="*/ 13 w 6695"/>
                  <a:gd name="T65" fmla="*/ 13 h 2933"/>
                  <a:gd name="T66" fmla="*/ 13 w 6695"/>
                  <a:gd name="T67" fmla="*/ 13 h 2933"/>
                  <a:gd name="T68" fmla="*/ 13 w 6695"/>
                  <a:gd name="T69" fmla="*/ 13 h 2933"/>
                  <a:gd name="T70" fmla="*/ 13 w 6695"/>
                  <a:gd name="T71" fmla="*/ 13 h 2933"/>
                  <a:gd name="T72" fmla="*/ 13 w 6695"/>
                  <a:gd name="T73" fmla="*/ 13 h 2933"/>
                  <a:gd name="T74" fmla="*/ 13 w 6695"/>
                  <a:gd name="T75" fmla="*/ 13 h 2933"/>
                  <a:gd name="T76" fmla="*/ 13 w 6695"/>
                  <a:gd name="T77" fmla="*/ 13 h 2933"/>
                  <a:gd name="T78" fmla="*/ 13 w 6695"/>
                  <a:gd name="T79" fmla="*/ 13 h 2933"/>
                  <a:gd name="T80" fmla="*/ 13 w 6695"/>
                  <a:gd name="T81" fmla="*/ 13 h 2933"/>
                  <a:gd name="T82" fmla="*/ 13 w 6695"/>
                  <a:gd name="T83" fmla="*/ 13 h 2933"/>
                  <a:gd name="T84" fmla="*/ 13 w 6695"/>
                  <a:gd name="T85" fmla="*/ 13 h 2933"/>
                  <a:gd name="T86" fmla="*/ 13 w 6695"/>
                  <a:gd name="T87" fmla="*/ 13 h 2933"/>
                  <a:gd name="T88" fmla="*/ 13 w 6695"/>
                  <a:gd name="T89" fmla="*/ 13 h 2933"/>
                  <a:gd name="T90" fmla="*/ 13 w 6695"/>
                  <a:gd name="T91" fmla="*/ 13 h 2933"/>
                  <a:gd name="T92" fmla="*/ 13 w 6695"/>
                  <a:gd name="T93" fmla="*/ 13 h 2933"/>
                  <a:gd name="T94" fmla="*/ 13 w 6695"/>
                  <a:gd name="T95" fmla="*/ 13 h 2933"/>
                  <a:gd name="T96" fmla="*/ 13 w 6695"/>
                  <a:gd name="T97" fmla="*/ 13 h 2933"/>
                  <a:gd name="T98" fmla="*/ 13 w 6695"/>
                  <a:gd name="T99" fmla="*/ 0 h 2933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w 6695"/>
                  <a:gd name="T151" fmla="*/ 0 h 2933"/>
                  <a:gd name="T152" fmla="*/ 6695 w 6695"/>
                  <a:gd name="T153" fmla="*/ 2933 h 2933"/>
                </a:gdLst>
                <a:ahLst/>
                <a:cxnLst>
                  <a:cxn ang="T100">
                    <a:pos x="T0" y="T1"/>
                  </a:cxn>
                  <a:cxn ang="T101">
                    <a:pos x="T2" y="T3"/>
                  </a:cxn>
                  <a:cxn ang="T102">
                    <a:pos x="T4" y="T5"/>
                  </a:cxn>
                  <a:cxn ang="T103">
                    <a:pos x="T6" y="T7"/>
                  </a:cxn>
                  <a:cxn ang="T104">
                    <a:pos x="T8" y="T9"/>
                  </a:cxn>
                  <a:cxn ang="T105">
                    <a:pos x="T10" y="T11"/>
                  </a:cxn>
                  <a:cxn ang="T106">
                    <a:pos x="T12" y="T13"/>
                  </a:cxn>
                  <a:cxn ang="T107">
                    <a:pos x="T14" y="T15"/>
                  </a:cxn>
                  <a:cxn ang="T108">
                    <a:pos x="T16" y="T17"/>
                  </a:cxn>
                  <a:cxn ang="T109">
                    <a:pos x="T18" y="T19"/>
                  </a:cxn>
                  <a:cxn ang="T110">
                    <a:pos x="T20" y="T21"/>
                  </a:cxn>
                  <a:cxn ang="T111">
                    <a:pos x="T22" y="T23"/>
                  </a:cxn>
                  <a:cxn ang="T112">
                    <a:pos x="T24" y="T25"/>
                  </a:cxn>
                  <a:cxn ang="T113">
                    <a:pos x="T26" y="T27"/>
                  </a:cxn>
                  <a:cxn ang="T114">
                    <a:pos x="T28" y="T29"/>
                  </a:cxn>
                  <a:cxn ang="T115">
                    <a:pos x="T30" y="T31"/>
                  </a:cxn>
                  <a:cxn ang="T116">
                    <a:pos x="T32" y="T33"/>
                  </a:cxn>
                  <a:cxn ang="T117">
                    <a:pos x="T34" y="T35"/>
                  </a:cxn>
                  <a:cxn ang="T118">
                    <a:pos x="T36" y="T37"/>
                  </a:cxn>
                  <a:cxn ang="T119">
                    <a:pos x="T38" y="T39"/>
                  </a:cxn>
                  <a:cxn ang="T120">
                    <a:pos x="T40" y="T41"/>
                  </a:cxn>
                  <a:cxn ang="T121">
                    <a:pos x="T42" y="T43"/>
                  </a:cxn>
                  <a:cxn ang="T122">
                    <a:pos x="T44" y="T45"/>
                  </a:cxn>
                  <a:cxn ang="T123">
                    <a:pos x="T46" y="T47"/>
                  </a:cxn>
                  <a:cxn ang="T124">
                    <a:pos x="T48" y="T49"/>
                  </a:cxn>
                  <a:cxn ang="T125">
                    <a:pos x="T50" y="T51"/>
                  </a:cxn>
                  <a:cxn ang="T126">
                    <a:pos x="T52" y="T53"/>
                  </a:cxn>
                  <a:cxn ang="T127">
                    <a:pos x="T54" y="T55"/>
                  </a:cxn>
                  <a:cxn ang="T128">
                    <a:pos x="T56" y="T57"/>
                  </a:cxn>
                  <a:cxn ang="T129">
                    <a:pos x="T58" y="T59"/>
                  </a:cxn>
                  <a:cxn ang="T130">
                    <a:pos x="T60" y="T61"/>
                  </a:cxn>
                  <a:cxn ang="T131">
                    <a:pos x="T62" y="T63"/>
                  </a:cxn>
                  <a:cxn ang="T132">
                    <a:pos x="T64" y="T65"/>
                  </a:cxn>
                  <a:cxn ang="T133">
                    <a:pos x="T66" y="T67"/>
                  </a:cxn>
                  <a:cxn ang="T134">
                    <a:pos x="T68" y="T69"/>
                  </a:cxn>
                  <a:cxn ang="T135">
                    <a:pos x="T70" y="T71"/>
                  </a:cxn>
                  <a:cxn ang="T136">
                    <a:pos x="T72" y="T73"/>
                  </a:cxn>
                  <a:cxn ang="T137">
                    <a:pos x="T74" y="T75"/>
                  </a:cxn>
                  <a:cxn ang="T138">
                    <a:pos x="T76" y="T77"/>
                  </a:cxn>
                  <a:cxn ang="T139">
                    <a:pos x="T78" y="T79"/>
                  </a:cxn>
                  <a:cxn ang="T140">
                    <a:pos x="T80" y="T81"/>
                  </a:cxn>
                  <a:cxn ang="T141">
                    <a:pos x="T82" y="T83"/>
                  </a:cxn>
                  <a:cxn ang="T142">
                    <a:pos x="T84" y="T85"/>
                  </a:cxn>
                  <a:cxn ang="T143">
                    <a:pos x="T86" y="T87"/>
                  </a:cxn>
                  <a:cxn ang="T144">
                    <a:pos x="T88" y="T89"/>
                  </a:cxn>
                  <a:cxn ang="T145">
                    <a:pos x="T90" y="T91"/>
                  </a:cxn>
                  <a:cxn ang="T146">
                    <a:pos x="T92" y="T93"/>
                  </a:cxn>
                  <a:cxn ang="T147">
                    <a:pos x="T94" y="T95"/>
                  </a:cxn>
                  <a:cxn ang="T148">
                    <a:pos x="T96" y="T97"/>
                  </a:cxn>
                  <a:cxn ang="T149">
                    <a:pos x="T98" y="T99"/>
                  </a:cxn>
                </a:cxnLst>
                <a:rect l="T150" t="T151" r="T152" b="T153"/>
                <a:pathLst>
                  <a:path w="6695" h="2933">
                    <a:moveTo>
                      <a:pt x="6695" y="2933"/>
                    </a:moveTo>
                    <a:lnTo>
                      <a:pt x="6695" y="2799"/>
                    </a:lnTo>
                    <a:lnTo>
                      <a:pt x="6443" y="2799"/>
                    </a:lnTo>
                    <a:lnTo>
                      <a:pt x="6443" y="2700"/>
                    </a:lnTo>
                    <a:lnTo>
                      <a:pt x="6290" y="2700"/>
                    </a:lnTo>
                    <a:lnTo>
                      <a:pt x="6290" y="2609"/>
                    </a:lnTo>
                    <a:lnTo>
                      <a:pt x="6191" y="2609"/>
                    </a:lnTo>
                    <a:lnTo>
                      <a:pt x="6191" y="2519"/>
                    </a:lnTo>
                    <a:lnTo>
                      <a:pt x="5939" y="2519"/>
                    </a:lnTo>
                    <a:lnTo>
                      <a:pt x="5939" y="2450"/>
                    </a:lnTo>
                    <a:lnTo>
                      <a:pt x="5839" y="2450"/>
                    </a:lnTo>
                    <a:lnTo>
                      <a:pt x="5839" y="2382"/>
                    </a:lnTo>
                    <a:lnTo>
                      <a:pt x="5789" y="2382"/>
                    </a:lnTo>
                    <a:lnTo>
                      <a:pt x="5789" y="2312"/>
                    </a:lnTo>
                    <a:lnTo>
                      <a:pt x="5689" y="2312"/>
                    </a:lnTo>
                    <a:lnTo>
                      <a:pt x="5689" y="2248"/>
                    </a:lnTo>
                    <a:lnTo>
                      <a:pt x="5534" y="2248"/>
                    </a:lnTo>
                    <a:lnTo>
                      <a:pt x="5534" y="2193"/>
                    </a:lnTo>
                    <a:lnTo>
                      <a:pt x="5285" y="2193"/>
                    </a:lnTo>
                    <a:lnTo>
                      <a:pt x="5285" y="2139"/>
                    </a:lnTo>
                    <a:lnTo>
                      <a:pt x="4933" y="2139"/>
                    </a:lnTo>
                    <a:lnTo>
                      <a:pt x="4933" y="2099"/>
                    </a:lnTo>
                    <a:lnTo>
                      <a:pt x="4834" y="2099"/>
                    </a:lnTo>
                    <a:lnTo>
                      <a:pt x="4834" y="2058"/>
                    </a:lnTo>
                    <a:lnTo>
                      <a:pt x="4778" y="2058"/>
                    </a:lnTo>
                    <a:lnTo>
                      <a:pt x="4778" y="2019"/>
                    </a:lnTo>
                    <a:lnTo>
                      <a:pt x="4430" y="2019"/>
                    </a:lnTo>
                    <a:lnTo>
                      <a:pt x="4430" y="1949"/>
                    </a:lnTo>
                    <a:lnTo>
                      <a:pt x="4380" y="1949"/>
                    </a:lnTo>
                    <a:lnTo>
                      <a:pt x="4380" y="1910"/>
                    </a:lnTo>
                    <a:lnTo>
                      <a:pt x="4078" y="1910"/>
                    </a:lnTo>
                    <a:lnTo>
                      <a:pt x="4078" y="1875"/>
                    </a:lnTo>
                    <a:lnTo>
                      <a:pt x="4028" y="1875"/>
                    </a:lnTo>
                    <a:lnTo>
                      <a:pt x="4028" y="1839"/>
                    </a:lnTo>
                    <a:lnTo>
                      <a:pt x="3723" y="1839"/>
                    </a:lnTo>
                    <a:lnTo>
                      <a:pt x="3723" y="1804"/>
                    </a:lnTo>
                    <a:lnTo>
                      <a:pt x="3674" y="1804"/>
                    </a:lnTo>
                    <a:lnTo>
                      <a:pt x="3674" y="1732"/>
                    </a:lnTo>
                    <a:lnTo>
                      <a:pt x="3624" y="1732"/>
                    </a:lnTo>
                    <a:lnTo>
                      <a:pt x="3624" y="1557"/>
                    </a:lnTo>
                    <a:lnTo>
                      <a:pt x="3272" y="1557"/>
                    </a:lnTo>
                    <a:lnTo>
                      <a:pt x="3272" y="1523"/>
                    </a:lnTo>
                    <a:lnTo>
                      <a:pt x="2918" y="1523"/>
                    </a:lnTo>
                    <a:lnTo>
                      <a:pt x="2918" y="1487"/>
                    </a:lnTo>
                    <a:lnTo>
                      <a:pt x="2818" y="1487"/>
                    </a:lnTo>
                    <a:lnTo>
                      <a:pt x="2818" y="1418"/>
                    </a:lnTo>
                    <a:lnTo>
                      <a:pt x="2768" y="1418"/>
                    </a:lnTo>
                    <a:lnTo>
                      <a:pt x="2768" y="1386"/>
                    </a:lnTo>
                    <a:lnTo>
                      <a:pt x="2466" y="1386"/>
                    </a:lnTo>
                    <a:lnTo>
                      <a:pt x="2466" y="1347"/>
                    </a:lnTo>
                    <a:lnTo>
                      <a:pt x="2062" y="1347"/>
                    </a:lnTo>
                    <a:lnTo>
                      <a:pt x="2062" y="1312"/>
                    </a:lnTo>
                    <a:lnTo>
                      <a:pt x="2012" y="1312"/>
                    </a:lnTo>
                    <a:lnTo>
                      <a:pt x="2012" y="1281"/>
                    </a:lnTo>
                    <a:lnTo>
                      <a:pt x="1962" y="1281"/>
                    </a:lnTo>
                    <a:lnTo>
                      <a:pt x="1962" y="1245"/>
                    </a:lnTo>
                    <a:lnTo>
                      <a:pt x="1912" y="1245"/>
                    </a:lnTo>
                    <a:lnTo>
                      <a:pt x="1912" y="1212"/>
                    </a:lnTo>
                    <a:lnTo>
                      <a:pt x="1713" y="1212"/>
                    </a:lnTo>
                    <a:lnTo>
                      <a:pt x="1713" y="1143"/>
                    </a:lnTo>
                    <a:lnTo>
                      <a:pt x="1660" y="1143"/>
                    </a:lnTo>
                    <a:lnTo>
                      <a:pt x="1660" y="1107"/>
                    </a:lnTo>
                    <a:lnTo>
                      <a:pt x="1611" y="1107"/>
                    </a:lnTo>
                    <a:lnTo>
                      <a:pt x="1611" y="939"/>
                    </a:lnTo>
                    <a:lnTo>
                      <a:pt x="1558" y="939"/>
                    </a:lnTo>
                    <a:lnTo>
                      <a:pt x="1558" y="908"/>
                    </a:lnTo>
                    <a:lnTo>
                      <a:pt x="1508" y="908"/>
                    </a:lnTo>
                    <a:lnTo>
                      <a:pt x="1508" y="874"/>
                    </a:lnTo>
                    <a:lnTo>
                      <a:pt x="1359" y="874"/>
                    </a:lnTo>
                    <a:lnTo>
                      <a:pt x="1359" y="839"/>
                    </a:lnTo>
                    <a:lnTo>
                      <a:pt x="1256" y="839"/>
                    </a:lnTo>
                    <a:lnTo>
                      <a:pt x="1256" y="805"/>
                    </a:lnTo>
                    <a:lnTo>
                      <a:pt x="1206" y="805"/>
                    </a:lnTo>
                    <a:lnTo>
                      <a:pt x="1206" y="772"/>
                    </a:lnTo>
                    <a:lnTo>
                      <a:pt x="1107" y="772"/>
                    </a:lnTo>
                    <a:lnTo>
                      <a:pt x="1107" y="739"/>
                    </a:lnTo>
                    <a:lnTo>
                      <a:pt x="1057" y="739"/>
                    </a:lnTo>
                    <a:lnTo>
                      <a:pt x="1057" y="708"/>
                    </a:lnTo>
                    <a:lnTo>
                      <a:pt x="1007" y="708"/>
                    </a:lnTo>
                    <a:lnTo>
                      <a:pt x="1007" y="672"/>
                    </a:lnTo>
                    <a:lnTo>
                      <a:pt x="907" y="672"/>
                    </a:lnTo>
                    <a:lnTo>
                      <a:pt x="907" y="641"/>
                    </a:lnTo>
                    <a:lnTo>
                      <a:pt x="806" y="641"/>
                    </a:lnTo>
                    <a:lnTo>
                      <a:pt x="806" y="609"/>
                    </a:lnTo>
                    <a:lnTo>
                      <a:pt x="653" y="609"/>
                    </a:lnTo>
                    <a:lnTo>
                      <a:pt x="653" y="544"/>
                    </a:lnTo>
                    <a:lnTo>
                      <a:pt x="603" y="544"/>
                    </a:lnTo>
                    <a:lnTo>
                      <a:pt x="603" y="447"/>
                    </a:lnTo>
                    <a:lnTo>
                      <a:pt x="453" y="447"/>
                    </a:lnTo>
                    <a:lnTo>
                      <a:pt x="453" y="349"/>
                    </a:lnTo>
                    <a:lnTo>
                      <a:pt x="401" y="349"/>
                    </a:lnTo>
                    <a:lnTo>
                      <a:pt x="401" y="126"/>
                    </a:lnTo>
                    <a:lnTo>
                      <a:pt x="351" y="126"/>
                    </a:lnTo>
                    <a:lnTo>
                      <a:pt x="351" y="93"/>
                    </a:lnTo>
                    <a:lnTo>
                      <a:pt x="251" y="93"/>
                    </a:lnTo>
                    <a:lnTo>
                      <a:pt x="251" y="62"/>
                    </a:lnTo>
                    <a:lnTo>
                      <a:pt x="201" y="62"/>
                    </a:lnTo>
                    <a:lnTo>
                      <a:pt x="201" y="31"/>
                    </a:lnTo>
                    <a:lnTo>
                      <a:pt x="151" y="31"/>
                    </a:lnTo>
                    <a:lnTo>
                      <a:pt x="151" y="0"/>
                    </a:lnTo>
                    <a:lnTo>
                      <a:pt x="0" y="0"/>
                    </a:lnTo>
                  </a:path>
                </a:pathLst>
              </a:custGeom>
              <a:noFill/>
              <a:ln w="25400">
                <a:solidFill>
                  <a:srgbClr val="E67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200" i="0"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103552" name="Group 41"/>
              <p:cNvGrpSpPr>
                <a:grpSpLocks/>
              </p:cNvGrpSpPr>
              <p:nvPr/>
            </p:nvGrpSpPr>
            <p:grpSpPr bwMode="auto">
              <a:xfrm>
                <a:off x="853" y="2698"/>
                <a:ext cx="201" cy="253"/>
                <a:chOff x="4441" y="2992"/>
                <a:chExt cx="219" cy="275"/>
              </a:xfrm>
            </p:grpSpPr>
            <p:sp>
              <p:nvSpPr>
                <p:cNvPr id="103578" name="Line 42"/>
                <p:cNvSpPr>
                  <a:spLocks noChangeShapeType="1"/>
                </p:cNvSpPr>
                <p:nvPr/>
              </p:nvSpPr>
              <p:spPr bwMode="auto">
                <a:xfrm flipH="1">
                  <a:off x="4441" y="2992"/>
                  <a:ext cx="219" cy="1"/>
                </a:xfrm>
                <a:prstGeom prst="line">
                  <a:avLst/>
                </a:prstGeom>
                <a:noFill/>
                <a:ln w="25400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03579" name="Line 43"/>
                <p:cNvSpPr>
                  <a:spLocks noChangeShapeType="1"/>
                </p:cNvSpPr>
                <p:nvPr/>
              </p:nvSpPr>
              <p:spPr bwMode="auto">
                <a:xfrm flipH="1">
                  <a:off x="4441" y="3129"/>
                  <a:ext cx="219" cy="1"/>
                </a:xfrm>
                <a:prstGeom prst="line">
                  <a:avLst/>
                </a:prstGeom>
                <a:noFill/>
                <a:ln w="25400">
                  <a:solidFill>
                    <a:srgbClr val="008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03580" name="Line 44"/>
                <p:cNvSpPr>
                  <a:spLocks noChangeShapeType="1"/>
                </p:cNvSpPr>
                <p:nvPr/>
              </p:nvSpPr>
              <p:spPr bwMode="auto">
                <a:xfrm flipH="1">
                  <a:off x="4441" y="3266"/>
                  <a:ext cx="219" cy="1"/>
                </a:xfrm>
                <a:prstGeom prst="line">
                  <a:avLst/>
                </a:prstGeom>
                <a:noFill/>
                <a:ln w="25400">
                  <a:solidFill>
                    <a:srgbClr val="E673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FR"/>
                </a:p>
              </p:txBody>
            </p:sp>
          </p:grpSp>
          <p:sp>
            <p:nvSpPr>
              <p:cNvPr id="103553" name="Rectangle 45"/>
              <p:cNvSpPr>
                <a:spLocks noChangeArrowheads="1"/>
              </p:cNvSpPr>
              <p:nvPr/>
            </p:nvSpPr>
            <p:spPr bwMode="auto">
              <a:xfrm>
                <a:off x="542" y="3131"/>
                <a:ext cx="17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fr-FR" sz="1200" i="0">
                    <a:solidFill>
                      <a:srgbClr val="000066"/>
                    </a:solidFill>
                  </a:rPr>
                  <a:t>0</a:t>
                </a:r>
              </a:p>
            </p:txBody>
          </p:sp>
          <p:sp>
            <p:nvSpPr>
              <p:cNvPr id="103554" name="Rectangle 46"/>
              <p:cNvSpPr>
                <a:spLocks noChangeArrowheads="1"/>
              </p:cNvSpPr>
              <p:nvPr/>
            </p:nvSpPr>
            <p:spPr bwMode="auto">
              <a:xfrm>
                <a:off x="890" y="3131"/>
                <a:ext cx="224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fr-FR" sz="1200" i="0">
                    <a:solidFill>
                      <a:srgbClr val="000066"/>
                    </a:solidFill>
                  </a:rPr>
                  <a:t>24</a:t>
                </a:r>
              </a:p>
            </p:txBody>
          </p:sp>
          <p:sp>
            <p:nvSpPr>
              <p:cNvPr id="103555" name="Rectangle 47"/>
              <p:cNvSpPr>
                <a:spLocks noChangeArrowheads="1"/>
              </p:cNvSpPr>
              <p:nvPr/>
            </p:nvSpPr>
            <p:spPr bwMode="auto">
              <a:xfrm>
                <a:off x="1247" y="3131"/>
                <a:ext cx="224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fr-FR" sz="1200" i="0">
                    <a:solidFill>
                      <a:srgbClr val="000066"/>
                    </a:solidFill>
                  </a:rPr>
                  <a:t>48</a:t>
                </a:r>
              </a:p>
            </p:txBody>
          </p:sp>
          <p:sp>
            <p:nvSpPr>
              <p:cNvPr id="103556" name="Rectangle 48"/>
              <p:cNvSpPr>
                <a:spLocks noChangeArrowheads="1"/>
              </p:cNvSpPr>
              <p:nvPr/>
            </p:nvSpPr>
            <p:spPr bwMode="auto">
              <a:xfrm>
                <a:off x="1623" y="3131"/>
                <a:ext cx="224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fr-FR" sz="1200" i="0">
                    <a:solidFill>
                      <a:srgbClr val="000066"/>
                    </a:solidFill>
                  </a:rPr>
                  <a:t>72</a:t>
                </a:r>
              </a:p>
            </p:txBody>
          </p:sp>
          <p:sp>
            <p:nvSpPr>
              <p:cNvPr id="103557" name="Rectangle 49"/>
              <p:cNvSpPr>
                <a:spLocks noChangeArrowheads="1"/>
              </p:cNvSpPr>
              <p:nvPr/>
            </p:nvSpPr>
            <p:spPr bwMode="auto">
              <a:xfrm>
                <a:off x="2001" y="3131"/>
                <a:ext cx="224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fr-FR" sz="1200" i="0">
                    <a:solidFill>
                      <a:srgbClr val="000066"/>
                    </a:solidFill>
                  </a:rPr>
                  <a:t>96</a:t>
                </a:r>
              </a:p>
            </p:txBody>
          </p:sp>
          <p:sp>
            <p:nvSpPr>
              <p:cNvPr id="103558" name="Rectangle 50"/>
              <p:cNvSpPr>
                <a:spLocks noChangeArrowheads="1"/>
              </p:cNvSpPr>
              <p:nvPr/>
            </p:nvSpPr>
            <p:spPr bwMode="auto">
              <a:xfrm>
                <a:off x="2348" y="3131"/>
                <a:ext cx="275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fr-FR" sz="1200" i="0">
                    <a:solidFill>
                      <a:srgbClr val="000066"/>
                    </a:solidFill>
                  </a:rPr>
                  <a:t>120</a:t>
                </a:r>
              </a:p>
            </p:txBody>
          </p:sp>
          <p:sp>
            <p:nvSpPr>
              <p:cNvPr id="103559" name="Rectangle 51"/>
              <p:cNvSpPr>
                <a:spLocks noChangeArrowheads="1"/>
              </p:cNvSpPr>
              <p:nvPr/>
            </p:nvSpPr>
            <p:spPr bwMode="auto">
              <a:xfrm>
                <a:off x="2715" y="3131"/>
                <a:ext cx="275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fr-FR" sz="1200" i="0">
                    <a:solidFill>
                      <a:srgbClr val="000066"/>
                    </a:solidFill>
                  </a:rPr>
                  <a:t>144</a:t>
                </a:r>
              </a:p>
            </p:txBody>
          </p:sp>
          <p:sp>
            <p:nvSpPr>
              <p:cNvPr id="103560" name="Rectangle 52"/>
              <p:cNvSpPr>
                <a:spLocks noChangeArrowheads="1"/>
              </p:cNvSpPr>
              <p:nvPr/>
            </p:nvSpPr>
            <p:spPr bwMode="auto">
              <a:xfrm>
                <a:off x="421" y="3006"/>
                <a:ext cx="17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fr-FR" sz="1200" i="0">
                    <a:solidFill>
                      <a:srgbClr val="000066"/>
                    </a:solidFill>
                  </a:rPr>
                  <a:t>0</a:t>
                </a:r>
              </a:p>
            </p:txBody>
          </p:sp>
          <p:sp>
            <p:nvSpPr>
              <p:cNvPr id="103561" name="Rectangle 53"/>
              <p:cNvSpPr>
                <a:spLocks noChangeArrowheads="1"/>
              </p:cNvSpPr>
              <p:nvPr/>
            </p:nvSpPr>
            <p:spPr bwMode="auto">
              <a:xfrm>
                <a:off x="374" y="2765"/>
                <a:ext cx="222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fr-FR" sz="1200" i="0">
                    <a:solidFill>
                      <a:srgbClr val="000066"/>
                    </a:solidFill>
                  </a:rPr>
                  <a:t>30</a:t>
                </a:r>
              </a:p>
            </p:txBody>
          </p:sp>
          <p:sp>
            <p:nvSpPr>
              <p:cNvPr id="103562" name="Rectangle 54"/>
              <p:cNvSpPr>
                <a:spLocks noChangeArrowheads="1"/>
              </p:cNvSpPr>
              <p:nvPr/>
            </p:nvSpPr>
            <p:spPr bwMode="auto">
              <a:xfrm>
                <a:off x="374" y="2526"/>
                <a:ext cx="222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fr-FR" sz="1200" i="0">
                    <a:solidFill>
                      <a:srgbClr val="000066"/>
                    </a:solidFill>
                  </a:rPr>
                  <a:t>40</a:t>
                </a:r>
              </a:p>
            </p:txBody>
          </p:sp>
          <p:sp>
            <p:nvSpPr>
              <p:cNvPr id="103563" name="Rectangle 55"/>
              <p:cNvSpPr>
                <a:spLocks noChangeArrowheads="1"/>
              </p:cNvSpPr>
              <p:nvPr/>
            </p:nvSpPr>
            <p:spPr bwMode="auto">
              <a:xfrm>
                <a:off x="374" y="2286"/>
                <a:ext cx="222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fr-FR" sz="1200" i="0">
                    <a:solidFill>
                      <a:srgbClr val="000066"/>
                    </a:solidFill>
                  </a:rPr>
                  <a:t>50</a:t>
                </a:r>
              </a:p>
            </p:txBody>
          </p:sp>
          <p:sp>
            <p:nvSpPr>
              <p:cNvPr id="103564" name="Rectangle 56"/>
              <p:cNvSpPr>
                <a:spLocks noChangeArrowheads="1"/>
              </p:cNvSpPr>
              <p:nvPr/>
            </p:nvSpPr>
            <p:spPr bwMode="auto">
              <a:xfrm>
                <a:off x="374" y="2046"/>
                <a:ext cx="222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fr-FR" sz="1200" i="0">
                    <a:solidFill>
                      <a:srgbClr val="000066"/>
                    </a:solidFill>
                  </a:rPr>
                  <a:t>60</a:t>
                </a:r>
              </a:p>
            </p:txBody>
          </p:sp>
          <p:sp>
            <p:nvSpPr>
              <p:cNvPr id="103565" name="Rectangle 57"/>
              <p:cNvSpPr>
                <a:spLocks noChangeArrowheads="1"/>
              </p:cNvSpPr>
              <p:nvPr/>
            </p:nvSpPr>
            <p:spPr bwMode="auto">
              <a:xfrm>
                <a:off x="374" y="1807"/>
                <a:ext cx="222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fr-FR" sz="1200" i="0">
                    <a:solidFill>
                      <a:srgbClr val="000066"/>
                    </a:solidFill>
                  </a:rPr>
                  <a:t>70</a:t>
                </a:r>
              </a:p>
            </p:txBody>
          </p:sp>
          <p:sp>
            <p:nvSpPr>
              <p:cNvPr id="103566" name="Rectangle 58"/>
              <p:cNvSpPr>
                <a:spLocks noChangeArrowheads="1"/>
              </p:cNvSpPr>
              <p:nvPr/>
            </p:nvSpPr>
            <p:spPr bwMode="auto">
              <a:xfrm>
                <a:off x="374" y="1567"/>
                <a:ext cx="222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fr-FR" sz="1200" i="0">
                    <a:solidFill>
                      <a:srgbClr val="000066"/>
                    </a:solidFill>
                  </a:rPr>
                  <a:t>80</a:t>
                </a:r>
              </a:p>
            </p:txBody>
          </p:sp>
          <p:sp>
            <p:nvSpPr>
              <p:cNvPr id="103567" name="Rectangle 59"/>
              <p:cNvSpPr>
                <a:spLocks noChangeArrowheads="1"/>
              </p:cNvSpPr>
              <p:nvPr/>
            </p:nvSpPr>
            <p:spPr bwMode="auto">
              <a:xfrm>
                <a:off x="374" y="1327"/>
                <a:ext cx="222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fr-FR" sz="1200" i="0">
                    <a:solidFill>
                      <a:srgbClr val="000066"/>
                    </a:solidFill>
                  </a:rPr>
                  <a:t>90</a:t>
                </a:r>
              </a:p>
            </p:txBody>
          </p:sp>
          <p:sp>
            <p:nvSpPr>
              <p:cNvPr id="103568" name="Rectangle 61"/>
              <p:cNvSpPr>
                <a:spLocks noChangeArrowheads="1"/>
              </p:cNvSpPr>
              <p:nvPr/>
            </p:nvSpPr>
            <p:spPr bwMode="auto">
              <a:xfrm>
                <a:off x="1061" y="2600"/>
                <a:ext cx="675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fr-FR" sz="1200" i="0">
                    <a:solidFill>
                      <a:srgbClr val="000066"/>
                    </a:solidFill>
                  </a:rPr>
                  <a:t>EFV + 2 INTI</a:t>
                </a:r>
              </a:p>
            </p:txBody>
          </p:sp>
          <p:sp>
            <p:nvSpPr>
              <p:cNvPr id="103569" name="Rectangle 62"/>
              <p:cNvSpPr>
                <a:spLocks noChangeArrowheads="1"/>
              </p:cNvSpPr>
              <p:nvPr/>
            </p:nvSpPr>
            <p:spPr bwMode="auto">
              <a:xfrm>
                <a:off x="1061" y="2739"/>
                <a:ext cx="728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fr-FR" sz="1200" i="0">
                    <a:solidFill>
                      <a:srgbClr val="000066"/>
                    </a:solidFill>
                  </a:rPr>
                  <a:t>LPV/r + 2 INTI</a:t>
                </a:r>
              </a:p>
            </p:txBody>
          </p:sp>
          <p:sp>
            <p:nvSpPr>
              <p:cNvPr id="103570" name="Rectangle 63"/>
              <p:cNvSpPr>
                <a:spLocks noChangeArrowheads="1"/>
              </p:cNvSpPr>
              <p:nvPr/>
            </p:nvSpPr>
            <p:spPr bwMode="auto">
              <a:xfrm>
                <a:off x="1061" y="2858"/>
                <a:ext cx="653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fr-FR" sz="1200" i="0">
                    <a:solidFill>
                      <a:srgbClr val="000066"/>
                    </a:solidFill>
                  </a:rPr>
                  <a:t>EFV + LPV/r</a:t>
                </a:r>
              </a:p>
            </p:txBody>
          </p:sp>
          <p:sp>
            <p:nvSpPr>
              <p:cNvPr id="103571" name="Text Box 174"/>
              <p:cNvSpPr txBox="1">
                <a:spLocks noChangeArrowheads="1"/>
              </p:cNvSpPr>
              <p:nvPr/>
            </p:nvSpPr>
            <p:spPr bwMode="auto">
              <a:xfrm>
                <a:off x="842" y="2138"/>
                <a:ext cx="1149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fr-FR" sz="1200" b="1" i="0">
                    <a:solidFill>
                      <a:srgbClr val="000066"/>
                    </a:solidFill>
                  </a:rPr>
                  <a:t>p = 0,006 EFV vs LPV/r</a:t>
                </a:r>
              </a:p>
            </p:txBody>
          </p:sp>
          <p:sp>
            <p:nvSpPr>
              <p:cNvPr id="103572" name="Line 179"/>
              <p:cNvSpPr>
                <a:spLocks noChangeShapeType="1"/>
              </p:cNvSpPr>
              <p:nvPr/>
            </p:nvSpPr>
            <p:spPr bwMode="auto">
              <a:xfrm flipV="1">
                <a:off x="2487" y="3088"/>
                <a:ext cx="1" cy="48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3573" name="Line 180"/>
              <p:cNvSpPr>
                <a:spLocks noChangeShapeType="1"/>
              </p:cNvSpPr>
              <p:nvPr/>
            </p:nvSpPr>
            <p:spPr bwMode="auto">
              <a:xfrm flipV="1">
                <a:off x="2856" y="3088"/>
                <a:ext cx="1" cy="48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3574" name="Rectangle 178"/>
              <p:cNvSpPr>
                <a:spLocks noChangeArrowheads="1"/>
              </p:cNvSpPr>
              <p:nvPr/>
            </p:nvSpPr>
            <p:spPr bwMode="auto">
              <a:xfrm>
                <a:off x="524" y="971"/>
                <a:ext cx="201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fr-FR" sz="1200" i="0">
                    <a:solidFill>
                      <a:srgbClr val="000066"/>
                    </a:solidFill>
                  </a:rPr>
                  <a:t>%</a:t>
                </a:r>
              </a:p>
            </p:txBody>
          </p:sp>
          <p:sp>
            <p:nvSpPr>
              <p:cNvPr id="103575" name="Freeform 176"/>
              <p:cNvSpPr>
                <a:spLocks/>
              </p:cNvSpPr>
              <p:nvPr/>
            </p:nvSpPr>
            <p:spPr bwMode="auto">
              <a:xfrm>
                <a:off x="633" y="1118"/>
                <a:ext cx="2252" cy="1964"/>
              </a:xfrm>
              <a:custGeom>
                <a:avLst/>
                <a:gdLst>
                  <a:gd name="T0" fmla="*/ 12943371 w 2078"/>
                  <a:gd name="T1" fmla="*/ 2147483647 h 296"/>
                  <a:gd name="T2" fmla="*/ 0 w 2078"/>
                  <a:gd name="T3" fmla="*/ 2147483647 h 296"/>
                  <a:gd name="T4" fmla="*/ 0 w 2078"/>
                  <a:gd name="T5" fmla="*/ 0 h 296"/>
                  <a:gd name="T6" fmla="*/ 0 60000 65536"/>
                  <a:gd name="T7" fmla="*/ 0 60000 65536"/>
                  <a:gd name="T8" fmla="*/ 0 60000 65536"/>
                  <a:gd name="T9" fmla="*/ 0 w 2078"/>
                  <a:gd name="T10" fmla="*/ 0 h 296"/>
                  <a:gd name="T11" fmla="*/ 2078 w 2078"/>
                  <a:gd name="T12" fmla="*/ 296 h 29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078" h="296">
                    <a:moveTo>
                      <a:pt x="2078" y="296"/>
                    </a:moveTo>
                    <a:cubicBezTo>
                      <a:pt x="1385" y="296"/>
                      <a:pt x="693" y="296"/>
                      <a:pt x="0" y="296"/>
                    </a:cubicBezTo>
                    <a:lnTo>
                      <a:pt x="0" y="0"/>
                    </a:lnTo>
                  </a:path>
                </a:pathLst>
              </a:cu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endParaRPr lang="fr-FR"/>
              </a:p>
            </p:txBody>
          </p:sp>
          <p:sp>
            <p:nvSpPr>
              <p:cNvPr id="103576" name="Line 10"/>
              <p:cNvSpPr>
                <a:spLocks noChangeShapeType="1"/>
              </p:cNvSpPr>
              <p:nvPr/>
            </p:nvSpPr>
            <p:spPr bwMode="auto">
              <a:xfrm>
                <a:off x="585" y="1173"/>
                <a:ext cx="48" cy="1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3577" name="Rectangle 59"/>
              <p:cNvSpPr>
                <a:spLocks noChangeArrowheads="1"/>
              </p:cNvSpPr>
              <p:nvPr/>
            </p:nvSpPr>
            <p:spPr bwMode="auto">
              <a:xfrm>
                <a:off x="321" y="1087"/>
                <a:ext cx="275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fr-FR" sz="1200" i="0">
                    <a:solidFill>
                      <a:srgbClr val="000066"/>
                    </a:solidFill>
                  </a:rPr>
                  <a:t>100</a:t>
                </a:r>
              </a:p>
            </p:txBody>
          </p:sp>
        </p:grpSp>
      </p:grpSp>
      <p:grpSp>
        <p:nvGrpSpPr>
          <p:cNvPr id="103584" name="Group 160"/>
          <p:cNvGrpSpPr>
            <a:grpSpLocks/>
          </p:cNvGrpSpPr>
          <p:nvPr/>
        </p:nvGrpSpPr>
        <p:grpSpPr bwMode="auto">
          <a:xfrm>
            <a:off x="4595813" y="1638300"/>
            <a:ext cx="4283075" cy="4433888"/>
            <a:chOff x="2895" y="1032"/>
            <a:chExt cx="2698" cy="2793"/>
          </a:xfrm>
        </p:grpSpPr>
        <p:sp>
          <p:nvSpPr>
            <p:cNvPr id="103449" name="Rectangle 107"/>
            <p:cNvSpPr>
              <a:spLocks noChangeArrowheads="1"/>
            </p:cNvSpPr>
            <p:nvPr/>
          </p:nvSpPr>
          <p:spPr bwMode="auto">
            <a:xfrm>
              <a:off x="3043" y="3380"/>
              <a:ext cx="27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i="0">
                  <a:solidFill>
                    <a:srgbClr val="4D4D4D"/>
                  </a:solidFill>
                </a:rPr>
                <a:t>250</a:t>
              </a:r>
            </a:p>
          </p:txBody>
        </p:sp>
        <p:sp>
          <p:nvSpPr>
            <p:cNvPr id="103450" name="Rectangle 108"/>
            <p:cNvSpPr>
              <a:spLocks noChangeArrowheads="1"/>
            </p:cNvSpPr>
            <p:nvPr/>
          </p:nvSpPr>
          <p:spPr bwMode="auto">
            <a:xfrm>
              <a:off x="3424" y="3380"/>
              <a:ext cx="27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i="0">
                  <a:solidFill>
                    <a:srgbClr val="4D4D4D"/>
                  </a:solidFill>
                </a:rPr>
                <a:t>188</a:t>
              </a:r>
            </a:p>
          </p:txBody>
        </p:sp>
        <p:sp>
          <p:nvSpPr>
            <p:cNvPr id="103451" name="Rectangle 109"/>
            <p:cNvSpPr>
              <a:spLocks noChangeArrowheads="1"/>
            </p:cNvSpPr>
            <p:nvPr/>
          </p:nvSpPr>
          <p:spPr bwMode="auto">
            <a:xfrm>
              <a:off x="3802" y="3380"/>
              <a:ext cx="27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i="0">
                  <a:solidFill>
                    <a:srgbClr val="4D4D4D"/>
                  </a:solidFill>
                </a:rPr>
                <a:t>160</a:t>
              </a:r>
            </a:p>
          </p:txBody>
        </p:sp>
        <p:sp>
          <p:nvSpPr>
            <p:cNvPr id="103452" name="Rectangle 110"/>
            <p:cNvSpPr>
              <a:spLocks noChangeArrowheads="1"/>
            </p:cNvSpPr>
            <p:nvPr/>
          </p:nvSpPr>
          <p:spPr bwMode="auto">
            <a:xfrm>
              <a:off x="4186" y="3380"/>
              <a:ext cx="27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i="0">
                  <a:solidFill>
                    <a:srgbClr val="4D4D4D"/>
                  </a:solidFill>
                </a:rPr>
                <a:t>142</a:t>
              </a:r>
            </a:p>
          </p:txBody>
        </p:sp>
        <p:sp>
          <p:nvSpPr>
            <p:cNvPr id="103453" name="Rectangle 111"/>
            <p:cNvSpPr>
              <a:spLocks noChangeArrowheads="1"/>
            </p:cNvSpPr>
            <p:nvPr/>
          </p:nvSpPr>
          <p:spPr bwMode="auto">
            <a:xfrm>
              <a:off x="4556" y="3380"/>
              <a:ext cx="27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i="0">
                  <a:solidFill>
                    <a:srgbClr val="4D4D4D"/>
                  </a:solidFill>
                </a:rPr>
                <a:t>113</a:t>
              </a:r>
            </a:p>
          </p:txBody>
        </p:sp>
        <p:sp>
          <p:nvSpPr>
            <p:cNvPr id="103454" name="Rectangle 112"/>
            <p:cNvSpPr>
              <a:spLocks noChangeArrowheads="1"/>
            </p:cNvSpPr>
            <p:nvPr/>
          </p:nvSpPr>
          <p:spPr bwMode="auto">
            <a:xfrm>
              <a:off x="4960" y="3380"/>
              <a:ext cx="22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i="0">
                  <a:solidFill>
                    <a:srgbClr val="4D4D4D"/>
                  </a:solidFill>
                </a:rPr>
                <a:t>55</a:t>
              </a:r>
            </a:p>
          </p:txBody>
        </p:sp>
        <p:sp>
          <p:nvSpPr>
            <p:cNvPr id="103455" name="Rectangle 113"/>
            <p:cNvSpPr>
              <a:spLocks noChangeArrowheads="1"/>
            </p:cNvSpPr>
            <p:nvPr/>
          </p:nvSpPr>
          <p:spPr bwMode="auto">
            <a:xfrm>
              <a:off x="5338" y="3380"/>
              <a:ext cx="22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i="0">
                  <a:solidFill>
                    <a:srgbClr val="4D4D4D"/>
                  </a:solidFill>
                </a:rPr>
                <a:t>13</a:t>
              </a:r>
            </a:p>
          </p:txBody>
        </p:sp>
        <p:sp>
          <p:nvSpPr>
            <p:cNvPr id="103456" name="Rectangle 114"/>
            <p:cNvSpPr>
              <a:spLocks noChangeArrowheads="1"/>
            </p:cNvSpPr>
            <p:nvPr/>
          </p:nvSpPr>
          <p:spPr bwMode="auto">
            <a:xfrm>
              <a:off x="3043" y="3512"/>
              <a:ext cx="27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i="0">
                  <a:solidFill>
                    <a:srgbClr val="008000"/>
                  </a:solidFill>
                </a:rPr>
                <a:t>253</a:t>
              </a:r>
            </a:p>
          </p:txBody>
        </p:sp>
        <p:sp>
          <p:nvSpPr>
            <p:cNvPr id="103457" name="Rectangle 115"/>
            <p:cNvSpPr>
              <a:spLocks noChangeArrowheads="1"/>
            </p:cNvSpPr>
            <p:nvPr/>
          </p:nvSpPr>
          <p:spPr bwMode="auto">
            <a:xfrm>
              <a:off x="3424" y="3512"/>
              <a:ext cx="27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i="0">
                  <a:solidFill>
                    <a:srgbClr val="008000"/>
                  </a:solidFill>
                </a:rPr>
                <a:t>193</a:t>
              </a:r>
            </a:p>
          </p:txBody>
        </p:sp>
        <p:sp>
          <p:nvSpPr>
            <p:cNvPr id="103458" name="Rectangle 116"/>
            <p:cNvSpPr>
              <a:spLocks noChangeArrowheads="1"/>
            </p:cNvSpPr>
            <p:nvPr/>
          </p:nvSpPr>
          <p:spPr bwMode="auto">
            <a:xfrm>
              <a:off x="3802" y="3512"/>
              <a:ext cx="27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i="0">
                  <a:solidFill>
                    <a:srgbClr val="008000"/>
                  </a:solidFill>
                </a:rPr>
                <a:t>159</a:t>
              </a:r>
            </a:p>
          </p:txBody>
        </p:sp>
        <p:sp>
          <p:nvSpPr>
            <p:cNvPr id="103459" name="Rectangle 117"/>
            <p:cNvSpPr>
              <a:spLocks noChangeArrowheads="1"/>
            </p:cNvSpPr>
            <p:nvPr/>
          </p:nvSpPr>
          <p:spPr bwMode="auto">
            <a:xfrm>
              <a:off x="4186" y="3512"/>
              <a:ext cx="27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i="0">
                  <a:solidFill>
                    <a:srgbClr val="008000"/>
                  </a:solidFill>
                </a:rPr>
                <a:t>143</a:t>
              </a:r>
            </a:p>
          </p:txBody>
        </p:sp>
        <p:sp>
          <p:nvSpPr>
            <p:cNvPr id="103460" name="Rectangle 118"/>
            <p:cNvSpPr>
              <a:spLocks noChangeArrowheads="1"/>
            </p:cNvSpPr>
            <p:nvPr/>
          </p:nvSpPr>
          <p:spPr bwMode="auto">
            <a:xfrm>
              <a:off x="4556" y="3512"/>
              <a:ext cx="27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i="0">
                  <a:solidFill>
                    <a:srgbClr val="008000"/>
                  </a:solidFill>
                </a:rPr>
                <a:t>116</a:t>
              </a:r>
            </a:p>
          </p:txBody>
        </p:sp>
        <p:sp>
          <p:nvSpPr>
            <p:cNvPr id="103461" name="Rectangle 119"/>
            <p:cNvSpPr>
              <a:spLocks noChangeArrowheads="1"/>
            </p:cNvSpPr>
            <p:nvPr/>
          </p:nvSpPr>
          <p:spPr bwMode="auto">
            <a:xfrm>
              <a:off x="4960" y="3512"/>
              <a:ext cx="22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i="0">
                  <a:solidFill>
                    <a:srgbClr val="008000"/>
                  </a:solidFill>
                </a:rPr>
                <a:t>52</a:t>
              </a:r>
            </a:p>
          </p:txBody>
        </p:sp>
        <p:sp>
          <p:nvSpPr>
            <p:cNvPr id="103462" name="Rectangle 120"/>
            <p:cNvSpPr>
              <a:spLocks noChangeArrowheads="1"/>
            </p:cNvSpPr>
            <p:nvPr/>
          </p:nvSpPr>
          <p:spPr bwMode="auto">
            <a:xfrm>
              <a:off x="5338" y="3512"/>
              <a:ext cx="22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i="0">
                  <a:solidFill>
                    <a:srgbClr val="008000"/>
                  </a:solidFill>
                </a:rPr>
                <a:t>11</a:t>
              </a:r>
            </a:p>
          </p:txBody>
        </p:sp>
        <p:sp>
          <p:nvSpPr>
            <p:cNvPr id="103463" name="Rectangle 121"/>
            <p:cNvSpPr>
              <a:spLocks noChangeArrowheads="1"/>
            </p:cNvSpPr>
            <p:nvPr/>
          </p:nvSpPr>
          <p:spPr bwMode="auto">
            <a:xfrm>
              <a:off x="3043" y="3652"/>
              <a:ext cx="27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i="0">
                  <a:solidFill>
                    <a:srgbClr val="FF6600"/>
                  </a:solidFill>
                </a:rPr>
                <a:t>250</a:t>
              </a:r>
            </a:p>
          </p:txBody>
        </p:sp>
        <p:sp>
          <p:nvSpPr>
            <p:cNvPr id="103464" name="Rectangle 122"/>
            <p:cNvSpPr>
              <a:spLocks noChangeArrowheads="1"/>
            </p:cNvSpPr>
            <p:nvPr/>
          </p:nvSpPr>
          <p:spPr bwMode="auto">
            <a:xfrm>
              <a:off x="3424" y="3652"/>
              <a:ext cx="27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i="0">
                  <a:solidFill>
                    <a:srgbClr val="FF6600"/>
                  </a:solidFill>
                </a:rPr>
                <a:t>195</a:t>
              </a:r>
            </a:p>
          </p:txBody>
        </p:sp>
        <p:sp>
          <p:nvSpPr>
            <p:cNvPr id="103465" name="Rectangle 123"/>
            <p:cNvSpPr>
              <a:spLocks noChangeArrowheads="1"/>
            </p:cNvSpPr>
            <p:nvPr/>
          </p:nvSpPr>
          <p:spPr bwMode="auto">
            <a:xfrm>
              <a:off x="3802" y="3652"/>
              <a:ext cx="27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i="0">
                  <a:solidFill>
                    <a:srgbClr val="FF6600"/>
                  </a:solidFill>
                </a:rPr>
                <a:t>169</a:t>
              </a:r>
            </a:p>
          </p:txBody>
        </p:sp>
        <p:sp>
          <p:nvSpPr>
            <p:cNvPr id="103466" name="Rectangle 124"/>
            <p:cNvSpPr>
              <a:spLocks noChangeArrowheads="1"/>
            </p:cNvSpPr>
            <p:nvPr/>
          </p:nvSpPr>
          <p:spPr bwMode="auto">
            <a:xfrm>
              <a:off x="4186" y="3652"/>
              <a:ext cx="27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i="0">
                  <a:solidFill>
                    <a:srgbClr val="FF6600"/>
                  </a:solidFill>
                </a:rPr>
                <a:t>155</a:t>
              </a:r>
            </a:p>
          </p:txBody>
        </p:sp>
        <p:sp>
          <p:nvSpPr>
            <p:cNvPr id="103467" name="Rectangle 125"/>
            <p:cNvSpPr>
              <a:spLocks noChangeArrowheads="1"/>
            </p:cNvSpPr>
            <p:nvPr/>
          </p:nvSpPr>
          <p:spPr bwMode="auto">
            <a:xfrm>
              <a:off x="4555" y="3652"/>
              <a:ext cx="27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i="0">
                  <a:solidFill>
                    <a:srgbClr val="FF6600"/>
                  </a:solidFill>
                </a:rPr>
                <a:t>126</a:t>
              </a:r>
            </a:p>
          </p:txBody>
        </p:sp>
        <p:sp>
          <p:nvSpPr>
            <p:cNvPr id="103468" name="Rectangle 126"/>
            <p:cNvSpPr>
              <a:spLocks noChangeArrowheads="1"/>
            </p:cNvSpPr>
            <p:nvPr/>
          </p:nvSpPr>
          <p:spPr bwMode="auto">
            <a:xfrm>
              <a:off x="4960" y="3652"/>
              <a:ext cx="22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i="0">
                  <a:solidFill>
                    <a:srgbClr val="FF6600"/>
                  </a:solidFill>
                </a:rPr>
                <a:t>59</a:t>
              </a:r>
            </a:p>
          </p:txBody>
        </p:sp>
        <p:sp>
          <p:nvSpPr>
            <p:cNvPr id="103469" name="Rectangle 127"/>
            <p:cNvSpPr>
              <a:spLocks noChangeArrowheads="1"/>
            </p:cNvSpPr>
            <p:nvPr/>
          </p:nvSpPr>
          <p:spPr bwMode="auto">
            <a:xfrm>
              <a:off x="5338" y="3652"/>
              <a:ext cx="22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i="0">
                  <a:solidFill>
                    <a:srgbClr val="FF6600"/>
                  </a:solidFill>
                </a:rPr>
                <a:t>14</a:t>
              </a:r>
            </a:p>
          </p:txBody>
        </p:sp>
        <p:sp>
          <p:nvSpPr>
            <p:cNvPr id="103477" name="Rectangle 179"/>
            <p:cNvSpPr>
              <a:spLocks noChangeArrowheads="1"/>
            </p:cNvSpPr>
            <p:nvPr/>
          </p:nvSpPr>
          <p:spPr bwMode="auto">
            <a:xfrm>
              <a:off x="3078" y="1032"/>
              <a:ext cx="201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fr-FR" sz="1200" i="0">
                  <a:solidFill>
                    <a:srgbClr val="000066"/>
                  </a:solidFill>
                </a:rPr>
                <a:t>%</a:t>
              </a:r>
            </a:p>
          </p:txBody>
        </p:sp>
        <p:grpSp>
          <p:nvGrpSpPr>
            <p:cNvPr id="103480" name="Group 157"/>
            <p:cNvGrpSpPr>
              <a:grpSpLocks/>
            </p:cNvGrpSpPr>
            <p:nvPr/>
          </p:nvGrpSpPr>
          <p:grpSpPr bwMode="auto">
            <a:xfrm>
              <a:off x="2895" y="1149"/>
              <a:ext cx="2698" cy="2217"/>
              <a:chOff x="3013" y="1088"/>
              <a:chExt cx="2698" cy="2217"/>
            </a:xfrm>
          </p:grpSpPr>
          <p:sp>
            <p:nvSpPr>
              <p:cNvPr id="103481" name="Rectangle 103"/>
              <p:cNvSpPr>
                <a:spLocks noChangeArrowheads="1"/>
              </p:cNvSpPr>
              <p:nvPr/>
            </p:nvSpPr>
            <p:spPr bwMode="auto">
              <a:xfrm>
                <a:off x="3013" y="1088"/>
                <a:ext cx="275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fr-FR" sz="1200" i="0">
                    <a:solidFill>
                      <a:srgbClr val="000066"/>
                    </a:solidFill>
                  </a:rPr>
                  <a:t>100</a:t>
                </a:r>
              </a:p>
            </p:txBody>
          </p:sp>
          <p:sp>
            <p:nvSpPr>
              <p:cNvPr id="103482" name="Rectangle 88"/>
              <p:cNvSpPr>
                <a:spLocks noChangeArrowheads="1"/>
              </p:cNvSpPr>
              <p:nvPr/>
            </p:nvSpPr>
            <p:spPr bwMode="auto">
              <a:xfrm>
                <a:off x="3213" y="3131"/>
                <a:ext cx="17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fr-FR" sz="1200" i="0">
                    <a:solidFill>
                      <a:srgbClr val="000066"/>
                    </a:solidFill>
                  </a:rPr>
                  <a:t>0</a:t>
                </a:r>
              </a:p>
            </p:txBody>
          </p:sp>
          <p:sp>
            <p:nvSpPr>
              <p:cNvPr id="103483" name="Rectangle 89"/>
              <p:cNvSpPr>
                <a:spLocks noChangeArrowheads="1"/>
              </p:cNvSpPr>
              <p:nvPr/>
            </p:nvSpPr>
            <p:spPr bwMode="auto">
              <a:xfrm>
                <a:off x="3567" y="3131"/>
                <a:ext cx="224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fr-FR" sz="1200" i="0">
                    <a:solidFill>
                      <a:srgbClr val="000066"/>
                    </a:solidFill>
                  </a:rPr>
                  <a:t>24</a:t>
                </a:r>
              </a:p>
            </p:txBody>
          </p:sp>
          <p:sp>
            <p:nvSpPr>
              <p:cNvPr id="103484" name="Rectangle 90"/>
              <p:cNvSpPr>
                <a:spLocks noChangeArrowheads="1"/>
              </p:cNvSpPr>
              <p:nvPr/>
            </p:nvSpPr>
            <p:spPr bwMode="auto">
              <a:xfrm>
                <a:off x="3945" y="3131"/>
                <a:ext cx="224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fr-FR" sz="1200" i="0">
                    <a:solidFill>
                      <a:srgbClr val="000066"/>
                    </a:solidFill>
                  </a:rPr>
                  <a:t>48</a:t>
                </a:r>
              </a:p>
            </p:txBody>
          </p:sp>
          <p:sp>
            <p:nvSpPr>
              <p:cNvPr id="103485" name="Rectangle 91"/>
              <p:cNvSpPr>
                <a:spLocks noChangeArrowheads="1"/>
              </p:cNvSpPr>
              <p:nvPr/>
            </p:nvSpPr>
            <p:spPr bwMode="auto">
              <a:xfrm>
                <a:off x="4329" y="3131"/>
                <a:ext cx="224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fr-FR" sz="1200" i="0">
                    <a:solidFill>
                      <a:srgbClr val="000066"/>
                    </a:solidFill>
                  </a:rPr>
                  <a:t>72</a:t>
                </a:r>
              </a:p>
            </p:txBody>
          </p:sp>
          <p:sp>
            <p:nvSpPr>
              <p:cNvPr id="103486" name="Rectangle 92"/>
              <p:cNvSpPr>
                <a:spLocks noChangeArrowheads="1"/>
              </p:cNvSpPr>
              <p:nvPr/>
            </p:nvSpPr>
            <p:spPr bwMode="auto">
              <a:xfrm>
                <a:off x="4699" y="3131"/>
                <a:ext cx="224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fr-FR" sz="1200" i="0">
                    <a:solidFill>
                      <a:srgbClr val="000066"/>
                    </a:solidFill>
                  </a:rPr>
                  <a:t>96</a:t>
                </a:r>
              </a:p>
            </p:txBody>
          </p:sp>
          <p:sp>
            <p:nvSpPr>
              <p:cNvPr id="103487" name="Rectangle 93"/>
              <p:cNvSpPr>
                <a:spLocks noChangeArrowheads="1"/>
              </p:cNvSpPr>
              <p:nvPr/>
            </p:nvSpPr>
            <p:spPr bwMode="auto">
              <a:xfrm>
                <a:off x="5052" y="3131"/>
                <a:ext cx="275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fr-FR" sz="1200" i="0">
                    <a:solidFill>
                      <a:srgbClr val="000066"/>
                    </a:solidFill>
                  </a:rPr>
                  <a:t>120</a:t>
                </a:r>
              </a:p>
            </p:txBody>
          </p:sp>
          <p:sp>
            <p:nvSpPr>
              <p:cNvPr id="103488" name="Rectangle 94"/>
              <p:cNvSpPr>
                <a:spLocks noChangeArrowheads="1"/>
              </p:cNvSpPr>
              <p:nvPr/>
            </p:nvSpPr>
            <p:spPr bwMode="auto">
              <a:xfrm>
                <a:off x="5429" y="3131"/>
                <a:ext cx="275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fr-FR" sz="1200" i="0">
                    <a:solidFill>
                      <a:srgbClr val="000066"/>
                    </a:solidFill>
                  </a:rPr>
                  <a:t>144</a:t>
                </a:r>
              </a:p>
            </p:txBody>
          </p:sp>
          <p:sp>
            <p:nvSpPr>
              <p:cNvPr id="103489" name="Rectangle 95"/>
              <p:cNvSpPr>
                <a:spLocks noChangeArrowheads="1"/>
              </p:cNvSpPr>
              <p:nvPr/>
            </p:nvSpPr>
            <p:spPr bwMode="auto">
              <a:xfrm>
                <a:off x="3118" y="3006"/>
                <a:ext cx="17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fr-FR" sz="1200" i="0">
                    <a:solidFill>
                      <a:srgbClr val="000066"/>
                    </a:solidFill>
                  </a:rPr>
                  <a:t>0</a:t>
                </a:r>
              </a:p>
            </p:txBody>
          </p:sp>
          <p:sp>
            <p:nvSpPr>
              <p:cNvPr id="103490" name="Rectangle 96"/>
              <p:cNvSpPr>
                <a:spLocks noChangeArrowheads="1"/>
              </p:cNvSpPr>
              <p:nvPr/>
            </p:nvSpPr>
            <p:spPr bwMode="auto">
              <a:xfrm>
                <a:off x="3071" y="2765"/>
                <a:ext cx="222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fr-FR" sz="1200" i="0">
                    <a:solidFill>
                      <a:srgbClr val="000066"/>
                    </a:solidFill>
                  </a:rPr>
                  <a:t>30</a:t>
                </a:r>
              </a:p>
            </p:txBody>
          </p:sp>
          <p:sp>
            <p:nvSpPr>
              <p:cNvPr id="103491" name="Rectangle 97"/>
              <p:cNvSpPr>
                <a:spLocks noChangeArrowheads="1"/>
              </p:cNvSpPr>
              <p:nvPr/>
            </p:nvSpPr>
            <p:spPr bwMode="auto">
              <a:xfrm>
                <a:off x="3071" y="2526"/>
                <a:ext cx="222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fr-FR" sz="1200" i="0">
                    <a:solidFill>
                      <a:srgbClr val="000066"/>
                    </a:solidFill>
                  </a:rPr>
                  <a:t>40</a:t>
                </a:r>
              </a:p>
            </p:txBody>
          </p:sp>
          <p:sp>
            <p:nvSpPr>
              <p:cNvPr id="103492" name="Rectangle 98"/>
              <p:cNvSpPr>
                <a:spLocks noChangeArrowheads="1"/>
              </p:cNvSpPr>
              <p:nvPr/>
            </p:nvSpPr>
            <p:spPr bwMode="auto">
              <a:xfrm>
                <a:off x="3071" y="2286"/>
                <a:ext cx="222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fr-FR" sz="1200" i="0">
                    <a:solidFill>
                      <a:srgbClr val="000066"/>
                    </a:solidFill>
                  </a:rPr>
                  <a:t>50</a:t>
                </a:r>
              </a:p>
            </p:txBody>
          </p:sp>
          <p:sp>
            <p:nvSpPr>
              <p:cNvPr id="103493" name="Rectangle 99"/>
              <p:cNvSpPr>
                <a:spLocks noChangeArrowheads="1"/>
              </p:cNvSpPr>
              <p:nvPr/>
            </p:nvSpPr>
            <p:spPr bwMode="auto">
              <a:xfrm>
                <a:off x="3071" y="2046"/>
                <a:ext cx="222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fr-FR" sz="1200" i="0">
                    <a:solidFill>
                      <a:srgbClr val="000066"/>
                    </a:solidFill>
                  </a:rPr>
                  <a:t>60</a:t>
                </a:r>
              </a:p>
            </p:txBody>
          </p:sp>
          <p:sp>
            <p:nvSpPr>
              <p:cNvPr id="103494" name="Rectangle 100"/>
              <p:cNvSpPr>
                <a:spLocks noChangeArrowheads="1"/>
              </p:cNvSpPr>
              <p:nvPr/>
            </p:nvSpPr>
            <p:spPr bwMode="auto">
              <a:xfrm>
                <a:off x="3071" y="1807"/>
                <a:ext cx="222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fr-FR" sz="1200" i="0">
                    <a:solidFill>
                      <a:srgbClr val="000066"/>
                    </a:solidFill>
                  </a:rPr>
                  <a:t>70</a:t>
                </a:r>
              </a:p>
            </p:txBody>
          </p:sp>
          <p:sp>
            <p:nvSpPr>
              <p:cNvPr id="103495" name="Rectangle 101"/>
              <p:cNvSpPr>
                <a:spLocks noChangeArrowheads="1"/>
              </p:cNvSpPr>
              <p:nvPr/>
            </p:nvSpPr>
            <p:spPr bwMode="auto">
              <a:xfrm>
                <a:off x="3071" y="1567"/>
                <a:ext cx="222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fr-FR" sz="1200" i="0">
                    <a:solidFill>
                      <a:srgbClr val="000066"/>
                    </a:solidFill>
                  </a:rPr>
                  <a:t>80</a:t>
                </a:r>
              </a:p>
            </p:txBody>
          </p:sp>
          <p:sp>
            <p:nvSpPr>
              <p:cNvPr id="103496" name="Rectangle 102"/>
              <p:cNvSpPr>
                <a:spLocks noChangeArrowheads="1"/>
              </p:cNvSpPr>
              <p:nvPr/>
            </p:nvSpPr>
            <p:spPr bwMode="auto">
              <a:xfrm>
                <a:off x="3071" y="1327"/>
                <a:ext cx="222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fr-FR" sz="1200" i="0">
                    <a:solidFill>
                      <a:srgbClr val="000066"/>
                    </a:solidFill>
                  </a:rPr>
                  <a:t>90</a:t>
                </a:r>
              </a:p>
            </p:txBody>
          </p:sp>
          <p:sp>
            <p:nvSpPr>
              <p:cNvPr id="103497" name="Rectangle 104"/>
              <p:cNvSpPr>
                <a:spLocks noChangeArrowheads="1"/>
              </p:cNvSpPr>
              <p:nvPr/>
            </p:nvSpPr>
            <p:spPr bwMode="auto">
              <a:xfrm>
                <a:off x="3744" y="2600"/>
                <a:ext cx="675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fr-FR" sz="1200" i="0">
                    <a:solidFill>
                      <a:srgbClr val="000066"/>
                    </a:solidFill>
                  </a:rPr>
                  <a:t>EFV + 2 INTI</a:t>
                </a:r>
              </a:p>
            </p:txBody>
          </p:sp>
          <p:sp>
            <p:nvSpPr>
              <p:cNvPr id="103498" name="Rectangle 105"/>
              <p:cNvSpPr>
                <a:spLocks noChangeArrowheads="1"/>
              </p:cNvSpPr>
              <p:nvPr/>
            </p:nvSpPr>
            <p:spPr bwMode="auto">
              <a:xfrm>
                <a:off x="3744" y="2739"/>
                <a:ext cx="728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fr-FR" sz="1200" i="0">
                    <a:solidFill>
                      <a:srgbClr val="000066"/>
                    </a:solidFill>
                  </a:rPr>
                  <a:t>LPV/r + 2 INTI</a:t>
                </a:r>
              </a:p>
            </p:txBody>
          </p:sp>
          <p:sp>
            <p:nvSpPr>
              <p:cNvPr id="103499" name="Rectangle 106"/>
              <p:cNvSpPr>
                <a:spLocks noChangeArrowheads="1"/>
              </p:cNvSpPr>
              <p:nvPr/>
            </p:nvSpPr>
            <p:spPr bwMode="auto">
              <a:xfrm>
                <a:off x="3744" y="2858"/>
                <a:ext cx="653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fr-FR" sz="1200" i="0">
                    <a:solidFill>
                      <a:srgbClr val="000066"/>
                    </a:solidFill>
                  </a:rPr>
                  <a:t>EFV + LPV/r</a:t>
                </a:r>
              </a:p>
            </p:txBody>
          </p:sp>
          <p:sp>
            <p:nvSpPr>
              <p:cNvPr id="103500" name="Line 129"/>
              <p:cNvSpPr>
                <a:spLocks noChangeShapeType="1"/>
              </p:cNvSpPr>
              <p:nvPr/>
            </p:nvSpPr>
            <p:spPr bwMode="auto">
              <a:xfrm flipV="1">
                <a:off x="5195" y="3080"/>
                <a:ext cx="1" cy="48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3501" name="Line 131"/>
              <p:cNvSpPr>
                <a:spLocks noChangeShapeType="1"/>
              </p:cNvSpPr>
              <p:nvPr/>
            </p:nvSpPr>
            <p:spPr bwMode="auto">
              <a:xfrm>
                <a:off x="3259" y="1896"/>
                <a:ext cx="49" cy="1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3502" name="Line 133"/>
              <p:cNvSpPr>
                <a:spLocks noChangeShapeType="1"/>
              </p:cNvSpPr>
              <p:nvPr/>
            </p:nvSpPr>
            <p:spPr bwMode="auto">
              <a:xfrm>
                <a:off x="3259" y="1655"/>
                <a:ext cx="49" cy="1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3503" name="Line 135"/>
              <p:cNvSpPr>
                <a:spLocks noChangeShapeType="1"/>
              </p:cNvSpPr>
              <p:nvPr/>
            </p:nvSpPr>
            <p:spPr bwMode="auto">
              <a:xfrm>
                <a:off x="3259" y="1413"/>
                <a:ext cx="49" cy="1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3504" name="Line 136"/>
              <p:cNvSpPr>
                <a:spLocks noChangeShapeType="1"/>
              </p:cNvSpPr>
              <p:nvPr/>
            </p:nvSpPr>
            <p:spPr bwMode="auto">
              <a:xfrm>
                <a:off x="3307" y="1172"/>
                <a:ext cx="1" cy="241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3505" name="Line 137"/>
              <p:cNvSpPr>
                <a:spLocks noChangeShapeType="1"/>
              </p:cNvSpPr>
              <p:nvPr/>
            </p:nvSpPr>
            <p:spPr bwMode="auto">
              <a:xfrm flipV="1">
                <a:off x="4062" y="3080"/>
                <a:ext cx="1" cy="48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3506" name="Line 138"/>
              <p:cNvSpPr>
                <a:spLocks noChangeShapeType="1"/>
              </p:cNvSpPr>
              <p:nvPr/>
            </p:nvSpPr>
            <p:spPr bwMode="auto">
              <a:xfrm flipV="1">
                <a:off x="4440" y="3080"/>
                <a:ext cx="1" cy="48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3507" name="Line 140"/>
              <p:cNvSpPr>
                <a:spLocks noChangeShapeType="1"/>
              </p:cNvSpPr>
              <p:nvPr/>
            </p:nvSpPr>
            <p:spPr bwMode="auto">
              <a:xfrm flipV="1">
                <a:off x="4817" y="3080"/>
                <a:ext cx="1" cy="48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3508" name="Line 145"/>
              <p:cNvSpPr>
                <a:spLocks noChangeShapeType="1"/>
              </p:cNvSpPr>
              <p:nvPr/>
            </p:nvSpPr>
            <p:spPr bwMode="auto">
              <a:xfrm>
                <a:off x="3259" y="2622"/>
                <a:ext cx="50" cy="1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3509" name="Line 146"/>
              <p:cNvSpPr>
                <a:spLocks noChangeShapeType="1"/>
              </p:cNvSpPr>
              <p:nvPr/>
            </p:nvSpPr>
            <p:spPr bwMode="auto">
              <a:xfrm>
                <a:off x="3259" y="2139"/>
                <a:ext cx="49" cy="0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3510" name="Line 149"/>
              <p:cNvSpPr>
                <a:spLocks noChangeShapeType="1"/>
              </p:cNvSpPr>
              <p:nvPr/>
            </p:nvSpPr>
            <p:spPr bwMode="auto">
              <a:xfrm>
                <a:off x="3259" y="2380"/>
                <a:ext cx="50" cy="1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3511" name="Line 150"/>
              <p:cNvSpPr>
                <a:spLocks noChangeShapeType="1"/>
              </p:cNvSpPr>
              <p:nvPr/>
            </p:nvSpPr>
            <p:spPr bwMode="auto">
              <a:xfrm flipH="1">
                <a:off x="3272" y="2991"/>
                <a:ext cx="33" cy="31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3512" name="Line 152"/>
              <p:cNvSpPr>
                <a:spLocks noChangeShapeType="1"/>
              </p:cNvSpPr>
              <p:nvPr/>
            </p:nvSpPr>
            <p:spPr bwMode="auto">
              <a:xfrm>
                <a:off x="3306" y="3080"/>
                <a:ext cx="1" cy="48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3513" name="Line 153"/>
              <p:cNvSpPr>
                <a:spLocks noChangeShapeType="1"/>
              </p:cNvSpPr>
              <p:nvPr/>
            </p:nvSpPr>
            <p:spPr bwMode="auto">
              <a:xfrm>
                <a:off x="3259" y="3080"/>
                <a:ext cx="47" cy="1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3514" name="Line 154"/>
              <p:cNvSpPr>
                <a:spLocks noChangeShapeType="1"/>
              </p:cNvSpPr>
              <p:nvPr/>
            </p:nvSpPr>
            <p:spPr bwMode="auto">
              <a:xfrm flipH="1">
                <a:off x="3268" y="2958"/>
                <a:ext cx="41" cy="38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3515" name="Line 156"/>
              <p:cNvSpPr>
                <a:spLocks noChangeShapeType="1"/>
              </p:cNvSpPr>
              <p:nvPr/>
            </p:nvSpPr>
            <p:spPr bwMode="auto">
              <a:xfrm>
                <a:off x="3259" y="2864"/>
                <a:ext cx="50" cy="1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3516" name="Line 157"/>
              <p:cNvSpPr>
                <a:spLocks noChangeShapeType="1"/>
              </p:cNvSpPr>
              <p:nvPr/>
            </p:nvSpPr>
            <p:spPr bwMode="auto">
              <a:xfrm flipV="1">
                <a:off x="3685" y="3080"/>
                <a:ext cx="1" cy="48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3517" name="Line 158"/>
              <p:cNvSpPr>
                <a:spLocks noChangeShapeType="1"/>
              </p:cNvSpPr>
              <p:nvPr/>
            </p:nvSpPr>
            <p:spPr bwMode="auto">
              <a:xfrm flipH="1">
                <a:off x="3309" y="2924"/>
                <a:ext cx="34" cy="34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3518" name="Line 159"/>
              <p:cNvSpPr>
                <a:spLocks noChangeShapeType="1"/>
              </p:cNvSpPr>
              <p:nvPr/>
            </p:nvSpPr>
            <p:spPr bwMode="auto">
              <a:xfrm flipH="1">
                <a:off x="3305" y="2950"/>
                <a:ext cx="42" cy="41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grpSp>
            <p:nvGrpSpPr>
              <p:cNvPr id="103519" name="Group 162"/>
              <p:cNvGrpSpPr>
                <a:grpSpLocks/>
              </p:cNvGrpSpPr>
              <p:nvPr/>
            </p:nvGrpSpPr>
            <p:grpSpPr bwMode="auto">
              <a:xfrm>
                <a:off x="3538" y="2696"/>
                <a:ext cx="204" cy="252"/>
                <a:chOff x="4441" y="2992"/>
                <a:chExt cx="219" cy="275"/>
              </a:xfrm>
            </p:grpSpPr>
            <p:sp>
              <p:nvSpPr>
                <p:cNvPr id="103528" name="Line 163"/>
                <p:cNvSpPr>
                  <a:spLocks noChangeShapeType="1"/>
                </p:cNvSpPr>
                <p:nvPr/>
              </p:nvSpPr>
              <p:spPr bwMode="auto">
                <a:xfrm flipH="1">
                  <a:off x="4441" y="2992"/>
                  <a:ext cx="219" cy="1"/>
                </a:xfrm>
                <a:prstGeom prst="line">
                  <a:avLst/>
                </a:prstGeom>
                <a:noFill/>
                <a:ln w="25400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03529" name="Line 164"/>
                <p:cNvSpPr>
                  <a:spLocks noChangeShapeType="1"/>
                </p:cNvSpPr>
                <p:nvPr/>
              </p:nvSpPr>
              <p:spPr bwMode="auto">
                <a:xfrm flipH="1">
                  <a:off x="4441" y="3129"/>
                  <a:ext cx="219" cy="1"/>
                </a:xfrm>
                <a:prstGeom prst="line">
                  <a:avLst/>
                </a:prstGeom>
                <a:noFill/>
                <a:ln w="25400">
                  <a:solidFill>
                    <a:srgbClr val="008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03530" name="Line 165"/>
                <p:cNvSpPr>
                  <a:spLocks noChangeShapeType="1"/>
                </p:cNvSpPr>
                <p:nvPr/>
              </p:nvSpPr>
              <p:spPr bwMode="auto">
                <a:xfrm flipH="1">
                  <a:off x="4441" y="3266"/>
                  <a:ext cx="219" cy="1"/>
                </a:xfrm>
                <a:prstGeom prst="line">
                  <a:avLst/>
                </a:prstGeom>
                <a:noFill/>
                <a:ln w="25400">
                  <a:solidFill>
                    <a:srgbClr val="E673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FR"/>
                </a:p>
              </p:txBody>
            </p:sp>
          </p:grpSp>
          <p:sp>
            <p:nvSpPr>
              <p:cNvPr id="103520" name="Freeform 166"/>
              <p:cNvSpPr>
                <a:spLocks/>
              </p:cNvSpPr>
              <p:nvPr/>
            </p:nvSpPr>
            <p:spPr bwMode="auto">
              <a:xfrm>
                <a:off x="3307" y="1172"/>
                <a:ext cx="1793" cy="1040"/>
              </a:xfrm>
              <a:custGeom>
                <a:avLst/>
                <a:gdLst>
                  <a:gd name="T0" fmla="*/ 17 w 5751"/>
                  <a:gd name="T1" fmla="*/ 12 h 3411"/>
                  <a:gd name="T2" fmla="*/ 17 w 5751"/>
                  <a:gd name="T3" fmla="*/ 12 h 3411"/>
                  <a:gd name="T4" fmla="*/ 17 w 5751"/>
                  <a:gd name="T5" fmla="*/ 12 h 3411"/>
                  <a:gd name="T6" fmla="*/ 17 w 5751"/>
                  <a:gd name="T7" fmla="*/ 12 h 3411"/>
                  <a:gd name="T8" fmla="*/ 17 w 5751"/>
                  <a:gd name="T9" fmla="*/ 12 h 3411"/>
                  <a:gd name="T10" fmla="*/ 17 w 5751"/>
                  <a:gd name="T11" fmla="*/ 12 h 3411"/>
                  <a:gd name="T12" fmla="*/ 17 w 5751"/>
                  <a:gd name="T13" fmla="*/ 12 h 3411"/>
                  <a:gd name="T14" fmla="*/ 17 w 5751"/>
                  <a:gd name="T15" fmla="*/ 12 h 3411"/>
                  <a:gd name="T16" fmla="*/ 17 w 5751"/>
                  <a:gd name="T17" fmla="*/ 12 h 3411"/>
                  <a:gd name="T18" fmla="*/ 17 w 5751"/>
                  <a:gd name="T19" fmla="*/ 12 h 3411"/>
                  <a:gd name="T20" fmla="*/ 17 w 5751"/>
                  <a:gd name="T21" fmla="*/ 12 h 3411"/>
                  <a:gd name="T22" fmla="*/ 17 w 5751"/>
                  <a:gd name="T23" fmla="*/ 12 h 3411"/>
                  <a:gd name="T24" fmla="*/ 17 w 5751"/>
                  <a:gd name="T25" fmla="*/ 12 h 3411"/>
                  <a:gd name="T26" fmla="*/ 17 w 5751"/>
                  <a:gd name="T27" fmla="*/ 12 h 3411"/>
                  <a:gd name="T28" fmla="*/ 17 w 5751"/>
                  <a:gd name="T29" fmla="*/ 12 h 3411"/>
                  <a:gd name="T30" fmla="*/ 17 w 5751"/>
                  <a:gd name="T31" fmla="*/ 12 h 3411"/>
                  <a:gd name="T32" fmla="*/ 17 w 5751"/>
                  <a:gd name="T33" fmla="*/ 12 h 3411"/>
                  <a:gd name="T34" fmla="*/ 17 w 5751"/>
                  <a:gd name="T35" fmla="*/ 12 h 3411"/>
                  <a:gd name="T36" fmla="*/ 17 w 5751"/>
                  <a:gd name="T37" fmla="*/ 12 h 3411"/>
                  <a:gd name="T38" fmla="*/ 17 w 5751"/>
                  <a:gd name="T39" fmla="*/ 12 h 3411"/>
                  <a:gd name="T40" fmla="*/ 17 w 5751"/>
                  <a:gd name="T41" fmla="*/ 12 h 3411"/>
                  <a:gd name="T42" fmla="*/ 17 w 5751"/>
                  <a:gd name="T43" fmla="*/ 12 h 3411"/>
                  <a:gd name="T44" fmla="*/ 17 w 5751"/>
                  <a:gd name="T45" fmla="*/ 12 h 3411"/>
                  <a:gd name="T46" fmla="*/ 17 w 5751"/>
                  <a:gd name="T47" fmla="*/ 12 h 3411"/>
                  <a:gd name="T48" fmla="*/ 17 w 5751"/>
                  <a:gd name="T49" fmla="*/ 12 h 3411"/>
                  <a:gd name="T50" fmla="*/ 17 w 5751"/>
                  <a:gd name="T51" fmla="*/ 12 h 3411"/>
                  <a:gd name="T52" fmla="*/ 17 w 5751"/>
                  <a:gd name="T53" fmla="*/ 12 h 3411"/>
                  <a:gd name="T54" fmla="*/ 17 w 5751"/>
                  <a:gd name="T55" fmla="*/ 12 h 3411"/>
                  <a:gd name="T56" fmla="*/ 17 w 5751"/>
                  <a:gd name="T57" fmla="*/ 12 h 3411"/>
                  <a:gd name="T58" fmla="*/ 17 w 5751"/>
                  <a:gd name="T59" fmla="*/ 12 h 3411"/>
                  <a:gd name="T60" fmla="*/ 17 w 5751"/>
                  <a:gd name="T61" fmla="*/ 12 h 3411"/>
                  <a:gd name="T62" fmla="*/ 17 w 5751"/>
                  <a:gd name="T63" fmla="*/ 12 h 3411"/>
                  <a:gd name="T64" fmla="*/ 17 w 5751"/>
                  <a:gd name="T65" fmla="*/ 12 h 3411"/>
                  <a:gd name="T66" fmla="*/ 17 w 5751"/>
                  <a:gd name="T67" fmla="*/ 12 h 3411"/>
                  <a:gd name="T68" fmla="*/ 17 w 5751"/>
                  <a:gd name="T69" fmla="*/ 12 h 3411"/>
                  <a:gd name="T70" fmla="*/ 17 w 5751"/>
                  <a:gd name="T71" fmla="*/ 12 h 3411"/>
                  <a:gd name="T72" fmla="*/ 17 w 5751"/>
                  <a:gd name="T73" fmla="*/ 12 h 3411"/>
                  <a:gd name="T74" fmla="*/ 17 w 5751"/>
                  <a:gd name="T75" fmla="*/ 12 h 3411"/>
                  <a:gd name="T76" fmla="*/ 17 w 5751"/>
                  <a:gd name="T77" fmla="*/ 12 h 3411"/>
                  <a:gd name="T78" fmla="*/ 17 w 5751"/>
                  <a:gd name="T79" fmla="*/ 12 h 3411"/>
                  <a:gd name="T80" fmla="*/ 17 w 5751"/>
                  <a:gd name="T81" fmla="*/ 12 h 3411"/>
                  <a:gd name="T82" fmla="*/ 17 w 5751"/>
                  <a:gd name="T83" fmla="*/ 12 h 3411"/>
                  <a:gd name="T84" fmla="*/ 17 w 5751"/>
                  <a:gd name="T85" fmla="*/ 12 h 3411"/>
                  <a:gd name="T86" fmla="*/ 17 w 5751"/>
                  <a:gd name="T87" fmla="*/ 12 h 3411"/>
                  <a:gd name="T88" fmla="*/ 17 w 5751"/>
                  <a:gd name="T89" fmla="*/ 12 h 3411"/>
                  <a:gd name="T90" fmla="*/ 17 w 5751"/>
                  <a:gd name="T91" fmla="*/ 12 h 3411"/>
                  <a:gd name="T92" fmla="*/ 17 w 5751"/>
                  <a:gd name="T93" fmla="*/ 12 h 3411"/>
                  <a:gd name="T94" fmla="*/ 17 w 5751"/>
                  <a:gd name="T95" fmla="*/ 12 h 3411"/>
                  <a:gd name="T96" fmla="*/ 17 w 5751"/>
                  <a:gd name="T97" fmla="*/ 12 h 3411"/>
                  <a:gd name="T98" fmla="*/ 17 w 5751"/>
                  <a:gd name="T99" fmla="*/ 12 h 3411"/>
                  <a:gd name="T100" fmla="*/ 17 w 5751"/>
                  <a:gd name="T101" fmla="*/ 12 h 3411"/>
                  <a:gd name="T102" fmla="*/ 17 w 5751"/>
                  <a:gd name="T103" fmla="*/ 12 h 3411"/>
                  <a:gd name="T104" fmla="*/ 17 w 5751"/>
                  <a:gd name="T105" fmla="*/ 12 h 3411"/>
                  <a:gd name="T106" fmla="*/ 17 w 5751"/>
                  <a:gd name="T107" fmla="*/ 12 h 3411"/>
                  <a:gd name="T108" fmla="*/ 17 w 5751"/>
                  <a:gd name="T109" fmla="*/ 12 h 3411"/>
                  <a:gd name="T110" fmla="*/ 17 w 5751"/>
                  <a:gd name="T111" fmla="*/ 12 h 3411"/>
                  <a:gd name="T112" fmla="*/ 0 w 5751"/>
                  <a:gd name="T113" fmla="*/ 0 h 3411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5751"/>
                  <a:gd name="T172" fmla="*/ 0 h 3411"/>
                  <a:gd name="T173" fmla="*/ 5751 w 5751"/>
                  <a:gd name="T174" fmla="*/ 3411 h 3411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5751" h="3411">
                    <a:moveTo>
                      <a:pt x="5751" y="3411"/>
                    </a:moveTo>
                    <a:lnTo>
                      <a:pt x="5751" y="3338"/>
                    </a:lnTo>
                    <a:lnTo>
                      <a:pt x="5649" y="3338"/>
                    </a:lnTo>
                    <a:lnTo>
                      <a:pt x="5649" y="3276"/>
                    </a:lnTo>
                    <a:lnTo>
                      <a:pt x="5596" y="3276"/>
                    </a:lnTo>
                    <a:lnTo>
                      <a:pt x="5596" y="3216"/>
                    </a:lnTo>
                    <a:lnTo>
                      <a:pt x="5244" y="3216"/>
                    </a:lnTo>
                    <a:lnTo>
                      <a:pt x="5244" y="3166"/>
                    </a:lnTo>
                    <a:lnTo>
                      <a:pt x="4539" y="3166"/>
                    </a:lnTo>
                    <a:lnTo>
                      <a:pt x="4539" y="3123"/>
                    </a:lnTo>
                    <a:lnTo>
                      <a:pt x="4486" y="3123"/>
                    </a:lnTo>
                    <a:lnTo>
                      <a:pt x="4486" y="3049"/>
                    </a:lnTo>
                    <a:lnTo>
                      <a:pt x="4436" y="3049"/>
                    </a:lnTo>
                    <a:lnTo>
                      <a:pt x="4436" y="3011"/>
                    </a:lnTo>
                    <a:lnTo>
                      <a:pt x="4386" y="3011"/>
                    </a:lnTo>
                    <a:lnTo>
                      <a:pt x="4386" y="2973"/>
                    </a:lnTo>
                    <a:lnTo>
                      <a:pt x="4187" y="2973"/>
                    </a:lnTo>
                    <a:lnTo>
                      <a:pt x="4187" y="2936"/>
                    </a:lnTo>
                    <a:lnTo>
                      <a:pt x="3981" y="2936"/>
                    </a:lnTo>
                    <a:lnTo>
                      <a:pt x="3981" y="2899"/>
                    </a:lnTo>
                    <a:lnTo>
                      <a:pt x="3931" y="2899"/>
                    </a:lnTo>
                    <a:lnTo>
                      <a:pt x="3931" y="2864"/>
                    </a:lnTo>
                    <a:lnTo>
                      <a:pt x="3831" y="2864"/>
                    </a:lnTo>
                    <a:lnTo>
                      <a:pt x="3831" y="2825"/>
                    </a:lnTo>
                    <a:lnTo>
                      <a:pt x="3732" y="2825"/>
                    </a:lnTo>
                    <a:lnTo>
                      <a:pt x="3732" y="2787"/>
                    </a:lnTo>
                    <a:lnTo>
                      <a:pt x="3629" y="2787"/>
                    </a:lnTo>
                    <a:lnTo>
                      <a:pt x="3629" y="2755"/>
                    </a:lnTo>
                    <a:lnTo>
                      <a:pt x="3379" y="2755"/>
                    </a:lnTo>
                    <a:lnTo>
                      <a:pt x="3379" y="2716"/>
                    </a:lnTo>
                    <a:lnTo>
                      <a:pt x="3229" y="2716"/>
                    </a:lnTo>
                    <a:lnTo>
                      <a:pt x="3229" y="2644"/>
                    </a:lnTo>
                    <a:lnTo>
                      <a:pt x="2924" y="2644"/>
                    </a:lnTo>
                    <a:lnTo>
                      <a:pt x="2924" y="2571"/>
                    </a:lnTo>
                    <a:lnTo>
                      <a:pt x="2822" y="2571"/>
                    </a:lnTo>
                    <a:lnTo>
                      <a:pt x="2822" y="2462"/>
                    </a:lnTo>
                    <a:lnTo>
                      <a:pt x="2772" y="2462"/>
                    </a:lnTo>
                    <a:lnTo>
                      <a:pt x="2772" y="2428"/>
                    </a:lnTo>
                    <a:lnTo>
                      <a:pt x="2722" y="2428"/>
                    </a:lnTo>
                    <a:lnTo>
                      <a:pt x="2722" y="2390"/>
                    </a:lnTo>
                    <a:lnTo>
                      <a:pt x="2622" y="2390"/>
                    </a:lnTo>
                    <a:lnTo>
                      <a:pt x="2622" y="2319"/>
                    </a:lnTo>
                    <a:lnTo>
                      <a:pt x="2522" y="2319"/>
                    </a:lnTo>
                    <a:lnTo>
                      <a:pt x="2522" y="2282"/>
                    </a:lnTo>
                    <a:lnTo>
                      <a:pt x="2472" y="2282"/>
                    </a:lnTo>
                    <a:lnTo>
                      <a:pt x="2472" y="2211"/>
                    </a:lnTo>
                    <a:lnTo>
                      <a:pt x="2422" y="2211"/>
                    </a:lnTo>
                    <a:lnTo>
                      <a:pt x="2422" y="2138"/>
                    </a:lnTo>
                    <a:lnTo>
                      <a:pt x="2367" y="2138"/>
                    </a:lnTo>
                    <a:lnTo>
                      <a:pt x="2367" y="2064"/>
                    </a:lnTo>
                    <a:lnTo>
                      <a:pt x="2267" y="2064"/>
                    </a:lnTo>
                    <a:lnTo>
                      <a:pt x="2267" y="2029"/>
                    </a:lnTo>
                    <a:lnTo>
                      <a:pt x="2067" y="2029"/>
                    </a:lnTo>
                    <a:lnTo>
                      <a:pt x="2067" y="1989"/>
                    </a:lnTo>
                    <a:lnTo>
                      <a:pt x="2014" y="1989"/>
                    </a:lnTo>
                    <a:lnTo>
                      <a:pt x="2014" y="1849"/>
                    </a:lnTo>
                    <a:lnTo>
                      <a:pt x="1964" y="1849"/>
                    </a:lnTo>
                    <a:lnTo>
                      <a:pt x="1964" y="1811"/>
                    </a:lnTo>
                    <a:lnTo>
                      <a:pt x="1864" y="1811"/>
                    </a:lnTo>
                    <a:lnTo>
                      <a:pt x="1864" y="1777"/>
                    </a:lnTo>
                    <a:lnTo>
                      <a:pt x="1814" y="1777"/>
                    </a:lnTo>
                    <a:lnTo>
                      <a:pt x="1814" y="1740"/>
                    </a:lnTo>
                    <a:lnTo>
                      <a:pt x="1665" y="1740"/>
                    </a:lnTo>
                    <a:lnTo>
                      <a:pt x="1665" y="1671"/>
                    </a:lnTo>
                    <a:lnTo>
                      <a:pt x="1615" y="1671"/>
                    </a:lnTo>
                    <a:lnTo>
                      <a:pt x="1615" y="1564"/>
                    </a:lnTo>
                    <a:lnTo>
                      <a:pt x="1561" y="1564"/>
                    </a:lnTo>
                    <a:lnTo>
                      <a:pt x="1561" y="1528"/>
                    </a:lnTo>
                    <a:lnTo>
                      <a:pt x="1509" y="1528"/>
                    </a:lnTo>
                    <a:lnTo>
                      <a:pt x="1509" y="1493"/>
                    </a:lnTo>
                    <a:lnTo>
                      <a:pt x="1260" y="1493"/>
                    </a:lnTo>
                    <a:lnTo>
                      <a:pt x="1260" y="1456"/>
                    </a:lnTo>
                    <a:lnTo>
                      <a:pt x="1207" y="1456"/>
                    </a:lnTo>
                    <a:lnTo>
                      <a:pt x="1207" y="1387"/>
                    </a:lnTo>
                    <a:lnTo>
                      <a:pt x="1057" y="1387"/>
                    </a:lnTo>
                    <a:lnTo>
                      <a:pt x="1057" y="1354"/>
                    </a:lnTo>
                    <a:lnTo>
                      <a:pt x="1007" y="1354"/>
                    </a:lnTo>
                    <a:lnTo>
                      <a:pt x="1007" y="1182"/>
                    </a:lnTo>
                    <a:lnTo>
                      <a:pt x="907" y="1182"/>
                    </a:lnTo>
                    <a:lnTo>
                      <a:pt x="907" y="1150"/>
                    </a:lnTo>
                    <a:lnTo>
                      <a:pt x="857" y="1150"/>
                    </a:lnTo>
                    <a:lnTo>
                      <a:pt x="857" y="1113"/>
                    </a:lnTo>
                    <a:lnTo>
                      <a:pt x="807" y="1113"/>
                    </a:lnTo>
                    <a:lnTo>
                      <a:pt x="807" y="1081"/>
                    </a:lnTo>
                    <a:lnTo>
                      <a:pt x="753" y="1081"/>
                    </a:lnTo>
                    <a:lnTo>
                      <a:pt x="753" y="1045"/>
                    </a:lnTo>
                    <a:lnTo>
                      <a:pt x="653" y="1045"/>
                    </a:lnTo>
                    <a:lnTo>
                      <a:pt x="653" y="980"/>
                    </a:lnTo>
                    <a:lnTo>
                      <a:pt x="602" y="980"/>
                    </a:lnTo>
                    <a:lnTo>
                      <a:pt x="602" y="878"/>
                    </a:lnTo>
                    <a:lnTo>
                      <a:pt x="552" y="878"/>
                    </a:lnTo>
                    <a:lnTo>
                      <a:pt x="552" y="845"/>
                    </a:lnTo>
                    <a:lnTo>
                      <a:pt x="502" y="845"/>
                    </a:lnTo>
                    <a:lnTo>
                      <a:pt x="502" y="777"/>
                    </a:lnTo>
                    <a:lnTo>
                      <a:pt x="452" y="777"/>
                    </a:lnTo>
                    <a:lnTo>
                      <a:pt x="452" y="646"/>
                    </a:lnTo>
                    <a:lnTo>
                      <a:pt x="401" y="646"/>
                    </a:lnTo>
                    <a:lnTo>
                      <a:pt x="401" y="483"/>
                    </a:lnTo>
                    <a:lnTo>
                      <a:pt x="351" y="483"/>
                    </a:lnTo>
                    <a:lnTo>
                      <a:pt x="351" y="449"/>
                    </a:lnTo>
                    <a:lnTo>
                      <a:pt x="300" y="449"/>
                    </a:lnTo>
                    <a:lnTo>
                      <a:pt x="300" y="418"/>
                    </a:lnTo>
                    <a:lnTo>
                      <a:pt x="250" y="418"/>
                    </a:lnTo>
                    <a:lnTo>
                      <a:pt x="250" y="287"/>
                    </a:lnTo>
                    <a:lnTo>
                      <a:pt x="200" y="287"/>
                    </a:lnTo>
                    <a:lnTo>
                      <a:pt x="200" y="193"/>
                    </a:lnTo>
                    <a:lnTo>
                      <a:pt x="150" y="193"/>
                    </a:lnTo>
                    <a:lnTo>
                      <a:pt x="150" y="94"/>
                    </a:lnTo>
                    <a:lnTo>
                      <a:pt x="100" y="94"/>
                    </a:lnTo>
                    <a:lnTo>
                      <a:pt x="100" y="63"/>
                    </a:lnTo>
                    <a:lnTo>
                      <a:pt x="50" y="63"/>
                    </a:lnTo>
                    <a:lnTo>
                      <a:pt x="50" y="31"/>
                    </a:lnTo>
                    <a:lnTo>
                      <a:pt x="0" y="31"/>
                    </a:lnTo>
                    <a:lnTo>
                      <a:pt x="0" y="0"/>
                    </a:lnTo>
                  </a:path>
                </a:pathLst>
              </a:custGeom>
              <a:noFill/>
              <a:ln w="25400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200" i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03521" name="Freeform 167"/>
              <p:cNvSpPr>
                <a:spLocks/>
              </p:cNvSpPr>
              <p:nvPr/>
            </p:nvSpPr>
            <p:spPr bwMode="auto">
              <a:xfrm>
                <a:off x="3307" y="1172"/>
                <a:ext cx="2092" cy="1235"/>
              </a:xfrm>
              <a:custGeom>
                <a:avLst/>
                <a:gdLst>
                  <a:gd name="T0" fmla="*/ 17 w 6708"/>
                  <a:gd name="T1" fmla="*/ 12 h 4052"/>
                  <a:gd name="T2" fmla="*/ 17 w 6708"/>
                  <a:gd name="T3" fmla="*/ 12 h 4052"/>
                  <a:gd name="T4" fmla="*/ 17 w 6708"/>
                  <a:gd name="T5" fmla="*/ 12 h 4052"/>
                  <a:gd name="T6" fmla="*/ 17 w 6708"/>
                  <a:gd name="T7" fmla="*/ 12 h 4052"/>
                  <a:gd name="T8" fmla="*/ 17 w 6708"/>
                  <a:gd name="T9" fmla="*/ 12 h 4052"/>
                  <a:gd name="T10" fmla="*/ 17 w 6708"/>
                  <a:gd name="T11" fmla="*/ 12 h 4052"/>
                  <a:gd name="T12" fmla="*/ 17 w 6708"/>
                  <a:gd name="T13" fmla="*/ 12 h 4052"/>
                  <a:gd name="T14" fmla="*/ 17 w 6708"/>
                  <a:gd name="T15" fmla="*/ 12 h 4052"/>
                  <a:gd name="T16" fmla="*/ 17 w 6708"/>
                  <a:gd name="T17" fmla="*/ 12 h 4052"/>
                  <a:gd name="T18" fmla="*/ 17 w 6708"/>
                  <a:gd name="T19" fmla="*/ 12 h 4052"/>
                  <a:gd name="T20" fmla="*/ 17 w 6708"/>
                  <a:gd name="T21" fmla="*/ 12 h 4052"/>
                  <a:gd name="T22" fmla="*/ 17 w 6708"/>
                  <a:gd name="T23" fmla="*/ 12 h 4052"/>
                  <a:gd name="T24" fmla="*/ 17 w 6708"/>
                  <a:gd name="T25" fmla="*/ 12 h 4052"/>
                  <a:gd name="T26" fmla="*/ 17 w 6708"/>
                  <a:gd name="T27" fmla="*/ 12 h 4052"/>
                  <a:gd name="T28" fmla="*/ 17 w 6708"/>
                  <a:gd name="T29" fmla="*/ 12 h 4052"/>
                  <a:gd name="T30" fmla="*/ 17 w 6708"/>
                  <a:gd name="T31" fmla="*/ 12 h 4052"/>
                  <a:gd name="T32" fmla="*/ 17 w 6708"/>
                  <a:gd name="T33" fmla="*/ 12 h 4052"/>
                  <a:gd name="T34" fmla="*/ 17 w 6708"/>
                  <a:gd name="T35" fmla="*/ 12 h 4052"/>
                  <a:gd name="T36" fmla="*/ 17 w 6708"/>
                  <a:gd name="T37" fmla="*/ 12 h 4052"/>
                  <a:gd name="T38" fmla="*/ 17 w 6708"/>
                  <a:gd name="T39" fmla="*/ 12 h 4052"/>
                  <a:gd name="T40" fmla="*/ 17 w 6708"/>
                  <a:gd name="T41" fmla="*/ 12 h 4052"/>
                  <a:gd name="T42" fmla="*/ 17 w 6708"/>
                  <a:gd name="T43" fmla="*/ 12 h 4052"/>
                  <a:gd name="T44" fmla="*/ 17 w 6708"/>
                  <a:gd name="T45" fmla="*/ 12 h 4052"/>
                  <a:gd name="T46" fmla="*/ 17 w 6708"/>
                  <a:gd name="T47" fmla="*/ 12 h 4052"/>
                  <a:gd name="T48" fmla="*/ 17 w 6708"/>
                  <a:gd name="T49" fmla="*/ 12 h 4052"/>
                  <a:gd name="T50" fmla="*/ 17 w 6708"/>
                  <a:gd name="T51" fmla="*/ 12 h 4052"/>
                  <a:gd name="T52" fmla="*/ 17 w 6708"/>
                  <a:gd name="T53" fmla="*/ 12 h 4052"/>
                  <a:gd name="T54" fmla="*/ 17 w 6708"/>
                  <a:gd name="T55" fmla="*/ 12 h 4052"/>
                  <a:gd name="T56" fmla="*/ 17 w 6708"/>
                  <a:gd name="T57" fmla="*/ 12 h 4052"/>
                  <a:gd name="T58" fmla="*/ 17 w 6708"/>
                  <a:gd name="T59" fmla="*/ 12 h 4052"/>
                  <a:gd name="T60" fmla="*/ 17 w 6708"/>
                  <a:gd name="T61" fmla="*/ 12 h 4052"/>
                  <a:gd name="T62" fmla="*/ 17 w 6708"/>
                  <a:gd name="T63" fmla="*/ 12 h 4052"/>
                  <a:gd name="T64" fmla="*/ 17 w 6708"/>
                  <a:gd name="T65" fmla="*/ 12 h 4052"/>
                  <a:gd name="T66" fmla="*/ 17 w 6708"/>
                  <a:gd name="T67" fmla="*/ 12 h 4052"/>
                  <a:gd name="T68" fmla="*/ 17 w 6708"/>
                  <a:gd name="T69" fmla="*/ 12 h 4052"/>
                  <a:gd name="T70" fmla="*/ 17 w 6708"/>
                  <a:gd name="T71" fmla="*/ 12 h 4052"/>
                  <a:gd name="T72" fmla="*/ 17 w 6708"/>
                  <a:gd name="T73" fmla="*/ 12 h 4052"/>
                  <a:gd name="T74" fmla="*/ 17 w 6708"/>
                  <a:gd name="T75" fmla="*/ 12 h 4052"/>
                  <a:gd name="T76" fmla="*/ 17 w 6708"/>
                  <a:gd name="T77" fmla="*/ 12 h 4052"/>
                  <a:gd name="T78" fmla="*/ 17 w 6708"/>
                  <a:gd name="T79" fmla="*/ 12 h 4052"/>
                  <a:gd name="T80" fmla="*/ 17 w 6708"/>
                  <a:gd name="T81" fmla="*/ 12 h 4052"/>
                  <a:gd name="T82" fmla="*/ 17 w 6708"/>
                  <a:gd name="T83" fmla="*/ 12 h 4052"/>
                  <a:gd name="T84" fmla="*/ 17 w 6708"/>
                  <a:gd name="T85" fmla="*/ 12 h 4052"/>
                  <a:gd name="T86" fmla="*/ 17 w 6708"/>
                  <a:gd name="T87" fmla="*/ 12 h 4052"/>
                  <a:gd name="T88" fmla="*/ 17 w 6708"/>
                  <a:gd name="T89" fmla="*/ 12 h 4052"/>
                  <a:gd name="T90" fmla="*/ 17 w 6708"/>
                  <a:gd name="T91" fmla="*/ 12 h 4052"/>
                  <a:gd name="T92" fmla="*/ 17 w 6708"/>
                  <a:gd name="T93" fmla="*/ 12 h 4052"/>
                  <a:gd name="T94" fmla="*/ 17 w 6708"/>
                  <a:gd name="T95" fmla="*/ 12 h 4052"/>
                  <a:gd name="T96" fmla="*/ 17 w 6708"/>
                  <a:gd name="T97" fmla="*/ 12 h 4052"/>
                  <a:gd name="T98" fmla="*/ 17 w 6708"/>
                  <a:gd name="T99" fmla="*/ 12 h 4052"/>
                  <a:gd name="T100" fmla="*/ 17 w 6708"/>
                  <a:gd name="T101" fmla="*/ 12 h 4052"/>
                  <a:gd name="T102" fmla="*/ 17 w 6708"/>
                  <a:gd name="T103" fmla="*/ 12 h 4052"/>
                  <a:gd name="T104" fmla="*/ 17 w 6708"/>
                  <a:gd name="T105" fmla="*/ 12 h 4052"/>
                  <a:gd name="T106" fmla="*/ 17 w 6708"/>
                  <a:gd name="T107" fmla="*/ 12 h 4052"/>
                  <a:gd name="T108" fmla="*/ 17 w 6708"/>
                  <a:gd name="T109" fmla="*/ 12 h 4052"/>
                  <a:gd name="T110" fmla="*/ 17 w 6708"/>
                  <a:gd name="T111" fmla="*/ 12 h 4052"/>
                  <a:gd name="T112" fmla="*/ 17 w 6708"/>
                  <a:gd name="T113" fmla="*/ 12 h 4052"/>
                  <a:gd name="T114" fmla="*/ 17 w 6708"/>
                  <a:gd name="T115" fmla="*/ 12 h 4052"/>
                  <a:gd name="T116" fmla="*/ 17 w 6708"/>
                  <a:gd name="T117" fmla="*/ 12 h 4052"/>
                  <a:gd name="T118" fmla="*/ 17 w 6708"/>
                  <a:gd name="T119" fmla="*/ 12 h 4052"/>
                  <a:gd name="T120" fmla="*/ 17 w 6708"/>
                  <a:gd name="T121" fmla="*/ 12 h 4052"/>
                  <a:gd name="T122" fmla="*/ 17 w 6708"/>
                  <a:gd name="T123" fmla="*/ 12 h 4052"/>
                  <a:gd name="T124" fmla="*/ 0 w 6708"/>
                  <a:gd name="T125" fmla="*/ 0 h 4052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  <a:gd name="T189" fmla="*/ 0 w 6708"/>
                  <a:gd name="T190" fmla="*/ 0 h 4052"/>
                  <a:gd name="T191" fmla="*/ 6708 w 6708"/>
                  <a:gd name="T192" fmla="*/ 4052 h 4052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T189" t="T190" r="T191" b="T192"/>
                <a:pathLst>
                  <a:path w="6708" h="4052">
                    <a:moveTo>
                      <a:pt x="6708" y="4052"/>
                    </a:moveTo>
                    <a:lnTo>
                      <a:pt x="6708" y="3925"/>
                    </a:lnTo>
                    <a:lnTo>
                      <a:pt x="6456" y="3925"/>
                    </a:lnTo>
                    <a:lnTo>
                      <a:pt x="6456" y="3828"/>
                    </a:lnTo>
                    <a:lnTo>
                      <a:pt x="6303" y="3828"/>
                    </a:lnTo>
                    <a:lnTo>
                      <a:pt x="6303" y="3737"/>
                    </a:lnTo>
                    <a:lnTo>
                      <a:pt x="6204" y="3737"/>
                    </a:lnTo>
                    <a:lnTo>
                      <a:pt x="6204" y="3650"/>
                    </a:lnTo>
                    <a:lnTo>
                      <a:pt x="5951" y="3650"/>
                    </a:lnTo>
                    <a:lnTo>
                      <a:pt x="5951" y="3575"/>
                    </a:lnTo>
                    <a:lnTo>
                      <a:pt x="5851" y="3575"/>
                    </a:lnTo>
                    <a:lnTo>
                      <a:pt x="5851" y="3507"/>
                    </a:lnTo>
                    <a:lnTo>
                      <a:pt x="5701" y="3507"/>
                    </a:lnTo>
                    <a:lnTo>
                      <a:pt x="5701" y="3385"/>
                    </a:lnTo>
                    <a:lnTo>
                      <a:pt x="5649" y="3385"/>
                    </a:lnTo>
                    <a:lnTo>
                      <a:pt x="5649" y="3328"/>
                    </a:lnTo>
                    <a:lnTo>
                      <a:pt x="5546" y="3328"/>
                    </a:lnTo>
                    <a:lnTo>
                      <a:pt x="5546" y="3276"/>
                    </a:lnTo>
                    <a:lnTo>
                      <a:pt x="5294" y="3276"/>
                    </a:lnTo>
                    <a:lnTo>
                      <a:pt x="5294" y="3226"/>
                    </a:lnTo>
                    <a:lnTo>
                      <a:pt x="4944" y="3226"/>
                    </a:lnTo>
                    <a:lnTo>
                      <a:pt x="4944" y="3185"/>
                    </a:lnTo>
                    <a:lnTo>
                      <a:pt x="4841" y="3185"/>
                    </a:lnTo>
                    <a:lnTo>
                      <a:pt x="4841" y="3147"/>
                    </a:lnTo>
                    <a:lnTo>
                      <a:pt x="4789" y="3147"/>
                    </a:lnTo>
                    <a:lnTo>
                      <a:pt x="4789" y="3108"/>
                    </a:lnTo>
                    <a:lnTo>
                      <a:pt x="4589" y="3108"/>
                    </a:lnTo>
                    <a:lnTo>
                      <a:pt x="4589" y="3073"/>
                    </a:lnTo>
                    <a:lnTo>
                      <a:pt x="4486" y="3073"/>
                    </a:lnTo>
                    <a:lnTo>
                      <a:pt x="4486" y="3037"/>
                    </a:lnTo>
                    <a:lnTo>
                      <a:pt x="4436" y="3037"/>
                    </a:lnTo>
                    <a:lnTo>
                      <a:pt x="4436" y="2930"/>
                    </a:lnTo>
                    <a:lnTo>
                      <a:pt x="4386" y="2930"/>
                    </a:lnTo>
                    <a:lnTo>
                      <a:pt x="4386" y="2895"/>
                    </a:lnTo>
                    <a:lnTo>
                      <a:pt x="4087" y="2895"/>
                    </a:lnTo>
                    <a:lnTo>
                      <a:pt x="4087" y="2861"/>
                    </a:lnTo>
                    <a:lnTo>
                      <a:pt x="4034" y="2861"/>
                    </a:lnTo>
                    <a:lnTo>
                      <a:pt x="4034" y="2825"/>
                    </a:lnTo>
                    <a:lnTo>
                      <a:pt x="3831" y="2825"/>
                    </a:lnTo>
                    <a:lnTo>
                      <a:pt x="3831" y="2792"/>
                    </a:lnTo>
                    <a:lnTo>
                      <a:pt x="3732" y="2792"/>
                    </a:lnTo>
                    <a:lnTo>
                      <a:pt x="3732" y="2756"/>
                    </a:lnTo>
                    <a:lnTo>
                      <a:pt x="3679" y="2756"/>
                    </a:lnTo>
                    <a:lnTo>
                      <a:pt x="3679" y="2687"/>
                    </a:lnTo>
                    <a:lnTo>
                      <a:pt x="3629" y="2687"/>
                    </a:lnTo>
                    <a:lnTo>
                      <a:pt x="3629" y="2550"/>
                    </a:lnTo>
                    <a:lnTo>
                      <a:pt x="3379" y="2550"/>
                    </a:lnTo>
                    <a:lnTo>
                      <a:pt x="3379" y="2481"/>
                    </a:lnTo>
                    <a:lnTo>
                      <a:pt x="3279" y="2481"/>
                    </a:lnTo>
                    <a:lnTo>
                      <a:pt x="3279" y="2442"/>
                    </a:lnTo>
                    <a:lnTo>
                      <a:pt x="3229" y="2442"/>
                    </a:lnTo>
                    <a:lnTo>
                      <a:pt x="3229" y="2409"/>
                    </a:lnTo>
                    <a:lnTo>
                      <a:pt x="3174" y="2409"/>
                    </a:lnTo>
                    <a:lnTo>
                      <a:pt x="3174" y="2373"/>
                    </a:lnTo>
                    <a:lnTo>
                      <a:pt x="2924" y="2373"/>
                    </a:lnTo>
                    <a:lnTo>
                      <a:pt x="2924" y="2340"/>
                    </a:lnTo>
                    <a:lnTo>
                      <a:pt x="2822" y="2340"/>
                    </a:lnTo>
                    <a:lnTo>
                      <a:pt x="2822" y="2270"/>
                    </a:lnTo>
                    <a:lnTo>
                      <a:pt x="2772" y="2270"/>
                    </a:lnTo>
                    <a:lnTo>
                      <a:pt x="2772" y="2235"/>
                    </a:lnTo>
                    <a:lnTo>
                      <a:pt x="2472" y="2235"/>
                    </a:lnTo>
                    <a:lnTo>
                      <a:pt x="2472" y="2166"/>
                    </a:lnTo>
                    <a:lnTo>
                      <a:pt x="2422" y="2166"/>
                    </a:lnTo>
                    <a:lnTo>
                      <a:pt x="2422" y="2135"/>
                    </a:lnTo>
                    <a:lnTo>
                      <a:pt x="2067" y="2135"/>
                    </a:lnTo>
                    <a:lnTo>
                      <a:pt x="2067" y="2101"/>
                    </a:lnTo>
                    <a:lnTo>
                      <a:pt x="1964" y="2101"/>
                    </a:lnTo>
                    <a:lnTo>
                      <a:pt x="1964" y="2066"/>
                    </a:lnTo>
                    <a:lnTo>
                      <a:pt x="1914" y="2066"/>
                    </a:lnTo>
                    <a:lnTo>
                      <a:pt x="1914" y="2030"/>
                    </a:lnTo>
                    <a:lnTo>
                      <a:pt x="1814" y="2030"/>
                    </a:lnTo>
                    <a:lnTo>
                      <a:pt x="1814" y="1999"/>
                    </a:lnTo>
                    <a:lnTo>
                      <a:pt x="1715" y="1999"/>
                    </a:lnTo>
                    <a:lnTo>
                      <a:pt x="1715" y="1930"/>
                    </a:lnTo>
                    <a:lnTo>
                      <a:pt x="1665" y="1930"/>
                    </a:lnTo>
                    <a:lnTo>
                      <a:pt x="1665" y="1867"/>
                    </a:lnTo>
                    <a:lnTo>
                      <a:pt x="1615" y="1867"/>
                    </a:lnTo>
                    <a:lnTo>
                      <a:pt x="1615" y="1699"/>
                    </a:lnTo>
                    <a:lnTo>
                      <a:pt x="1561" y="1699"/>
                    </a:lnTo>
                    <a:lnTo>
                      <a:pt x="1561" y="1664"/>
                    </a:lnTo>
                    <a:lnTo>
                      <a:pt x="1509" y="1664"/>
                    </a:lnTo>
                    <a:lnTo>
                      <a:pt x="1509" y="1633"/>
                    </a:lnTo>
                    <a:lnTo>
                      <a:pt x="1309" y="1633"/>
                    </a:lnTo>
                    <a:lnTo>
                      <a:pt x="1309" y="1597"/>
                    </a:lnTo>
                    <a:lnTo>
                      <a:pt x="1207" y="1597"/>
                    </a:lnTo>
                    <a:lnTo>
                      <a:pt x="1207" y="1566"/>
                    </a:lnTo>
                    <a:lnTo>
                      <a:pt x="1107" y="1566"/>
                    </a:lnTo>
                    <a:lnTo>
                      <a:pt x="1107" y="1502"/>
                    </a:lnTo>
                    <a:lnTo>
                      <a:pt x="1057" y="1502"/>
                    </a:lnTo>
                    <a:lnTo>
                      <a:pt x="1057" y="1437"/>
                    </a:lnTo>
                    <a:lnTo>
                      <a:pt x="1007" y="1437"/>
                    </a:lnTo>
                    <a:lnTo>
                      <a:pt x="1007" y="1373"/>
                    </a:lnTo>
                    <a:lnTo>
                      <a:pt x="907" y="1373"/>
                    </a:lnTo>
                    <a:lnTo>
                      <a:pt x="907" y="1275"/>
                    </a:lnTo>
                    <a:lnTo>
                      <a:pt x="857" y="1275"/>
                    </a:lnTo>
                    <a:lnTo>
                      <a:pt x="857" y="1242"/>
                    </a:lnTo>
                    <a:lnTo>
                      <a:pt x="807" y="1242"/>
                    </a:lnTo>
                    <a:lnTo>
                      <a:pt x="807" y="1181"/>
                    </a:lnTo>
                    <a:lnTo>
                      <a:pt x="753" y="1181"/>
                    </a:lnTo>
                    <a:lnTo>
                      <a:pt x="753" y="1147"/>
                    </a:lnTo>
                    <a:lnTo>
                      <a:pt x="653" y="1147"/>
                    </a:lnTo>
                    <a:lnTo>
                      <a:pt x="653" y="1051"/>
                    </a:lnTo>
                    <a:lnTo>
                      <a:pt x="602" y="1051"/>
                    </a:lnTo>
                    <a:lnTo>
                      <a:pt x="602" y="954"/>
                    </a:lnTo>
                    <a:lnTo>
                      <a:pt x="552" y="954"/>
                    </a:lnTo>
                    <a:lnTo>
                      <a:pt x="552" y="892"/>
                    </a:lnTo>
                    <a:lnTo>
                      <a:pt x="502" y="892"/>
                    </a:lnTo>
                    <a:lnTo>
                      <a:pt x="502" y="857"/>
                    </a:lnTo>
                    <a:lnTo>
                      <a:pt x="452" y="857"/>
                    </a:lnTo>
                    <a:lnTo>
                      <a:pt x="452" y="727"/>
                    </a:lnTo>
                    <a:lnTo>
                      <a:pt x="401" y="727"/>
                    </a:lnTo>
                    <a:lnTo>
                      <a:pt x="401" y="505"/>
                    </a:lnTo>
                    <a:lnTo>
                      <a:pt x="351" y="505"/>
                    </a:lnTo>
                    <a:lnTo>
                      <a:pt x="351" y="474"/>
                    </a:lnTo>
                    <a:lnTo>
                      <a:pt x="250" y="474"/>
                    </a:lnTo>
                    <a:lnTo>
                      <a:pt x="250" y="349"/>
                    </a:lnTo>
                    <a:lnTo>
                      <a:pt x="200" y="349"/>
                    </a:lnTo>
                    <a:lnTo>
                      <a:pt x="200" y="218"/>
                    </a:lnTo>
                    <a:lnTo>
                      <a:pt x="150" y="218"/>
                    </a:lnTo>
                    <a:lnTo>
                      <a:pt x="150" y="125"/>
                    </a:lnTo>
                    <a:lnTo>
                      <a:pt x="100" y="125"/>
                    </a:lnTo>
                    <a:lnTo>
                      <a:pt x="100" y="94"/>
                    </a:lnTo>
                    <a:lnTo>
                      <a:pt x="50" y="94"/>
                    </a:lnTo>
                    <a:lnTo>
                      <a:pt x="50" y="63"/>
                    </a:lnTo>
                    <a:lnTo>
                      <a:pt x="0" y="63"/>
                    </a:lnTo>
                    <a:lnTo>
                      <a:pt x="0" y="0"/>
                    </a:lnTo>
                  </a:path>
                </a:pathLst>
              </a:custGeom>
              <a:noFill/>
              <a:ln w="25400">
                <a:solidFill>
                  <a:srgbClr val="E67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200" i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03522" name="Freeform 168"/>
              <p:cNvSpPr>
                <a:spLocks/>
              </p:cNvSpPr>
              <p:nvPr/>
            </p:nvSpPr>
            <p:spPr bwMode="auto">
              <a:xfrm>
                <a:off x="3307" y="1172"/>
                <a:ext cx="2186" cy="1459"/>
              </a:xfrm>
              <a:custGeom>
                <a:avLst/>
                <a:gdLst>
                  <a:gd name="T0" fmla="*/ 17 w 7011"/>
                  <a:gd name="T1" fmla="*/ 12 h 4790"/>
                  <a:gd name="T2" fmla="*/ 17 w 7011"/>
                  <a:gd name="T3" fmla="*/ 12 h 4790"/>
                  <a:gd name="T4" fmla="*/ 17 w 7011"/>
                  <a:gd name="T5" fmla="*/ 12 h 4790"/>
                  <a:gd name="T6" fmla="*/ 17 w 7011"/>
                  <a:gd name="T7" fmla="*/ 12 h 4790"/>
                  <a:gd name="T8" fmla="*/ 17 w 7011"/>
                  <a:gd name="T9" fmla="*/ 12 h 4790"/>
                  <a:gd name="T10" fmla="*/ 17 w 7011"/>
                  <a:gd name="T11" fmla="*/ 12 h 4790"/>
                  <a:gd name="T12" fmla="*/ 17 w 7011"/>
                  <a:gd name="T13" fmla="*/ 12 h 4790"/>
                  <a:gd name="T14" fmla="*/ 17 w 7011"/>
                  <a:gd name="T15" fmla="*/ 12 h 4790"/>
                  <a:gd name="T16" fmla="*/ 17 w 7011"/>
                  <a:gd name="T17" fmla="*/ 12 h 4790"/>
                  <a:gd name="T18" fmla="*/ 17 w 7011"/>
                  <a:gd name="T19" fmla="*/ 12 h 4790"/>
                  <a:gd name="T20" fmla="*/ 17 w 7011"/>
                  <a:gd name="T21" fmla="*/ 12 h 4790"/>
                  <a:gd name="T22" fmla="*/ 17 w 7011"/>
                  <a:gd name="T23" fmla="*/ 12 h 4790"/>
                  <a:gd name="T24" fmla="*/ 17 w 7011"/>
                  <a:gd name="T25" fmla="*/ 12 h 4790"/>
                  <a:gd name="T26" fmla="*/ 17 w 7011"/>
                  <a:gd name="T27" fmla="*/ 12 h 4790"/>
                  <a:gd name="T28" fmla="*/ 17 w 7011"/>
                  <a:gd name="T29" fmla="*/ 12 h 4790"/>
                  <a:gd name="T30" fmla="*/ 17 w 7011"/>
                  <a:gd name="T31" fmla="*/ 12 h 4790"/>
                  <a:gd name="T32" fmla="*/ 17 w 7011"/>
                  <a:gd name="T33" fmla="*/ 12 h 4790"/>
                  <a:gd name="T34" fmla="*/ 17 w 7011"/>
                  <a:gd name="T35" fmla="*/ 12 h 4790"/>
                  <a:gd name="T36" fmla="*/ 17 w 7011"/>
                  <a:gd name="T37" fmla="*/ 12 h 4790"/>
                  <a:gd name="T38" fmla="*/ 17 w 7011"/>
                  <a:gd name="T39" fmla="*/ 12 h 4790"/>
                  <a:gd name="T40" fmla="*/ 17 w 7011"/>
                  <a:gd name="T41" fmla="*/ 12 h 4790"/>
                  <a:gd name="T42" fmla="*/ 17 w 7011"/>
                  <a:gd name="T43" fmla="*/ 12 h 4790"/>
                  <a:gd name="T44" fmla="*/ 17 w 7011"/>
                  <a:gd name="T45" fmla="*/ 12 h 4790"/>
                  <a:gd name="T46" fmla="*/ 17 w 7011"/>
                  <a:gd name="T47" fmla="*/ 12 h 4790"/>
                  <a:gd name="T48" fmla="*/ 17 w 7011"/>
                  <a:gd name="T49" fmla="*/ 12 h 4790"/>
                  <a:gd name="T50" fmla="*/ 17 w 7011"/>
                  <a:gd name="T51" fmla="*/ 12 h 4790"/>
                  <a:gd name="T52" fmla="*/ 17 w 7011"/>
                  <a:gd name="T53" fmla="*/ 12 h 4790"/>
                  <a:gd name="T54" fmla="*/ 17 w 7011"/>
                  <a:gd name="T55" fmla="*/ 12 h 4790"/>
                  <a:gd name="T56" fmla="*/ 17 w 7011"/>
                  <a:gd name="T57" fmla="*/ 12 h 4790"/>
                  <a:gd name="T58" fmla="*/ 17 w 7011"/>
                  <a:gd name="T59" fmla="*/ 12 h 4790"/>
                  <a:gd name="T60" fmla="*/ 17 w 7011"/>
                  <a:gd name="T61" fmla="*/ 12 h 4790"/>
                  <a:gd name="T62" fmla="*/ 17 w 7011"/>
                  <a:gd name="T63" fmla="*/ 12 h 4790"/>
                  <a:gd name="T64" fmla="*/ 17 w 7011"/>
                  <a:gd name="T65" fmla="*/ 12 h 4790"/>
                  <a:gd name="T66" fmla="*/ 17 w 7011"/>
                  <a:gd name="T67" fmla="*/ 12 h 4790"/>
                  <a:gd name="T68" fmla="*/ 17 w 7011"/>
                  <a:gd name="T69" fmla="*/ 12 h 4790"/>
                  <a:gd name="T70" fmla="*/ 17 w 7011"/>
                  <a:gd name="T71" fmla="*/ 12 h 4790"/>
                  <a:gd name="T72" fmla="*/ 17 w 7011"/>
                  <a:gd name="T73" fmla="*/ 12 h 4790"/>
                  <a:gd name="T74" fmla="*/ 17 w 7011"/>
                  <a:gd name="T75" fmla="*/ 12 h 4790"/>
                  <a:gd name="T76" fmla="*/ 17 w 7011"/>
                  <a:gd name="T77" fmla="*/ 12 h 4790"/>
                  <a:gd name="T78" fmla="*/ 17 w 7011"/>
                  <a:gd name="T79" fmla="*/ 12 h 4790"/>
                  <a:gd name="T80" fmla="*/ 17 w 7011"/>
                  <a:gd name="T81" fmla="*/ 12 h 4790"/>
                  <a:gd name="T82" fmla="*/ 17 w 7011"/>
                  <a:gd name="T83" fmla="*/ 12 h 4790"/>
                  <a:gd name="T84" fmla="*/ 17 w 7011"/>
                  <a:gd name="T85" fmla="*/ 12 h 4790"/>
                  <a:gd name="T86" fmla="*/ 17 w 7011"/>
                  <a:gd name="T87" fmla="*/ 12 h 4790"/>
                  <a:gd name="T88" fmla="*/ 17 w 7011"/>
                  <a:gd name="T89" fmla="*/ 12 h 4790"/>
                  <a:gd name="T90" fmla="*/ 17 w 7011"/>
                  <a:gd name="T91" fmla="*/ 12 h 4790"/>
                  <a:gd name="T92" fmla="*/ 17 w 7011"/>
                  <a:gd name="T93" fmla="*/ 12 h 4790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7011"/>
                  <a:gd name="T142" fmla="*/ 0 h 4790"/>
                  <a:gd name="T143" fmla="*/ 7011 w 7011"/>
                  <a:gd name="T144" fmla="*/ 4790 h 4790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7011" h="4790">
                    <a:moveTo>
                      <a:pt x="7011" y="4790"/>
                    </a:moveTo>
                    <a:lnTo>
                      <a:pt x="7011" y="4578"/>
                    </a:lnTo>
                    <a:lnTo>
                      <a:pt x="6858" y="4578"/>
                    </a:lnTo>
                    <a:lnTo>
                      <a:pt x="6858" y="4438"/>
                    </a:lnTo>
                    <a:lnTo>
                      <a:pt x="6456" y="4438"/>
                    </a:lnTo>
                    <a:lnTo>
                      <a:pt x="6456" y="4342"/>
                    </a:lnTo>
                    <a:lnTo>
                      <a:pt x="6353" y="4342"/>
                    </a:lnTo>
                    <a:lnTo>
                      <a:pt x="6353" y="4261"/>
                    </a:lnTo>
                    <a:lnTo>
                      <a:pt x="6001" y="4261"/>
                    </a:lnTo>
                    <a:lnTo>
                      <a:pt x="6001" y="4192"/>
                    </a:lnTo>
                    <a:lnTo>
                      <a:pt x="5851" y="4192"/>
                    </a:lnTo>
                    <a:lnTo>
                      <a:pt x="5851" y="4126"/>
                    </a:lnTo>
                    <a:lnTo>
                      <a:pt x="5649" y="4126"/>
                    </a:lnTo>
                    <a:lnTo>
                      <a:pt x="5649" y="4073"/>
                    </a:lnTo>
                    <a:lnTo>
                      <a:pt x="5546" y="4073"/>
                    </a:lnTo>
                    <a:lnTo>
                      <a:pt x="5546" y="4018"/>
                    </a:lnTo>
                    <a:lnTo>
                      <a:pt x="5344" y="4018"/>
                    </a:lnTo>
                    <a:lnTo>
                      <a:pt x="5344" y="3916"/>
                    </a:lnTo>
                    <a:lnTo>
                      <a:pt x="5244" y="3916"/>
                    </a:lnTo>
                    <a:lnTo>
                      <a:pt x="5244" y="3868"/>
                    </a:lnTo>
                    <a:lnTo>
                      <a:pt x="5094" y="3868"/>
                    </a:lnTo>
                    <a:lnTo>
                      <a:pt x="5094" y="3825"/>
                    </a:lnTo>
                    <a:lnTo>
                      <a:pt x="4944" y="3825"/>
                    </a:lnTo>
                    <a:lnTo>
                      <a:pt x="4944" y="3781"/>
                    </a:lnTo>
                    <a:lnTo>
                      <a:pt x="4894" y="3781"/>
                    </a:lnTo>
                    <a:lnTo>
                      <a:pt x="4894" y="3619"/>
                    </a:lnTo>
                    <a:lnTo>
                      <a:pt x="4841" y="3619"/>
                    </a:lnTo>
                    <a:lnTo>
                      <a:pt x="4841" y="3581"/>
                    </a:lnTo>
                    <a:lnTo>
                      <a:pt x="4789" y="3581"/>
                    </a:lnTo>
                    <a:lnTo>
                      <a:pt x="4789" y="3544"/>
                    </a:lnTo>
                    <a:lnTo>
                      <a:pt x="4486" y="3544"/>
                    </a:lnTo>
                    <a:lnTo>
                      <a:pt x="4486" y="3507"/>
                    </a:lnTo>
                    <a:lnTo>
                      <a:pt x="4436" y="3507"/>
                    </a:lnTo>
                    <a:lnTo>
                      <a:pt x="4436" y="3473"/>
                    </a:lnTo>
                    <a:lnTo>
                      <a:pt x="4336" y="3473"/>
                    </a:lnTo>
                    <a:lnTo>
                      <a:pt x="4336" y="3438"/>
                    </a:lnTo>
                    <a:lnTo>
                      <a:pt x="4236" y="3438"/>
                    </a:lnTo>
                    <a:lnTo>
                      <a:pt x="4236" y="3369"/>
                    </a:lnTo>
                    <a:lnTo>
                      <a:pt x="4087" y="3369"/>
                    </a:lnTo>
                    <a:lnTo>
                      <a:pt x="4087" y="3335"/>
                    </a:lnTo>
                    <a:lnTo>
                      <a:pt x="4034" y="3335"/>
                    </a:lnTo>
                    <a:lnTo>
                      <a:pt x="4034" y="3299"/>
                    </a:lnTo>
                    <a:lnTo>
                      <a:pt x="3981" y="3299"/>
                    </a:lnTo>
                    <a:lnTo>
                      <a:pt x="3981" y="3266"/>
                    </a:lnTo>
                    <a:lnTo>
                      <a:pt x="3881" y="3266"/>
                    </a:lnTo>
                    <a:lnTo>
                      <a:pt x="3881" y="3230"/>
                    </a:lnTo>
                    <a:lnTo>
                      <a:pt x="3831" y="3230"/>
                    </a:lnTo>
                    <a:lnTo>
                      <a:pt x="3831" y="3197"/>
                    </a:lnTo>
                    <a:lnTo>
                      <a:pt x="3732" y="3197"/>
                    </a:lnTo>
                    <a:lnTo>
                      <a:pt x="3732" y="3161"/>
                    </a:lnTo>
                    <a:lnTo>
                      <a:pt x="3679" y="3161"/>
                    </a:lnTo>
                    <a:lnTo>
                      <a:pt x="3679" y="3130"/>
                    </a:lnTo>
                    <a:lnTo>
                      <a:pt x="3629" y="3130"/>
                    </a:lnTo>
                    <a:lnTo>
                      <a:pt x="3629" y="3061"/>
                    </a:lnTo>
                    <a:lnTo>
                      <a:pt x="3579" y="3061"/>
                    </a:lnTo>
                    <a:lnTo>
                      <a:pt x="3579" y="3027"/>
                    </a:lnTo>
                    <a:lnTo>
                      <a:pt x="3429" y="3027"/>
                    </a:lnTo>
                    <a:lnTo>
                      <a:pt x="3429" y="2992"/>
                    </a:lnTo>
                    <a:lnTo>
                      <a:pt x="3279" y="2992"/>
                    </a:lnTo>
                    <a:lnTo>
                      <a:pt x="3279" y="2959"/>
                    </a:lnTo>
                    <a:lnTo>
                      <a:pt x="3229" y="2959"/>
                    </a:lnTo>
                    <a:lnTo>
                      <a:pt x="3229" y="2856"/>
                    </a:lnTo>
                    <a:lnTo>
                      <a:pt x="3174" y="2856"/>
                    </a:lnTo>
                    <a:lnTo>
                      <a:pt x="3174" y="2825"/>
                    </a:lnTo>
                    <a:lnTo>
                      <a:pt x="3024" y="2825"/>
                    </a:lnTo>
                    <a:lnTo>
                      <a:pt x="3024" y="2792"/>
                    </a:lnTo>
                    <a:lnTo>
                      <a:pt x="2822" y="2792"/>
                    </a:lnTo>
                    <a:lnTo>
                      <a:pt x="2822" y="2725"/>
                    </a:lnTo>
                    <a:lnTo>
                      <a:pt x="2672" y="2725"/>
                    </a:lnTo>
                    <a:lnTo>
                      <a:pt x="2672" y="2690"/>
                    </a:lnTo>
                    <a:lnTo>
                      <a:pt x="2572" y="2690"/>
                    </a:lnTo>
                    <a:lnTo>
                      <a:pt x="2572" y="2656"/>
                    </a:lnTo>
                    <a:lnTo>
                      <a:pt x="2422" y="2656"/>
                    </a:lnTo>
                    <a:lnTo>
                      <a:pt x="2422" y="2625"/>
                    </a:lnTo>
                    <a:lnTo>
                      <a:pt x="2367" y="2625"/>
                    </a:lnTo>
                    <a:lnTo>
                      <a:pt x="2367" y="2559"/>
                    </a:lnTo>
                    <a:lnTo>
                      <a:pt x="2267" y="2559"/>
                    </a:lnTo>
                    <a:lnTo>
                      <a:pt x="2267" y="2525"/>
                    </a:lnTo>
                    <a:lnTo>
                      <a:pt x="2217" y="2525"/>
                    </a:lnTo>
                    <a:lnTo>
                      <a:pt x="2217" y="2459"/>
                    </a:lnTo>
                    <a:lnTo>
                      <a:pt x="2117" y="2459"/>
                    </a:lnTo>
                    <a:lnTo>
                      <a:pt x="2117" y="2423"/>
                    </a:lnTo>
                    <a:lnTo>
                      <a:pt x="2067" y="2423"/>
                    </a:lnTo>
                    <a:lnTo>
                      <a:pt x="2067" y="2392"/>
                    </a:lnTo>
                    <a:lnTo>
                      <a:pt x="2014" y="2392"/>
                    </a:lnTo>
                    <a:lnTo>
                      <a:pt x="2014" y="2257"/>
                    </a:lnTo>
                    <a:lnTo>
                      <a:pt x="1914" y="2257"/>
                    </a:lnTo>
                    <a:lnTo>
                      <a:pt x="1914" y="2192"/>
                    </a:lnTo>
                    <a:lnTo>
                      <a:pt x="1814" y="2192"/>
                    </a:lnTo>
                    <a:lnTo>
                      <a:pt x="1814" y="2161"/>
                    </a:lnTo>
                    <a:lnTo>
                      <a:pt x="1715" y="2161"/>
                    </a:lnTo>
                    <a:lnTo>
                      <a:pt x="1715" y="2126"/>
                    </a:lnTo>
                    <a:lnTo>
                      <a:pt x="1665" y="2126"/>
                    </a:lnTo>
                    <a:lnTo>
                      <a:pt x="1665" y="2095"/>
                    </a:lnTo>
                    <a:lnTo>
                      <a:pt x="1615" y="2095"/>
                    </a:lnTo>
                    <a:lnTo>
                      <a:pt x="1615" y="1961"/>
                    </a:lnTo>
                    <a:lnTo>
                      <a:pt x="1561" y="1961"/>
                    </a:lnTo>
                    <a:lnTo>
                      <a:pt x="1561" y="1930"/>
                    </a:lnTo>
                    <a:lnTo>
                      <a:pt x="1409" y="1930"/>
                    </a:lnTo>
                    <a:lnTo>
                      <a:pt x="1409" y="1768"/>
                    </a:lnTo>
                    <a:lnTo>
                      <a:pt x="1309" y="1768"/>
                    </a:lnTo>
                    <a:lnTo>
                      <a:pt x="1309" y="1733"/>
                    </a:lnTo>
                    <a:lnTo>
                      <a:pt x="1260" y="1733"/>
                    </a:lnTo>
                    <a:lnTo>
                      <a:pt x="1260" y="1671"/>
                    </a:lnTo>
                    <a:lnTo>
                      <a:pt x="1157" y="1671"/>
                    </a:lnTo>
                    <a:lnTo>
                      <a:pt x="1157" y="1634"/>
                    </a:lnTo>
                    <a:lnTo>
                      <a:pt x="1107" y="1634"/>
                    </a:lnTo>
                    <a:lnTo>
                      <a:pt x="1107" y="1605"/>
                    </a:lnTo>
                    <a:lnTo>
                      <a:pt x="1057" y="1605"/>
                    </a:lnTo>
                    <a:lnTo>
                      <a:pt x="1057" y="1574"/>
                    </a:lnTo>
                    <a:lnTo>
                      <a:pt x="1007" y="1574"/>
                    </a:lnTo>
                    <a:lnTo>
                      <a:pt x="1007" y="1475"/>
                    </a:lnTo>
                    <a:lnTo>
                      <a:pt x="907" y="1475"/>
                    </a:lnTo>
                    <a:lnTo>
                      <a:pt x="907" y="1409"/>
                    </a:lnTo>
                    <a:lnTo>
                      <a:pt x="857" y="1409"/>
                    </a:lnTo>
                    <a:lnTo>
                      <a:pt x="857" y="1312"/>
                    </a:lnTo>
                    <a:lnTo>
                      <a:pt x="807" y="1312"/>
                    </a:lnTo>
                    <a:lnTo>
                      <a:pt x="807" y="1182"/>
                    </a:lnTo>
                    <a:lnTo>
                      <a:pt x="753" y="1182"/>
                    </a:lnTo>
                    <a:lnTo>
                      <a:pt x="753" y="1151"/>
                    </a:lnTo>
                    <a:lnTo>
                      <a:pt x="703" y="1151"/>
                    </a:lnTo>
                    <a:lnTo>
                      <a:pt x="703" y="1119"/>
                    </a:lnTo>
                    <a:lnTo>
                      <a:pt x="653" y="1119"/>
                    </a:lnTo>
                    <a:lnTo>
                      <a:pt x="653" y="1085"/>
                    </a:lnTo>
                    <a:lnTo>
                      <a:pt x="602" y="1085"/>
                    </a:lnTo>
                    <a:lnTo>
                      <a:pt x="602" y="989"/>
                    </a:lnTo>
                    <a:lnTo>
                      <a:pt x="502" y="989"/>
                    </a:lnTo>
                    <a:lnTo>
                      <a:pt x="502" y="957"/>
                    </a:lnTo>
                    <a:lnTo>
                      <a:pt x="452" y="957"/>
                    </a:lnTo>
                    <a:lnTo>
                      <a:pt x="452" y="735"/>
                    </a:lnTo>
                    <a:lnTo>
                      <a:pt x="401" y="735"/>
                    </a:lnTo>
                    <a:lnTo>
                      <a:pt x="401" y="411"/>
                    </a:lnTo>
                    <a:lnTo>
                      <a:pt x="351" y="411"/>
                    </a:lnTo>
                    <a:lnTo>
                      <a:pt x="351" y="316"/>
                    </a:lnTo>
                    <a:lnTo>
                      <a:pt x="250" y="316"/>
                    </a:lnTo>
                    <a:lnTo>
                      <a:pt x="250" y="252"/>
                    </a:lnTo>
                    <a:lnTo>
                      <a:pt x="200" y="252"/>
                    </a:lnTo>
                    <a:lnTo>
                      <a:pt x="200" y="94"/>
                    </a:lnTo>
                    <a:lnTo>
                      <a:pt x="150" y="94"/>
                    </a:lnTo>
                    <a:lnTo>
                      <a:pt x="150" y="31"/>
                    </a:lnTo>
                    <a:lnTo>
                      <a:pt x="100" y="31"/>
                    </a:lnTo>
                    <a:lnTo>
                      <a:pt x="100" y="0"/>
                    </a:lnTo>
                    <a:lnTo>
                      <a:pt x="0" y="0"/>
                    </a:lnTo>
                  </a:path>
                </a:pathLst>
              </a:custGeom>
              <a:noFill/>
              <a:ln w="25400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200" i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03523" name="Line 169"/>
              <p:cNvSpPr>
                <a:spLocks noChangeShapeType="1"/>
              </p:cNvSpPr>
              <p:nvPr/>
            </p:nvSpPr>
            <p:spPr bwMode="auto">
              <a:xfrm>
                <a:off x="3249" y="1172"/>
                <a:ext cx="49" cy="1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3524" name="Rectangle 171"/>
              <p:cNvSpPr>
                <a:spLocks noChangeArrowheads="1"/>
              </p:cNvSpPr>
              <p:nvPr/>
            </p:nvSpPr>
            <p:spPr bwMode="auto">
              <a:xfrm>
                <a:off x="5170" y="2925"/>
                <a:ext cx="541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fr-FR" sz="1200" i="0">
                    <a:solidFill>
                      <a:srgbClr val="000066"/>
                    </a:solidFill>
                  </a:rPr>
                  <a:t>Semaines</a:t>
                </a:r>
              </a:p>
            </p:txBody>
          </p:sp>
          <p:sp>
            <p:nvSpPr>
              <p:cNvPr id="103525" name="Text Box 175"/>
              <p:cNvSpPr txBox="1">
                <a:spLocks noChangeArrowheads="1"/>
              </p:cNvSpPr>
              <p:nvPr/>
            </p:nvSpPr>
            <p:spPr bwMode="auto">
              <a:xfrm>
                <a:off x="3408" y="2266"/>
                <a:ext cx="1274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fr-FR" sz="1200" b="1" i="0">
                    <a:solidFill>
                      <a:srgbClr val="000066"/>
                    </a:solidFill>
                  </a:rPr>
                  <a:t>p non significatif * = 0,03 </a:t>
                </a:r>
                <a:br>
                  <a:rPr lang="fr-FR" sz="1200" b="1" i="0">
                    <a:solidFill>
                      <a:srgbClr val="000066"/>
                    </a:solidFill>
                  </a:rPr>
                </a:br>
                <a:r>
                  <a:rPr lang="fr-FR" sz="1200" b="1" i="0">
                    <a:solidFill>
                      <a:srgbClr val="000066"/>
                    </a:solidFill>
                  </a:rPr>
                  <a:t>EFV vs LPV/r</a:t>
                </a:r>
              </a:p>
            </p:txBody>
          </p:sp>
          <p:sp>
            <p:nvSpPr>
              <p:cNvPr id="103526" name="Freeform 177"/>
              <p:cNvSpPr>
                <a:spLocks/>
              </p:cNvSpPr>
              <p:nvPr/>
            </p:nvSpPr>
            <p:spPr bwMode="auto">
              <a:xfrm>
                <a:off x="3305" y="1116"/>
                <a:ext cx="2252" cy="1964"/>
              </a:xfrm>
              <a:custGeom>
                <a:avLst/>
                <a:gdLst>
                  <a:gd name="T0" fmla="*/ 12943371 w 2078"/>
                  <a:gd name="T1" fmla="*/ 2147483647 h 296"/>
                  <a:gd name="T2" fmla="*/ 0 w 2078"/>
                  <a:gd name="T3" fmla="*/ 2147483647 h 296"/>
                  <a:gd name="T4" fmla="*/ 0 w 2078"/>
                  <a:gd name="T5" fmla="*/ 0 h 296"/>
                  <a:gd name="T6" fmla="*/ 0 60000 65536"/>
                  <a:gd name="T7" fmla="*/ 0 60000 65536"/>
                  <a:gd name="T8" fmla="*/ 0 60000 65536"/>
                  <a:gd name="T9" fmla="*/ 0 w 2078"/>
                  <a:gd name="T10" fmla="*/ 0 h 296"/>
                  <a:gd name="T11" fmla="*/ 2078 w 2078"/>
                  <a:gd name="T12" fmla="*/ 296 h 29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078" h="296">
                    <a:moveTo>
                      <a:pt x="2078" y="296"/>
                    </a:moveTo>
                    <a:cubicBezTo>
                      <a:pt x="1385" y="296"/>
                      <a:pt x="693" y="296"/>
                      <a:pt x="0" y="296"/>
                    </a:cubicBezTo>
                    <a:lnTo>
                      <a:pt x="0" y="0"/>
                    </a:lnTo>
                  </a:path>
                </a:pathLst>
              </a:cu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endParaRPr lang="fr-FR"/>
              </a:p>
            </p:txBody>
          </p:sp>
          <p:sp>
            <p:nvSpPr>
              <p:cNvPr id="103527" name="Line 129"/>
              <p:cNvSpPr>
                <a:spLocks noChangeShapeType="1"/>
              </p:cNvSpPr>
              <p:nvPr/>
            </p:nvSpPr>
            <p:spPr bwMode="auto">
              <a:xfrm flipV="1">
                <a:off x="5547" y="3080"/>
                <a:ext cx="1" cy="48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ZoneTexte 11"/>
          <p:cNvSpPr txBox="1">
            <a:spLocks noChangeArrowheads="1"/>
          </p:cNvSpPr>
          <p:nvPr/>
        </p:nvSpPr>
        <p:spPr bwMode="auto">
          <a:xfrm>
            <a:off x="4973638" y="1617663"/>
            <a:ext cx="4114800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70000"/>
              </a:lnSpc>
              <a:spcBef>
                <a:spcPct val="5000"/>
              </a:spcBef>
            </a:pPr>
            <a:r>
              <a:rPr lang="fr-FR" sz="1800" b="1" i="0">
                <a:solidFill>
                  <a:srgbClr val="333399"/>
                </a:solidFill>
                <a:latin typeface="Calibri" pitchFamily="34" charset="0"/>
                <a:cs typeface="Arial" charset="0"/>
              </a:rPr>
              <a:t>ARN VIH &lt; 100 000 c/ml à la pré-inclusion</a:t>
            </a:r>
          </a:p>
        </p:txBody>
      </p:sp>
      <p:sp>
        <p:nvSpPr>
          <p:cNvPr id="105475" name="Titre 3"/>
          <p:cNvSpPr>
            <a:spLocks noGrp="1"/>
          </p:cNvSpPr>
          <p:nvPr>
            <p:ph type="title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fr-FR" sz="3200" smtClean="0">
                <a:ea typeface="ＭＳ Ｐゴシック" pitchFamily="34" charset="-128"/>
              </a:rPr>
              <a:t>ACTG A5142 : [(EFV vs LPV/r) + 2 INTI] vs EFV + LPV/r</a:t>
            </a:r>
          </a:p>
        </p:txBody>
      </p:sp>
      <p:grpSp>
        <p:nvGrpSpPr>
          <p:cNvPr id="105476" name="Group 158"/>
          <p:cNvGrpSpPr>
            <a:grpSpLocks/>
          </p:cNvGrpSpPr>
          <p:nvPr/>
        </p:nvGrpSpPr>
        <p:grpSpPr bwMode="auto">
          <a:xfrm>
            <a:off x="0" y="6570663"/>
            <a:ext cx="900113" cy="287337"/>
            <a:chOff x="0" y="4139"/>
            <a:chExt cx="567" cy="181"/>
          </a:xfrm>
        </p:grpSpPr>
        <p:sp>
          <p:nvSpPr>
            <p:cNvPr id="105629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/>
              <a:endPara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05630" name="ZoneTexte 23"/>
            <p:cNvSpPr txBox="1">
              <a:spLocks noChangeArrowheads="1"/>
            </p:cNvSpPr>
            <p:nvPr/>
          </p:nvSpPr>
          <p:spPr bwMode="auto">
            <a:xfrm>
              <a:off x="107" y="4146"/>
              <a:ext cx="39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b="1">
                  <a:solidFill>
                    <a:schemeClr val="accent2"/>
                  </a:solidFill>
                  <a:latin typeface="Cambria" pitchFamily="18" charset="0"/>
                </a:rPr>
                <a:t>A5142</a:t>
              </a:r>
            </a:p>
          </p:txBody>
        </p:sp>
      </p:grpSp>
      <p:sp>
        <p:nvSpPr>
          <p:cNvPr id="105477" name="ZoneTexte 11"/>
          <p:cNvSpPr txBox="1">
            <a:spLocks noChangeArrowheads="1"/>
          </p:cNvSpPr>
          <p:nvPr/>
        </p:nvSpPr>
        <p:spPr bwMode="auto">
          <a:xfrm>
            <a:off x="1593850" y="1122363"/>
            <a:ext cx="5940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2400" b="1" i="0">
                <a:solidFill>
                  <a:srgbClr val="CC3300"/>
                </a:solidFill>
                <a:latin typeface="Calibri" pitchFamily="34" charset="0"/>
              </a:rPr>
              <a:t>Probabilité d’absence d’échec virologique (%)</a:t>
            </a:r>
          </a:p>
        </p:txBody>
      </p:sp>
      <p:sp>
        <p:nvSpPr>
          <p:cNvPr id="105478" name="ZoneTexte 11"/>
          <p:cNvSpPr txBox="1">
            <a:spLocks noChangeArrowheads="1"/>
          </p:cNvSpPr>
          <p:nvPr/>
        </p:nvSpPr>
        <p:spPr bwMode="auto">
          <a:xfrm>
            <a:off x="673100" y="1617663"/>
            <a:ext cx="4114800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70000"/>
              </a:lnSpc>
              <a:spcBef>
                <a:spcPct val="5000"/>
              </a:spcBef>
            </a:pPr>
            <a:r>
              <a:rPr lang="fr-FR" sz="1800" b="1" i="0">
                <a:solidFill>
                  <a:srgbClr val="333399"/>
                </a:solidFill>
                <a:latin typeface="Calibri" pitchFamily="34" charset="0"/>
                <a:cs typeface="Arial" charset="0"/>
              </a:rPr>
              <a:t>ARN VIH </a:t>
            </a:r>
            <a:r>
              <a:rPr lang="fr-FR" sz="1800" b="1" i="0" u="sng">
                <a:solidFill>
                  <a:srgbClr val="333399"/>
                </a:solidFill>
                <a:latin typeface="Calibri" pitchFamily="34" charset="0"/>
                <a:cs typeface="Arial" charset="0"/>
              </a:rPr>
              <a:t>&gt;</a:t>
            </a:r>
            <a:r>
              <a:rPr lang="fr-FR" sz="1800" b="1" i="0">
                <a:solidFill>
                  <a:srgbClr val="333399"/>
                </a:solidFill>
                <a:latin typeface="Calibri" pitchFamily="34" charset="0"/>
                <a:cs typeface="Arial" charset="0"/>
              </a:rPr>
              <a:t> 100 000 c/ml à la pré-inclusion</a:t>
            </a:r>
          </a:p>
        </p:txBody>
      </p:sp>
      <p:grpSp>
        <p:nvGrpSpPr>
          <p:cNvPr id="105479" name="Group 203"/>
          <p:cNvGrpSpPr>
            <a:grpSpLocks/>
          </p:cNvGrpSpPr>
          <p:nvPr/>
        </p:nvGrpSpPr>
        <p:grpSpPr bwMode="auto">
          <a:xfrm>
            <a:off x="1123950" y="4362450"/>
            <a:ext cx="5745163" cy="684213"/>
            <a:chOff x="853" y="2748"/>
            <a:chExt cx="3619" cy="431"/>
          </a:xfrm>
        </p:grpSpPr>
        <p:sp>
          <p:nvSpPr>
            <p:cNvPr id="105615" name="Rectangle 104"/>
            <p:cNvSpPr>
              <a:spLocks noChangeArrowheads="1"/>
            </p:cNvSpPr>
            <p:nvPr/>
          </p:nvSpPr>
          <p:spPr bwMode="auto">
            <a:xfrm>
              <a:off x="3744" y="2748"/>
              <a:ext cx="67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i="0">
                  <a:solidFill>
                    <a:srgbClr val="000066"/>
                  </a:solidFill>
                </a:rPr>
                <a:t>EFV + 2 INTI</a:t>
              </a:r>
            </a:p>
          </p:txBody>
        </p:sp>
        <p:sp>
          <p:nvSpPr>
            <p:cNvPr id="105616" name="Rectangle 105"/>
            <p:cNvSpPr>
              <a:spLocks noChangeArrowheads="1"/>
            </p:cNvSpPr>
            <p:nvPr/>
          </p:nvSpPr>
          <p:spPr bwMode="auto">
            <a:xfrm>
              <a:off x="3744" y="2887"/>
              <a:ext cx="728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i="0">
                  <a:solidFill>
                    <a:srgbClr val="000066"/>
                  </a:solidFill>
                </a:rPr>
                <a:t>LPV/r + 2 INTI</a:t>
              </a:r>
            </a:p>
          </p:txBody>
        </p:sp>
        <p:sp>
          <p:nvSpPr>
            <p:cNvPr id="105617" name="Rectangle 106"/>
            <p:cNvSpPr>
              <a:spLocks noChangeArrowheads="1"/>
            </p:cNvSpPr>
            <p:nvPr/>
          </p:nvSpPr>
          <p:spPr bwMode="auto">
            <a:xfrm>
              <a:off x="3744" y="3006"/>
              <a:ext cx="653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i="0">
                  <a:solidFill>
                    <a:srgbClr val="000066"/>
                  </a:solidFill>
                </a:rPr>
                <a:t>EFV + LPV/r</a:t>
              </a:r>
            </a:p>
          </p:txBody>
        </p:sp>
        <p:grpSp>
          <p:nvGrpSpPr>
            <p:cNvPr id="105618" name="Group 162"/>
            <p:cNvGrpSpPr>
              <a:grpSpLocks/>
            </p:cNvGrpSpPr>
            <p:nvPr/>
          </p:nvGrpSpPr>
          <p:grpSpPr bwMode="auto">
            <a:xfrm>
              <a:off x="3538" y="2844"/>
              <a:ext cx="204" cy="252"/>
              <a:chOff x="4441" y="2992"/>
              <a:chExt cx="219" cy="275"/>
            </a:xfrm>
          </p:grpSpPr>
          <p:sp>
            <p:nvSpPr>
              <p:cNvPr id="105626" name="Line 163"/>
              <p:cNvSpPr>
                <a:spLocks noChangeShapeType="1"/>
              </p:cNvSpPr>
              <p:nvPr/>
            </p:nvSpPr>
            <p:spPr bwMode="auto">
              <a:xfrm flipH="1">
                <a:off x="4441" y="2992"/>
                <a:ext cx="219" cy="1"/>
              </a:xfrm>
              <a:prstGeom prst="line">
                <a:avLst/>
              </a:prstGeom>
              <a:noFill/>
              <a:ln w="25400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5627" name="Line 164"/>
              <p:cNvSpPr>
                <a:spLocks noChangeShapeType="1"/>
              </p:cNvSpPr>
              <p:nvPr/>
            </p:nvSpPr>
            <p:spPr bwMode="auto">
              <a:xfrm flipH="1">
                <a:off x="4441" y="3129"/>
                <a:ext cx="219" cy="1"/>
              </a:xfrm>
              <a:prstGeom prst="line">
                <a:avLst/>
              </a:prstGeom>
              <a:noFill/>
              <a:ln w="25400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5628" name="Line 165"/>
              <p:cNvSpPr>
                <a:spLocks noChangeShapeType="1"/>
              </p:cNvSpPr>
              <p:nvPr/>
            </p:nvSpPr>
            <p:spPr bwMode="auto">
              <a:xfrm flipH="1">
                <a:off x="4441" y="3266"/>
                <a:ext cx="219" cy="1"/>
              </a:xfrm>
              <a:prstGeom prst="line">
                <a:avLst/>
              </a:prstGeom>
              <a:noFill/>
              <a:ln w="25400">
                <a:solidFill>
                  <a:srgbClr val="E67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</p:grpSp>
        <p:grpSp>
          <p:nvGrpSpPr>
            <p:cNvPr id="105619" name="Group 41"/>
            <p:cNvGrpSpPr>
              <a:grpSpLocks/>
            </p:cNvGrpSpPr>
            <p:nvPr/>
          </p:nvGrpSpPr>
          <p:grpSpPr bwMode="auto">
            <a:xfrm>
              <a:off x="853" y="2846"/>
              <a:ext cx="201" cy="253"/>
              <a:chOff x="4441" y="2992"/>
              <a:chExt cx="219" cy="275"/>
            </a:xfrm>
          </p:grpSpPr>
          <p:sp>
            <p:nvSpPr>
              <p:cNvPr id="105623" name="Line 42"/>
              <p:cNvSpPr>
                <a:spLocks noChangeShapeType="1"/>
              </p:cNvSpPr>
              <p:nvPr/>
            </p:nvSpPr>
            <p:spPr bwMode="auto">
              <a:xfrm flipH="1">
                <a:off x="4441" y="2992"/>
                <a:ext cx="219" cy="1"/>
              </a:xfrm>
              <a:prstGeom prst="line">
                <a:avLst/>
              </a:prstGeom>
              <a:noFill/>
              <a:ln w="25400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5624" name="Line 43"/>
              <p:cNvSpPr>
                <a:spLocks noChangeShapeType="1"/>
              </p:cNvSpPr>
              <p:nvPr/>
            </p:nvSpPr>
            <p:spPr bwMode="auto">
              <a:xfrm flipH="1">
                <a:off x="4441" y="3129"/>
                <a:ext cx="219" cy="1"/>
              </a:xfrm>
              <a:prstGeom prst="line">
                <a:avLst/>
              </a:prstGeom>
              <a:noFill/>
              <a:ln w="25400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5625" name="Line 44"/>
              <p:cNvSpPr>
                <a:spLocks noChangeShapeType="1"/>
              </p:cNvSpPr>
              <p:nvPr/>
            </p:nvSpPr>
            <p:spPr bwMode="auto">
              <a:xfrm flipH="1">
                <a:off x="4441" y="3266"/>
                <a:ext cx="219" cy="1"/>
              </a:xfrm>
              <a:prstGeom prst="line">
                <a:avLst/>
              </a:prstGeom>
              <a:noFill/>
              <a:ln w="25400">
                <a:solidFill>
                  <a:srgbClr val="E67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</p:grpSp>
        <p:sp>
          <p:nvSpPr>
            <p:cNvPr id="105620" name="Rectangle 61"/>
            <p:cNvSpPr>
              <a:spLocks noChangeArrowheads="1"/>
            </p:cNvSpPr>
            <p:nvPr/>
          </p:nvSpPr>
          <p:spPr bwMode="auto">
            <a:xfrm>
              <a:off x="1061" y="2748"/>
              <a:ext cx="67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i="0">
                  <a:solidFill>
                    <a:srgbClr val="000066"/>
                  </a:solidFill>
                </a:rPr>
                <a:t>EFV + 2 INTI</a:t>
              </a:r>
            </a:p>
          </p:txBody>
        </p:sp>
        <p:sp>
          <p:nvSpPr>
            <p:cNvPr id="105621" name="Rectangle 62"/>
            <p:cNvSpPr>
              <a:spLocks noChangeArrowheads="1"/>
            </p:cNvSpPr>
            <p:nvPr/>
          </p:nvSpPr>
          <p:spPr bwMode="auto">
            <a:xfrm>
              <a:off x="1061" y="2887"/>
              <a:ext cx="728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i="0">
                  <a:solidFill>
                    <a:srgbClr val="000066"/>
                  </a:solidFill>
                </a:rPr>
                <a:t>LPV/r + 2 INTI</a:t>
              </a:r>
            </a:p>
          </p:txBody>
        </p:sp>
        <p:sp>
          <p:nvSpPr>
            <p:cNvPr id="105622" name="Rectangle 63"/>
            <p:cNvSpPr>
              <a:spLocks noChangeArrowheads="1"/>
            </p:cNvSpPr>
            <p:nvPr/>
          </p:nvSpPr>
          <p:spPr bwMode="auto">
            <a:xfrm>
              <a:off x="1061" y="3006"/>
              <a:ext cx="653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i="0">
                  <a:solidFill>
                    <a:srgbClr val="000066"/>
                  </a:solidFill>
                </a:rPr>
                <a:t>EFV + LPV/r</a:t>
              </a:r>
            </a:p>
          </p:txBody>
        </p:sp>
      </p:grpSp>
      <p:sp>
        <p:nvSpPr>
          <p:cNvPr id="105480" name="AutoShape 165"/>
          <p:cNvSpPr>
            <a:spLocks noChangeArrowheads="1"/>
          </p:cNvSpPr>
          <p:nvPr/>
        </p:nvSpPr>
        <p:spPr bwMode="auto">
          <a:xfrm>
            <a:off x="103188" y="5600700"/>
            <a:ext cx="8729662" cy="706438"/>
          </a:xfrm>
          <a:prstGeom prst="roundRect">
            <a:avLst>
              <a:gd name="adj" fmla="val 16667"/>
            </a:avLst>
          </a:prstGeom>
          <a:solidFill>
            <a:srgbClr val="F8F8F8"/>
          </a:solidFill>
          <a:ln w="9525">
            <a:solidFill>
              <a:srgbClr val="D0D0F0"/>
            </a:solidFill>
            <a:round/>
            <a:headEnd/>
            <a:tailEnd/>
          </a:ln>
          <a:effectLst>
            <a:prstShdw prst="shdw17" dist="17961" dir="2700000">
              <a:srgbClr val="7D7D90">
                <a:alpha val="74997"/>
              </a:srgbClr>
            </a:prstShdw>
          </a:effectLst>
        </p:spPr>
        <p:txBody>
          <a:bodyPr wrap="none" anchor="ctr"/>
          <a:lstStyle/>
          <a:p>
            <a:endParaRPr lang="fr-FR" i="0"/>
          </a:p>
        </p:txBody>
      </p:sp>
      <p:sp>
        <p:nvSpPr>
          <p:cNvPr id="105526" name="Text Box 18"/>
          <p:cNvSpPr txBox="1">
            <a:spLocks noChangeArrowheads="1"/>
          </p:cNvSpPr>
          <p:nvPr/>
        </p:nvSpPr>
        <p:spPr bwMode="auto">
          <a:xfrm>
            <a:off x="5918200" y="6527800"/>
            <a:ext cx="310356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fr-FR" sz="1200">
                <a:solidFill>
                  <a:srgbClr val="CC0000"/>
                </a:solidFill>
              </a:rPr>
              <a:t>Riddler SA, NEJM 2008;358:2095-2106 </a:t>
            </a:r>
          </a:p>
        </p:txBody>
      </p:sp>
      <p:grpSp>
        <p:nvGrpSpPr>
          <p:cNvPr id="105632" name="Group 160"/>
          <p:cNvGrpSpPr>
            <a:grpSpLocks/>
          </p:cNvGrpSpPr>
          <p:nvPr/>
        </p:nvGrpSpPr>
        <p:grpSpPr bwMode="auto">
          <a:xfrm>
            <a:off x="4564063" y="1776413"/>
            <a:ext cx="4271962" cy="4530725"/>
            <a:chOff x="2875" y="1119"/>
            <a:chExt cx="2691" cy="2854"/>
          </a:xfrm>
        </p:grpSpPr>
        <p:sp>
          <p:nvSpPr>
            <p:cNvPr id="105503" name="Rectangle 107"/>
            <p:cNvSpPr>
              <a:spLocks noChangeArrowheads="1"/>
            </p:cNvSpPr>
            <p:nvPr/>
          </p:nvSpPr>
          <p:spPr bwMode="auto">
            <a:xfrm>
              <a:off x="3017" y="3528"/>
              <a:ext cx="27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i="0">
                  <a:solidFill>
                    <a:srgbClr val="4D4D4D"/>
                  </a:solidFill>
                </a:rPr>
                <a:t>129</a:t>
              </a:r>
            </a:p>
          </p:txBody>
        </p:sp>
        <p:sp>
          <p:nvSpPr>
            <p:cNvPr id="105504" name="Rectangle 108"/>
            <p:cNvSpPr>
              <a:spLocks noChangeArrowheads="1"/>
            </p:cNvSpPr>
            <p:nvPr/>
          </p:nvSpPr>
          <p:spPr bwMode="auto">
            <a:xfrm>
              <a:off x="3398" y="3528"/>
              <a:ext cx="27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i="0">
                  <a:solidFill>
                    <a:srgbClr val="4D4D4D"/>
                  </a:solidFill>
                </a:rPr>
                <a:t>102</a:t>
              </a:r>
            </a:p>
          </p:txBody>
        </p:sp>
        <p:sp>
          <p:nvSpPr>
            <p:cNvPr id="105505" name="Rectangle 109"/>
            <p:cNvSpPr>
              <a:spLocks noChangeArrowheads="1"/>
            </p:cNvSpPr>
            <p:nvPr/>
          </p:nvSpPr>
          <p:spPr bwMode="auto">
            <a:xfrm>
              <a:off x="3802" y="3528"/>
              <a:ext cx="22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i="0">
                  <a:solidFill>
                    <a:srgbClr val="4D4D4D"/>
                  </a:solidFill>
                </a:rPr>
                <a:t>90</a:t>
              </a:r>
            </a:p>
          </p:txBody>
        </p:sp>
        <p:sp>
          <p:nvSpPr>
            <p:cNvPr id="105506" name="Rectangle 110"/>
            <p:cNvSpPr>
              <a:spLocks noChangeArrowheads="1"/>
            </p:cNvSpPr>
            <p:nvPr/>
          </p:nvSpPr>
          <p:spPr bwMode="auto">
            <a:xfrm>
              <a:off x="4186" y="3528"/>
              <a:ext cx="22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i="0">
                  <a:solidFill>
                    <a:srgbClr val="4D4D4D"/>
                  </a:solidFill>
                </a:rPr>
                <a:t>83</a:t>
              </a:r>
            </a:p>
          </p:txBody>
        </p:sp>
        <p:sp>
          <p:nvSpPr>
            <p:cNvPr id="105507" name="Rectangle 111"/>
            <p:cNvSpPr>
              <a:spLocks noChangeArrowheads="1"/>
            </p:cNvSpPr>
            <p:nvPr/>
          </p:nvSpPr>
          <p:spPr bwMode="auto">
            <a:xfrm>
              <a:off x="4556" y="3528"/>
              <a:ext cx="22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i="0">
                  <a:solidFill>
                    <a:srgbClr val="4D4D4D"/>
                  </a:solidFill>
                </a:rPr>
                <a:t>66</a:t>
              </a:r>
            </a:p>
          </p:txBody>
        </p:sp>
        <p:sp>
          <p:nvSpPr>
            <p:cNvPr id="105508" name="Rectangle 112"/>
            <p:cNvSpPr>
              <a:spLocks noChangeArrowheads="1"/>
            </p:cNvSpPr>
            <p:nvPr/>
          </p:nvSpPr>
          <p:spPr bwMode="auto">
            <a:xfrm>
              <a:off x="4933" y="3528"/>
              <a:ext cx="22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i="0">
                  <a:solidFill>
                    <a:srgbClr val="4D4D4D"/>
                  </a:solidFill>
                </a:rPr>
                <a:t>33</a:t>
              </a:r>
            </a:p>
          </p:txBody>
        </p:sp>
        <p:sp>
          <p:nvSpPr>
            <p:cNvPr id="105509" name="Rectangle 113"/>
            <p:cNvSpPr>
              <a:spLocks noChangeArrowheads="1"/>
            </p:cNvSpPr>
            <p:nvPr/>
          </p:nvSpPr>
          <p:spPr bwMode="auto">
            <a:xfrm>
              <a:off x="5337" y="3528"/>
              <a:ext cx="169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i="0">
                  <a:solidFill>
                    <a:srgbClr val="4D4D4D"/>
                  </a:solidFill>
                </a:rPr>
                <a:t>8</a:t>
              </a:r>
            </a:p>
          </p:txBody>
        </p:sp>
        <p:sp>
          <p:nvSpPr>
            <p:cNvPr id="105510" name="Rectangle 114"/>
            <p:cNvSpPr>
              <a:spLocks noChangeArrowheads="1"/>
            </p:cNvSpPr>
            <p:nvPr/>
          </p:nvSpPr>
          <p:spPr bwMode="auto">
            <a:xfrm>
              <a:off x="3017" y="3660"/>
              <a:ext cx="27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i="0">
                  <a:solidFill>
                    <a:srgbClr val="008000"/>
                  </a:solidFill>
                </a:rPr>
                <a:t>130</a:t>
              </a:r>
            </a:p>
          </p:txBody>
        </p:sp>
        <p:sp>
          <p:nvSpPr>
            <p:cNvPr id="105511" name="Rectangle 115"/>
            <p:cNvSpPr>
              <a:spLocks noChangeArrowheads="1"/>
            </p:cNvSpPr>
            <p:nvPr/>
          </p:nvSpPr>
          <p:spPr bwMode="auto">
            <a:xfrm>
              <a:off x="3398" y="3660"/>
              <a:ext cx="27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i="0">
                  <a:solidFill>
                    <a:srgbClr val="008000"/>
                  </a:solidFill>
                </a:rPr>
                <a:t>105</a:t>
              </a:r>
            </a:p>
          </p:txBody>
        </p:sp>
        <p:sp>
          <p:nvSpPr>
            <p:cNvPr id="105512" name="Rectangle 116"/>
            <p:cNvSpPr>
              <a:spLocks noChangeArrowheads="1"/>
            </p:cNvSpPr>
            <p:nvPr/>
          </p:nvSpPr>
          <p:spPr bwMode="auto">
            <a:xfrm>
              <a:off x="3802" y="3660"/>
              <a:ext cx="22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i="0">
                  <a:solidFill>
                    <a:srgbClr val="008000"/>
                  </a:solidFill>
                </a:rPr>
                <a:t>95</a:t>
              </a:r>
            </a:p>
          </p:txBody>
        </p:sp>
        <p:sp>
          <p:nvSpPr>
            <p:cNvPr id="105513" name="Rectangle 117"/>
            <p:cNvSpPr>
              <a:spLocks noChangeArrowheads="1"/>
            </p:cNvSpPr>
            <p:nvPr/>
          </p:nvSpPr>
          <p:spPr bwMode="auto">
            <a:xfrm>
              <a:off x="4186" y="3660"/>
              <a:ext cx="22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i="0">
                  <a:solidFill>
                    <a:srgbClr val="008000"/>
                  </a:solidFill>
                </a:rPr>
                <a:t>87</a:t>
              </a:r>
            </a:p>
          </p:txBody>
        </p:sp>
        <p:sp>
          <p:nvSpPr>
            <p:cNvPr id="105514" name="Rectangle 118"/>
            <p:cNvSpPr>
              <a:spLocks noChangeArrowheads="1"/>
            </p:cNvSpPr>
            <p:nvPr/>
          </p:nvSpPr>
          <p:spPr bwMode="auto">
            <a:xfrm>
              <a:off x="4556" y="3660"/>
              <a:ext cx="22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i="0">
                  <a:solidFill>
                    <a:srgbClr val="008000"/>
                  </a:solidFill>
                </a:rPr>
                <a:t>73</a:t>
              </a:r>
            </a:p>
          </p:txBody>
        </p:sp>
        <p:sp>
          <p:nvSpPr>
            <p:cNvPr id="105515" name="Rectangle 119"/>
            <p:cNvSpPr>
              <a:spLocks noChangeArrowheads="1"/>
            </p:cNvSpPr>
            <p:nvPr/>
          </p:nvSpPr>
          <p:spPr bwMode="auto">
            <a:xfrm>
              <a:off x="4933" y="3660"/>
              <a:ext cx="22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i="0">
                  <a:solidFill>
                    <a:srgbClr val="008000"/>
                  </a:solidFill>
                </a:rPr>
                <a:t>42</a:t>
              </a:r>
            </a:p>
          </p:txBody>
        </p:sp>
        <p:sp>
          <p:nvSpPr>
            <p:cNvPr id="105516" name="Rectangle 120"/>
            <p:cNvSpPr>
              <a:spLocks noChangeArrowheads="1"/>
            </p:cNvSpPr>
            <p:nvPr/>
          </p:nvSpPr>
          <p:spPr bwMode="auto">
            <a:xfrm>
              <a:off x="5337" y="3660"/>
              <a:ext cx="169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i="0">
                  <a:solidFill>
                    <a:srgbClr val="008000"/>
                  </a:solidFill>
                </a:rPr>
                <a:t>8</a:t>
              </a:r>
            </a:p>
          </p:txBody>
        </p:sp>
        <p:sp>
          <p:nvSpPr>
            <p:cNvPr id="105517" name="Rectangle 121"/>
            <p:cNvSpPr>
              <a:spLocks noChangeArrowheads="1"/>
            </p:cNvSpPr>
            <p:nvPr/>
          </p:nvSpPr>
          <p:spPr bwMode="auto">
            <a:xfrm>
              <a:off x="3017" y="3800"/>
              <a:ext cx="27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i="0">
                  <a:solidFill>
                    <a:srgbClr val="FF6600"/>
                  </a:solidFill>
                </a:rPr>
                <a:t>128</a:t>
              </a:r>
            </a:p>
          </p:txBody>
        </p:sp>
        <p:sp>
          <p:nvSpPr>
            <p:cNvPr id="105518" name="Rectangle 122"/>
            <p:cNvSpPr>
              <a:spLocks noChangeArrowheads="1"/>
            </p:cNvSpPr>
            <p:nvPr/>
          </p:nvSpPr>
          <p:spPr bwMode="auto">
            <a:xfrm>
              <a:off x="3398" y="3800"/>
              <a:ext cx="27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i="0">
                  <a:solidFill>
                    <a:srgbClr val="FF6600"/>
                  </a:solidFill>
                </a:rPr>
                <a:t>113</a:t>
              </a:r>
            </a:p>
          </p:txBody>
        </p:sp>
        <p:sp>
          <p:nvSpPr>
            <p:cNvPr id="105519" name="Rectangle 123"/>
            <p:cNvSpPr>
              <a:spLocks noChangeArrowheads="1"/>
            </p:cNvSpPr>
            <p:nvPr/>
          </p:nvSpPr>
          <p:spPr bwMode="auto">
            <a:xfrm>
              <a:off x="3776" y="3800"/>
              <a:ext cx="27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i="0">
                  <a:solidFill>
                    <a:srgbClr val="FF6600"/>
                  </a:solidFill>
                </a:rPr>
                <a:t>103</a:t>
              </a:r>
            </a:p>
          </p:txBody>
        </p:sp>
        <p:sp>
          <p:nvSpPr>
            <p:cNvPr id="105520" name="Rectangle 124"/>
            <p:cNvSpPr>
              <a:spLocks noChangeArrowheads="1"/>
            </p:cNvSpPr>
            <p:nvPr/>
          </p:nvSpPr>
          <p:spPr bwMode="auto">
            <a:xfrm>
              <a:off x="4160" y="3800"/>
              <a:ext cx="27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i="0">
                  <a:solidFill>
                    <a:srgbClr val="FF6600"/>
                  </a:solidFill>
                </a:rPr>
                <a:t>100</a:t>
              </a:r>
            </a:p>
          </p:txBody>
        </p:sp>
        <p:sp>
          <p:nvSpPr>
            <p:cNvPr id="105521" name="Rectangle 125"/>
            <p:cNvSpPr>
              <a:spLocks noChangeArrowheads="1"/>
            </p:cNvSpPr>
            <p:nvPr/>
          </p:nvSpPr>
          <p:spPr bwMode="auto">
            <a:xfrm>
              <a:off x="4555" y="3800"/>
              <a:ext cx="22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i="0">
                  <a:solidFill>
                    <a:srgbClr val="FF6600"/>
                  </a:solidFill>
                </a:rPr>
                <a:t>83</a:t>
              </a:r>
            </a:p>
          </p:txBody>
        </p:sp>
        <p:sp>
          <p:nvSpPr>
            <p:cNvPr id="105522" name="Rectangle 126"/>
            <p:cNvSpPr>
              <a:spLocks noChangeArrowheads="1"/>
            </p:cNvSpPr>
            <p:nvPr/>
          </p:nvSpPr>
          <p:spPr bwMode="auto">
            <a:xfrm>
              <a:off x="4933" y="3800"/>
              <a:ext cx="22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i="0">
                  <a:solidFill>
                    <a:srgbClr val="FF6600"/>
                  </a:solidFill>
                </a:rPr>
                <a:t>38</a:t>
              </a:r>
            </a:p>
          </p:txBody>
        </p:sp>
        <p:sp>
          <p:nvSpPr>
            <p:cNvPr id="105523" name="Rectangle 127"/>
            <p:cNvSpPr>
              <a:spLocks noChangeArrowheads="1"/>
            </p:cNvSpPr>
            <p:nvPr/>
          </p:nvSpPr>
          <p:spPr bwMode="auto">
            <a:xfrm>
              <a:off x="5337" y="3800"/>
              <a:ext cx="169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i="0">
                  <a:solidFill>
                    <a:srgbClr val="FF6600"/>
                  </a:solidFill>
                </a:rPr>
                <a:t>9</a:t>
              </a:r>
            </a:p>
          </p:txBody>
        </p:sp>
        <p:grpSp>
          <p:nvGrpSpPr>
            <p:cNvPr id="105527" name="Group 157"/>
            <p:cNvGrpSpPr>
              <a:grpSpLocks/>
            </p:cNvGrpSpPr>
            <p:nvPr/>
          </p:nvGrpSpPr>
          <p:grpSpPr bwMode="auto">
            <a:xfrm>
              <a:off x="2875" y="1119"/>
              <a:ext cx="2691" cy="2312"/>
              <a:chOff x="3020" y="1119"/>
              <a:chExt cx="2691" cy="2312"/>
            </a:xfrm>
          </p:grpSpPr>
          <p:sp>
            <p:nvSpPr>
              <p:cNvPr id="105572" name="Rectangle 123"/>
              <p:cNvSpPr>
                <a:spLocks noChangeArrowheads="1"/>
              </p:cNvSpPr>
              <p:nvPr/>
            </p:nvSpPr>
            <p:spPr bwMode="auto">
              <a:xfrm>
                <a:off x="3020" y="1214"/>
                <a:ext cx="275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fr-FR" sz="1200" i="0">
                    <a:solidFill>
                      <a:srgbClr val="000066"/>
                    </a:solidFill>
                  </a:rPr>
                  <a:t>100</a:t>
                </a:r>
              </a:p>
            </p:txBody>
          </p:sp>
          <p:sp>
            <p:nvSpPr>
              <p:cNvPr id="105573" name="Rectangle 108"/>
              <p:cNvSpPr>
                <a:spLocks noChangeArrowheads="1"/>
              </p:cNvSpPr>
              <p:nvPr/>
            </p:nvSpPr>
            <p:spPr bwMode="auto">
              <a:xfrm>
                <a:off x="3231" y="3257"/>
                <a:ext cx="17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fr-FR" sz="1200" i="0">
                    <a:solidFill>
                      <a:srgbClr val="000066"/>
                    </a:solidFill>
                  </a:rPr>
                  <a:t>0</a:t>
                </a:r>
              </a:p>
            </p:txBody>
          </p:sp>
          <p:sp>
            <p:nvSpPr>
              <p:cNvPr id="105574" name="Rectangle 109"/>
              <p:cNvSpPr>
                <a:spLocks noChangeArrowheads="1"/>
              </p:cNvSpPr>
              <p:nvPr/>
            </p:nvSpPr>
            <p:spPr bwMode="auto">
              <a:xfrm>
                <a:off x="3586" y="3257"/>
                <a:ext cx="224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fr-FR" sz="1200" i="0">
                    <a:solidFill>
                      <a:srgbClr val="000066"/>
                    </a:solidFill>
                  </a:rPr>
                  <a:t>24</a:t>
                </a:r>
              </a:p>
            </p:txBody>
          </p:sp>
          <p:sp>
            <p:nvSpPr>
              <p:cNvPr id="105575" name="Rectangle 110"/>
              <p:cNvSpPr>
                <a:spLocks noChangeArrowheads="1"/>
              </p:cNvSpPr>
              <p:nvPr/>
            </p:nvSpPr>
            <p:spPr bwMode="auto">
              <a:xfrm>
                <a:off x="3944" y="3257"/>
                <a:ext cx="224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fr-FR" sz="1200" i="0">
                    <a:solidFill>
                      <a:srgbClr val="000066"/>
                    </a:solidFill>
                  </a:rPr>
                  <a:t>48</a:t>
                </a:r>
              </a:p>
            </p:txBody>
          </p:sp>
          <p:sp>
            <p:nvSpPr>
              <p:cNvPr id="105576" name="Rectangle 111"/>
              <p:cNvSpPr>
                <a:spLocks noChangeArrowheads="1"/>
              </p:cNvSpPr>
              <p:nvPr/>
            </p:nvSpPr>
            <p:spPr bwMode="auto">
              <a:xfrm>
                <a:off x="4319" y="3257"/>
                <a:ext cx="224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fr-FR" sz="1200" i="0">
                    <a:solidFill>
                      <a:srgbClr val="000066"/>
                    </a:solidFill>
                  </a:rPr>
                  <a:t>72</a:t>
                </a:r>
              </a:p>
            </p:txBody>
          </p:sp>
          <p:sp>
            <p:nvSpPr>
              <p:cNvPr id="105577" name="Rectangle 112"/>
              <p:cNvSpPr>
                <a:spLocks noChangeArrowheads="1"/>
              </p:cNvSpPr>
              <p:nvPr/>
            </p:nvSpPr>
            <p:spPr bwMode="auto">
              <a:xfrm>
                <a:off x="4681" y="3257"/>
                <a:ext cx="224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fr-FR" sz="1200" i="0">
                    <a:solidFill>
                      <a:srgbClr val="000066"/>
                    </a:solidFill>
                  </a:rPr>
                  <a:t>96</a:t>
                </a:r>
              </a:p>
            </p:txBody>
          </p:sp>
          <p:sp>
            <p:nvSpPr>
              <p:cNvPr id="105578" name="Rectangle 113"/>
              <p:cNvSpPr>
                <a:spLocks noChangeArrowheads="1"/>
              </p:cNvSpPr>
              <p:nvPr/>
            </p:nvSpPr>
            <p:spPr bwMode="auto">
              <a:xfrm>
                <a:off x="5028" y="3257"/>
                <a:ext cx="275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fr-FR" sz="1200" i="0">
                    <a:solidFill>
                      <a:srgbClr val="000066"/>
                    </a:solidFill>
                  </a:rPr>
                  <a:t>120</a:t>
                </a:r>
              </a:p>
            </p:txBody>
          </p:sp>
          <p:sp>
            <p:nvSpPr>
              <p:cNvPr id="105579" name="Rectangle 114"/>
              <p:cNvSpPr>
                <a:spLocks noChangeArrowheads="1"/>
              </p:cNvSpPr>
              <p:nvPr/>
            </p:nvSpPr>
            <p:spPr bwMode="auto">
              <a:xfrm>
                <a:off x="5404" y="3257"/>
                <a:ext cx="275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fr-FR" sz="1200" i="0">
                    <a:solidFill>
                      <a:srgbClr val="000066"/>
                    </a:solidFill>
                  </a:rPr>
                  <a:t>144</a:t>
                </a:r>
              </a:p>
            </p:txBody>
          </p:sp>
          <p:sp>
            <p:nvSpPr>
              <p:cNvPr id="105580" name="Rectangle 115"/>
              <p:cNvSpPr>
                <a:spLocks noChangeArrowheads="1"/>
              </p:cNvSpPr>
              <p:nvPr/>
            </p:nvSpPr>
            <p:spPr bwMode="auto">
              <a:xfrm>
                <a:off x="3125" y="3132"/>
                <a:ext cx="17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fr-FR" sz="1200" i="0">
                    <a:solidFill>
                      <a:srgbClr val="000066"/>
                    </a:solidFill>
                  </a:rPr>
                  <a:t>0</a:t>
                </a:r>
              </a:p>
            </p:txBody>
          </p:sp>
          <p:sp>
            <p:nvSpPr>
              <p:cNvPr id="105581" name="Rectangle 116"/>
              <p:cNvSpPr>
                <a:spLocks noChangeArrowheads="1"/>
              </p:cNvSpPr>
              <p:nvPr/>
            </p:nvSpPr>
            <p:spPr bwMode="auto">
              <a:xfrm>
                <a:off x="3077" y="2891"/>
                <a:ext cx="222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fr-FR" sz="1200" i="0">
                    <a:solidFill>
                      <a:srgbClr val="000066"/>
                    </a:solidFill>
                  </a:rPr>
                  <a:t>30</a:t>
                </a:r>
              </a:p>
            </p:txBody>
          </p:sp>
          <p:sp>
            <p:nvSpPr>
              <p:cNvPr id="105582" name="Rectangle 117"/>
              <p:cNvSpPr>
                <a:spLocks noChangeArrowheads="1"/>
              </p:cNvSpPr>
              <p:nvPr/>
            </p:nvSpPr>
            <p:spPr bwMode="auto">
              <a:xfrm>
                <a:off x="3077" y="2652"/>
                <a:ext cx="222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fr-FR" sz="1200" i="0">
                    <a:solidFill>
                      <a:srgbClr val="000066"/>
                    </a:solidFill>
                  </a:rPr>
                  <a:t>40</a:t>
                </a:r>
              </a:p>
            </p:txBody>
          </p:sp>
          <p:sp>
            <p:nvSpPr>
              <p:cNvPr id="105583" name="Rectangle 118"/>
              <p:cNvSpPr>
                <a:spLocks noChangeArrowheads="1"/>
              </p:cNvSpPr>
              <p:nvPr/>
            </p:nvSpPr>
            <p:spPr bwMode="auto">
              <a:xfrm>
                <a:off x="3077" y="2412"/>
                <a:ext cx="222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fr-FR" sz="1200" i="0">
                    <a:solidFill>
                      <a:srgbClr val="000066"/>
                    </a:solidFill>
                  </a:rPr>
                  <a:t>50</a:t>
                </a:r>
              </a:p>
            </p:txBody>
          </p:sp>
          <p:sp>
            <p:nvSpPr>
              <p:cNvPr id="105584" name="Rectangle 119"/>
              <p:cNvSpPr>
                <a:spLocks noChangeArrowheads="1"/>
              </p:cNvSpPr>
              <p:nvPr/>
            </p:nvSpPr>
            <p:spPr bwMode="auto">
              <a:xfrm>
                <a:off x="3077" y="2172"/>
                <a:ext cx="222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fr-FR" sz="1200" i="0">
                    <a:solidFill>
                      <a:srgbClr val="000066"/>
                    </a:solidFill>
                  </a:rPr>
                  <a:t>60</a:t>
                </a:r>
              </a:p>
            </p:txBody>
          </p:sp>
          <p:sp>
            <p:nvSpPr>
              <p:cNvPr id="105585" name="Rectangle 120"/>
              <p:cNvSpPr>
                <a:spLocks noChangeArrowheads="1"/>
              </p:cNvSpPr>
              <p:nvPr/>
            </p:nvSpPr>
            <p:spPr bwMode="auto">
              <a:xfrm>
                <a:off x="3077" y="1933"/>
                <a:ext cx="222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fr-FR" sz="1200" i="0">
                    <a:solidFill>
                      <a:srgbClr val="000066"/>
                    </a:solidFill>
                  </a:rPr>
                  <a:t>70</a:t>
                </a:r>
              </a:p>
            </p:txBody>
          </p:sp>
          <p:sp>
            <p:nvSpPr>
              <p:cNvPr id="105586" name="Rectangle 121"/>
              <p:cNvSpPr>
                <a:spLocks noChangeArrowheads="1"/>
              </p:cNvSpPr>
              <p:nvPr/>
            </p:nvSpPr>
            <p:spPr bwMode="auto">
              <a:xfrm>
                <a:off x="3077" y="1693"/>
                <a:ext cx="222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fr-FR" sz="1200" i="0">
                    <a:solidFill>
                      <a:srgbClr val="000066"/>
                    </a:solidFill>
                  </a:rPr>
                  <a:t>80</a:t>
                </a:r>
              </a:p>
            </p:txBody>
          </p:sp>
          <p:sp>
            <p:nvSpPr>
              <p:cNvPr id="105587" name="Rectangle 122"/>
              <p:cNvSpPr>
                <a:spLocks noChangeArrowheads="1"/>
              </p:cNvSpPr>
              <p:nvPr/>
            </p:nvSpPr>
            <p:spPr bwMode="auto">
              <a:xfrm>
                <a:off x="3077" y="1453"/>
                <a:ext cx="222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fr-FR" sz="1200" i="0">
                    <a:solidFill>
                      <a:srgbClr val="000066"/>
                    </a:solidFill>
                  </a:rPr>
                  <a:t>90</a:t>
                </a:r>
              </a:p>
            </p:txBody>
          </p:sp>
          <p:sp>
            <p:nvSpPr>
              <p:cNvPr id="105588" name="Line 124"/>
              <p:cNvSpPr>
                <a:spLocks noChangeShapeType="1"/>
              </p:cNvSpPr>
              <p:nvPr/>
            </p:nvSpPr>
            <p:spPr bwMode="auto">
              <a:xfrm flipV="1">
                <a:off x="5167" y="3219"/>
                <a:ext cx="1" cy="48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5589" name="Line 127"/>
              <p:cNvSpPr>
                <a:spLocks noChangeShapeType="1"/>
              </p:cNvSpPr>
              <p:nvPr/>
            </p:nvSpPr>
            <p:spPr bwMode="auto">
              <a:xfrm>
                <a:off x="3249" y="2022"/>
                <a:ext cx="48" cy="1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5590" name="Line 129"/>
              <p:cNvSpPr>
                <a:spLocks noChangeShapeType="1"/>
              </p:cNvSpPr>
              <p:nvPr/>
            </p:nvSpPr>
            <p:spPr bwMode="auto">
              <a:xfrm>
                <a:off x="3249" y="1778"/>
                <a:ext cx="48" cy="1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5591" name="Line 131"/>
              <p:cNvSpPr>
                <a:spLocks noChangeShapeType="1"/>
              </p:cNvSpPr>
              <p:nvPr/>
            </p:nvSpPr>
            <p:spPr bwMode="auto">
              <a:xfrm>
                <a:off x="3249" y="1534"/>
                <a:ext cx="48" cy="1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5592" name="Line 132"/>
              <p:cNvSpPr>
                <a:spLocks noChangeShapeType="1"/>
              </p:cNvSpPr>
              <p:nvPr/>
            </p:nvSpPr>
            <p:spPr bwMode="auto">
              <a:xfrm flipV="1">
                <a:off x="4044" y="3219"/>
                <a:ext cx="1" cy="48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5593" name="Line 133"/>
              <p:cNvSpPr>
                <a:spLocks noChangeShapeType="1"/>
              </p:cNvSpPr>
              <p:nvPr/>
            </p:nvSpPr>
            <p:spPr bwMode="auto">
              <a:xfrm flipV="1">
                <a:off x="4419" y="3219"/>
                <a:ext cx="1" cy="48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5594" name="Line 135"/>
              <p:cNvSpPr>
                <a:spLocks noChangeShapeType="1"/>
              </p:cNvSpPr>
              <p:nvPr/>
            </p:nvSpPr>
            <p:spPr bwMode="auto">
              <a:xfrm flipV="1">
                <a:off x="4792" y="3219"/>
                <a:ext cx="1" cy="48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5595" name="Line 137"/>
              <p:cNvSpPr>
                <a:spLocks noChangeShapeType="1"/>
              </p:cNvSpPr>
              <p:nvPr/>
            </p:nvSpPr>
            <p:spPr bwMode="auto">
              <a:xfrm>
                <a:off x="3249" y="2756"/>
                <a:ext cx="49" cy="1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5596" name="Line 138"/>
              <p:cNvSpPr>
                <a:spLocks noChangeShapeType="1"/>
              </p:cNvSpPr>
              <p:nvPr/>
            </p:nvSpPr>
            <p:spPr bwMode="auto">
              <a:xfrm>
                <a:off x="3249" y="2267"/>
                <a:ext cx="48" cy="1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5597" name="Line 141"/>
              <p:cNvSpPr>
                <a:spLocks noChangeShapeType="1"/>
              </p:cNvSpPr>
              <p:nvPr/>
            </p:nvSpPr>
            <p:spPr bwMode="auto">
              <a:xfrm>
                <a:off x="3249" y="2512"/>
                <a:ext cx="49" cy="1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5598" name="Line 142"/>
              <p:cNvSpPr>
                <a:spLocks noChangeShapeType="1"/>
              </p:cNvSpPr>
              <p:nvPr/>
            </p:nvSpPr>
            <p:spPr bwMode="auto">
              <a:xfrm flipH="1">
                <a:off x="3262" y="3128"/>
                <a:ext cx="32" cy="32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5599" name="Line 144"/>
              <p:cNvSpPr>
                <a:spLocks noChangeShapeType="1"/>
              </p:cNvSpPr>
              <p:nvPr/>
            </p:nvSpPr>
            <p:spPr bwMode="auto">
              <a:xfrm flipH="1" flipV="1">
                <a:off x="3296" y="3219"/>
                <a:ext cx="1" cy="48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5600" name="Line 145"/>
              <p:cNvSpPr>
                <a:spLocks noChangeShapeType="1"/>
              </p:cNvSpPr>
              <p:nvPr/>
            </p:nvSpPr>
            <p:spPr bwMode="auto">
              <a:xfrm>
                <a:off x="3249" y="3222"/>
                <a:ext cx="47" cy="1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5601" name="Line 146"/>
              <p:cNvSpPr>
                <a:spLocks noChangeShapeType="1"/>
              </p:cNvSpPr>
              <p:nvPr/>
            </p:nvSpPr>
            <p:spPr bwMode="auto">
              <a:xfrm flipH="1">
                <a:off x="3259" y="3095"/>
                <a:ext cx="39" cy="39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5602" name="Line 148"/>
              <p:cNvSpPr>
                <a:spLocks noChangeShapeType="1"/>
              </p:cNvSpPr>
              <p:nvPr/>
            </p:nvSpPr>
            <p:spPr bwMode="auto">
              <a:xfrm>
                <a:off x="3249" y="3000"/>
                <a:ext cx="49" cy="1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5603" name="Line 149"/>
              <p:cNvSpPr>
                <a:spLocks noChangeShapeType="1"/>
              </p:cNvSpPr>
              <p:nvPr/>
            </p:nvSpPr>
            <p:spPr bwMode="auto">
              <a:xfrm flipV="1">
                <a:off x="3671" y="3219"/>
                <a:ext cx="1" cy="48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5604" name="Line 150"/>
              <p:cNvSpPr>
                <a:spLocks noChangeShapeType="1"/>
              </p:cNvSpPr>
              <p:nvPr/>
            </p:nvSpPr>
            <p:spPr bwMode="auto">
              <a:xfrm flipH="1">
                <a:off x="3298" y="3061"/>
                <a:ext cx="34" cy="34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5605" name="Line 151"/>
              <p:cNvSpPr>
                <a:spLocks noChangeShapeType="1"/>
              </p:cNvSpPr>
              <p:nvPr/>
            </p:nvSpPr>
            <p:spPr bwMode="auto">
              <a:xfrm flipH="1">
                <a:off x="3294" y="3087"/>
                <a:ext cx="42" cy="41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5606" name="Freeform 157"/>
              <p:cNvSpPr>
                <a:spLocks/>
              </p:cNvSpPr>
              <p:nvPr/>
            </p:nvSpPr>
            <p:spPr bwMode="auto">
              <a:xfrm>
                <a:off x="3296" y="1290"/>
                <a:ext cx="2073" cy="760"/>
              </a:xfrm>
              <a:custGeom>
                <a:avLst/>
                <a:gdLst>
                  <a:gd name="T0" fmla="*/ 50 w 6220"/>
                  <a:gd name="T1" fmla="*/ 50 h 2281"/>
                  <a:gd name="T2" fmla="*/ 50 w 6220"/>
                  <a:gd name="T3" fmla="*/ 50 h 2281"/>
                  <a:gd name="T4" fmla="*/ 50 w 6220"/>
                  <a:gd name="T5" fmla="*/ 50 h 2281"/>
                  <a:gd name="T6" fmla="*/ 50 w 6220"/>
                  <a:gd name="T7" fmla="*/ 50 h 2281"/>
                  <a:gd name="T8" fmla="*/ 50 w 6220"/>
                  <a:gd name="T9" fmla="*/ 50 h 2281"/>
                  <a:gd name="T10" fmla="*/ 50 w 6220"/>
                  <a:gd name="T11" fmla="*/ 50 h 2281"/>
                  <a:gd name="T12" fmla="*/ 50 w 6220"/>
                  <a:gd name="T13" fmla="*/ 50 h 2281"/>
                  <a:gd name="T14" fmla="*/ 50 w 6220"/>
                  <a:gd name="T15" fmla="*/ 50 h 2281"/>
                  <a:gd name="T16" fmla="*/ 50 w 6220"/>
                  <a:gd name="T17" fmla="*/ 50 h 2281"/>
                  <a:gd name="T18" fmla="*/ 50 w 6220"/>
                  <a:gd name="T19" fmla="*/ 50 h 2281"/>
                  <a:gd name="T20" fmla="*/ 50 w 6220"/>
                  <a:gd name="T21" fmla="*/ 50 h 2281"/>
                  <a:gd name="T22" fmla="*/ 50 w 6220"/>
                  <a:gd name="T23" fmla="*/ 50 h 2281"/>
                  <a:gd name="T24" fmla="*/ 50 w 6220"/>
                  <a:gd name="T25" fmla="*/ 50 h 2281"/>
                  <a:gd name="T26" fmla="*/ 50 w 6220"/>
                  <a:gd name="T27" fmla="*/ 50 h 2281"/>
                  <a:gd name="T28" fmla="*/ 50 w 6220"/>
                  <a:gd name="T29" fmla="*/ 50 h 2281"/>
                  <a:gd name="T30" fmla="*/ 50 w 6220"/>
                  <a:gd name="T31" fmla="*/ 50 h 2281"/>
                  <a:gd name="T32" fmla="*/ 50 w 6220"/>
                  <a:gd name="T33" fmla="*/ 50 h 2281"/>
                  <a:gd name="T34" fmla="*/ 50 w 6220"/>
                  <a:gd name="T35" fmla="*/ 50 h 2281"/>
                  <a:gd name="T36" fmla="*/ 50 w 6220"/>
                  <a:gd name="T37" fmla="*/ 50 h 2281"/>
                  <a:gd name="T38" fmla="*/ 50 w 6220"/>
                  <a:gd name="T39" fmla="*/ 50 h 2281"/>
                  <a:gd name="T40" fmla="*/ 50 w 6220"/>
                  <a:gd name="T41" fmla="*/ 50 h 2281"/>
                  <a:gd name="T42" fmla="*/ 50 w 6220"/>
                  <a:gd name="T43" fmla="*/ 50 h 2281"/>
                  <a:gd name="T44" fmla="*/ 50 w 6220"/>
                  <a:gd name="T45" fmla="*/ 50 h 2281"/>
                  <a:gd name="T46" fmla="*/ 50 w 6220"/>
                  <a:gd name="T47" fmla="*/ 50 h 2281"/>
                  <a:gd name="T48" fmla="*/ 50 w 6220"/>
                  <a:gd name="T49" fmla="*/ 50 h 2281"/>
                  <a:gd name="T50" fmla="*/ 50 w 6220"/>
                  <a:gd name="T51" fmla="*/ 50 h 2281"/>
                  <a:gd name="T52" fmla="*/ 50 w 6220"/>
                  <a:gd name="T53" fmla="*/ 50 h 2281"/>
                  <a:gd name="T54" fmla="*/ 50 w 6220"/>
                  <a:gd name="T55" fmla="*/ 50 h 2281"/>
                  <a:gd name="T56" fmla="*/ 50 w 6220"/>
                  <a:gd name="T57" fmla="*/ 50 h 2281"/>
                  <a:gd name="T58" fmla="*/ 50 w 6220"/>
                  <a:gd name="T59" fmla="*/ 50 h 2281"/>
                  <a:gd name="T60" fmla="*/ 50 w 6220"/>
                  <a:gd name="T61" fmla="*/ 50 h 2281"/>
                  <a:gd name="T62" fmla="*/ 50 w 6220"/>
                  <a:gd name="T63" fmla="*/ 50 h 2281"/>
                  <a:gd name="T64" fmla="*/ 50 w 6220"/>
                  <a:gd name="T65" fmla="*/ 50 h 2281"/>
                  <a:gd name="T66" fmla="*/ 50 w 6220"/>
                  <a:gd name="T67" fmla="*/ 50 h 2281"/>
                  <a:gd name="T68" fmla="*/ 50 w 6220"/>
                  <a:gd name="T69" fmla="*/ 50 h 2281"/>
                  <a:gd name="T70" fmla="*/ 50 w 6220"/>
                  <a:gd name="T71" fmla="*/ 50 h 2281"/>
                  <a:gd name="T72" fmla="*/ 50 w 6220"/>
                  <a:gd name="T73" fmla="*/ 50 h 2281"/>
                  <a:gd name="T74" fmla="*/ 50 w 6220"/>
                  <a:gd name="T75" fmla="*/ 50 h 2281"/>
                  <a:gd name="T76" fmla="*/ 50 w 6220"/>
                  <a:gd name="T77" fmla="*/ 50 h 2281"/>
                  <a:gd name="T78" fmla="*/ 50 w 6220"/>
                  <a:gd name="T79" fmla="*/ 50 h 2281"/>
                  <a:gd name="T80" fmla="*/ 50 w 6220"/>
                  <a:gd name="T81" fmla="*/ 50 h 2281"/>
                  <a:gd name="T82" fmla="*/ 50 w 6220"/>
                  <a:gd name="T83" fmla="*/ 50 h 2281"/>
                  <a:gd name="T84" fmla="*/ 50 w 6220"/>
                  <a:gd name="T85" fmla="*/ 50 h 2281"/>
                  <a:gd name="T86" fmla="*/ 50 w 6220"/>
                  <a:gd name="T87" fmla="*/ 50 h 2281"/>
                  <a:gd name="T88" fmla="*/ 50 w 6220"/>
                  <a:gd name="T89" fmla="*/ 50 h 2281"/>
                  <a:gd name="T90" fmla="*/ 50 w 6220"/>
                  <a:gd name="T91" fmla="*/ 50 h 2281"/>
                  <a:gd name="T92" fmla="*/ 50 w 6220"/>
                  <a:gd name="T93" fmla="*/ 50 h 2281"/>
                  <a:gd name="T94" fmla="*/ 50 w 6220"/>
                  <a:gd name="T95" fmla="*/ 0 h 2281"/>
                  <a:gd name="T96" fmla="*/ 0 w 6220"/>
                  <a:gd name="T97" fmla="*/ 0 h 2281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6220"/>
                  <a:gd name="T148" fmla="*/ 0 h 2281"/>
                  <a:gd name="T149" fmla="*/ 6220 w 6220"/>
                  <a:gd name="T150" fmla="*/ 2281 h 2281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6220" h="2281">
                    <a:moveTo>
                      <a:pt x="6220" y="2281"/>
                    </a:moveTo>
                    <a:lnTo>
                      <a:pt x="6220" y="2044"/>
                    </a:lnTo>
                    <a:lnTo>
                      <a:pt x="5518" y="2044"/>
                    </a:lnTo>
                    <a:lnTo>
                      <a:pt x="5518" y="1916"/>
                    </a:lnTo>
                    <a:lnTo>
                      <a:pt x="5379" y="1916"/>
                    </a:lnTo>
                    <a:lnTo>
                      <a:pt x="5379" y="1791"/>
                    </a:lnTo>
                    <a:lnTo>
                      <a:pt x="5284" y="1791"/>
                    </a:lnTo>
                    <a:lnTo>
                      <a:pt x="5284" y="1674"/>
                    </a:lnTo>
                    <a:lnTo>
                      <a:pt x="4909" y="1674"/>
                    </a:lnTo>
                    <a:lnTo>
                      <a:pt x="4909" y="1581"/>
                    </a:lnTo>
                    <a:lnTo>
                      <a:pt x="4582" y="1581"/>
                    </a:lnTo>
                    <a:lnTo>
                      <a:pt x="4582" y="1507"/>
                    </a:lnTo>
                    <a:lnTo>
                      <a:pt x="4489" y="1507"/>
                    </a:lnTo>
                    <a:lnTo>
                      <a:pt x="4489" y="1434"/>
                    </a:lnTo>
                    <a:lnTo>
                      <a:pt x="4441" y="1434"/>
                    </a:lnTo>
                    <a:lnTo>
                      <a:pt x="4441" y="1364"/>
                    </a:lnTo>
                    <a:lnTo>
                      <a:pt x="4115" y="1364"/>
                    </a:lnTo>
                    <a:lnTo>
                      <a:pt x="4115" y="1298"/>
                    </a:lnTo>
                    <a:lnTo>
                      <a:pt x="4068" y="1298"/>
                    </a:lnTo>
                    <a:lnTo>
                      <a:pt x="4068" y="1235"/>
                    </a:lnTo>
                    <a:lnTo>
                      <a:pt x="3413" y="1235"/>
                    </a:lnTo>
                    <a:lnTo>
                      <a:pt x="3413" y="1166"/>
                    </a:lnTo>
                    <a:lnTo>
                      <a:pt x="3366" y="1166"/>
                    </a:lnTo>
                    <a:lnTo>
                      <a:pt x="3366" y="910"/>
                    </a:lnTo>
                    <a:lnTo>
                      <a:pt x="2618" y="910"/>
                    </a:lnTo>
                    <a:lnTo>
                      <a:pt x="2618" y="847"/>
                    </a:lnTo>
                    <a:lnTo>
                      <a:pt x="2572" y="847"/>
                    </a:lnTo>
                    <a:lnTo>
                      <a:pt x="2572" y="783"/>
                    </a:lnTo>
                    <a:lnTo>
                      <a:pt x="1777" y="783"/>
                    </a:lnTo>
                    <a:lnTo>
                      <a:pt x="1777" y="720"/>
                    </a:lnTo>
                    <a:lnTo>
                      <a:pt x="1592" y="720"/>
                    </a:lnTo>
                    <a:lnTo>
                      <a:pt x="1592" y="594"/>
                    </a:lnTo>
                    <a:lnTo>
                      <a:pt x="1497" y="594"/>
                    </a:lnTo>
                    <a:lnTo>
                      <a:pt x="1497" y="535"/>
                    </a:lnTo>
                    <a:lnTo>
                      <a:pt x="1448" y="535"/>
                    </a:lnTo>
                    <a:lnTo>
                      <a:pt x="1448" y="471"/>
                    </a:lnTo>
                    <a:lnTo>
                      <a:pt x="1029" y="471"/>
                    </a:lnTo>
                    <a:lnTo>
                      <a:pt x="1029" y="409"/>
                    </a:lnTo>
                    <a:lnTo>
                      <a:pt x="936" y="409"/>
                    </a:lnTo>
                    <a:lnTo>
                      <a:pt x="936" y="352"/>
                    </a:lnTo>
                    <a:lnTo>
                      <a:pt x="607" y="352"/>
                    </a:lnTo>
                    <a:lnTo>
                      <a:pt x="607" y="293"/>
                    </a:lnTo>
                    <a:lnTo>
                      <a:pt x="419" y="293"/>
                    </a:lnTo>
                    <a:lnTo>
                      <a:pt x="419" y="231"/>
                    </a:lnTo>
                    <a:lnTo>
                      <a:pt x="373" y="231"/>
                    </a:lnTo>
                    <a:lnTo>
                      <a:pt x="373" y="57"/>
                    </a:lnTo>
                    <a:lnTo>
                      <a:pt x="142" y="57"/>
                    </a:lnTo>
                    <a:lnTo>
                      <a:pt x="142" y="0"/>
                    </a:lnTo>
                    <a:lnTo>
                      <a:pt x="0" y="0"/>
                    </a:lnTo>
                  </a:path>
                </a:pathLst>
              </a:custGeom>
              <a:noFill/>
              <a:ln w="23813">
                <a:solidFill>
                  <a:srgbClr val="E67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200" i="0">
                  <a:solidFill>
                    <a:srgbClr val="000066"/>
                  </a:solidFill>
                </a:endParaRPr>
              </a:p>
            </p:txBody>
          </p:sp>
          <p:sp>
            <p:nvSpPr>
              <p:cNvPr id="105607" name="Freeform 158"/>
              <p:cNvSpPr>
                <a:spLocks/>
              </p:cNvSpPr>
              <p:nvPr/>
            </p:nvSpPr>
            <p:spPr bwMode="auto">
              <a:xfrm>
                <a:off x="3296" y="1290"/>
                <a:ext cx="2166" cy="1225"/>
              </a:xfrm>
              <a:custGeom>
                <a:avLst/>
                <a:gdLst>
                  <a:gd name="T0" fmla="*/ 50 w 6497"/>
                  <a:gd name="T1" fmla="*/ 49 h 3677"/>
                  <a:gd name="T2" fmla="*/ 50 w 6497"/>
                  <a:gd name="T3" fmla="*/ 49 h 3677"/>
                  <a:gd name="T4" fmla="*/ 50 w 6497"/>
                  <a:gd name="T5" fmla="*/ 49 h 3677"/>
                  <a:gd name="T6" fmla="*/ 50 w 6497"/>
                  <a:gd name="T7" fmla="*/ 49 h 3677"/>
                  <a:gd name="T8" fmla="*/ 50 w 6497"/>
                  <a:gd name="T9" fmla="*/ 49 h 3677"/>
                  <a:gd name="T10" fmla="*/ 50 w 6497"/>
                  <a:gd name="T11" fmla="*/ 49 h 3677"/>
                  <a:gd name="T12" fmla="*/ 50 w 6497"/>
                  <a:gd name="T13" fmla="*/ 49 h 3677"/>
                  <a:gd name="T14" fmla="*/ 50 w 6497"/>
                  <a:gd name="T15" fmla="*/ 49 h 3677"/>
                  <a:gd name="T16" fmla="*/ 50 w 6497"/>
                  <a:gd name="T17" fmla="*/ 49 h 3677"/>
                  <a:gd name="T18" fmla="*/ 50 w 6497"/>
                  <a:gd name="T19" fmla="*/ 49 h 3677"/>
                  <a:gd name="T20" fmla="*/ 50 w 6497"/>
                  <a:gd name="T21" fmla="*/ 49 h 3677"/>
                  <a:gd name="T22" fmla="*/ 50 w 6497"/>
                  <a:gd name="T23" fmla="*/ 49 h 3677"/>
                  <a:gd name="T24" fmla="*/ 50 w 6497"/>
                  <a:gd name="T25" fmla="*/ 49 h 3677"/>
                  <a:gd name="T26" fmla="*/ 50 w 6497"/>
                  <a:gd name="T27" fmla="*/ 49 h 3677"/>
                  <a:gd name="T28" fmla="*/ 50 w 6497"/>
                  <a:gd name="T29" fmla="*/ 49 h 3677"/>
                  <a:gd name="T30" fmla="*/ 50 w 6497"/>
                  <a:gd name="T31" fmla="*/ 49 h 3677"/>
                  <a:gd name="T32" fmla="*/ 50 w 6497"/>
                  <a:gd name="T33" fmla="*/ 49 h 3677"/>
                  <a:gd name="T34" fmla="*/ 50 w 6497"/>
                  <a:gd name="T35" fmla="*/ 49 h 3677"/>
                  <a:gd name="T36" fmla="*/ 50 w 6497"/>
                  <a:gd name="T37" fmla="*/ 49 h 3677"/>
                  <a:gd name="T38" fmla="*/ 50 w 6497"/>
                  <a:gd name="T39" fmla="*/ 49 h 3677"/>
                  <a:gd name="T40" fmla="*/ 50 w 6497"/>
                  <a:gd name="T41" fmla="*/ 49 h 3677"/>
                  <a:gd name="T42" fmla="*/ 50 w 6497"/>
                  <a:gd name="T43" fmla="*/ 49 h 3677"/>
                  <a:gd name="T44" fmla="*/ 50 w 6497"/>
                  <a:gd name="T45" fmla="*/ 49 h 3677"/>
                  <a:gd name="T46" fmla="*/ 50 w 6497"/>
                  <a:gd name="T47" fmla="*/ 49 h 3677"/>
                  <a:gd name="T48" fmla="*/ 50 w 6497"/>
                  <a:gd name="T49" fmla="*/ 49 h 3677"/>
                  <a:gd name="T50" fmla="*/ 50 w 6497"/>
                  <a:gd name="T51" fmla="*/ 49 h 3677"/>
                  <a:gd name="T52" fmla="*/ 50 w 6497"/>
                  <a:gd name="T53" fmla="*/ 49 h 3677"/>
                  <a:gd name="T54" fmla="*/ 50 w 6497"/>
                  <a:gd name="T55" fmla="*/ 49 h 3677"/>
                  <a:gd name="T56" fmla="*/ 50 w 6497"/>
                  <a:gd name="T57" fmla="*/ 49 h 3677"/>
                  <a:gd name="T58" fmla="*/ 50 w 6497"/>
                  <a:gd name="T59" fmla="*/ 49 h 3677"/>
                  <a:gd name="T60" fmla="*/ 50 w 6497"/>
                  <a:gd name="T61" fmla="*/ 49 h 3677"/>
                  <a:gd name="T62" fmla="*/ 50 w 6497"/>
                  <a:gd name="T63" fmla="*/ 49 h 3677"/>
                  <a:gd name="T64" fmla="*/ 50 w 6497"/>
                  <a:gd name="T65" fmla="*/ 49 h 3677"/>
                  <a:gd name="T66" fmla="*/ 50 w 6497"/>
                  <a:gd name="T67" fmla="*/ 49 h 3677"/>
                  <a:gd name="T68" fmla="*/ 50 w 6497"/>
                  <a:gd name="T69" fmla="*/ 49 h 3677"/>
                  <a:gd name="T70" fmla="*/ 50 w 6497"/>
                  <a:gd name="T71" fmla="*/ 0 h 3677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6497"/>
                  <a:gd name="T109" fmla="*/ 0 h 3677"/>
                  <a:gd name="T110" fmla="*/ 6497 w 6497"/>
                  <a:gd name="T111" fmla="*/ 3677 h 3677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6497" h="3677">
                    <a:moveTo>
                      <a:pt x="6497" y="3677"/>
                    </a:moveTo>
                    <a:lnTo>
                      <a:pt x="6497" y="3342"/>
                    </a:lnTo>
                    <a:lnTo>
                      <a:pt x="6358" y="3342"/>
                    </a:lnTo>
                    <a:lnTo>
                      <a:pt x="6358" y="3136"/>
                    </a:lnTo>
                    <a:lnTo>
                      <a:pt x="5890" y="3136"/>
                    </a:lnTo>
                    <a:lnTo>
                      <a:pt x="5890" y="3012"/>
                    </a:lnTo>
                    <a:lnTo>
                      <a:pt x="5564" y="3012"/>
                    </a:lnTo>
                    <a:lnTo>
                      <a:pt x="5564" y="2909"/>
                    </a:lnTo>
                    <a:lnTo>
                      <a:pt x="5237" y="2909"/>
                    </a:lnTo>
                    <a:lnTo>
                      <a:pt x="5237" y="2819"/>
                    </a:lnTo>
                    <a:lnTo>
                      <a:pt x="5142" y="2819"/>
                    </a:lnTo>
                    <a:lnTo>
                      <a:pt x="5142" y="2728"/>
                    </a:lnTo>
                    <a:lnTo>
                      <a:pt x="4956" y="2728"/>
                    </a:lnTo>
                    <a:lnTo>
                      <a:pt x="4956" y="2549"/>
                    </a:lnTo>
                    <a:lnTo>
                      <a:pt x="4582" y="2549"/>
                    </a:lnTo>
                    <a:lnTo>
                      <a:pt x="4582" y="2473"/>
                    </a:lnTo>
                    <a:lnTo>
                      <a:pt x="4535" y="2473"/>
                    </a:lnTo>
                    <a:lnTo>
                      <a:pt x="4535" y="2400"/>
                    </a:lnTo>
                    <a:lnTo>
                      <a:pt x="4115" y="2400"/>
                    </a:lnTo>
                    <a:lnTo>
                      <a:pt x="4115" y="2336"/>
                    </a:lnTo>
                    <a:lnTo>
                      <a:pt x="4021" y="2336"/>
                    </a:lnTo>
                    <a:lnTo>
                      <a:pt x="4021" y="2275"/>
                    </a:lnTo>
                    <a:lnTo>
                      <a:pt x="3788" y="2275"/>
                    </a:lnTo>
                    <a:lnTo>
                      <a:pt x="3788" y="2211"/>
                    </a:lnTo>
                    <a:lnTo>
                      <a:pt x="3693" y="2211"/>
                    </a:lnTo>
                    <a:lnTo>
                      <a:pt x="3693" y="2149"/>
                    </a:lnTo>
                    <a:lnTo>
                      <a:pt x="3600" y="2149"/>
                    </a:lnTo>
                    <a:lnTo>
                      <a:pt x="3600" y="2085"/>
                    </a:lnTo>
                    <a:lnTo>
                      <a:pt x="3554" y="2085"/>
                    </a:lnTo>
                    <a:lnTo>
                      <a:pt x="3554" y="2027"/>
                    </a:lnTo>
                    <a:lnTo>
                      <a:pt x="3366" y="2027"/>
                    </a:lnTo>
                    <a:lnTo>
                      <a:pt x="3366" y="1962"/>
                    </a:lnTo>
                    <a:lnTo>
                      <a:pt x="2994" y="1962"/>
                    </a:lnTo>
                    <a:lnTo>
                      <a:pt x="2994" y="1840"/>
                    </a:lnTo>
                    <a:lnTo>
                      <a:pt x="2806" y="1840"/>
                    </a:lnTo>
                    <a:lnTo>
                      <a:pt x="2806" y="1780"/>
                    </a:lnTo>
                    <a:lnTo>
                      <a:pt x="2618" y="1780"/>
                    </a:lnTo>
                    <a:lnTo>
                      <a:pt x="2618" y="1719"/>
                    </a:lnTo>
                    <a:lnTo>
                      <a:pt x="2433" y="1719"/>
                    </a:lnTo>
                    <a:lnTo>
                      <a:pt x="2433" y="1656"/>
                    </a:lnTo>
                    <a:lnTo>
                      <a:pt x="2245" y="1656"/>
                    </a:lnTo>
                    <a:lnTo>
                      <a:pt x="2245" y="1595"/>
                    </a:lnTo>
                    <a:lnTo>
                      <a:pt x="2058" y="1595"/>
                    </a:lnTo>
                    <a:lnTo>
                      <a:pt x="2058" y="1535"/>
                    </a:lnTo>
                    <a:lnTo>
                      <a:pt x="1870" y="1535"/>
                    </a:lnTo>
                    <a:lnTo>
                      <a:pt x="1870" y="1474"/>
                    </a:lnTo>
                    <a:lnTo>
                      <a:pt x="1497" y="1474"/>
                    </a:lnTo>
                    <a:lnTo>
                      <a:pt x="1497" y="1356"/>
                    </a:lnTo>
                    <a:lnTo>
                      <a:pt x="1309" y="1356"/>
                    </a:lnTo>
                    <a:lnTo>
                      <a:pt x="1309" y="1293"/>
                    </a:lnTo>
                    <a:lnTo>
                      <a:pt x="1168" y="1293"/>
                    </a:lnTo>
                    <a:lnTo>
                      <a:pt x="1168" y="1175"/>
                    </a:lnTo>
                    <a:lnTo>
                      <a:pt x="1075" y="1175"/>
                    </a:lnTo>
                    <a:lnTo>
                      <a:pt x="1075" y="1117"/>
                    </a:lnTo>
                    <a:lnTo>
                      <a:pt x="983" y="1117"/>
                    </a:lnTo>
                    <a:lnTo>
                      <a:pt x="983" y="1056"/>
                    </a:lnTo>
                    <a:lnTo>
                      <a:pt x="936" y="1056"/>
                    </a:lnTo>
                    <a:lnTo>
                      <a:pt x="936" y="937"/>
                    </a:lnTo>
                    <a:lnTo>
                      <a:pt x="844" y="937"/>
                    </a:lnTo>
                    <a:lnTo>
                      <a:pt x="844" y="880"/>
                    </a:lnTo>
                    <a:lnTo>
                      <a:pt x="749" y="880"/>
                    </a:lnTo>
                    <a:lnTo>
                      <a:pt x="749" y="702"/>
                    </a:lnTo>
                    <a:lnTo>
                      <a:pt x="607" y="702"/>
                    </a:lnTo>
                    <a:lnTo>
                      <a:pt x="607" y="640"/>
                    </a:lnTo>
                    <a:lnTo>
                      <a:pt x="561" y="640"/>
                    </a:lnTo>
                    <a:lnTo>
                      <a:pt x="561" y="582"/>
                    </a:lnTo>
                    <a:lnTo>
                      <a:pt x="419" y="582"/>
                    </a:lnTo>
                    <a:lnTo>
                      <a:pt x="419" y="409"/>
                    </a:lnTo>
                    <a:lnTo>
                      <a:pt x="373" y="409"/>
                    </a:lnTo>
                    <a:lnTo>
                      <a:pt x="373" y="55"/>
                    </a:lnTo>
                    <a:lnTo>
                      <a:pt x="188" y="55"/>
                    </a:lnTo>
                    <a:lnTo>
                      <a:pt x="188" y="0"/>
                    </a:lnTo>
                    <a:lnTo>
                      <a:pt x="0" y="0"/>
                    </a:lnTo>
                  </a:path>
                </a:pathLst>
              </a:custGeom>
              <a:noFill/>
              <a:ln w="23813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200" i="0">
                  <a:solidFill>
                    <a:srgbClr val="000066"/>
                  </a:solidFill>
                </a:endParaRPr>
              </a:p>
            </p:txBody>
          </p:sp>
          <p:sp>
            <p:nvSpPr>
              <p:cNvPr id="105608" name="Freeform 159"/>
              <p:cNvSpPr>
                <a:spLocks/>
              </p:cNvSpPr>
              <p:nvPr/>
            </p:nvSpPr>
            <p:spPr bwMode="auto">
              <a:xfrm>
                <a:off x="3296" y="1290"/>
                <a:ext cx="1746" cy="773"/>
              </a:xfrm>
              <a:custGeom>
                <a:avLst/>
                <a:gdLst>
                  <a:gd name="T0" fmla="*/ 50 w 5237"/>
                  <a:gd name="T1" fmla="*/ 50 h 2319"/>
                  <a:gd name="T2" fmla="*/ 50 w 5237"/>
                  <a:gd name="T3" fmla="*/ 50 h 2319"/>
                  <a:gd name="T4" fmla="*/ 50 w 5237"/>
                  <a:gd name="T5" fmla="*/ 50 h 2319"/>
                  <a:gd name="T6" fmla="*/ 50 w 5237"/>
                  <a:gd name="T7" fmla="*/ 50 h 2319"/>
                  <a:gd name="T8" fmla="*/ 50 w 5237"/>
                  <a:gd name="T9" fmla="*/ 50 h 2319"/>
                  <a:gd name="T10" fmla="*/ 50 w 5237"/>
                  <a:gd name="T11" fmla="*/ 50 h 2319"/>
                  <a:gd name="T12" fmla="*/ 50 w 5237"/>
                  <a:gd name="T13" fmla="*/ 50 h 2319"/>
                  <a:gd name="T14" fmla="*/ 50 w 5237"/>
                  <a:gd name="T15" fmla="*/ 50 h 2319"/>
                  <a:gd name="T16" fmla="*/ 50 w 5237"/>
                  <a:gd name="T17" fmla="*/ 50 h 2319"/>
                  <a:gd name="T18" fmla="*/ 50 w 5237"/>
                  <a:gd name="T19" fmla="*/ 50 h 2319"/>
                  <a:gd name="T20" fmla="*/ 50 w 5237"/>
                  <a:gd name="T21" fmla="*/ 50 h 2319"/>
                  <a:gd name="T22" fmla="*/ 50 w 5237"/>
                  <a:gd name="T23" fmla="*/ 50 h 2319"/>
                  <a:gd name="T24" fmla="*/ 50 w 5237"/>
                  <a:gd name="T25" fmla="*/ 50 h 2319"/>
                  <a:gd name="T26" fmla="*/ 50 w 5237"/>
                  <a:gd name="T27" fmla="*/ 50 h 2319"/>
                  <a:gd name="T28" fmla="*/ 50 w 5237"/>
                  <a:gd name="T29" fmla="*/ 50 h 2319"/>
                  <a:gd name="T30" fmla="*/ 50 w 5237"/>
                  <a:gd name="T31" fmla="*/ 50 h 2319"/>
                  <a:gd name="T32" fmla="*/ 50 w 5237"/>
                  <a:gd name="T33" fmla="*/ 50 h 2319"/>
                  <a:gd name="T34" fmla="*/ 50 w 5237"/>
                  <a:gd name="T35" fmla="*/ 50 h 2319"/>
                  <a:gd name="T36" fmla="*/ 50 w 5237"/>
                  <a:gd name="T37" fmla="*/ 50 h 2319"/>
                  <a:gd name="T38" fmla="*/ 50 w 5237"/>
                  <a:gd name="T39" fmla="*/ 50 h 2319"/>
                  <a:gd name="T40" fmla="*/ 50 w 5237"/>
                  <a:gd name="T41" fmla="*/ 50 h 2319"/>
                  <a:gd name="T42" fmla="*/ 50 w 5237"/>
                  <a:gd name="T43" fmla="*/ 50 h 2319"/>
                  <a:gd name="T44" fmla="*/ 50 w 5237"/>
                  <a:gd name="T45" fmla="*/ 50 h 2319"/>
                  <a:gd name="T46" fmla="*/ 50 w 5237"/>
                  <a:gd name="T47" fmla="*/ 50 h 2319"/>
                  <a:gd name="T48" fmla="*/ 50 w 5237"/>
                  <a:gd name="T49" fmla="*/ 50 h 2319"/>
                  <a:gd name="T50" fmla="*/ 50 w 5237"/>
                  <a:gd name="T51" fmla="*/ 50 h 2319"/>
                  <a:gd name="T52" fmla="*/ 50 w 5237"/>
                  <a:gd name="T53" fmla="*/ 50 h 2319"/>
                  <a:gd name="T54" fmla="*/ 50 w 5237"/>
                  <a:gd name="T55" fmla="*/ 50 h 2319"/>
                  <a:gd name="T56" fmla="*/ 50 w 5237"/>
                  <a:gd name="T57" fmla="*/ 50 h 2319"/>
                  <a:gd name="T58" fmla="*/ 50 w 5237"/>
                  <a:gd name="T59" fmla="*/ 50 h 2319"/>
                  <a:gd name="T60" fmla="*/ 50 w 5237"/>
                  <a:gd name="T61" fmla="*/ 50 h 2319"/>
                  <a:gd name="T62" fmla="*/ 50 w 5237"/>
                  <a:gd name="T63" fmla="*/ 50 h 2319"/>
                  <a:gd name="T64" fmla="*/ 50 w 5237"/>
                  <a:gd name="T65" fmla="*/ 50 h 2319"/>
                  <a:gd name="T66" fmla="*/ 50 w 5237"/>
                  <a:gd name="T67" fmla="*/ 50 h 2319"/>
                  <a:gd name="T68" fmla="*/ 50 w 5237"/>
                  <a:gd name="T69" fmla="*/ 50 h 2319"/>
                  <a:gd name="T70" fmla="*/ 50 w 5237"/>
                  <a:gd name="T71" fmla="*/ 50 h 2319"/>
                  <a:gd name="T72" fmla="*/ 50 w 5237"/>
                  <a:gd name="T73" fmla="*/ 50 h 2319"/>
                  <a:gd name="T74" fmla="*/ 50 w 5237"/>
                  <a:gd name="T75" fmla="*/ 50 h 2319"/>
                  <a:gd name="T76" fmla="*/ 50 w 5237"/>
                  <a:gd name="T77" fmla="*/ 50 h 2319"/>
                  <a:gd name="T78" fmla="*/ 50 w 5237"/>
                  <a:gd name="T79" fmla="*/ 50 h 2319"/>
                  <a:gd name="T80" fmla="*/ 50 w 5237"/>
                  <a:gd name="T81" fmla="*/ 50 h 2319"/>
                  <a:gd name="T82" fmla="*/ 50 w 5237"/>
                  <a:gd name="T83" fmla="*/ 50 h 2319"/>
                  <a:gd name="T84" fmla="*/ 50 w 5237"/>
                  <a:gd name="T85" fmla="*/ 50 h 2319"/>
                  <a:gd name="T86" fmla="*/ 50 w 5237"/>
                  <a:gd name="T87" fmla="*/ 50 h 2319"/>
                  <a:gd name="T88" fmla="*/ 50 w 5237"/>
                  <a:gd name="T89" fmla="*/ 50 h 2319"/>
                  <a:gd name="T90" fmla="*/ 50 w 5237"/>
                  <a:gd name="T91" fmla="*/ 50 h 2319"/>
                  <a:gd name="T92" fmla="*/ 50 w 5237"/>
                  <a:gd name="T93" fmla="*/ 50 h 2319"/>
                  <a:gd name="T94" fmla="*/ 50 w 5237"/>
                  <a:gd name="T95" fmla="*/ 50 h 2319"/>
                  <a:gd name="T96" fmla="*/ 50 w 5237"/>
                  <a:gd name="T97" fmla="*/ 50 h 2319"/>
                  <a:gd name="T98" fmla="*/ 50 w 5237"/>
                  <a:gd name="T99" fmla="*/ 50 h 2319"/>
                  <a:gd name="T100" fmla="*/ 50 w 5237"/>
                  <a:gd name="T101" fmla="*/ 50 h 2319"/>
                  <a:gd name="T102" fmla="*/ 50 w 5237"/>
                  <a:gd name="T103" fmla="*/ 0 h 2319"/>
                  <a:gd name="T104" fmla="*/ 0 w 5237"/>
                  <a:gd name="T105" fmla="*/ 0 h 2319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5237"/>
                  <a:gd name="T160" fmla="*/ 0 h 2319"/>
                  <a:gd name="T161" fmla="*/ 5237 w 5237"/>
                  <a:gd name="T162" fmla="*/ 2319 h 2319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5237" h="2319">
                    <a:moveTo>
                      <a:pt x="5237" y="2319"/>
                    </a:moveTo>
                    <a:lnTo>
                      <a:pt x="5237" y="2203"/>
                    </a:lnTo>
                    <a:lnTo>
                      <a:pt x="5190" y="2203"/>
                    </a:lnTo>
                    <a:lnTo>
                      <a:pt x="5190" y="2090"/>
                    </a:lnTo>
                    <a:lnTo>
                      <a:pt x="4161" y="2090"/>
                    </a:lnTo>
                    <a:lnTo>
                      <a:pt x="4161" y="2019"/>
                    </a:lnTo>
                    <a:lnTo>
                      <a:pt x="4068" y="2019"/>
                    </a:lnTo>
                    <a:lnTo>
                      <a:pt x="4068" y="1949"/>
                    </a:lnTo>
                    <a:lnTo>
                      <a:pt x="3788" y="1949"/>
                    </a:lnTo>
                    <a:lnTo>
                      <a:pt x="3788" y="1883"/>
                    </a:lnTo>
                    <a:lnTo>
                      <a:pt x="3741" y="1883"/>
                    </a:lnTo>
                    <a:lnTo>
                      <a:pt x="3741" y="1814"/>
                    </a:lnTo>
                    <a:lnTo>
                      <a:pt x="3647" y="1814"/>
                    </a:lnTo>
                    <a:lnTo>
                      <a:pt x="3647" y="1747"/>
                    </a:lnTo>
                    <a:lnTo>
                      <a:pt x="3459" y="1747"/>
                    </a:lnTo>
                    <a:lnTo>
                      <a:pt x="3459" y="1676"/>
                    </a:lnTo>
                    <a:lnTo>
                      <a:pt x="2618" y="1676"/>
                    </a:lnTo>
                    <a:lnTo>
                      <a:pt x="2618" y="1544"/>
                    </a:lnTo>
                    <a:lnTo>
                      <a:pt x="2526" y="1544"/>
                    </a:lnTo>
                    <a:lnTo>
                      <a:pt x="2526" y="1477"/>
                    </a:lnTo>
                    <a:lnTo>
                      <a:pt x="2433" y="1477"/>
                    </a:lnTo>
                    <a:lnTo>
                      <a:pt x="2433" y="1412"/>
                    </a:lnTo>
                    <a:lnTo>
                      <a:pt x="2339" y="1412"/>
                    </a:lnTo>
                    <a:lnTo>
                      <a:pt x="2339" y="1347"/>
                    </a:lnTo>
                    <a:lnTo>
                      <a:pt x="2196" y="1347"/>
                    </a:lnTo>
                    <a:lnTo>
                      <a:pt x="2196" y="1281"/>
                    </a:lnTo>
                    <a:lnTo>
                      <a:pt x="1870" y="1281"/>
                    </a:lnTo>
                    <a:lnTo>
                      <a:pt x="1870" y="1146"/>
                    </a:lnTo>
                    <a:lnTo>
                      <a:pt x="1497" y="1146"/>
                    </a:lnTo>
                    <a:lnTo>
                      <a:pt x="1497" y="948"/>
                    </a:lnTo>
                    <a:lnTo>
                      <a:pt x="1448" y="948"/>
                    </a:lnTo>
                    <a:lnTo>
                      <a:pt x="1448" y="882"/>
                    </a:lnTo>
                    <a:lnTo>
                      <a:pt x="1168" y="882"/>
                    </a:lnTo>
                    <a:lnTo>
                      <a:pt x="1168" y="818"/>
                    </a:lnTo>
                    <a:lnTo>
                      <a:pt x="1121" y="818"/>
                    </a:lnTo>
                    <a:lnTo>
                      <a:pt x="1121" y="685"/>
                    </a:lnTo>
                    <a:lnTo>
                      <a:pt x="936" y="685"/>
                    </a:lnTo>
                    <a:lnTo>
                      <a:pt x="936" y="556"/>
                    </a:lnTo>
                    <a:lnTo>
                      <a:pt x="795" y="556"/>
                    </a:lnTo>
                    <a:lnTo>
                      <a:pt x="795" y="492"/>
                    </a:lnTo>
                    <a:lnTo>
                      <a:pt x="749" y="492"/>
                    </a:lnTo>
                    <a:lnTo>
                      <a:pt x="749" y="368"/>
                    </a:lnTo>
                    <a:lnTo>
                      <a:pt x="607" y="368"/>
                    </a:lnTo>
                    <a:lnTo>
                      <a:pt x="607" y="239"/>
                    </a:lnTo>
                    <a:lnTo>
                      <a:pt x="561" y="239"/>
                    </a:lnTo>
                    <a:lnTo>
                      <a:pt x="561" y="181"/>
                    </a:lnTo>
                    <a:lnTo>
                      <a:pt x="512" y="181"/>
                    </a:lnTo>
                    <a:lnTo>
                      <a:pt x="512" y="118"/>
                    </a:lnTo>
                    <a:lnTo>
                      <a:pt x="419" y="118"/>
                    </a:lnTo>
                    <a:lnTo>
                      <a:pt x="419" y="57"/>
                    </a:lnTo>
                    <a:lnTo>
                      <a:pt x="373" y="57"/>
                    </a:lnTo>
                    <a:lnTo>
                      <a:pt x="373" y="0"/>
                    </a:lnTo>
                    <a:lnTo>
                      <a:pt x="0" y="0"/>
                    </a:lnTo>
                  </a:path>
                </a:pathLst>
              </a:custGeom>
              <a:noFill/>
              <a:ln w="23813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200" i="0">
                  <a:solidFill>
                    <a:srgbClr val="000066"/>
                  </a:solidFill>
                </a:endParaRPr>
              </a:p>
            </p:txBody>
          </p:sp>
          <p:sp>
            <p:nvSpPr>
              <p:cNvPr id="105609" name="Rectangle 163"/>
              <p:cNvSpPr>
                <a:spLocks noChangeArrowheads="1"/>
              </p:cNvSpPr>
              <p:nvPr/>
            </p:nvSpPr>
            <p:spPr bwMode="auto">
              <a:xfrm>
                <a:off x="5170" y="3035"/>
                <a:ext cx="541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fr-FR" sz="1200" i="0">
                    <a:solidFill>
                      <a:srgbClr val="000066"/>
                    </a:solidFill>
                  </a:rPr>
                  <a:t>Semaines</a:t>
                </a:r>
              </a:p>
            </p:txBody>
          </p:sp>
          <p:sp>
            <p:nvSpPr>
              <p:cNvPr id="105610" name="Text Box 167"/>
              <p:cNvSpPr txBox="1">
                <a:spLocks noChangeArrowheads="1"/>
              </p:cNvSpPr>
              <p:nvPr/>
            </p:nvSpPr>
            <p:spPr bwMode="auto">
              <a:xfrm>
                <a:off x="3504" y="2342"/>
                <a:ext cx="1457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fr-FR" sz="1200" b="1" i="0">
                    <a:solidFill>
                      <a:srgbClr val="000066"/>
                    </a:solidFill>
                  </a:rPr>
                  <a:t>p = 0,02 EFV + LPV/r vs LPV/r</a:t>
                </a:r>
              </a:p>
            </p:txBody>
          </p:sp>
          <p:sp>
            <p:nvSpPr>
              <p:cNvPr id="105611" name="Rectangle 179"/>
              <p:cNvSpPr>
                <a:spLocks noChangeArrowheads="1"/>
              </p:cNvSpPr>
              <p:nvPr/>
            </p:nvSpPr>
            <p:spPr bwMode="auto">
              <a:xfrm>
                <a:off x="3196" y="1119"/>
                <a:ext cx="201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fr-FR" sz="1200" i="0">
                    <a:solidFill>
                      <a:srgbClr val="000066"/>
                    </a:solidFill>
                  </a:rPr>
                  <a:t>%</a:t>
                </a:r>
              </a:p>
            </p:txBody>
          </p:sp>
          <p:sp>
            <p:nvSpPr>
              <p:cNvPr id="105612" name="Freeform 180"/>
              <p:cNvSpPr>
                <a:spLocks/>
              </p:cNvSpPr>
              <p:nvPr/>
            </p:nvSpPr>
            <p:spPr bwMode="auto">
              <a:xfrm>
                <a:off x="3294" y="1260"/>
                <a:ext cx="2252" cy="1964"/>
              </a:xfrm>
              <a:custGeom>
                <a:avLst/>
                <a:gdLst>
                  <a:gd name="T0" fmla="*/ 12943371 w 2078"/>
                  <a:gd name="T1" fmla="*/ 2147483647 h 296"/>
                  <a:gd name="T2" fmla="*/ 0 w 2078"/>
                  <a:gd name="T3" fmla="*/ 2147483647 h 296"/>
                  <a:gd name="T4" fmla="*/ 0 w 2078"/>
                  <a:gd name="T5" fmla="*/ 0 h 296"/>
                  <a:gd name="T6" fmla="*/ 0 60000 65536"/>
                  <a:gd name="T7" fmla="*/ 0 60000 65536"/>
                  <a:gd name="T8" fmla="*/ 0 60000 65536"/>
                  <a:gd name="T9" fmla="*/ 0 w 2078"/>
                  <a:gd name="T10" fmla="*/ 0 h 296"/>
                  <a:gd name="T11" fmla="*/ 2078 w 2078"/>
                  <a:gd name="T12" fmla="*/ 296 h 29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078" h="296">
                    <a:moveTo>
                      <a:pt x="2078" y="296"/>
                    </a:moveTo>
                    <a:cubicBezTo>
                      <a:pt x="1385" y="296"/>
                      <a:pt x="693" y="296"/>
                      <a:pt x="0" y="296"/>
                    </a:cubicBezTo>
                    <a:lnTo>
                      <a:pt x="0" y="0"/>
                    </a:lnTo>
                  </a:path>
                </a:pathLst>
              </a:cu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endParaRPr lang="fr-FR"/>
              </a:p>
            </p:txBody>
          </p:sp>
          <p:sp>
            <p:nvSpPr>
              <p:cNvPr id="105613" name="Line 131"/>
              <p:cNvSpPr>
                <a:spLocks noChangeShapeType="1"/>
              </p:cNvSpPr>
              <p:nvPr/>
            </p:nvSpPr>
            <p:spPr bwMode="auto">
              <a:xfrm>
                <a:off x="3249" y="1290"/>
                <a:ext cx="48" cy="1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5614" name="Line 124"/>
              <p:cNvSpPr>
                <a:spLocks noChangeShapeType="1"/>
              </p:cNvSpPr>
              <p:nvPr/>
            </p:nvSpPr>
            <p:spPr bwMode="auto">
              <a:xfrm flipV="1">
                <a:off x="5545" y="3219"/>
                <a:ext cx="1" cy="48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</p:grpSp>
      </p:grpSp>
      <p:grpSp>
        <p:nvGrpSpPr>
          <p:cNvPr id="105631" name="Group 159"/>
          <p:cNvGrpSpPr>
            <a:grpSpLocks/>
          </p:cNvGrpSpPr>
          <p:nvPr/>
        </p:nvGrpSpPr>
        <p:grpSpPr bwMode="auto">
          <a:xfrm>
            <a:off x="160338" y="1776413"/>
            <a:ext cx="4389437" cy="4530725"/>
            <a:chOff x="101" y="1119"/>
            <a:chExt cx="2765" cy="2854"/>
          </a:xfrm>
        </p:grpSpPr>
        <p:sp>
          <p:nvSpPr>
            <p:cNvPr id="105481" name="Rectangle 64"/>
            <p:cNvSpPr>
              <a:spLocks noChangeArrowheads="1"/>
            </p:cNvSpPr>
            <p:nvPr/>
          </p:nvSpPr>
          <p:spPr bwMode="auto">
            <a:xfrm>
              <a:off x="345" y="3528"/>
              <a:ext cx="27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i="0">
                  <a:solidFill>
                    <a:srgbClr val="4D4D4D"/>
                  </a:solidFill>
                </a:rPr>
                <a:t>121</a:t>
              </a:r>
            </a:p>
          </p:txBody>
        </p:sp>
        <p:sp>
          <p:nvSpPr>
            <p:cNvPr id="105482" name="Rectangle 65"/>
            <p:cNvSpPr>
              <a:spLocks noChangeArrowheads="1"/>
            </p:cNvSpPr>
            <p:nvPr/>
          </p:nvSpPr>
          <p:spPr bwMode="auto">
            <a:xfrm>
              <a:off x="720" y="3528"/>
              <a:ext cx="27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i="0">
                  <a:solidFill>
                    <a:srgbClr val="4D4D4D"/>
                  </a:solidFill>
                </a:rPr>
                <a:t>108</a:t>
              </a:r>
            </a:p>
          </p:txBody>
        </p:sp>
        <p:sp>
          <p:nvSpPr>
            <p:cNvPr id="105483" name="Rectangle 66"/>
            <p:cNvSpPr>
              <a:spLocks noChangeArrowheads="1"/>
            </p:cNvSpPr>
            <p:nvPr/>
          </p:nvSpPr>
          <p:spPr bwMode="auto">
            <a:xfrm>
              <a:off x="1103" y="3528"/>
              <a:ext cx="22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i="0">
                  <a:solidFill>
                    <a:srgbClr val="4D4D4D"/>
                  </a:solidFill>
                </a:rPr>
                <a:t>96</a:t>
              </a:r>
            </a:p>
          </p:txBody>
        </p:sp>
        <p:sp>
          <p:nvSpPr>
            <p:cNvPr id="105484" name="Rectangle 67"/>
            <p:cNvSpPr>
              <a:spLocks noChangeArrowheads="1"/>
            </p:cNvSpPr>
            <p:nvPr/>
          </p:nvSpPr>
          <p:spPr bwMode="auto">
            <a:xfrm>
              <a:off x="1478" y="3528"/>
              <a:ext cx="22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i="0">
                  <a:solidFill>
                    <a:srgbClr val="4D4D4D"/>
                  </a:solidFill>
                </a:rPr>
                <a:t>90</a:t>
              </a:r>
            </a:p>
          </p:txBody>
        </p:sp>
        <p:sp>
          <p:nvSpPr>
            <p:cNvPr id="105485" name="Rectangle 68"/>
            <p:cNvSpPr>
              <a:spLocks noChangeArrowheads="1"/>
            </p:cNvSpPr>
            <p:nvPr/>
          </p:nvSpPr>
          <p:spPr bwMode="auto">
            <a:xfrm>
              <a:off x="1857" y="3528"/>
              <a:ext cx="22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i="0">
                  <a:solidFill>
                    <a:srgbClr val="4D4D4D"/>
                  </a:solidFill>
                </a:rPr>
                <a:t>76</a:t>
              </a:r>
            </a:p>
          </p:txBody>
        </p:sp>
        <p:sp>
          <p:nvSpPr>
            <p:cNvPr id="105486" name="Rectangle 69"/>
            <p:cNvSpPr>
              <a:spLocks noChangeArrowheads="1"/>
            </p:cNvSpPr>
            <p:nvPr/>
          </p:nvSpPr>
          <p:spPr bwMode="auto">
            <a:xfrm>
              <a:off x="2230" y="3528"/>
              <a:ext cx="22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i="0">
                  <a:solidFill>
                    <a:srgbClr val="4D4D4D"/>
                  </a:solidFill>
                </a:rPr>
                <a:t>40</a:t>
              </a:r>
            </a:p>
          </p:txBody>
        </p:sp>
        <p:sp>
          <p:nvSpPr>
            <p:cNvPr id="105487" name="Rectangle 70"/>
            <p:cNvSpPr>
              <a:spLocks noChangeArrowheads="1"/>
            </p:cNvSpPr>
            <p:nvPr/>
          </p:nvSpPr>
          <p:spPr bwMode="auto">
            <a:xfrm>
              <a:off x="2597" y="3528"/>
              <a:ext cx="22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i="0">
                  <a:solidFill>
                    <a:srgbClr val="4D4D4D"/>
                  </a:solidFill>
                </a:rPr>
                <a:t>11</a:t>
              </a:r>
            </a:p>
          </p:txBody>
        </p:sp>
        <p:sp>
          <p:nvSpPr>
            <p:cNvPr id="105488" name="Rectangle 71"/>
            <p:cNvSpPr>
              <a:spLocks noChangeArrowheads="1"/>
            </p:cNvSpPr>
            <p:nvPr/>
          </p:nvSpPr>
          <p:spPr bwMode="auto">
            <a:xfrm>
              <a:off x="346" y="3660"/>
              <a:ext cx="27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i="0">
                  <a:solidFill>
                    <a:srgbClr val="008000"/>
                  </a:solidFill>
                </a:rPr>
                <a:t>128</a:t>
              </a:r>
            </a:p>
          </p:txBody>
        </p:sp>
        <p:sp>
          <p:nvSpPr>
            <p:cNvPr id="105489" name="Rectangle 72"/>
            <p:cNvSpPr>
              <a:spLocks noChangeArrowheads="1"/>
            </p:cNvSpPr>
            <p:nvPr/>
          </p:nvSpPr>
          <p:spPr bwMode="auto">
            <a:xfrm>
              <a:off x="721" y="3660"/>
              <a:ext cx="27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i="0">
                  <a:solidFill>
                    <a:srgbClr val="008000"/>
                  </a:solidFill>
                </a:rPr>
                <a:t>105</a:t>
              </a:r>
            </a:p>
          </p:txBody>
        </p:sp>
        <p:sp>
          <p:nvSpPr>
            <p:cNvPr id="105490" name="Rectangle 73"/>
            <p:cNvSpPr>
              <a:spLocks noChangeArrowheads="1"/>
            </p:cNvSpPr>
            <p:nvPr/>
          </p:nvSpPr>
          <p:spPr bwMode="auto">
            <a:xfrm>
              <a:off x="1104" y="3660"/>
              <a:ext cx="22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i="0">
                  <a:solidFill>
                    <a:srgbClr val="008000"/>
                  </a:solidFill>
                </a:rPr>
                <a:t>90</a:t>
              </a:r>
            </a:p>
          </p:txBody>
        </p:sp>
        <p:sp>
          <p:nvSpPr>
            <p:cNvPr id="105491" name="Rectangle 74"/>
            <p:cNvSpPr>
              <a:spLocks noChangeArrowheads="1"/>
            </p:cNvSpPr>
            <p:nvPr/>
          </p:nvSpPr>
          <p:spPr bwMode="auto">
            <a:xfrm>
              <a:off x="1479" y="3660"/>
              <a:ext cx="22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i="0">
                  <a:solidFill>
                    <a:srgbClr val="008000"/>
                  </a:solidFill>
                </a:rPr>
                <a:t>81</a:t>
              </a:r>
            </a:p>
          </p:txBody>
        </p:sp>
        <p:sp>
          <p:nvSpPr>
            <p:cNvPr id="105492" name="Rectangle 75"/>
            <p:cNvSpPr>
              <a:spLocks noChangeArrowheads="1"/>
            </p:cNvSpPr>
            <p:nvPr/>
          </p:nvSpPr>
          <p:spPr bwMode="auto">
            <a:xfrm>
              <a:off x="1858" y="3660"/>
              <a:ext cx="22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i="0">
                  <a:solidFill>
                    <a:srgbClr val="008000"/>
                  </a:solidFill>
                </a:rPr>
                <a:t>67</a:t>
              </a:r>
            </a:p>
          </p:txBody>
        </p:sp>
        <p:sp>
          <p:nvSpPr>
            <p:cNvPr id="105493" name="Rectangle 76"/>
            <p:cNvSpPr>
              <a:spLocks noChangeArrowheads="1"/>
            </p:cNvSpPr>
            <p:nvPr/>
          </p:nvSpPr>
          <p:spPr bwMode="auto">
            <a:xfrm>
              <a:off x="2230" y="3660"/>
              <a:ext cx="22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i="0">
                  <a:solidFill>
                    <a:srgbClr val="008000"/>
                  </a:solidFill>
                </a:rPr>
                <a:t>32</a:t>
              </a:r>
            </a:p>
          </p:txBody>
        </p:sp>
        <p:sp>
          <p:nvSpPr>
            <p:cNvPr id="105494" name="Rectangle 77"/>
            <p:cNvSpPr>
              <a:spLocks noChangeArrowheads="1"/>
            </p:cNvSpPr>
            <p:nvPr/>
          </p:nvSpPr>
          <p:spPr bwMode="auto">
            <a:xfrm>
              <a:off x="2623" y="3660"/>
              <a:ext cx="169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i="0">
                  <a:solidFill>
                    <a:srgbClr val="008000"/>
                  </a:solidFill>
                </a:rPr>
                <a:t>6</a:t>
              </a:r>
            </a:p>
          </p:txBody>
        </p:sp>
        <p:sp>
          <p:nvSpPr>
            <p:cNvPr id="105495" name="Rectangle 78"/>
            <p:cNvSpPr>
              <a:spLocks noChangeArrowheads="1"/>
            </p:cNvSpPr>
            <p:nvPr/>
          </p:nvSpPr>
          <p:spPr bwMode="auto">
            <a:xfrm>
              <a:off x="346" y="3800"/>
              <a:ext cx="27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i="0">
                  <a:solidFill>
                    <a:srgbClr val="FF6600"/>
                  </a:solidFill>
                </a:rPr>
                <a:t>122</a:t>
              </a:r>
            </a:p>
          </p:txBody>
        </p:sp>
        <p:sp>
          <p:nvSpPr>
            <p:cNvPr id="105496" name="Rectangle 79"/>
            <p:cNvSpPr>
              <a:spLocks noChangeArrowheads="1"/>
            </p:cNvSpPr>
            <p:nvPr/>
          </p:nvSpPr>
          <p:spPr bwMode="auto">
            <a:xfrm>
              <a:off x="721" y="3800"/>
              <a:ext cx="27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i="0">
                  <a:solidFill>
                    <a:srgbClr val="FF6600"/>
                  </a:solidFill>
                </a:rPr>
                <a:t>102</a:t>
              </a:r>
            </a:p>
          </p:txBody>
        </p:sp>
        <p:sp>
          <p:nvSpPr>
            <p:cNvPr id="105497" name="Rectangle 80"/>
            <p:cNvSpPr>
              <a:spLocks noChangeArrowheads="1"/>
            </p:cNvSpPr>
            <p:nvPr/>
          </p:nvSpPr>
          <p:spPr bwMode="auto">
            <a:xfrm>
              <a:off x="1104" y="3800"/>
              <a:ext cx="22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i="0">
                  <a:solidFill>
                    <a:srgbClr val="FF6600"/>
                  </a:solidFill>
                </a:rPr>
                <a:t>86</a:t>
              </a:r>
            </a:p>
          </p:txBody>
        </p:sp>
        <p:sp>
          <p:nvSpPr>
            <p:cNvPr id="105498" name="Rectangle 81"/>
            <p:cNvSpPr>
              <a:spLocks noChangeArrowheads="1"/>
            </p:cNvSpPr>
            <p:nvPr/>
          </p:nvSpPr>
          <p:spPr bwMode="auto">
            <a:xfrm>
              <a:off x="1479" y="3800"/>
              <a:ext cx="22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i="0">
                  <a:solidFill>
                    <a:srgbClr val="FF6600"/>
                  </a:solidFill>
                </a:rPr>
                <a:t>81</a:t>
              </a:r>
            </a:p>
          </p:txBody>
        </p:sp>
        <p:sp>
          <p:nvSpPr>
            <p:cNvPr id="105499" name="Rectangle 82"/>
            <p:cNvSpPr>
              <a:spLocks noChangeArrowheads="1"/>
            </p:cNvSpPr>
            <p:nvPr/>
          </p:nvSpPr>
          <p:spPr bwMode="auto">
            <a:xfrm>
              <a:off x="1858" y="3800"/>
              <a:ext cx="22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i="0">
                  <a:solidFill>
                    <a:srgbClr val="FF6600"/>
                  </a:solidFill>
                </a:rPr>
                <a:t>66</a:t>
              </a:r>
            </a:p>
          </p:txBody>
        </p:sp>
        <p:sp>
          <p:nvSpPr>
            <p:cNvPr id="105500" name="Rectangle 83"/>
            <p:cNvSpPr>
              <a:spLocks noChangeArrowheads="1"/>
            </p:cNvSpPr>
            <p:nvPr/>
          </p:nvSpPr>
          <p:spPr bwMode="auto">
            <a:xfrm>
              <a:off x="2230" y="3800"/>
              <a:ext cx="22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i="0">
                  <a:solidFill>
                    <a:srgbClr val="FF6600"/>
                  </a:solidFill>
                </a:rPr>
                <a:t>35</a:t>
              </a:r>
            </a:p>
          </p:txBody>
        </p:sp>
        <p:sp>
          <p:nvSpPr>
            <p:cNvPr id="105501" name="Rectangle 84"/>
            <p:cNvSpPr>
              <a:spLocks noChangeArrowheads="1"/>
            </p:cNvSpPr>
            <p:nvPr/>
          </p:nvSpPr>
          <p:spPr bwMode="auto">
            <a:xfrm>
              <a:off x="2623" y="3800"/>
              <a:ext cx="169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i="0">
                  <a:solidFill>
                    <a:srgbClr val="FF6600"/>
                  </a:solidFill>
                </a:rPr>
                <a:t>9</a:t>
              </a:r>
            </a:p>
          </p:txBody>
        </p:sp>
        <p:sp>
          <p:nvSpPr>
            <p:cNvPr id="105502" name="Rectangle 87"/>
            <p:cNvSpPr>
              <a:spLocks noChangeArrowheads="1"/>
            </p:cNvSpPr>
            <p:nvPr/>
          </p:nvSpPr>
          <p:spPr bwMode="auto">
            <a:xfrm>
              <a:off x="101" y="3800"/>
              <a:ext cx="25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i="0">
                  <a:solidFill>
                    <a:srgbClr val="FF6600"/>
                  </a:solidFill>
                </a:rPr>
                <a:t>n =</a:t>
              </a:r>
            </a:p>
          </p:txBody>
        </p:sp>
        <p:sp>
          <p:nvSpPr>
            <p:cNvPr id="105524" name="Rectangle 87"/>
            <p:cNvSpPr>
              <a:spLocks noChangeArrowheads="1"/>
            </p:cNvSpPr>
            <p:nvPr/>
          </p:nvSpPr>
          <p:spPr bwMode="auto">
            <a:xfrm>
              <a:off x="101" y="3660"/>
              <a:ext cx="25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i="0">
                  <a:solidFill>
                    <a:srgbClr val="008000"/>
                  </a:solidFill>
                </a:rPr>
                <a:t>n =</a:t>
              </a:r>
            </a:p>
          </p:txBody>
        </p:sp>
        <p:sp>
          <p:nvSpPr>
            <p:cNvPr id="105525" name="Rectangle 87"/>
            <p:cNvSpPr>
              <a:spLocks noChangeArrowheads="1"/>
            </p:cNvSpPr>
            <p:nvPr/>
          </p:nvSpPr>
          <p:spPr bwMode="auto">
            <a:xfrm>
              <a:off x="101" y="3528"/>
              <a:ext cx="25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i="0">
                  <a:solidFill>
                    <a:srgbClr val="4D4D4D"/>
                  </a:solidFill>
                </a:rPr>
                <a:t>n =</a:t>
              </a:r>
            </a:p>
          </p:txBody>
        </p:sp>
        <p:grpSp>
          <p:nvGrpSpPr>
            <p:cNvPr id="105528" name="Group 156"/>
            <p:cNvGrpSpPr>
              <a:grpSpLocks/>
            </p:cNvGrpSpPr>
            <p:nvPr/>
          </p:nvGrpSpPr>
          <p:grpSpPr bwMode="auto">
            <a:xfrm>
              <a:off x="196" y="1119"/>
              <a:ext cx="2670" cy="2327"/>
              <a:chOff x="341" y="1119"/>
              <a:chExt cx="2670" cy="2327"/>
            </a:xfrm>
          </p:grpSpPr>
          <p:sp>
            <p:nvSpPr>
              <p:cNvPr id="105529" name="Line 3"/>
              <p:cNvSpPr>
                <a:spLocks noChangeShapeType="1"/>
              </p:cNvSpPr>
              <p:nvPr/>
            </p:nvSpPr>
            <p:spPr bwMode="auto">
              <a:xfrm flipV="1">
                <a:off x="2522" y="3218"/>
                <a:ext cx="0" cy="47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5530" name="Line 6"/>
              <p:cNvSpPr>
                <a:spLocks noChangeShapeType="1"/>
              </p:cNvSpPr>
              <p:nvPr/>
            </p:nvSpPr>
            <p:spPr bwMode="auto">
              <a:xfrm>
                <a:off x="581" y="2031"/>
                <a:ext cx="51" cy="1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5531" name="Line 8"/>
              <p:cNvSpPr>
                <a:spLocks noChangeShapeType="1"/>
              </p:cNvSpPr>
              <p:nvPr/>
            </p:nvSpPr>
            <p:spPr bwMode="auto">
              <a:xfrm>
                <a:off x="581" y="1790"/>
                <a:ext cx="51" cy="1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5532" name="Line 10"/>
              <p:cNvSpPr>
                <a:spLocks noChangeShapeType="1"/>
              </p:cNvSpPr>
              <p:nvPr/>
            </p:nvSpPr>
            <p:spPr bwMode="auto">
              <a:xfrm>
                <a:off x="581" y="1546"/>
                <a:ext cx="51" cy="1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5533" name="Line 11"/>
              <p:cNvSpPr>
                <a:spLocks noChangeShapeType="1"/>
              </p:cNvSpPr>
              <p:nvPr/>
            </p:nvSpPr>
            <p:spPr bwMode="auto">
              <a:xfrm flipV="1">
                <a:off x="1387" y="3218"/>
                <a:ext cx="1" cy="47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5534" name="Line 12"/>
              <p:cNvSpPr>
                <a:spLocks noChangeShapeType="1"/>
              </p:cNvSpPr>
              <p:nvPr/>
            </p:nvSpPr>
            <p:spPr bwMode="auto">
              <a:xfrm flipV="1">
                <a:off x="1765" y="3218"/>
                <a:ext cx="1" cy="47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5535" name="Line 14"/>
              <p:cNvSpPr>
                <a:spLocks noChangeShapeType="1"/>
              </p:cNvSpPr>
              <p:nvPr/>
            </p:nvSpPr>
            <p:spPr bwMode="auto">
              <a:xfrm flipV="1">
                <a:off x="2143" y="3218"/>
                <a:ext cx="1" cy="47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5536" name="Line 16"/>
              <p:cNvSpPr>
                <a:spLocks noChangeShapeType="1"/>
              </p:cNvSpPr>
              <p:nvPr/>
            </p:nvSpPr>
            <p:spPr bwMode="auto">
              <a:xfrm>
                <a:off x="581" y="2758"/>
                <a:ext cx="51" cy="1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5537" name="Line 17"/>
              <p:cNvSpPr>
                <a:spLocks noChangeShapeType="1"/>
              </p:cNvSpPr>
              <p:nvPr/>
            </p:nvSpPr>
            <p:spPr bwMode="auto">
              <a:xfrm>
                <a:off x="581" y="2274"/>
                <a:ext cx="51" cy="0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5538" name="Line 20"/>
              <p:cNvSpPr>
                <a:spLocks noChangeShapeType="1"/>
              </p:cNvSpPr>
              <p:nvPr/>
            </p:nvSpPr>
            <p:spPr bwMode="auto">
              <a:xfrm>
                <a:off x="581" y="2516"/>
                <a:ext cx="51" cy="1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5539" name="Line 22"/>
              <p:cNvSpPr>
                <a:spLocks noChangeShapeType="1"/>
              </p:cNvSpPr>
              <p:nvPr/>
            </p:nvSpPr>
            <p:spPr bwMode="auto">
              <a:xfrm>
                <a:off x="630" y="3218"/>
                <a:ext cx="1" cy="47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5540" name="Line 24"/>
              <p:cNvSpPr>
                <a:spLocks noChangeShapeType="1"/>
              </p:cNvSpPr>
              <p:nvPr/>
            </p:nvSpPr>
            <p:spPr bwMode="auto">
              <a:xfrm flipH="1">
                <a:off x="591" y="3094"/>
                <a:ext cx="41" cy="39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5541" name="Line 25"/>
              <p:cNvSpPr>
                <a:spLocks noChangeShapeType="1"/>
              </p:cNvSpPr>
              <p:nvPr/>
            </p:nvSpPr>
            <p:spPr bwMode="auto">
              <a:xfrm flipH="1">
                <a:off x="595" y="3128"/>
                <a:ext cx="34" cy="31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5542" name="Line 27"/>
              <p:cNvSpPr>
                <a:spLocks noChangeShapeType="1"/>
              </p:cNvSpPr>
              <p:nvPr/>
            </p:nvSpPr>
            <p:spPr bwMode="auto">
              <a:xfrm>
                <a:off x="581" y="3001"/>
                <a:ext cx="51" cy="1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5543" name="Line 28"/>
              <p:cNvSpPr>
                <a:spLocks noChangeShapeType="1"/>
              </p:cNvSpPr>
              <p:nvPr/>
            </p:nvSpPr>
            <p:spPr bwMode="auto">
              <a:xfrm flipV="1">
                <a:off x="1008" y="3218"/>
                <a:ext cx="1" cy="47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5544" name="Line 29"/>
              <p:cNvSpPr>
                <a:spLocks noChangeShapeType="1"/>
              </p:cNvSpPr>
              <p:nvPr/>
            </p:nvSpPr>
            <p:spPr bwMode="auto">
              <a:xfrm flipH="1">
                <a:off x="632" y="3061"/>
                <a:ext cx="34" cy="33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5545" name="Line 30"/>
              <p:cNvSpPr>
                <a:spLocks noChangeShapeType="1"/>
              </p:cNvSpPr>
              <p:nvPr/>
            </p:nvSpPr>
            <p:spPr bwMode="auto">
              <a:xfrm flipH="1">
                <a:off x="629" y="3087"/>
                <a:ext cx="41" cy="41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5546" name="Freeform 39"/>
              <p:cNvSpPr>
                <a:spLocks/>
              </p:cNvSpPr>
              <p:nvPr/>
            </p:nvSpPr>
            <p:spPr bwMode="auto">
              <a:xfrm>
                <a:off x="646" y="1303"/>
                <a:ext cx="2002" cy="961"/>
              </a:xfrm>
              <a:custGeom>
                <a:avLst/>
                <a:gdLst>
                  <a:gd name="T0" fmla="*/ 18 w 6392"/>
                  <a:gd name="T1" fmla="*/ 13 h 3133"/>
                  <a:gd name="T2" fmla="*/ 18 w 6392"/>
                  <a:gd name="T3" fmla="*/ 13 h 3133"/>
                  <a:gd name="T4" fmla="*/ 18 w 6392"/>
                  <a:gd name="T5" fmla="*/ 13 h 3133"/>
                  <a:gd name="T6" fmla="*/ 18 w 6392"/>
                  <a:gd name="T7" fmla="*/ 13 h 3133"/>
                  <a:gd name="T8" fmla="*/ 18 w 6392"/>
                  <a:gd name="T9" fmla="*/ 13 h 3133"/>
                  <a:gd name="T10" fmla="*/ 18 w 6392"/>
                  <a:gd name="T11" fmla="*/ 13 h 3133"/>
                  <a:gd name="T12" fmla="*/ 18 w 6392"/>
                  <a:gd name="T13" fmla="*/ 13 h 3133"/>
                  <a:gd name="T14" fmla="*/ 18 w 6392"/>
                  <a:gd name="T15" fmla="*/ 13 h 3133"/>
                  <a:gd name="T16" fmla="*/ 18 w 6392"/>
                  <a:gd name="T17" fmla="*/ 13 h 3133"/>
                  <a:gd name="T18" fmla="*/ 18 w 6392"/>
                  <a:gd name="T19" fmla="*/ 13 h 3133"/>
                  <a:gd name="T20" fmla="*/ 18 w 6392"/>
                  <a:gd name="T21" fmla="*/ 13 h 3133"/>
                  <a:gd name="T22" fmla="*/ 18 w 6392"/>
                  <a:gd name="T23" fmla="*/ 13 h 3133"/>
                  <a:gd name="T24" fmla="*/ 18 w 6392"/>
                  <a:gd name="T25" fmla="*/ 13 h 3133"/>
                  <a:gd name="T26" fmla="*/ 18 w 6392"/>
                  <a:gd name="T27" fmla="*/ 13 h 3133"/>
                  <a:gd name="T28" fmla="*/ 18 w 6392"/>
                  <a:gd name="T29" fmla="*/ 13 h 3133"/>
                  <a:gd name="T30" fmla="*/ 18 w 6392"/>
                  <a:gd name="T31" fmla="*/ 13 h 3133"/>
                  <a:gd name="T32" fmla="*/ 18 w 6392"/>
                  <a:gd name="T33" fmla="*/ 13 h 3133"/>
                  <a:gd name="T34" fmla="*/ 18 w 6392"/>
                  <a:gd name="T35" fmla="*/ 13 h 3133"/>
                  <a:gd name="T36" fmla="*/ 18 w 6392"/>
                  <a:gd name="T37" fmla="*/ 13 h 3133"/>
                  <a:gd name="T38" fmla="*/ 18 w 6392"/>
                  <a:gd name="T39" fmla="*/ 13 h 3133"/>
                  <a:gd name="T40" fmla="*/ 18 w 6392"/>
                  <a:gd name="T41" fmla="*/ 13 h 3133"/>
                  <a:gd name="T42" fmla="*/ 18 w 6392"/>
                  <a:gd name="T43" fmla="*/ 13 h 3133"/>
                  <a:gd name="T44" fmla="*/ 18 w 6392"/>
                  <a:gd name="T45" fmla="*/ 13 h 3133"/>
                  <a:gd name="T46" fmla="*/ 18 w 6392"/>
                  <a:gd name="T47" fmla="*/ 13 h 3133"/>
                  <a:gd name="T48" fmla="*/ 18 w 6392"/>
                  <a:gd name="T49" fmla="*/ 13 h 3133"/>
                  <a:gd name="T50" fmla="*/ 18 w 6392"/>
                  <a:gd name="T51" fmla="*/ 13 h 3133"/>
                  <a:gd name="T52" fmla="*/ 18 w 6392"/>
                  <a:gd name="T53" fmla="*/ 13 h 3133"/>
                  <a:gd name="T54" fmla="*/ 18 w 6392"/>
                  <a:gd name="T55" fmla="*/ 13 h 3133"/>
                  <a:gd name="T56" fmla="*/ 18 w 6392"/>
                  <a:gd name="T57" fmla="*/ 13 h 3133"/>
                  <a:gd name="T58" fmla="*/ 18 w 6392"/>
                  <a:gd name="T59" fmla="*/ 13 h 3133"/>
                  <a:gd name="T60" fmla="*/ 18 w 6392"/>
                  <a:gd name="T61" fmla="*/ 13 h 3133"/>
                  <a:gd name="T62" fmla="*/ 18 w 6392"/>
                  <a:gd name="T63" fmla="*/ 13 h 3133"/>
                  <a:gd name="T64" fmla="*/ 18 w 6392"/>
                  <a:gd name="T65" fmla="*/ 13 h 3133"/>
                  <a:gd name="T66" fmla="*/ 18 w 6392"/>
                  <a:gd name="T67" fmla="*/ 13 h 3133"/>
                  <a:gd name="T68" fmla="*/ 18 w 6392"/>
                  <a:gd name="T69" fmla="*/ 13 h 3133"/>
                  <a:gd name="T70" fmla="*/ 18 w 6392"/>
                  <a:gd name="T71" fmla="*/ 0 h 3133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6392"/>
                  <a:gd name="T109" fmla="*/ 0 h 3133"/>
                  <a:gd name="T110" fmla="*/ 6392 w 6392"/>
                  <a:gd name="T111" fmla="*/ 3133 h 3133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6392" h="3133">
                    <a:moveTo>
                      <a:pt x="6392" y="3133"/>
                    </a:moveTo>
                    <a:lnTo>
                      <a:pt x="6392" y="2923"/>
                    </a:lnTo>
                    <a:lnTo>
                      <a:pt x="5032" y="2923"/>
                    </a:lnTo>
                    <a:lnTo>
                      <a:pt x="5032" y="2829"/>
                    </a:lnTo>
                    <a:lnTo>
                      <a:pt x="4833" y="2829"/>
                    </a:lnTo>
                    <a:lnTo>
                      <a:pt x="4833" y="2658"/>
                    </a:lnTo>
                    <a:lnTo>
                      <a:pt x="4428" y="2658"/>
                    </a:lnTo>
                    <a:lnTo>
                      <a:pt x="4428" y="2581"/>
                    </a:lnTo>
                    <a:lnTo>
                      <a:pt x="4177" y="2581"/>
                    </a:lnTo>
                    <a:lnTo>
                      <a:pt x="4177" y="2444"/>
                    </a:lnTo>
                    <a:lnTo>
                      <a:pt x="3975" y="2444"/>
                    </a:lnTo>
                    <a:lnTo>
                      <a:pt x="3975" y="2372"/>
                    </a:lnTo>
                    <a:lnTo>
                      <a:pt x="3673" y="2372"/>
                    </a:lnTo>
                    <a:lnTo>
                      <a:pt x="3673" y="2304"/>
                    </a:lnTo>
                    <a:lnTo>
                      <a:pt x="3571" y="2304"/>
                    </a:lnTo>
                    <a:lnTo>
                      <a:pt x="3571" y="2235"/>
                    </a:lnTo>
                    <a:lnTo>
                      <a:pt x="3172" y="2235"/>
                    </a:lnTo>
                    <a:lnTo>
                      <a:pt x="3172" y="2166"/>
                    </a:lnTo>
                    <a:lnTo>
                      <a:pt x="3118" y="2166"/>
                    </a:lnTo>
                    <a:lnTo>
                      <a:pt x="3118" y="2099"/>
                    </a:lnTo>
                    <a:lnTo>
                      <a:pt x="2516" y="2099"/>
                    </a:lnTo>
                    <a:lnTo>
                      <a:pt x="2516" y="2030"/>
                    </a:lnTo>
                    <a:lnTo>
                      <a:pt x="2466" y="2030"/>
                    </a:lnTo>
                    <a:lnTo>
                      <a:pt x="2466" y="1964"/>
                    </a:lnTo>
                    <a:lnTo>
                      <a:pt x="2367" y="1964"/>
                    </a:lnTo>
                    <a:lnTo>
                      <a:pt x="2367" y="1829"/>
                    </a:lnTo>
                    <a:lnTo>
                      <a:pt x="2313" y="1829"/>
                    </a:lnTo>
                    <a:lnTo>
                      <a:pt x="2313" y="1765"/>
                    </a:lnTo>
                    <a:lnTo>
                      <a:pt x="2212" y="1765"/>
                    </a:lnTo>
                    <a:lnTo>
                      <a:pt x="2212" y="1698"/>
                    </a:lnTo>
                    <a:lnTo>
                      <a:pt x="2062" y="1698"/>
                    </a:lnTo>
                    <a:lnTo>
                      <a:pt x="2062" y="1629"/>
                    </a:lnTo>
                    <a:lnTo>
                      <a:pt x="2013" y="1629"/>
                    </a:lnTo>
                    <a:lnTo>
                      <a:pt x="2013" y="1563"/>
                    </a:lnTo>
                    <a:lnTo>
                      <a:pt x="1960" y="1563"/>
                    </a:lnTo>
                    <a:lnTo>
                      <a:pt x="1960" y="1433"/>
                    </a:lnTo>
                    <a:lnTo>
                      <a:pt x="1910" y="1433"/>
                    </a:lnTo>
                    <a:lnTo>
                      <a:pt x="1910" y="1365"/>
                    </a:lnTo>
                    <a:lnTo>
                      <a:pt x="1860" y="1365"/>
                    </a:lnTo>
                    <a:lnTo>
                      <a:pt x="1860" y="1302"/>
                    </a:lnTo>
                    <a:lnTo>
                      <a:pt x="1761" y="1302"/>
                    </a:lnTo>
                    <a:lnTo>
                      <a:pt x="1761" y="1235"/>
                    </a:lnTo>
                    <a:lnTo>
                      <a:pt x="1611" y="1235"/>
                    </a:lnTo>
                    <a:lnTo>
                      <a:pt x="1611" y="1169"/>
                    </a:lnTo>
                    <a:lnTo>
                      <a:pt x="1561" y="1169"/>
                    </a:lnTo>
                    <a:lnTo>
                      <a:pt x="1561" y="1038"/>
                    </a:lnTo>
                    <a:lnTo>
                      <a:pt x="1207" y="1038"/>
                    </a:lnTo>
                    <a:lnTo>
                      <a:pt x="1207" y="971"/>
                    </a:lnTo>
                    <a:lnTo>
                      <a:pt x="1055" y="971"/>
                    </a:lnTo>
                    <a:lnTo>
                      <a:pt x="1055" y="910"/>
                    </a:lnTo>
                    <a:lnTo>
                      <a:pt x="955" y="910"/>
                    </a:lnTo>
                    <a:lnTo>
                      <a:pt x="955" y="843"/>
                    </a:lnTo>
                    <a:lnTo>
                      <a:pt x="855" y="843"/>
                    </a:lnTo>
                    <a:lnTo>
                      <a:pt x="855" y="777"/>
                    </a:lnTo>
                    <a:lnTo>
                      <a:pt x="806" y="777"/>
                    </a:lnTo>
                    <a:lnTo>
                      <a:pt x="806" y="713"/>
                    </a:lnTo>
                    <a:lnTo>
                      <a:pt x="756" y="713"/>
                    </a:lnTo>
                    <a:lnTo>
                      <a:pt x="756" y="647"/>
                    </a:lnTo>
                    <a:lnTo>
                      <a:pt x="702" y="647"/>
                    </a:lnTo>
                    <a:lnTo>
                      <a:pt x="702" y="585"/>
                    </a:lnTo>
                    <a:lnTo>
                      <a:pt x="652" y="585"/>
                    </a:lnTo>
                    <a:lnTo>
                      <a:pt x="652" y="519"/>
                    </a:lnTo>
                    <a:lnTo>
                      <a:pt x="551" y="519"/>
                    </a:lnTo>
                    <a:lnTo>
                      <a:pt x="551" y="389"/>
                    </a:lnTo>
                    <a:lnTo>
                      <a:pt x="402" y="389"/>
                    </a:lnTo>
                    <a:lnTo>
                      <a:pt x="402" y="324"/>
                    </a:lnTo>
                    <a:lnTo>
                      <a:pt x="352" y="324"/>
                    </a:lnTo>
                    <a:lnTo>
                      <a:pt x="352" y="193"/>
                    </a:lnTo>
                    <a:lnTo>
                      <a:pt x="299" y="193"/>
                    </a:lnTo>
                    <a:lnTo>
                      <a:pt x="299" y="65"/>
                    </a:lnTo>
                    <a:lnTo>
                      <a:pt x="150" y="65"/>
                    </a:lnTo>
                    <a:lnTo>
                      <a:pt x="150" y="0"/>
                    </a:lnTo>
                    <a:lnTo>
                      <a:pt x="0" y="0"/>
                    </a:lnTo>
                  </a:path>
                </a:pathLst>
              </a:custGeom>
              <a:noFill/>
              <a:ln w="25400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200" i="0">
                  <a:solidFill>
                    <a:srgbClr val="000066"/>
                  </a:solidFill>
                </a:endParaRPr>
              </a:p>
            </p:txBody>
          </p:sp>
          <p:sp>
            <p:nvSpPr>
              <p:cNvPr id="105547" name="Freeform 40"/>
              <p:cNvSpPr>
                <a:spLocks/>
              </p:cNvSpPr>
              <p:nvPr/>
            </p:nvSpPr>
            <p:spPr bwMode="auto">
              <a:xfrm>
                <a:off x="693" y="1303"/>
                <a:ext cx="1955" cy="1036"/>
              </a:xfrm>
              <a:custGeom>
                <a:avLst/>
                <a:gdLst>
                  <a:gd name="T0" fmla="*/ 18 w 6242"/>
                  <a:gd name="T1" fmla="*/ 13 h 3379"/>
                  <a:gd name="T2" fmla="*/ 18 w 6242"/>
                  <a:gd name="T3" fmla="*/ 13 h 3379"/>
                  <a:gd name="T4" fmla="*/ 18 w 6242"/>
                  <a:gd name="T5" fmla="*/ 13 h 3379"/>
                  <a:gd name="T6" fmla="*/ 18 w 6242"/>
                  <a:gd name="T7" fmla="*/ 13 h 3379"/>
                  <a:gd name="T8" fmla="*/ 18 w 6242"/>
                  <a:gd name="T9" fmla="*/ 13 h 3379"/>
                  <a:gd name="T10" fmla="*/ 18 w 6242"/>
                  <a:gd name="T11" fmla="*/ 13 h 3379"/>
                  <a:gd name="T12" fmla="*/ 18 w 6242"/>
                  <a:gd name="T13" fmla="*/ 13 h 3379"/>
                  <a:gd name="T14" fmla="*/ 18 w 6242"/>
                  <a:gd name="T15" fmla="*/ 13 h 3379"/>
                  <a:gd name="T16" fmla="*/ 18 w 6242"/>
                  <a:gd name="T17" fmla="*/ 13 h 3379"/>
                  <a:gd name="T18" fmla="*/ 18 w 6242"/>
                  <a:gd name="T19" fmla="*/ 13 h 3379"/>
                  <a:gd name="T20" fmla="*/ 18 w 6242"/>
                  <a:gd name="T21" fmla="*/ 13 h 3379"/>
                  <a:gd name="T22" fmla="*/ 18 w 6242"/>
                  <a:gd name="T23" fmla="*/ 13 h 3379"/>
                  <a:gd name="T24" fmla="*/ 18 w 6242"/>
                  <a:gd name="T25" fmla="*/ 13 h 3379"/>
                  <a:gd name="T26" fmla="*/ 18 w 6242"/>
                  <a:gd name="T27" fmla="*/ 13 h 3379"/>
                  <a:gd name="T28" fmla="*/ 18 w 6242"/>
                  <a:gd name="T29" fmla="*/ 13 h 3379"/>
                  <a:gd name="T30" fmla="*/ 18 w 6242"/>
                  <a:gd name="T31" fmla="*/ 13 h 3379"/>
                  <a:gd name="T32" fmla="*/ 18 w 6242"/>
                  <a:gd name="T33" fmla="*/ 13 h 3379"/>
                  <a:gd name="T34" fmla="*/ 18 w 6242"/>
                  <a:gd name="T35" fmla="*/ 13 h 3379"/>
                  <a:gd name="T36" fmla="*/ 18 w 6242"/>
                  <a:gd name="T37" fmla="*/ 13 h 3379"/>
                  <a:gd name="T38" fmla="*/ 18 w 6242"/>
                  <a:gd name="T39" fmla="*/ 13 h 3379"/>
                  <a:gd name="T40" fmla="*/ 18 w 6242"/>
                  <a:gd name="T41" fmla="*/ 13 h 3379"/>
                  <a:gd name="T42" fmla="*/ 18 w 6242"/>
                  <a:gd name="T43" fmla="*/ 13 h 3379"/>
                  <a:gd name="T44" fmla="*/ 18 w 6242"/>
                  <a:gd name="T45" fmla="*/ 13 h 3379"/>
                  <a:gd name="T46" fmla="*/ 18 w 6242"/>
                  <a:gd name="T47" fmla="*/ 13 h 3379"/>
                  <a:gd name="T48" fmla="*/ 18 w 6242"/>
                  <a:gd name="T49" fmla="*/ 13 h 3379"/>
                  <a:gd name="T50" fmla="*/ 18 w 6242"/>
                  <a:gd name="T51" fmla="*/ 13 h 3379"/>
                  <a:gd name="T52" fmla="*/ 18 w 6242"/>
                  <a:gd name="T53" fmla="*/ 13 h 3379"/>
                  <a:gd name="T54" fmla="*/ 18 w 6242"/>
                  <a:gd name="T55" fmla="*/ 13 h 3379"/>
                  <a:gd name="T56" fmla="*/ 18 w 6242"/>
                  <a:gd name="T57" fmla="*/ 13 h 3379"/>
                  <a:gd name="T58" fmla="*/ 18 w 6242"/>
                  <a:gd name="T59" fmla="*/ 13 h 3379"/>
                  <a:gd name="T60" fmla="*/ 18 w 6242"/>
                  <a:gd name="T61" fmla="*/ 13 h 3379"/>
                  <a:gd name="T62" fmla="*/ 18 w 6242"/>
                  <a:gd name="T63" fmla="*/ 13 h 3379"/>
                  <a:gd name="T64" fmla="*/ 18 w 6242"/>
                  <a:gd name="T65" fmla="*/ 13 h 3379"/>
                  <a:gd name="T66" fmla="*/ 0 w 6242"/>
                  <a:gd name="T67" fmla="*/ 0 h 3379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6242"/>
                  <a:gd name="T103" fmla="*/ 0 h 3379"/>
                  <a:gd name="T104" fmla="*/ 6242 w 6242"/>
                  <a:gd name="T105" fmla="*/ 3379 h 3379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6242" h="3379">
                    <a:moveTo>
                      <a:pt x="6242" y="3379"/>
                    </a:moveTo>
                    <a:lnTo>
                      <a:pt x="6242" y="3183"/>
                    </a:lnTo>
                    <a:lnTo>
                      <a:pt x="6089" y="3183"/>
                    </a:lnTo>
                    <a:lnTo>
                      <a:pt x="6089" y="3012"/>
                    </a:lnTo>
                    <a:lnTo>
                      <a:pt x="5988" y="3012"/>
                    </a:lnTo>
                    <a:lnTo>
                      <a:pt x="5988" y="2841"/>
                    </a:lnTo>
                    <a:lnTo>
                      <a:pt x="5638" y="2841"/>
                    </a:lnTo>
                    <a:lnTo>
                      <a:pt x="5638" y="2693"/>
                    </a:lnTo>
                    <a:lnTo>
                      <a:pt x="5335" y="2693"/>
                    </a:lnTo>
                    <a:lnTo>
                      <a:pt x="5335" y="2580"/>
                    </a:lnTo>
                    <a:lnTo>
                      <a:pt x="4226" y="2580"/>
                    </a:lnTo>
                    <a:lnTo>
                      <a:pt x="4226" y="2506"/>
                    </a:lnTo>
                    <a:lnTo>
                      <a:pt x="3878" y="2506"/>
                    </a:lnTo>
                    <a:lnTo>
                      <a:pt x="3878" y="2434"/>
                    </a:lnTo>
                    <a:lnTo>
                      <a:pt x="3825" y="2434"/>
                    </a:lnTo>
                    <a:lnTo>
                      <a:pt x="3825" y="2363"/>
                    </a:lnTo>
                    <a:lnTo>
                      <a:pt x="3523" y="2363"/>
                    </a:lnTo>
                    <a:lnTo>
                      <a:pt x="3523" y="2289"/>
                    </a:lnTo>
                    <a:lnTo>
                      <a:pt x="3472" y="2289"/>
                    </a:lnTo>
                    <a:lnTo>
                      <a:pt x="3472" y="2218"/>
                    </a:lnTo>
                    <a:lnTo>
                      <a:pt x="3421" y="2218"/>
                    </a:lnTo>
                    <a:lnTo>
                      <a:pt x="3421" y="2148"/>
                    </a:lnTo>
                    <a:lnTo>
                      <a:pt x="3072" y="2148"/>
                    </a:lnTo>
                    <a:lnTo>
                      <a:pt x="3072" y="2074"/>
                    </a:lnTo>
                    <a:lnTo>
                      <a:pt x="2718" y="2074"/>
                    </a:lnTo>
                    <a:lnTo>
                      <a:pt x="2718" y="2005"/>
                    </a:lnTo>
                    <a:lnTo>
                      <a:pt x="2616" y="2005"/>
                    </a:lnTo>
                    <a:lnTo>
                      <a:pt x="2616" y="1934"/>
                    </a:lnTo>
                    <a:lnTo>
                      <a:pt x="2267" y="1934"/>
                    </a:lnTo>
                    <a:lnTo>
                      <a:pt x="2267" y="1865"/>
                    </a:lnTo>
                    <a:lnTo>
                      <a:pt x="1863" y="1865"/>
                    </a:lnTo>
                    <a:lnTo>
                      <a:pt x="1863" y="1796"/>
                    </a:lnTo>
                    <a:lnTo>
                      <a:pt x="1810" y="1796"/>
                    </a:lnTo>
                    <a:lnTo>
                      <a:pt x="1810" y="1725"/>
                    </a:lnTo>
                    <a:lnTo>
                      <a:pt x="1760" y="1725"/>
                    </a:lnTo>
                    <a:lnTo>
                      <a:pt x="1760" y="1655"/>
                    </a:lnTo>
                    <a:lnTo>
                      <a:pt x="1461" y="1655"/>
                    </a:lnTo>
                    <a:lnTo>
                      <a:pt x="1461" y="1586"/>
                    </a:lnTo>
                    <a:lnTo>
                      <a:pt x="1411" y="1586"/>
                    </a:lnTo>
                    <a:lnTo>
                      <a:pt x="1411" y="1316"/>
                    </a:lnTo>
                    <a:lnTo>
                      <a:pt x="1308" y="1316"/>
                    </a:lnTo>
                    <a:lnTo>
                      <a:pt x="1308" y="1247"/>
                    </a:lnTo>
                    <a:lnTo>
                      <a:pt x="1157" y="1247"/>
                    </a:lnTo>
                    <a:lnTo>
                      <a:pt x="1157" y="1178"/>
                    </a:lnTo>
                    <a:lnTo>
                      <a:pt x="1057" y="1178"/>
                    </a:lnTo>
                    <a:lnTo>
                      <a:pt x="1057" y="1112"/>
                    </a:lnTo>
                    <a:lnTo>
                      <a:pt x="1007" y="1112"/>
                    </a:lnTo>
                    <a:lnTo>
                      <a:pt x="1007" y="1042"/>
                    </a:lnTo>
                    <a:lnTo>
                      <a:pt x="855" y="1042"/>
                    </a:lnTo>
                    <a:lnTo>
                      <a:pt x="855" y="979"/>
                    </a:lnTo>
                    <a:lnTo>
                      <a:pt x="705" y="979"/>
                    </a:lnTo>
                    <a:lnTo>
                      <a:pt x="705" y="912"/>
                    </a:lnTo>
                    <a:lnTo>
                      <a:pt x="606" y="912"/>
                    </a:lnTo>
                    <a:lnTo>
                      <a:pt x="606" y="846"/>
                    </a:lnTo>
                    <a:lnTo>
                      <a:pt x="451" y="846"/>
                    </a:lnTo>
                    <a:lnTo>
                      <a:pt x="451" y="781"/>
                    </a:lnTo>
                    <a:lnTo>
                      <a:pt x="401" y="781"/>
                    </a:lnTo>
                    <a:lnTo>
                      <a:pt x="401" y="585"/>
                    </a:lnTo>
                    <a:lnTo>
                      <a:pt x="252" y="585"/>
                    </a:lnTo>
                    <a:lnTo>
                      <a:pt x="252" y="451"/>
                    </a:lnTo>
                    <a:lnTo>
                      <a:pt x="202" y="451"/>
                    </a:lnTo>
                    <a:lnTo>
                      <a:pt x="202" y="193"/>
                    </a:lnTo>
                    <a:lnTo>
                      <a:pt x="149" y="193"/>
                    </a:lnTo>
                    <a:lnTo>
                      <a:pt x="149" y="128"/>
                    </a:lnTo>
                    <a:lnTo>
                      <a:pt x="50" y="128"/>
                    </a:lnTo>
                    <a:lnTo>
                      <a:pt x="50" y="65"/>
                    </a:lnTo>
                    <a:lnTo>
                      <a:pt x="0" y="65"/>
                    </a:lnTo>
                    <a:lnTo>
                      <a:pt x="0" y="0"/>
                    </a:lnTo>
                  </a:path>
                </a:pathLst>
              </a:custGeom>
              <a:noFill/>
              <a:ln w="25400">
                <a:solidFill>
                  <a:srgbClr val="E67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200" i="0">
                  <a:solidFill>
                    <a:srgbClr val="000066"/>
                  </a:solidFill>
                </a:endParaRPr>
              </a:p>
            </p:txBody>
          </p:sp>
          <p:sp>
            <p:nvSpPr>
              <p:cNvPr id="105548" name="Freeform 41"/>
              <p:cNvSpPr>
                <a:spLocks/>
              </p:cNvSpPr>
              <p:nvPr/>
            </p:nvSpPr>
            <p:spPr bwMode="auto">
              <a:xfrm>
                <a:off x="631" y="1303"/>
                <a:ext cx="2270" cy="593"/>
              </a:xfrm>
              <a:custGeom>
                <a:avLst/>
                <a:gdLst>
                  <a:gd name="T0" fmla="*/ 18 w 7252"/>
                  <a:gd name="T1" fmla="*/ 14 h 1931"/>
                  <a:gd name="T2" fmla="*/ 18 w 7252"/>
                  <a:gd name="T3" fmla="*/ 14 h 1931"/>
                  <a:gd name="T4" fmla="*/ 18 w 7252"/>
                  <a:gd name="T5" fmla="*/ 14 h 1931"/>
                  <a:gd name="T6" fmla="*/ 18 w 7252"/>
                  <a:gd name="T7" fmla="*/ 14 h 1931"/>
                  <a:gd name="T8" fmla="*/ 18 w 7252"/>
                  <a:gd name="T9" fmla="*/ 14 h 1931"/>
                  <a:gd name="T10" fmla="*/ 18 w 7252"/>
                  <a:gd name="T11" fmla="*/ 14 h 1931"/>
                  <a:gd name="T12" fmla="*/ 18 w 7252"/>
                  <a:gd name="T13" fmla="*/ 14 h 1931"/>
                  <a:gd name="T14" fmla="*/ 18 w 7252"/>
                  <a:gd name="T15" fmla="*/ 14 h 1931"/>
                  <a:gd name="T16" fmla="*/ 18 w 7252"/>
                  <a:gd name="T17" fmla="*/ 14 h 1931"/>
                  <a:gd name="T18" fmla="*/ 18 w 7252"/>
                  <a:gd name="T19" fmla="*/ 14 h 1931"/>
                  <a:gd name="T20" fmla="*/ 18 w 7252"/>
                  <a:gd name="T21" fmla="*/ 14 h 1931"/>
                  <a:gd name="T22" fmla="*/ 18 w 7252"/>
                  <a:gd name="T23" fmla="*/ 14 h 1931"/>
                  <a:gd name="T24" fmla="*/ 18 w 7252"/>
                  <a:gd name="T25" fmla="*/ 14 h 1931"/>
                  <a:gd name="T26" fmla="*/ 18 w 7252"/>
                  <a:gd name="T27" fmla="*/ 14 h 1931"/>
                  <a:gd name="T28" fmla="*/ 18 w 7252"/>
                  <a:gd name="T29" fmla="*/ 14 h 1931"/>
                  <a:gd name="T30" fmla="*/ 18 w 7252"/>
                  <a:gd name="T31" fmla="*/ 14 h 1931"/>
                  <a:gd name="T32" fmla="*/ 18 w 7252"/>
                  <a:gd name="T33" fmla="*/ 14 h 1931"/>
                  <a:gd name="T34" fmla="*/ 18 w 7252"/>
                  <a:gd name="T35" fmla="*/ 14 h 1931"/>
                  <a:gd name="T36" fmla="*/ 18 w 7252"/>
                  <a:gd name="T37" fmla="*/ 14 h 1931"/>
                  <a:gd name="T38" fmla="*/ 18 w 7252"/>
                  <a:gd name="T39" fmla="*/ 14 h 1931"/>
                  <a:gd name="T40" fmla="*/ 18 w 7252"/>
                  <a:gd name="T41" fmla="*/ 14 h 1931"/>
                  <a:gd name="T42" fmla="*/ 18 w 7252"/>
                  <a:gd name="T43" fmla="*/ 14 h 1931"/>
                  <a:gd name="T44" fmla="*/ 18 w 7252"/>
                  <a:gd name="T45" fmla="*/ 14 h 1931"/>
                  <a:gd name="T46" fmla="*/ 18 w 7252"/>
                  <a:gd name="T47" fmla="*/ 14 h 1931"/>
                  <a:gd name="T48" fmla="*/ 18 w 7252"/>
                  <a:gd name="T49" fmla="*/ 14 h 1931"/>
                  <a:gd name="T50" fmla="*/ 18 w 7252"/>
                  <a:gd name="T51" fmla="*/ 14 h 1931"/>
                  <a:gd name="T52" fmla="*/ 18 w 7252"/>
                  <a:gd name="T53" fmla="*/ 14 h 1931"/>
                  <a:gd name="T54" fmla="*/ 18 w 7252"/>
                  <a:gd name="T55" fmla="*/ 14 h 1931"/>
                  <a:gd name="T56" fmla="*/ 18 w 7252"/>
                  <a:gd name="T57" fmla="*/ 14 h 1931"/>
                  <a:gd name="T58" fmla="*/ 18 w 7252"/>
                  <a:gd name="T59" fmla="*/ 14 h 1931"/>
                  <a:gd name="T60" fmla="*/ 18 w 7252"/>
                  <a:gd name="T61" fmla="*/ 14 h 1931"/>
                  <a:gd name="T62" fmla="*/ 18 w 7252"/>
                  <a:gd name="T63" fmla="*/ 14 h 1931"/>
                  <a:gd name="T64" fmla="*/ 18 w 7252"/>
                  <a:gd name="T65" fmla="*/ 14 h 1931"/>
                  <a:gd name="T66" fmla="*/ 18 w 7252"/>
                  <a:gd name="T67" fmla="*/ 14 h 1931"/>
                  <a:gd name="T68" fmla="*/ 18 w 7252"/>
                  <a:gd name="T69" fmla="*/ 14 h 1931"/>
                  <a:gd name="T70" fmla="*/ 18 w 7252"/>
                  <a:gd name="T71" fmla="*/ 14 h 1931"/>
                  <a:gd name="T72" fmla="*/ 18 w 7252"/>
                  <a:gd name="T73" fmla="*/ 14 h 1931"/>
                  <a:gd name="T74" fmla="*/ 18 w 7252"/>
                  <a:gd name="T75" fmla="*/ 14 h 1931"/>
                  <a:gd name="T76" fmla="*/ 18 w 7252"/>
                  <a:gd name="T77" fmla="*/ 14 h 1931"/>
                  <a:gd name="T78" fmla="*/ 18 w 7252"/>
                  <a:gd name="T79" fmla="*/ 14 h 1931"/>
                  <a:gd name="T80" fmla="*/ 18 w 7252"/>
                  <a:gd name="T81" fmla="*/ 14 h 1931"/>
                  <a:gd name="T82" fmla="*/ 18 w 7252"/>
                  <a:gd name="T83" fmla="*/ 14 h 1931"/>
                  <a:gd name="T84" fmla="*/ 18 w 7252"/>
                  <a:gd name="T85" fmla="*/ 14 h 1931"/>
                  <a:gd name="T86" fmla="*/ 18 w 7252"/>
                  <a:gd name="T87" fmla="*/ 14 h 1931"/>
                  <a:gd name="T88" fmla="*/ 18 w 7252"/>
                  <a:gd name="T89" fmla="*/ 14 h 1931"/>
                  <a:gd name="T90" fmla="*/ 18 w 7252"/>
                  <a:gd name="T91" fmla="*/ 14 h 1931"/>
                  <a:gd name="T92" fmla="*/ 18 w 7252"/>
                  <a:gd name="T93" fmla="*/ 0 h 1931"/>
                  <a:gd name="T94" fmla="*/ 0 w 7252"/>
                  <a:gd name="T95" fmla="*/ 0 h 1931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w 7252"/>
                  <a:gd name="T145" fmla="*/ 0 h 1931"/>
                  <a:gd name="T146" fmla="*/ 7252 w 7252"/>
                  <a:gd name="T147" fmla="*/ 1931 h 1931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T144" t="T145" r="T146" b="T147"/>
                <a:pathLst>
                  <a:path w="7252" h="1931">
                    <a:moveTo>
                      <a:pt x="7252" y="1931"/>
                    </a:moveTo>
                    <a:lnTo>
                      <a:pt x="6442" y="1931"/>
                    </a:lnTo>
                    <a:lnTo>
                      <a:pt x="6442" y="1725"/>
                    </a:lnTo>
                    <a:lnTo>
                      <a:pt x="5232" y="1725"/>
                    </a:lnTo>
                    <a:lnTo>
                      <a:pt x="5232" y="1620"/>
                    </a:lnTo>
                    <a:lnTo>
                      <a:pt x="4478" y="1620"/>
                    </a:lnTo>
                    <a:lnTo>
                      <a:pt x="4478" y="1542"/>
                    </a:lnTo>
                    <a:lnTo>
                      <a:pt x="4277" y="1542"/>
                    </a:lnTo>
                    <a:lnTo>
                      <a:pt x="4277" y="1468"/>
                    </a:lnTo>
                    <a:lnTo>
                      <a:pt x="3974" y="1468"/>
                    </a:lnTo>
                    <a:lnTo>
                      <a:pt x="3974" y="1392"/>
                    </a:lnTo>
                    <a:lnTo>
                      <a:pt x="3621" y="1392"/>
                    </a:lnTo>
                    <a:lnTo>
                      <a:pt x="3621" y="1321"/>
                    </a:lnTo>
                    <a:lnTo>
                      <a:pt x="3222" y="1321"/>
                    </a:lnTo>
                    <a:lnTo>
                      <a:pt x="3222" y="1247"/>
                    </a:lnTo>
                    <a:lnTo>
                      <a:pt x="2918" y="1247"/>
                    </a:lnTo>
                    <a:lnTo>
                      <a:pt x="2918" y="1176"/>
                    </a:lnTo>
                    <a:lnTo>
                      <a:pt x="2766" y="1176"/>
                    </a:lnTo>
                    <a:lnTo>
                      <a:pt x="2766" y="1104"/>
                    </a:lnTo>
                    <a:lnTo>
                      <a:pt x="2417" y="1104"/>
                    </a:lnTo>
                    <a:lnTo>
                      <a:pt x="2417" y="1032"/>
                    </a:lnTo>
                    <a:lnTo>
                      <a:pt x="2363" y="1032"/>
                    </a:lnTo>
                    <a:lnTo>
                      <a:pt x="2363" y="960"/>
                    </a:lnTo>
                    <a:lnTo>
                      <a:pt x="2063" y="960"/>
                    </a:lnTo>
                    <a:lnTo>
                      <a:pt x="2063" y="889"/>
                    </a:lnTo>
                    <a:lnTo>
                      <a:pt x="2010" y="889"/>
                    </a:lnTo>
                    <a:lnTo>
                      <a:pt x="2010" y="746"/>
                    </a:lnTo>
                    <a:lnTo>
                      <a:pt x="1960" y="746"/>
                    </a:lnTo>
                    <a:lnTo>
                      <a:pt x="1960" y="675"/>
                    </a:lnTo>
                    <a:lnTo>
                      <a:pt x="1661" y="675"/>
                    </a:lnTo>
                    <a:lnTo>
                      <a:pt x="1661" y="606"/>
                    </a:lnTo>
                    <a:lnTo>
                      <a:pt x="1508" y="606"/>
                    </a:lnTo>
                    <a:lnTo>
                      <a:pt x="1508" y="538"/>
                    </a:lnTo>
                    <a:lnTo>
                      <a:pt x="1055" y="538"/>
                    </a:lnTo>
                    <a:lnTo>
                      <a:pt x="1055" y="468"/>
                    </a:lnTo>
                    <a:lnTo>
                      <a:pt x="1005" y="468"/>
                    </a:lnTo>
                    <a:lnTo>
                      <a:pt x="1005" y="402"/>
                    </a:lnTo>
                    <a:lnTo>
                      <a:pt x="905" y="402"/>
                    </a:lnTo>
                    <a:lnTo>
                      <a:pt x="905" y="333"/>
                    </a:lnTo>
                    <a:lnTo>
                      <a:pt x="601" y="333"/>
                    </a:lnTo>
                    <a:lnTo>
                      <a:pt x="601" y="267"/>
                    </a:lnTo>
                    <a:lnTo>
                      <a:pt x="452" y="267"/>
                    </a:lnTo>
                    <a:lnTo>
                      <a:pt x="452" y="197"/>
                    </a:lnTo>
                    <a:lnTo>
                      <a:pt x="402" y="197"/>
                    </a:lnTo>
                    <a:lnTo>
                      <a:pt x="402" y="66"/>
                    </a:lnTo>
                    <a:lnTo>
                      <a:pt x="200" y="66"/>
                    </a:lnTo>
                    <a:lnTo>
                      <a:pt x="200" y="0"/>
                    </a:lnTo>
                    <a:lnTo>
                      <a:pt x="0" y="0"/>
                    </a:lnTo>
                  </a:path>
                </a:pathLst>
              </a:custGeom>
              <a:noFill/>
              <a:ln w="25400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200" i="0">
                  <a:solidFill>
                    <a:srgbClr val="000066"/>
                  </a:solidFill>
                </a:endParaRPr>
              </a:p>
            </p:txBody>
          </p:sp>
          <p:sp>
            <p:nvSpPr>
              <p:cNvPr id="105549" name="Rectangle 42"/>
              <p:cNvSpPr>
                <a:spLocks noChangeArrowheads="1"/>
              </p:cNvSpPr>
              <p:nvPr/>
            </p:nvSpPr>
            <p:spPr bwMode="auto">
              <a:xfrm>
                <a:off x="551" y="3273"/>
                <a:ext cx="169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fr-FR" sz="1200" i="0">
                    <a:solidFill>
                      <a:srgbClr val="000066"/>
                    </a:solidFill>
                  </a:rPr>
                  <a:t>0</a:t>
                </a:r>
              </a:p>
            </p:txBody>
          </p:sp>
          <p:sp>
            <p:nvSpPr>
              <p:cNvPr id="105550" name="Rectangle 43"/>
              <p:cNvSpPr>
                <a:spLocks noChangeArrowheads="1"/>
              </p:cNvSpPr>
              <p:nvPr/>
            </p:nvSpPr>
            <p:spPr bwMode="auto">
              <a:xfrm>
                <a:off x="908" y="3273"/>
                <a:ext cx="222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fr-FR" sz="1200" i="0">
                    <a:solidFill>
                      <a:srgbClr val="000066"/>
                    </a:solidFill>
                  </a:rPr>
                  <a:t>24</a:t>
                </a:r>
              </a:p>
            </p:txBody>
          </p:sp>
          <p:sp>
            <p:nvSpPr>
              <p:cNvPr id="105551" name="Rectangle 44"/>
              <p:cNvSpPr>
                <a:spLocks noChangeArrowheads="1"/>
              </p:cNvSpPr>
              <p:nvPr/>
            </p:nvSpPr>
            <p:spPr bwMode="auto">
              <a:xfrm>
                <a:off x="1268" y="3273"/>
                <a:ext cx="222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fr-FR" sz="1200" i="0">
                    <a:solidFill>
                      <a:srgbClr val="000066"/>
                    </a:solidFill>
                  </a:rPr>
                  <a:t>48</a:t>
                </a:r>
              </a:p>
            </p:txBody>
          </p:sp>
          <p:sp>
            <p:nvSpPr>
              <p:cNvPr id="105552" name="Rectangle 45"/>
              <p:cNvSpPr>
                <a:spLocks noChangeArrowheads="1"/>
              </p:cNvSpPr>
              <p:nvPr/>
            </p:nvSpPr>
            <p:spPr bwMode="auto">
              <a:xfrm>
                <a:off x="1646" y="3273"/>
                <a:ext cx="222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fr-FR" sz="1200" i="0">
                    <a:solidFill>
                      <a:srgbClr val="000066"/>
                    </a:solidFill>
                  </a:rPr>
                  <a:t>72</a:t>
                </a:r>
              </a:p>
            </p:txBody>
          </p:sp>
          <p:sp>
            <p:nvSpPr>
              <p:cNvPr id="105553" name="Rectangle 46"/>
              <p:cNvSpPr>
                <a:spLocks noChangeArrowheads="1"/>
              </p:cNvSpPr>
              <p:nvPr/>
            </p:nvSpPr>
            <p:spPr bwMode="auto">
              <a:xfrm>
                <a:off x="2010" y="3273"/>
                <a:ext cx="222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fr-FR" sz="1200" i="0">
                    <a:solidFill>
                      <a:srgbClr val="000066"/>
                    </a:solidFill>
                  </a:rPr>
                  <a:t>96</a:t>
                </a:r>
              </a:p>
            </p:txBody>
          </p:sp>
          <p:sp>
            <p:nvSpPr>
              <p:cNvPr id="105554" name="Rectangle 47"/>
              <p:cNvSpPr>
                <a:spLocks noChangeArrowheads="1"/>
              </p:cNvSpPr>
              <p:nvPr/>
            </p:nvSpPr>
            <p:spPr bwMode="auto">
              <a:xfrm>
                <a:off x="2358" y="3273"/>
                <a:ext cx="275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fr-FR" sz="1200" i="0">
                    <a:solidFill>
                      <a:srgbClr val="000066"/>
                    </a:solidFill>
                  </a:rPr>
                  <a:t>120</a:t>
                </a:r>
              </a:p>
            </p:txBody>
          </p:sp>
          <p:sp>
            <p:nvSpPr>
              <p:cNvPr id="105555" name="Rectangle 48"/>
              <p:cNvSpPr>
                <a:spLocks noChangeArrowheads="1"/>
              </p:cNvSpPr>
              <p:nvPr/>
            </p:nvSpPr>
            <p:spPr bwMode="auto">
              <a:xfrm>
                <a:off x="2736" y="3273"/>
                <a:ext cx="275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fr-FR" sz="1200" i="0">
                    <a:solidFill>
                      <a:srgbClr val="000066"/>
                    </a:solidFill>
                  </a:rPr>
                  <a:t>144</a:t>
                </a:r>
              </a:p>
            </p:txBody>
          </p:sp>
          <p:sp>
            <p:nvSpPr>
              <p:cNvPr id="105556" name="Rectangle 49"/>
              <p:cNvSpPr>
                <a:spLocks noChangeArrowheads="1"/>
              </p:cNvSpPr>
              <p:nvPr/>
            </p:nvSpPr>
            <p:spPr bwMode="auto">
              <a:xfrm>
                <a:off x="447" y="3147"/>
                <a:ext cx="169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fr-FR" sz="1200" i="0">
                    <a:solidFill>
                      <a:srgbClr val="000066"/>
                    </a:solidFill>
                  </a:rPr>
                  <a:t>0</a:t>
                </a:r>
              </a:p>
            </p:txBody>
          </p:sp>
          <p:sp>
            <p:nvSpPr>
              <p:cNvPr id="105557" name="Rectangle 50"/>
              <p:cNvSpPr>
                <a:spLocks noChangeArrowheads="1"/>
              </p:cNvSpPr>
              <p:nvPr/>
            </p:nvSpPr>
            <p:spPr bwMode="auto">
              <a:xfrm>
                <a:off x="398" y="2905"/>
                <a:ext cx="222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fr-FR" sz="1200" i="0">
                    <a:solidFill>
                      <a:srgbClr val="000066"/>
                    </a:solidFill>
                  </a:rPr>
                  <a:t>30</a:t>
                </a:r>
              </a:p>
            </p:txBody>
          </p:sp>
          <p:sp>
            <p:nvSpPr>
              <p:cNvPr id="105558" name="Rectangle 51"/>
              <p:cNvSpPr>
                <a:spLocks noChangeArrowheads="1"/>
              </p:cNvSpPr>
              <p:nvPr/>
            </p:nvSpPr>
            <p:spPr bwMode="auto">
              <a:xfrm>
                <a:off x="398" y="2665"/>
                <a:ext cx="222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fr-FR" sz="1200" i="0">
                    <a:solidFill>
                      <a:srgbClr val="000066"/>
                    </a:solidFill>
                  </a:rPr>
                  <a:t>40</a:t>
                </a:r>
              </a:p>
            </p:txBody>
          </p:sp>
          <p:sp>
            <p:nvSpPr>
              <p:cNvPr id="105559" name="Rectangle 52"/>
              <p:cNvSpPr>
                <a:spLocks noChangeArrowheads="1"/>
              </p:cNvSpPr>
              <p:nvPr/>
            </p:nvSpPr>
            <p:spPr bwMode="auto">
              <a:xfrm>
                <a:off x="398" y="2423"/>
                <a:ext cx="222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fr-FR" sz="1200" i="0">
                    <a:solidFill>
                      <a:srgbClr val="000066"/>
                    </a:solidFill>
                  </a:rPr>
                  <a:t>50</a:t>
                </a:r>
              </a:p>
            </p:txBody>
          </p:sp>
          <p:sp>
            <p:nvSpPr>
              <p:cNvPr id="105560" name="Rectangle 53"/>
              <p:cNvSpPr>
                <a:spLocks noChangeArrowheads="1"/>
              </p:cNvSpPr>
              <p:nvPr/>
            </p:nvSpPr>
            <p:spPr bwMode="auto">
              <a:xfrm>
                <a:off x="398" y="2182"/>
                <a:ext cx="222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fr-FR" sz="1200" i="0">
                    <a:solidFill>
                      <a:srgbClr val="000066"/>
                    </a:solidFill>
                  </a:rPr>
                  <a:t>60</a:t>
                </a:r>
              </a:p>
            </p:txBody>
          </p:sp>
          <p:sp>
            <p:nvSpPr>
              <p:cNvPr id="105561" name="Rectangle 54"/>
              <p:cNvSpPr>
                <a:spLocks noChangeArrowheads="1"/>
              </p:cNvSpPr>
              <p:nvPr/>
            </p:nvSpPr>
            <p:spPr bwMode="auto">
              <a:xfrm>
                <a:off x="398" y="1942"/>
                <a:ext cx="222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fr-FR" sz="1200" i="0">
                    <a:solidFill>
                      <a:srgbClr val="000066"/>
                    </a:solidFill>
                  </a:rPr>
                  <a:t>70</a:t>
                </a:r>
              </a:p>
            </p:txBody>
          </p:sp>
          <p:sp>
            <p:nvSpPr>
              <p:cNvPr id="105562" name="Rectangle 55"/>
              <p:cNvSpPr>
                <a:spLocks noChangeArrowheads="1"/>
              </p:cNvSpPr>
              <p:nvPr/>
            </p:nvSpPr>
            <p:spPr bwMode="auto">
              <a:xfrm>
                <a:off x="398" y="1700"/>
                <a:ext cx="222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fr-FR" sz="1200" i="0">
                    <a:solidFill>
                      <a:srgbClr val="000066"/>
                    </a:solidFill>
                  </a:rPr>
                  <a:t>80</a:t>
                </a:r>
              </a:p>
            </p:txBody>
          </p:sp>
          <p:sp>
            <p:nvSpPr>
              <p:cNvPr id="105563" name="Rectangle 56"/>
              <p:cNvSpPr>
                <a:spLocks noChangeArrowheads="1"/>
              </p:cNvSpPr>
              <p:nvPr/>
            </p:nvSpPr>
            <p:spPr bwMode="auto">
              <a:xfrm>
                <a:off x="398" y="1459"/>
                <a:ext cx="222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fr-FR" sz="1200" i="0">
                    <a:solidFill>
                      <a:srgbClr val="000066"/>
                    </a:solidFill>
                  </a:rPr>
                  <a:t>90</a:t>
                </a:r>
              </a:p>
            </p:txBody>
          </p:sp>
          <p:sp>
            <p:nvSpPr>
              <p:cNvPr id="105564" name="Rectangle 57"/>
              <p:cNvSpPr>
                <a:spLocks noChangeArrowheads="1"/>
              </p:cNvSpPr>
              <p:nvPr/>
            </p:nvSpPr>
            <p:spPr bwMode="auto">
              <a:xfrm>
                <a:off x="341" y="1219"/>
                <a:ext cx="275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fr-FR" sz="1200" i="0">
                    <a:solidFill>
                      <a:srgbClr val="000066"/>
                    </a:solidFill>
                  </a:rPr>
                  <a:t>100</a:t>
                </a:r>
              </a:p>
            </p:txBody>
          </p:sp>
          <p:sp>
            <p:nvSpPr>
              <p:cNvPr id="105565" name="Rectangle 162"/>
              <p:cNvSpPr>
                <a:spLocks noChangeArrowheads="1"/>
              </p:cNvSpPr>
              <p:nvPr/>
            </p:nvSpPr>
            <p:spPr bwMode="auto">
              <a:xfrm>
                <a:off x="2469" y="3031"/>
                <a:ext cx="541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fr-FR" sz="1200" i="0">
                    <a:solidFill>
                      <a:srgbClr val="000066"/>
                    </a:solidFill>
                  </a:rPr>
                  <a:t>Semaines</a:t>
                </a:r>
              </a:p>
            </p:txBody>
          </p:sp>
          <p:sp>
            <p:nvSpPr>
              <p:cNvPr id="105566" name="Text Box 166"/>
              <p:cNvSpPr txBox="1">
                <a:spLocks noChangeArrowheads="1"/>
              </p:cNvSpPr>
              <p:nvPr/>
            </p:nvSpPr>
            <p:spPr bwMode="auto">
              <a:xfrm>
                <a:off x="744" y="2114"/>
                <a:ext cx="1393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fr-FR" sz="1200" b="1" i="0">
                    <a:solidFill>
                      <a:srgbClr val="000066"/>
                    </a:solidFill>
                  </a:rPr>
                  <a:t>p = 0,01 EFV vs LPV/r</a:t>
                </a:r>
              </a:p>
              <a:p>
                <a:r>
                  <a:rPr lang="fr-FR" sz="1200" b="1" i="0">
                    <a:solidFill>
                      <a:srgbClr val="000066"/>
                    </a:solidFill>
                  </a:rPr>
                  <a:t>p = 0,02 EFV vs EFV + LPV/r</a:t>
                </a:r>
              </a:p>
            </p:txBody>
          </p:sp>
          <p:sp>
            <p:nvSpPr>
              <p:cNvPr id="105567" name="Rectangle 178"/>
              <p:cNvSpPr>
                <a:spLocks noChangeArrowheads="1"/>
              </p:cNvSpPr>
              <p:nvPr/>
            </p:nvSpPr>
            <p:spPr bwMode="auto">
              <a:xfrm>
                <a:off x="524" y="1119"/>
                <a:ext cx="201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fr-FR" sz="1200" i="0">
                    <a:solidFill>
                      <a:srgbClr val="000066"/>
                    </a:solidFill>
                  </a:rPr>
                  <a:t>%</a:t>
                </a:r>
              </a:p>
            </p:txBody>
          </p:sp>
          <p:sp>
            <p:nvSpPr>
              <p:cNvPr id="105568" name="Freeform 183"/>
              <p:cNvSpPr>
                <a:spLocks/>
              </p:cNvSpPr>
              <p:nvPr/>
            </p:nvSpPr>
            <p:spPr bwMode="auto">
              <a:xfrm>
                <a:off x="625" y="1260"/>
                <a:ext cx="2252" cy="1964"/>
              </a:xfrm>
              <a:custGeom>
                <a:avLst/>
                <a:gdLst>
                  <a:gd name="T0" fmla="*/ 12943371 w 2078"/>
                  <a:gd name="T1" fmla="*/ 2147483647 h 296"/>
                  <a:gd name="T2" fmla="*/ 0 w 2078"/>
                  <a:gd name="T3" fmla="*/ 2147483647 h 296"/>
                  <a:gd name="T4" fmla="*/ 0 w 2078"/>
                  <a:gd name="T5" fmla="*/ 0 h 296"/>
                  <a:gd name="T6" fmla="*/ 0 60000 65536"/>
                  <a:gd name="T7" fmla="*/ 0 60000 65536"/>
                  <a:gd name="T8" fmla="*/ 0 60000 65536"/>
                  <a:gd name="T9" fmla="*/ 0 w 2078"/>
                  <a:gd name="T10" fmla="*/ 0 h 296"/>
                  <a:gd name="T11" fmla="*/ 2078 w 2078"/>
                  <a:gd name="T12" fmla="*/ 296 h 29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078" h="296">
                    <a:moveTo>
                      <a:pt x="2078" y="296"/>
                    </a:moveTo>
                    <a:cubicBezTo>
                      <a:pt x="1385" y="296"/>
                      <a:pt x="693" y="296"/>
                      <a:pt x="0" y="296"/>
                    </a:cubicBezTo>
                    <a:lnTo>
                      <a:pt x="0" y="0"/>
                    </a:lnTo>
                  </a:path>
                </a:pathLst>
              </a:cu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endParaRPr lang="fr-FR"/>
              </a:p>
            </p:txBody>
          </p:sp>
          <p:sp>
            <p:nvSpPr>
              <p:cNvPr id="105569" name="Line 124"/>
              <p:cNvSpPr>
                <a:spLocks noChangeShapeType="1"/>
              </p:cNvSpPr>
              <p:nvPr/>
            </p:nvSpPr>
            <p:spPr bwMode="auto">
              <a:xfrm flipV="1">
                <a:off x="2876" y="3219"/>
                <a:ext cx="1" cy="48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5570" name="Line 131"/>
              <p:cNvSpPr>
                <a:spLocks noChangeShapeType="1"/>
              </p:cNvSpPr>
              <p:nvPr/>
            </p:nvSpPr>
            <p:spPr bwMode="auto">
              <a:xfrm>
                <a:off x="573" y="1302"/>
                <a:ext cx="48" cy="1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5571" name="Line 22"/>
              <p:cNvSpPr>
                <a:spLocks noChangeShapeType="1"/>
              </p:cNvSpPr>
              <p:nvPr/>
            </p:nvSpPr>
            <p:spPr bwMode="auto">
              <a:xfrm rot="-5400000">
                <a:off x="602" y="3198"/>
                <a:ext cx="1" cy="47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42" name="Titre 3"/>
          <p:cNvSpPr>
            <a:spLocks noGrp="1"/>
          </p:cNvSpPr>
          <p:nvPr>
            <p:ph type="title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fr-FR" sz="3200" smtClean="0">
                <a:ea typeface="ＭＳ Ｐゴシック" pitchFamily="34" charset="-128"/>
              </a:rPr>
              <a:t>ACTG A5142 : [(EFV vs LPV/r) + 2 INTI] vs EFV + LPV/r</a:t>
            </a:r>
          </a:p>
        </p:txBody>
      </p:sp>
      <p:grpSp>
        <p:nvGrpSpPr>
          <p:cNvPr id="107546" name="Group 313"/>
          <p:cNvGrpSpPr>
            <a:grpSpLocks/>
          </p:cNvGrpSpPr>
          <p:nvPr/>
        </p:nvGrpSpPr>
        <p:grpSpPr bwMode="auto">
          <a:xfrm>
            <a:off x="0" y="6570663"/>
            <a:ext cx="900113" cy="287337"/>
            <a:chOff x="0" y="4139"/>
            <a:chExt cx="567" cy="181"/>
          </a:xfrm>
        </p:grpSpPr>
        <p:sp>
          <p:nvSpPr>
            <p:cNvPr id="107832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/>
              <a:endPara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07833" name="ZoneTexte 23"/>
            <p:cNvSpPr txBox="1">
              <a:spLocks noChangeArrowheads="1"/>
            </p:cNvSpPr>
            <p:nvPr/>
          </p:nvSpPr>
          <p:spPr bwMode="auto">
            <a:xfrm>
              <a:off x="107" y="4146"/>
              <a:ext cx="39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b="1">
                  <a:solidFill>
                    <a:schemeClr val="accent2"/>
                  </a:solidFill>
                  <a:latin typeface="Cambria" pitchFamily="18" charset="0"/>
                </a:rPr>
                <a:t>A5142</a:t>
              </a:r>
            </a:p>
          </p:txBody>
        </p:sp>
      </p:grpSp>
      <p:sp>
        <p:nvSpPr>
          <p:cNvPr id="107547" name="ZoneTexte 11"/>
          <p:cNvSpPr txBox="1">
            <a:spLocks noChangeArrowheads="1"/>
          </p:cNvSpPr>
          <p:nvPr/>
        </p:nvSpPr>
        <p:spPr bwMode="auto">
          <a:xfrm>
            <a:off x="3298825" y="1152525"/>
            <a:ext cx="2508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2400" b="1" i="0">
                <a:solidFill>
                  <a:srgbClr val="CC3300"/>
                </a:solidFill>
                <a:latin typeface="Calibri" pitchFamily="34" charset="0"/>
              </a:rPr>
              <a:t>ARN VIH &lt; 50 c/ml</a:t>
            </a:r>
          </a:p>
        </p:txBody>
      </p:sp>
      <p:sp>
        <p:nvSpPr>
          <p:cNvPr id="107548" name="Text Box 18"/>
          <p:cNvSpPr txBox="1">
            <a:spLocks noChangeArrowheads="1"/>
          </p:cNvSpPr>
          <p:nvPr/>
        </p:nvSpPr>
        <p:spPr bwMode="auto">
          <a:xfrm>
            <a:off x="5918200" y="6527800"/>
            <a:ext cx="310356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fr-FR" sz="1200">
                <a:solidFill>
                  <a:srgbClr val="CC0000"/>
                </a:solidFill>
              </a:rPr>
              <a:t>Riddler SA. NEJM 2008;358:2095-2106 </a:t>
            </a:r>
          </a:p>
        </p:txBody>
      </p:sp>
      <p:grpSp>
        <p:nvGrpSpPr>
          <p:cNvPr id="107834" name="Group 314"/>
          <p:cNvGrpSpPr>
            <a:grpSpLocks/>
          </p:cNvGrpSpPr>
          <p:nvPr/>
        </p:nvGrpSpPr>
        <p:grpSpPr bwMode="auto">
          <a:xfrm>
            <a:off x="1009650" y="1287463"/>
            <a:ext cx="7519988" cy="5038725"/>
            <a:chOff x="636" y="811"/>
            <a:chExt cx="4737" cy="3174"/>
          </a:xfrm>
        </p:grpSpPr>
        <p:sp>
          <p:nvSpPr>
            <p:cNvPr id="107522" name="AutoShape 165"/>
            <p:cNvSpPr>
              <a:spLocks noChangeArrowheads="1"/>
            </p:cNvSpPr>
            <p:nvPr/>
          </p:nvSpPr>
          <p:spPr bwMode="auto">
            <a:xfrm>
              <a:off x="636" y="3528"/>
              <a:ext cx="3492" cy="445"/>
            </a:xfrm>
            <a:prstGeom prst="roundRect">
              <a:avLst>
                <a:gd name="adj" fmla="val 16667"/>
              </a:avLst>
            </a:prstGeom>
            <a:solidFill>
              <a:srgbClr val="F8F8F8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fr-FR" i="0"/>
            </a:p>
          </p:txBody>
        </p:sp>
        <p:sp>
          <p:nvSpPr>
            <p:cNvPr id="107523" name="Rectangle 300"/>
            <p:cNvSpPr>
              <a:spLocks noChangeArrowheads="1"/>
            </p:cNvSpPr>
            <p:nvPr/>
          </p:nvSpPr>
          <p:spPr bwMode="auto">
            <a:xfrm>
              <a:off x="999" y="3520"/>
              <a:ext cx="30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fr-FR" sz="1400" i="0">
                  <a:solidFill>
                    <a:srgbClr val="4D4D4D"/>
                  </a:solidFill>
                </a:rPr>
                <a:t>250</a:t>
              </a:r>
            </a:p>
          </p:txBody>
        </p:sp>
        <p:sp>
          <p:nvSpPr>
            <p:cNvPr id="107524" name="Rectangle 301"/>
            <p:cNvSpPr>
              <a:spLocks noChangeArrowheads="1"/>
            </p:cNvSpPr>
            <p:nvPr/>
          </p:nvSpPr>
          <p:spPr bwMode="auto">
            <a:xfrm>
              <a:off x="1237" y="3520"/>
              <a:ext cx="30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400" i="0">
                  <a:solidFill>
                    <a:srgbClr val="4D4D4D"/>
                  </a:solidFill>
                </a:rPr>
                <a:t>236</a:t>
              </a:r>
            </a:p>
          </p:txBody>
        </p:sp>
        <p:sp>
          <p:nvSpPr>
            <p:cNvPr id="107525" name="Rectangle 302"/>
            <p:cNvSpPr>
              <a:spLocks noChangeArrowheads="1"/>
            </p:cNvSpPr>
            <p:nvPr/>
          </p:nvSpPr>
          <p:spPr bwMode="auto">
            <a:xfrm>
              <a:off x="1703" y="3520"/>
              <a:ext cx="30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400" i="0">
                  <a:solidFill>
                    <a:srgbClr val="4D4D4D"/>
                  </a:solidFill>
                </a:rPr>
                <a:t>224</a:t>
              </a:r>
            </a:p>
          </p:txBody>
        </p:sp>
        <p:sp>
          <p:nvSpPr>
            <p:cNvPr id="107526" name="Rectangle 303"/>
            <p:cNvSpPr>
              <a:spLocks noChangeArrowheads="1"/>
            </p:cNvSpPr>
            <p:nvPr/>
          </p:nvSpPr>
          <p:spPr bwMode="auto">
            <a:xfrm>
              <a:off x="2401" y="3520"/>
              <a:ext cx="30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400" i="0">
                  <a:solidFill>
                    <a:srgbClr val="4D4D4D"/>
                  </a:solidFill>
                </a:rPr>
                <a:t>212</a:t>
              </a:r>
            </a:p>
          </p:txBody>
        </p:sp>
        <p:sp>
          <p:nvSpPr>
            <p:cNvPr id="107527" name="Rectangle 304"/>
            <p:cNvSpPr>
              <a:spLocks noChangeArrowheads="1"/>
            </p:cNvSpPr>
            <p:nvPr/>
          </p:nvSpPr>
          <p:spPr bwMode="auto">
            <a:xfrm>
              <a:off x="3101" y="3520"/>
              <a:ext cx="30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400" i="0">
                  <a:solidFill>
                    <a:srgbClr val="4D4D4D"/>
                  </a:solidFill>
                </a:rPr>
                <a:t>201</a:t>
              </a:r>
            </a:p>
          </p:txBody>
        </p:sp>
        <p:sp>
          <p:nvSpPr>
            <p:cNvPr id="107528" name="Rectangle 305"/>
            <p:cNvSpPr>
              <a:spLocks noChangeArrowheads="1"/>
            </p:cNvSpPr>
            <p:nvPr/>
          </p:nvSpPr>
          <p:spPr bwMode="auto">
            <a:xfrm>
              <a:off x="3798" y="3520"/>
              <a:ext cx="30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400" i="0">
                  <a:solidFill>
                    <a:srgbClr val="4D4D4D"/>
                  </a:solidFill>
                </a:rPr>
                <a:t>178</a:t>
              </a:r>
            </a:p>
          </p:txBody>
        </p:sp>
        <p:sp>
          <p:nvSpPr>
            <p:cNvPr id="107529" name="Rectangle 306"/>
            <p:cNvSpPr>
              <a:spLocks noChangeArrowheads="1"/>
            </p:cNvSpPr>
            <p:nvPr/>
          </p:nvSpPr>
          <p:spPr bwMode="auto">
            <a:xfrm>
              <a:off x="999" y="3654"/>
              <a:ext cx="30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fr-FR" sz="1400" i="0">
                  <a:solidFill>
                    <a:srgbClr val="008000"/>
                  </a:solidFill>
                </a:rPr>
                <a:t>253</a:t>
              </a:r>
            </a:p>
          </p:txBody>
        </p:sp>
        <p:sp>
          <p:nvSpPr>
            <p:cNvPr id="107530" name="Rectangle 307"/>
            <p:cNvSpPr>
              <a:spLocks noChangeArrowheads="1"/>
            </p:cNvSpPr>
            <p:nvPr/>
          </p:nvSpPr>
          <p:spPr bwMode="auto">
            <a:xfrm>
              <a:off x="1237" y="3654"/>
              <a:ext cx="30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400" i="0">
                  <a:solidFill>
                    <a:srgbClr val="008000"/>
                  </a:solidFill>
                </a:rPr>
                <a:t>235</a:t>
              </a:r>
            </a:p>
          </p:txBody>
        </p:sp>
        <p:sp>
          <p:nvSpPr>
            <p:cNvPr id="107531" name="Rectangle 308"/>
            <p:cNvSpPr>
              <a:spLocks noChangeArrowheads="1"/>
            </p:cNvSpPr>
            <p:nvPr/>
          </p:nvSpPr>
          <p:spPr bwMode="auto">
            <a:xfrm>
              <a:off x="1703" y="3654"/>
              <a:ext cx="30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400" i="0">
                  <a:solidFill>
                    <a:srgbClr val="008000"/>
                  </a:solidFill>
                </a:rPr>
                <a:t>226</a:t>
              </a:r>
            </a:p>
          </p:txBody>
        </p:sp>
        <p:sp>
          <p:nvSpPr>
            <p:cNvPr id="107532" name="Rectangle 309"/>
            <p:cNvSpPr>
              <a:spLocks noChangeArrowheads="1"/>
            </p:cNvSpPr>
            <p:nvPr/>
          </p:nvSpPr>
          <p:spPr bwMode="auto">
            <a:xfrm>
              <a:off x="2401" y="3654"/>
              <a:ext cx="30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400" i="0">
                  <a:solidFill>
                    <a:srgbClr val="008000"/>
                  </a:solidFill>
                </a:rPr>
                <a:t>217</a:t>
              </a:r>
            </a:p>
          </p:txBody>
        </p:sp>
        <p:sp>
          <p:nvSpPr>
            <p:cNvPr id="107533" name="Rectangle 310"/>
            <p:cNvSpPr>
              <a:spLocks noChangeArrowheads="1"/>
            </p:cNvSpPr>
            <p:nvPr/>
          </p:nvSpPr>
          <p:spPr bwMode="auto">
            <a:xfrm>
              <a:off x="3101" y="3654"/>
              <a:ext cx="30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400" i="0">
                  <a:solidFill>
                    <a:srgbClr val="008000"/>
                  </a:solidFill>
                </a:rPr>
                <a:t>201</a:t>
              </a:r>
            </a:p>
          </p:txBody>
        </p:sp>
        <p:sp>
          <p:nvSpPr>
            <p:cNvPr id="107534" name="Rectangle 311"/>
            <p:cNvSpPr>
              <a:spLocks noChangeArrowheads="1"/>
            </p:cNvSpPr>
            <p:nvPr/>
          </p:nvSpPr>
          <p:spPr bwMode="auto">
            <a:xfrm>
              <a:off x="3798" y="3654"/>
              <a:ext cx="30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400" i="0">
                  <a:solidFill>
                    <a:srgbClr val="008000"/>
                  </a:solidFill>
                </a:rPr>
                <a:t>177</a:t>
              </a:r>
            </a:p>
          </p:txBody>
        </p:sp>
        <p:sp>
          <p:nvSpPr>
            <p:cNvPr id="107535" name="Rectangle 312"/>
            <p:cNvSpPr>
              <a:spLocks noChangeArrowheads="1"/>
            </p:cNvSpPr>
            <p:nvPr/>
          </p:nvSpPr>
          <p:spPr bwMode="auto">
            <a:xfrm>
              <a:off x="999" y="3793"/>
              <a:ext cx="30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fr-FR" sz="1400" i="0">
                  <a:solidFill>
                    <a:srgbClr val="FF6600"/>
                  </a:solidFill>
                </a:rPr>
                <a:t>250</a:t>
              </a:r>
            </a:p>
          </p:txBody>
        </p:sp>
        <p:sp>
          <p:nvSpPr>
            <p:cNvPr id="107536" name="Rectangle 313"/>
            <p:cNvSpPr>
              <a:spLocks noChangeArrowheads="1"/>
            </p:cNvSpPr>
            <p:nvPr/>
          </p:nvSpPr>
          <p:spPr bwMode="auto">
            <a:xfrm>
              <a:off x="1237" y="3793"/>
              <a:ext cx="30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400" i="0">
                  <a:solidFill>
                    <a:srgbClr val="FF6600"/>
                  </a:solidFill>
                </a:rPr>
                <a:t>242</a:t>
              </a:r>
            </a:p>
          </p:txBody>
        </p:sp>
        <p:sp>
          <p:nvSpPr>
            <p:cNvPr id="107537" name="Rectangle 314"/>
            <p:cNvSpPr>
              <a:spLocks noChangeArrowheads="1"/>
            </p:cNvSpPr>
            <p:nvPr/>
          </p:nvSpPr>
          <p:spPr bwMode="auto">
            <a:xfrm>
              <a:off x="1703" y="3793"/>
              <a:ext cx="30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400" i="0">
                  <a:solidFill>
                    <a:srgbClr val="FF6600"/>
                  </a:solidFill>
                </a:rPr>
                <a:t>228</a:t>
              </a:r>
            </a:p>
          </p:txBody>
        </p:sp>
        <p:sp>
          <p:nvSpPr>
            <p:cNvPr id="107538" name="Rectangle 315"/>
            <p:cNvSpPr>
              <a:spLocks noChangeArrowheads="1"/>
            </p:cNvSpPr>
            <p:nvPr/>
          </p:nvSpPr>
          <p:spPr bwMode="auto">
            <a:xfrm>
              <a:off x="2401" y="3793"/>
              <a:ext cx="30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400" i="0">
                  <a:solidFill>
                    <a:srgbClr val="FF6600"/>
                  </a:solidFill>
                </a:rPr>
                <a:t>217</a:t>
              </a:r>
            </a:p>
          </p:txBody>
        </p:sp>
        <p:sp>
          <p:nvSpPr>
            <p:cNvPr id="107539" name="Rectangle 316"/>
            <p:cNvSpPr>
              <a:spLocks noChangeArrowheads="1"/>
            </p:cNvSpPr>
            <p:nvPr/>
          </p:nvSpPr>
          <p:spPr bwMode="auto">
            <a:xfrm>
              <a:off x="3101" y="3793"/>
              <a:ext cx="30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400" i="0">
                  <a:solidFill>
                    <a:srgbClr val="FF6600"/>
                  </a:solidFill>
                </a:rPr>
                <a:t>206</a:t>
              </a:r>
            </a:p>
          </p:txBody>
        </p:sp>
        <p:sp>
          <p:nvSpPr>
            <p:cNvPr id="107540" name="Rectangle 317"/>
            <p:cNvSpPr>
              <a:spLocks noChangeArrowheads="1"/>
            </p:cNvSpPr>
            <p:nvPr/>
          </p:nvSpPr>
          <p:spPr bwMode="auto">
            <a:xfrm>
              <a:off x="3798" y="3793"/>
              <a:ext cx="30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400" i="0">
                  <a:solidFill>
                    <a:srgbClr val="FF6600"/>
                  </a:solidFill>
                </a:rPr>
                <a:t>180</a:t>
              </a:r>
            </a:p>
          </p:txBody>
        </p:sp>
        <p:sp>
          <p:nvSpPr>
            <p:cNvPr id="107541" name="Text Box 322"/>
            <p:cNvSpPr txBox="1">
              <a:spLocks noChangeArrowheads="1"/>
            </p:cNvSpPr>
            <p:nvPr/>
          </p:nvSpPr>
          <p:spPr bwMode="auto">
            <a:xfrm>
              <a:off x="1030" y="811"/>
              <a:ext cx="216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400" i="0">
                  <a:solidFill>
                    <a:srgbClr val="000066"/>
                  </a:solidFill>
                </a:rPr>
                <a:t>%</a:t>
              </a:r>
            </a:p>
          </p:txBody>
        </p:sp>
        <p:sp>
          <p:nvSpPr>
            <p:cNvPr id="107543" name="Rectangle 87"/>
            <p:cNvSpPr>
              <a:spLocks noChangeArrowheads="1"/>
            </p:cNvSpPr>
            <p:nvPr/>
          </p:nvSpPr>
          <p:spPr bwMode="auto">
            <a:xfrm>
              <a:off x="672" y="3793"/>
              <a:ext cx="27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400" i="0">
                  <a:solidFill>
                    <a:srgbClr val="FF6600"/>
                  </a:solidFill>
                </a:rPr>
                <a:t>n =</a:t>
              </a:r>
            </a:p>
          </p:txBody>
        </p:sp>
        <p:sp>
          <p:nvSpPr>
            <p:cNvPr id="107544" name="Rectangle 87"/>
            <p:cNvSpPr>
              <a:spLocks noChangeArrowheads="1"/>
            </p:cNvSpPr>
            <p:nvPr/>
          </p:nvSpPr>
          <p:spPr bwMode="auto">
            <a:xfrm>
              <a:off x="672" y="3654"/>
              <a:ext cx="27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400" i="0">
                  <a:solidFill>
                    <a:srgbClr val="008000"/>
                  </a:solidFill>
                </a:rPr>
                <a:t>n =</a:t>
              </a:r>
            </a:p>
          </p:txBody>
        </p:sp>
        <p:sp>
          <p:nvSpPr>
            <p:cNvPr id="107545" name="Rectangle 87"/>
            <p:cNvSpPr>
              <a:spLocks noChangeArrowheads="1"/>
            </p:cNvSpPr>
            <p:nvPr/>
          </p:nvSpPr>
          <p:spPr bwMode="auto">
            <a:xfrm>
              <a:off x="672" y="3520"/>
              <a:ext cx="27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fr-FR" sz="1400" i="0">
                  <a:solidFill>
                    <a:srgbClr val="4D4D4D"/>
                  </a:solidFill>
                </a:rPr>
                <a:t>n =</a:t>
              </a:r>
            </a:p>
          </p:txBody>
        </p:sp>
        <p:grpSp>
          <p:nvGrpSpPr>
            <p:cNvPr id="107549" name="Group 312"/>
            <p:cNvGrpSpPr>
              <a:grpSpLocks/>
            </p:cNvGrpSpPr>
            <p:nvPr/>
          </p:nvGrpSpPr>
          <p:grpSpPr bwMode="auto">
            <a:xfrm>
              <a:off x="820" y="983"/>
              <a:ext cx="4553" cy="2565"/>
              <a:chOff x="820" y="983"/>
              <a:chExt cx="4553" cy="2565"/>
            </a:xfrm>
          </p:grpSpPr>
          <p:sp>
            <p:nvSpPr>
              <p:cNvPr id="107550" name="Line 4"/>
              <p:cNvSpPr>
                <a:spLocks noChangeShapeType="1"/>
              </p:cNvSpPr>
              <p:nvPr/>
            </p:nvSpPr>
            <p:spPr bwMode="auto">
              <a:xfrm flipV="1">
                <a:off x="3483" y="3301"/>
                <a:ext cx="1" cy="46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551" name="Line 5"/>
              <p:cNvSpPr>
                <a:spLocks noChangeShapeType="1"/>
              </p:cNvSpPr>
              <p:nvPr/>
            </p:nvSpPr>
            <p:spPr bwMode="auto">
              <a:xfrm flipV="1">
                <a:off x="3483" y="3297"/>
                <a:ext cx="1" cy="4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552" name="Line 6"/>
              <p:cNvSpPr>
                <a:spLocks noChangeShapeType="1"/>
              </p:cNvSpPr>
              <p:nvPr/>
            </p:nvSpPr>
            <p:spPr bwMode="auto">
              <a:xfrm flipV="1">
                <a:off x="3716" y="3301"/>
                <a:ext cx="1" cy="46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553" name="Line 7"/>
              <p:cNvSpPr>
                <a:spLocks noChangeShapeType="1"/>
              </p:cNvSpPr>
              <p:nvPr/>
            </p:nvSpPr>
            <p:spPr bwMode="auto">
              <a:xfrm flipV="1">
                <a:off x="3716" y="3297"/>
                <a:ext cx="1" cy="4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554" name="Line 9"/>
              <p:cNvSpPr>
                <a:spLocks noChangeShapeType="1"/>
              </p:cNvSpPr>
              <p:nvPr/>
            </p:nvSpPr>
            <p:spPr bwMode="auto">
              <a:xfrm flipV="1">
                <a:off x="3948" y="3301"/>
                <a:ext cx="1" cy="46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555" name="Line 10"/>
              <p:cNvSpPr>
                <a:spLocks noChangeShapeType="1"/>
              </p:cNvSpPr>
              <p:nvPr/>
            </p:nvSpPr>
            <p:spPr bwMode="auto">
              <a:xfrm flipV="1">
                <a:off x="3948" y="3297"/>
                <a:ext cx="1" cy="4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556" name="Line 12"/>
              <p:cNvSpPr>
                <a:spLocks noChangeShapeType="1"/>
              </p:cNvSpPr>
              <p:nvPr/>
            </p:nvSpPr>
            <p:spPr bwMode="auto">
              <a:xfrm flipV="1">
                <a:off x="3018" y="3301"/>
                <a:ext cx="1" cy="46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557" name="Line 13"/>
              <p:cNvSpPr>
                <a:spLocks noChangeShapeType="1"/>
              </p:cNvSpPr>
              <p:nvPr/>
            </p:nvSpPr>
            <p:spPr bwMode="auto">
              <a:xfrm flipV="1">
                <a:off x="3018" y="3297"/>
                <a:ext cx="1" cy="4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558" name="Line 15"/>
              <p:cNvSpPr>
                <a:spLocks noChangeShapeType="1"/>
              </p:cNvSpPr>
              <p:nvPr/>
            </p:nvSpPr>
            <p:spPr bwMode="auto">
              <a:xfrm flipV="1">
                <a:off x="2785" y="3301"/>
                <a:ext cx="1" cy="46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559" name="Line 16"/>
              <p:cNvSpPr>
                <a:spLocks noChangeShapeType="1"/>
              </p:cNvSpPr>
              <p:nvPr/>
            </p:nvSpPr>
            <p:spPr bwMode="auto">
              <a:xfrm flipV="1">
                <a:off x="2785" y="3297"/>
                <a:ext cx="1" cy="4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560" name="Line 17"/>
              <p:cNvSpPr>
                <a:spLocks noChangeShapeType="1"/>
              </p:cNvSpPr>
              <p:nvPr/>
            </p:nvSpPr>
            <p:spPr bwMode="auto">
              <a:xfrm flipV="1">
                <a:off x="3251" y="3301"/>
                <a:ext cx="1" cy="46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561" name="Line 18"/>
              <p:cNvSpPr>
                <a:spLocks noChangeShapeType="1"/>
              </p:cNvSpPr>
              <p:nvPr/>
            </p:nvSpPr>
            <p:spPr bwMode="auto">
              <a:xfrm flipV="1">
                <a:off x="3251" y="3297"/>
                <a:ext cx="1" cy="4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562" name="Line 20"/>
              <p:cNvSpPr>
                <a:spLocks noChangeShapeType="1"/>
              </p:cNvSpPr>
              <p:nvPr/>
            </p:nvSpPr>
            <p:spPr bwMode="auto">
              <a:xfrm flipV="1">
                <a:off x="2320" y="3297"/>
                <a:ext cx="1" cy="4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563" name="Line 21"/>
              <p:cNvSpPr>
                <a:spLocks noChangeShapeType="1"/>
              </p:cNvSpPr>
              <p:nvPr/>
            </p:nvSpPr>
            <p:spPr bwMode="auto">
              <a:xfrm flipV="1">
                <a:off x="2320" y="3301"/>
                <a:ext cx="1" cy="46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564" name="Line 22"/>
              <p:cNvSpPr>
                <a:spLocks noChangeShapeType="1"/>
              </p:cNvSpPr>
              <p:nvPr/>
            </p:nvSpPr>
            <p:spPr bwMode="auto">
              <a:xfrm flipV="1">
                <a:off x="2553" y="3301"/>
                <a:ext cx="1" cy="46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565" name="Line 23"/>
              <p:cNvSpPr>
                <a:spLocks noChangeShapeType="1"/>
              </p:cNvSpPr>
              <p:nvPr/>
            </p:nvSpPr>
            <p:spPr bwMode="auto">
              <a:xfrm flipV="1">
                <a:off x="2553" y="3297"/>
                <a:ext cx="1" cy="4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566" name="Line 26"/>
              <p:cNvSpPr>
                <a:spLocks noChangeShapeType="1"/>
              </p:cNvSpPr>
              <p:nvPr/>
            </p:nvSpPr>
            <p:spPr bwMode="auto">
              <a:xfrm>
                <a:off x="1108" y="1299"/>
                <a:ext cx="50" cy="1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567" name="Line 29"/>
              <p:cNvSpPr>
                <a:spLocks noChangeShapeType="1"/>
              </p:cNvSpPr>
              <p:nvPr/>
            </p:nvSpPr>
            <p:spPr bwMode="auto">
              <a:xfrm>
                <a:off x="1108" y="1966"/>
                <a:ext cx="50" cy="1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568" name="Line 31"/>
              <p:cNvSpPr>
                <a:spLocks noChangeShapeType="1"/>
              </p:cNvSpPr>
              <p:nvPr/>
            </p:nvSpPr>
            <p:spPr bwMode="auto">
              <a:xfrm>
                <a:off x="1108" y="2189"/>
                <a:ext cx="50" cy="1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569" name="Line 32"/>
              <p:cNvSpPr>
                <a:spLocks noChangeShapeType="1"/>
              </p:cNvSpPr>
              <p:nvPr/>
            </p:nvSpPr>
            <p:spPr bwMode="auto">
              <a:xfrm>
                <a:off x="1108" y="1744"/>
                <a:ext cx="50" cy="1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570" name="Line 33"/>
              <p:cNvSpPr>
                <a:spLocks noChangeShapeType="1"/>
              </p:cNvSpPr>
              <p:nvPr/>
            </p:nvSpPr>
            <p:spPr bwMode="auto">
              <a:xfrm>
                <a:off x="1108" y="1521"/>
                <a:ext cx="50" cy="1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571" name="Line 36"/>
              <p:cNvSpPr>
                <a:spLocks noChangeShapeType="1"/>
              </p:cNvSpPr>
              <p:nvPr/>
            </p:nvSpPr>
            <p:spPr bwMode="auto">
              <a:xfrm>
                <a:off x="1108" y="2856"/>
                <a:ext cx="50" cy="1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572" name="Line 38"/>
              <p:cNvSpPr>
                <a:spLocks noChangeShapeType="1"/>
              </p:cNvSpPr>
              <p:nvPr/>
            </p:nvSpPr>
            <p:spPr bwMode="auto">
              <a:xfrm>
                <a:off x="1108" y="2634"/>
                <a:ext cx="50" cy="1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573" name="Line 39"/>
              <p:cNvSpPr>
                <a:spLocks noChangeShapeType="1"/>
              </p:cNvSpPr>
              <p:nvPr/>
            </p:nvSpPr>
            <p:spPr bwMode="auto">
              <a:xfrm>
                <a:off x="1108" y="2411"/>
                <a:ext cx="50" cy="1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574" name="Line 43"/>
              <p:cNvSpPr>
                <a:spLocks noChangeShapeType="1"/>
              </p:cNvSpPr>
              <p:nvPr/>
            </p:nvSpPr>
            <p:spPr bwMode="auto">
              <a:xfrm flipV="1">
                <a:off x="1623" y="3301"/>
                <a:ext cx="1" cy="46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575" name="Line 44"/>
              <p:cNvSpPr>
                <a:spLocks noChangeShapeType="1"/>
              </p:cNvSpPr>
              <p:nvPr/>
            </p:nvSpPr>
            <p:spPr bwMode="auto">
              <a:xfrm flipV="1">
                <a:off x="1623" y="3297"/>
                <a:ext cx="1" cy="4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576" name="Line 45"/>
              <p:cNvSpPr>
                <a:spLocks noChangeShapeType="1"/>
              </p:cNvSpPr>
              <p:nvPr/>
            </p:nvSpPr>
            <p:spPr bwMode="auto">
              <a:xfrm flipV="1">
                <a:off x="1856" y="3301"/>
                <a:ext cx="1" cy="46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577" name="Line 46"/>
              <p:cNvSpPr>
                <a:spLocks noChangeShapeType="1"/>
              </p:cNvSpPr>
              <p:nvPr/>
            </p:nvSpPr>
            <p:spPr bwMode="auto">
              <a:xfrm flipV="1">
                <a:off x="1856" y="3297"/>
                <a:ext cx="1" cy="4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578" name="Line 48"/>
              <p:cNvSpPr>
                <a:spLocks noChangeShapeType="1"/>
              </p:cNvSpPr>
              <p:nvPr/>
            </p:nvSpPr>
            <p:spPr bwMode="auto">
              <a:xfrm flipV="1">
                <a:off x="2088" y="3301"/>
                <a:ext cx="1" cy="46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579" name="Line 49"/>
              <p:cNvSpPr>
                <a:spLocks noChangeShapeType="1"/>
              </p:cNvSpPr>
              <p:nvPr/>
            </p:nvSpPr>
            <p:spPr bwMode="auto">
              <a:xfrm flipV="1">
                <a:off x="2088" y="3297"/>
                <a:ext cx="1" cy="4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580" name="Line 50"/>
              <p:cNvSpPr>
                <a:spLocks noChangeShapeType="1"/>
              </p:cNvSpPr>
              <p:nvPr/>
            </p:nvSpPr>
            <p:spPr bwMode="auto">
              <a:xfrm flipV="1">
                <a:off x="1274" y="3301"/>
                <a:ext cx="1" cy="46"/>
              </a:xfrm>
              <a:prstGeom prst="line">
                <a:avLst/>
              </a:prstGeom>
              <a:noFill/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581" name="Line 51"/>
              <p:cNvSpPr>
                <a:spLocks noChangeShapeType="1"/>
              </p:cNvSpPr>
              <p:nvPr/>
            </p:nvSpPr>
            <p:spPr bwMode="auto">
              <a:xfrm flipV="1">
                <a:off x="1274" y="3297"/>
                <a:ext cx="1" cy="4"/>
              </a:xfrm>
              <a:prstGeom prst="line">
                <a:avLst/>
              </a:prstGeom>
              <a:noFill/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582" name="Line 52"/>
              <p:cNvSpPr>
                <a:spLocks noChangeShapeType="1"/>
              </p:cNvSpPr>
              <p:nvPr/>
            </p:nvSpPr>
            <p:spPr bwMode="auto">
              <a:xfrm flipV="1">
                <a:off x="1390" y="3297"/>
                <a:ext cx="1" cy="4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583" name="Line 53"/>
              <p:cNvSpPr>
                <a:spLocks noChangeShapeType="1"/>
              </p:cNvSpPr>
              <p:nvPr/>
            </p:nvSpPr>
            <p:spPr bwMode="auto">
              <a:xfrm flipV="1">
                <a:off x="1390" y="3301"/>
                <a:ext cx="1" cy="46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584" name="Line 55"/>
              <p:cNvSpPr>
                <a:spLocks noChangeShapeType="1"/>
              </p:cNvSpPr>
              <p:nvPr/>
            </p:nvSpPr>
            <p:spPr bwMode="auto">
              <a:xfrm flipV="1">
                <a:off x="1158" y="3301"/>
                <a:ext cx="1" cy="46"/>
              </a:xfrm>
              <a:prstGeom prst="line">
                <a:avLst/>
              </a:prstGeom>
              <a:noFill/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585" name="Line 56"/>
              <p:cNvSpPr>
                <a:spLocks noChangeShapeType="1"/>
              </p:cNvSpPr>
              <p:nvPr/>
            </p:nvSpPr>
            <p:spPr bwMode="auto">
              <a:xfrm>
                <a:off x="1108" y="3078"/>
                <a:ext cx="50" cy="1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586" name="Line 57"/>
              <p:cNvSpPr>
                <a:spLocks noChangeShapeType="1"/>
              </p:cNvSpPr>
              <p:nvPr/>
            </p:nvSpPr>
            <p:spPr bwMode="auto">
              <a:xfrm>
                <a:off x="1108" y="3301"/>
                <a:ext cx="50" cy="1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587" name="Line 59"/>
              <p:cNvSpPr>
                <a:spLocks noChangeShapeType="1"/>
              </p:cNvSpPr>
              <p:nvPr/>
            </p:nvSpPr>
            <p:spPr bwMode="auto">
              <a:xfrm>
                <a:off x="1158" y="3301"/>
                <a:ext cx="116" cy="1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588" name="Line 63"/>
              <p:cNvSpPr>
                <a:spLocks noChangeShapeType="1"/>
              </p:cNvSpPr>
              <p:nvPr/>
            </p:nvSpPr>
            <p:spPr bwMode="auto">
              <a:xfrm flipH="1">
                <a:off x="2415" y="2517"/>
                <a:ext cx="210" cy="1"/>
              </a:xfrm>
              <a:prstGeom prst="line">
                <a:avLst/>
              </a:prstGeom>
              <a:noFill/>
              <a:ln w="23813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589" name="Line 64"/>
              <p:cNvSpPr>
                <a:spLocks noChangeShapeType="1"/>
              </p:cNvSpPr>
              <p:nvPr/>
            </p:nvSpPr>
            <p:spPr bwMode="auto">
              <a:xfrm flipH="1">
                <a:off x="2415" y="2694"/>
                <a:ext cx="210" cy="1"/>
              </a:xfrm>
              <a:prstGeom prst="line">
                <a:avLst/>
              </a:prstGeom>
              <a:noFill/>
              <a:ln w="23813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590" name="Line 65"/>
              <p:cNvSpPr>
                <a:spLocks noChangeShapeType="1"/>
              </p:cNvSpPr>
              <p:nvPr/>
            </p:nvSpPr>
            <p:spPr bwMode="auto">
              <a:xfrm flipH="1">
                <a:off x="2415" y="2870"/>
                <a:ext cx="210" cy="1"/>
              </a:xfrm>
              <a:prstGeom prst="line">
                <a:avLst/>
              </a:prstGeom>
              <a:noFill/>
              <a:ln w="23813">
                <a:solidFill>
                  <a:srgbClr val="E67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591" name="Freeform 66"/>
              <p:cNvSpPr>
                <a:spLocks/>
              </p:cNvSpPr>
              <p:nvPr/>
            </p:nvSpPr>
            <p:spPr bwMode="auto">
              <a:xfrm>
                <a:off x="2475" y="2824"/>
                <a:ext cx="90" cy="91"/>
              </a:xfrm>
              <a:custGeom>
                <a:avLst/>
                <a:gdLst>
                  <a:gd name="T0" fmla="*/ 50 w 270"/>
                  <a:gd name="T1" fmla="*/ 53 h 272"/>
                  <a:gd name="T2" fmla="*/ 50 w 270"/>
                  <a:gd name="T3" fmla="*/ 53 h 272"/>
                  <a:gd name="T4" fmla="*/ 50 w 270"/>
                  <a:gd name="T5" fmla="*/ 53 h 272"/>
                  <a:gd name="T6" fmla="*/ 50 w 270"/>
                  <a:gd name="T7" fmla="*/ 53 h 272"/>
                  <a:gd name="T8" fmla="*/ 50 w 270"/>
                  <a:gd name="T9" fmla="*/ 53 h 272"/>
                  <a:gd name="T10" fmla="*/ 50 w 270"/>
                  <a:gd name="T11" fmla="*/ 53 h 272"/>
                  <a:gd name="T12" fmla="*/ 50 w 270"/>
                  <a:gd name="T13" fmla="*/ 53 h 272"/>
                  <a:gd name="T14" fmla="*/ 50 w 270"/>
                  <a:gd name="T15" fmla="*/ 53 h 272"/>
                  <a:gd name="T16" fmla="*/ 50 w 270"/>
                  <a:gd name="T17" fmla="*/ 53 h 272"/>
                  <a:gd name="T18" fmla="*/ 50 w 270"/>
                  <a:gd name="T19" fmla="*/ 53 h 272"/>
                  <a:gd name="T20" fmla="*/ 50 w 270"/>
                  <a:gd name="T21" fmla="*/ 53 h 272"/>
                  <a:gd name="T22" fmla="*/ 50 w 270"/>
                  <a:gd name="T23" fmla="*/ 0 h 272"/>
                  <a:gd name="T24" fmla="*/ 50 w 270"/>
                  <a:gd name="T25" fmla="*/ 0 h 272"/>
                  <a:gd name="T26" fmla="*/ 50 w 270"/>
                  <a:gd name="T27" fmla="*/ 0 h 272"/>
                  <a:gd name="T28" fmla="*/ 50 w 270"/>
                  <a:gd name="T29" fmla="*/ 53 h 272"/>
                  <a:gd name="T30" fmla="*/ 50 w 270"/>
                  <a:gd name="T31" fmla="*/ 53 h 272"/>
                  <a:gd name="T32" fmla="*/ 50 w 270"/>
                  <a:gd name="T33" fmla="*/ 53 h 272"/>
                  <a:gd name="T34" fmla="*/ 50 w 270"/>
                  <a:gd name="T35" fmla="*/ 53 h 272"/>
                  <a:gd name="T36" fmla="*/ 50 w 270"/>
                  <a:gd name="T37" fmla="*/ 53 h 272"/>
                  <a:gd name="T38" fmla="*/ 50 w 270"/>
                  <a:gd name="T39" fmla="*/ 53 h 272"/>
                  <a:gd name="T40" fmla="*/ 50 w 270"/>
                  <a:gd name="T41" fmla="*/ 53 h 272"/>
                  <a:gd name="T42" fmla="*/ 50 w 270"/>
                  <a:gd name="T43" fmla="*/ 53 h 272"/>
                  <a:gd name="T44" fmla="*/ 0 w 270"/>
                  <a:gd name="T45" fmla="*/ 53 h 272"/>
                  <a:gd name="T46" fmla="*/ 0 w 270"/>
                  <a:gd name="T47" fmla="*/ 53 h 272"/>
                  <a:gd name="T48" fmla="*/ 0 w 270"/>
                  <a:gd name="T49" fmla="*/ 53 h 272"/>
                  <a:gd name="T50" fmla="*/ 50 w 270"/>
                  <a:gd name="T51" fmla="*/ 53 h 272"/>
                  <a:gd name="T52" fmla="*/ 50 w 270"/>
                  <a:gd name="T53" fmla="*/ 53 h 272"/>
                  <a:gd name="T54" fmla="*/ 50 w 270"/>
                  <a:gd name="T55" fmla="*/ 53 h 272"/>
                  <a:gd name="T56" fmla="*/ 50 w 270"/>
                  <a:gd name="T57" fmla="*/ 53 h 272"/>
                  <a:gd name="T58" fmla="*/ 50 w 270"/>
                  <a:gd name="T59" fmla="*/ 53 h 272"/>
                  <a:gd name="T60" fmla="*/ 50 w 270"/>
                  <a:gd name="T61" fmla="*/ 53 h 272"/>
                  <a:gd name="T62" fmla="*/ 50 w 270"/>
                  <a:gd name="T63" fmla="*/ 53 h 272"/>
                  <a:gd name="T64" fmla="*/ 50 w 270"/>
                  <a:gd name="T65" fmla="*/ 53 h 272"/>
                  <a:gd name="T66" fmla="*/ 50 w 270"/>
                  <a:gd name="T67" fmla="*/ 53 h 272"/>
                  <a:gd name="T68" fmla="*/ 50 w 270"/>
                  <a:gd name="T69" fmla="*/ 53 h 272"/>
                  <a:gd name="T70" fmla="*/ 50 w 270"/>
                  <a:gd name="T71" fmla="*/ 53 h 272"/>
                  <a:gd name="T72" fmla="*/ 50 w 270"/>
                  <a:gd name="T73" fmla="*/ 53 h 272"/>
                  <a:gd name="T74" fmla="*/ 50 w 270"/>
                  <a:gd name="T75" fmla="*/ 53 h 272"/>
                  <a:gd name="T76" fmla="*/ 50 w 270"/>
                  <a:gd name="T77" fmla="*/ 53 h 272"/>
                  <a:gd name="T78" fmla="*/ 50 w 270"/>
                  <a:gd name="T79" fmla="*/ 53 h 272"/>
                  <a:gd name="T80" fmla="*/ 50 w 270"/>
                  <a:gd name="T81" fmla="*/ 53 h 272"/>
                  <a:gd name="T82" fmla="*/ 50 w 270"/>
                  <a:gd name="T83" fmla="*/ 53 h 272"/>
                  <a:gd name="T84" fmla="*/ 50 w 270"/>
                  <a:gd name="T85" fmla="*/ 53 h 272"/>
                  <a:gd name="T86" fmla="*/ 50 w 270"/>
                  <a:gd name="T87" fmla="*/ 53 h 272"/>
                  <a:gd name="T88" fmla="*/ 50 w 270"/>
                  <a:gd name="T89" fmla="*/ 53 h 272"/>
                  <a:gd name="T90" fmla="*/ 50 w 270"/>
                  <a:gd name="T91" fmla="*/ 53 h 272"/>
                  <a:gd name="T92" fmla="*/ 50 w 270"/>
                  <a:gd name="T93" fmla="*/ 53 h 272"/>
                  <a:gd name="T94" fmla="*/ 50 w 270"/>
                  <a:gd name="T95" fmla="*/ 53 h 272"/>
                  <a:gd name="T96" fmla="*/ 50 w 270"/>
                  <a:gd name="T97" fmla="*/ 53 h 272"/>
                  <a:gd name="T98" fmla="*/ 50 w 270"/>
                  <a:gd name="T99" fmla="*/ 53 h 272"/>
                  <a:gd name="T100" fmla="*/ 50 w 270"/>
                  <a:gd name="T101" fmla="*/ 53 h 272"/>
                  <a:gd name="T102" fmla="*/ 50 w 270"/>
                  <a:gd name="T103" fmla="*/ 53 h 272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w 270"/>
                  <a:gd name="T157" fmla="*/ 0 h 272"/>
                  <a:gd name="T158" fmla="*/ 270 w 270"/>
                  <a:gd name="T159" fmla="*/ 272 h 272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T156" t="T157" r="T158" b="T159"/>
                <a:pathLst>
                  <a:path w="270" h="272">
                    <a:moveTo>
                      <a:pt x="270" y="137"/>
                    </a:moveTo>
                    <a:lnTo>
                      <a:pt x="268" y="119"/>
                    </a:lnTo>
                    <a:lnTo>
                      <a:pt x="267" y="103"/>
                    </a:lnTo>
                    <a:lnTo>
                      <a:pt x="261" y="76"/>
                    </a:lnTo>
                    <a:lnTo>
                      <a:pt x="250" y="52"/>
                    </a:lnTo>
                    <a:lnTo>
                      <a:pt x="243" y="41"/>
                    </a:lnTo>
                    <a:lnTo>
                      <a:pt x="236" y="33"/>
                    </a:lnTo>
                    <a:lnTo>
                      <a:pt x="226" y="24"/>
                    </a:lnTo>
                    <a:lnTo>
                      <a:pt x="217" y="18"/>
                    </a:lnTo>
                    <a:lnTo>
                      <a:pt x="205" y="11"/>
                    </a:lnTo>
                    <a:lnTo>
                      <a:pt x="193" y="8"/>
                    </a:lnTo>
                    <a:lnTo>
                      <a:pt x="166" y="1"/>
                    </a:lnTo>
                    <a:lnTo>
                      <a:pt x="135" y="0"/>
                    </a:lnTo>
                    <a:lnTo>
                      <a:pt x="102" y="1"/>
                    </a:lnTo>
                    <a:lnTo>
                      <a:pt x="75" y="8"/>
                    </a:lnTo>
                    <a:lnTo>
                      <a:pt x="62" y="11"/>
                    </a:lnTo>
                    <a:lnTo>
                      <a:pt x="52" y="18"/>
                    </a:lnTo>
                    <a:lnTo>
                      <a:pt x="42" y="24"/>
                    </a:lnTo>
                    <a:lnTo>
                      <a:pt x="34" y="33"/>
                    </a:lnTo>
                    <a:lnTo>
                      <a:pt x="25" y="41"/>
                    </a:lnTo>
                    <a:lnTo>
                      <a:pt x="18" y="52"/>
                    </a:lnTo>
                    <a:lnTo>
                      <a:pt x="8" y="76"/>
                    </a:lnTo>
                    <a:lnTo>
                      <a:pt x="1" y="103"/>
                    </a:lnTo>
                    <a:lnTo>
                      <a:pt x="0" y="137"/>
                    </a:lnTo>
                    <a:lnTo>
                      <a:pt x="1" y="168"/>
                    </a:lnTo>
                    <a:lnTo>
                      <a:pt x="8" y="196"/>
                    </a:lnTo>
                    <a:lnTo>
                      <a:pt x="12" y="207"/>
                    </a:lnTo>
                    <a:lnTo>
                      <a:pt x="18" y="219"/>
                    </a:lnTo>
                    <a:lnTo>
                      <a:pt x="25" y="228"/>
                    </a:lnTo>
                    <a:lnTo>
                      <a:pt x="34" y="238"/>
                    </a:lnTo>
                    <a:lnTo>
                      <a:pt x="42" y="245"/>
                    </a:lnTo>
                    <a:lnTo>
                      <a:pt x="52" y="253"/>
                    </a:lnTo>
                    <a:lnTo>
                      <a:pt x="62" y="258"/>
                    </a:lnTo>
                    <a:lnTo>
                      <a:pt x="75" y="263"/>
                    </a:lnTo>
                    <a:lnTo>
                      <a:pt x="102" y="269"/>
                    </a:lnTo>
                    <a:lnTo>
                      <a:pt x="135" y="272"/>
                    </a:lnTo>
                    <a:lnTo>
                      <a:pt x="150" y="271"/>
                    </a:lnTo>
                    <a:lnTo>
                      <a:pt x="166" y="269"/>
                    </a:lnTo>
                    <a:lnTo>
                      <a:pt x="179" y="266"/>
                    </a:lnTo>
                    <a:lnTo>
                      <a:pt x="193" y="263"/>
                    </a:lnTo>
                    <a:lnTo>
                      <a:pt x="205" y="258"/>
                    </a:lnTo>
                    <a:lnTo>
                      <a:pt x="217" y="253"/>
                    </a:lnTo>
                    <a:lnTo>
                      <a:pt x="226" y="245"/>
                    </a:lnTo>
                    <a:lnTo>
                      <a:pt x="236" y="238"/>
                    </a:lnTo>
                    <a:lnTo>
                      <a:pt x="243" y="228"/>
                    </a:lnTo>
                    <a:lnTo>
                      <a:pt x="250" y="219"/>
                    </a:lnTo>
                    <a:lnTo>
                      <a:pt x="256" y="207"/>
                    </a:lnTo>
                    <a:lnTo>
                      <a:pt x="261" y="196"/>
                    </a:lnTo>
                    <a:lnTo>
                      <a:pt x="263" y="181"/>
                    </a:lnTo>
                    <a:lnTo>
                      <a:pt x="267" y="168"/>
                    </a:lnTo>
                    <a:lnTo>
                      <a:pt x="268" y="153"/>
                    </a:lnTo>
                    <a:lnTo>
                      <a:pt x="270" y="137"/>
                    </a:lnTo>
                  </a:path>
                </a:pathLst>
              </a:custGeom>
              <a:noFill/>
              <a:ln w="23813">
                <a:solidFill>
                  <a:srgbClr val="E67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592" name="Freeform 67"/>
              <p:cNvSpPr>
                <a:spLocks/>
              </p:cNvSpPr>
              <p:nvPr/>
            </p:nvSpPr>
            <p:spPr bwMode="auto">
              <a:xfrm>
                <a:off x="2475" y="2648"/>
                <a:ext cx="90" cy="91"/>
              </a:xfrm>
              <a:custGeom>
                <a:avLst/>
                <a:gdLst>
                  <a:gd name="T0" fmla="*/ 0 w 270"/>
                  <a:gd name="T1" fmla="*/ 50 h 273"/>
                  <a:gd name="T2" fmla="*/ 0 w 270"/>
                  <a:gd name="T3" fmla="*/ 50 h 273"/>
                  <a:gd name="T4" fmla="*/ 50 w 270"/>
                  <a:gd name="T5" fmla="*/ 50 h 273"/>
                  <a:gd name="T6" fmla="*/ 50 w 270"/>
                  <a:gd name="T7" fmla="*/ 50 h 273"/>
                  <a:gd name="T8" fmla="*/ 50 w 270"/>
                  <a:gd name="T9" fmla="*/ 50 h 273"/>
                  <a:gd name="T10" fmla="*/ 50 w 270"/>
                  <a:gd name="T11" fmla="*/ 50 h 273"/>
                  <a:gd name="T12" fmla="*/ 50 w 270"/>
                  <a:gd name="T13" fmla="*/ 50 h 273"/>
                  <a:gd name="T14" fmla="*/ 50 w 270"/>
                  <a:gd name="T15" fmla="*/ 50 h 273"/>
                  <a:gd name="T16" fmla="*/ 50 w 270"/>
                  <a:gd name="T17" fmla="*/ 50 h 273"/>
                  <a:gd name="T18" fmla="*/ 50 w 270"/>
                  <a:gd name="T19" fmla="*/ 50 h 273"/>
                  <a:gd name="T20" fmla="*/ 50 w 270"/>
                  <a:gd name="T21" fmla="*/ 50 h 273"/>
                  <a:gd name="T22" fmla="*/ 50 w 270"/>
                  <a:gd name="T23" fmla="*/ 50 h 273"/>
                  <a:gd name="T24" fmla="*/ 50 w 270"/>
                  <a:gd name="T25" fmla="*/ 50 h 273"/>
                  <a:gd name="T26" fmla="*/ 50 w 270"/>
                  <a:gd name="T27" fmla="*/ 50 h 273"/>
                  <a:gd name="T28" fmla="*/ 50 w 270"/>
                  <a:gd name="T29" fmla="*/ 50 h 273"/>
                  <a:gd name="T30" fmla="*/ 50 w 270"/>
                  <a:gd name="T31" fmla="*/ 50 h 273"/>
                  <a:gd name="T32" fmla="*/ 50 w 270"/>
                  <a:gd name="T33" fmla="*/ 50 h 273"/>
                  <a:gd name="T34" fmla="*/ 50 w 270"/>
                  <a:gd name="T35" fmla="*/ 50 h 273"/>
                  <a:gd name="T36" fmla="*/ 50 w 270"/>
                  <a:gd name="T37" fmla="*/ 50 h 273"/>
                  <a:gd name="T38" fmla="*/ 50 w 270"/>
                  <a:gd name="T39" fmla="*/ 50 h 273"/>
                  <a:gd name="T40" fmla="*/ 50 w 270"/>
                  <a:gd name="T41" fmla="*/ 50 h 273"/>
                  <a:gd name="T42" fmla="*/ 50 w 270"/>
                  <a:gd name="T43" fmla="*/ 50 h 273"/>
                  <a:gd name="T44" fmla="*/ 50 w 270"/>
                  <a:gd name="T45" fmla="*/ 50 h 273"/>
                  <a:gd name="T46" fmla="*/ 50 w 270"/>
                  <a:gd name="T47" fmla="*/ 50 h 273"/>
                  <a:gd name="T48" fmla="*/ 50 w 270"/>
                  <a:gd name="T49" fmla="*/ 50 h 273"/>
                  <a:gd name="T50" fmla="*/ 50 w 270"/>
                  <a:gd name="T51" fmla="*/ 50 h 273"/>
                  <a:gd name="T52" fmla="*/ 50 w 270"/>
                  <a:gd name="T53" fmla="*/ 50 h 273"/>
                  <a:gd name="T54" fmla="*/ 50 w 270"/>
                  <a:gd name="T55" fmla="*/ 50 h 273"/>
                  <a:gd name="T56" fmla="*/ 50 w 270"/>
                  <a:gd name="T57" fmla="*/ 50 h 273"/>
                  <a:gd name="T58" fmla="*/ 50 w 270"/>
                  <a:gd name="T59" fmla="*/ 50 h 273"/>
                  <a:gd name="T60" fmla="*/ 50 w 270"/>
                  <a:gd name="T61" fmla="*/ 50 h 273"/>
                  <a:gd name="T62" fmla="*/ 50 w 270"/>
                  <a:gd name="T63" fmla="*/ 50 h 273"/>
                  <a:gd name="T64" fmla="*/ 50 w 270"/>
                  <a:gd name="T65" fmla="*/ 50 h 273"/>
                  <a:gd name="T66" fmla="*/ 50 w 270"/>
                  <a:gd name="T67" fmla="*/ 50 h 273"/>
                  <a:gd name="T68" fmla="*/ 50 w 270"/>
                  <a:gd name="T69" fmla="*/ 50 h 273"/>
                  <a:gd name="T70" fmla="*/ 50 w 270"/>
                  <a:gd name="T71" fmla="*/ 50 h 273"/>
                  <a:gd name="T72" fmla="*/ 50 w 270"/>
                  <a:gd name="T73" fmla="*/ 50 h 273"/>
                  <a:gd name="T74" fmla="*/ 50 w 270"/>
                  <a:gd name="T75" fmla="*/ 50 h 273"/>
                  <a:gd name="T76" fmla="*/ 50 w 270"/>
                  <a:gd name="T77" fmla="*/ 50 h 273"/>
                  <a:gd name="T78" fmla="*/ 50 w 270"/>
                  <a:gd name="T79" fmla="*/ 50 h 273"/>
                  <a:gd name="T80" fmla="*/ 50 w 270"/>
                  <a:gd name="T81" fmla="*/ 0 h 273"/>
                  <a:gd name="T82" fmla="*/ 50 w 270"/>
                  <a:gd name="T83" fmla="*/ 50 h 273"/>
                  <a:gd name="T84" fmla="*/ 50 w 270"/>
                  <a:gd name="T85" fmla="*/ 50 h 273"/>
                  <a:gd name="T86" fmla="*/ 50 w 270"/>
                  <a:gd name="T87" fmla="*/ 50 h 273"/>
                  <a:gd name="T88" fmla="*/ 50 w 270"/>
                  <a:gd name="T89" fmla="*/ 50 h 273"/>
                  <a:gd name="T90" fmla="*/ 50 w 270"/>
                  <a:gd name="T91" fmla="*/ 50 h 273"/>
                  <a:gd name="T92" fmla="*/ 50 w 270"/>
                  <a:gd name="T93" fmla="*/ 50 h 273"/>
                  <a:gd name="T94" fmla="*/ 50 w 270"/>
                  <a:gd name="T95" fmla="*/ 50 h 273"/>
                  <a:gd name="T96" fmla="*/ 50 w 270"/>
                  <a:gd name="T97" fmla="*/ 50 h 273"/>
                  <a:gd name="T98" fmla="*/ 50 w 270"/>
                  <a:gd name="T99" fmla="*/ 50 h 273"/>
                  <a:gd name="T100" fmla="*/ 0 w 270"/>
                  <a:gd name="T101" fmla="*/ 50 h 273"/>
                  <a:gd name="T102" fmla="*/ 0 w 270"/>
                  <a:gd name="T103" fmla="*/ 50 h 273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w 270"/>
                  <a:gd name="T157" fmla="*/ 0 h 273"/>
                  <a:gd name="T158" fmla="*/ 270 w 270"/>
                  <a:gd name="T159" fmla="*/ 273 h 273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T156" t="T157" r="T158" b="T159"/>
                <a:pathLst>
                  <a:path w="270" h="273">
                    <a:moveTo>
                      <a:pt x="0" y="138"/>
                    </a:moveTo>
                    <a:lnTo>
                      <a:pt x="1" y="169"/>
                    </a:lnTo>
                    <a:lnTo>
                      <a:pt x="8" y="196"/>
                    </a:lnTo>
                    <a:lnTo>
                      <a:pt x="12" y="208"/>
                    </a:lnTo>
                    <a:lnTo>
                      <a:pt x="18" y="219"/>
                    </a:lnTo>
                    <a:lnTo>
                      <a:pt x="25" y="229"/>
                    </a:lnTo>
                    <a:lnTo>
                      <a:pt x="34" y="239"/>
                    </a:lnTo>
                    <a:lnTo>
                      <a:pt x="42" y="245"/>
                    </a:lnTo>
                    <a:lnTo>
                      <a:pt x="52" y="253"/>
                    </a:lnTo>
                    <a:lnTo>
                      <a:pt x="62" y="258"/>
                    </a:lnTo>
                    <a:lnTo>
                      <a:pt x="75" y="264"/>
                    </a:lnTo>
                    <a:lnTo>
                      <a:pt x="102" y="270"/>
                    </a:lnTo>
                    <a:lnTo>
                      <a:pt x="135" y="273"/>
                    </a:lnTo>
                    <a:lnTo>
                      <a:pt x="150" y="271"/>
                    </a:lnTo>
                    <a:lnTo>
                      <a:pt x="166" y="270"/>
                    </a:lnTo>
                    <a:lnTo>
                      <a:pt x="179" y="266"/>
                    </a:lnTo>
                    <a:lnTo>
                      <a:pt x="193" y="264"/>
                    </a:lnTo>
                    <a:lnTo>
                      <a:pt x="205" y="258"/>
                    </a:lnTo>
                    <a:lnTo>
                      <a:pt x="217" y="253"/>
                    </a:lnTo>
                    <a:lnTo>
                      <a:pt x="226" y="245"/>
                    </a:lnTo>
                    <a:lnTo>
                      <a:pt x="236" y="239"/>
                    </a:lnTo>
                    <a:lnTo>
                      <a:pt x="243" y="229"/>
                    </a:lnTo>
                    <a:lnTo>
                      <a:pt x="250" y="219"/>
                    </a:lnTo>
                    <a:lnTo>
                      <a:pt x="256" y="208"/>
                    </a:lnTo>
                    <a:lnTo>
                      <a:pt x="261" y="196"/>
                    </a:lnTo>
                    <a:lnTo>
                      <a:pt x="263" y="182"/>
                    </a:lnTo>
                    <a:lnTo>
                      <a:pt x="267" y="169"/>
                    </a:lnTo>
                    <a:lnTo>
                      <a:pt x="268" y="153"/>
                    </a:lnTo>
                    <a:lnTo>
                      <a:pt x="270" y="138"/>
                    </a:lnTo>
                    <a:lnTo>
                      <a:pt x="268" y="120"/>
                    </a:lnTo>
                    <a:lnTo>
                      <a:pt x="267" y="104"/>
                    </a:lnTo>
                    <a:lnTo>
                      <a:pt x="261" y="77"/>
                    </a:lnTo>
                    <a:lnTo>
                      <a:pt x="250" y="52"/>
                    </a:lnTo>
                    <a:lnTo>
                      <a:pt x="243" y="42"/>
                    </a:lnTo>
                    <a:lnTo>
                      <a:pt x="236" y="34"/>
                    </a:lnTo>
                    <a:lnTo>
                      <a:pt x="226" y="25"/>
                    </a:lnTo>
                    <a:lnTo>
                      <a:pt x="217" y="18"/>
                    </a:lnTo>
                    <a:lnTo>
                      <a:pt x="205" y="12"/>
                    </a:lnTo>
                    <a:lnTo>
                      <a:pt x="193" y="8"/>
                    </a:lnTo>
                    <a:lnTo>
                      <a:pt x="166" y="2"/>
                    </a:lnTo>
                    <a:lnTo>
                      <a:pt x="135" y="0"/>
                    </a:lnTo>
                    <a:lnTo>
                      <a:pt x="102" y="2"/>
                    </a:lnTo>
                    <a:lnTo>
                      <a:pt x="75" y="8"/>
                    </a:lnTo>
                    <a:lnTo>
                      <a:pt x="62" y="12"/>
                    </a:lnTo>
                    <a:lnTo>
                      <a:pt x="52" y="18"/>
                    </a:lnTo>
                    <a:lnTo>
                      <a:pt x="42" y="25"/>
                    </a:lnTo>
                    <a:lnTo>
                      <a:pt x="34" y="34"/>
                    </a:lnTo>
                    <a:lnTo>
                      <a:pt x="25" y="42"/>
                    </a:lnTo>
                    <a:lnTo>
                      <a:pt x="18" y="52"/>
                    </a:lnTo>
                    <a:lnTo>
                      <a:pt x="8" y="77"/>
                    </a:lnTo>
                    <a:lnTo>
                      <a:pt x="1" y="104"/>
                    </a:lnTo>
                    <a:lnTo>
                      <a:pt x="0" y="138"/>
                    </a:lnTo>
                  </a:path>
                </a:pathLst>
              </a:custGeom>
              <a:noFill/>
              <a:ln w="23813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593" name="Freeform 68"/>
              <p:cNvSpPr>
                <a:spLocks/>
              </p:cNvSpPr>
              <p:nvPr/>
            </p:nvSpPr>
            <p:spPr bwMode="auto">
              <a:xfrm>
                <a:off x="2475" y="2471"/>
                <a:ext cx="90" cy="91"/>
              </a:xfrm>
              <a:custGeom>
                <a:avLst/>
                <a:gdLst>
                  <a:gd name="T0" fmla="*/ 50 w 270"/>
                  <a:gd name="T1" fmla="*/ 53 h 272"/>
                  <a:gd name="T2" fmla="*/ 50 w 270"/>
                  <a:gd name="T3" fmla="*/ 53 h 272"/>
                  <a:gd name="T4" fmla="*/ 50 w 270"/>
                  <a:gd name="T5" fmla="*/ 53 h 272"/>
                  <a:gd name="T6" fmla="*/ 50 w 270"/>
                  <a:gd name="T7" fmla="*/ 53 h 272"/>
                  <a:gd name="T8" fmla="*/ 50 w 270"/>
                  <a:gd name="T9" fmla="*/ 53 h 272"/>
                  <a:gd name="T10" fmla="*/ 50 w 270"/>
                  <a:gd name="T11" fmla="*/ 53 h 272"/>
                  <a:gd name="T12" fmla="*/ 50 w 270"/>
                  <a:gd name="T13" fmla="*/ 53 h 272"/>
                  <a:gd name="T14" fmla="*/ 50 w 270"/>
                  <a:gd name="T15" fmla="*/ 53 h 272"/>
                  <a:gd name="T16" fmla="*/ 50 w 270"/>
                  <a:gd name="T17" fmla="*/ 53 h 272"/>
                  <a:gd name="T18" fmla="*/ 50 w 270"/>
                  <a:gd name="T19" fmla="*/ 53 h 272"/>
                  <a:gd name="T20" fmla="*/ 50 w 270"/>
                  <a:gd name="T21" fmla="*/ 53 h 272"/>
                  <a:gd name="T22" fmla="*/ 50 w 270"/>
                  <a:gd name="T23" fmla="*/ 0 h 272"/>
                  <a:gd name="T24" fmla="*/ 50 w 270"/>
                  <a:gd name="T25" fmla="*/ 0 h 272"/>
                  <a:gd name="T26" fmla="*/ 50 w 270"/>
                  <a:gd name="T27" fmla="*/ 0 h 272"/>
                  <a:gd name="T28" fmla="*/ 50 w 270"/>
                  <a:gd name="T29" fmla="*/ 53 h 272"/>
                  <a:gd name="T30" fmla="*/ 50 w 270"/>
                  <a:gd name="T31" fmla="*/ 53 h 272"/>
                  <a:gd name="T32" fmla="*/ 50 w 270"/>
                  <a:gd name="T33" fmla="*/ 53 h 272"/>
                  <a:gd name="T34" fmla="*/ 50 w 270"/>
                  <a:gd name="T35" fmla="*/ 53 h 272"/>
                  <a:gd name="T36" fmla="*/ 50 w 270"/>
                  <a:gd name="T37" fmla="*/ 53 h 272"/>
                  <a:gd name="T38" fmla="*/ 50 w 270"/>
                  <a:gd name="T39" fmla="*/ 53 h 272"/>
                  <a:gd name="T40" fmla="*/ 50 w 270"/>
                  <a:gd name="T41" fmla="*/ 53 h 272"/>
                  <a:gd name="T42" fmla="*/ 50 w 270"/>
                  <a:gd name="T43" fmla="*/ 53 h 272"/>
                  <a:gd name="T44" fmla="*/ 0 w 270"/>
                  <a:gd name="T45" fmla="*/ 53 h 272"/>
                  <a:gd name="T46" fmla="*/ 0 w 270"/>
                  <a:gd name="T47" fmla="*/ 53 h 272"/>
                  <a:gd name="T48" fmla="*/ 0 w 270"/>
                  <a:gd name="T49" fmla="*/ 53 h 272"/>
                  <a:gd name="T50" fmla="*/ 50 w 270"/>
                  <a:gd name="T51" fmla="*/ 53 h 272"/>
                  <a:gd name="T52" fmla="*/ 50 w 270"/>
                  <a:gd name="T53" fmla="*/ 53 h 272"/>
                  <a:gd name="T54" fmla="*/ 50 w 270"/>
                  <a:gd name="T55" fmla="*/ 53 h 272"/>
                  <a:gd name="T56" fmla="*/ 50 w 270"/>
                  <a:gd name="T57" fmla="*/ 53 h 272"/>
                  <a:gd name="T58" fmla="*/ 50 w 270"/>
                  <a:gd name="T59" fmla="*/ 53 h 272"/>
                  <a:gd name="T60" fmla="*/ 50 w 270"/>
                  <a:gd name="T61" fmla="*/ 53 h 272"/>
                  <a:gd name="T62" fmla="*/ 50 w 270"/>
                  <a:gd name="T63" fmla="*/ 53 h 272"/>
                  <a:gd name="T64" fmla="*/ 50 w 270"/>
                  <a:gd name="T65" fmla="*/ 53 h 272"/>
                  <a:gd name="T66" fmla="*/ 50 w 270"/>
                  <a:gd name="T67" fmla="*/ 53 h 272"/>
                  <a:gd name="T68" fmla="*/ 50 w 270"/>
                  <a:gd name="T69" fmla="*/ 53 h 272"/>
                  <a:gd name="T70" fmla="*/ 50 w 270"/>
                  <a:gd name="T71" fmla="*/ 53 h 272"/>
                  <a:gd name="T72" fmla="*/ 50 w 270"/>
                  <a:gd name="T73" fmla="*/ 53 h 272"/>
                  <a:gd name="T74" fmla="*/ 50 w 270"/>
                  <a:gd name="T75" fmla="*/ 53 h 272"/>
                  <a:gd name="T76" fmla="*/ 50 w 270"/>
                  <a:gd name="T77" fmla="*/ 53 h 272"/>
                  <a:gd name="T78" fmla="*/ 50 w 270"/>
                  <a:gd name="T79" fmla="*/ 53 h 272"/>
                  <a:gd name="T80" fmla="*/ 50 w 270"/>
                  <a:gd name="T81" fmla="*/ 53 h 272"/>
                  <a:gd name="T82" fmla="*/ 50 w 270"/>
                  <a:gd name="T83" fmla="*/ 53 h 272"/>
                  <a:gd name="T84" fmla="*/ 50 w 270"/>
                  <a:gd name="T85" fmla="*/ 53 h 272"/>
                  <a:gd name="T86" fmla="*/ 50 w 270"/>
                  <a:gd name="T87" fmla="*/ 53 h 272"/>
                  <a:gd name="T88" fmla="*/ 50 w 270"/>
                  <a:gd name="T89" fmla="*/ 53 h 272"/>
                  <a:gd name="T90" fmla="*/ 50 w 270"/>
                  <a:gd name="T91" fmla="*/ 53 h 272"/>
                  <a:gd name="T92" fmla="*/ 50 w 270"/>
                  <a:gd name="T93" fmla="*/ 53 h 272"/>
                  <a:gd name="T94" fmla="*/ 50 w 270"/>
                  <a:gd name="T95" fmla="*/ 53 h 272"/>
                  <a:gd name="T96" fmla="*/ 50 w 270"/>
                  <a:gd name="T97" fmla="*/ 53 h 272"/>
                  <a:gd name="T98" fmla="*/ 50 w 270"/>
                  <a:gd name="T99" fmla="*/ 53 h 272"/>
                  <a:gd name="T100" fmla="*/ 50 w 270"/>
                  <a:gd name="T101" fmla="*/ 53 h 272"/>
                  <a:gd name="T102" fmla="*/ 50 w 270"/>
                  <a:gd name="T103" fmla="*/ 53 h 272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w 270"/>
                  <a:gd name="T157" fmla="*/ 0 h 272"/>
                  <a:gd name="T158" fmla="*/ 270 w 270"/>
                  <a:gd name="T159" fmla="*/ 272 h 272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T156" t="T157" r="T158" b="T159"/>
                <a:pathLst>
                  <a:path w="270" h="272">
                    <a:moveTo>
                      <a:pt x="270" y="137"/>
                    </a:moveTo>
                    <a:lnTo>
                      <a:pt x="268" y="119"/>
                    </a:lnTo>
                    <a:lnTo>
                      <a:pt x="267" y="104"/>
                    </a:lnTo>
                    <a:lnTo>
                      <a:pt x="261" y="76"/>
                    </a:lnTo>
                    <a:lnTo>
                      <a:pt x="250" y="52"/>
                    </a:lnTo>
                    <a:lnTo>
                      <a:pt x="243" y="41"/>
                    </a:lnTo>
                    <a:lnTo>
                      <a:pt x="236" y="34"/>
                    </a:lnTo>
                    <a:lnTo>
                      <a:pt x="226" y="24"/>
                    </a:lnTo>
                    <a:lnTo>
                      <a:pt x="217" y="18"/>
                    </a:lnTo>
                    <a:lnTo>
                      <a:pt x="205" y="12"/>
                    </a:lnTo>
                    <a:lnTo>
                      <a:pt x="193" y="8"/>
                    </a:lnTo>
                    <a:lnTo>
                      <a:pt x="166" y="1"/>
                    </a:lnTo>
                    <a:lnTo>
                      <a:pt x="135" y="0"/>
                    </a:lnTo>
                    <a:lnTo>
                      <a:pt x="102" y="1"/>
                    </a:lnTo>
                    <a:lnTo>
                      <a:pt x="75" y="8"/>
                    </a:lnTo>
                    <a:lnTo>
                      <a:pt x="62" y="12"/>
                    </a:lnTo>
                    <a:lnTo>
                      <a:pt x="52" y="18"/>
                    </a:lnTo>
                    <a:lnTo>
                      <a:pt x="42" y="24"/>
                    </a:lnTo>
                    <a:lnTo>
                      <a:pt x="34" y="34"/>
                    </a:lnTo>
                    <a:lnTo>
                      <a:pt x="25" y="41"/>
                    </a:lnTo>
                    <a:lnTo>
                      <a:pt x="18" y="52"/>
                    </a:lnTo>
                    <a:lnTo>
                      <a:pt x="8" y="76"/>
                    </a:lnTo>
                    <a:lnTo>
                      <a:pt x="1" y="104"/>
                    </a:lnTo>
                    <a:lnTo>
                      <a:pt x="0" y="137"/>
                    </a:lnTo>
                    <a:lnTo>
                      <a:pt x="1" y="168"/>
                    </a:lnTo>
                    <a:lnTo>
                      <a:pt x="8" y="196"/>
                    </a:lnTo>
                    <a:lnTo>
                      <a:pt x="12" y="207"/>
                    </a:lnTo>
                    <a:lnTo>
                      <a:pt x="18" y="219"/>
                    </a:lnTo>
                    <a:lnTo>
                      <a:pt x="25" y="228"/>
                    </a:lnTo>
                    <a:lnTo>
                      <a:pt x="34" y="238"/>
                    </a:lnTo>
                    <a:lnTo>
                      <a:pt x="42" y="245"/>
                    </a:lnTo>
                    <a:lnTo>
                      <a:pt x="52" y="253"/>
                    </a:lnTo>
                    <a:lnTo>
                      <a:pt x="62" y="258"/>
                    </a:lnTo>
                    <a:lnTo>
                      <a:pt x="75" y="263"/>
                    </a:lnTo>
                    <a:lnTo>
                      <a:pt x="102" y="270"/>
                    </a:lnTo>
                    <a:lnTo>
                      <a:pt x="135" y="272"/>
                    </a:lnTo>
                    <a:lnTo>
                      <a:pt x="150" y="271"/>
                    </a:lnTo>
                    <a:lnTo>
                      <a:pt x="166" y="270"/>
                    </a:lnTo>
                    <a:lnTo>
                      <a:pt x="179" y="266"/>
                    </a:lnTo>
                    <a:lnTo>
                      <a:pt x="193" y="263"/>
                    </a:lnTo>
                    <a:lnTo>
                      <a:pt x="205" y="258"/>
                    </a:lnTo>
                    <a:lnTo>
                      <a:pt x="217" y="253"/>
                    </a:lnTo>
                    <a:lnTo>
                      <a:pt x="226" y="245"/>
                    </a:lnTo>
                    <a:lnTo>
                      <a:pt x="236" y="238"/>
                    </a:lnTo>
                    <a:lnTo>
                      <a:pt x="243" y="228"/>
                    </a:lnTo>
                    <a:lnTo>
                      <a:pt x="250" y="219"/>
                    </a:lnTo>
                    <a:lnTo>
                      <a:pt x="256" y="207"/>
                    </a:lnTo>
                    <a:lnTo>
                      <a:pt x="261" y="196"/>
                    </a:lnTo>
                    <a:lnTo>
                      <a:pt x="263" y="181"/>
                    </a:lnTo>
                    <a:lnTo>
                      <a:pt x="267" y="168"/>
                    </a:lnTo>
                    <a:lnTo>
                      <a:pt x="268" y="153"/>
                    </a:lnTo>
                    <a:lnTo>
                      <a:pt x="270" y="137"/>
                    </a:lnTo>
                  </a:path>
                </a:pathLst>
              </a:custGeom>
              <a:noFill/>
              <a:ln w="23813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594" name="Freeform 69"/>
              <p:cNvSpPr>
                <a:spLocks/>
              </p:cNvSpPr>
              <p:nvPr/>
            </p:nvSpPr>
            <p:spPr bwMode="auto">
              <a:xfrm>
                <a:off x="3438" y="1394"/>
                <a:ext cx="91" cy="63"/>
              </a:xfrm>
              <a:custGeom>
                <a:avLst/>
                <a:gdLst>
                  <a:gd name="T0" fmla="*/ 53 w 272"/>
                  <a:gd name="T1" fmla="*/ 50 h 189"/>
                  <a:gd name="T2" fmla="*/ 0 w 272"/>
                  <a:gd name="T3" fmla="*/ 50 h 189"/>
                  <a:gd name="T4" fmla="*/ 0 w 272"/>
                  <a:gd name="T5" fmla="*/ 50 h 189"/>
                  <a:gd name="T6" fmla="*/ 0 w 272"/>
                  <a:gd name="T7" fmla="*/ 50 h 189"/>
                  <a:gd name="T8" fmla="*/ 53 w 272"/>
                  <a:gd name="T9" fmla="*/ 50 h 189"/>
                  <a:gd name="T10" fmla="*/ 53 w 272"/>
                  <a:gd name="T11" fmla="*/ 50 h 189"/>
                  <a:gd name="T12" fmla="*/ 53 w 272"/>
                  <a:gd name="T13" fmla="*/ 50 h 189"/>
                  <a:gd name="T14" fmla="*/ 53 w 272"/>
                  <a:gd name="T15" fmla="*/ 50 h 189"/>
                  <a:gd name="T16" fmla="*/ 53 w 272"/>
                  <a:gd name="T17" fmla="*/ 50 h 189"/>
                  <a:gd name="T18" fmla="*/ 53 w 272"/>
                  <a:gd name="T19" fmla="*/ 50 h 189"/>
                  <a:gd name="T20" fmla="*/ 53 w 272"/>
                  <a:gd name="T21" fmla="*/ 50 h 189"/>
                  <a:gd name="T22" fmla="*/ 53 w 272"/>
                  <a:gd name="T23" fmla="*/ 0 h 189"/>
                  <a:gd name="T24" fmla="*/ 53 w 272"/>
                  <a:gd name="T25" fmla="*/ 0 h 189"/>
                  <a:gd name="T26" fmla="*/ 53 w 272"/>
                  <a:gd name="T27" fmla="*/ 0 h 189"/>
                  <a:gd name="T28" fmla="*/ 53 w 272"/>
                  <a:gd name="T29" fmla="*/ 50 h 189"/>
                  <a:gd name="T30" fmla="*/ 53 w 272"/>
                  <a:gd name="T31" fmla="*/ 50 h 189"/>
                  <a:gd name="T32" fmla="*/ 53 w 272"/>
                  <a:gd name="T33" fmla="*/ 50 h 189"/>
                  <a:gd name="T34" fmla="*/ 53 w 272"/>
                  <a:gd name="T35" fmla="*/ 50 h 189"/>
                  <a:gd name="T36" fmla="*/ 53 w 272"/>
                  <a:gd name="T37" fmla="*/ 50 h 189"/>
                  <a:gd name="T38" fmla="*/ 53 w 272"/>
                  <a:gd name="T39" fmla="*/ 50 h 189"/>
                  <a:gd name="T40" fmla="*/ 53 w 272"/>
                  <a:gd name="T41" fmla="*/ 50 h 189"/>
                  <a:gd name="T42" fmla="*/ 53 w 272"/>
                  <a:gd name="T43" fmla="*/ 50 h 189"/>
                  <a:gd name="T44" fmla="*/ 53 w 272"/>
                  <a:gd name="T45" fmla="*/ 50 h 189"/>
                  <a:gd name="T46" fmla="*/ 53 w 272"/>
                  <a:gd name="T47" fmla="*/ 50 h 189"/>
                  <a:gd name="T48" fmla="*/ 53 w 272"/>
                  <a:gd name="T49" fmla="*/ 50 h 189"/>
                  <a:gd name="T50" fmla="*/ 53 w 272"/>
                  <a:gd name="T51" fmla="*/ 50 h 189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272"/>
                  <a:gd name="T79" fmla="*/ 0 h 189"/>
                  <a:gd name="T80" fmla="*/ 272 w 272"/>
                  <a:gd name="T81" fmla="*/ 189 h 189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272" h="189">
                    <a:moveTo>
                      <a:pt x="8" y="189"/>
                    </a:moveTo>
                    <a:lnTo>
                      <a:pt x="1" y="164"/>
                    </a:lnTo>
                    <a:lnTo>
                      <a:pt x="0" y="137"/>
                    </a:lnTo>
                    <a:lnTo>
                      <a:pt x="1" y="103"/>
                    </a:lnTo>
                    <a:lnTo>
                      <a:pt x="8" y="76"/>
                    </a:lnTo>
                    <a:lnTo>
                      <a:pt x="18" y="51"/>
                    </a:lnTo>
                    <a:lnTo>
                      <a:pt x="24" y="41"/>
                    </a:lnTo>
                    <a:lnTo>
                      <a:pt x="34" y="33"/>
                    </a:lnTo>
                    <a:lnTo>
                      <a:pt x="41" y="24"/>
                    </a:lnTo>
                    <a:lnTo>
                      <a:pt x="52" y="18"/>
                    </a:lnTo>
                    <a:lnTo>
                      <a:pt x="76" y="7"/>
                    </a:lnTo>
                    <a:lnTo>
                      <a:pt x="104" y="1"/>
                    </a:lnTo>
                    <a:lnTo>
                      <a:pt x="137" y="0"/>
                    </a:lnTo>
                    <a:lnTo>
                      <a:pt x="168" y="1"/>
                    </a:lnTo>
                    <a:lnTo>
                      <a:pt x="196" y="7"/>
                    </a:lnTo>
                    <a:lnTo>
                      <a:pt x="207" y="11"/>
                    </a:lnTo>
                    <a:lnTo>
                      <a:pt x="219" y="18"/>
                    </a:lnTo>
                    <a:lnTo>
                      <a:pt x="228" y="24"/>
                    </a:lnTo>
                    <a:lnTo>
                      <a:pt x="238" y="33"/>
                    </a:lnTo>
                    <a:lnTo>
                      <a:pt x="245" y="41"/>
                    </a:lnTo>
                    <a:lnTo>
                      <a:pt x="253" y="51"/>
                    </a:lnTo>
                    <a:lnTo>
                      <a:pt x="263" y="76"/>
                    </a:lnTo>
                    <a:lnTo>
                      <a:pt x="270" y="103"/>
                    </a:lnTo>
                    <a:lnTo>
                      <a:pt x="271" y="119"/>
                    </a:lnTo>
                    <a:lnTo>
                      <a:pt x="272" y="137"/>
                    </a:lnTo>
                    <a:lnTo>
                      <a:pt x="272" y="149"/>
                    </a:lnTo>
                  </a:path>
                </a:pathLst>
              </a:custGeom>
              <a:noFill/>
              <a:ln w="23813">
                <a:solidFill>
                  <a:srgbClr val="E67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595" name="Freeform 70"/>
              <p:cNvSpPr>
                <a:spLocks/>
              </p:cNvSpPr>
              <p:nvPr/>
            </p:nvSpPr>
            <p:spPr bwMode="auto">
              <a:xfrm>
                <a:off x="3441" y="1443"/>
                <a:ext cx="88" cy="41"/>
              </a:xfrm>
              <a:custGeom>
                <a:avLst/>
                <a:gdLst>
                  <a:gd name="T0" fmla="*/ 0 w 264"/>
                  <a:gd name="T1" fmla="*/ 50 h 123"/>
                  <a:gd name="T2" fmla="*/ 50 w 264"/>
                  <a:gd name="T3" fmla="*/ 50 h 123"/>
                  <a:gd name="T4" fmla="*/ 50 w 264"/>
                  <a:gd name="T5" fmla="*/ 50 h 123"/>
                  <a:gd name="T6" fmla="*/ 50 w 264"/>
                  <a:gd name="T7" fmla="*/ 50 h 123"/>
                  <a:gd name="T8" fmla="*/ 50 w 264"/>
                  <a:gd name="T9" fmla="*/ 50 h 123"/>
                  <a:gd name="T10" fmla="*/ 50 w 264"/>
                  <a:gd name="T11" fmla="*/ 50 h 123"/>
                  <a:gd name="T12" fmla="*/ 50 w 264"/>
                  <a:gd name="T13" fmla="*/ 50 h 123"/>
                  <a:gd name="T14" fmla="*/ 50 w 264"/>
                  <a:gd name="T15" fmla="*/ 50 h 123"/>
                  <a:gd name="T16" fmla="*/ 50 w 264"/>
                  <a:gd name="T17" fmla="*/ 50 h 123"/>
                  <a:gd name="T18" fmla="*/ 50 w 264"/>
                  <a:gd name="T19" fmla="*/ 50 h 123"/>
                  <a:gd name="T20" fmla="*/ 50 w 264"/>
                  <a:gd name="T21" fmla="*/ 50 h 123"/>
                  <a:gd name="T22" fmla="*/ 50 w 264"/>
                  <a:gd name="T23" fmla="*/ 50 h 123"/>
                  <a:gd name="T24" fmla="*/ 50 w 264"/>
                  <a:gd name="T25" fmla="*/ 50 h 123"/>
                  <a:gd name="T26" fmla="*/ 50 w 264"/>
                  <a:gd name="T27" fmla="*/ 50 h 123"/>
                  <a:gd name="T28" fmla="*/ 50 w 264"/>
                  <a:gd name="T29" fmla="*/ 50 h 123"/>
                  <a:gd name="T30" fmla="*/ 50 w 264"/>
                  <a:gd name="T31" fmla="*/ 50 h 123"/>
                  <a:gd name="T32" fmla="*/ 50 w 264"/>
                  <a:gd name="T33" fmla="*/ 50 h 123"/>
                  <a:gd name="T34" fmla="*/ 50 w 264"/>
                  <a:gd name="T35" fmla="*/ 50 h 123"/>
                  <a:gd name="T36" fmla="*/ 50 w 264"/>
                  <a:gd name="T37" fmla="*/ 50 h 123"/>
                  <a:gd name="T38" fmla="*/ 50 w 264"/>
                  <a:gd name="T39" fmla="*/ 50 h 123"/>
                  <a:gd name="T40" fmla="*/ 50 w 264"/>
                  <a:gd name="T41" fmla="*/ 50 h 123"/>
                  <a:gd name="T42" fmla="*/ 50 w 264"/>
                  <a:gd name="T43" fmla="*/ 50 h 123"/>
                  <a:gd name="T44" fmla="*/ 50 w 264"/>
                  <a:gd name="T45" fmla="*/ 50 h 123"/>
                  <a:gd name="T46" fmla="*/ 50 w 264"/>
                  <a:gd name="T47" fmla="*/ 50 h 123"/>
                  <a:gd name="T48" fmla="*/ 50 w 264"/>
                  <a:gd name="T49" fmla="*/ 50 h 123"/>
                  <a:gd name="T50" fmla="*/ 50 w 264"/>
                  <a:gd name="T51" fmla="*/ 50 h 123"/>
                  <a:gd name="T52" fmla="*/ 50 w 264"/>
                  <a:gd name="T53" fmla="*/ 50 h 123"/>
                  <a:gd name="T54" fmla="*/ 50 w 264"/>
                  <a:gd name="T55" fmla="*/ 50 h 123"/>
                  <a:gd name="T56" fmla="*/ 50 w 264"/>
                  <a:gd name="T57" fmla="*/ 50 h 123"/>
                  <a:gd name="T58" fmla="*/ 50 w 264"/>
                  <a:gd name="T59" fmla="*/ 50 h 123"/>
                  <a:gd name="T60" fmla="*/ 50 w 264"/>
                  <a:gd name="T61" fmla="*/ 50 h 123"/>
                  <a:gd name="T62" fmla="*/ 50 w 264"/>
                  <a:gd name="T63" fmla="*/ 50 h 123"/>
                  <a:gd name="T64" fmla="*/ 50 w 264"/>
                  <a:gd name="T65" fmla="*/ 50 h 123"/>
                  <a:gd name="T66" fmla="*/ 50 w 264"/>
                  <a:gd name="T67" fmla="*/ 50 h 123"/>
                  <a:gd name="T68" fmla="*/ 50 w 264"/>
                  <a:gd name="T69" fmla="*/ 0 h 123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264"/>
                  <a:gd name="T106" fmla="*/ 0 h 123"/>
                  <a:gd name="T107" fmla="*/ 264 w 264"/>
                  <a:gd name="T108" fmla="*/ 123 h 123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264" h="123">
                    <a:moveTo>
                      <a:pt x="0" y="40"/>
                    </a:moveTo>
                    <a:lnTo>
                      <a:pt x="6" y="59"/>
                    </a:lnTo>
                    <a:lnTo>
                      <a:pt x="15" y="76"/>
                    </a:lnTo>
                    <a:lnTo>
                      <a:pt x="27" y="90"/>
                    </a:lnTo>
                    <a:lnTo>
                      <a:pt x="33" y="96"/>
                    </a:lnTo>
                    <a:lnTo>
                      <a:pt x="42" y="102"/>
                    </a:lnTo>
                    <a:lnTo>
                      <a:pt x="59" y="111"/>
                    </a:lnTo>
                    <a:lnTo>
                      <a:pt x="68" y="114"/>
                    </a:lnTo>
                    <a:lnTo>
                      <a:pt x="80" y="118"/>
                    </a:lnTo>
                    <a:lnTo>
                      <a:pt x="102" y="121"/>
                    </a:lnTo>
                    <a:lnTo>
                      <a:pt x="129" y="123"/>
                    </a:lnTo>
                    <a:lnTo>
                      <a:pt x="132" y="121"/>
                    </a:lnTo>
                    <a:lnTo>
                      <a:pt x="136" y="121"/>
                    </a:lnTo>
                    <a:lnTo>
                      <a:pt x="144" y="121"/>
                    </a:lnTo>
                    <a:lnTo>
                      <a:pt x="159" y="120"/>
                    </a:lnTo>
                    <a:lnTo>
                      <a:pt x="172" y="118"/>
                    </a:lnTo>
                    <a:lnTo>
                      <a:pt x="186" y="115"/>
                    </a:lnTo>
                    <a:lnTo>
                      <a:pt x="197" y="110"/>
                    </a:lnTo>
                    <a:lnTo>
                      <a:pt x="208" y="105"/>
                    </a:lnTo>
                    <a:lnTo>
                      <a:pt x="210" y="102"/>
                    </a:lnTo>
                    <a:lnTo>
                      <a:pt x="212" y="101"/>
                    </a:lnTo>
                    <a:lnTo>
                      <a:pt x="218" y="98"/>
                    </a:lnTo>
                    <a:lnTo>
                      <a:pt x="228" y="92"/>
                    </a:lnTo>
                    <a:lnTo>
                      <a:pt x="230" y="86"/>
                    </a:lnTo>
                    <a:lnTo>
                      <a:pt x="232" y="84"/>
                    </a:lnTo>
                    <a:lnTo>
                      <a:pt x="234" y="83"/>
                    </a:lnTo>
                    <a:lnTo>
                      <a:pt x="242" y="74"/>
                    </a:lnTo>
                    <a:lnTo>
                      <a:pt x="247" y="63"/>
                    </a:lnTo>
                    <a:lnTo>
                      <a:pt x="254" y="53"/>
                    </a:lnTo>
                    <a:lnTo>
                      <a:pt x="256" y="40"/>
                    </a:lnTo>
                    <a:lnTo>
                      <a:pt x="260" y="27"/>
                    </a:lnTo>
                    <a:lnTo>
                      <a:pt x="260" y="19"/>
                    </a:lnTo>
                    <a:lnTo>
                      <a:pt x="260" y="15"/>
                    </a:lnTo>
                    <a:lnTo>
                      <a:pt x="262" y="13"/>
                    </a:lnTo>
                    <a:lnTo>
                      <a:pt x="264" y="0"/>
                    </a:lnTo>
                  </a:path>
                </a:pathLst>
              </a:custGeom>
              <a:noFill/>
              <a:ln w="23813">
                <a:solidFill>
                  <a:srgbClr val="E67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596" name="Freeform 71"/>
              <p:cNvSpPr>
                <a:spLocks/>
              </p:cNvSpPr>
              <p:nvPr/>
            </p:nvSpPr>
            <p:spPr bwMode="auto">
              <a:xfrm>
                <a:off x="3441" y="1439"/>
                <a:ext cx="88" cy="18"/>
              </a:xfrm>
              <a:custGeom>
                <a:avLst/>
                <a:gdLst>
                  <a:gd name="T0" fmla="*/ 50 w 264"/>
                  <a:gd name="T1" fmla="*/ 91 h 52"/>
                  <a:gd name="T2" fmla="*/ 50 w 264"/>
                  <a:gd name="T3" fmla="*/ 0 h 52"/>
                  <a:gd name="T4" fmla="*/ 0 w 264"/>
                  <a:gd name="T5" fmla="*/ 91 h 52"/>
                  <a:gd name="T6" fmla="*/ 0 60000 65536"/>
                  <a:gd name="T7" fmla="*/ 0 60000 65536"/>
                  <a:gd name="T8" fmla="*/ 0 60000 65536"/>
                  <a:gd name="T9" fmla="*/ 0 w 264"/>
                  <a:gd name="T10" fmla="*/ 0 h 52"/>
                  <a:gd name="T11" fmla="*/ 264 w 264"/>
                  <a:gd name="T12" fmla="*/ 52 h 5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64" h="52">
                    <a:moveTo>
                      <a:pt x="264" y="12"/>
                    </a:moveTo>
                    <a:lnTo>
                      <a:pt x="127" y="0"/>
                    </a:lnTo>
                    <a:lnTo>
                      <a:pt x="0" y="52"/>
                    </a:lnTo>
                  </a:path>
                </a:pathLst>
              </a:custGeom>
              <a:noFill/>
              <a:ln w="23813">
                <a:solidFill>
                  <a:srgbClr val="E67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597" name="Freeform 72"/>
              <p:cNvSpPr>
                <a:spLocks/>
              </p:cNvSpPr>
              <p:nvPr/>
            </p:nvSpPr>
            <p:spPr bwMode="auto">
              <a:xfrm>
                <a:off x="3671" y="1454"/>
                <a:ext cx="90" cy="48"/>
              </a:xfrm>
              <a:custGeom>
                <a:avLst/>
                <a:gdLst>
                  <a:gd name="T0" fmla="*/ 0 w 269"/>
                  <a:gd name="T1" fmla="*/ 0 h 146"/>
                  <a:gd name="T2" fmla="*/ 0 w 269"/>
                  <a:gd name="T3" fmla="*/ 40 h 146"/>
                  <a:gd name="T4" fmla="*/ 0 w 269"/>
                  <a:gd name="T5" fmla="*/ 40 h 146"/>
                  <a:gd name="T6" fmla="*/ 53 w 269"/>
                  <a:gd name="T7" fmla="*/ 40 h 146"/>
                  <a:gd name="T8" fmla="*/ 53 w 269"/>
                  <a:gd name="T9" fmla="*/ 40 h 146"/>
                  <a:gd name="T10" fmla="*/ 53 w 269"/>
                  <a:gd name="T11" fmla="*/ 40 h 146"/>
                  <a:gd name="T12" fmla="*/ 53 w 269"/>
                  <a:gd name="T13" fmla="*/ 40 h 146"/>
                  <a:gd name="T14" fmla="*/ 53 w 269"/>
                  <a:gd name="T15" fmla="*/ 40 h 146"/>
                  <a:gd name="T16" fmla="*/ 53 w 269"/>
                  <a:gd name="T17" fmla="*/ 40 h 146"/>
                  <a:gd name="T18" fmla="*/ 53 w 269"/>
                  <a:gd name="T19" fmla="*/ 40 h 146"/>
                  <a:gd name="T20" fmla="*/ 53 w 269"/>
                  <a:gd name="T21" fmla="*/ 40 h 146"/>
                  <a:gd name="T22" fmla="*/ 53 w 269"/>
                  <a:gd name="T23" fmla="*/ 40 h 146"/>
                  <a:gd name="T24" fmla="*/ 53 w 269"/>
                  <a:gd name="T25" fmla="*/ 40 h 146"/>
                  <a:gd name="T26" fmla="*/ 53 w 269"/>
                  <a:gd name="T27" fmla="*/ 40 h 146"/>
                  <a:gd name="T28" fmla="*/ 53 w 269"/>
                  <a:gd name="T29" fmla="*/ 40 h 146"/>
                  <a:gd name="T30" fmla="*/ 53 w 269"/>
                  <a:gd name="T31" fmla="*/ 40 h 146"/>
                  <a:gd name="T32" fmla="*/ 53 w 269"/>
                  <a:gd name="T33" fmla="*/ 40 h 146"/>
                  <a:gd name="T34" fmla="*/ 53 w 269"/>
                  <a:gd name="T35" fmla="*/ 40 h 146"/>
                  <a:gd name="T36" fmla="*/ 53 w 269"/>
                  <a:gd name="T37" fmla="*/ 40 h 146"/>
                  <a:gd name="T38" fmla="*/ 53 w 269"/>
                  <a:gd name="T39" fmla="*/ 40 h 146"/>
                  <a:gd name="T40" fmla="*/ 53 w 269"/>
                  <a:gd name="T41" fmla="*/ 40 h 146"/>
                  <a:gd name="T42" fmla="*/ 53 w 269"/>
                  <a:gd name="T43" fmla="*/ 40 h 146"/>
                  <a:gd name="T44" fmla="*/ 53 w 269"/>
                  <a:gd name="T45" fmla="*/ 40 h 146"/>
                  <a:gd name="T46" fmla="*/ 53 w 269"/>
                  <a:gd name="T47" fmla="*/ 40 h 146"/>
                  <a:gd name="T48" fmla="*/ 53 w 269"/>
                  <a:gd name="T49" fmla="*/ 40 h 146"/>
                  <a:gd name="T50" fmla="*/ 53 w 269"/>
                  <a:gd name="T51" fmla="*/ 40 h 146"/>
                  <a:gd name="T52" fmla="*/ 53 w 269"/>
                  <a:gd name="T53" fmla="*/ 40 h 146"/>
                  <a:gd name="T54" fmla="*/ 53 w 269"/>
                  <a:gd name="T55" fmla="*/ 40 h 146"/>
                  <a:gd name="T56" fmla="*/ 53 w 269"/>
                  <a:gd name="T57" fmla="*/ 40 h 146"/>
                  <a:gd name="T58" fmla="*/ 53 w 269"/>
                  <a:gd name="T59" fmla="*/ 40 h 146"/>
                  <a:gd name="T60" fmla="*/ 53 w 269"/>
                  <a:gd name="T61" fmla="*/ 40 h 146"/>
                  <a:gd name="T62" fmla="*/ 53 w 269"/>
                  <a:gd name="T63" fmla="*/ 40 h 146"/>
                  <a:gd name="T64" fmla="*/ 53 w 269"/>
                  <a:gd name="T65" fmla="*/ 40 h 146"/>
                  <a:gd name="T66" fmla="*/ 53 w 269"/>
                  <a:gd name="T67" fmla="*/ 40 h 14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269"/>
                  <a:gd name="T103" fmla="*/ 0 h 146"/>
                  <a:gd name="T104" fmla="*/ 269 w 269"/>
                  <a:gd name="T105" fmla="*/ 146 h 14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269" h="146">
                    <a:moveTo>
                      <a:pt x="0" y="0"/>
                    </a:moveTo>
                    <a:lnTo>
                      <a:pt x="0" y="11"/>
                    </a:lnTo>
                    <a:lnTo>
                      <a:pt x="1" y="43"/>
                    </a:lnTo>
                    <a:lnTo>
                      <a:pt x="7" y="70"/>
                    </a:lnTo>
                    <a:lnTo>
                      <a:pt x="11" y="81"/>
                    </a:lnTo>
                    <a:lnTo>
                      <a:pt x="18" y="93"/>
                    </a:lnTo>
                    <a:lnTo>
                      <a:pt x="24" y="102"/>
                    </a:lnTo>
                    <a:lnTo>
                      <a:pt x="33" y="113"/>
                    </a:lnTo>
                    <a:lnTo>
                      <a:pt x="41" y="119"/>
                    </a:lnTo>
                    <a:lnTo>
                      <a:pt x="51" y="127"/>
                    </a:lnTo>
                    <a:lnTo>
                      <a:pt x="62" y="132"/>
                    </a:lnTo>
                    <a:lnTo>
                      <a:pt x="75" y="137"/>
                    </a:lnTo>
                    <a:lnTo>
                      <a:pt x="102" y="144"/>
                    </a:lnTo>
                    <a:lnTo>
                      <a:pt x="134" y="146"/>
                    </a:lnTo>
                    <a:lnTo>
                      <a:pt x="137" y="145"/>
                    </a:lnTo>
                    <a:lnTo>
                      <a:pt x="141" y="145"/>
                    </a:lnTo>
                    <a:lnTo>
                      <a:pt x="149" y="145"/>
                    </a:lnTo>
                    <a:lnTo>
                      <a:pt x="164" y="144"/>
                    </a:lnTo>
                    <a:lnTo>
                      <a:pt x="177" y="140"/>
                    </a:lnTo>
                    <a:lnTo>
                      <a:pt x="192" y="137"/>
                    </a:lnTo>
                    <a:lnTo>
                      <a:pt x="203" y="132"/>
                    </a:lnTo>
                    <a:lnTo>
                      <a:pt x="215" y="127"/>
                    </a:lnTo>
                    <a:lnTo>
                      <a:pt x="216" y="124"/>
                    </a:lnTo>
                    <a:lnTo>
                      <a:pt x="219" y="123"/>
                    </a:lnTo>
                    <a:lnTo>
                      <a:pt x="224" y="120"/>
                    </a:lnTo>
                    <a:lnTo>
                      <a:pt x="234" y="114"/>
                    </a:lnTo>
                    <a:lnTo>
                      <a:pt x="241" y="103"/>
                    </a:lnTo>
                    <a:lnTo>
                      <a:pt x="249" y="94"/>
                    </a:lnTo>
                    <a:lnTo>
                      <a:pt x="254" y="83"/>
                    </a:lnTo>
                    <a:lnTo>
                      <a:pt x="259" y="72"/>
                    </a:lnTo>
                    <a:lnTo>
                      <a:pt x="262" y="59"/>
                    </a:lnTo>
                    <a:lnTo>
                      <a:pt x="265" y="46"/>
                    </a:lnTo>
                    <a:lnTo>
                      <a:pt x="267" y="31"/>
                    </a:lnTo>
                    <a:lnTo>
                      <a:pt x="269" y="17"/>
                    </a:lnTo>
                  </a:path>
                </a:pathLst>
              </a:custGeom>
              <a:noFill/>
              <a:ln w="23813">
                <a:solidFill>
                  <a:srgbClr val="E67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598" name="Line 73"/>
              <p:cNvSpPr>
                <a:spLocks noChangeShapeType="1"/>
              </p:cNvSpPr>
              <p:nvPr/>
            </p:nvSpPr>
            <p:spPr bwMode="auto">
              <a:xfrm>
                <a:off x="3529" y="1443"/>
                <a:ext cx="142" cy="11"/>
              </a:xfrm>
              <a:prstGeom prst="line">
                <a:avLst/>
              </a:prstGeom>
              <a:noFill/>
              <a:ln w="23813">
                <a:solidFill>
                  <a:srgbClr val="E67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599" name="Freeform 74"/>
              <p:cNvSpPr>
                <a:spLocks/>
              </p:cNvSpPr>
              <p:nvPr/>
            </p:nvSpPr>
            <p:spPr bwMode="auto">
              <a:xfrm>
                <a:off x="3903" y="1425"/>
                <a:ext cx="90" cy="90"/>
              </a:xfrm>
              <a:custGeom>
                <a:avLst/>
                <a:gdLst>
                  <a:gd name="T0" fmla="*/ 0 w 271"/>
                  <a:gd name="T1" fmla="*/ 44 h 272"/>
                  <a:gd name="T2" fmla="*/ 0 w 271"/>
                  <a:gd name="T3" fmla="*/ 44 h 272"/>
                  <a:gd name="T4" fmla="*/ 0 w 271"/>
                  <a:gd name="T5" fmla="*/ 44 h 272"/>
                  <a:gd name="T6" fmla="*/ 47 w 271"/>
                  <a:gd name="T7" fmla="*/ 44 h 272"/>
                  <a:gd name="T8" fmla="*/ 47 w 271"/>
                  <a:gd name="T9" fmla="*/ 44 h 272"/>
                  <a:gd name="T10" fmla="*/ 47 w 271"/>
                  <a:gd name="T11" fmla="*/ 44 h 272"/>
                  <a:gd name="T12" fmla="*/ 47 w 271"/>
                  <a:gd name="T13" fmla="*/ 44 h 272"/>
                  <a:gd name="T14" fmla="*/ 47 w 271"/>
                  <a:gd name="T15" fmla="*/ 44 h 272"/>
                  <a:gd name="T16" fmla="*/ 47 w 271"/>
                  <a:gd name="T17" fmla="*/ 44 h 272"/>
                  <a:gd name="T18" fmla="*/ 47 w 271"/>
                  <a:gd name="T19" fmla="*/ 44 h 272"/>
                  <a:gd name="T20" fmla="*/ 47 w 271"/>
                  <a:gd name="T21" fmla="*/ 44 h 272"/>
                  <a:gd name="T22" fmla="*/ 47 w 271"/>
                  <a:gd name="T23" fmla="*/ 44 h 272"/>
                  <a:gd name="T24" fmla="*/ 47 w 271"/>
                  <a:gd name="T25" fmla="*/ 44 h 272"/>
                  <a:gd name="T26" fmla="*/ 47 w 271"/>
                  <a:gd name="T27" fmla="*/ 44 h 272"/>
                  <a:gd name="T28" fmla="*/ 47 w 271"/>
                  <a:gd name="T29" fmla="*/ 44 h 272"/>
                  <a:gd name="T30" fmla="*/ 47 w 271"/>
                  <a:gd name="T31" fmla="*/ 44 h 272"/>
                  <a:gd name="T32" fmla="*/ 47 w 271"/>
                  <a:gd name="T33" fmla="*/ 44 h 272"/>
                  <a:gd name="T34" fmla="*/ 47 w 271"/>
                  <a:gd name="T35" fmla="*/ 44 h 272"/>
                  <a:gd name="T36" fmla="*/ 47 w 271"/>
                  <a:gd name="T37" fmla="*/ 44 h 272"/>
                  <a:gd name="T38" fmla="*/ 47 w 271"/>
                  <a:gd name="T39" fmla="*/ 44 h 272"/>
                  <a:gd name="T40" fmla="*/ 47 w 271"/>
                  <a:gd name="T41" fmla="*/ 44 h 272"/>
                  <a:gd name="T42" fmla="*/ 47 w 271"/>
                  <a:gd name="T43" fmla="*/ 44 h 272"/>
                  <a:gd name="T44" fmla="*/ 47 w 271"/>
                  <a:gd name="T45" fmla="*/ 44 h 272"/>
                  <a:gd name="T46" fmla="*/ 47 w 271"/>
                  <a:gd name="T47" fmla="*/ 44 h 272"/>
                  <a:gd name="T48" fmla="*/ 47 w 271"/>
                  <a:gd name="T49" fmla="*/ 44 h 272"/>
                  <a:gd name="T50" fmla="*/ 47 w 271"/>
                  <a:gd name="T51" fmla="*/ 44 h 272"/>
                  <a:gd name="T52" fmla="*/ 47 w 271"/>
                  <a:gd name="T53" fmla="*/ 44 h 272"/>
                  <a:gd name="T54" fmla="*/ 47 w 271"/>
                  <a:gd name="T55" fmla="*/ 44 h 272"/>
                  <a:gd name="T56" fmla="*/ 47 w 271"/>
                  <a:gd name="T57" fmla="*/ 44 h 272"/>
                  <a:gd name="T58" fmla="*/ 47 w 271"/>
                  <a:gd name="T59" fmla="*/ 44 h 272"/>
                  <a:gd name="T60" fmla="*/ 47 w 271"/>
                  <a:gd name="T61" fmla="*/ 44 h 272"/>
                  <a:gd name="T62" fmla="*/ 47 w 271"/>
                  <a:gd name="T63" fmla="*/ 44 h 272"/>
                  <a:gd name="T64" fmla="*/ 47 w 271"/>
                  <a:gd name="T65" fmla="*/ 44 h 272"/>
                  <a:gd name="T66" fmla="*/ 47 w 271"/>
                  <a:gd name="T67" fmla="*/ 44 h 272"/>
                  <a:gd name="T68" fmla="*/ 47 w 271"/>
                  <a:gd name="T69" fmla="*/ 44 h 272"/>
                  <a:gd name="T70" fmla="*/ 47 w 271"/>
                  <a:gd name="T71" fmla="*/ 44 h 272"/>
                  <a:gd name="T72" fmla="*/ 47 w 271"/>
                  <a:gd name="T73" fmla="*/ 44 h 272"/>
                  <a:gd name="T74" fmla="*/ 47 w 271"/>
                  <a:gd name="T75" fmla="*/ 44 h 272"/>
                  <a:gd name="T76" fmla="*/ 47 w 271"/>
                  <a:gd name="T77" fmla="*/ 44 h 272"/>
                  <a:gd name="T78" fmla="*/ 47 w 271"/>
                  <a:gd name="T79" fmla="*/ 44 h 272"/>
                  <a:gd name="T80" fmla="*/ 47 w 271"/>
                  <a:gd name="T81" fmla="*/ 44 h 272"/>
                  <a:gd name="T82" fmla="*/ 47 w 271"/>
                  <a:gd name="T83" fmla="*/ 44 h 272"/>
                  <a:gd name="T84" fmla="*/ 47 w 271"/>
                  <a:gd name="T85" fmla="*/ 44 h 272"/>
                  <a:gd name="T86" fmla="*/ 47 w 271"/>
                  <a:gd name="T87" fmla="*/ 0 h 272"/>
                  <a:gd name="T88" fmla="*/ 47 w 271"/>
                  <a:gd name="T89" fmla="*/ 0 h 272"/>
                  <a:gd name="T90" fmla="*/ 47 w 271"/>
                  <a:gd name="T91" fmla="*/ 0 h 272"/>
                  <a:gd name="T92" fmla="*/ 47 w 271"/>
                  <a:gd name="T93" fmla="*/ 44 h 272"/>
                  <a:gd name="T94" fmla="*/ 47 w 271"/>
                  <a:gd name="T95" fmla="*/ 44 h 272"/>
                  <a:gd name="T96" fmla="*/ 47 w 271"/>
                  <a:gd name="T97" fmla="*/ 44 h 272"/>
                  <a:gd name="T98" fmla="*/ 47 w 271"/>
                  <a:gd name="T99" fmla="*/ 44 h 272"/>
                  <a:gd name="T100" fmla="*/ 47 w 271"/>
                  <a:gd name="T101" fmla="*/ 44 h 272"/>
                  <a:gd name="T102" fmla="*/ 47 w 271"/>
                  <a:gd name="T103" fmla="*/ 44 h 272"/>
                  <a:gd name="T104" fmla="*/ 0 w 271"/>
                  <a:gd name="T105" fmla="*/ 44 h 272"/>
                  <a:gd name="T106" fmla="*/ 0 w 271"/>
                  <a:gd name="T107" fmla="*/ 44 h 272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w 271"/>
                  <a:gd name="T163" fmla="*/ 0 h 272"/>
                  <a:gd name="T164" fmla="*/ 271 w 271"/>
                  <a:gd name="T165" fmla="*/ 272 h 272"/>
                </a:gdLst>
                <a:ahLst/>
                <a:cxnLst>
                  <a:cxn ang="T108">
                    <a:pos x="T0" y="T1"/>
                  </a:cxn>
                  <a:cxn ang="T109">
                    <a:pos x="T2" y="T3"/>
                  </a:cxn>
                  <a:cxn ang="T110">
                    <a:pos x="T4" y="T5"/>
                  </a:cxn>
                  <a:cxn ang="T111">
                    <a:pos x="T6" y="T7"/>
                  </a:cxn>
                  <a:cxn ang="T112">
                    <a:pos x="T8" y="T9"/>
                  </a:cxn>
                  <a:cxn ang="T113">
                    <a:pos x="T10" y="T11"/>
                  </a:cxn>
                  <a:cxn ang="T114">
                    <a:pos x="T12" y="T13"/>
                  </a:cxn>
                  <a:cxn ang="T115">
                    <a:pos x="T14" y="T15"/>
                  </a:cxn>
                  <a:cxn ang="T116">
                    <a:pos x="T16" y="T17"/>
                  </a:cxn>
                  <a:cxn ang="T117">
                    <a:pos x="T18" y="T19"/>
                  </a:cxn>
                  <a:cxn ang="T118">
                    <a:pos x="T20" y="T21"/>
                  </a:cxn>
                  <a:cxn ang="T119">
                    <a:pos x="T22" y="T23"/>
                  </a:cxn>
                  <a:cxn ang="T120">
                    <a:pos x="T24" y="T25"/>
                  </a:cxn>
                  <a:cxn ang="T121">
                    <a:pos x="T26" y="T27"/>
                  </a:cxn>
                  <a:cxn ang="T122">
                    <a:pos x="T28" y="T29"/>
                  </a:cxn>
                  <a:cxn ang="T123">
                    <a:pos x="T30" y="T31"/>
                  </a:cxn>
                  <a:cxn ang="T124">
                    <a:pos x="T32" y="T33"/>
                  </a:cxn>
                  <a:cxn ang="T125">
                    <a:pos x="T34" y="T35"/>
                  </a:cxn>
                  <a:cxn ang="T126">
                    <a:pos x="T36" y="T37"/>
                  </a:cxn>
                  <a:cxn ang="T127">
                    <a:pos x="T38" y="T39"/>
                  </a:cxn>
                  <a:cxn ang="T128">
                    <a:pos x="T40" y="T41"/>
                  </a:cxn>
                  <a:cxn ang="T129">
                    <a:pos x="T42" y="T43"/>
                  </a:cxn>
                  <a:cxn ang="T130">
                    <a:pos x="T44" y="T45"/>
                  </a:cxn>
                  <a:cxn ang="T131">
                    <a:pos x="T46" y="T47"/>
                  </a:cxn>
                  <a:cxn ang="T132">
                    <a:pos x="T48" y="T49"/>
                  </a:cxn>
                  <a:cxn ang="T133">
                    <a:pos x="T50" y="T51"/>
                  </a:cxn>
                  <a:cxn ang="T134">
                    <a:pos x="T52" y="T53"/>
                  </a:cxn>
                  <a:cxn ang="T135">
                    <a:pos x="T54" y="T55"/>
                  </a:cxn>
                  <a:cxn ang="T136">
                    <a:pos x="T56" y="T57"/>
                  </a:cxn>
                  <a:cxn ang="T137">
                    <a:pos x="T58" y="T59"/>
                  </a:cxn>
                  <a:cxn ang="T138">
                    <a:pos x="T60" y="T61"/>
                  </a:cxn>
                  <a:cxn ang="T139">
                    <a:pos x="T62" y="T63"/>
                  </a:cxn>
                  <a:cxn ang="T140">
                    <a:pos x="T64" y="T65"/>
                  </a:cxn>
                  <a:cxn ang="T141">
                    <a:pos x="T66" y="T67"/>
                  </a:cxn>
                  <a:cxn ang="T142">
                    <a:pos x="T68" y="T69"/>
                  </a:cxn>
                  <a:cxn ang="T143">
                    <a:pos x="T70" y="T71"/>
                  </a:cxn>
                  <a:cxn ang="T144">
                    <a:pos x="T72" y="T73"/>
                  </a:cxn>
                  <a:cxn ang="T145">
                    <a:pos x="T74" y="T75"/>
                  </a:cxn>
                  <a:cxn ang="T146">
                    <a:pos x="T76" y="T77"/>
                  </a:cxn>
                  <a:cxn ang="T147">
                    <a:pos x="T78" y="T79"/>
                  </a:cxn>
                  <a:cxn ang="T148">
                    <a:pos x="T80" y="T81"/>
                  </a:cxn>
                  <a:cxn ang="T149">
                    <a:pos x="T82" y="T83"/>
                  </a:cxn>
                  <a:cxn ang="T150">
                    <a:pos x="T84" y="T85"/>
                  </a:cxn>
                  <a:cxn ang="T151">
                    <a:pos x="T86" y="T87"/>
                  </a:cxn>
                  <a:cxn ang="T152">
                    <a:pos x="T88" y="T89"/>
                  </a:cxn>
                  <a:cxn ang="T153">
                    <a:pos x="T90" y="T91"/>
                  </a:cxn>
                  <a:cxn ang="T154">
                    <a:pos x="T92" y="T93"/>
                  </a:cxn>
                  <a:cxn ang="T155">
                    <a:pos x="T94" y="T95"/>
                  </a:cxn>
                  <a:cxn ang="T156">
                    <a:pos x="T96" y="T97"/>
                  </a:cxn>
                  <a:cxn ang="T157">
                    <a:pos x="T98" y="T99"/>
                  </a:cxn>
                  <a:cxn ang="T158">
                    <a:pos x="T100" y="T101"/>
                  </a:cxn>
                  <a:cxn ang="T159">
                    <a:pos x="T102" y="T103"/>
                  </a:cxn>
                  <a:cxn ang="T160">
                    <a:pos x="T104" y="T105"/>
                  </a:cxn>
                  <a:cxn ang="T161">
                    <a:pos x="T106" y="T107"/>
                  </a:cxn>
                </a:cxnLst>
                <a:rect l="T162" t="T163" r="T164" b="T165"/>
                <a:pathLst>
                  <a:path w="271" h="272">
                    <a:moveTo>
                      <a:pt x="0" y="126"/>
                    </a:moveTo>
                    <a:lnTo>
                      <a:pt x="0" y="135"/>
                    </a:lnTo>
                    <a:lnTo>
                      <a:pt x="1" y="166"/>
                    </a:lnTo>
                    <a:lnTo>
                      <a:pt x="8" y="194"/>
                    </a:lnTo>
                    <a:lnTo>
                      <a:pt x="11" y="206"/>
                    </a:lnTo>
                    <a:lnTo>
                      <a:pt x="18" y="218"/>
                    </a:lnTo>
                    <a:lnTo>
                      <a:pt x="24" y="227"/>
                    </a:lnTo>
                    <a:lnTo>
                      <a:pt x="34" y="237"/>
                    </a:lnTo>
                    <a:lnTo>
                      <a:pt x="41" y="244"/>
                    </a:lnTo>
                    <a:lnTo>
                      <a:pt x="52" y="251"/>
                    </a:lnTo>
                    <a:lnTo>
                      <a:pt x="62" y="257"/>
                    </a:lnTo>
                    <a:lnTo>
                      <a:pt x="75" y="263"/>
                    </a:lnTo>
                    <a:lnTo>
                      <a:pt x="102" y="270"/>
                    </a:lnTo>
                    <a:lnTo>
                      <a:pt x="118" y="271"/>
                    </a:lnTo>
                    <a:lnTo>
                      <a:pt x="136" y="272"/>
                    </a:lnTo>
                    <a:lnTo>
                      <a:pt x="152" y="271"/>
                    </a:lnTo>
                    <a:lnTo>
                      <a:pt x="167" y="270"/>
                    </a:lnTo>
                    <a:lnTo>
                      <a:pt x="180" y="266"/>
                    </a:lnTo>
                    <a:lnTo>
                      <a:pt x="194" y="263"/>
                    </a:lnTo>
                    <a:lnTo>
                      <a:pt x="200" y="259"/>
                    </a:lnTo>
                    <a:lnTo>
                      <a:pt x="206" y="257"/>
                    </a:lnTo>
                    <a:lnTo>
                      <a:pt x="218" y="251"/>
                    </a:lnTo>
                    <a:lnTo>
                      <a:pt x="227" y="244"/>
                    </a:lnTo>
                    <a:lnTo>
                      <a:pt x="237" y="237"/>
                    </a:lnTo>
                    <a:lnTo>
                      <a:pt x="244" y="227"/>
                    </a:lnTo>
                    <a:lnTo>
                      <a:pt x="251" y="218"/>
                    </a:lnTo>
                    <a:lnTo>
                      <a:pt x="257" y="206"/>
                    </a:lnTo>
                    <a:lnTo>
                      <a:pt x="262" y="194"/>
                    </a:lnTo>
                    <a:lnTo>
                      <a:pt x="264" y="180"/>
                    </a:lnTo>
                    <a:lnTo>
                      <a:pt x="266" y="172"/>
                    </a:lnTo>
                    <a:lnTo>
                      <a:pt x="268" y="166"/>
                    </a:lnTo>
                    <a:lnTo>
                      <a:pt x="270" y="150"/>
                    </a:lnTo>
                    <a:lnTo>
                      <a:pt x="271" y="135"/>
                    </a:lnTo>
                    <a:lnTo>
                      <a:pt x="268" y="102"/>
                    </a:lnTo>
                    <a:lnTo>
                      <a:pt x="262" y="75"/>
                    </a:lnTo>
                    <a:lnTo>
                      <a:pt x="257" y="62"/>
                    </a:lnTo>
                    <a:lnTo>
                      <a:pt x="251" y="52"/>
                    </a:lnTo>
                    <a:lnTo>
                      <a:pt x="244" y="41"/>
                    </a:lnTo>
                    <a:lnTo>
                      <a:pt x="237" y="34"/>
                    </a:lnTo>
                    <a:lnTo>
                      <a:pt x="227" y="24"/>
                    </a:lnTo>
                    <a:lnTo>
                      <a:pt x="218" y="18"/>
                    </a:lnTo>
                    <a:lnTo>
                      <a:pt x="206" y="12"/>
                    </a:lnTo>
                    <a:lnTo>
                      <a:pt x="194" y="8"/>
                    </a:lnTo>
                    <a:lnTo>
                      <a:pt x="167" y="1"/>
                    </a:lnTo>
                    <a:lnTo>
                      <a:pt x="136" y="0"/>
                    </a:lnTo>
                    <a:lnTo>
                      <a:pt x="104" y="1"/>
                    </a:lnTo>
                    <a:lnTo>
                      <a:pt x="78" y="8"/>
                    </a:lnTo>
                    <a:lnTo>
                      <a:pt x="54" y="17"/>
                    </a:lnTo>
                    <a:lnTo>
                      <a:pt x="36" y="31"/>
                    </a:lnTo>
                    <a:lnTo>
                      <a:pt x="21" y="48"/>
                    </a:lnTo>
                    <a:lnTo>
                      <a:pt x="10" y="70"/>
                    </a:lnTo>
                    <a:lnTo>
                      <a:pt x="2" y="95"/>
                    </a:lnTo>
                    <a:lnTo>
                      <a:pt x="0" y="109"/>
                    </a:lnTo>
                    <a:lnTo>
                      <a:pt x="0" y="126"/>
                    </a:lnTo>
                  </a:path>
                </a:pathLst>
              </a:custGeom>
              <a:noFill/>
              <a:ln w="23813">
                <a:solidFill>
                  <a:srgbClr val="E67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600" name="Line 75"/>
              <p:cNvSpPr>
                <a:spLocks noChangeShapeType="1"/>
              </p:cNvSpPr>
              <p:nvPr/>
            </p:nvSpPr>
            <p:spPr bwMode="auto">
              <a:xfrm flipH="1" flipV="1">
                <a:off x="3903" y="1467"/>
                <a:ext cx="45" cy="2"/>
              </a:xfrm>
              <a:prstGeom prst="line">
                <a:avLst/>
              </a:prstGeom>
              <a:noFill/>
              <a:ln w="23813">
                <a:solidFill>
                  <a:srgbClr val="E67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601" name="Line 76"/>
              <p:cNvSpPr>
                <a:spLocks noChangeShapeType="1"/>
              </p:cNvSpPr>
              <p:nvPr/>
            </p:nvSpPr>
            <p:spPr bwMode="auto">
              <a:xfrm>
                <a:off x="3761" y="1459"/>
                <a:ext cx="142" cy="8"/>
              </a:xfrm>
              <a:prstGeom prst="line">
                <a:avLst/>
              </a:prstGeom>
              <a:noFill/>
              <a:ln w="23813">
                <a:solidFill>
                  <a:srgbClr val="E67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602" name="Freeform 77"/>
              <p:cNvSpPr>
                <a:spLocks/>
              </p:cNvSpPr>
              <p:nvPr/>
            </p:nvSpPr>
            <p:spPr bwMode="auto">
              <a:xfrm>
                <a:off x="3671" y="1412"/>
                <a:ext cx="90" cy="47"/>
              </a:xfrm>
              <a:custGeom>
                <a:avLst/>
                <a:gdLst>
                  <a:gd name="T0" fmla="*/ 53 w 269"/>
                  <a:gd name="T1" fmla="*/ 40 h 143"/>
                  <a:gd name="T2" fmla="*/ 53 w 269"/>
                  <a:gd name="T3" fmla="*/ 40 h 143"/>
                  <a:gd name="T4" fmla="*/ 53 w 269"/>
                  <a:gd name="T5" fmla="*/ 40 h 143"/>
                  <a:gd name="T6" fmla="*/ 53 w 269"/>
                  <a:gd name="T7" fmla="*/ 40 h 143"/>
                  <a:gd name="T8" fmla="*/ 53 w 269"/>
                  <a:gd name="T9" fmla="*/ 40 h 143"/>
                  <a:gd name="T10" fmla="*/ 53 w 269"/>
                  <a:gd name="T11" fmla="*/ 40 h 143"/>
                  <a:gd name="T12" fmla="*/ 53 w 269"/>
                  <a:gd name="T13" fmla="*/ 40 h 143"/>
                  <a:gd name="T14" fmla="*/ 53 w 269"/>
                  <a:gd name="T15" fmla="*/ 40 h 143"/>
                  <a:gd name="T16" fmla="*/ 53 w 269"/>
                  <a:gd name="T17" fmla="*/ 40 h 143"/>
                  <a:gd name="T18" fmla="*/ 53 w 269"/>
                  <a:gd name="T19" fmla="*/ 40 h 143"/>
                  <a:gd name="T20" fmla="*/ 53 w 269"/>
                  <a:gd name="T21" fmla="*/ 40 h 143"/>
                  <a:gd name="T22" fmla="*/ 53 w 269"/>
                  <a:gd name="T23" fmla="*/ 40 h 143"/>
                  <a:gd name="T24" fmla="*/ 53 w 269"/>
                  <a:gd name="T25" fmla="*/ 0 h 143"/>
                  <a:gd name="T26" fmla="*/ 53 w 269"/>
                  <a:gd name="T27" fmla="*/ 0 h 143"/>
                  <a:gd name="T28" fmla="*/ 53 w 269"/>
                  <a:gd name="T29" fmla="*/ 0 h 143"/>
                  <a:gd name="T30" fmla="*/ 53 w 269"/>
                  <a:gd name="T31" fmla="*/ 40 h 143"/>
                  <a:gd name="T32" fmla="*/ 53 w 269"/>
                  <a:gd name="T33" fmla="*/ 40 h 143"/>
                  <a:gd name="T34" fmla="*/ 53 w 269"/>
                  <a:gd name="T35" fmla="*/ 40 h 143"/>
                  <a:gd name="T36" fmla="*/ 53 w 269"/>
                  <a:gd name="T37" fmla="*/ 40 h 143"/>
                  <a:gd name="T38" fmla="*/ 53 w 269"/>
                  <a:gd name="T39" fmla="*/ 40 h 143"/>
                  <a:gd name="T40" fmla="*/ 53 w 269"/>
                  <a:gd name="T41" fmla="*/ 40 h 143"/>
                  <a:gd name="T42" fmla="*/ 0 w 269"/>
                  <a:gd name="T43" fmla="*/ 40 h 143"/>
                  <a:gd name="T44" fmla="*/ 0 w 269"/>
                  <a:gd name="T45" fmla="*/ 40 h 143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269"/>
                  <a:gd name="T70" fmla="*/ 0 h 143"/>
                  <a:gd name="T71" fmla="*/ 269 w 269"/>
                  <a:gd name="T72" fmla="*/ 143 h 143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269" h="143">
                    <a:moveTo>
                      <a:pt x="269" y="143"/>
                    </a:moveTo>
                    <a:lnTo>
                      <a:pt x="269" y="137"/>
                    </a:lnTo>
                    <a:lnTo>
                      <a:pt x="268" y="119"/>
                    </a:lnTo>
                    <a:lnTo>
                      <a:pt x="267" y="104"/>
                    </a:lnTo>
                    <a:lnTo>
                      <a:pt x="260" y="76"/>
                    </a:lnTo>
                    <a:lnTo>
                      <a:pt x="250" y="52"/>
                    </a:lnTo>
                    <a:lnTo>
                      <a:pt x="242" y="41"/>
                    </a:lnTo>
                    <a:lnTo>
                      <a:pt x="236" y="34"/>
                    </a:lnTo>
                    <a:lnTo>
                      <a:pt x="225" y="25"/>
                    </a:lnTo>
                    <a:lnTo>
                      <a:pt x="216" y="18"/>
                    </a:lnTo>
                    <a:lnTo>
                      <a:pt x="205" y="12"/>
                    </a:lnTo>
                    <a:lnTo>
                      <a:pt x="193" y="8"/>
                    </a:lnTo>
                    <a:lnTo>
                      <a:pt x="166" y="1"/>
                    </a:lnTo>
                    <a:lnTo>
                      <a:pt x="134" y="0"/>
                    </a:lnTo>
                    <a:lnTo>
                      <a:pt x="103" y="1"/>
                    </a:lnTo>
                    <a:lnTo>
                      <a:pt x="77" y="8"/>
                    </a:lnTo>
                    <a:lnTo>
                      <a:pt x="55" y="17"/>
                    </a:lnTo>
                    <a:lnTo>
                      <a:pt x="37" y="31"/>
                    </a:lnTo>
                    <a:lnTo>
                      <a:pt x="22" y="48"/>
                    </a:lnTo>
                    <a:lnTo>
                      <a:pt x="10" y="70"/>
                    </a:lnTo>
                    <a:lnTo>
                      <a:pt x="2" y="95"/>
                    </a:lnTo>
                    <a:lnTo>
                      <a:pt x="0" y="109"/>
                    </a:lnTo>
                    <a:lnTo>
                      <a:pt x="0" y="126"/>
                    </a:lnTo>
                  </a:path>
                </a:pathLst>
              </a:custGeom>
              <a:noFill/>
              <a:ln w="23813">
                <a:solidFill>
                  <a:srgbClr val="E67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603" name="Line 78"/>
              <p:cNvSpPr>
                <a:spLocks noChangeShapeType="1"/>
              </p:cNvSpPr>
              <p:nvPr/>
            </p:nvSpPr>
            <p:spPr bwMode="auto">
              <a:xfrm flipH="1" flipV="1">
                <a:off x="3671" y="1454"/>
                <a:ext cx="90" cy="5"/>
              </a:xfrm>
              <a:prstGeom prst="line">
                <a:avLst/>
              </a:prstGeom>
              <a:noFill/>
              <a:ln w="23813">
                <a:solidFill>
                  <a:srgbClr val="E67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604" name="Freeform 79"/>
              <p:cNvSpPr>
                <a:spLocks/>
              </p:cNvSpPr>
              <p:nvPr/>
            </p:nvSpPr>
            <p:spPr bwMode="auto">
              <a:xfrm>
                <a:off x="2507" y="1425"/>
                <a:ext cx="91" cy="63"/>
              </a:xfrm>
              <a:custGeom>
                <a:avLst/>
                <a:gdLst>
                  <a:gd name="T0" fmla="*/ 56 w 271"/>
                  <a:gd name="T1" fmla="*/ 46 h 190"/>
                  <a:gd name="T2" fmla="*/ 56 w 271"/>
                  <a:gd name="T3" fmla="*/ 46 h 190"/>
                  <a:gd name="T4" fmla="*/ 56 w 271"/>
                  <a:gd name="T5" fmla="*/ 46 h 190"/>
                  <a:gd name="T6" fmla="*/ 0 w 271"/>
                  <a:gd name="T7" fmla="*/ 46 h 190"/>
                  <a:gd name="T8" fmla="*/ 56 w 271"/>
                  <a:gd name="T9" fmla="*/ 46 h 190"/>
                  <a:gd name="T10" fmla="*/ 56 w 271"/>
                  <a:gd name="T11" fmla="*/ 46 h 190"/>
                  <a:gd name="T12" fmla="*/ 56 w 271"/>
                  <a:gd name="T13" fmla="*/ 46 h 190"/>
                  <a:gd name="T14" fmla="*/ 56 w 271"/>
                  <a:gd name="T15" fmla="*/ 46 h 190"/>
                  <a:gd name="T16" fmla="*/ 56 w 271"/>
                  <a:gd name="T17" fmla="*/ 46 h 190"/>
                  <a:gd name="T18" fmla="*/ 56 w 271"/>
                  <a:gd name="T19" fmla="*/ 46 h 190"/>
                  <a:gd name="T20" fmla="*/ 56 w 271"/>
                  <a:gd name="T21" fmla="*/ 46 h 190"/>
                  <a:gd name="T22" fmla="*/ 56 w 271"/>
                  <a:gd name="T23" fmla="*/ 46 h 190"/>
                  <a:gd name="T24" fmla="*/ 56 w 271"/>
                  <a:gd name="T25" fmla="*/ 46 h 190"/>
                  <a:gd name="T26" fmla="*/ 56 w 271"/>
                  <a:gd name="T27" fmla="*/ 46 h 190"/>
                  <a:gd name="T28" fmla="*/ 56 w 271"/>
                  <a:gd name="T29" fmla="*/ 0 h 190"/>
                  <a:gd name="T30" fmla="*/ 56 w 271"/>
                  <a:gd name="T31" fmla="*/ 0 h 190"/>
                  <a:gd name="T32" fmla="*/ 56 w 271"/>
                  <a:gd name="T33" fmla="*/ 0 h 190"/>
                  <a:gd name="T34" fmla="*/ 56 w 271"/>
                  <a:gd name="T35" fmla="*/ 46 h 190"/>
                  <a:gd name="T36" fmla="*/ 56 w 271"/>
                  <a:gd name="T37" fmla="*/ 46 h 190"/>
                  <a:gd name="T38" fmla="*/ 56 w 271"/>
                  <a:gd name="T39" fmla="*/ 46 h 190"/>
                  <a:gd name="T40" fmla="*/ 56 w 271"/>
                  <a:gd name="T41" fmla="*/ 46 h 190"/>
                  <a:gd name="T42" fmla="*/ 56 w 271"/>
                  <a:gd name="T43" fmla="*/ 46 h 190"/>
                  <a:gd name="T44" fmla="*/ 56 w 271"/>
                  <a:gd name="T45" fmla="*/ 46 h 190"/>
                  <a:gd name="T46" fmla="*/ 56 w 271"/>
                  <a:gd name="T47" fmla="*/ 46 h 190"/>
                  <a:gd name="T48" fmla="*/ 56 w 271"/>
                  <a:gd name="T49" fmla="*/ 46 h 190"/>
                  <a:gd name="T50" fmla="*/ 56 w 271"/>
                  <a:gd name="T51" fmla="*/ 46 h 190"/>
                  <a:gd name="T52" fmla="*/ 56 w 271"/>
                  <a:gd name="T53" fmla="*/ 46 h 190"/>
                  <a:gd name="T54" fmla="*/ 56 w 271"/>
                  <a:gd name="T55" fmla="*/ 46 h 190"/>
                  <a:gd name="T56" fmla="*/ 56 w 271"/>
                  <a:gd name="T57" fmla="*/ 46 h 190"/>
                  <a:gd name="T58" fmla="*/ 56 w 271"/>
                  <a:gd name="T59" fmla="*/ 46 h 190"/>
                  <a:gd name="T60" fmla="*/ 56 w 271"/>
                  <a:gd name="T61" fmla="*/ 46 h 190"/>
                  <a:gd name="T62" fmla="*/ 56 w 271"/>
                  <a:gd name="T63" fmla="*/ 46 h 190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271"/>
                  <a:gd name="T97" fmla="*/ 0 h 190"/>
                  <a:gd name="T98" fmla="*/ 271 w 271"/>
                  <a:gd name="T99" fmla="*/ 190 h 190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271" h="190">
                    <a:moveTo>
                      <a:pt x="7" y="190"/>
                    </a:moveTo>
                    <a:lnTo>
                      <a:pt x="3" y="176"/>
                    </a:lnTo>
                    <a:lnTo>
                      <a:pt x="2" y="163"/>
                    </a:lnTo>
                    <a:lnTo>
                      <a:pt x="0" y="135"/>
                    </a:lnTo>
                    <a:lnTo>
                      <a:pt x="2" y="102"/>
                    </a:lnTo>
                    <a:lnTo>
                      <a:pt x="8" y="75"/>
                    </a:lnTo>
                    <a:lnTo>
                      <a:pt x="12" y="62"/>
                    </a:lnTo>
                    <a:lnTo>
                      <a:pt x="19" y="52"/>
                    </a:lnTo>
                    <a:lnTo>
                      <a:pt x="25" y="41"/>
                    </a:lnTo>
                    <a:lnTo>
                      <a:pt x="34" y="34"/>
                    </a:lnTo>
                    <a:lnTo>
                      <a:pt x="42" y="24"/>
                    </a:lnTo>
                    <a:lnTo>
                      <a:pt x="52" y="18"/>
                    </a:lnTo>
                    <a:lnTo>
                      <a:pt x="63" y="12"/>
                    </a:lnTo>
                    <a:lnTo>
                      <a:pt x="76" y="8"/>
                    </a:lnTo>
                    <a:lnTo>
                      <a:pt x="103" y="1"/>
                    </a:lnTo>
                    <a:lnTo>
                      <a:pt x="137" y="0"/>
                    </a:lnTo>
                    <a:lnTo>
                      <a:pt x="168" y="1"/>
                    </a:lnTo>
                    <a:lnTo>
                      <a:pt x="195" y="8"/>
                    </a:lnTo>
                    <a:lnTo>
                      <a:pt x="207" y="12"/>
                    </a:lnTo>
                    <a:lnTo>
                      <a:pt x="218" y="18"/>
                    </a:lnTo>
                    <a:lnTo>
                      <a:pt x="227" y="24"/>
                    </a:lnTo>
                    <a:lnTo>
                      <a:pt x="238" y="34"/>
                    </a:lnTo>
                    <a:lnTo>
                      <a:pt x="244" y="41"/>
                    </a:lnTo>
                    <a:lnTo>
                      <a:pt x="252" y="52"/>
                    </a:lnTo>
                    <a:lnTo>
                      <a:pt x="257" y="62"/>
                    </a:lnTo>
                    <a:lnTo>
                      <a:pt x="262" y="75"/>
                    </a:lnTo>
                    <a:lnTo>
                      <a:pt x="269" y="102"/>
                    </a:lnTo>
                    <a:lnTo>
                      <a:pt x="271" y="135"/>
                    </a:lnTo>
                    <a:lnTo>
                      <a:pt x="270" y="140"/>
                    </a:lnTo>
                    <a:lnTo>
                      <a:pt x="270" y="146"/>
                    </a:lnTo>
                    <a:lnTo>
                      <a:pt x="270" y="159"/>
                    </a:lnTo>
                    <a:lnTo>
                      <a:pt x="268" y="181"/>
                    </a:lnTo>
                  </a:path>
                </a:pathLst>
              </a:custGeom>
              <a:noFill/>
              <a:ln w="23813">
                <a:solidFill>
                  <a:srgbClr val="E67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605" name="Freeform 80"/>
              <p:cNvSpPr>
                <a:spLocks/>
              </p:cNvSpPr>
              <p:nvPr/>
            </p:nvSpPr>
            <p:spPr bwMode="auto">
              <a:xfrm>
                <a:off x="2510" y="1469"/>
                <a:ext cx="87" cy="19"/>
              </a:xfrm>
              <a:custGeom>
                <a:avLst/>
                <a:gdLst>
                  <a:gd name="T0" fmla="*/ 50 w 261"/>
                  <a:gd name="T1" fmla="*/ 50 h 57"/>
                  <a:gd name="T2" fmla="*/ 50 w 261"/>
                  <a:gd name="T3" fmla="*/ 0 h 57"/>
                  <a:gd name="T4" fmla="*/ 0 w 261"/>
                  <a:gd name="T5" fmla="*/ 50 h 57"/>
                  <a:gd name="T6" fmla="*/ 0 60000 65536"/>
                  <a:gd name="T7" fmla="*/ 0 60000 65536"/>
                  <a:gd name="T8" fmla="*/ 0 60000 65536"/>
                  <a:gd name="T9" fmla="*/ 0 w 261"/>
                  <a:gd name="T10" fmla="*/ 0 h 57"/>
                  <a:gd name="T11" fmla="*/ 261 w 261"/>
                  <a:gd name="T12" fmla="*/ 57 h 57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61" h="57">
                    <a:moveTo>
                      <a:pt x="261" y="48"/>
                    </a:moveTo>
                    <a:lnTo>
                      <a:pt x="128" y="0"/>
                    </a:lnTo>
                    <a:lnTo>
                      <a:pt x="0" y="57"/>
                    </a:lnTo>
                  </a:path>
                </a:pathLst>
              </a:custGeom>
              <a:noFill/>
              <a:ln w="23813">
                <a:solidFill>
                  <a:srgbClr val="E67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606" name="Freeform 81"/>
              <p:cNvSpPr>
                <a:spLocks/>
              </p:cNvSpPr>
              <p:nvPr/>
            </p:nvSpPr>
            <p:spPr bwMode="auto">
              <a:xfrm>
                <a:off x="2973" y="1400"/>
                <a:ext cx="91" cy="64"/>
              </a:xfrm>
              <a:custGeom>
                <a:avLst/>
                <a:gdLst>
                  <a:gd name="T0" fmla="*/ 50 w 273"/>
                  <a:gd name="T1" fmla="*/ 42 h 194"/>
                  <a:gd name="T2" fmla="*/ 50 w 273"/>
                  <a:gd name="T3" fmla="*/ 42 h 194"/>
                  <a:gd name="T4" fmla="*/ 50 w 273"/>
                  <a:gd name="T5" fmla="*/ 42 h 194"/>
                  <a:gd name="T6" fmla="*/ 50 w 273"/>
                  <a:gd name="T7" fmla="*/ 42 h 194"/>
                  <a:gd name="T8" fmla="*/ 50 w 273"/>
                  <a:gd name="T9" fmla="*/ 42 h 194"/>
                  <a:gd name="T10" fmla="*/ 50 w 273"/>
                  <a:gd name="T11" fmla="*/ 42 h 194"/>
                  <a:gd name="T12" fmla="*/ 50 w 273"/>
                  <a:gd name="T13" fmla="*/ 42 h 194"/>
                  <a:gd name="T14" fmla="*/ 50 w 273"/>
                  <a:gd name="T15" fmla="*/ 42 h 194"/>
                  <a:gd name="T16" fmla="*/ 50 w 273"/>
                  <a:gd name="T17" fmla="*/ 42 h 194"/>
                  <a:gd name="T18" fmla="*/ 50 w 273"/>
                  <a:gd name="T19" fmla="*/ 42 h 194"/>
                  <a:gd name="T20" fmla="*/ 50 w 273"/>
                  <a:gd name="T21" fmla="*/ 42 h 194"/>
                  <a:gd name="T22" fmla="*/ 50 w 273"/>
                  <a:gd name="T23" fmla="*/ 42 h 194"/>
                  <a:gd name="T24" fmla="*/ 50 w 273"/>
                  <a:gd name="T25" fmla="*/ 42 h 194"/>
                  <a:gd name="T26" fmla="*/ 50 w 273"/>
                  <a:gd name="T27" fmla="*/ 42 h 194"/>
                  <a:gd name="T28" fmla="*/ 50 w 273"/>
                  <a:gd name="T29" fmla="*/ 42 h 194"/>
                  <a:gd name="T30" fmla="*/ 50 w 273"/>
                  <a:gd name="T31" fmla="*/ 42 h 194"/>
                  <a:gd name="T32" fmla="*/ 50 w 273"/>
                  <a:gd name="T33" fmla="*/ 42 h 194"/>
                  <a:gd name="T34" fmla="*/ 50 w 273"/>
                  <a:gd name="T35" fmla="*/ 0 h 194"/>
                  <a:gd name="T36" fmla="*/ 50 w 273"/>
                  <a:gd name="T37" fmla="*/ 0 h 194"/>
                  <a:gd name="T38" fmla="*/ 50 w 273"/>
                  <a:gd name="T39" fmla="*/ 0 h 194"/>
                  <a:gd name="T40" fmla="*/ 50 w 273"/>
                  <a:gd name="T41" fmla="*/ 42 h 194"/>
                  <a:gd name="T42" fmla="*/ 50 w 273"/>
                  <a:gd name="T43" fmla="*/ 42 h 194"/>
                  <a:gd name="T44" fmla="*/ 50 w 273"/>
                  <a:gd name="T45" fmla="*/ 42 h 194"/>
                  <a:gd name="T46" fmla="*/ 50 w 273"/>
                  <a:gd name="T47" fmla="*/ 42 h 194"/>
                  <a:gd name="T48" fmla="*/ 50 w 273"/>
                  <a:gd name="T49" fmla="*/ 42 h 194"/>
                  <a:gd name="T50" fmla="*/ 50 w 273"/>
                  <a:gd name="T51" fmla="*/ 42 h 194"/>
                  <a:gd name="T52" fmla="*/ 50 w 273"/>
                  <a:gd name="T53" fmla="*/ 42 h 194"/>
                  <a:gd name="T54" fmla="*/ 50 w 273"/>
                  <a:gd name="T55" fmla="*/ 42 h 194"/>
                  <a:gd name="T56" fmla="*/ 50 w 273"/>
                  <a:gd name="T57" fmla="*/ 42 h 194"/>
                  <a:gd name="T58" fmla="*/ 50 w 273"/>
                  <a:gd name="T59" fmla="*/ 42 h 194"/>
                  <a:gd name="T60" fmla="*/ 0 w 273"/>
                  <a:gd name="T61" fmla="*/ 42 h 194"/>
                  <a:gd name="T62" fmla="*/ 50 w 273"/>
                  <a:gd name="T63" fmla="*/ 42 h 194"/>
                  <a:gd name="T64" fmla="*/ 50 w 273"/>
                  <a:gd name="T65" fmla="*/ 42 h 194"/>
                  <a:gd name="T66" fmla="*/ 50 w 273"/>
                  <a:gd name="T67" fmla="*/ 42 h 194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273"/>
                  <a:gd name="T103" fmla="*/ 0 h 194"/>
                  <a:gd name="T104" fmla="*/ 273 w 273"/>
                  <a:gd name="T105" fmla="*/ 194 h 194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273" h="194">
                    <a:moveTo>
                      <a:pt x="266" y="188"/>
                    </a:moveTo>
                    <a:lnTo>
                      <a:pt x="267" y="175"/>
                    </a:lnTo>
                    <a:lnTo>
                      <a:pt x="270" y="162"/>
                    </a:lnTo>
                    <a:lnTo>
                      <a:pt x="270" y="154"/>
                    </a:lnTo>
                    <a:lnTo>
                      <a:pt x="270" y="150"/>
                    </a:lnTo>
                    <a:lnTo>
                      <a:pt x="271" y="147"/>
                    </a:lnTo>
                    <a:lnTo>
                      <a:pt x="273" y="134"/>
                    </a:lnTo>
                    <a:lnTo>
                      <a:pt x="270" y="102"/>
                    </a:lnTo>
                    <a:lnTo>
                      <a:pt x="264" y="75"/>
                    </a:lnTo>
                    <a:lnTo>
                      <a:pt x="257" y="62"/>
                    </a:lnTo>
                    <a:lnTo>
                      <a:pt x="252" y="52"/>
                    </a:lnTo>
                    <a:lnTo>
                      <a:pt x="244" y="41"/>
                    </a:lnTo>
                    <a:lnTo>
                      <a:pt x="238" y="33"/>
                    </a:lnTo>
                    <a:lnTo>
                      <a:pt x="227" y="24"/>
                    </a:lnTo>
                    <a:lnTo>
                      <a:pt x="218" y="18"/>
                    </a:lnTo>
                    <a:lnTo>
                      <a:pt x="206" y="11"/>
                    </a:lnTo>
                    <a:lnTo>
                      <a:pt x="195" y="7"/>
                    </a:lnTo>
                    <a:lnTo>
                      <a:pt x="166" y="1"/>
                    </a:lnTo>
                    <a:lnTo>
                      <a:pt x="135" y="0"/>
                    </a:lnTo>
                    <a:lnTo>
                      <a:pt x="103" y="1"/>
                    </a:lnTo>
                    <a:lnTo>
                      <a:pt x="75" y="7"/>
                    </a:lnTo>
                    <a:lnTo>
                      <a:pt x="63" y="11"/>
                    </a:lnTo>
                    <a:lnTo>
                      <a:pt x="52" y="18"/>
                    </a:lnTo>
                    <a:lnTo>
                      <a:pt x="42" y="24"/>
                    </a:lnTo>
                    <a:lnTo>
                      <a:pt x="34" y="33"/>
                    </a:lnTo>
                    <a:lnTo>
                      <a:pt x="25" y="41"/>
                    </a:lnTo>
                    <a:lnTo>
                      <a:pt x="18" y="52"/>
                    </a:lnTo>
                    <a:lnTo>
                      <a:pt x="12" y="62"/>
                    </a:lnTo>
                    <a:lnTo>
                      <a:pt x="8" y="75"/>
                    </a:lnTo>
                    <a:lnTo>
                      <a:pt x="2" y="102"/>
                    </a:lnTo>
                    <a:lnTo>
                      <a:pt x="0" y="134"/>
                    </a:lnTo>
                    <a:lnTo>
                      <a:pt x="2" y="166"/>
                    </a:lnTo>
                    <a:lnTo>
                      <a:pt x="4" y="180"/>
                    </a:lnTo>
                    <a:lnTo>
                      <a:pt x="9" y="194"/>
                    </a:lnTo>
                  </a:path>
                </a:pathLst>
              </a:custGeom>
              <a:noFill/>
              <a:ln w="23813">
                <a:solidFill>
                  <a:srgbClr val="E67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607" name="Freeform 82"/>
              <p:cNvSpPr>
                <a:spLocks/>
              </p:cNvSpPr>
              <p:nvPr/>
            </p:nvSpPr>
            <p:spPr bwMode="auto">
              <a:xfrm>
                <a:off x="2976" y="1445"/>
                <a:ext cx="86" cy="19"/>
              </a:xfrm>
              <a:custGeom>
                <a:avLst/>
                <a:gdLst>
                  <a:gd name="T0" fmla="*/ 53 w 257"/>
                  <a:gd name="T1" fmla="*/ 50 h 57"/>
                  <a:gd name="T2" fmla="*/ 53 w 257"/>
                  <a:gd name="T3" fmla="*/ 0 h 57"/>
                  <a:gd name="T4" fmla="*/ 0 w 257"/>
                  <a:gd name="T5" fmla="*/ 50 h 57"/>
                  <a:gd name="T6" fmla="*/ 0 60000 65536"/>
                  <a:gd name="T7" fmla="*/ 0 60000 65536"/>
                  <a:gd name="T8" fmla="*/ 0 60000 65536"/>
                  <a:gd name="T9" fmla="*/ 0 w 257"/>
                  <a:gd name="T10" fmla="*/ 0 h 57"/>
                  <a:gd name="T11" fmla="*/ 257 w 257"/>
                  <a:gd name="T12" fmla="*/ 57 h 57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57" h="57">
                    <a:moveTo>
                      <a:pt x="257" y="51"/>
                    </a:moveTo>
                    <a:lnTo>
                      <a:pt x="125" y="0"/>
                    </a:lnTo>
                    <a:lnTo>
                      <a:pt x="0" y="57"/>
                    </a:lnTo>
                  </a:path>
                </a:pathLst>
              </a:custGeom>
              <a:noFill/>
              <a:ln w="23813">
                <a:solidFill>
                  <a:srgbClr val="E67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608" name="Freeform 83"/>
              <p:cNvSpPr>
                <a:spLocks/>
              </p:cNvSpPr>
              <p:nvPr/>
            </p:nvSpPr>
            <p:spPr bwMode="auto">
              <a:xfrm>
                <a:off x="2976" y="1462"/>
                <a:ext cx="86" cy="27"/>
              </a:xfrm>
              <a:custGeom>
                <a:avLst/>
                <a:gdLst>
                  <a:gd name="T0" fmla="*/ 0 w 257"/>
                  <a:gd name="T1" fmla="*/ 50 h 81"/>
                  <a:gd name="T2" fmla="*/ 53 w 257"/>
                  <a:gd name="T3" fmla="*/ 50 h 81"/>
                  <a:gd name="T4" fmla="*/ 53 w 257"/>
                  <a:gd name="T5" fmla="*/ 50 h 81"/>
                  <a:gd name="T6" fmla="*/ 53 w 257"/>
                  <a:gd name="T7" fmla="*/ 50 h 81"/>
                  <a:gd name="T8" fmla="*/ 53 w 257"/>
                  <a:gd name="T9" fmla="*/ 50 h 81"/>
                  <a:gd name="T10" fmla="*/ 53 w 257"/>
                  <a:gd name="T11" fmla="*/ 50 h 81"/>
                  <a:gd name="T12" fmla="*/ 53 w 257"/>
                  <a:gd name="T13" fmla="*/ 50 h 81"/>
                  <a:gd name="T14" fmla="*/ 53 w 257"/>
                  <a:gd name="T15" fmla="*/ 50 h 81"/>
                  <a:gd name="T16" fmla="*/ 53 w 257"/>
                  <a:gd name="T17" fmla="*/ 50 h 81"/>
                  <a:gd name="T18" fmla="*/ 53 w 257"/>
                  <a:gd name="T19" fmla="*/ 50 h 81"/>
                  <a:gd name="T20" fmla="*/ 53 w 257"/>
                  <a:gd name="T21" fmla="*/ 50 h 81"/>
                  <a:gd name="T22" fmla="*/ 53 w 257"/>
                  <a:gd name="T23" fmla="*/ 50 h 81"/>
                  <a:gd name="T24" fmla="*/ 53 w 257"/>
                  <a:gd name="T25" fmla="*/ 50 h 81"/>
                  <a:gd name="T26" fmla="*/ 53 w 257"/>
                  <a:gd name="T27" fmla="*/ 50 h 81"/>
                  <a:gd name="T28" fmla="*/ 53 w 257"/>
                  <a:gd name="T29" fmla="*/ 50 h 81"/>
                  <a:gd name="T30" fmla="*/ 53 w 257"/>
                  <a:gd name="T31" fmla="*/ 50 h 81"/>
                  <a:gd name="T32" fmla="*/ 53 w 257"/>
                  <a:gd name="T33" fmla="*/ 50 h 81"/>
                  <a:gd name="T34" fmla="*/ 53 w 257"/>
                  <a:gd name="T35" fmla="*/ 50 h 81"/>
                  <a:gd name="T36" fmla="*/ 53 w 257"/>
                  <a:gd name="T37" fmla="*/ 50 h 81"/>
                  <a:gd name="T38" fmla="*/ 53 w 257"/>
                  <a:gd name="T39" fmla="*/ 50 h 81"/>
                  <a:gd name="T40" fmla="*/ 53 w 257"/>
                  <a:gd name="T41" fmla="*/ 50 h 81"/>
                  <a:gd name="T42" fmla="*/ 53 w 257"/>
                  <a:gd name="T43" fmla="*/ 50 h 81"/>
                  <a:gd name="T44" fmla="*/ 53 w 257"/>
                  <a:gd name="T45" fmla="*/ 50 h 81"/>
                  <a:gd name="T46" fmla="*/ 53 w 257"/>
                  <a:gd name="T47" fmla="*/ 50 h 81"/>
                  <a:gd name="T48" fmla="*/ 53 w 257"/>
                  <a:gd name="T49" fmla="*/ 50 h 81"/>
                  <a:gd name="T50" fmla="*/ 53 w 257"/>
                  <a:gd name="T51" fmla="*/ 50 h 81"/>
                  <a:gd name="T52" fmla="*/ 53 w 257"/>
                  <a:gd name="T53" fmla="*/ 50 h 81"/>
                  <a:gd name="T54" fmla="*/ 53 w 257"/>
                  <a:gd name="T55" fmla="*/ 50 h 81"/>
                  <a:gd name="T56" fmla="*/ 53 w 257"/>
                  <a:gd name="T57" fmla="*/ 50 h 81"/>
                  <a:gd name="T58" fmla="*/ 53 w 257"/>
                  <a:gd name="T59" fmla="*/ 0 h 81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w 257"/>
                  <a:gd name="T91" fmla="*/ 0 h 81"/>
                  <a:gd name="T92" fmla="*/ 257 w 257"/>
                  <a:gd name="T93" fmla="*/ 81 h 81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T90" t="T91" r="T92" b="T93"/>
                <a:pathLst>
                  <a:path w="257" h="81">
                    <a:moveTo>
                      <a:pt x="0" y="6"/>
                    </a:moveTo>
                    <a:lnTo>
                      <a:pt x="7" y="23"/>
                    </a:lnTo>
                    <a:lnTo>
                      <a:pt x="17" y="39"/>
                    </a:lnTo>
                    <a:lnTo>
                      <a:pt x="29" y="50"/>
                    </a:lnTo>
                    <a:lnTo>
                      <a:pt x="44" y="62"/>
                    </a:lnTo>
                    <a:lnTo>
                      <a:pt x="60" y="70"/>
                    </a:lnTo>
                    <a:lnTo>
                      <a:pt x="79" y="76"/>
                    </a:lnTo>
                    <a:lnTo>
                      <a:pt x="102" y="80"/>
                    </a:lnTo>
                    <a:lnTo>
                      <a:pt x="126" y="81"/>
                    </a:lnTo>
                    <a:lnTo>
                      <a:pt x="131" y="80"/>
                    </a:lnTo>
                    <a:lnTo>
                      <a:pt x="138" y="80"/>
                    </a:lnTo>
                    <a:lnTo>
                      <a:pt x="151" y="80"/>
                    </a:lnTo>
                    <a:lnTo>
                      <a:pt x="161" y="77"/>
                    </a:lnTo>
                    <a:lnTo>
                      <a:pt x="166" y="76"/>
                    </a:lnTo>
                    <a:lnTo>
                      <a:pt x="173" y="76"/>
                    </a:lnTo>
                    <a:lnTo>
                      <a:pt x="177" y="74"/>
                    </a:lnTo>
                    <a:lnTo>
                      <a:pt x="182" y="72"/>
                    </a:lnTo>
                    <a:lnTo>
                      <a:pt x="192" y="70"/>
                    </a:lnTo>
                    <a:lnTo>
                      <a:pt x="201" y="64"/>
                    </a:lnTo>
                    <a:lnTo>
                      <a:pt x="212" y="61"/>
                    </a:lnTo>
                    <a:lnTo>
                      <a:pt x="214" y="57"/>
                    </a:lnTo>
                    <a:lnTo>
                      <a:pt x="218" y="54"/>
                    </a:lnTo>
                    <a:lnTo>
                      <a:pt x="226" y="49"/>
                    </a:lnTo>
                    <a:lnTo>
                      <a:pt x="233" y="41"/>
                    </a:lnTo>
                    <a:lnTo>
                      <a:pt x="235" y="37"/>
                    </a:lnTo>
                    <a:lnTo>
                      <a:pt x="239" y="35"/>
                    </a:lnTo>
                    <a:lnTo>
                      <a:pt x="240" y="29"/>
                    </a:lnTo>
                    <a:lnTo>
                      <a:pt x="243" y="26"/>
                    </a:lnTo>
                    <a:lnTo>
                      <a:pt x="248" y="18"/>
                    </a:lnTo>
                    <a:lnTo>
                      <a:pt x="257" y="0"/>
                    </a:lnTo>
                  </a:path>
                </a:pathLst>
              </a:custGeom>
              <a:noFill/>
              <a:ln w="23813">
                <a:solidFill>
                  <a:srgbClr val="E67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609" name="Freeform 84"/>
              <p:cNvSpPr>
                <a:spLocks/>
              </p:cNvSpPr>
              <p:nvPr/>
            </p:nvSpPr>
            <p:spPr bwMode="auto">
              <a:xfrm>
                <a:off x="3205" y="1515"/>
                <a:ext cx="91" cy="61"/>
              </a:xfrm>
              <a:custGeom>
                <a:avLst/>
                <a:gdLst>
                  <a:gd name="T0" fmla="*/ 56 w 271"/>
                  <a:gd name="T1" fmla="*/ 50 h 183"/>
                  <a:gd name="T2" fmla="*/ 0 w 271"/>
                  <a:gd name="T3" fmla="*/ 50 h 183"/>
                  <a:gd name="T4" fmla="*/ 0 w 271"/>
                  <a:gd name="T5" fmla="*/ 50 h 183"/>
                  <a:gd name="T6" fmla="*/ 0 w 271"/>
                  <a:gd name="T7" fmla="*/ 50 h 183"/>
                  <a:gd name="T8" fmla="*/ 56 w 271"/>
                  <a:gd name="T9" fmla="*/ 50 h 183"/>
                  <a:gd name="T10" fmla="*/ 56 w 271"/>
                  <a:gd name="T11" fmla="*/ 50 h 183"/>
                  <a:gd name="T12" fmla="*/ 56 w 271"/>
                  <a:gd name="T13" fmla="*/ 50 h 183"/>
                  <a:gd name="T14" fmla="*/ 56 w 271"/>
                  <a:gd name="T15" fmla="*/ 50 h 183"/>
                  <a:gd name="T16" fmla="*/ 56 w 271"/>
                  <a:gd name="T17" fmla="*/ 50 h 183"/>
                  <a:gd name="T18" fmla="*/ 56 w 271"/>
                  <a:gd name="T19" fmla="*/ 50 h 183"/>
                  <a:gd name="T20" fmla="*/ 56 w 271"/>
                  <a:gd name="T21" fmla="*/ 50 h 183"/>
                  <a:gd name="T22" fmla="*/ 56 w 271"/>
                  <a:gd name="T23" fmla="*/ 50 h 183"/>
                  <a:gd name="T24" fmla="*/ 56 w 271"/>
                  <a:gd name="T25" fmla="*/ 50 h 183"/>
                  <a:gd name="T26" fmla="*/ 56 w 271"/>
                  <a:gd name="T27" fmla="*/ 50 h 183"/>
                  <a:gd name="T28" fmla="*/ 56 w 271"/>
                  <a:gd name="T29" fmla="*/ 50 h 183"/>
                  <a:gd name="T30" fmla="*/ 56 w 271"/>
                  <a:gd name="T31" fmla="*/ 50 h 183"/>
                  <a:gd name="T32" fmla="*/ 56 w 271"/>
                  <a:gd name="T33" fmla="*/ 50 h 183"/>
                  <a:gd name="T34" fmla="*/ 56 w 271"/>
                  <a:gd name="T35" fmla="*/ 50 h 183"/>
                  <a:gd name="T36" fmla="*/ 56 w 271"/>
                  <a:gd name="T37" fmla="*/ 50 h 183"/>
                  <a:gd name="T38" fmla="*/ 56 w 271"/>
                  <a:gd name="T39" fmla="*/ 50 h 183"/>
                  <a:gd name="T40" fmla="*/ 56 w 271"/>
                  <a:gd name="T41" fmla="*/ 50 h 183"/>
                  <a:gd name="T42" fmla="*/ 56 w 271"/>
                  <a:gd name="T43" fmla="*/ 50 h 183"/>
                  <a:gd name="T44" fmla="*/ 56 w 271"/>
                  <a:gd name="T45" fmla="*/ 50 h 183"/>
                  <a:gd name="T46" fmla="*/ 56 w 271"/>
                  <a:gd name="T47" fmla="*/ 50 h 183"/>
                  <a:gd name="T48" fmla="*/ 56 w 271"/>
                  <a:gd name="T49" fmla="*/ 50 h 183"/>
                  <a:gd name="T50" fmla="*/ 56 w 271"/>
                  <a:gd name="T51" fmla="*/ 50 h 183"/>
                  <a:gd name="T52" fmla="*/ 56 w 271"/>
                  <a:gd name="T53" fmla="*/ 50 h 183"/>
                  <a:gd name="T54" fmla="*/ 56 w 271"/>
                  <a:gd name="T55" fmla="*/ 50 h 183"/>
                  <a:gd name="T56" fmla="*/ 56 w 271"/>
                  <a:gd name="T57" fmla="*/ 50 h 183"/>
                  <a:gd name="T58" fmla="*/ 56 w 271"/>
                  <a:gd name="T59" fmla="*/ 50 h 183"/>
                  <a:gd name="T60" fmla="*/ 56 w 271"/>
                  <a:gd name="T61" fmla="*/ 50 h 183"/>
                  <a:gd name="T62" fmla="*/ 56 w 271"/>
                  <a:gd name="T63" fmla="*/ 50 h 183"/>
                  <a:gd name="T64" fmla="*/ 56 w 271"/>
                  <a:gd name="T65" fmla="*/ 50 h 183"/>
                  <a:gd name="T66" fmla="*/ 56 w 271"/>
                  <a:gd name="T67" fmla="*/ 50 h 183"/>
                  <a:gd name="T68" fmla="*/ 56 w 271"/>
                  <a:gd name="T69" fmla="*/ 0 h 183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271"/>
                  <a:gd name="T106" fmla="*/ 0 h 183"/>
                  <a:gd name="T107" fmla="*/ 271 w 271"/>
                  <a:gd name="T108" fmla="*/ 183 h 183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271" h="183">
                    <a:moveTo>
                      <a:pt x="4" y="3"/>
                    </a:moveTo>
                    <a:lnTo>
                      <a:pt x="0" y="23"/>
                    </a:lnTo>
                    <a:lnTo>
                      <a:pt x="0" y="48"/>
                    </a:lnTo>
                    <a:lnTo>
                      <a:pt x="1" y="79"/>
                    </a:lnTo>
                    <a:lnTo>
                      <a:pt x="8" y="106"/>
                    </a:lnTo>
                    <a:lnTo>
                      <a:pt x="11" y="118"/>
                    </a:lnTo>
                    <a:lnTo>
                      <a:pt x="18" y="130"/>
                    </a:lnTo>
                    <a:lnTo>
                      <a:pt x="24" y="139"/>
                    </a:lnTo>
                    <a:lnTo>
                      <a:pt x="33" y="149"/>
                    </a:lnTo>
                    <a:lnTo>
                      <a:pt x="41" y="156"/>
                    </a:lnTo>
                    <a:lnTo>
                      <a:pt x="52" y="163"/>
                    </a:lnTo>
                    <a:lnTo>
                      <a:pt x="62" y="169"/>
                    </a:lnTo>
                    <a:lnTo>
                      <a:pt x="75" y="174"/>
                    </a:lnTo>
                    <a:lnTo>
                      <a:pt x="102" y="180"/>
                    </a:lnTo>
                    <a:lnTo>
                      <a:pt x="135" y="183"/>
                    </a:lnTo>
                    <a:lnTo>
                      <a:pt x="150" y="182"/>
                    </a:lnTo>
                    <a:lnTo>
                      <a:pt x="166" y="180"/>
                    </a:lnTo>
                    <a:lnTo>
                      <a:pt x="179" y="176"/>
                    </a:lnTo>
                    <a:lnTo>
                      <a:pt x="193" y="174"/>
                    </a:lnTo>
                    <a:lnTo>
                      <a:pt x="205" y="169"/>
                    </a:lnTo>
                    <a:lnTo>
                      <a:pt x="216" y="163"/>
                    </a:lnTo>
                    <a:lnTo>
                      <a:pt x="225" y="156"/>
                    </a:lnTo>
                    <a:lnTo>
                      <a:pt x="236" y="149"/>
                    </a:lnTo>
                    <a:lnTo>
                      <a:pt x="242" y="139"/>
                    </a:lnTo>
                    <a:lnTo>
                      <a:pt x="250" y="130"/>
                    </a:lnTo>
                    <a:lnTo>
                      <a:pt x="255" y="118"/>
                    </a:lnTo>
                    <a:lnTo>
                      <a:pt x="258" y="112"/>
                    </a:lnTo>
                    <a:lnTo>
                      <a:pt x="262" y="106"/>
                    </a:lnTo>
                    <a:lnTo>
                      <a:pt x="264" y="92"/>
                    </a:lnTo>
                    <a:lnTo>
                      <a:pt x="268" y="79"/>
                    </a:lnTo>
                    <a:lnTo>
                      <a:pt x="270" y="64"/>
                    </a:lnTo>
                    <a:lnTo>
                      <a:pt x="271" y="48"/>
                    </a:lnTo>
                    <a:lnTo>
                      <a:pt x="270" y="34"/>
                    </a:lnTo>
                    <a:lnTo>
                      <a:pt x="270" y="22"/>
                    </a:lnTo>
                    <a:lnTo>
                      <a:pt x="267" y="0"/>
                    </a:lnTo>
                  </a:path>
                </a:pathLst>
              </a:custGeom>
              <a:noFill/>
              <a:ln w="23813">
                <a:solidFill>
                  <a:srgbClr val="E67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610" name="Freeform 85"/>
              <p:cNvSpPr>
                <a:spLocks/>
              </p:cNvSpPr>
              <p:nvPr/>
            </p:nvSpPr>
            <p:spPr bwMode="auto">
              <a:xfrm>
                <a:off x="3207" y="1515"/>
                <a:ext cx="87" cy="17"/>
              </a:xfrm>
              <a:custGeom>
                <a:avLst/>
                <a:gdLst>
                  <a:gd name="T0" fmla="*/ 44 w 263"/>
                  <a:gd name="T1" fmla="*/ 0 h 51"/>
                  <a:gd name="T2" fmla="*/ 44 w 263"/>
                  <a:gd name="T3" fmla="*/ 50 h 51"/>
                  <a:gd name="T4" fmla="*/ 0 w 263"/>
                  <a:gd name="T5" fmla="*/ 50 h 51"/>
                  <a:gd name="T6" fmla="*/ 0 60000 65536"/>
                  <a:gd name="T7" fmla="*/ 0 60000 65536"/>
                  <a:gd name="T8" fmla="*/ 0 60000 65536"/>
                  <a:gd name="T9" fmla="*/ 0 w 263"/>
                  <a:gd name="T10" fmla="*/ 0 h 51"/>
                  <a:gd name="T11" fmla="*/ 263 w 263"/>
                  <a:gd name="T12" fmla="*/ 51 h 51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63" h="51">
                    <a:moveTo>
                      <a:pt x="263" y="0"/>
                    </a:moveTo>
                    <a:lnTo>
                      <a:pt x="132" y="51"/>
                    </a:lnTo>
                    <a:lnTo>
                      <a:pt x="0" y="3"/>
                    </a:lnTo>
                  </a:path>
                </a:pathLst>
              </a:custGeom>
              <a:noFill/>
              <a:ln w="23813">
                <a:solidFill>
                  <a:srgbClr val="E67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611" name="Freeform 86"/>
              <p:cNvSpPr>
                <a:spLocks/>
              </p:cNvSpPr>
              <p:nvPr/>
            </p:nvSpPr>
            <p:spPr bwMode="auto">
              <a:xfrm>
                <a:off x="2741" y="1534"/>
                <a:ext cx="86" cy="19"/>
              </a:xfrm>
              <a:custGeom>
                <a:avLst/>
                <a:gdLst>
                  <a:gd name="T0" fmla="*/ 50 w 258"/>
                  <a:gd name="T1" fmla="*/ 0 h 58"/>
                  <a:gd name="T2" fmla="*/ 50 w 258"/>
                  <a:gd name="T3" fmla="*/ 38 h 58"/>
                  <a:gd name="T4" fmla="*/ 0 w 258"/>
                  <a:gd name="T5" fmla="*/ 38 h 58"/>
                  <a:gd name="T6" fmla="*/ 0 60000 65536"/>
                  <a:gd name="T7" fmla="*/ 0 60000 65536"/>
                  <a:gd name="T8" fmla="*/ 0 60000 65536"/>
                  <a:gd name="T9" fmla="*/ 0 w 258"/>
                  <a:gd name="T10" fmla="*/ 0 h 58"/>
                  <a:gd name="T11" fmla="*/ 258 w 258"/>
                  <a:gd name="T12" fmla="*/ 58 h 5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58" h="58">
                    <a:moveTo>
                      <a:pt x="258" y="0"/>
                    </a:moveTo>
                    <a:lnTo>
                      <a:pt x="131" y="58"/>
                    </a:lnTo>
                    <a:lnTo>
                      <a:pt x="0" y="10"/>
                    </a:lnTo>
                  </a:path>
                </a:pathLst>
              </a:custGeom>
              <a:noFill/>
              <a:ln w="23813">
                <a:solidFill>
                  <a:srgbClr val="E67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612" name="Freeform 87"/>
              <p:cNvSpPr>
                <a:spLocks/>
              </p:cNvSpPr>
              <p:nvPr/>
            </p:nvSpPr>
            <p:spPr bwMode="auto">
              <a:xfrm>
                <a:off x="2739" y="1534"/>
                <a:ext cx="91" cy="65"/>
              </a:xfrm>
              <a:custGeom>
                <a:avLst/>
                <a:gdLst>
                  <a:gd name="T0" fmla="*/ 53 w 272"/>
                  <a:gd name="T1" fmla="*/ 54 h 194"/>
                  <a:gd name="T2" fmla="*/ 0 w 272"/>
                  <a:gd name="T3" fmla="*/ 54 h 194"/>
                  <a:gd name="T4" fmla="*/ 0 w 272"/>
                  <a:gd name="T5" fmla="*/ 54 h 194"/>
                  <a:gd name="T6" fmla="*/ 0 w 272"/>
                  <a:gd name="T7" fmla="*/ 54 h 194"/>
                  <a:gd name="T8" fmla="*/ 53 w 272"/>
                  <a:gd name="T9" fmla="*/ 54 h 194"/>
                  <a:gd name="T10" fmla="*/ 53 w 272"/>
                  <a:gd name="T11" fmla="*/ 54 h 194"/>
                  <a:gd name="T12" fmla="*/ 53 w 272"/>
                  <a:gd name="T13" fmla="*/ 54 h 194"/>
                  <a:gd name="T14" fmla="*/ 53 w 272"/>
                  <a:gd name="T15" fmla="*/ 54 h 194"/>
                  <a:gd name="T16" fmla="*/ 53 w 272"/>
                  <a:gd name="T17" fmla="*/ 54 h 194"/>
                  <a:gd name="T18" fmla="*/ 53 w 272"/>
                  <a:gd name="T19" fmla="*/ 54 h 194"/>
                  <a:gd name="T20" fmla="*/ 53 w 272"/>
                  <a:gd name="T21" fmla="*/ 54 h 194"/>
                  <a:gd name="T22" fmla="*/ 53 w 272"/>
                  <a:gd name="T23" fmla="*/ 54 h 194"/>
                  <a:gd name="T24" fmla="*/ 53 w 272"/>
                  <a:gd name="T25" fmla="*/ 54 h 194"/>
                  <a:gd name="T26" fmla="*/ 53 w 272"/>
                  <a:gd name="T27" fmla="*/ 54 h 194"/>
                  <a:gd name="T28" fmla="*/ 53 w 272"/>
                  <a:gd name="T29" fmla="*/ 54 h 194"/>
                  <a:gd name="T30" fmla="*/ 53 w 272"/>
                  <a:gd name="T31" fmla="*/ 54 h 194"/>
                  <a:gd name="T32" fmla="*/ 53 w 272"/>
                  <a:gd name="T33" fmla="*/ 54 h 194"/>
                  <a:gd name="T34" fmla="*/ 53 w 272"/>
                  <a:gd name="T35" fmla="*/ 54 h 194"/>
                  <a:gd name="T36" fmla="*/ 53 w 272"/>
                  <a:gd name="T37" fmla="*/ 54 h 194"/>
                  <a:gd name="T38" fmla="*/ 53 w 272"/>
                  <a:gd name="T39" fmla="*/ 54 h 194"/>
                  <a:gd name="T40" fmla="*/ 53 w 272"/>
                  <a:gd name="T41" fmla="*/ 54 h 194"/>
                  <a:gd name="T42" fmla="*/ 53 w 272"/>
                  <a:gd name="T43" fmla="*/ 54 h 194"/>
                  <a:gd name="T44" fmla="*/ 53 w 272"/>
                  <a:gd name="T45" fmla="*/ 54 h 194"/>
                  <a:gd name="T46" fmla="*/ 53 w 272"/>
                  <a:gd name="T47" fmla="*/ 54 h 194"/>
                  <a:gd name="T48" fmla="*/ 53 w 272"/>
                  <a:gd name="T49" fmla="*/ 54 h 194"/>
                  <a:gd name="T50" fmla="*/ 53 w 272"/>
                  <a:gd name="T51" fmla="*/ 54 h 194"/>
                  <a:gd name="T52" fmla="*/ 53 w 272"/>
                  <a:gd name="T53" fmla="*/ 54 h 194"/>
                  <a:gd name="T54" fmla="*/ 53 w 272"/>
                  <a:gd name="T55" fmla="*/ 54 h 194"/>
                  <a:gd name="T56" fmla="*/ 53 w 272"/>
                  <a:gd name="T57" fmla="*/ 54 h 194"/>
                  <a:gd name="T58" fmla="*/ 53 w 272"/>
                  <a:gd name="T59" fmla="*/ 54 h 194"/>
                  <a:gd name="T60" fmla="*/ 53 w 272"/>
                  <a:gd name="T61" fmla="*/ 54 h 194"/>
                  <a:gd name="T62" fmla="*/ 53 w 272"/>
                  <a:gd name="T63" fmla="*/ 54 h 194"/>
                  <a:gd name="T64" fmla="*/ 53 w 272"/>
                  <a:gd name="T65" fmla="*/ 54 h 194"/>
                  <a:gd name="T66" fmla="*/ 53 w 272"/>
                  <a:gd name="T67" fmla="*/ 54 h 194"/>
                  <a:gd name="T68" fmla="*/ 53 w 272"/>
                  <a:gd name="T69" fmla="*/ 0 h 194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272"/>
                  <a:gd name="T106" fmla="*/ 0 h 194"/>
                  <a:gd name="T107" fmla="*/ 272 w 272"/>
                  <a:gd name="T108" fmla="*/ 194 h 194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272" h="194">
                    <a:moveTo>
                      <a:pt x="6" y="10"/>
                    </a:moveTo>
                    <a:lnTo>
                      <a:pt x="1" y="32"/>
                    </a:lnTo>
                    <a:lnTo>
                      <a:pt x="0" y="58"/>
                    </a:lnTo>
                    <a:lnTo>
                      <a:pt x="1" y="89"/>
                    </a:lnTo>
                    <a:lnTo>
                      <a:pt x="7" y="117"/>
                    </a:lnTo>
                    <a:lnTo>
                      <a:pt x="11" y="128"/>
                    </a:lnTo>
                    <a:lnTo>
                      <a:pt x="18" y="140"/>
                    </a:lnTo>
                    <a:lnTo>
                      <a:pt x="24" y="149"/>
                    </a:lnTo>
                    <a:lnTo>
                      <a:pt x="33" y="159"/>
                    </a:lnTo>
                    <a:lnTo>
                      <a:pt x="41" y="166"/>
                    </a:lnTo>
                    <a:lnTo>
                      <a:pt x="51" y="174"/>
                    </a:lnTo>
                    <a:lnTo>
                      <a:pt x="76" y="185"/>
                    </a:lnTo>
                    <a:lnTo>
                      <a:pt x="103" y="192"/>
                    </a:lnTo>
                    <a:lnTo>
                      <a:pt x="119" y="193"/>
                    </a:lnTo>
                    <a:lnTo>
                      <a:pt x="137" y="194"/>
                    </a:lnTo>
                    <a:lnTo>
                      <a:pt x="153" y="193"/>
                    </a:lnTo>
                    <a:lnTo>
                      <a:pt x="168" y="192"/>
                    </a:lnTo>
                    <a:lnTo>
                      <a:pt x="181" y="188"/>
                    </a:lnTo>
                    <a:lnTo>
                      <a:pt x="195" y="185"/>
                    </a:lnTo>
                    <a:lnTo>
                      <a:pt x="201" y="181"/>
                    </a:lnTo>
                    <a:lnTo>
                      <a:pt x="207" y="179"/>
                    </a:lnTo>
                    <a:lnTo>
                      <a:pt x="219" y="174"/>
                    </a:lnTo>
                    <a:lnTo>
                      <a:pt x="228" y="166"/>
                    </a:lnTo>
                    <a:lnTo>
                      <a:pt x="238" y="159"/>
                    </a:lnTo>
                    <a:lnTo>
                      <a:pt x="245" y="149"/>
                    </a:lnTo>
                    <a:lnTo>
                      <a:pt x="253" y="140"/>
                    </a:lnTo>
                    <a:lnTo>
                      <a:pt x="258" y="128"/>
                    </a:lnTo>
                    <a:lnTo>
                      <a:pt x="263" y="117"/>
                    </a:lnTo>
                    <a:lnTo>
                      <a:pt x="265" y="102"/>
                    </a:lnTo>
                    <a:lnTo>
                      <a:pt x="269" y="89"/>
                    </a:lnTo>
                    <a:lnTo>
                      <a:pt x="271" y="74"/>
                    </a:lnTo>
                    <a:lnTo>
                      <a:pt x="272" y="58"/>
                    </a:lnTo>
                    <a:lnTo>
                      <a:pt x="269" y="26"/>
                    </a:lnTo>
                    <a:lnTo>
                      <a:pt x="267" y="12"/>
                    </a:lnTo>
                    <a:lnTo>
                      <a:pt x="264" y="0"/>
                    </a:lnTo>
                  </a:path>
                </a:pathLst>
              </a:custGeom>
              <a:noFill/>
              <a:ln w="23813">
                <a:solidFill>
                  <a:srgbClr val="E67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613" name="Freeform 88"/>
              <p:cNvSpPr>
                <a:spLocks/>
              </p:cNvSpPr>
              <p:nvPr/>
            </p:nvSpPr>
            <p:spPr bwMode="auto">
              <a:xfrm>
                <a:off x="2275" y="1551"/>
                <a:ext cx="90" cy="64"/>
              </a:xfrm>
              <a:custGeom>
                <a:avLst/>
                <a:gdLst>
                  <a:gd name="T0" fmla="*/ 0 w 268"/>
                  <a:gd name="T1" fmla="*/ 59 h 190"/>
                  <a:gd name="T2" fmla="*/ 56 w 268"/>
                  <a:gd name="T3" fmla="*/ 59 h 190"/>
                  <a:gd name="T4" fmla="*/ 56 w 268"/>
                  <a:gd name="T5" fmla="*/ 59 h 190"/>
                  <a:gd name="T6" fmla="*/ 56 w 268"/>
                  <a:gd name="T7" fmla="*/ 59 h 190"/>
                  <a:gd name="T8" fmla="*/ 56 w 268"/>
                  <a:gd name="T9" fmla="*/ 59 h 190"/>
                  <a:gd name="T10" fmla="*/ 56 w 268"/>
                  <a:gd name="T11" fmla="*/ 59 h 190"/>
                  <a:gd name="T12" fmla="*/ 56 w 268"/>
                  <a:gd name="T13" fmla="*/ 59 h 190"/>
                  <a:gd name="T14" fmla="*/ 56 w 268"/>
                  <a:gd name="T15" fmla="*/ 59 h 190"/>
                  <a:gd name="T16" fmla="*/ 56 w 268"/>
                  <a:gd name="T17" fmla="*/ 59 h 190"/>
                  <a:gd name="T18" fmla="*/ 56 w 268"/>
                  <a:gd name="T19" fmla="*/ 59 h 190"/>
                  <a:gd name="T20" fmla="*/ 56 w 268"/>
                  <a:gd name="T21" fmla="*/ 59 h 190"/>
                  <a:gd name="T22" fmla="*/ 56 w 268"/>
                  <a:gd name="T23" fmla="*/ 59 h 190"/>
                  <a:gd name="T24" fmla="*/ 56 w 268"/>
                  <a:gd name="T25" fmla="*/ 59 h 190"/>
                  <a:gd name="T26" fmla="*/ 56 w 268"/>
                  <a:gd name="T27" fmla="*/ 59 h 190"/>
                  <a:gd name="T28" fmla="*/ 56 w 268"/>
                  <a:gd name="T29" fmla="*/ 59 h 190"/>
                  <a:gd name="T30" fmla="*/ 56 w 268"/>
                  <a:gd name="T31" fmla="*/ 59 h 190"/>
                  <a:gd name="T32" fmla="*/ 56 w 268"/>
                  <a:gd name="T33" fmla="*/ 59 h 190"/>
                  <a:gd name="T34" fmla="*/ 56 w 268"/>
                  <a:gd name="T35" fmla="*/ 59 h 190"/>
                  <a:gd name="T36" fmla="*/ 56 w 268"/>
                  <a:gd name="T37" fmla="*/ 59 h 190"/>
                  <a:gd name="T38" fmla="*/ 56 w 268"/>
                  <a:gd name="T39" fmla="*/ 59 h 190"/>
                  <a:gd name="T40" fmla="*/ 56 w 268"/>
                  <a:gd name="T41" fmla="*/ 59 h 190"/>
                  <a:gd name="T42" fmla="*/ 56 w 268"/>
                  <a:gd name="T43" fmla="*/ 59 h 190"/>
                  <a:gd name="T44" fmla="*/ 56 w 268"/>
                  <a:gd name="T45" fmla="*/ 59 h 190"/>
                  <a:gd name="T46" fmla="*/ 56 w 268"/>
                  <a:gd name="T47" fmla="*/ 59 h 190"/>
                  <a:gd name="T48" fmla="*/ 56 w 268"/>
                  <a:gd name="T49" fmla="*/ 59 h 190"/>
                  <a:gd name="T50" fmla="*/ 56 w 268"/>
                  <a:gd name="T51" fmla="*/ 59 h 190"/>
                  <a:gd name="T52" fmla="*/ 56 w 268"/>
                  <a:gd name="T53" fmla="*/ 59 h 190"/>
                  <a:gd name="T54" fmla="*/ 56 w 268"/>
                  <a:gd name="T55" fmla="*/ 59 h 190"/>
                  <a:gd name="T56" fmla="*/ 56 w 268"/>
                  <a:gd name="T57" fmla="*/ 59 h 190"/>
                  <a:gd name="T58" fmla="*/ 56 w 268"/>
                  <a:gd name="T59" fmla="*/ 59 h 190"/>
                  <a:gd name="T60" fmla="*/ 56 w 268"/>
                  <a:gd name="T61" fmla="*/ 59 h 190"/>
                  <a:gd name="T62" fmla="*/ 56 w 268"/>
                  <a:gd name="T63" fmla="*/ 59 h 190"/>
                  <a:gd name="T64" fmla="*/ 56 w 268"/>
                  <a:gd name="T65" fmla="*/ 0 h 190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268"/>
                  <a:gd name="T100" fmla="*/ 0 h 190"/>
                  <a:gd name="T101" fmla="*/ 268 w 268"/>
                  <a:gd name="T102" fmla="*/ 190 h 190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268" h="190">
                    <a:moveTo>
                      <a:pt x="0" y="101"/>
                    </a:moveTo>
                    <a:lnTo>
                      <a:pt x="6" y="120"/>
                    </a:lnTo>
                    <a:lnTo>
                      <a:pt x="15" y="138"/>
                    </a:lnTo>
                    <a:lnTo>
                      <a:pt x="27" y="153"/>
                    </a:lnTo>
                    <a:lnTo>
                      <a:pt x="34" y="159"/>
                    </a:lnTo>
                    <a:lnTo>
                      <a:pt x="43" y="167"/>
                    </a:lnTo>
                    <a:lnTo>
                      <a:pt x="60" y="176"/>
                    </a:lnTo>
                    <a:lnTo>
                      <a:pt x="69" y="180"/>
                    </a:lnTo>
                    <a:lnTo>
                      <a:pt x="80" y="184"/>
                    </a:lnTo>
                    <a:lnTo>
                      <a:pt x="91" y="185"/>
                    </a:lnTo>
                    <a:lnTo>
                      <a:pt x="104" y="188"/>
                    </a:lnTo>
                    <a:lnTo>
                      <a:pt x="131" y="190"/>
                    </a:lnTo>
                    <a:lnTo>
                      <a:pt x="146" y="189"/>
                    </a:lnTo>
                    <a:lnTo>
                      <a:pt x="162" y="188"/>
                    </a:lnTo>
                    <a:lnTo>
                      <a:pt x="169" y="185"/>
                    </a:lnTo>
                    <a:lnTo>
                      <a:pt x="176" y="184"/>
                    </a:lnTo>
                    <a:lnTo>
                      <a:pt x="191" y="181"/>
                    </a:lnTo>
                    <a:lnTo>
                      <a:pt x="202" y="176"/>
                    </a:lnTo>
                    <a:lnTo>
                      <a:pt x="214" y="171"/>
                    </a:lnTo>
                    <a:lnTo>
                      <a:pt x="223" y="163"/>
                    </a:lnTo>
                    <a:lnTo>
                      <a:pt x="233" y="157"/>
                    </a:lnTo>
                    <a:lnTo>
                      <a:pt x="240" y="146"/>
                    </a:lnTo>
                    <a:lnTo>
                      <a:pt x="248" y="137"/>
                    </a:lnTo>
                    <a:lnTo>
                      <a:pt x="253" y="126"/>
                    </a:lnTo>
                    <a:lnTo>
                      <a:pt x="255" y="119"/>
                    </a:lnTo>
                    <a:lnTo>
                      <a:pt x="259" y="114"/>
                    </a:lnTo>
                    <a:lnTo>
                      <a:pt x="262" y="100"/>
                    </a:lnTo>
                    <a:lnTo>
                      <a:pt x="266" y="87"/>
                    </a:lnTo>
                    <a:lnTo>
                      <a:pt x="267" y="71"/>
                    </a:lnTo>
                    <a:lnTo>
                      <a:pt x="268" y="55"/>
                    </a:lnTo>
                    <a:lnTo>
                      <a:pt x="267" y="39"/>
                    </a:lnTo>
                    <a:lnTo>
                      <a:pt x="266" y="24"/>
                    </a:lnTo>
                    <a:lnTo>
                      <a:pt x="261" y="0"/>
                    </a:lnTo>
                  </a:path>
                </a:pathLst>
              </a:custGeom>
              <a:noFill/>
              <a:ln w="23813">
                <a:solidFill>
                  <a:srgbClr val="E67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614" name="Freeform 89"/>
              <p:cNvSpPr>
                <a:spLocks/>
              </p:cNvSpPr>
              <p:nvPr/>
            </p:nvSpPr>
            <p:spPr bwMode="auto">
              <a:xfrm>
                <a:off x="2274" y="1524"/>
                <a:ext cx="88" cy="61"/>
              </a:xfrm>
              <a:custGeom>
                <a:avLst/>
                <a:gdLst>
                  <a:gd name="T0" fmla="*/ 47 w 265"/>
                  <a:gd name="T1" fmla="*/ 55 h 182"/>
                  <a:gd name="T2" fmla="*/ 0 w 265"/>
                  <a:gd name="T3" fmla="*/ 55 h 182"/>
                  <a:gd name="T4" fmla="*/ 0 w 265"/>
                  <a:gd name="T5" fmla="*/ 55 h 182"/>
                  <a:gd name="T6" fmla="*/ 0 w 265"/>
                  <a:gd name="T7" fmla="*/ 55 h 182"/>
                  <a:gd name="T8" fmla="*/ 47 w 265"/>
                  <a:gd name="T9" fmla="*/ 55 h 182"/>
                  <a:gd name="T10" fmla="*/ 47 w 265"/>
                  <a:gd name="T11" fmla="*/ 55 h 182"/>
                  <a:gd name="T12" fmla="*/ 47 w 265"/>
                  <a:gd name="T13" fmla="*/ 55 h 182"/>
                  <a:gd name="T14" fmla="*/ 47 w 265"/>
                  <a:gd name="T15" fmla="*/ 55 h 182"/>
                  <a:gd name="T16" fmla="*/ 47 w 265"/>
                  <a:gd name="T17" fmla="*/ 55 h 182"/>
                  <a:gd name="T18" fmla="*/ 47 w 265"/>
                  <a:gd name="T19" fmla="*/ 55 h 182"/>
                  <a:gd name="T20" fmla="*/ 47 w 265"/>
                  <a:gd name="T21" fmla="*/ 55 h 182"/>
                  <a:gd name="T22" fmla="*/ 47 w 265"/>
                  <a:gd name="T23" fmla="*/ 55 h 182"/>
                  <a:gd name="T24" fmla="*/ 47 w 265"/>
                  <a:gd name="T25" fmla="*/ 55 h 182"/>
                  <a:gd name="T26" fmla="*/ 47 w 265"/>
                  <a:gd name="T27" fmla="*/ 55 h 182"/>
                  <a:gd name="T28" fmla="*/ 47 w 265"/>
                  <a:gd name="T29" fmla="*/ 0 h 182"/>
                  <a:gd name="T30" fmla="*/ 47 w 265"/>
                  <a:gd name="T31" fmla="*/ 0 h 182"/>
                  <a:gd name="T32" fmla="*/ 47 w 265"/>
                  <a:gd name="T33" fmla="*/ 55 h 182"/>
                  <a:gd name="T34" fmla="*/ 47 w 265"/>
                  <a:gd name="T35" fmla="*/ 55 h 182"/>
                  <a:gd name="T36" fmla="*/ 47 w 265"/>
                  <a:gd name="T37" fmla="*/ 55 h 182"/>
                  <a:gd name="T38" fmla="*/ 47 w 265"/>
                  <a:gd name="T39" fmla="*/ 55 h 182"/>
                  <a:gd name="T40" fmla="*/ 47 w 265"/>
                  <a:gd name="T41" fmla="*/ 55 h 182"/>
                  <a:gd name="T42" fmla="*/ 47 w 265"/>
                  <a:gd name="T43" fmla="*/ 55 h 182"/>
                  <a:gd name="T44" fmla="*/ 47 w 265"/>
                  <a:gd name="T45" fmla="*/ 55 h 182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265"/>
                  <a:gd name="T70" fmla="*/ 0 h 182"/>
                  <a:gd name="T71" fmla="*/ 265 w 265"/>
                  <a:gd name="T72" fmla="*/ 182 h 182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265" h="182">
                    <a:moveTo>
                      <a:pt x="4" y="182"/>
                    </a:moveTo>
                    <a:lnTo>
                      <a:pt x="0" y="160"/>
                    </a:lnTo>
                    <a:lnTo>
                      <a:pt x="0" y="136"/>
                    </a:lnTo>
                    <a:lnTo>
                      <a:pt x="1" y="103"/>
                    </a:lnTo>
                    <a:lnTo>
                      <a:pt x="8" y="76"/>
                    </a:lnTo>
                    <a:lnTo>
                      <a:pt x="12" y="63"/>
                    </a:lnTo>
                    <a:lnTo>
                      <a:pt x="18" y="52"/>
                    </a:lnTo>
                    <a:lnTo>
                      <a:pt x="25" y="42"/>
                    </a:lnTo>
                    <a:lnTo>
                      <a:pt x="34" y="34"/>
                    </a:lnTo>
                    <a:lnTo>
                      <a:pt x="42" y="25"/>
                    </a:lnTo>
                    <a:lnTo>
                      <a:pt x="52" y="19"/>
                    </a:lnTo>
                    <a:lnTo>
                      <a:pt x="62" y="12"/>
                    </a:lnTo>
                    <a:lnTo>
                      <a:pt x="75" y="8"/>
                    </a:lnTo>
                    <a:lnTo>
                      <a:pt x="102" y="2"/>
                    </a:lnTo>
                    <a:lnTo>
                      <a:pt x="135" y="0"/>
                    </a:lnTo>
                    <a:lnTo>
                      <a:pt x="160" y="0"/>
                    </a:lnTo>
                    <a:lnTo>
                      <a:pt x="182" y="4"/>
                    </a:lnTo>
                    <a:lnTo>
                      <a:pt x="201" y="11"/>
                    </a:lnTo>
                    <a:lnTo>
                      <a:pt x="219" y="20"/>
                    </a:lnTo>
                    <a:lnTo>
                      <a:pt x="233" y="30"/>
                    </a:lnTo>
                    <a:lnTo>
                      <a:pt x="246" y="44"/>
                    </a:lnTo>
                    <a:lnTo>
                      <a:pt x="256" y="61"/>
                    </a:lnTo>
                    <a:lnTo>
                      <a:pt x="265" y="81"/>
                    </a:lnTo>
                  </a:path>
                </a:pathLst>
              </a:custGeom>
              <a:noFill/>
              <a:ln w="23813">
                <a:solidFill>
                  <a:srgbClr val="E67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615" name="Line 90"/>
              <p:cNvSpPr>
                <a:spLocks noChangeShapeType="1"/>
              </p:cNvSpPr>
              <p:nvPr/>
            </p:nvSpPr>
            <p:spPr bwMode="auto">
              <a:xfrm flipH="1">
                <a:off x="2275" y="1551"/>
                <a:ext cx="87" cy="34"/>
              </a:xfrm>
              <a:prstGeom prst="line">
                <a:avLst/>
              </a:prstGeom>
              <a:noFill/>
              <a:ln w="23813">
                <a:solidFill>
                  <a:srgbClr val="E67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616" name="Line 91"/>
              <p:cNvSpPr>
                <a:spLocks noChangeShapeType="1"/>
              </p:cNvSpPr>
              <p:nvPr/>
            </p:nvSpPr>
            <p:spPr bwMode="auto">
              <a:xfrm flipV="1">
                <a:off x="2827" y="1464"/>
                <a:ext cx="149" cy="70"/>
              </a:xfrm>
              <a:prstGeom prst="line">
                <a:avLst/>
              </a:prstGeom>
              <a:noFill/>
              <a:ln w="23813">
                <a:solidFill>
                  <a:srgbClr val="E67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617" name="Freeform 92"/>
              <p:cNvSpPr>
                <a:spLocks/>
              </p:cNvSpPr>
              <p:nvPr/>
            </p:nvSpPr>
            <p:spPr bwMode="auto">
              <a:xfrm>
                <a:off x="3207" y="1486"/>
                <a:ext cx="87" cy="30"/>
              </a:xfrm>
              <a:custGeom>
                <a:avLst/>
                <a:gdLst>
                  <a:gd name="T0" fmla="*/ 44 w 263"/>
                  <a:gd name="T1" fmla="*/ 50 h 90"/>
                  <a:gd name="T2" fmla="*/ 44 w 263"/>
                  <a:gd name="T3" fmla="*/ 50 h 90"/>
                  <a:gd name="T4" fmla="*/ 44 w 263"/>
                  <a:gd name="T5" fmla="*/ 50 h 90"/>
                  <a:gd name="T6" fmla="*/ 44 w 263"/>
                  <a:gd name="T7" fmla="*/ 50 h 90"/>
                  <a:gd name="T8" fmla="*/ 44 w 263"/>
                  <a:gd name="T9" fmla="*/ 50 h 90"/>
                  <a:gd name="T10" fmla="*/ 44 w 263"/>
                  <a:gd name="T11" fmla="*/ 50 h 90"/>
                  <a:gd name="T12" fmla="*/ 44 w 263"/>
                  <a:gd name="T13" fmla="*/ 50 h 90"/>
                  <a:gd name="T14" fmla="*/ 44 w 263"/>
                  <a:gd name="T15" fmla="*/ 50 h 90"/>
                  <a:gd name="T16" fmla="*/ 44 w 263"/>
                  <a:gd name="T17" fmla="*/ 50 h 90"/>
                  <a:gd name="T18" fmla="*/ 44 w 263"/>
                  <a:gd name="T19" fmla="*/ 0 h 90"/>
                  <a:gd name="T20" fmla="*/ 44 w 263"/>
                  <a:gd name="T21" fmla="*/ 50 h 90"/>
                  <a:gd name="T22" fmla="*/ 44 w 263"/>
                  <a:gd name="T23" fmla="*/ 50 h 90"/>
                  <a:gd name="T24" fmla="*/ 44 w 263"/>
                  <a:gd name="T25" fmla="*/ 50 h 90"/>
                  <a:gd name="T26" fmla="*/ 44 w 263"/>
                  <a:gd name="T27" fmla="*/ 50 h 90"/>
                  <a:gd name="T28" fmla="*/ 44 w 263"/>
                  <a:gd name="T29" fmla="*/ 50 h 90"/>
                  <a:gd name="T30" fmla="*/ 44 w 263"/>
                  <a:gd name="T31" fmla="*/ 50 h 90"/>
                  <a:gd name="T32" fmla="*/ 44 w 263"/>
                  <a:gd name="T33" fmla="*/ 50 h 90"/>
                  <a:gd name="T34" fmla="*/ 0 w 263"/>
                  <a:gd name="T35" fmla="*/ 50 h 90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263"/>
                  <a:gd name="T55" fmla="*/ 0 h 90"/>
                  <a:gd name="T56" fmla="*/ 263 w 263"/>
                  <a:gd name="T57" fmla="*/ 90 h 90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263" h="90">
                    <a:moveTo>
                      <a:pt x="263" y="87"/>
                    </a:moveTo>
                    <a:lnTo>
                      <a:pt x="254" y="65"/>
                    </a:lnTo>
                    <a:lnTo>
                      <a:pt x="245" y="48"/>
                    </a:lnTo>
                    <a:lnTo>
                      <a:pt x="238" y="39"/>
                    </a:lnTo>
                    <a:lnTo>
                      <a:pt x="232" y="33"/>
                    </a:lnTo>
                    <a:lnTo>
                      <a:pt x="218" y="21"/>
                    </a:lnTo>
                    <a:lnTo>
                      <a:pt x="198" y="12"/>
                    </a:lnTo>
                    <a:lnTo>
                      <a:pt x="179" y="5"/>
                    </a:lnTo>
                    <a:lnTo>
                      <a:pt x="155" y="2"/>
                    </a:lnTo>
                    <a:lnTo>
                      <a:pt x="131" y="0"/>
                    </a:lnTo>
                    <a:lnTo>
                      <a:pt x="103" y="2"/>
                    </a:lnTo>
                    <a:lnTo>
                      <a:pt x="80" y="5"/>
                    </a:lnTo>
                    <a:lnTo>
                      <a:pt x="59" y="12"/>
                    </a:lnTo>
                    <a:lnTo>
                      <a:pt x="42" y="22"/>
                    </a:lnTo>
                    <a:lnTo>
                      <a:pt x="27" y="34"/>
                    </a:lnTo>
                    <a:lnTo>
                      <a:pt x="15" y="50"/>
                    </a:lnTo>
                    <a:lnTo>
                      <a:pt x="6" y="68"/>
                    </a:lnTo>
                    <a:lnTo>
                      <a:pt x="0" y="90"/>
                    </a:lnTo>
                  </a:path>
                </a:pathLst>
              </a:custGeom>
              <a:noFill/>
              <a:ln w="23813">
                <a:solidFill>
                  <a:srgbClr val="E67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618" name="Line 93"/>
              <p:cNvSpPr>
                <a:spLocks noChangeShapeType="1"/>
              </p:cNvSpPr>
              <p:nvPr/>
            </p:nvSpPr>
            <p:spPr bwMode="auto">
              <a:xfrm>
                <a:off x="3062" y="1462"/>
                <a:ext cx="145" cy="54"/>
              </a:xfrm>
              <a:prstGeom prst="line">
                <a:avLst/>
              </a:prstGeom>
              <a:noFill/>
              <a:ln w="23813">
                <a:solidFill>
                  <a:srgbClr val="E67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619" name="Freeform 94"/>
              <p:cNvSpPr>
                <a:spLocks/>
              </p:cNvSpPr>
              <p:nvPr/>
            </p:nvSpPr>
            <p:spPr bwMode="auto">
              <a:xfrm>
                <a:off x="2741" y="1508"/>
                <a:ext cx="86" cy="29"/>
              </a:xfrm>
              <a:custGeom>
                <a:avLst/>
                <a:gdLst>
                  <a:gd name="T0" fmla="*/ 50 w 258"/>
                  <a:gd name="T1" fmla="*/ 42 h 88"/>
                  <a:gd name="T2" fmla="*/ 50 w 258"/>
                  <a:gd name="T3" fmla="*/ 42 h 88"/>
                  <a:gd name="T4" fmla="*/ 50 w 258"/>
                  <a:gd name="T5" fmla="*/ 42 h 88"/>
                  <a:gd name="T6" fmla="*/ 50 w 258"/>
                  <a:gd name="T7" fmla="*/ 42 h 88"/>
                  <a:gd name="T8" fmla="*/ 50 w 258"/>
                  <a:gd name="T9" fmla="*/ 42 h 88"/>
                  <a:gd name="T10" fmla="*/ 50 w 258"/>
                  <a:gd name="T11" fmla="*/ 42 h 88"/>
                  <a:gd name="T12" fmla="*/ 50 w 258"/>
                  <a:gd name="T13" fmla="*/ 42 h 88"/>
                  <a:gd name="T14" fmla="*/ 50 w 258"/>
                  <a:gd name="T15" fmla="*/ 0 h 88"/>
                  <a:gd name="T16" fmla="*/ 50 w 258"/>
                  <a:gd name="T17" fmla="*/ 0 h 88"/>
                  <a:gd name="T18" fmla="*/ 50 w 258"/>
                  <a:gd name="T19" fmla="*/ 0 h 88"/>
                  <a:gd name="T20" fmla="*/ 50 w 258"/>
                  <a:gd name="T21" fmla="*/ 42 h 88"/>
                  <a:gd name="T22" fmla="*/ 50 w 258"/>
                  <a:gd name="T23" fmla="*/ 42 h 88"/>
                  <a:gd name="T24" fmla="*/ 50 w 258"/>
                  <a:gd name="T25" fmla="*/ 42 h 88"/>
                  <a:gd name="T26" fmla="*/ 50 w 258"/>
                  <a:gd name="T27" fmla="*/ 42 h 88"/>
                  <a:gd name="T28" fmla="*/ 50 w 258"/>
                  <a:gd name="T29" fmla="*/ 42 h 88"/>
                  <a:gd name="T30" fmla="*/ 50 w 258"/>
                  <a:gd name="T31" fmla="*/ 42 h 88"/>
                  <a:gd name="T32" fmla="*/ 0 w 258"/>
                  <a:gd name="T33" fmla="*/ 42 h 8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58"/>
                  <a:gd name="T52" fmla="*/ 0 h 88"/>
                  <a:gd name="T53" fmla="*/ 258 w 258"/>
                  <a:gd name="T54" fmla="*/ 88 h 88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58" h="88">
                    <a:moveTo>
                      <a:pt x="258" y="78"/>
                    </a:moveTo>
                    <a:lnTo>
                      <a:pt x="249" y="58"/>
                    </a:lnTo>
                    <a:lnTo>
                      <a:pt x="240" y="43"/>
                    </a:lnTo>
                    <a:lnTo>
                      <a:pt x="227" y="29"/>
                    </a:lnTo>
                    <a:lnTo>
                      <a:pt x="213" y="20"/>
                    </a:lnTo>
                    <a:lnTo>
                      <a:pt x="196" y="10"/>
                    </a:lnTo>
                    <a:lnTo>
                      <a:pt x="176" y="4"/>
                    </a:lnTo>
                    <a:lnTo>
                      <a:pt x="154" y="0"/>
                    </a:lnTo>
                    <a:lnTo>
                      <a:pt x="131" y="0"/>
                    </a:lnTo>
                    <a:lnTo>
                      <a:pt x="104" y="1"/>
                    </a:lnTo>
                    <a:lnTo>
                      <a:pt x="80" y="5"/>
                    </a:lnTo>
                    <a:lnTo>
                      <a:pt x="60" y="12"/>
                    </a:lnTo>
                    <a:lnTo>
                      <a:pt x="43" y="22"/>
                    </a:lnTo>
                    <a:lnTo>
                      <a:pt x="27" y="34"/>
                    </a:lnTo>
                    <a:lnTo>
                      <a:pt x="16" y="49"/>
                    </a:lnTo>
                    <a:lnTo>
                      <a:pt x="7" y="66"/>
                    </a:lnTo>
                    <a:lnTo>
                      <a:pt x="0" y="88"/>
                    </a:lnTo>
                  </a:path>
                </a:pathLst>
              </a:custGeom>
              <a:noFill/>
              <a:ln w="23813">
                <a:solidFill>
                  <a:srgbClr val="E67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620" name="Freeform 95"/>
              <p:cNvSpPr>
                <a:spLocks/>
              </p:cNvSpPr>
              <p:nvPr/>
            </p:nvSpPr>
            <p:spPr bwMode="auto">
              <a:xfrm>
                <a:off x="2510" y="1485"/>
                <a:ext cx="87" cy="30"/>
              </a:xfrm>
              <a:custGeom>
                <a:avLst/>
                <a:gdLst>
                  <a:gd name="T0" fmla="*/ 0 w 261"/>
                  <a:gd name="T1" fmla="*/ 42 h 91"/>
                  <a:gd name="T2" fmla="*/ 50 w 261"/>
                  <a:gd name="T3" fmla="*/ 42 h 91"/>
                  <a:gd name="T4" fmla="*/ 50 w 261"/>
                  <a:gd name="T5" fmla="*/ 42 h 91"/>
                  <a:gd name="T6" fmla="*/ 50 w 261"/>
                  <a:gd name="T7" fmla="*/ 42 h 91"/>
                  <a:gd name="T8" fmla="*/ 50 w 261"/>
                  <a:gd name="T9" fmla="*/ 42 h 91"/>
                  <a:gd name="T10" fmla="*/ 50 w 261"/>
                  <a:gd name="T11" fmla="*/ 42 h 91"/>
                  <a:gd name="T12" fmla="*/ 50 w 261"/>
                  <a:gd name="T13" fmla="*/ 42 h 91"/>
                  <a:gd name="T14" fmla="*/ 50 w 261"/>
                  <a:gd name="T15" fmla="*/ 42 h 91"/>
                  <a:gd name="T16" fmla="*/ 50 w 261"/>
                  <a:gd name="T17" fmla="*/ 42 h 91"/>
                  <a:gd name="T18" fmla="*/ 50 w 261"/>
                  <a:gd name="T19" fmla="*/ 42 h 91"/>
                  <a:gd name="T20" fmla="*/ 50 w 261"/>
                  <a:gd name="T21" fmla="*/ 42 h 91"/>
                  <a:gd name="T22" fmla="*/ 50 w 261"/>
                  <a:gd name="T23" fmla="*/ 42 h 91"/>
                  <a:gd name="T24" fmla="*/ 50 w 261"/>
                  <a:gd name="T25" fmla="*/ 42 h 91"/>
                  <a:gd name="T26" fmla="*/ 50 w 261"/>
                  <a:gd name="T27" fmla="*/ 42 h 91"/>
                  <a:gd name="T28" fmla="*/ 50 w 261"/>
                  <a:gd name="T29" fmla="*/ 42 h 91"/>
                  <a:gd name="T30" fmla="*/ 50 w 261"/>
                  <a:gd name="T31" fmla="*/ 42 h 91"/>
                  <a:gd name="T32" fmla="*/ 50 w 261"/>
                  <a:gd name="T33" fmla="*/ 42 h 91"/>
                  <a:gd name="T34" fmla="*/ 50 w 261"/>
                  <a:gd name="T35" fmla="*/ 42 h 91"/>
                  <a:gd name="T36" fmla="*/ 50 w 261"/>
                  <a:gd name="T37" fmla="*/ 42 h 91"/>
                  <a:gd name="T38" fmla="*/ 50 w 261"/>
                  <a:gd name="T39" fmla="*/ 42 h 91"/>
                  <a:gd name="T40" fmla="*/ 50 w 261"/>
                  <a:gd name="T41" fmla="*/ 42 h 91"/>
                  <a:gd name="T42" fmla="*/ 50 w 261"/>
                  <a:gd name="T43" fmla="*/ 42 h 91"/>
                  <a:gd name="T44" fmla="*/ 50 w 261"/>
                  <a:gd name="T45" fmla="*/ 42 h 91"/>
                  <a:gd name="T46" fmla="*/ 50 w 261"/>
                  <a:gd name="T47" fmla="*/ 42 h 91"/>
                  <a:gd name="T48" fmla="*/ 50 w 261"/>
                  <a:gd name="T49" fmla="*/ 42 h 91"/>
                  <a:gd name="T50" fmla="*/ 50 w 261"/>
                  <a:gd name="T51" fmla="*/ 42 h 91"/>
                  <a:gd name="T52" fmla="*/ 50 w 261"/>
                  <a:gd name="T53" fmla="*/ 42 h 91"/>
                  <a:gd name="T54" fmla="*/ 50 w 261"/>
                  <a:gd name="T55" fmla="*/ 42 h 91"/>
                  <a:gd name="T56" fmla="*/ 50 w 261"/>
                  <a:gd name="T57" fmla="*/ 42 h 91"/>
                  <a:gd name="T58" fmla="*/ 50 w 261"/>
                  <a:gd name="T59" fmla="*/ 0 h 91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w 261"/>
                  <a:gd name="T91" fmla="*/ 0 h 91"/>
                  <a:gd name="T92" fmla="*/ 261 w 261"/>
                  <a:gd name="T93" fmla="*/ 91 h 91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T90" t="T91" r="T92" b="T93"/>
                <a:pathLst>
                  <a:path w="261" h="91">
                    <a:moveTo>
                      <a:pt x="0" y="9"/>
                    </a:moveTo>
                    <a:lnTo>
                      <a:pt x="6" y="28"/>
                    </a:lnTo>
                    <a:lnTo>
                      <a:pt x="15" y="44"/>
                    </a:lnTo>
                    <a:lnTo>
                      <a:pt x="27" y="59"/>
                    </a:lnTo>
                    <a:lnTo>
                      <a:pt x="44" y="70"/>
                    </a:lnTo>
                    <a:lnTo>
                      <a:pt x="61" y="79"/>
                    </a:lnTo>
                    <a:lnTo>
                      <a:pt x="80" y="86"/>
                    </a:lnTo>
                    <a:lnTo>
                      <a:pt x="102" y="90"/>
                    </a:lnTo>
                    <a:lnTo>
                      <a:pt x="130" y="91"/>
                    </a:lnTo>
                    <a:lnTo>
                      <a:pt x="135" y="90"/>
                    </a:lnTo>
                    <a:lnTo>
                      <a:pt x="141" y="90"/>
                    </a:lnTo>
                    <a:lnTo>
                      <a:pt x="154" y="89"/>
                    </a:lnTo>
                    <a:lnTo>
                      <a:pt x="166" y="86"/>
                    </a:lnTo>
                    <a:lnTo>
                      <a:pt x="171" y="85"/>
                    </a:lnTo>
                    <a:lnTo>
                      <a:pt x="178" y="85"/>
                    </a:lnTo>
                    <a:lnTo>
                      <a:pt x="181" y="82"/>
                    </a:lnTo>
                    <a:lnTo>
                      <a:pt x="187" y="81"/>
                    </a:lnTo>
                    <a:lnTo>
                      <a:pt x="197" y="77"/>
                    </a:lnTo>
                    <a:lnTo>
                      <a:pt x="206" y="72"/>
                    </a:lnTo>
                    <a:lnTo>
                      <a:pt x="216" y="68"/>
                    </a:lnTo>
                    <a:lnTo>
                      <a:pt x="223" y="60"/>
                    </a:lnTo>
                    <a:lnTo>
                      <a:pt x="231" y="54"/>
                    </a:lnTo>
                    <a:lnTo>
                      <a:pt x="237" y="46"/>
                    </a:lnTo>
                    <a:lnTo>
                      <a:pt x="240" y="42"/>
                    </a:lnTo>
                    <a:lnTo>
                      <a:pt x="244" y="39"/>
                    </a:lnTo>
                    <a:lnTo>
                      <a:pt x="248" y="29"/>
                    </a:lnTo>
                    <a:lnTo>
                      <a:pt x="253" y="20"/>
                    </a:lnTo>
                    <a:lnTo>
                      <a:pt x="257" y="9"/>
                    </a:lnTo>
                    <a:lnTo>
                      <a:pt x="258" y="4"/>
                    </a:lnTo>
                    <a:lnTo>
                      <a:pt x="261" y="0"/>
                    </a:lnTo>
                  </a:path>
                </a:pathLst>
              </a:custGeom>
              <a:noFill/>
              <a:ln w="23813">
                <a:solidFill>
                  <a:srgbClr val="E67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621" name="Line 96"/>
              <p:cNvSpPr>
                <a:spLocks noChangeShapeType="1"/>
              </p:cNvSpPr>
              <p:nvPr/>
            </p:nvSpPr>
            <p:spPr bwMode="auto">
              <a:xfrm>
                <a:off x="2597" y="1485"/>
                <a:ext cx="144" cy="52"/>
              </a:xfrm>
              <a:prstGeom prst="line">
                <a:avLst/>
              </a:prstGeom>
              <a:noFill/>
              <a:ln w="23813">
                <a:solidFill>
                  <a:srgbClr val="E67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622" name="Line 97"/>
              <p:cNvSpPr>
                <a:spLocks noChangeShapeType="1"/>
              </p:cNvSpPr>
              <p:nvPr/>
            </p:nvSpPr>
            <p:spPr bwMode="auto">
              <a:xfrm flipV="1">
                <a:off x="2362" y="1488"/>
                <a:ext cx="148" cy="63"/>
              </a:xfrm>
              <a:prstGeom prst="line">
                <a:avLst/>
              </a:prstGeom>
              <a:noFill/>
              <a:ln w="23813">
                <a:solidFill>
                  <a:srgbClr val="E67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623" name="Line 98"/>
              <p:cNvSpPr>
                <a:spLocks noChangeShapeType="1"/>
              </p:cNvSpPr>
              <p:nvPr/>
            </p:nvSpPr>
            <p:spPr bwMode="auto">
              <a:xfrm flipV="1">
                <a:off x="3294" y="1457"/>
                <a:ext cx="147" cy="58"/>
              </a:xfrm>
              <a:prstGeom prst="line">
                <a:avLst/>
              </a:prstGeom>
              <a:noFill/>
              <a:ln w="23813">
                <a:solidFill>
                  <a:srgbClr val="E67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624" name="Freeform 99"/>
              <p:cNvSpPr>
                <a:spLocks/>
              </p:cNvSpPr>
              <p:nvPr/>
            </p:nvSpPr>
            <p:spPr bwMode="auto">
              <a:xfrm>
                <a:off x="2051" y="1634"/>
                <a:ext cx="80" cy="46"/>
              </a:xfrm>
              <a:custGeom>
                <a:avLst/>
                <a:gdLst>
                  <a:gd name="T0" fmla="*/ 50 w 240"/>
                  <a:gd name="T1" fmla="*/ 0 h 139"/>
                  <a:gd name="T2" fmla="*/ 50 w 240"/>
                  <a:gd name="T3" fmla="*/ 44 h 139"/>
                  <a:gd name="T4" fmla="*/ 0 w 240"/>
                  <a:gd name="T5" fmla="*/ 44 h 139"/>
                  <a:gd name="T6" fmla="*/ 0 60000 65536"/>
                  <a:gd name="T7" fmla="*/ 0 60000 65536"/>
                  <a:gd name="T8" fmla="*/ 0 60000 65536"/>
                  <a:gd name="T9" fmla="*/ 0 w 240"/>
                  <a:gd name="T10" fmla="*/ 0 h 139"/>
                  <a:gd name="T11" fmla="*/ 240 w 240"/>
                  <a:gd name="T12" fmla="*/ 139 h 139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40" h="139">
                    <a:moveTo>
                      <a:pt x="240" y="0"/>
                    </a:moveTo>
                    <a:lnTo>
                      <a:pt x="105" y="46"/>
                    </a:lnTo>
                    <a:lnTo>
                      <a:pt x="0" y="139"/>
                    </a:lnTo>
                  </a:path>
                </a:pathLst>
              </a:custGeom>
              <a:noFill/>
              <a:ln w="23813">
                <a:solidFill>
                  <a:srgbClr val="E67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625" name="Freeform 100"/>
              <p:cNvSpPr>
                <a:spLocks/>
              </p:cNvSpPr>
              <p:nvPr/>
            </p:nvSpPr>
            <p:spPr bwMode="auto">
              <a:xfrm>
                <a:off x="2042" y="1604"/>
                <a:ext cx="89" cy="76"/>
              </a:xfrm>
              <a:custGeom>
                <a:avLst/>
                <a:gdLst>
                  <a:gd name="T0" fmla="*/ 50 w 267"/>
                  <a:gd name="T1" fmla="*/ 50 h 228"/>
                  <a:gd name="T2" fmla="*/ 50 w 267"/>
                  <a:gd name="T3" fmla="*/ 50 h 228"/>
                  <a:gd name="T4" fmla="*/ 50 w 267"/>
                  <a:gd name="T5" fmla="*/ 50 h 228"/>
                  <a:gd name="T6" fmla="*/ 50 w 267"/>
                  <a:gd name="T7" fmla="*/ 50 h 228"/>
                  <a:gd name="T8" fmla="*/ 50 w 267"/>
                  <a:gd name="T9" fmla="*/ 50 h 228"/>
                  <a:gd name="T10" fmla="*/ 50 w 267"/>
                  <a:gd name="T11" fmla="*/ 50 h 228"/>
                  <a:gd name="T12" fmla="*/ 50 w 267"/>
                  <a:gd name="T13" fmla="*/ 50 h 228"/>
                  <a:gd name="T14" fmla="*/ 50 w 267"/>
                  <a:gd name="T15" fmla="*/ 50 h 228"/>
                  <a:gd name="T16" fmla="*/ 50 w 267"/>
                  <a:gd name="T17" fmla="*/ 50 h 228"/>
                  <a:gd name="T18" fmla="*/ 50 w 267"/>
                  <a:gd name="T19" fmla="*/ 50 h 228"/>
                  <a:gd name="T20" fmla="*/ 50 w 267"/>
                  <a:gd name="T21" fmla="*/ 0 h 228"/>
                  <a:gd name="T22" fmla="*/ 50 w 267"/>
                  <a:gd name="T23" fmla="*/ 0 h 228"/>
                  <a:gd name="T24" fmla="*/ 50 w 267"/>
                  <a:gd name="T25" fmla="*/ 0 h 228"/>
                  <a:gd name="T26" fmla="*/ 50 w 267"/>
                  <a:gd name="T27" fmla="*/ 50 h 228"/>
                  <a:gd name="T28" fmla="*/ 50 w 267"/>
                  <a:gd name="T29" fmla="*/ 50 h 228"/>
                  <a:gd name="T30" fmla="*/ 50 w 267"/>
                  <a:gd name="T31" fmla="*/ 50 h 228"/>
                  <a:gd name="T32" fmla="*/ 50 w 267"/>
                  <a:gd name="T33" fmla="*/ 50 h 228"/>
                  <a:gd name="T34" fmla="*/ 50 w 267"/>
                  <a:gd name="T35" fmla="*/ 50 h 228"/>
                  <a:gd name="T36" fmla="*/ 50 w 267"/>
                  <a:gd name="T37" fmla="*/ 50 h 228"/>
                  <a:gd name="T38" fmla="*/ 50 w 267"/>
                  <a:gd name="T39" fmla="*/ 50 h 228"/>
                  <a:gd name="T40" fmla="*/ 50 w 267"/>
                  <a:gd name="T41" fmla="*/ 50 h 228"/>
                  <a:gd name="T42" fmla="*/ 50 w 267"/>
                  <a:gd name="T43" fmla="*/ 50 h 228"/>
                  <a:gd name="T44" fmla="*/ 0 w 267"/>
                  <a:gd name="T45" fmla="*/ 50 h 228"/>
                  <a:gd name="T46" fmla="*/ 0 w 267"/>
                  <a:gd name="T47" fmla="*/ 50 h 228"/>
                  <a:gd name="T48" fmla="*/ 0 w 267"/>
                  <a:gd name="T49" fmla="*/ 50 h 228"/>
                  <a:gd name="T50" fmla="*/ 50 w 267"/>
                  <a:gd name="T51" fmla="*/ 50 h 228"/>
                  <a:gd name="T52" fmla="*/ 50 w 267"/>
                  <a:gd name="T53" fmla="*/ 50 h 228"/>
                  <a:gd name="T54" fmla="*/ 50 w 267"/>
                  <a:gd name="T55" fmla="*/ 50 h 228"/>
                  <a:gd name="T56" fmla="*/ 50 w 267"/>
                  <a:gd name="T57" fmla="*/ 50 h 228"/>
                  <a:gd name="T58" fmla="*/ 50 w 267"/>
                  <a:gd name="T59" fmla="*/ 50 h 228"/>
                  <a:gd name="T60" fmla="*/ 50 w 267"/>
                  <a:gd name="T61" fmla="*/ 50 h 228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267"/>
                  <a:gd name="T94" fmla="*/ 0 h 228"/>
                  <a:gd name="T95" fmla="*/ 267 w 267"/>
                  <a:gd name="T96" fmla="*/ 228 h 228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267" h="228">
                    <a:moveTo>
                      <a:pt x="267" y="89"/>
                    </a:moveTo>
                    <a:lnTo>
                      <a:pt x="259" y="67"/>
                    </a:lnTo>
                    <a:lnTo>
                      <a:pt x="254" y="57"/>
                    </a:lnTo>
                    <a:lnTo>
                      <a:pt x="250" y="49"/>
                    </a:lnTo>
                    <a:lnTo>
                      <a:pt x="244" y="40"/>
                    </a:lnTo>
                    <a:lnTo>
                      <a:pt x="237" y="34"/>
                    </a:lnTo>
                    <a:lnTo>
                      <a:pt x="223" y="22"/>
                    </a:lnTo>
                    <a:lnTo>
                      <a:pt x="213" y="15"/>
                    </a:lnTo>
                    <a:lnTo>
                      <a:pt x="203" y="12"/>
                    </a:lnTo>
                    <a:lnTo>
                      <a:pt x="184" y="5"/>
                    </a:lnTo>
                    <a:lnTo>
                      <a:pt x="159" y="1"/>
                    </a:lnTo>
                    <a:lnTo>
                      <a:pt x="135" y="0"/>
                    </a:lnTo>
                    <a:lnTo>
                      <a:pt x="102" y="1"/>
                    </a:lnTo>
                    <a:lnTo>
                      <a:pt x="75" y="8"/>
                    </a:lnTo>
                    <a:lnTo>
                      <a:pt x="62" y="12"/>
                    </a:lnTo>
                    <a:lnTo>
                      <a:pt x="52" y="18"/>
                    </a:lnTo>
                    <a:lnTo>
                      <a:pt x="41" y="25"/>
                    </a:lnTo>
                    <a:lnTo>
                      <a:pt x="34" y="34"/>
                    </a:lnTo>
                    <a:lnTo>
                      <a:pt x="24" y="41"/>
                    </a:lnTo>
                    <a:lnTo>
                      <a:pt x="18" y="52"/>
                    </a:lnTo>
                    <a:lnTo>
                      <a:pt x="12" y="62"/>
                    </a:lnTo>
                    <a:lnTo>
                      <a:pt x="8" y="75"/>
                    </a:lnTo>
                    <a:lnTo>
                      <a:pt x="1" y="102"/>
                    </a:lnTo>
                    <a:lnTo>
                      <a:pt x="0" y="135"/>
                    </a:lnTo>
                    <a:lnTo>
                      <a:pt x="1" y="162"/>
                    </a:lnTo>
                    <a:lnTo>
                      <a:pt x="2" y="175"/>
                    </a:lnTo>
                    <a:lnTo>
                      <a:pt x="6" y="188"/>
                    </a:lnTo>
                    <a:lnTo>
                      <a:pt x="9" y="198"/>
                    </a:lnTo>
                    <a:lnTo>
                      <a:pt x="14" y="209"/>
                    </a:lnTo>
                    <a:lnTo>
                      <a:pt x="19" y="218"/>
                    </a:lnTo>
                    <a:lnTo>
                      <a:pt x="27" y="228"/>
                    </a:lnTo>
                  </a:path>
                </a:pathLst>
              </a:custGeom>
              <a:noFill/>
              <a:ln w="23813">
                <a:solidFill>
                  <a:srgbClr val="E67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626" name="Freeform 101"/>
              <p:cNvSpPr>
                <a:spLocks/>
              </p:cNvSpPr>
              <p:nvPr/>
            </p:nvSpPr>
            <p:spPr bwMode="auto">
              <a:xfrm>
                <a:off x="2051" y="1634"/>
                <a:ext cx="82" cy="61"/>
              </a:xfrm>
              <a:custGeom>
                <a:avLst/>
                <a:gdLst>
                  <a:gd name="T0" fmla="*/ 0 w 245"/>
                  <a:gd name="T1" fmla="*/ 50 h 183"/>
                  <a:gd name="T2" fmla="*/ 53 w 245"/>
                  <a:gd name="T3" fmla="*/ 50 h 183"/>
                  <a:gd name="T4" fmla="*/ 53 w 245"/>
                  <a:gd name="T5" fmla="*/ 50 h 183"/>
                  <a:gd name="T6" fmla="*/ 53 w 245"/>
                  <a:gd name="T7" fmla="*/ 50 h 183"/>
                  <a:gd name="T8" fmla="*/ 53 w 245"/>
                  <a:gd name="T9" fmla="*/ 50 h 183"/>
                  <a:gd name="T10" fmla="*/ 53 w 245"/>
                  <a:gd name="T11" fmla="*/ 50 h 183"/>
                  <a:gd name="T12" fmla="*/ 53 w 245"/>
                  <a:gd name="T13" fmla="*/ 50 h 183"/>
                  <a:gd name="T14" fmla="*/ 53 w 245"/>
                  <a:gd name="T15" fmla="*/ 50 h 183"/>
                  <a:gd name="T16" fmla="*/ 53 w 245"/>
                  <a:gd name="T17" fmla="*/ 50 h 183"/>
                  <a:gd name="T18" fmla="*/ 53 w 245"/>
                  <a:gd name="T19" fmla="*/ 50 h 183"/>
                  <a:gd name="T20" fmla="*/ 53 w 245"/>
                  <a:gd name="T21" fmla="*/ 50 h 183"/>
                  <a:gd name="T22" fmla="*/ 53 w 245"/>
                  <a:gd name="T23" fmla="*/ 50 h 183"/>
                  <a:gd name="T24" fmla="*/ 53 w 245"/>
                  <a:gd name="T25" fmla="*/ 50 h 183"/>
                  <a:gd name="T26" fmla="*/ 53 w 245"/>
                  <a:gd name="T27" fmla="*/ 50 h 183"/>
                  <a:gd name="T28" fmla="*/ 53 w 245"/>
                  <a:gd name="T29" fmla="*/ 50 h 183"/>
                  <a:gd name="T30" fmla="*/ 53 w 245"/>
                  <a:gd name="T31" fmla="*/ 50 h 183"/>
                  <a:gd name="T32" fmla="*/ 53 w 245"/>
                  <a:gd name="T33" fmla="*/ 50 h 183"/>
                  <a:gd name="T34" fmla="*/ 53 w 245"/>
                  <a:gd name="T35" fmla="*/ 50 h 183"/>
                  <a:gd name="T36" fmla="*/ 53 w 245"/>
                  <a:gd name="T37" fmla="*/ 50 h 183"/>
                  <a:gd name="T38" fmla="*/ 53 w 245"/>
                  <a:gd name="T39" fmla="*/ 50 h 183"/>
                  <a:gd name="T40" fmla="*/ 53 w 245"/>
                  <a:gd name="T41" fmla="*/ 50 h 183"/>
                  <a:gd name="T42" fmla="*/ 53 w 245"/>
                  <a:gd name="T43" fmla="*/ 50 h 183"/>
                  <a:gd name="T44" fmla="*/ 53 w 245"/>
                  <a:gd name="T45" fmla="*/ 50 h 183"/>
                  <a:gd name="T46" fmla="*/ 53 w 245"/>
                  <a:gd name="T47" fmla="*/ 50 h 183"/>
                  <a:gd name="T48" fmla="*/ 53 w 245"/>
                  <a:gd name="T49" fmla="*/ 50 h 183"/>
                  <a:gd name="T50" fmla="*/ 53 w 245"/>
                  <a:gd name="T51" fmla="*/ 50 h 183"/>
                  <a:gd name="T52" fmla="*/ 53 w 245"/>
                  <a:gd name="T53" fmla="*/ 50 h 183"/>
                  <a:gd name="T54" fmla="*/ 53 w 245"/>
                  <a:gd name="T55" fmla="*/ 50 h 183"/>
                  <a:gd name="T56" fmla="*/ 53 w 245"/>
                  <a:gd name="T57" fmla="*/ 50 h 183"/>
                  <a:gd name="T58" fmla="*/ 53 w 245"/>
                  <a:gd name="T59" fmla="*/ 50 h 183"/>
                  <a:gd name="T60" fmla="*/ 53 w 245"/>
                  <a:gd name="T61" fmla="*/ 0 h 183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245"/>
                  <a:gd name="T94" fmla="*/ 0 h 183"/>
                  <a:gd name="T95" fmla="*/ 245 w 245"/>
                  <a:gd name="T96" fmla="*/ 183 h 183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245" h="183">
                    <a:moveTo>
                      <a:pt x="0" y="139"/>
                    </a:moveTo>
                    <a:lnTo>
                      <a:pt x="8" y="148"/>
                    </a:lnTo>
                    <a:lnTo>
                      <a:pt x="18" y="157"/>
                    </a:lnTo>
                    <a:lnTo>
                      <a:pt x="29" y="165"/>
                    </a:lnTo>
                    <a:lnTo>
                      <a:pt x="43" y="172"/>
                    </a:lnTo>
                    <a:lnTo>
                      <a:pt x="56" y="175"/>
                    </a:lnTo>
                    <a:lnTo>
                      <a:pt x="71" y="179"/>
                    </a:lnTo>
                    <a:lnTo>
                      <a:pt x="88" y="182"/>
                    </a:lnTo>
                    <a:lnTo>
                      <a:pt x="108" y="183"/>
                    </a:lnTo>
                    <a:lnTo>
                      <a:pt x="123" y="182"/>
                    </a:lnTo>
                    <a:lnTo>
                      <a:pt x="139" y="181"/>
                    </a:lnTo>
                    <a:lnTo>
                      <a:pt x="145" y="178"/>
                    </a:lnTo>
                    <a:lnTo>
                      <a:pt x="153" y="177"/>
                    </a:lnTo>
                    <a:lnTo>
                      <a:pt x="167" y="174"/>
                    </a:lnTo>
                    <a:lnTo>
                      <a:pt x="173" y="170"/>
                    </a:lnTo>
                    <a:lnTo>
                      <a:pt x="179" y="168"/>
                    </a:lnTo>
                    <a:lnTo>
                      <a:pt x="191" y="162"/>
                    </a:lnTo>
                    <a:lnTo>
                      <a:pt x="200" y="155"/>
                    </a:lnTo>
                    <a:lnTo>
                      <a:pt x="210" y="148"/>
                    </a:lnTo>
                    <a:lnTo>
                      <a:pt x="217" y="138"/>
                    </a:lnTo>
                    <a:lnTo>
                      <a:pt x="224" y="129"/>
                    </a:lnTo>
                    <a:lnTo>
                      <a:pt x="230" y="117"/>
                    </a:lnTo>
                    <a:lnTo>
                      <a:pt x="232" y="111"/>
                    </a:lnTo>
                    <a:lnTo>
                      <a:pt x="236" y="105"/>
                    </a:lnTo>
                    <a:lnTo>
                      <a:pt x="239" y="91"/>
                    </a:lnTo>
                    <a:lnTo>
                      <a:pt x="240" y="83"/>
                    </a:lnTo>
                    <a:lnTo>
                      <a:pt x="243" y="77"/>
                    </a:lnTo>
                    <a:lnTo>
                      <a:pt x="244" y="61"/>
                    </a:lnTo>
                    <a:lnTo>
                      <a:pt x="245" y="46"/>
                    </a:lnTo>
                    <a:lnTo>
                      <a:pt x="244" y="21"/>
                    </a:lnTo>
                    <a:lnTo>
                      <a:pt x="240" y="0"/>
                    </a:lnTo>
                  </a:path>
                </a:pathLst>
              </a:custGeom>
              <a:noFill/>
              <a:ln w="23813">
                <a:solidFill>
                  <a:srgbClr val="E67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627" name="Freeform 102"/>
              <p:cNvSpPr>
                <a:spLocks/>
              </p:cNvSpPr>
              <p:nvPr/>
            </p:nvSpPr>
            <p:spPr bwMode="auto">
              <a:xfrm>
                <a:off x="1808" y="1807"/>
                <a:ext cx="83" cy="81"/>
              </a:xfrm>
              <a:custGeom>
                <a:avLst/>
                <a:gdLst>
                  <a:gd name="T0" fmla="*/ 53 w 248"/>
                  <a:gd name="T1" fmla="*/ 44 h 245"/>
                  <a:gd name="T2" fmla="*/ 53 w 248"/>
                  <a:gd name="T3" fmla="*/ 44 h 245"/>
                  <a:gd name="T4" fmla="*/ 53 w 248"/>
                  <a:gd name="T5" fmla="*/ 44 h 245"/>
                  <a:gd name="T6" fmla="*/ 53 w 248"/>
                  <a:gd name="T7" fmla="*/ 44 h 245"/>
                  <a:gd name="T8" fmla="*/ 53 w 248"/>
                  <a:gd name="T9" fmla="*/ 44 h 245"/>
                  <a:gd name="T10" fmla="*/ 53 w 248"/>
                  <a:gd name="T11" fmla="*/ 44 h 245"/>
                  <a:gd name="T12" fmla="*/ 53 w 248"/>
                  <a:gd name="T13" fmla="*/ 44 h 245"/>
                  <a:gd name="T14" fmla="*/ 53 w 248"/>
                  <a:gd name="T15" fmla="*/ 0 h 245"/>
                  <a:gd name="T16" fmla="*/ 53 w 248"/>
                  <a:gd name="T17" fmla="*/ 0 h 245"/>
                  <a:gd name="T18" fmla="*/ 53 w 248"/>
                  <a:gd name="T19" fmla="*/ 0 h 245"/>
                  <a:gd name="T20" fmla="*/ 53 w 248"/>
                  <a:gd name="T21" fmla="*/ 44 h 245"/>
                  <a:gd name="T22" fmla="*/ 53 w 248"/>
                  <a:gd name="T23" fmla="*/ 44 h 245"/>
                  <a:gd name="T24" fmla="*/ 53 w 248"/>
                  <a:gd name="T25" fmla="*/ 44 h 245"/>
                  <a:gd name="T26" fmla="*/ 53 w 248"/>
                  <a:gd name="T27" fmla="*/ 44 h 245"/>
                  <a:gd name="T28" fmla="*/ 53 w 248"/>
                  <a:gd name="T29" fmla="*/ 44 h 245"/>
                  <a:gd name="T30" fmla="*/ 53 w 248"/>
                  <a:gd name="T31" fmla="*/ 44 h 245"/>
                  <a:gd name="T32" fmla="*/ 53 w 248"/>
                  <a:gd name="T33" fmla="*/ 44 h 245"/>
                  <a:gd name="T34" fmla="*/ 0 w 248"/>
                  <a:gd name="T35" fmla="*/ 44 h 245"/>
                  <a:gd name="T36" fmla="*/ 0 w 248"/>
                  <a:gd name="T37" fmla="*/ 44 h 245"/>
                  <a:gd name="T38" fmla="*/ 0 w 248"/>
                  <a:gd name="T39" fmla="*/ 44 h 245"/>
                  <a:gd name="T40" fmla="*/ 53 w 248"/>
                  <a:gd name="T41" fmla="*/ 44 h 245"/>
                  <a:gd name="T42" fmla="*/ 53 w 248"/>
                  <a:gd name="T43" fmla="*/ 44 h 245"/>
                  <a:gd name="T44" fmla="*/ 53 w 248"/>
                  <a:gd name="T45" fmla="*/ 44 h 245"/>
                  <a:gd name="T46" fmla="*/ 53 w 248"/>
                  <a:gd name="T47" fmla="*/ 44 h 245"/>
                  <a:gd name="T48" fmla="*/ 53 w 248"/>
                  <a:gd name="T49" fmla="*/ 44 h 245"/>
                  <a:gd name="T50" fmla="*/ 53 w 248"/>
                  <a:gd name="T51" fmla="*/ 44 h 245"/>
                  <a:gd name="T52" fmla="*/ 53 w 248"/>
                  <a:gd name="T53" fmla="*/ 44 h 245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248"/>
                  <a:gd name="T82" fmla="*/ 0 h 245"/>
                  <a:gd name="T83" fmla="*/ 248 w 248"/>
                  <a:gd name="T84" fmla="*/ 245 h 245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248" h="245">
                    <a:moveTo>
                      <a:pt x="248" y="44"/>
                    </a:moveTo>
                    <a:lnTo>
                      <a:pt x="237" y="32"/>
                    </a:lnTo>
                    <a:lnTo>
                      <a:pt x="227" y="23"/>
                    </a:lnTo>
                    <a:lnTo>
                      <a:pt x="214" y="16"/>
                    </a:lnTo>
                    <a:lnTo>
                      <a:pt x="202" y="10"/>
                    </a:lnTo>
                    <a:lnTo>
                      <a:pt x="187" y="5"/>
                    </a:lnTo>
                    <a:lnTo>
                      <a:pt x="171" y="3"/>
                    </a:lnTo>
                    <a:lnTo>
                      <a:pt x="154" y="0"/>
                    </a:lnTo>
                    <a:lnTo>
                      <a:pt x="137" y="0"/>
                    </a:lnTo>
                    <a:lnTo>
                      <a:pt x="104" y="1"/>
                    </a:lnTo>
                    <a:lnTo>
                      <a:pt x="76" y="8"/>
                    </a:lnTo>
                    <a:lnTo>
                      <a:pt x="52" y="18"/>
                    </a:lnTo>
                    <a:lnTo>
                      <a:pt x="41" y="25"/>
                    </a:lnTo>
                    <a:lnTo>
                      <a:pt x="34" y="34"/>
                    </a:lnTo>
                    <a:lnTo>
                      <a:pt x="25" y="41"/>
                    </a:lnTo>
                    <a:lnTo>
                      <a:pt x="18" y="52"/>
                    </a:lnTo>
                    <a:lnTo>
                      <a:pt x="8" y="76"/>
                    </a:lnTo>
                    <a:lnTo>
                      <a:pt x="1" y="104"/>
                    </a:lnTo>
                    <a:lnTo>
                      <a:pt x="0" y="137"/>
                    </a:lnTo>
                    <a:lnTo>
                      <a:pt x="0" y="154"/>
                    </a:lnTo>
                    <a:lnTo>
                      <a:pt x="2" y="171"/>
                    </a:lnTo>
                    <a:lnTo>
                      <a:pt x="5" y="185"/>
                    </a:lnTo>
                    <a:lnTo>
                      <a:pt x="10" y="200"/>
                    </a:lnTo>
                    <a:lnTo>
                      <a:pt x="15" y="211"/>
                    </a:lnTo>
                    <a:lnTo>
                      <a:pt x="23" y="224"/>
                    </a:lnTo>
                    <a:lnTo>
                      <a:pt x="31" y="235"/>
                    </a:lnTo>
                    <a:lnTo>
                      <a:pt x="41" y="245"/>
                    </a:lnTo>
                  </a:path>
                </a:pathLst>
              </a:custGeom>
              <a:noFill/>
              <a:ln w="23813">
                <a:solidFill>
                  <a:srgbClr val="E67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628" name="Freeform 103"/>
              <p:cNvSpPr>
                <a:spLocks/>
              </p:cNvSpPr>
              <p:nvPr/>
            </p:nvSpPr>
            <p:spPr bwMode="auto">
              <a:xfrm>
                <a:off x="1822" y="1821"/>
                <a:ext cx="77" cy="76"/>
              </a:xfrm>
              <a:custGeom>
                <a:avLst/>
                <a:gdLst>
                  <a:gd name="T0" fmla="*/ 0 w 231"/>
                  <a:gd name="T1" fmla="*/ 50 h 228"/>
                  <a:gd name="T2" fmla="*/ 50 w 231"/>
                  <a:gd name="T3" fmla="*/ 50 h 228"/>
                  <a:gd name="T4" fmla="*/ 50 w 231"/>
                  <a:gd name="T5" fmla="*/ 50 h 228"/>
                  <a:gd name="T6" fmla="*/ 50 w 231"/>
                  <a:gd name="T7" fmla="*/ 50 h 228"/>
                  <a:gd name="T8" fmla="*/ 50 w 231"/>
                  <a:gd name="T9" fmla="*/ 50 h 228"/>
                  <a:gd name="T10" fmla="*/ 50 w 231"/>
                  <a:gd name="T11" fmla="*/ 50 h 228"/>
                  <a:gd name="T12" fmla="*/ 50 w 231"/>
                  <a:gd name="T13" fmla="*/ 50 h 228"/>
                  <a:gd name="T14" fmla="*/ 50 w 231"/>
                  <a:gd name="T15" fmla="*/ 50 h 228"/>
                  <a:gd name="T16" fmla="*/ 50 w 231"/>
                  <a:gd name="T17" fmla="*/ 50 h 228"/>
                  <a:gd name="T18" fmla="*/ 50 w 231"/>
                  <a:gd name="T19" fmla="*/ 50 h 228"/>
                  <a:gd name="T20" fmla="*/ 50 w 231"/>
                  <a:gd name="T21" fmla="*/ 50 h 228"/>
                  <a:gd name="T22" fmla="*/ 50 w 231"/>
                  <a:gd name="T23" fmla="*/ 50 h 228"/>
                  <a:gd name="T24" fmla="*/ 50 w 231"/>
                  <a:gd name="T25" fmla="*/ 50 h 228"/>
                  <a:gd name="T26" fmla="*/ 50 w 231"/>
                  <a:gd name="T27" fmla="*/ 50 h 228"/>
                  <a:gd name="T28" fmla="*/ 50 w 231"/>
                  <a:gd name="T29" fmla="*/ 50 h 228"/>
                  <a:gd name="T30" fmla="*/ 50 w 231"/>
                  <a:gd name="T31" fmla="*/ 50 h 228"/>
                  <a:gd name="T32" fmla="*/ 50 w 231"/>
                  <a:gd name="T33" fmla="*/ 50 h 228"/>
                  <a:gd name="T34" fmla="*/ 50 w 231"/>
                  <a:gd name="T35" fmla="*/ 50 h 228"/>
                  <a:gd name="T36" fmla="*/ 50 w 231"/>
                  <a:gd name="T37" fmla="*/ 50 h 228"/>
                  <a:gd name="T38" fmla="*/ 50 w 231"/>
                  <a:gd name="T39" fmla="*/ 50 h 228"/>
                  <a:gd name="T40" fmla="*/ 50 w 231"/>
                  <a:gd name="T41" fmla="*/ 50 h 228"/>
                  <a:gd name="T42" fmla="*/ 50 w 231"/>
                  <a:gd name="T43" fmla="*/ 50 h 228"/>
                  <a:gd name="T44" fmla="*/ 50 w 231"/>
                  <a:gd name="T45" fmla="*/ 50 h 228"/>
                  <a:gd name="T46" fmla="*/ 50 w 231"/>
                  <a:gd name="T47" fmla="*/ 50 h 228"/>
                  <a:gd name="T48" fmla="*/ 50 w 231"/>
                  <a:gd name="T49" fmla="*/ 50 h 228"/>
                  <a:gd name="T50" fmla="*/ 50 w 231"/>
                  <a:gd name="T51" fmla="*/ 50 h 228"/>
                  <a:gd name="T52" fmla="*/ 50 w 231"/>
                  <a:gd name="T53" fmla="*/ 50 h 228"/>
                  <a:gd name="T54" fmla="*/ 50 w 231"/>
                  <a:gd name="T55" fmla="*/ 50 h 228"/>
                  <a:gd name="T56" fmla="*/ 50 w 231"/>
                  <a:gd name="T57" fmla="*/ 0 h 228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231"/>
                  <a:gd name="T88" fmla="*/ 0 h 228"/>
                  <a:gd name="T89" fmla="*/ 231 w 231"/>
                  <a:gd name="T90" fmla="*/ 228 h 228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231" h="228">
                    <a:moveTo>
                      <a:pt x="0" y="201"/>
                    </a:moveTo>
                    <a:lnTo>
                      <a:pt x="8" y="206"/>
                    </a:lnTo>
                    <a:lnTo>
                      <a:pt x="19" y="211"/>
                    </a:lnTo>
                    <a:lnTo>
                      <a:pt x="41" y="220"/>
                    </a:lnTo>
                    <a:lnTo>
                      <a:pt x="52" y="223"/>
                    </a:lnTo>
                    <a:lnTo>
                      <a:pt x="67" y="226"/>
                    </a:lnTo>
                    <a:lnTo>
                      <a:pt x="96" y="228"/>
                    </a:lnTo>
                    <a:lnTo>
                      <a:pt x="112" y="227"/>
                    </a:lnTo>
                    <a:lnTo>
                      <a:pt x="127" y="226"/>
                    </a:lnTo>
                    <a:lnTo>
                      <a:pt x="140" y="222"/>
                    </a:lnTo>
                    <a:lnTo>
                      <a:pt x="155" y="219"/>
                    </a:lnTo>
                    <a:lnTo>
                      <a:pt x="166" y="214"/>
                    </a:lnTo>
                    <a:lnTo>
                      <a:pt x="178" y="209"/>
                    </a:lnTo>
                    <a:lnTo>
                      <a:pt x="187" y="201"/>
                    </a:lnTo>
                    <a:lnTo>
                      <a:pt x="198" y="195"/>
                    </a:lnTo>
                    <a:lnTo>
                      <a:pt x="204" y="184"/>
                    </a:lnTo>
                    <a:lnTo>
                      <a:pt x="212" y="175"/>
                    </a:lnTo>
                    <a:lnTo>
                      <a:pt x="217" y="163"/>
                    </a:lnTo>
                    <a:lnTo>
                      <a:pt x="222" y="152"/>
                    </a:lnTo>
                    <a:lnTo>
                      <a:pt x="225" y="138"/>
                    </a:lnTo>
                    <a:lnTo>
                      <a:pt x="229" y="125"/>
                    </a:lnTo>
                    <a:lnTo>
                      <a:pt x="230" y="109"/>
                    </a:lnTo>
                    <a:lnTo>
                      <a:pt x="231" y="93"/>
                    </a:lnTo>
                    <a:lnTo>
                      <a:pt x="230" y="78"/>
                    </a:lnTo>
                    <a:lnTo>
                      <a:pt x="229" y="65"/>
                    </a:lnTo>
                    <a:lnTo>
                      <a:pt x="225" y="40"/>
                    </a:lnTo>
                    <a:lnTo>
                      <a:pt x="216" y="18"/>
                    </a:lnTo>
                    <a:lnTo>
                      <a:pt x="210" y="8"/>
                    </a:lnTo>
                    <a:lnTo>
                      <a:pt x="207" y="0"/>
                    </a:lnTo>
                  </a:path>
                </a:pathLst>
              </a:custGeom>
              <a:noFill/>
              <a:ln w="23813">
                <a:solidFill>
                  <a:srgbClr val="E67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629" name="Line 104"/>
              <p:cNvSpPr>
                <a:spLocks noChangeShapeType="1"/>
              </p:cNvSpPr>
              <p:nvPr/>
            </p:nvSpPr>
            <p:spPr bwMode="auto">
              <a:xfrm flipV="1">
                <a:off x="1891" y="1680"/>
                <a:ext cx="160" cy="141"/>
              </a:xfrm>
              <a:prstGeom prst="line">
                <a:avLst/>
              </a:prstGeom>
              <a:noFill/>
              <a:ln w="23813">
                <a:solidFill>
                  <a:srgbClr val="E67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630" name="Freeform 105"/>
              <p:cNvSpPr>
                <a:spLocks/>
              </p:cNvSpPr>
              <p:nvPr/>
            </p:nvSpPr>
            <p:spPr bwMode="auto">
              <a:xfrm>
                <a:off x="1720" y="1945"/>
                <a:ext cx="63" cy="81"/>
              </a:xfrm>
              <a:custGeom>
                <a:avLst/>
                <a:gdLst>
                  <a:gd name="T0" fmla="*/ 0 w 190"/>
                  <a:gd name="T1" fmla="*/ 50 h 243"/>
                  <a:gd name="T2" fmla="*/ 46 w 190"/>
                  <a:gd name="T3" fmla="*/ 50 h 243"/>
                  <a:gd name="T4" fmla="*/ 46 w 190"/>
                  <a:gd name="T5" fmla="*/ 50 h 243"/>
                  <a:gd name="T6" fmla="*/ 46 w 190"/>
                  <a:gd name="T7" fmla="*/ 50 h 243"/>
                  <a:gd name="T8" fmla="*/ 46 w 190"/>
                  <a:gd name="T9" fmla="*/ 50 h 243"/>
                  <a:gd name="T10" fmla="*/ 46 w 190"/>
                  <a:gd name="T11" fmla="*/ 50 h 243"/>
                  <a:gd name="T12" fmla="*/ 46 w 190"/>
                  <a:gd name="T13" fmla="*/ 50 h 243"/>
                  <a:gd name="T14" fmla="*/ 46 w 190"/>
                  <a:gd name="T15" fmla="*/ 50 h 243"/>
                  <a:gd name="T16" fmla="*/ 46 w 190"/>
                  <a:gd name="T17" fmla="*/ 50 h 243"/>
                  <a:gd name="T18" fmla="*/ 46 w 190"/>
                  <a:gd name="T19" fmla="*/ 50 h 243"/>
                  <a:gd name="T20" fmla="*/ 46 w 190"/>
                  <a:gd name="T21" fmla="*/ 50 h 243"/>
                  <a:gd name="T22" fmla="*/ 46 w 190"/>
                  <a:gd name="T23" fmla="*/ 50 h 243"/>
                  <a:gd name="T24" fmla="*/ 46 w 190"/>
                  <a:gd name="T25" fmla="*/ 50 h 243"/>
                  <a:gd name="T26" fmla="*/ 46 w 190"/>
                  <a:gd name="T27" fmla="*/ 50 h 243"/>
                  <a:gd name="T28" fmla="*/ 46 w 190"/>
                  <a:gd name="T29" fmla="*/ 50 h 243"/>
                  <a:gd name="T30" fmla="*/ 46 w 190"/>
                  <a:gd name="T31" fmla="*/ 50 h 243"/>
                  <a:gd name="T32" fmla="*/ 46 w 190"/>
                  <a:gd name="T33" fmla="*/ 50 h 243"/>
                  <a:gd name="T34" fmla="*/ 46 w 190"/>
                  <a:gd name="T35" fmla="*/ 50 h 243"/>
                  <a:gd name="T36" fmla="*/ 46 w 190"/>
                  <a:gd name="T37" fmla="*/ 50 h 243"/>
                  <a:gd name="T38" fmla="*/ 46 w 190"/>
                  <a:gd name="T39" fmla="*/ 50 h 243"/>
                  <a:gd name="T40" fmla="*/ 46 w 190"/>
                  <a:gd name="T41" fmla="*/ 50 h 243"/>
                  <a:gd name="T42" fmla="*/ 46 w 190"/>
                  <a:gd name="T43" fmla="*/ 50 h 243"/>
                  <a:gd name="T44" fmla="*/ 46 w 190"/>
                  <a:gd name="T45" fmla="*/ 50 h 243"/>
                  <a:gd name="T46" fmla="*/ 46 w 190"/>
                  <a:gd name="T47" fmla="*/ 50 h 243"/>
                  <a:gd name="T48" fmla="*/ 46 w 190"/>
                  <a:gd name="T49" fmla="*/ 50 h 243"/>
                  <a:gd name="T50" fmla="*/ 46 w 190"/>
                  <a:gd name="T51" fmla="*/ 50 h 243"/>
                  <a:gd name="T52" fmla="*/ 46 w 190"/>
                  <a:gd name="T53" fmla="*/ 50 h 243"/>
                  <a:gd name="T54" fmla="*/ 46 w 190"/>
                  <a:gd name="T55" fmla="*/ 50 h 243"/>
                  <a:gd name="T56" fmla="*/ 46 w 190"/>
                  <a:gd name="T57" fmla="*/ 50 h 243"/>
                  <a:gd name="T58" fmla="*/ 46 w 190"/>
                  <a:gd name="T59" fmla="*/ 0 h 243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w 190"/>
                  <a:gd name="T91" fmla="*/ 0 h 243"/>
                  <a:gd name="T92" fmla="*/ 190 w 190"/>
                  <a:gd name="T93" fmla="*/ 243 h 243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T90" t="T91" r="T92" b="T93"/>
                <a:pathLst>
                  <a:path w="190" h="243">
                    <a:moveTo>
                      <a:pt x="0" y="236"/>
                    </a:moveTo>
                    <a:lnTo>
                      <a:pt x="11" y="237"/>
                    </a:lnTo>
                    <a:lnTo>
                      <a:pt x="24" y="240"/>
                    </a:lnTo>
                    <a:lnTo>
                      <a:pt x="38" y="241"/>
                    </a:lnTo>
                    <a:lnTo>
                      <a:pt x="55" y="243"/>
                    </a:lnTo>
                    <a:lnTo>
                      <a:pt x="70" y="241"/>
                    </a:lnTo>
                    <a:lnTo>
                      <a:pt x="86" y="240"/>
                    </a:lnTo>
                    <a:lnTo>
                      <a:pt x="99" y="236"/>
                    </a:lnTo>
                    <a:lnTo>
                      <a:pt x="113" y="234"/>
                    </a:lnTo>
                    <a:lnTo>
                      <a:pt x="118" y="230"/>
                    </a:lnTo>
                    <a:lnTo>
                      <a:pt x="125" y="227"/>
                    </a:lnTo>
                    <a:lnTo>
                      <a:pt x="136" y="222"/>
                    </a:lnTo>
                    <a:lnTo>
                      <a:pt x="146" y="214"/>
                    </a:lnTo>
                    <a:lnTo>
                      <a:pt x="156" y="208"/>
                    </a:lnTo>
                    <a:lnTo>
                      <a:pt x="162" y="197"/>
                    </a:lnTo>
                    <a:lnTo>
                      <a:pt x="170" y="188"/>
                    </a:lnTo>
                    <a:lnTo>
                      <a:pt x="175" y="177"/>
                    </a:lnTo>
                    <a:lnTo>
                      <a:pt x="181" y="165"/>
                    </a:lnTo>
                    <a:lnTo>
                      <a:pt x="183" y="151"/>
                    </a:lnTo>
                    <a:lnTo>
                      <a:pt x="184" y="143"/>
                    </a:lnTo>
                    <a:lnTo>
                      <a:pt x="187" y="136"/>
                    </a:lnTo>
                    <a:lnTo>
                      <a:pt x="188" y="121"/>
                    </a:lnTo>
                    <a:lnTo>
                      <a:pt x="190" y="105"/>
                    </a:lnTo>
                    <a:lnTo>
                      <a:pt x="187" y="70"/>
                    </a:lnTo>
                    <a:lnTo>
                      <a:pt x="183" y="55"/>
                    </a:lnTo>
                    <a:lnTo>
                      <a:pt x="179" y="42"/>
                    </a:lnTo>
                    <a:lnTo>
                      <a:pt x="173" y="29"/>
                    </a:lnTo>
                    <a:lnTo>
                      <a:pt x="166" y="18"/>
                    </a:lnTo>
                    <a:lnTo>
                      <a:pt x="159" y="8"/>
                    </a:lnTo>
                    <a:lnTo>
                      <a:pt x="151" y="0"/>
                    </a:lnTo>
                  </a:path>
                </a:pathLst>
              </a:custGeom>
              <a:noFill/>
              <a:ln w="23813">
                <a:solidFill>
                  <a:srgbClr val="E67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631" name="Line 106"/>
              <p:cNvSpPr>
                <a:spLocks noChangeShapeType="1"/>
              </p:cNvSpPr>
              <p:nvPr/>
            </p:nvSpPr>
            <p:spPr bwMode="auto">
              <a:xfrm flipV="1">
                <a:off x="1770" y="1888"/>
                <a:ext cx="52" cy="57"/>
              </a:xfrm>
              <a:prstGeom prst="line">
                <a:avLst/>
              </a:prstGeom>
              <a:noFill/>
              <a:ln w="23813">
                <a:solidFill>
                  <a:srgbClr val="E67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632" name="Freeform 107"/>
              <p:cNvSpPr>
                <a:spLocks/>
              </p:cNvSpPr>
              <p:nvPr/>
            </p:nvSpPr>
            <p:spPr bwMode="auto">
              <a:xfrm>
                <a:off x="1692" y="1935"/>
                <a:ext cx="78" cy="89"/>
              </a:xfrm>
              <a:custGeom>
                <a:avLst/>
                <a:gdLst>
                  <a:gd name="T0" fmla="*/ 50 w 234"/>
                  <a:gd name="T1" fmla="*/ 53 h 266"/>
                  <a:gd name="T2" fmla="*/ 50 w 234"/>
                  <a:gd name="T3" fmla="*/ 53 h 266"/>
                  <a:gd name="T4" fmla="*/ 50 w 234"/>
                  <a:gd name="T5" fmla="*/ 53 h 266"/>
                  <a:gd name="T6" fmla="*/ 50 w 234"/>
                  <a:gd name="T7" fmla="*/ 53 h 266"/>
                  <a:gd name="T8" fmla="*/ 50 w 234"/>
                  <a:gd name="T9" fmla="*/ 53 h 266"/>
                  <a:gd name="T10" fmla="*/ 50 w 234"/>
                  <a:gd name="T11" fmla="*/ 0 h 266"/>
                  <a:gd name="T12" fmla="*/ 50 w 234"/>
                  <a:gd name="T13" fmla="*/ 53 h 266"/>
                  <a:gd name="T14" fmla="*/ 50 w 234"/>
                  <a:gd name="T15" fmla="*/ 53 h 266"/>
                  <a:gd name="T16" fmla="*/ 50 w 234"/>
                  <a:gd name="T17" fmla="*/ 53 h 266"/>
                  <a:gd name="T18" fmla="*/ 50 w 234"/>
                  <a:gd name="T19" fmla="*/ 53 h 266"/>
                  <a:gd name="T20" fmla="*/ 50 w 234"/>
                  <a:gd name="T21" fmla="*/ 53 h 266"/>
                  <a:gd name="T22" fmla="*/ 50 w 234"/>
                  <a:gd name="T23" fmla="*/ 53 h 266"/>
                  <a:gd name="T24" fmla="*/ 50 w 234"/>
                  <a:gd name="T25" fmla="*/ 53 h 266"/>
                  <a:gd name="T26" fmla="*/ 50 w 234"/>
                  <a:gd name="T27" fmla="*/ 53 h 266"/>
                  <a:gd name="T28" fmla="*/ 50 w 234"/>
                  <a:gd name="T29" fmla="*/ 53 h 266"/>
                  <a:gd name="T30" fmla="*/ 50 w 234"/>
                  <a:gd name="T31" fmla="*/ 53 h 266"/>
                  <a:gd name="T32" fmla="*/ 0 w 234"/>
                  <a:gd name="T33" fmla="*/ 53 h 266"/>
                  <a:gd name="T34" fmla="*/ 50 w 234"/>
                  <a:gd name="T35" fmla="*/ 53 h 266"/>
                  <a:gd name="T36" fmla="*/ 50 w 234"/>
                  <a:gd name="T37" fmla="*/ 53 h 266"/>
                  <a:gd name="T38" fmla="*/ 50 w 234"/>
                  <a:gd name="T39" fmla="*/ 53 h 266"/>
                  <a:gd name="T40" fmla="*/ 50 w 234"/>
                  <a:gd name="T41" fmla="*/ 53 h 266"/>
                  <a:gd name="T42" fmla="*/ 50 w 234"/>
                  <a:gd name="T43" fmla="*/ 53 h 266"/>
                  <a:gd name="T44" fmla="*/ 50 w 234"/>
                  <a:gd name="T45" fmla="*/ 53 h 266"/>
                  <a:gd name="T46" fmla="*/ 50 w 234"/>
                  <a:gd name="T47" fmla="*/ 53 h 266"/>
                  <a:gd name="T48" fmla="*/ 50 w 234"/>
                  <a:gd name="T49" fmla="*/ 53 h 26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234"/>
                  <a:gd name="T76" fmla="*/ 0 h 266"/>
                  <a:gd name="T77" fmla="*/ 234 w 234"/>
                  <a:gd name="T78" fmla="*/ 266 h 26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234" h="266">
                    <a:moveTo>
                      <a:pt x="234" y="30"/>
                    </a:moveTo>
                    <a:lnTo>
                      <a:pt x="213" y="16"/>
                    </a:lnTo>
                    <a:lnTo>
                      <a:pt x="191" y="7"/>
                    </a:lnTo>
                    <a:lnTo>
                      <a:pt x="178" y="3"/>
                    </a:lnTo>
                    <a:lnTo>
                      <a:pt x="165" y="2"/>
                    </a:lnTo>
                    <a:lnTo>
                      <a:pt x="138" y="0"/>
                    </a:lnTo>
                    <a:lnTo>
                      <a:pt x="104" y="2"/>
                    </a:lnTo>
                    <a:lnTo>
                      <a:pt x="77" y="8"/>
                    </a:lnTo>
                    <a:lnTo>
                      <a:pt x="52" y="19"/>
                    </a:lnTo>
                    <a:lnTo>
                      <a:pt x="42" y="25"/>
                    </a:lnTo>
                    <a:lnTo>
                      <a:pt x="34" y="34"/>
                    </a:lnTo>
                    <a:lnTo>
                      <a:pt x="25" y="42"/>
                    </a:lnTo>
                    <a:lnTo>
                      <a:pt x="18" y="52"/>
                    </a:lnTo>
                    <a:lnTo>
                      <a:pt x="12" y="63"/>
                    </a:lnTo>
                    <a:lnTo>
                      <a:pt x="8" y="76"/>
                    </a:lnTo>
                    <a:lnTo>
                      <a:pt x="2" y="103"/>
                    </a:lnTo>
                    <a:lnTo>
                      <a:pt x="0" y="135"/>
                    </a:lnTo>
                    <a:lnTo>
                      <a:pt x="2" y="160"/>
                    </a:lnTo>
                    <a:lnTo>
                      <a:pt x="5" y="182"/>
                    </a:lnTo>
                    <a:lnTo>
                      <a:pt x="12" y="201"/>
                    </a:lnTo>
                    <a:lnTo>
                      <a:pt x="21" y="219"/>
                    </a:lnTo>
                    <a:lnTo>
                      <a:pt x="33" y="234"/>
                    </a:lnTo>
                    <a:lnTo>
                      <a:pt x="47" y="248"/>
                    </a:lnTo>
                    <a:lnTo>
                      <a:pt x="64" y="257"/>
                    </a:lnTo>
                    <a:lnTo>
                      <a:pt x="83" y="266"/>
                    </a:lnTo>
                  </a:path>
                </a:pathLst>
              </a:custGeom>
              <a:noFill/>
              <a:ln w="23813">
                <a:solidFill>
                  <a:srgbClr val="E67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633" name="Freeform 108"/>
              <p:cNvSpPr>
                <a:spLocks/>
              </p:cNvSpPr>
              <p:nvPr/>
            </p:nvSpPr>
            <p:spPr bwMode="auto">
              <a:xfrm>
                <a:off x="1720" y="1945"/>
                <a:ext cx="50" cy="79"/>
              </a:xfrm>
              <a:custGeom>
                <a:avLst/>
                <a:gdLst>
                  <a:gd name="T0" fmla="*/ 45 w 151"/>
                  <a:gd name="T1" fmla="*/ 0 h 236"/>
                  <a:gd name="T2" fmla="*/ 45 w 151"/>
                  <a:gd name="T3" fmla="*/ 53 h 236"/>
                  <a:gd name="T4" fmla="*/ 0 w 151"/>
                  <a:gd name="T5" fmla="*/ 53 h 236"/>
                  <a:gd name="T6" fmla="*/ 0 60000 65536"/>
                  <a:gd name="T7" fmla="*/ 0 60000 65536"/>
                  <a:gd name="T8" fmla="*/ 0 60000 65536"/>
                  <a:gd name="T9" fmla="*/ 0 w 151"/>
                  <a:gd name="T10" fmla="*/ 0 h 236"/>
                  <a:gd name="T11" fmla="*/ 151 w 151"/>
                  <a:gd name="T12" fmla="*/ 236 h 2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51" h="236">
                    <a:moveTo>
                      <a:pt x="151" y="0"/>
                    </a:moveTo>
                    <a:lnTo>
                      <a:pt x="52" y="108"/>
                    </a:lnTo>
                    <a:lnTo>
                      <a:pt x="0" y="236"/>
                    </a:lnTo>
                  </a:path>
                </a:pathLst>
              </a:custGeom>
              <a:noFill/>
              <a:ln w="23813">
                <a:solidFill>
                  <a:srgbClr val="E67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634" name="Freeform 109"/>
              <p:cNvSpPr>
                <a:spLocks/>
              </p:cNvSpPr>
              <p:nvPr/>
            </p:nvSpPr>
            <p:spPr bwMode="auto">
              <a:xfrm>
                <a:off x="1576" y="2215"/>
                <a:ext cx="63" cy="89"/>
              </a:xfrm>
              <a:custGeom>
                <a:avLst/>
                <a:gdLst>
                  <a:gd name="T0" fmla="*/ 50 w 189"/>
                  <a:gd name="T1" fmla="*/ 50 h 267"/>
                  <a:gd name="T2" fmla="*/ 50 w 189"/>
                  <a:gd name="T3" fmla="*/ 50 h 267"/>
                  <a:gd name="T4" fmla="*/ 50 w 189"/>
                  <a:gd name="T5" fmla="*/ 50 h 267"/>
                  <a:gd name="T6" fmla="*/ 50 w 189"/>
                  <a:gd name="T7" fmla="*/ 50 h 267"/>
                  <a:gd name="T8" fmla="*/ 50 w 189"/>
                  <a:gd name="T9" fmla="*/ 50 h 267"/>
                  <a:gd name="T10" fmla="*/ 50 w 189"/>
                  <a:gd name="T11" fmla="*/ 50 h 267"/>
                  <a:gd name="T12" fmla="*/ 50 w 189"/>
                  <a:gd name="T13" fmla="*/ 50 h 267"/>
                  <a:gd name="T14" fmla="*/ 50 w 189"/>
                  <a:gd name="T15" fmla="*/ 50 h 267"/>
                  <a:gd name="T16" fmla="*/ 50 w 189"/>
                  <a:gd name="T17" fmla="*/ 50 h 267"/>
                  <a:gd name="T18" fmla="*/ 0 w 189"/>
                  <a:gd name="T19" fmla="*/ 50 h 267"/>
                  <a:gd name="T20" fmla="*/ 0 w 189"/>
                  <a:gd name="T21" fmla="*/ 50 h 267"/>
                  <a:gd name="T22" fmla="*/ 0 w 189"/>
                  <a:gd name="T23" fmla="*/ 50 h 267"/>
                  <a:gd name="T24" fmla="*/ 50 w 189"/>
                  <a:gd name="T25" fmla="*/ 50 h 267"/>
                  <a:gd name="T26" fmla="*/ 50 w 189"/>
                  <a:gd name="T27" fmla="*/ 50 h 267"/>
                  <a:gd name="T28" fmla="*/ 50 w 189"/>
                  <a:gd name="T29" fmla="*/ 50 h 267"/>
                  <a:gd name="T30" fmla="*/ 50 w 189"/>
                  <a:gd name="T31" fmla="*/ 50 h 267"/>
                  <a:gd name="T32" fmla="*/ 50 w 189"/>
                  <a:gd name="T33" fmla="*/ 50 h 267"/>
                  <a:gd name="T34" fmla="*/ 50 w 189"/>
                  <a:gd name="T35" fmla="*/ 50 h 267"/>
                  <a:gd name="T36" fmla="*/ 50 w 189"/>
                  <a:gd name="T37" fmla="*/ 50 h 267"/>
                  <a:gd name="T38" fmla="*/ 50 w 189"/>
                  <a:gd name="T39" fmla="*/ 50 h 267"/>
                  <a:gd name="T40" fmla="*/ 50 w 189"/>
                  <a:gd name="T41" fmla="*/ 0 h 267"/>
                  <a:gd name="T42" fmla="*/ 50 w 189"/>
                  <a:gd name="T43" fmla="*/ 0 h 267"/>
                  <a:gd name="T44" fmla="*/ 50 w 189"/>
                  <a:gd name="T45" fmla="*/ 0 h 267"/>
                  <a:gd name="T46" fmla="*/ 50 w 189"/>
                  <a:gd name="T47" fmla="*/ 50 h 267"/>
                  <a:gd name="T48" fmla="*/ 50 w 189"/>
                  <a:gd name="T49" fmla="*/ 50 h 26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89"/>
                  <a:gd name="T76" fmla="*/ 0 h 267"/>
                  <a:gd name="T77" fmla="*/ 189 w 189"/>
                  <a:gd name="T78" fmla="*/ 267 h 267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89" h="267">
                    <a:moveTo>
                      <a:pt x="96" y="267"/>
                    </a:moveTo>
                    <a:lnTo>
                      <a:pt x="83" y="263"/>
                    </a:lnTo>
                    <a:lnTo>
                      <a:pt x="72" y="259"/>
                    </a:lnTo>
                    <a:lnTo>
                      <a:pt x="53" y="250"/>
                    </a:lnTo>
                    <a:lnTo>
                      <a:pt x="36" y="237"/>
                    </a:lnTo>
                    <a:lnTo>
                      <a:pt x="28" y="229"/>
                    </a:lnTo>
                    <a:lnTo>
                      <a:pt x="23" y="223"/>
                    </a:lnTo>
                    <a:lnTo>
                      <a:pt x="11" y="204"/>
                    </a:lnTo>
                    <a:lnTo>
                      <a:pt x="5" y="184"/>
                    </a:lnTo>
                    <a:lnTo>
                      <a:pt x="1" y="159"/>
                    </a:lnTo>
                    <a:lnTo>
                      <a:pt x="0" y="135"/>
                    </a:lnTo>
                    <a:lnTo>
                      <a:pt x="1" y="102"/>
                    </a:lnTo>
                    <a:lnTo>
                      <a:pt x="7" y="75"/>
                    </a:lnTo>
                    <a:lnTo>
                      <a:pt x="11" y="62"/>
                    </a:lnTo>
                    <a:lnTo>
                      <a:pt x="18" y="52"/>
                    </a:lnTo>
                    <a:lnTo>
                      <a:pt x="24" y="41"/>
                    </a:lnTo>
                    <a:lnTo>
                      <a:pt x="33" y="34"/>
                    </a:lnTo>
                    <a:lnTo>
                      <a:pt x="41" y="25"/>
                    </a:lnTo>
                    <a:lnTo>
                      <a:pt x="52" y="18"/>
                    </a:lnTo>
                    <a:lnTo>
                      <a:pt x="76" y="8"/>
                    </a:lnTo>
                    <a:lnTo>
                      <a:pt x="103" y="1"/>
                    </a:lnTo>
                    <a:lnTo>
                      <a:pt x="137" y="0"/>
                    </a:lnTo>
                    <a:lnTo>
                      <a:pt x="164" y="1"/>
                    </a:lnTo>
                    <a:lnTo>
                      <a:pt x="176" y="3"/>
                    </a:lnTo>
                    <a:lnTo>
                      <a:pt x="189" y="6"/>
                    </a:lnTo>
                  </a:path>
                </a:pathLst>
              </a:custGeom>
              <a:noFill/>
              <a:ln w="23813">
                <a:solidFill>
                  <a:srgbClr val="E67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635" name="Freeform 110"/>
              <p:cNvSpPr>
                <a:spLocks/>
              </p:cNvSpPr>
              <p:nvPr/>
            </p:nvSpPr>
            <p:spPr bwMode="auto">
              <a:xfrm>
                <a:off x="1608" y="2217"/>
                <a:ext cx="59" cy="88"/>
              </a:xfrm>
              <a:custGeom>
                <a:avLst/>
                <a:gdLst>
                  <a:gd name="T0" fmla="*/ 0 w 176"/>
                  <a:gd name="T1" fmla="*/ 50 h 264"/>
                  <a:gd name="T2" fmla="*/ 55 w 176"/>
                  <a:gd name="T3" fmla="*/ 50 h 264"/>
                  <a:gd name="T4" fmla="*/ 55 w 176"/>
                  <a:gd name="T5" fmla="*/ 50 h 264"/>
                  <a:gd name="T6" fmla="*/ 55 w 176"/>
                  <a:gd name="T7" fmla="*/ 50 h 264"/>
                  <a:gd name="T8" fmla="*/ 55 w 176"/>
                  <a:gd name="T9" fmla="*/ 50 h 264"/>
                  <a:gd name="T10" fmla="*/ 55 w 176"/>
                  <a:gd name="T11" fmla="*/ 50 h 264"/>
                  <a:gd name="T12" fmla="*/ 55 w 176"/>
                  <a:gd name="T13" fmla="*/ 50 h 264"/>
                  <a:gd name="T14" fmla="*/ 55 w 176"/>
                  <a:gd name="T15" fmla="*/ 50 h 264"/>
                  <a:gd name="T16" fmla="*/ 55 w 176"/>
                  <a:gd name="T17" fmla="*/ 50 h 264"/>
                  <a:gd name="T18" fmla="*/ 55 w 176"/>
                  <a:gd name="T19" fmla="*/ 50 h 264"/>
                  <a:gd name="T20" fmla="*/ 55 w 176"/>
                  <a:gd name="T21" fmla="*/ 50 h 264"/>
                  <a:gd name="T22" fmla="*/ 55 w 176"/>
                  <a:gd name="T23" fmla="*/ 50 h 264"/>
                  <a:gd name="T24" fmla="*/ 55 w 176"/>
                  <a:gd name="T25" fmla="*/ 50 h 264"/>
                  <a:gd name="T26" fmla="*/ 55 w 176"/>
                  <a:gd name="T27" fmla="*/ 50 h 264"/>
                  <a:gd name="T28" fmla="*/ 55 w 176"/>
                  <a:gd name="T29" fmla="*/ 50 h 264"/>
                  <a:gd name="T30" fmla="*/ 55 w 176"/>
                  <a:gd name="T31" fmla="*/ 50 h 264"/>
                  <a:gd name="T32" fmla="*/ 55 w 176"/>
                  <a:gd name="T33" fmla="*/ 50 h 264"/>
                  <a:gd name="T34" fmla="*/ 55 w 176"/>
                  <a:gd name="T35" fmla="*/ 50 h 264"/>
                  <a:gd name="T36" fmla="*/ 55 w 176"/>
                  <a:gd name="T37" fmla="*/ 50 h 264"/>
                  <a:gd name="T38" fmla="*/ 55 w 176"/>
                  <a:gd name="T39" fmla="*/ 50 h 264"/>
                  <a:gd name="T40" fmla="*/ 55 w 176"/>
                  <a:gd name="T41" fmla="*/ 50 h 264"/>
                  <a:gd name="T42" fmla="*/ 55 w 176"/>
                  <a:gd name="T43" fmla="*/ 50 h 264"/>
                  <a:gd name="T44" fmla="*/ 55 w 176"/>
                  <a:gd name="T45" fmla="*/ 50 h 264"/>
                  <a:gd name="T46" fmla="*/ 55 w 176"/>
                  <a:gd name="T47" fmla="*/ 50 h 264"/>
                  <a:gd name="T48" fmla="*/ 55 w 176"/>
                  <a:gd name="T49" fmla="*/ 50 h 264"/>
                  <a:gd name="T50" fmla="*/ 55 w 176"/>
                  <a:gd name="T51" fmla="*/ 50 h 264"/>
                  <a:gd name="T52" fmla="*/ 55 w 176"/>
                  <a:gd name="T53" fmla="*/ 0 h 264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176"/>
                  <a:gd name="T82" fmla="*/ 0 h 264"/>
                  <a:gd name="T83" fmla="*/ 176 w 176"/>
                  <a:gd name="T84" fmla="*/ 264 h 264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176" h="264">
                    <a:moveTo>
                      <a:pt x="0" y="261"/>
                    </a:moveTo>
                    <a:lnTo>
                      <a:pt x="19" y="262"/>
                    </a:lnTo>
                    <a:lnTo>
                      <a:pt x="41" y="264"/>
                    </a:lnTo>
                    <a:lnTo>
                      <a:pt x="57" y="262"/>
                    </a:lnTo>
                    <a:lnTo>
                      <a:pt x="72" y="261"/>
                    </a:lnTo>
                    <a:lnTo>
                      <a:pt x="85" y="257"/>
                    </a:lnTo>
                    <a:lnTo>
                      <a:pt x="100" y="255"/>
                    </a:lnTo>
                    <a:lnTo>
                      <a:pt x="111" y="249"/>
                    </a:lnTo>
                    <a:lnTo>
                      <a:pt x="123" y="244"/>
                    </a:lnTo>
                    <a:lnTo>
                      <a:pt x="132" y="236"/>
                    </a:lnTo>
                    <a:lnTo>
                      <a:pt x="142" y="230"/>
                    </a:lnTo>
                    <a:lnTo>
                      <a:pt x="149" y="220"/>
                    </a:lnTo>
                    <a:lnTo>
                      <a:pt x="157" y="210"/>
                    </a:lnTo>
                    <a:lnTo>
                      <a:pt x="162" y="199"/>
                    </a:lnTo>
                    <a:lnTo>
                      <a:pt x="167" y="187"/>
                    </a:lnTo>
                    <a:lnTo>
                      <a:pt x="170" y="173"/>
                    </a:lnTo>
                    <a:lnTo>
                      <a:pt x="173" y="160"/>
                    </a:lnTo>
                    <a:lnTo>
                      <a:pt x="175" y="144"/>
                    </a:lnTo>
                    <a:lnTo>
                      <a:pt x="176" y="129"/>
                    </a:lnTo>
                    <a:lnTo>
                      <a:pt x="175" y="102"/>
                    </a:lnTo>
                    <a:lnTo>
                      <a:pt x="171" y="80"/>
                    </a:lnTo>
                    <a:lnTo>
                      <a:pt x="164" y="60"/>
                    </a:lnTo>
                    <a:lnTo>
                      <a:pt x="155" y="43"/>
                    </a:lnTo>
                    <a:lnTo>
                      <a:pt x="144" y="28"/>
                    </a:lnTo>
                    <a:lnTo>
                      <a:pt x="129" y="16"/>
                    </a:lnTo>
                    <a:lnTo>
                      <a:pt x="113" y="7"/>
                    </a:lnTo>
                    <a:lnTo>
                      <a:pt x="93" y="0"/>
                    </a:lnTo>
                  </a:path>
                </a:pathLst>
              </a:custGeom>
              <a:noFill/>
              <a:ln w="23813">
                <a:solidFill>
                  <a:srgbClr val="E67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636" name="Line 111"/>
              <p:cNvSpPr>
                <a:spLocks noChangeShapeType="1"/>
              </p:cNvSpPr>
              <p:nvPr/>
            </p:nvSpPr>
            <p:spPr bwMode="auto">
              <a:xfrm flipV="1">
                <a:off x="1639" y="2024"/>
                <a:ext cx="81" cy="193"/>
              </a:xfrm>
              <a:prstGeom prst="line">
                <a:avLst/>
              </a:prstGeom>
              <a:noFill/>
              <a:ln w="23813">
                <a:solidFill>
                  <a:srgbClr val="E67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637" name="Line 112"/>
              <p:cNvSpPr>
                <a:spLocks noChangeShapeType="1"/>
              </p:cNvSpPr>
              <p:nvPr/>
            </p:nvSpPr>
            <p:spPr bwMode="auto">
              <a:xfrm flipH="1">
                <a:off x="1822" y="1821"/>
                <a:ext cx="69" cy="67"/>
              </a:xfrm>
              <a:prstGeom prst="line">
                <a:avLst/>
              </a:prstGeom>
              <a:noFill/>
              <a:ln w="23813">
                <a:solidFill>
                  <a:srgbClr val="E67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638" name="Freeform 113"/>
              <p:cNvSpPr>
                <a:spLocks/>
              </p:cNvSpPr>
              <p:nvPr/>
            </p:nvSpPr>
            <p:spPr bwMode="auto">
              <a:xfrm>
                <a:off x="1459" y="2593"/>
                <a:ext cx="59" cy="89"/>
              </a:xfrm>
              <a:custGeom>
                <a:avLst/>
                <a:gdLst>
                  <a:gd name="T0" fmla="*/ 42 w 179"/>
                  <a:gd name="T1" fmla="*/ 47 h 268"/>
                  <a:gd name="T2" fmla="*/ 42 w 179"/>
                  <a:gd name="T3" fmla="*/ 47 h 268"/>
                  <a:gd name="T4" fmla="*/ 42 w 179"/>
                  <a:gd name="T5" fmla="*/ 47 h 268"/>
                  <a:gd name="T6" fmla="*/ 42 w 179"/>
                  <a:gd name="T7" fmla="*/ 47 h 268"/>
                  <a:gd name="T8" fmla="*/ 42 w 179"/>
                  <a:gd name="T9" fmla="*/ 47 h 268"/>
                  <a:gd name="T10" fmla="*/ 42 w 179"/>
                  <a:gd name="T11" fmla="*/ 47 h 268"/>
                  <a:gd name="T12" fmla="*/ 42 w 179"/>
                  <a:gd name="T13" fmla="*/ 47 h 268"/>
                  <a:gd name="T14" fmla="*/ 42 w 179"/>
                  <a:gd name="T15" fmla="*/ 47 h 268"/>
                  <a:gd name="T16" fmla="*/ 42 w 179"/>
                  <a:gd name="T17" fmla="*/ 47 h 268"/>
                  <a:gd name="T18" fmla="*/ 42 w 179"/>
                  <a:gd name="T19" fmla="*/ 47 h 268"/>
                  <a:gd name="T20" fmla="*/ 0 w 179"/>
                  <a:gd name="T21" fmla="*/ 47 h 268"/>
                  <a:gd name="T22" fmla="*/ 0 w 179"/>
                  <a:gd name="T23" fmla="*/ 47 h 268"/>
                  <a:gd name="T24" fmla="*/ 0 w 179"/>
                  <a:gd name="T25" fmla="*/ 47 h 268"/>
                  <a:gd name="T26" fmla="*/ 42 w 179"/>
                  <a:gd name="T27" fmla="*/ 47 h 268"/>
                  <a:gd name="T28" fmla="*/ 42 w 179"/>
                  <a:gd name="T29" fmla="*/ 47 h 268"/>
                  <a:gd name="T30" fmla="*/ 42 w 179"/>
                  <a:gd name="T31" fmla="*/ 47 h 268"/>
                  <a:gd name="T32" fmla="*/ 42 w 179"/>
                  <a:gd name="T33" fmla="*/ 47 h 268"/>
                  <a:gd name="T34" fmla="*/ 42 w 179"/>
                  <a:gd name="T35" fmla="*/ 47 h 268"/>
                  <a:gd name="T36" fmla="*/ 42 w 179"/>
                  <a:gd name="T37" fmla="*/ 47 h 268"/>
                  <a:gd name="T38" fmla="*/ 42 w 179"/>
                  <a:gd name="T39" fmla="*/ 47 h 268"/>
                  <a:gd name="T40" fmla="*/ 42 w 179"/>
                  <a:gd name="T41" fmla="*/ 47 h 268"/>
                  <a:gd name="T42" fmla="*/ 42 w 179"/>
                  <a:gd name="T43" fmla="*/ 47 h 268"/>
                  <a:gd name="T44" fmla="*/ 42 w 179"/>
                  <a:gd name="T45" fmla="*/ 0 h 268"/>
                  <a:gd name="T46" fmla="*/ 42 w 179"/>
                  <a:gd name="T47" fmla="*/ 0 h 268"/>
                  <a:gd name="T48" fmla="*/ 42 w 179"/>
                  <a:gd name="T49" fmla="*/ 47 h 268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79"/>
                  <a:gd name="T76" fmla="*/ 0 h 268"/>
                  <a:gd name="T77" fmla="*/ 179 w 179"/>
                  <a:gd name="T78" fmla="*/ 268 h 268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79" h="268">
                    <a:moveTo>
                      <a:pt x="89" y="268"/>
                    </a:moveTo>
                    <a:lnTo>
                      <a:pt x="67" y="260"/>
                    </a:lnTo>
                    <a:lnTo>
                      <a:pt x="57" y="255"/>
                    </a:lnTo>
                    <a:lnTo>
                      <a:pt x="49" y="251"/>
                    </a:lnTo>
                    <a:lnTo>
                      <a:pt x="40" y="244"/>
                    </a:lnTo>
                    <a:lnTo>
                      <a:pt x="34" y="239"/>
                    </a:lnTo>
                    <a:lnTo>
                      <a:pt x="22" y="225"/>
                    </a:lnTo>
                    <a:lnTo>
                      <a:pt x="15" y="214"/>
                    </a:lnTo>
                    <a:lnTo>
                      <a:pt x="12" y="205"/>
                    </a:lnTo>
                    <a:lnTo>
                      <a:pt x="5" y="186"/>
                    </a:lnTo>
                    <a:lnTo>
                      <a:pt x="1" y="162"/>
                    </a:lnTo>
                    <a:lnTo>
                      <a:pt x="0" y="138"/>
                    </a:lnTo>
                    <a:lnTo>
                      <a:pt x="1" y="104"/>
                    </a:lnTo>
                    <a:lnTo>
                      <a:pt x="8" y="77"/>
                    </a:lnTo>
                    <a:lnTo>
                      <a:pt x="18" y="52"/>
                    </a:lnTo>
                    <a:lnTo>
                      <a:pt x="25" y="42"/>
                    </a:lnTo>
                    <a:lnTo>
                      <a:pt x="34" y="34"/>
                    </a:lnTo>
                    <a:lnTo>
                      <a:pt x="41" y="25"/>
                    </a:lnTo>
                    <a:lnTo>
                      <a:pt x="52" y="19"/>
                    </a:lnTo>
                    <a:lnTo>
                      <a:pt x="62" y="12"/>
                    </a:lnTo>
                    <a:lnTo>
                      <a:pt x="75" y="8"/>
                    </a:lnTo>
                    <a:lnTo>
                      <a:pt x="102" y="2"/>
                    </a:lnTo>
                    <a:lnTo>
                      <a:pt x="135" y="0"/>
                    </a:lnTo>
                    <a:lnTo>
                      <a:pt x="157" y="0"/>
                    </a:lnTo>
                    <a:lnTo>
                      <a:pt x="179" y="4"/>
                    </a:lnTo>
                  </a:path>
                </a:pathLst>
              </a:custGeom>
              <a:noFill/>
              <a:ln w="23813">
                <a:solidFill>
                  <a:srgbClr val="E67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639" name="Freeform 114"/>
              <p:cNvSpPr>
                <a:spLocks/>
              </p:cNvSpPr>
              <p:nvPr/>
            </p:nvSpPr>
            <p:spPr bwMode="auto">
              <a:xfrm>
                <a:off x="1488" y="2594"/>
                <a:ext cx="61" cy="90"/>
              </a:xfrm>
              <a:custGeom>
                <a:avLst/>
                <a:gdLst>
                  <a:gd name="T0" fmla="*/ 0 w 183"/>
                  <a:gd name="T1" fmla="*/ 53 h 269"/>
                  <a:gd name="T2" fmla="*/ 50 w 183"/>
                  <a:gd name="T3" fmla="*/ 53 h 269"/>
                  <a:gd name="T4" fmla="*/ 50 w 183"/>
                  <a:gd name="T5" fmla="*/ 53 h 269"/>
                  <a:gd name="T6" fmla="*/ 50 w 183"/>
                  <a:gd name="T7" fmla="*/ 53 h 269"/>
                  <a:gd name="T8" fmla="*/ 50 w 183"/>
                  <a:gd name="T9" fmla="*/ 53 h 269"/>
                  <a:gd name="T10" fmla="*/ 50 w 183"/>
                  <a:gd name="T11" fmla="*/ 53 h 269"/>
                  <a:gd name="T12" fmla="*/ 50 w 183"/>
                  <a:gd name="T13" fmla="*/ 53 h 269"/>
                  <a:gd name="T14" fmla="*/ 50 w 183"/>
                  <a:gd name="T15" fmla="*/ 53 h 269"/>
                  <a:gd name="T16" fmla="*/ 50 w 183"/>
                  <a:gd name="T17" fmla="*/ 53 h 269"/>
                  <a:gd name="T18" fmla="*/ 50 w 183"/>
                  <a:gd name="T19" fmla="*/ 53 h 269"/>
                  <a:gd name="T20" fmla="*/ 50 w 183"/>
                  <a:gd name="T21" fmla="*/ 53 h 269"/>
                  <a:gd name="T22" fmla="*/ 50 w 183"/>
                  <a:gd name="T23" fmla="*/ 53 h 269"/>
                  <a:gd name="T24" fmla="*/ 50 w 183"/>
                  <a:gd name="T25" fmla="*/ 53 h 269"/>
                  <a:gd name="T26" fmla="*/ 50 w 183"/>
                  <a:gd name="T27" fmla="*/ 53 h 269"/>
                  <a:gd name="T28" fmla="*/ 50 w 183"/>
                  <a:gd name="T29" fmla="*/ 53 h 269"/>
                  <a:gd name="T30" fmla="*/ 50 w 183"/>
                  <a:gd name="T31" fmla="*/ 53 h 269"/>
                  <a:gd name="T32" fmla="*/ 50 w 183"/>
                  <a:gd name="T33" fmla="*/ 53 h 269"/>
                  <a:gd name="T34" fmla="*/ 50 w 183"/>
                  <a:gd name="T35" fmla="*/ 53 h 269"/>
                  <a:gd name="T36" fmla="*/ 50 w 183"/>
                  <a:gd name="T37" fmla="*/ 53 h 269"/>
                  <a:gd name="T38" fmla="*/ 50 w 183"/>
                  <a:gd name="T39" fmla="*/ 53 h 269"/>
                  <a:gd name="T40" fmla="*/ 50 w 183"/>
                  <a:gd name="T41" fmla="*/ 53 h 269"/>
                  <a:gd name="T42" fmla="*/ 50 w 183"/>
                  <a:gd name="T43" fmla="*/ 53 h 269"/>
                  <a:gd name="T44" fmla="*/ 50 w 183"/>
                  <a:gd name="T45" fmla="*/ 53 h 269"/>
                  <a:gd name="T46" fmla="*/ 50 w 183"/>
                  <a:gd name="T47" fmla="*/ 53 h 269"/>
                  <a:gd name="T48" fmla="*/ 50 w 183"/>
                  <a:gd name="T49" fmla="*/ 53 h 269"/>
                  <a:gd name="T50" fmla="*/ 50 w 183"/>
                  <a:gd name="T51" fmla="*/ 53 h 269"/>
                  <a:gd name="T52" fmla="*/ 50 w 183"/>
                  <a:gd name="T53" fmla="*/ 53 h 269"/>
                  <a:gd name="T54" fmla="*/ 50 w 183"/>
                  <a:gd name="T55" fmla="*/ 53 h 269"/>
                  <a:gd name="T56" fmla="*/ 50 w 183"/>
                  <a:gd name="T57" fmla="*/ 53 h 269"/>
                  <a:gd name="T58" fmla="*/ 50 w 183"/>
                  <a:gd name="T59" fmla="*/ 53 h 269"/>
                  <a:gd name="T60" fmla="*/ 50 w 183"/>
                  <a:gd name="T61" fmla="*/ 53 h 269"/>
                  <a:gd name="T62" fmla="*/ 50 w 183"/>
                  <a:gd name="T63" fmla="*/ 0 h 269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183"/>
                  <a:gd name="T97" fmla="*/ 0 h 269"/>
                  <a:gd name="T98" fmla="*/ 183 w 183"/>
                  <a:gd name="T99" fmla="*/ 269 h 269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183" h="269">
                    <a:moveTo>
                      <a:pt x="0" y="264"/>
                    </a:moveTo>
                    <a:lnTo>
                      <a:pt x="21" y="267"/>
                    </a:lnTo>
                    <a:lnTo>
                      <a:pt x="46" y="269"/>
                    </a:lnTo>
                    <a:lnTo>
                      <a:pt x="61" y="267"/>
                    </a:lnTo>
                    <a:lnTo>
                      <a:pt x="77" y="266"/>
                    </a:lnTo>
                    <a:lnTo>
                      <a:pt x="83" y="264"/>
                    </a:lnTo>
                    <a:lnTo>
                      <a:pt x="91" y="262"/>
                    </a:lnTo>
                    <a:lnTo>
                      <a:pt x="105" y="260"/>
                    </a:lnTo>
                    <a:lnTo>
                      <a:pt x="117" y="254"/>
                    </a:lnTo>
                    <a:lnTo>
                      <a:pt x="129" y="249"/>
                    </a:lnTo>
                    <a:lnTo>
                      <a:pt x="138" y="241"/>
                    </a:lnTo>
                    <a:lnTo>
                      <a:pt x="148" y="235"/>
                    </a:lnTo>
                    <a:lnTo>
                      <a:pt x="155" y="225"/>
                    </a:lnTo>
                    <a:lnTo>
                      <a:pt x="163" y="216"/>
                    </a:lnTo>
                    <a:lnTo>
                      <a:pt x="168" y="204"/>
                    </a:lnTo>
                    <a:lnTo>
                      <a:pt x="170" y="197"/>
                    </a:lnTo>
                    <a:lnTo>
                      <a:pt x="174" y="192"/>
                    </a:lnTo>
                    <a:lnTo>
                      <a:pt x="177" y="178"/>
                    </a:lnTo>
                    <a:lnTo>
                      <a:pt x="181" y="165"/>
                    </a:lnTo>
                    <a:lnTo>
                      <a:pt x="182" y="149"/>
                    </a:lnTo>
                    <a:lnTo>
                      <a:pt x="183" y="134"/>
                    </a:lnTo>
                    <a:lnTo>
                      <a:pt x="182" y="118"/>
                    </a:lnTo>
                    <a:lnTo>
                      <a:pt x="181" y="105"/>
                    </a:lnTo>
                    <a:lnTo>
                      <a:pt x="177" y="81"/>
                    </a:lnTo>
                    <a:lnTo>
                      <a:pt x="169" y="59"/>
                    </a:lnTo>
                    <a:lnTo>
                      <a:pt x="160" y="42"/>
                    </a:lnTo>
                    <a:lnTo>
                      <a:pt x="152" y="33"/>
                    </a:lnTo>
                    <a:lnTo>
                      <a:pt x="146" y="26"/>
                    </a:lnTo>
                    <a:lnTo>
                      <a:pt x="130" y="15"/>
                    </a:lnTo>
                    <a:lnTo>
                      <a:pt x="111" y="6"/>
                    </a:lnTo>
                    <a:lnTo>
                      <a:pt x="100" y="2"/>
                    </a:lnTo>
                    <a:lnTo>
                      <a:pt x="90" y="0"/>
                    </a:lnTo>
                  </a:path>
                </a:pathLst>
              </a:custGeom>
              <a:noFill/>
              <a:ln w="23813">
                <a:solidFill>
                  <a:srgbClr val="E67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640" name="Freeform 115"/>
              <p:cNvSpPr>
                <a:spLocks/>
              </p:cNvSpPr>
              <p:nvPr/>
            </p:nvSpPr>
            <p:spPr bwMode="auto">
              <a:xfrm>
                <a:off x="1372" y="2908"/>
                <a:ext cx="62" cy="89"/>
              </a:xfrm>
              <a:custGeom>
                <a:avLst/>
                <a:gdLst>
                  <a:gd name="T0" fmla="*/ 0 w 186"/>
                  <a:gd name="T1" fmla="*/ 53 h 266"/>
                  <a:gd name="T2" fmla="*/ 50 w 186"/>
                  <a:gd name="T3" fmla="*/ 53 h 266"/>
                  <a:gd name="T4" fmla="*/ 50 w 186"/>
                  <a:gd name="T5" fmla="*/ 53 h 266"/>
                  <a:gd name="T6" fmla="*/ 50 w 186"/>
                  <a:gd name="T7" fmla="*/ 53 h 266"/>
                  <a:gd name="T8" fmla="*/ 50 w 186"/>
                  <a:gd name="T9" fmla="*/ 53 h 266"/>
                  <a:gd name="T10" fmla="*/ 50 w 186"/>
                  <a:gd name="T11" fmla="*/ 53 h 266"/>
                  <a:gd name="T12" fmla="*/ 50 w 186"/>
                  <a:gd name="T13" fmla="*/ 53 h 266"/>
                  <a:gd name="T14" fmla="*/ 50 w 186"/>
                  <a:gd name="T15" fmla="*/ 53 h 266"/>
                  <a:gd name="T16" fmla="*/ 50 w 186"/>
                  <a:gd name="T17" fmla="*/ 53 h 266"/>
                  <a:gd name="T18" fmla="*/ 50 w 186"/>
                  <a:gd name="T19" fmla="*/ 53 h 266"/>
                  <a:gd name="T20" fmla="*/ 50 w 186"/>
                  <a:gd name="T21" fmla="*/ 53 h 266"/>
                  <a:gd name="T22" fmla="*/ 50 w 186"/>
                  <a:gd name="T23" fmla="*/ 53 h 266"/>
                  <a:gd name="T24" fmla="*/ 50 w 186"/>
                  <a:gd name="T25" fmla="*/ 53 h 266"/>
                  <a:gd name="T26" fmla="*/ 50 w 186"/>
                  <a:gd name="T27" fmla="*/ 53 h 266"/>
                  <a:gd name="T28" fmla="*/ 50 w 186"/>
                  <a:gd name="T29" fmla="*/ 53 h 266"/>
                  <a:gd name="T30" fmla="*/ 50 w 186"/>
                  <a:gd name="T31" fmla="*/ 53 h 266"/>
                  <a:gd name="T32" fmla="*/ 50 w 186"/>
                  <a:gd name="T33" fmla="*/ 53 h 266"/>
                  <a:gd name="T34" fmla="*/ 50 w 186"/>
                  <a:gd name="T35" fmla="*/ 53 h 266"/>
                  <a:gd name="T36" fmla="*/ 50 w 186"/>
                  <a:gd name="T37" fmla="*/ 53 h 266"/>
                  <a:gd name="T38" fmla="*/ 50 w 186"/>
                  <a:gd name="T39" fmla="*/ 53 h 266"/>
                  <a:gd name="T40" fmla="*/ 50 w 186"/>
                  <a:gd name="T41" fmla="*/ 53 h 266"/>
                  <a:gd name="T42" fmla="*/ 50 w 186"/>
                  <a:gd name="T43" fmla="*/ 53 h 266"/>
                  <a:gd name="T44" fmla="*/ 50 w 186"/>
                  <a:gd name="T45" fmla="*/ 53 h 266"/>
                  <a:gd name="T46" fmla="*/ 50 w 186"/>
                  <a:gd name="T47" fmla="*/ 53 h 266"/>
                  <a:gd name="T48" fmla="*/ 50 w 186"/>
                  <a:gd name="T49" fmla="*/ 53 h 266"/>
                  <a:gd name="T50" fmla="*/ 50 w 186"/>
                  <a:gd name="T51" fmla="*/ 53 h 266"/>
                  <a:gd name="T52" fmla="*/ 50 w 186"/>
                  <a:gd name="T53" fmla="*/ 53 h 266"/>
                  <a:gd name="T54" fmla="*/ 50 w 186"/>
                  <a:gd name="T55" fmla="*/ 53 h 266"/>
                  <a:gd name="T56" fmla="*/ 50 w 186"/>
                  <a:gd name="T57" fmla="*/ 53 h 266"/>
                  <a:gd name="T58" fmla="*/ 50 w 186"/>
                  <a:gd name="T59" fmla="*/ 53 h 266"/>
                  <a:gd name="T60" fmla="*/ 50 w 186"/>
                  <a:gd name="T61" fmla="*/ 53 h 266"/>
                  <a:gd name="T62" fmla="*/ 50 w 186"/>
                  <a:gd name="T63" fmla="*/ 53 h 266"/>
                  <a:gd name="T64" fmla="*/ 50 w 186"/>
                  <a:gd name="T65" fmla="*/ 0 h 26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186"/>
                  <a:gd name="T100" fmla="*/ 0 h 266"/>
                  <a:gd name="T101" fmla="*/ 186 w 186"/>
                  <a:gd name="T102" fmla="*/ 266 h 26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186" h="266">
                    <a:moveTo>
                      <a:pt x="0" y="261"/>
                    </a:moveTo>
                    <a:lnTo>
                      <a:pt x="22" y="264"/>
                    </a:lnTo>
                    <a:lnTo>
                      <a:pt x="34" y="264"/>
                    </a:lnTo>
                    <a:lnTo>
                      <a:pt x="48" y="266"/>
                    </a:lnTo>
                    <a:lnTo>
                      <a:pt x="64" y="264"/>
                    </a:lnTo>
                    <a:lnTo>
                      <a:pt x="79" y="263"/>
                    </a:lnTo>
                    <a:lnTo>
                      <a:pt x="86" y="261"/>
                    </a:lnTo>
                    <a:lnTo>
                      <a:pt x="94" y="259"/>
                    </a:lnTo>
                    <a:lnTo>
                      <a:pt x="108" y="257"/>
                    </a:lnTo>
                    <a:lnTo>
                      <a:pt x="120" y="251"/>
                    </a:lnTo>
                    <a:lnTo>
                      <a:pt x="131" y="246"/>
                    </a:lnTo>
                    <a:lnTo>
                      <a:pt x="140" y="238"/>
                    </a:lnTo>
                    <a:lnTo>
                      <a:pt x="151" y="232"/>
                    </a:lnTo>
                    <a:lnTo>
                      <a:pt x="157" y="222"/>
                    </a:lnTo>
                    <a:lnTo>
                      <a:pt x="165" y="213"/>
                    </a:lnTo>
                    <a:lnTo>
                      <a:pt x="170" y="201"/>
                    </a:lnTo>
                    <a:lnTo>
                      <a:pt x="173" y="194"/>
                    </a:lnTo>
                    <a:lnTo>
                      <a:pt x="177" y="189"/>
                    </a:lnTo>
                    <a:lnTo>
                      <a:pt x="179" y="175"/>
                    </a:lnTo>
                    <a:lnTo>
                      <a:pt x="183" y="162"/>
                    </a:lnTo>
                    <a:lnTo>
                      <a:pt x="184" y="146"/>
                    </a:lnTo>
                    <a:lnTo>
                      <a:pt x="186" y="131"/>
                    </a:lnTo>
                    <a:lnTo>
                      <a:pt x="183" y="104"/>
                    </a:lnTo>
                    <a:lnTo>
                      <a:pt x="181" y="91"/>
                    </a:lnTo>
                    <a:lnTo>
                      <a:pt x="179" y="80"/>
                    </a:lnTo>
                    <a:lnTo>
                      <a:pt x="175" y="69"/>
                    </a:lnTo>
                    <a:lnTo>
                      <a:pt x="173" y="60"/>
                    </a:lnTo>
                    <a:lnTo>
                      <a:pt x="164" y="43"/>
                    </a:lnTo>
                    <a:lnTo>
                      <a:pt x="156" y="34"/>
                    </a:lnTo>
                    <a:lnTo>
                      <a:pt x="149" y="27"/>
                    </a:lnTo>
                    <a:lnTo>
                      <a:pt x="135" y="15"/>
                    </a:lnTo>
                    <a:lnTo>
                      <a:pt x="118" y="6"/>
                    </a:lnTo>
                    <a:lnTo>
                      <a:pt x="99" y="0"/>
                    </a:lnTo>
                  </a:path>
                </a:pathLst>
              </a:custGeom>
              <a:noFill/>
              <a:ln w="23813">
                <a:solidFill>
                  <a:srgbClr val="E67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641" name="Line 116"/>
              <p:cNvSpPr>
                <a:spLocks noChangeShapeType="1"/>
              </p:cNvSpPr>
              <p:nvPr/>
            </p:nvSpPr>
            <p:spPr bwMode="auto">
              <a:xfrm flipH="1">
                <a:off x="1372" y="2908"/>
                <a:ext cx="33" cy="87"/>
              </a:xfrm>
              <a:prstGeom prst="line">
                <a:avLst/>
              </a:prstGeom>
              <a:noFill/>
              <a:ln w="23813">
                <a:solidFill>
                  <a:srgbClr val="E67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642" name="Freeform 117"/>
              <p:cNvSpPr>
                <a:spLocks/>
              </p:cNvSpPr>
              <p:nvPr/>
            </p:nvSpPr>
            <p:spPr bwMode="auto">
              <a:xfrm>
                <a:off x="1343" y="2906"/>
                <a:ext cx="62" cy="89"/>
              </a:xfrm>
              <a:custGeom>
                <a:avLst/>
                <a:gdLst>
                  <a:gd name="T0" fmla="*/ 50 w 186"/>
                  <a:gd name="T1" fmla="*/ 47 h 268"/>
                  <a:gd name="T2" fmla="*/ 50 w 186"/>
                  <a:gd name="T3" fmla="*/ 47 h 268"/>
                  <a:gd name="T4" fmla="*/ 50 w 186"/>
                  <a:gd name="T5" fmla="*/ 47 h 268"/>
                  <a:gd name="T6" fmla="*/ 50 w 186"/>
                  <a:gd name="T7" fmla="*/ 0 h 268"/>
                  <a:gd name="T8" fmla="*/ 50 w 186"/>
                  <a:gd name="T9" fmla="*/ 47 h 268"/>
                  <a:gd name="T10" fmla="*/ 50 w 186"/>
                  <a:gd name="T11" fmla="*/ 47 h 268"/>
                  <a:gd name="T12" fmla="*/ 50 w 186"/>
                  <a:gd name="T13" fmla="*/ 47 h 268"/>
                  <a:gd name="T14" fmla="*/ 50 w 186"/>
                  <a:gd name="T15" fmla="*/ 47 h 268"/>
                  <a:gd name="T16" fmla="*/ 50 w 186"/>
                  <a:gd name="T17" fmla="*/ 47 h 268"/>
                  <a:gd name="T18" fmla="*/ 50 w 186"/>
                  <a:gd name="T19" fmla="*/ 47 h 268"/>
                  <a:gd name="T20" fmla="*/ 50 w 186"/>
                  <a:gd name="T21" fmla="*/ 47 h 268"/>
                  <a:gd name="T22" fmla="*/ 50 w 186"/>
                  <a:gd name="T23" fmla="*/ 47 h 268"/>
                  <a:gd name="T24" fmla="*/ 50 w 186"/>
                  <a:gd name="T25" fmla="*/ 47 h 268"/>
                  <a:gd name="T26" fmla="*/ 50 w 186"/>
                  <a:gd name="T27" fmla="*/ 47 h 268"/>
                  <a:gd name="T28" fmla="*/ 0 w 186"/>
                  <a:gd name="T29" fmla="*/ 47 h 268"/>
                  <a:gd name="T30" fmla="*/ 50 w 186"/>
                  <a:gd name="T31" fmla="*/ 47 h 268"/>
                  <a:gd name="T32" fmla="*/ 50 w 186"/>
                  <a:gd name="T33" fmla="*/ 47 h 268"/>
                  <a:gd name="T34" fmla="*/ 50 w 186"/>
                  <a:gd name="T35" fmla="*/ 47 h 268"/>
                  <a:gd name="T36" fmla="*/ 50 w 186"/>
                  <a:gd name="T37" fmla="*/ 47 h 268"/>
                  <a:gd name="T38" fmla="*/ 50 w 186"/>
                  <a:gd name="T39" fmla="*/ 47 h 268"/>
                  <a:gd name="T40" fmla="*/ 50 w 186"/>
                  <a:gd name="T41" fmla="*/ 47 h 268"/>
                  <a:gd name="T42" fmla="*/ 50 w 186"/>
                  <a:gd name="T43" fmla="*/ 47 h 268"/>
                  <a:gd name="T44" fmla="*/ 50 w 186"/>
                  <a:gd name="T45" fmla="*/ 47 h 268"/>
                  <a:gd name="T46" fmla="*/ 50 w 186"/>
                  <a:gd name="T47" fmla="*/ 47 h 2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186"/>
                  <a:gd name="T73" fmla="*/ 0 h 268"/>
                  <a:gd name="T74" fmla="*/ 186 w 186"/>
                  <a:gd name="T75" fmla="*/ 268 h 268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186" h="268">
                    <a:moveTo>
                      <a:pt x="186" y="7"/>
                    </a:moveTo>
                    <a:lnTo>
                      <a:pt x="173" y="3"/>
                    </a:lnTo>
                    <a:lnTo>
                      <a:pt x="161" y="2"/>
                    </a:lnTo>
                    <a:lnTo>
                      <a:pt x="135" y="0"/>
                    </a:lnTo>
                    <a:lnTo>
                      <a:pt x="103" y="2"/>
                    </a:lnTo>
                    <a:lnTo>
                      <a:pt x="76" y="8"/>
                    </a:lnTo>
                    <a:lnTo>
                      <a:pt x="63" y="12"/>
                    </a:lnTo>
                    <a:lnTo>
                      <a:pt x="52" y="19"/>
                    </a:lnTo>
                    <a:lnTo>
                      <a:pt x="42" y="25"/>
                    </a:lnTo>
                    <a:lnTo>
                      <a:pt x="34" y="34"/>
                    </a:lnTo>
                    <a:lnTo>
                      <a:pt x="25" y="42"/>
                    </a:lnTo>
                    <a:lnTo>
                      <a:pt x="18" y="52"/>
                    </a:lnTo>
                    <a:lnTo>
                      <a:pt x="8" y="77"/>
                    </a:lnTo>
                    <a:lnTo>
                      <a:pt x="2" y="104"/>
                    </a:lnTo>
                    <a:lnTo>
                      <a:pt x="0" y="138"/>
                    </a:lnTo>
                    <a:lnTo>
                      <a:pt x="2" y="162"/>
                    </a:lnTo>
                    <a:lnTo>
                      <a:pt x="6" y="185"/>
                    </a:lnTo>
                    <a:lnTo>
                      <a:pt x="12" y="204"/>
                    </a:lnTo>
                    <a:lnTo>
                      <a:pt x="21" y="223"/>
                    </a:lnTo>
                    <a:lnTo>
                      <a:pt x="33" y="238"/>
                    </a:lnTo>
                    <a:lnTo>
                      <a:pt x="39" y="243"/>
                    </a:lnTo>
                    <a:lnTo>
                      <a:pt x="48" y="249"/>
                    </a:lnTo>
                    <a:lnTo>
                      <a:pt x="65" y="258"/>
                    </a:lnTo>
                    <a:lnTo>
                      <a:pt x="87" y="268"/>
                    </a:lnTo>
                  </a:path>
                </a:pathLst>
              </a:custGeom>
              <a:noFill/>
              <a:ln w="23813">
                <a:solidFill>
                  <a:srgbClr val="E67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643" name="Line 118"/>
              <p:cNvSpPr>
                <a:spLocks noChangeShapeType="1"/>
              </p:cNvSpPr>
              <p:nvPr/>
            </p:nvSpPr>
            <p:spPr bwMode="auto">
              <a:xfrm flipV="1">
                <a:off x="1405" y="2682"/>
                <a:ext cx="83" cy="226"/>
              </a:xfrm>
              <a:prstGeom prst="line">
                <a:avLst/>
              </a:prstGeom>
              <a:noFill/>
              <a:ln w="23813">
                <a:solidFill>
                  <a:srgbClr val="E67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644" name="Line 119"/>
              <p:cNvSpPr>
                <a:spLocks noChangeShapeType="1"/>
              </p:cNvSpPr>
              <p:nvPr/>
            </p:nvSpPr>
            <p:spPr bwMode="auto">
              <a:xfrm flipV="1">
                <a:off x="1518" y="2304"/>
                <a:ext cx="90" cy="290"/>
              </a:xfrm>
              <a:prstGeom prst="line">
                <a:avLst/>
              </a:prstGeom>
              <a:noFill/>
              <a:ln w="23813">
                <a:solidFill>
                  <a:srgbClr val="E67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645" name="Line 120"/>
              <p:cNvSpPr>
                <a:spLocks noChangeShapeType="1"/>
              </p:cNvSpPr>
              <p:nvPr/>
            </p:nvSpPr>
            <p:spPr bwMode="auto">
              <a:xfrm flipH="1">
                <a:off x="1608" y="2217"/>
                <a:ext cx="31" cy="87"/>
              </a:xfrm>
              <a:prstGeom prst="line">
                <a:avLst/>
              </a:prstGeom>
              <a:noFill/>
              <a:ln w="23813">
                <a:solidFill>
                  <a:srgbClr val="E67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646" name="Line 121"/>
              <p:cNvSpPr>
                <a:spLocks noChangeShapeType="1"/>
              </p:cNvSpPr>
              <p:nvPr/>
            </p:nvSpPr>
            <p:spPr bwMode="auto">
              <a:xfrm flipH="1">
                <a:off x="1488" y="2594"/>
                <a:ext cx="30" cy="88"/>
              </a:xfrm>
              <a:prstGeom prst="line">
                <a:avLst/>
              </a:prstGeom>
              <a:noFill/>
              <a:ln w="23813">
                <a:solidFill>
                  <a:srgbClr val="E67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647" name="Line 122"/>
              <p:cNvSpPr>
                <a:spLocks noChangeShapeType="1"/>
              </p:cNvSpPr>
              <p:nvPr/>
            </p:nvSpPr>
            <p:spPr bwMode="auto">
              <a:xfrm>
                <a:off x="1229" y="3272"/>
                <a:ext cx="1" cy="1"/>
              </a:xfrm>
              <a:prstGeom prst="line">
                <a:avLst/>
              </a:prstGeom>
              <a:noFill/>
              <a:ln w="23813">
                <a:solidFill>
                  <a:srgbClr val="E67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648" name="Freeform 123"/>
              <p:cNvSpPr>
                <a:spLocks/>
              </p:cNvSpPr>
              <p:nvPr/>
            </p:nvSpPr>
            <p:spPr bwMode="auto">
              <a:xfrm>
                <a:off x="1229" y="3211"/>
                <a:ext cx="89" cy="88"/>
              </a:xfrm>
              <a:custGeom>
                <a:avLst/>
                <a:gdLst>
                  <a:gd name="T0" fmla="*/ 0 w 266"/>
                  <a:gd name="T1" fmla="*/ 44 h 266"/>
                  <a:gd name="T2" fmla="*/ 53 w 266"/>
                  <a:gd name="T3" fmla="*/ 44 h 266"/>
                  <a:gd name="T4" fmla="*/ 53 w 266"/>
                  <a:gd name="T5" fmla="*/ 44 h 266"/>
                  <a:gd name="T6" fmla="*/ 53 w 266"/>
                  <a:gd name="T7" fmla="*/ 44 h 266"/>
                  <a:gd name="T8" fmla="*/ 53 w 266"/>
                  <a:gd name="T9" fmla="*/ 44 h 266"/>
                  <a:gd name="T10" fmla="*/ 53 w 266"/>
                  <a:gd name="T11" fmla="*/ 44 h 266"/>
                  <a:gd name="T12" fmla="*/ 53 w 266"/>
                  <a:gd name="T13" fmla="*/ 44 h 266"/>
                  <a:gd name="T14" fmla="*/ 53 w 266"/>
                  <a:gd name="T15" fmla="*/ 44 h 266"/>
                  <a:gd name="T16" fmla="*/ 53 w 266"/>
                  <a:gd name="T17" fmla="*/ 44 h 266"/>
                  <a:gd name="T18" fmla="*/ 53 w 266"/>
                  <a:gd name="T19" fmla="*/ 44 h 266"/>
                  <a:gd name="T20" fmla="*/ 53 w 266"/>
                  <a:gd name="T21" fmla="*/ 44 h 266"/>
                  <a:gd name="T22" fmla="*/ 53 w 266"/>
                  <a:gd name="T23" fmla="*/ 44 h 266"/>
                  <a:gd name="T24" fmla="*/ 53 w 266"/>
                  <a:gd name="T25" fmla="*/ 44 h 266"/>
                  <a:gd name="T26" fmla="*/ 53 w 266"/>
                  <a:gd name="T27" fmla="*/ 44 h 266"/>
                  <a:gd name="T28" fmla="*/ 53 w 266"/>
                  <a:gd name="T29" fmla="*/ 44 h 266"/>
                  <a:gd name="T30" fmla="*/ 53 w 266"/>
                  <a:gd name="T31" fmla="*/ 44 h 266"/>
                  <a:gd name="T32" fmla="*/ 53 w 266"/>
                  <a:gd name="T33" fmla="*/ 44 h 266"/>
                  <a:gd name="T34" fmla="*/ 53 w 266"/>
                  <a:gd name="T35" fmla="*/ 44 h 266"/>
                  <a:gd name="T36" fmla="*/ 53 w 266"/>
                  <a:gd name="T37" fmla="*/ 44 h 266"/>
                  <a:gd name="T38" fmla="*/ 53 w 266"/>
                  <a:gd name="T39" fmla="*/ 44 h 266"/>
                  <a:gd name="T40" fmla="*/ 53 w 266"/>
                  <a:gd name="T41" fmla="*/ 44 h 266"/>
                  <a:gd name="T42" fmla="*/ 53 w 266"/>
                  <a:gd name="T43" fmla="*/ 44 h 266"/>
                  <a:gd name="T44" fmla="*/ 53 w 266"/>
                  <a:gd name="T45" fmla="*/ 44 h 266"/>
                  <a:gd name="T46" fmla="*/ 53 w 266"/>
                  <a:gd name="T47" fmla="*/ 44 h 266"/>
                  <a:gd name="T48" fmla="*/ 53 w 266"/>
                  <a:gd name="T49" fmla="*/ 44 h 266"/>
                  <a:gd name="T50" fmla="*/ 53 w 266"/>
                  <a:gd name="T51" fmla="*/ 44 h 266"/>
                  <a:gd name="T52" fmla="*/ 53 w 266"/>
                  <a:gd name="T53" fmla="*/ 44 h 266"/>
                  <a:gd name="T54" fmla="*/ 53 w 266"/>
                  <a:gd name="T55" fmla="*/ 44 h 266"/>
                  <a:gd name="T56" fmla="*/ 53 w 266"/>
                  <a:gd name="T57" fmla="*/ 44 h 266"/>
                  <a:gd name="T58" fmla="*/ 53 w 266"/>
                  <a:gd name="T59" fmla="*/ 44 h 266"/>
                  <a:gd name="T60" fmla="*/ 53 w 266"/>
                  <a:gd name="T61" fmla="*/ 44 h 266"/>
                  <a:gd name="T62" fmla="*/ 53 w 266"/>
                  <a:gd name="T63" fmla="*/ 44 h 266"/>
                  <a:gd name="T64" fmla="*/ 53 w 266"/>
                  <a:gd name="T65" fmla="*/ 44 h 266"/>
                  <a:gd name="T66" fmla="*/ 53 w 266"/>
                  <a:gd name="T67" fmla="*/ 44 h 266"/>
                  <a:gd name="T68" fmla="*/ 53 w 266"/>
                  <a:gd name="T69" fmla="*/ 44 h 266"/>
                  <a:gd name="T70" fmla="*/ 53 w 266"/>
                  <a:gd name="T71" fmla="*/ 44 h 266"/>
                  <a:gd name="T72" fmla="*/ 53 w 266"/>
                  <a:gd name="T73" fmla="*/ 44 h 266"/>
                  <a:gd name="T74" fmla="*/ 53 w 266"/>
                  <a:gd name="T75" fmla="*/ 0 h 26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266"/>
                  <a:gd name="T115" fmla="*/ 0 h 266"/>
                  <a:gd name="T116" fmla="*/ 266 w 266"/>
                  <a:gd name="T117" fmla="*/ 266 h 266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266" h="266">
                    <a:moveTo>
                      <a:pt x="0" y="185"/>
                    </a:moveTo>
                    <a:lnTo>
                      <a:pt x="7" y="203"/>
                    </a:lnTo>
                    <a:lnTo>
                      <a:pt x="16" y="220"/>
                    </a:lnTo>
                    <a:lnTo>
                      <a:pt x="27" y="234"/>
                    </a:lnTo>
                    <a:lnTo>
                      <a:pt x="43" y="246"/>
                    </a:lnTo>
                    <a:lnTo>
                      <a:pt x="60" y="255"/>
                    </a:lnTo>
                    <a:lnTo>
                      <a:pt x="79" y="261"/>
                    </a:lnTo>
                    <a:lnTo>
                      <a:pt x="101" y="265"/>
                    </a:lnTo>
                    <a:lnTo>
                      <a:pt x="129" y="266"/>
                    </a:lnTo>
                    <a:lnTo>
                      <a:pt x="144" y="265"/>
                    </a:lnTo>
                    <a:lnTo>
                      <a:pt x="160" y="264"/>
                    </a:lnTo>
                    <a:lnTo>
                      <a:pt x="166" y="261"/>
                    </a:lnTo>
                    <a:lnTo>
                      <a:pt x="174" y="260"/>
                    </a:lnTo>
                    <a:lnTo>
                      <a:pt x="188" y="257"/>
                    </a:lnTo>
                    <a:lnTo>
                      <a:pt x="193" y="253"/>
                    </a:lnTo>
                    <a:lnTo>
                      <a:pt x="200" y="251"/>
                    </a:lnTo>
                    <a:lnTo>
                      <a:pt x="212" y="246"/>
                    </a:lnTo>
                    <a:lnTo>
                      <a:pt x="221" y="238"/>
                    </a:lnTo>
                    <a:lnTo>
                      <a:pt x="231" y="231"/>
                    </a:lnTo>
                    <a:lnTo>
                      <a:pt x="238" y="221"/>
                    </a:lnTo>
                    <a:lnTo>
                      <a:pt x="245" y="212"/>
                    </a:lnTo>
                    <a:lnTo>
                      <a:pt x="251" y="200"/>
                    </a:lnTo>
                    <a:lnTo>
                      <a:pt x="253" y="194"/>
                    </a:lnTo>
                    <a:lnTo>
                      <a:pt x="257" y="188"/>
                    </a:lnTo>
                    <a:lnTo>
                      <a:pt x="260" y="174"/>
                    </a:lnTo>
                    <a:lnTo>
                      <a:pt x="261" y="166"/>
                    </a:lnTo>
                    <a:lnTo>
                      <a:pt x="264" y="160"/>
                    </a:lnTo>
                    <a:lnTo>
                      <a:pt x="265" y="144"/>
                    </a:lnTo>
                    <a:lnTo>
                      <a:pt x="266" y="129"/>
                    </a:lnTo>
                    <a:lnTo>
                      <a:pt x="264" y="102"/>
                    </a:lnTo>
                    <a:lnTo>
                      <a:pt x="260" y="80"/>
                    </a:lnTo>
                    <a:lnTo>
                      <a:pt x="256" y="68"/>
                    </a:lnTo>
                    <a:lnTo>
                      <a:pt x="253" y="59"/>
                    </a:lnTo>
                    <a:lnTo>
                      <a:pt x="244" y="42"/>
                    </a:lnTo>
                    <a:lnTo>
                      <a:pt x="230" y="28"/>
                    </a:lnTo>
                    <a:lnTo>
                      <a:pt x="216" y="16"/>
                    </a:lnTo>
                    <a:lnTo>
                      <a:pt x="199" y="7"/>
                    </a:lnTo>
                    <a:lnTo>
                      <a:pt x="179" y="0"/>
                    </a:lnTo>
                  </a:path>
                </a:pathLst>
              </a:custGeom>
              <a:noFill/>
              <a:ln w="23813">
                <a:solidFill>
                  <a:srgbClr val="E67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649" name="Freeform 125"/>
              <p:cNvSpPr>
                <a:spLocks/>
              </p:cNvSpPr>
              <p:nvPr/>
            </p:nvSpPr>
            <p:spPr bwMode="auto">
              <a:xfrm>
                <a:off x="1229" y="3211"/>
                <a:ext cx="60" cy="61"/>
              </a:xfrm>
              <a:custGeom>
                <a:avLst/>
                <a:gdLst>
                  <a:gd name="T0" fmla="*/ 55 w 179"/>
                  <a:gd name="T1" fmla="*/ 0 h 185"/>
                  <a:gd name="T2" fmla="*/ 55 w 179"/>
                  <a:gd name="T3" fmla="*/ 42 h 185"/>
                  <a:gd name="T4" fmla="*/ 0 w 179"/>
                  <a:gd name="T5" fmla="*/ 42 h 185"/>
                  <a:gd name="T6" fmla="*/ 0 60000 65536"/>
                  <a:gd name="T7" fmla="*/ 0 60000 65536"/>
                  <a:gd name="T8" fmla="*/ 0 60000 65536"/>
                  <a:gd name="T9" fmla="*/ 0 w 179"/>
                  <a:gd name="T10" fmla="*/ 0 h 185"/>
                  <a:gd name="T11" fmla="*/ 179 w 179"/>
                  <a:gd name="T12" fmla="*/ 185 h 18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79" h="185">
                    <a:moveTo>
                      <a:pt x="179" y="0"/>
                    </a:moveTo>
                    <a:lnTo>
                      <a:pt x="129" y="129"/>
                    </a:lnTo>
                    <a:lnTo>
                      <a:pt x="0" y="185"/>
                    </a:lnTo>
                  </a:path>
                </a:pathLst>
              </a:custGeom>
              <a:noFill/>
              <a:ln w="23813">
                <a:solidFill>
                  <a:srgbClr val="E67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650" name="Freeform 126"/>
              <p:cNvSpPr>
                <a:spLocks/>
              </p:cNvSpPr>
              <p:nvPr/>
            </p:nvSpPr>
            <p:spPr bwMode="auto">
              <a:xfrm>
                <a:off x="1227" y="3209"/>
                <a:ext cx="62" cy="63"/>
              </a:xfrm>
              <a:custGeom>
                <a:avLst/>
                <a:gdLst>
                  <a:gd name="T0" fmla="*/ 54 w 185"/>
                  <a:gd name="T1" fmla="*/ 42 h 191"/>
                  <a:gd name="T2" fmla="*/ 54 w 185"/>
                  <a:gd name="T3" fmla="*/ 42 h 191"/>
                  <a:gd name="T4" fmla="*/ 54 w 185"/>
                  <a:gd name="T5" fmla="*/ 0 h 191"/>
                  <a:gd name="T6" fmla="*/ 54 w 185"/>
                  <a:gd name="T7" fmla="*/ 0 h 191"/>
                  <a:gd name="T8" fmla="*/ 54 w 185"/>
                  <a:gd name="T9" fmla="*/ 0 h 191"/>
                  <a:gd name="T10" fmla="*/ 54 w 185"/>
                  <a:gd name="T11" fmla="*/ 42 h 191"/>
                  <a:gd name="T12" fmla="*/ 54 w 185"/>
                  <a:gd name="T13" fmla="*/ 42 h 191"/>
                  <a:gd name="T14" fmla="*/ 54 w 185"/>
                  <a:gd name="T15" fmla="*/ 42 h 191"/>
                  <a:gd name="T16" fmla="*/ 54 w 185"/>
                  <a:gd name="T17" fmla="*/ 42 h 191"/>
                  <a:gd name="T18" fmla="*/ 54 w 185"/>
                  <a:gd name="T19" fmla="*/ 42 h 191"/>
                  <a:gd name="T20" fmla="*/ 54 w 185"/>
                  <a:gd name="T21" fmla="*/ 42 h 191"/>
                  <a:gd name="T22" fmla="*/ 54 w 185"/>
                  <a:gd name="T23" fmla="*/ 42 h 191"/>
                  <a:gd name="T24" fmla="*/ 54 w 185"/>
                  <a:gd name="T25" fmla="*/ 42 h 191"/>
                  <a:gd name="T26" fmla="*/ 54 w 185"/>
                  <a:gd name="T27" fmla="*/ 42 h 191"/>
                  <a:gd name="T28" fmla="*/ 0 w 185"/>
                  <a:gd name="T29" fmla="*/ 42 h 191"/>
                  <a:gd name="T30" fmla="*/ 0 w 185"/>
                  <a:gd name="T31" fmla="*/ 42 h 191"/>
                  <a:gd name="T32" fmla="*/ 0 w 185"/>
                  <a:gd name="T33" fmla="*/ 42 h 191"/>
                  <a:gd name="T34" fmla="*/ 54 w 185"/>
                  <a:gd name="T35" fmla="*/ 42 h 191"/>
                  <a:gd name="T36" fmla="*/ 54 w 185"/>
                  <a:gd name="T37" fmla="*/ 42 h 191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185"/>
                  <a:gd name="T58" fmla="*/ 0 h 191"/>
                  <a:gd name="T59" fmla="*/ 185 w 185"/>
                  <a:gd name="T60" fmla="*/ 191 h 191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185" h="191">
                    <a:moveTo>
                      <a:pt x="185" y="6"/>
                    </a:moveTo>
                    <a:lnTo>
                      <a:pt x="172" y="3"/>
                    </a:lnTo>
                    <a:lnTo>
                      <a:pt x="161" y="1"/>
                    </a:lnTo>
                    <a:lnTo>
                      <a:pt x="135" y="0"/>
                    </a:lnTo>
                    <a:lnTo>
                      <a:pt x="102" y="1"/>
                    </a:lnTo>
                    <a:lnTo>
                      <a:pt x="75" y="8"/>
                    </a:lnTo>
                    <a:lnTo>
                      <a:pt x="62" y="12"/>
                    </a:lnTo>
                    <a:lnTo>
                      <a:pt x="52" y="18"/>
                    </a:lnTo>
                    <a:lnTo>
                      <a:pt x="41" y="25"/>
                    </a:lnTo>
                    <a:lnTo>
                      <a:pt x="33" y="34"/>
                    </a:lnTo>
                    <a:lnTo>
                      <a:pt x="24" y="41"/>
                    </a:lnTo>
                    <a:lnTo>
                      <a:pt x="18" y="52"/>
                    </a:lnTo>
                    <a:lnTo>
                      <a:pt x="11" y="62"/>
                    </a:lnTo>
                    <a:lnTo>
                      <a:pt x="8" y="75"/>
                    </a:lnTo>
                    <a:lnTo>
                      <a:pt x="1" y="102"/>
                    </a:lnTo>
                    <a:lnTo>
                      <a:pt x="0" y="135"/>
                    </a:lnTo>
                    <a:lnTo>
                      <a:pt x="1" y="163"/>
                    </a:lnTo>
                    <a:lnTo>
                      <a:pt x="2" y="176"/>
                    </a:lnTo>
                    <a:lnTo>
                      <a:pt x="6" y="191"/>
                    </a:lnTo>
                  </a:path>
                </a:pathLst>
              </a:custGeom>
              <a:noFill/>
              <a:ln w="23813">
                <a:solidFill>
                  <a:srgbClr val="E67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651" name="Freeform 127"/>
              <p:cNvSpPr>
                <a:spLocks/>
              </p:cNvSpPr>
              <p:nvPr/>
            </p:nvSpPr>
            <p:spPr bwMode="auto">
              <a:xfrm>
                <a:off x="1151" y="3245"/>
                <a:ext cx="78" cy="27"/>
              </a:xfrm>
              <a:custGeom>
                <a:avLst/>
                <a:gdLst>
                  <a:gd name="T0" fmla="*/ 57 w 232"/>
                  <a:gd name="T1" fmla="*/ 34 h 83"/>
                  <a:gd name="T2" fmla="*/ 57 w 232"/>
                  <a:gd name="T3" fmla="*/ 34 h 83"/>
                  <a:gd name="T4" fmla="*/ 57 w 232"/>
                  <a:gd name="T5" fmla="*/ 34 h 83"/>
                  <a:gd name="T6" fmla="*/ 57 w 232"/>
                  <a:gd name="T7" fmla="*/ 34 h 83"/>
                  <a:gd name="T8" fmla="*/ 57 w 232"/>
                  <a:gd name="T9" fmla="*/ 34 h 83"/>
                  <a:gd name="T10" fmla="*/ 57 w 232"/>
                  <a:gd name="T11" fmla="*/ 34 h 83"/>
                  <a:gd name="T12" fmla="*/ 57 w 232"/>
                  <a:gd name="T13" fmla="*/ 34 h 83"/>
                  <a:gd name="T14" fmla="*/ 57 w 232"/>
                  <a:gd name="T15" fmla="*/ 0 h 83"/>
                  <a:gd name="T16" fmla="*/ 57 w 232"/>
                  <a:gd name="T17" fmla="*/ 0 h 83"/>
                  <a:gd name="T18" fmla="*/ 57 w 232"/>
                  <a:gd name="T19" fmla="*/ 0 h 83"/>
                  <a:gd name="T20" fmla="*/ 57 w 232"/>
                  <a:gd name="T21" fmla="*/ 34 h 83"/>
                  <a:gd name="T22" fmla="*/ 57 w 232"/>
                  <a:gd name="T23" fmla="*/ 34 h 83"/>
                  <a:gd name="T24" fmla="*/ 57 w 232"/>
                  <a:gd name="T25" fmla="*/ 34 h 83"/>
                  <a:gd name="T26" fmla="*/ 0 w 232"/>
                  <a:gd name="T27" fmla="*/ 34 h 83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232"/>
                  <a:gd name="T43" fmla="*/ 0 h 83"/>
                  <a:gd name="T44" fmla="*/ 232 w 232"/>
                  <a:gd name="T45" fmla="*/ 83 h 83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232" h="83">
                    <a:moveTo>
                      <a:pt x="232" y="83"/>
                    </a:moveTo>
                    <a:lnTo>
                      <a:pt x="223" y="63"/>
                    </a:lnTo>
                    <a:lnTo>
                      <a:pt x="214" y="46"/>
                    </a:lnTo>
                    <a:lnTo>
                      <a:pt x="201" y="32"/>
                    </a:lnTo>
                    <a:lnTo>
                      <a:pt x="187" y="20"/>
                    </a:lnTo>
                    <a:lnTo>
                      <a:pt x="167" y="11"/>
                    </a:lnTo>
                    <a:lnTo>
                      <a:pt x="148" y="5"/>
                    </a:lnTo>
                    <a:lnTo>
                      <a:pt x="126" y="1"/>
                    </a:lnTo>
                    <a:lnTo>
                      <a:pt x="101" y="0"/>
                    </a:lnTo>
                    <a:lnTo>
                      <a:pt x="67" y="1"/>
                    </a:lnTo>
                    <a:lnTo>
                      <a:pt x="40" y="7"/>
                    </a:lnTo>
                    <a:lnTo>
                      <a:pt x="27" y="11"/>
                    </a:lnTo>
                    <a:lnTo>
                      <a:pt x="17" y="18"/>
                    </a:lnTo>
                    <a:lnTo>
                      <a:pt x="0" y="33"/>
                    </a:lnTo>
                  </a:path>
                </a:pathLst>
              </a:custGeom>
              <a:noFill/>
              <a:ln w="23813">
                <a:solidFill>
                  <a:srgbClr val="E67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rgbClr val="000066"/>
                  </a:solidFill>
                </a:endParaRPr>
              </a:p>
            </p:txBody>
          </p:sp>
          <p:sp>
            <p:nvSpPr>
              <p:cNvPr id="107652" name="Freeform 128"/>
              <p:cNvSpPr>
                <a:spLocks/>
              </p:cNvSpPr>
              <p:nvPr/>
            </p:nvSpPr>
            <p:spPr bwMode="auto">
              <a:xfrm>
                <a:off x="1151" y="3256"/>
                <a:ext cx="49" cy="28"/>
              </a:xfrm>
              <a:custGeom>
                <a:avLst/>
                <a:gdLst>
                  <a:gd name="T0" fmla="*/ 56 w 146"/>
                  <a:gd name="T1" fmla="*/ 34 h 86"/>
                  <a:gd name="T2" fmla="*/ 56 w 146"/>
                  <a:gd name="T3" fmla="*/ 34 h 86"/>
                  <a:gd name="T4" fmla="*/ 56 w 146"/>
                  <a:gd name="T5" fmla="*/ 34 h 86"/>
                  <a:gd name="T6" fmla="*/ 56 w 146"/>
                  <a:gd name="T7" fmla="*/ 34 h 86"/>
                  <a:gd name="T8" fmla="*/ 56 w 146"/>
                  <a:gd name="T9" fmla="*/ 34 h 86"/>
                  <a:gd name="T10" fmla="*/ 56 w 146"/>
                  <a:gd name="T11" fmla="*/ 34 h 86"/>
                  <a:gd name="T12" fmla="*/ 56 w 146"/>
                  <a:gd name="T13" fmla="*/ 34 h 86"/>
                  <a:gd name="T14" fmla="*/ 56 w 146"/>
                  <a:gd name="T15" fmla="*/ 34 h 86"/>
                  <a:gd name="T16" fmla="*/ 56 w 146"/>
                  <a:gd name="T17" fmla="*/ 0 h 86"/>
                  <a:gd name="T18" fmla="*/ 0 w 146"/>
                  <a:gd name="T19" fmla="*/ 0 h 8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46"/>
                  <a:gd name="T31" fmla="*/ 0 h 86"/>
                  <a:gd name="T32" fmla="*/ 146 w 146"/>
                  <a:gd name="T33" fmla="*/ 86 h 8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46" h="86">
                    <a:moveTo>
                      <a:pt x="146" y="86"/>
                    </a:moveTo>
                    <a:lnTo>
                      <a:pt x="137" y="64"/>
                    </a:lnTo>
                    <a:lnTo>
                      <a:pt x="128" y="47"/>
                    </a:lnTo>
                    <a:lnTo>
                      <a:pt x="114" y="33"/>
                    </a:lnTo>
                    <a:lnTo>
                      <a:pt x="100" y="21"/>
                    </a:lnTo>
                    <a:lnTo>
                      <a:pt x="80" y="12"/>
                    </a:lnTo>
                    <a:lnTo>
                      <a:pt x="61" y="6"/>
                    </a:lnTo>
                    <a:lnTo>
                      <a:pt x="39" y="2"/>
                    </a:lnTo>
                    <a:lnTo>
                      <a:pt x="14" y="0"/>
                    </a:lnTo>
                    <a:lnTo>
                      <a:pt x="0" y="0"/>
                    </a:lnTo>
                  </a:path>
                </a:pathLst>
              </a:custGeom>
              <a:noFill/>
              <a:ln w="23813">
                <a:solidFill>
                  <a:srgbClr val="E67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rgbClr val="000066"/>
                  </a:solidFill>
                </a:endParaRPr>
              </a:p>
            </p:txBody>
          </p:sp>
          <p:sp>
            <p:nvSpPr>
              <p:cNvPr id="107653" name="Freeform 129"/>
              <p:cNvSpPr>
                <a:spLocks/>
              </p:cNvSpPr>
              <p:nvPr/>
            </p:nvSpPr>
            <p:spPr bwMode="auto">
              <a:xfrm>
                <a:off x="1190" y="3284"/>
                <a:ext cx="12" cy="51"/>
              </a:xfrm>
              <a:custGeom>
                <a:avLst/>
                <a:gdLst>
                  <a:gd name="T0" fmla="*/ 0 w 36"/>
                  <a:gd name="T1" fmla="*/ 50 h 153"/>
                  <a:gd name="T2" fmla="*/ 50 w 36"/>
                  <a:gd name="T3" fmla="*/ 50 h 153"/>
                  <a:gd name="T4" fmla="*/ 50 w 36"/>
                  <a:gd name="T5" fmla="*/ 50 h 153"/>
                  <a:gd name="T6" fmla="*/ 50 w 36"/>
                  <a:gd name="T7" fmla="*/ 50 h 153"/>
                  <a:gd name="T8" fmla="*/ 50 w 36"/>
                  <a:gd name="T9" fmla="*/ 50 h 153"/>
                  <a:gd name="T10" fmla="*/ 50 w 36"/>
                  <a:gd name="T11" fmla="*/ 50 h 153"/>
                  <a:gd name="T12" fmla="*/ 50 w 36"/>
                  <a:gd name="T13" fmla="*/ 50 h 153"/>
                  <a:gd name="T14" fmla="*/ 50 w 36"/>
                  <a:gd name="T15" fmla="*/ 50 h 153"/>
                  <a:gd name="T16" fmla="*/ 50 w 36"/>
                  <a:gd name="T17" fmla="*/ 50 h 153"/>
                  <a:gd name="T18" fmla="*/ 50 w 36"/>
                  <a:gd name="T19" fmla="*/ 50 h 153"/>
                  <a:gd name="T20" fmla="*/ 50 w 36"/>
                  <a:gd name="T21" fmla="*/ 50 h 153"/>
                  <a:gd name="T22" fmla="*/ 50 w 36"/>
                  <a:gd name="T23" fmla="*/ 50 h 153"/>
                  <a:gd name="T24" fmla="*/ 50 w 36"/>
                  <a:gd name="T25" fmla="*/ 0 h 153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36"/>
                  <a:gd name="T40" fmla="*/ 0 h 153"/>
                  <a:gd name="T41" fmla="*/ 36 w 36"/>
                  <a:gd name="T42" fmla="*/ 153 h 153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36" h="153">
                    <a:moveTo>
                      <a:pt x="0" y="153"/>
                    </a:moveTo>
                    <a:lnTo>
                      <a:pt x="7" y="143"/>
                    </a:lnTo>
                    <a:lnTo>
                      <a:pt x="15" y="132"/>
                    </a:lnTo>
                    <a:lnTo>
                      <a:pt x="20" y="120"/>
                    </a:lnTo>
                    <a:lnTo>
                      <a:pt x="23" y="114"/>
                    </a:lnTo>
                    <a:lnTo>
                      <a:pt x="26" y="109"/>
                    </a:lnTo>
                    <a:lnTo>
                      <a:pt x="29" y="95"/>
                    </a:lnTo>
                    <a:lnTo>
                      <a:pt x="33" y="82"/>
                    </a:lnTo>
                    <a:lnTo>
                      <a:pt x="34" y="66"/>
                    </a:lnTo>
                    <a:lnTo>
                      <a:pt x="36" y="50"/>
                    </a:lnTo>
                    <a:lnTo>
                      <a:pt x="34" y="23"/>
                    </a:lnTo>
                    <a:lnTo>
                      <a:pt x="32" y="10"/>
                    </a:lnTo>
                    <a:lnTo>
                      <a:pt x="30" y="0"/>
                    </a:lnTo>
                  </a:path>
                </a:pathLst>
              </a:custGeom>
              <a:noFill/>
              <a:ln w="23813">
                <a:solidFill>
                  <a:srgbClr val="E67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rgbClr val="000066"/>
                  </a:solidFill>
                </a:endParaRPr>
              </a:p>
            </p:txBody>
          </p:sp>
          <p:sp>
            <p:nvSpPr>
              <p:cNvPr id="107654" name="Freeform 130"/>
              <p:cNvSpPr>
                <a:spLocks/>
              </p:cNvSpPr>
              <p:nvPr/>
            </p:nvSpPr>
            <p:spPr bwMode="auto">
              <a:xfrm>
                <a:off x="1140" y="3256"/>
                <a:ext cx="50" cy="79"/>
              </a:xfrm>
              <a:custGeom>
                <a:avLst/>
                <a:gdLst>
                  <a:gd name="T0" fmla="*/ 50 w 150"/>
                  <a:gd name="T1" fmla="*/ 0 h 239"/>
                  <a:gd name="T2" fmla="*/ 50 w 150"/>
                  <a:gd name="T3" fmla="*/ 44 h 239"/>
                  <a:gd name="T4" fmla="*/ 50 w 150"/>
                  <a:gd name="T5" fmla="*/ 44 h 239"/>
                  <a:gd name="T6" fmla="*/ 50 w 150"/>
                  <a:gd name="T7" fmla="*/ 44 h 239"/>
                  <a:gd name="T8" fmla="*/ 0 w 150"/>
                  <a:gd name="T9" fmla="*/ 44 h 239"/>
                  <a:gd name="T10" fmla="*/ 0 w 150"/>
                  <a:gd name="T11" fmla="*/ 44 h 239"/>
                  <a:gd name="T12" fmla="*/ 0 w 150"/>
                  <a:gd name="T13" fmla="*/ 44 h 239"/>
                  <a:gd name="T14" fmla="*/ 50 w 150"/>
                  <a:gd name="T15" fmla="*/ 44 h 239"/>
                  <a:gd name="T16" fmla="*/ 50 w 150"/>
                  <a:gd name="T17" fmla="*/ 44 h 239"/>
                  <a:gd name="T18" fmla="*/ 50 w 150"/>
                  <a:gd name="T19" fmla="*/ 44 h 239"/>
                  <a:gd name="T20" fmla="*/ 50 w 150"/>
                  <a:gd name="T21" fmla="*/ 44 h 239"/>
                  <a:gd name="T22" fmla="*/ 50 w 150"/>
                  <a:gd name="T23" fmla="*/ 44 h 239"/>
                  <a:gd name="T24" fmla="*/ 50 w 150"/>
                  <a:gd name="T25" fmla="*/ 44 h 239"/>
                  <a:gd name="T26" fmla="*/ 50 w 150"/>
                  <a:gd name="T27" fmla="*/ 44 h 239"/>
                  <a:gd name="T28" fmla="*/ 50 w 150"/>
                  <a:gd name="T29" fmla="*/ 44 h 239"/>
                  <a:gd name="T30" fmla="*/ 50 w 150"/>
                  <a:gd name="T31" fmla="*/ 44 h 239"/>
                  <a:gd name="T32" fmla="*/ 50 w 150"/>
                  <a:gd name="T33" fmla="*/ 44 h 239"/>
                  <a:gd name="T34" fmla="*/ 50 w 150"/>
                  <a:gd name="T35" fmla="*/ 44 h 239"/>
                  <a:gd name="T36" fmla="*/ 50 w 150"/>
                  <a:gd name="T37" fmla="*/ 44 h 23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150"/>
                  <a:gd name="T58" fmla="*/ 0 h 239"/>
                  <a:gd name="T59" fmla="*/ 150 w 150"/>
                  <a:gd name="T60" fmla="*/ 239 h 23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150" h="239">
                    <a:moveTo>
                      <a:pt x="34" y="0"/>
                    </a:moveTo>
                    <a:lnTo>
                      <a:pt x="25" y="8"/>
                    </a:lnTo>
                    <a:lnTo>
                      <a:pt x="18" y="18"/>
                    </a:lnTo>
                    <a:lnTo>
                      <a:pt x="8" y="43"/>
                    </a:lnTo>
                    <a:lnTo>
                      <a:pt x="1" y="70"/>
                    </a:lnTo>
                    <a:lnTo>
                      <a:pt x="0" y="104"/>
                    </a:lnTo>
                    <a:lnTo>
                      <a:pt x="1" y="135"/>
                    </a:lnTo>
                    <a:lnTo>
                      <a:pt x="8" y="162"/>
                    </a:lnTo>
                    <a:lnTo>
                      <a:pt x="12" y="174"/>
                    </a:lnTo>
                    <a:lnTo>
                      <a:pt x="18" y="186"/>
                    </a:lnTo>
                    <a:lnTo>
                      <a:pt x="25" y="195"/>
                    </a:lnTo>
                    <a:lnTo>
                      <a:pt x="34" y="205"/>
                    </a:lnTo>
                    <a:lnTo>
                      <a:pt x="42" y="212"/>
                    </a:lnTo>
                    <a:lnTo>
                      <a:pt x="52" y="219"/>
                    </a:lnTo>
                    <a:lnTo>
                      <a:pt x="62" y="225"/>
                    </a:lnTo>
                    <a:lnTo>
                      <a:pt x="75" y="230"/>
                    </a:lnTo>
                    <a:lnTo>
                      <a:pt x="102" y="236"/>
                    </a:lnTo>
                    <a:lnTo>
                      <a:pt x="135" y="239"/>
                    </a:lnTo>
                    <a:lnTo>
                      <a:pt x="150" y="239"/>
                    </a:lnTo>
                  </a:path>
                </a:pathLst>
              </a:custGeom>
              <a:noFill/>
              <a:ln w="23813">
                <a:solidFill>
                  <a:srgbClr val="E67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rgbClr val="000066"/>
                  </a:solidFill>
                </a:endParaRPr>
              </a:p>
            </p:txBody>
          </p:sp>
          <p:sp>
            <p:nvSpPr>
              <p:cNvPr id="107655" name="Line 131"/>
              <p:cNvSpPr>
                <a:spLocks noChangeShapeType="1"/>
              </p:cNvSpPr>
              <p:nvPr/>
            </p:nvSpPr>
            <p:spPr bwMode="auto">
              <a:xfrm flipH="1">
                <a:off x="1156" y="3284"/>
                <a:ext cx="44" cy="17"/>
              </a:xfrm>
              <a:prstGeom prst="line">
                <a:avLst/>
              </a:prstGeom>
              <a:noFill/>
              <a:ln w="23813">
                <a:solidFill>
                  <a:srgbClr val="E67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656" name="Freeform 132"/>
              <p:cNvSpPr>
                <a:spLocks/>
              </p:cNvSpPr>
              <p:nvPr/>
            </p:nvSpPr>
            <p:spPr bwMode="auto">
              <a:xfrm>
                <a:off x="1111" y="3256"/>
                <a:ext cx="79" cy="91"/>
              </a:xfrm>
              <a:custGeom>
                <a:avLst/>
                <a:gdLst>
                  <a:gd name="T0" fmla="*/ 50 w 237"/>
                  <a:gd name="T1" fmla="*/ 0 h 273"/>
                  <a:gd name="T2" fmla="*/ 50 w 237"/>
                  <a:gd name="T3" fmla="*/ 50 h 273"/>
                  <a:gd name="T4" fmla="*/ 50 w 237"/>
                  <a:gd name="T5" fmla="*/ 50 h 273"/>
                  <a:gd name="T6" fmla="*/ 50 w 237"/>
                  <a:gd name="T7" fmla="*/ 50 h 273"/>
                  <a:gd name="T8" fmla="*/ 50 w 237"/>
                  <a:gd name="T9" fmla="*/ 50 h 273"/>
                  <a:gd name="T10" fmla="*/ 50 w 237"/>
                  <a:gd name="T11" fmla="*/ 50 h 273"/>
                  <a:gd name="T12" fmla="*/ 50 w 237"/>
                  <a:gd name="T13" fmla="*/ 50 h 273"/>
                  <a:gd name="T14" fmla="*/ 50 w 237"/>
                  <a:gd name="T15" fmla="*/ 50 h 273"/>
                  <a:gd name="T16" fmla="*/ 50 w 237"/>
                  <a:gd name="T17" fmla="*/ 50 h 273"/>
                  <a:gd name="T18" fmla="*/ 0 w 237"/>
                  <a:gd name="T19" fmla="*/ 50 h 273"/>
                  <a:gd name="T20" fmla="*/ 0 w 237"/>
                  <a:gd name="T21" fmla="*/ 50 h 273"/>
                  <a:gd name="T22" fmla="*/ 0 w 237"/>
                  <a:gd name="T23" fmla="*/ 50 h 273"/>
                  <a:gd name="T24" fmla="*/ 50 w 237"/>
                  <a:gd name="T25" fmla="*/ 50 h 273"/>
                  <a:gd name="T26" fmla="*/ 50 w 237"/>
                  <a:gd name="T27" fmla="*/ 50 h 273"/>
                  <a:gd name="T28" fmla="*/ 50 w 237"/>
                  <a:gd name="T29" fmla="*/ 50 h 273"/>
                  <a:gd name="T30" fmla="*/ 50 w 237"/>
                  <a:gd name="T31" fmla="*/ 50 h 273"/>
                  <a:gd name="T32" fmla="*/ 50 w 237"/>
                  <a:gd name="T33" fmla="*/ 50 h 273"/>
                  <a:gd name="T34" fmla="*/ 50 w 237"/>
                  <a:gd name="T35" fmla="*/ 50 h 273"/>
                  <a:gd name="T36" fmla="*/ 50 w 237"/>
                  <a:gd name="T37" fmla="*/ 50 h 273"/>
                  <a:gd name="T38" fmla="*/ 50 w 237"/>
                  <a:gd name="T39" fmla="*/ 50 h 273"/>
                  <a:gd name="T40" fmla="*/ 50 w 237"/>
                  <a:gd name="T41" fmla="*/ 50 h 273"/>
                  <a:gd name="T42" fmla="*/ 50 w 237"/>
                  <a:gd name="T43" fmla="*/ 50 h 273"/>
                  <a:gd name="T44" fmla="*/ 50 w 237"/>
                  <a:gd name="T45" fmla="*/ 50 h 273"/>
                  <a:gd name="T46" fmla="*/ 50 w 237"/>
                  <a:gd name="T47" fmla="*/ 50 h 273"/>
                  <a:gd name="T48" fmla="*/ 50 w 237"/>
                  <a:gd name="T49" fmla="*/ 50 h 273"/>
                  <a:gd name="T50" fmla="*/ 50 w 237"/>
                  <a:gd name="T51" fmla="*/ 50 h 273"/>
                  <a:gd name="T52" fmla="*/ 50 w 237"/>
                  <a:gd name="T53" fmla="*/ 50 h 273"/>
                  <a:gd name="T54" fmla="*/ 50 w 237"/>
                  <a:gd name="T55" fmla="*/ 50 h 273"/>
                  <a:gd name="T56" fmla="*/ 50 w 237"/>
                  <a:gd name="T57" fmla="*/ 50 h 273"/>
                  <a:gd name="T58" fmla="*/ 50 w 237"/>
                  <a:gd name="T59" fmla="*/ 50 h 273"/>
                  <a:gd name="T60" fmla="*/ 50 w 237"/>
                  <a:gd name="T61" fmla="*/ 50 h 273"/>
                  <a:gd name="T62" fmla="*/ 50 w 237"/>
                  <a:gd name="T63" fmla="*/ 50 h 273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237"/>
                  <a:gd name="T97" fmla="*/ 0 h 273"/>
                  <a:gd name="T98" fmla="*/ 237 w 237"/>
                  <a:gd name="T99" fmla="*/ 273 h 273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237" h="273">
                    <a:moveTo>
                      <a:pt x="121" y="0"/>
                    </a:moveTo>
                    <a:lnTo>
                      <a:pt x="91" y="3"/>
                    </a:lnTo>
                    <a:lnTo>
                      <a:pt x="66" y="11"/>
                    </a:lnTo>
                    <a:lnTo>
                      <a:pt x="46" y="22"/>
                    </a:lnTo>
                    <a:lnTo>
                      <a:pt x="36" y="29"/>
                    </a:lnTo>
                    <a:lnTo>
                      <a:pt x="30" y="38"/>
                    </a:lnTo>
                    <a:lnTo>
                      <a:pt x="16" y="56"/>
                    </a:lnTo>
                    <a:lnTo>
                      <a:pt x="7" y="79"/>
                    </a:lnTo>
                    <a:lnTo>
                      <a:pt x="3" y="91"/>
                    </a:lnTo>
                    <a:lnTo>
                      <a:pt x="1" y="105"/>
                    </a:lnTo>
                    <a:lnTo>
                      <a:pt x="0" y="136"/>
                    </a:lnTo>
                    <a:lnTo>
                      <a:pt x="1" y="168"/>
                    </a:lnTo>
                    <a:lnTo>
                      <a:pt x="8" y="195"/>
                    </a:lnTo>
                    <a:lnTo>
                      <a:pt x="12" y="206"/>
                    </a:lnTo>
                    <a:lnTo>
                      <a:pt x="18" y="218"/>
                    </a:lnTo>
                    <a:lnTo>
                      <a:pt x="25" y="227"/>
                    </a:lnTo>
                    <a:lnTo>
                      <a:pt x="34" y="238"/>
                    </a:lnTo>
                    <a:lnTo>
                      <a:pt x="42" y="244"/>
                    </a:lnTo>
                    <a:lnTo>
                      <a:pt x="52" y="252"/>
                    </a:lnTo>
                    <a:lnTo>
                      <a:pt x="62" y="257"/>
                    </a:lnTo>
                    <a:lnTo>
                      <a:pt x="75" y="264"/>
                    </a:lnTo>
                    <a:lnTo>
                      <a:pt x="103" y="270"/>
                    </a:lnTo>
                    <a:lnTo>
                      <a:pt x="135" y="273"/>
                    </a:lnTo>
                    <a:lnTo>
                      <a:pt x="151" y="271"/>
                    </a:lnTo>
                    <a:lnTo>
                      <a:pt x="166" y="270"/>
                    </a:lnTo>
                    <a:lnTo>
                      <a:pt x="173" y="267"/>
                    </a:lnTo>
                    <a:lnTo>
                      <a:pt x="180" y="266"/>
                    </a:lnTo>
                    <a:lnTo>
                      <a:pt x="195" y="264"/>
                    </a:lnTo>
                    <a:lnTo>
                      <a:pt x="206" y="258"/>
                    </a:lnTo>
                    <a:lnTo>
                      <a:pt x="218" y="253"/>
                    </a:lnTo>
                    <a:lnTo>
                      <a:pt x="227" y="245"/>
                    </a:lnTo>
                    <a:lnTo>
                      <a:pt x="237" y="239"/>
                    </a:lnTo>
                  </a:path>
                </a:pathLst>
              </a:custGeom>
              <a:noFill/>
              <a:ln w="23813">
                <a:solidFill>
                  <a:srgbClr val="E67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rgbClr val="000066"/>
                  </a:solidFill>
                </a:endParaRPr>
              </a:p>
            </p:txBody>
          </p:sp>
          <p:sp>
            <p:nvSpPr>
              <p:cNvPr id="107657" name="Line 133"/>
              <p:cNvSpPr>
                <a:spLocks noChangeShapeType="1"/>
              </p:cNvSpPr>
              <p:nvPr/>
            </p:nvSpPr>
            <p:spPr bwMode="auto">
              <a:xfrm flipH="1">
                <a:off x="1200" y="3272"/>
                <a:ext cx="29" cy="12"/>
              </a:xfrm>
              <a:prstGeom prst="line">
                <a:avLst/>
              </a:prstGeom>
              <a:noFill/>
              <a:ln w="23813">
                <a:solidFill>
                  <a:srgbClr val="E67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658" name="Line 134"/>
              <p:cNvSpPr>
                <a:spLocks noChangeShapeType="1"/>
              </p:cNvSpPr>
              <p:nvPr/>
            </p:nvSpPr>
            <p:spPr bwMode="auto">
              <a:xfrm flipV="1">
                <a:off x="1289" y="2995"/>
                <a:ext cx="83" cy="216"/>
              </a:xfrm>
              <a:prstGeom prst="line">
                <a:avLst/>
              </a:prstGeom>
              <a:noFill/>
              <a:ln w="23813">
                <a:solidFill>
                  <a:srgbClr val="E67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659" name="Line 135"/>
              <p:cNvSpPr>
                <a:spLocks noChangeShapeType="1"/>
              </p:cNvSpPr>
              <p:nvPr/>
            </p:nvSpPr>
            <p:spPr bwMode="auto">
              <a:xfrm flipV="1">
                <a:off x="2131" y="1585"/>
                <a:ext cx="144" cy="49"/>
              </a:xfrm>
              <a:prstGeom prst="line">
                <a:avLst/>
              </a:prstGeom>
              <a:noFill/>
              <a:ln w="23813">
                <a:solidFill>
                  <a:srgbClr val="E67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660" name="Freeform 136"/>
              <p:cNvSpPr>
                <a:spLocks/>
              </p:cNvSpPr>
              <p:nvPr/>
            </p:nvSpPr>
            <p:spPr bwMode="auto">
              <a:xfrm>
                <a:off x="3438" y="1505"/>
                <a:ext cx="91" cy="46"/>
              </a:xfrm>
              <a:custGeom>
                <a:avLst/>
                <a:gdLst>
                  <a:gd name="T0" fmla="*/ 0 w 272"/>
                  <a:gd name="T1" fmla="*/ 0 h 138"/>
                  <a:gd name="T2" fmla="*/ 0 w 272"/>
                  <a:gd name="T3" fmla="*/ 50 h 138"/>
                  <a:gd name="T4" fmla="*/ 0 w 272"/>
                  <a:gd name="T5" fmla="*/ 50 h 138"/>
                  <a:gd name="T6" fmla="*/ 53 w 272"/>
                  <a:gd name="T7" fmla="*/ 50 h 138"/>
                  <a:gd name="T8" fmla="*/ 53 w 272"/>
                  <a:gd name="T9" fmla="*/ 50 h 138"/>
                  <a:gd name="T10" fmla="*/ 53 w 272"/>
                  <a:gd name="T11" fmla="*/ 50 h 138"/>
                  <a:gd name="T12" fmla="*/ 53 w 272"/>
                  <a:gd name="T13" fmla="*/ 50 h 138"/>
                  <a:gd name="T14" fmla="*/ 53 w 272"/>
                  <a:gd name="T15" fmla="*/ 50 h 138"/>
                  <a:gd name="T16" fmla="*/ 53 w 272"/>
                  <a:gd name="T17" fmla="*/ 50 h 138"/>
                  <a:gd name="T18" fmla="*/ 53 w 272"/>
                  <a:gd name="T19" fmla="*/ 50 h 138"/>
                  <a:gd name="T20" fmla="*/ 53 w 272"/>
                  <a:gd name="T21" fmla="*/ 50 h 138"/>
                  <a:gd name="T22" fmla="*/ 53 w 272"/>
                  <a:gd name="T23" fmla="*/ 50 h 138"/>
                  <a:gd name="T24" fmla="*/ 53 w 272"/>
                  <a:gd name="T25" fmla="*/ 50 h 138"/>
                  <a:gd name="T26" fmla="*/ 53 w 272"/>
                  <a:gd name="T27" fmla="*/ 50 h 138"/>
                  <a:gd name="T28" fmla="*/ 53 w 272"/>
                  <a:gd name="T29" fmla="*/ 50 h 138"/>
                  <a:gd name="T30" fmla="*/ 53 w 272"/>
                  <a:gd name="T31" fmla="*/ 50 h 138"/>
                  <a:gd name="T32" fmla="*/ 53 w 272"/>
                  <a:gd name="T33" fmla="*/ 50 h 138"/>
                  <a:gd name="T34" fmla="*/ 53 w 272"/>
                  <a:gd name="T35" fmla="*/ 50 h 138"/>
                  <a:gd name="T36" fmla="*/ 53 w 272"/>
                  <a:gd name="T37" fmla="*/ 50 h 138"/>
                  <a:gd name="T38" fmla="*/ 53 w 272"/>
                  <a:gd name="T39" fmla="*/ 50 h 138"/>
                  <a:gd name="T40" fmla="*/ 53 w 272"/>
                  <a:gd name="T41" fmla="*/ 50 h 138"/>
                  <a:gd name="T42" fmla="*/ 53 w 272"/>
                  <a:gd name="T43" fmla="*/ 50 h 138"/>
                  <a:gd name="T44" fmla="*/ 53 w 272"/>
                  <a:gd name="T45" fmla="*/ 50 h 138"/>
                  <a:gd name="T46" fmla="*/ 53 w 272"/>
                  <a:gd name="T47" fmla="*/ 50 h 138"/>
                  <a:gd name="T48" fmla="*/ 53 w 272"/>
                  <a:gd name="T49" fmla="*/ 50 h 138"/>
                  <a:gd name="T50" fmla="*/ 53 w 272"/>
                  <a:gd name="T51" fmla="*/ 50 h 138"/>
                  <a:gd name="T52" fmla="*/ 53 w 272"/>
                  <a:gd name="T53" fmla="*/ 50 h 138"/>
                  <a:gd name="T54" fmla="*/ 53 w 272"/>
                  <a:gd name="T55" fmla="*/ 50 h 138"/>
                  <a:gd name="T56" fmla="*/ 53 w 272"/>
                  <a:gd name="T57" fmla="*/ 50 h 138"/>
                  <a:gd name="T58" fmla="*/ 53 w 272"/>
                  <a:gd name="T59" fmla="*/ 50 h 138"/>
                  <a:gd name="T60" fmla="*/ 53 w 272"/>
                  <a:gd name="T61" fmla="*/ 50 h 138"/>
                  <a:gd name="T62" fmla="*/ 53 w 272"/>
                  <a:gd name="T63" fmla="*/ 50 h 138"/>
                  <a:gd name="T64" fmla="*/ 53 w 272"/>
                  <a:gd name="T65" fmla="*/ 50 h 138"/>
                  <a:gd name="T66" fmla="*/ 53 w 272"/>
                  <a:gd name="T67" fmla="*/ 50 h 138"/>
                  <a:gd name="T68" fmla="*/ 53 w 272"/>
                  <a:gd name="T69" fmla="*/ 50 h 138"/>
                  <a:gd name="T70" fmla="*/ 53 w 272"/>
                  <a:gd name="T71" fmla="*/ 50 h 138"/>
                  <a:gd name="T72" fmla="*/ 53 w 272"/>
                  <a:gd name="T73" fmla="*/ 50 h 138"/>
                  <a:gd name="T74" fmla="*/ 53 w 272"/>
                  <a:gd name="T75" fmla="*/ 50 h 138"/>
                  <a:gd name="T76" fmla="*/ 53 w 272"/>
                  <a:gd name="T77" fmla="*/ 50 h 138"/>
                  <a:gd name="T78" fmla="*/ 53 w 272"/>
                  <a:gd name="T79" fmla="*/ 50 h 138"/>
                  <a:gd name="T80" fmla="*/ 53 w 272"/>
                  <a:gd name="T81" fmla="*/ 50 h 138"/>
                  <a:gd name="T82" fmla="*/ 53 w 272"/>
                  <a:gd name="T83" fmla="*/ 50 h 138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272"/>
                  <a:gd name="T127" fmla="*/ 0 h 138"/>
                  <a:gd name="T128" fmla="*/ 272 w 272"/>
                  <a:gd name="T129" fmla="*/ 138 h 138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272" h="138">
                    <a:moveTo>
                      <a:pt x="0" y="0"/>
                    </a:moveTo>
                    <a:lnTo>
                      <a:pt x="0" y="3"/>
                    </a:lnTo>
                    <a:lnTo>
                      <a:pt x="1" y="34"/>
                    </a:lnTo>
                    <a:lnTo>
                      <a:pt x="8" y="61"/>
                    </a:lnTo>
                    <a:lnTo>
                      <a:pt x="12" y="73"/>
                    </a:lnTo>
                    <a:lnTo>
                      <a:pt x="18" y="85"/>
                    </a:lnTo>
                    <a:lnTo>
                      <a:pt x="24" y="94"/>
                    </a:lnTo>
                    <a:lnTo>
                      <a:pt x="34" y="104"/>
                    </a:lnTo>
                    <a:lnTo>
                      <a:pt x="41" y="111"/>
                    </a:lnTo>
                    <a:lnTo>
                      <a:pt x="52" y="118"/>
                    </a:lnTo>
                    <a:lnTo>
                      <a:pt x="76" y="129"/>
                    </a:lnTo>
                    <a:lnTo>
                      <a:pt x="104" y="135"/>
                    </a:lnTo>
                    <a:lnTo>
                      <a:pt x="119" y="136"/>
                    </a:lnTo>
                    <a:lnTo>
                      <a:pt x="137" y="138"/>
                    </a:lnTo>
                    <a:lnTo>
                      <a:pt x="150" y="136"/>
                    </a:lnTo>
                    <a:lnTo>
                      <a:pt x="153" y="135"/>
                    </a:lnTo>
                    <a:lnTo>
                      <a:pt x="157" y="135"/>
                    </a:lnTo>
                    <a:lnTo>
                      <a:pt x="165" y="135"/>
                    </a:lnTo>
                    <a:lnTo>
                      <a:pt x="178" y="133"/>
                    </a:lnTo>
                    <a:lnTo>
                      <a:pt x="190" y="130"/>
                    </a:lnTo>
                    <a:lnTo>
                      <a:pt x="201" y="125"/>
                    </a:lnTo>
                    <a:lnTo>
                      <a:pt x="206" y="122"/>
                    </a:lnTo>
                    <a:lnTo>
                      <a:pt x="209" y="121"/>
                    </a:lnTo>
                    <a:lnTo>
                      <a:pt x="213" y="121"/>
                    </a:lnTo>
                    <a:lnTo>
                      <a:pt x="222" y="116"/>
                    </a:lnTo>
                    <a:lnTo>
                      <a:pt x="232" y="111"/>
                    </a:lnTo>
                    <a:lnTo>
                      <a:pt x="235" y="105"/>
                    </a:lnTo>
                    <a:lnTo>
                      <a:pt x="236" y="103"/>
                    </a:lnTo>
                    <a:lnTo>
                      <a:pt x="238" y="101"/>
                    </a:lnTo>
                    <a:lnTo>
                      <a:pt x="246" y="94"/>
                    </a:lnTo>
                    <a:lnTo>
                      <a:pt x="251" y="85"/>
                    </a:lnTo>
                    <a:lnTo>
                      <a:pt x="254" y="79"/>
                    </a:lnTo>
                    <a:lnTo>
                      <a:pt x="255" y="77"/>
                    </a:lnTo>
                    <a:lnTo>
                      <a:pt x="258" y="76"/>
                    </a:lnTo>
                    <a:lnTo>
                      <a:pt x="258" y="72"/>
                    </a:lnTo>
                    <a:lnTo>
                      <a:pt x="259" y="69"/>
                    </a:lnTo>
                    <a:lnTo>
                      <a:pt x="262" y="64"/>
                    </a:lnTo>
                    <a:lnTo>
                      <a:pt x="266" y="53"/>
                    </a:lnTo>
                    <a:lnTo>
                      <a:pt x="268" y="41"/>
                    </a:lnTo>
                    <a:lnTo>
                      <a:pt x="268" y="37"/>
                    </a:lnTo>
                    <a:lnTo>
                      <a:pt x="270" y="34"/>
                    </a:lnTo>
                    <a:lnTo>
                      <a:pt x="272" y="29"/>
                    </a:lnTo>
                  </a:path>
                </a:pathLst>
              </a:custGeom>
              <a:noFill/>
              <a:ln w="23813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661" name="Freeform 137"/>
              <p:cNvSpPr>
                <a:spLocks/>
              </p:cNvSpPr>
              <p:nvPr/>
            </p:nvSpPr>
            <p:spPr bwMode="auto">
              <a:xfrm>
                <a:off x="3438" y="1460"/>
                <a:ext cx="91" cy="55"/>
              </a:xfrm>
              <a:custGeom>
                <a:avLst/>
                <a:gdLst>
                  <a:gd name="T0" fmla="*/ 0 w 272"/>
                  <a:gd name="T1" fmla="*/ 55 h 164"/>
                  <a:gd name="T2" fmla="*/ 0 w 272"/>
                  <a:gd name="T3" fmla="*/ 55 h 164"/>
                  <a:gd name="T4" fmla="*/ 53 w 272"/>
                  <a:gd name="T5" fmla="*/ 55 h 164"/>
                  <a:gd name="T6" fmla="*/ 53 w 272"/>
                  <a:gd name="T7" fmla="*/ 55 h 164"/>
                  <a:gd name="T8" fmla="*/ 53 w 272"/>
                  <a:gd name="T9" fmla="*/ 55 h 164"/>
                  <a:gd name="T10" fmla="*/ 53 w 272"/>
                  <a:gd name="T11" fmla="*/ 55 h 164"/>
                  <a:gd name="T12" fmla="*/ 53 w 272"/>
                  <a:gd name="T13" fmla="*/ 55 h 164"/>
                  <a:gd name="T14" fmla="*/ 53 w 272"/>
                  <a:gd name="T15" fmla="*/ 55 h 164"/>
                  <a:gd name="T16" fmla="*/ 53 w 272"/>
                  <a:gd name="T17" fmla="*/ 55 h 164"/>
                  <a:gd name="T18" fmla="*/ 53 w 272"/>
                  <a:gd name="T19" fmla="*/ 55 h 164"/>
                  <a:gd name="T20" fmla="*/ 53 w 272"/>
                  <a:gd name="T21" fmla="*/ 55 h 164"/>
                  <a:gd name="T22" fmla="*/ 53 w 272"/>
                  <a:gd name="T23" fmla="*/ 0 h 164"/>
                  <a:gd name="T24" fmla="*/ 53 w 272"/>
                  <a:gd name="T25" fmla="*/ 55 h 164"/>
                  <a:gd name="T26" fmla="*/ 53 w 272"/>
                  <a:gd name="T27" fmla="*/ 55 h 164"/>
                  <a:gd name="T28" fmla="*/ 53 w 272"/>
                  <a:gd name="T29" fmla="*/ 55 h 164"/>
                  <a:gd name="T30" fmla="*/ 53 w 272"/>
                  <a:gd name="T31" fmla="*/ 55 h 164"/>
                  <a:gd name="T32" fmla="*/ 53 w 272"/>
                  <a:gd name="T33" fmla="*/ 55 h 164"/>
                  <a:gd name="T34" fmla="*/ 53 w 272"/>
                  <a:gd name="T35" fmla="*/ 55 h 164"/>
                  <a:gd name="T36" fmla="*/ 53 w 272"/>
                  <a:gd name="T37" fmla="*/ 55 h 164"/>
                  <a:gd name="T38" fmla="*/ 53 w 272"/>
                  <a:gd name="T39" fmla="*/ 55 h 164"/>
                  <a:gd name="T40" fmla="*/ 53 w 272"/>
                  <a:gd name="T41" fmla="*/ 55 h 164"/>
                  <a:gd name="T42" fmla="*/ 53 w 272"/>
                  <a:gd name="T43" fmla="*/ 55 h 164"/>
                  <a:gd name="T44" fmla="*/ 53 w 272"/>
                  <a:gd name="T45" fmla="*/ 55 h 164"/>
                  <a:gd name="T46" fmla="*/ 53 w 272"/>
                  <a:gd name="T47" fmla="*/ 55 h 164"/>
                  <a:gd name="T48" fmla="*/ 53 w 272"/>
                  <a:gd name="T49" fmla="*/ 55 h 164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272"/>
                  <a:gd name="T76" fmla="*/ 0 h 164"/>
                  <a:gd name="T77" fmla="*/ 272 w 272"/>
                  <a:gd name="T78" fmla="*/ 164 h 164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272" h="164">
                    <a:moveTo>
                      <a:pt x="0" y="135"/>
                    </a:moveTo>
                    <a:lnTo>
                      <a:pt x="1" y="103"/>
                    </a:lnTo>
                    <a:lnTo>
                      <a:pt x="9" y="76"/>
                    </a:lnTo>
                    <a:lnTo>
                      <a:pt x="13" y="63"/>
                    </a:lnTo>
                    <a:lnTo>
                      <a:pt x="19" y="52"/>
                    </a:lnTo>
                    <a:lnTo>
                      <a:pt x="26" y="42"/>
                    </a:lnTo>
                    <a:lnTo>
                      <a:pt x="35" y="34"/>
                    </a:lnTo>
                    <a:lnTo>
                      <a:pt x="43" y="25"/>
                    </a:lnTo>
                    <a:lnTo>
                      <a:pt x="53" y="19"/>
                    </a:lnTo>
                    <a:lnTo>
                      <a:pt x="78" y="8"/>
                    </a:lnTo>
                    <a:lnTo>
                      <a:pt x="105" y="2"/>
                    </a:lnTo>
                    <a:lnTo>
                      <a:pt x="137" y="0"/>
                    </a:lnTo>
                    <a:lnTo>
                      <a:pt x="168" y="2"/>
                    </a:lnTo>
                    <a:lnTo>
                      <a:pt x="196" y="8"/>
                    </a:lnTo>
                    <a:lnTo>
                      <a:pt x="207" y="12"/>
                    </a:lnTo>
                    <a:lnTo>
                      <a:pt x="219" y="19"/>
                    </a:lnTo>
                    <a:lnTo>
                      <a:pt x="228" y="25"/>
                    </a:lnTo>
                    <a:lnTo>
                      <a:pt x="238" y="34"/>
                    </a:lnTo>
                    <a:lnTo>
                      <a:pt x="245" y="42"/>
                    </a:lnTo>
                    <a:lnTo>
                      <a:pt x="253" y="52"/>
                    </a:lnTo>
                    <a:lnTo>
                      <a:pt x="263" y="77"/>
                    </a:lnTo>
                    <a:lnTo>
                      <a:pt x="270" y="104"/>
                    </a:lnTo>
                    <a:lnTo>
                      <a:pt x="271" y="120"/>
                    </a:lnTo>
                    <a:lnTo>
                      <a:pt x="272" y="138"/>
                    </a:lnTo>
                    <a:lnTo>
                      <a:pt x="272" y="164"/>
                    </a:lnTo>
                  </a:path>
                </a:pathLst>
              </a:custGeom>
              <a:noFill/>
              <a:ln w="23813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662" name="Freeform 138"/>
              <p:cNvSpPr>
                <a:spLocks/>
              </p:cNvSpPr>
              <p:nvPr/>
            </p:nvSpPr>
            <p:spPr bwMode="auto">
              <a:xfrm>
                <a:off x="3207" y="1497"/>
                <a:ext cx="89" cy="14"/>
              </a:xfrm>
              <a:custGeom>
                <a:avLst/>
                <a:gdLst>
                  <a:gd name="T0" fmla="*/ 50 w 267"/>
                  <a:gd name="T1" fmla="*/ 50 h 42"/>
                  <a:gd name="T2" fmla="*/ 50 w 267"/>
                  <a:gd name="T3" fmla="*/ 0 h 42"/>
                  <a:gd name="T4" fmla="*/ 0 w 267"/>
                  <a:gd name="T5" fmla="*/ 50 h 42"/>
                  <a:gd name="T6" fmla="*/ 0 60000 65536"/>
                  <a:gd name="T7" fmla="*/ 0 60000 65536"/>
                  <a:gd name="T8" fmla="*/ 0 60000 65536"/>
                  <a:gd name="T9" fmla="*/ 0 w 267"/>
                  <a:gd name="T10" fmla="*/ 0 h 42"/>
                  <a:gd name="T11" fmla="*/ 267 w 267"/>
                  <a:gd name="T12" fmla="*/ 42 h 4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67" h="42">
                    <a:moveTo>
                      <a:pt x="267" y="6"/>
                    </a:moveTo>
                    <a:lnTo>
                      <a:pt x="132" y="0"/>
                    </a:lnTo>
                    <a:lnTo>
                      <a:pt x="0" y="42"/>
                    </a:lnTo>
                  </a:path>
                </a:pathLst>
              </a:custGeom>
              <a:noFill/>
              <a:ln w="23813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663" name="Freeform 139"/>
              <p:cNvSpPr>
                <a:spLocks/>
              </p:cNvSpPr>
              <p:nvPr/>
            </p:nvSpPr>
            <p:spPr bwMode="auto">
              <a:xfrm>
                <a:off x="3205" y="1452"/>
                <a:ext cx="91" cy="59"/>
              </a:xfrm>
              <a:custGeom>
                <a:avLst/>
                <a:gdLst>
                  <a:gd name="T0" fmla="*/ 56 w 271"/>
                  <a:gd name="T1" fmla="*/ 50 h 177"/>
                  <a:gd name="T2" fmla="*/ 56 w 271"/>
                  <a:gd name="T3" fmla="*/ 50 h 177"/>
                  <a:gd name="T4" fmla="*/ 56 w 271"/>
                  <a:gd name="T5" fmla="*/ 50 h 177"/>
                  <a:gd name="T6" fmla="*/ 56 w 271"/>
                  <a:gd name="T7" fmla="*/ 50 h 177"/>
                  <a:gd name="T8" fmla="*/ 56 w 271"/>
                  <a:gd name="T9" fmla="*/ 50 h 177"/>
                  <a:gd name="T10" fmla="*/ 56 w 271"/>
                  <a:gd name="T11" fmla="*/ 50 h 177"/>
                  <a:gd name="T12" fmla="*/ 56 w 271"/>
                  <a:gd name="T13" fmla="*/ 50 h 177"/>
                  <a:gd name="T14" fmla="*/ 56 w 271"/>
                  <a:gd name="T15" fmla="*/ 50 h 177"/>
                  <a:gd name="T16" fmla="*/ 56 w 271"/>
                  <a:gd name="T17" fmla="*/ 50 h 177"/>
                  <a:gd name="T18" fmla="*/ 56 w 271"/>
                  <a:gd name="T19" fmla="*/ 50 h 177"/>
                  <a:gd name="T20" fmla="*/ 56 w 271"/>
                  <a:gd name="T21" fmla="*/ 50 h 177"/>
                  <a:gd name="T22" fmla="*/ 56 w 271"/>
                  <a:gd name="T23" fmla="*/ 50 h 177"/>
                  <a:gd name="T24" fmla="*/ 56 w 271"/>
                  <a:gd name="T25" fmla="*/ 0 h 177"/>
                  <a:gd name="T26" fmla="*/ 56 w 271"/>
                  <a:gd name="T27" fmla="*/ 0 h 177"/>
                  <a:gd name="T28" fmla="*/ 56 w 271"/>
                  <a:gd name="T29" fmla="*/ 0 h 177"/>
                  <a:gd name="T30" fmla="*/ 56 w 271"/>
                  <a:gd name="T31" fmla="*/ 50 h 177"/>
                  <a:gd name="T32" fmla="*/ 56 w 271"/>
                  <a:gd name="T33" fmla="*/ 50 h 177"/>
                  <a:gd name="T34" fmla="*/ 56 w 271"/>
                  <a:gd name="T35" fmla="*/ 50 h 177"/>
                  <a:gd name="T36" fmla="*/ 56 w 271"/>
                  <a:gd name="T37" fmla="*/ 50 h 177"/>
                  <a:gd name="T38" fmla="*/ 56 w 271"/>
                  <a:gd name="T39" fmla="*/ 50 h 177"/>
                  <a:gd name="T40" fmla="*/ 56 w 271"/>
                  <a:gd name="T41" fmla="*/ 50 h 177"/>
                  <a:gd name="T42" fmla="*/ 56 w 271"/>
                  <a:gd name="T43" fmla="*/ 50 h 177"/>
                  <a:gd name="T44" fmla="*/ 56 w 271"/>
                  <a:gd name="T45" fmla="*/ 50 h 177"/>
                  <a:gd name="T46" fmla="*/ 56 w 271"/>
                  <a:gd name="T47" fmla="*/ 50 h 177"/>
                  <a:gd name="T48" fmla="*/ 0 w 271"/>
                  <a:gd name="T49" fmla="*/ 50 h 177"/>
                  <a:gd name="T50" fmla="*/ 0 w 271"/>
                  <a:gd name="T51" fmla="*/ 50 h 177"/>
                  <a:gd name="T52" fmla="*/ 0 w 271"/>
                  <a:gd name="T53" fmla="*/ 50 h 177"/>
                  <a:gd name="T54" fmla="*/ 56 w 271"/>
                  <a:gd name="T55" fmla="*/ 50 h 177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w 271"/>
                  <a:gd name="T85" fmla="*/ 0 h 177"/>
                  <a:gd name="T86" fmla="*/ 271 w 271"/>
                  <a:gd name="T87" fmla="*/ 177 h 177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T84" t="T85" r="T86" b="T87"/>
                <a:pathLst>
                  <a:path w="271" h="177">
                    <a:moveTo>
                      <a:pt x="271" y="141"/>
                    </a:moveTo>
                    <a:lnTo>
                      <a:pt x="271" y="135"/>
                    </a:lnTo>
                    <a:lnTo>
                      <a:pt x="268" y="102"/>
                    </a:lnTo>
                    <a:lnTo>
                      <a:pt x="262" y="75"/>
                    </a:lnTo>
                    <a:lnTo>
                      <a:pt x="255" y="62"/>
                    </a:lnTo>
                    <a:lnTo>
                      <a:pt x="250" y="52"/>
                    </a:lnTo>
                    <a:lnTo>
                      <a:pt x="242" y="41"/>
                    </a:lnTo>
                    <a:lnTo>
                      <a:pt x="236" y="34"/>
                    </a:lnTo>
                    <a:lnTo>
                      <a:pt x="225" y="24"/>
                    </a:lnTo>
                    <a:lnTo>
                      <a:pt x="216" y="18"/>
                    </a:lnTo>
                    <a:lnTo>
                      <a:pt x="205" y="12"/>
                    </a:lnTo>
                    <a:lnTo>
                      <a:pt x="193" y="8"/>
                    </a:lnTo>
                    <a:lnTo>
                      <a:pt x="166" y="1"/>
                    </a:lnTo>
                    <a:lnTo>
                      <a:pt x="135" y="0"/>
                    </a:lnTo>
                    <a:lnTo>
                      <a:pt x="102" y="1"/>
                    </a:lnTo>
                    <a:lnTo>
                      <a:pt x="75" y="8"/>
                    </a:lnTo>
                    <a:lnTo>
                      <a:pt x="62" y="12"/>
                    </a:lnTo>
                    <a:lnTo>
                      <a:pt x="52" y="18"/>
                    </a:lnTo>
                    <a:lnTo>
                      <a:pt x="41" y="24"/>
                    </a:lnTo>
                    <a:lnTo>
                      <a:pt x="33" y="34"/>
                    </a:lnTo>
                    <a:lnTo>
                      <a:pt x="24" y="41"/>
                    </a:lnTo>
                    <a:lnTo>
                      <a:pt x="18" y="52"/>
                    </a:lnTo>
                    <a:lnTo>
                      <a:pt x="11" y="62"/>
                    </a:lnTo>
                    <a:lnTo>
                      <a:pt x="8" y="75"/>
                    </a:lnTo>
                    <a:lnTo>
                      <a:pt x="1" y="102"/>
                    </a:lnTo>
                    <a:lnTo>
                      <a:pt x="0" y="135"/>
                    </a:lnTo>
                    <a:lnTo>
                      <a:pt x="0" y="157"/>
                    </a:lnTo>
                    <a:lnTo>
                      <a:pt x="4" y="177"/>
                    </a:lnTo>
                  </a:path>
                </a:pathLst>
              </a:custGeom>
              <a:noFill/>
              <a:ln w="23813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664" name="Freeform 140"/>
              <p:cNvSpPr>
                <a:spLocks/>
              </p:cNvSpPr>
              <p:nvPr/>
            </p:nvSpPr>
            <p:spPr bwMode="auto">
              <a:xfrm>
                <a:off x="2974" y="1557"/>
                <a:ext cx="90" cy="60"/>
              </a:xfrm>
              <a:custGeom>
                <a:avLst/>
                <a:gdLst>
                  <a:gd name="T0" fmla="*/ 0 w 270"/>
                  <a:gd name="T1" fmla="*/ 50 h 180"/>
                  <a:gd name="T2" fmla="*/ 0 w 270"/>
                  <a:gd name="T3" fmla="*/ 50 h 180"/>
                  <a:gd name="T4" fmla="*/ 50 w 270"/>
                  <a:gd name="T5" fmla="*/ 50 h 180"/>
                  <a:gd name="T6" fmla="*/ 50 w 270"/>
                  <a:gd name="T7" fmla="*/ 50 h 180"/>
                  <a:gd name="T8" fmla="*/ 50 w 270"/>
                  <a:gd name="T9" fmla="*/ 50 h 180"/>
                  <a:gd name="T10" fmla="*/ 50 w 270"/>
                  <a:gd name="T11" fmla="*/ 50 h 180"/>
                  <a:gd name="T12" fmla="*/ 50 w 270"/>
                  <a:gd name="T13" fmla="*/ 50 h 180"/>
                  <a:gd name="T14" fmla="*/ 50 w 270"/>
                  <a:gd name="T15" fmla="*/ 50 h 180"/>
                  <a:gd name="T16" fmla="*/ 50 w 270"/>
                  <a:gd name="T17" fmla="*/ 50 h 180"/>
                  <a:gd name="T18" fmla="*/ 50 w 270"/>
                  <a:gd name="T19" fmla="*/ 50 h 180"/>
                  <a:gd name="T20" fmla="*/ 50 w 270"/>
                  <a:gd name="T21" fmla="*/ 50 h 180"/>
                  <a:gd name="T22" fmla="*/ 50 w 270"/>
                  <a:gd name="T23" fmla="*/ 50 h 180"/>
                  <a:gd name="T24" fmla="*/ 50 w 270"/>
                  <a:gd name="T25" fmla="*/ 50 h 180"/>
                  <a:gd name="T26" fmla="*/ 50 w 270"/>
                  <a:gd name="T27" fmla="*/ 50 h 180"/>
                  <a:gd name="T28" fmla="*/ 50 w 270"/>
                  <a:gd name="T29" fmla="*/ 50 h 180"/>
                  <a:gd name="T30" fmla="*/ 50 w 270"/>
                  <a:gd name="T31" fmla="*/ 50 h 180"/>
                  <a:gd name="T32" fmla="*/ 50 w 270"/>
                  <a:gd name="T33" fmla="*/ 50 h 180"/>
                  <a:gd name="T34" fmla="*/ 50 w 270"/>
                  <a:gd name="T35" fmla="*/ 50 h 180"/>
                  <a:gd name="T36" fmla="*/ 50 w 270"/>
                  <a:gd name="T37" fmla="*/ 50 h 180"/>
                  <a:gd name="T38" fmla="*/ 50 w 270"/>
                  <a:gd name="T39" fmla="*/ 50 h 180"/>
                  <a:gd name="T40" fmla="*/ 50 w 270"/>
                  <a:gd name="T41" fmla="*/ 50 h 180"/>
                  <a:gd name="T42" fmla="*/ 50 w 270"/>
                  <a:gd name="T43" fmla="*/ 50 h 180"/>
                  <a:gd name="T44" fmla="*/ 50 w 270"/>
                  <a:gd name="T45" fmla="*/ 50 h 180"/>
                  <a:gd name="T46" fmla="*/ 50 w 270"/>
                  <a:gd name="T47" fmla="*/ 50 h 180"/>
                  <a:gd name="T48" fmla="*/ 50 w 270"/>
                  <a:gd name="T49" fmla="*/ 50 h 180"/>
                  <a:gd name="T50" fmla="*/ 50 w 270"/>
                  <a:gd name="T51" fmla="*/ 50 h 180"/>
                  <a:gd name="T52" fmla="*/ 50 w 270"/>
                  <a:gd name="T53" fmla="*/ 50 h 180"/>
                  <a:gd name="T54" fmla="*/ 50 w 270"/>
                  <a:gd name="T55" fmla="*/ 50 h 180"/>
                  <a:gd name="T56" fmla="*/ 50 w 270"/>
                  <a:gd name="T57" fmla="*/ 50 h 180"/>
                  <a:gd name="T58" fmla="*/ 50 w 270"/>
                  <a:gd name="T59" fmla="*/ 50 h 180"/>
                  <a:gd name="T60" fmla="*/ 50 w 270"/>
                  <a:gd name="T61" fmla="*/ 50 h 180"/>
                  <a:gd name="T62" fmla="*/ 50 w 270"/>
                  <a:gd name="T63" fmla="*/ 50 h 180"/>
                  <a:gd name="T64" fmla="*/ 50 w 270"/>
                  <a:gd name="T65" fmla="*/ 50 h 180"/>
                  <a:gd name="T66" fmla="*/ 50 w 270"/>
                  <a:gd name="T67" fmla="*/ 50 h 180"/>
                  <a:gd name="T68" fmla="*/ 50 w 270"/>
                  <a:gd name="T69" fmla="*/ 50 h 180"/>
                  <a:gd name="T70" fmla="*/ 50 w 270"/>
                  <a:gd name="T71" fmla="*/ 50 h 180"/>
                  <a:gd name="T72" fmla="*/ 50 w 270"/>
                  <a:gd name="T73" fmla="*/ 0 h 180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w 270"/>
                  <a:gd name="T112" fmla="*/ 0 h 180"/>
                  <a:gd name="T113" fmla="*/ 270 w 270"/>
                  <a:gd name="T114" fmla="*/ 180 h 180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T111" t="T112" r="T113" b="T114"/>
                <a:pathLst>
                  <a:path w="270" h="180">
                    <a:moveTo>
                      <a:pt x="0" y="67"/>
                    </a:moveTo>
                    <a:lnTo>
                      <a:pt x="0" y="79"/>
                    </a:lnTo>
                    <a:lnTo>
                      <a:pt x="2" y="92"/>
                    </a:lnTo>
                    <a:lnTo>
                      <a:pt x="5" y="103"/>
                    </a:lnTo>
                    <a:lnTo>
                      <a:pt x="10" y="115"/>
                    </a:lnTo>
                    <a:lnTo>
                      <a:pt x="14" y="124"/>
                    </a:lnTo>
                    <a:lnTo>
                      <a:pt x="21" y="134"/>
                    </a:lnTo>
                    <a:lnTo>
                      <a:pt x="27" y="142"/>
                    </a:lnTo>
                    <a:lnTo>
                      <a:pt x="36" y="151"/>
                    </a:lnTo>
                    <a:lnTo>
                      <a:pt x="44" y="156"/>
                    </a:lnTo>
                    <a:lnTo>
                      <a:pt x="54" y="163"/>
                    </a:lnTo>
                    <a:lnTo>
                      <a:pt x="76" y="172"/>
                    </a:lnTo>
                    <a:lnTo>
                      <a:pt x="88" y="175"/>
                    </a:lnTo>
                    <a:lnTo>
                      <a:pt x="102" y="177"/>
                    </a:lnTo>
                    <a:lnTo>
                      <a:pt x="132" y="180"/>
                    </a:lnTo>
                    <a:lnTo>
                      <a:pt x="148" y="179"/>
                    </a:lnTo>
                    <a:lnTo>
                      <a:pt x="163" y="177"/>
                    </a:lnTo>
                    <a:lnTo>
                      <a:pt x="170" y="175"/>
                    </a:lnTo>
                    <a:lnTo>
                      <a:pt x="178" y="173"/>
                    </a:lnTo>
                    <a:lnTo>
                      <a:pt x="192" y="171"/>
                    </a:lnTo>
                    <a:lnTo>
                      <a:pt x="197" y="167"/>
                    </a:lnTo>
                    <a:lnTo>
                      <a:pt x="203" y="164"/>
                    </a:lnTo>
                    <a:lnTo>
                      <a:pt x="215" y="159"/>
                    </a:lnTo>
                    <a:lnTo>
                      <a:pt x="224" y="151"/>
                    </a:lnTo>
                    <a:lnTo>
                      <a:pt x="235" y="145"/>
                    </a:lnTo>
                    <a:lnTo>
                      <a:pt x="241" y="134"/>
                    </a:lnTo>
                    <a:lnTo>
                      <a:pt x="249" y="125"/>
                    </a:lnTo>
                    <a:lnTo>
                      <a:pt x="254" y="114"/>
                    </a:lnTo>
                    <a:lnTo>
                      <a:pt x="257" y="107"/>
                    </a:lnTo>
                    <a:lnTo>
                      <a:pt x="261" y="102"/>
                    </a:lnTo>
                    <a:lnTo>
                      <a:pt x="263" y="88"/>
                    </a:lnTo>
                    <a:lnTo>
                      <a:pt x="264" y="80"/>
                    </a:lnTo>
                    <a:lnTo>
                      <a:pt x="267" y="74"/>
                    </a:lnTo>
                    <a:lnTo>
                      <a:pt x="268" y="58"/>
                    </a:lnTo>
                    <a:lnTo>
                      <a:pt x="270" y="42"/>
                    </a:lnTo>
                    <a:lnTo>
                      <a:pt x="268" y="19"/>
                    </a:lnTo>
                    <a:lnTo>
                      <a:pt x="266" y="0"/>
                    </a:lnTo>
                  </a:path>
                </a:pathLst>
              </a:custGeom>
              <a:noFill/>
              <a:ln w="23813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665" name="Line 141"/>
              <p:cNvSpPr>
                <a:spLocks noChangeShapeType="1"/>
              </p:cNvSpPr>
              <p:nvPr/>
            </p:nvSpPr>
            <p:spPr bwMode="auto">
              <a:xfrm flipV="1">
                <a:off x="3063" y="1511"/>
                <a:ext cx="144" cy="46"/>
              </a:xfrm>
              <a:prstGeom prst="line">
                <a:avLst/>
              </a:prstGeom>
              <a:noFill/>
              <a:ln w="23813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666" name="Freeform 142"/>
              <p:cNvSpPr>
                <a:spLocks/>
              </p:cNvSpPr>
              <p:nvPr/>
            </p:nvSpPr>
            <p:spPr bwMode="auto">
              <a:xfrm>
                <a:off x="3207" y="1499"/>
                <a:ext cx="89" cy="43"/>
              </a:xfrm>
              <a:custGeom>
                <a:avLst/>
                <a:gdLst>
                  <a:gd name="T0" fmla="*/ 0 w 267"/>
                  <a:gd name="T1" fmla="*/ 50 h 129"/>
                  <a:gd name="T2" fmla="*/ 0 w 267"/>
                  <a:gd name="T3" fmla="*/ 50 h 129"/>
                  <a:gd name="T4" fmla="*/ 50 w 267"/>
                  <a:gd name="T5" fmla="*/ 50 h 129"/>
                  <a:gd name="T6" fmla="*/ 50 w 267"/>
                  <a:gd name="T7" fmla="*/ 50 h 129"/>
                  <a:gd name="T8" fmla="*/ 50 w 267"/>
                  <a:gd name="T9" fmla="*/ 50 h 129"/>
                  <a:gd name="T10" fmla="*/ 50 w 267"/>
                  <a:gd name="T11" fmla="*/ 50 h 129"/>
                  <a:gd name="T12" fmla="*/ 50 w 267"/>
                  <a:gd name="T13" fmla="*/ 50 h 129"/>
                  <a:gd name="T14" fmla="*/ 50 w 267"/>
                  <a:gd name="T15" fmla="*/ 50 h 129"/>
                  <a:gd name="T16" fmla="*/ 50 w 267"/>
                  <a:gd name="T17" fmla="*/ 50 h 129"/>
                  <a:gd name="T18" fmla="*/ 50 w 267"/>
                  <a:gd name="T19" fmla="*/ 50 h 129"/>
                  <a:gd name="T20" fmla="*/ 50 w 267"/>
                  <a:gd name="T21" fmla="*/ 50 h 129"/>
                  <a:gd name="T22" fmla="*/ 50 w 267"/>
                  <a:gd name="T23" fmla="*/ 50 h 129"/>
                  <a:gd name="T24" fmla="*/ 50 w 267"/>
                  <a:gd name="T25" fmla="*/ 50 h 129"/>
                  <a:gd name="T26" fmla="*/ 50 w 267"/>
                  <a:gd name="T27" fmla="*/ 50 h 129"/>
                  <a:gd name="T28" fmla="*/ 50 w 267"/>
                  <a:gd name="T29" fmla="*/ 50 h 129"/>
                  <a:gd name="T30" fmla="*/ 50 w 267"/>
                  <a:gd name="T31" fmla="*/ 50 h 129"/>
                  <a:gd name="T32" fmla="*/ 50 w 267"/>
                  <a:gd name="T33" fmla="*/ 50 h 129"/>
                  <a:gd name="T34" fmla="*/ 50 w 267"/>
                  <a:gd name="T35" fmla="*/ 50 h 129"/>
                  <a:gd name="T36" fmla="*/ 50 w 267"/>
                  <a:gd name="T37" fmla="*/ 50 h 129"/>
                  <a:gd name="T38" fmla="*/ 50 w 267"/>
                  <a:gd name="T39" fmla="*/ 50 h 129"/>
                  <a:gd name="T40" fmla="*/ 50 w 267"/>
                  <a:gd name="T41" fmla="*/ 50 h 129"/>
                  <a:gd name="T42" fmla="*/ 50 w 267"/>
                  <a:gd name="T43" fmla="*/ 50 h 129"/>
                  <a:gd name="T44" fmla="*/ 50 w 267"/>
                  <a:gd name="T45" fmla="*/ 50 h 129"/>
                  <a:gd name="T46" fmla="*/ 50 w 267"/>
                  <a:gd name="T47" fmla="*/ 50 h 129"/>
                  <a:gd name="T48" fmla="*/ 50 w 267"/>
                  <a:gd name="T49" fmla="*/ 50 h 129"/>
                  <a:gd name="T50" fmla="*/ 50 w 267"/>
                  <a:gd name="T51" fmla="*/ 50 h 129"/>
                  <a:gd name="T52" fmla="*/ 50 w 267"/>
                  <a:gd name="T53" fmla="*/ 50 h 129"/>
                  <a:gd name="T54" fmla="*/ 50 w 267"/>
                  <a:gd name="T55" fmla="*/ 50 h 129"/>
                  <a:gd name="T56" fmla="*/ 50 w 267"/>
                  <a:gd name="T57" fmla="*/ 50 h 129"/>
                  <a:gd name="T58" fmla="*/ 50 w 267"/>
                  <a:gd name="T59" fmla="*/ 50 h 129"/>
                  <a:gd name="T60" fmla="*/ 50 w 267"/>
                  <a:gd name="T61" fmla="*/ 50 h 129"/>
                  <a:gd name="T62" fmla="*/ 50 w 267"/>
                  <a:gd name="T63" fmla="*/ 0 h 129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267"/>
                  <a:gd name="T97" fmla="*/ 0 h 129"/>
                  <a:gd name="T98" fmla="*/ 267 w 267"/>
                  <a:gd name="T99" fmla="*/ 129 h 129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267" h="129">
                    <a:moveTo>
                      <a:pt x="0" y="36"/>
                    </a:moveTo>
                    <a:lnTo>
                      <a:pt x="1" y="46"/>
                    </a:lnTo>
                    <a:lnTo>
                      <a:pt x="5" y="56"/>
                    </a:lnTo>
                    <a:lnTo>
                      <a:pt x="14" y="75"/>
                    </a:lnTo>
                    <a:lnTo>
                      <a:pt x="26" y="91"/>
                    </a:lnTo>
                    <a:lnTo>
                      <a:pt x="32" y="97"/>
                    </a:lnTo>
                    <a:lnTo>
                      <a:pt x="41" y="105"/>
                    </a:lnTo>
                    <a:lnTo>
                      <a:pt x="58" y="114"/>
                    </a:lnTo>
                    <a:lnTo>
                      <a:pt x="67" y="118"/>
                    </a:lnTo>
                    <a:lnTo>
                      <a:pt x="79" y="122"/>
                    </a:lnTo>
                    <a:lnTo>
                      <a:pt x="103" y="126"/>
                    </a:lnTo>
                    <a:lnTo>
                      <a:pt x="131" y="129"/>
                    </a:lnTo>
                    <a:lnTo>
                      <a:pt x="146" y="127"/>
                    </a:lnTo>
                    <a:lnTo>
                      <a:pt x="162" y="126"/>
                    </a:lnTo>
                    <a:lnTo>
                      <a:pt x="175" y="122"/>
                    </a:lnTo>
                    <a:lnTo>
                      <a:pt x="189" y="119"/>
                    </a:lnTo>
                    <a:lnTo>
                      <a:pt x="201" y="114"/>
                    </a:lnTo>
                    <a:lnTo>
                      <a:pt x="212" y="109"/>
                    </a:lnTo>
                    <a:lnTo>
                      <a:pt x="214" y="106"/>
                    </a:lnTo>
                    <a:lnTo>
                      <a:pt x="216" y="105"/>
                    </a:lnTo>
                    <a:lnTo>
                      <a:pt x="221" y="103"/>
                    </a:lnTo>
                    <a:lnTo>
                      <a:pt x="232" y="96"/>
                    </a:lnTo>
                    <a:lnTo>
                      <a:pt x="238" y="86"/>
                    </a:lnTo>
                    <a:lnTo>
                      <a:pt x="246" y="77"/>
                    </a:lnTo>
                    <a:lnTo>
                      <a:pt x="251" y="65"/>
                    </a:lnTo>
                    <a:lnTo>
                      <a:pt x="256" y="55"/>
                    </a:lnTo>
                    <a:lnTo>
                      <a:pt x="259" y="42"/>
                    </a:lnTo>
                    <a:lnTo>
                      <a:pt x="263" y="29"/>
                    </a:lnTo>
                    <a:lnTo>
                      <a:pt x="263" y="21"/>
                    </a:lnTo>
                    <a:lnTo>
                      <a:pt x="263" y="17"/>
                    </a:lnTo>
                    <a:lnTo>
                      <a:pt x="264" y="14"/>
                    </a:lnTo>
                    <a:lnTo>
                      <a:pt x="267" y="0"/>
                    </a:lnTo>
                  </a:path>
                </a:pathLst>
              </a:custGeom>
              <a:noFill/>
              <a:ln w="23813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667" name="Freeform 143"/>
              <p:cNvSpPr>
                <a:spLocks/>
              </p:cNvSpPr>
              <p:nvPr/>
            </p:nvSpPr>
            <p:spPr bwMode="auto">
              <a:xfrm>
                <a:off x="2973" y="1526"/>
                <a:ext cx="90" cy="53"/>
              </a:xfrm>
              <a:custGeom>
                <a:avLst/>
                <a:gdLst>
                  <a:gd name="T0" fmla="*/ 53 w 269"/>
                  <a:gd name="T1" fmla="*/ 50 h 159"/>
                  <a:gd name="T2" fmla="*/ 0 w 269"/>
                  <a:gd name="T3" fmla="*/ 50 h 159"/>
                  <a:gd name="T4" fmla="*/ 0 w 269"/>
                  <a:gd name="T5" fmla="*/ 50 h 159"/>
                  <a:gd name="T6" fmla="*/ 53 w 269"/>
                  <a:gd name="T7" fmla="*/ 50 h 159"/>
                  <a:gd name="T8" fmla="*/ 53 w 269"/>
                  <a:gd name="T9" fmla="*/ 50 h 159"/>
                  <a:gd name="T10" fmla="*/ 53 w 269"/>
                  <a:gd name="T11" fmla="*/ 50 h 159"/>
                  <a:gd name="T12" fmla="*/ 53 w 269"/>
                  <a:gd name="T13" fmla="*/ 50 h 159"/>
                  <a:gd name="T14" fmla="*/ 53 w 269"/>
                  <a:gd name="T15" fmla="*/ 50 h 159"/>
                  <a:gd name="T16" fmla="*/ 53 w 269"/>
                  <a:gd name="T17" fmla="*/ 50 h 159"/>
                  <a:gd name="T18" fmla="*/ 53 w 269"/>
                  <a:gd name="T19" fmla="*/ 50 h 159"/>
                  <a:gd name="T20" fmla="*/ 53 w 269"/>
                  <a:gd name="T21" fmla="*/ 50 h 159"/>
                  <a:gd name="T22" fmla="*/ 53 w 269"/>
                  <a:gd name="T23" fmla="*/ 50 h 159"/>
                  <a:gd name="T24" fmla="*/ 53 w 269"/>
                  <a:gd name="T25" fmla="*/ 50 h 159"/>
                  <a:gd name="T26" fmla="*/ 53 w 269"/>
                  <a:gd name="T27" fmla="*/ 0 h 159"/>
                  <a:gd name="T28" fmla="*/ 53 w 269"/>
                  <a:gd name="T29" fmla="*/ 0 h 159"/>
                  <a:gd name="T30" fmla="*/ 53 w 269"/>
                  <a:gd name="T31" fmla="*/ 0 h 159"/>
                  <a:gd name="T32" fmla="*/ 53 w 269"/>
                  <a:gd name="T33" fmla="*/ 50 h 159"/>
                  <a:gd name="T34" fmla="*/ 53 w 269"/>
                  <a:gd name="T35" fmla="*/ 50 h 159"/>
                  <a:gd name="T36" fmla="*/ 53 w 269"/>
                  <a:gd name="T37" fmla="*/ 50 h 159"/>
                  <a:gd name="T38" fmla="*/ 53 w 269"/>
                  <a:gd name="T39" fmla="*/ 50 h 159"/>
                  <a:gd name="T40" fmla="*/ 53 w 269"/>
                  <a:gd name="T41" fmla="*/ 50 h 159"/>
                  <a:gd name="T42" fmla="*/ 53 w 269"/>
                  <a:gd name="T43" fmla="*/ 50 h 159"/>
                  <a:gd name="T44" fmla="*/ 53 w 269"/>
                  <a:gd name="T45" fmla="*/ 50 h 159"/>
                  <a:gd name="T46" fmla="*/ 53 w 269"/>
                  <a:gd name="T47" fmla="*/ 50 h 159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269"/>
                  <a:gd name="T73" fmla="*/ 0 h 159"/>
                  <a:gd name="T74" fmla="*/ 269 w 269"/>
                  <a:gd name="T75" fmla="*/ 159 h 159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269" h="159">
                    <a:moveTo>
                      <a:pt x="3" y="159"/>
                    </a:moveTo>
                    <a:lnTo>
                      <a:pt x="0" y="147"/>
                    </a:lnTo>
                    <a:lnTo>
                      <a:pt x="0" y="134"/>
                    </a:lnTo>
                    <a:lnTo>
                      <a:pt x="2" y="102"/>
                    </a:lnTo>
                    <a:lnTo>
                      <a:pt x="8" y="75"/>
                    </a:lnTo>
                    <a:lnTo>
                      <a:pt x="12" y="62"/>
                    </a:lnTo>
                    <a:lnTo>
                      <a:pt x="18" y="51"/>
                    </a:lnTo>
                    <a:lnTo>
                      <a:pt x="25" y="41"/>
                    </a:lnTo>
                    <a:lnTo>
                      <a:pt x="34" y="33"/>
                    </a:lnTo>
                    <a:lnTo>
                      <a:pt x="42" y="24"/>
                    </a:lnTo>
                    <a:lnTo>
                      <a:pt x="52" y="18"/>
                    </a:lnTo>
                    <a:lnTo>
                      <a:pt x="63" y="11"/>
                    </a:lnTo>
                    <a:lnTo>
                      <a:pt x="75" y="7"/>
                    </a:lnTo>
                    <a:lnTo>
                      <a:pt x="103" y="1"/>
                    </a:lnTo>
                    <a:lnTo>
                      <a:pt x="135" y="0"/>
                    </a:lnTo>
                    <a:lnTo>
                      <a:pt x="161" y="1"/>
                    </a:lnTo>
                    <a:lnTo>
                      <a:pt x="186" y="5"/>
                    </a:lnTo>
                    <a:lnTo>
                      <a:pt x="206" y="11"/>
                    </a:lnTo>
                    <a:lnTo>
                      <a:pt x="216" y="15"/>
                    </a:lnTo>
                    <a:lnTo>
                      <a:pt x="226" y="22"/>
                    </a:lnTo>
                    <a:lnTo>
                      <a:pt x="240" y="33"/>
                    </a:lnTo>
                    <a:lnTo>
                      <a:pt x="253" y="50"/>
                    </a:lnTo>
                    <a:lnTo>
                      <a:pt x="262" y="70"/>
                    </a:lnTo>
                    <a:lnTo>
                      <a:pt x="269" y="92"/>
                    </a:lnTo>
                  </a:path>
                </a:pathLst>
              </a:custGeom>
              <a:noFill/>
              <a:ln w="23813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668" name="Freeform 144"/>
              <p:cNvSpPr>
                <a:spLocks/>
              </p:cNvSpPr>
              <p:nvPr/>
            </p:nvSpPr>
            <p:spPr bwMode="auto">
              <a:xfrm>
                <a:off x="2974" y="1557"/>
                <a:ext cx="89" cy="22"/>
              </a:xfrm>
              <a:custGeom>
                <a:avLst/>
                <a:gdLst>
                  <a:gd name="T0" fmla="*/ 53 w 266"/>
                  <a:gd name="T1" fmla="*/ 0 h 67"/>
                  <a:gd name="T2" fmla="*/ 53 w 266"/>
                  <a:gd name="T3" fmla="*/ 39 h 67"/>
                  <a:gd name="T4" fmla="*/ 0 w 266"/>
                  <a:gd name="T5" fmla="*/ 39 h 67"/>
                  <a:gd name="T6" fmla="*/ 0 60000 65536"/>
                  <a:gd name="T7" fmla="*/ 0 60000 65536"/>
                  <a:gd name="T8" fmla="*/ 0 60000 65536"/>
                  <a:gd name="T9" fmla="*/ 0 w 266"/>
                  <a:gd name="T10" fmla="*/ 0 h 67"/>
                  <a:gd name="T11" fmla="*/ 266 w 266"/>
                  <a:gd name="T12" fmla="*/ 67 h 67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66" h="67">
                    <a:moveTo>
                      <a:pt x="266" y="0"/>
                    </a:moveTo>
                    <a:lnTo>
                      <a:pt x="131" y="42"/>
                    </a:lnTo>
                    <a:lnTo>
                      <a:pt x="0" y="67"/>
                    </a:lnTo>
                  </a:path>
                </a:pathLst>
              </a:custGeom>
              <a:noFill/>
              <a:ln w="23813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669" name="Freeform 145"/>
              <p:cNvSpPr>
                <a:spLocks/>
              </p:cNvSpPr>
              <p:nvPr/>
            </p:nvSpPr>
            <p:spPr bwMode="auto">
              <a:xfrm>
                <a:off x="2739" y="1606"/>
                <a:ext cx="91" cy="52"/>
              </a:xfrm>
              <a:custGeom>
                <a:avLst/>
                <a:gdLst>
                  <a:gd name="T0" fmla="*/ 0 w 272"/>
                  <a:gd name="T1" fmla="*/ 50 h 156"/>
                  <a:gd name="T2" fmla="*/ 0 w 272"/>
                  <a:gd name="T3" fmla="*/ 50 h 156"/>
                  <a:gd name="T4" fmla="*/ 53 w 272"/>
                  <a:gd name="T5" fmla="*/ 50 h 156"/>
                  <a:gd name="T6" fmla="*/ 53 w 272"/>
                  <a:gd name="T7" fmla="*/ 50 h 156"/>
                  <a:gd name="T8" fmla="*/ 53 w 272"/>
                  <a:gd name="T9" fmla="*/ 50 h 156"/>
                  <a:gd name="T10" fmla="*/ 53 w 272"/>
                  <a:gd name="T11" fmla="*/ 50 h 156"/>
                  <a:gd name="T12" fmla="*/ 53 w 272"/>
                  <a:gd name="T13" fmla="*/ 50 h 156"/>
                  <a:gd name="T14" fmla="*/ 53 w 272"/>
                  <a:gd name="T15" fmla="*/ 50 h 156"/>
                  <a:gd name="T16" fmla="*/ 53 w 272"/>
                  <a:gd name="T17" fmla="*/ 50 h 156"/>
                  <a:gd name="T18" fmla="*/ 53 w 272"/>
                  <a:gd name="T19" fmla="*/ 50 h 156"/>
                  <a:gd name="T20" fmla="*/ 53 w 272"/>
                  <a:gd name="T21" fmla="*/ 50 h 156"/>
                  <a:gd name="T22" fmla="*/ 53 w 272"/>
                  <a:gd name="T23" fmla="*/ 50 h 156"/>
                  <a:gd name="T24" fmla="*/ 53 w 272"/>
                  <a:gd name="T25" fmla="*/ 50 h 156"/>
                  <a:gd name="T26" fmla="*/ 53 w 272"/>
                  <a:gd name="T27" fmla="*/ 50 h 156"/>
                  <a:gd name="T28" fmla="*/ 53 w 272"/>
                  <a:gd name="T29" fmla="*/ 50 h 156"/>
                  <a:gd name="T30" fmla="*/ 53 w 272"/>
                  <a:gd name="T31" fmla="*/ 50 h 156"/>
                  <a:gd name="T32" fmla="*/ 53 w 272"/>
                  <a:gd name="T33" fmla="*/ 50 h 156"/>
                  <a:gd name="T34" fmla="*/ 53 w 272"/>
                  <a:gd name="T35" fmla="*/ 50 h 156"/>
                  <a:gd name="T36" fmla="*/ 53 w 272"/>
                  <a:gd name="T37" fmla="*/ 50 h 156"/>
                  <a:gd name="T38" fmla="*/ 53 w 272"/>
                  <a:gd name="T39" fmla="*/ 50 h 156"/>
                  <a:gd name="T40" fmla="*/ 53 w 272"/>
                  <a:gd name="T41" fmla="*/ 50 h 156"/>
                  <a:gd name="T42" fmla="*/ 53 w 272"/>
                  <a:gd name="T43" fmla="*/ 50 h 156"/>
                  <a:gd name="T44" fmla="*/ 53 w 272"/>
                  <a:gd name="T45" fmla="*/ 50 h 156"/>
                  <a:gd name="T46" fmla="*/ 53 w 272"/>
                  <a:gd name="T47" fmla="*/ 50 h 156"/>
                  <a:gd name="T48" fmla="*/ 53 w 272"/>
                  <a:gd name="T49" fmla="*/ 50 h 156"/>
                  <a:gd name="T50" fmla="*/ 53 w 272"/>
                  <a:gd name="T51" fmla="*/ 50 h 156"/>
                  <a:gd name="T52" fmla="*/ 53 w 272"/>
                  <a:gd name="T53" fmla="*/ 50 h 156"/>
                  <a:gd name="T54" fmla="*/ 53 w 272"/>
                  <a:gd name="T55" fmla="*/ 50 h 156"/>
                  <a:gd name="T56" fmla="*/ 53 w 272"/>
                  <a:gd name="T57" fmla="*/ 50 h 156"/>
                  <a:gd name="T58" fmla="*/ 53 w 272"/>
                  <a:gd name="T59" fmla="*/ 0 h 15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w 272"/>
                  <a:gd name="T91" fmla="*/ 0 h 156"/>
                  <a:gd name="T92" fmla="*/ 272 w 272"/>
                  <a:gd name="T93" fmla="*/ 156 h 15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T90" t="T91" r="T92" b="T93"/>
                <a:pathLst>
                  <a:path w="272" h="156">
                    <a:moveTo>
                      <a:pt x="0" y="28"/>
                    </a:moveTo>
                    <a:lnTo>
                      <a:pt x="1" y="56"/>
                    </a:lnTo>
                    <a:lnTo>
                      <a:pt x="3" y="69"/>
                    </a:lnTo>
                    <a:lnTo>
                      <a:pt x="9" y="82"/>
                    </a:lnTo>
                    <a:lnTo>
                      <a:pt x="13" y="92"/>
                    </a:lnTo>
                    <a:lnTo>
                      <a:pt x="19" y="104"/>
                    </a:lnTo>
                    <a:lnTo>
                      <a:pt x="26" y="113"/>
                    </a:lnTo>
                    <a:lnTo>
                      <a:pt x="35" y="124"/>
                    </a:lnTo>
                    <a:lnTo>
                      <a:pt x="42" y="130"/>
                    </a:lnTo>
                    <a:lnTo>
                      <a:pt x="53" y="137"/>
                    </a:lnTo>
                    <a:lnTo>
                      <a:pt x="77" y="147"/>
                    </a:lnTo>
                    <a:lnTo>
                      <a:pt x="105" y="153"/>
                    </a:lnTo>
                    <a:lnTo>
                      <a:pt x="137" y="156"/>
                    </a:lnTo>
                    <a:lnTo>
                      <a:pt x="153" y="155"/>
                    </a:lnTo>
                    <a:lnTo>
                      <a:pt x="168" y="153"/>
                    </a:lnTo>
                    <a:lnTo>
                      <a:pt x="181" y="150"/>
                    </a:lnTo>
                    <a:lnTo>
                      <a:pt x="195" y="147"/>
                    </a:lnTo>
                    <a:lnTo>
                      <a:pt x="207" y="142"/>
                    </a:lnTo>
                    <a:lnTo>
                      <a:pt x="219" y="137"/>
                    </a:lnTo>
                    <a:lnTo>
                      <a:pt x="228" y="129"/>
                    </a:lnTo>
                    <a:lnTo>
                      <a:pt x="238" y="122"/>
                    </a:lnTo>
                    <a:lnTo>
                      <a:pt x="245" y="112"/>
                    </a:lnTo>
                    <a:lnTo>
                      <a:pt x="253" y="103"/>
                    </a:lnTo>
                    <a:lnTo>
                      <a:pt x="258" y="91"/>
                    </a:lnTo>
                    <a:lnTo>
                      <a:pt x="263" y="79"/>
                    </a:lnTo>
                    <a:lnTo>
                      <a:pt x="265" y="65"/>
                    </a:lnTo>
                    <a:lnTo>
                      <a:pt x="269" y="52"/>
                    </a:lnTo>
                    <a:lnTo>
                      <a:pt x="271" y="37"/>
                    </a:lnTo>
                    <a:lnTo>
                      <a:pt x="272" y="21"/>
                    </a:lnTo>
                    <a:lnTo>
                      <a:pt x="272" y="0"/>
                    </a:lnTo>
                  </a:path>
                </a:pathLst>
              </a:custGeom>
              <a:noFill/>
              <a:ln w="23813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670" name="Freeform 146"/>
              <p:cNvSpPr>
                <a:spLocks/>
              </p:cNvSpPr>
              <p:nvPr/>
            </p:nvSpPr>
            <p:spPr bwMode="auto">
              <a:xfrm>
                <a:off x="2739" y="1606"/>
                <a:ext cx="91" cy="9"/>
              </a:xfrm>
              <a:custGeom>
                <a:avLst/>
                <a:gdLst>
                  <a:gd name="T0" fmla="*/ 53 w 272"/>
                  <a:gd name="T1" fmla="*/ 0 h 28"/>
                  <a:gd name="T2" fmla="*/ 53 w 272"/>
                  <a:gd name="T3" fmla="*/ 28 h 28"/>
                  <a:gd name="T4" fmla="*/ 0 w 272"/>
                  <a:gd name="T5" fmla="*/ 28 h 28"/>
                  <a:gd name="T6" fmla="*/ 0 60000 65536"/>
                  <a:gd name="T7" fmla="*/ 0 60000 65536"/>
                  <a:gd name="T8" fmla="*/ 0 60000 65536"/>
                  <a:gd name="T9" fmla="*/ 0 w 272"/>
                  <a:gd name="T10" fmla="*/ 0 h 28"/>
                  <a:gd name="T11" fmla="*/ 272 w 272"/>
                  <a:gd name="T12" fmla="*/ 28 h 2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72" h="28">
                    <a:moveTo>
                      <a:pt x="272" y="0"/>
                    </a:moveTo>
                    <a:lnTo>
                      <a:pt x="137" y="24"/>
                    </a:lnTo>
                    <a:lnTo>
                      <a:pt x="0" y="28"/>
                    </a:lnTo>
                  </a:path>
                </a:pathLst>
              </a:custGeom>
              <a:noFill/>
              <a:ln w="23813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671" name="Freeform 147"/>
              <p:cNvSpPr>
                <a:spLocks/>
              </p:cNvSpPr>
              <p:nvPr/>
            </p:nvSpPr>
            <p:spPr bwMode="auto">
              <a:xfrm>
                <a:off x="2739" y="1568"/>
                <a:ext cx="91" cy="47"/>
              </a:xfrm>
              <a:custGeom>
                <a:avLst/>
                <a:gdLst>
                  <a:gd name="T0" fmla="*/ 53 w 272"/>
                  <a:gd name="T1" fmla="*/ 45 h 142"/>
                  <a:gd name="T2" fmla="*/ 53 w 272"/>
                  <a:gd name="T3" fmla="*/ 45 h 142"/>
                  <a:gd name="T4" fmla="*/ 53 w 272"/>
                  <a:gd name="T5" fmla="*/ 45 h 142"/>
                  <a:gd name="T6" fmla="*/ 53 w 272"/>
                  <a:gd name="T7" fmla="*/ 45 h 142"/>
                  <a:gd name="T8" fmla="*/ 53 w 272"/>
                  <a:gd name="T9" fmla="*/ 45 h 142"/>
                  <a:gd name="T10" fmla="*/ 53 w 272"/>
                  <a:gd name="T11" fmla="*/ 45 h 142"/>
                  <a:gd name="T12" fmla="*/ 53 w 272"/>
                  <a:gd name="T13" fmla="*/ 45 h 142"/>
                  <a:gd name="T14" fmla="*/ 53 w 272"/>
                  <a:gd name="T15" fmla="*/ 45 h 142"/>
                  <a:gd name="T16" fmla="*/ 53 w 272"/>
                  <a:gd name="T17" fmla="*/ 45 h 142"/>
                  <a:gd name="T18" fmla="*/ 53 w 272"/>
                  <a:gd name="T19" fmla="*/ 45 h 142"/>
                  <a:gd name="T20" fmla="*/ 53 w 272"/>
                  <a:gd name="T21" fmla="*/ 45 h 142"/>
                  <a:gd name="T22" fmla="*/ 53 w 272"/>
                  <a:gd name="T23" fmla="*/ 45 h 142"/>
                  <a:gd name="T24" fmla="*/ 53 w 272"/>
                  <a:gd name="T25" fmla="*/ 0 h 142"/>
                  <a:gd name="T26" fmla="*/ 53 w 272"/>
                  <a:gd name="T27" fmla="*/ 45 h 142"/>
                  <a:gd name="T28" fmla="*/ 53 w 272"/>
                  <a:gd name="T29" fmla="*/ 45 h 142"/>
                  <a:gd name="T30" fmla="*/ 53 w 272"/>
                  <a:gd name="T31" fmla="*/ 45 h 142"/>
                  <a:gd name="T32" fmla="*/ 53 w 272"/>
                  <a:gd name="T33" fmla="*/ 45 h 142"/>
                  <a:gd name="T34" fmla="*/ 53 w 272"/>
                  <a:gd name="T35" fmla="*/ 45 h 142"/>
                  <a:gd name="T36" fmla="*/ 53 w 272"/>
                  <a:gd name="T37" fmla="*/ 45 h 142"/>
                  <a:gd name="T38" fmla="*/ 53 w 272"/>
                  <a:gd name="T39" fmla="*/ 45 h 142"/>
                  <a:gd name="T40" fmla="*/ 53 w 272"/>
                  <a:gd name="T41" fmla="*/ 45 h 142"/>
                  <a:gd name="T42" fmla="*/ 53 w 272"/>
                  <a:gd name="T43" fmla="*/ 45 h 142"/>
                  <a:gd name="T44" fmla="*/ 0 w 272"/>
                  <a:gd name="T45" fmla="*/ 45 h 142"/>
                  <a:gd name="T46" fmla="*/ 0 w 272"/>
                  <a:gd name="T47" fmla="*/ 45 h 142"/>
                  <a:gd name="T48" fmla="*/ 0 w 272"/>
                  <a:gd name="T49" fmla="*/ 45 h 142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272"/>
                  <a:gd name="T76" fmla="*/ 0 h 142"/>
                  <a:gd name="T77" fmla="*/ 272 w 272"/>
                  <a:gd name="T78" fmla="*/ 142 h 142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272" h="142">
                    <a:moveTo>
                      <a:pt x="272" y="114"/>
                    </a:moveTo>
                    <a:lnTo>
                      <a:pt x="265" y="87"/>
                    </a:lnTo>
                    <a:lnTo>
                      <a:pt x="262" y="74"/>
                    </a:lnTo>
                    <a:lnTo>
                      <a:pt x="258" y="64"/>
                    </a:lnTo>
                    <a:lnTo>
                      <a:pt x="246" y="44"/>
                    </a:lnTo>
                    <a:lnTo>
                      <a:pt x="238" y="35"/>
                    </a:lnTo>
                    <a:lnTo>
                      <a:pt x="232" y="29"/>
                    </a:lnTo>
                    <a:lnTo>
                      <a:pt x="221" y="21"/>
                    </a:lnTo>
                    <a:lnTo>
                      <a:pt x="212" y="16"/>
                    </a:lnTo>
                    <a:lnTo>
                      <a:pt x="190" y="7"/>
                    </a:lnTo>
                    <a:lnTo>
                      <a:pt x="177" y="3"/>
                    </a:lnTo>
                    <a:lnTo>
                      <a:pt x="164" y="2"/>
                    </a:lnTo>
                    <a:lnTo>
                      <a:pt x="137" y="0"/>
                    </a:lnTo>
                    <a:lnTo>
                      <a:pt x="103" y="2"/>
                    </a:lnTo>
                    <a:lnTo>
                      <a:pt x="76" y="8"/>
                    </a:lnTo>
                    <a:lnTo>
                      <a:pt x="51" y="18"/>
                    </a:lnTo>
                    <a:lnTo>
                      <a:pt x="41" y="25"/>
                    </a:lnTo>
                    <a:lnTo>
                      <a:pt x="33" y="34"/>
                    </a:lnTo>
                    <a:lnTo>
                      <a:pt x="24" y="42"/>
                    </a:lnTo>
                    <a:lnTo>
                      <a:pt x="18" y="52"/>
                    </a:lnTo>
                    <a:lnTo>
                      <a:pt x="11" y="63"/>
                    </a:lnTo>
                    <a:lnTo>
                      <a:pt x="7" y="76"/>
                    </a:lnTo>
                    <a:lnTo>
                      <a:pt x="1" y="103"/>
                    </a:lnTo>
                    <a:lnTo>
                      <a:pt x="0" y="135"/>
                    </a:lnTo>
                    <a:lnTo>
                      <a:pt x="0" y="142"/>
                    </a:lnTo>
                  </a:path>
                </a:pathLst>
              </a:custGeom>
              <a:noFill/>
              <a:ln w="23813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672" name="Line 148"/>
              <p:cNvSpPr>
                <a:spLocks noChangeShapeType="1"/>
              </p:cNvSpPr>
              <p:nvPr/>
            </p:nvSpPr>
            <p:spPr bwMode="auto">
              <a:xfrm flipV="1">
                <a:off x="2830" y="1579"/>
                <a:ext cx="144" cy="27"/>
              </a:xfrm>
              <a:prstGeom prst="line">
                <a:avLst/>
              </a:prstGeom>
              <a:noFill/>
              <a:ln w="23813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673" name="Freeform 149"/>
              <p:cNvSpPr>
                <a:spLocks/>
              </p:cNvSpPr>
              <p:nvPr/>
            </p:nvSpPr>
            <p:spPr bwMode="auto">
              <a:xfrm>
                <a:off x="2507" y="1614"/>
                <a:ext cx="91" cy="50"/>
              </a:xfrm>
              <a:custGeom>
                <a:avLst/>
                <a:gdLst>
                  <a:gd name="T0" fmla="*/ 0 w 271"/>
                  <a:gd name="T1" fmla="*/ 0 h 149"/>
                  <a:gd name="T2" fmla="*/ 0 w 271"/>
                  <a:gd name="T3" fmla="*/ 55 h 149"/>
                  <a:gd name="T4" fmla="*/ 56 w 271"/>
                  <a:gd name="T5" fmla="*/ 55 h 149"/>
                  <a:gd name="T6" fmla="*/ 56 w 271"/>
                  <a:gd name="T7" fmla="*/ 55 h 149"/>
                  <a:gd name="T8" fmla="*/ 56 w 271"/>
                  <a:gd name="T9" fmla="*/ 55 h 149"/>
                  <a:gd name="T10" fmla="*/ 56 w 271"/>
                  <a:gd name="T11" fmla="*/ 55 h 149"/>
                  <a:gd name="T12" fmla="*/ 56 w 271"/>
                  <a:gd name="T13" fmla="*/ 55 h 149"/>
                  <a:gd name="T14" fmla="*/ 56 w 271"/>
                  <a:gd name="T15" fmla="*/ 55 h 149"/>
                  <a:gd name="T16" fmla="*/ 56 w 271"/>
                  <a:gd name="T17" fmla="*/ 55 h 149"/>
                  <a:gd name="T18" fmla="*/ 56 w 271"/>
                  <a:gd name="T19" fmla="*/ 55 h 149"/>
                  <a:gd name="T20" fmla="*/ 56 w 271"/>
                  <a:gd name="T21" fmla="*/ 55 h 149"/>
                  <a:gd name="T22" fmla="*/ 56 w 271"/>
                  <a:gd name="T23" fmla="*/ 55 h 149"/>
                  <a:gd name="T24" fmla="*/ 56 w 271"/>
                  <a:gd name="T25" fmla="*/ 55 h 149"/>
                  <a:gd name="T26" fmla="*/ 56 w 271"/>
                  <a:gd name="T27" fmla="*/ 55 h 149"/>
                  <a:gd name="T28" fmla="*/ 56 w 271"/>
                  <a:gd name="T29" fmla="*/ 55 h 149"/>
                  <a:gd name="T30" fmla="*/ 56 w 271"/>
                  <a:gd name="T31" fmla="*/ 55 h 149"/>
                  <a:gd name="T32" fmla="*/ 56 w 271"/>
                  <a:gd name="T33" fmla="*/ 55 h 149"/>
                  <a:gd name="T34" fmla="*/ 56 w 271"/>
                  <a:gd name="T35" fmla="*/ 55 h 149"/>
                  <a:gd name="T36" fmla="*/ 56 w 271"/>
                  <a:gd name="T37" fmla="*/ 55 h 149"/>
                  <a:gd name="T38" fmla="*/ 56 w 271"/>
                  <a:gd name="T39" fmla="*/ 55 h 149"/>
                  <a:gd name="T40" fmla="*/ 56 w 271"/>
                  <a:gd name="T41" fmla="*/ 55 h 149"/>
                  <a:gd name="T42" fmla="*/ 56 w 271"/>
                  <a:gd name="T43" fmla="*/ 55 h 149"/>
                  <a:gd name="T44" fmla="*/ 56 w 271"/>
                  <a:gd name="T45" fmla="*/ 55 h 149"/>
                  <a:gd name="T46" fmla="*/ 56 w 271"/>
                  <a:gd name="T47" fmla="*/ 55 h 149"/>
                  <a:gd name="T48" fmla="*/ 56 w 271"/>
                  <a:gd name="T49" fmla="*/ 55 h 149"/>
                  <a:gd name="T50" fmla="*/ 56 w 271"/>
                  <a:gd name="T51" fmla="*/ 55 h 149"/>
                  <a:gd name="T52" fmla="*/ 56 w 271"/>
                  <a:gd name="T53" fmla="*/ 55 h 149"/>
                  <a:gd name="T54" fmla="*/ 56 w 271"/>
                  <a:gd name="T55" fmla="*/ 55 h 149"/>
                  <a:gd name="T56" fmla="*/ 56 w 271"/>
                  <a:gd name="T57" fmla="*/ 55 h 149"/>
                  <a:gd name="T58" fmla="*/ 56 w 271"/>
                  <a:gd name="T59" fmla="*/ 55 h 149"/>
                  <a:gd name="T60" fmla="*/ 56 w 271"/>
                  <a:gd name="T61" fmla="*/ 55 h 149"/>
                  <a:gd name="T62" fmla="*/ 56 w 271"/>
                  <a:gd name="T63" fmla="*/ 55 h 149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271"/>
                  <a:gd name="T97" fmla="*/ 0 h 149"/>
                  <a:gd name="T98" fmla="*/ 271 w 271"/>
                  <a:gd name="T99" fmla="*/ 149 h 149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271" h="149">
                    <a:moveTo>
                      <a:pt x="0" y="0"/>
                    </a:moveTo>
                    <a:lnTo>
                      <a:pt x="0" y="13"/>
                    </a:lnTo>
                    <a:lnTo>
                      <a:pt x="2" y="44"/>
                    </a:lnTo>
                    <a:lnTo>
                      <a:pt x="8" y="71"/>
                    </a:lnTo>
                    <a:lnTo>
                      <a:pt x="12" y="83"/>
                    </a:lnTo>
                    <a:lnTo>
                      <a:pt x="19" y="94"/>
                    </a:lnTo>
                    <a:lnTo>
                      <a:pt x="25" y="103"/>
                    </a:lnTo>
                    <a:lnTo>
                      <a:pt x="34" y="114"/>
                    </a:lnTo>
                    <a:lnTo>
                      <a:pt x="42" y="120"/>
                    </a:lnTo>
                    <a:lnTo>
                      <a:pt x="52" y="128"/>
                    </a:lnTo>
                    <a:lnTo>
                      <a:pt x="63" y="133"/>
                    </a:lnTo>
                    <a:lnTo>
                      <a:pt x="76" y="140"/>
                    </a:lnTo>
                    <a:lnTo>
                      <a:pt x="103" y="146"/>
                    </a:lnTo>
                    <a:lnTo>
                      <a:pt x="118" y="148"/>
                    </a:lnTo>
                    <a:lnTo>
                      <a:pt x="137" y="149"/>
                    </a:lnTo>
                    <a:lnTo>
                      <a:pt x="152" y="148"/>
                    </a:lnTo>
                    <a:lnTo>
                      <a:pt x="168" y="146"/>
                    </a:lnTo>
                    <a:lnTo>
                      <a:pt x="181" y="142"/>
                    </a:lnTo>
                    <a:lnTo>
                      <a:pt x="195" y="140"/>
                    </a:lnTo>
                    <a:lnTo>
                      <a:pt x="200" y="136"/>
                    </a:lnTo>
                    <a:lnTo>
                      <a:pt x="207" y="133"/>
                    </a:lnTo>
                    <a:lnTo>
                      <a:pt x="218" y="128"/>
                    </a:lnTo>
                    <a:lnTo>
                      <a:pt x="227" y="120"/>
                    </a:lnTo>
                    <a:lnTo>
                      <a:pt x="238" y="114"/>
                    </a:lnTo>
                    <a:lnTo>
                      <a:pt x="244" y="103"/>
                    </a:lnTo>
                    <a:lnTo>
                      <a:pt x="252" y="94"/>
                    </a:lnTo>
                    <a:lnTo>
                      <a:pt x="257" y="83"/>
                    </a:lnTo>
                    <a:lnTo>
                      <a:pt x="262" y="71"/>
                    </a:lnTo>
                    <a:lnTo>
                      <a:pt x="265" y="57"/>
                    </a:lnTo>
                    <a:lnTo>
                      <a:pt x="269" y="44"/>
                    </a:lnTo>
                    <a:lnTo>
                      <a:pt x="270" y="28"/>
                    </a:lnTo>
                    <a:lnTo>
                      <a:pt x="271" y="13"/>
                    </a:lnTo>
                  </a:path>
                </a:pathLst>
              </a:custGeom>
              <a:noFill/>
              <a:ln w="23813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674" name="Line 150"/>
              <p:cNvSpPr>
                <a:spLocks noChangeShapeType="1"/>
              </p:cNvSpPr>
              <p:nvPr/>
            </p:nvSpPr>
            <p:spPr bwMode="auto">
              <a:xfrm flipV="1">
                <a:off x="2598" y="1615"/>
                <a:ext cx="141" cy="3"/>
              </a:xfrm>
              <a:prstGeom prst="line">
                <a:avLst/>
              </a:prstGeom>
              <a:noFill/>
              <a:ln w="23813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675" name="Freeform 151"/>
              <p:cNvSpPr>
                <a:spLocks/>
              </p:cNvSpPr>
              <p:nvPr/>
            </p:nvSpPr>
            <p:spPr bwMode="auto">
              <a:xfrm>
                <a:off x="2507" y="1614"/>
                <a:ext cx="91" cy="5"/>
              </a:xfrm>
              <a:custGeom>
                <a:avLst/>
                <a:gdLst>
                  <a:gd name="T0" fmla="*/ 56 w 271"/>
                  <a:gd name="T1" fmla="*/ 50 h 15"/>
                  <a:gd name="T2" fmla="*/ 56 w 271"/>
                  <a:gd name="T3" fmla="*/ 50 h 15"/>
                  <a:gd name="T4" fmla="*/ 0 w 271"/>
                  <a:gd name="T5" fmla="*/ 0 h 15"/>
                  <a:gd name="T6" fmla="*/ 0 60000 65536"/>
                  <a:gd name="T7" fmla="*/ 0 60000 65536"/>
                  <a:gd name="T8" fmla="*/ 0 60000 65536"/>
                  <a:gd name="T9" fmla="*/ 0 w 271"/>
                  <a:gd name="T10" fmla="*/ 0 h 15"/>
                  <a:gd name="T11" fmla="*/ 271 w 271"/>
                  <a:gd name="T12" fmla="*/ 15 h 1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71" h="15">
                    <a:moveTo>
                      <a:pt x="271" y="13"/>
                    </a:moveTo>
                    <a:lnTo>
                      <a:pt x="135" y="15"/>
                    </a:lnTo>
                    <a:lnTo>
                      <a:pt x="0" y="0"/>
                    </a:lnTo>
                  </a:path>
                </a:pathLst>
              </a:custGeom>
              <a:noFill/>
              <a:ln w="23813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676" name="Freeform 152"/>
              <p:cNvSpPr>
                <a:spLocks/>
              </p:cNvSpPr>
              <p:nvPr/>
            </p:nvSpPr>
            <p:spPr bwMode="auto">
              <a:xfrm>
                <a:off x="2507" y="1573"/>
                <a:ext cx="91" cy="45"/>
              </a:xfrm>
              <a:custGeom>
                <a:avLst/>
                <a:gdLst>
                  <a:gd name="T0" fmla="*/ 0 w 271"/>
                  <a:gd name="T1" fmla="*/ 50 h 135"/>
                  <a:gd name="T2" fmla="*/ 56 w 271"/>
                  <a:gd name="T3" fmla="*/ 50 h 135"/>
                  <a:gd name="T4" fmla="*/ 56 w 271"/>
                  <a:gd name="T5" fmla="*/ 50 h 135"/>
                  <a:gd name="T6" fmla="*/ 56 w 271"/>
                  <a:gd name="T7" fmla="*/ 50 h 135"/>
                  <a:gd name="T8" fmla="*/ 56 w 271"/>
                  <a:gd name="T9" fmla="*/ 50 h 135"/>
                  <a:gd name="T10" fmla="*/ 56 w 271"/>
                  <a:gd name="T11" fmla="*/ 50 h 135"/>
                  <a:gd name="T12" fmla="*/ 56 w 271"/>
                  <a:gd name="T13" fmla="*/ 50 h 135"/>
                  <a:gd name="T14" fmla="*/ 56 w 271"/>
                  <a:gd name="T15" fmla="*/ 50 h 135"/>
                  <a:gd name="T16" fmla="*/ 56 w 271"/>
                  <a:gd name="T17" fmla="*/ 0 h 135"/>
                  <a:gd name="T18" fmla="*/ 56 w 271"/>
                  <a:gd name="T19" fmla="*/ 0 h 135"/>
                  <a:gd name="T20" fmla="*/ 56 w 271"/>
                  <a:gd name="T21" fmla="*/ 0 h 135"/>
                  <a:gd name="T22" fmla="*/ 56 w 271"/>
                  <a:gd name="T23" fmla="*/ 50 h 135"/>
                  <a:gd name="T24" fmla="*/ 56 w 271"/>
                  <a:gd name="T25" fmla="*/ 50 h 135"/>
                  <a:gd name="T26" fmla="*/ 56 w 271"/>
                  <a:gd name="T27" fmla="*/ 50 h 135"/>
                  <a:gd name="T28" fmla="*/ 56 w 271"/>
                  <a:gd name="T29" fmla="*/ 50 h 135"/>
                  <a:gd name="T30" fmla="*/ 56 w 271"/>
                  <a:gd name="T31" fmla="*/ 50 h 135"/>
                  <a:gd name="T32" fmla="*/ 56 w 271"/>
                  <a:gd name="T33" fmla="*/ 50 h 135"/>
                  <a:gd name="T34" fmla="*/ 56 w 271"/>
                  <a:gd name="T35" fmla="*/ 50 h 135"/>
                  <a:gd name="T36" fmla="*/ 56 w 271"/>
                  <a:gd name="T37" fmla="*/ 50 h 135"/>
                  <a:gd name="T38" fmla="*/ 56 w 271"/>
                  <a:gd name="T39" fmla="*/ 50 h 135"/>
                  <a:gd name="T40" fmla="*/ 56 w 271"/>
                  <a:gd name="T41" fmla="*/ 50 h 135"/>
                  <a:gd name="T42" fmla="*/ 56 w 271"/>
                  <a:gd name="T43" fmla="*/ 50 h 135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w 271"/>
                  <a:gd name="T67" fmla="*/ 0 h 135"/>
                  <a:gd name="T68" fmla="*/ 271 w 271"/>
                  <a:gd name="T69" fmla="*/ 135 h 135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T66" t="T67" r="T68" b="T69"/>
                <a:pathLst>
                  <a:path w="271" h="135">
                    <a:moveTo>
                      <a:pt x="0" y="122"/>
                    </a:moveTo>
                    <a:lnTo>
                      <a:pt x="3" y="92"/>
                    </a:lnTo>
                    <a:lnTo>
                      <a:pt x="11" y="67"/>
                    </a:lnTo>
                    <a:lnTo>
                      <a:pt x="15" y="56"/>
                    </a:lnTo>
                    <a:lnTo>
                      <a:pt x="21" y="47"/>
                    </a:lnTo>
                    <a:lnTo>
                      <a:pt x="37" y="30"/>
                    </a:lnTo>
                    <a:lnTo>
                      <a:pt x="55" y="15"/>
                    </a:lnTo>
                    <a:lnTo>
                      <a:pt x="78" y="6"/>
                    </a:lnTo>
                    <a:lnTo>
                      <a:pt x="105" y="1"/>
                    </a:lnTo>
                    <a:lnTo>
                      <a:pt x="137" y="0"/>
                    </a:lnTo>
                    <a:lnTo>
                      <a:pt x="168" y="1"/>
                    </a:lnTo>
                    <a:lnTo>
                      <a:pt x="195" y="8"/>
                    </a:lnTo>
                    <a:lnTo>
                      <a:pt x="207" y="12"/>
                    </a:lnTo>
                    <a:lnTo>
                      <a:pt x="218" y="18"/>
                    </a:lnTo>
                    <a:lnTo>
                      <a:pt x="227" y="25"/>
                    </a:lnTo>
                    <a:lnTo>
                      <a:pt x="238" y="34"/>
                    </a:lnTo>
                    <a:lnTo>
                      <a:pt x="244" y="41"/>
                    </a:lnTo>
                    <a:lnTo>
                      <a:pt x="252" y="52"/>
                    </a:lnTo>
                    <a:lnTo>
                      <a:pt x="257" y="62"/>
                    </a:lnTo>
                    <a:lnTo>
                      <a:pt x="262" y="75"/>
                    </a:lnTo>
                    <a:lnTo>
                      <a:pt x="269" y="102"/>
                    </a:lnTo>
                    <a:lnTo>
                      <a:pt x="271" y="135"/>
                    </a:lnTo>
                  </a:path>
                </a:pathLst>
              </a:custGeom>
              <a:noFill/>
              <a:ln w="23813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677" name="Freeform 153"/>
              <p:cNvSpPr>
                <a:spLocks/>
              </p:cNvSpPr>
              <p:nvPr/>
            </p:nvSpPr>
            <p:spPr bwMode="auto">
              <a:xfrm>
                <a:off x="2277" y="1596"/>
                <a:ext cx="88" cy="38"/>
              </a:xfrm>
              <a:custGeom>
                <a:avLst/>
                <a:gdLst>
                  <a:gd name="T0" fmla="*/ 0 w 263"/>
                  <a:gd name="T1" fmla="*/ 50 h 114"/>
                  <a:gd name="T2" fmla="*/ 53 w 263"/>
                  <a:gd name="T3" fmla="*/ 50 h 114"/>
                  <a:gd name="T4" fmla="*/ 53 w 263"/>
                  <a:gd name="T5" fmla="*/ 50 h 114"/>
                  <a:gd name="T6" fmla="*/ 53 w 263"/>
                  <a:gd name="T7" fmla="*/ 50 h 114"/>
                  <a:gd name="T8" fmla="*/ 53 w 263"/>
                  <a:gd name="T9" fmla="*/ 50 h 114"/>
                  <a:gd name="T10" fmla="*/ 53 w 263"/>
                  <a:gd name="T11" fmla="*/ 50 h 114"/>
                  <a:gd name="T12" fmla="*/ 53 w 263"/>
                  <a:gd name="T13" fmla="*/ 50 h 114"/>
                  <a:gd name="T14" fmla="*/ 53 w 263"/>
                  <a:gd name="T15" fmla="*/ 50 h 114"/>
                  <a:gd name="T16" fmla="*/ 53 w 263"/>
                  <a:gd name="T17" fmla="*/ 50 h 114"/>
                  <a:gd name="T18" fmla="*/ 53 w 263"/>
                  <a:gd name="T19" fmla="*/ 50 h 114"/>
                  <a:gd name="T20" fmla="*/ 53 w 263"/>
                  <a:gd name="T21" fmla="*/ 50 h 114"/>
                  <a:gd name="T22" fmla="*/ 53 w 263"/>
                  <a:gd name="T23" fmla="*/ 50 h 114"/>
                  <a:gd name="T24" fmla="*/ 53 w 263"/>
                  <a:gd name="T25" fmla="*/ 50 h 114"/>
                  <a:gd name="T26" fmla="*/ 53 w 263"/>
                  <a:gd name="T27" fmla="*/ 50 h 114"/>
                  <a:gd name="T28" fmla="*/ 53 w 263"/>
                  <a:gd name="T29" fmla="*/ 50 h 114"/>
                  <a:gd name="T30" fmla="*/ 53 w 263"/>
                  <a:gd name="T31" fmla="*/ 50 h 114"/>
                  <a:gd name="T32" fmla="*/ 53 w 263"/>
                  <a:gd name="T33" fmla="*/ 50 h 114"/>
                  <a:gd name="T34" fmla="*/ 53 w 263"/>
                  <a:gd name="T35" fmla="*/ 50 h 114"/>
                  <a:gd name="T36" fmla="*/ 53 w 263"/>
                  <a:gd name="T37" fmla="*/ 50 h 114"/>
                  <a:gd name="T38" fmla="*/ 53 w 263"/>
                  <a:gd name="T39" fmla="*/ 50 h 114"/>
                  <a:gd name="T40" fmla="*/ 53 w 263"/>
                  <a:gd name="T41" fmla="*/ 50 h 114"/>
                  <a:gd name="T42" fmla="*/ 53 w 263"/>
                  <a:gd name="T43" fmla="*/ 50 h 114"/>
                  <a:gd name="T44" fmla="*/ 53 w 263"/>
                  <a:gd name="T45" fmla="*/ 50 h 114"/>
                  <a:gd name="T46" fmla="*/ 53 w 263"/>
                  <a:gd name="T47" fmla="*/ 50 h 114"/>
                  <a:gd name="T48" fmla="*/ 53 w 263"/>
                  <a:gd name="T49" fmla="*/ 50 h 114"/>
                  <a:gd name="T50" fmla="*/ 53 w 263"/>
                  <a:gd name="T51" fmla="*/ 50 h 114"/>
                  <a:gd name="T52" fmla="*/ 53 w 263"/>
                  <a:gd name="T53" fmla="*/ 50 h 114"/>
                  <a:gd name="T54" fmla="*/ 53 w 263"/>
                  <a:gd name="T55" fmla="*/ 50 h 114"/>
                  <a:gd name="T56" fmla="*/ 53 w 263"/>
                  <a:gd name="T57" fmla="*/ 50 h 114"/>
                  <a:gd name="T58" fmla="*/ 53 w 263"/>
                  <a:gd name="T59" fmla="*/ 50 h 114"/>
                  <a:gd name="T60" fmla="*/ 53 w 263"/>
                  <a:gd name="T61" fmla="*/ 50 h 114"/>
                  <a:gd name="T62" fmla="*/ 53 w 263"/>
                  <a:gd name="T63" fmla="*/ 50 h 114"/>
                  <a:gd name="T64" fmla="*/ 53 w 263"/>
                  <a:gd name="T65" fmla="*/ 50 h 114"/>
                  <a:gd name="T66" fmla="*/ 53 w 263"/>
                  <a:gd name="T67" fmla="*/ 50 h 114"/>
                  <a:gd name="T68" fmla="*/ 53 w 263"/>
                  <a:gd name="T69" fmla="*/ 50 h 114"/>
                  <a:gd name="T70" fmla="*/ 53 w 263"/>
                  <a:gd name="T71" fmla="*/ 50 h 114"/>
                  <a:gd name="T72" fmla="*/ 53 w 263"/>
                  <a:gd name="T73" fmla="*/ 50 h 114"/>
                  <a:gd name="T74" fmla="*/ 53 w 263"/>
                  <a:gd name="T75" fmla="*/ 50 h 114"/>
                  <a:gd name="T76" fmla="*/ 53 w 263"/>
                  <a:gd name="T77" fmla="*/ 50 h 114"/>
                  <a:gd name="T78" fmla="*/ 53 w 263"/>
                  <a:gd name="T79" fmla="*/ 50 h 114"/>
                  <a:gd name="T80" fmla="*/ 53 w 263"/>
                  <a:gd name="T81" fmla="*/ 0 h 114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263"/>
                  <a:gd name="T124" fmla="*/ 0 h 114"/>
                  <a:gd name="T125" fmla="*/ 263 w 263"/>
                  <a:gd name="T126" fmla="*/ 114 h 114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263" h="114">
                    <a:moveTo>
                      <a:pt x="0" y="41"/>
                    </a:moveTo>
                    <a:lnTo>
                      <a:pt x="7" y="58"/>
                    </a:lnTo>
                    <a:lnTo>
                      <a:pt x="17" y="72"/>
                    </a:lnTo>
                    <a:lnTo>
                      <a:pt x="29" y="84"/>
                    </a:lnTo>
                    <a:lnTo>
                      <a:pt x="44" y="96"/>
                    </a:lnTo>
                    <a:lnTo>
                      <a:pt x="61" y="102"/>
                    </a:lnTo>
                    <a:lnTo>
                      <a:pt x="81" y="108"/>
                    </a:lnTo>
                    <a:lnTo>
                      <a:pt x="101" y="112"/>
                    </a:lnTo>
                    <a:lnTo>
                      <a:pt x="126" y="114"/>
                    </a:lnTo>
                    <a:lnTo>
                      <a:pt x="129" y="112"/>
                    </a:lnTo>
                    <a:lnTo>
                      <a:pt x="132" y="112"/>
                    </a:lnTo>
                    <a:lnTo>
                      <a:pt x="140" y="112"/>
                    </a:lnTo>
                    <a:lnTo>
                      <a:pt x="143" y="111"/>
                    </a:lnTo>
                    <a:lnTo>
                      <a:pt x="147" y="111"/>
                    </a:lnTo>
                    <a:lnTo>
                      <a:pt x="154" y="111"/>
                    </a:lnTo>
                    <a:lnTo>
                      <a:pt x="167" y="108"/>
                    </a:lnTo>
                    <a:lnTo>
                      <a:pt x="182" y="106"/>
                    </a:lnTo>
                    <a:lnTo>
                      <a:pt x="192" y="101"/>
                    </a:lnTo>
                    <a:lnTo>
                      <a:pt x="197" y="98"/>
                    </a:lnTo>
                    <a:lnTo>
                      <a:pt x="200" y="97"/>
                    </a:lnTo>
                    <a:lnTo>
                      <a:pt x="204" y="97"/>
                    </a:lnTo>
                    <a:lnTo>
                      <a:pt x="205" y="94"/>
                    </a:lnTo>
                    <a:lnTo>
                      <a:pt x="208" y="93"/>
                    </a:lnTo>
                    <a:lnTo>
                      <a:pt x="213" y="90"/>
                    </a:lnTo>
                    <a:lnTo>
                      <a:pt x="223" y="85"/>
                    </a:lnTo>
                    <a:lnTo>
                      <a:pt x="226" y="80"/>
                    </a:lnTo>
                    <a:lnTo>
                      <a:pt x="227" y="77"/>
                    </a:lnTo>
                    <a:lnTo>
                      <a:pt x="230" y="76"/>
                    </a:lnTo>
                    <a:lnTo>
                      <a:pt x="237" y="68"/>
                    </a:lnTo>
                    <a:lnTo>
                      <a:pt x="244" y="58"/>
                    </a:lnTo>
                    <a:lnTo>
                      <a:pt x="247" y="53"/>
                    </a:lnTo>
                    <a:lnTo>
                      <a:pt x="248" y="50"/>
                    </a:lnTo>
                    <a:lnTo>
                      <a:pt x="250" y="49"/>
                    </a:lnTo>
                    <a:lnTo>
                      <a:pt x="250" y="45"/>
                    </a:lnTo>
                    <a:lnTo>
                      <a:pt x="252" y="42"/>
                    </a:lnTo>
                    <a:lnTo>
                      <a:pt x="254" y="37"/>
                    </a:lnTo>
                    <a:lnTo>
                      <a:pt x="254" y="33"/>
                    </a:lnTo>
                    <a:lnTo>
                      <a:pt x="256" y="31"/>
                    </a:lnTo>
                    <a:lnTo>
                      <a:pt x="258" y="26"/>
                    </a:lnTo>
                    <a:lnTo>
                      <a:pt x="261" y="13"/>
                    </a:lnTo>
                    <a:lnTo>
                      <a:pt x="263" y="0"/>
                    </a:lnTo>
                  </a:path>
                </a:pathLst>
              </a:custGeom>
              <a:noFill/>
              <a:ln w="23813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678" name="Freeform 154"/>
              <p:cNvSpPr>
                <a:spLocks/>
              </p:cNvSpPr>
              <p:nvPr/>
            </p:nvSpPr>
            <p:spPr bwMode="auto">
              <a:xfrm>
                <a:off x="2274" y="1544"/>
                <a:ext cx="91" cy="66"/>
              </a:xfrm>
              <a:custGeom>
                <a:avLst/>
                <a:gdLst>
                  <a:gd name="T0" fmla="*/ 53 w 272"/>
                  <a:gd name="T1" fmla="*/ 54 h 197"/>
                  <a:gd name="T2" fmla="*/ 53 w 272"/>
                  <a:gd name="T3" fmla="*/ 54 h 197"/>
                  <a:gd name="T4" fmla="*/ 53 w 272"/>
                  <a:gd name="T5" fmla="*/ 54 h 197"/>
                  <a:gd name="T6" fmla="*/ 53 w 272"/>
                  <a:gd name="T7" fmla="*/ 54 h 197"/>
                  <a:gd name="T8" fmla="*/ 53 w 272"/>
                  <a:gd name="T9" fmla="*/ 54 h 197"/>
                  <a:gd name="T10" fmla="*/ 53 w 272"/>
                  <a:gd name="T11" fmla="*/ 54 h 197"/>
                  <a:gd name="T12" fmla="*/ 53 w 272"/>
                  <a:gd name="T13" fmla="*/ 54 h 197"/>
                  <a:gd name="T14" fmla="*/ 53 w 272"/>
                  <a:gd name="T15" fmla="*/ 54 h 197"/>
                  <a:gd name="T16" fmla="*/ 53 w 272"/>
                  <a:gd name="T17" fmla="*/ 54 h 197"/>
                  <a:gd name="T18" fmla="*/ 53 w 272"/>
                  <a:gd name="T19" fmla="*/ 54 h 197"/>
                  <a:gd name="T20" fmla="*/ 53 w 272"/>
                  <a:gd name="T21" fmla="*/ 54 h 197"/>
                  <a:gd name="T22" fmla="*/ 53 w 272"/>
                  <a:gd name="T23" fmla="*/ 54 h 197"/>
                  <a:gd name="T24" fmla="*/ 53 w 272"/>
                  <a:gd name="T25" fmla="*/ 0 h 197"/>
                  <a:gd name="T26" fmla="*/ 53 w 272"/>
                  <a:gd name="T27" fmla="*/ 0 h 197"/>
                  <a:gd name="T28" fmla="*/ 53 w 272"/>
                  <a:gd name="T29" fmla="*/ 0 h 197"/>
                  <a:gd name="T30" fmla="*/ 53 w 272"/>
                  <a:gd name="T31" fmla="*/ 54 h 197"/>
                  <a:gd name="T32" fmla="*/ 53 w 272"/>
                  <a:gd name="T33" fmla="*/ 54 h 197"/>
                  <a:gd name="T34" fmla="*/ 53 w 272"/>
                  <a:gd name="T35" fmla="*/ 54 h 197"/>
                  <a:gd name="T36" fmla="*/ 53 w 272"/>
                  <a:gd name="T37" fmla="*/ 54 h 197"/>
                  <a:gd name="T38" fmla="*/ 53 w 272"/>
                  <a:gd name="T39" fmla="*/ 54 h 197"/>
                  <a:gd name="T40" fmla="*/ 53 w 272"/>
                  <a:gd name="T41" fmla="*/ 54 h 197"/>
                  <a:gd name="T42" fmla="*/ 53 w 272"/>
                  <a:gd name="T43" fmla="*/ 54 h 197"/>
                  <a:gd name="T44" fmla="*/ 53 w 272"/>
                  <a:gd name="T45" fmla="*/ 54 h 197"/>
                  <a:gd name="T46" fmla="*/ 53 w 272"/>
                  <a:gd name="T47" fmla="*/ 54 h 197"/>
                  <a:gd name="T48" fmla="*/ 0 w 272"/>
                  <a:gd name="T49" fmla="*/ 54 h 197"/>
                  <a:gd name="T50" fmla="*/ 0 w 272"/>
                  <a:gd name="T51" fmla="*/ 54 h 197"/>
                  <a:gd name="T52" fmla="*/ 0 w 272"/>
                  <a:gd name="T53" fmla="*/ 54 h 197"/>
                  <a:gd name="T54" fmla="*/ 53 w 272"/>
                  <a:gd name="T55" fmla="*/ 54 h 197"/>
                  <a:gd name="T56" fmla="*/ 53 w 272"/>
                  <a:gd name="T57" fmla="*/ 54 h 197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272"/>
                  <a:gd name="T88" fmla="*/ 0 h 197"/>
                  <a:gd name="T89" fmla="*/ 272 w 272"/>
                  <a:gd name="T90" fmla="*/ 197 h 197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272" h="197">
                    <a:moveTo>
                      <a:pt x="272" y="156"/>
                    </a:moveTo>
                    <a:lnTo>
                      <a:pt x="272" y="135"/>
                    </a:lnTo>
                    <a:lnTo>
                      <a:pt x="270" y="102"/>
                    </a:lnTo>
                    <a:lnTo>
                      <a:pt x="263" y="75"/>
                    </a:lnTo>
                    <a:lnTo>
                      <a:pt x="257" y="62"/>
                    </a:lnTo>
                    <a:lnTo>
                      <a:pt x="252" y="52"/>
                    </a:lnTo>
                    <a:lnTo>
                      <a:pt x="244" y="41"/>
                    </a:lnTo>
                    <a:lnTo>
                      <a:pt x="237" y="34"/>
                    </a:lnTo>
                    <a:lnTo>
                      <a:pt x="227" y="25"/>
                    </a:lnTo>
                    <a:lnTo>
                      <a:pt x="218" y="18"/>
                    </a:lnTo>
                    <a:lnTo>
                      <a:pt x="206" y="12"/>
                    </a:lnTo>
                    <a:lnTo>
                      <a:pt x="195" y="8"/>
                    </a:lnTo>
                    <a:lnTo>
                      <a:pt x="166" y="1"/>
                    </a:lnTo>
                    <a:lnTo>
                      <a:pt x="135" y="0"/>
                    </a:lnTo>
                    <a:lnTo>
                      <a:pt x="102" y="1"/>
                    </a:lnTo>
                    <a:lnTo>
                      <a:pt x="75" y="8"/>
                    </a:lnTo>
                    <a:lnTo>
                      <a:pt x="62" y="12"/>
                    </a:lnTo>
                    <a:lnTo>
                      <a:pt x="52" y="18"/>
                    </a:lnTo>
                    <a:lnTo>
                      <a:pt x="42" y="25"/>
                    </a:lnTo>
                    <a:lnTo>
                      <a:pt x="34" y="34"/>
                    </a:lnTo>
                    <a:lnTo>
                      <a:pt x="25" y="41"/>
                    </a:lnTo>
                    <a:lnTo>
                      <a:pt x="18" y="52"/>
                    </a:lnTo>
                    <a:lnTo>
                      <a:pt x="12" y="62"/>
                    </a:lnTo>
                    <a:lnTo>
                      <a:pt x="8" y="75"/>
                    </a:lnTo>
                    <a:lnTo>
                      <a:pt x="1" y="102"/>
                    </a:lnTo>
                    <a:lnTo>
                      <a:pt x="0" y="135"/>
                    </a:lnTo>
                    <a:lnTo>
                      <a:pt x="1" y="169"/>
                    </a:lnTo>
                    <a:lnTo>
                      <a:pt x="4" y="183"/>
                    </a:lnTo>
                    <a:lnTo>
                      <a:pt x="9" y="197"/>
                    </a:lnTo>
                  </a:path>
                </a:pathLst>
              </a:custGeom>
              <a:noFill/>
              <a:ln w="23813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679" name="Freeform 155"/>
              <p:cNvSpPr>
                <a:spLocks/>
              </p:cNvSpPr>
              <p:nvPr/>
            </p:nvSpPr>
            <p:spPr bwMode="auto">
              <a:xfrm>
                <a:off x="2277" y="1590"/>
                <a:ext cx="88" cy="20"/>
              </a:xfrm>
              <a:custGeom>
                <a:avLst/>
                <a:gdLst>
                  <a:gd name="T0" fmla="*/ 53 w 263"/>
                  <a:gd name="T1" fmla="*/ 50 h 60"/>
                  <a:gd name="T2" fmla="*/ 53 w 263"/>
                  <a:gd name="T3" fmla="*/ 0 h 60"/>
                  <a:gd name="T4" fmla="*/ 0 w 263"/>
                  <a:gd name="T5" fmla="*/ 50 h 60"/>
                  <a:gd name="T6" fmla="*/ 0 60000 65536"/>
                  <a:gd name="T7" fmla="*/ 0 60000 65536"/>
                  <a:gd name="T8" fmla="*/ 0 60000 65536"/>
                  <a:gd name="T9" fmla="*/ 0 w 263"/>
                  <a:gd name="T10" fmla="*/ 0 h 60"/>
                  <a:gd name="T11" fmla="*/ 263 w 263"/>
                  <a:gd name="T12" fmla="*/ 60 h 6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63" h="60">
                    <a:moveTo>
                      <a:pt x="263" y="19"/>
                    </a:moveTo>
                    <a:lnTo>
                      <a:pt x="129" y="0"/>
                    </a:lnTo>
                    <a:lnTo>
                      <a:pt x="0" y="60"/>
                    </a:lnTo>
                  </a:path>
                </a:pathLst>
              </a:custGeom>
              <a:noFill/>
              <a:ln w="23813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680" name="Line 156"/>
              <p:cNvSpPr>
                <a:spLocks noChangeShapeType="1"/>
              </p:cNvSpPr>
              <p:nvPr/>
            </p:nvSpPr>
            <p:spPr bwMode="auto">
              <a:xfrm>
                <a:off x="2365" y="1596"/>
                <a:ext cx="142" cy="18"/>
              </a:xfrm>
              <a:prstGeom prst="line">
                <a:avLst/>
              </a:prstGeom>
              <a:noFill/>
              <a:ln w="23813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681" name="Line 157"/>
              <p:cNvSpPr>
                <a:spLocks noChangeShapeType="1"/>
              </p:cNvSpPr>
              <p:nvPr/>
            </p:nvSpPr>
            <p:spPr bwMode="auto">
              <a:xfrm>
                <a:off x="3761" y="1547"/>
                <a:ext cx="142" cy="5"/>
              </a:xfrm>
              <a:prstGeom prst="line">
                <a:avLst/>
              </a:prstGeom>
              <a:noFill/>
              <a:ln w="23813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682" name="Freeform 158"/>
              <p:cNvSpPr>
                <a:spLocks/>
              </p:cNvSpPr>
              <p:nvPr/>
            </p:nvSpPr>
            <p:spPr bwMode="auto">
              <a:xfrm>
                <a:off x="3903" y="1508"/>
                <a:ext cx="90" cy="91"/>
              </a:xfrm>
              <a:custGeom>
                <a:avLst/>
                <a:gdLst>
                  <a:gd name="T0" fmla="*/ 0 w 271"/>
                  <a:gd name="T1" fmla="*/ 53 h 272"/>
                  <a:gd name="T2" fmla="*/ 0 w 271"/>
                  <a:gd name="T3" fmla="*/ 53 h 272"/>
                  <a:gd name="T4" fmla="*/ 0 w 271"/>
                  <a:gd name="T5" fmla="*/ 53 h 272"/>
                  <a:gd name="T6" fmla="*/ 47 w 271"/>
                  <a:gd name="T7" fmla="*/ 53 h 272"/>
                  <a:gd name="T8" fmla="*/ 47 w 271"/>
                  <a:gd name="T9" fmla="*/ 53 h 272"/>
                  <a:gd name="T10" fmla="*/ 47 w 271"/>
                  <a:gd name="T11" fmla="*/ 53 h 272"/>
                  <a:gd name="T12" fmla="*/ 47 w 271"/>
                  <a:gd name="T13" fmla="*/ 53 h 272"/>
                  <a:gd name="T14" fmla="*/ 47 w 271"/>
                  <a:gd name="T15" fmla="*/ 53 h 272"/>
                  <a:gd name="T16" fmla="*/ 47 w 271"/>
                  <a:gd name="T17" fmla="*/ 53 h 272"/>
                  <a:gd name="T18" fmla="*/ 47 w 271"/>
                  <a:gd name="T19" fmla="*/ 53 h 272"/>
                  <a:gd name="T20" fmla="*/ 47 w 271"/>
                  <a:gd name="T21" fmla="*/ 53 h 272"/>
                  <a:gd name="T22" fmla="*/ 47 w 271"/>
                  <a:gd name="T23" fmla="*/ 53 h 272"/>
                  <a:gd name="T24" fmla="*/ 47 w 271"/>
                  <a:gd name="T25" fmla="*/ 53 h 272"/>
                  <a:gd name="T26" fmla="*/ 47 w 271"/>
                  <a:gd name="T27" fmla="*/ 53 h 272"/>
                  <a:gd name="T28" fmla="*/ 47 w 271"/>
                  <a:gd name="T29" fmla="*/ 53 h 272"/>
                  <a:gd name="T30" fmla="*/ 47 w 271"/>
                  <a:gd name="T31" fmla="*/ 53 h 272"/>
                  <a:gd name="T32" fmla="*/ 47 w 271"/>
                  <a:gd name="T33" fmla="*/ 53 h 272"/>
                  <a:gd name="T34" fmla="*/ 47 w 271"/>
                  <a:gd name="T35" fmla="*/ 53 h 272"/>
                  <a:gd name="T36" fmla="*/ 47 w 271"/>
                  <a:gd name="T37" fmla="*/ 53 h 272"/>
                  <a:gd name="T38" fmla="*/ 47 w 271"/>
                  <a:gd name="T39" fmla="*/ 53 h 272"/>
                  <a:gd name="T40" fmla="*/ 47 w 271"/>
                  <a:gd name="T41" fmla="*/ 53 h 272"/>
                  <a:gd name="T42" fmla="*/ 47 w 271"/>
                  <a:gd name="T43" fmla="*/ 53 h 272"/>
                  <a:gd name="T44" fmla="*/ 47 w 271"/>
                  <a:gd name="T45" fmla="*/ 53 h 272"/>
                  <a:gd name="T46" fmla="*/ 47 w 271"/>
                  <a:gd name="T47" fmla="*/ 53 h 272"/>
                  <a:gd name="T48" fmla="*/ 47 w 271"/>
                  <a:gd name="T49" fmla="*/ 53 h 272"/>
                  <a:gd name="T50" fmla="*/ 47 w 271"/>
                  <a:gd name="T51" fmla="*/ 53 h 272"/>
                  <a:gd name="T52" fmla="*/ 47 w 271"/>
                  <a:gd name="T53" fmla="*/ 53 h 272"/>
                  <a:gd name="T54" fmla="*/ 47 w 271"/>
                  <a:gd name="T55" fmla="*/ 53 h 272"/>
                  <a:gd name="T56" fmla="*/ 47 w 271"/>
                  <a:gd name="T57" fmla="*/ 53 h 272"/>
                  <a:gd name="T58" fmla="*/ 47 w 271"/>
                  <a:gd name="T59" fmla="*/ 53 h 272"/>
                  <a:gd name="T60" fmla="*/ 47 w 271"/>
                  <a:gd name="T61" fmla="*/ 53 h 272"/>
                  <a:gd name="T62" fmla="*/ 47 w 271"/>
                  <a:gd name="T63" fmla="*/ 53 h 272"/>
                  <a:gd name="T64" fmla="*/ 47 w 271"/>
                  <a:gd name="T65" fmla="*/ 53 h 272"/>
                  <a:gd name="T66" fmla="*/ 47 w 271"/>
                  <a:gd name="T67" fmla="*/ 53 h 272"/>
                  <a:gd name="T68" fmla="*/ 47 w 271"/>
                  <a:gd name="T69" fmla="*/ 53 h 272"/>
                  <a:gd name="T70" fmla="*/ 47 w 271"/>
                  <a:gd name="T71" fmla="*/ 53 h 272"/>
                  <a:gd name="T72" fmla="*/ 47 w 271"/>
                  <a:gd name="T73" fmla="*/ 53 h 272"/>
                  <a:gd name="T74" fmla="*/ 47 w 271"/>
                  <a:gd name="T75" fmla="*/ 53 h 272"/>
                  <a:gd name="T76" fmla="*/ 47 w 271"/>
                  <a:gd name="T77" fmla="*/ 53 h 272"/>
                  <a:gd name="T78" fmla="*/ 47 w 271"/>
                  <a:gd name="T79" fmla="*/ 53 h 272"/>
                  <a:gd name="T80" fmla="*/ 47 w 271"/>
                  <a:gd name="T81" fmla="*/ 53 h 272"/>
                  <a:gd name="T82" fmla="*/ 47 w 271"/>
                  <a:gd name="T83" fmla="*/ 53 h 272"/>
                  <a:gd name="T84" fmla="*/ 47 w 271"/>
                  <a:gd name="T85" fmla="*/ 53 h 272"/>
                  <a:gd name="T86" fmla="*/ 47 w 271"/>
                  <a:gd name="T87" fmla="*/ 0 h 272"/>
                  <a:gd name="T88" fmla="*/ 47 w 271"/>
                  <a:gd name="T89" fmla="*/ 0 h 272"/>
                  <a:gd name="T90" fmla="*/ 47 w 271"/>
                  <a:gd name="T91" fmla="*/ 0 h 272"/>
                  <a:gd name="T92" fmla="*/ 47 w 271"/>
                  <a:gd name="T93" fmla="*/ 53 h 272"/>
                  <a:gd name="T94" fmla="*/ 47 w 271"/>
                  <a:gd name="T95" fmla="*/ 53 h 272"/>
                  <a:gd name="T96" fmla="*/ 47 w 271"/>
                  <a:gd name="T97" fmla="*/ 53 h 272"/>
                  <a:gd name="T98" fmla="*/ 47 w 271"/>
                  <a:gd name="T99" fmla="*/ 53 h 272"/>
                  <a:gd name="T100" fmla="*/ 47 w 271"/>
                  <a:gd name="T101" fmla="*/ 53 h 272"/>
                  <a:gd name="T102" fmla="*/ 47 w 271"/>
                  <a:gd name="T103" fmla="*/ 53 h 272"/>
                  <a:gd name="T104" fmla="*/ 47 w 271"/>
                  <a:gd name="T105" fmla="*/ 53 h 272"/>
                  <a:gd name="T106" fmla="*/ 47 w 271"/>
                  <a:gd name="T107" fmla="*/ 53 h 272"/>
                  <a:gd name="T108" fmla="*/ 47 w 271"/>
                  <a:gd name="T109" fmla="*/ 53 h 272"/>
                  <a:gd name="T110" fmla="*/ 0 w 271"/>
                  <a:gd name="T111" fmla="*/ 53 h 272"/>
                  <a:gd name="T112" fmla="*/ 0 w 271"/>
                  <a:gd name="T113" fmla="*/ 53 h 272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271"/>
                  <a:gd name="T172" fmla="*/ 0 h 272"/>
                  <a:gd name="T173" fmla="*/ 271 w 271"/>
                  <a:gd name="T174" fmla="*/ 272 h 272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271" h="272">
                    <a:moveTo>
                      <a:pt x="0" y="132"/>
                    </a:moveTo>
                    <a:lnTo>
                      <a:pt x="0" y="136"/>
                    </a:lnTo>
                    <a:lnTo>
                      <a:pt x="1" y="167"/>
                    </a:lnTo>
                    <a:lnTo>
                      <a:pt x="8" y="195"/>
                    </a:lnTo>
                    <a:lnTo>
                      <a:pt x="11" y="206"/>
                    </a:lnTo>
                    <a:lnTo>
                      <a:pt x="18" y="218"/>
                    </a:lnTo>
                    <a:lnTo>
                      <a:pt x="24" y="227"/>
                    </a:lnTo>
                    <a:lnTo>
                      <a:pt x="34" y="237"/>
                    </a:lnTo>
                    <a:lnTo>
                      <a:pt x="41" y="244"/>
                    </a:lnTo>
                    <a:lnTo>
                      <a:pt x="52" y="252"/>
                    </a:lnTo>
                    <a:lnTo>
                      <a:pt x="62" y="257"/>
                    </a:lnTo>
                    <a:lnTo>
                      <a:pt x="75" y="263"/>
                    </a:lnTo>
                    <a:lnTo>
                      <a:pt x="102" y="270"/>
                    </a:lnTo>
                    <a:lnTo>
                      <a:pt x="118" y="271"/>
                    </a:lnTo>
                    <a:lnTo>
                      <a:pt x="136" y="272"/>
                    </a:lnTo>
                    <a:lnTo>
                      <a:pt x="152" y="271"/>
                    </a:lnTo>
                    <a:lnTo>
                      <a:pt x="167" y="270"/>
                    </a:lnTo>
                    <a:lnTo>
                      <a:pt x="180" y="266"/>
                    </a:lnTo>
                    <a:lnTo>
                      <a:pt x="194" y="263"/>
                    </a:lnTo>
                    <a:lnTo>
                      <a:pt x="200" y="259"/>
                    </a:lnTo>
                    <a:lnTo>
                      <a:pt x="206" y="257"/>
                    </a:lnTo>
                    <a:lnTo>
                      <a:pt x="218" y="252"/>
                    </a:lnTo>
                    <a:lnTo>
                      <a:pt x="227" y="244"/>
                    </a:lnTo>
                    <a:lnTo>
                      <a:pt x="237" y="237"/>
                    </a:lnTo>
                    <a:lnTo>
                      <a:pt x="244" y="227"/>
                    </a:lnTo>
                    <a:lnTo>
                      <a:pt x="251" y="218"/>
                    </a:lnTo>
                    <a:lnTo>
                      <a:pt x="257" y="206"/>
                    </a:lnTo>
                    <a:lnTo>
                      <a:pt x="262" y="195"/>
                    </a:lnTo>
                    <a:lnTo>
                      <a:pt x="264" y="180"/>
                    </a:lnTo>
                    <a:lnTo>
                      <a:pt x="268" y="167"/>
                    </a:lnTo>
                    <a:lnTo>
                      <a:pt x="270" y="152"/>
                    </a:lnTo>
                    <a:lnTo>
                      <a:pt x="271" y="136"/>
                    </a:lnTo>
                    <a:lnTo>
                      <a:pt x="270" y="118"/>
                    </a:lnTo>
                    <a:lnTo>
                      <a:pt x="268" y="103"/>
                    </a:lnTo>
                    <a:lnTo>
                      <a:pt x="262" y="75"/>
                    </a:lnTo>
                    <a:lnTo>
                      <a:pt x="257" y="62"/>
                    </a:lnTo>
                    <a:lnTo>
                      <a:pt x="251" y="52"/>
                    </a:lnTo>
                    <a:lnTo>
                      <a:pt x="244" y="42"/>
                    </a:lnTo>
                    <a:lnTo>
                      <a:pt x="237" y="34"/>
                    </a:lnTo>
                    <a:lnTo>
                      <a:pt x="227" y="25"/>
                    </a:lnTo>
                    <a:lnTo>
                      <a:pt x="218" y="18"/>
                    </a:lnTo>
                    <a:lnTo>
                      <a:pt x="206" y="12"/>
                    </a:lnTo>
                    <a:lnTo>
                      <a:pt x="194" y="8"/>
                    </a:lnTo>
                    <a:lnTo>
                      <a:pt x="167" y="1"/>
                    </a:lnTo>
                    <a:lnTo>
                      <a:pt x="136" y="0"/>
                    </a:lnTo>
                    <a:lnTo>
                      <a:pt x="104" y="1"/>
                    </a:lnTo>
                    <a:lnTo>
                      <a:pt x="76" y="8"/>
                    </a:lnTo>
                    <a:lnTo>
                      <a:pt x="53" y="17"/>
                    </a:lnTo>
                    <a:lnTo>
                      <a:pt x="43" y="23"/>
                    </a:lnTo>
                    <a:lnTo>
                      <a:pt x="35" y="33"/>
                    </a:lnTo>
                    <a:lnTo>
                      <a:pt x="26" y="40"/>
                    </a:lnTo>
                    <a:lnTo>
                      <a:pt x="19" y="51"/>
                    </a:lnTo>
                    <a:lnTo>
                      <a:pt x="13" y="61"/>
                    </a:lnTo>
                    <a:lnTo>
                      <a:pt x="9" y="74"/>
                    </a:lnTo>
                    <a:lnTo>
                      <a:pt x="4" y="86"/>
                    </a:lnTo>
                    <a:lnTo>
                      <a:pt x="1" y="100"/>
                    </a:lnTo>
                    <a:lnTo>
                      <a:pt x="0" y="132"/>
                    </a:lnTo>
                  </a:path>
                </a:pathLst>
              </a:custGeom>
              <a:noFill/>
              <a:ln w="23813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683" name="Freeform 159"/>
              <p:cNvSpPr>
                <a:spLocks/>
              </p:cNvSpPr>
              <p:nvPr/>
            </p:nvSpPr>
            <p:spPr bwMode="auto">
              <a:xfrm>
                <a:off x="3671" y="1537"/>
                <a:ext cx="90" cy="52"/>
              </a:xfrm>
              <a:custGeom>
                <a:avLst/>
                <a:gdLst>
                  <a:gd name="T0" fmla="*/ 53 w 269"/>
                  <a:gd name="T1" fmla="*/ 0 h 156"/>
                  <a:gd name="T2" fmla="*/ 0 w 269"/>
                  <a:gd name="T3" fmla="*/ 50 h 156"/>
                  <a:gd name="T4" fmla="*/ 0 w 269"/>
                  <a:gd name="T5" fmla="*/ 50 h 156"/>
                  <a:gd name="T6" fmla="*/ 53 w 269"/>
                  <a:gd name="T7" fmla="*/ 50 h 156"/>
                  <a:gd name="T8" fmla="*/ 53 w 269"/>
                  <a:gd name="T9" fmla="*/ 50 h 156"/>
                  <a:gd name="T10" fmla="*/ 53 w 269"/>
                  <a:gd name="T11" fmla="*/ 50 h 156"/>
                  <a:gd name="T12" fmla="*/ 53 w 269"/>
                  <a:gd name="T13" fmla="*/ 50 h 156"/>
                  <a:gd name="T14" fmla="*/ 53 w 269"/>
                  <a:gd name="T15" fmla="*/ 50 h 156"/>
                  <a:gd name="T16" fmla="*/ 53 w 269"/>
                  <a:gd name="T17" fmla="*/ 50 h 156"/>
                  <a:gd name="T18" fmla="*/ 53 w 269"/>
                  <a:gd name="T19" fmla="*/ 50 h 156"/>
                  <a:gd name="T20" fmla="*/ 53 w 269"/>
                  <a:gd name="T21" fmla="*/ 50 h 156"/>
                  <a:gd name="T22" fmla="*/ 53 w 269"/>
                  <a:gd name="T23" fmla="*/ 50 h 156"/>
                  <a:gd name="T24" fmla="*/ 53 w 269"/>
                  <a:gd name="T25" fmla="*/ 50 h 156"/>
                  <a:gd name="T26" fmla="*/ 53 w 269"/>
                  <a:gd name="T27" fmla="*/ 50 h 156"/>
                  <a:gd name="T28" fmla="*/ 53 w 269"/>
                  <a:gd name="T29" fmla="*/ 50 h 156"/>
                  <a:gd name="T30" fmla="*/ 53 w 269"/>
                  <a:gd name="T31" fmla="*/ 50 h 156"/>
                  <a:gd name="T32" fmla="*/ 53 w 269"/>
                  <a:gd name="T33" fmla="*/ 50 h 156"/>
                  <a:gd name="T34" fmla="*/ 53 w 269"/>
                  <a:gd name="T35" fmla="*/ 50 h 156"/>
                  <a:gd name="T36" fmla="*/ 53 w 269"/>
                  <a:gd name="T37" fmla="*/ 50 h 156"/>
                  <a:gd name="T38" fmla="*/ 53 w 269"/>
                  <a:gd name="T39" fmla="*/ 50 h 156"/>
                  <a:gd name="T40" fmla="*/ 53 w 269"/>
                  <a:gd name="T41" fmla="*/ 50 h 156"/>
                  <a:gd name="T42" fmla="*/ 53 w 269"/>
                  <a:gd name="T43" fmla="*/ 50 h 156"/>
                  <a:gd name="T44" fmla="*/ 53 w 269"/>
                  <a:gd name="T45" fmla="*/ 50 h 156"/>
                  <a:gd name="T46" fmla="*/ 53 w 269"/>
                  <a:gd name="T47" fmla="*/ 50 h 156"/>
                  <a:gd name="T48" fmla="*/ 53 w 269"/>
                  <a:gd name="T49" fmla="*/ 50 h 156"/>
                  <a:gd name="T50" fmla="*/ 53 w 269"/>
                  <a:gd name="T51" fmla="*/ 50 h 156"/>
                  <a:gd name="T52" fmla="*/ 53 w 269"/>
                  <a:gd name="T53" fmla="*/ 50 h 156"/>
                  <a:gd name="T54" fmla="*/ 53 w 269"/>
                  <a:gd name="T55" fmla="*/ 50 h 156"/>
                  <a:gd name="T56" fmla="*/ 53 w 269"/>
                  <a:gd name="T57" fmla="*/ 50 h 156"/>
                  <a:gd name="T58" fmla="*/ 53 w 269"/>
                  <a:gd name="T59" fmla="*/ 50 h 156"/>
                  <a:gd name="T60" fmla="*/ 53 w 269"/>
                  <a:gd name="T61" fmla="*/ 50 h 156"/>
                  <a:gd name="T62" fmla="*/ 53 w 269"/>
                  <a:gd name="T63" fmla="*/ 50 h 156"/>
                  <a:gd name="T64" fmla="*/ 53 w 269"/>
                  <a:gd name="T65" fmla="*/ 50 h 156"/>
                  <a:gd name="T66" fmla="*/ 53 w 269"/>
                  <a:gd name="T67" fmla="*/ 50 h 156"/>
                  <a:gd name="T68" fmla="*/ 53 w 269"/>
                  <a:gd name="T69" fmla="*/ 50 h 156"/>
                  <a:gd name="T70" fmla="*/ 53 w 269"/>
                  <a:gd name="T71" fmla="*/ 50 h 156"/>
                  <a:gd name="T72" fmla="*/ 53 w 269"/>
                  <a:gd name="T73" fmla="*/ 50 h 156"/>
                  <a:gd name="T74" fmla="*/ 53 w 269"/>
                  <a:gd name="T75" fmla="*/ 50 h 15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269"/>
                  <a:gd name="T115" fmla="*/ 0 h 156"/>
                  <a:gd name="T116" fmla="*/ 269 w 269"/>
                  <a:gd name="T117" fmla="*/ 156 h 156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269" h="156">
                    <a:moveTo>
                      <a:pt x="2" y="0"/>
                    </a:moveTo>
                    <a:lnTo>
                      <a:pt x="0" y="21"/>
                    </a:lnTo>
                    <a:lnTo>
                      <a:pt x="1" y="52"/>
                    </a:lnTo>
                    <a:lnTo>
                      <a:pt x="7" y="79"/>
                    </a:lnTo>
                    <a:lnTo>
                      <a:pt x="11" y="91"/>
                    </a:lnTo>
                    <a:lnTo>
                      <a:pt x="18" y="103"/>
                    </a:lnTo>
                    <a:lnTo>
                      <a:pt x="24" y="112"/>
                    </a:lnTo>
                    <a:lnTo>
                      <a:pt x="33" y="122"/>
                    </a:lnTo>
                    <a:lnTo>
                      <a:pt x="41" y="129"/>
                    </a:lnTo>
                    <a:lnTo>
                      <a:pt x="51" y="136"/>
                    </a:lnTo>
                    <a:lnTo>
                      <a:pt x="62" y="142"/>
                    </a:lnTo>
                    <a:lnTo>
                      <a:pt x="75" y="147"/>
                    </a:lnTo>
                    <a:lnTo>
                      <a:pt x="102" y="153"/>
                    </a:lnTo>
                    <a:lnTo>
                      <a:pt x="134" y="156"/>
                    </a:lnTo>
                    <a:lnTo>
                      <a:pt x="137" y="155"/>
                    </a:lnTo>
                    <a:lnTo>
                      <a:pt x="141" y="155"/>
                    </a:lnTo>
                    <a:lnTo>
                      <a:pt x="149" y="155"/>
                    </a:lnTo>
                    <a:lnTo>
                      <a:pt x="164" y="153"/>
                    </a:lnTo>
                    <a:lnTo>
                      <a:pt x="177" y="149"/>
                    </a:lnTo>
                    <a:lnTo>
                      <a:pt x="192" y="147"/>
                    </a:lnTo>
                    <a:lnTo>
                      <a:pt x="203" y="142"/>
                    </a:lnTo>
                    <a:lnTo>
                      <a:pt x="215" y="136"/>
                    </a:lnTo>
                    <a:lnTo>
                      <a:pt x="216" y="134"/>
                    </a:lnTo>
                    <a:lnTo>
                      <a:pt x="219" y="133"/>
                    </a:lnTo>
                    <a:lnTo>
                      <a:pt x="224" y="130"/>
                    </a:lnTo>
                    <a:lnTo>
                      <a:pt x="234" y="123"/>
                    </a:lnTo>
                    <a:lnTo>
                      <a:pt x="237" y="118"/>
                    </a:lnTo>
                    <a:lnTo>
                      <a:pt x="238" y="116"/>
                    </a:lnTo>
                    <a:lnTo>
                      <a:pt x="241" y="114"/>
                    </a:lnTo>
                    <a:lnTo>
                      <a:pt x="249" y="105"/>
                    </a:lnTo>
                    <a:lnTo>
                      <a:pt x="254" y="94"/>
                    </a:lnTo>
                    <a:lnTo>
                      <a:pt x="259" y="83"/>
                    </a:lnTo>
                    <a:lnTo>
                      <a:pt x="262" y="70"/>
                    </a:lnTo>
                    <a:lnTo>
                      <a:pt x="265" y="57"/>
                    </a:lnTo>
                    <a:lnTo>
                      <a:pt x="265" y="50"/>
                    </a:lnTo>
                    <a:lnTo>
                      <a:pt x="265" y="46"/>
                    </a:lnTo>
                    <a:lnTo>
                      <a:pt x="267" y="43"/>
                    </a:lnTo>
                    <a:lnTo>
                      <a:pt x="269" y="29"/>
                    </a:lnTo>
                  </a:path>
                </a:pathLst>
              </a:custGeom>
              <a:noFill/>
              <a:ln w="23813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684" name="Freeform 160"/>
              <p:cNvSpPr>
                <a:spLocks/>
              </p:cNvSpPr>
              <p:nvPr/>
            </p:nvSpPr>
            <p:spPr bwMode="auto">
              <a:xfrm>
                <a:off x="3672" y="1499"/>
                <a:ext cx="89" cy="48"/>
              </a:xfrm>
              <a:custGeom>
                <a:avLst/>
                <a:gdLst>
                  <a:gd name="T0" fmla="*/ 50 w 267"/>
                  <a:gd name="T1" fmla="*/ 45 h 145"/>
                  <a:gd name="T2" fmla="*/ 50 w 267"/>
                  <a:gd name="T3" fmla="*/ 45 h 145"/>
                  <a:gd name="T4" fmla="*/ 50 w 267"/>
                  <a:gd name="T5" fmla="*/ 45 h 145"/>
                  <a:gd name="T6" fmla="*/ 50 w 267"/>
                  <a:gd name="T7" fmla="*/ 45 h 145"/>
                  <a:gd name="T8" fmla="*/ 50 w 267"/>
                  <a:gd name="T9" fmla="*/ 45 h 145"/>
                  <a:gd name="T10" fmla="*/ 50 w 267"/>
                  <a:gd name="T11" fmla="*/ 45 h 145"/>
                  <a:gd name="T12" fmla="*/ 50 w 267"/>
                  <a:gd name="T13" fmla="*/ 45 h 145"/>
                  <a:gd name="T14" fmla="*/ 50 w 267"/>
                  <a:gd name="T15" fmla="*/ 45 h 145"/>
                  <a:gd name="T16" fmla="*/ 50 w 267"/>
                  <a:gd name="T17" fmla="*/ 45 h 145"/>
                  <a:gd name="T18" fmla="*/ 50 w 267"/>
                  <a:gd name="T19" fmla="*/ 45 h 145"/>
                  <a:gd name="T20" fmla="*/ 50 w 267"/>
                  <a:gd name="T21" fmla="*/ 45 h 145"/>
                  <a:gd name="T22" fmla="*/ 50 w 267"/>
                  <a:gd name="T23" fmla="*/ 45 h 145"/>
                  <a:gd name="T24" fmla="*/ 50 w 267"/>
                  <a:gd name="T25" fmla="*/ 0 h 145"/>
                  <a:gd name="T26" fmla="*/ 50 w 267"/>
                  <a:gd name="T27" fmla="*/ 0 h 145"/>
                  <a:gd name="T28" fmla="*/ 50 w 267"/>
                  <a:gd name="T29" fmla="*/ 0 h 145"/>
                  <a:gd name="T30" fmla="*/ 50 w 267"/>
                  <a:gd name="T31" fmla="*/ 45 h 145"/>
                  <a:gd name="T32" fmla="*/ 50 w 267"/>
                  <a:gd name="T33" fmla="*/ 45 h 145"/>
                  <a:gd name="T34" fmla="*/ 50 w 267"/>
                  <a:gd name="T35" fmla="*/ 45 h 145"/>
                  <a:gd name="T36" fmla="*/ 50 w 267"/>
                  <a:gd name="T37" fmla="*/ 45 h 145"/>
                  <a:gd name="T38" fmla="*/ 50 w 267"/>
                  <a:gd name="T39" fmla="*/ 45 h 145"/>
                  <a:gd name="T40" fmla="*/ 50 w 267"/>
                  <a:gd name="T41" fmla="*/ 45 h 145"/>
                  <a:gd name="T42" fmla="*/ 50 w 267"/>
                  <a:gd name="T43" fmla="*/ 45 h 145"/>
                  <a:gd name="T44" fmla="*/ 50 w 267"/>
                  <a:gd name="T45" fmla="*/ 45 h 145"/>
                  <a:gd name="T46" fmla="*/ 50 w 267"/>
                  <a:gd name="T47" fmla="*/ 45 h 145"/>
                  <a:gd name="T48" fmla="*/ 50 w 267"/>
                  <a:gd name="T49" fmla="*/ 45 h 145"/>
                  <a:gd name="T50" fmla="*/ 50 w 267"/>
                  <a:gd name="T51" fmla="*/ 45 h 145"/>
                  <a:gd name="T52" fmla="*/ 0 w 267"/>
                  <a:gd name="T53" fmla="*/ 45 h 145"/>
                  <a:gd name="T54" fmla="*/ 0 w 267"/>
                  <a:gd name="T55" fmla="*/ 45 h 145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w 267"/>
                  <a:gd name="T85" fmla="*/ 0 h 145"/>
                  <a:gd name="T86" fmla="*/ 267 w 267"/>
                  <a:gd name="T87" fmla="*/ 145 h 145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T84" t="T85" r="T86" b="T87"/>
                <a:pathLst>
                  <a:path w="267" h="145">
                    <a:moveTo>
                      <a:pt x="267" y="145"/>
                    </a:moveTo>
                    <a:lnTo>
                      <a:pt x="267" y="137"/>
                    </a:lnTo>
                    <a:lnTo>
                      <a:pt x="266" y="119"/>
                    </a:lnTo>
                    <a:lnTo>
                      <a:pt x="265" y="103"/>
                    </a:lnTo>
                    <a:lnTo>
                      <a:pt x="258" y="76"/>
                    </a:lnTo>
                    <a:lnTo>
                      <a:pt x="248" y="51"/>
                    </a:lnTo>
                    <a:lnTo>
                      <a:pt x="240" y="41"/>
                    </a:lnTo>
                    <a:lnTo>
                      <a:pt x="234" y="33"/>
                    </a:lnTo>
                    <a:lnTo>
                      <a:pt x="223" y="24"/>
                    </a:lnTo>
                    <a:lnTo>
                      <a:pt x="214" y="18"/>
                    </a:lnTo>
                    <a:lnTo>
                      <a:pt x="203" y="11"/>
                    </a:lnTo>
                    <a:lnTo>
                      <a:pt x="191" y="7"/>
                    </a:lnTo>
                    <a:lnTo>
                      <a:pt x="164" y="1"/>
                    </a:lnTo>
                    <a:lnTo>
                      <a:pt x="132" y="0"/>
                    </a:lnTo>
                    <a:lnTo>
                      <a:pt x="103" y="1"/>
                    </a:lnTo>
                    <a:lnTo>
                      <a:pt x="88" y="2"/>
                    </a:lnTo>
                    <a:lnTo>
                      <a:pt x="77" y="6"/>
                    </a:lnTo>
                    <a:lnTo>
                      <a:pt x="55" y="15"/>
                    </a:lnTo>
                    <a:lnTo>
                      <a:pt x="44" y="20"/>
                    </a:lnTo>
                    <a:lnTo>
                      <a:pt x="37" y="28"/>
                    </a:lnTo>
                    <a:lnTo>
                      <a:pt x="27" y="35"/>
                    </a:lnTo>
                    <a:lnTo>
                      <a:pt x="21" y="44"/>
                    </a:lnTo>
                    <a:lnTo>
                      <a:pt x="14" y="53"/>
                    </a:lnTo>
                    <a:lnTo>
                      <a:pt x="11" y="64"/>
                    </a:lnTo>
                    <a:lnTo>
                      <a:pt x="5" y="75"/>
                    </a:lnTo>
                    <a:lnTo>
                      <a:pt x="3" y="88"/>
                    </a:lnTo>
                    <a:lnTo>
                      <a:pt x="0" y="101"/>
                    </a:lnTo>
                    <a:lnTo>
                      <a:pt x="0" y="116"/>
                    </a:lnTo>
                  </a:path>
                </a:pathLst>
              </a:custGeom>
              <a:noFill/>
              <a:ln w="23813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685" name="Line 161"/>
              <p:cNvSpPr>
                <a:spLocks noChangeShapeType="1"/>
              </p:cNvSpPr>
              <p:nvPr/>
            </p:nvSpPr>
            <p:spPr bwMode="auto">
              <a:xfrm flipH="1" flipV="1">
                <a:off x="3903" y="1552"/>
                <a:ext cx="45" cy="1"/>
              </a:xfrm>
              <a:prstGeom prst="line">
                <a:avLst/>
              </a:prstGeom>
              <a:noFill/>
              <a:ln w="23813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686" name="Line 162"/>
              <p:cNvSpPr>
                <a:spLocks noChangeShapeType="1"/>
              </p:cNvSpPr>
              <p:nvPr/>
            </p:nvSpPr>
            <p:spPr bwMode="auto">
              <a:xfrm>
                <a:off x="3529" y="1515"/>
                <a:ext cx="143" cy="22"/>
              </a:xfrm>
              <a:prstGeom prst="line">
                <a:avLst/>
              </a:prstGeom>
              <a:noFill/>
              <a:ln w="23813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687" name="Line 163"/>
              <p:cNvSpPr>
                <a:spLocks noChangeShapeType="1"/>
              </p:cNvSpPr>
              <p:nvPr/>
            </p:nvSpPr>
            <p:spPr bwMode="auto">
              <a:xfrm flipH="1" flipV="1">
                <a:off x="3672" y="1537"/>
                <a:ext cx="89" cy="10"/>
              </a:xfrm>
              <a:prstGeom prst="line">
                <a:avLst/>
              </a:prstGeom>
              <a:noFill/>
              <a:ln w="23813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688" name="Line 164"/>
              <p:cNvSpPr>
                <a:spLocks noChangeShapeType="1"/>
              </p:cNvSpPr>
              <p:nvPr/>
            </p:nvSpPr>
            <p:spPr bwMode="auto">
              <a:xfrm flipH="1" flipV="1">
                <a:off x="3438" y="1505"/>
                <a:ext cx="91" cy="10"/>
              </a:xfrm>
              <a:prstGeom prst="line">
                <a:avLst/>
              </a:prstGeom>
              <a:noFill/>
              <a:ln w="23813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689" name="Line 165"/>
              <p:cNvSpPr>
                <a:spLocks noChangeShapeType="1"/>
              </p:cNvSpPr>
              <p:nvPr/>
            </p:nvSpPr>
            <p:spPr bwMode="auto">
              <a:xfrm>
                <a:off x="3296" y="1499"/>
                <a:ext cx="142" cy="6"/>
              </a:xfrm>
              <a:prstGeom prst="line">
                <a:avLst/>
              </a:prstGeom>
              <a:noFill/>
              <a:ln w="23813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690" name="Freeform 166"/>
              <p:cNvSpPr>
                <a:spLocks/>
              </p:cNvSpPr>
              <p:nvPr/>
            </p:nvSpPr>
            <p:spPr bwMode="auto">
              <a:xfrm>
                <a:off x="2047" y="1680"/>
                <a:ext cx="83" cy="46"/>
              </a:xfrm>
              <a:custGeom>
                <a:avLst/>
                <a:gdLst>
                  <a:gd name="T0" fmla="*/ 57 w 247"/>
                  <a:gd name="T1" fmla="*/ 0 h 139"/>
                  <a:gd name="T2" fmla="*/ 57 w 247"/>
                  <a:gd name="T3" fmla="*/ 44 h 139"/>
                  <a:gd name="T4" fmla="*/ 0 w 247"/>
                  <a:gd name="T5" fmla="*/ 44 h 139"/>
                  <a:gd name="T6" fmla="*/ 0 60000 65536"/>
                  <a:gd name="T7" fmla="*/ 0 60000 65536"/>
                  <a:gd name="T8" fmla="*/ 0 60000 65536"/>
                  <a:gd name="T9" fmla="*/ 0 w 247"/>
                  <a:gd name="T10" fmla="*/ 0 h 139"/>
                  <a:gd name="T11" fmla="*/ 247 w 247"/>
                  <a:gd name="T12" fmla="*/ 139 h 139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47" h="139">
                    <a:moveTo>
                      <a:pt x="247" y="0"/>
                    </a:moveTo>
                    <a:lnTo>
                      <a:pt x="117" y="58"/>
                    </a:lnTo>
                    <a:lnTo>
                      <a:pt x="0" y="139"/>
                    </a:lnTo>
                  </a:path>
                </a:pathLst>
              </a:custGeom>
              <a:noFill/>
              <a:ln w="23813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691" name="Freeform 167"/>
              <p:cNvSpPr>
                <a:spLocks/>
              </p:cNvSpPr>
              <p:nvPr/>
            </p:nvSpPr>
            <p:spPr bwMode="auto">
              <a:xfrm>
                <a:off x="2042" y="1655"/>
                <a:ext cx="88" cy="71"/>
              </a:xfrm>
              <a:custGeom>
                <a:avLst/>
                <a:gdLst>
                  <a:gd name="T0" fmla="*/ 56 w 262"/>
                  <a:gd name="T1" fmla="*/ 50 h 213"/>
                  <a:gd name="T2" fmla="*/ 56 w 262"/>
                  <a:gd name="T3" fmla="*/ 50 h 213"/>
                  <a:gd name="T4" fmla="*/ 56 w 262"/>
                  <a:gd name="T5" fmla="*/ 50 h 213"/>
                  <a:gd name="T6" fmla="*/ 56 w 262"/>
                  <a:gd name="T7" fmla="*/ 50 h 213"/>
                  <a:gd name="T8" fmla="*/ 56 w 262"/>
                  <a:gd name="T9" fmla="*/ 50 h 213"/>
                  <a:gd name="T10" fmla="*/ 56 w 262"/>
                  <a:gd name="T11" fmla="*/ 50 h 213"/>
                  <a:gd name="T12" fmla="*/ 56 w 262"/>
                  <a:gd name="T13" fmla="*/ 50 h 213"/>
                  <a:gd name="T14" fmla="*/ 56 w 262"/>
                  <a:gd name="T15" fmla="*/ 0 h 213"/>
                  <a:gd name="T16" fmla="*/ 56 w 262"/>
                  <a:gd name="T17" fmla="*/ 0 h 213"/>
                  <a:gd name="T18" fmla="*/ 56 w 262"/>
                  <a:gd name="T19" fmla="*/ 0 h 213"/>
                  <a:gd name="T20" fmla="*/ 56 w 262"/>
                  <a:gd name="T21" fmla="*/ 50 h 213"/>
                  <a:gd name="T22" fmla="*/ 56 w 262"/>
                  <a:gd name="T23" fmla="*/ 50 h 213"/>
                  <a:gd name="T24" fmla="*/ 56 w 262"/>
                  <a:gd name="T25" fmla="*/ 50 h 213"/>
                  <a:gd name="T26" fmla="*/ 56 w 262"/>
                  <a:gd name="T27" fmla="*/ 50 h 213"/>
                  <a:gd name="T28" fmla="*/ 56 w 262"/>
                  <a:gd name="T29" fmla="*/ 50 h 213"/>
                  <a:gd name="T30" fmla="*/ 56 w 262"/>
                  <a:gd name="T31" fmla="*/ 50 h 213"/>
                  <a:gd name="T32" fmla="*/ 56 w 262"/>
                  <a:gd name="T33" fmla="*/ 50 h 213"/>
                  <a:gd name="T34" fmla="*/ 56 w 262"/>
                  <a:gd name="T35" fmla="*/ 50 h 213"/>
                  <a:gd name="T36" fmla="*/ 56 w 262"/>
                  <a:gd name="T37" fmla="*/ 50 h 213"/>
                  <a:gd name="T38" fmla="*/ 0 w 262"/>
                  <a:gd name="T39" fmla="*/ 50 h 213"/>
                  <a:gd name="T40" fmla="*/ 0 w 262"/>
                  <a:gd name="T41" fmla="*/ 50 h 213"/>
                  <a:gd name="T42" fmla="*/ 0 w 262"/>
                  <a:gd name="T43" fmla="*/ 50 h 213"/>
                  <a:gd name="T44" fmla="*/ 56 w 262"/>
                  <a:gd name="T45" fmla="*/ 50 h 213"/>
                  <a:gd name="T46" fmla="*/ 56 w 262"/>
                  <a:gd name="T47" fmla="*/ 50 h 213"/>
                  <a:gd name="T48" fmla="*/ 56 w 262"/>
                  <a:gd name="T49" fmla="*/ 50 h 213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262"/>
                  <a:gd name="T76" fmla="*/ 0 h 213"/>
                  <a:gd name="T77" fmla="*/ 262 w 262"/>
                  <a:gd name="T78" fmla="*/ 213 h 213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262" h="213">
                    <a:moveTo>
                      <a:pt x="262" y="74"/>
                    </a:moveTo>
                    <a:lnTo>
                      <a:pt x="253" y="54"/>
                    </a:lnTo>
                    <a:lnTo>
                      <a:pt x="242" y="40"/>
                    </a:lnTo>
                    <a:lnTo>
                      <a:pt x="229" y="27"/>
                    </a:lnTo>
                    <a:lnTo>
                      <a:pt x="215" y="18"/>
                    </a:lnTo>
                    <a:lnTo>
                      <a:pt x="198" y="9"/>
                    </a:lnTo>
                    <a:lnTo>
                      <a:pt x="179" y="4"/>
                    </a:lnTo>
                    <a:lnTo>
                      <a:pt x="157" y="0"/>
                    </a:lnTo>
                    <a:lnTo>
                      <a:pt x="135" y="0"/>
                    </a:lnTo>
                    <a:lnTo>
                      <a:pt x="102" y="1"/>
                    </a:lnTo>
                    <a:lnTo>
                      <a:pt x="75" y="8"/>
                    </a:lnTo>
                    <a:lnTo>
                      <a:pt x="62" y="12"/>
                    </a:lnTo>
                    <a:lnTo>
                      <a:pt x="52" y="18"/>
                    </a:lnTo>
                    <a:lnTo>
                      <a:pt x="41" y="25"/>
                    </a:lnTo>
                    <a:lnTo>
                      <a:pt x="34" y="34"/>
                    </a:lnTo>
                    <a:lnTo>
                      <a:pt x="24" y="41"/>
                    </a:lnTo>
                    <a:lnTo>
                      <a:pt x="18" y="52"/>
                    </a:lnTo>
                    <a:lnTo>
                      <a:pt x="12" y="62"/>
                    </a:lnTo>
                    <a:lnTo>
                      <a:pt x="8" y="75"/>
                    </a:lnTo>
                    <a:lnTo>
                      <a:pt x="1" y="102"/>
                    </a:lnTo>
                    <a:lnTo>
                      <a:pt x="0" y="135"/>
                    </a:lnTo>
                    <a:lnTo>
                      <a:pt x="0" y="155"/>
                    </a:lnTo>
                    <a:lnTo>
                      <a:pt x="4" y="176"/>
                    </a:lnTo>
                    <a:lnTo>
                      <a:pt x="8" y="194"/>
                    </a:lnTo>
                    <a:lnTo>
                      <a:pt x="15" y="213"/>
                    </a:lnTo>
                  </a:path>
                </a:pathLst>
              </a:custGeom>
              <a:noFill/>
              <a:ln w="23813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692" name="Freeform 168"/>
              <p:cNvSpPr>
                <a:spLocks/>
              </p:cNvSpPr>
              <p:nvPr/>
            </p:nvSpPr>
            <p:spPr bwMode="auto">
              <a:xfrm>
                <a:off x="1808" y="1812"/>
                <a:ext cx="85" cy="76"/>
              </a:xfrm>
              <a:custGeom>
                <a:avLst/>
                <a:gdLst>
                  <a:gd name="T0" fmla="*/ 53 w 254"/>
                  <a:gd name="T1" fmla="*/ 46 h 229"/>
                  <a:gd name="T2" fmla="*/ 53 w 254"/>
                  <a:gd name="T3" fmla="*/ 46 h 229"/>
                  <a:gd name="T4" fmla="*/ 53 w 254"/>
                  <a:gd name="T5" fmla="*/ 46 h 229"/>
                  <a:gd name="T6" fmla="*/ 53 w 254"/>
                  <a:gd name="T7" fmla="*/ 46 h 229"/>
                  <a:gd name="T8" fmla="*/ 53 w 254"/>
                  <a:gd name="T9" fmla="*/ 46 h 229"/>
                  <a:gd name="T10" fmla="*/ 53 w 254"/>
                  <a:gd name="T11" fmla="*/ 46 h 229"/>
                  <a:gd name="T12" fmla="*/ 53 w 254"/>
                  <a:gd name="T13" fmla="*/ 46 h 229"/>
                  <a:gd name="T14" fmla="*/ 53 w 254"/>
                  <a:gd name="T15" fmla="*/ 0 h 229"/>
                  <a:gd name="T16" fmla="*/ 53 w 254"/>
                  <a:gd name="T17" fmla="*/ 0 h 229"/>
                  <a:gd name="T18" fmla="*/ 53 w 254"/>
                  <a:gd name="T19" fmla="*/ 0 h 229"/>
                  <a:gd name="T20" fmla="*/ 53 w 254"/>
                  <a:gd name="T21" fmla="*/ 46 h 229"/>
                  <a:gd name="T22" fmla="*/ 53 w 254"/>
                  <a:gd name="T23" fmla="*/ 46 h 229"/>
                  <a:gd name="T24" fmla="*/ 53 w 254"/>
                  <a:gd name="T25" fmla="*/ 46 h 229"/>
                  <a:gd name="T26" fmla="*/ 53 w 254"/>
                  <a:gd name="T27" fmla="*/ 46 h 229"/>
                  <a:gd name="T28" fmla="*/ 53 w 254"/>
                  <a:gd name="T29" fmla="*/ 46 h 229"/>
                  <a:gd name="T30" fmla="*/ 53 w 254"/>
                  <a:gd name="T31" fmla="*/ 46 h 229"/>
                  <a:gd name="T32" fmla="*/ 53 w 254"/>
                  <a:gd name="T33" fmla="*/ 46 h 229"/>
                  <a:gd name="T34" fmla="*/ 0 w 254"/>
                  <a:gd name="T35" fmla="*/ 46 h 229"/>
                  <a:gd name="T36" fmla="*/ 0 w 254"/>
                  <a:gd name="T37" fmla="*/ 46 h 229"/>
                  <a:gd name="T38" fmla="*/ 0 w 254"/>
                  <a:gd name="T39" fmla="*/ 46 h 229"/>
                  <a:gd name="T40" fmla="*/ 53 w 254"/>
                  <a:gd name="T41" fmla="*/ 46 h 229"/>
                  <a:gd name="T42" fmla="*/ 53 w 254"/>
                  <a:gd name="T43" fmla="*/ 46 h 229"/>
                  <a:gd name="T44" fmla="*/ 53 w 254"/>
                  <a:gd name="T45" fmla="*/ 46 h 229"/>
                  <a:gd name="T46" fmla="*/ 53 w 254"/>
                  <a:gd name="T47" fmla="*/ 46 h 229"/>
                  <a:gd name="T48" fmla="*/ 53 w 254"/>
                  <a:gd name="T49" fmla="*/ 46 h 229"/>
                  <a:gd name="T50" fmla="*/ 53 w 254"/>
                  <a:gd name="T51" fmla="*/ 46 h 229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254"/>
                  <a:gd name="T79" fmla="*/ 0 h 229"/>
                  <a:gd name="T80" fmla="*/ 254 w 254"/>
                  <a:gd name="T81" fmla="*/ 229 h 229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254" h="229">
                    <a:moveTo>
                      <a:pt x="254" y="58"/>
                    </a:moveTo>
                    <a:lnTo>
                      <a:pt x="245" y="42"/>
                    </a:lnTo>
                    <a:lnTo>
                      <a:pt x="235" y="31"/>
                    </a:lnTo>
                    <a:lnTo>
                      <a:pt x="222" y="20"/>
                    </a:lnTo>
                    <a:lnTo>
                      <a:pt x="209" y="14"/>
                    </a:lnTo>
                    <a:lnTo>
                      <a:pt x="193" y="6"/>
                    </a:lnTo>
                    <a:lnTo>
                      <a:pt x="176" y="2"/>
                    </a:lnTo>
                    <a:lnTo>
                      <a:pt x="157" y="0"/>
                    </a:lnTo>
                    <a:lnTo>
                      <a:pt x="137" y="0"/>
                    </a:lnTo>
                    <a:lnTo>
                      <a:pt x="104" y="1"/>
                    </a:lnTo>
                    <a:lnTo>
                      <a:pt x="76" y="7"/>
                    </a:lnTo>
                    <a:lnTo>
                      <a:pt x="52" y="18"/>
                    </a:lnTo>
                    <a:lnTo>
                      <a:pt x="41" y="24"/>
                    </a:lnTo>
                    <a:lnTo>
                      <a:pt x="34" y="33"/>
                    </a:lnTo>
                    <a:lnTo>
                      <a:pt x="25" y="41"/>
                    </a:lnTo>
                    <a:lnTo>
                      <a:pt x="18" y="51"/>
                    </a:lnTo>
                    <a:lnTo>
                      <a:pt x="8" y="76"/>
                    </a:lnTo>
                    <a:lnTo>
                      <a:pt x="1" y="103"/>
                    </a:lnTo>
                    <a:lnTo>
                      <a:pt x="0" y="137"/>
                    </a:lnTo>
                    <a:lnTo>
                      <a:pt x="1" y="164"/>
                    </a:lnTo>
                    <a:lnTo>
                      <a:pt x="2" y="176"/>
                    </a:lnTo>
                    <a:lnTo>
                      <a:pt x="6" y="189"/>
                    </a:lnTo>
                    <a:lnTo>
                      <a:pt x="9" y="199"/>
                    </a:lnTo>
                    <a:lnTo>
                      <a:pt x="14" y="210"/>
                    </a:lnTo>
                    <a:lnTo>
                      <a:pt x="19" y="219"/>
                    </a:lnTo>
                    <a:lnTo>
                      <a:pt x="27" y="229"/>
                    </a:lnTo>
                  </a:path>
                </a:pathLst>
              </a:custGeom>
              <a:noFill/>
              <a:ln w="23813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693" name="Freeform 169"/>
              <p:cNvSpPr>
                <a:spLocks/>
              </p:cNvSpPr>
              <p:nvPr/>
            </p:nvSpPr>
            <p:spPr bwMode="auto">
              <a:xfrm>
                <a:off x="1817" y="1831"/>
                <a:ext cx="82" cy="72"/>
              </a:xfrm>
              <a:custGeom>
                <a:avLst/>
                <a:gdLst>
                  <a:gd name="T0" fmla="*/ 0 w 245"/>
                  <a:gd name="T1" fmla="*/ 58 h 214"/>
                  <a:gd name="T2" fmla="*/ 53 w 245"/>
                  <a:gd name="T3" fmla="*/ 58 h 214"/>
                  <a:gd name="T4" fmla="*/ 53 w 245"/>
                  <a:gd name="T5" fmla="*/ 58 h 214"/>
                  <a:gd name="T6" fmla="*/ 53 w 245"/>
                  <a:gd name="T7" fmla="*/ 58 h 214"/>
                  <a:gd name="T8" fmla="*/ 53 w 245"/>
                  <a:gd name="T9" fmla="*/ 58 h 214"/>
                  <a:gd name="T10" fmla="*/ 53 w 245"/>
                  <a:gd name="T11" fmla="*/ 58 h 214"/>
                  <a:gd name="T12" fmla="*/ 53 w 245"/>
                  <a:gd name="T13" fmla="*/ 58 h 214"/>
                  <a:gd name="T14" fmla="*/ 53 w 245"/>
                  <a:gd name="T15" fmla="*/ 58 h 214"/>
                  <a:gd name="T16" fmla="*/ 53 w 245"/>
                  <a:gd name="T17" fmla="*/ 58 h 214"/>
                  <a:gd name="T18" fmla="*/ 53 w 245"/>
                  <a:gd name="T19" fmla="*/ 58 h 214"/>
                  <a:gd name="T20" fmla="*/ 53 w 245"/>
                  <a:gd name="T21" fmla="*/ 58 h 214"/>
                  <a:gd name="T22" fmla="*/ 53 w 245"/>
                  <a:gd name="T23" fmla="*/ 58 h 214"/>
                  <a:gd name="T24" fmla="*/ 53 w 245"/>
                  <a:gd name="T25" fmla="*/ 58 h 214"/>
                  <a:gd name="T26" fmla="*/ 53 w 245"/>
                  <a:gd name="T27" fmla="*/ 58 h 214"/>
                  <a:gd name="T28" fmla="*/ 53 w 245"/>
                  <a:gd name="T29" fmla="*/ 58 h 214"/>
                  <a:gd name="T30" fmla="*/ 53 w 245"/>
                  <a:gd name="T31" fmla="*/ 58 h 214"/>
                  <a:gd name="T32" fmla="*/ 53 w 245"/>
                  <a:gd name="T33" fmla="*/ 58 h 214"/>
                  <a:gd name="T34" fmla="*/ 53 w 245"/>
                  <a:gd name="T35" fmla="*/ 58 h 214"/>
                  <a:gd name="T36" fmla="*/ 53 w 245"/>
                  <a:gd name="T37" fmla="*/ 58 h 214"/>
                  <a:gd name="T38" fmla="*/ 53 w 245"/>
                  <a:gd name="T39" fmla="*/ 58 h 214"/>
                  <a:gd name="T40" fmla="*/ 53 w 245"/>
                  <a:gd name="T41" fmla="*/ 58 h 214"/>
                  <a:gd name="T42" fmla="*/ 53 w 245"/>
                  <a:gd name="T43" fmla="*/ 58 h 214"/>
                  <a:gd name="T44" fmla="*/ 53 w 245"/>
                  <a:gd name="T45" fmla="*/ 58 h 214"/>
                  <a:gd name="T46" fmla="*/ 53 w 245"/>
                  <a:gd name="T47" fmla="*/ 58 h 214"/>
                  <a:gd name="T48" fmla="*/ 53 w 245"/>
                  <a:gd name="T49" fmla="*/ 58 h 214"/>
                  <a:gd name="T50" fmla="*/ 53 w 245"/>
                  <a:gd name="T51" fmla="*/ 58 h 214"/>
                  <a:gd name="T52" fmla="*/ 53 w 245"/>
                  <a:gd name="T53" fmla="*/ 58 h 214"/>
                  <a:gd name="T54" fmla="*/ 53 w 245"/>
                  <a:gd name="T55" fmla="*/ 58 h 214"/>
                  <a:gd name="T56" fmla="*/ 53 w 245"/>
                  <a:gd name="T57" fmla="*/ 0 h 214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245"/>
                  <a:gd name="T88" fmla="*/ 0 h 214"/>
                  <a:gd name="T89" fmla="*/ 245 w 245"/>
                  <a:gd name="T90" fmla="*/ 214 h 214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245" h="214">
                    <a:moveTo>
                      <a:pt x="0" y="171"/>
                    </a:moveTo>
                    <a:lnTo>
                      <a:pt x="8" y="180"/>
                    </a:lnTo>
                    <a:lnTo>
                      <a:pt x="18" y="189"/>
                    </a:lnTo>
                    <a:lnTo>
                      <a:pt x="29" y="196"/>
                    </a:lnTo>
                    <a:lnTo>
                      <a:pt x="43" y="202"/>
                    </a:lnTo>
                    <a:lnTo>
                      <a:pt x="57" y="206"/>
                    </a:lnTo>
                    <a:lnTo>
                      <a:pt x="74" y="210"/>
                    </a:lnTo>
                    <a:lnTo>
                      <a:pt x="91" y="213"/>
                    </a:lnTo>
                    <a:lnTo>
                      <a:pt x="110" y="214"/>
                    </a:lnTo>
                    <a:lnTo>
                      <a:pt x="126" y="213"/>
                    </a:lnTo>
                    <a:lnTo>
                      <a:pt x="141" y="211"/>
                    </a:lnTo>
                    <a:lnTo>
                      <a:pt x="154" y="207"/>
                    </a:lnTo>
                    <a:lnTo>
                      <a:pt x="169" y="205"/>
                    </a:lnTo>
                    <a:lnTo>
                      <a:pt x="180" y="200"/>
                    </a:lnTo>
                    <a:lnTo>
                      <a:pt x="192" y="194"/>
                    </a:lnTo>
                    <a:lnTo>
                      <a:pt x="201" y="187"/>
                    </a:lnTo>
                    <a:lnTo>
                      <a:pt x="212" y="180"/>
                    </a:lnTo>
                    <a:lnTo>
                      <a:pt x="218" y="170"/>
                    </a:lnTo>
                    <a:lnTo>
                      <a:pt x="226" y="161"/>
                    </a:lnTo>
                    <a:lnTo>
                      <a:pt x="231" y="149"/>
                    </a:lnTo>
                    <a:lnTo>
                      <a:pt x="236" y="137"/>
                    </a:lnTo>
                    <a:lnTo>
                      <a:pt x="239" y="123"/>
                    </a:lnTo>
                    <a:lnTo>
                      <a:pt x="243" y="110"/>
                    </a:lnTo>
                    <a:lnTo>
                      <a:pt x="244" y="95"/>
                    </a:lnTo>
                    <a:lnTo>
                      <a:pt x="245" y="79"/>
                    </a:lnTo>
                    <a:lnTo>
                      <a:pt x="244" y="54"/>
                    </a:lnTo>
                    <a:lnTo>
                      <a:pt x="240" y="34"/>
                    </a:lnTo>
                    <a:lnTo>
                      <a:pt x="234" y="14"/>
                    </a:lnTo>
                    <a:lnTo>
                      <a:pt x="227" y="0"/>
                    </a:lnTo>
                  </a:path>
                </a:pathLst>
              </a:custGeom>
              <a:noFill/>
              <a:ln w="23813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694" name="Freeform 170"/>
              <p:cNvSpPr>
                <a:spLocks/>
              </p:cNvSpPr>
              <p:nvPr/>
            </p:nvSpPr>
            <p:spPr bwMode="auto">
              <a:xfrm>
                <a:off x="2047" y="1680"/>
                <a:ext cx="86" cy="65"/>
              </a:xfrm>
              <a:custGeom>
                <a:avLst/>
                <a:gdLst>
                  <a:gd name="T0" fmla="*/ 0 w 257"/>
                  <a:gd name="T1" fmla="*/ 46 h 196"/>
                  <a:gd name="T2" fmla="*/ 53 w 257"/>
                  <a:gd name="T3" fmla="*/ 46 h 196"/>
                  <a:gd name="T4" fmla="*/ 53 w 257"/>
                  <a:gd name="T5" fmla="*/ 46 h 196"/>
                  <a:gd name="T6" fmla="*/ 53 w 257"/>
                  <a:gd name="T7" fmla="*/ 46 h 196"/>
                  <a:gd name="T8" fmla="*/ 53 w 257"/>
                  <a:gd name="T9" fmla="*/ 46 h 196"/>
                  <a:gd name="T10" fmla="*/ 53 w 257"/>
                  <a:gd name="T11" fmla="*/ 46 h 196"/>
                  <a:gd name="T12" fmla="*/ 53 w 257"/>
                  <a:gd name="T13" fmla="*/ 46 h 196"/>
                  <a:gd name="T14" fmla="*/ 53 w 257"/>
                  <a:gd name="T15" fmla="*/ 46 h 196"/>
                  <a:gd name="T16" fmla="*/ 53 w 257"/>
                  <a:gd name="T17" fmla="*/ 46 h 196"/>
                  <a:gd name="T18" fmla="*/ 53 w 257"/>
                  <a:gd name="T19" fmla="*/ 46 h 196"/>
                  <a:gd name="T20" fmla="*/ 53 w 257"/>
                  <a:gd name="T21" fmla="*/ 46 h 196"/>
                  <a:gd name="T22" fmla="*/ 53 w 257"/>
                  <a:gd name="T23" fmla="*/ 46 h 196"/>
                  <a:gd name="T24" fmla="*/ 53 w 257"/>
                  <a:gd name="T25" fmla="*/ 46 h 196"/>
                  <a:gd name="T26" fmla="*/ 53 w 257"/>
                  <a:gd name="T27" fmla="*/ 46 h 196"/>
                  <a:gd name="T28" fmla="*/ 53 w 257"/>
                  <a:gd name="T29" fmla="*/ 46 h 196"/>
                  <a:gd name="T30" fmla="*/ 53 w 257"/>
                  <a:gd name="T31" fmla="*/ 46 h 196"/>
                  <a:gd name="T32" fmla="*/ 53 w 257"/>
                  <a:gd name="T33" fmla="*/ 46 h 196"/>
                  <a:gd name="T34" fmla="*/ 53 w 257"/>
                  <a:gd name="T35" fmla="*/ 46 h 196"/>
                  <a:gd name="T36" fmla="*/ 53 w 257"/>
                  <a:gd name="T37" fmla="*/ 46 h 196"/>
                  <a:gd name="T38" fmla="*/ 53 w 257"/>
                  <a:gd name="T39" fmla="*/ 46 h 196"/>
                  <a:gd name="T40" fmla="*/ 53 w 257"/>
                  <a:gd name="T41" fmla="*/ 46 h 196"/>
                  <a:gd name="T42" fmla="*/ 53 w 257"/>
                  <a:gd name="T43" fmla="*/ 46 h 196"/>
                  <a:gd name="T44" fmla="*/ 53 w 257"/>
                  <a:gd name="T45" fmla="*/ 46 h 196"/>
                  <a:gd name="T46" fmla="*/ 53 w 257"/>
                  <a:gd name="T47" fmla="*/ 46 h 196"/>
                  <a:gd name="T48" fmla="*/ 53 w 257"/>
                  <a:gd name="T49" fmla="*/ 46 h 196"/>
                  <a:gd name="T50" fmla="*/ 53 w 257"/>
                  <a:gd name="T51" fmla="*/ 46 h 196"/>
                  <a:gd name="T52" fmla="*/ 53 w 257"/>
                  <a:gd name="T53" fmla="*/ 46 h 196"/>
                  <a:gd name="T54" fmla="*/ 53 w 257"/>
                  <a:gd name="T55" fmla="*/ 46 h 196"/>
                  <a:gd name="T56" fmla="*/ 53 w 257"/>
                  <a:gd name="T57" fmla="*/ 46 h 196"/>
                  <a:gd name="T58" fmla="*/ 53 w 257"/>
                  <a:gd name="T59" fmla="*/ 46 h 196"/>
                  <a:gd name="T60" fmla="*/ 53 w 257"/>
                  <a:gd name="T61" fmla="*/ 0 h 19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257"/>
                  <a:gd name="T94" fmla="*/ 0 h 196"/>
                  <a:gd name="T95" fmla="*/ 257 w 257"/>
                  <a:gd name="T96" fmla="*/ 196 h 196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257" h="196">
                    <a:moveTo>
                      <a:pt x="0" y="139"/>
                    </a:moveTo>
                    <a:lnTo>
                      <a:pt x="7" y="152"/>
                    </a:lnTo>
                    <a:lnTo>
                      <a:pt x="17" y="163"/>
                    </a:lnTo>
                    <a:lnTo>
                      <a:pt x="29" y="172"/>
                    </a:lnTo>
                    <a:lnTo>
                      <a:pt x="45" y="181"/>
                    </a:lnTo>
                    <a:lnTo>
                      <a:pt x="59" y="187"/>
                    </a:lnTo>
                    <a:lnTo>
                      <a:pt x="77" y="192"/>
                    </a:lnTo>
                    <a:lnTo>
                      <a:pt x="96" y="194"/>
                    </a:lnTo>
                    <a:lnTo>
                      <a:pt x="120" y="196"/>
                    </a:lnTo>
                    <a:lnTo>
                      <a:pt x="135" y="194"/>
                    </a:lnTo>
                    <a:lnTo>
                      <a:pt x="151" y="193"/>
                    </a:lnTo>
                    <a:lnTo>
                      <a:pt x="157" y="190"/>
                    </a:lnTo>
                    <a:lnTo>
                      <a:pt x="165" y="189"/>
                    </a:lnTo>
                    <a:lnTo>
                      <a:pt x="179" y="187"/>
                    </a:lnTo>
                    <a:lnTo>
                      <a:pt x="191" y="181"/>
                    </a:lnTo>
                    <a:lnTo>
                      <a:pt x="203" y="176"/>
                    </a:lnTo>
                    <a:lnTo>
                      <a:pt x="212" y="168"/>
                    </a:lnTo>
                    <a:lnTo>
                      <a:pt x="222" y="162"/>
                    </a:lnTo>
                    <a:lnTo>
                      <a:pt x="229" y="152"/>
                    </a:lnTo>
                    <a:lnTo>
                      <a:pt x="236" y="142"/>
                    </a:lnTo>
                    <a:lnTo>
                      <a:pt x="242" y="131"/>
                    </a:lnTo>
                    <a:lnTo>
                      <a:pt x="244" y="124"/>
                    </a:lnTo>
                    <a:lnTo>
                      <a:pt x="248" y="119"/>
                    </a:lnTo>
                    <a:lnTo>
                      <a:pt x="251" y="105"/>
                    </a:lnTo>
                    <a:lnTo>
                      <a:pt x="255" y="92"/>
                    </a:lnTo>
                    <a:lnTo>
                      <a:pt x="256" y="76"/>
                    </a:lnTo>
                    <a:lnTo>
                      <a:pt x="257" y="61"/>
                    </a:lnTo>
                    <a:lnTo>
                      <a:pt x="256" y="43"/>
                    </a:lnTo>
                    <a:lnTo>
                      <a:pt x="255" y="27"/>
                    </a:lnTo>
                    <a:lnTo>
                      <a:pt x="251" y="11"/>
                    </a:lnTo>
                    <a:lnTo>
                      <a:pt x="247" y="0"/>
                    </a:lnTo>
                  </a:path>
                </a:pathLst>
              </a:custGeom>
              <a:noFill/>
              <a:ln w="23813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695" name="Line 171"/>
              <p:cNvSpPr>
                <a:spLocks noChangeShapeType="1"/>
              </p:cNvSpPr>
              <p:nvPr/>
            </p:nvSpPr>
            <p:spPr bwMode="auto">
              <a:xfrm flipV="1">
                <a:off x="1893" y="1726"/>
                <a:ext cx="154" cy="105"/>
              </a:xfrm>
              <a:prstGeom prst="line">
                <a:avLst/>
              </a:prstGeom>
              <a:noFill/>
              <a:ln w="23813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696" name="Freeform 172"/>
              <p:cNvSpPr>
                <a:spLocks/>
              </p:cNvSpPr>
              <p:nvPr/>
            </p:nvSpPr>
            <p:spPr bwMode="auto">
              <a:xfrm>
                <a:off x="1714" y="1925"/>
                <a:ext cx="69" cy="75"/>
              </a:xfrm>
              <a:custGeom>
                <a:avLst/>
                <a:gdLst>
                  <a:gd name="T0" fmla="*/ 0 w 207"/>
                  <a:gd name="T1" fmla="*/ 46 h 226"/>
                  <a:gd name="T2" fmla="*/ 50 w 207"/>
                  <a:gd name="T3" fmla="*/ 46 h 226"/>
                  <a:gd name="T4" fmla="*/ 50 w 207"/>
                  <a:gd name="T5" fmla="*/ 46 h 226"/>
                  <a:gd name="T6" fmla="*/ 50 w 207"/>
                  <a:gd name="T7" fmla="*/ 46 h 226"/>
                  <a:gd name="T8" fmla="*/ 50 w 207"/>
                  <a:gd name="T9" fmla="*/ 46 h 226"/>
                  <a:gd name="T10" fmla="*/ 50 w 207"/>
                  <a:gd name="T11" fmla="*/ 46 h 226"/>
                  <a:gd name="T12" fmla="*/ 50 w 207"/>
                  <a:gd name="T13" fmla="*/ 46 h 226"/>
                  <a:gd name="T14" fmla="*/ 50 w 207"/>
                  <a:gd name="T15" fmla="*/ 46 h 226"/>
                  <a:gd name="T16" fmla="*/ 50 w 207"/>
                  <a:gd name="T17" fmla="*/ 46 h 226"/>
                  <a:gd name="T18" fmla="*/ 50 w 207"/>
                  <a:gd name="T19" fmla="*/ 46 h 226"/>
                  <a:gd name="T20" fmla="*/ 50 w 207"/>
                  <a:gd name="T21" fmla="*/ 46 h 226"/>
                  <a:gd name="T22" fmla="*/ 50 w 207"/>
                  <a:gd name="T23" fmla="*/ 46 h 226"/>
                  <a:gd name="T24" fmla="*/ 50 w 207"/>
                  <a:gd name="T25" fmla="*/ 46 h 226"/>
                  <a:gd name="T26" fmla="*/ 50 w 207"/>
                  <a:gd name="T27" fmla="*/ 46 h 226"/>
                  <a:gd name="T28" fmla="*/ 50 w 207"/>
                  <a:gd name="T29" fmla="*/ 46 h 226"/>
                  <a:gd name="T30" fmla="*/ 50 w 207"/>
                  <a:gd name="T31" fmla="*/ 46 h 226"/>
                  <a:gd name="T32" fmla="*/ 50 w 207"/>
                  <a:gd name="T33" fmla="*/ 46 h 226"/>
                  <a:gd name="T34" fmla="*/ 50 w 207"/>
                  <a:gd name="T35" fmla="*/ 46 h 226"/>
                  <a:gd name="T36" fmla="*/ 50 w 207"/>
                  <a:gd name="T37" fmla="*/ 46 h 226"/>
                  <a:gd name="T38" fmla="*/ 50 w 207"/>
                  <a:gd name="T39" fmla="*/ 46 h 226"/>
                  <a:gd name="T40" fmla="*/ 50 w 207"/>
                  <a:gd name="T41" fmla="*/ 46 h 226"/>
                  <a:gd name="T42" fmla="*/ 50 w 207"/>
                  <a:gd name="T43" fmla="*/ 46 h 226"/>
                  <a:gd name="T44" fmla="*/ 50 w 207"/>
                  <a:gd name="T45" fmla="*/ 46 h 226"/>
                  <a:gd name="T46" fmla="*/ 50 w 207"/>
                  <a:gd name="T47" fmla="*/ 46 h 226"/>
                  <a:gd name="T48" fmla="*/ 50 w 207"/>
                  <a:gd name="T49" fmla="*/ 46 h 226"/>
                  <a:gd name="T50" fmla="*/ 50 w 207"/>
                  <a:gd name="T51" fmla="*/ 46 h 226"/>
                  <a:gd name="T52" fmla="*/ 50 w 207"/>
                  <a:gd name="T53" fmla="*/ 0 h 22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207"/>
                  <a:gd name="T82" fmla="*/ 0 h 226"/>
                  <a:gd name="T83" fmla="*/ 207 w 207"/>
                  <a:gd name="T84" fmla="*/ 226 h 22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207" h="226">
                    <a:moveTo>
                      <a:pt x="0" y="213"/>
                    </a:moveTo>
                    <a:lnTo>
                      <a:pt x="15" y="218"/>
                    </a:lnTo>
                    <a:lnTo>
                      <a:pt x="32" y="222"/>
                    </a:lnTo>
                    <a:lnTo>
                      <a:pt x="50" y="225"/>
                    </a:lnTo>
                    <a:lnTo>
                      <a:pt x="72" y="226"/>
                    </a:lnTo>
                    <a:lnTo>
                      <a:pt x="87" y="225"/>
                    </a:lnTo>
                    <a:lnTo>
                      <a:pt x="103" y="223"/>
                    </a:lnTo>
                    <a:lnTo>
                      <a:pt x="116" y="219"/>
                    </a:lnTo>
                    <a:lnTo>
                      <a:pt x="130" y="217"/>
                    </a:lnTo>
                    <a:lnTo>
                      <a:pt x="142" y="212"/>
                    </a:lnTo>
                    <a:lnTo>
                      <a:pt x="153" y="206"/>
                    </a:lnTo>
                    <a:lnTo>
                      <a:pt x="163" y="199"/>
                    </a:lnTo>
                    <a:lnTo>
                      <a:pt x="173" y="192"/>
                    </a:lnTo>
                    <a:lnTo>
                      <a:pt x="179" y="182"/>
                    </a:lnTo>
                    <a:lnTo>
                      <a:pt x="187" y="173"/>
                    </a:lnTo>
                    <a:lnTo>
                      <a:pt x="192" y="161"/>
                    </a:lnTo>
                    <a:lnTo>
                      <a:pt x="198" y="149"/>
                    </a:lnTo>
                    <a:lnTo>
                      <a:pt x="200" y="135"/>
                    </a:lnTo>
                    <a:lnTo>
                      <a:pt x="204" y="122"/>
                    </a:lnTo>
                    <a:lnTo>
                      <a:pt x="205" y="107"/>
                    </a:lnTo>
                    <a:lnTo>
                      <a:pt x="207" y="91"/>
                    </a:lnTo>
                    <a:lnTo>
                      <a:pt x="205" y="75"/>
                    </a:lnTo>
                    <a:lnTo>
                      <a:pt x="204" y="62"/>
                    </a:lnTo>
                    <a:lnTo>
                      <a:pt x="200" y="38"/>
                    </a:lnTo>
                    <a:lnTo>
                      <a:pt x="195" y="26"/>
                    </a:lnTo>
                    <a:lnTo>
                      <a:pt x="191" y="17"/>
                    </a:lnTo>
                    <a:lnTo>
                      <a:pt x="182" y="0"/>
                    </a:lnTo>
                  </a:path>
                </a:pathLst>
              </a:custGeom>
              <a:noFill/>
              <a:ln w="23813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697" name="Line 173"/>
              <p:cNvSpPr>
                <a:spLocks noChangeShapeType="1"/>
              </p:cNvSpPr>
              <p:nvPr/>
            </p:nvSpPr>
            <p:spPr bwMode="auto">
              <a:xfrm flipV="1">
                <a:off x="1775" y="1888"/>
                <a:ext cx="42" cy="37"/>
              </a:xfrm>
              <a:prstGeom prst="line">
                <a:avLst/>
              </a:prstGeom>
              <a:noFill/>
              <a:ln w="23813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698" name="Freeform 174"/>
              <p:cNvSpPr>
                <a:spLocks/>
              </p:cNvSpPr>
              <p:nvPr/>
            </p:nvSpPr>
            <p:spPr bwMode="auto">
              <a:xfrm>
                <a:off x="1692" y="1910"/>
                <a:ext cx="83" cy="86"/>
              </a:xfrm>
              <a:custGeom>
                <a:avLst/>
                <a:gdLst>
                  <a:gd name="T0" fmla="*/ 53 w 248"/>
                  <a:gd name="T1" fmla="*/ 53 h 257"/>
                  <a:gd name="T2" fmla="*/ 53 w 248"/>
                  <a:gd name="T3" fmla="*/ 53 h 257"/>
                  <a:gd name="T4" fmla="*/ 53 w 248"/>
                  <a:gd name="T5" fmla="*/ 53 h 257"/>
                  <a:gd name="T6" fmla="*/ 53 w 248"/>
                  <a:gd name="T7" fmla="*/ 53 h 257"/>
                  <a:gd name="T8" fmla="*/ 53 w 248"/>
                  <a:gd name="T9" fmla="*/ 53 h 257"/>
                  <a:gd name="T10" fmla="*/ 53 w 248"/>
                  <a:gd name="T11" fmla="*/ 53 h 257"/>
                  <a:gd name="T12" fmla="*/ 53 w 248"/>
                  <a:gd name="T13" fmla="*/ 53 h 257"/>
                  <a:gd name="T14" fmla="*/ 53 w 248"/>
                  <a:gd name="T15" fmla="*/ 0 h 257"/>
                  <a:gd name="T16" fmla="*/ 53 w 248"/>
                  <a:gd name="T17" fmla="*/ 0 h 257"/>
                  <a:gd name="T18" fmla="*/ 53 w 248"/>
                  <a:gd name="T19" fmla="*/ 0 h 257"/>
                  <a:gd name="T20" fmla="*/ 53 w 248"/>
                  <a:gd name="T21" fmla="*/ 53 h 257"/>
                  <a:gd name="T22" fmla="*/ 53 w 248"/>
                  <a:gd name="T23" fmla="*/ 53 h 257"/>
                  <a:gd name="T24" fmla="*/ 53 w 248"/>
                  <a:gd name="T25" fmla="*/ 53 h 257"/>
                  <a:gd name="T26" fmla="*/ 53 w 248"/>
                  <a:gd name="T27" fmla="*/ 53 h 257"/>
                  <a:gd name="T28" fmla="*/ 53 w 248"/>
                  <a:gd name="T29" fmla="*/ 53 h 257"/>
                  <a:gd name="T30" fmla="*/ 53 w 248"/>
                  <a:gd name="T31" fmla="*/ 53 h 257"/>
                  <a:gd name="T32" fmla="*/ 53 w 248"/>
                  <a:gd name="T33" fmla="*/ 53 h 257"/>
                  <a:gd name="T34" fmla="*/ 53 w 248"/>
                  <a:gd name="T35" fmla="*/ 53 h 257"/>
                  <a:gd name="T36" fmla="*/ 53 w 248"/>
                  <a:gd name="T37" fmla="*/ 53 h 257"/>
                  <a:gd name="T38" fmla="*/ 0 w 248"/>
                  <a:gd name="T39" fmla="*/ 53 h 257"/>
                  <a:gd name="T40" fmla="*/ 0 w 248"/>
                  <a:gd name="T41" fmla="*/ 53 h 257"/>
                  <a:gd name="T42" fmla="*/ 53 w 248"/>
                  <a:gd name="T43" fmla="*/ 53 h 257"/>
                  <a:gd name="T44" fmla="*/ 53 w 248"/>
                  <a:gd name="T45" fmla="*/ 53 h 257"/>
                  <a:gd name="T46" fmla="*/ 53 w 248"/>
                  <a:gd name="T47" fmla="*/ 53 h 257"/>
                  <a:gd name="T48" fmla="*/ 53 w 248"/>
                  <a:gd name="T49" fmla="*/ 53 h 257"/>
                  <a:gd name="T50" fmla="*/ 53 w 248"/>
                  <a:gd name="T51" fmla="*/ 53 h 257"/>
                  <a:gd name="T52" fmla="*/ 53 w 248"/>
                  <a:gd name="T53" fmla="*/ 53 h 257"/>
                  <a:gd name="T54" fmla="*/ 53 w 248"/>
                  <a:gd name="T55" fmla="*/ 53 h 257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w 248"/>
                  <a:gd name="T85" fmla="*/ 0 h 257"/>
                  <a:gd name="T86" fmla="*/ 248 w 248"/>
                  <a:gd name="T87" fmla="*/ 257 h 257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T84" t="T85" r="T86" b="T87"/>
                <a:pathLst>
                  <a:path w="248" h="257">
                    <a:moveTo>
                      <a:pt x="248" y="44"/>
                    </a:moveTo>
                    <a:lnTo>
                      <a:pt x="238" y="33"/>
                    </a:lnTo>
                    <a:lnTo>
                      <a:pt x="227" y="24"/>
                    </a:lnTo>
                    <a:lnTo>
                      <a:pt x="214" y="16"/>
                    </a:lnTo>
                    <a:lnTo>
                      <a:pt x="203" y="11"/>
                    </a:lnTo>
                    <a:lnTo>
                      <a:pt x="187" y="5"/>
                    </a:lnTo>
                    <a:lnTo>
                      <a:pt x="171" y="3"/>
                    </a:lnTo>
                    <a:lnTo>
                      <a:pt x="155" y="0"/>
                    </a:lnTo>
                    <a:lnTo>
                      <a:pt x="138" y="0"/>
                    </a:lnTo>
                    <a:lnTo>
                      <a:pt x="104" y="1"/>
                    </a:lnTo>
                    <a:lnTo>
                      <a:pt x="77" y="8"/>
                    </a:lnTo>
                    <a:lnTo>
                      <a:pt x="52" y="18"/>
                    </a:lnTo>
                    <a:lnTo>
                      <a:pt x="42" y="25"/>
                    </a:lnTo>
                    <a:lnTo>
                      <a:pt x="34" y="34"/>
                    </a:lnTo>
                    <a:lnTo>
                      <a:pt x="25" y="42"/>
                    </a:lnTo>
                    <a:lnTo>
                      <a:pt x="18" y="52"/>
                    </a:lnTo>
                    <a:lnTo>
                      <a:pt x="12" y="62"/>
                    </a:lnTo>
                    <a:lnTo>
                      <a:pt x="8" y="75"/>
                    </a:lnTo>
                    <a:lnTo>
                      <a:pt x="2" y="103"/>
                    </a:lnTo>
                    <a:lnTo>
                      <a:pt x="0" y="135"/>
                    </a:lnTo>
                    <a:lnTo>
                      <a:pt x="0" y="157"/>
                    </a:lnTo>
                    <a:lnTo>
                      <a:pt x="4" y="177"/>
                    </a:lnTo>
                    <a:lnTo>
                      <a:pt x="8" y="195"/>
                    </a:lnTo>
                    <a:lnTo>
                      <a:pt x="16" y="212"/>
                    </a:lnTo>
                    <a:lnTo>
                      <a:pt x="25" y="226"/>
                    </a:lnTo>
                    <a:lnTo>
                      <a:pt x="37" y="237"/>
                    </a:lnTo>
                    <a:lnTo>
                      <a:pt x="50" y="248"/>
                    </a:lnTo>
                    <a:lnTo>
                      <a:pt x="66" y="257"/>
                    </a:lnTo>
                  </a:path>
                </a:pathLst>
              </a:custGeom>
              <a:noFill/>
              <a:ln w="23813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699" name="Freeform 175"/>
              <p:cNvSpPr>
                <a:spLocks/>
              </p:cNvSpPr>
              <p:nvPr/>
            </p:nvSpPr>
            <p:spPr bwMode="auto">
              <a:xfrm>
                <a:off x="1714" y="1925"/>
                <a:ext cx="61" cy="71"/>
              </a:xfrm>
              <a:custGeom>
                <a:avLst/>
                <a:gdLst>
                  <a:gd name="T0" fmla="*/ 55 w 182"/>
                  <a:gd name="T1" fmla="*/ 0 h 213"/>
                  <a:gd name="T2" fmla="*/ 55 w 182"/>
                  <a:gd name="T3" fmla="*/ 50 h 213"/>
                  <a:gd name="T4" fmla="*/ 0 w 182"/>
                  <a:gd name="T5" fmla="*/ 50 h 213"/>
                  <a:gd name="T6" fmla="*/ 0 60000 65536"/>
                  <a:gd name="T7" fmla="*/ 0 60000 65536"/>
                  <a:gd name="T8" fmla="*/ 0 60000 65536"/>
                  <a:gd name="T9" fmla="*/ 0 w 182"/>
                  <a:gd name="T10" fmla="*/ 0 h 213"/>
                  <a:gd name="T11" fmla="*/ 182 w 182"/>
                  <a:gd name="T12" fmla="*/ 213 h 213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82" h="213">
                    <a:moveTo>
                      <a:pt x="182" y="0"/>
                    </a:moveTo>
                    <a:lnTo>
                      <a:pt x="69" y="94"/>
                    </a:lnTo>
                    <a:lnTo>
                      <a:pt x="0" y="213"/>
                    </a:lnTo>
                  </a:path>
                </a:pathLst>
              </a:custGeom>
              <a:noFill/>
              <a:ln w="23813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700" name="Freeform 176"/>
              <p:cNvSpPr>
                <a:spLocks/>
              </p:cNvSpPr>
              <p:nvPr/>
            </p:nvSpPr>
            <p:spPr bwMode="auto">
              <a:xfrm>
                <a:off x="1576" y="2108"/>
                <a:ext cx="69" cy="89"/>
              </a:xfrm>
              <a:custGeom>
                <a:avLst/>
                <a:gdLst>
                  <a:gd name="T0" fmla="*/ 50 w 207"/>
                  <a:gd name="T1" fmla="*/ 50 h 267"/>
                  <a:gd name="T2" fmla="*/ 50 w 207"/>
                  <a:gd name="T3" fmla="*/ 50 h 267"/>
                  <a:gd name="T4" fmla="*/ 50 w 207"/>
                  <a:gd name="T5" fmla="*/ 50 h 267"/>
                  <a:gd name="T6" fmla="*/ 50 w 207"/>
                  <a:gd name="T7" fmla="*/ 0 h 267"/>
                  <a:gd name="T8" fmla="*/ 50 w 207"/>
                  <a:gd name="T9" fmla="*/ 0 h 267"/>
                  <a:gd name="T10" fmla="*/ 50 w 207"/>
                  <a:gd name="T11" fmla="*/ 0 h 267"/>
                  <a:gd name="T12" fmla="*/ 50 w 207"/>
                  <a:gd name="T13" fmla="*/ 50 h 267"/>
                  <a:gd name="T14" fmla="*/ 50 w 207"/>
                  <a:gd name="T15" fmla="*/ 50 h 267"/>
                  <a:gd name="T16" fmla="*/ 50 w 207"/>
                  <a:gd name="T17" fmla="*/ 50 h 267"/>
                  <a:gd name="T18" fmla="*/ 50 w 207"/>
                  <a:gd name="T19" fmla="*/ 50 h 267"/>
                  <a:gd name="T20" fmla="*/ 50 w 207"/>
                  <a:gd name="T21" fmla="*/ 50 h 267"/>
                  <a:gd name="T22" fmla="*/ 50 w 207"/>
                  <a:gd name="T23" fmla="*/ 50 h 267"/>
                  <a:gd name="T24" fmla="*/ 50 w 207"/>
                  <a:gd name="T25" fmla="*/ 50 h 267"/>
                  <a:gd name="T26" fmla="*/ 50 w 207"/>
                  <a:gd name="T27" fmla="*/ 50 h 267"/>
                  <a:gd name="T28" fmla="*/ 0 w 207"/>
                  <a:gd name="T29" fmla="*/ 50 h 267"/>
                  <a:gd name="T30" fmla="*/ 0 w 207"/>
                  <a:gd name="T31" fmla="*/ 50 h 267"/>
                  <a:gd name="T32" fmla="*/ 0 w 207"/>
                  <a:gd name="T33" fmla="*/ 50 h 267"/>
                  <a:gd name="T34" fmla="*/ 50 w 207"/>
                  <a:gd name="T35" fmla="*/ 50 h 267"/>
                  <a:gd name="T36" fmla="*/ 50 w 207"/>
                  <a:gd name="T37" fmla="*/ 50 h 267"/>
                  <a:gd name="T38" fmla="*/ 50 w 207"/>
                  <a:gd name="T39" fmla="*/ 50 h 267"/>
                  <a:gd name="T40" fmla="*/ 50 w 207"/>
                  <a:gd name="T41" fmla="*/ 50 h 267"/>
                  <a:gd name="T42" fmla="*/ 50 w 207"/>
                  <a:gd name="T43" fmla="*/ 50 h 267"/>
                  <a:gd name="T44" fmla="*/ 50 w 207"/>
                  <a:gd name="T45" fmla="*/ 50 h 267"/>
                  <a:gd name="T46" fmla="*/ 50 w 207"/>
                  <a:gd name="T47" fmla="*/ 50 h 267"/>
                  <a:gd name="T48" fmla="*/ 50 w 207"/>
                  <a:gd name="T49" fmla="*/ 50 h 267"/>
                  <a:gd name="T50" fmla="*/ 50 w 207"/>
                  <a:gd name="T51" fmla="*/ 50 h 267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207"/>
                  <a:gd name="T79" fmla="*/ 0 h 267"/>
                  <a:gd name="T80" fmla="*/ 207 w 207"/>
                  <a:gd name="T81" fmla="*/ 267 h 267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207" h="267">
                    <a:moveTo>
                      <a:pt x="207" y="13"/>
                    </a:moveTo>
                    <a:lnTo>
                      <a:pt x="192" y="6"/>
                    </a:lnTo>
                    <a:lnTo>
                      <a:pt x="175" y="2"/>
                    </a:lnTo>
                    <a:lnTo>
                      <a:pt x="157" y="0"/>
                    </a:lnTo>
                    <a:lnTo>
                      <a:pt x="137" y="0"/>
                    </a:lnTo>
                    <a:lnTo>
                      <a:pt x="103" y="1"/>
                    </a:lnTo>
                    <a:lnTo>
                      <a:pt x="76" y="7"/>
                    </a:lnTo>
                    <a:lnTo>
                      <a:pt x="52" y="18"/>
                    </a:lnTo>
                    <a:lnTo>
                      <a:pt x="41" y="24"/>
                    </a:lnTo>
                    <a:lnTo>
                      <a:pt x="33" y="33"/>
                    </a:lnTo>
                    <a:lnTo>
                      <a:pt x="24" y="41"/>
                    </a:lnTo>
                    <a:lnTo>
                      <a:pt x="18" y="52"/>
                    </a:lnTo>
                    <a:lnTo>
                      <a:pt x="11" y="62"/>
                    </a:lnTo>
                    <a:lnTo>
                      <a:pt x="7" y="75"/>
                    </a:lnTo>
                    <a:lnTo>
                      <a:pt x="1" y="102"/>
                    </a:lnTo>
                    <a:lnTo>
                      <a:pt x="0" y="135"/>
                    </a:lnTo>
                    <a:lnTo>
                      <a:pt x="1" y="159"/>
                    </a:lnTo>
                    <a:lnTo>
                      <a:pt x="5" y="184"/>
                    </a:lnTo>
                    <a:lnTo>
                      <a:pt x="11" y="203"/>
                    </a:lnTo>
                    <a:lnTo>
                      <a:pt x="23" y="223"/>
                    </a:lnTo>
                    <a:lnTo>
                      <a:pt x="28" y="229"/>
                    </a:lnTo>
                    <a:lnTo>
                      <a:pt x="36" y="237"/>
                    </a:lnTo>
                    <a:lnTo>
                      <a:pt x="53" y="250"/>
                    </a:lnTo>
                    <a:lnTo>
                      <a:pt x="72" y="259"/>
                    </a:lnTo>
                    <a:lnTo>
                      <a:pt x="83" y="263"/>
                    </a:lnTo>
                    <a:lnTo>
                      <a:pt x="96" y="267"/>
                    </a:lnTo>
                  </a:path>
                </a:pathLst>
              </a:custGeom>
              <a:noFill/>
              <a:ln w="23813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701" name="Freeform 177"/>
              <p:cNvSpPr>
                <a:spLocks/>
              </p:cNvSpPr>
              <p:nvPr/>
            </p:nvSpPr>
            <p:spPr bwMode="auto">
              <a:xfrm>
                <a:off x="1608" y="2112"/>
                <a:ext cx="37" cy="85"/>
              </a:xfrm>
              <a:custGeom>
                <a:avLst/>
                <a:gdLst>
                  <a:gd name="T0" fmla="*/ 50 w 111"/>
                  <a:gd name="T1" fmla="*/ 0 h 254"/>
                  <a:gd name="T2" fmla="*/ 50 w 111"/>
                  <a:gd name="T3" fmla="*/ 53 h 254"/>
                  <a:gd name="T4" fmla="*/ 0 w 111"/>
                  <a:gd name="T5" fmla="*/ 53 h 254"/>
                  <a:gd name="T6" fmla="*/ 0 60000 65536"/>
                  <a:gd name="T7" fmla="*/ 0 60000 65536"/>
                  <a:gd name="T8" fmla="*/ 0 60000 65536"/>
                  <a:gd name="T9" fmla="*/ 0 w 111"/>
                  <a:gd name="T10" fmla="*/ 0 h 254"/>
                  <a:gd name="T11" fmla="*/ 111 w 111"/>
                  <a:gd name="T12" fmla="*/ 254 h 25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11" h="254">
                    <a:moveTo>
                      <a:pt x="111" y="0"/>
                    </a:moveTo>
                    <a:lnTo>
                      <a:pt x="39" y="124"/>
                    </a:lnTo>
                    <a:lnTo>
                      <a:pt x="0" y="254"/>
                    </a:lnTo>
                  </a:path>
                </a:pathLst>
              </a:custGeom>
              <a:noFill/>
              <a:ln w="23813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702" name="Freeform 178"/>
              <p:cNvSpPr>
                <a:spLocks/>
              </p:cNvSpPr>
              <p:nvPr/>
            </p:nvSpPr>
            <p:spPr bwMode="auto">
              <a:xfrm>
                <a:off x="1608" y="2112"/>
                <a:ext cx="59" cy="86"/>
              </a:xfrm>
              <a:custGeom>
                <a:avLst/>
                <a:gdLst>
                  <a:gd name="T0" fmla="*/ 0 w 176"/>
                  <a:gd name="T1" fmla="*/ 56 h 256"/>
                  <a:gd name="T2" fmla="*/ 55 w 176"/>
                  <a:gd name="T3" fmla="*/ 56 h 256"/>
                  <a:gd name="T4" fmla="*/ 55 w 176"/>
                  <a:gd name="T5" fmla="*/ 56 h 256"/>
                  <a:gd name="T6" fmla="*/ 55 w 176"/>
                  <a:gd name="T7" fmla="*/ 56 h 256"/>
                  <a:gd name="T8" fmla="*/ 55 w 176"/>
                  <a:gd name="T9" fmla="*/ 56 h 256"/>
                  <a:gd name="T10" fmla="*/ 55 w 176"/>
                  <a:gd name="T11" fmla="*/ 56 h 256"/>
                  <a:gd name="T12" fmla="*/ 55 w 176"/>
                  <a:gd name="T13" fmla="*/ 56 h 256"/>
                  <a:gd name="T14" fmla="*/ 55 w 176"/>
                  <a:gd name="T15" fmla="*/ 56 h 256"/>
                  <a:gd name="T16" fmla="*/ 55 w 176"/>
                  <a:gd name="T17" fmla="*/ 56 h 256"/>
                  <a:gd name="T18" fmla="*/ 55 w 176"/>
                  <a:gd name="T19" fmla="*/ 56 h 256"/>
                  <a:gd name="T20" fmla="*/ 55 w 176"/>
                  <a:gd name="T21" fmla="*/ 56 h 256"/>
                  <a:gd name="T22" fmla="*/ 55 w 176"/>
                  <a:gd name="T23" fmla="*/ 56 h 256"/>
                  <a:gd name="T24" fmla="*/ 55 w 176"/>
                  <a:gd name="T25" fmla="*/ 56 h 256"/>
                  <a:gd name="T26" fmla="*/ 55 w 176"/>
                  <a:gd name="T27" fmla="*/ 56 h 256"/>
                  <a:gd name="T28" fmla="*/ 55 w 176"/>
                  <a:gd name="T29" fmla="*/ 56 h 256"/>
                  <a:gd name="T30" fmla="*/ 55 w 176"/>
                  <a:gd name="T31" fmla="*/ 56 h 256"/>
                  <a:gd name="T32" fmla="*/ 55 w 176"/>
                  <a:gd name="T33" fmla="*/ 56 h 256"/>
                  <a:gd name="T34" fmla="*/ 55 w 176"/>
                  <a:gd name="T35" fmla="*/ 56 h 256"/>
                  <a:gd name="T36" fmla="*/ 55 w 176"/>
                  <a:gd name="T37" fmla="*/ 56 h 256"/>
                  <a:gd name="T38" fmla="*/ 55 w 176"/>
                  <a:gd name="T39" fmla="*/ 56 h 256"/>
                  <a:gd name="T40" fmla="*/ 55 w 176"/>
                  <a:gd name="T41" fmla="*/ 56 h 256"/>
                  <a:gd name="T42" fmla="*/ 55 w 176"/>
                  <a:gd name="T43" fmla="*/ 56 h 256"/>
                  <a:gd name="T44" fmla="*/ 55 w 176"/>
                  <a:gd name="T45" fmla="*/ 56 h 256"/>
                  <a:gd name="T46" fmla="*/ 55 w 176"/>
                  <a:gd name="T47" fmla="*/ 56 h 256"/>
                  <a:gd name="T48" fmla="*/ 55 w 176"/>
                  <a:gd name="T49" fmla="*/ 56 h 256"/>
                  <a:gd name="T50" fmla="*/ 55 w 176"/>
                  <a:gd name="T51" fmla="*/ 56 h 256"/>
                  <a:gd name="T52" fmla="*/ 55 w 176"/>
                  <a:gd name="T53" fmla="*/ 0 h 25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176"/>
                  <a:gd name="T82" fmla="*/ 0 h 256"/>
                  <a:gd name="T83" fmla="*/ 176 w 176"/>
                  <a:gd name="T84" fmla="*/ 256 h 25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176" h="256">
                    <a:moveTo>
                      <a:pt x="0" y="254"/>
                    </a:moveTo>
                    <a:lnTo>
                      <a:pt x="19" y="255"/>
                    </a:lnTo>
                    <a:lnTo>
                      <a:pt x="41" y="256"/>
                    </a:lnTo>
                    <a:lnTo>
                      <a:pt x="57" y="255"/>
                    </a:lnTo>
                    <a:lnTo>
                      <a:pt x="72" y="254"/>
                    </a:lnTo>
                    <a:lnTo>
                      <a:pt x="85" y="250"/>
                    </a:lnTo>
                    <a:lnTo>
                      <a:pt x="100" y="247"/>
                    </a:lnTo>
                    <a:lnTo>
                      <a:pt x="111" y="242"/>
                    </a:lnTo>
                    <a:lnTo>
                      <a:pt x="123" y="237"/>
                    </a:lnTo>
                    <a:lnTo>
                      <a:pt x="132" y="229"/>
                    </a:lnTo>
                    <a:lnTo>
                      <a:pt x="142" y="223"/>
                    </a:lnTo>
                    <a:lnTo>
                      <a:pt x="149" y="212"/>
                    </a:lnTo>
                    <a:lnTo>
                      <a:pt x="157" y="203"/>
                    </a:lnTo>
                    <a:lnTo>
                      <a:pt x="162" y="192"/>
                    </a:lnTo>
                    <a:lnTo>
                      <a:pt x="167" y="180"/>
                    </a:lnTo>
                    <a:lnTo>
                      <a:pt x="170" y="166"/>
                    </a:lnTo>
                    <a:lnTo>
                      <a:pt x="173" y="153"/>
                    </a:lnTo>
                    <a:lnTo>
                      <a:pt x="175" y="137"/>
                    </a:lnTo>
                    <a:lnTo>
                      <a:pt x="176" y="122"/>
                    </a:lnTo>
                    <a:lnTo>
                      <a:pt x="175" y="98"/>
                    </a:lnTo>
                    <a:lnTo>
                      <a:pt x="171" y="79"/>
                    </a:lnTo>
                    <a:lnTo>
                      <a:pt x="166" y="59"/>
                    </a:lnTo>
                    <a:lnTo>
                      <a:pt x="159" y="44"/>
                    </a:lnTo>
                    <a:lnTo>
                      <a:pt x="150" y="28"/>
                    </a:lnTo>
                    <a:lnTo>
                      <a:pt x="138" y="17"/>
                    </a:lnTo>
                    <a:lnTo>
                      <a:pt x="125" y="6"/>
                    </a:lnTo>
                    <a:lnTo>
                      <a:pt x="111" y="0"/>
                    </a:lnTo>
                  </a:path>
                </a:pathLst>
              </a:custGeom>
              <a:noFill/>
              <a:ln w="23813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703" name="Line 179"/>
              <p:cNvSpPr>
                <a:spLocks noChangeShapeType="1"/>
              </p:cNvSpPr>
              <p:nvPr/>
            </p:nvSpPr>
            <p:spPr bwMode="auto">
              <a:xfrm flipV="1">
                <a:off x="1645" y="1996"/>
                <a:ext cx="69" cy="116"/>
              </a:xfrm>
              <a:prstGeom prst="line">
                <a:avLst/>
              </a:prstGeom>
              <a:noFill/>
              <a:ln w="23813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704" name="Line 180"/>
              <p:cNvSpPr>
                <a:spLocks noChangeShapeType="1"/>
              </p:cNvSpPr>
              <p:nvPr/>
            </p:nvSpPr>
            <p:spPr bwMode="auto">
              <a:xfrm flipH="1">
                <a:off x="1817" y="1831"/>
                <a:ext cx="76" cy="57"/>
              </a:xfrm>
              <a:prstGeom prst="line">
                <a:avLst/>
              </a:prstGeom>
              <a:noFill/>
              <a:ln w="23813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705" name="Freeform 181"/>
              <p:cNvSpPr>
                <a:spLocks/>
              </p:cNvSpPr>
              <p:nvPr/>
            </p:nvSpPr>
            <p:spPr bwMode="auto">
              <a:xfrm>
                <a:off x="1492" y="2486"/>
                <a:ext cx="57" cy="88"/>
              </a:xfrm>
              <a:custGeom>
                <a:avLst/>
                <a:gdLst>
                  <a:gd name="T0" fmla="*/ 0 w 171"/>
                  <a:gd name="T1" fmla="*/ 47 h 265"/>
                  <a:gd name="T2" fmla="*/ 50 w 171"/>
                  <a:gd name="T3" fmla="*/ 47 h 265"/>
                  <a:gd name="T4" fmla="*/ 50 w 171"/>
                  <a:gd name="T5" fmla="*/ 47 h 265"/>
                  <a:gd name="T6" fmla="*/ 50 w 171"/>
                  <a:gd name="T7" fmla="*/ 47 h 265"/>
                  <a:gd name="T8" fmla="*/ 50 w 171"/>
                  <a:gd name="T9" fmla="*/ 47 h 265"/>
                  <a:gd name="T10" fmla="*/ 50 w 171"/>
                  <a:gd name="T11" fmla="*/ 47 h 265"/>
                  <a:gd name="T12" fmla="*/ 50 w 171"/>
                  <a:gd name="T13" fmla="*/ 47 h 265"/>
                  <a:gd name="T14" fmla="*/ 50 w 171"/>
                  <a:gd name="T15" fmla="*/ 47 h 265"/>
                  <a:gd name="T16" fmla="*/ 50 w 171"/>
                  <a:gd name="T17" fmla="*/ 47 h 265"/>
                  <a:gd name="T18" fmla="*/ 50 w 171"/>
                  <a:gd name="T19" fmla="*/ 47 h 265"/>
                  <a:gd name="T20" fmla="*/ 50 w 171"/>
                  <a:gd name="T21" fmla="*/ 47 h 265"/>
                  <a:gd name="T22" fmla="*/ 50 w 171"/>
                  <a:gd name="T23" fmla="*/ 47 h 265"/>
                  <a:gd name="T24" fmla="*/ 50 w 171"/>
                  <a:gd name="T25" fmla="*/ 47 h 265"/>
                  <a:gd name="T26" fmla="*/ 50 w 171"/>
                  <a:gd name="T27" fmla="*/ 47 h 265"/>
                  <a:gd name="T28" fmla="*/ 50 w 171"/>
                  <a:gd name="T29" fmla="*/ 47 h 265"/>
                  <a:gd name="T30" fmla="*/ 50 w 171"/>
                  <a:gd name="T31" fmla="*/ 47 h 265"/>
                  <a:gd name="T32" fmla="*/ 50 w 171"/>
                  <a:gd name="T33" fmla="*/ 47 h 265"/>
                  <a:gd name="T34" fmla="*/ 50 w 171"/>
                  <a:gd name="T35" fmla="*/ 47 h 265"/>
                  <a:gd name="T36" fmla="*/ 50 w 171"/>
                  <a:gd name="T37" fmla="*/ 47 h 265"/>
                  <a:gd name="T38" fmla="*/ 50 w 171"/>
                  <a:gd name="T39" fmla="*/ 47 h 265"/>
                  <a:gd name="T40" fmla="*/ 50 w 171"/>
                  <a:gd name="T41" fmla="*/ 47 h 265"/>
                  <a:gd name="T42" fmla="*/ 50 w 171"/>
                  <a:gd name="T43" fmla="*/ 47 h 265"/>
                  <a:gd name="T44" fmla="*/ 50 w 171"/>
                  <a:gd name="T45" fmla="*/ 47 h 265"/>
                  <a:gd name="T46" fmla="*/ 50 w 171"/>
                  <a:gd name="T47" fmla="*/ 47 h 265"/>
                  <a:gd name="T48" fmla="*/ 50 w 171"/>
                  <a:gd name="T49" fmla="*/ 47 h 265"/>
                  <a:gd name="T50" fmla="*/ 50 w 171"/>
                  <a:gd name="T51" fmla="*/ 47 h 265"/>
                  <a:gd name="T52" fmla="*/ 50 w 171"/>
                  <a:gd name="T53" fmla="*/ 47 h 265"/>
                  <a:gd name="T54" fmla="*/ 50 w 171"/>
                  <a:gd name="T55" fmla="*/ 47 h 265"/>
                  <a:gd name="T56" fmla="*/ 50 w 171"/>
                  <a:gd name="T57" fmla="*/ 47 h 265"/>
                  <a:gd name="T58" fmla="*/ 50 w 171"/>
                  <a:gd name="T59" fmla="*/ 47 h 265"/>
                  <a:gd name="T60" fmla="*/ 50 w 171"/>
                  <a:gd name="T61" fmla="*/ 47 h 265"/>
                  <a:gd name="T62" fmla="*/ 50 w 171"/>
                  <a:gd name="T63" fmla="*/ 0 h 265"/>
                  <a:gd name="T64" fmla="*/ 50 w 171"/>
                  <a:gd name="T65" fmla="*/ 0 h 265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171"/>
                  <a:gd name="T100" fmla="*/ 0 h 265"/>
                  <a:gd name="T101" fmla="*/ 171 w 171"/>
                  <a:gd name="T102" fmla="*/ 265 h 265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171" h="265">
                    <a:moveTo>
                      <a:pt x="0" y="263"/>
                    </a:moveTo>
                    <a:lnTo>
                      <a:pt x="16" y="263"/>
                    </a:lnTo>
                    <a:lnTo>
                      <a:pt x="34" y="265"/>
                    </a:lnTo>
                    <a:lnTo>
                      <a:pt x="49" y="263"/>
                    </a:lnTo>
                    <a:lnTo>
                      <a:pt x="65" y="262"/>
                    </a:lnTo>
                    <a:lnTo>
                      <a:pt x="71" y="259"/>
                    </a:lnTo>
                    <a:lnTo>
                      <a:pt x="79" y="258"/>
                    </a:lnTo>
                    <a:lnTo>
                      <a:pt x="93" y="256"/>
                    </a:lnTo>
                    <a:lnTo>
                      <a:pt x="105" y="250"/>
                    </a:lnTo>
                    <a:lnTo>
                      <a:pt x="117" y="245"/>
                    </a:lnTo>
                    <a:lnTo>
                      <a:pt x="126" y="237"/>
                    </a:lnTo>
                    <a:lnTo>
                      <a:pt x="136" y="231"/>
                    </a:lnTo>
                    <a:lnTo>
                      <a:pt x="143" y="221"/>
                    </a:lnTo>
                    <a:lnTo>
                      <a:pt x="151" y="212"/>
                    </a:lnTo>
                    <a:lnTo>
                      <a:pt x="156" y="200"/>
                    </a:lnTo>
                    <a:lnTo>
                      <a:pt x="158" y="193"/>
                    </a:lnTo>
                    <a:lnTo>
                      <a:pt x="162" y="188"/>
                    </a:lnTo>
                    <a:lnTo>
                      <a:pt x="165" y="174"/>
                    </a:lnTo>
                    <a:lnTo>
                      <a:pt x="169" y="161"/>
                    </a:lnTo>
                    <a:lnTo>
                      <a:pt x="170" y="145"/>
                    </a:lnTo>
                    <a:lnTo>
                      <a:pt x="171" y="130"/>
                    </a:lnTo>
                    <a:lnTo>
                      <a:pt x="169" y="103"/>
                    </a:lnTo>
                    <a:lnTo>
                      <a:pt x="166" y="90"/>
                    </a:lnTo>
                    <a:lnTo>
                      <a:pt x="165" y="79"/>
                    </a:lnTo>
                    <a:lnTo>
                      <a:pt x="161" y="68"/>
                    </a:lnTo>
                    <a:lnTo>
                      <a:pt x="157" y="59"/>
                    </a:lnTo>
                    <a:lnTo>
                      <a:pt x="148" y="42"/>
                    </a:lnTo>
                    <a:lnTo>
                      <a:pt x="140" y="33"/>
                    </a:lnTo>
                    <a:lnTo>
                      <a:pt x="134" y="26"/>
                    </a:lnTo>
                    <a:lnTo>
                      <a:pt x="118" y="14"/>
                    </a:lnTo>
                    <a:lnTo>
                      <a:pt x="99" y="5"/>
                    </a:lnTo>
                    <a:lnTo>
                      <a:pt x="88" y="1"/>
                    </a:lnTo>
                    <a:lnTo>
                      <a:pt x="78" y="0"/>
                    </a:lnTo>
                  </a:path>
                </a:pathLst>
              </a:custGeom>
              <a:noFill/>
              <a:ln w="23813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706" name="Freeform 182"/>
              <p:cNvSpPr>
                <a:spLocks/>
              </p:cNvSpPr>
              <p:nvPr/>
            </p:nvSpPr>
            <p:spPr bwMode="auto">
              <a:xfrm>
                <a:off x="1459" y="2484"/>
                <a:ext cx="59" cy="90"/>
              </a:xfrm>
              <a:custGeom>
                <a:avLst/>
                <a:gdLst>
                  <a:gd name="T0" fmla="*/ 42 w 179"/>
                  <a:gd name="T1" fmla="*/ 56 h 268"/>
                  <a:gd name="T2" fmla="*/ 42 w 179"/>
                  <a:gd name="T3" fmla="*/ 0 h 268"/>
                  <a:gd name="T4" fmla="*/ 42 w 179"/>
                  <a:gd name="T5" fmla="*/ 0 h 268"/>
                  <a:gd name="T6" fmla="*/ 42 w 179"/>
                  <a:gd name="T7" fmla="*/ 0 h 268"/>
                  <a:gd name="T8" fmla="*/ 42 w 179"/>
                  <a:gd name="T9" fmla="*/ 56 h 268"/>
                  <a:gd name="T10" fmla="*/ 42 w 179"/>
                  <a:gd name="T11" fmla="*/ 56 h 268"/>
                  <a:gd name="T12" fmla="*/ 42 w 179"/>
                  <a:gd name="T13" fmla="*/ 56 h 268"/>
                  <a:gd name="T14" fmla="*/ 42 w 179"/>
                  <a:gd name="T15" fmla="*/ 56 h 268"/>
                  <a:gd name="T16" fmla="*/ 42 w 179"/>
                  <a:gd name="T17" fmla="*/ 56 h 268"/>
                  <a:gd name="T18" fmla="*/ 42 w 179"/>
                  <a:gd name="T19" fmla="*/ 56 h 268"/>
                  <a:gd name="T20" fmla="*/ 42 w 179"/>
                  <a:gd name="T21" fmla="*/ 56 h 268"/>
                  <a:gd name="T22" fmla="*/ 42 w 179"/>
                  <a:gd name="T23" fmla="*/ 56 h 268"/>
                  <a:gd name="T24" fmla="*/ 42 w 179"/>
                  <a:gd name="T25" fmla="*/ 56 h 268"/>
                  <a:gd name="T26" fmla="*/ 0 w 179"/>
                  <a:gd name="T27" fmla="*/ 56 h 268"/>
                  <a:gd name="T28" fmla="*/ 0 w 179"/>
                  <a:gd name="T29" fmla="*/ 56 h 268"/>
                  <a:gd name="T30" fmla="*/ 0 w 179"/>
                  <a:gd name="T31" fmla="*/ 56 h 268"/>
                  <a:gd name="T32" fmla="*/ 42 w 179"/>
                  <a:gd name="T33" fmla="*/ 56 h 268"/>
                  <a:gd name="T34" fmla="*/ 42 w 179"/>
                  <a:gd name="T35" fmla="*/ 56 h 268"/>
                  <a:gd name="T36" fmla="*/ 42 w 179"/>
                  <a:gd name="T37" fmla="*/ 56 h 268"/>
                  <a:gd name="T38" fmla="*/ 42 w 179"/>
                  <a:gd name="T39" fmla="*/ 56 h 268"/>
                  <a:gd name="T40" fmla="*/ 42 w 179"/>
                  <a:gd name="T41" fmla="*/ 56 h 268"/>
                  <a:gd name="T42" fmla="*/ 42 w 179"/>
                  <a:gd name="T43" fmla="*/ 56 h 268"/>
                  <a:gd name="T44" fmla="*/ 42 w 179"/>
                  <a:gd name="T45" fmla="*/ 56 h 268"/>
                  <a:gd name="T46" fmla="*/ 42 w 179"/>
                  <a:gd name="T47" fmla="*/ 56 h 268"/>
                  <a:gd name="T48" fmla="*/ 42 w 179"/>
                  <a:gd name="T49" fmla="*/ 56 h 268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79"/>
                  <a:gd name="T76" fmla="*/ 0 h 268"/>
                  <a:gd name="T77" fmla="*/ 179 w 179"/>
                  <a:gd name="T78" fmla="*/ 268 h 268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79" h="268">
                    <a:moveTo>
                      <a:pt x="179" y="5"/>
                    </a:moveTo>
                    <a:lnTo>
                      <a:pt x="157" y="1"/>
                    </a:lnTo>
                    <a:lnTo>
                      <a:pt x="135" y="0"/>
                    </a:lnTo>
                    <a:lnTo>
                      <a:pt x="102" y="1"/>
                    </a:lnTo>
                    <a:lnTo>
                      <a:pt x="75" y="8"/>
                    </a:lnTo>
                    <a:lnTo>
                      <a:pt x="62" y="12"/>
                    </a:lnTo>
                    <a:lnTo>
                      <a:pt x="52" y="18"/>
                    </a:lnTo>
                    <a:lnTo>
                      <a:pt x="41" y="25"/>
                    </a:lnTo>
                    <a:lnTo>
                      <a:pt x="34" y="34"/>
                    </a:lnTo>
                    <a:lnTo>
                      <a:pt x="25" y="41"/>
                    </a:lnTo>
                    <a:lnTo>
                      <a:pt x="18" y="52"/>
                    </a:lnTo>
                    <a:lnTo>
                      <a:pt x="12" y="62"/>
                    </a:lnTo>
                    <a:lnTo>
                      <a:pt x="8" y="75"/>
                    </a:lnTo>
                    <a:lnTo>
                      <a:pt x="1" y="102"/>
                    </a:lnTo>
                    <a:lnTo>
                      <a:pt x="0" y="135"/>
                    </a:lnTo>
                    <a:lnTo>
                      <a:pt x="1" y="161"/>
                    </a:lnTo>
                    <a:lnTo>
                      <a:pt x="5" y="185"/>
                    </a:lnTo>
                    <a:lnTo>
                      <a:pt x="8" y="196"/>
                    </a:lnTo>
                    <a:lnTo>
                      <a:pt x="13" y="206"/>
                    </a:lnTo>
                    <a:lnTo>
                      <a:pt x="25" y="226"/>
                    </a:lnTo>
                    <a:lnTo>
                      <a:pt x="39" y="240"/>
                    </a:lnTo>
                    <a:lnTo>
                      <a:pt x="56" y="253"/>
                    </a:lnTo>
                    <a:lnTo>
                      <a:pt x="65" y="257"/>
                    </a:lnTo>
                    <a:lnTo>
                      <a:pt x="76" y="262"/>
                    </a:lnTo>
                    <a:lnTo>
                      <a:pt x="101" y="268"/>
                    </a:lnTo>
                  </a:path>
                </a:pathLst>
              </a:custGeom>
              <a:noFill/>
              <a:ln w="23813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707" name="Freeform 183"/>
              <p:cNvSpPr>
                <a:spLocks/>
              </p:cNvSpPr>
              <p:nvPr/>
            </p:nvSpPr>
            <p:spPr bwMode="auto">
              <a:xfrm>
                <a:off x="1370" y="2895"/>
                <a:ext cx="31" cy="86"/>
              </a:xfrm>
              <a:custGeom>
                <a:avLst/>
                <a:gdLst>
                  <a:gd name="T0" fmla="*/ 71 w 91"/>
                  <a:gd name="T1" fmla="*/ 0 h 258"/>
                  <a:gd name="T2" fmla="*/ 71 w 91"/>
                  <a:gd name="T3" fmla="*/ 50 h 258"/>
                  <a:gd name="T4" fmla="*/ 0 w 91"/>
                  <a:gd name="T5" fmla="*/ 50 h 258"/>
                  <a:gd name="T6" fmla="*/ 0 60000 65536"/>
                  <a:gd name="T7" fmla="*/ 0 60000 65536"/>
                  <a:gd name="T8" fmla="*/ 0 60000 65536"/>
                  <a:gd name="T9" fmla="*/ 0 w 91"/>
                  <a:gd name="T10" fmla="*/ 0 h 258"/>
                  <a:gd name="T11" fmla="*/ 91 w 91"/>
                  <a:gd name="T12" fmla="*/ 258 h 25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91" h="258">
                    <a:moveTo>
                      <a:pt x="91" y="0"/>
                    </a:moveTo>
                    <a:lnTo>
                      <a:pt x="55" y="128"/>
                    </a:lnTo>
                    <a:lnTo>
                      <a:pt x="0" y="258"/>
                    </a:lnTo>
                  </a:path>
                </a:pathLst>
              </a:custGeom>
              <a:noFill/>
              <a:ln w="23813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708" name="Freeform 184"/>
              <p:cNvSpPr>
                <a:spLocks/>
              </p:cNvSpPr>
              <p:nvPr/>
            </p:nvSpPr>
            <p:spPr bwMode="auto">
              <a:xfrm>
                <a:off x="1343" y="2894"/>
                <a:ext cx="58" cy="87"/>
              </a:xfrm>
              <a:custGeom>
                <a:avLst/>
                <a:gdLst>
                  <a:gd name="T0" fmla="*/ 50 w 174"/>
                  <a:gd name="T1" fmla="*/ 47 h 262"/>
                  <a:gd name="T2" fmla="*/ 50 w 174"/>
                  <a:gd name="T3" fmla="*/ 0 h 262"/>
                  <a:gd name="T4" fmla="*/ 50 w 174"/>
                  <a:gd name="T5" fmla="*/ 0 h 262"/>
                  <a:gd name="T6" fmla="*/ 50 w 174"/>
                  <a:gd name="T7" fmla="*/ 0 h 262"/>
                  <a:gd name="T8" fmla="*/ 50 w 174"/>
                  <a:gd name="T9" fmla="*/ 47 h 262"/>
                  <a:gd name="T10" fmla="*/ 50 w 174"/>
                  <a:gd name="T11" fmla="*/ 47 h 262"/>
                  <a:gd name="T12" fmla="*/ 50 w 174"/>
                  <a:gd name="T13" fmla="*/ 47 h 262"/>
                  <a:gd name="T14" fmla="*/ 50 w 174"/>
                  <a:gd name="T15" fmla="*/ 47 h 262"/>
                  <a:gd name="T16" fmla="*/ 50 w 174"/>
                  <a:gd name="T17" fmla="*/ 47 h 262"/>
                  <a:gd name="T18" fmla="*/ 50 w 174"/>
                  <a:gd name="T19" fmla="*/ 47 h 262"/>
                  <a:gd name="T20" fmla="*/ 50 w 174"/>
                  <a:gd name="T21" fmla="*/ 47 h 262"/>
                  <a:gd name="T22" fmla="*/ 50 w 174"/>
                  <a:gd name="T23" fmla="*/ 47 h 262"/>
                  <a:gd name="T24" fmla="*/ 50 w 174"/>
                  <a:gd name="T25" fmla="*/ 47 h 262"/>
                  <a:gd name="T26" fmla="*/ 50 w 174"/>
                  <a:gd name="T27" fmla="*/ 47 h 262"/>
                  <a:gd name="T28" fmla="*/ 0 w 174"/>
                  <a:gd name="T29" fmla="*/ 47 h 262"/>
                  <a:gd name="T30" fmla="*/ 50 w 174"/>
                  <a:gd name="T31" fmla="*/ 47 h 262"/>
                  <a:gd name="T32" fmla="*/ 50 w 174"/>
                  <a:gd name="T33" fmla="*/ 47 h 262"/>
                  <a:gd name="T34" fmla="*/ 50 w 174"/>
                  <a:gd name="T35" fmla="*/ 47 h 262"/>
                  <a:gd name="T36" fmla="*/ 50 w 174"/>
                  <a:gd name="T37" fmla="*/ 47 h 262"/>
                  <a:gd name="T38" fmla="*/ 50 w 174"/>
                  <a:gd name="T39" fmla="*/ 47 h 262"/>
                  <a:gd name="T40" fmla="*/ 50 w 174"/>
                  <a:gd name="T41" fmla="*/ 47 h 262"/>
                  <a:gd name="T42" fmla="*/ 50 w 174"/>
                  <a:gd name="T43" fmla="*/ 47 h 262"/>
                  <a:gd name="T44" fmla="*/ 50 w 174"/>
                  <a:gd name="T45" fmla="*/ 47 h 262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174"/>
                  <a:gd name="T70" fmla="*/ 0 h 262"/>
                  <a:gd name="T71" fmla="*/ 174 w 174"/>
                  <a:gd name="T72" fmla="*/ 262 h 262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174" h="262">
                    <a:moveTo>
                      <a:pt x="174" y="4"/>
                    </a:moveTo>
                    <a:lnTo>
                      <a:pt x="155" y="0"/>
                    </a:lnTo>
                    <a:lnTo>
                      <a:pt x="135" y="0"/>
                    </a:lnTo>
                    <a:lnTo>
                      <a:pt x="103" y="1"/>
                    </a:lnTo>
                    <a:lnTo>
                      <a:pt x="76" y="8"/>
                    </a:lnTo>
                    <a:lnTo>
                      <a:pt x="63" y="12"/>
                    </a:lnTo>
                    <a:lnTo>
                      <a:pt x="52" y="18"/>
                    </a:lnTo>
                    <a:lnTo>
                      <a:pt x="42" y="25"/>
                    </a:lnTo>
                    <a:lnTo>
                      <a:pt x="34" y="34"/>
                    </a:lnTo>
                    <a:lnTo>
                      <a:pt x="25" y="42"/>
                    </a:lnTo>
                    <a:lnTo>
                      <a:pt x="18" y="52"/>
                    </a:lnTo>
                    <a:lnTo>
                      <a:pt x="12" y="62"/>
                    </a:lnTo>
                    <a:lnTo>
                      <a:pt x="8" y="75"/>
                    </a:lnTo>
                    <a:lnTo>
                      <a:pt x="2" y="103"/>
                    </a:lnTo>
                    <a:lnTo>
                      <a:pt x="0" y="135"/>
                    </a:lnTo>
                    <a:lnTo>
                      <a:pt x="2" y="160"/>
                    </a:lnTo>
                    <a:lnTo>
                      <a:pt x="6" y="182"/>
                    </a:lnTo>
                    <a:lnTo>
                      <a:pt x="12" y="201"/>
                    </a:lnTo>
                    <a:lnTo>
                      <a:pt x="21" y="218"/>
                    </a:lnTo>
                    <a:lnTo>
                      <a:pt x="33" y="232"/>
                    </a:lnTo>
                    <a:lnTo>
                      <a:pt x="47" y="244"/>
                    </a:lnTo>
                    <a:lnTo>
                      <a:pt x="64" y="253"/>
                    </a:lnTo>
                    <a:lnTo>
                      <a:pt x="83" y="262"/>
                    </a:lnTo>
                  </a:path>
                </a:pathLst>
              </a:custGeom>
              <a:noFill/>
              <a:ln w="23813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709" name="Freeform 185"/>
              <p:cNvSpPr>
                <a:spLocks/>
              </p:cNvSpPr>
              <p:nvPr/>
            </p:nvSpPr>
            <p:spPr bwMode="auto">
              <a:xfrm>
                <a:off x="1370" y="2895"/>
                <a:ext cx="64" cy="89"/>
              </a:xfrm>
              <a:custGeom>
                <a:avLst/>
                <a:gdLst>
                  <a:gd name="T0" fmla="*/ 0 w 190"/>
                  <a:gd name="T1" fmla="*/ 53 h 266"/>
                  <a:gd name="T2" fmla="*/ 59 w 190"/>
                  <a:gd name="T3" fmla="*/ 53 h 266"/>
                  <a:gd name="T4" fmla="*/ 59 w 190"/>
                  <a:gd name="T5" fmla="*/ 53 h 266"/>
                  <a:gd name="T6" fmla="*/ 59 w 190"/>
                  <a:gd name="T7" fmla="*/ 53 h 266"/>
                  <a:gd name="T8" fmla="*/ 59 w 190"/>
                  <a:gd name="T9" fmla="*/ 53 h 266"/>
                  <a:gd name="T10" fmla="*/ 59 w 190"/>
                  <a:gd name="T11" fmla="*/ 53 h 266"/>
                  <a:gd name="T12" fmla="*/ 59 w 190"/>
                  <a:gd name="T13" fmla="*/ 53 h 266"/>
                  <a:gd name="T14" fmla="*/ 59 w 190"/>
                  <a:gd name="T15" fmla="*/ 53 h 266"/>
                  <a:gd name="T16" fmla="*/ 59 w 190"/>
                  <a:gd name="T17" fmla="*/ 53 h 266"/>
                  <a:gd name="T18" fmla="*/ 59 w 190"/>
                  <a:gd name="T19" fmla="*/ 53 h 266"/>
                  <a:gd name="T20" fmla="*/ 59 w 190"/>
                  <a:gd name="T21" fmla="*/ 53 h 266"/>
                  <a:gd name="T22" fmla="*/ 59 w 190"/>
                  <a:gd name="T23" fmla="*/ 53 h 266"/>
                  <a:gd name="T24" fmla="*/ 59 w 190"/>
                  <a:gd name="T25" fmla="*/ 53 h 266"/>
                  <a:gd name="T26" fmla="*/ 59 w 190"/>
                  <a:gd name="T27" fmla="*/ 53 h 266"/>
                  <a:gd name="T28" fmla="*/ 59 w 190"/>
                  <a:gd name="T29" fmla="*/ 53 h 266"/>
                  <a:gd name="T30" fmla="*/ 59 w 190"/>
                  <a:gd name="T31" fmla="*/ 53 h 266"/>
                  <a:gd name="T32" fmla="*/ 59 w 190"/>
                  <a:gd name="T33" fmla="*/ 53 h 266"/>
                  <a:gd name="T34" fmla="*/ 59 w 190"/>
                  <a:gd name="T35" fmla="*/ 53 h 266"/>
                  <a:gd name="T36" fmla="*/ 59 w 190"/>
                  <a:gd name="T37" fmla="*/ 53 h 266"/>
                  <a:gd name="T38" fmla="*/ 59 w 190"/>
                  <a:gd name="T39" fmla="*/ 53 h 266"/>
                  <a:gd name="T40" fmla="*/ 59 w 190"/>
                  <a:gd name="T41" fmla="*/ 53 h 266"/>
                  <a:gd name="T42" fmla="*/ 59 w 190"/>
                  <a:gd name="T43" fmla="*/ 53 h 266"/>
                  <a:gd name="T44" fmla="*/ 59 w 190"/>
                  <a:gd name="T45" fmla="*/ 53 h 266"/>
                  <a:gd name="T46" fmla="*/ 59 w 190"/>
                  <a:gd name="T47" fmla="*/ 53 h 266"/>
                  <a:gd name="T48" fmla="*/ 59 w 190"/>
                  <a:gd name="T49" fmla="*/ 53 h 266"/>
                  <a:gd name="T50" fmla="*/ 59 w 190"/>
                  <a:gd name="T51" fmla="*/ 53 h 266"/>
                  <a:gd name="T52" fmla="*/ 59 w 190"/>
                  <a:gd name="T53" fmla="*/ 53 h 266"/>
                  <a:gd name="T54" fmla="*/ 59 w 190"/>
                  <a:gd name="T55" fmla="*/ 53 h 266"/>
                  <a:gd name="T56" fmla="*/ 59 w 190"/>
                  <a:gd name="T57" fmla="*/ 53 h 266"/>
                  <a:gd name="T58" fmla="*/ 59 w 190"/>
                  <a:gd name="T59" fmla="*/ 53 h 266"/>
                  <a:gd name="T60" fmla="*/ 59 w 190"/>
                  <a:gd name="T61" fmla="*/ 53 h 266"/>
                  <a:gd name="T62" fmla="*/ 59 w 190"/>
                  <a:gd name="T63" fmla="*/ 53 h 266"/>
                  <a:gd name="T64" fmla="*/ 59 w 190"/>
                  <a:gd name="T65" fmla="*/ 53 h 266"/>
                  <a:gd name="T66" fmla="*/ 59 w 190"/>
                  <a:gd name="T67" fmla="*/ 0 h 26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190"/>
                  <a:gd name="T103" fmla="*/ 0 h 266"/>
                  <a:gd name="T104" fmla="*/ 190 w 190"/>
                  <a:gd name="T105" fmla="*/ 266 h 26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190" h="266">
                    <a:moveTo>
                      <a:pt x="0" y="258"/>
                    </a:moveTo>
                    <a:lnTo>
                      <a:pt x="11" y="261"/>
                    </a:lnTo>
                    <a:lnTo>
                      <a:pt x="24" y="263"/>
                    </a:lnTo>
                    <a:lnTo>
                      <a:pt x="37" y="265"/>
                    </a:lnTo>
                    <a:lnTo>
                      <a:pt x="52" y="266"/>
                    </a:lnTo>
                    <a:lnTo>
                      <a:pt x="68" y="265"/>
                    </a:lnTo>
                    <a:lnTo>
                      <a:pt x="83" y="263"/>
                    </a:lnTo>
                    <a:lnTo>
                      <a:pt x="90" y="261"/>
                    </a:lnTo>
                    <a:lnTo>
                      <a:pt x="98" y="259"/>
                    </a:lnTo>
                    <a:lnTo>
                      <a:pt x="112" y="257"/>
                    </a:lnTo>
                    <a:lnTo>
                      <a:pt x="124" y="252"/>
                    </a:lnTo>
                    <a:lnTo>
                      <a:pt x="135" y="246"/>
                    </a:lnTo>
                    <a:lnTo>
                      <a:pt x="144" y="239"/>
                    </a:lnTo>
                    <a:lnTo>
                      <a:pt x="155" y="232"/>
                    </a:lnTo>
                    <a:lnTo>
                      <a:pt x="161" y="222"/>
                    </a:lnTo>
                    <a:lnTo>
                      <a:pt x="169" y="213"/>
                    </a:lnTo>
                    <a:lnTo>
                      <a:pt x="174" y="201"/>
                    </a:lnTo>
                    <a:lnTo>
                      <a:pt x="177" y="194"/>
                    </a:lnTo>
                    <a:lnTo>
                      <a:pt x="181" y="189"/>
                    </a:lnTo>
                    <a:lnTo>
                      <a:pt x="183" y="175"/>
                    </a:lnTo>
                    <a:lnTo>
                      <a:pt x="187" y="162"/>
                    </a:lnTo>
                    <a:lnTo>
                      <a:pt x="188" y="147"/>
                    </a:lnTo>
                    <a:lnTo>
                      <a:pt x="190" y="131"/>
                    </a:lnTo>
                    <a:lnTo>
                      <a:pt x="188" y="115"/>
                    </a:lnTo>
                    <a:lnTo>
                      <a:pt x="187" y="102"/>
                    </a:lnTo>
                    <a:lnTo>
                      <a:pt x="183" y="78"/>
                    </a:lnTo>
                    <a:lnTo>
                      <a:pt x="178" y="66"/>
                    </a:lnTo>
                    <a:lnTo>
                      <a:pt x="174" y="57"/>
                    </a:lnTo>
                    <a:lnTo>
                      <a:pt x="165" y="40"/>
                    </a:lnTo>
                    <a:lnTo>
                      <a:pt x="157" y="31"/>
                    </a:lnTo>
                    <a:lnTo>
                      <a:pt x="151" y="25"/>
                    </a:lnTo>
                    <a:lnTo>
                      <a:pt x="134" y="13"/>
                    </a:lnTo>
                    <a:lnTo>
                      <a:pt x="113" y="4"/>
                    </a:lnTo>
                    <a:lnTo>
                      <a:pt x="91" y="0"/>
                    </a:lnTo>
                  </a:path>
                </a:pathLst>
              </a:custGeom>
              <a:noFill/>
              <a:ln w="23813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710" name="Line 186"/>
              <p:cNvSpPr>
                <a:spLocks noChangeShapeType="1"/>
              </p:cNvSpPr>
              <p:nvPr/>
            </p:nvSpPr>
            <p:spPr bwMode="auto">
              <a:xfrm flipV="1">
                <a:off x="1401" y="2574"/>
                <a:ext cx="91" cy="321"/>
              </a:xfrm>
              <a:prstGeom prst="line">
                <a:avLst/>
              </a:prstGeom>
              <a:noFill/>
              <a:ln w="23813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711" name="Line 187"/>
              <p:cNvSpPr>
                <a:spLocks noChangeShapeType="1"/>
              </p:cNvSpPr>
              <p:nvPr/>
            </p:nvSpPr>
            <p:spPr bwMode="auto">
              <a:xfrm flipV="1">
                <a:off x="1518" y="2197"/>
                <a:ext cx="90" cy="289"/>
              </a:xfrm>
              <a:prstGeom prst="line">
                <a:avLst/>
              </a:prstGeom>
              <a:noFill/>
              <a:ln w="23813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712" name="Line 188"/>
              <p:cNvSpPr>
                <a:spLocks noChangeShapeType="1"/>
              </p:cNvSpPr>
              <p:nvPr/>
            </p:nvSpPr>
            <p:spPr bwMode="auto">
              <a:xfrm flipH="1">
                <a:off x="1492" y="2486"/>
                <a:ext cx="26" cy="88"/>
              </a:xfrm>
              <a:prstGeom prst="line">
                <a:avLst/>
              </a:prstGeom>
              <a:noFill/>
              <a:ln w="23813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713" name="Freeform 189"/>
              <p:cNvSpPr>
                <a:spLocks/>
              </p:cNvSpPr>
              <p:nvPr/>
            </p:nvSpPr>
            <p:spPr bwMode="auto">
              <a:xfrm>
                <a:off x="1227" y="3165"/>
                <a:ext cx="63" cy="73"/>
              </a:xfrm>
              <a:custGeom>
                <a:avLst/>
                <a:gdLst>
                  <a:gd name="T0" fmla="*/ 50 w 189"/>
                  <a:gd name="T1" fmla="*/ 58 h 217"/>
                  <a:gd name="T2" fmla="*/ 50 w 189"/>
                  <a:gd name="T3" fmla="*/ 58 h 217"/>
                  <a:gd name="T4" fmla="*/ 50 w 189"/>
                  <a:gd name="T5" fmla="*/ 58 h 217"/>
                  <a:gd name="T6" fmla="*/ 50 w 189"/>
                  <a:gd name="T7" fmla="*/ 0 h 217"/>
                  <a:gd name="T8" fmla="*/ 50 w 189"/>
                  <a:gd name="T9" fmla="*/ 58 h 217"/>
                  <a:gd name="T10" fmla="*/ 50 w 189"/>
                  <a:gd name="T11" fmla="*/ 58 h 217"/>
                  <a:gd name="T12" fmla="*/ 50 w 189"/>
                  <a:gd name="T13" fmla="*/ 58 h 217"/>
                  <a:gd name="T14" fmla="*/ 50 w 189"/>
                  <a:gd name="T15" fmla="*/ 58 h 217"/>
                  <a:gd name="T16" fmla="*/ 50 w 189"/>
                  <a:gd name="T17" fmla="*/ 58 h 217"/>
                  <a:gd name="T18" fmla="*/ 50 w 189"/>
                  <a:gd name="T19" fmla="*/ 58 h 217"/>
                  <a:gd name="T20" fmla="*/ 50 w 189"/>
                  <a:gd name="T21" fmla="*/ 58 h 217"/>
                  <a:gd name="T22" fmla="*/ 50 w 189"/>
                  <a:gd name="T23" fmla="*/ 58 h 217"/>
                  <a:gd name="T24" fmla="*/ 50 w 189"/>
                  <a:gd name="T25" fmla="*/ 58 h 217"/>
                  <a:gd name="T26" fmla="*/ 50 w 189"/>
                  <a:gd name="T27" fmla="*/ 58 h 217"/>
                  <a:gd name="T28" fmla="*/ 0 w 189"/>
                  <a:gd name="T29" fmla="*/ 58 h 217"/>
                  <a:gd name="T30" fmla="*/ 0 w 189"/>
                  <a:gd name="T31" fmla="*/ 58 h 217"/>
                  <a:gd name="T32" fmla="*/ 0 w 189"/>
                  <a:gd name="T33" fmla="*/ 58 h 217"/>
                  <a:gd name="T34" fmla="*/ 50 w 189"/>
                  <a:gd name="T35" fmla="*/ 58 h 217"/>
                  <a:gd name="T36" fmla="*/ 50 w 189"/>
                  <a:gd name="T37" fmla="*/ 58 h 217"/>
                  <a:gd name="T38" fmla="*/ 50 w 189"/>
                  <a:gd name="T39" fmla="*/ 58 h 217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89"/>
                  <a:gd name="T61" fmla="*/ 0 h 217"/>
                  <a:gd name="T62" fmla="*/ 189 w 189"/>
                  <a:gd name="T63" fmla="*/ 217 h 217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89" h="217">
                    <a:moveTo>
                      <a:pt x="189" y="7"/>
                    </a:moveTo>
                    <a:lnTo>
                      <a:pt x="176" y="3"/>
                    </a:lnTo>
                    <a:lnTo>
                      <a:pt x="163" y="2"/>
                    </a:lnTo>
                    <a:lnTo>
                      <a:pt x="135" y="0"/>
                    </a:lnTo>
                    <a:lnTo>
                      <a:pt x="102" y="2"/>
                    </a:lnTo>
                    <a:lnTo>
                      <a:pt x="75" y="8"/>
                    </a:lnTo>
                    <a:lnTo>
                      <a:pt x="62" y="12"/>
                    </a:lnTo>
                    <a:lnTo>
                      <a:pt x="52" y="19"/>
                    </a:lnTo>
                    <a:lnTo>
                      <a:pt x="41" y="25"/>
                    </a:lnTo>
                    <a:lnTo>
                      <a:pt x="33" y="34"/>
                    </a:lnTo>
                    <a:lnTo>
                      <a:pt x="24" y="42"/>
                    </a:lnTo>
                    <a:lnTo>
                      <a:pt x="18" y="52"/>
                    </a:lnTo>
                    <a:lnTo>
                      <a:pt x="11" y="63"/>
                    </a:lnTo>
                    <a:lnTo>
                      <a:pt x="8" y="76"/>
                    </a:lnTo>
                    <a:lnTo>
                      <a:pt x="1" y="103"/>
                    </a:lnTo>
                    <a:lnTo>
                      <a:pt x="0" y="135"/>
                    </a:lnTo>
                    <a:lnTo>
                      <a:pt x="0" y="157"/>
                    </a:lnTo>
                    <a:lnTo>
                      <a:pt x="4" y="179"/>
                    </a:lnTo>
                    <a:lnTo>
                      <a:pt x="9" y="199"/>
                    </a:lnTo>
                    <a:lnTo>
                      <a:pt x="18" y="217"/>
                    </a:lnTo>
                  </a:path>
                </a:pathLst>
              </a:custGeom>
              <a:noFill/>
              <a:ln w="23813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714" name="Line 190"/>
              <p:cNvSpPr>
                <a:spLocks noChangeShapeType="1"/>
              </p:cNvSpPr>
              <p:nvPr/>
            </p:nvSpPr>
            <p:spPr bwMode="auto">
              <a:xfrm flipV="1">
                <a:off x="1224" y="3238"/>
                <a:ext cx="9" cy="7"/>
              </a:xfrm>
              <a:prstGeom prst="line">
                <a:avLst/>
              </a:prstGeom>
              <a:noFill/>
              <a:ln w="23813">
                <a:solidFill>
                  <a:srgbClr val="41EB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715" name="Freeform 191"/>
              <p:cNvSpPr>
                <a:spLocks/>
              </p:cNvSpPr>
              <p:nvPr/>
            </p:nvSpPr>
            <p:spPr bwMode="auto">
              <a:xfrm>
                <a:off x="1233" y="3168"/>
                <a:ext cx="57" cy="70"/>
              </a:xfrm>
              <a:custGeom>
                <a:avLst/>
                <a:gdLst>
                  <a:gd name="T0" fmla="*/ 50 w 171"/>
                  <a:gd name="T1" fmla="*/ 0 h 210"/>
                  <a:gd name="T2" fmla="*/ 50 w 171"/>
                  <a:gd name="T3" fmla="*/ 50 h 210"/>
                  <a:gd name="T4" fmla="*/ 0 w 171"/>
                  <a:gd name="T5" fmla="*/ 50 h 210"/>
                  <a:gd name="T6" fmla="*/ 0 60000 65536"/>
                  <a:gd name="T7" fmla="*/ 0 60000 65536"/>
                  <a:gd name="T8" fmla="*/ 0 60000 65536"/>
                  <a:gd name="T9" fmla="*/ 0 w 171"/>
                  <a:gd name="T10" fmla="*/ 0 h 210"/>
                  <a:gd name="T11" fmla="*/ 171 w 171"/>
                  <a:gd name="T12" fmla="*/ 210 h 21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71" h="210">
                    <a:moveTo>
                      <a:pt x="171" y="0"/>
                    </a:moveTo>
                    <a:lnTo>
                      <a:pt x="117" y="128"/>
                    </a:lnTo>
                    <a:lnTo>
                      <a:pt x="0" y="210"/>
                    </a:lnTo>
                  </a:path>
                </a:pathLst>
              </a:custGeom>
              <a:noFill/>
              <a:ln w="23813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716" name="Freeform 192"/>
              <p:cNvSpPr>
                <a:spLocks/>
              </p:cNvSpPr>
              <p:nvPr/>
            </p:nvSpPr>
            <p:spPr bwMode="auto">
              <a:xfrm>
                <a:off x="1233" y="3168"/>
                <a:ext cx="85" cy="88"/>
              </a:xfrm>
              <a:custGeom>
                <a:avLst/>
                <a:gdLst>
                  <a:gd name="T0" fmla="*/ 0 w 254"/>
                  <a:gd name="T1" fmla="*/ 50 h 264"/>
                  <a:gd name="T2" fmla="*/ 53 w 254"/>
                  <a:gd name="T3" fmla="*/ 50 h 264"/>
                  <a:gd name="T4" fmla="*/ 53 w 254"/>
                  <a:gd name="T5" fmla="*/ 50 h 264"/>
                  <a:gd name="T6" fmla="*/ 53 w 254"/>
                  <a:gd name="T7" fmla="*/ 50 h 264"/>
                  <a:gd name="T8" fmla="*/ 53 w 254"/>
                  <a:gd name="T9" fmla="*/ 50 h 264"/>
                  <a:gd name="T10" fmla="*/ 53 w 254"/>
                  <a:gd name="T11" fmla="*/ 50 h 264"/>
                  <a:gd name="T12" fmla="*/ 53 w 254"/>
                  <a:gd name="T13" fmla="*/ 50 h 264"/>
                  <a:gd name="T14" fmla="*/ 53 w 254"/>
                  <a:gd name="T15" fmla="*/ 50 h 264"/>
                  <a:gd name="T16" fmla="*/ 53 w 254"/>
                  <a:gd name="T17" fmla="*/ 50 h 264"/>
                  <a:gd name="T18" fmla="*/ 53 w 254"/>
                  <a:gd name="T19" fmla="*/ 50 h 264"/>
                  <a:gd name="T20" fmla="*/ 53 w 254"/>
                  <a:gd name="T21" fmla="*/ 50 h 264"/>
                  <a:gd name="T22" fmla="*/ 53 w 254"/>
                  <a:gd name="T23" fmla="*/ 50 h 264"/>
                  <a:gd name="T24" fmla="*/ 53 w 254"/>
                  <a:gd name="T25" fmla="*/ 50 h 264"/>
                  <a:gd name="T26" fmla="*/ 53 w 254"/>
                  <a:gd name="T27" fmla="*/ 50 h 264"/>
                  <a:gd name="T28" fmla="*/ 53 w 254"/>
                  <a:gd name="T29" fmla="*/ 50 h 264"/>
                  <a:gd name="T30" fmla="*/ 53 w 254"/>
                  <a:gd name="T31" fmla="*/ 50 h 264"/>
                  <a:gd name="T32" fmla="*/ 53 w 254"/>
                  <a:gd name="T33" fmla="*/ 50 h 264"/>
                  <a:gd name="T34" fmla="*/ 53 w 254"/>
                  <a:gd name="T35" fmla="*/ 50 h 264"/>
                  <a:gd name="T36" fmla="*/ 53 w 254"/>
                  <a:gd name="T37" fmla="*/ 50 h 264"/>
                  <a:gd name="T38" fmla="*/ 53 w 254"/>
                  <a:gd name="T39" fmla="*/ 50 h 264"/>
                  <a:gd name="T40" fmla="*/ 53 w 254"/>
                  <a:gd name="T41" fmla="*/ 50 h 264"/>
                  <a:gd name="T42" fmla="*/ 53 w 254"/>
                  <a:gd name="T43" fmla="*/ 50 h 264"/>
                  <a:gd name="T44" fmla="*/ 53 w 254"/>
                  <a:gd name="T45" fmla="*/ 50 h 264"/>
                  <a:gd name="T46" fmla="*/ 53 w 254"/>
                  <a:gd name="T47" fmla="*/ 50 h 264"/>
                  <a:gd name="T48" fmla="*/ 53 w 254"/>
                  <a:gd name="T49" fmla="*/ 50 h 264"/>
                  <a:gd name="T50" fmla="*/ 53 w 254"/>
                  <a:gd name="T51" fmla="*/ 50 h 264"/>
                  <a:gd name="T52" fmla="*/ 53 w 254"/>
                  <a:gd name="T53" fmla="*/ 50 h 264"/>
                  <a:gd name="T54" fmla="*/ 53 w 254"/>
                  <a:gd name="T55" fmla="*/ 50 h 264"/>
                  <a:gd name="T56" fmla="*/ 53 w 254"/>
                  <a:gd name="T57" fmla="*/ 50 h 264"/>
                  <a:gd name="T58" fmla="*/ 53 w 254"/>
                  <a:gd name="T59" fmla="*/ 50 h 264"/>
                  <a:gd name="T60" fmla="*/ 53 w 254"/>
                  <a:gd name="T61" fmla="*/ 50 h 264"/>
                  <a:gd name="T62" fmla="*/ 53 w 254"/>
                  <a:gd name="T63" fmla="*/ 50 h 264"/>
                  <a:gd name="T64" fmla="*/ 53 w 254"/>
                  <a:gd name="T65" fmla="*/ 50 h 264"/>
                  <a:gd name="T66" fmla="*/ 53 w 254"/>
                  <a:gd name="T67" fmla="*/ 50 h 264"/>
                  <a:gd name="T68" fmla="*/ 53 w 254"/>
                  <a:gd name="T69" fmla="*/ 50 h 264"/>
                  <a:gd name="T70" fmla="*/ 53 w 254"/>
                  <a:gd name="T71" fmla="*/ 50 h 264"/>
                  <a:gd name="T72" fmla="*/ 53 w 254"/>
                  <a:gd name="T73" fmla="*/ 0 h 264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w 254"/>
                  <a:gd name="T112" fmla="*/ 0 h 264"/>
                  <a:gd name="T113" fmla="*/ 254 w 254"/>
                  <a:gd name="T114" fmla="*/ 264 h 264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T111" t="T112" r="T113" b="T114"/>
                <a:pathLst>
                  <a:path w="254" h="264">
                    <a:moveTo>
                      <a:pt x="0" y="210"/>
                    </a:moveTo>
                    <a:lnTo>
                      <a:pt x="8" y="222"/>
                    </a:lnTo>
                    <a:lnTo>
                      <a:pt x="18" y="233"/>
                    </a:lnTo>
                    <a:lnTo>
                      <a:pt x="30" y="242"/>
                    </a:lnTo>
                    <a:lnTo>
                      <a:pt x="44" y="250"/>
                    </a:lnTo>
                    <a:lnTo>
                      <a:pt x="58" y="255"/>
                    </a:lnTo>
                    <a:lnTo>
                      <a:pt x="76" y="260"/>
                    </a:lnTo>
                    <a:lnTo>
                      <a:pt x="95" y="263"/>
                    </a:lnTo>
                    <a:lnTo>
                      <a:pt x="117" y="264"/>
                    </a:lnTo>
                    <a:lnTo>
                      <a:pt x="132" y="263"/>
                    </a:lnTo>
                    <a:lnTo>
                      <a:pt x="148" y="262"/>
                    </a:lnTo>
                    <a:lnTo>
                      <a:pt x="154" y="259"/>
                    </a:lnTo>
                    <a:lnTo>
                      <a:pt x="162" y="258"/>
                    </a:lnTo>
                    <a:lnTo>
                      <a:pt x="176" y="255"/>
                    </a:lnTo>
                    <a:lnTo>
                      <a:pt x="181" y="251"/>
                    </a:lnTo>
                    <a:lnTo>
                      <a:pt x="188" y="249"/>
                    </a:lnTo>
                    <a:lnTo>
                      <a:pt x="200" y="244"/>
                    </a:lnTo>
                    <a:lnTo>
                      <a:pt x="209" y="236"/>
                    </a:lnTo>
                    <a:lnTo>
                      <a:pt x="219" y="229"/>
                    </a:lnTo>
                    <a:lnTo>
                      <a:pt x="226" y="219"/>
                    </a:lnTo>
                    <a:lnTo>
                      <a:pt x="233" y="210"/>
                    </a:lnTo>
                    <a:lnTo>
                      <a:pt x="239" y="198"/>
                    </a:lnTo>
                    <a:lnTo>
                      <a:pt x="241" y="192"/>
                    </a:lnTo>
                    <a:lnTo>
                      <a:pt x="245" y="187"/>
                    </a:lnTo>
                    <a:lnTo>
                      <a:pt x="248" y="172"/>
                    </a:lnTo>
                    <a:lnTo>
                      <a:pt x="252" y="159"/>
                    </a:lnTo>
                    <a:lnTo>
                      <a:pt x="253" y="144"/>
                    </a:lnTo>
                    <a:lnTo>
                      <a:pt x="254" y="128"/>
                    </a:lnTo>
                    <a:lnTo>
                      <a:pt x="253" y="101"/>
                    </a:lnTo>
                    <a:lnTo>
                      <a:pt x="249" y="79"/>
                    </a:lnTo>
                    <a:lnTo>
                      <a:pt x="242" y="59"/>
                    </a:lnTo>
                    <a:lnTo>
                      <a:pt x="233" y="43"/>
                    </a:lnTo>
                    <a:lnTo>
                      <a:pt x="227" y="34"/>
                    </a:lnTo>
                    <a:lnTo>
                      <a:pt x="222" y="27"/>
                    </a:lnTo>
                    <a:lnTo>
                      <a:pt x="207" y="15"/>
                    </a:lnTo>
                    <a:lnTo>
                      <a:pt x="191" y="6"/>
                    </a:lnTo>
                    <a:lnTo>
                      <a:pt x="171" y="0"/>
                    </a:lnTo>
                  </a:path>
                </a:pathLst>
              </a:custGeom>
              <a:noFill/>
              <a:ln w="23813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717" name="Freeform 195"/>
              <p:cNvSpPr>
                <a:spLocks/>
              </p:cNvSpPr>
              <p:nvPr/>
            </p:nvSpPr>
            <p:spPr bwMode="auto">
              <a:xfrm>
                <a:off x="1142" y="3256"/>
                <a:ext cx="49" cy="12"/>
              </a:xfrm>
              <a:custGeom>
                <a:avLst/>
                <a:gdLst>
                  <a:gd name="T0" fmla="*/ 45 w 148"/>
                  <a:gd name="T1" fmla="*/ 21 h 38"/>
                  <a:gd name="T2" fmla="*/ 45 w 148"/>
                  <a:gd name="T3" fmla="*/ 21 h 38"/>
                  <a:gd name="T4" fmla="*/ 45 w 148"/>
                  <a:gd name="T5" fmla="*/ 21 h 38"/>
                  <a:gd name="T6" fmla="*/ 45 w 148"/>
                  <a:gd name="T7" fmla="*/ 21 h 38"/>
                  <a:gd name="T8" fmla="*/ 45 w 148"/>
                  <a:gd name="T9" fmla="*/ 21 h 38"/>
                  <a:gd name="T10" fmla="*/ 45 w 148"/>
                  <a:gd name="T11" fmla="*/ 21 h 38"/>
                  <a:gd name="T12" fmla="*/ 45 w 148"/>
                  <a:gd name="T13" fmla="*/ 21 h 38"/>
                  <a:gd name="T14" fmla="*/ 45 w 148"/>
                  <a:gd name="T15" fmla="*/ 0 h 38"/>
                  <a:gd name="T16" fmla="*/ 45 w 148"/>
                  <a:gd name="T17" fmla="*/ 21 h 38"/>
                  <a:gd name="T18" fmla="*/ 0 w 148"/>
                  <a:gd name="T19" fmla="*/ 21 h 3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48"/>
                  <a:gd name="T31" fmla="*/ 0 h 38"/>
                  <a:gd name="T32" fmla="*/ 148 w 148"/>
                  <a:gd name="T33" fmla="*/ 38 h 38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48" h="38">
                    <a:moveTo>
                      <a:pt x="148" y="38"/>
                    </a:moveTo>
                    <a:lnTo>
                      <a:pt x="138" y="28"/>
                    </a:lnTo>
                    <a:lnTo>
                      <a:pt x="127" y="20"/>
                    </a:lnTo>
                    <a:lnTo>
                      <a:pt x="116" y="13"/>
                    </a:lnTo>
                    <a:lnTo>
                      <a:pt x="104" y="9"/>
                    </a:lnTo>
                    <a:lnTo>
                      <a:pt x="90" y="4"/>
                    </a:lnTo>
                    <a:lnTo>
                      <a:pt x="75" y="2"/>
                    </a:lnTo>
                    <a:lnTo>
                      <a:pt x="43" y="0"/>
                    </a:lnTo>
                    <a:lnTo>
                      <a:pt x="20" y="2"/>
                    </a:lnTo>
                    <a:lnTo>
                      <a:pt x="0" y="6"/>
                    </a:lnTo>
                  </a:path>
                </a:pathLst>
              </a:custGeom>
              <a:noFill/>
              <a:ln w="23813">
                <a:solidFill>
                  <a:srgbClr val="41EB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rgbClr val="000066"/>
                  </a:solidFill>
                </a:endParaRPr>
              </a:p>
            </p:txBody>
          </p:sp>
          <p:sp>
            <p:nvSpPr>
              <p:cNvPr id="107718" name="Freeform 196"/>
              <p:cNvSpPr>
                <a:spLocks/>
              </p:cNvSpPr>
              <p:nvPr/>
            </p:nvSpPr>
            <p:spPr bwMode="auto">
              <a:xfrm>
                <a:off x="1156" y="3268"/>
                <a:ext cx="35" cy="33"/>
              </a:xfrm>
              <a:custGeom>
                <a:avLst/>
                <a:gdLst>
                  <a:gd name="T0" fmla="*/ 50 w 105"/>
                  <a:gd name="T1" fmla="*/ 0 h 98"/>
                  <a:gd name="T2" fmla="*/ 50 w 105"/>
                  <a:gd name="T3" fmla="*/ 59 h 98"/>
                  <a:gd name="T4" fmla="*/ 0 w 105"/>
                  <a:gd name="T5" fmla="*/ 59 h 98"/>
                  <a:gd name="T6" fmla="*/ 0 60000 65536"/>
                  <a:gd name="T7" fmla="*/ 0 60000 65536"/>
                  <a:gd name="T8" fmla="*/ 0 60000 65536"/>
                  <a:gd name="T9" fmla="*/ 0 w 105"/>
                  <a:gd name="T10" fmla="*/ 0 h 98"/>
                  <a:gd name="T11" fmla="*/ 105 w 105"/>
                  <a:gd name="T12" fmla="*/ 98 h 9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05" h="98">
                    <a:moveTo>
                      <a:pt x="105" y="0"/>
                    </a:moveTo>
                    <a:lnTo>
                      <a:pt x="87" y="12"/>
                    </a:lnTo>
                    <a:lnTo>
                      <a:pt x="0" y="98"/>
                    </a:lnTo>
                  </a:path>
                </a:pathLst>
              </a:custGeom>
              <a:noFill/>
              <a:ln w="23813">
                <a:solidFill>
                  <a:srgbClr val="41EB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rgbClr val="000066"/>
                  </a:solidFill>
                </a:endParaRPr>
              </a:p>
            </p:txBody>
          </p:sp>
          <p:sp>
            <p:nvSpPr>
              <p:cNvPr id="107719" name="Freeform 197"/>
              <p:cNvSpPr>
                <a:spLocks/>
              </p:cNvSpPr>
              <p:nvPr/>
            </p:nvSpPr>
            <p:spPr bwMode="auto">
              <a:xfrm>
                <a:off x="1142" y="3227"/>
                <a:ext cx="82" cy="31"/>
              </a:xfrm>
              <a:custGeom>
                <a:avLst/>
                <a:gdLst>
                  <a:gd name="T0" fmla="*/ 47 w 247"/>
                  <a:gd name="T1" fmla="*/ 50 h 93"/>
                  <a:gd name="T2" fmla="*/ 47 w 247"/>
                  <a:gd name="T3" fmla="*/ 50 h 93"/>
                  <a:gd name="T4" fmla="*/ 47 w 247"/>
                  <a:gd name="T5" fmla="*/ 50 h 93"/>
                  <a:gd name="T6" fmla="*/ 47 w 247"/>
                  <a:gd name="T7" fmla="*/ 50 h 93"/>
                  <a:gd name="T8" fmla="*/ 47 w 247"/>
                  <a:gd name="T9" fmla="*/ 50 h 93"/>
                  <a:gd name="T10" fmla="*/ 47 w 247"/>
                  <a:gd name="T11" fmla="*/ 50 h 93"/>
                  <a:gd name="T12" fmla="*/ 47 w 247"/>
                  <a:gd name="T13" fmla="*/ 50 h 93"/>
                  <a:gd name="T14" fmla="*/ 47 w 247"/>
                  <a:gd name="T15" fmla="*/ 0 h 93"/>
                  <a:gd name="T16" fmla="*/ 47 w 247"/>
                  <a:gd name="T17" fmla="*/ 0 h 93"/>
                  <a:gd name="T18" fmla="*/ 47 w 247"/>
                  <a:gd name="T19" fmla="*/ 50 h 93"/>
                  <a:gd name="T20" fmla="*/ 47 w 247"/>
                  <a:gd name="T21" fmla="*/ 50 h 93"/>
                  <a:gd name="T22" fmla="*/ 47 w 247"/>
                  <a:gd name="T23" fmla="*/ 50 h 93"/>
                  <a:gd name="T24" fmla="*/ 47 w 247"/>
                  <a:gd name="T25" fmla="*/ 50 h 93"/>
                  <a:gd name="T26" fmla="*/ 47 w 247"/>
                  <a:gd name="T27" fmla="*/ 50 h 93"/>
                  <a:gd name="T28" fmla="*/ 47 w 247"/>
                  <a:gd name="T29" fmla="*/ 50 h 93"/>
                  <a:gd name="T30" fmla="*/ 47 w 247"/>
                  <a:gd name="T31" fmla="*/ 50 h 93"/>
                  <a:gd name="T32" fmla="*/ 0 w 247"/>
                  <a:gd name="T33" fmla="*/ 50 h 9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47"/>
                  <a:gd name="T52" fmla="*/ 0 h 93"/>
                  <a:gd name="T53" fmla="*/ 247 w 247"/>
                  <a:gd name="T54" fmla="*/ 93 h 9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47" h="93">
                    <a:moveTo>
                      <a:pt x="247" y="54"/>
                    </a:moveTo>
                    <a:lnTo>
                      <a:pt x="236" y="39"/>
                    </a:lnTo>
                    <a:lnTo>
                      <a:pt x="226" y="29"/>
                    </a:lnTo>
                    <a:lnTo>
                      <a:pt x="213" y="20"/>
                    </a:lnTo>
                    <a:lnTo>
                      <a:pt x="200" y="13"/>
                    </a:lnTo>
                    <a:lnTo>
                      <a:pt x="184" y="7"/>
                    </a:lnTo>
                    <a:lnTo>
                      <a:pt x="168" y="3"/>
                    </a:lnTo>
                    <a:lnTo>
                      <a:pt x="149" y="0"/>
                    </a:lnTo>
                    <a:lnTo>
                      <a:pt x="130" y="0"/>
                    </a:lnTo>
                    <a:lnTo>
                      <a:pt x="103" y="2"/>
                    </a:lnTo>
                    <a:lnTo>
                      <a:pt x="79" y="6"/>
                    </a:lnTo>
                    <a:lnTo>
                      <a:pt x="59" y="12"/>
                    </a:lnTo>
                    <a:lnTo>
                      <a:pt x="42" y="23"/>
                    </a:lnTo>
                    <a:lnTo>
                      <a:pt x="26" y="34"/>
                    </a:lnTo>
                    <a:lnTo>
                      <a:pt x="14" y="51"/>
                    </a:lnTo>
                    <a:lnTo>
                      <a:pt x="5" y="70"/>
                    </a:lnTo>
                    <a:lnTo>
                      <a:pt x="0" y="93"/>
                    </a:lnTo>
                  </a:path>
                </a:pathLst>
              </a:custGeom>
              <a:noFill/>
              <a:ln w="23813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rgbClr val="000066"/>
                  </a:solidFill>
                </a:endParaRPr>
              </a:p>
            </p:txBody>
          </p:sp>
          <p:sp>
            <p:nvSpPr>
              <p:cNvPr id="107720" name="Freeform 198"/>
              <p:cNvSpPr>
                <a:spLocks/>
              </p:cNvSpPr>
              <p:nvPr/>
            </p:nvSpPr>
            <p:spPr bwMode="auto">
              <a:xfrm>
                <a:off x="1191" y="3268"/>
                <a:ext cx="11" cy="47"/>
              </a:xfrm>
              <a:custGeom>
                <a:avLst/>
                <a:gdLst>
                  <a:gd name="T0" fmla="*/ 50 w 33"/>
                  <a:gd name="T1" fmla="*/ 50 h 141"/>
                  <a:gd name="T2" fmla="*/ 50 w 33"/>
                  <a:gd name="T3" fmla="*/ 50 h 141"/>
                  <a:gd name="T4" fmla="*/ 50 w 33"/>
                  <a:gd name="T5" fmla="*/ 50 h 141"/>
                  <a:gd name="T6" fmla="*/ 50 w 33"/>
                  <a:gd name="T7" fmla="*/ 50 h 141"/>
                  <a:gd name="T8" fmla="*/ 50 w 33"/>
                  <a:gd name="T9" fmla="*/ 50 h 141"/>
                  <a:gd name="T10" fmla="*/ 50 w 33"/>
                  <a:gd name="T11" fmla="*/ 50 h 141"/>
                  <a:gd name="T12" fmla="*/ 50 w 33"/>
                  <a:gd name="T13" fmla="*/ 50 h 141"/>
                  <a:gd name="T14" fmla="*/ 50 w 33"/>
                  <a:gd name="T15" fmla="*/ 50 h 141"/>
                  <a:gd name="T16" fmla="*/ 50 w 33"/>
                  <a:gd name="T17" fmla="*/ 50 h 141"/>
                  <a:gd name="T18" fmla="*/ 50 w 33"/>
                  <a:gd name="T19" fmla="*/ 50 h 141"/>
                  <a:gd name="T20" fmla="*/ 0 w 33"/>
                  <a:gd name="T21" fmla="*/ 0 h 14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33"/>
                  <a:gd name="T34" fmla="*/ 0 h 141"/>
                  <a:gd name="T35" fmla="*/ 33 w 33"/>
                  <a:gd name="T36" fmla="*/ 141 h 141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33" h="141">
                    <a:moveTo>
                      <a:pt x="27" y="141"/>
                    </a:moveTo>
                    <a:lnTo>
                      <a:pt x="27" y="135"/>
                    </a:lnTo>
                    <a:lnTo>
                      <a:pt x="29" y="130"/>
                    </a:lnTo>
                    <a:lnTo>
                      <a:pt x="31" y="119"/>
                    </a:lnTo>
                    <a:lnTo>
                      <a:pt x="33" y="98"/>
                    </a:lnTo>
                    <a:lnTo>
                      <a:pt x="30" y="66"/>
                    </a:lnTo>
                    <a:lnTo>
                      <a:pt x="26" y="52"/>
                    </a:lnTo>
                    <a:lnTo>
                      <a:pt x="23" y="40"/>
                    </a:lnTo>
                    <a:lnTo>
                      <a:pt x="18" y="27"/>
                    </a:lnTo>
                    <a:lnTo>
                      <a:pt x="13" y="17"/>
                    </a:lnTo>
                    <a:lnTo>
                      <a:pt x="0" y="0"/>
                    </a:lnTo>
                  </a:path>
                </a:pathLst>
              </a:custGeom>
              <a:noFill/>
              <a:ln w="23813">
                <a:solidFill>
                  <a:srgbClr val="41EB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rgbClr val="000066"/>
                  </a:solidFill>
                </a:endParaRPr>
              </a:p>
            </p:txBody>
          </p:sp>
          <p:sp>
            <p:nvSpPr>
              <p:cNvPr id="107721" name="Freeform 199"/>
              <p:cNvSpPr>
                <a:spLocks/>
              </p:cNvSpPr>
              <p:nvPr/>
            </p:nvSpPr>
            <p:spPr bwMode="auto">
              <a:xfrm>
                <a:off x="1111" y="3258"/>
                <a:ext cx="89" cy="89"/>
              </a:xfrm>
              <a:custGeom>
                <a:avLst/>
                <a:gdLst>
                  <a:gd name="T0" fmla="*/ 50 w 267"/>
                  <a:gd name="T1" fmla="*/ 0 h 267"/>
                  <a:gd name="T2" fmla="*/ 50 w 267"/>
                  <a:gd name="T3" fmla="*/ 50 h 267"/>
                  <a:gd name="T4" fmla="*/ 50 w 267"/>
                  <a:gd name="T5" fmla="*/ 50 h 267"/>
                  <a:gd name="T6" fmla="*/ 50 w 267"/>
                  <a:gd name="T7" fmla="*/ 50 h 267"/>
                  <a:gd name="T8" fmla="*/ 50 w 267"/>
                  <a:gd name="T9" fmla="*/ 50 h 267"/>
                  <a:gd name="T10" fmla="*/ 50 w 267"/>
                  <a:gd name="T11" fmla="*/ 50 h 267"/>
                  <a:gd name="T12" fmla="*/ 50 w 267"/>
                  <a:gd name="T13" fmla="*/ 50 h 267"/>
                  <a:gd name="T14" fmla="*/ 0 w 267"/>
                  <a:gd name="T15" fmla="*/ 50 h 267"/>
                  <a:gd name="T16" fmla="*/ 0 w 267"/>
                  <a:gd name="T17" fmla="*/ 50 h 267"/>
                  <a:gd name="T18" fmla="*/ 0 w 267"/>
                  <a:gd name="T19" fmla="*/ 50 h 267"/>
                  <a:gd name="T20" fmla="*/ 50 w 267"/>
                  <a:gd name="T21" fmla="*/ 50 h 267"/>
                  <a:gd name="T22" fmla="*/ 50 w 267"/>
                  <a:gd name="T23" fmla="*/ 50 h 267"/>
                  <a:gd name="T24" fmla="*/ 50 w 267"/>
                  <a:gd name="T25" fmla="*/ 50 h 267"/>
                  <a:gd name="T26" fmla="*/ 50 w 267"/>
                  <a:gd name="T27" fmla="*/ 50 h 267"/>
                  <a:gd name="T28" fmla="*/ 50 w 267"/>
                  <a:gd name="T29" fmla="*/ 50 h 267"/>
                  <a:gd name="T30" fmla="*/ 50 w 267"/>
                  <a:gd name="T31" fmla="*/ 50 h 267"/>
                  <a:gd name="T32" fmla="*/ 50 w 267"/>
                  <a:gd name="T33" fmla="*/ 50 h 267"/>
                  <a:gd name="T34" fmla="*/ 50 w 267"/>
                  <a:gd name="T35" fmla="*/ 50 h 267"/>
                  <a:gd name="T36" fmla="*/ 50 w 267"/>
                  <a:gd name="T37" fmla="*/ 50 h 267"/>
                  <a:gd name="T38" fmla="*/ 50 w 267"/>
                  <a:gd name="T39" fmla="*/ 50 h 267"/>
                  <a:gd name="T40" fmla="*/ 50 w 267"/>
                  <a:gd name="T41" fmla="*/ 50 h 267"/>
                  <a:gd name="T42" fmla="*/ 50 w 267"/>
                  <a:gd name="T43" fmla="*/ 50 h 267"/>
                  <a:gd name="T44" fmla="*/ 50 w 267"/>
                  <a:gd name="T45" fmla="*/ 50 h 267"/>
                  <a:gd name="T46" fmla="*/ 50 w 267"/>
                  <a:gd name="T47" fmla="*/ 50 h 267"/>
                  <a:gd name="T48" fmla="*/ 50 w 267"/>
                  <a:gd name="T49" fmla="*/ 50 h 267"/>
                  <a:gd name="T50" fmla="*/ 50 w 267"/>
                  <a:gd name="T51" fmla="*/ 50 h 267"/>
                  <a:gd name="T52" fmla="*/ 50 w 267"/>
                  <a:gd name="T53" fmla="*/ 50 h 267"/>
                  <a:gd name="T54" fmla="*/ 50 w 267"/>
                  <a:gd name="T55" fmla="*/ 50 h 267"/>
                  <a:gd name="T56" fmla="*/ 50 w 267"/>
                  <a:gd name="T57" fmla="*/ 50 h 267"/>
                  <a:gd name="T58" fmla="*/ 50 w 267"/>
                  <a:gd name="T59" fmla="*/ 50 h 267"/>
                  <a:gd name="T60" fmla="*/ 50 w 267"/>
                  <a:gd name="T61" fmla="*/ 50 h 267"/>
                  <a:gd name="T62" fmla="*/ 50 w 267"/>
                  <a:gd name="T63" fmla="*/ 50 h 267"/>
                  <a:gd name="T64" fmla="*/ 50 w 267"/>
                  <a:gd name="T65" fmla="*/ 50 h 267"/>
                  <a:gd name="T66" fmla="*/ 50 w 267"/>
                  <a:gd name="T67" fmla="*/ 50 h 267"/>
                  <a:gd name="T68" fmla="*/ 50 w 267"/>
                  <a:gd name="T69" fmla="*/ 50 h 267"/>
                  <a:gd name="T70" fmla="*/ 50 w 267"/>
                  <a:gd name="T71" fmla="*/ 50 h 267"/>
                  <a:gd name="T72" fmla="*/ 50 w 267"/>
                  <a:gd name="T73" fmla="*/ 50 h 267"/>
                  <a:gd name="T74" fmla="*/ 50 w 267"/>
                  <a:gd name="T75" fmla="*/ 50 h 267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267"/>
                  <a:gd name="T115" fmla="*/ 0 h 267"/>
                  <a:gd name="T116" fmla="*/ 267 w 267"/>
                  <a:gd name="T117" fmla="*/ 267 h 267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267" h="267">
                    <a:moveTo>
                      <a:pt x="92" y="0"/>
                    </a:moveTo>
                    <a:lnTo>
                      <a:pt x="70" y="6"/>
                    </a:lnTo>
                    <a:lnTo>
                      <a:pt x="51" y="15"/>
                    </a:lnTo>
                    <a:lnTo>
                      <a:pt x="34" y="27"/>
                    </a:lnTo>
                    <a:lnTo>
                      <a:pt x="22" y="42"/>
                    </a:lnTo>
                    <a:lnTo>
                      <a:pt x="12" y="59"/>
                    </a:lnTo>
                    <a:lnTo>
                      <a:pt x="5" y="80"/>
                    </a:lnTo>
                    <a:lnTo>
                      <a:pt x="1" y="103"/>
                    </a:lnTo>
                    <a:lnTo>
                      <a:pt x="0" y="130"/>
                    </a:lnTo>
                    <a:lnTo>
                      <a:pt x="1" y="162"/>
                    </a:lnTo>
                    <a:lnTo>
                      <a:pt x="8" y="189"/>
                    </a:lnTo>
                    <a:lnTo>
                      <a:pt x="12" y="200"/>
                    </a:lnTo>
                    <a:lnTo>
                      <a:pt x="18" y="212"/>
                    </a:lnTo>
                    <a:lnTo>
                      <a:pt x="25" y="221"/>
                    </a:lnTo>
                    <a:lnTo>
                      <a:pt x="34" y="232"/>
                    </a:lnTo>
                    <a:lnTo>
                      <a:pt x="42" y="238"/>
                    </a:lnTo>
                    <a:lnTo>
                      <a:pt x="52" y="246"/>
                    </a:lnTo>
                    <a:lnTo>
                      <a:pt x="62" y="251"/>
                    </a:lnTo>
                    <a:lnTo>
                      <a:pt x="75" y="258"/>
                    </a:lnTo>
                    <a:lnTo>
                      <a:pt x="103" y="264"/>
                    </a:lnTo>
                    <a:lnTo>
                      <a:pt x="135" y="267"/>
                    </a:lnTo>
                    <a:lnTo>
                      <a:pt x="148" y="265"/>
                    </a:lnTo>
                    <a:lnTo>
                      <a:pt x="161" y="264"/>
                    </a:lnTo>
                    <a:lnTo>
                      <a:pt x="173" y="261"/>
                    </a:lnTo>
                    <a:lnTo>
                      <a:pt x="186" y="260"/>
                    </a:lnTo>
                    <a:lnTo>
                      <a:pt x="189" y="258"/>
                    </a:lnTo>
                    <a:lnTo>
                      <a:pt x="195" y="256"/>
                    </a:lnTo>
                    <a:lnTo>
                      <a:pt x="205" y="252"/>
                    </a:lnTo>
                    <a:lnTo>
                      <a:pt x="214" y="247"/>
                    </a:lnTo>
                    <a:lnTo>
                      <a:pt x="225" y="243"/>
                    </a:lnTo>
                    <a:lnTo>
                      <a:pt x="231" y="235"/>
                    </a:lnTo>
                    <a:lnTo>
                      <a:pt x="239" y="229"/>
                    </a:lnTo>
                    <a:lnTo>
                      <a:pt x="245" y="221"/>
                    </a:lnTo>
                    <a:lnTo>
                      <a:pt x="252" y="213"/>
                    </a:lnTo>
                    <a:lnTo>
                      <a:pt x="256" y="203"/>
                    </a:lnTo>
                    <a:lnTo>
                      <a:pt x="261" y="194"/>
                    </a:lnTo>
                    <a:lnTo>
                      <a:pt x="263" y="184"/>
                    </a:lnTo>
                    <a:lnTo>
                      <a:pt x="267" y="173"/>
                    </a:lnTo>
                  </a:path>
                </a:pathLst>
              </a:custGeom>
              <a:noFill/>
              <a:ln w="23813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rgbClr val="000066"/>
                  </a:solidFill>
                </a:endParaRPr>
              </a:p>
            </p:txBody>
          </p:sp>
          <p:sp>
            <p:nvSpPr>
              <p:cNvPr id="107722" name="Line 200"/>
              <p:cNvSpPr>
                <a:spLocks noChangeShapeType="1"/>
              </p:cNvSpPr>
              <p:nvPr/>
            </p:nvSpPr>
            <p:spPr bwMode="auto">
              <a:xfrm flipH="1">
                <a:off x="1191" y="3245"/>
                <a:ext cx="33" cy="23"/>
              </a:xfrm>
              <a:prstGeom prst="line">
                <a:avLst/>
              </a:prstGeom>
              <a:noFill/>
              <a:ln w="23813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723" name="Line 201"/>
              <p:cNvSpPr>
                <a:spLocks noChangeShapeType="1"/>
              </p:cNvSpPr>
              <p:nvPr/>
            </p:nvSpPr>
            <p:spPr bwMode="auto">
              <a:xfrm flipV="1">
                <a:off x="1290" y="2981"/>
                <a:ext cx="80" cy="187"/>
              </a:xfrm>
              <a:prstGeom prst="line">
                <a:avLst/>
              </a:prstGeom>
              <a:noFill/>
              <a:ln w="23813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724" name="Line 202"/>
              <p:cNvSpPr>
                <a:spLocks noChangeShapeType="1"/>
              </p:cNvSpPr>
              <p:nvPr/>
            </p:nvSpPr>
            <p:spPr bwMode="auto">
              <a:xfrm flipV="1">
                <a:off x="2130" y="1610"/>
                <a:ext cx="147" cy="70"/>
              </a:xfrm>
              <a:prstGeom prst="line">
                <a:avLst/>
              </a:prstGeom>
              <a:noFill/>
              <a:ln w="23813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725" name="Freeform 203"/>
              <p:cNvSpPr>
                <a:spLocks/>
              </p:cNvSpPr>
              <p:nvPr/>
            </p:nvSpPr>
            <p:spPr bwMode="auto">
              <a:xfrm>
                <a:off x="3438" y="1266"/>
                <a:ext cx="91" cy="54"/>
              </a:xfrm>
              <a:custGeom>
                <a:avLst/>
                <a:gdLst>
                  <a:gd name="T0" fmla="*/ 53 w 272"/>
                  <a:gd name="T1" fmla="*/ 41 h 164"/>
                  <a:gd name="T2" fmla="*/ 53 w 272"/>
                  <a:gd name="T3" fmla="*/ 41 h 164"/>
                  <a:gd name="T4" fmla="*/ 53 w 272"/>
                  <a:gd name="T5" fmla="*/ 41 h 164"/>
                  <a:gd name="T6" fmla="*/ 53 w 272"/>
                  <a:gd name="T7" fmla="*/ 41 h 164"/>
                  <a:gd name="T8" fmla="*/ 53 w 272"/>
                  <a:gd name="T9" fmla="*/ 41 h 164"/>
                  <a:gd name="T10" fmla="*/ 53 w 272"/>
                  <a:gd name="T11" fmla="*/ 41 h 164"/>
                  <a:gd name="T12" fmla="*/ 53 w 272"/>
                  <a:gd name="T13" fmla="*/ 41 h 164"/>
                  <a:gd name="T14" fmla="*/ 53 w 272"/>
                  <a:gd name="T15" fmla="*/ 41 h 164"/>
                  <a:gd name="T16" fmla="*/ 53 w 272"/>
                  <a:gd name="T17" fmla="*/ 41 h 164"/>
                  <a:gd name="T18" fmla="*/ 53 w 272"/>
                  <a:gd name="T19" fmla="*/ 41 h 164"/>
                  <a:gd name="T20" fmla="*/ 53 w 272"/>
                  <a:gd name="T21" fmla="*/ 41 h 164"/>
                  <a:gd name="T22" fmla="*/ 53 w 272"/>
                  <a:gd name="T23" fmla="*/ 41 h 164"/>
                  <a:gd name="T24" fmla="*/ 53 w 272"/>
                  <a:gd name="T25" fmla="*/ 41 h 164"/>
                  <a:gd name="T26" fmla="*/ 53 w 272"/>
                  <a:gd name="T27" fmla="*/ 41 h 164"/>
                  <a:gd name="T28" fmla="*/ 53 w 272"/>
                  <a:gd name="T29" fmla="*/ 41 h 164"/>
                  <a:gd name="T30" fmla="*/ 53 w 272"/>
                  <a:gd name="T31" fmla="*/ 0 h 164"/>
                  <a:gd name="T32" fmla="*/ 53 w 272"/>
                  <a:gd name="T33" fmla="*/ 0 h 164"/>
                  <a:gd name="T34" fmla="*/ 53 w 272"/>
                  <a:gd name="T35" fmla="*/ 0 h 164"/>
                  <a:gd name="T36" fmla="*/ 53 w 272"/>
                  <a:gd name="T37" fmla="*/ 41 h 164"/>
                  <a:gd name="T38" fmla="*/ 53 w 272"/>
                  <a:gd name="T39" fmla="*/ 41 h 164"/>
                  <a:gd name="T40" fmla="*/ 53 w 272"/>
                  <a:gd name="T41" fmla="*/ 41 h 164"/>
                  <a:gd name="T42" fmla="*/ 53 w 272"/>
                  <a:gd name="T43" fmla="*/ 41 h 164"/>
                  <a:gd name="T44" fmla="*/ 53 w 272"/>
                  <a:gd name="T45" fmla="*/ 41 h 164"/>
                  <a:gd name="T46" fmla="*/ 53 w 272"/>
                  <a:gd name="T47" fmla="*/ 41 h 164"/>
                  <a:gd name="T48" fmla="*/ 53 w 272"/>
                  <a:gd name="T49" fmla="*/ 41 h 164"/>
                  <a:gd name="T50" fmla="*/ 53 w 272"/>
                  <a:gd name="T51" fmla="*/ 41 h 164"/>
                  <a:gd name="T52" fmla="*/ 0 w 272"/>
                  <a:gd name="T53" fmla="*/ 41 h 164"/>
                  <a:gd name="T54" fmla="*/ 0 w 272"/>
                  <a:gd name="T55" fmla="*/ 41 h 164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w 272"/>
                  <a:gd name="T85" fmla="*/ 0 h 164"/>
                  <a:gd name="T86" fmla="*/ 272 w 272"/>
                  <a:gd name="T87" fmla="*/ 164 h 164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T84" t="T85" r="T86" b="T87"/>
                <a:pathLst>
                  <a:path w="272" h="164">
                    <a:moveTo>
                      <a:pt x="270" y="164"/>
                    </a:moveTo>
                    <a:lnTo>
                      <a:pt x="271" y="149"/>
                    </a:lnTo>
                    <a:lnTo>
                      <a:pt x="271" y="141"/>
                    </a:lnTo>
                    <a:lnTo>
                      <a:pt x="271" y="137"/>
                    </a:lnTo>
                    <a:lnTo>
                      <a:pt x="272" y="135"/>
                    </a:lnTo>
                    <a:lnTo>
                      <a:pt x="270" y="102"/>
                    </a:lnTo>
                    <a:lnTo>
                      <a:pt x="263" y="75"/>
                    </a:lnTo>
                    <a:lnTo>
                      <a:pt x="258" y="62"/>
                    </a:lnTo>
                    <a:lnTo>
                      <a:pt x="253" y="52"/>
                    </a:lnTo>
                    <a:lnTo>
                      <a:pt x="245" y="41"/>
                    </a:lnTo>
                    <a:lnTo>
                      <a:pt x="238" y="33"/>
                    </a:lnTo>
                    <a:lnTo>
                      <a:pt x="228" y="24"/>
                    </a:lnTo>
                    <a:lnTo>
                      <a:pt x="219" y="18"/>
                    </a:lnTo>
                    <a:lnTo>
                      <a:pt x="207" y="11"/>
                    </a:lnTo>
                    <a:lnTo>
                      <a:pt x="196" y="8"/>
                    </a:lnTo>
                    <a:lnTo>
                      <a:pt x="168" y="1"/>
                    </a:lnTo>
                    <a:lnTo>
                      <a:pt x="137" y="0"/>
                    </a:lnTo>
                    <a:lnTo>
                      <a:pt x="104" y="1"/>
                    </a:lnTo>
                    <a:lnTo>
                      <a:pt x="76" y="8"/>
                    </a:lnTo>
                    <a:lnTo>
                      <a:pt x="52" y="18"/>
                    </a:lnTo>
                    <a:lnTo>
                      <a:pt x="41" y="24"/>
                    </a:lnTo>
                    <a:lnTo>
                      <a:pt x="34" y="33"/>
                    </a:lnTo>
                    <a:lnTo>
                      <a:pt x="24" y="41"/>
                    </a:lnTo>
                    <a:lnTo>
                      <a:pt x="18" y="52"/>
                    </a:lnTo>
                    <a:lnTo>
                      <a:pt x="12" y="62"/>
                    </a:lnTo>
                    <a:lnTo>
                      <a:pt x="8" y="75"/>
                    </a:lnTo>
                    <a:lnTo>
                      <a:pt x="1" y="102"/>
                    </a:lnTo>
                    <a:lnTo>
                      <a:pt x="0" y="135"/>
                    </a:lnTo>
                  </a:path>
                </a:pathLst>
              </a:custGeom>
              <a:noFill/>
              <a:ln w="23813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726" name="Freeform 204"/>
              <p:cNvSpPr>
                <a:spLocks/>
              </p:cNvSpPr>
              <p:nvPr/>
            </p:nvSpPr>
            <p:spPr bwMode="auto">
              <a:xfrm>
                <a:off x="3438" y="1311"/>
                <a:ext cx="90" cy="9"/>
              </a:xfrm>
              <a:custGeom>
                <a:avLst/>
                <a:gdLst>
                  <a:gd name="T0" fmla="*/ 50 w 270"/>
                  <a:gd name="T1" fmla="*/ 16 h 29"/>
                  <a:gd name="T2" fmla="*/ 50 w 270"/>
                  <a:gd name="T3" fmla="*/ 16 h 29"/>
                  <a:gd name="T4" fmla="*/ 0 w 270"/>
                  <a:gd name="T5" fmla="*/ 0 h 29"/>
                  <a:gd name="T6" fmla="*/ 0 60000 65536"/>
                  <a:gd name="T7" fmla="*/ 0 60000 65536"/>
                  <a:gd name="T8" fmla="*/ 0 60000 65536"/>
                  <a:gd name="T9" fmla="*/ 0 w 270"/>
                  <a:gd name="T10" fmla="*/ 0 h 29"/>
                  <a:gd name="T11" fmla="*/ 270 w 270"/>
                  <a:gd name="T12" fmla="*/ 29 h 29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70" h="29">
                    <a:moveTo>
                      <a:pt x="270" y="29"/>
                    </a:moveTo>
                    <a:lnTo>
                      <a:pt x="135" y="2"/>
                    </a:lnTo>
                    <a:lnTo>
                      <a:pt x="0" y="0"/>
                    </a:lnTo>
                  </a:path>
                </a:pathLst>
              </a:custGeom>
              <a:noFill/>
              <a:ln w="23813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727" name="Freeform 205"/>
              <p:cNvSpPr>
                <a:spLocks/>
              </p:cNvSpPr>
              <p:nvPr/>
            </p:nvSpPr>
            <p:spPr bwMode="auto">
              <a:xfrm>
                <a:off x="3671" y="1349"/>
                <a:ext cx="90" cy="54"/>
              </a:xfrm>
              <a:custGeom>
                <a:avLst/>
                <a:gdLst>
                  <a:gd name="T0" fmla="*/ 53 w 269"/>
                  <a:gd name="T1" fmla="*/ 0 h 160"/>
                  <a:gd name="T2" fmla="*/ 0 w 269"/>
                  <a:gd name="T3" fmla="*/ 61 h 160"/>
                  <a:gd name="T4" fmla="*/ 0 w 269"/>
                  <a:gd name="T5" fmla="*/ 61 h 160"/>
                  <a:gd name="T6" fmla="*/ 53 w 269"/>
                  <a:gd name="T7" fmla="*/ 61 h 160"/>
                  <a:gd name="T8" fmla="*/ 53 w 269"/>
                  <a:gd name="T9" fmla="*/ 61 h 160"/>
                  <a:gd name="T10" fmla="*/ 53 w 269"/>
                  <a:gd name="T11" fmla="*/ 61 h 160"/>
                  <a:gd name="T12" fmla="*/ 53 w 269"/>
                  <a:gd name="T13" fmla="*/ 61 h 160"/>
                  <a:gd name="T14" fmla="*/ 53 w 269"/>
                  <a:gd name="T15" fmla="*/ 61 h 160"/>
                  <a:gd name="T16" fmla="*/ 53 w 269"/>
                  <a:gd name="T17" fmla="*/ 61 h 160"/>
                  <a:gd name="T18" fmla="*/ 53 w 269"/>
                  <a:gd name="T19" fmla="*/ 61 h 160"/>
                  <a:gd name="T20" fmla="*/ 53 w 269"/>
                  <a:gd name="T21" fmla="*/ 61 h 160"/>
                  <a:gd name="T22" fmla="*/ 53 w 269"/>
                  <a:gd name="T23" fmla="*/ 61 h 160"/>
                  <a:gd name="T24" fmla="*/ 53 w 269"/>
                  <a:gd name="T25" fmla="*/ 61 h 160"/>
                  <a:gd name="T26" fmla="*/ 53 w 269"/>
                  <a:gd name="T27" fmla="*/ 61 h 160"/>
                  <a:gd name="T28" fmla="*/ 53 w 269"/>
                  <a:gd name="T29" fmla="*/ 61 h 160"/>
                  <a:gd name="T30" fmla="*/ 53 w 269"/>
                  <a:gd name="T31" fmla="*/ 61 h 160"/>
                  <a:gd name="T32" fmla="*/ 53 w 269"/>
                  <a:gd name="T33" fmla="*/ 61 h 160"/>
                  <a:gd name="T34" fmla="*/ 53 w 269"/>
                  <a:gd name="T35" fmla="*/ 61 h 160"/>
                  <a:gd name="T36" fmla="*/ 53 w 269"/>
                  <a:gd name="T37" fmla="*/ 61 h 160"/>
                  <a:gd name="T38" fmla="*/ 53 w 269"/>
                  <a:gd name="T39" fmla="*/ 61 h 160"/>
                  <a:gd name="T40" fmla="*/ 53 w 269"/>
                  <a:gd name="T41" fmla="*/ 61 h 160"/>
                  <a:gd name="T42" fmla="*/ 53 w 269"/>
                  <a:gd name="T43" fmla="*/ 61 h 160"/>
                  <a:gd name="T44" fmla="*/ 53 w 269"/>
                  <a:gd name="T45" fmla="*/ 61 h 160"/>
                  <a:gd name="T46" fmla="*/ 53 w 269"/>
                  <a:gd name="T47" fmla="*/ 61 h 160"/>
                  <a:gd name="T48" fmla="*/ 53 w 269"/>
                  <a:gd name="T49" fmla="*/ 61 h 160"/>
                  <a:gd name="T50" fmla="*/ 53 w 269"/>
                  <a:gd name="T51" fmla="*/ 61 h 160"/>
                  <a:gd name="T52" fmla="*/ 53 w 269"/>
                  <a:gd name="T53" fmla="*/ 61 h 160"/>
                  <a:gd name="T54" fmla="*/ 53 w 269"/>
                  <a:gd name="T55" fmla="*/ 61 h 160"/>
                  <a:gd name="T56" fmla="*/ 53 w 269"/>
                  <a:gd name="T57" fmla="*/ 61 h 160"/>
                  <a:gd name="T58" fmla="*/ 53 w 269"/>
                  <a:gd name="T59" fmla="*/ 61 h 160"/>
                  <a:gd name="T60" fmla="*/ 53 w 269"/>
                  <a:gd name="T61" fmla="*/ 61 h 160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269"/>
                  <a:gd name="T94" fmla="*/ 0 h 160"/>
                  <a:gd name="T95" fmla="*/ 269 w 269"/>
                  <a:gd name="T96" fmla="*/ 160 h 160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269" h="160">
                    <a:moveTo>
                      <a:pt x="2" y="0"/>
                    </a:moveTo>
                    <a:lnTo>
                      <a:pt x="0" y="25"/>
                    </a:lnTo>
                    <a:lnTo>
                      <a:pt x="1" y="56"/>
                    </a:lnTo>
                    <a:lnTo>
                      <a:pt x="7" y="83"/>
                    </a:lnTo>
                    <a:lnTo>
                      <a:pt x="11" y="95"/>
                    </a:lnTo>
                    <a:lnTo>
                      <a:pt x="18" y="107"/>
                    </a:lnTo>
                    <a:lnTo>
                      <a:pt x="24" y="116"/>
                    </a:lnTo>
                    <a:lnTo>
                      <a:pt x="33" y="126"/>
                    </a:lnTo>
                    <a:lnTo>
                      <a:pt x="41" y="133"/>
                    </a:lnTo>
                    <a:lnTo>
                      <a:pt x="51" y="140"/>
                    </a:lnTo>
                    <a:lnTo>
                      <a:pt x="62" y="145"/>
                    </a:lnTo>
                    <a:lnTo>
                      <a:pt x="75" y="151"/>
                    </a:lnTo>
                    <a:lnTo>
                      <a:pt x="102" y="157"/>
                    </a:lnTo>
                    <a:lnTo>
                      <a:pt x="134" y="160"/>
                    </a:lnTo>
                    <a:lnTo>
                      <a:pt x="150" y="158"/>
                    </a:lnTo>
                    <a:lnTo>
                      <a:pt x="166" y="157"/>
                    </a:lnTo>
                    <a:lnTo>
                      <a:pt x="179" y="153"/>
                    </a:lnTo>
                    <a:lnTo>
                      <a:pt x="193" y="151"/>
                    </a:lnTo>
                    <a:lnTo>
                      <a:pt x="205" y="145"/>
                    </a:lnTo>
                    <a:lnTo>
                      <a:pt x="216" y="140"/>
                    </a:lnTo>
                    <a:lnTo>
                      <a:pt x="225" y="133"/>
                    </a:lnTo>
                    <a:lnTo>
                      <a:pt x="236" y="126"/>
                    </a:lnTo>
                    <a:lnTo>
                      <a:pt x="242" y="116"/>
                    </a:lnTo>
                    <a:lnTo>
                      <a:pt x="250" y="107"/>
                    </a:lnTo>
                    <a:lnTo>
                      <a:pt x="255" y="95"/>
                    </a:lnTo>
                    <a:lnTo>
                      <a:pt x="260" y="83"/>
                    </a:lnTo>
                    <a:lnTo>
                      <a:pt x="263" y="69"/>
                    </a:lnTo>
                    <a:lnTo>
                      <a:pt x="267" y="56"/>
                    </a:lnTo>
                    <a:lnTo>
                      <a:pt x="268" y="40"/>
                    </a:lnTo>
                    <a:lnTo>
                      <a:pt x="269" y="25"/>
                    </a:lnTo>
                    <a:lnTo>
                      <a:pt x="269" y="3"/>
                    </a:lnTo>
                  </a:path>
                </a:pathLst>
              </a:custGeom>
              <a:noFill/>
              <a:ln w="23813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728" name="Line 206"/>
              <p:cNvSpPr>
                <a:spLocks noChangeShapeType="1"/>
              </p:cNvSpPr>
              <p:nvPr/>
            </p:nvSpPr>
            <p:spPr bwMode="auto">
              <a:xfrm>
                <a:off x="3528" y="1320"/>
                <a:ext cx="144" cy="29"/>
              </a:xfrm>
              <a:prstGeom prst="line">
                <a:avLst/>
              </a:prstGeom>
              <a:noFill/>
              <a:ln w="23813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729" name="Freeform 207"/>
              <p:cNvSpPr>
                <a:spLocks/>
              </p:cNvSpPr>
              <p:nvPr/>
            </p:nvSpPr>
            <p:spPr bwMode="auto">
              <a:xfrm>
                <a:off x="3438" y="1311"/>
                <a:ext cx="90" cy="45"/>
              </a:xfrm>
              <a:custGeom>
                <a:avLst/>
                <a:gdLst>
                  <a:gd name="T0" fmla="*/ 0 w 270"/>
                  <a:gd name="T1" fmla="*/ 0 h 137"/>
                  <a:gd name="T2" fmla="*/ 0 w 270"/>
                  <a:gd name="T3" fmla="*/ 39 h 137"/>
                  <a:gd name="T4" fmla="*/ 50 w 270"/>
                  <a:gd name="T5" fmla="*/ 39 h 137"/>
                  <a:gd name="T6" fmla="*/ 50 w 270"/>
                  <a:gd name="T7" fmla="*/ 39 h 137"/>
                  <a:gd name="T8" fmla="*/ 50 w 270"/>
                  <a:gd name="T9" fmla="*/ 39 h 137"/>
                  <a:gd name="T10" fmla="*/ 50 w 270"/>
                  <a:gd name="T11" fmla="*/ 39 h 137"/>
                  <a:gd name="T12" fmla="*/ 50 w 270"/>
                  <a:gd name="T13" fmla="*/ 39 h 137"/>
                  <a:gd name="T14" fmla="*/ 50 w 270"/>
                  <a:gd name="T15" fmla="*/ 39 h 137"/>
                  <a:gd name="T16" fmla="*/ 50 w 270"/>
                  <a:gd name="T17" fmla="*/ 39 h 137"/>
                  <a:gd name="T18" fmla="*/ 50 w 270"/>
                  <a:gd name="T19" fmla="*/ 39 h 137"/>
                  <a:gd name="T20" fmla="*/ 50 w 270"/>
                  <a:gd name="T21" fmla="*/ 39 h 137"/>
                  <a:gd name="T22" fmla="*/ 50 w 270"/>
                  <a:gd name="T23" fmla="*/ 39 h 137"/>
                  <a:gd name="T24" fmla="*/ 50 w 270"/>
                  <a:gd name="T25" fmla="*/ 39 h 137"/>
                  <a:gd name="T26" fmla="*/ 50 w 270"/>
                  <a:gd name="T27" fmla="*/ 39 h 137"/>
                  <a:gd name="T28" fmla="*/ 50 w 270"/>
                  <a:gd name="T29" fmla="*/ 39 h 137"/>
                  <a:gd name="T30" fmla="*/ 50 w 270"/>
                  <a:gd name="T31" fmla="*/ 39 h 137"/>
                  <a:gd name="T32" fmla="*/ 50 w 270"/>
                  <a:gd name="T33" fmla="*/ 39 h 137"/>
                  <a:gd name="T34" fmla="*/ 50 w 270"/>
                  <a:gd name="T35" fmla="*/ 39 h 137"/>
                  <a:gd name="T36" fmla="*/ 50 w 270"/>
                  <a:gd name="T37" fmla="*/ 39 h 137"/>
                  <a:gd name="T38" fmla="*/ 50 w 270"/>
                  <a:gd name="T39" fmla="*/ 39 h 137"/>
                  <a:gd name="T40" fmla="*/ 50 w 270"/>
                  <a:gd name="T41" fmla="*/ 39 h 137"/>
                  <a:gd name="T42" fmla="*/ 50 w 270"/>
                  <a:gd name="T43" fmla="*/ 39 h 137"/>
                  <a:gd name="T44" fmla="*/ 50 w 270"/>
                  <a:gd name="T45" fmla="*/ 39 h 137"/>
                  <a:gd name="T46" fmla="*/ 50 w 270"/>
                  <a:gd name="T47" fmla="*/ 39 h 137"/>
                  <a:gd name="T48" fmla="*/ 50 w 270"/>
                  <a:gd name="T49" fmla="*/ 39 h 137"/>
                  <a:gd name="T50" fmla="*/ 50 w 270"/>
                  <a:gd name="T51" fmla="*/ 39 h 137"/>
                  <a:gd name="T52" fmla="*/ 50 w 270"/>
                  <a:gd name="T53" fmla="*/ 39 h 137"/>
                  <a:gd name="T54" fmla="*/ 50 w 270"/>
                  <a:gd name="T55" fmla="*/ 39 h 137"/>
                  <a:gd name="T56" fmla="*/ 50 w 270"/>
                  <a:gd name="T57" fmla="*/ 39 h 137"/>
                  <a:gd name="T58" fmla="*/ 50 w 270"/>
                  <a:gd name="T59" fmla="*/ 39 h 137"/>
                  <a:gd name="T60" fmla="*/ 50 w 270"/>
                  <a:gd name="T61" fmla="*/ 39 h 137"/>
                  <a:gd name="T62" fmla="*/ 50 w 270"/>
                  <a:gd name="T63" fmla="*/ 39 h 137"/>
                  <a:gd name="T64" fmla="*/ 50 w 270"/>
                  <a:gd name="T65" fmla="*/ 39 h 137"/>
                  <a:gd name="T66" fmla="*/ 50 w 270"/>
                  <a:gd name="T67" fmla="*/ 39 h 137"/>
                  <a:gd name="T68" fmla="*/ 50 w 270"/>
                  <a:gd name="T69" fmla="*/ 39 h 137"/>
                  <a:gd name="T70" fmla="*/ 50 w 270"/>
                  <a:gd name="T71" fmla="*/ 39 h 137"/>
                  <a:gd name="T72" fmla="*/ 50 w 270"/>
                  <a:gd name="T73" fmla="*/ 39 h 137"/>
                  <a:gd name="T74" fmla="*/ 50 w 270"/>
                  <a:gd name="T75" fmla="*/ 39 h 137"/>
                  <a:gd name="T76" fmla="*/ 50 w 270"/>
                  <a:gd name="T77" fmla="*/ 39 h 137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w 270"/>
                  <a:gd name="T118" fmla="*/ 0 h 137"/>
                  <a:gd name="T119" fmla="*/ 270 w 270"/>
                  <a:gd name="T120" fmla="*/ 137 h 137"/>
                </a:gdLst>
                <a:ahLst/>
                <a:cxnLst>
                  <a:cxn ang="T78">
                    <a:pos x="T0" y="T1"/>
                  </a:cxn>
                  <a:cxn ang="T79">
                    <a:pos x="T2" y="T3"/>
                  </a:cxn>
                  <a:cxn ang="T80">
                    <a:pos x="T4" y="T5"/>
                  </a:cxn>
                  <a:cxn ang="T81">
                    <a:pos x="T6" y="T7"/>
                  </a:cxn>
                  <a:cxn ang="T82">
                    <a:pos x="T8" y="T9"/>
                  </a:cxn>
                  <a:cxn ang="T83">
                    <a:pos x="T10" y="T11"/>
                  </a:cxn>
                  <a:cxn ang="T84">
                    <a:pos x="T12" y="T13"/>
                  </a:cxn>
                  <a:cxn ang="T85">
                    <a:pos x="T14" y="T15"/>
                  </a:cxn>
                  <a:cxn ang="T86">
                    <a:pos x="T16" y="T17"/>
                  </a:cxn>
                  <a:cxn ang="T87">
                    <a:pos x="T18" y="T19"/>
                  </a:cxn>
                  <a:cxn ang="T88">
                    <a:pos x="T20" y="T21"/>
                  </a:cxn>
                  <a:cxn ang="T89">
                    <a:pos x="T22" y="T23"/>
                  </a:cxn>
                  <a:cxn ang="T90">
                    <a:pos x="T24" y="T25"/>
                  </a:cxn>
                  <a:cxn ang="T91">
                    <a:pos x="T26" y="T27"/>
                  </a:cxn>
                  <a:cxn ang="T92">
                    <a:pos x="T28" y="T29"/>
                  </a:cxn>
                  <a:cxn ang="T93">
                    <a:pos x="T30" y="T31"/>
                  </a:cxn>
                  <a:cxn ang="T94">
                    <a:pos x="T32" y="T33"/>
                  </a:cxn>
                  <a:cxn ang="T95">
                    <a:pos x="T34" y="T35"/>
                  </a:cxn>
                  <a:cxn ang="T96">
                    <a:pos x="T36" y="T37"/>
                  </a:cxn>
                  <a:cxn ang="T97">
                    <a:pos x="T38" y="T39"/>
                  </a:cxn>
                  <a:cxn ang="T98">
                    <a:pos x="T40" y="T41"/>
                  </a:cxn>
                  <a:cxn ang="T99">
                    <a:pos x="T42" y="T43"/>
                  </a:cxn>
                  <a:cxn ang="T100">
                    <a:pos x="T44" y="T45"/>
                  </a:cxn>
                  <a:cxn ang="T101">
                    <a:pos x="T46" y="T47"/>
                  </a:cxn>
                  <a:cxn ang="T102">
                    <a:pos x="T48" y="T49"/>
                  </a:cxn>
                  <a:cxn ang="T103">
                    <a:pos x="T50" y="T51"/>
                  </a:cxn>
                  <a:cxn ang="T104">
                    <a:pos x="T52" y="T53"/>
                  </a:cxn>
                  <a:cxn ang="T105">
                    <a:pos x="T54" y="T55"/>
                  </a:cxn>
                  <a:cxn ang="T106">
                    <a:pos x="T56" y="T57"/>
                  </a:cxn>
                  <a:cxn ang="T107">
                    <a:pos x="T58" y="T59"/>
                  </a:cxn>
                  <a:cxn ang="T108">
                    <a:pos x="T60" y="T61"/>
                  </a:cxn>
                  <a:cxn ang="T109">
                    <a:pos x="T62" y="T63"/>
                  </a:cxn>
                  <a:cxn ang="T110">
                    <a:pos x="T64" y="T65"/>
                  </a:cxn>
                  <a:cxn ang="T111">
                    <a:pos x="T66" y="T67"/>
                  </a:cxn>
                  <a:cxn ang="T112">
                    <a:pos x="T68" y="T69"/>
                  </a:cxn>
                  <a:cxn ang="T113">
                    <a:pos x="T70" y="T71"/>
                  </a:cxn>
                  <a:cxn ang="T114">
                    <a:pos x="T72" y="T73"/>
                  </a:cxn>
                  <a:cxn ang="T115">
                    <a:pos x="T74" y="T75"/>
                  </a:cxn>
                  <a:cxn ang="T116">
                    <a:pos x="T76" y="T77"/>
                  </a:cxn>
                </a:cxnLst>
                <a:rect l="T117" t="T118" r="T119" b="T120"/>
                <a:pathLst>
                  <a:path w="270" h="137">
                    <a:moveTo>
                      <a:pt x="0" y="0"/>
                    </a:moveTo>
                    <a:lnTo>
                      <a:pt x="1" y="31"/>
                    </a:lnTo>
                    <a:lnTo>
                      <a:pt x="8" y="59"/>
                    </a:lnTo>
                    <a:lnTo>
                      <a:pt x="12" y="71"/>
                    </a:lnTo>
                    <a:lnTo>
                      <a:pt x="18" y="83"/>
                    </a:lnTo>
                    <a:lnTo>
                      <a:pt x="24" y="92"/>
                    </a:lnTo>
                    <a:lnTo>
                      <a:pt x="34" y="102"/>
                    </a:lnTo>
                    <a:lnTo>
                      <a:pt x="41" y="108"/>
                    </a:lnTo>
                    <a:lnTo>
                      <a:pt x="52" y="116"/>
                    </a:lnTo>
                    <a:lnTo>
                      <a:pt x="76" y="128"/>
                    </a:lnTo>
                    <a:lnTo>
                      <a:pt x="104" y="134"/>
                    </a:lnTo>
                    <a:lnTo>
                      <a:pt x="119" y="136"/>
                    </a:lnTo>
                    <a:lnTo>
                      <a:pt x="137" y="137"/>
                    </a:lnTo>
                    <a:lnTo>
                      <a:pt x="150" y="136"/>
                    </a:lnTo>
                    <a:lnTo>
                      <a:pt x="153" y="134"/>
                    </a:lnTo>
                    <a:lnTo>
                      <a:pt x="157" y="134"/>
                    </a:lnTo>
                    <a:lnTo>
                      <a:pt x="165" y="134"/>
                    </a:lnTo>
                    <a:lnTo>
                      <a:pt x="176" y="132"/>
                    </a:lnTo>
                    <a:lnTo>
                      <a:pt x="189" y="129"/>
                    </a:lnTo>
                    <a:lnTo>
                      <a:pt x="200" y="124"/>
                    </a:lnTo>
                    <a:lnTo>
                      <a:pt x="210" y="120"/>
                    </a:lnTo>
                    <a:lnTo>
                      <a:pt x="219" y="115"/>
                    </a:lnTo>
                    <a:lnTo>
                      <a:pt x="229" y="110"/>
                    </a:lnTo>
                    <a:lnTo>
                      <a:pt x="232" y="105"/>
                    </a:lnTo>
                    <a:lnTo>
                      <a:pt x="233" y="102"/>
                    </a:lnTo>
                    <a:lnTo>
                      <a:pt x="236" y="101"/>
                    </a:lnTo>
                    <a:lnTo>
                      <a:pt x="244" y="93"/>
                    </a:lnTo>
                    <a:lnTo>
                      <a:pt x="249" y="84"/>
                    </a:lnTo>
                    <a:lnTo>
                      <a:pt x="251" y="79"/>
                    </a:lnTo>
                    <a:lnTo>
                      <a:pt x="253" y="76"/>
                    </a:lnTo>
                    <a:lnTo>
                      <a:pt x="255" y="75"/>
                    </a:lnTo>
                    <a:lnTo>
                      <a:pt x="255" y="71"/>
                    </a:lnTo>
                    <a:lnTo>
                      <a:pt x="257" y="68"/>
                    </a:lnTo>
                    <a:lnTo>
                      <a:pt x="259" y="63"/>
                    </a:lnTo>
                    <a:lnTo>
                      <a:pt x="263" y="53"/>
                    </a:lnTo>
                    <a:lnTo>
                      <a:pt x="266" y="41"/>
                    </a:lnTo>
                    <a:lnTo>
                      <a:pt x="266" y="37"/>
                    </a:lnTo>
                    <a:lnTo>
                      <a:pt x="267" y="35"/>
                    </a:lnTo>
                    <a:lnTo>
                      <a:pt x="270" y="29"/>
                    </a:lnTo>
                  </a:path>
                </a:pathLst>
              </a:custGeom>
              <a:noFill/>
              <a:ln w="23813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730" name="Freeform 208"/>
              <p:cNvSpPr>
                <a:spLocks/>
              </p:cNvSpPr>
              <p:nvPr/>
            </p:nvSpPr>
            <p:spPr bwMode="auto">
              <a:xfrm>
                <a:off x="3903" y="1271"/>
                <a:ext cx="90" cy="91"/>
              </a:xfrm>
              <a:custGeom>
                <a:avLst/>
                <a:gdLst>
                  <a:gd name="T0" fmla="*/ 47 w 271"/>
                  <a:gd name="T1" fmla="*/ 50 h 273"/>
                  <a:gd name="T2" fmla="*/ 47 w 271"/>
                  <a:gd name="T3" fmla="*/ 50 h 273"/>
                  <a:gd name="T4" fmla="*/ 47 w 271"/>
                  <a:gd name="T5" fmla="*/ 50 h 273"/>
                  <a:gd name="T6" fmla="*/ 47 w 271"/>
                  <a:gd name="T7" fmla="*/ 50 h 273"/>
                  <a:gd name="T8" fmla="*/ 47 w 271"/>
                  <a:gd name="T9" fmla="*/ 50 h 273"/>
                  <a:gd name="T10" fmla="*/ 47 w 271"/>
                  <a:gd name="T11" fmla="*/ 50 h 273"/>
                  <a:gd name="T12" fmla="*/ 47 w 271"/>
                  <a:gd name="T13" fmla="*/ 50 h 273"/>
                  <a:gd name="T14" fmla="*/ 47 w 271"/>
                  <a:gd name="T15" fmla="*/ 50 h 273"/>
                  <a:gd name="T16" fmla="*/ 47 w 271"/>
                  <a:gd name="T17" fmla="*/ 50 h 273"/>
                  <a:gd name="T18" fmla="*/ 47 w 271"/>
                  <a:gd name="T19" fmla="*/ 50 h 273"/>
                  <a:gd name="T20" fmla="*/ 47 w 271"/>
                  <a:gd name="T21" fmla="*/ 50 h 273"/>
                  <a:gd name="T22" fmla="*/ 47 w 271"/>
                  <a:gd name="T23" fmla="*/ 50 h 273"/>
                  <a:gd name="T24" fmla="*/ 47 w 271"/>
                  <a:gd name="T25" fmla="*/ 50 h 273"/>
                  <a:gd name="T26" fmla="*/ 47 w 271"/>
                  <a:gd name="T27" fmla="*/ 50 h 273"/>
                  <a:gd name="T28" fmla="*/ 47 w 271"/>
                  <a:gd name="T29" fmla="*/ 50 h 273"/>
                  <a:gd name="T30" fmla="*/ 47 w 271"/>
                  <a:gd name="T31" fmla="*/ 50 h 273"/>
                  <a:gd name="T32" fmla="*/ 47 w 271"/>
                  <a:gd name="T33" fmla="*/ 50 h 273"/>
                  <a:gd name="T34" fmla="*/ 47 w 271"/>
                  <a:gd name="T35" fmla="*/ 50 h 273"/>
                  <a:gd name="T36" fmla="*/ 47 w 271"/>
                  <a:gd name="T37" fmla="*/ 50 h 273"/>
                  <a:gd name="T38" fmla="*/ 47 w 271"/>
                  <a:gd name="T39" fmla="*/ 50 h 273"/>
                  <a:gd name="T40" fmla="*/ 47 w 271"/>
                  <a:gd name="T41" fmla="*/ 50 h 273"/>
                  <a:gd name="T42" fmla="*/ 47 w 271"/>
                  <a:gd name="T43" fmla="*/ 50 h 273"/>
                  <a:gd name="T44" fmla="*/ 47 w 271"/>
                  <a:gd name="T45" fmla="*/ 50 h 273"/>
                  <a:gd name="T46" fmla="*/ 47 w 271"/>
                  <a:gd name="T47" fmla="*/ 50 h 273"/>
                  <a:gd name="T48" fmla="*/ 47 w 271"/>
                  <a:gd name="T49" fmla="*/ 50 h 273"/>
                  <a:gd name="T50" fmla="*/ 47 w 271"/>
                  <a:gd name="T51" fmla="*/ 50 h 273"/>
                  <a:gd name="T52" fmla="*/ 47 w 271"/>
                  <a:gd name="T53" fmla="*/ 50 h 273"/>
                  <a:gd name="T54" fmla="*/ 47 w 271"/>
                  <a:gd name="T55" fmla="*/ 50 h 273"/>
                  <a:gd name="T56" fmla="*/ 47 w 271"/>
                  <a:gd name="T57" fmla="*/ 50 h 273"/>
                  <a:gd name="T58" fmla="*/ 47 w 271"/>
                  <a:gd name="T59" fmla="*/ 50 h 273"/>
                  <a:gd name="T60" fmla="*/ 47 w 271"/>
                  <a:gd name="T61" fmla="*/ 50 h 273"/>
                  <a:gd name="T62" fmla="*/ 47 w 271"/>
                  <a:gd name="T63" fmla="*/ 50 h 273"/>
                  <a:gd name="T64" fmla="*/ 47 w 271"/>
                  <a:gd name="T65" fmla="*/ 50 h 273"/>
                  <a:gd name="T66" fmla="*/ 47 w 271"/>
                  <a:gd name="T67" fmla="*/ 50 h 273"/>
                  <a:gd name="T68" fmla="*/ 47 w 271"/>
                  <a:gd name="T69" fmla="*/ 50 h 273"/>
                  <a:gd name="T70" fmla="*/ 47 w 271"/>
                  <a:gd name="T71" fmla="*/ 50 h 273"/>
                  <a:gd name="T72" fmla="*/ 47 w 271"/>
                  <a:gd name="T73" fmla="*/ 50 h 273"/>
                  <a:gd name="T74" fmla="*/ 47 w 271"/>
                  <a:gd name="T75" fmla="*/ 50 h 273"/>
                  <a:gd name="T76" fmla="*/ 47 w 271"/>
                  <a:gd name="T77" fmla="*/ 50 h 273"/>
                  <a:gd name="T78" fmla="*/ 47 w 271"/>
                  <a:gd name="T79" fmla="*/ 50 h 273"/>
                  <a:gd name="T80" fmla="*/ 47 w 271"/>
                  <a:gd name="T81" fmla="*/ 50 h 273"/>
                  <a:gd name="T82" fmla="*/ 47 w 271"/>
                  <a:gd name="T83" fmla="*/ 0 h 273"/>
                  <a:gd name="T84" fmla="*/ 47 w 271"/>
                  <a:gd name="T85" fmla="*/ 50 h 273"/>
                  <a:gd name="T86" fmla="*/ 47 w 271"/>
                  <a:gd name="T87" fmla="*/ 50 h 273"/>
                  <a:gd name="T88" fmla="*/ 47 w 271"/>
                  <a:gd name="T89" fmla="*/ 50 h 273"/>
                  <a:gd name="T90" fmla="*/ 47 w 271"/>
                  <a:gd name="T91" fmla="*/ 50 h 273"/>
                  <a:gd name="T92" fmla="*/ 47 w 271"/>
                  <a:gd name="T93" fmla="*/ 50 h 273"/>
                  <a:gd name="T94" fmla="*/ 47 w 271"/>
                  <a:gd name="T95" fmla="*/ 50 h 273"/>
                  <a:gd name="T96" fmla="*/ 47 w 271"/>
                  <a:gd name="T97" fmla="*/ 50 h 273"/>
                  <a:gd name="T98" fmla="*/ 47 w 271"/>
                  <a:gd name="T99" fmla="*/ 50 h 273"/>
                  <a:gd name="T100" fmla="*/ 47 w 271"/>
                  <a:gd name="T101" fmla="*/ 50 h 273"/>
                  <a:gd name="T102" fmla="*/ 47 w 271"/>
                  <a:gd name="T103" fmla="*/ 50 h 273"/>
                  <a:gd name="T104" fmla="*/ 0 w 271"/>
                  <a:gd name="T105" fmla="*/ 50 h 273"/>
                  <a:gd name="T106" fmla="*/ 0 w 271"/>
                  <a:gd name="T107" fmla="*/ 50 h 273"/>
                  <a:gd name="T108" fmla="*/ 0 w 271"/>
                  <a:gd name="T109" fmla="*/ 50 h 273"/>
                  <a:gd name="T110" fmla="*/ 47 w 271"/>
                  <a:gd name="T111" fmla="*/ 50 h 273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271"/>
                  <a:gd name="T169" fmla="*/ 0 h 273"/>
                  <a:gd name="T170" fmla="*/ 271 w 271"/>
                  <a:gd name="T171" fmla="*/ 273 h 273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271" h="273">
                    <a:moveTo>
                      <a:pt x="2" y="161"/>
                    </a:moveTo>
                    <a:lnTo>
                      <a:pt x="6" y="186"/>
                    </a:lnTo>
                    <a:lnTo>
                      <a:pt x="9" y="197"/>
                    </a:lnTo>
                    <a:lnTo>
                      <a:pt x="14" y="209"/>
                    </a:lnTo>
                    <a:lnTo>
                      <a:pt x="26" y="227"/>
                    </a:lnTo>
                    <a:lnTo>
                      <a:pt x="32" y="235"/>
                    </a:lnTo>
                    <a:lnTo>
                      <a:pt x="41" y="244"/>
                    </a:lnTo>
                    <a:lnTo>
                      <a:pt x="49" y="249"/>
                    </a:lnTo>
                    <a:lnTo>
                      <a:pt x="59" y="256"/>
                    </a:lnTo>
                    <a:lnTo>
                      <a:pt x="82" y="265"/>
                    </a:lnTo>
                    <a:lnTo>
                      <a:pt x="106" y="270"/>
                    </a:lnTo>
                    <a:lnTo>
                      <a:pt x="136" y="273"/>
                    </a:lnTo>
                    <a:lnTo>
                      <a:pt x="152" y="271"/>
                    </a:lnTo>
                    <a:lnTo>
                      <a:pt x="167" y="270"/>
                    </a:lnTo>
                    <a:lnTo>
                      <a:pt x="180" y="266"/>
                    </a:lnTo>
                    <a:lnTo>
                      <a:pt x="194" y="263"/>
                    </a:lnTo>
                    <a:lnTo>
                      <a:pt x="200" y="260"/>
                    </a:lnTo>
                    <a:lnTo>
                      <a:pt x="206" y="257"/>
                    </a:lnTo>
                    <a:lnTo>
                      <a:pt x="218" y="252"/>
                    </a:lnTo>
                    <a:lnTo>
                      <a:pt x="227" y="244"/>
                    </a:lnTo>
                    <a:lnTo>
                      <a:pt x="237" y="238"/>
                    </a:lnTo>
                    <a:lnTo>
                      <a:pt x="244" y="227"/>
                    </a:lnTo>
                    <a:lnTo>
                      <a:pt x="251" y="218"/>
                    </a:lnTo>
                    <a:lnTo>
                      <a:pt x="257" y="206"/>
                    </a:lnTo>
                    <a:lnTo>
                      <a:pt x="262" y="195"/>
                    </a:lnTo>
                    <a:lnTo>
                      <a:pt x="264" y="181"/>
                    </a:lnTo>
                    <a:lnTo>
                      <a:pt x="266" y="173"/>
                    </a:lnTo>
                    <a:lnTo>
                      <a:pt x="268" y="166"/>
                    </a:lnTo>
                    <a:lnTo>
                      <a:pt x="270" y="151"/>
                    </a:lnTo>
                    <a:lnTo>
                      <a:pt x="271" y="135"/>
                    </a:lnTo>
                    <a:lnTo>
                      <a:pt x="268" y="103"/>
                    </a:lnTo>
                    <a:lnTo>
                      <a:pt x="262" y="75"/>
                    </a:lnTo>
                    <a:lnTo>
                      <a:pt x="257" y="63"/>
                    </a:lnTo>
                    <a:lnTo>
                      <a:pt x="251" y="52"/>
                    </a:lnTo>
                    <a:lnTo>
                      <a:pt x="244" y="42"/>
                    </a:lnTo>
                    <a:lnTo>
                      <a:pt x="237" y="34"/>
                    </a:lnTo>
                    <a:lnTo>
                      <a:pt x="227" y="25"/>
                    </a:lnTo>
                    <a:lnTo>
                      <a:pt x="218" y="18"/>
                    </a:lnTo>
                    <a:lnTo>
                      <a:pt x="206" y="12"/>
                    </a:lnTo>
                    <a:lnTo>
                      <a:pt x="194" y="8"/>
                    </a:lnTo>
                    <a:lnTo>
                      <a:pt x="167" y="2"/>
                    </a:lnTo>
                    <a:lnTo>
                      <a:pt x="136" y="0"/>
                    </a:lnTo>
                    <a:lnTo>
                      <a:pt x="102" y="2"/>
                    </a:lnTo>
                    <a:lnTo>
                      <a:pt x="75" y="8"/>
                    </a:lnTo>
                    <a:lnTo>
                      <a:pt x="62" y="12"/>
                    </a:lnTo>
                    <a:lnTo>
                      <a:pt x="52" y="18"/>
                    </a:lnTo>
                    <a:lnTo>
                      <a:pt x="41" y="25"/>
                    </a:lnTo>
                    <a:lnTo>
                      <a:pt x="34" y="34"/>
                    </a:lnTo>
                    <a:lnTo>
                      <a:pt x="24" y="42"/>
                    </a:lnTo>
                    <a:lnTo>
                      <a:pt x="18" y="52"/>
                    </a:lnTo>
                    <a:lnTo>
                      <a:pt x="11" y="63"/>
                    </a:lnTo>
                    <a:lnTo>
                      <a:pt x="8" y="75"/>
                    </a:lnTo>
                    <a:lnTo>
                      <a:pt x="1" y="103"/>
                    </a:lnTo>
                    <a:lnTo>
                      <a:pt x="0" y="135"/>
                    </a:lnTo>
                    <a:lnTo>
                      <a:pt x="0" y="148"/>
                    </a:lnTo>
                    <a:lnTo>
                      <a:pt x="2" y="161"/>
                    </a:lnTo>
                  </a:path>
                </a:pathLst>
              </a:custGeom>
              <a:noFill/>
              <a:ln w="23813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731" name="Freeform 209"/>
              <p:cNvSpPr>
                <a:spLocks/>
              </p:cNvSpPr>
              <p:nvPr/>
            </p:nvSpPr>
            <p:spPr bwMode="auto">
              <a:xfrm>
                <a:off x="3672" y="1349"/>
                <a:ext cx="89" cy="9"/>
              </a:xfrm>
              <a:custGeom>
                <a:avLst/>
                <a:gdLst>
                  <a:gd name="T0" fmla="*/ 50 w 267"/>
                  <a:gd name="T1" fmla="*/ 171 h 25"/>
                  <a:gd name="T2" fmla="*/ 50 w 267"/>
                  <a:gd name="T3" fmla="*/ 171 h 25"/>
                  <a:gd name="T4" fmla="*/ 0 w 267"/>
                  <a:gd name="T5" fmla="*/ 0 h 25"/>
                  <a:gd name="T6" fmla="*/ 0 60000 65536"/>
                  <a:gd name="T7" fmla="*/ 0 60000 65536"/>
                  <a:gd name="T8" fmla="*/ 0 60000 65536"/>
                  <a:gd name="T9" fmla="*/ 0 w 267"/>
                  <a:gd name="T10" fmla="*/ 0 h 25"/>
                  <a:gd name="T11" fmla="*/ 267 w 267"/>
                  <a:gd name="T12" fmla="*/ 25 h 2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67" h="25">
                    <a:moveTo>
                      <a:pt x="267" y="3"/>
                    </a:moveTo>
                    <a:lnTo>
                      <a:pt x="132" y="25"/>
                    </a:lnTo>
                    <a:lnTo>
                      <a:pt x="0" y="0"/>
                    </a:lnTo>
                  </a:path>
                </a:pathLst>
              </a:custGeom>
              <a:noFill/>
              <a:ln w="23813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732" name="Line 210"/>
              <p:cNvSpPr>
                <a:spLocks noChangeShapeType="1"/>
              </p:cNvSpPr>
              <p:nvPr/>
            </p:nvSpPr>
            <p:spPr bwMode="auto">
              <a:xfrm flipV="1">
                <a:off x="3761" y="1324"/>
                <a:ext cx="142" cy="26"/>
              </a:xfrm>
              <a:prstGeom prst="line">
                <a:avLst/>
              </a:prstGeom>
              <a:noFill/>
              <a:ln w="23813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733" name="Line 211"/>
              <p:cNvSpPr>
                <a:spLocks noChangeShapeType="1"/>
              </p:cNvSpPr>
              <p:nvPr/>
            </p:nvSpPr>
            <p:spPr bwMode="auto">
              <a:xfrm flipH="1">
                <a:off x="3903" y="1316"/>
                <a:ext cx="45" cy="8"/>
              </a:xfrm>
              <a:prstGeom prst="line">
                <a:avLst/>
              </a:prstGeom>
              <a:noFill/>
              <a:ln w="23813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734" name="Freeform 212"/>
              <p:cNvSpPr>
                <a:spLocks/>
              </p:cNvSpPr>
              <p:nvPr/>
            </p:nvSpPr>
            <p:spPr bwMode="auto">
              <a:xfrm>
                <a:off x="3672" y="1313"/>
                <a:ext cx="89" cy="37"/>
              </a:xfrm>
              <a:custGeom>
                <a:avLst/>
                <a:gdLst>
                  <a:gd name="T0" fmla="*/ 0 w 267"/>
                  <a:gd name="T1" fmla="*/ 38 h 113"/>
                  <a:gd name="T2" fmla="*/ 50 w 267"/>
                  <a:gd name="T3" fmla="*/ 38 h 113"/>
                  <a:gd name="T4" fmla="*/ 50 w 267"/>
                  <a:gd name="T5" fmla="*/ 38 h 113"/>
                  <a:gd name="T6" fmla="*/ 50 w 267"/>
                  <a:gd name="T7" fmla="*/ 38 h 113"/>
                  <a:gd name="T8" fmla="*/ 50 w 267"/>
                  <a:gd name="T9" fmla="*/ 38 h 113"/>
                  <a:gd name="T10" fmla="*/ 50 w 267"/>
                  <a:gd name="T11" fmla="*/ 38 h 113"/>
                  <a:gd name="T12" fmla="*/ 50 w 267"/>
                  <a:gd name="T13" fmla="*/ 38 h 113"/>
                  <a:gd name="T14" fmla="*/ 50 w 267"/>
                  <a:gd name="T15" fmla="*/ 38 h 113"/>
                  <a:gd name="T16" fmla="*/ 50 w 267"/>
                  <a:gd name="T17" fmla="*/ 0 h 113"/>
                  <a:gd name="T18" fmla="*/ 50 w 267"/>
                  <a:gd name="T19" fmla="*/ 0 h 113"/>
                  <a:gd name="T20" fmla="*/ 50 w 267"/>
                  <a:gd name="T21" fmla="*/ 0 h 113"/>
                  <a:gd name="T22" fmla="*/ 50 w 267"/>
                  <a:gd name="T23" fmla="*/ 38 h 113"/>
                  <a:gd name="T24" fmla="*/ 50 w 267"/>
                  <a:gd name="T25" fmla="*/ 38 h 113"/>
                  <a:gd name="T26" fmla="*/ 50 w 267"/>
                  <a:gd name="T27" fmla="*/ 38 h 113"/>
                  <a:gd name="T28" fmla="*/ 50 w 267"/>
                  <a:gd name="T29" fmla="*/ 38 h 113"/>
                  <a:gd name="T30" fmla="*/ 50 w 267"/>
                  <a:gd name="T31" fmla="*/ 38 h 113"/>
                  <a:gd name="T32" fmla="*/ 50 w 267"/>
                  <a:gd name="T33" fmla="*/ 38 h 113"/>
                  <a:gd name="T34" fmla="*/ 50 w 267"/>
                  <a:gd name="T35" fmla="*/ 38 h 113"/>
                  <a:gd name="T36" fmla="*/ 50 w 267"/>
                  <a:gd name="T37" fmla="*/ 38 h 113"/>
                  <a:gd name="T38" fmla="*/ 50 w 267"/>
                  <a:gd name="T39" fmla="*/ 38 h 113"/>
                  <a:gd name="T40" fmla="*/ 50 w 267"/>
                  <a:gd name="T41" fmla="*/ 38 h 113"/>
                  <a:gd name="T42" fmla="*/ 50 w 267"/>
                  <a:gd name="T43" fmla="*/ 38 h 113"/>
                  <a:gd name="T44" fmla="*/ 50 w 267"/>
                  <a:gd name="T45" fmla="*/ 38 h 113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267"/>
                  <a:gd name="T70" fmla="*/ 0 h 113"/>
                  <a:gd name="T71" fmla="*/ 267 w 267"/>
                  <a:gd name="T72" fmla="*/ 113 h 113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267" h="113">
                    <a:moveTo>
                      <a:pt x="0" y="110"/>
                    </a:moveTo>
                    <a:lnTo>
                      <a:pt x="4" y="83"/>
                    </a:lnTo>
                    <a:lnTo>
                      <a:pt x="12" y="61"/>
                    </a:lnTo>
                    <a:lnTo>
                      <a:pt x="22" y="42"/>
                    </a:lnTo>
                    <a:lnTo>
                      <a:pt x="38" y="27"/>
                    </a:lnTo>
                    <a:lnTo>
                      <a:pt x="46" y="19"/>
                    </a:lnTo>
                    <a:lnTo>
                      <a:pt x="56" y="14"/>
                    </a:lnTo>
                    <a:lnTo>
                      <a:pt x="78" y="7"/>
                    </a:lnTo>
                    <a:lnTo>
                      <a:pt x="103" y="1"/>
                    </a:lnTo>
                    <a:lnTo>
                      <a:pt x="132" y="0"/>
                    </a:lnTo>
                    <a:lnTo>
                      <a:pt x="160" y="1"/>
                    </a:lnTo>
                    <a:lnTo>
                      <a:pt x="173" y="3"/>
                    </a:lnTo>
                    <a:lnTo>
                      <a:pt x="186" y="7"/>
                    </a:lnTo>
                    <a:lnTo>
                      <a:pt x="196" y="9"/>
                    </a:lnTo>
                    <a:lnTo>
                      <a:pt x="208" y="14"/>
                    </a:lnTo>
                    <a:lnTo>
                      <a:pt x="217" y="19"/>
                    </a:lnTo>
                    <a:lnTo>
                      <a:pt x="227" y="27"/>
                    </a:lnTo>
                    <a:lnTo>
                      <a:pt x="234" y="34"/>
                    </a:lnTo>
                    <a:lnTo>
                      <a:pt x="241" y="43"/>
                    </a:lnTo>
                    <a:lnTo>
                      <a:pt x="253" y="62"/>
                    </a:lnTo>
                    <a:lnTo>
                      <a:pt x="257" y="73"/>
                    </a:lnTo>
                    <a:lnTo>
                      <a:pt x="261" y="86"/>
                    </a:lnTo>
                    <a:lnTo>
                      <a:pt x="267" y="113"/>
                    </a:lnTo>
                  </a:path>
                </a:pathLst>
              </a:custGeom>
              <a:noFill/>
              <a:ln w="23813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735" name="Freeform 213"/>
              <p:cNvSpPr>
                <a:spLocks/>
              </p:cNvSpPr>
              <p:nvPr/>
            </p:nvSpPr>
            <p:spPr bwMode="auto">
              <a:xfrm>
                <a:off x="2043" y="1482"/>
                <a:ext cx="90" cy="49"/>
              </a:xfrm>
              <a:custGeom>
                <a:avLst/>
                <a:gdLst>
                  <a:gd name="T0" fmla="*/ 0 w 271"/>
                  <a:gd name="T1" fmla="*/ 45 h 148"/>
                  <a:gd name="T2" fmla="*/ 47 w 271"/>
                  <a:gd name="T3" fmla="*/ 45 h 148"/>
                  <a:gd name="T4" fmla="*/ 47 w 271"/>
                  <a:gd name="T5" fmla="*/ 45 h 148"/>
                  <a:gd name="T6" fmla="*/ 47 w 271"/>
                  <a:gd name="T7" fmla="*/ 45 h 148"/>
                  <a:gd name="T8" fmla="*/ 47 w 271"/>
                  <a:gd name="T9" fmla="*/ 45 h 148"/>
                  <a:gd name="T10" fmla="*/ 47 w 271"/>
                  <a:gd name="T11" fmla="*/ 45 h 148"/>
                  <a:gd name="T12" fmla="*/ 47 w 271"/>
                  <a:gd name="T13" fmla="*/ 45 h 148"/>
                  <a:gd name="T14" fmla="*/ 47 w 271"/>
                  <a:gd name="T15" fmla="*/ 45 h 148"/>
                  <a:gd name="T16" fmla="*/ 47 w 271"/>
                  <a:gd name="T17" fmla="*/ 45 h 148"/>
                  <a:gd name="T18" fmla="*/ 47 w 271"/>
                  <a:gd name="T19" fmla="*/ 45 h 148"/>
                  <a:gd name="T20" fmla="*/ 47 w 271"/>
                  <a:gd name="T21" fmla="*/ 45 h 148"/>
                  <a:gd name="T22" fmla="*/ 47 w 271"/>
                  <a:gd name="T23" fmla="*/ 45 h 148"/>
                  <a:gd name="T24" fmla="*/ 47 w 271"/>
                  <a:gd name="T25" fmla="*/ 45 h 148"/>
                  <a:gd name="T26" fmla="*/ 47 w 271"/>
                  <a:gd name="T27" fmla="*/ 45 h 148"/>
                  <a:gd name="T28" fmla="*/ 47 w 271"/>
                  <a:gd name="T29" fmla="*/ 45 h 148"/>
                  <a:gd name="T30" fmla="*/ 47 w 271"/>
                  <a:gd name="T31" fmla="*/ 45 h 148"/>
                  <a:gd name="T32" fmla="*/ 47 w 271"/>
                  <a:gd name="T33" fmla="*/ 45 h 148"/>
                  <a:gd name="T34" fmla="*/ 47 w 271"/>
                  <a:gd name="T35" fmla="*/ 45 h 148"/>
                  <a:gd name="T36" fmla="*/ 47 w 271"/>
                  <a:gd name="T37" fmla="*/ 45 h 148"/>
                  <a:gd name="T38" fmla="*/ 47 w 271"/>
                  <a:gd name="T39" fmla="*/ 45 h 148"/>
                  <a:gd name="T40" fmla="*/ 47 w 271"/>
                  <a:gd name="T41" fmla="*/ 45 h 148"/>
                  <a:gd name="T42" fmla="*/ 47 w 271"/>
                  <a:gd name="T43" fmla="*/ 45 h 148"/>
                  <a:gd name="T44" fmla="*/ 47 w 271"/>
                  <a:gd name="T45" fmla="*/ 45 h 148"/>
                  <a:gd name="T46" fmla="*/ 47 w 271"/>
                  <a:gd name="T47" fmla="*/ 45 h 148"/>
                  <a:gd name="T48" fmla="*/ 47 w 271"/>
                  <a:gd name="T49" fmla="*/ 45 h 148"/>
                  <a:gd name="T50" fmla="*/ 47 w 271"/>
                  <a:gd name="T51" fmla="*/ 45 h 148"/>
                  <a:gd name="T52" fmla="*/ 47 w 271"/>
                  <a:gd name="T53" fmla="*/ 45 h 148"/>
                  <a:gd name="T54" fmla="*/ 47 w 271"/>
                  <a:gd name="T55" fmla="*/ 45 h 148"/>
                  <a:gd name="T56" fmla="*/ 47 w 271"/>
                  <a:gd name="T57" fmla="*/ 45 h 148"/>
                  <a:gd name="T58" fmla="*/ 47 w 271"/>
                  <a:gd name="T59" fmla="*/ 45 h 148"/>
                  <a:gd name="T60" fmla="*/ 47 w 271"/>
                  <a:gd name="T61" fmla="*/ 0 h 148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271"/>
                  <a:gd name="T94" fmla="*/ 0 h 148"/>
                  <a:gd name="T95" fmla="*/ 271 w 271"/>
                  <a:gd name="T96" fmla="*/ 148 h 148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271" h="148">
                    <a:moveTo>
                      <a:pt x="0" y="43"/>
                    </a:moveTo>
                    <a:lnTo>
                      <a:pt x="4" y="66"/>
                    </a:lnTo>
                    <a:lnTo>
                      <a:pt x="13" y="88"/>
                    </a:lnTo>
                    <a:lnTo>
                      <a:pt x="25" y="105"/>
                    </a:lnTo>
                    <a:lnTo>
                      <a:pt x="31" y="113"/>
                    </a:lnTo>
                    <a:lnTo>
                      <a:pt x="40" y="121"/>
                    </a:lnTo>
                    <a:lnTo>
                      <a:pt x="48" y="126"/>
                    </a:lnTo>
                    <a:lnTo>
                      <a:pt x="59" y="131"/>
                    </a:lnTo>
                    <a:lnTo>
                      <a:pt x="81" y="140"/>
                    </a:lnTo>
                    <a:lnTo>
                      <a:pt x="105" y="146"/>
                    </a:lnTo>
                    <a:lnTo>
                      <a:pt x="118" y="147"/>
                    </a:lnTo>
                    <a:lnTo>
                      <a:pt x="134" y="148"/>
                    </a:lnTo>
                    <a:lnTo>
                      <a:pt x="149" y="147"/>
                    </a:lnTo>
                    <a:lnTo>
                      <a:pt x="165" y="146"/>
                    </a:lnTo>
                    <a:lnTo>
                      <a:pt x="171" y="143"/>
                    </a:lnTo>
                    <a:lnTo>
                      <a:pt x="179" y="142"/>
                    </a:lnTo>
                    <a:lnTo>
                      <a:pt x="193" y="139"/>
                    </a:lnTo>
                    <a:lnTo>
                      <a:pt x="205" y="134"/>
                    </a:lnTo>
                    <a:lnTo>
                      <a:pt x="217" y="129"/>
                    </a:lnTo>
                    <a:lnTo>
                      <a:pt x="226" y="121"/>
                    </a:lnTo>
                    <a:lnTo>
                      <a:pt x="236" y="114"/>
                    </a:lnTo>
                    <a:lnTo>
                      <a:pt x="243" y="104"/>
                    </a:lnTo>
                    <a:lnTo>
                      <a:pt x="250" y="95"/>
                    </a:lnTo>
                    <a:lnTo>
                      <a:pt x="256" y="83"/>
                    </a:lnTo>
                    <a:lnTo>
                      <a:pt x="258" y="77"/>
                    </a:lnTo>
                    <a:lnTo>
                      <a:pt x="262" y="72"/>
                    </a:lnTo>
                    <a:lnTo>
                      <a:pt x="265" y="57"/>
                    </a:lnTo>
                    <a:lnTo>
                      <a:pt x="269" y="44"/>
                    </a:lnTo>
                    <a:lnTo>
                      <a:pt x="270" y="29"/>
                    </a:lnTo>
                    <a:lnTo>
                      <a:pt x="271" y="13"/>
                    </a:lnTo>
                    <a:lnTo>
                      <a:pt x="271" y="0"/>
                    </a:lnTo>
                  </a:path>
                </a:pathLst>
              </a:custGeom>
              <a:noFill/>
              <a:ln w="23813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736" name="Line 214"/>
              <p:cNvSpPr>
                <a:spLocks noChangeShapeType="1"/>
              </p:cNvSpPr>
              <p:nvPr/>
            </p:nvSpPr>
            <p:spPr bwMode="auto">
              <a:xfrm flipV="1">
                <a:off x="2133" y="1466"/>
                <a:ext cx="141" cy="16"/>
              </a:xfrm>
              <a:prstGeom prst="line">
                <a:avLst/>
              </a:prstGeom>
              <a:noFill/>
              <a:ln w="23813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737" name="Freeform 215"/>
              <p:cNvSpPr>
                <a:spLocks/>
              </p:cNvSpPr>
              <p:nvPr/>
            </p:nvSpPr>
            <p:spPr bwMode="auto">
              <a:xfrm>
                <a:off x="2274" y="1416"/>
                <a:ext cx="91" cy="50"/>
              </a:xfrm>
              <a:custGeom>
                <a:avLst/>
                <a:gdLst>
                  <a:gd name="T0" fmla="*/ 0 w 272"/>
                  <a:gd name="T1" fmla="*/ 45 h 151"/>
                  <a:gd name="T2" fmla="*/ 0 w 272"/>
                  <a:gd name="T3" fmla="*/ 45 h 151"/>
                  <a:gd name="T4" fmla="*/ 0 w 272"/>
                  <a:gd name="T5" fmla="*/ 45 h 151"/>
                  <a:gd name="T6" fmla="*/ 53 w 272"/>
                  <a:gd name="T7" fmla="*/ 45 h 151"/>
                  <a:gd name="T8" fmla="*/ 53 w 272"/>
                  <a:gd name="T9" fmla="*/ 45 h 151"/>
                  <a:gd name="T10" fmla="*/ 53 w 272"/>
                  <a:gd name="T11" fmla="*/ 45 h 151"/>
                  <a:gd name="T12" fmla="*/ 53 w 272"/>
                  <a:gd name="T13" fmla="*/ 45 h 151"/>
                  <a:gd name="T14" fmla="*/ 53 w 272"/>
                  <a:gd name="T15" fmla="*/ 45 h 151"/>
                  <a:gd name="T16" fmla="*/ 53 w 272"/>
                  <a:gd name="T17" fmla="*/ 45 h 151"/>
                  <a:gd name="T18" fmla="*/ 53 w 272"/>
                  <a:gd name="T19" fmla="*/ 45 h 151"/>
                  <a:gd name="T20" fmla="*/ 53 w 272"/>
                  <a:gd name="T21" fmla="*/ 45 h 151"/>
                  <a:gd name="T22" fmla="*/ 53 w 272"/>
                  <a:gd name="T23" fmla="*/ 45 h 151"/>
                  <a:gd name="T24" fmla="*/ 53 w 272"/>
                  <a:gd name="T25" fmla="*/ 0 h 151"/>
                  <a:gd name="T26" fmla="*/ 53 w 272"/>
                  <a:gd name="T27" fmla="*/ 0 h 151"/>
                  <a:gd name="T28" fmla="*/ 53 w 272"/>
                  <a:gd name="T29" fmla="*/ 0 h 151"/>
                  <a:gd name="T30" fmla="*/ 53 w 272"/>
                  <a:gd name="T31" fmla="*/ 45 h 151"/>
                  <a:gd name="T32" fmla="*/ 53 w 272"/>
                  <a:gd name="T33" fmla="*/ 45 h 151"/>
                  <a:gd name="T34" fmla="*/ 53 w 272"/>
                  <a:gd name="T35" fmla="*/ 45 h 151"/>
                  <a:gd name="T36" fmla="*/ 53 w 272"/>
                  <a:gd name="T37" fmla="*/ 45 h 151"/>
                  <a:gd name="T38" fmla="*/ 53 w 272"/>
                  <a:gd name="T39" fmla="*/ 45 h 151"/>
                  <a:gd name="T40" fmla="*/ 53 w 272"/>
                  <a:gd name="T41" fmla="*/ 45 h 151"/>
                  <a:gd name="T42" fmla="*/ 53 w 272"/>
                  <a:gd name="T43" fmla="*/ 45 h 151"/>
                  <a:gd name="T44" fmla="*/ 53 w 272"/>
                  <a:gd name="T45" fmla="*/ 45 h 151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272"/>
                  <a:gd name="T70" fmla="*/ 0 h 151"/>
                  <a:gd name="T71" fmla="*/ 272 w 272"/>
                  <a:gd name="T72" fmla="*/ 151 h 151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272" h="151">
                    <a:moveTo>
                      <a:pt x="0" y="151"/>
                    </a:moveTo>
                    <a:lnTo>
                      <a:pt x="0" y="134"/>
                    </a:lnTo>
                    <a:lnTo>
                      <a:pt x="1" y="102"/>
                    </a:lnTo>
                    <a:lnTo>
                      <a:pt x="8" y="75"/>
                    </a:lnTo>
                    <a:lnTo>
                      <a:pt x="12" y="62"/>
                    </a:lnTo>
                    <a:lnTo>
                      <a:pt x="18" y="51"/>
                    </a:lnTo>
                    <a:lnTo>
                      <a:pt x="25" y="41"/>
                    </a:lnTo>
                    <a:lnTo>
                      <a:pt x="34" y="33"/>
                    </a:lnTo>
                    <a:lnTo>
                      <a:pt x="42" y="24"/>
                    </a:lnTo>
                    <a:lnTo>
                      <a:pt x="52" y="18"/>
                    </a:lnTo>
                    <a:lnTo>
                      <a:pt x="62" y="11"/>
                    </a:lnTo>
                    <a:lnTo>
                      <a:pt x="75" y="7"/>
                    </a:lnTo>
                    <a:lnTo>
                      <a:pt x="102" y="1"/>
                    </a:lnTo>
                    <a:lnTo>
                      <a:pt x="135" y="0"/>
                    </a:lnTo>
                    <a:lnTo>
                      <a:pt x="165" y="1"/>
                    </a:lnTo>
                    <a:lnTo>
                      <a:pt x="192" y="7"/>
                    </a:lnTo>
                    <a:lnTo>
                      <a:pt x="215" y="16"/>
                    </a:lnTo>
                    <a:lnTo>
                      <a:pt x="235" y="31"/>
                    </a:lnTo>
                    <a:lnTo>
                      <a:pt x="249" y="48"/>
                    </a:lnTo>
                    <a:lnTo>
                      <a:pt x="261" y="70"/>
                    </a:lnTo>
                    <a:lnTo>
                      <a:pt x="269" y="94"/>
                    </a:lnTo>
                    <a:lnTo>
                      <a:pt x="270" y="109"/>
                    </a:lnTo>
                    <a:lnTo>
                      <a:pt x="272" y="125"/>
                    </a:lnTo>
                  </a:path>
                </a:pathLst>
              </a:custGeom>
              <a:noFill/>
              <a:ln w="23813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738" name="Freeform 216"/>
              <p:cNvSpPr>
                <a:spLocks/>
              </p:cNvSpPr>
              <p:nvPr/>
            </p:nvSpPr>
            <p:spPr bwMode="auto">
              <a:xfrm>
                <a:off x="2274" y="1457"/>
                <a:ext cx="91" cy="49"/>
              </a:xfrm>
              <a:custGeom>
                <a:avLst/>
                <a:gdLst>
                  <a:gd name="T0" fmla="*/ 0 w 272"/>
                  <a:gd name="T1" fmla="*/ 50 h 147"/>
                  <a:gd name="T2" fmla="*/ 0 w 272"/>
                  <a:gd name="T3" fmla="*/ 50 h 147"/>
                  <a:gd name="T4" fmla="*/ 53 w 272"/>
                  <a:gd name="T5" fmla="*/ 50 h 147"/>
                  <a:gd name="T6" fmla="*/ 53 w 272"/>
                  <a:gd name="T7" fmla="*/ 50 h 147"/>
                  <a:gd name="T8" fmla="*/ 53 w 272"/>
                  <a:gd name="T9" fmla="*/ 50 h 147"/>
                  <a:gd name="T10" fmla="*/ 53 w 272"/>
                  <a:gd name="T11" fmla="*/ 50 h 147"/>
                  <a:gd name="T12" fmla="*/ 53 w 272"/>
                  <a:gd name="T13" fmla="*/ 50 h 147"/>
                  <a:gd name="T14" fmla="*/ 53 w 272"/>
                  <a:gd name="T15" fmla="*/ 50 h 147"/>
                  <a:gd name="T16" fmla="*/ 53 w 272"/>
                  <a:gd name="T17" fmla="*/ 50 h 147"/>
                  <a:gd name="T18" fmla="*/ 53 w 272"/>
                  <a:gd name="T19" fmla="*/ 50 h 147"/>
                  <a:gd name="T20" fmla="*/ 53 w 272"/>
                  <a:gd name="T21" fmla="*/ 50 h 147"/>
                  <a:gd name="T22" fmla="*/ 53 w 272"/>
                  <a:gd name="T23" fmla="*/ 50 h 147"/>
                  <a:gd name="T24" fmla="*/ 53 w 272"/>
                  <a:gd name="T25" fmla="*/ 50 h 147"/>
                  <a:gd name="T26" fmla="*/ 53 w 272"/>
                  <a:gd name="T27" fmla="*/ 50 h 147"/>
                  <a:gd name="T28" fmla="*/ 53 w 272"/>
                  <a:gd name="T29" fmla="*/ 50 h 147"/>
                  <a:gd name="T30" fmla="*/ 53 w 272"/>
                  <a:gd name="T31" fmla="*/ 50 h 147"/>
                  <a:gd name="T32" fmla="*/ 53 w 272"/>
                  <a:gd name="T33" fmla="*/ 50 h 147"/>
                  <a:gd name="T34" fmla="*/ 53 w 272"/>
                  <a:gd name="T35" fmla="*/ 50 h 147"/>
                  <a:gd name="T36" fmla="*/ 53 w 272"/>
                  <a:gd name="T37" fmla="*/ 50 h 147"/>
                  <a:gd name="T38" fmla="*/ 53 w 272"/>
                  <a:gd name="T39" fmla="*/ 50 h 147"/>
                  <a:gd name="T40" fmla="*/ 53 w 272"/>
                  <a:gd name="T41" fmla="*/ 50 h 147"/>
                  <a:gd name="T42" fmla="*/ 53 w 272"/>
                  <a:gd name="T43" fmla="*/ 50 h 147"/>
                  <a:gd name="T44" fmla="*/ 53 w 272"/>
                  <a:gd name="T45" fmla="*/ 50 h 147"/>
                  <a:gd name="T46" fmla="*/ 53 w 272"/>
                  <a:gd name="T47" fmla="*/ 50 h 147"/>
                  <a:gd name="T48" fmla="*/ 53 w 272"/>
                  <a:gd name="T49" fmla="*/ 50 h 147"/>
                  <a:gd name="T50" fmla="*/ 53 w 272"/>
                  <a:gd name="T51" fmla="*/ 50 h 147"/>
                  <a:gd name="T52" fmla="*/ 53 w 272"/>
                  <a:gd name="T53" fmla="*/ 50 h 147"/>
                  <a:gd name="T54" fmla="*/ 53 w 272"/>
                  <a:gd name="T55" fmla="*/ 50 h 147"/>
                  <a:gd name="T56" fmla="*/ 53 w 272"/>
                  <a:gd name="T57" fmla="*/ 50 h 147"/>
                  <a:gd name="T58" fmla="*/ 53 w 272"/>
                  <a:gd name="T59" fmla="*/ 50 h 147"/>
                  <a:gd name="T60" fmla="*/ 53 w 272"/>
                  <a:gd name="T61" fmla="*/ 50 h 147"/>
                  <a:gd name="T62" fmla="*/ 53 w 272"/>
                  <a:gd name="T63" fmla="*/ 50 h 147"/>
                  <a:gd name="T64" fmla="*/ 53 w 272"/>
                  <a:gd name="T65" fmla="*/ 50 h 147"/>
                  <a:gd name="T66" fmla="*/ 53 w 272"/>
                  <a:gd name="T67" fmla="*/ 50 h 147"/>
                  <a:gd name="T68" fmla="*/ 53 w 272"/>
                  <a:gd name="T69" fmla="*/ 50 h 147"/>
                  <a:gd name="T70" fmla="*/ 53 w 272"/>
                  <a:gd name="T71" fmla="*/ 50 h 147"/>
                  <a:gd name="T72" fmla="*/ 53 w 272"/>
                  <a:gd name="T73" fmla="*/ 50 h 147"/>
                  <a:gd name="T74" fmla="*/ 53 w 272"/>
                  <a:gd name="T75" fmla="*/ 0 h 147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272"/>
                  <a:gd name="T115" fmla="*/ 0 h 147"/>
                  <a:gd name="T116" fmla="*/ 272 w 272"/>
                  <a:gd name="T117" fmla="*/ 147 h 147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272" h="147">
                    <a:moveTo>
                      <a:pt x="0" y="26"/>
                    </a:moveTo>
                    <a:lnTo>
                      <a:pt x="0" y="39"/>
                    </a:lnTo>
                    <a:lnTo>
                      <a:pt x="3" y="54"/>
                    </a:lnTo>
                    <a:lnTo>
                      <a:pt x="5" y="65"/>
                    </a:lnTo>
                    <a:lnTo>
                      <a:pt x="10" y="78"/>
                    </a:lnTo>
                    <a:lnTo>
                      <a:pt x="14" y="87"/>
                    </a:lnTo>
                    <a:lnTo>
                      <a:pt x="21" y="98"/>
                    </a:lnTo>
                    <a:lnTo>
                      <a:pt x="27" y="107"/>
                    </a:lnTo>
                    <a:lnTo>
                      <a:pt x="36" y="116"/>
                    </a:lnTo>
                    <a:lnTo>
                      <a:pt x="44" y="122"/>
                    </a:lnTo>
                    <a:lnTo>
                      <a:pt x="55" y="129"/>
                    </a:lnTo>
                    <a:lnTo>
                      <a:pt x="65" y="134"/>
                    </a:lnTo>
                    <a:lnTo>
                      <a:pt x="78" y="139"/>
                    </a:lnTo>
                    <a:lnTo>
                      <a:pt x="90" y="142"/>
                    </a:lnTo>
                    <a:lnTo>
                      <a:pt x="104" y="144"/>
                    </a:lnTo>
                    <a:lnTo>
                      <a:pt x="118" y="146"/>
                    </a:lnTo>
                    <a:lnTo>
                      <a:pt x="135" y="147"/>
                    </a:lnTo>
                    <a:lnTo>
                      <a:pt x="150" y="146"/>
                    </a:lnTo>
                    <a:lnTo>
                      <a:pt x="166" y="144"/>
                    </a:lnTo>
                    <a:lnTo>
                      <a:pt x="173" y="142"/>
                    </a:lnTo>
                    <a:lnTo>
                      <a:pt x="180" y="140"/>
                    </a:lnTo>
                    <a:lnTo>
                      <a:pt x="195" y="138"/>
                    </a:lnTo>
                    <a:lnTo>
                      <a:pt x="200" y="134"/>
                    </a:lnTo>
                    <a:lnTo>
                      <a:pt x="206" y="131"/>
                    </a:lnTo>
                    <a:lnTo>
                      <a:pt x="218" y="126"/>
                    </a:lnTo>
                    <a:lnTo>
                      <a:pt x="227" y="118"/>
                    </a:lnTo>
                    <a:lnTo>
                      <a:pt x="237" y="112"/>
                    </a:lnTo>
                    <a:lnTo>
                      <a:pt x="244" y="102"/>
                    </a:lnTo>
                    <a:lnTo>
                      <a:pt x="252" y="92"/>
                    </a:lnTo>
                    <a:lnTo>
                      <a:pt x="257" y="81"/>
                    </a:lnTo>
                    <a:lnTo>
                      <a:pt x="259" y="74"/>
                    </a:lnTo>
                    <a:lnTo>
                      <a:pt x="263" y="69"/>
                    </a:lnTo>
                    <a:lnTo>
                      <a:pt x="266" y="55"/>
                    </a:lnTo>
                    <a:lnTo>
                      <a:pt x="267" y="47"/>
                    </a:lnTo>
                    <a:lnTo>
                      <a:pt x="270" y="41"/>
                    </a:lnTo>
                    <a:lnTo>
                      <a:pt x="271" y="25"/>
                    </a:lnTo>
                    <a:lnTo>
                      <a:pt x="272" y="9"/>
                    </a:lnTo>
                    <a:lnTo>
                      <a:pt x="272" y="0"/>
                    </a:lnTo>
                  </a:path>
                </a:pathLst>
              </a:custGeom>
              <a:noFill/>
              <a:ln w="23813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739" name="Line 217"/>
              <p:cNvSpPr>
                <a:spLocks noChangeShapeType="1"/>
              </p:cNvSpPr>
              <p:nvPr/>
            </p:nvSpPr>
            <p:spPr bwMode="auto">
              <a:xfrm flipH="1">
                <a:off x="2274" y="1457"/>
                <a:ext cx="91" cy="9"/>
              </a:xfrm>
              <a:prstGeom prst="line">
                <a:avLst/>
              </a:prstGeom>
              <a:noFill/>
              <a:ln w="23813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740" name="Freeform 218"/>
              <p:cNvSpPr>
                <a:spLocks/>
              </p:cNvSpPr>
              <p:nvPr/>
            </p:nvSpPr>
            <p:spPr bwMode="auto">
              <a:xfrm>
                <a:off x="2507" y="1397"/>
                <a:ext cx="91" cy="50"/>
              </a:xfrm>
              <a:custGeom>
                <a:avLst/>
                <a:gdLst>
                  <a:gd name="T0" fmla="*/ 56 w 271"/>
                  <a:gd name="T1" fmla="*/ 55 h 149"/>
                  <a:gd name="T2" fmla="*/ 56 w 271"/>
                  <a:gd name="T3" fmla="*/ 55 h 149"/>
                  <a:gd name="T4" fmla="*/ 56 w 271"/>
                  <a:gd name="T5" fmla="*/ 55 h 149"/>
                  <a:gd name="T6" fmla="*/ 56 w 271"/>
                  <a:gd name="T7" fmla="*/ 55 h 149"/>
                  <a:gd name="T8" fmla="*/ 56 w 271"/>
                  <a:gd name="T9" fmla="*/ 55 h 149"/>
                  <a:gd name="T10" fmla="*/ 56 w 271"/>
                  <a:gd name="T11" fmla="*/ 55 h 149"/>
                  <a:gd name="T12" fmla="*/ 56 w 271"/>
                  <a:gd name="T13" fmla="*/ 55 h 149"/>
                  <a:gd name="T14" fmla="*/ 56 w 271"/>
                  <a:gd name="T15" fmla="*/ 55 h 149"/>
                  <a:gd name="T16" fmla="*/ 56 w 271"/>
                  <a:gd name="T17" fmla="*/ 55 h 149"/>
                  <a:gd name="T18" fmla="*/ 56 w 271"/>
                  <a:gd name="T19" fmla="*/ 55 h 149"/>
                  <a:gd name="T20" fmla="*/ 56 w 271"/>
                  <a:gd name="T21" fmla="*/ 0 h 149"/>
                  <a:gd name="T22" fmla="*/ 56 w 271"/>
                  <a:gd name="T23" fmla="*/ 0 h 149"/>
                  <a:gd name="T24" fmla="*/ 56 w 271"/>
                  <a:gd name="T25" fmla="*/ 0 h 149"/>
                  <a:gd name="T26" fmla="*/ 56 w 271"/>
                  <a:gd name="T27" fmla="*/ 55 h 149"/>
                  <a:gd name="T28" fmla="*/ 56 w 271"/>
                  <a:gd name="T29" fmla="*/ 55 h 149"/>
                  <a:gd name="T30" fmla="*/ 56 w 271"/>
                  <a:gd name="T31" fmla="*/ 55 h 149"/>
                  <a:gd name="T32" fmla="*/ 56 w 271"/>
                  <a:gd name="T33" fmla="*/ 55 h 149"/>
                  <a:gd name="T34" fmla="*/ 56 w 271"/>
                  <a:gd name="T35" fmla="*/ 55 h 149"/>
                  <a:gd name="T36" fmla="*/ 56 w 271"/>
                  <a:gd name="T37" fmla="*/ 55 h 149"/>
                  <a:gd name="T38" fmla="*/ 56 w 271"/>
                  <a:gd name="T39" fmla="*/ 55 h 149"/>
                  <a:gd name="T40" fmla="*/ 56 w 271"/>
                  <a:gd name="T41" fmla="*/ 55 h 149"/>
                  <a:gd name="T42" fmla="*/ 56 w 271"/>
                  <a:gd name="T43" fmla="*/ 55 h 149"/>
                  <a:gd name="T44" fmla="*/ 0 w 271"/>
                  <a:gd name="T45" fmla="*/ 55 h 149"/>
                  <a:gd name="T46" fmla="*/ 0 w 271"/>
                  <a:gd name="T47" fmla="*/ 55 h 149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271"/>
                  <a:gd name="T73" fmla="*/ 0 h 149"/>
                  <a:gd name="T74" fmla="*/ 271 w 271"/>
                  <a:gd name="T75" fmla="*/ 149 h 149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271" h="149">
                    <a:moveTo>
                      <a:pt x="271" y="129"/>
                    </a:moveTo>
                    <a:lnTo>
                      <a:pt x="269" y="112"/>
                    </a:lnTo>
                    <a:lnTo>
                      <a:pt x="268" y="97"/>
                    </a:lnTo>
                    <a:lnTo>
                      <a:pt x="264" y="83"/>
                    </a:lnTo>
                    <a:lnTo>
                      <a:pt x="261" y="71"/>
                    </a:lnTo>
                    <a:lnTo>
                      <a:pt x="255" y="59"/>
                    </a:lnTo>
                    <a:lnTo>
                      <a:pt x="249" y="48"/>
                    </a:lnTo>
                    <a:lnTo>
                      <a:pt x="235" y="31"/>
                    </a:lnTo>
                    <a:lnTo>
                      <a:pt x="216" y="17"/>
                    </a:lnTo>
                    <a:lnTo>
                      <a:pt x="194" y="8"/>
                    </a:lnTo>
                    <a:lnTo>
                      <a:pt x="166" y="1"/>
                    </a:lnTo>
                    <a:lnTo>
                      <a:pt x="137" y="0"/>
                    </a:lnTo>
                    <a:lnTo>
                      <a:pt x="103" y="1"/>
                    </a:lnTo>
                    <a:lnTo>
                      <a:pt x="76" y="8"/>
                    </a:lnTo>
                    <a:lnTo>
                      <a:pt x="63" y="12"/>
                    </a:lnTo>
                    <a:lnTo>
                      <a:pt x="52" y="18"/>
                    </a:lnTo>
                    <a:lnTo>
                      <a:pt x="42" y="25"/>
                    </a:lnTo>
                    <a:lnTo>
                      <a:pt x="34" y="34"/>
                    </a:lnTo>
                    <a:lnTo>
                      <a:pt x="25" y="42"/>
                    </a:lnTo>
                    <a:lnTo>
                      <a:pt x="19" y="52"/>
                    </a:lnTo>
                    <a:lnTo>
                      <a:pt x="8" y="77"/>
                    </a:lnTo>
                    <a:lnTo>
                      <a:pt x="2" y="104"/>
                    </a:lnTo>
                    <a:lnTo>
                      <a:pt x="0" y="138"/>
                    </a:lnTo>
                    <a:lnTo>
                      <a:pt x="0" y="149"/>
                    </a:lnTo>
                  </a:path>
                </a:pathLst>
              </a:custGeom>
              <a:noFill/>
              <a:ln w="23813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741" name="Freeform 219"/>
              <p:cNvSpPr>
                <a:spLocks/>
              </p:cNvSpPr>
              <p:nvPr/>
            </p:nvSpPr>
            <p:spPr bwMode="auto">
              <a:xfrm>
                <a:off x="2507" y="1440"/>
                <a:ext cx="91" cy="48"/>
              </a:xfrm>
              <a:custGeom>
                <a:avLst/>
                <a:gdLst>
                  <a:gd name="T0" fmla="*/ 0 w 271"/>
                  <a:gd name="T1" fmla="*/ 56 h 143"/>
                  <a:gd name="T2" fmla="*/ 56 w 271"/>
                  <a:gd name="T3" fmla="*/ 56 h 143"/>
                  <a:gd name="T4" fmla="*/ 56 w 271"/>
                  <a:gd name="T5" fmla="*/ 56 h 143"/>
                  <a:gd name="T6" fmla="*/ 56 w 271"/>
                  <a:gd name="T7" fmla="*/ 56 h 143"/>
                  <a:gd name="T8" fmla="*/ 56 w 271"/>
                  <a:gd name="T9" fmla="*/ 56 h 143"/>
                  <a:gd name="T10" fmla="*/ 56 w 271"/>
                  <a:gd name="T11" fmla="*/ 56 h 143"/>
                  <a:gd name="T12" fmla="*/ 56 w 271"/>
                  <a:gd name="T13" fmla="*/ 56 h 143"/>
                  <a:gd name="T14" fmla="*/ 56 w 271"/>
                  <a:gd name="T15" fmla="*/ 56 h 143"/>
                  <a:gd name="T16" fmla="*/ 56 w 271"/>
                  <a:gd name="T17" fmla="*/ 56 h 143"/>
                  <a:gd name="T18" fmla="*/ 56 w 271"/>
                  <a:gd name="T19" fmla="*/ 56 h 143"/>
                  <a:gd name="T20" fmla="*/ 56 w 271"/>
                  <a:gd name="T21" fmla="*/ 56 h 143"/>
                  <a:gd name="T22" fmla="*/ 56 w 271"/>
                  <a:gd name="T23" fmla="*/ 56 h 143"/>
                  <a:gd name="T24" fmla="*/ 56 w 271"/>
                  <a:gd name="T25" fmla="*/ 56 h 143"/>
                  <a:gd name="T26" fmla="*/ 56 w 271"/>
                  <a:gd name="T27" fmla="*/ 56 h 143"/>
                  <a:gd name="T28" fmla="*/ 56 w 271"/>
                  <a:gd name="T29" fmla="*/ 56 h 143"/>
                  <a:gd name="T30" fmla="*/ 56 w 271"/>
                  <a:gd name="T31" fmla="*/ 56 h 143"/>
                  <a:gd name="T32" fmla="*/ 56 w 271"/>
                  <a:gd name="T33" fmla="*/ 56 h 143"/>
                  <a:gd name="T34" fmla="*/ 56 w 271"/>
                  <a:gd name="T35" fmla="*/ 56 h 143"/>
                  <a:gd name="T36" fmla="*/ 56 w 271"/>
                  <a:gd name="T37" fmla="*/ 56 h 143"/>
                  <a:gd name="T38" fmla="*/ 56 w 271"/>
                  <a:gd name="T39" fmla="*/ 56 h 143"/>
                  <a:gd name="T40" fmla="*/ 56 w 271"/>
                  <a:gd name="T41" fmla="*/ 56 h 143"/>
                  <a:gd name="T42" fmla="*/ 56 w 271"/>
                  <a:gd name="T43" fmla="*/ 56 h 143"/>
                  <a:gd name="T44" fmla="*/ 56 w 271"/>
                  <a:gd name="T45" fmla="*/ 56 h 143"/>
                  <a:gd name="T46" fmla="*/ 56 w 271"/>
                  <a:gd name="T47" fmla="*/ 56 h 143"/>
                  <a:gd name="T48" fmla="*/ 56 w 271"/>
                  <a:gd name="T49" fmla="*/ 56 h 143"/>
                  <a:gd name="T50" fmla="*/ 56 w 271"/>
                  <a:gd name="T51" fmla="*/ 56 h 143"/>
                  <a:gd name="T52" fmla="*/ 56 w 271"/>
                  <a:gd name="T53" fmla="*/ 56 h 143"/>
                  <a:gd name="T54" fmla="*/ 56 w 271"/>
                  <a:gd name="T55" fmla="*/ 56 h 143"/>
                  <a:gd name="T56" fmla="*/ 56 w 271"/>
                  <a:gd name="T57" fmla="*/ 56 h 143"/>
                  <a:gd name="T58" fmla="*/ 56 w 271"/>
                  <a:gd name="T59" fmla="*/ 56 h 143"/>
                  <a:gd name="T60" fmla="*/ 56 w 271"/>
                  <a:gd name="T61" fmla="*/ 0 h 143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271"/>
                  <a:gd name="T94" fmla="*/ 0 h 143"/>
                  <a:gd name="T95" fmla="*/ 271 w 271"/>
                  <a:gd name="T96" fmla="*/ 143 h 143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271" h="143">
                    <a:moveTo>
                      <a:pt x="0" y="20"/>
                    </a:moveTo>
                    <a:lnTo>
                      <a:pt x="2" y="48"/>
                    </a:lnTo>
                    <a:lnTo>
                      <a:pt x="4" y="60"/>
                    </a:lnTo>
                    <a:lnTo>
                      <a:pt x="9" y="73"/>
                    </a:lnTo>
                    <a:lnTo>
                      <a:pt x="13" y="84"/>
                    </a:lnTo>
                    <a:lnTo>
                      <a:pt x="20" y="94"/>
                    </a:lnTo>
                    <a:lnTo>
                      <a:pt x="26" y="103"/>
                    </a:lnTo>
                    <a:lnTo>
                      <a:pt x="35" y="112"/>
                    </a:lnTo>
                    <a:lnTo>
                      <a:pt x="43" y="119"/>
                    </a:lnTo>
                    <a:lnTo>
                      <a:pt x="54" y="125"/>
                    </a:lnTo>
                    <a:lnTo>
                      <a:pt x="64" y="130"/>
                    </a:lnTo>
                    <a:lnTo>
                      <a:pt x="77" y="136"/>
                    </a:lnTo>
                    <a:lnTo>
                      <a:pt x="104" y="141"/>
                    </a:lnTo>
                    <a:lnTo>
                      <a:pt x="137" y="143"/>
                    </a:lnTo>
                    <a:lnTo>
                      <a:pt x="152" y="142"/>
                    </a:lnTo>
                    <a:lnTo>
                      <a:pt x="168" y="141"/>
                    </a:lnTo>
                    <a:lnTo>
                      <a:pt x="181" y="137"/>
                    </a:lnTo>
                    <a:lnTo>
                      <a:pt x="195" y="134"/>
                    </a:lnTo>
                    <a:lnTo>
                      <a:pt x="207" y="129"/>
                    </a:lnTo>
                    <a:lnTo>
                      <a:pt x="218" y="124"/>
                    </a:lnTo>
                    <a:lnTo>
                      <a:pt x="227" y="116"/>
                    </a:lnTo>
                    <a:lnTo>
                      <a:pt x="238" y="110"/>
                    </a:lnTo>
                    <a:lnTo>
                      <a:pt x="244" y="99"/>
                    </a:lnTo>
                    <a:lnTo>
                      <a:pt x="252" y="90"/>
                    </a:lnTo>
                    <a:lnTo>
                      <a:pt x="257" y="79"/>
                    </a:lnTo>
                    <a:lnTo>
                      <a:pt x="262" y="67"/>
                    </a:lnTo>
                    <a:lnTo>
                      <a:pt x="265" y="53"/>
                    </a:lnTo>
                    <a:lnTo>
                      <a:pt x="269" y="40"/>
                    </a:lnTo>
                    <a:lnTo>
                      <a:pt x="270" y="24"/>
                    </a:lnTo>
                    <a:lnTo>
                      <a:pt x="271" y="9"/>
                    </a:lnTo>
                    <a:lnTo>
                      <a:pt x="271" y="0"/>
                    </a:lnTo>
                  </a:path>
                </a:pathLst>
              </a:custGeom>
              <a:noFill/>
              <a:ln w="23813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742" name="Line 220"/>
              <p:cNvSpPr>
                <a:spLocks noChangeShapeType="1"/>
              </p:cNvSpPr>
              <p:nvPr/>
            </p:nvSpPr>
            <p:spPr bwMode="auto">
              <a:xfrm flipV="1">
                <a:off x="2598" y="1429"/>
                <a:ext cx="141" cy="11"/>
              </a:xfrm>
              <a:prstGeom prst="line">
                <a:avLst/>
              </a:prstGeom>
              <a:noFill/>
              <a:ln w="23813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743" name="Freeform 221"/>
              <p:cNvSpPr>
                <a:spLocks/>
              </p:cNvSpPr>
              <p:nvPr/>
            </p:nvSpPr>
            <p:spPr bwMode="auto">
              <a:xfrm>
                <a:off x="2739" y="1379"/>
                <a:ext cx="91" cy="50"/>
              </a:xfrm>
              <a:custGeom>
                <a:avLst/>
                <a:gdLst>
                  <a:gd name="T0" fmla="*/ 53 w 272"/>
                  <a:gd name="T1" fmla="*/ 50 h 150"/>
                  <a:gd name="T2" fmla="*/ 53 w 272"/>
                  <a:gd name="T3" fmla="*/ 50 h 150"/>
                  <a:gd name="T4" fmla="*/ 53 w 272"/>
                  <a:gd name="T5" fmla="*/ 50 h 150"/>
                  <a:gd name="T6" fmla="*/ 53 w 272"/>
                  <a:gd name="T7" fmla="*/ 50 h 150"/>
                  <a:gd name="T8" fmla="*/ 53 w 272"/>
                  <a:gd name="T9" fmla="*/ 50 h 150"/>
                  <a:gd name="T10" fmla="*/ 53 w 272"/>
                  <a:gd name="T11" fmla="*/ 50 h 150"/>
                  <a:gd name="T12" fmla="*/ 53 w 272"/>
                  <a:gd name="T13" fmla="*/ 50 h 150"/>
                  <a:gd name="T14" fmla="*/ 53 w 272"/>
                  <a:gd name="T15" fmla="*/ 50 h 150"/>
                  <a:gd name="T16" fmla="*/ 53 w 272"/>
                  <a:gd name="T17" fmla="*/ 50 h 150"/>
                  <a:gd name="T18" fmla="*/ 53 w 272"/>
                  <a:gd name="T19" fmla="*/ 50 h 150"/>
                  <a:gd name="T20" fmla="*/ 53 w 272"/>
                  <a:gd name="T21" fmla="*/ 0 h 150"/>
                  <a:gd name="T22" fmla="*/ 53 w 272"/>
                  <a:gd name="T23" fmla="*/ 0 h 150"/>
                  <a:gd name="T24" fmla="*/ 53 w 272"/>
                  <a:gd name="T25" fmla="*/ 0 h 150"/>
                  <a:gd name="T26" fmla="*/ 53 w 272"/>
                  <a:gd name="T27" fmla="*/ 50 h 150"/>
                  <a:gd name="T28" fmla="*/ 53 w 272"/>
                  <a:gd name="T29" fmla="*/ 50 h 150"/>
                  <a:gd name="T30" fmla="*/ 53 w 272"/>
                  <a:gd name="T31" fmla="*/ 50 h 150"/>
                  <a:gd name="T32" fmla="*/ 53 w 272"/>
                  <a:gd name="T33" fmla="*/ 50 h 150"/>
                  <a:gd name="T34" fmla="*/ 53 w 272"/>
                  <a:gd name="T35" fmla="*/ 50 h 150"/>
                  <a:gd name="T36" fmla="*/ 53 w 272"/>
                  <a:gd name="T37" fmla="*/ 50 h 150"/>
                  <a:gd name="T38" fmla="*/ 53 w 272"/>
                  <a:gd name="T39" fmla="*/ 50 h 150"/>
                  <a:gd name="T40" fmla="*/ 53 w 272"/>
                  <a:gd name="T41" fmla="*/ 50 h 150"/>
                  <a:gd name="T42" fmla="*/ 0 w 272"/>
                  <a:gd name="T43" fmla="*/ 50 h 150"/>
                  <a:gd name="T44" fmla="*/ 0 w 272"/>
                  <a:gd name="T45" fmla="*/ 50 h 150"/>
                  <a:gd name="T46" fmla="*/ 0 w 272"/>
                  <a:gd name="T47" fmla="*/ 50 h 150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272"/>
                  <a:gd name="T73" fmla="*/ 0 h 150"/>
                  <a:gd name="T74" fmla="*/ 272 w 272"/>
                  <a:gd name="T75" fmla="*/ 150 h 150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272" h="150">
                    <a:moveTo>
                      <a:pt x="272" y="120"/>
                    </a:moveTo>
                    <a:lnTo>
                      <a:pt x="267" y="90"/>
                    </a:lnTo>
                    <a:lnTo>
                      <a:pt x="259" y="66"/>
                    </a:lnTo>
                    <a:lnTo>
                      <a:pt x="253" y="54"/>
                    </a:lnTo>
                    <a:lnTo>
                      <a:pt x="247" y="45"/>
                    </a:lnTo>
                    <a:lnTo>
                      <a:pt x="240" y="36"/>
                    </a:lnTo>
                    <a:lnTo>
                      <a:pt x="233" y="30"/>
                    </a:lnTo>
                    <a:lnTo>
                      <a:pt x="214" y="15"/>
                    </a:lnTo>
                    <a:lnTo>
                      <a:pt x="192" y="6"/>
                    </a:lnTo>
                    <a:lnTo>
                      <a:pt x="179" y="2"/>
                    </a:lnTo>
                    <a:lnTo>
                      <a:pt x="166" y="1"/>
                    </a:lnTo>
                    <a:lnTo>
                      <a:pt x="137" y="0"/>
                    </a:lnTo>
                    <a:lnTo>
                      <a:pt x="103" y="1"/>
                    </a:lnTo>
                    <a:lnTo>
                      <a:pt x="76" y="7"/>
                    </a:lnTo>
                    <a:lnTo>
                      <a:pt x="51" y="18"/>
                    </a:lnTo>
                    <a:lnTo>
                      <a:pt x="41" y="24"/>
                    </a:lnTo>
                    <a:lnTo>
                      <a:pt x="33" y="33"/>
                    </a:lnTo>
                    <a:lnTo>
                      <a:pt x="24" y="41"/>
                    </a:lnTo>
                    <a:lnTo>
                      <a:pt x="18" y="52"/>
                    </a:lnTo>
                    <a:lnTo>
                      <a:pt x="11" y="62"/>
                    </a:lnTo>
                    <a:lnTo>
                      <a:pt x="7" y="75"/>
                    </a:lnTo>
                    <a:lnTo>
                      <a:pt x="1" y="102"/>
                    </a:lnTo>
                    <a:lnTo>
                      <a:pt x="0" y="136"/>
                    </a:lnTo>
                    <a:lnTo>
                      <a:pt x="0" y="150"/>
                    </a:lnTo>
                  </a:path>
                </a:pathLst>
              </a:custGeom>
              <a:noFill/>
              <a:ln w="23813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744" name="Line 222"/>
              <p:cNvSpPr>
                <a:spLocks noChangeShapeType="1"/>
              </p:cNvSpPr>
              <p:nvPr/>
            </p:nvSpPr>
            <p:spPr bwMode="auto">
              <a:xfrm flipH="1">
                <a:off x="2507" y="1440"/>
                <a:ext cx="91" cy="7"/>
              </a:xfrm>
              <a:prstGeom prst="line">
                <a:avLst/>
              </a:prstGeom>
              <a:noFill/>
              <a:ln w="23813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745" name="Line 223"/>
              <p:cNvSpPr>
                <a:spLocks noChangeShapeType="1"/>
              </p:cNvSpPr>
              <p:nvPr/>
            </p:nvSpPr>
            <p:spPr bwMode="auto">
              <a:xfrm flipV="1">
                <a:off x="2365" y="1447"/>
                <a:ext cx="142" cy="10"/>
              </a:xfrm>
              <a:prstGeom prst="line">
                <a:avLst/>
              </a:prstGeom>
              <a:noFill/>
              <a:ln w="23813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746" name="Freeform 224"/>
              <p:cNvSpPr>
                <a:spLocks/>
              </p:cNvSpPr>
              <p:nvPr/>
            </p:nvSpPr>
            <p:spPr bwMode="auto">
              <a:xfrm>
                <a:off x="2973" y="1347"/>
                <a:ext cx="90" cy="51"/>
              </a:xfrm>
              <a:custGeom>
                <a:avLst/>
                <a:gdLst>
                  <a:gd name="T0" fmla="*/ 53 w 269"/>
                  <a:gd name="T1" fmla="*/ 40 h 155"/>
                  <a:gd name="T2" fmla="*/ 53 w 269"/>
                  <a:gd name="T3" fmla="*/ 40 h 155"/>
                  <a:gd name="T4" fmla="*/ 53 w 269"/>
                  <a:gd name="T5" fmla="*/ 40 h 155"/>
                  <a:gd name="T6" fmla="*/ 53 w 269"/>
                  <a:gd name="T7" fmla="*/ 40 h 155"/>
                  <a:gd name="T8" fmla="*/ 53 w 269"/>
                  <a:gd name="T9" fmla="*/ 40 h 155"/>
                  <a:gd name="T10" fmla="*/ 53 w 269"/>
                  <a:gd name="T11" fmla="*/ 40 h 155"/>
                  <a:gd name="T12" fmla="*/ 53 w 269"/>
                  <a:gd name="T13" fmla="*/ 40 h 155"/>
                  <a:gd name="T14" fmla="*/ 53 w 269"/>
                  <a:gd name="T15" fmla="*/ 40 h 155"/>
                  <a:gd name="T16" fmla="*/ 53 w 269"/>
                  <a:gd name="T17" fmla="*/ 0 h 155"/>
                  <a:gd name="T18" fmla="*/ 53 w 269"/>
                  <a:gd name="T19" fmla="*/ 40 h 155"/>
                  <a:gd name="T20" fmla="*/ 53 w 269"/>
                  <a:gd name="T21" fmla="*/ 40 h 155"/>
                  <a:gd name="T22" fmla="*/ 53 w 269"/>
                  <a:gd name="T23" fmla="*/ 40 h 155"/>
                  <a:gd name="T24" fmla="*/ 53 w 269"/>
                  <a:gd name="T25" fmla="*/ 40 h 155"/>
                  <a:gd name="T26" fmla="*/ 53 w 269"/>
                  <a:gd name="T27" fmla="*/ 40 h 155"/>
                  <a:gd name="T28" fmla="*/ 53 w 269"/>
                  <a:gd name="T29" fmla="*/ 40 h 155"/>
                  <a:gd name="T30" fmla="*/ 53 w 269"/>
                  <a:gd name="T31" fmla="*/ 40 h 155"/>
                  <a:gd name="T32" fmla="*/ 53 w 269"/>
                  <a:gd name="T33" fmla="*/ 40 h 155"/>
                  <a:gd name="T34" fmla="*/ 53 w 269"/>
                  <a:gd name="T35" fmla="*/ 40 h 155"/>
                  <a:gd name="T36" fmla="*/ 53 w 269"/>
                  <a:gd name="T37" fmla="*/ 40 h 155"/>
                  <a:gd name="T38" fmla="*/ 53 w 269"/>
                  <a:gd name="T39" fmla="*/ 40 h 155"/>
                  <a:gd name="T40" fmla="*/ 0 w 269"/>
                  <a:gd name="T41" fmla="*/ 40 h 155"/>
                  <a:gd name="T42" fmla="*/ 53 w 269"/>
                  <a:gd name="T43" fmla="*/ 40 h 155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w 269"/>
                  <a:gd name="T67" fmla="*/ 0 h 155"/>
                  <a:gd name="T68" fmla="*/ 269 w 269"/>
                  <a:gd name="T69" fmla="*/ 155 h 155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T66" t="T67" r="T68" b="T69"/>
                <a:pathLst>
                  <a:path w="269" h="155">
                    <a:moveTo>
                      <a:pt x="269" y="86"/>
                    </a:moveTo>
                    <a:lnTo>
                      <a:pt x="260" y="64"/>
                    </a:lnTo>
                    <a:lnTo>
                      <a:pt x="251" y="47"/>
                    </a:lnTo>
                    <a:lnTo>
                      <a:pt x="238" y="33"/>
                    </a:lnTo>
                    <a:lnTo>
                      <a:pt x="223" y="21"/>
                    </a:lnTo>
                    <a:lnTo>
                      <a:pt x="204" y="12"/>
                    </a:lnTo>
                    <a:lnTo>
                      <a:pt x="184" y="6"/>
                    </a:lnTo>
                    <a:lnTo>
                      <a:pt x="160" y="2"/>
                    </a:lnTo>
                    <a:lnTo>
                      <a:pt x="135" y="0"/>
                    </a:lnTo>
                    <a:lnTo>
                      <a:pt x="103" y="2"/>
                    </a:lnTo>
                    <a:lnTo>
                      <a:pt x="75" y="8"/>
                    </a:lnTo>
                    <a:lnTo>
                      <a:pt x="63" y="12"/>
                    </a:lnTo>
                    <a:lnTo>
                      <a:pt x="52" y="19"/>
                    </a:lnTo>
                    <a:lnTo>
                      <a:pt x="42" y="25"/>
                    </a:lnTo>
                    <a:lnTo>
                      <a:pt x="34" y="34"/>
                    </a:lnTo>
                    <a:lnTo>
                      <a:pt x="25" y="42"/>
                    </a:lnTo>
                    <a:lnTo>
                      <a:pt x="18" y="52"/>
                    </a:lnTo>
                    <a:lnTo>
                      <a:pt x="12" y="63"/>
                    </a:lnTo>
                    <a:lnTo>
                      <a:pt x="8" y="76"/>
                    </a:lnTo>
                    <a:lnTo>
                      <a:pt x="2" y="103"/>
                    </a:lnTo>
                    <a:lnTo>
                      <a:pt x="0" y="137"/>
                    </a:lnTo>
                    <a:lnTo>
                      <a:pt x="3" y="155"/>
                    </a:lnTo>
                  </a:path>
                </a:pathLst>
              </a:custGeom>
              <a:noFill/>
              <a:ln w="23813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747" name="Freeform 225"/>
              <p:cNvSpPr>
                <a:spLocks/>
              </p:cNvSpPr>
              <p:nvPr/>
            </p:nvSpPr>
            <p:spPr bwMode="auto">
              <a:xfrm>
                <a:off x="2739" y="1419"/>
                <a:ext cx="91" cy="51"/>
              </a:xfrm>
              <a:custGeom>
                <a:avLst/>
                <a:gdLst>
                  <a:gd name="T0" fmla="*/ 0 w 272"/>
                  <a:gd name="T1" fmla="*/ 61 h 151"/>
                  <a:gd name="T2" fmla="*/ 0 w 272"/>
                  <a:gd name="T3" fmla="*/ 61 h 151"/>
                  <a:gd name="T4" fmla="*/ 53 w 272"/>
                  <a:gd name="T5" fmla="*/ 61 h 151"/>
                  <a:gd name="T6" fmla="*/ 53 w 272"/>
                  <a:gd name="T7" fmla="*/ 61 h 151"/>
                  <a:gd name="T8" fmla="*/ 53 w 272"/>
                  <a:gd name="T9" fmla="*/ 61 h 151"/>
                  <a:gd name="T10" fmla="*/ 53 w 272"/>
                  <a:gd name="T11" fmla="*/ 61 h 151"/>
                  <a:gd name="T12" fmla="*/ 53 w 272"/>
                  <a:gd name="T13" fmla="*/ 61 h 151"/>
                  <a:gd name="T14" fmla="*/ 53 w 272"/>
                  <a:gd name="T15" fmla="*/ 61 h 151"/>
                  <a:gd name="T16" fmla="*/ 53 w 272"/>
                  <a:gd name="T17" fmla="*/ 61 h 151"/>
                  <a:gd name="T18" fmla="*/ 53 w 272"/>
                  <a:gd name="T19" fmla="*/ 61 h 151"/>
                  <a:gd name="T20" fmla="*/ 53 w 272"/>
                  <a:gd name="T21" fmla="*/ 61 h 151"/>
                  <a:gd name="T22" fmla="*/ 53 w 272"/>
                  <a:gd name="T23" fmla="*/ 61 h 151"/>
                  <a:gd name="T24" fmla="*/ 53 w 272"/>
                  <a:gd name="T25" fmla="*/ 61 h 151"/>
                  <a:gd name="T26" fmla="*/ 53 w 272"/>
                  <a:gd name="T27" fmla="*/ 61 h 151"/>
                  <a:gd name="T28" fmla="*/ 53 w 272"/>
                  <a:gd name="T29" fmla="*/ 61 h 151"/>
                  <a:gd name="T30" fmla="*/ 53 w 272"/>
                  <a:gd name="T31" fmla="*/ 61 h 151"/>
                  <a:gd name="T32" fmla="*/ 53 w 272"/>
                  <a:gd name="T33" fmla="*/ 61 h 151"/>
                  <a:gd name="T34" fmla="*/ 53 w 272"/>
                  <a:gd name="T35" fmla="*/ 61 h 151"/>
                  <a:gd name="T36" fmla="*/ 53 w 272"/>
                  <a:gd name="T37" fmla="*/ 61 h 151"/>
                  <a:gd name="T38" fmla="*/ 53 w 272"/>
                  <a:gd name="T39" fmla="*/ 61 h 151"/>
                  <a:gd name="T40" fmla="*/ 53 w 272"/>
                  <a:gd name="T41" fmla="*/ 61 h 151"/>
                  <a:gd name="T42" fmla="*/ 53 w 272"/>
                  <a:gd name="T43" fmla="*/ 61 h 151"/>
                  <a:gd name="T44" fmla="*/ 53 w 272"/>
                  <a:gd name="T45" fmla="*/ 61 h 151"/>
                  <a:gd name="T46" fmla="*/ 53 w 272"/>
                  <a:gd name="T47" fmla="*/ 61 h 151"/>
                  <a:gd name="T48" fmla="*/ 53 w 272"/>
                  <a:gd name="T49" fmla="*/ 61 h 151"/>
                  <a:gd name="T50" fmla="*/ 53 w 272"/>
                  <a:gd name="T51" fmla="*/ 61 h 151"/>
                  <a:gd name="T52" fmla="*/ 53 w 272"/>
                  <a:gd name="T53" fmla="*/ 61 h 151"/>
                  <a:gd name="T54" fmla="*/ 53 w 272"/>
                  <a:gd name="T55" fmla="*/ 61 h 151"/>
                  <a:gd name="T56" fmla="*/ 53 w 272"/>
                  <a:gd name="T57" fmla="*/ 61 h 151"/>
                  <a:gd name="T58" fmla="*/ 53 w 272"/>
                  <a:gd name="T59" fmla="*/ 61 h 151"/>
                  <a:gd name="T60" fmla="*/ 53 w 272"/>
                  <a:gd name="T61" fmla="*/ 61 h 151"/>
                  <a:gd name="T62" fmla="*/ 53 w 272"/>
                  <a:gd name="T63" fmla="*/ 0 h 151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272"/>
                  <a:gd name="T97" fmla="*/ 0 h 151"/>
                  <a:gd name="T98" fmla="*/ 272 w 272"/>
                  <a:gd name="T99" fmla="*/ 151 h 151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272" h="151">
                    <a:moveTo>
                      <a:pt x="0" y="30"/>
                    </a:moveTo>
                    <a:lnTo>
                      <a:pt x="0" y="43"/>
                    </a:lnTo>
                    <a:lnTo>
                      <a:pt x="2" y="57"/>
                    </a:lnTo>
                    <a:lnTo>
                      <a:pt x="5" y="69"/>
                    </a:lnTo>
                    <a:lnTo>
                      <a:pt x="10" y="82"/>
                    </a:lnTo>
                    <a:lnTo>
                      <a:pt x="14" y="91"/>
                    </a:lnTo>
                    <a:lnTo>
                      <a:pt x="20" y="101"/>
                    </a:lnTo>
                    <a:lnTo>
                      <a:pt x="27" y="111"/>
                    </a:lnTo>
                    <a:lnTo>
                      <a:pt x="36" y="120"/>
                    </a:lnTo>
                    <a:lnTo>
                      <a:pt x="44" y="126"/>
                    </a:lnTo>
                    <a:lnTo>
                      <a:pt x="54" y="133"/>
                    </a:lnTo>
                    <a:lnTo>
                      <a:pt x="64" y="138"/>
                    </a:lnTo>
                    <a:lnTo>
                      <a:pt x="77" y="143"/>
                    </a:lnTo>
                    <a:lnTo>
                      <a:pt x="105" y="148"/>
                    </a:lnTo>
                    <a:lnTo>
                      <a:pt x="137" y="151"/>
                    </a:lnTo>
                    <a:lnTo>
                      <a:pt x="153" y="149"/>
                    </a:lnTo>
                    <a:lnTo>
                      <a:pt x="168" y="148"/>
                    </a:lnTo>
                    <a:lnTo>
                      <a:pt x="181" y="144"/>
                    </a:lnTo>
                    <a:lnTo>
                      <a:pt x="195" y="142"/>
                    </a:lnTo>
                    <a:lnTo>
                      <a:pt x="207" y="136"/>
                    </a:lnTo>
                    <a:lnTo>
                      <a:pt x="219" y="131"/>
                    </a:lnTo>
                    <a:lnTo>
                      <a:pt x="228" y="123"/>
                    </a:lnTo>
                    <a:lnTo>
                      <a:pt x="238" y="117"/>
                    </a:lnTo>
                    <a:lnTo>
                      <a:pt x="245" y="107"/>
                    </a:lnTo>
                    <a:lnTo>
                      <a:pt x="253" y="98"/>
                    </a:lnTo>
                    <a:lnTo>
                      <a:pt x="258" y="86"/>
                    </a:lnTo>
                    <a:lnTo>
                      <a:pt x="263" y="74"/>
                    </a:lnTo>
                    <a:lnTo>
                      <a:pt x="265" y="60"/>
                    </a:lnTo>
                    <a:lnTo>
                      <a:pt x="269" y="47"/>
                    </a:lnTo>
                    <a:lnTo>
                      <a:pt x="271" y="31"/>
                    </a:lnTo>
                    <a:lnTo>
                      <a:pt x="272" y="16"/>
                    </a:lnTo>
                    <a:lnTo>
                      <a:pt x="272" y="0"/>
                    </a:lnTo>
                  </a:path>
                </a:pathLst>
              </a:custGeom>
              <a:noFill/>
              <a:ln w="23813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748" name="Freeform 226"/>
              <p:cNvSpPr>
                <a:spLocks/>
              </p:cNvSpPr>
              <p:nvPr/>
            </p:nvSpPr>
            <p:spPr bwMode="auto">
              <a:xfrm>
                <a:off x="2974" y="1375"/>
                <a:ext cx="89" cy="23"/>
              </a:xfrm>
              <a:custGeom>
                <a:avLst/>
                <a:gdLst>
                  <a:gd name="T0" fmla="*/ 53 w 266"/>
                  <a:gd name="T1" fmla="*/ 0 h 69"/>
                  <a:gd name="T2" fmla="*/ 53 w 266"/>
                  <a:gd name="T3" fmla="*/ 50 h 69"/>
                  <a:gd name="T4" fmla="*/ 0 w 266"/>
                  <a:gd name="T5" fmla="*/ 50 h 69"/>
                  <a:gd name="T6" fmla="*/ 0 60000 65536"/>
                  <a:gd name="T7" fmla="*/ 0 60000 65536"/>
                  <a:gd name="T8" fmla="*/ 0 60000 65536"/>
                  <a:gd name="T9" fmla="*/ 0 w 266"/>
                  <a:gd name="T10" fmla="*/ 0 h 69"/>
                  <a:gd name="T11" fmla="*/ 266 w 266"/>
                  <a:gd name="T12" fmla="*/ 69 h 69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66" h="69">
                    <a:moveTo>
                      <a:pt x="266" y="0"/>
                    </a:moveTo>
                    <a:lnTo>
                      <a:pt x="131" y="48"/>
                    </a:lnTo>
                    <a:lnTo>
                      <a:pt x="0" y="69"/>
                    </a:lnTo>
                  </a:path>
                </a:pathLst>
              </a:custGeom>
              <a:noFill/>
              <a:ln w="23813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749" name="Freeform 227"/>
              <p:cNvSpPr>
                <a:spLocks/>
              </p:cNvSpPr>
              <p:nvPr/>
            </p:nvSpPr>
            <p:spPr bwMode="auto">
              <a:xfrm>
                <a:off x="2974" y="1375"/>
                <a:ext cx="90" cy="62"/>
              </a:xfrm>
              <a:custGeom>
                <a:avLst/>
                <a:gdLst>
                  <a:gd name="T0" fmla="*/ 0 w 270"/>
                  <a:gd name="T1" fmla="*/ 54 h 185"/>
                  <a:gd name="T2" fmla="*/ 0 w 270"/>
                  <a:gd name="T3" fmla="*/ 54 h 185"/>
                  <a:gd name="T4" fmla="*/ 50 w 270"/>
                  <a:gd name="T5" fmla="*/ 54 h 185"/>
                  <a:gd name="T6" fmla="*/ 50 w 270"/>
                  <a:gd name="T7" fmla="*/ 54 h 185"/>
                  <a:gd name="T8" fmla="*/ 50 w 270"/>
                  <a:gd name="T9" fmla="*/ 54 h 185"/>
                  <a:gd name="T10" fmla="*/ 50 w 270"/>
                  <a:gd name="T11" fmla="*/ 54 h 185"/>
                  <a:gd name="T12" fmla="*/ 50 w 270"/>
                  <a:gd name="T13" fmla="*/ 54 h 185"/>
                  <a:gd name="T14" fmla="*/ 50 w 270"/>
                  <a:gd name="T15" fmla="*/ 54 h 185"/>
                  <a:gd name="T16" fmla="*/ 50 w 270"/>
                  <a:gd name="T17" fmla="*/ 54 h 185"/>
                  <a:gd name="T18" fmla="*/ 50 w 270"/>
                  <a:gd name="T19" fmla="*/ 54 h 185"/>
                  <a:gd name="T20" fmla="*/ 50 w 270"/>
                  <a:gd name="T21" fmla="*/ 54 h 185"/>
                  <a:gd name="T22" fmla="*/ 50 w 270"/>
                  <a:gd name="T23" fmla="*/ 54 h 185"/>
                  <a:gd name="T24" fmla="*/ 50 w 270"/>
                  <a:gd name="T25" fmla="*/ 54 h 185"/>
                  <a:gd name="T26" fmla="*/ 50 w 270"/>
                  <a:gd name="T27" fmla="*/ 54 h 185"/>
                  <a:gd name="T28" fmla="*/ 50 w 270"/>
                  <a:gd name="T29" fmla="*/ 54 h 185"/>
                  <a:gd name="T30" fmla="*/ 50 w 270"/>
                  <a:gd name="T31" fmla="*/ 54 h 185"/>
                  <a:gd name="T32" fmla="*/ 50 w 270"/>
                  <a:gd name="T33" fmla="*/ 54 h 185"/>
                  <a:gd name="T34" fmla="*/ 50 w 270"/>
                  <a:gd name="T35" fmla="*/ 54 h 185"/>
                  <a:gd name="T36" fmla="*/ 50 w 270"/>
                  <a:gd name="T37" fmla="*/ 54 h 185"/>
                  <a:gd name="T38" fmla="*/ 50 w 270"/>
                  <a:gd name="T39" fmla="*/ 54 h 185"/>
                  <a:gd name="T40" fmla="*/ 50 w 270"/>
                  <a:gd name="T41" fmla="*/ 54 h 185"/>
                  <a:gd name="T42" fmla="*/ 50 w 270"/>
                  <a:gd name="T43" fmla="*/ 54 h 185"/>
                  <a:gd name="T44" fmla="*/ 50 w 270"/>
                  <a:gd name="T45" fmla="*/ 54 h 185"/>
                  <a:gd name="T46" fmla="*/ 50 w 270"/>
                  <a:gd name="T47" fmla="*/ 54 h 185"/>
                  <a:gd name="T48" fmla="*/ 50 w 270"/>
                  <a:gd name="T49" fmla="*/ 54 h 185"/>
                  <a:gd name="T50" fmla="*/ 50 w 270"/>
                  <a:gd name="T51" fmla="*/ 54 h 185"/>
                  <a:gd name="T52" fmla="*/ 50 w 270"/>
                  <a:gd name="T53" fmla="*/ 54 h 185"/>
                  <a:gd name="T54" fmla="*/ 50 w 270"/>
                  <a:gd name="T55" fmla="*/ 54 h 185"/>
                  <a:gd name="T56" fmla="*/ 50 w 270"/>
                  <a:gd name="T57" fmla="*/ 54 h 185"/>
                  <a:gd name="T58" fmla="*/ 50 w 270"/>
                  <a:gd name="T59" fmla="*/ 54 h 185"/>
                  <a:gd name="T60" fmla="*/ 50 w 270"/>
                  <a:gd name="T61" fmla="*/ 54 h 185"/>
                  <a:gd name="T62" fmla="*/ 50 w 270"/>
                  <a:gd name="T63" fmla="*/ 54 h 185"/>
                  <a:gd name="T64" fmla="*/ 50 w 270"/>
                  <a:gd name="T65" fmla="*/ 54 h 185"/>
                  <a:gd name="T66" fmla="*/ 50 w 270"/>
                  <a:gd name="T67" fmla="*/ 54 h 185"/>
                  <a:gd name="T68" fmla="*/ 50 w 270"/>
                  <a:gd name="T69" fmla="*/ 0 h 185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270"/>
                  <a:gd name="T106" fmla="*/ 0 h 185"/>
                  <a:gd name="T107" fmla="*/ 270 w 270"/>
                  <a:gd name="T108" fmla="*/ 185 h 185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270" h="185">
                    <a:moveTo>
                      <a:pt x="0" y="69"/>
                    </a:moveTo>
                    <a:lnTo>
                      <a:pt x="0" y="82"/>
                    </a:lnTo>
                    <a:lnTo>
                      <a:pt x="2" y="95"/>
                    </a:lnTo>
                    <a:lnTo>
                      <a:pt x="9" y="119"/>
                    </a:lnTo>
                    <a:lnTo>
                      <a:pt x="13" y="128"/>
                    </a:lnTo>
                    <a:lnTo>
                      <a:pt x="19" y="139"/>
                    </a:lnTo>
                    <a:lnTo>
                      <a:pt x="26" y="147"/>
                    </a:lnTo>
                    <a:lnTo>
                      <a:pt x="35" y="156"/>
                    </a:lnTo>
                    <a:lnTo>
                      <a:pt x="43" y="161"/>
                    </a:lnTo>
                    <a:lnTo>
                      <a:pt x="53" y="167"/>
                    </a:lnTo>
                    <a:lnTo>
                      <a:pt x="75" y="178"/>
                    </a:lnTo>
                    <a:lnTo>
                      <a:pt x="87" y="180"/>
                    </a:lnTo>
                    <a:lnTo>
                      <a:pt x="101" y="183"/>
                    </a:lnTo>
                    <a:lnTo>
                      <a:pt x="115" y="184"/>
                    </a:lnTo>
                    <a:lnTo>
                      <a:pt x="132" y="185"/>
                    </a:lnTo>
                    <a:lnTo>
                      <a:pt x="148" y="184"/>
                    </a:lnTo>
                    <a:lnTo>
                      <a:pt x="163" y="183"/>
                    </a:lnTo>
                    <a:lnTo>
                      <a:pt x="170" y="180"/>
                    </a:lnTo>
                    <a:lnTo>
                      <a:pt x="178" y="179"/>
                    </a:lnTo>
                    <a:lnTo>
                      <a:pt x="192" y="176"/>
                    </a:lnTo>
                    <a:lnTo>
                      <a:pt x="203" y="171"/>
                    </a:lnTo>
                    <a:lnTo>
                      <a:pt x="215" y="166"/>
                    </a:lnTo>
                    <a:lnTo>
                      <a:pt x="224" y="158"/>
                    </a:lnTo>
                    <a:lnTo>
                      <a:pt x="235" y="152"/>
                    </a:lnTo>
                    <a:lnTo>
                      <a:pt x="241" y="141"/>
                    </a:lnTo>
                    <a:lnTo>
                      <a:pt x="249" y="132"/>
                    </a:lnTo>
                    <a:lnTo>
                      <a:pt x="254" y="121"/>
                    </a:lnTo>
                    <a:lnTo>
                      <a:pt x="257" y="114"/>
                    </a:lnTo>
                    <a:lnTo>
                      <a:pt x="261" y="109"/>
                    </a:lnTo>
                    <a:lnTo>
                      <a:pt x="263" y="95"/>
                    </a:lnTo>
                    <a:lnTo>
                      <a:pt x="267" y="82"/>
                    </a:lnTo>
                    <a:lnTo>
                      <a:pt x="268" y="66"/>
                    </a:lnTo>
                    <a:lnTo>
                      <a:pt x="270" y="51"/>
                    </a:lnTo>
                    <a:lnTo>
                      <a:pt x="268" y="23"/>
                    </a:lnTo>
                    <a:lnTo>
                      <a:pt x="266" y="0"/>
                    </a:lnTo>
                  </a:path>
                </a:pathLst>
              </a:custGeom>
              <a:noFill/>
              <a:ln w="23813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750" name="Line 228"/>
              <p:cNvSpPr>
                <a:spLocks noChangeShapeType="1"/>
              </p:cNvSpPr>
              <p:nvPr/>
            </p:nvSpPr>
            <p:spPr bwMode="auto">
              <a:xfrm flipV="1">
                <a:off x="2830" y="1398"/>
                <a:ext cx="144" cy="21"/>
              </a:xfrm>
              <a:prstGeom prst="line">
                <a:avLst/>
              </a:prstGeom>
              <a:noFill/>
              <a:ln w="23813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751" name="Freeform 229"/>
              <p:cNvSpPr>
                <a:spLocks/>
              </p:cNvSpPr>
              <p:nvPr/>
            </p:nvSpPr>
            <p:spPr bwMode="auto">
              <a:xfrm>
                <a:off x="3207" y="1307"/>
                <a:ext cx="89" cy="16"/>
              </a:xfrm>
              <a:custGeom>
                <a:avLst/>
                <a:gdLst>
                  <a:gd name="T0" fmla="*/ 56 w 265"/>
                  <a:gd name="T1" fmla="*/ 50 h 48"/>
                  <a:gd name="T2" fmla="*/ 56 w 265"/>
                  <a:gd name="T3" fmla="*/ 0 h 48"/>
                  <a:gd name="T4" fmla="*/ 0 w 265"/>
                  <a:gd name="T5" fmla="*/ 50 h 48"/>
                  <a:gd name="T6" fmla="*/ 0 60000 65536"/>
                  <a:gd name="T7" fmla="*/ 0 60000 65536"/>
                  <a:gd name="T8" fmla="*/ 0 60000 65536"/>
                  <a:gd name="T9" fmla="*/ 0 w 265"/>
                  <a:gd name="T10" fmla="*/ 0 h 48"/>
                  <a:gd name="T11" fmla="*/ 265 w 265"/>
                  <a:gd name="T12" fmla="*/ 48 h 4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65" h="48">
                    <a:moveTo>
                      <a:pt x="265" y="2"/>
                    </a:moveTo>
                    <a:lnTo>
                      <a:pt x="130" y="0"/>
                    </a:lnTo>
                    <a:lnTo>
                      <a:pt x="0" y="48"/>
                    </a:lnTo>
                  </a:path>
                </a:pathLst>
              </a:custGeom>
              <a:noFill/>
              <a:ln w="23813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752" name="Freeform 230"/>
              <p:cNvSpPr>
                <a:spLocks/>
              </p:cNvSpPr>
              <p:nvPr/>
            </p:nvSpPr>
            <p:spPr bwMode="auto">
              <a:xfrm>
                <a:off x="3205" y="1262"/>
                <a:ext cx="91" cy="61"/>
              </a:xfrm>
              <a:custGeom>
                <a:avLst/>
                <a:gdLst>
                  <a:gd name="T0" fmla="*/ 56 w 271"/>
                  <a:gd name="T1" fmla="*/ 42 h 185"/>
                  <a:gd name="T2" fmla="*/ 56 w 271"/>
                  <a:gd name="T3" fmla="*/ 42 h 185"/>
                  <a:gd name="T4" fmla="*/ 56 w 271"/>
                  <a:gd name="T5" fmla="*/ 42 h 185"/>
                  <a:gd name="T6" fmla="*/ 56 w 271"/>
                  <a:gd name="T7" fmla="*/ 42 h 185"/>
                  <a:gd name="T8" fmla="*/ 56 w 271"/>
                  <a:gd name="T9" fmla="*/ 42 h 185"/>
                  <a:gd name="T10" fmla="*/ 56 w 271"/>
                  <a:gd name="T11" fmla="*/ 42 h 185"/>
                  <a:gd name="T12" fmla="*/ 56 w 271"/>
                  <a:gd name="T13" fmla="*/ 42 h 185"/>
                  <a:gd name="T14" fmla="*/ 56 w 271"/>
                  <a:gd name="T15" fmla="*/ 42 h 185"/>
                  <a:gd name="T16" fmla="*/ 56 w 271"/>
                  <a:gd name="T17" fmla="*/ 42 h 185"/>
                  <a:gd name="T18" fmla="*/ 56 w 271"/>
                  <a:gd name="T19" fmla="*/ 42 h 185"/>
                  <a:gd name="T20" fmla="*/ 56 w 271"/>
                  <a:gd name="T21" fmla="*/ 42 h 185"/>
                  <a:gd name="T22" fmla="*/ 56 w 271"/>
                  <a:gd name="T23" fmla="*/ 42 h 185"/>
                  <a:gd name="T24" fmla="*/ 56 w 271"/>
                  <a:gd name="T25" fmla="*/ 0 h 185"/>
                  <a:gd name="T26" fmla="*/ 56 w 271"/>
                  <a:gd name="T27" fmla="*/ 0 h 185"/>
                  <a:gd name="T28" fmla="*/ 56 w 271"/>
                  <a:gd name="T29" fmla="*/ 0 h 185"/>
                  <a:gd name="T30" fmla="*/ 56 w 271"/>
                  <a:gd name="T31" fmla="*/ 42 h 185"/>
                  <a:gd name="T32" fmla="*/ 56 w 271"/>
                  <a:gd name="T33" fmla="*/ 42 h 185"/>
                  <a:gd name="T34" fmla="*/ 56 w 271"/>
                  <a:gd name="T35" fmla="*/ 42 h 185"/>
                  <a:gd name="T36" fmla="*/ 56 w 271"/>
                  <a:gd name="T37" fmla="*/ 42 h 185"/>
                  <a:gd name="T38" fmla="*/ 56 w 271"/>
                  <a:gd name="T39" fmla="*/ 42 h 185"/>
                  <a:gd name="T40" fmla="*/ 56 w 271"/>
                  <a:gd name="T41" fmla="*/ 42 h 185"/>
                  <a:gd name="T42" fmla="*/ 56 w 271"/>
                  <a:gd name="T43" fmla="*/ 42 h 185"/>
                  <a:gd name="T44" fmla="*/ 56 w 271"/>
                  <a:gd name="T45" fmla="*/ 42 h 185"/>
                  <a:gd name="T46" fmla="*/ 56 w 271"/>
                  <a:gd name="T47" fmla="*/ 42 h 185"/>
                  <a:gd name="T48" fmla="*/ 0 w 271"/>
                  <a:gd name="T49" fmla="*/ 42 h 185"/>
                  <a:gd name="T50" fmla="*/ 0 w 271"/>
                  <a:gd name="T51" fmla="*/ 42 h 185"/>
                  <a:gd name="T52" fmla="*/ 0 w 271"/>
                  <a:gd name="T53" fmla="*/ 42 h 185"/>
                  <a:gd name="T54" fmla="*/ 56 w 271"/>
                  <a:gd name="T55" fmla="*/ 42 h 185"/>
                  <a:gd name="T56" fmla="*/ 56 w 271"/>
                  <a:gd name="T57" fmla="*/ 42 h 185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271"/>
                  <a:gd name="T88" fmla="*/ 0 h 185"/>
                  <a:gd name="T89" fmla="*/ 271 w 271"/>
                  <a:gd name="T90" fmla="*/ 185 h 185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271" h="185">
                    <a:moveTo>
                      <a:pt x="271" y="139"/>
                    </a:moveTo>
                    <a:lnTo>
                      <a:pt x="271" y="135"/>
                    </a:lnTo>
                    <a:lnTo>
                      <a:pt x="268" y="102"/>
                    </a:lnTo>
                    <a:lnTo>
                      <a:pt x="262" y="75"/>
                    </a:lnTo>
                    <a:lnTo>
                      <a:pt x="255" y="62"/>
                    </a:lnTo>
                    <a:lnTo>
                      <a:pt x="250" y="52"/>
                    </a:lnTo>
                    <a:lnTo>
                      <a:pt x="242" y="42"/>
                    </a:lnTo>
                    <a:lnTo>
                      <a:pt x="236" y="34"/>
                    </a:lnTo>
                    <a:lnTo>
                      <a:pt x="225" y="25"/>
                    </a:lnTo>
                    <a:lnTo>
                      <a:pt x="216" y="18"/>
                    </a:lnTo>
                    <a:lnTo>
                      <a:pt x="205" y="12"/>
                    </a:lnTo>
                    <a:lnTo>
                      <a:pt x="193" y="8"/>
                    </a:lnTo>
                    <a:lnTo>
                      <a:pt x="166" y="1"/>
                    </a:lnTo>
                    <a:lnTo>
                      <a:pt x="135" y="0"/>
                    </a:lnTo>
                    <a:lnTo>
                      <a:pt x="102" y="1"/>
                    </a:lnTo>
                    <a:lnTo>
                      <a:pt x="75" y="8"/>
                    </a:lnTo>
                    <a:lnTo>
                      <a:pt x="62" y="12"/>
                    </a:lnTo>
                    <a:lnTo>
                      <a:pt x="52" y="18"/>
                    </a:lnTo>
                    <a:lnTo>
                      <a:pt x="41" y="25"/>
                    </a:lnTo>
                    <a:lnTo>
                      <a:pt x="33" y="34"/>
                    </a:lnTo>
                    <a:lnTo>
                      <a:pt x="24" y="42"/>
                    </a:lnTo>
                    <a:lnTo>
                      <a:pt x="18" y="52"/>
                    </a:lnTo>
                    <a:lnTo>
                      <a:pt x="11" y="62"/>
                    </a:lnTo>
                    <a:lnTo>
                      <a:pt x="8" y="75"/>
                    </a:lnTo>
                    <a:lnTo>
                      <a:pt x="1" y="102"/>
                    </a:lnTo>
                    <a:lnTo>
                      <a:pt x="0" y="135"/>
                    </a:lnTo>
                    <a:lnTo>
                      <a:pt x="1" y="161"/>
                    </a:lnTo>
                    <a:lnTo>
                      <a:pt x="2" y="172"/>
                    </a:lnTo>
                    <a:lnTo>
                      <a:pt x="6" y="185"/>
                    </a:lnTo>
                  </a:path>
                </a:pathLst>
              </a:custGeom>
              <a:noFill/>
              <a:ln w="23813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753" name="Line 231"/>
              <p:cNvSpPr>
                <a:spLocks noChangeShapeType="1"/>
              </p:cNvSpPr>
              <p:nvPr/>
            </p:nvSpPr>
            <p:spPr bwMode="auto">
              <a:xfrm flipV="1">
                <a:off x="3063" y="1323"/>
                <a:ext cx="144" cy="52"/>
              </a:xfrm>
              <a:prstGeom prst="line">
                <a:avLst/>
              </a:prstGeom>
              <a:noFill/>
              <a:ln w="23813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754" name="Freeform 232"/>
              <p:cNvSpPr>
                <a:spLocks/>
              </p:cNvSpPr>
              <p:nvPr/>
            </p:nvSpPr>
            <p:spPr bwMode="auto">
              <a:xfrm>
                <a:off x="3207" y="1308"/>
                <a:ext cx="89" cy="44"/>
              </a:xfrm>
              <a:custGeom>
                <a:avLst/>
                <a:gdLst>
                  <a:gd name="T0" fmla="*/ 0 w 265"/>
                  <a:gd name="T1" fmla="*/ 44 h 133"/>
                  <a:gd name="T2" fmla="*/ 56 w 265"/>
                  <a:gd name="T3" fmla="*/ 44 h 133"/>
                  <a:gd name="T4" fmla="*/ 56 w 265"/>
                  <a:gd name="T5" fmla="*/ 44 h 133"/>
                  <a:gd name="T6" fmla="*/ 56 w 265"/>
                  <a:gd name="T7" fmla="*/ 44 h 133"/>
                  <a:gd name="T8" fmla="*/ 56 w 265"/>
                  <a:gd name="T9" fmla="*/ 44 h 133"/>
                  <a:gd name="T10" fmla="*/ 56 w 265"/>
                  <a:gd name="T11" fmla="*/ 44 h 133"/>
                  <a:gd name="T12" fmla="*/ 56 w 265"/>
                  <a:gd name="T13" fmla="*/ 44 h 133"/>
                  <a:gd name="T14" fmla="*/ 56 w 265"/>
                  <a:gd name="T15" fmla="*/ 44 h 133"/>
                  <a:gd name="T16" fmla="*/ 56 w 265"/>
                  <a:gd name="T17" fmla="*/ 44 h 133"/>
                  <a:gd name="T18" fmla="*/ 56 w 265"/>
                  <a:gd name="T19" fmla="*/ 44 h 133"/>
                  <a:gd name="T20" fmla="*/ 56 w 265"/>
                  <a:gd name="T21" fmla="*/ 44 h 133"/>
                  <a:gd name="T22" fmla="*/ 56 w 265"/>
                  <a:gd name="T23" fmla="*/ 44 h 133"/>
                  <a:gd name="T24" fmla="*/ 56 w 265"/>
                  <a:gd name="T25" fmla="*/ 44 h 133"/>
                  <a:gd name="T26" fmla="*/ 56 w 265"/>
                  <a:gd name="T27" fmla="*/ 44 h 133"/>
                  <a:gd name="T28" fmla="*/ 56 w 265"/>
                  <a:gd name="T29" fmla="*/ 44 h 133"/>
                  <a:gd name="T30" fmla="*/ 56 w 265"/>
                  <a:gd name="T31" fmla="*/ 44 h 133"/>
                  <a:gd name="T32" fmla="*/ 56 w 265"/>
                  <a:gd name="T33" fmla="*/ 44 h 133"/>
                  <a:gd name="T34" fmla="*/ 56 w 265"/>
                  <a:gd name="T35" fmla="*/ 44 h 133"/>
                  <a:gd name="T36" fmla="*/ 56 w 265"/>
                  <a:gd name="T37" fmla="*/ 44 h 133"/>
                  <a:gd name="T38" fmla="*/ 56 w 265"/>
                  <a:gd name="T39" fmla="*/ 44 h 133"/>
                  <a:gd name="T40" fmla="*/ 56 w 265"/>
                  <a:gd name="T41" fmla="*/ 44 h 133"/>
                  <a:gd name="T42" fmla="*/ 56 w 265"/>
                  <a:gd name="T43" fmla="*/ 44 h 133"/>
                  <a:gd name="T44" fmla="*/ 56 w 265"/>
                  <a:gd name="T45" fmla="*/ 44 h 133"/>
                  <a:gd name="T46" fmla="*/ 56 w 265"/>
                  <a:gd name="T47" fmla="*/ 44 h 133"/>
                  <a:gd name="T48" fmla="*/ 56 w 265"/>
                  <a:gd name="T49" fmla="*/ 44 h 133"/>
                  <a:gd name="T50" fmla="*/ 56 w 265"/>
                  <a:gd name="T51" fmla="*/ 0 h 133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265"/>
                  <a:gd name="T79" fmla="*/ 0 h 133"/>
                  <a:gd name="T80" fmla="*/ 265 w 265"/>
                  <a:gd name="T81" fmla="*/ 133 h 133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265" h="133">
                    <a:moveTo>
                      <a:pt x="0" y="46"/>
                    </a:moveTo>
                    <a:lnTo>
                      <a:pt x="7" y="66"/>
                    </a:lnTo>
                    <a:lnTo>
                      <a:pt x="16" y="83"/>
                    </a:lnTo>
                    <a:lnTo>
                      <a:pt x="27" y="97"/>
                    </a:lnTo>
                    <a:lnTo>
                      <a:pt x="42" y="111"/>
                    </a:lnTo>
                    <a:lnTo>
                      <a:pt x="59" y="120"/>
                    </a:lnTo>
                    <a:lnTo>
                      <a:pt x="68" y="123"/>
                    </a:lnTo>
                    <a:lnTo>
                      <a:pt x="79" y="127"/>
                    </a:lnTo>
                    <a:lnTo>
                      <a:pt x="101" y="131"/>
                    </a:lnTo>
                    <a:lnTo>
                      <a:pt x="129" y="133"/>
                    </a:lnTo>
                    <a:lnTo>
                      <a:pt x="144" y="132"/>
                    </a:lnTo>
                    <a:lnTo>
                      <a:pt x="160" y="131"/>
                    </a:lnTo>
                    <a:lnTo>
                      <a:pt x="173" y="127"/>
                    </a:lnTo>
                    <a:lnTo>
                      <a:pt x="187" y="124"/>
                    </a:lnTo>
                    <a:lnTo>
                      <a:pt x="199" y="119"/>
                    </a:lnTo>
                    <a:lnTo>
                      <a:pt x="210" y="114"/>
                    </a:lnTo>
                    <a:lnTo>
                      <a:pt x="219" y="106"/>
                    </a:lnTo>
                    <a:lnTo>
                      <a:pt x="230" y="100"/>
                    </a:lnTo>
                    <a:lnTo>
                      <a:pt x="236" y="89"/>
                    </a:lnTo>
                    <a:lnTo>
                      <a:pt x="244" y="80"/>
                    </a:lnTo>
                    <a:lnTo>
                      <a:pt x="249" y="69"/>
                    </a:lnTo>
                    <a:lnTo>
                      <a:pt x="254" y="57"/>
                    </a:lnTo>
                    <a:lnTo>
                      <a:pt x="257" y="43"/>
                    </a:lnTo>
                    <a:lnTo>
                      <a:pt x="261" y="30"/>
                    </a:lnTo>
                    <a:lnTo>
                      <a:pt x="262" y="14"/>
                    </a:lnTo>
                    <a:lnTo>
                      <a:pt x="265" y="0"/>
                    </a:lnTo>
                  </a:path>
                </a:pathLst>
              </a:custGeom>
              <a:noFill/>
              <a:ln w="23813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755" name="Line 233"/>
              <p:cNvSpPr>
                <a:spLocks noChangeShapeType="1"/>
              </p:cNvSpPr>
              <p:nvPr/>
            </p:nvSpPr>
            <p:spPr bwMode="auto">
              <a:xfrm flipH="1">
                <a:off x="2739" y="1419"/>
                <a:ext cx="91" cy="10"/>
              </a:xfrm>
              <a:prstGeom prst="line">
                <a:avLst/>
              </a:prstGeom>
              <a:noFill/>
              <a:ln w="23813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756" name="Line 234"/>
              <p:cNvSpPr>
                <a:spLocks noChangeShapeType="1"/>
              </p:cNvSpPr>
              <p:nvPr/>
            </p:nvSpPr>
            <p:spPr bwMode="auto">
              <a:xfrm>
                <a:off x="3296" y="1308"/>
                <a:ext cx="142" cy="3"/>
              </a:xfrm>
              <a:prstGeom prst="line">
                <a:avLst/>
              </a:prstGeom>
              <a:noFill/>
              <a:ln w="23813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757" name="Freeform 235"/>
              <p:cNvSpPr>
                <a:spLocks/>
              </p:cNvSpPr>
              <p:nvPr/>
            </p:nvSpPr>
            <p:spPr bwMode="auto">
              <a:xfrm>
                <a:off x="2042" y="1441"/>
                <a:ext cx="91" cy="55"/>
              </a:xfrm>
              <a:custGeom>
                <a:avLst/>
                <a:gdLst>
                  <a:gd name="T0" fmla="*/ 0 w 272"/>
                  <a:gd name="T1" fmla="*/ 41 h 167"/>
                  <a:gd name="T2" fmla="*/ 0 w 272"/>
                  <a:gd name="T3" fmla="*/ 41 h 167"/>
                  <a:gd name="T4" fmla="*/ 0 w 272"/>
                  <a:gd name="T5" fmla="*/ 41 h 167"/>
                  <a:gd name="T6" fmla="*/ 0 w 272"/>
                  <a:gd name="T7" fmla="*/ 41 h 167"/>
                  <a:gd name="T8" fmla="*/ 53 w 272"/>
                  <a:gd name="T9" fmla="*/ 41 h 167"/>
                  <a:gd name="T10" fmla="*/ 53 w 272"/>
                  <a:gd name="T11" fmla="*/ 41 h 167"/>
                  <a:gd name="T12" fmla="*/ 53 w 272"/>
                  <a:gd name="T13" fmla="*/ 41 h 167"/>
                  <a:gd name="T14" fmla="*/ 53 w 272"/>
                  <a:gd name="T15" fmla="*/ 41 h 167"/>
                  <a:gd name="T16" fmla="*/ 53 w 272"/>
                  <a:gd name="T17" fmla="*/ 41 h 167"/>
                  <a:gd name="T18" fmla="*/ 53 w 272"/>
                  <a:gd name="T19" fmla="*/ 41 h 167"/>
                  <a:gd name="T20" fmla="*/ 53 w 272"/>
                  <a:gd name="T21" fmla="*/ 41 h 167"/>
                  <a:gd name="T22" fmla="*/ 53 w 272"/>
                  <a:gd name="T23" fmla="*/ 41 h 167"/>
                  <a:gd name="T24" fmla="*/ 53 w 272"/>
                  <a:gd name="T25" fmla="*/ 0 h 167"/>
                  <a:gd name="T26" fmla="*/ 53 w 272"/>
                  <a:gd name="T27" fmla="*/ 0 h 167"/>
                  <a:gd name="T28" fmla="*/ 53 w 272"/>
                  <a:gd name="T29" fmla="*/ 0 h 167"/>
                  <a:gd name="T30" fmla="*/ 53 w 272"/>
                  <a:gd name="T31" fmla="*/ 41 h 167"/>
                  <a:gd name="T32" fmla="*/ 53 w 272"/>
                  <a:gd name="T33" fmla="*/ 41 h 167"/>
                  <a:gd name="T34" fmla="*/ 53 w 272"/>
                  <a:gd name="T35" fmla="*/ 41 h 167"/>
                  <a:gd name="T36" fmla="*/ 53 w 272"/>
                  <a:gd name="T37" fmla="*/ 41 h 167"/>
                  <a:gd name="T38" fmla="*/ 53 w 272"/>
                  <a:gd name="T39" fmla="*/ 41 h 167"/>
                  <a:gd name="T40" fmla="*/ 53 w 272"/>
                  <a:gd name="T41" fmla="*/ 41 h 167"/>
                  <a:gd name="T42" fmla="*/ 53 w 272"/>
                  <a:gd name="T43" fmla="*/ 41 h 167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w 272"/>
                  <a:gd name="T67" fmla="*/ 0 h 167"/>
                  <a:gd name="T68" fmla="*/ 272 w 272"/>
                  <a:gd name="T69" fmla="*/ 167 h 167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T66" t="T67" r="T68" b="T69"/>
                <a:pathLst>
                  <a:path w="272" h="167">
                    <a:moveTo>
                      <a:pt x="1" y="167"/>
                    </a:moveTo>
                    <a:lnTo>
                      <a:pt x="0" y="153"/>
                    </a:lnTo>
                    <a:lnTo>
                      <a:pt x="0" y="137"/>
                    </a:lnTo>
                    <a:lnTo>
                      <a:pt x="1" y="104"/>
                    </a:lnTo>
                    <a:lnTo>
                      <a:pt x="8" y="76"/>
                    </a:lnTo>
                    <a:lnTo>
                      <a:pt x="18" y="52"/>
                    </a:lnTo>
                    <a:lnTo>
                      <a:pt x="24" y="41"/>
                    </a:lnTo>
                    <a:lnTo>
                      <a:pt x="34" y="34"/>
                    </a:lnTo>
                    <a:lnTo>
                      <a:pt x="41" y="24"/>
                    </a:lnTo>
                    <a:lnTo>
                      <a:pt x="52" y="18"/>
                    </a:lnTo>
                    <a:lnTo>
                      <a:pt x="62" y="11"/>
                    </a:lnTo>
                    <a:lnTo>
                      <a:pt x="75" y="8"/>
                    </a:lnTo>
                    <a:lnTo>
                      <a:pt x="102" y="1"/>
                    </a:lnTo>
                    <a:lnTo>
                      <a:pt x="135" y="0"/>
                    </a:lnTo>
                    <a:lnTo>
                      <a:pt x="165" y="1"/>
                    </a:lnTo>
                    <a:lnTo>
                      <a:pt x="192" y="8"/>
                    </a:lnTo>
                    <a:lnTo>
                      <a:pt x="214" y="17"/>
                    </a:lnTo>
                    <a:lnTo>
                      <a:pt x="233" y="31"/>
                    </a:lnTo>
                    <a:lnTo>
                      <a:pt x="248" y="48"/>
                    </a:lnTo>
                    <a:lnTo>
                      <a:pt x="259" y="70"/>
                    </a:lnTo>
                    <a:lnTo>
                      <a:pt x="267" y="94"/>
                    </a:lnTo>
                    <a:lnTo>
                      <a:pt x="272" y="124"/>
                    </a:lnTo>
                  </a:path>
                </a:pathLst>
              </a:custGeom>
              <a:noFill/>
              <a:ln w="23813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758" name="Freeform 236"/>
              <p:cNvSpPr>
                <a:spLocks/>
              </p:cNvSpPr>
              <p:nvPr/>
            </p:nvSpPr>
            <p:spPr bwMode="auto">
              <a:xfrm>
                <a:off x="1817" y="1525"/>
                <a:ext cx="82" cy="54"/>
              </a:xfrm>
              <a:custGeom>
                <a:avLst/>
                <a:gdLst>
                  <a:gd name="T0" fmla="*/ 0 w 245"/>
                  <a:gd name="T1" fmla="*/ 55 h 161"/>
                  <a:gd name="T2" fmla="*/ 53 w 245"/>
                  <a:gd name="T3" fmla="*/ 55 h 161"/>
                  <a:gd name="T4" fmla="*/ 53 w 245"/>
                  <a:gd name="T5" fmla="*/ 55 h 161"/>
                  <a:gd name="T6" fmla="*/ 53 w 245"/>
                  <a:gd name="T7" fmla="*/ 55 h 161"/>
                  <a:gd name="T8" fmla="*/ 53 w 245"/>
                  <a:gd name="T9" fmla="*/ 55 h 161"/>
                  <a:gd name="T10" fmla="*/ 53 w 245"/>
                  <a:gd name="T11" fmla="*/ 55 h 161"/>
                  <a:gd name="T12" fmla="*/ 53 w 245"/>
                  <a:gd name="T13" fmla="*/ 55 h 161"/>
                  <a:gd name="T14" fmla="*/ 53 w 245"/>
                  <a:gd name="T15" fmla="*/ 55 h 161"/>
                  <a:gd name="T16" fmla="*/ 53 w 245"/>
                  <a:gd name="T17" fmla="*/ 55 h 161"/>
                  <a:gd name="T18" fmla="*/ 53 w 245"/>
                  <a:gd name="T19" fmla="*/ 55 h 161"/>
                  <a:gd name="T20" fmla="*/ 53 w 245"/>
                  <a:gd name="T21" fmla="*/ 55 h 161"/>
                  <a:gd name="T22" fmla="*/ 53 w 245"/>
                  <a:gd name="T23" fmla="*/ 55 h 161"/>
                  <a:gd name="T24" fmla="*/ 53 w 245"/>
                  <a:gd name="T25" fmla="*/ 55 h 161"/>
                  <a:gd name="T26" fmla="*/ 53 w 245"/>
                  <a:gd name="T27" fmla="*/ 55 h 161"/>
                  <a:gd name="T28" fmla="*/ 53 w 245"/>
                  <a:gd name="T29" fmla="*/ 55 h 161"/>
                  <a:gd name="T30" fmla="*/ 53 w 245"/>
                  <a:gd name="T31" fmla="*/ 55 h 161"/>
                  <a:gd name="T32" fmla="*/ 53 w 245"/>
                  <a:gd name="T33" fmla="*/ 55 h 161"/>
                  <a:gd name="T34" fmla="*/ 53 w 245"/>
                  <a:gd name="T35" fmla="*/ 55 h 161"/>
                  <a:gd name="T36" fmla="*/ 53 w 245"/>
                  <a:gd name="T37" fmla="*/ 55 h 161"/>
                  <a:gd name="T38" fmla="*/ 53 w 245"/>
                  <a:gd name="T39" fmla="*/ 55 h 161"/>
                  <a:gd name="T40" fmla="*/ 53 w 245"/>
                  <a:gd name="T41" fmla="*/ 55 h 161"/>
                  <a:gd name="T42" fmla="*/ 53 w 245"/>
                  <a:gd name="T43" fmla="*/ 55 h 161"/>
                  <a:gd name="T44" fmla="*/ 53 w 245"/>
                  <a:gd name="T45" fmla="*/ 55 h 161"/>
                  <a:gd name="T46" fmla="*/ 53 w 245"/>
                  <a:gd name="T47" fmla="*/ 55 h 161"/>
                  <a:gd name="T48" fmla="*/ 53 w 245"/>
                  <a:gd name="T49" fmla="*/ 55 h 161"/>
                  <a:gd name="T50" fmla="*/ 53 w 245"/>
                  <a:gd name="T51" fmla="*/ 55 h 161"/>
                  <a:gd name="T52" fmla="*/ 53 w 245"/>
                  <a:gd name="T53" fmla="*/ 55 h 161"/>
                  <a:gd name="T54" fmla="*/ 53 w 245"/>
                  <a:gd name="T55" fmla="*/ 0 h 161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w 245"/>
                  <a:gd name="T85" fmla="*/ 0 h 161"/>
                  <a:gd name="T86" fmla="*/ 245 w 245"/>
                  <a:gd name="T87" fmla="*/ 161 h 161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T84" t="T85" r="T86" b="T87"/>
                <a:pathLst>
                  <a:path w="245" h="161">
                    <a:moveTo>
                      <a:pt x="0" y="119"/>
                    </a:moveTo>
                    <a:lnTo>
                      <a:pt x="8" y="128"/>
                    </a:lnTo>
                    <a:lnTo>
                      <a:pt x="18" y="137"/>
                    </a:lnTo>
                    <a:lnTo>
                      <a:pt x="30" y="144"/>
                    </a:lnTo>
                    <a:lnTo>
                      <a:pt x="44" y="150"/>
                    </a:lnTo>
                    <a:lnTo>
                      <a:pt x="74" y="158"/>
                    </a:lnTo>
                    <a:lnTo>
                      <a:pt x="91" y="159"/>
                    </a:lnTo>
                    <a:lnTo>
                      <a:pt x="110" y="161"/>
                    </a:lnTo>
                    <a:lnTo>
                      <a:pt x="126" y="159"/>
                    </a:lnTo>
                    <a:lnTo>
                      <a:pt x="141" y="158"/>
                    </a:lnTo>
                    <a:lnTo>
                      <a:pt x="154" y="154"/>
                    </a:lnTo>
                    <a:lnTo>
                      <a:pt x="169" y="152"/>
                    </a:lnTo>
                    <a:lnTo>
                      <a:pt x="174" y="148"/>
                    </a:lnTo>
                    <a:lnTo>
                      <a:pt x="180" y="145"/>
                    </a:lnTo>
                    <a:lnTo>
                      <a:pt x="192" y="140"/>
                    </a:lnTo>
                    <a:lnTo>
                      <a:pt x="201" y="132"/>
                    </a:lnTo>
                    <a:lnTo>
                      <a:pt x="212" y="126"/>
                    </a:lnTo>
                    <a:lnTo>
                      <a:pt x="218" y="115"/>
                    </a:lnTo>
                    <a:lnTo>
                      <a:pt x="226" y="106"/>
                    </a:lnTo>
                    <a:lnTo>
                      <a:pt x="231" y="95"/>
                    </a:lnTo>
                    <a:lnTo>
                      <a:pt x="236" y="83"/>
                    </a:lnTo>
                    <a:lnTo>
                      <a:pt x="239" y="69"/>
                    </a:lnTo>
                    <a:lnTo>
                      <a:pt x="240" y="61"/>
                    </a:lnTo>
                    <a:lnTo>
                      <a:pt x="243" y="54"/>
                    </a:lnTo>
                    <a:lnTo>
                      <a:pt x="244" y="39"/>
                    </a:lnTo>
                    <a:lnTo>
                      <a:pt x="245" y="23"/>
                    </a:lnTo>
                    <a:lnTo>
                      <a:pt x="245" y="9"/>
                    </a:lnTo>
                    <a:lnTo>
                      <a:pt x="245" y="0"/>
                    </a:lnTo>
                  </a:path>
                </a:pathLst>
              </a:custGeom>
              <a:noFill/>
              <a:ln w="23813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759" name="Freeform 237"/>
              <p:cNvSpPr>
                <a:spLocks/>
              </p:cNvSpPr>
              <p:nvPr/>
            </p:nvSpPr>
            <p:spPr bwMode="auto">
              <a:xfrm>
                <a:off x="1817" y="1525"/>
                <a:ext cx="82" cy="40"/>
              </a:xfrm>
              <a:custGeom>
                <a:avLst/>
                <a:gdLst>
                  <a:gd name="T0" fmla="*/ 53 w 245"/>
                  <a:gd name="T1" fmla="*/ 0 h 119"/>
                  <a:gd name="T2" fmla="*/ 53 w 245"/>
                  <a:gd name="T3" fmla="*/ 57 h 119"/>
                  <a:gd name="T4" fmla="*/ 0 w 245"/>
                  <a:gd name="T5" fmla="*/ 57 h 119"/>
                  <a:gd name="T6" fmla="*/ 0 60000 65536"/>
                  <a:gd name="T7" fmla="*/ 0 60000 65536"/>
                  <a:gd name="T8" fmla="*/ 0 60000 65536"/>
                  <a:gd name="T9" fmla="*/ 0 w 245"/>
                  <a:gd name="T10" fmla="*/ 0 h 119"/>
                  <a:gd name="T11" fmla="*/ 245 w 245"/>
                  <a:gd name="T12" fmla="*/ 119 h 119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45" h="119">
                    <a:moveTo>
                      <a:pt x="245" y="0"/>
                    </a:moveTo>
                    <a:lnTo>
                      <a:pt x="110" y="26"/>
                    </a:lnTo>
                    <a:lnTo>
                      <a:pt x="0" y="119"/>
                    </a:lnTo>
                  </a:path>
                </a:pathLst>
              </a:custGeom>
              <a:noFill/>
              <a:ln w="23813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760" name="Freeform 238"/>
              <p:cNvSpPr>
                <a:spLocks/>
              </p:cNvSpPr>
              <p:nvPr/>
            </p:nvSpPr>
            <p:spPr bwMode="auto">
              <a:xfrm>
                <a:off x="1808" y="1488"/>
                <a:ext cx="91" cy="77"/>
              </a:xfrm>
              <a:custGeom>
                <a:avLst/>
                <a:gdLst>
                  <a:gd name="T0" fmla="*/ 53 w 272"/>
                  <a:gd name="T1" fmla="*/ 50 h 231"/>
                  <a:gd name="T2" fmla="*/ 53 w 272"/>
                  <a:gd name="T3" fmla="*/ 50 h 231"/>
                  <a:gd name="T4" fmla="*/ 53 w 272"/>
                  <a:gd name="T5" fmla="*/ 50 h 231"/>
                  <a:gd name="T6" fmla="*/ 53 w 272"/>
                  <a:gd name="T7" fmla="*/ 50 h 231"/>
                  <a:gd name="T8" fmla="*/ 53 w 272"/>
                  <a:gd name="T9" fmla="*/ 50 h 231"/>
                  <a:gd name="T10" fmla="*/ 53 w 272"/>
                  <a:gd name="T11" fmla="*/ 50 h 231"/>
                  <a:gd name="T12" fmla="*/ 53 w 272"/>
                  <a:gd name="T13" fmla="*/ 50 h 231"/>
                  <a:gd name="T14" fmla="*/ 53 w 272"/>
                  <a:gd name="T15" fmla="*/ 50 h 231"/>
                  <a:gd name="T16" fmla="*/ 53 w 272"/>
                  <a:gd name="T17" fmla="*/ 50 h 231"/>
                  <a:gd name="T18" fmla="*/ 53 w 272"/>
                  <a:gd name="T19" fmla="*/ 50 h 231"/>
                  <a:gd name="T20" fmla="*/ 53 w 272"/>
                  <a:gd name="T21" fmla="*/ 50 h 231"/>
                  <a:gd name="T22" fmla="*/ 53 w 272"/>
                  <a:gd name="T23" fmla="*/ 50 h 231"/>
                  <a:gd name="T24" fmla="*/ 53 w 272"/>
                  <a:gd name="T25" fmla="*/ 0 h 231"/>
                  <a:gd name="T26" fmla="*/ 53 w 272"/>
                  <a:gd name="T27" fmla="*/ 50 h 231"/>
                  <a:gd name="T28" fmla="*/ 53 w 272"/>
                  <a:gd name="T29" fmla="*/ 50 h 231"/>
                  <a:gd name="T30" fmla="*/ 53 w 272"/>
                  <a:gd name="T31" fmla="*/ 50 h 231"/>
                  <a:gd name="T32" fmla="*/ 53 w 272"/>
                  <a:gd name="T33" fmla="*/ 50 h 231"/>
                  <a:gd name="T34" fmla="*/ 53 w 272"/>
                  <a:gd name="T35" fmla="*/ 50 h 231"/>
                  <a:gd name="T36" fmla="*/ 53 w 272"/>
                  <a:gd name="T37" fmla="*/ 50 h 231"/>
                  <a:gd name="T38" fmla="*/ 53 w 272"/>
                  <a:gd name="T39" fmla="*/ 50 h 231"/>
                  <a:gd name="T40" fmla="*/ 53 w 272"/>
                  <a:gd name="T41" fmla="*/ 50 h 231"/>
                  <a:gd name="T42" fmla="*/ 53 w 272"/>
                  <a:gd name="T43" fmla="*/ 50 h 231"/>
                  <a:gd name="T44" fmla="*/ 0 w 272"/>
                  <a:gd name="T45" fmla="*/ 50 h 231"/>
                  <a:gd name="T46" fmla="*/ 0 w 272"/>
                  <a:gd name="T47" fmla="*/ 50 h 231"/>
                  <a:gd name="T48" fmla="*/ 0 w 272"/>
                  <a:gd name="T49" fmla="*/ 50 h 231"/>
                  <a:gd name="T50" fmla="*/ 53 w 272"/>
                  <a:gd name="T51" fmla="*/ 50 h 231"/>
                  <a:gd name="T52" fmla="*/ 53 w 272"/>
                  <a:gd name="T53" fmla="*/ 50 h 231"/>
                  <a:gd name="T54" fmla="*/ 53 w 272"/>
                  <a:gd name="T55" fmla="*/ 50 h 231"/>
                  <a:gd name="T56" fmla="*/ 53 w 272"/>
                  <a:gd name="T57" fmla="*/ 50 h 231"/>
                  <a:gd name="T58" fmla="*/ 53 w 272"/>
                  <a:gd name="T59" fmla="*/ 50 h 231"/>
                  <a:gd name="T60" fmla="*/ 53 w 272"/>
                  <a:gd name="T61" fmla="*/ 50 h 231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272"/>
                  <a:gd name="T94" fmla="*/ 0 h 231"/>
                  <a:gd name="T95" fmla="*/ 272 w 272"/>
                  <a:gd name="T96" fmla="*/ 231 h 231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272" h="231">
                    <a:moveTo>
                      <a:pt x="272" y="112"/>
                    </a:moveTo>
                    <a:lnTo>
                      <a:pt x="266" y="85"/>
                    </a:lnTo>
                    <a:lnTo>
                      <a:pt x="258" y="63"/>
                    </a:lnTo>
                    <a:lnTo>
                      <a:pt x="245" y="43"/>
                    </a:lnTo>
                    <a:lnTo>
                      <a:pt x="237" y="34"/>
                    </a:lnTo>
                    <a:lnTo>
                      <a:pt x="231" y="28"/>
                    </a:lnTo>
                    <a:lnTo>
                      <a:pt x="220" y="20"/>
                    </a:lnTo>
                    <a:lnTo>
                      <a:pt x="211" y="15"/>
                    </a:lnTo>
                    <a:lnTo>
                      <a:pt x="201" y="10"/>
                    </a:lnTo>
                    <a:lnTo>
                      <a:pt x="191" y="7"/>
                    </a:lnTo>
                    <a:lnTo>
                      <a:pt x="178" y="3"/>
                    </a:lnTo>
                    <a:lnTo>
                      <a:pt x="165" y="2"/>
                    </a:lnTo>
                    <a:lnTo>
                      <a:pt x="137" y="0"/>
                    </a:lnTo>
                    <a:lnTo>
                      <a:pt x="104" y="2"/>
                    </a:lnTo>
                    <a:lnTo>
                      <a:pt x="76" y="8"/>
                    </a:lnTo>
                    <a:lnTo>
                      <a:pt x="52" y="19"/>
                    </a:lnTo>
                    <a:lnTo>
                      <a:pt x="41" y="25"/>
                    </a:lnTo>
                    <a:lnTo>
                      <a:pt x="34" y="34"/>
                    </a:lnTo>
                    <a:lnTo>
                      <a:pt x="25" y="42"/>
                    </a:lnTo>
                    <a:lnTo>
                      <a:pt x="18" y="52"/>
                    </a:lnTo>
                    <a:lnTo>
                      <a:pt x="12" y="63"/>
                    </a:lnTo>
                    <a:lnTo>
                      <a:pt x="8" y="76"/>
                    </a:lnTo>
                    <a:lnTo>
                      <a:pt x="1" y="103"/>
                    </a:lnTo>
                    <a:lnTo>
                      <a:pt x="0" y="135"/>
                    </a:lnTo>
                    <a:lnTo>
                      <a:pt x="1" y="163"/>
                    </a:lnTo>
                    <a:lnTo>
                      <a:pt x="2" y="175"/>
                    </a:lnTo>
                    <a:lnTo>
                      <a:pt x="6" y="188"/>
                    </a:lnTo>
                    <a:lnTo>
                      <a:pt x="9" y="199"/>
                    </a:lnTo>
                    <a:lnTo>
                      <a:pt x="14" y="210"/>
                    </a:lnTo>
                    <a:lnTo>
                      <a:pt x="19" y="221"/>
                    </a:lnTo>
                    <a:lnTo>
                      <a:pt x="27" y="231"/>
                    </a:lnTo>
                  </a:path>
                </a:pathLst>
              </a:custGeom>
              <a:noFill/>
              <a:ln w="23813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761" name="Line 239"/>
              <p:cNvSpPr>
                <a:spLocks noChangeShapeType="1"/>
              </p:cNvSpPr>
              <p:nvPr/>
            </p:nvSpPr>
            <p:spPr bwMode="auto">
              <a:xfrm flipV="1">
                <a:off x="1774" y="1565"/>
                <a:ext cx="43" cy="37"/>
              </a:xfrm>
              <a:prstGeom prst="line">
                <a:avLst/>
              </a:prstGeom>
              <a:noFill/>
              <a:ln w="23813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762" name="Freeform 240"/>
              <p:cNvSpPr>
                <a:spLocks/>
              </p:cNvSpPr>
              <p:nvPr/>
            </p:nvSpPr>
            <p:spPr bwMode="auto">
              <a:xfrm>
                <a:off x="1715" y="1602"/>
                <a:ext cx="59" cy="72"/>
              </a:xfrm>
              <a:custGeom>
                <a:avLst/>
                <a:gdLst>
                  <a:gd name="T0" fmla="*/ 55 w 176"/>
                  <a:gd name="T1" fmla="*/ 0 h 217"/>
                  <a:gd name="T2" fmla="*/ 55 w 176"/>
                  <a:gd name="T3" fmla="*/ 46 h 217"/>
                  <a:gd name="T4" fmla="*/ 0 w 176"/>
                  <a:gd name="T5" fmla="*/ 46 h 217"/>
                  <a:gd name="T6" fmla="*/ 0 60000 65536"/>
                  <a:gd name="T7" fmla="*/ 0 60000 65536"/>
                  <a:gd name="T8" fmla="*/ 0 60000 65536"/>
                  <a:gd name="T9" fmla="*/ 0 w 176"/>
                  <a:gd name="T10" fmla="*/ 0 h 217"/>
                  <a:gd name="T11" fmla="*/ 176 w 176"/>
                  <a:gd name="T12" fmla="*/ 217 h 217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76" h="217">
                    <a:moveTo>
                      <a:pt x="176" y="0"/>
                    </a:moveTo>
                    <a:lnTo>
                      <a:pt x="66" y="94"/>
                    </a:lnTo>
                    <a:lnTo>
                      <a:pt x="0" y="217"/>
                    </a:lnTo>
                  </a:path>
                </a:pathLst>
              </a:custGeom>
              <a:noFill/>
              <a:ln w="23813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763" name="Freeform 241"/>
              <p:cNvSpPr>
                <a:spLocks/>
              </p:cNvSpPr>
              <p:nvPr/>
            </p:nvSpPr>
            <p:spPr bwMode="auto">
              <a:xfrm>
                <a:off x="1692" y="1588"/>
                <a:ext cx="82" cy="86"/>
              </a:xfrm>
              <a:custGeom>
                <a:avLst/>
                <a:gdLst>
                  <a:gd name="T0" fmla="*/ 53 w 245"/>
                  <a:gd name="T1" fmla="*/ 50 h 258"/>
                  <a:gd name="T2" fmla="*/ 53 w 245"/>
                  <a:gd name="T3" fmla="*/ 50 h 258"/>
                  <a:gd name="T4" fmla="*/ 53 w 245"/>
                  <a:gd name="T5" fmla="*/ 50 h 258"/>
                  <a:gd name="T6" fmla="*/ 53 w 245"/>
                  <a:gd name="T7" fmla="*/ 50 h 258"/>
                  <a:gd name="T8" fmla="*/ 53 w 245"/>
                  <a:gd name="T9" fmla="*/ 50 h 258"/>
                  <a:gd name="T10" fmla="*/ 53 w 245"/>
                  <a:gd name="T11" fmla="*/ 50 h 258"/>
                  <a:gd name="T12" fmla="*/ 53 w 245"/>
                  <a:gd name="T13" fmla="*/ 50 h 258"/>
                  <a:gd name="T14" fmla="*/ 53 w 245"/>
                  <a:gd name="T15" fmla="*/ 0 h 258"/>
                  <a:gd name="T16" fmla="*/ 53 w 245"/>
                  <a:gd name="T17" fmla="*/ 0 h 258"/>
                  <a:gd name="T18" fmla="*/ 53 w 245"/>
                  <a:gd name="T19" fmla="*/ 0 h 258"/>
                  <a:gd name="T20" fmla="*/ 53 w 245"/>
                  <a:gd name="T21" fmla="*/ 50 h 258"/>
                  <a:gd name="T22" fmla="*/ 53 w 245"/>
                  <a:gd name="T23" fmla="*/ 50 h 258"/>
                  <a:gd name="T24" fmla="*/ 53 w 245"/>
                  <a:gd name="T25" fmla="*/ 50 h 258"/>
                  <a:gd name="T26" fmla="*/ 53 w 245"/>
                  <a:gd name="T27" fmla="*/ 50 h 258"/>
                  <a:gd name="T28" fmla="*/ 53 w 245"/>
                  <a:gd name="T29" fmla="*/ 50 h 258"/>
                  <a:gd name="T30" fmla="*/ 53 w 245"/>
                  <a:gd name="T31" fmla="*/ 50 h 258"/>
                  <a:gd name="T32" fmla="*/ 53 w 245"/>
                  <a:gd name="T33" fmla="*/ 50 h 258"/>
                  <a:gd name="T34" fmla="*/ 53 w 245"/>
                  <a:gd name="T35" fmla="*/ 50 h 258"/>
                  <a:gd name="T36" fmla="*/ 53 w 245"/>
                  <a:gd name="T37" fmla="*/ 50 h 258"/>
                  <a:gd name="T38" fmla="*/ 0 w 245"/>
                  <a:gd name="T39" fmla="*/ 50 h 258"/>
                  <a:gd name="T40" fmla="*/ 0 w 245"/>
                  <a:gd name="T41" fmla="*/ 50 h 258"/>
                  <a:gd name="T42" fmla="*/ 53 w 245"/>
                  <a:gd name="T43" fmla="*/ 50 h 258"/>
                  <a:gd name="T44" fmla="*/ 53 w 245"/>
                  <a:gd name="T45" fmla="*/ 50 h 258"/>
                  <a:gd name="T46" fmla="*/ 53 w 245"/>
                  <a:gd name="T47" fmla="*/ 50 h 258"/>
                  <a:gd name="T48" fmla="*/ 53 w 245"/>
                  <a:gd name="T49" fmla="*/ 50 h 258"/>
                  <a:gd name="T50" fmla="*/ 53 w 245"/>
                  <a:gd name="T51" fmla="*/ 50 h 258"/>
                  <a:gd name="T52" fmla="*/ 53 w 245"/>
                  <a:gd name="T53" fmla="*/ 50 h 258"/>
                  <a:gd name="T54" fmla="*/ 53 w 245"/>
                  <a:gd name="T55" fmla="*/ 50 h 258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w 245"/>
                  <a:gd name="T85" fmla="*/ 0 h 258"/>
                  <a:gd name="T86" fmla="*/ 245 w 245"/>
                  <a:gd name="T87" fmla="*/ 258 h 258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T84" t="T85" r="T86" b="T87"/>
                <a:pathLst>
                  <a:path w="245" h="258">
                    <a:moveTo>
                      <a:pt x="245" y="41"/>
                    </a:moveTo>
                    <a:lnTo>
                      <a:pt x="235" y="31"/>
                    </a:lnTo>
                    <a:lnTo>
                      <a:pt x="225" y="23"/>
                    </a:lnTo>
                    <a:lnTo>
                      <a:pt x="213" y="16"/>
                    </a:lnTo>
                    <a:lnTo>
                      <a:pt x="201" y="10"/>
                    </a:lnTo>
                    <a:lnTo>
                      <a:pt x="187" y="5"/>
                    </a:lnTo>
                    <a:lnTo>
                      <a:pt x="171" y="3"/>
                    </a:lnTo>
                    <a:lnTo>
                      <a:pt x="155" y="0"/>
                    </a:lnTo>
                    <a:lnTo>
                      <a:pt x="138" y="0"/>
                    </a:lnTo>
                    <a:lnTo>
                      <a:pt x="104" y="1"/>
                    </a:lnTo>
                    <a:lnTo>
                      <a:pt x="77" y="8"/>
                    </a:lnTo>
                    <a:lnTo>
                      <a:pt x="52" y="18"/>
                    </a:lnTo>
                    <a:lnTo>
                      <a:pt x="42" y="25"/>
                    </a:lnTo>
                    <a:lnTo>
                      <a:pt x="34" y="34"/>
                    </a:lnTo>
                    <a:lnTo>
                      <a:pt x="25" y="41"/>
                    </a:lnTo>
                    <a:lnTo>
                      <a:pt x="18" y="52"/>
                    </a:lnTo>
                    <a:lnTo>
                      <a:pt x="12" y="62"/>
                    </a:lnTo>
                    <a:lnTo>
                      <a:pt x="8" y="75"/>
                    </a:lnTo>
                    <a:lnTo>
                      <a:pt x="2" y="102"/>
                    </a:lnTo>
                    <a:lnTo>
                      <a:pt x="0" y="135"/>
                    </a:lnTo>
                    <a:lnTo>
                      <a:pt x="0" y="157"/>
                    </a:lnTo>
                    <a:lnTo>
                      <a:pt x="4" y="178"/>
                    </a:lnTo>
                    <a:lnTo>
                      <a:pt x="8" y="196"/>
                    </a:lnTo>
                    <a:lnTo>
                      <a:pt x="17" y="213"/>
                    </a:lnTo>
                    <a:lnTo>
                      <a:pt x="26" y="227"/>
                    </a:lnTo>
                    <a:lnTo>
                      <a:pt x="38" y="239"/>
                    </a:lnTo>
                    <a:lnTo>
                      <a:pt x="52" y="249"/>
                    </a:lnTo>
                    <a:lnTo>
                      <a:pt x="69" y="258"/>
                    </a:lnTo>
                  </a:path>
                </a:pathLst>
              </a:custGeom>
              <a:noFill/>
              <a:ln w="23813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764" name="Freeform 242"/>
              <p:cNvSpPr>
                <a:spLocks/>
              </p:cNvSpPr>
              <p:nvPr/>
            </p:nvSpPr>
            <p:spPr bwMode="auto">
              <a:xfrm>
                <a:off x="1715" y="1602"/>
                <a:ext cx="68" cy="76"/>
              </a:xfrm>
              <a:custGeom>
                <a:avLst/>
                <a:gdLst>
                  <a:gd name="T0" fmla="*/ 0 w 204"/>
                  <a:gd name="T1" fmla="*/ 46 h 229"/>
                  <a:gd name="T2" fmla="*/ 50 w 204"/>
                  <a:gd name="T3" fmla="*/ 46 h 229"/>
                  <a:gd name="T4" fmla="*/ 50 w 204"/>
                  <a:gd name="T5" fmla="*/ 46 h 229"/>
                  <a:gd name="T6" fmla="*/ 50 w 204"/>
                  <a:gd name="T7" fmla="*/ 46 h 229"/>
                  <a:gd name="T8" fmla="*/ 50 w 204"/>
                  <a:gd name="T9" fmla="*/ 46 h 229"/>
                  <a:gd name="T10" fmla="*/ 50 w 204"/>
                  <a:gd name="T11" fmla="*/ 46 h 229"/>
                  <a:gd name="T12" fmla="*/ 50 w 204"/>
                  <a:gd name="T13" fmla="*/ 46 h 229"/>
                  <a:gd name="T14" fmla="*/ 50 w 204"/>
                  <a:gd name="T15" fmla="*/ 46 h 229"/>
                  <a:gd name="T16" fmla="*/ 50 w 204"/>
                  <a:gd name="T17" fmla="*/ 46 h 229"/>
                  <a:gd name="T18" fmla="*/ 50 w 204"/>
                  <a:gd name="T19" fmla="*/ 46 h 229"/>
                  <a:gd name="T20" fmla="*/ 50 w 204"/>
                  <a:gd name="T21" fmla="*/ 46 h 229"/>
                  <a:gd name="T22" fmla="*/ 50 w 204"/>
                  <a:gd name="T23" fmla="*/ 46 h 229"/>
                  <a:gd name="T24" fmla="*/ 50 w 204"/>
                  <a:gd name="T25" fmla="*/ 46 h 229"/>
                  <a:gd name="T26" fmla="*/ 50 w 204"/>
                  <a:gd name="T27" fmla="*/ 46 h 229"/>
                  <a:gd name="T28" fmla="*/ 50 w 204"/>
                  <a:gd name="T29" fmla="*/ 46 h 229"/>
                  <a:gd name="T30" fmla="*/ 50 w 204"/>
                  <a:gd name="T31" fmla="*/ 46 h 229"/>
                  <a:gd name="T32" fmla="*/ 50 w 204"/>
                  <a:gd name="T33" fmla="*/ 46 h 229"/>
                  <a:gd name="T34" fmla="*/ 50 w 204"/>
                  <a:gd name="T35" fmla="*/ 46 h 229"/>
                  <a:gd name="T36" fmla="*/ 50 w 204"/>
                  <a:gd name="T37" fmla="*/ 46 h 229"/>
                  <a:gd name="T38" fmla="*/ 50 w 204"/>
                  <a:gd name="T39" fmla="*/ 46 h 229"/>
                  <a:gd name="T40" fmla="*/ 50 w 204"/>
                  <a:gd name="T41" fmla="*/ 46 h 229"/>
                  <a:gd name="T42" fmla="*/ 50 w 204"/>
                  <a:gd name="T43" fmla="*/ 46 h 229"/>
                  <a:gd name="T44" fmla="*/ 50 w 204"/>
                  <a:gd name="T45" fmla="*/ 46 h 229"/>
                  <a:gd name="T46" fmla="*/ 50 w 204"/>
                  <a:gd name="T47" fmla="*/ 46 h 229"/>
                  <a:gd name="T48" fmla="*/ 50 w 204"/>
                  <a:gd name="T49" fmla="*/ 46 h 229"/>
                  <a:gd name="T50" fmla="*/ 50 w 204"/>
                  <a:gd name="T51" fmla="*/ 46 h 229"/>
                  <a:gd name="T52" fmla="*/ 50 w 204"/>
                  <a:gd name="T53" fmla="*/ 0 h 229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204"/>
                  <a:gd name="T82" fmla="*/ 0 h 229"/>
                  <a:gd name="T83" fmla="*/ 204 w 204"/>
                  <a:gd name="T84" fmla="*/ 229 h 229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204" h="229">
                    <a:moveTo>
                      <a:pt x="0" y="217"/>
                    </a:moveTo>
                    <a:lnTo>
                      <a:pt x="13" y="221"/>
                    </a:lnTo>
                    <a:lnTo>
                      <a:pt x="30" y="225"/>
                    </a:lnTo>
                    <a:lnTo>
                      <a:pt x="48" y="227"/>
                    </a:lnTo>
                    <a:lnTo>
                      <a:pt x="69" y="229"/>
                    </a:lnTo>
                    <a:lnTo>
                      <a:pt x="84" y="227"/>
                    </a:lnTo>
                    <a:lnTo>
                      <a:pt x="100" y="226"/>
                    </a:lnTo>
                    <a:lnTo>
                      <a:pt x="113" y="222"/>
                    </a:lnTo>
                    <a:lnTo>
                      <a:pt x="127" y="220"/>
                    </a:lnTo>
                    <a:lnTo>
                      <a:pt x="139" y="214"/>
                    </a:lnTo>
                    <a:lnTo>
                      <a:pt x="150" y="209"/>
                    </a:lnTo>
                    <a:lnTo>
                      <a:pt x="160" y="201"/>
                    </a:lnTo>
                    <a:lnTo>
                      <a:pt x="170" y="195"/>
                    </a:lnTo>
                    <a:lnTo>
                      <a:pt x="176" y="185"/>
                    </a:lnTo>
                    <a:lnTo>
                      <a:pt x="184" y="175"/>
                    </a:lnTo>
                    <a:lnTo>
                      <a:pt x="189" y="164"/>
                    </a:lnTo>
                    <a:lnTo>
                      <a:pt x="195" y="152"/>
                    </a:lnTo>
                    <a:lnTo>
                      <a:pt x="197" y="138"/>
                    </a:lnTo>
                    <a:lnTo>
                      <a:pt x="201" y="125"/>
                    </a:lnTo>
                    <a:lnTo>
                      <a:pt x="202" y="109"/>
                    </a:lnTo>
                    <a:lnTo>
                      <a:pt x="204" y="94"/>
                    </a:lnTo>
                    <a:lnTo>
                      <a:pt x="202" y="78"/>
                    </a:lnTo>
                    <a:lnTo>
                      <a:pt x="201" y="65"/>
                    </a:lnTo>
                    <a:lnTo>
                      <a:pt x="196" y="41"/>
                    </a:lnTo>
                    <a:lnTo>
                      <a:pt x="187" y="19"/>
                    </a:lnTo>
                    <a:lnTo>
                      <a:pt x="182" y="8"/>
                    </a:lnTo>
                    <a:lnTo>
                      <a:pt x="176" y="0"/>
                    </a:lnTo>
                  </a:path>
                </a:pathLst>
              </a:custGeom>
              <a:noFill/>
              <a:ln w="23813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765" name="Freeform 243"/>
              <p:cNvSpPr>
                <a:spLocks/>
              </p:cNvSpPr>
              <p:nvPr/>
            </p:nvSpPr>
            <p:spPr bwMode="auto">
              <a:xfrm>
                <a:off x="1576" y="1803"/>
                <a:ext cx="68" cy="89"/>
              </a:xfrm>
              <a:custGeom>
                <a:avLst/>
                <a:gdLst>
                  <a:gd name="T0" fmla="*/ 54 w 203"/>
                  <a:gd name="T1" fmla="*/ 44 h 269"/>
                  <a:gd name="T2" fmla="*/ 54 w 203"/>
                  <a:gd name="T3" fmla="*/ 44 h 269"/>
                  <a:gd name="T4" fmla="*/ 54 w 203"/>
                  <a:gd name="T5" fmla="*/ 44 h 269"/>
                  <a:gd name="T6" fmla="*/ 54 w 203"/>
                  <a:gd name="T7" fmla="*/ 0 h 269"/>
                  <a:gd name="T8" fmla="*/ 54 w 203"/>
                  <a:gd name="T9" fmla="*/ 0 h 269"/>
                  <a:gd name="T10" fmla="*/ 54 w 203"/>
                  <a:gd name="T11" fmla="*/ 44 h 269"/>
                  <a:gd name="T12" fmla="*/ 54 w 203"/>
                  <a:gd name="T13" fmla="*/ 44 h 269"/>
                  <a:gd name="T14" fmla="*/ 54 w 203"/>
                  <a:gd name="T15" fmla="*/ 44 h 269"/>
                  <a:gd name="T16" fmla="*/ 54 w 203"/>
                  <a:gd name="T17" fmla="*/ 44 h 269"/>
                  <a:gd name="T18" fmla="*/ 54 w 203"/>
                  <a:gd name="T19" fmla="*/ 44 h 269"/>
                  <a:gd name="T20" fmla="*/ 54 w 203"/>
                  <a:gd name="T21" fmla="*/ 44 h 269"/>
                  <a:gd name="T22" fmla="*/ 54 w 203"/>
                  <a:gd name="T23" fmla="*/ 44 h 269"/>
                  <a:gd name="T24" fmla="*/ 54 w 203"/>
                  <a:gd name="T25" fmla="*/ 44 h 269"/>
                  <a:gd name="T26" fmla="*/ 0 w 203"/>
                  <a:gd name="T27" fmla="*/ 44 h 269"/>
                  <a:gd name="T28" fmla="*/ 0 w 203"/>
                  <a:gd name="T29" fmla="*/ 44 h 269"/>
                  <a:gd name="T30" fmla="*/ 0 w 203"/>
                  <a:gd name="T31" fmla="*/ 44 h 269"/>
                  <a:gd name="T32" fmla="*/ 54 w 203"/>
                  <a:gd name="T33" fmla="*/ 44 h 269"/>
                  <a:gd name="T34" fmla="*/ 54 w 203"/>
                  <a:gd name="T35" fmla="*/ 44 h 269"/>
                  <a:gd name="T36" fmla="*/ 54 w 203"/>
                  <a:gd name="T37" fmla="*/ 44 h 269"/>
                  <a:gd name="T38" fmla="*/ 54 w 203"/>
                  <a:gd name="T39" fmla="*/ 44 h 269"/>
                  <a:gd name="T40" fmla="*/ 54 w 203"/>
                  <a:gd name="T41" fmla="*/ 44 h 269"/>
                  <a:gd name="T42" fmla="*/ 54 w 203"/>
                  <a:gd name="T43" fmla="*/ 44 h 269"/>
                  <a:gd name="T44" fmla="*/ 54 w 203"/>
                  <a:gd name="T45" fmla="*/ 44 h 269"/>
                  <a:gd name="T46" fmla="*/ 54 w 203"/>
                  <a:gd name="T47" fmla="*/ 44 h 269"/>
                  <a:gd name="T48" fmla="*/ 54 w 203"/>
                  <a:gd name="T49" fmla="*/ 44 h 269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203"/>
                  <a:gd name="T76" fmla="*/ 0 h 269"/>
                  <a:gd name="T77" fmla="*/ 203 w 203"/>
                  <a:gd name="T78" fmla="*/ 269 h 269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203" h="269">
                    <a:moveTo>
                      <a:pt x="203" y="12"/>
                    </a:moveTo>
                    <a:lnTo>
                      <a:pt x="186" y="6"/>
                    </a:lnTo>
                    <a:lnTo>
                      <a:pt x="171" y="3"/>
                    </a:lnTo>
                    <a:lnTo>
                      <a:pt x="154" y="0"/>
                    </a:lnTo>
                    <a:lnTo>
                      <a:pt x="137" y="0"/>
                    </a:lnTo>
                    <a:lnTo>
                      <a:pt x="103" y="2"/>
                    </a:lnTo>
                    <a:lnTo>
                      <a:pt x="76" y="8"/>
                    </a:lnTo>
                    <a:lnTo>
                      <a:pt x="52" y="18"/>
                    </a:lnTo>
                    <a:lnTo>
                      <a:pt x="41" y="25"/>
                    </a:lnTo>
                    <a:lnTo>
                      <a:pt x="33" y="34"/>
                    </a:lnTo>
                    <a:lnTo>
                      <a:pt x="24" y="42"/>
                    </a:lnTo>
                    <a:lnTo>
                      <a:pt x="18" y="52"/>
                    </a:lnTo>
                    <a:lnTo>
                      <a:pt x="7" y="77"/>
                    </a:lnTo>
                    <a:lnTo>
                      <a:pt x="1" y="104"/>
                    </a:lnTo>
                    <a:lnTo>
                      <a:pt x="0" y="138"/>
                    </a:lnTo>
                    <a:lnTo>
                      <a:pt x="1" y="162"/>
                    </a:lnTo>
                    <a:lnTo>
                      <a:pt x="5" y="186"/>
                    </a:lnTo>
                    <a:lnTo>
                      <a:pt x="11" y="205"/>
                    </a:lnTo>
                    <a:lnTo>
                      <a:pt x="15" y="214"/>
                    </a:lnTo>
                    <a:lnTo>
                      <a:pt x="22" y="225"/>
                    </a:lnTo>
                    <a:lnTo>
                      <a:pt x="33" y="239"/>
                    </a:lnTo>
                    <a:lnTo>
                      <a:pt x="50" y="252"/>
                    </a:lnTo>
                    <a:lnTo>
                      <a:pt x="58" y="256"/>
                    </a:lnTo>
                    <a:lnTo>
                      <a:pt x="68" y="261"/>
                    </a:lnTo>
                    <a:lnTo>
                      <a:pt x="90" y="269"/>
                    </a:lnTo>
                  </a:path>
                </a:pathLst>
              </a:custGeom>
              <a:noFill/>
              <a:ln w="23813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766" name="Freeform 244"/>
              <p:cNvSpPr>
                <a:spLocks/>
              </p:cNvSpPr>
              <p:nvPr/>
            </p:nvSpPr>
            <p:spPr bwMode="auto">
              <a:xfrm>
                <a:off x="1606" y="1807"/>
                <a:ext cx="38" cy="85"/>
              </a:xfrm>
              <a:custGeom>
                <a:avLst/>
                <a:gdLst>
                  <a:gd name="T0" fmla="*/ 58 w 113"/>
                  <a:gd name="T1" fmla="*/ 0 h 257"/>
                  <a:gd name="T2" fmla="*/ 58 w 113"/>
                  <a:gd name="T3" fmla="*/ 44 h 257"/>
                  <a:gd name="T4" fmla="*/ 0 w 113"/>
                  <a:gd name="T5" fmla="*/ 44 h 257"/>
                  <a:gd name="T6" fmla="*/ 0 60000 65536"/>
                  <a:gd name="T7" fmla="*/ 0 60000 65536"/>
                  <a:gd name="T8" fmla="*/ 0 60000 65536"/>
                  <a:gd name="T9" fmla="*/ 0 w 113"/>
                  <a:gd name="T10" fmla="*/ 0 h 257"/>
                  <a:gd name="T11" fmla="*/ 113 w 113"/>
                  <a:gd name="T12" fmla="*/ 257 h 257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13" h="257">
                    <a:moveTo>
                      <a:pt x="113" y="0"/>
                    </a:moveTo>
                    <a:lnTo>
                      <a:pt x="45" y="123"/>
                    </a:lnTo>
                    <a:lnTo>
                      <a:pt x="0" y="257"/>
                    </a:lnTo>
                  </a:path>
                </a:pathLst>
              </a:custGeom>
              <a:noFill/>
              <a:ln w="23813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767" name="Freeform 245"/>
              <p:cNvSpPr>
                <a:spLocks/>
              </p:cNvSpPr>
              <p:nvPr/>
            </p:nvSpPr>
            <p:spPr bwMode="auto">
              <a:xfrm>
                <a:off x="1606" y="1807"/>
                <a:ext cx="61" cy="87"/>
              </a:xfrm>
              <a:custGeom>
                <a:avLst/>
                <a:gdLst>
                  <a:gd name="T0" fmla="*/ 0 w 182"/>
                  <a:gd name="T1" fmla="*/ 50 h 261"/>
                  <a:gd name="T2" fmla="*/ 55 w 182"/>
                  <a:gd name="T3" fmla="*/ 50 h 261"/>
                  <a:gd name="T4" fmla="*/ 55 w 182"/>
                  <a:gd name="T5" fmla="*/ 50 h 261"/>
                  <a:gd name="T6" fmla="*/ 55 w 182"/>
                  <a:gd name="T7" fmla="*/ 50 h 261"/>
                  <a:gd name="T8" fmla="*/ 55 w 182"/>
                  <a:gd name="T9" fmla="*/ 50 h 261"/>
                  <a:gd name="T10" fmla="*/ 55 w 182"/>
                  <a:gd name="T11" fmla="*/ 50 h 261"/>
                  <a:gd name="T12" fmla="*/ 55 w 182"/>
                  <a:gd name="T13" fmla="*/ 50 h 261"/>
                  <a:gd name="T14" fmla="*/ 55 w 182"/>
                  <a:gd name="T15" fmla="*/ 50 h 261"/>
                  <a:gd name="T16" fmla="*/ 55 w 182"/>
                  <a:gd name="T17" fmla="*/ 50 h 261"/>
                  <a:gd name="T18" fmla="*/ 55 w 182"/>
                  <a:gd name="T19" fmla="*/ 50 h 261"/>
                  <a:gd name="T20" fmla="*/ 55 w 182"/>
                  <a:gd name="T21" fmla="*/ 50 h 261"/>
                  <a:gd name="T22" fmla="*/ 55 w 182"/>
                  <a:gd name="T23" fmla="*/ 50 h 261"/>
                  <a:gd name="T24" fmla="*/ 55 w 182"/>
                  <a:gd name="T25" fmla="*/ 50 h 261"/>
                  <a:gd name="T26" fmla="*/ 55 w 182"/>
                  <a:gd name="T27" fmla="*/ 50 h 261"/>
                  <a:gd name="T28" fmla="*/ 55 w 182"/>
                  <a:gd name="T29" fmla="*/ 50 h 261"/>
                  <a:gd name="T30" fmla="*/ 55 w 182"/>
                  <a:gd name="T31" fmla="*/ 50 h 261"/>
                  <a:gd name="T32" fmla="*/ 55 w 182"/>
                  <a:gd name="T33" fmla="*/ 50 h 261"/>
                  <a:gd name="T34" fmla="*/ 55 w 182"/>
                  <a:gd name="T35" fmla="*/ 50 h 261"/>
                  <a:gd name="T36" fmla="*/ 55 w 182"/>
                  <a:gd name="T37" fmla="*/ 50 h 261"/>
                  <a:gd name="T38" fmla="*/ 55 w 182"/>
                  <a:gd name="T39" fmla="*/ 50 h 261"/>
                  <a:gd name="T40" fmla="*/ 55 w 182"/>
                  <a:gd name="T41" fmla="*/ 50 h 261"/>
                  <a:gd name="T42" fmla="*/ 55 w 182"/>
                  <a:gd name="T43" fmla="*/ 50 h 261"/>
                  <a:gd name="T44" fmla="*/ 55 w 182"/>
                  <a:gd name="T45" fmla="*/ 50 h 261"/>
                  <a:gd name="T46" fmla="*/ 55 w 182"/>
                  <a:gd name="T47" fmla="*/ 50 h 261"/>
                  <a:gd name="T48" fmla="*/ 55 w 182"/>
                  <a:gd name="T49" fmla="*/ 50 h 261"/>
                  <a:gd name="T50" fmla="*/ 55 w 182"/>
                  <a:gd name="T51" fmla="*/ 50 h 261"/>
                  <a:gd name="T52" fmla="*/ 55 w 182"/>
                  <a:gd name="T53" fmla="*/ 0 h 261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182"/>
                  <a:gd name="T82" fmla="*/ 0 h 261"/>
                  <a:gd name="T83" fmla="*/ 182 w 182"/>
                  <a:gd name="T84" fmla="*/ 261 h 261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182" h="261">
                    <a:moveTo>
                      <a:pt x="0" y="257"/>
                    </a:moveTo>
                    <a:lnTo>
                      <a:pt x="23" y="259"/>
                    </a:lnTo>
                    <a:lnTo>
                      <a:pt x="47" y="261"/>
                    </a:lnTo>
                    <a:lnTo>
                      <a:pt x="63" y="259"/>
                    </a:lnTo>
                    <a:lnTo>
                      <a:pt x="78" y="258"/>
                    </a:lnTo>
                    <a:lnTo>
                      <a:pt x="91" y="254"/>
                    </a:lnTo>
                    <a:lnTo>
                      <a:pt x="106" y="252"/>
                    </a:lnTo>
                    <a:lnTo>
                      <a:pt x="117" y="246"/>
                    </a:lnTo>
                    <a:lnTo>
                      <a:pt x="129" y="241"/>
                    </a:lnTo>
                    <a:lnTo>
                      <a:pt x="138" y="233"/>
                    </a:lnTo>
                    <a:lnTo>
                      <a:pt x="148" y="227"/>
                    </a:lnTo>
                    <a:lnTo>
                      <a:pt x="155" y="217"/>
                    </a:lnTo>
                    <a:lnTo>
                      <a:pt x="163" y="207"/>
                    </a:lnTo>
                    <a:lnTo>
                      <a:pt x="168" y="196"/>
                    </a:lnTo>
                    <a:lnTo>
                      <a:pt x="173" y="184"/>
                    </a:lnTo>
                    <a:lnTo>
                      <a:pt x="176" y="170"/>
                    </a:lnTo>
                    <a:lnTo>
                      <a:pt x="179" y="157"/>
                    </a:lnTo>
                    <a:lnTo>
                      <a:pt x="181" y="141"/>
                    </a:lnTo>
                    <a:lnTo>
                      <a:pt x="182" y="126"/>
                    </a:lnTo>
                    <a:lnTo>
                      <a:pt x="181" y="101"/>
                    </a:lnTo>
                    <a:lnTo>
                      <a:pt x="177" y="80"/>
                    </a:lnTo>
                    <a:lnTo>
                      <a:pt x="170" y="61"/>
                    </a:lnTo>
                    <a:lnTo>
                      <a:pt x="164" y="44"/>
                    </a:lnTo>
                    <a:lnTo>
                      <a:pt x="154" y="29"/>
                    </a:lnTo>
                    <a:lnTo>
                      <a:pt x="142" y="17"/>
                    </a:lnTo>
                    <a:lnTo>
                      <a:pt x="128" y="6"/>
                    </a:lnTo>
                    <a:lnTo>
                      <a:pt x="113" y="0"/>
                    </a:lnTo>
                  </a:path>
                </a:pathLst>
              </a:custGeom>
              <a:noFill/>
              <a:ln w="23813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768" name="Line 246"/>
              <p:cNvSpPr>
                <a:spLocks noChangeShapeType="1"/>
              </p:cNvSpPr>
              <p:nvPr/>
            </p:nvSpPr>
            <p:spPr bwMode="auto">
              <a:xfrm flipV="1">
                <a:off x="1644" y="1674"/>
                <a:ext cx="71" cy="133"/>
              </a:xfrm>
              <a:prstGeom prst="line">
                <a:avLst/>
              </a:prstGeom>
              <a:noFill/>
              <a:ln w="23813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769" name="Freeform 247"/>
              <p:cNvSpPr>
                <a:spLocks/>
              </p:cNvSpPr>
              <p:nvPr/>
            </p:nvSpPr>
            <p:spPr bwMode="auto">
              <a:xfrm>
                <a:off x="1495" y="2158"/>
                <a:ext cx="54" cy="89"/>
              </a:xfrm>
              <a:custGeom>
                <a:avLst/>
                <a:gdLst>
                  <a:gd name="T0" fmla="*/ 0 w 164"/>
                  <a:gd name="T1" fmla="*/ 53 h 266"/>
                  <a:gd name="T2" fmla="*/ 41 w 164"/>
                  <a:gd name="T3" fmla="*/ 53 h 266"/>
                  <a:gd name="T4" fmla="*/ 41 w 164"/>
                  <a:gd name="T5" fmla="*/ 53 h 266"/>
                  <a:gd name="T6" fmla="*/ 41 w 164"/>
                  <a:gd name="T7" fmla="*/ 53 h 266"/>
                  <a:gd name="T8" fmla="*/ 41 w 164"/>
                  <a:gd name="T9" fmla="*/ 53 h 266"/>
                  <a:gd name="T10" fmla="*/ 41 w 164"/>
                  <a:gd name="T11" fmla="*/ 53 h 266"/>
                  <a:gd name="T12" fmla="*/ 41 w 164"/>
                  <a:gd name="T13" fmla="*/ 53 h 266"/>
                  <a:gd name="T14" fmla="*/ 41 w 164"/>
                  <a:gd name="T15" fmla="*/ 53 h 266"/>
                  <a:gd name="T16" fmla="*/ 41 w 164"/>
                  <a:gd name="T17" fmla="*/ 53 h 266"/>
                  <a:gd name="T18" fmla="*/ 41 w 164"/>
                  <a:gd name="T19" fmla="*/ 53 h 266"/>
                  <a:gd name="T20" fmla="*/ 41 w 164"/>
                  <a:gd name="T21" fmla="*/ 53 h 266"/>
                  <a:gd name="T22" fmla="*/ 41 w 164"/>
                  <a:gd name="T23" fmla="*/ 53 h 266"/>
                  <a:gd name="T24" fmla="*/ 41 w 164"/>
                  <a:gd name="T25" fmla="*/ 53 h 266"/>
                  <a:gd name="T26" fmla="*/ 41 w 164"/>
                  <a:gd name="T27" fmla="*/ 53 h 266"/>
                  <a:gd name="T28" fmla="*/ 41 w 164"/>
                  <a:gd name="T29" fmla="*/ 53 h 266"/>
                  <a:gd name="T30" fmla="*/ 41 w 164"/>
                  <a:gd name="T31" fmla="*/ 53 h 266"/>
                  <a:gd name="T32" fmla="*/ 41 w 164"/>
                  <a:gd name="T33" fmla="*/ 53 h 266"/>
                  <a:gd name="T34" fmla="*/ 41 w 164"/>
                  <a:gd name="T35" fmla="*/ 53 h 266"/>
                  <a:gd name="T36" fmla="*/ 41 w 164"/>
                  <a:gd name="T37" fmla="*/ 53 h 266"/>
                  <a:gd name="T38" fmla="*/ 41 w 164"/>
                  <a:gd name="T39" fmla="*/ 53 h 266"/>
                  <a:gd name="T40" fmla="*/ 41 w 164"/>
                  <a:gd name="T41" fmla="*/ 53 h 266"/>
                  <a:gd name="T42" fmla="*/ 41 w 164"/>
                  <a:gd name="T43" fmla="*/ 53 h 266"/>
                  <a:gd name="T44" fmla="*/ 41 w 164"/>
                  <a:gd name="T45" fmla="*/ 53 h 266"/>
                  <a:gd name="T46" fmla="*/ 41 w 164"/>
                  <a:gd name="T47" fmla="*/ 53 h 266"/>
                  <a:gd name="T48" fmla="*/ 41 w 164"/>
                  <a:gd name="T49" fmla="*/ 53 h 266"/>
                  <a:gd name="T50" fmla="*/ 41 w 164"/>
                  <a:gd name="T51" fmla="*/ 53 h 266"/>
                  <a:gd name="T52" fmla="*/ 41 w 164"/>
                  <a:gd name="T53" fmla="*/ 53 h 266"/>
                  <a:gd name="T54" fmla="*/ 41 w 164"/>
                  <a:gd name="T55" fmla="*/ 53 h 266"/>
                  <a:gd name="T56" fmla="*/ 41 w 164"/>
                  <a:gd name="T57" fmla="*/ 53 h 266"/>
                  <a:gd name="T58" fmla="*/ 41 w 164"/>
                  <a:gd name="T59" fmla="*/ 53 h 266"/>
                  <a:gd name="T60" fmla="*/ 41 w 164"/>
                  <a:gd name="T61" fmla="*/ 53 h 266"/>
                  <a:gd name="T62" fmla="*/ 41 w 164"/>
                  <a:gd name="T63" fmla="*/ 0 h 26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164"/>
                  <a:gd name="T97" fmla="*/ 0 h 266"/>
                  <a:gd name="T98" fmla="*/ 164 w 164"/>
                  <a:gd name="T99" fmla="*/ 266 h 26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164" h="266">
                    <a:moveTo>
                      <a:pt x="0" y="263"/>
                    </a:moveTo>
                    <a:lnTo>
                      <a:pt x="11" y="265"/>
                    </a:lnTo>
                    <a:lnTo>
                      <a:pt x="27" y="266"/>
                    </a:lnTo>
                    <a:lnTo>
                      <a:pt x="42" y="265"/>
                    </a:lnTo>
                    <a:lnTo>
                      <a:pt x="58" y="263"/>
                    </a:lnTo>
                    <a:lnTo>
                      <a:pt x="64" y="261"/>
                    </a:lnTo>
                    <a:lnTo>
                      <a:pt x="72" y="259"/>
                    </a:lnTo>
                    <a:lnTo>
                      <a:pt x="86" y="257"/>
                    </a:lnTo>
                    <a:lnTo>
                      <a:pt x="98" y="252"/>
                    </a:lnTo>
                    <a:lnTo>
                      <a:pt x="110" y="246"/>
                    </a:lnTo>
                    <a:lnTo>
                      <a:pt x="119" y="239"/>
                    </a:lnTo>
                    <a:lnTo>
                      <a:pt x="129" y="232"/>
                    </a:lnTo>
                    <a:lnTo>
                      <a:pt x="136" y="222"/>
                    </a:lnTo>
                    <a:lnTo>
                      <a:pt x="144" y="213"/>
                    </a:lnTo>
                    <a:lnTo>
                      <a:pt x="149" y="201"/>
                    </a:lnTo>
                    <a:lnTo>
                      <a:pt x="151" y="195"/>
                    </a:lnTo>
                    <a:lnTo>
                      <a:pt x="155" y="189"/>
                    </a:lnTo>
                    <a:lnTo>
                      <a:pt x="158" y="175"/>
                    </a:lnTo>
                    <a:lnTo>
                      <a:pt x="162" y="162"/>
                    </a:lnTo>
                    <a:lnTo>
                      <a:pt x="163" y="147"/>
                    </a:lnTo>
                    <a:lnTo>
                      <a:pt x="164" y="131"/>
                    </a:lnTo>
                    <a:lnTo>
                      <a:pt x="162" y="104"/>
                    </a:lnTo>
                    <a:lnTo>
                      <a:pt x="159" y="91"/>
                    </a:lnTo>
                    <a:lnTo>
                      <a:pt x="158" y="80"/>
                    </a:lnTo>
                    <a:lnTo>
                      <a:pt x="154" y="69"/>
                    </a:lnTo>
                    <a:lnTo>
                      <a:pt x="150" y="60"/>
                    </a:lnTo>
                    <a:lnTo>
                      <a:pt x="141" y="43"/>
                    </a:lnTo>
                    <a:lnTo>
                      <a:pt x="133" y="34"/>
                    </a:lnTo>
                    <a:lnTo>
                      <a:pt x="127" y="27"/>
                    </a:lnTo>
                    <a:lnTo>
                      <a:pt x="112" y="16"/>
                    </a:lnTo>
                    <a:lnTo>
                      <a:pt x="93" y="7"/>
                    </a:lnTo>
                    <a:lnTo>
                      <a:pt x="73" y="0"/>
                    </a:lnTo>
                  </a:path>
                </a:pathLst>
              </a:custGeom>
              <a:noFill/>
              <a:ln w="23813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770" name="Line 248"/>
              <p:cNvSpPr>
                <a:spLocks noChangeShapeType="1"/>
              </p:cNvSpPr>
              <p:nvPr/>
            </p:nvSpPr>
            <p:spPr bwMode="auto">
              <a:xfrm flipV="1">
                <a:off x="1519" y="1888"/>
                <a:ext cx="87" cy="270"/>
              </a:xfrm>
              <a:prstGeom prst="line">
                <a:avLst/>
              </a:prstGeom>
              <a:noFill/>
              <a:ln w="23813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771" name="Freeform 249"/>
              <p:cNvSpPr>
                <a:spLocks/>
              </p:cNvSpPr>
              <p:nvPr/>
            </p:nvSpPr>
            <p:spPr bwMode="auto">
              <a:xfrm>
                <a:off x="1459" y="2157"/>
                <a:ext cx="60" cy="89"/>
              </a:xfrm>
              <a:custGeom>
                <a:avLst/>
                <a:gdLst>
                  <a:gd name="T0" fmla="*/ 46 w 181"/>
                  <a:gd name="T1" fmla="*/ 50 h 267"/>
                  <a:gd name="T2" fmla="*/ 46 w 181"/>
                  <a:gd name="T3" fmla="*/ 50 h 267"/>
                  <a:gd name="T4" fmla="*/ 46 w 181"/>
                  <a:gd name="T5" fmla="*/ 50 h 267"/>
                  <a:gd name="T6" fmla="*/ 46 w 181"/>
                  <a:gd name="T7" fmla="*/ 50 h 267"/>
                  <a:gd name="T8" fmla="*/ 46 w 181"/>
                  <a:gd name="T9" fmla="*/ 50 h 267"/>
                  <a:gd name="T10" fmla="*/ 46 w 181"/>
                  <a:gd name="T11" fmla="*/ 50 h 267"/>
                  <a:gd name="T12" fmla="*/ 46 w 181"/>
                  <a:gd name="T13" fmla="*/ 50 h 267"/>
                  <a:gd name="T14" fmla="*/ 46 w 181"/>
                  <a:gd name="T15" fmla="*/ 50 h 267"/>
                  <a:gd name="T16" fmla="*/ 46 w 181"/>
                  <a:gd name="T17" fmla="*/ 50 h 267"/>
                  <a:gd name="T18" fmla="*/ 46 w 181"/>
                  <a:gd name="T19" fmla="*/ 50 h 267"/>
                  <a:gd name="T20" fmla="*/ 0 w 181"/>
                  <a:gd name="T21" fmla="*/ 50 h 267"/>
                  <a:gd name="T22" fmla="*/ 0 w 181"/>
                  <a:gd name="T23" fmla="*/ 50 h 267"/>
                  <a:gd name="T24" fmla="*/ 0 w 181"/>
                  <a:gd name="T25" fmla="*/ 50 h 267"/>
                  <a:gd name="T26" fmla="*/ 46 w 181"/>
                  <a:gd name="T27" fmla="*/ 50 h 267"/>
                  <a:gd name="T28" fmla="*/ 46 w 181"/>
                  <a:gd name="T29" fmla="*/ 50 h 267"/>
                  <a:gd name="T30" fmla="*/ 46 w 181"/>
                  <a:gd name="T31" fmla="*/ 50 h 267"/>
                  <a:gd name="T32" fmla="*/ 46 w 181"/>
                  <a:gd name="T33" fmla="*/ 50 h 267"/>
                  <a:gd name="T34" fmla="*/ 46 w 181"/>
                  <a:gd name="T35" fmla="*/ 50 h 267"/>
                  <a:gd name="T36" fmla="*/ 46 w 181"/>
                  <a:gd name="T37" fmla="*/ 50 h 267"/>
                  <a:gd name="T38" fmla="*/ 46 w 181"/>
                  <a:gd name="T39" fmla="*/ 50 h 267"/>
                  <a:gd name="T40" fmla="*/ 46 w 181"/>
                  <a:gd name="T41" fmla="*/ 50 h 267"/>
                  <a:gd name="T42" fmla="*/ 46 w 181"/>
                  <a:gd name="T43" fmla="*/ 50 h 267"/>
                  <a:gd name="T44" fmla="*/ 46 w 181"/>
                  <a:gd name="T45" fmla="*/ 50 h 267"/>
                  <a:gd name="T46" fmla="*/ 46 w 181"/>
                  <a:gd name="T47" fmla="*/ 0 h 267"/>
                  <a:gd name="T48" fmla="*/ 46 w 181"/>
                  <a:gd name="T49" fmla="*/ 0 h 267"/>
                  <a:gd name="T50" fmla="*/ 46 w 181"/>
                  <a:gd name="T51" fmla="*/ 50 h 267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181"/>
                  <a:gd name="T79" fmla="*/ 0 h 267"/>
                  <a:gd name="T80" fmla="*/ 181 w 181"/>
                  <a:gd name="T81" fmla="*/ 267 h 267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181" h="267">
                    <a:moveTo>
                      <a:pt x="108" y="267"/>
                    </a:moveTo>
                    <a:lnTo>
                      <a:pt x="93" y="263"/>
                    </a:lnTo>
                    <a:lnTo>
                      <a:pt x="82" y="261"/>
                    </a:lnTo>
                    <a:lnTo>
                      <a:pt x="60" y="253"/>
                    </a:lnTo>
                    <a:lnTo>
                      <a:pt x="40" y="241"/>
                    </a:lnTo>
                    <a:lnTo>
                      <a:pt x="26" y="227"/>
                    </a:lnTo>
                    <a:lnTo>
                      <a:pt x="14" y="208"/>
                    </a:lnTo>
                    <a:lnTo>
                      <a:pt x="9" y="197"/>
                    </a:lnTo>
                    <a:lnTo>
                      <a:pt x="6" y="187"/>
                    </a:lnTo>
                    <a:lnTo>
                      <a:pt x="3" y="174"/>
                    </a:lnTo>
                    <a:lnTo>
                      <a:pt x="1" y="162"/>
                    </a:lnTo>
                    <a:lnTo>
                      <a:pt x="0" y="135"/>
                    </a:lnTo>
                    <a:lnTo>
                      <a:pt x="1" y="103"/>
                    </a:lnTo>
                    <a:lnTo>
                      <a:pt x="8" y="75"/>
                    </a:lnTo>
                    <a:lnTo>
                      <a:pt x="12" y="62"/>
                    </a:lnTo>
                    <a:lnTo>
                      <a:pt x="18" y="52"/>
                    </a:lnTo>
                    <a:lnTo>
                      <a:pt x="25" y="42"/>
                    </a:lnTo>
                    <a:lnTo>
                      <a:pt x="34" y="34"/>
                    </a:lnTo>
                    <a:lnTo>
                      <a:pt x="41" y="25"/>
                    </a:lnTo>
                    <a:lnTo>
                      <a:pt x="52" y="18"/>
                    </a:lnTo>
                    <a:lnTo>
                      <a:pt x="62" y="12"/>
                    </a:lnTo>
                    <a:lnTo>
                      <a:pt x="75" y="8"/>
                    </a:lnTo>
                    <a:lnTo>
                      <a:pt x="102" y="2"/>
                    </a:lnTo>
                    <a:lnTo>
                      <a:pt x="135" y="0"/>
                    </a:lnTo>
                    <a:lnTo>
                      <a:pt x="159" y="0"/>
                    </a:lnTo>
                    <a:lnTo>
                      <a:pt x="181" y="4"/>
                    </a:lnTo>
                  </a:path>
                </a:pathLst>
              </a:custGeom>
              <a:noFill/>
              <a:ln w="23813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772" name="Freeform 250"/>
              <p:cNvSpPr>
                <a:spLocks/>
              </p:cNvSpPr>
              <p:nvPr/>
            </p:nvSpPr>
            <p:spPr bwMode="auto">
              <a:xfrm>
                <a:off x="1375" y="2645"/>
                <a:ext cx="59" cy="90"/>
              </a:xfrm>
              <a:custGeom>
                <a:avLst/>
                <a:gdLst>
                  <a:gd name="T0" fmla="*/ 0 w 177"/>
                  <a:gd name="T1" fmla="*/ 50 h 270"/>
                  <a:gd name="T2" fmla="*/ 50 w 177"/>
                  <a:gd name="T3" fmla="*/ 50 h 270"/>
                  <a:gd name="T4" fmla="*/ 50 w 177"/>
                  <a:gd name="T5" fmla="*/ 50 h 270"/>
                  <a:gd name="T6" fmla="*/ 50 w 177"/>
                  <a:gd name="T7" fmla="*/ 50 h 270"/>
                  <a:gd name="T8" fmla="*/ 50 w 177"/>
                  <a:gd name="T9" fmla="*/ 50 h 270"/>
                  <a:gd name="T10" fmla="*/ 50 w 177"/>
                  <a:gd name="T11" fmla="*/ 50 h 270"/>
                  <a:gd name="T12" fmla="*/ 50 w 177"/>
                  <a:gd name="T13" fmla="*/ 50 h 270"/>
                  <a:gd name="T14" fmla="*/ 50 w 177"/>
                  <a:gd name="T15" fmla="*/ 50 h 270"/>
                  <a:gd name="T16" fmla="*/ 50 w 177"/>
                  <a:gd name="T17" fmla="*/ 50 h 270"/>
                  <a:gd name="T18" fmla="*/ 50 w 177"/>
                  <a:gd name="T19" fmla="*/ 50 h 270"/>
                  <a:gd name="T20" fmla="*/ 50 w 177"/>
                  <a:gd name="T21" fmla="*/ 50 h 270"/>
                  <a:gd name="T22" fmla="*/ 50 w 177"/>
                  <a:gd name="T23" fmla="*/ 50 h 270"/>
                  <a:gd name="T24" fmla="*/ 50 w 177"/>
                  <a:gd name="T25" fmla="*/ 50 h 270"/>
                  <a:gd name="T26" fmla="*/ 50 w 177"/>
                  <a:gd name="T27" fmla="*/ 50 h 270"/>
                  <a:gd name="T28" fmla="*/ 50 w 177"/>
                  <a:gd name="T29" fmla="*/ 50 h 270"/>
                  <a:gd name="T30" fmla="*/ 50 w 177"/>
                  <a:gd name="T31" fmla="*/ 50 h 270"/>
                  <a:gd name="T32" fmla="*/ 50 w 177"/>
                  <a:gd name="T33" fmla="*/ 50 h 270"/>
                  <a:gd name="T34" fmla="*/ 50 w 177"/>
                  <a:gd name="T35" fmla="*/ 50 h 270"/>
                  <a:gd name="T36" fmla="*/ 50 w 177"/>
                  <a:gd name="T37" fmla="*/ 50 h 270"/>
                  <a:gd name="T38" fmla="*/ 50 w 177"/>
                  <a:gd name="T39" fmla="*/ 50 h 270"/>
                  <a:gd name="T40" fmla="*/ 50 w 177"/>
                  <a:gd name="T41" fmla="*/ 50 h 270"/>
                  <a:gd name="T42" fmla="*/ 50 w 177"/>
                  <a:gd name="T43" fmla="*/ 50 h 270"/>
                  <a:gd name="T44" fmla="*/ 50 w 177"/>
                  <a:gd name="T45" fmla="*/ 50 h 270"/>
                  <a:gd name="T46" fmla="*/ 50 w 177"/>
                  <a:gd name="T47" fmla="*/ 50 h 270"/>
                  <a:gd name="T48" fmla="*/ 50 w 177"/>
                  <a:gd name="T49" fmla="*/ 50 h 270"/>
                  <a:gd name="T50" fmla="*/ 50 w 177"/>
                  <a:gd name="T51" fmla="*/ 50 h 270"/>
                  <a:gd name="T52" fmla="*/ 50 w 177"/>
                  <a:gd name="T53" fmla="*/ 50 h 270"/>
                  <a:gd name="T54" fmla="*/ 50 w 177"/>
                  <a:gd name="T55" fmla="*/ 50 h 270"/>
                  <a:gd name="T56" fmla="*/ 50 w 177"/>
                  <a:gd name="T57" fmla="*/ 50 h 270"/>
                  <a:gd name="T58" fmla="*/ 50 w 177"/>
                  <a:gd name="T59" fmla="*/ 50 h 270"/>
                  <a:gd name="T60" fmla="*/ 50 w 177"/>
                  <a:gd name="T61" fmla="*/ 50 h 270"/>
                  <a:gd name="T62" fmla="*/ 50 w 177"/>
                  <a:gd name="T63" fmla="*/ 50 h 270"/>
                  <a:gd name="T64" fmla="*/ 50 w 177"/>
                  <a:gd name="T65" fmla="*/ 0 h 270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177"/>
                  <a:gd name="T100" fmla="*/ 0 h 270"/>
                  <a:gd name="T101" fmla="*/ 177 w 177"/>
                  <a:gd name="T102" fmla="*/ 270 h 270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177" h="270">
                    <a:moveTo>
                      <a:pt x="0" y="267"/>
                    </a:moveTo>
                    <a:lnTo>
                      <a:pt x="18" y="268"/>
                    </a:lnTo>
                    <a:lnTo>
                      <a:pt x="39" y="270"/>
                    </a:lnTo>
                    <a:lnTo>
                      <a:pt x="55" y="268"/>
                    </a:lnTo>
                    <a:lnTo>
                      <a:pt x="70" y="267"/>
                    </a:lnTo>
                    <a:lnTo>
                      <a:pt x="77" y="265"/>
                    </a:lnTo>
                    <a:lnTo>
                      <a:pt x="85" y="263"/>
                    </a:lnTo>
                    <a:lnTo>
                      <a:pt x="99" y="261"/>
                    </a:lnTo>
                    <a:lnTo>
                      <a:pt x="104" y="257"/>
                    </a:lnTo>
                    <a:lnTo>
                      <a:pt x="111" y="254"/>
                    </a:lnTo>
                    <a:lnTo>
                      <a:pt x="122" y="249"/>
                    </a:lnTo>
                    <a:lnTo>
                      <a:pt x="131" y="241"/>
                    </a:lnTo>
                    <a:lnTo>
                      <a:pt x="142" y="235"/>
                    </a:lnTo>
                    <a:lnTo>
                      <a:pt x="148" y="224"/>
                    </a:lnTo>
                    <a:lnTo>
                      <a:pt x="156" y="215"/>
                    </a:lnTo>
                    <a:lnTo>
                      <a:pt x="161" y="204"/>
                    </a:lnTo>
                    <a:lnTo>
                      <a:pt x="164" y="197"/>
                    </a:lnTo>
                    <a:lnTo>
                      <a:pt x="168" y="192"/>
                    </a:lnTo>
                    <a:lnTo>
                      <a:pt x="170" y="178"/>
                    </a:lnTo>
                    <a:lnTo>
                      <a:pt x="172" y="170"/>
                    </a:lnTo>
                    <a:lnTo>
                      <a:pt x="174" y="163"/>
                    </a:lnTo>
                    <a:lnTo>
                      <a:pt x="175" y="148"/>
                    </a:lnTo>
                    <a:lnTo>
                      <a:pt x="177" y="132"/>
                    </a:lnTo>
                    <a:lnTo>
                      <a:pt x="175" y="117"/>
                    </a:lnTo>
                    <a:lnTo>
                      <a:pt x="174" y="104"/>
                    </a:lnTo>
                    <a:lnTo>
                      <a:pt x="170" y="79"/>
                    </a:lnTo>
                    <a:lnTo>
                      <a:pt x="161" y="57"/>
                    </a:lnTo>
                    <a:lnTo>
                      <a:pt x="151" y="40"/>
                    </a:lnTo>
                    <a:lnTo>
                      <a:pt x="143" y="31"/>
                    </a:lnTo>
                    <a:lnTo>
                      <a:pt x="135" y="25"/>
                    </a:lnTo>
                    <a:lnTo>
                      <a:pt x="118" y="13"/>
                    </a:lnTo>
                    <a:lnTo>
                      <a:pt x="96" y="4"/>
                    </a:lnTo>
                    <a:lnTo>
                      <a:pt x="74" y="0"/>
                    </a:lnTo>
                  </a:path>
                </a:pathLst>
              </a:custGeom>
              <a:noFill/>
              <a:ln w="23813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773" name="Line 251"/>
              <p:cNvSpPr>
                <a:spLocks noChangeShapeType="1"/>
              </p:cNvSpPr>
              <p:nvPr/>
            </p:nvSpPr>
            <p:spPr bwMode="auto">
              <a:xfrm flipH="1">
                <a:off x="1375" y="2645"/>
                <a:ext cx="24" cy="89"/>
              </a:xfrm>
              <a:prstGeom prst="line">
                <a:avLst/>
              </a:prstGeom>
              <a:noFill/>
              <a:ln w="23813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774" name="Freeform 252"/>
              <p:cNvSpPr>
                <a:spLocks/>
              </p:cNvSpPr>
              <p:nvPr/>
            </p:nvSpPr>
            <p:spPr bwMode="auto">
              <a:xfrm>
                <a:off x="1343" y="2644"/>
                <a:ext cx="56" cy="90"/>
              </a:xfrm>
              <a:custGeom>
                <a:avLst/>
                <a:gdLst>
                  <a:gd name="T0" fmla="*/ 41 w 170"/>
                  <a:gd name="T1" fmla="*/ 50 h 270"/>
                  <a:gd name="T2" fmla="*/ 41 w 170"/>
                  <a:gd name="T3" fmla="*/ 50 h 270"/>
                  <a:gd name="T4" fmla="*/ 41 w 170"/>
                  <a:gd name="T5" fmla="*/ 50 h 270"/>
                  <a:gd name="T6" fmla="*/ 41 w 170"/>
                  <a:gd name="T7" fmla="*/ 50 h 270"/>
                  <a:gd name="T8" fmla="*/ 41 w 170"/>
                  <a:gd name="T9" fmla="*/ 50 h 270"/>
                  <a:gd name="T10" fmla="*/ 41 w 170"/>
                  <a:gd name="T11" fmla="*/ 50 h 270"/>
                  <a:gd name="T12" fmla="*/ 41 w 170"/>
                  <a:gd name="T13" fmla="*/ 50 h 270"/>
                  <a:gd name="T14" fmla="*/ 41 w 170"/>
                  <a:gd name="T15" fmla="*/ 50 h 270"/>
                  <a:gd name="T16" fmla="*/ 41 w 170"/>
                  <a:gd name="T17" fmla="*/ 50 h 270"/>
                  <a:gd name="T18" fmla="*/ 41 w 170"/>
                  <a:gd name="T19" fmla="*/ 50 h 270"/>
                  <a:gd name="T20" fmla="*/ 0 w 170"/>
                  <a:gd name="T21" fmla="*/ 50 h 270"/>
                  <a:gd name="T22" fmla="*/ 41 w 170"/>
                  <a:gd name="T23" fmla="*/ 50 h 270"/>
                  <a:gd name="T24" fmla="*/ 41 w 170"/>
                  <a:gd name="T25" fmla="*/ 50 h 270"/>
                  <a:gd name="T26" fmla="*/ 41 w 170"/>
                  <a:gd name="T27" fmla="*/ 50 h 270"/>
                  <a:gd name="T28" fmla="*/ 41 w 170"/>
                  <a:gd name="T29" fmla="*/ 50 h 270"/>
                  <a:gd name="T30" fmla="*/ 41 w 170"/>
                  <a:gd name="T31" fmla="*/ 50 h 270"/>
                  <a:gd name="T32" fmla="*/ 41 w 170"/>
                  <a:gd name="T33" fmla="*/ 50 h 270"/>
                  <a:gd name="T34" fmla="*/ 41 w 170"/>
                  <a:gd name="T35" fmla="*/ 50 h 270"/>
                  <a:gd name="T36" fmla="*/ 41 w 170"/>
                  <a:gd name="T37" fmla="*/ 50 h 270"/>
                  <a:gd name="T38" fmla="*/ 41 w 170"/>
                  <a:gd name="T39" fmla="*/ 50 h 270"/>
                  <a:gd name="T40" fmla="*/ 41 w 170"/>
                  <a:gd name="T41" fmla="*/ 50 h 270"/>
                  <a:gd name="T42" fmla="*/ 41 w 170"/>
                  <a:gd name="T43" fmla="*/ 50 h 270"/>
                  <a:gd name="T44" fmla="*/ 41 w 170"/>
                  <a:gd name="T45" fmla="*/ 0 h 270"/>
                  <a:gd name="T46" fmla="*/ 41 w 170"/>
                  <a:gd name="T47" fmla="*/ 0 h 270"/>
                  <a:gd name="T48" fmla="*/ 41 w 170"/>
                  <a:gd name="T49" fmla="*/ 50 h 270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70"/>
                  <a:gd name="T76" fmla="*/ 0 h 270"/>
                  <a:gd name="T77" fmla="*/ 170 w 170"/>
                  <a:gd name="T78" fmla="*/ 270 h 270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70" h="270">
                    <a:moveTo>
                      <a:pt x="96" y="270"/>
                    </a:moveTo>
                    <a:lnTo>
                      <a:pt x="83" y="266"/>
                    </a:lnTo>
                    <a:lnTo>
                      <a:pt x="73" y="264"/>
                    </a:lnTo>
                    <a:lnTo>
                      <a:pt x="53" y="255"/>
                    </a:lnTo>
                    <a:lnTo>
                      <a:pt x="37" y="242"/>
                    </a:lnTo>
                    <a:lnTo>
                      <a:pt x="29" y="234"/>
                    </a:lnTo>
                    <a:lnTo>
                      <a:pt x="24" y="227"/>
                    </a:lnTo>
                    <a:lnTo>
                      <a:pt x="12" y="208"/>
                    </a:lnTo>
                    <a:lnTo>
                      <a:pt x="6" y="187"/>
                    </a:lnTo>
                    <a:lnTo>
                      <a:pt x="2" y="162"/>
                    </a:lnTo>
                    <a:lnTo>
                      <a:pt x="0" y="135"/>
                    </a:lnTo>
                    <a:lnTo>
                      <a:pt x="2" y="103"/>
                    </a:lnTo>
                    <a:lnTo>
                      <a:pt x="8" y="76"/>
                    </a:lnTo>
                    <a:lnTo>
                      <a:pt x="12" y="63"/>
                    </a:lnTo>
                    <a:lnTo>
                      <a:pt x="18" y="52"/>
                    </a:lnTo>
                    <a:lnTo>
                      <a:pt x="25" y="42"/>
                    </a:lnTo>
                    <a:lnTo>
                      <a:pt x="34" y="34"/>
                    </a:lnTo>
                    <a:lnTo>
                      <a:pt x="42" y="25"/>
                    </a:lnTo>
                    <a:lnTo>
                      <a:pt x="52" y="19"/>
                    </a:lnTo>
                    <a:lnTo>
                      <a:pt x="63" y="12"/>
                    </a:lnTo>
                    <a:lnTo>
                      <a:pt x="76" y="8"/>
                    </a:lnTo>
                    <a:lnTo>
                      <a:pt x="103" y="2"/>
                    </a:lnTo>
                    <a:lnTo>
                      <a:pt x="135" y="0"/>
                    </a:lnTo>
                    <a:lnTo>
                      <a:pt x="152" y="0"/>
                    </a:lnTo>
                    <a:lnTo>
                      <a:pt x="170" y="3"/>
                    </a:lnTo>
                  </a:path>
                </a:pathLst>
              </a:custGeom>
              <a:noFill/>
              <a:ln w="23813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775" name="Line 253"/>
              <p:cNvSpPr>
                <a:spLocks noChangeShapeType="1"/>
              </p:cNvSpPr>
              <p:nvPr/>
            </p:nvSpPr>
            <p:spPr bwMode="auto">
              <a:xfrm flipH="1">
                <a:off x="1495" y="2158"/>
                <a:ext cx="24" cy="88"/>
              </a:xfrm>
              <a:prstGeom prst="line">
                <a:avLst/>
              </a:prstGeom>
              <a:noFill/>
              <a:ln w="23813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776" name="Line 254"/>
              <p:cNvSpPr>
                <a:spLocks noChangeShapeType="1"/>
              </p:cNvSpPr>
              <p:nvPr/>
            </p:nvSpPr>
            <p:spPr bwMode="auto">
              <a:xfrm flipV="1">
                <a:off x="1399" y="2246"/>
                <a:ext cx="96" cy="399"/>
              </a:xfrm>
              <a:prstGeom prst="line">
                <a:avLst/>
              </a:prstGeom>
              <a:noFill/>
              <a:ln w="23813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777" name="Line 255"/>
              <p:cNvSpPr>
                <a:spLocks noChangeShapeType="1"/>
              </p:cNvSpPr>
              <p:nvPr/>
            </p:nvSpPr>
            <p:spPr bwMode="auto">
              <a:xfrm flipV="1">
                <a:off x="1899" y="1496"/>
                <a:ext cx="144" cy="29"/>
              </a:xfrm>
              <a:prstGeom prst="line">
                <a:avLst/>
              </a:prstGeom>
              <a:noFill/>
              <a:ln w="23813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778" name="Freeform 256"/>
              <p:cNvSpPr>
                <a:spLocks/>
              </p:cNvSpPr>
              <p:nvPr/>
            </p:nvSpPr>
            <p:spPr bwMode="auto">
              <a:xfrm>
                <a:off x="1250" y="3035"/>
                <a:ext cx="68" cy="89"/>
              </a:xfrm>
              <a:custGeom>
                <a:avLst/>
                <a:gdLst>
                  <a:gd name="T0" fmla="*/ 0 w 204"/>
                  <a:gd name="T1" fmla="*/ 53 h 266"/>
                  <a:gd name="T2" fmla="*/ 50 w 204"/>
                  <a:gd name="T3" fmla="*/ 53 h 266"/>
                  <a:gd name="T4" fmla="*/ 50 w 204"/>
                  <a:gd name="T5" fmla="*/ 53 h 266"/>
                  <a:gd name="T6" fmla="*/ 50 w 204"/>
                  <a:gd name="T7" fmla="*/ 53 h 266"/>
                  <a:gd name="T8" fmla="*/ 50 w 204"/>
                  <a:gd name="T9" fmla="*/ 53 h 266"/>
                  <a:gd name="T10" fmla="*/ 50 w 204"/>
                  <a:gd name="T11" fmla="*/ 53 h 266"/>
                  <a:gd name="T12" fmla="*/ 50 w 204"/>
                  <a:gd name="T13" fmla="*/ 53 h 266"/>
                  <a:gd name="T14" fmla="*/ 50 w 204"/>
                  <a:gd name="T15" fmla="*/ 53 h 266"/>
                  <a:gd name="T16" fmla="*/ 50 w 204"/>
                  <a:gd name="T17" fmla="*/ 53 h 266"/>
                  <a:gd name="T18" fmla="*/ 50 w 204"/>
                  <a:gd name="T19" fmla="*/ 53 h 266"/>
                  <a:gd name="T20" fmla="*/ 50 w 204"/>
                  <a:gd name="T21" fmla="*/ 53 h 266"/>
                  <a:gd name="T22" fmla="*/ 50 w 204"/>
                  <a:gd name="T23" fmla="*/ 53 h 266"/>
                  <a:gd name="T24" fmla="*/ 50 w 204"/>
                  <a:gd name="T25" fmla="*/ 53 h 266"/>
                  <a:gd name="T26" fmla="*/ 50 w 204"/>
                  <a:gd name="T27" fmla="*/ 53 h 266"/>
                  <a:gd name="T28" fmla="*/ 50 w 204"/>
                  <a:gd name="T29" fmla="*/ 53 h 266"/>
                  <a:gd name="T30" fmla="*/ 50 w 204"/>
                  <a:gd name="T31" fmla="*/ 53 h 266"/>
                  <a:gd name="T32" fmla="*/ 50 w 204"/>
                  <a:gd name="T33" fmla="*/ 53 h 266"/>
                  <a:gd name="T34" fmla="*/ 50 w 204"/>
                  <a:gd name="T35" fmla="*/ 53 h 266"/>
                  <a:gd name="T36" fmla="*/ 50 w 204"/>
                  <a:gd name="T37" fmla="*/ 53 h 266"/>
                  <a:gd name="T38" fmla="*/ 50 w 204"/>
                  <a:gd name="T39" fmla="*/ 53 h 266"/>
                  <a:gd name="T40" fmla="*/ 50 w 204"/>
                  <a:gd name="T41" fmla="*/ 53 h 266"/>
                  <a:gd name="T42" fmla="*/ 50 w 204"/>
                  <a:gd name="T43" fmla="*/ 53 h 266"/>
                  <a:gd name="T44" fmla="*/ 50 w 204"/>
                  <a:gd name="T45" fmla="*/ 53 h 266"/>
                  <a:gd name="T46" fmla="*/ 50 w 204"/>
                  <a:gd name="T47" fmla="*/ 53 h 266"/>
                  <a:gd name="T48" fmla="*/ 50 w 204"/>
                  <a:gd name="T49" fmla="*/ 53 h 266"/>
                  <a:gd name="T50" fmla="*/ 50 w 204"/>
                  <a:gd name="T51" fmla="*/ 53 h 266"/>
                  <a:gd name="T52" fmla="*/ 50 w 204"/>
                  <a:gd name="T53" fmla="*/ 53 h 266"/>
                  <a:gd name="T54" fmla="*/ 50 w 204"/>
                  <a:gd name="T55" fmla="*/ 53 h 266"/>
                  <a:gd name="T56" fmla="*/ 50 w 204"/>
                  <a:gd name="T57" fmla="*/ 53 h 266"/>
                  <a:gd name="T58" fmla="*/ 50 w 204"/>
                  <a:gd name="T59" fmla="*/ 53 h 266"/>
                  <a:gd name="T60" fmla="*/ 50 w 204"/>
                  <a:gd name="T61" fmla="*/ 53 h 266"/>
                  <a:gd name="T62" fmla="*/ 50 w 204"/>
                  <a:gd name="T63" fmla="*/ 53 h 266"/>
                  <a:gd name="T64" fmla="*/ 50 w 204"/>
                  <a:gd name="T65" fmla="*/ 53 h 266"/>
                  <a:gd name="T66" fmla="*/ 50 w 204"/>
                  <a:gd name="T67" fmla="*/ 0 h 26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204"/>
                  <a:gd name="T103" fmla="*/ 0 h 266"/>
                  <a:gd name="T104" fmla="*/ 204 w 204"/>
                  <a:gd name="T105" fmla="*/ 266 h 26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204" h="266">
                    <a:moveTo>
                      <a:pt x="0" y="254"/>
                    </a:moveTo>
                    <a:lnTo>
                      <a:pt x="13" y="258"/>
                    </a:lnTo>
                    <a:lnTo>
                      <a:pt x="30" y="262"/>
                    </a:lnTo>
                    <a:lnTo>
                      <a:pt x="47" y="264"/>
                    </a:lnTo>
                    <a:lnTo>
                      <a:pt x="67" y="266"/>
                    </a:lnTo>
                    <a:lnTo>
                      <a:pt x="82" y="264"/>
                    </a:lnTo>
                    <a:lnTo>
                      <a:pt x="98" y="263"/>
                    </a:lnTo>
                    <a:lnTo>
                      <a:pt x="104" y="260"/>
                    </a:lnTo>
                    <a:lnTo>
                      <a:pt x="112" y="259"/>
                    </a:lnTo>
                    <a:lnTo>
                      <a:pt x="126" y="257"/>
                    </a:lnTo>
                    <a:lnTo>
                      <a:pt x="131" y="253"/>
                    </a:lnTo>
                    <a:lnTo>
                      <a:pt x="138" y="250"/>
                    </a:lnTo>
                    <a:lnTo>
                      <a:pt x="150" y="245"/>
                    </a:lnTo>
                    <a:lnTo>
                      <a:pt x="159" y="237"/>
                    </a:lnTo>
                    <a:lnTo>
                      <a:pt x="169" y="231"/>
                    </a:lnTo>
                    <a:lnTo>
                      <a:pt x="176" y="220"/>
                    </a:lnTo>
                    <a:lnTo>
                      <a:pt x="183" y="211"/>
                    </a:lnTo>
                    <a:lnTo>
                      <a:pt x="189" y="199"/>
                    </a:lnTo>
                    <a:lnTo>
                      <a:pt x="191" y="193"/>
                    </a:lnTo>
                    <a:lnTo>
                      <a:pt x="195" y="188"/>
                    </a:lnTo>
                    <a:lnTo>
                      <a:pt x="198" y="174"/>
                    </a:lnTo>
                    <a:lnTo>
                      <a:pt x="202" y="161"/>
                    </a:lnTo>
                    <a:lnTo>
                      <a:pt x="203" y="145"/>
                    </a:lnTo>
                    <a:lnTo>
                      <a:pt x="204" y="129"/>
                    </a:lnTo>
                    <a:lnTo>
                      <a:pt x="202" y="102"/>
                    </a:lnTo>
                    <a:lnTo>
                      <a:pt x="198" y="78"/>
                    </a:lnTo>
                    <a:lnTo>
                      <a:pt x="192" y="66"/>
                    </a:lnTo>
                    <a:lnTo>
                      <a:pt x="189" y="57"/>
                    </a:lnTo>
                    <a:lnTo>
                      <a:pt x="179" y="40"/>
                    </a:lnTo>
                    <a:lnTo>
                      <a:pt x="172" y="31"/>
                    </a:lnTo>
                    <a:lnTo>
                      <a:pt x="165" y="24"/>
                    </a:lnTo>
                    <a:lnTo>
                      <a:pt x="148" y="13"/>
                    </a:lnTo>
                    <a:lnTo>
                      <a:pt x="128" y="4"/>
                    </a:lnTo>
                    <a:lnTo>
                      <a:pt x="106" y="0"/>
                    </a:lnTo>
                  </a:path>
                </a:pathLst>
              </a:custGeom>
              <a:noFill/>
              <a:ln w="23813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779" name="Freeform 257"/>
              <p:cNvSpPr>
                <a:spLocks/>
              </p:cNvSpPr>
              <p:nvPr/>
            </p:nvSpPr>
            <p:spPr bwMode="auto">
              <a:xfrm>
                <a:off x="1227" y="3033"/>
                <a:ext cx="58" cy="87"/>
              </a:xfrm>
              <a:custGeom>
                <a:avLst/>
                <a:gdLst>
                  <a:gd name="T0" fmla="*/ 50 w 174"/>
                  <a:gd name="T1" fmla="*/ 56 h 259"/>
                  <a:gd name="T2" fmla="*/ 50 w 174"/>
                  <a:gd name="T3" fmla="*/ 0 h 259"/>
                  <a:gd name="T4" fmla="*/ 50 w 174"/>
                  <a:gd name="T5" fmla="*/ 0 h 259"/>
                  <a:gd name="T6" fmla="*/ 50 w 174"/>
                  <a:gd name="T7" fmla="*/ 0 h 259"/>
                  <a:gd name="T8" fmla="*/ 50 w 174"/>
                  <a:gd name="T9" fmla="*/ 56 h 259"/>
                  <a:gd name="T10" fmla="*/ 50 w 174"/>
                  <a:gd name="T11" fmla="*/ 56 h 259"/>
                  <a:gd name="T12" fmla="*/ 50 w 174"/>
                  <a:gd name="T13" fmla="*/ 56 h 259"/>
                  <a:gd name="T14" fmla="*/ 50 w 174"/>
                  <a:gd name="T15" fmla="*/ 56 h 259"/>
                  <a:gd name="T16" fmla="*/ 50 w 174"/>
                  <a:gd name="T17" fmla="*/ 56 h 259"/>
                  <a:gd name="T18" fmla="*/ 50 w 174"/>
                  <a:gd name="T19" fmla="*/ 56 h 259"/>
                  <a:gd name="T20" fmla="*/ 50 w 174"/>
                  <a:gd name="T21" fmla="*/ 56 h 259"/>
                  <a:gd name="T22" fmla="*/ 50 w 174"/>
                  <a:gd name="T23" fmla="*/ 56 h 259"/>
                  <a:gd name="T24" fmla="*/ 50 w 174"/>
                  <a:gd name="T25" fmla="*/ 56 h 259"/>
                  <a:gd name="T26" fmla="*/ 0 w 174"/>
                  <a:gd name="T27" fmla="*/ 56 h 259"/>
                  <a:gd name="T28" fmla="*/ 0 w 174"/>
                  <a:gd name="T29" fmla="*/ 56 h 259"/>
                  <a:gd name="T30" fmla="*/ 0 w 174"/>
                  <a:gd name="T31" fmla="*/ 56 h 259"/>
                  <a:gd name="T32" fmla="*/ 50 w 174"/>
                  <a:gd name="T33" fmla="*/ 56 h 259"/>
                  <a:gd name="T34" fmla="*/ 50 w 174"/>
                  <a:gd name="T35" fmla="*/ 56 h 259"/>
                  <a:gd name="T36" fmla="*/ 50 w 174"/>
                  <a:gd name="T37" fmla="*/ 56 h 259"/>
                  <a:gd name="T38" fmla="*/ 50 w 174"/>
                  <a:gd name="T39" fmla="*/ 56 h 259"/>
                  <a:gd name="T40" fmla="*/ 50 w 174"/>
                  <a:gd name="T41" fmla="*/ 56 h 259"/>
                  <a:gd name="T42" fmla="*/ 50 w 174"/>
                  <a:gd name="T43" fmla="*/ 56 h 259"/>
                  <a:gd name="T44" fmla="*/ 50 w 174"/>
                  <a:gd name="T45" fmla="*/ 56 h 259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174"/>
                  <a:gd name="T70" fmla="*/ 0 h 259"/>
                  <a:gd name="T71" fmla="*/ 174 w 174"/>
                  <a:gd name="T72" fmla="*/ 259 h 259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174" h="259">
                    <a:moveTo>
                      <a:pt x="174" y="5"/>
                    </a:moveTo>
                    <a:lnTo>
                      <a:pt x="154" y="1"/>
                    </a:lnTo>
                    <a:lnTo>
                      <a:pt x="135" y="0"/>
                    </a:lnTo>
                    <a:lnTo>
                      <a:pt x="102" y="1"/>
                    </a:lnTo>
                    <a:lnTo>
                      <a:pt x="75" y="7"/>
                    </a:lnTo>
                    <a:lnTo>
                      <a:pt x="62" y="11"/>
                    </a:lnTo>
                    <a:lnTo>
                      <a:pt x="52" y="18"/>
                    </a:lnTo>
                    <a:lnTo>
                      <a:pt x="41" y="24"/>
                    </a:lnTo>
                    <a:lnTo>
                      <a:pt x="33" y="33"/>
                    </a:lnTo>
                    <a:lnTo>
                      <a:pt x="24" y="41"/>
                    </a:lnTo>
                    <a:lnTo>
                      <a:pt x="18" y="51"/>
                    </a:lnTo>
                    <a:lnTo>
                      <a:pt x="11" y="62"/>
                    </a:lnTo>
                    <a:lnTo>
                      <a:pt x="8" y="75"/>
                    </a:lnTo>
                    <a:lnTo>
                      <a:pt x="1" y="102"/>
                    </a:lnTo>
                    <a:lnTo>
                      <a:pt x="0" y="134"/>
                    </a:lnTo>
                    <a:lnTo>
                      <a:pt x="0" y="156"/>
                    </a:lnTo>
                    <a:lnTo>
                      <a:pt x="4" y="177"/>
                    </a:lnTo>
                    <a:lnTo>
                      <a:pt x="8" y="197"/>
                    </a:lnTo>
                    <a:lnTo>
                      <a:pt x="17" y="214"/>
                    </a:lnTo>
                    <a:lnTo>
                      <a:pt x="26" y="228"/>
                    </a:lnTo>
                    <a:lnTo>
                      <a:pt x="37" y="239"/>
                    </a:lnTo>
                    <a:lnTo>
                      <a:pt x="52" y="250"/>
                    </a:lnTo>
                    <a:lnTo>
                      <a:pt x="68" y="259"/>
                    </a:lnTo>
                  </a:path>
                </a:pathLst>
              </a:custGeom>
              <a:noFill/>
              <a:ln w="23813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780" name="Line 258"/>
              <p:cNvSpPr>
                <a:spLocks noChangeShapeType="1"/>
              </p:cNvSpPr>
              <p:nvPr/>
            </p:nvSpPr>
            <p:spPr bwMode="auto">
              <a:xfrm flipV="1">
                <a:off x="1207" y="3120"/>
                <a:ext cx="43" cy="82"/>
              </a:xfrm>
              <a:prstGeom prst="line">
                <a:avLst/>
              </a:prstGeom>
              <a:noFill/>
              <a:ln w="23813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781" name="Freeform 259"/>
              <p:cNvSpPr>
                <a:spLocks/>
              </p:cNvSpPr>
              <p:nvPr/>
            </p:nvSpPr>
            <p:spPr bwMode="auto">
              <a:xfrm>
                <a:off x="1250" y="3035"/>
                <a:ext cx="35" cy="85"/>
              </a:xfrm>
              <a:custGeom>
                <a:avLst/>
                <a:gdLst>
                  <a:gd name="T0" fmla="*/ 43 w 106"/>
                  <a:gd name="T1" fmla="*/ 0 h 254"/>
                  <a:gd name="T2" fmla="*/ 43 w 106"/>
                  <a:gd name="T3" fmla="*/ 53 h 254"/>
                  <a:gd name="T4" fmla="*/ 0 w 106"/>
                  <a:gd name="T5" fmla="*/ 53 h 254"/>
                  <a:gd name="T6" fmla="*/ 0 60000 65536"/>
                  <a:gd name="T7" fmla="*/ 0 60000 65536"/>
                  <a:gd name="T8" fmla="*/ 0 60000 65536"/>
                  <a:gd name="T9" fmla="*/ 0 w 106"/>
                  <a:gd name="T10" fmla="*/ 0 h 254"/>
                  <a:gd name="T11" fmla="*/ 106 w 106"/>
                  <a:gd name="T12" fmla="*/ 254 h 25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06" h="254">
                    <a:moveTo>
                      <a:pt x="106" y="0"/>
                    </a:moveTo>
                    <a:lnTo>
                      <a:pt x="67" y="128"/>
                    </a:lnTo>
                    <a:lnTo>
                      <a:pt x="0" y="254"/>
                    </a:lnTo>
                  </a:path>
                </a:pathLst>
              </a:custGeom>
              <a:noFill/>
              <a:ln w="23813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782" name="Line 261"/>
              <p:cNvSpPr>
                <a:spLocks noChangeShapeType="1"/>
              </p:cNvSpPr>
              <p:nvPr/>
            </p:nvSpPr>
            <p:spPr bwMode="auto">
              <a:xfrm flipV="1">
                <a:off x="1156" y="3286"/>
                <a:ext cx="8" cy="15"/>
              </a:xfrm>
              <a:prstGeom prst="line">
                <a:avLst/>
              </a:prstGeom>
              <a:noFill/>
              <a:ln w="23813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783" name="Freeform 262"/>
              <p:cNvSpPr>
                <a:spLocks/>
              </p:cNvSpPr>
              <p:nvPr/>
            </p:nvSpPr>
            <p:spPr bwMode="auto">
              <a:xfrm>
                <a:off x="1142" y="3258"/>
                <a:ext cx="22" cy="28"/>
              </a:xfrm>
              <a:custGeom>
                <a:avLst/>
                <a:gdLst>
                  <a:gd name="T0" fmla="*/ 0 w 66"/>
                  <a:gd name="T1" fmla="*/ 0 h 84"/>
                  <a:gd name="T2" fmla="*/ 50 w 66"/>
                  <a:gd name="T3" fmla="*/ 50 h 84"/>
                  <a:gd name="T4" fmla="*/ 50 w 66"/>
                  <a:gd name="T5" fmla="*/ 50 h 84"/>
                  <a:gd name="T6" fmla="*/ 50 w 66"/>
                  <a:gd name="T7" fmla="*/ 50 h 84"/>
                  <a:gd name="T8" fmla="*/ 50 w 66"/>
                  <a:gd name="T9" fmla="*/ 50 h 84"/>
                  <a:gd name="T10" fmla="*/ 50 w 66"/>
                  <a:gd name="T11" fmla="*/ 50 h 84"/>
                  <a:gd name="T12" fmla="*/ 50 w 66"/>
                  <a:gd name="T13" fmla="*/ 50 h 84"/>
                  <a:gd name="T14" fmla="*/ 50 w 66"/>
                  <a:gd name="T15" fmla="*/ 50 h 84"/>
                  <a:gd name="T16" fmla="*/ 50 w 66"/>
                  <a:gd name="T17" fmla="*/ 50 h 8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66"/>
                  <a:gd name="T28" fmla="*/ 0 h 84"/>
                  <a:gd name="T29" fmla="*/ 66 w 66"/>
                  <a:gd name="T30" fmla="*/ 84 h 84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66" h="84">
                    <a:moveTo>
                      <a:pt x="0" y="0"/>
                    </a:moveTo>
                    <a:lnTo>
                      <a:pt x="3" y="14"/>
                    </a:lnTo>
                    <a:lnTo>
                      <a:pt x="8" y="28"/>
                    </a:lnTo>
                    <a:lnTo>
                      <a:pt x="13" y="40"/>
                    </a:lnTo>
                    <a:lnTo>
                      <a:pt x="21" y="51"/>
                    </a:lnTo>
                    <a:lnTo>
                      <a:pt x="29" y="60"/>
                    </a:lnTo>
                    <a:lnTo>
                      <a:pt x="40" y="70"/>
                    </a:lnTo>
                    <a:lnTo>
                      <a:pt x="52" y="76"/>
                    </a:lnTo>
                    <a:lnTo>
                      <a:pt x="66" y="84"/>
                    </a:lnTo>
                  </a:path>
                </a:pathLst>
              </a:custGeom>
              <a:noFill/>
              <a:ln w="23813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rgbClr val="000066"/>
                  </a:solidFill>
                </a:endParaRPr>
              </a:p>
            </p:txBody>
          </p:sp>
          <p:sp>
            <p:nvSpPr>
              <p:cNvPr id="107784" name="Freeform 263"/>
              <p:cNvSpPr>
                <a:spLocks/>
              </p:cNvSpPr>
              <p:nvPr/>
            </p:nvSpPr>
            <p:spPr bwMode="auto">
              <a:xfrm>
                <a:off x="1164" y="3286"/>
                <a:ext cx="37" cy="3"/>
              </a:xfrm>
              <a:custGeom>
                <a:avLst/>
                <a:gdLst>
                  <a:gd name="T0" fmla="*/ 0 w 112"/>
                  <a:gd name="T1" fmla="*/ 0 h 9"/>
                  <a:gd name="T2" fmla="*/ 43 w 112"/>
                  <a:gd name="T3" fmla="*/ 50 h 9"/>
                  <a:gd name="T4" fmla="*/ 43 w 112"/>
                  <a:gd name="T5" fmla="*/ 50 h 9"/>
                  <a:gd name="T6" fmla="*/ 43 w 112"/>
                  <a:gd name="T7" fmla="*/ 50 h 9"/>
                  <a:gd name="T8" fmla="*/ 43 w 112"/>
                  <a:gd name="T9" fmla="*/ 50 h 9"/>
                  <a:gd name="T10" fmla="*/ 43 w 112"/>
                  <a:gd name="T11" fmla="*/ 50 h 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2"/>
                  <a:gd name="T19" fmla="*/ 0 h 9"/>
                  <a:gd name="T20" fmla="*/ 112 w 112"/>
                  <a:gd name="T21" fmla="*/ 9 h 9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2" h="9">
                    <a:moveTo>
                      <a:pt x="0" y="0"/>
                    </a:moveTo>
                    <a:lnTo>
                      <a:pt x="13" y="2"/>
                    </a:lnTo>
                    <a:lnTo>
                      <a:pt x="29" y="6"/>
                    </a:lnTo>
                    <a:lnTo>
                      <a:pt x="64" y="9"/>
                    </a:lnTo>
                    <a:lnTo>
                      <a:pt x="87" y="8"/>
                    </a:lnTo>
                    <a:lnTo>
                      <a:pt x="112" y="5"/>
                    </a:lnTo>
                  </a:path>
                </a:pathLst>
              </a:custGeom>
              <a:noFill/>
              <a:ln w="23813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rgbClr val="000066"/>
                  </a:solidFill>
                </a:endParaRPr>
              </a:p>
            </p:txBody>
          </p:sp>
          <p:sp>
            <p:nvSpPr>
              <p:cNvPr id="107785" name="Freeform 264"/>
              <p:cNvSpPr>
                <a:spLocks/>
              </p:cNvSpPr>
              <p:nvPr/>
            </p:nvSpPr>
            <p:spPr bwMode="auto">
              <a:xfrm>
                <a:off x="1177" y="3259"/>
                <a:ext cx="24" cy="28"/>
              </a:xfrm>
              <a:custGeom>
                <a:avLst/>
                <a:gdLst>
                  <a:gd name="T0" fmla="*/ 63 w 71"/>
                  <a:gd name="T1" fmla="*/ 50 h 84"/>
                  <a:gd name="T2" fmla="*/ 63 w 71"/>
                  <a:gd name="T3" fmla="*/ 50 h 84"/>
                  <a:gd name="T4" fmla="*/ 63 w 71"/>
                  <a:gd name="T5" fmla="*/ 50 h 84"/>
                  <a:gd name="T6" fmla="*/ 63 w 71"/>
                  <a:gd name="T7" fmla="*/ 50 h 84"/>
                  <a:gd name="T8" fmla="*/ 63 w 71"/>
                  <a:gd name="T9" fmla="*/ 50 h 84"/>
                  <a:gd name="T10" fmla="*/ 63 w 71"/>
                  <a:gd name="T11" fmla="*/ 50 h 84"/>
                  <a:gd name="T12" fmla="*/ 63 w 71"/>
                  <a:gd name="T13" fmla="*/ 50 h 84"/>
                  <a:gd name="T14" fmla="*/ 63 w 71"/>
                  <a:gd name="T15" fmla="*/ 50 h 84"/>
                  <a:gd name="T16" fmla="*/ 0 w 71"/>
                  <a:gd name="T17" fmla="*/ 0 h 8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71"/>
                  <a:gd name="T28" fmla="*/ 0 h 84"/>
                  <a:gd name="T29" fmla="*/ 71 w 71"/>
                  <a:gd name="T30" fmla="*/ 84 h 84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71" h="84">
                    <a:moveTo>
                      <a:pt x="71" y="84"/>
                    </a:moveTo>
                    <a:lnTo>
                      <a:pt x="66" y="67"/>
                    </a:lnTo>
                    <a:lnTo>
                      <a:pt x="61" y="53"/>
                    </a:lnTo>
                    <a:lnTo>
                      <a:pt x="54" y="40"/>
                    </a:lnTo>
                    <a:lnTo>
                      <a:pt x="46" y="30"/>
                    </a:lnTo>
                    <a:lnTo>
                      <a:pt x="36" y="19"/>
                    </a:lnTo>
                    <a:lnTo>
                      <a:pt x="26" y="11"/>
                    </a:lnTo>
                    <a:lnTo>
                      <a:pt x="13" y="4"/>
                    </a:lnTo>
                    <a:lnTo>
                      <a:pt x="0" y="0"/>
                    </a:lnTo>
                  </a:path>
                </a:pathLst>
              </a:custGeom>
              <a:noFill/>
              <a:ln w="23813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rgbClr val="000066"/>
                  </a:solidFill>
                </a:endParaRPr>
              </a:p>
            </p:txBody>
          </p:sp>
          <p:sp>
            <p:nvSpPr>
              <p:cNvPr id="107786" name="Line 266"/>
              <p:cNvSpPr>
                <a:spLocks noChangeShapeType="1"/>
              </p:cNvSpPr>
              <p:nvPr/>
            </p:nvSpPr>
            <p:spPr bwMode="auto">
              <a:xfrm flipH="1">
                <a:off x="1164" y="3259"/>
                <a:ext cx="13" cy="27"/>
              </a:xfrm>
              <a:prstGeom prst="line">
                <a:avLst/>
              </a:prstGeom>
              <a:noFill/>
              <a:ln w="23813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787" name="Freeform 268"/>
              <p:cNvSpPr>
                <a:spLocks/>
              </p:cNvSpPr>
              <p:nvPr/>
            </p:nvSpPr>
            <p:spPr bwMode="auto">
              <a:xfrm>
                <a:off x="1140" y="3198"/>
                <a:ext cx="67" cy="60"/>
              </a:xfrm>
              <a:custGeom>
                <a:avLst/>
                <a:gdLst>
                  <a:gd name="T0" fmla="*/ 50 w 201"/>
                  <a:gd name="T1" fmla="*/ 55 h 179"/>
                  <a:gd name="T2" fmla="*/ 50 w 201"/>
                  <a:gd name="T3" fmla="*/ 55 h 179"/>
                  <a:gd name="T4" fmla="*/ 50 w 201"/>
                  <a:gd name="T5" fmla="*/ 55 h 179"/>
                  <a:gd name="T6" fmla="*/ 50 w 201"/>
                  <a:gd name="T7" fmla="*/ 0 h 179"/>
                  <a:gd name="T8" fmla="*/ 50 w 201"/>
                  <a:gd name="T9" fmla="*/ 0 h 179"/>
                  <a:gd name="T10" fmla="*/ 50 w 201"/>
                  <a:gd name="T11" fmla="*/ 0 h 179"/>
                  <a:gd name="T12" fmla="*/ 50 w 201"/>
                  <a:gd name="T13" fmla="*/ 55 h 179"/>
                  <a:gd name="T14" fmla="*/ 50 w 201"/>
                  <a:gd name="T15" fmla="*/ 55 h 179"/>
                  <a:gd name="T16" fmla="*/ 50 w 201"/>
                  <a:gd name="T17" fmla="*/ 55 h 179"/>
                  <a:gd name="T18" fmla="*/ 50 w 201"/>
                  <a:gd name="T19" fmla="*/ 55 h 179"/>
                  <a:gd name="T20" fmla="*/ 50 w 201"/>
                  <a:gd name="T21" fmla="*/ 55 h 179"/>
                  <a:gd name="T22" fmla="*/ 50 w 201"/>
                  <a:gd name="T23" fmla="*/ 55 h 179"/>
                  <a:gd name="T24" fmla="*/ 50 w 201"/>
                  <a:gd name="T25" fmla="*/ 55 h 179"/>
                  <a:gd name="T26" fmla="*/ 50 w 201"/>
                  <a:gd name="T27" fmla="*/ 55 h 179"/>
                  <a:gd name="T28" fmla="*/ 50 w 201"/>
                  <a:gd name="T29" fmla="*/ 55 h 179"/>
                  <a:gd name="T30" fmla="*/ 0 w 201"/>
                  <a:gd name="T31" fmla="*/ 55 h 179"/>
                  <a:gd name="T32" fmla="*/ 0 w 201"/>
                  <a:gd name="T33" fmla="*/ 55 h 179"/>
                  <a:gd name="T34" fmla="*/ 0 w 201"/>
                  <a:gd name="T35" fmla="*/ 55 h 179"/>
                  <a:gd name="T36" fmla="*/ 50 w 201"/>
                  <a:gd name="T37" fmla="*/ 55 h 17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201"/>
                  <a:gd name="T58" fmla="*/ 0 h 179"/>
                  <a:gd name="T59" fmla="*/ 201 w 201"/>
                  <a:gd name="T60" fmla="*/ 179 h 17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201" h="179">
                    <a:moveTo>
                      <a:pt x="201" y="11"/>
                    </a:moveTo>
                    <a:lnTo>
                      <a:pt x="186" y="5"/>
                    </a:lnTo>
                    <a:lnTo>
                      <a:pt x="170" y="2"/>
                    </a:lnTo>
                    <a:lnTo>
                      <a:pt x="153" y="0"/>
                    </a:lnTo>
                    <a:lnTo>
                      <a:pt x="135" y="0"/>
                    </a:lnTo>
                    <a:lnTo>
                      <a:pt x="102" y="1"/>
                    </a:lnTo>
                    <a:lnTo>
                      <a:pt x="75" y="7"/>
                    </a:lnTo>
                    <a:lnTo>
                      <a:pt x="62" y="11"/>
                    </a:lnTo>
                    <a:lnTo>
                      <a:pt x="52" y="18"/>
                    </a:lnTo>
                    <a:lnTo>
                      <a:pt x="42" y="24"/>
                    </a:lnTo>
                    <a:lnTo>
                      <a:pt x="34" y="33"/>
                    </a:lnTo>
                    <a:lnTo>
                      <a:pt x="25" y="41"/>
                    </a:lnTo>
                    <a:lnTo>
                      <a:pt x="18" y="51"/>
                    </a:lnTo>
                    <a:lnTo>
                      <a:pt x="12" y="62"/>
                    </a:lnTo>
                    <a:lnTo>
                      <a:pt x="8" y="75"/>
                    </a:lnTo>
                    <a:lnTo>
                      <a:pt x="1" y="102"/>
                    </a:lnTo>
                    <a:lnTo>
                      <a:pt x="0" y="134"/>
                    </a:lnTo>
                    <a:lnTo>
                      <a:pt x="1" y="156"/>
                    </a:lnTo>
                    <a:lnTo>
                      <a:pt x="5" y="179"/>
                    </a:lnTo>
                  </a:path>
                </a:pathLst>
              </a:custGeom>
              <a:noFill/>
              <a:ln w="23813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rgbClr val="000066"/>
                  </a:solidFill>
                </a:endParaRPr>
              </a:p>
            </p:txBody>
          </p:sp>
          <p:sp>
            <p:nvSpPr>
              <p:cNvPr id="107788" name="Line 269"/>
              <p:cNvSpPr>
                <a:spLocks noChangeShapeType="1"/>
              </p:cNvSpPr>
              <p:nvPr/>
            </p:nvSpPr>
            <p:spPr bwMode="auto">
              <a:xfrm flipH="1">
                <a:off x="1177" y="3202"/>
                <a:ext cx="30" cy="57"/>
              </a:xfrm>
              <a:prstGeom prst="line">
                <a:avLst/>
              </a:prstGeom>
              <a:noFill/>
              <a:ln w="23813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789" name="Line 270"/>
              <p:cNvSpPr>
                <a:spLocks noChangeShapeType="1"/>
              </p:cNvSpPr>
              <p:nvPr/>
            </p:nvSpPr>
            <p:spPr bwMode="auto">
              <a:xfrm flipV="1">
                <a:off x="1285" y="2734"/>
                <a:ext cx="90" cy="301"/>
              </a:xfrm>
              <a:prstGeom prst="line">
                <a:avLst/>
              </a:prstGeom>
              <a:noFill/>
              <a:ln w="23813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790" name="Line 271"/>
              <p:cNvSpPr>
                <a:spLocks noChangeShapeType="1"/>
              </p:cNvSpPr>
              <p:nvPr/>
            </p:nvSpPr>
            <p:spPr bwMode="auto">
              <a:xfrm flipH="1">
                <a:off x="2043" y="1482"/>
                <a:ext cx="90" cy="14"/>
              </a:xfrm>
              <a:prstGeom prst="line">
                <a:avLst/>
              </a:prstGeom>
              <a:noFill/>
              <a:ln w="23813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07791" name="Rectangle 272"/>
              <p:cNvSpPr>
                <a:spLocks noChangeArrowheads="1"/>
              </p:cNvSpPr>
              <p:nvPr/>
            </p:nvSpPr>
            <p:spPr bwMode="auto">
              <a:xfrm>
                <a:off x="2618" y="2422"/>
                <a:ext cx="1013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fr-FR" sz="1400" i="0">
                    <a:solidFill>
                      <a:srgbClr val="000066"/>
                    </a:solidFill>
                  </a:rPr>
                  <a:t>Efavirenz + 2 INTI</a:t>
                </a:r>
              </a:p>
            </p:txBody>
          </p:sp>
          <p:sp>
            <p:nvSpPr>
              <p:cNvPr id="107792" name="Rectangle 273"/>
              <p:cNvSpPr>
                <a:spLocks noChangeArrowheads="1"/>
              </p:cNvSpPr>
              <p:nvPr/>
            </p:nvSpPr>
            <p:spPr bwMode="auto">
              <a:xfrm>
                <a:off x="2618" y="2596"/>
                <a:ext cx="1068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fr-FR" sz="1400" i="0">
                    <a:solidFill>
                      <a:srgbClr val="000066"/>
                    </a:solidFill>
                  </a:rPr>
                  <a:t>Lopinavir/r + 2 INTI</a:t>
                </a:r>
              </a:p>
            </p:txBody>
          </p:sp>
          <p:sp>
            <p:nvSpPr>
              <p:cNvPr id="107793" name="Rectangle 274"/>
              <p:cNvSpPr>
                <a:spLocks noChangeArrowheads="1"/>
              </p:cNvSpPr>
              <p:nvPr/>
            </p:nvSpPr>
            <p:spPr bwMode="auto">
              <a:xfrm>
                <a:off x="2618" y="2769"/>
                <a:ext cx="741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fr-FR" sz="1400" i="0">
                    <a:solidFill>
                      <a:srgbClr val="000066"/>
                    </a:solidFill>
                  </a:rPr>
                  <a:t>EFV + LPV/r</a:t>
                </a:r>
              </a:p>
            </p:txBody>
          </p:sp>
          <p:sp>
            <p:nvSpPr>
              <p:cNvPr id="107794" name="Rectangle 275"/>
              <p:cNvSpPr>
                <a:spLocks noChangeArrowheads="1"/>
              </p:cNvSpPr>
              <p:nvPr/>
            </p:nvSpPr>
            <p:spPr bwMode="auto">
              <a:xfrm>
                <a:off x="1061" y="3356"/>
                <a:ext cx="178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fr-FR" sz="1400" i="0">
                    <a:solidFill>
                      <a:srgbClr val="000066"/>
                    </a:solidFill>
                  </a:rPr>
                  <a:t>0</a:t>
                </a:r>
              </a:p>
            </p:txBody>
          </p:sp>
          <p:sp>
            <p:nvSpPr>
              <p:cNvPr id="107795" name="Rectangle 276"/>
              <p:cNvSpPr>
                <a:spLocks noChangeArrowheads="1"/>
              </p:cNvSpPr>
              <p:nvPr/>
            </p:nvSpPr>
            <p:spPr bwMode="auto">
              <a:xfrm>
                <a:off x="1178" y="3356"/>
                <a:ext cx="178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fr-FR" sz="1400" i="0">
                    <a:solidFill>
                      <a:srgbClr val="000066"/>
                    </a:solidFill>
                  </a:rPr>
                  <a:t>4</a:t>
                </a:r>
              </a:p>
            </p:txBody>
          </p:sp>
          <p:sp>
            <p:nvSpPr>
              <p:cNvPr id="107796" name="Rectangle 277"/>
              <p:cNvSpPr>
                <a:spLocks noChangeArrowheads="1"/>
              </p:cNvSpPr>
              <p:nvPr/>
            </p:nvSpPr>
            <p:spPr bwMode="auto">
              <a:xfrm>
                <a:off x="1299" y="3356"/>
                <a:ext cx="178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fr-FR" sz="1400" i="0">
                    <a:solidFill>
                      <a:srgbClr val="000066"/>
                    </a:solidFill>
                  </a:rPr>
                  <a:t>8</a:t>
                </a:r>
              </a:p>
            </p:txBody>
          </p:sp>
          <p:sp>
            <p:nvSpPr>
              <p:cNvPr id="107797" name="Rectangle 278"/>
              <p:cNvSpPr>
                <a:spLocks noChangeArrowheads="1"/>
              </p:cNvSpPr>
              <p:nvPr/>
            </p:nvSpPr>
            <p:spPr bwMode="auto">
              <a:xfrm>
                <a:off x="1503" y="3356"/>
                <a:ext cx="240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fr-FR" sz="1400" i="0">
                    <a:solidFill>
                      <a:srgbClr val="000066"/>
                    </a:solidFill>
                  </a:rPr>
                  <a:t>16</a:t>
                </a:r>
              </a:p>
            </p:txBody>
          </p:sp>
          <p:sp>
            <p:nvSpPr>
              <p:cNvPr id="107798" name="Rectangle 279"/>
              <p:cNvSpPr>
                <a:spLocks noChangeArrowheads="1"/>
              </p:cNvSpPr>
              <p:nvPr/>
            </p:nvSpPr>
            <p:spPr bwMode="auto">
              <a:xfrm>
                <a:off x="1737" y="3356"/>
                <a:ext cx="240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fr-FR" sz="1400" i="0">
                    <a:solidFill>
                      <a:srgbClr val="000066"/>
                    </a:solidFill>
                  </a:rPr>
                  <a:t>24</a:t>
                </a:r>
              </a:p>
            </p:txBody>
          </p:sp>
          <p:sp>
            <p:nvSpPr>
              <p:cNvPr id="107799" name="Rectangle 280"/>
              <p:cNvSpPr>
                <a:spLocks noChangeArrowheads="1"/>
              </p:cNvSpPr>
              <p:nvPr/>
            </p:nvSpPr>
            <p:spPr bwMode="auto">
              <a:xfrm>
                <a:off x="1968" y="3356"/>
                <a:ext cx="240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fr-FR" sz="1400" i="0">
                    <a:solidFill>
                      <a:srgbClr val="000066"/>
                    </a:solidFill>
                  </a:rPr>
                  <a:t>32</a:t>
                </a:r>
              </a:p>
            </p:txBody>
          </p:sp>
          <p:sp>
            <p:nvSpPr>
              <p:cNvPr id="107800" name="Rectangle 281"/>
              <p:cNvSpPr>
                <a:spLocks noChangeArrowheads="1"/>
              </p:cNvSpPr>
              <p:nvPr/>
            </p:nvSpPr>
            <p:spPr bwMode="auto">
              <a:xfrm>
                <a:off x="2201" y="3356"/>
                <a:ext cx="240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fr-FR" sz="1400" i="0">
                    <a:solidFill>
                      <a:srgbClr val="000066"/>
                    </a:solidFill>
                  </a:rPr>
                  <a:t>40</a:t>
                </a:r>
              </a:p>
            </p:txBody>
          </p:sp>
          <p:sp>
            <p:nvSpPr>
              <p:cNvPr id="107801" name="Rectangle 282"/>
              <p:cNvSpPr>
                <a:spLocks noChangeArrowheads="1"/>
              </p:cNvSpPr>
              <p:nvPr/>
            </p:nvSpPr>
            <p:spPr bwMode="auto">
              <a:xfrm>
                <a:off x="2432" y="3356"/>
                <a:ext cx="240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fr-FR" sz="1400" i="0">
                    <a:solidFill>
                      <a:srgbClr val="000066"/>
                    </a:solidFill>
                  </a:rPr>
                  <a:t>48</a:t>
                </a:r>
              </a:p>
            </p:txBody>
          </p:sp>
          <p:sp>
            <p:nvSpPr>
              <p:cNvPr id="107802" name="Rectangle 283"/>
              <p:cNvSpPr>
                <a:spLocks noChangeArrowheads="1"/>
              </p:cNvSpPr>
              <p:nvPr/>
            </p:nvSpPr>
            <p:spPr bwMode="auto">
              <a:xfrm>
                <a:off x="2664" y="3356"/>
                <a:ext cx="240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fr-FR" sz="1400" i="0">
                    <a:solidFill>
                      <a:srgbClr val="000066"/>
                    </a:solidFill>
                  </a:rPr>
                  <a:t>56</a:t>
                </a:r>
              </a:p>
            </p:txBody>
          </p:sp>
          <p:sp>
            <p:nvSpPr>
              <p:cNvPr id="107803" name="Rectangle 284"/>
              <p:cNvSpPr>
                <a:spLocks noChangeArrowheads="1"/>
              </p:cNvSpPr>
              <p:nvPr/>
            </p:nvSpPr>
            <p:spPr bwMode="auto">
              <a:xfrm>
                <a:off x="2898" y="3356"/>
                <a:ext cx="240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fr-FR" sz="1400" i="0">
                    <a:solidFill>
                      <a:srgbClr val="000066"/>
                    </a:solidFill>
                  </a:rPr>
                  <a:t>64</a:t>
                </a:r>
              </a:p>
            </p:txBody>
          </p:sp>
          <p:sp>
            <p:nvSpPr>
              <p:cNvPr id="107804" name="Rectangle 285"/>
              <p:cNvSpPr>
                <a:spLocks noChangeArrowheads="1"/>
              </p:cNvSpPr>
              <p:nvPr/>
            </p:nvSpPr>
            <p:spPr bwMode="auto">
              <a:xfrm>
                <a:off x="3129" y="3356"/>
                <a:ext cx="240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fr-FR" sz="1400" i="0">
                    <a:solidFill>
                      <a:srgbClr val="000066"/>
                    </a:solidFill>
                  </a:rPr>
                  <a:t>72</a:t>
                </a:r>
              </a:p>
            </p:txBody>
          </p:sp>
          <p:sp>
            <p:nvSpPr>
              <p:cNvPr id="107805" name="Rectangle 286"/>
              <p:cNvSpPr>
                <a:spLocks noChangeArrowheads="1"/>
              </p:cNvSpPr>
              <p:nvPr/>
            </p:nvSpPr>
            <p:spPr bwMode="auto">
              <a:xfrm>
                <a:off x="3363" y="3356"/>
                <a:ext cx="240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fr-FR" sz="1400" i="0">
                    <a:solidFill>
                      <a:srgbClr val="000066"/>
                    </a:solidFill>
                  </a:rPr>
                  <a:t>80</a:t>
                </a:r>
              </a:p>
            </p:txBody>
          </p:sp>
          <p:sp>
            <p:nvSpPr>
              <p:cNvPr id="107806" name="Rectangle 287"/>
              <p:cNvSpPr>
                <a:spLocks noChangeArrowheads="1"/>
              </p:cNvSpPr>
              <p:nvPr/>
            </p:nvSpPr>
            <p:spPr bwMode="auto">
              <a:xfrm>
                <a:off x="3598" y="3356"/>
                <a:ext cx="240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fr-FR" sz="1400" i="0">
                    <a:solidFill>
                      <a:srgbClr val="000066"/>
                    </a:solidFill>
                  </a:rPr>
                  <a:t>88</a:t>
                </a:r>
              </a:p>
            </p:txBody>
          </p:sp>
          <p:sp>
            <p:nvSpPr>
              <p:cNvPr id="107807" name="Rectangle 288"/>
              <p:cNvSpPr>
                <a:spLocks noChangeArrowheads="1"/>
              </p:cNvSpPr>
              <p:nvPr/>
            </p:nvSpPr>
            <p:spPr bwMode="auto">
              <a:xfrm>
                <a:off x="3829" y="3356"/>
                <a:ext cx="240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fr-FR" sz="1400" i="0">
                    <a:solidFill>
                      <a:srgbClr val="000066"/>
                    </a:solidFill>
                  </a:rPr>
                  <a:t>96</a:t>
                </a:r>
              </a:p>
            </p:txBody>
          </p:sp>
          <p:sp>
            <p:nvSpPr>
              <p:cNvPr id="107808" name="Rectangle 289"/>
              <p:cNvSpPr>
                <a:spLocks noChangeArrowheads="1"/>
              </p:cNvSpPr>
              <p:nvPr/>
            </p:nvSpPr>
            <p:spPr bwMode="auto">
              <a:xfrm>
                <a:off x="944" y="3223"/>
                <a:ext cx="178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fr-FR" sz="1400" i="0">
                    <a:solidFill>
                      <a:srgbClr val="000066"/>
                    </a:solidFill>
                  </a:rPr>
                  <a:t>0</a:t>
                </a:r>
              </a:p>
            </p:txBody>
          </p:sp>
          <p:sp>
            <p:nvSpPr>
              <p:cNvPr id="107809" name="Rectangle 290"/>
              <p:cNvSpPr>
                <a:spLocks noChangeArrowheads="1"/>
              </p:cNvSpPr>
              <p:nvPr/>
            </p:nvSpPr>
            <p:spPr bwMode="auto">
              <a:xfrm>
                <a:off x="886" y="2993"/>
                <a:ext cx="240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fr-FR" sz="1400" i="0">
                    <a:solidFill>
                      <a:srgbClr val="000066"/>
                    </a:solidFill>
                  </a:rPr>
                  <a:t>10</a:t>
                </a:r>
              </a:p>
            </p:txBody>
          </p:sp>
          <p:sp>
            <p:nvSpPr>
              <p:cNvPr id="107810" name="Rectangle 291"/>
              <p:cNvSpPr>
                <a:spLocks noChangeArrowheads="1"/>
              </p:cNvSpPr>
              <p:nvPr/>
            </p:nvSpPr>
            <p:spPr bwMode="auto">
              <a:xfrm>
                <a:off x="886" y="2766"/>
                <a:ext cx="240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fr-FR" sz="1400" i="0">
                    <a:solidFill>
                      <a:srgbClr val="000066"/>
                    </a:solidFill>
                  </a:rPr>
                  <a:t>20</a:t>
                </a:r>
              </a:p>
            </p:txBody>
          </p:sp>
          <p:sp>
            <p:nvSpPr>
              <p:cNvPr id="107811" name="Rectangle 292"/>
              <p:cNvSpPr>
                <a:spLocks noChangeArrowheads="1"/>
              </p:cNvSpPr>
              <p:nvPr/>
            </p:nvSpPr>
            <p:spPr bwMode="auto">
              <a:xfrm>
                <a:off x="886" y="2550"/>
                <a:ext cx="240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fr-FR" sz="1400" i="0">
                    <a:solidFill>
                      <a:srgbClr val="000066"/>
                    </a:solidFill>
                  </a:rPr>
                  <a:t>30</a:t>
                </a:r>
              </a:p>
            </p:txBody>
          </p:sp>
          <p:sp>
            <p:nvSpPr>
              <p:cNvPr id="107812" name="Rectangle 293"/>
              <p:cNvSpPr>
                <a:spLocks noChangeArrowheads="1"/>
              </p:cNvSpPr>
              <p:nvPr/>
            </p:nvSpPr>
            <p:spPr bwMode="auto">
              <a:xfrm>
                <a:off x="886" y="2313"/>
                <a:ext cx="240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fr-FR" sz="1400" i="0">
                    <a:solidFill>
                      <a:srgbClr val="000066"/>
                    </a:solidFill>
                  </a:rPr>
                  <a:t>40</a:t>
                </a:r>
              </a:p>
            </p:txBody>
          </p:sp>
          <p:sp>
            <p:nvSpPr>
              <p:cNvPr id="107813" name="Rectangle 294"/>
              <p:cNvSpPr>
                <a:spLocks noChangeArrowheads="1"/>
              </p:cNvSpPr>
              <p:nvPr/>
            </p:nvSpPr>
            <p:spPr bwMode="auto">
              <a:xfrm>
                <a:off x="886" y="2086"/>
                <a:ext cx="240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fr-FR" sz="1400" i="0">
                    <a:solidFill>
                      <a:srgbClr val="000066"/>
                    </a:solidFill>
                  </a:rPr>
                  <a:t>50</a:t>
                </a:r>
              </a:p>
            </p:txBody>
          </p:sp>
          <p:sp>
            <p:nvSpPr>
              <p:cNvPr id="107814" name="Rectangle 295"/>
              <p:cNvSpPr>
                <a:spLocks noChangeArrowheads="1"/>
              </p:cNvSpPr>
              <p:nvPr/>
            </p:nvSpPr>
            <p:spPr bwMode="auto">
              <a:xfrm>
                <a:off x="886" y="1859"/>
                <a:ext cx="240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fr-FR" sz="1400" i="0">
                    <a:solidFill>
                      <a:srgbClr val="000066"/>
                    </a:solidFill>
                  </a:rPr>
                  <a:t>60</a:t>
                </a:r>
              </a:p>
            </p:txBody>
          </p:sp>
          <p:sp>
            <p:nvSpPr>
              <p:cNvPr id="107815" name="Rectangle 296"/>
              <p:cNvSpPr>
                <a:spLocks noChangeArrowheads="1"/>
              </p:cNvSpPr>
              <p:nvPr/>
            </p:nvSpPr>
            <p:spPr bwMode="auto">
              <a:xfrm>
                <a:off x="886" y="1654"/>
                <a:ext cx="240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fr-FR" sz="1400" i="0">
                    <a:solidFill>
                      <a:srgbClr val="000066"/>
                    </a:solidFill>
                  </a:rPr>
                  <a:t>70</a:t>
                </a:r>
              </a:p>
            </p:txBody>
          </p:sp>
          <p:sp>
            <p:nvSpPr>
              <p:cNvPr id="107816" name="Rectangle 297"/>
              <p:cNvSpPr>
                <a:spLocks noChangeArrowheads="1"/>
              </p:cNvSpPr>
              <p:nvPr/>
            </p:nvSpPr>
            <p:spPr bwMode="auto">
              <a:xfrm>
                <a:off x="886" y="1427"/>
                <a:ext cx="240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fr-FR" sz="1400" i="0">
                    <a:solidFill>
                      <a:srgbClr val="000066"/>
                    </a:solidFill>
                  </a:rPr>
                  <a:t>80</a:t>
                </a:r>
              </a:p>
            </p:txBody>
          </p:sp>
          <p:sp>
            <p:nvSpPr>
              <p:cNvPr id="107817" name="Rectangle 298"/>
              <p:cNvSpPr>
                <a:spLocks noChangeArrowheads="1"/>
              </p:cNvSpPr>
              <p:nvPr/>
            </p:nvSpPr>
            <p:spPr bwMode="auto">
              <a:xfrm>
                <a:off x="886" y="1207"/>
                <a:ext cx="240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fr-FR" sz="1400" i="0">
                    <a:solidFill>
                      <a:srgbClr val="000066"/>
                    </a:solidFill>
                  </a:rPr>
                  <a:t>90</a:t>
                </a:r>
              </a:p>
            </p:txBody>
          </p:sp>
          <p:sp>
            <p:nvSpPr>
              <p:cNvPr id="107818" name="Rectangle 299"/>
              <p:cNvSpPr>
                <a:spLocks noChangeArrowheads="1"/>
              </p:cNvSpPr>
              <p:nvPr/>
            </p:nvSpPr>
            <p:spPr bwMode="auto">
              <a:xfrm>
                <a:off x="820" y="983"/>
                <a:ext cx="30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fr-FR" sz="1400" i="0">
                    <a:solidFill>
                      <a:srgbClr val="000066"/>
                    </a:solidFill>
                  </a:rPr>
                  <a:t>100</a:t>
                </a:r>
              </a:p>
            </p:txBody>
          </p:sp>
          <p:sp>
            <p:nvSpPr>
              <p:cNvPr id="107819" name="Rectangle 323"/>
              <p:cNvSpPr>
                <a:spLocks noChangeArrowheads="1"/>
              </p:cNvSpPr>
              <p:nvPr/>
            </p:nvSpPr>
            <p:spPr bwMode="auto">
              <a:xfrm>
                <a:off x="4087" y="3340"/>
                <a:ext cx="613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fr-FR" sz="1400" i="0">
                    <a:solidFill>
                      <a:srgbClr val="000066"/>
                    </a:solidFill>
                  </a:rPr>
                  <a:t>Semaines</a:t>
                </a:r>
              </a:p>
            </p:txBody>
          </p:sp>
          <p:sp>
            <p:nvSpPr>
              <p:cNvPr id="107820" name="Rectangle 326"/>
              <p:cNvSpPr>
                <a:spLocks noChangeArrowheads="1"/>
              </p:cNvSpPr>
              <p:nvPr/>
            </p:nvSpPr>
            <p:spPr bwMode="auto">
              <a:xfrm>
                <a:off x="3242" y="1872"/>
                <a:ext cx="1287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fr-FR" sz="1400" i="0">
                    <a:solidFill>
                      <a:srgbClr val="000066"/>
                    </a:solidFill>
                  </a:rPr>
                  <a:t>p = 0,003 EFV vs LPV/r</a:t>
                </a:r>
              </a:p>
            </p:txBody>
          </p:sp>
          <p:sp>
            <p:nvSpPr>
              <p:cNvPr id="107821" name="ZoneTexte 327"/>
              <p:cNvSpPr txBox="1">
                <a:spLocks noChangeArrowheads="1"/>
              </p:cNvSpPr>
              <p:nvPr/>
            </p:nvSpPr>
            <p:spPr bwMode="auto">
              <a:xfrm>
                <a:off x="4128" y="1130"/>
                <a:ext cx="1245" cy="2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fr-FR" sz="1600" i="0">
                    <a:latin typeface="Calibri" pitchFamily="34" charset="0"/>
                  </a:rPr>
                  <a:t>89 % (IC 95 % : 84-93)</a:t>
                </a:r>
              </a:p>
            </p:txBody>
          </p:sp>
          <p:sp>
            <p:nvSpPr>
              <p:cNvPr id="107822" name="ZoneTexte 333"/>
              <p:cNvSpPr txBox="1">
                <a:spLocks noChangeArrowheads="1"/>
              </p:cNvSpPr>
              <p:nvPr/>
            </p:nvSpPr>
            <p:spPr bwMode="auto">
              <a:xfrm>
                <a:off x="4128" y="1344"/>
                <a:ext cx="1245" cy="212"/>
              </a:xfrm>
              <a:prstGeom prst="rect">
                <a:avLst/>
              </a:prstGeom>
              <a:solidFill>
                <a:srgbClr val="FF66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fr-FR" sz="1600" i="0">
                    <a:latin typeface="Calibri" pitchFamily="34" charset="0"/>
                  </a:rPr>
                  <a:t>83 % (IC 95 % : 76-88)</a:t>
                </a:r>
              </a:p>
            </p:txBody>
          </p:sp>
          <p:sp>
            <p:nvSpPr>
              <p:cNvPr id="107823" name="ZoneTexte 334"/>
              <p:cNvSpPr txBox="1">
                <a:spLocks noChangeArrowheads="1"/>
              </p:cNvSpPr>
              <p:nvPr/>
            </p:nvSpPr>
            <p:spPr bwMode="auto">
              <a:xfrm>
                <a:off x="4128" y="1556"/>
                <a:ext cx="1245" cy="212"/>
              </a:xfrm>
              <a:prstGeom prst="rect">
                <a:avLst/>
              </a:prstGeom>
              <a:solidFill>
                <a:srgbClr val="008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fr-FR" sz="1600" i="0">
                    <a:latin typeface="Calibri" pitchFamily="34" charset="0"/>
                  </a:rPr>
                  <a:t>77 % (IC 95 % : 71-83)</a:t>
                </a:r>
              </a:p>
            </p:txBody>
          </p:sp>
          <p:sp>
            <p:nvSpPr>
              <p:cNvPr id="107824" name="Freeform 267"/>
              <p:cNvSpPr>
                <a:spLocks/>
              </p:cNvSpPr>
              <p:nvPr/>
            </p:nvSpPr>
            <p:spPr bwMode="auto">
              <a:xfrm>
                <a:off x="1142" y="3256"/>
                <a:ext cx="35" cy="3"/>
              </a:xfrm>
              <a:custGeom>
                <a:avLst/>
                <a:gdLst>
                  <a:gd name="T0" fmla="*/ 37 w 107"/>
                  <a:gd name="T1" fmla="*/ 2 h 11"/>
                  <a:gd name="T2" fmla="*/ 37 w 107"/>
                  <a:gd name="T3" fmla="*/ 2 h 11"/>
                  <a:gd name="T4" fmla="*/ 37 w 107"/>
                  <a:gd name="T5" fmla="*/ 2 h 11"/>
                  <a:gd name="T6" fmla="*/ 37 w 107"/>
                  <a:gd name="T7" fmla="*/ 0 h 11"/>
                  <a:gd name="T8" fmla="*/ 37 w 107"/>
                  <a:gd name="T9" fmla="*/ 0 h 11"/>
                  <a:gd name="T10" fmla="*/ 37 w 107"/>
                  <a:gd name="T11" fmla="*/ 2 h 11"/>
                  <a:gd name="T12" fmla="*/ 0 w 107"/>
                  <a:gd name="T13" fmla="*/ 2 h 11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07"/>
                  <a:gd name="T22" fmla="*/ 0 h 11"/>
                  <a:gd name="T23" fmla="*/ 107 w 107"/>
                  <a:gd name="T24" fmla="*/ 11 h 11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07" h="11">
                    <a:moveTo>
                      <a:pt x="107" y="11"/>
                    </a:moveTo>
                    <a:lnTo>
                      <a:pt x="91" y="6"/>
                    </a:lnTo>
                    <a:lnTo>
                      <a:pt x="77" y="3"/>
                    </a:lnTo>
                    <a:lnTo>
                      <a:pt x="60" y="0"/>
                    </a:lnTo>
                    <a:lnTo>
                      <a:pt x="43" y="0"/>
                    </a:lnTo>
                    <a:lnTo>
                      <a:pt x="20" y="2"/>
                    </a:lnTo>
                    <a:lnTo>
                      <a:pt x="0" y="6"/>
                    </a:lnTo>
                  </a:path>
                </a:pathLst>
              </a:custGeom>
              <a:noFill/>
              <a:ln w="23813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rgbClr val="000066"/>
                  </a:solidFill>
                </a:endParaRPr>
              </a:p>
            </p:txBody>
          </p:sp>
          <p:sp>
            <p:nvSpPr>
              <p:cNvPr id="107825" name="Freeform 260"/>
              <p:cNvSpPr>
                <a:spLocks/>
              </p:cNvSpPr>
              <p:nvPr/>
            </p:nvSpPr>
            <p:spPr bwMode="auto">
              <a:xfrm>
                <a:off x="1201" y="3202"/>
                <a:ext cx="30" cy="85"/>
              </a:xfrm>
              <a:custGeom>
                <a:avLst/>
                <a:gdLst>
                  <a:gd name="T0" fmla="*/ 0 w 89"/>
                  <a:gd name="T1" fmla="*/ 44 h 257"/>
                  <a:gd name="T2" fmla="*/ 60 w 89"/>
                  <a:gd name="T3" fmla="*/ 44 h 257"/>
                  <a:gd name="T4" fmla="*/ 60 w 89"/>
                  <a:gd name="T5" fmla="*/ 44 h 257"/>
                  <a:gd name="T6" fmla="*/ 60 w 89"/>
                  <a:gd name="T7" fmla="*/ 44 h 257"/>
                  <a:gd name="T8" fmla="*/ 60 w 89"/>
                  <a:gd name="T9" fmla="*/ 44 h 257"/>
                  <a:gd name="T10" fmla="*/ 60 w 89"/>
                  <a:gd name="T11" fmla="*/ 44 h 257"/>
                  <a:gd name="T12" fmla="*/ 60 w 89"/>
                  <a:gd name="T13" fmla="*/ 44 h 257"/>
                  <a:gd name="T14" fmla="*/ 60 w 89"/>
                  <a:gd name="T15" fmla="*/ 44 h 257"/>
                  <a:gd name="T16" fmla="*/ 60 w 89"/>
                  <a:gd name="T17" fmla="*/ 44 h 257"/>
                  <a:gd name="T18" fmla="*/ 60 w 89"/>
                  <a:gd name="T19" fmla="*/ 44 h 257"/>
                  <a:gd name="T20" fmla="*/ 60 w 89"/>
                  <a:gd name="T21" fmla="*/ 44 h 257"/>
                  <a:gd name="T22" fmla="*/ 60 w 89"/>
                  <a:gd name="T23" fmla="*/ 44 h 257"/>
                  <a:gd name="T24" fmla="*/ 60 w 89"/>
                  <a:gd name="T25" fmla="*/ 44 h 257"/>
                  <a:gd name="T26" fmla="*/ 60 w 89"/>
                  <a:gd name="T27" fmla="*/ 44 h 257"/>
                  <a:gd name="T28" fmla="*/ 60 w 89"/>
                  <a:gd name="T29" fmla="*/ 44 h 257"/>
                  <a:gd name="T30" fmla="*/ 60 w 89"/>
                  <a:gd name="T31" fmla="*/ 44 h 257"/>
                  <a:gd name="T32" fmla="*/ 60 w 89"/>
                  <a:gd name="T33" fmla="*/ 44 h 257"/>
                  <a:gd name="T34" fmla="*/ 60 w 89"/>
                  <a:gd name="T35" fmla="*/ 44 h 257"/>
                  <a:gd name="T36" fmla="*/ 60 w 89"/>
                  <a:gd name="T37" fmla="*/ 44 h 257"/>
                  <a:gd name="T38" fmla="*/ 60 w 89"/>
                  <a:gd name="T39" fmla="*/ 44 h 257"/>
                  <a:gd name="T40" fmla="*/ 60 w 89"/>
                  <a:gd name="T41" fmla="*/ 44 h 257"/>
                  <a:gd name="T42" fmla="*/ 60 w 89"/>
                  <a:gd name="T43" fmla="*/ 44 h 257"/>
                  <a:gd name="T44" fmla="*/ 60 w 89"/>
                  <a:gd name="T45" fmla="*/ 44 h 257"/>
                  <a:gd name="T46" fmla="*/ 60 w 89"/>
                  <a:gd name="T47" fmla="*/ 44 h 257"/>
                  <a:gd name="T48" fmla="*/ 60 w 89"/>
                  <a:gd name="T49" fmla="*/ 44 h 257"/>
                  <a:gd name="T50" fmla="*/ 60 w 89"/>
                  <a:gd name="T51" fmla="*/ 44 h 257"/>
                  <a:gd name="T52" fmla="*/ 60 w 89"/>
                  <a:gd name="T53" fmla="*/ 44 h 257"/>
                  <a:gd name="T54" fmla="*/ 60 w 89"/>
                  <a:gd name="T55" fmla="*/ 44 h 257"/>
                  <a:gd name="T56" fmla="*/ 60 w 89"/>
                  <a:gd name="T57" fmla="*/ 0 h 257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89"/>
                  <a:gd name="T88" fmla="*/ 0 h 257"/>
                  <a:gd name="T89" fmla="*/ 89 w 89"/>
                  <a:gd name="T90" fmla="*/ 257 h 257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89" h="257">
                    <a:moveTo>
                      <a:pt x="0" y="257"/>
                    </a:moveTo>
                    <a:lnTo>
                      <a:pt x="4" y="254"/>
                    </a:lnTo>
                    <a:lnTo>
                      <a:pt x="9" y="253"/>
                    </a:lnTo>
                    <a:lnTo>
                      <a:pt x="19" y="249"/>
                    </a:lnTo>
                    <a:lnTo>
                      <a:pt x="28" y="244"/>
                    </a:lnTo>
                    <a:lnTo>
                      <a:pt x="32" y="241"/>
                    </a:lnTo>
                    <a:lnTo>
                      <a:pt x="38" y="240"/>
                    </a:lnTo>
                    <a:lnTo>
                      <a:pt x="40" y="236"/>
                    </a:lnTo>
                    <a:lnTo>
                      <a:pt x="44" y="234"/>
                    </a:lnTo>
                    <a:lnTo>
                      <a:pt x="52" y="227"/>
                    </a:lnTo>
                    <a:lnTo>
                      <a:pt x="58" y="219"/>
                    </a:lnTo>
                    <a:lnTo>
                      <a:pt x="66" y="213"/>
                    </a:lnTo>
                    <a:lnTo>
                      <a:pt x="70" y="203"/>
                    </a:lnTo>
                    <a:lnTo>
                      <a:pt x="75" y="193"/>
                    </a:lnTo>
                    <a:lnTo>
                      <a:pt x="79" y="183"/>
                    </a:lnTo>
                    <a:lnTo>
                      <a:pt x="83" y="173"/>
                    </a:lnTo>
                    <a:lnTo>
                      <a:pt x="84" y="160"/>
                    </a:lnTo>
                    <a:lnTo>
                      <a:pt x="87" y="148"/>
                    </a:lnTo>
                    <a:lnTo>
                      <a:pt x="88" y="135"/>
                    </a:lnTo>
                    <a:lnTo>
                      <a:pt x="88" y="129"/>
                    </a:lnTo>
                    <a:lnTo>
                      <a:pt x="89" y="123"/>
                    </a:lnTo>
                    <a:lnTo>
                      <a:pt x="88" y="99"/>
                    </a:lnTo>
                    <a:lnTo>
                      <a:pt x="84" y="78"/>
                    </a:lnTo>
                    <a:lnTo>
                      <a:pt x="78" y="59"/>
                    </a:lnTo>
                    <a:lnTo>
                      <a:pt x="71" y="43"/>
                    </a:lnTo>
                    <a:lnTo>
                      <a:pt x="60" y="29"/>
                    </a:lnTo>
                    <a:lnTo>
                      <a:pt x="48" y="17"/>
                    </a:lnTo>
                    <a:lnTo>
                      <a:pt x="34" y="7"/>
                    </a:lnTo>
                    <a:lnTo>
                      <a:pt x="18" y="0"/>
                    </a:lnTo>
                  </a:path>
                </a:pathLst>
              </a:custGeom>
              <a:noFill/>
              <a:ln w="23813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rgbClr val="000066"/>
                  </a:solidFill>
                </a:endParaRPr>
              </a:p>
            </p:txBody>
          </p:sp>
          <p:sp>
            <p:nvSpPr>
              <p:cNvPr id="107826" name="Freeform 124"/>
              <p:cNvSpPr>
                <a:spLocks/>
              </p:cNvSpPr>
              <p:nvPr/>
            </p:nvSpPr>
            <p:spPr bwMode="auto">
              <a:xfrm>
                <a:off x="1190" y="3274"/>
                <a:ext cx="41" cy="63"/>
              </a:xfrm>
              <a:custGeom>
                <a:avLst/>
                <a:gdLst>
                  <a:gd name="T0" fmla="*/ 0 w 122"/>
                  <a:gd name="T1" fmla="*/ 50 h 189"/>
                  <a:gd name="T2" fmla="*/ 57 w 122"/>
                  <a:gd name="T3" fmla="*/ 50 h 189"/>
                  <a:gd name="T4" fmla="*/ 57 w 122"/>
                  <a:gd name="T5" fmla="*/ 50 h 189"/>
                  <a:gd name="T6" fmla="*/ 57 w 122"/>
                  <a:gd name="T7" fmla="*/ 50 h 189"/>
                  <a:gd name="T8" fmla="*/ 57 w 122"/>
                  <a:gd name="T9" fmla="*/ 50 h 189"/>
                  <a:gd name="T10" fmla="*/ 57 w 122"/>
                  <a:gd name="T11" fmla="*/ 50 h 189"/>
                  <a:gd name="T12" fmla="*/ 57 w 122"/>
                  <a:gd name="T13" fmla="*/ 50 h 189"/>
                  <a:gd name="T14" fmla="*/ 57 w 122"/>
                  <a:gd name="T15" fmla="*/ 50 h 189"/>
                  <a:gd name="T16" fmla="*/ 57 w 122"/>
                  <a:gd name="T17" fmla="*/ 50 h 189"/>
                  <a:gd name="T18" fmla="*/ 57 w 122"/>
                  <a:gd name="T19" fmla="*/ 50 h 189"/>
                  <a:gd name="T20" fmla="*/ 57 w 122"/>
                  <a:gd name="T21" fmla="*/ 50 h 189"/>
                  <a:gd name="T22" fmla="*/ 57 w 122"/>
                  <a:gd name="T23" fmla="*/ 50 h 189"/>
                  <a:gd name="T24" fmla="*/ 57 w 122"/>
                  <a:gd name="T25" fmla="*/ 50 h 189"/>
                  <a:gd name="T26" fmla="*/ 57 w 122"/>
                  <a:gd name="T27" fmla="*/ 50 h 189"/>
                  <a:gd name="T28" fmla="*/ 57 w 122"/>
                  <a:gd name="T29" fmla="*/ 50 h 189"/>
                  <a:gd name="T30" fmla="*/ 57 w 122"/>
                  <a:gd name="T31" fmla="*/ 50 h 189"/>
                  <a:gd name="T32" fmla="*/ 57 w 122"/>
                  <a:gd name="T33" fmla="*/ 50 h 189"/>
                  <a:gd name="T34" fmla="*/ 57 w 122"/>
                  <a:gd name="T35" fmla="*/ 50 h 189"/>
                  <a:gd name="T36" fmla="*/ 57 w 122"/>
                  <a:gd name="T37" fmla="*/ 50 h 189"/>
                  <a:gd name="T38" fmla="*/ 57 w 122"/>
                  <a:gd name="T39" fmla="*/ 50 h 189"/>
                  <a:gd name="T40" fmla="*/ 57 w 122"/>
                  <a:gd name="T41" fmla="*/ 50 h 189"/>
                  <a:gd name="T42" fmla="*/ 57 w 122"/>
                  <a:gd name="T43" fmla="*/ 50 h 189"/>
                  <a:gd name="T44" fmla="*/ 57 w 122"/>
                  <a:gd name="T45" fmla="*/ 50 h 189"/>
                  <a:gd name="T46" fmla="*/ 57 w 122"/>
                  <a:gd name="T47" fmla="*/ 50 h 189"/>
                  <a:gd name="T48" fmla="*/ 57 w 122"/>
                  <a:gd name="T49" fmla="*/ 50 h 189"/>
                  <a:gd name="T50" fmla="*/ 57 w 122"/>
                  <a:gd name="T51" fmla="*/ 50 h 189"/>
                  <a:gd name="T52" fmla="*/ 57 w 122"/>
                  <a:gd name="T53" fmla="*/ 50 h 189"/>
                  <a:gd name="T54" fmla="*/ 57 w 122"/>
                  <a:gd name="T55" fmla="*/ 50 h 189"/>
                  <a:gd name="T56" fmla="*/ 57 w 122"/>
                  <a:gd name="T57" fmla="*/ 0 h 18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122"/>
                  <a:gd name="T88" fmla="*/ 0 h 189"/>
                  <a:gd name="T89" fmla="*/ 122 w 122"/>
                  <a:gd name="T90" fmla="*/ 189 h 18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122" h="189">
                    <a:moveTo>
                      <a:pt x="0" y="189"/>
                    </a:moveTo>
                    <a:lnTo>
                      <a:pt x="13" y="186"/>
                    </a:lnTo>
                    <a:lnTo>
                      <a:pt x="28" y="184"/>
                    </a:lnTo>
                    <a:lnTo>
                      <a:pt x="33" y="181"/>
                    </a:lnTo>
                    <a:lnTo>
                      <a:pt x="36" y="180"/>
                    </a:lnTo>
                    <a:lnTo>
                      <a:pt x="39" y="180"/>
                    </a:lnTo>
                    <a:lnTo>
                      <a:pt x="52" y="176"/>
                    </a:lnTo>
                    <a:lnTo>
                      <a:pt x="63" y="169"/>
                    </a:lnTo>
                    <a:lnTo>
                      <a:pt x="73" y="164"/>
                    </a:lnTo>
                    <a:lnTo>
                      <a:pt x="82" y="156"/>
                    </a:lnTo>
                    <a:lnTo>
                      <a:pt x="83" y="154"/>
                    </a:lnTo>
                    <a:lnTo>
                      <a:pt x="86" y="153"/>
                    </a:lnTo>
                    <a:lnTo>
                      <a:pt x="91" y="150"/>
                    </a:lnTo>
                    <a:lnTo>
                      <a:pt x="98" y="140"/>
                    </a:lnTo>
                    <a:lnTo>
                      <a:pt x="100" y="134"/>
                    </a:lnTo>
                    <a:lnTo>
                      <a:pt x="102" y="132"/>
                    </a:lnTo>
                    <a:lnTo>
                      <a:pt x="104" y="131"/>
                    </a:lnTo>
                    <a:lnTo>
                      <a:pt x="109" y="119"/>
                    </a:lnTo>
                    <a:lnTo>
                      <a:pt x="115" y="109"/>
                    </a:lnTo>
                    <a:lnTo>
                      <a:pt x="117" y="96"/>
                    </a:lnTo>
                    <a:lnTo>
                      <a:pt x="120" y="83"/>
                    </a:lnTo>
                    <a:lnTo>
                      <a:pt x="120" y="75"/>
                    </a:lnTo>
                    <a:lnTo>
                      <a:pt x="120" y="71"/>
                    </a:lnTo>
                    <a:lnTo>
                      <a:pt x="121" y="68"/>
                    </a:lnTo>
                    <a:lnTo>
                      <a:pt x="121" y="61"/>
                    </a:lnTo>
                    <a:lnTo>
                      <a:pt x="121" y="57"/>
                    </a:lnTo>
                    <a:lnTo>
                      <a:pt x="122" y="54"/>
                    </a:lnTo>
                    <a:lnTo>
                      <a:pt x="120" y="24"/>
                    </a:lnTo>
                    <a:lnTo>
                      <a:pt x="116" y="0"/>
                    </a:lnTo>
                  </a:path>
                </a:pathLst>
              </a:custGeom>
              <a:noFill/>
              <a:ln w="23813">
                <a:solidFill>
                  <a:srgbClr val="E67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rgbClr val="000066"/>
                  </a:solidFill>
                </a:endParaRPr>
              </a:p>
            </p:txBody>
          </p:sp>
          <p:sp>
            <p:nvSpPr>
              <p:cNvPr id="107827" name="Freeform 193"/>
              <p:cNvSpPr>
                <a:spLocks/>
              </p:cNvSpPr>
              <p:nvPr/>
            </p:nvSpPr>
            <p:spPr bwMode="auto">
              <a:xfrm>
                <a:off x="1200" y="3247"/>
                <a:ext cx="31" cy="70"/>
              </a:xfrm>
              <a:custGeom>
                <a:avLst/>
                <a:gdLst>
                  <a:gd name="T0" fmla="*/ 0 w 92"/>
                  <a:gd name="T1" fmla="*/ 43 h 212"/>
                  <a:gd name="T2" fmla="*/ 59 w 92"/>
                  <a:gd name="T3" fmla="*/ 43 h 212"/>
                  <a:gd name="T4" fmla="*/ 59 w 92"/>
                  <a:gd name="T5" fmla="*/ 43 h 212"/>
                  <a:gd name="T6" fmla="*/ 59 w 92"/>
                  <a:gd name="T7" fmla="*/ 43 h 212"/>
                  <a:gd name="T8" fmla="*/ 59 w 92"/>
                  <a:gd name="T9" fmla="*/ 43 h 212"/>
                  <a:gd name="T10" fmla="*/ 59 w 92"/>
                  <a:gd name="T11" fmla="*/ 43 h 212"/>
                  <a:gd name="T12" fmla="*/ 59 w 92"/>
                  <a:gd name="T13" fmla="*/ 43 h 212"/>
                  <a:gd name="T14" fmla="*/ 59 w 92"/>
                  <a:gd name="T15" fmla="*/ 43 h 212"/>
                  <a:gd name="T16" fmla="*/ 59 w 92"/>
                  <a:gd name="T17" fmla="*/ 43 h 212"/>
                  <a:gd name="T18" fmla="*/ 59 w 92"/>
                  <a:gd name="T19" fmla="*/ 43 h 212"/>
                  <a:gd name="T20" fmla="*/ 59 w 92"/>
                  <a:gd name="T21" fmla="*/ 43 h 212"/>
                  <a:gd name="T22" fmla="*/ 59 w 92"/>
                  <a:gd name="T23" fmla="*/ 43 h 212"/>
                  <a:gd name="T24" fmla="*/ 59 w 92"/>
                  <a:gd name="T25" fmla="*/ 43 h 212"/>
                  <a:gd name="T26" fmla="*/ 59 w 92"/>
                  <a:gd name="T27" fmla="*/ 43 h 212"/>
                  <a:gd name="T28" fmla="*/ 59 w 92"/>
                  <a:gd name="T29" fmla="*/ 43 h 212"/>
                  <a:gd name="T30" fmla="*/ 59 w 92"/>
                  <a:gd name="T31" fmla="*/ 43 h 212"/>
                  <a:gd name="T32" fmla="*/ 59 w 92"/>
                  <a:gd name="T33" fmla="*/ 43 h 212"/>
                  <a:gd name="T34" fmla="*/ 59 w 92"/>
                  <a:gd name="T35" fmla="*/ 43 h 212"/>
                  <a:gd name="T36" fmla="*/ 59 w 92"/>
                  <a:gd name="T37" fmla="*/ 43 h 212"/>
                  <a:gd name="T38" fmla="*/ 59 w 92"/>
                  <a:gd name="T39" fmla="*/ 43 h 212"/>
                  <a:gd name="T40" fmla="*/ 59 w 92"/>
                  <a:gd name="T41" fmla="*/ 43 h 212"/>
                  <a:gd name="T42" fmla="*/ 59 w 92"/>
                  <a:gd name="T43" fmla="*/ 43 h 212"/>
                  <a:gd name="T44" fmla="*/ 59 w 92"/>
                  <a:gd name="T45" fmla="*/ 43 h 212"/>
                  <a:gd name="T46" fmla="*/ 59 w 92"/>
                  <a:gd name="T47" fmla="*/ 43 h 212"/>
                  <a:gd name="T48" fmla="*/ 59 w 92"/>
                  <a:gd name="T49" fmla="*/ 43 h 212"/>
                  <a:gd name="T50" fmla="*/ 59 w 92"/>
                  <a:gd name="T51" fmla="*/ 43 h 212"/>
                  <a:gd name="T52" fmla="*/ 59 w 92"/>
                  <a:gd name="T53" fmla="*/ 0 h 212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92"/>
                  <a:gd name="T82" fmla="*/ 0 h 212"/>
                  <a:gd name="T83" fmla="*/ 92 w 92"/>
                  <a:gd name="T84" fmla="*/ 212 h 212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92" h="212">
                    <a:moveTo>
                      <a:pt x="0" y="212"/>
                    </a:moveTo>
                    <a:lnTo>
                      <a:pt x="4" y="210"/>
                    </a:lnTo>
                    <a:lnTo>
                      <a:pt x="9" y="208"/>
                    </a:lnTo>
                    <a:lnTo>
                      <a:pt x="20" y="204"/>
                    </a:lnTo>
                    <a:lnTo>
                      <a:pt x="29" y="199"/>
                    </a:lnTo>
                    <a:lnTo>
                      <a:pt x="39" y="195"/>
                    </a:lnTo>
                    <a:lnTo>
                      <a:pt x="47" y="189"/>
                    </a:lnTo>
                    <a:lnTo>
                      <a:pt x="55" y="184"/>
                    </a:lnTo>
                    <a:lnTo>
                      <a:pt x="61" y="176"/>
                    </a:lnTo>
                    <a:lnTo>
                      <a:pt x="69" y="169"/>
                    </a:lnTo>
                    <a:lnTo>
                      <a:pt x="73" y="159"/>
                    </a:lnTo>
                    <a:lnTo>
                      <a:pt x="78" y="150"/>
                    </a:lnTo>
                    <a:lnTo>
                      <a:pt x="82" y="140"/>
                    </a:lnTo>
                    <a:lnTo>
                      <a:pt x="83" y="134"/>
                    </a:lnTo>
                    <a:lnTo>
                      <a:pt x="86" y="131"/>
                    </a:lnTo>
                    <a:lnTo>
                      <a:pt x="86" y="124"/>
                    </a:lnTo>
                    <a:lnTo>
                      <a:pt x="87" y="119"/>
                    </a:lnTo>
                    <a:lnTo>
                      <a:pt x="90" y="107"/>
                    </a:lnTo>
                    <a:lnTo>
                      <a:pt x="91" y="94"/>
                    </a:lnTo>
                    <a:lnTo>
                      <a:pt x="91" y="88"/>
                    </a:lnTo>
                    <a:lnTo>
                      <a:pt x="92" y="83"/>
                    </a:lnTo>
                    <a:lnTo>
                      <a:pt x="91" y="68"/>
                    </a:lnTo>
                    <a:lnTo>
                      <a:pt x="91" y="57"/>
                    </a:lnTo>
                    <a:lnTo>
                      <a:pt x="87" y="35"/>
                    </a:lnTo>
                    <a:lnTo>
                      <a:pt x="81" y="15"/>
                    </a:lnTo>
                    <a:lnTo>
                      <a:pt x="76" y="6"/>
                    </a:lnTo>
                    <a:lnTo>
                      <a:pt x="72" y="0"/>
                    </a:lnTo>
                  </a:path>
                </a:pathLst>
              </a:custGeom>
              <a:noFill/>
              <a:ln w="23813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rgbClr val="000066"/>
                  </a:solidFill>
                </a:endParaRPr>
              </a:p>
            </p:txBody>
          </p:sp>
          <p:sp>
            <p:nvSpPr>
              <p:cNvPr id="107828" name="Freeform 194"/>
              <p:cNvSpPr>
                <a:spLocks/>
              </p:cNvSpPr>
              <p:nvPr/>
            </p:nvSpPr>
            <p:spPr bwMode="auto">
              <a:xfrm>
                <a:off x="1140" y="3260"/>
                <a:ext cx="60" cy="59"/>
              </a:xfrm>
              <a:custGeom>
                <a:avLst/>
                <a:gdLst>
                  <a:gd name="T0" fmla="*/ 50 w 180"/>
                  <a:gd name="T1" fmla="*/ 0 h 178"/>
                  <a:gd name="T2" fmla="*/ 0 w 180"/>
                  <a:gd name="T3" fmla="*/ 46 h 178"/>
                  <a:gd name="T4" fmla="*/ 0 w 180"/>
                  <a:gd name="T5" fmla="*/ 46 h 178"/>
                  <a:gd name="T6" fmla="*/ 0 w 180"/>
                  <a:gd name="T7" fmla="*/ 46 h 178"/>
                  <a:gd name="T8" fmla="*/ 50 w 180"/>
                  <a:gd name="T9" fmla="*/ 46 h 178"/>
                  <a:gd name="T10" fmla="*/ 50 w 180"/>
                  <a:gd name="T11" fmla="*/ 46 h 178"/>
                  <a:gd name="T12" fmla="*/ 50 w 180"/>
                  <a:gd name="T13" fmla="*/ 46 h 178"/>
                  <a:gd name="T14" fmla="*/ 50 w 180"/>
                  <a:gd name="T15" fmla="*/ 46 h 178"/>
                  <a:gd name="T16" fmla="*/ 50 w 180"/>
                  <a:gd name="T17" fmla="*/ 46 h 178"/>
                  <a:gd name="T18" fmla="*/ 50 w 180"/>
                  <a:gd name="T19" fmla="*/ 46 h 178"/>
                  <a:gd name="T20" fmla="*/ 50 w 180"/>
                  <a:gd name="T21" fmla="*/ 46 h 178"/>
                  <a:gd name="T22" fmla="*/ 50 w 180"/>
                  <a:gd name="T23" fmla="*/ 46 h 178"/>
                  <a:gd name="T24" fmla="*/ 50 w 180"/>
                  <a:gd name="T25" fmla="*/ 46 h 178"/>
                  <a:gd name="T26" fmla="*/ 50 w 180"/>
                  <a:gd name="T27" fmla="*/ 46 h 178"/>
                  <a:gd name="T28" fmla="*/ 50 w 180"/>
                  <a:gd name="T29" fmla="*/ 46 h 178"/>
                  <a:gd name="T30" fmla="*/ 50 w 180"/>
                  <a:gd name="T31" fmla="*/ 46 h 178"/>
                  <a:gd name="T32" fmla="*/ 50 w 180"/>
                  <a:gd name="T33" fmla="*/ 46 h 178"/>
                  <a:gd name="T34" fmla="*/ 50 w 180"/>
                  <a:gd name="T35" fmla="*/ 46 h 178"/>
                  <a:gd name="T36" fmla="*/ 50 w 180"/>
                  <a:gd name="T37" fmla="*/ 46 h 178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180"/>
                  <a:gd name="T58" fmla="*/ 0 h 178"/>
                  <a:gd name="T59" fmla="*/ 180 w 180"/>
                  <a:gd name="T60" fmla="*/ 178 h 178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180" h="178">
                    <a:moveTo>
                      <a:pt x="5" y="0"/>
                    </a:moveTo>
                    <a:lnTo>
                      <a:pt x="1" y="20"/>
                    </a:lnTo>
                    <a:lnTo>
                      <a:pt x="0" y="44"/>
                    </a:lnTo>
                    <a:lnTo>
                      <a:pt x="1" y="75"/>
                    </a:lnTo>
                    <a:lnTo>
                      <a:pt x="8" y="102"/>
                    </a:lnTo>
                    <a:lnTo>
                      <a:pt x="12" y="114"/>
                    </a:lnTo>
                    <a:lnTo>
                      <a:pt x="18" y="125"/>
                    </a:lnTo>
                    <a:lnTo>
                      <a:pt x="25" y="134"/>
                    </a:lnTo>
                    <a:lnTo>
                      <a:pt x="34" y="145"/>
                    </a:lnTo>
                    <a:lnTo>
                      <a:pt x="42" y="151"/>
                    </a:lnTo>
                    <a:lnTo>
                      <a:pt x="52" y="159"/>
                    </a:lnTo>
                    <a:lnTo>
                      <a:pt x="62" y="164"/>
                    </a:lnTo>
                    <a:lnTo>
                      <a:pt x="75" y="169"/>
                    </a:lnTo>
                    <a:lnTo>
                      <a:pt x="102" y="176"/>
                    </a:lnTo>
                    <a:lnTo>
                      <a:pt x="135" y="178"/>
                    </a:lnTo>
                    <a:lnTo>
                      <a:pt x="158" y="177"/>
                    </a:lnTo>
                    <a:lnTo>
                      <a:pt x="169" y="175"/>
                    </a:lnTo>
                    <a:lnTo>
                      <a:pt x="174" y="173"/>
                    </a:lnTo>
                    <a:lnTo>
                      <a:pt x="180" y="173"/>
                    </a:lnTo>
                  </a:path>
                </a:pathLst>
              </a:custGeom>
              <a:noFill/>
              <a:ln w="23813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rgbClr val="000066"/>
                  </a:solidFill>
                </a:endParaRPr>
              </a:p>
            </p:txBody>
          </p:sp>
          <p:sp>
            <p:nvSpPr>
              <p:cNvPr id="107829" name="Freeform 265"/>
              <p:cNvSpPr>
                <a:spLocks/>
              </p:cNvSpPr>
              <p:nvPr/>
            </p:nvSpPr>
            <p:spPr bwMode="auto">
              <a:xfrm>
                <a:off x="1111" y="3260"/>
                <a:ext cx="91" cy="89"/>
              </a:xfrm>
              <a:custGeom>
                <a:avLst/>
                <a:gdLst>
                  <a:gd name="T0" fmla="*/ 50 w 273"/>
                  <a:gd name="T1" fmla="*/ 0 h 267"/>
                  <a:gd name="T2" fmla="*/ 50 w 273"/>
                  <a:gd name="T3" fmla="*/ 50 h 267"/>
                  <a:gd name="T4" fmla="*/ 50 w 273"/>
                  <a:gd name="T5" fmla="*/ 50 h 267"/>
                  <a:gd name="T6" fmla="*/ 50 w 273"/>
                  <a:gd name="T7" fmla="*/ 50 h 267"/>
                  <a:gd name="T8" fmla="*/ 50 w 273"/>
                  <a:gd name="T9" fmla="*/ 50 h 267"/>
                  <a:gd name="T10" fmla="*/ 50 w 273"/>
                  <a:gd name="T11" fmla="*/ 50 h 267"/>
                  <a:gd name="T12" fmla="*/ 50 w 273"/>
                  <a:gd name="T13" fmla="*/ 50 h 267"/>
                  <a:gd name="T14" fmla="*/ 0 w 273"/>
                  <a:gd name="T15" fmla="*/ 50 h 267"/>
                  <a:gd name="T16" fmla="*/ 0 w 273"/>
                  <a:gd name="T17" fmla="*/ 50 h 267"/>
                  <a:gd name="T18" fmla="*/ 0 w 273"/>
                  <a:gd name="T19" fmla="*/ 50 h 267"/>
                  <a:gd name="T20" fmla="*/ 50 w 273"/>
                  <a:gd name="T21" fmla="*/ 50 h 267"/>
                  <a:gd name="T22" fmla="*/ 50 w 273"/>
                  <a:gd name="T23" fmla="*/ 50 h 267"/>
                  <a:gd name="T24" fmla="*/ 50 w 273"/>
                  <a:gd name="T25" fmla="*/ 50 h 267"/>
                  <a:gd name="T26" fmla="*/ 50 w 273"/>
                  <a:gd name="T27" fmla="*/ 50 h 267"/>
                  <a:gd name="T28" fmla="*/ 50 w 273"/>
                  <a:gd name="T29" fmla="*/ 50 h 267"/>
                  <a:gd name="T30" fmla="*/ 50 w 273"/>
                  <a:gd name="T31" fmla="*/ 50 h 267"/>
                  <a:gd name="T32" fmla="*/ 50 w 273"/>
                  <a:gd name="T33" fmla="*/ 50 h 267"/>
                  <a:gd name="T34" fmla="*/ 50 w 273"/>
                  <a:gd name="T35" fmla="*/ 50 h 267"/>
                  <a:gd name="T36" fmla="*/ 50 w 273"/>
                  <a:gd name="T37" fmla="*/ 50 h 267"/>
                  <a:gd name="T38" fmla="*/ 50 w 273"/>
                  <a:gd name="T39" fmla="*/ 50 h 267"/>
                  <a:gd name="T40" fmla="*/ 50 w 273"/>
                  <a:gd name="T41" fmla="*/ 50 h 267"/>
                  <a:gd name="T42" fmla="*/ 50 w 273"/>
                  <a:gd name="T43" fmla="*/ 50 h 267"/>
                  <a:gd name="T44" fmla="*/ 50 w 273"/>
                  <a:gd name="T45" fmla="*/ 50 h 267"/>
                  <a:gd name="T46" fmla="*/ 50 w 273"/>
                  <a:gd name="T47" fmla="*/ 50 h 267"/>
                  <a:gd name="T48" fmla="*/ 50 w 273"/>
                  <a:gd name="T49" fmla="*/ 50 h 267"/>
                  <a:gd name="T50" fmla="*/ 50 w 273"/>
                  <a:gd name="T51" fmla="*/ 50 h 267"/>
                  <a:gd name="T52" fmla="*/ 50 w 273"/>
                  <a:gd name="T53" fmla="*/ 50 h 267"/>
                  <a:gd name="T54" fmla="*/ 50 w 273"/>
                  <a:gd name="T55" fmla="*/ 50 h 267"/>
                  <a:gd name="T56" fmla="*/ 50 w 273"/>
                  <a:gd name="T57" fmla="*/ 50 h 267"/>
                  <a:gd name="T58" fmla="*/ 50 w 273"/>
                  <a:gd name="T59" fmla="*/ 50 h 267"/>
                  <a:gd name="T60" fmla="*/ 50 w 273"/>
                  <a:gd name="T61" fmla="*/ 50 h 267"/>
                  <a:gd name="T62" fmla="*/ 50 w 273"/>
                  <a:gd name="T63" fmla="*/ 50 h 267"/>
                  <a:gd name="T64" fmla="*/ 50 w 273"/>
                  <a:gd name="T65" fmla="*/ 50 h 267"/>
                  <a:gd name="T66" fmla="*/ 50 w 273"/>
                  <a:gd name="T67" fmla="*/ 50 h 267"/>
                  <a:gd name="T68" fmla="*/ 50 w 273"/>
                  <a:gd name="T69" fmla="*/ 50 h 267"/>
                  <a:gd name="T70" fmla="*/ 50 w 273"/>
                  <a:gd name="T71" fmla="*/ 50 h 267"/>
                  <a:gd name="T72" fmla="*/ 50 w 273"/>
                  <a:gd name="T73" fmla="*/ 50 h 267"/>
                  <a:gd name="T74" fmla="*/ 50 w 273"/>
                  <a:gd name="T75" fmla="*/ 50 h 267"/>
                  <a:gd name="T76" fmla="*/ 50 w 273"/>
                  <a:gd name="T77" fmla="*/ 50 h 267"/>
                  <a:gd name="T78" fmla="*/ 50 w 273"/>
                  <a:gd name="T79" fmla="*/ 50 h 267"/>
                  <a:gd name="T80" fmla="*/ 50 w 273"/>
                  <a:gd name="T81" fmla="*/ 50 h 267"/>
                  <a:gd name="T82" fmla="*/ 50 w 273"/>
                  <a:gd name="T83" fmla="*/ 50 h 267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273"/>
                  <a:gd name="T127" fmla="*/ 0 h 267"/>
                  <a:gd name="T128" fmla="*/ 273 w 273"/>
                  <a:gd name="T129" fmla="*/ 267 h 267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273" h="267">
                    <a:moveTo>
                      <a:pt x="92" y="0"/>
                    </a:moveTo>
                    <a:lnTo>
                      <a:pt x="70" y="6"/>
                    </a:lnTo>
                    <a:lnTo>
                      <a:pt x="51" y="15"/>
                    </a:lnTo>
                    <a:lnTo>
                      <a:pt x="34" y="27"/>
                    </a:lnTo>
                    <a:lnTo>
                      <a:pt x="22" y="42"/>
                    </a:lnTo>
                    <a:lnTo>
                      <a:pt x="12" y="59"/>
                    </a:lnTo>
                    <a:lnTo>
                      <a:pt x="5" y="80"/>
                    </a:lnTo>
                    <a:lnTo>
                      <a:pt x="1" y="103"/>
                    </a:lnTo>
                    <a:lnTo>
                      <a:pt x="0" y="130"/>
                    </a:lnTo>
                    <a:lnTo>
                      <a:pt x="1" y="162"/>
                    </a:lnTo>
                    <a:lnTo>
                      <a:pt x="8" y="189"/>
                    </a:lnTo>
                    <a:lnTo>
                      <a:pt x="12" y="200"/>
                    </a:lnTo>
                    <a:lnTo>
                      <a:pt x="18" y="212"/>
                    </a:lnTo>
                    <a:lnTo>
                      <a:pt x="25" y="221"/>
                    </a:lnTo>
                    <a:lnTo>
                      <a:pt x="34" y="232"/>
                    </a:lnTo>
                    <a:lnTo>
                      <a:pt x="42" y="238"/>
                    </a:lnTo>
                    <a:lnTo>
                      <a:pt x="52" y="246"/>
                    </a:lnTo>
                    <a:lnTo>
                      <a:pt x="62" y="251"/>
                    </a:lnTo>
                    <a:lnTo>
                      <a:pt x="75" y="258"/>
                    </a:lnTo>
                    <a:lnTo>
                      <a:pt x="103" y="264"/>
                    </a:lnTo>
                    <a:lnTo>
                      <a:pt x="135" y="267"/>
                    </a:lnTo>
                    <a:lnTo>
                      <a:pt x="151" y="265"/>
                    </a:lnTo>
                    <a:lnTo>
                      <a:pt x="166" y="264"/>
                    </a:lnTo>
                    <a:lnTo>
                      <a:pt x="173" y="261"/>
                    </a:lnTo>
                    <a:lnTo>
                      <a:pt x="180" y="260"/>
                    </a:lnTo>
                    <a:lnTo>
                      <a:pt x="195" y="258"/>
                    </a:lnTo>
                    <a:lnTo>
                      <a:pt x="200" y="254"/>
                    </a:lnTo>
                    <a:lnTo>
                      <a:pt x="206" y="251"/>
                    </a:lnTo>
                    <a:lnTo>
                      <a:pt x="218" y="246"/>
                    </a:lnTo>
                    <a:lnTo>
                      <a:pt x="227" y="238"/>
                    </a:lnTo>
                    <a:lnTo>
                      <a:pt x="237" y="232"/>
                    </a:lnTo>
                    <a:lnTo>
                      <a:pt x="244" y="221"/>
                    </a:lnTo>
                    <a:lnTo>
                      <a:pt x="252" y="212"/>
                    </a:lnTo>
                    <a:lnTo>
                      <a:pt x="257" y="200"/>
                    </a:lnTo>
                    <a:lnTo>
                      <a:pt x="260" y="194"/>
                    </a:lnTo>
                    <a:lnTo>
                      <a:pt x="263" y="189"/>
                    </a:lnTo>
                    <a:lnTo>
                      <a:pt x="266" y="175"/>
                    </a:lnTo>
                    <a:lnTo>
                      <a:pt x="270" y="162"/>
                    </a:lnTo>
                    <a:lnTo>
                      <a:pt x="271" y="146"/>
                    </a:lnTo>
                    <a:lnTo>
                      <a:pt x="273" y="130"/>
                    </a:lnTo>
                    <a:lnTo>
                      <a:pt x="271" y="108"/>
                    </a:lnTo>
                    <a:lnTo>
                      <a:pt x="270" y="89"/>
                    </a:lnTo>
                  </a:path>
                </a:pathLst>
              </a:custGeom>
              <a:noFill/>
              <a:ln w="23813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 sz="1400" i="0">
                  <a:solidFill>
                    <a:srgbClr val="000066"/>
                  </a:solidFill>
                </a:endParaRPr>
              </a:p>
            </p:txBody>
          </p:sp>
          <p:sp>
            <p:nvSpPr>
              <p:cNvPr id="107830" name="Freeform 332"/>
              <p:cNvSpPr>
                <a:spLocks/>
              </p:cNvSpPr>
              <p:nvPr/>
            </p:nvSpPr>
            <p:spPr bwMode="auto">
              <a:xfrm>
                <a:off x="1156" y="1039"/>
                <a:ext cx="2860" cy="2260"/>
              </a:xfrm>
              <a:custGeom>
                <a:avLst/>
                <a:gdLst>
                  <a:gd name="T0" fmla="*/ 752674940 w 2078"/>
                  <a:gd name="T1" fmla="*/ 2147483647 h 296"/>
                  <a:gd name="T2" fmla="*/ 0 w 2078"/>
                  <a:gd name="T3" fmla="*/ 2147483647 h 296"/>
                  <a:gd name="T4" fmla="*/ 0 w 2078"/>
                  <a:gd name="T5" fmla="*/ 0 h 296"/>
                  <a:gd name="T6" fmla="*/ 0 60000 65536"/>
                  <a:gd name="T7" fmla="*/ 0 60000 65536"/>
                  <a:gd name="T8" fmla="*/ 0 60000 65536"/>
                  <a:gd name="T9" fmla="*/ 0 w 2078"/>
                  <a:gd name="T10" fmla="*/ 0 h 296"/>
                  <a:gd name="T11" fmla="*/ 2078 w 2078"/>
                  <a:gd name="T12" fmla="*/ 296 h 29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078" h="296">
                    <a:moveTo>
                      <a:pt x="2078" y="296"/>
                    </a:moveTo>
                    <a:cubicBezTo>
                      <a:pt x="1385" y="296"/>
                      <a:pt x="693" y="296"/>
                      <a:pt x="0" y="296"/>
                    </a:cubicBezTo>
                    <a:lnTo>
                      <a:pt x="0" y="0"/>
                    </a:lnTo>
                  </a:path>
                </a:pathLst>
              </a:cu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endParaRPr lang="fr-FR"/>
              </a:p>
            </p:txBody>
          </p:sp>
          <p:sp>
            <p:nvSpPr>
              <p:cNvPr id="107831" name="Line 26"/>
              <p:cNvSpPr>
                <a:spLocks noChangeShapeType="1"/>
              </p:cNvSpPr>
              <p:nvPr/>
            </p:nvSpPr>
            <p:spPr bwMode="auto">
              <a:xfrm>
                <a:off x="1108" y="1075"/>
                <a:ext cx="50" cy="1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9727" name="Group 159"/>
          <p:cNvGraphicFramePr>
            <a:graphicFrameLocks noGrp="1"/>
          </p:cNvGraphicFramePr>
          <p:nvPr/>
        </p:nvGraphicFramePr>
        <p:xfrm>
          <a:off x="481013" y="1252538"/>
          <a:ext cx="8153400" cy="2010492"/>
        </p:xfrm>
        <a:graphic>
          <a:graphicData uri="http://schemas.openxmlformats.org/drawingml/2006/table">
            <a:tbl>
              <a:tblPr/>
              <a:tblGrid>
                <a:gridCol w="2057400"/>
                <a:gridCol w="1295400"/>
                <a:gridCol w="2057400"/>
                <a:gridCol w="2743200"/>
              </a:tblGrid>
              <a:tr h="228600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Résultats virologiques et immunologiques</a:t>
                      </a:r>
                    </a:p>
                  </a:txBody>
                  <a:tcPr marL="90000" marR="90000" marT="36000" marB="36000" anchor="ctr" horzOverflow="overflow">
                    <a:lnL w="12700" cap="flat" cmpd="sng" algn="ctr">
                      <a:solidFill>
                        <a:srgbClr val="E2E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Trebuchet MS" pitchFamily="34" charset="0"/>
                        <a:ea typeface="ＭＳ Ｐゴシック" pitchFamily="34" charset="-128"/>
                      </a:endParaRPr>
                    </a:p>
                  </a:txBody>
                  <a:tcPr marL="90000" marR="90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rebuchet MS" pitchFamily="34" charset="0"/>
                          <a:ea typeface="ＭＳ Ｐゴシック" pitchFamily="34" charset="-128"/>
                        </a:rPr>
                        <a:t>Echec virologique</a:t>
                      </a:r>
                    </a:p>
                  </a:txBody>
                  <a:tcPr marL="90000" marR="90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rebuchet MS" pitchFamily="34" charset="0"/>
                          <a:ea typeface="ＭＳ Ｐゴシック" pitchFamily="34" charset="-128"/>
                        </a:rPr>
                        <a:t>% ARN VIH &lt; 50 c/ml </a:t>
                      </a:r>
                      <a:b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rebuchet MS" pitchFamily="34" charset="0"/>
                          <a:ea typeface="ＭＳ Ｐゴシック" pitchFamily="34" charset="-128"/>
                        </a:rPr>
                      </a:b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rebuchet MS" pitchFamily="34" charset="0"/>
                          <a:ea typeface="ＭＳ Ｐゴシック" pitchFamily="34" charset="-128"/>
                        </a:rPr>
                        <a:t>à S96 (IC 95 %)</a:t>
                      </a:r>
                    </a:p>
                  </a:txBody>
                  <a:tcPr marL="90000" marR="90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rebuchet MS" pitchFamily="34" charset="0"/>
                          <a:ea typeface="ＭＳ Ｐゴシック" pitchFamily="34" charset="-128"/>
                        </a:rPr>
                        <a:t>Augmentation médiane (IQR) des CD4 (/mm</a:t>
                      </a:r>
                      <a:r>
                        <a:rPr kumimoji="0" lang="fr-FR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rebuchet MS" pitchFamily="34" charset="0"/>
                          <a:ea typeface="ＭＳ Ｐゴシック" pitchFamily="34" charset="-128"/>
                        </a:rPr>
                        <a:t>3</a:t>
                      </a: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rebuchet MS" pitchFamily="34" charset="0"/>
                          <a:ea typeface="ＭＳ Ｐゴシック" pitchFamily="34" charset="-128"/>
                        </a:rPr>
                        <a:t>) à S96</a:t>
                      </a:r>
                    </a:p>
                  </a:txBody>
                  <a:tcPr marL="90000" marR="90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Efavirenz + INTI</a:t>
                      </a:r>
                    </a:p>
                  </a:txBody>
                  <a:tcPr marL="90000" marR="90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24 %</a:t>
                      </a:r>
                    </a:p>
                  </a:txBody>
                  <a:tcPr marL="90000" marR="90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89 (84-93)</a:t>
                      </a:r>
                    </a:p>
                  </a:txBody>
                  <a:tcPr marL="90000" marR="90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230 (142-353)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p = 0,01 vs LPV/r ou EFV + LPV/r</a:t>
                      </a:r>
                    </a:p>
                  </a:txBody>
                  <a:tcPr marL="90000" marR="90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2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Lopinavir/r + INTI</a:t>
                      </a:r>
                    </a:p>
                  </a:txBody>
                  <a:tcPr marL="90000" marR="90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37 %</a:t>
                      </a:r>
                    </a:p>
                  </a:txBody>
                  <a:tcPr marL="90000" marR="90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77 (71-83) 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p = 0,003 vs EFV</a:t>
                      </a:r>
                    </a:p>
                  </a:txBody>
                  <a:tcPr marL="90000" marR="90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287 (155-422)</a:t>
                      </a:r>
                    </a:p>
                  </a:txBody>
                  <a:tcPr marL="90000" marR="90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F7"/>
                    </a:solidFill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Efavirenz + lopinavir/r</a:t>
                      </a:r>
                    </a:p>
                  </a:txBody>
                  <a:tcPr marL="90000" marR="90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29 %</a:t>
                      </a:r>
                    </a:p>
                  </a:txBody>
                  <a:tcPr marL="90000" marR="90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83 (76-88)</a:t>
                      </a:r>
                    </a:p>
                  </a:txBody>
                  <a:tcPr marL="90000" marR="90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273 (176-419)</a:t>
                      </a:r>
                    </a:p>
                  </a:txBody>
                  <a:tcPr marL="90000" marR="90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9728" name="Group 160"/>
          <p:cNvGraphicFramePr>
            <a:graphicFrameLocks noGrp="1"/>
          </p:cNvGraphicFramePr>
          <p:nvPr/>
        </p:nvGraphicFramePr>
        <p:xfrm>
          <a:off x="323850" y="3363913"/>
          <a:ext cx="8464550" cy="1322606"/>
        </p:xfrm>
        <a:graphic>
          <a:graphicData uri="http://schemas.openxmlformats.org/drawingml/2006/table">
            <a:tbl>
              <a:tblPr/>
              <a:tblGrid>
                <a:gridCol w="2352675"/>
                <a:gridCol w="2832100"/>
                <a:gridCol w="3279775"/>
              </a:tblGrid>
              <a:tr h="261938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Rapport de risque (IC 95 %) de survenue de l’échec virologique ou thérapeutique</a:t>
                      </a:r>
                    </a:p>
                  </a:txBody>
                  <a:tcPr marL="90000" marR="90000" marT="36000" marB="36000" anchor="ctr" horzOverflow="overflow">
                    <a:lnL w="12700" cap="flat" cmpd="sng" algn="ctr">
                      <a:solidFill>
                        <a:srgbClr val="E2E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61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Trebuchet MS" pitchFamily="34" charset="0"/>
                        <a:ea typeface="ＭＳ Ｐゴシック" pitchFamily="34" charset="-128"/>
                      </a:endParaRPr>
                    </a:p>
                  </a:txBody>
                  <a:tcPr marL="90000" marR="90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rebuchet MS" pitchFamily="34" charset="0"/>
                          <a:ea typeface="ＭＳ Ｐゴシック" pitchFamily="34" charset="-128"/>
                        </a:rPr>
                        <a:t>Délai de l’échec virologique</a:t>
                      </a:r>
                    </a:p>
                  </a:txBody>
                  <a:tcPr marL="90000" marR="90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rebuchet MS" pitchFamily="34" charset="0"/>
                          <a:ea typeface="ＭＳ Ｐゴシック" pitchFamily="34" charset="-128"/>
                        </a:rPr>
                        <a:t>Délai de l’échec thérapeutique</a:t>
                      </a:r>
                    </a:p>
                  </a:txBody>
                  <a:tcPr marL="90000" marR="90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115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EFV vs LPV/r</a:t>
                      </a:r>
                    </a:p>
                  </a:txBody>
                  <a:tcPr marL="90000" marR="90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0,63 (0,45-0,87)</a:t>
                      </a:r>
                    </a:p>
                  </a:txBody>
                  <a:tcPr marL="90000" marR="90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0,75 (0,57-0,98)</a:t>
                      </a:r>
                    </a:p>
                  </a:txBody>
                  <a:tcPr marL="90000" marR="90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4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EFV vs EFV + LPV/r</a:t>
                      </a:r>
                    </a:p>
                  </a:txBody>
                  <a:tcPr marL="90000" marR="90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0,86 (0,61-1,21)</a:t>
                      </a:r>
                    </a:p>
                  </a:txBody>
                  <a:tcPr marL="90000" marR="90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0,93 (0,70-1,23)</a:t>
                      </a:r>
                    </a:p>
                  </a:txBody>
                  <a:tcPr marL="90000" marR="90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F7"/>
                    </a:solidFill>
                  </a:tcPr>
                </a:tc>
              </a:tr>
              <a:tr h="117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LPV/r vs EFV + LPV/r</a:t>
                      </a:r>
                    </a:p>
                  </a:txBody>
                  <a:tcPr marL="90000" marR="90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1,30 (0,95-1,77)</a:t>
                      </a:r>
                    </a:p>
                  </a:txBody>
                  <a:tcPr marL="90000" marR="90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1,21 (0,93-1,56)</a:t>
                      </a:r>
                    </a:p>
                  </a:txBody>
                  <a:tcPr marL="90000" marR="90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9627" name="Titre 3"/>
          <p:cNvSpPr>
            <a:spLocks noGrp="1"/>
          </p:cNvSpPr>
          <p:nvPr>
            <p:ph type="title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fr-FR" sz="3200" smtClean="0">
                <a:ea typeface="ＭＳ Ｐゴシック" pitchFamily="34" charset="-128"/>
              </a:rPr>
              <a:t>ACTG A5142 : [(EFV vs LPV/r) + 2 INTI] vs EFV + LPV/r</a:t>
            </a:r>
          </a:p>
        </p:txBody>
      </p:sp>
      <p:graphicFrame>
        <p:nvGraphicFramePr>
          <p:cNvPr id="109654" name="Group 86"/>
          <p:cNvGraphicFramePr>
            <a:graphicFrameLocks noGrp="1"/>
          </p:cNvGraphicFramePr>
          <p:nvPr/>
        </p:nvGraphicFramePr>
        <p:xfrm>
          <a:off x="1763713" y="4800600"/>
          <a:ext cx="5616575" cy="1485900"/>
        </p:xfrm>
        <a:graphic>
          <a:graphicData uri="http://schemas.openxmlformats.org/drawingml/2006/table">
            <a:tbl>
              <a:tblPr/>
              <a:tblGrid>
                <a:gridCol w="2879725"/>
                <a:gridCol w="2736850"/>
              </a:tblGrid>
              <a:tr h="31591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Rapport de risque (IC 95 %) de l’échec virologique*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E2E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87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Femme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1,38 (1,01-1,89)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F7"/>
                    </a:solidFill>
                  </a:tcPr>
                </a:tc>
              </a:tr>
              <a:tr h="187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Race noire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1,57 (1,18-2,08)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7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Age plus jeune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1,23 (1,06-1,45)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F7"/>
                    </a:solidFill>
                  </a:tcPr>
                </a:tc>
              </a:tr>
              <a:tr h="187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CD4 plus bas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1,14 (1,01-1,27)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9649" name="Rectangle 15"/>
          <p:cNvSpPr>
            <a:spLocks noChangeArrowheads="1"/>
          </p:cNvSpPr>
          <p:nvPr/>
        </p:nvSpPr>
        <p:spPr bwMode="auto">
          <a:xfrm>
            <a:off x="1692275" y="6273800"/>
            <a:ext cx="568801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200" i="0">
                <a:solidFill>
                  <a:srgbClr val="000066"/>
                </a:solidFill>
              </a:rPr>
              <a:t>* Modèle multivarié de Cox, stratifié sur les 3 facteurs de randomisation</a:t>
            </a:r>
            <a:endParaRPr lang="fr-FR" sz="1800" i="0">
              <a:solidFill>
                <a:srgbClr val="000066"/>
              </a:solidFill>
            </a:endParaRPr>
          </a:p>
        </p:txBody>
      </p:sp>
      <p:grpSp>
        <p:nvGrpSpPr>
          <p:cNvPr id="109650" name="Group 80"/>
          <p:cNvGrpSpPr>
            <a:grpSpLocks/>
          </p:cNvGrpSpPr>
          <p:nvPr/>
        </p:nvGrpSpPr>
        <p:grpSpPr bwMode="auto">
          <a:xfrm>
            <a:off x="0" y="6570663"/>
            <a:ext cx="900113" cy="287337"/>
            <a:chOff x="0" y="4139"/>
            <a:chExt cx="567" cy="181"/>
          </a:xfrm>
        </p:grpSpPr>
        <p:sp>
          <p:nvSpPr>
            <p:cNvPr id="109652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/>
              <a:endPara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09653" name="ZoneTexte 23"/>
            <p:cNvSpPr txBox="1">
              <a:spLocks noChangeArrowheads="1"/>
            </p:cNvSpPr>
            <p:nvPr/>
          </p:nvSpPr>
          <p:spPr bwMode="auto">
            <a:xfrm>
              <a:off x="107" y="4146"/>
              <a:ext cx="39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b="1">
                  <a:solidFill>
                    <a:schemeClr val="accent2"/>
                  </a:solidFill>
                  <a:latin typeface="Cambria" pitchFamily="18" charset="0"/>
                </a:rPr>
                <a:t>A5142</a:t>
              </a:r>
            </a:p>
          </p:txBody>
        </p:sp>
      </p:grpSp>
      <p:sp>
        <p:nvSpPr>
          <p:cNvPr id="109651" name="Text Box 18"/>
          <p:cNvSpPr txBox="1">
            <a:spLocks noChangeArrowheads="1"/>
          </p:cNvSpPr>
          <p:nvPr/>
        </p:nvSpPr>
        <p:spPr bwMode="auto">
          <a:xfrm>
            <a:off x="5918200" y="6527800"/>
            <a:ext cx="310356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fr-FR" sz="1200">
                <a:solidFill>
                  <a:srgbClr val="CC0000"/>
                </a:solidFill>
              </a:rPr>
              <a:t>Riddler SA. NEJM 2008;358:2095-2106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1741" name="Group 125"/>
          <p:cNvGraphicFramePr>
            <a:graphicFrameLocks noGrp="1"/>
          </p:cNvGraphicFramePr>
          <p:nvPr/>
        </p:nvGraphicFramePr>
        <p:xfrm>
          <a:off x="107950" y="1579563"/>
          <a:ext cx="8884262" cy="4507776"/>
        </p:xfrm>
        <a:graphic>
          <a:graphicData uri="http://schemas.openxmlformats.org/drawingml/2006/table">
            <a:tbl>
              <a:tblPr/>
              <a:tblGrid>
                <a:gridCol w="205400"/>
                <a:gridCol w="3025775"/>
                <a:gridCol w="1331912"/>
                <a:gridCol w="1584325"/>
                <a:gridCol w="1439863"/>
                <a:gridCol w="1296987"/>
              </a:tblGrid>
              <a:tr h="19685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fr-F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rebuchet MS" pitchFamily="34" charset="0"/>
                        <a:ea typeface="ＭＳ Ｐゴシック" pitchFamily="34" charset="-128"/>
                      </a:endParaRPr>
                    </a:p>
                  </a:txBody>
                  <a:tcPr marL="90000" marR="90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EFV + 2 INTI</a:t>
                      </a:r>
                      <a:r>
                        <a:rPr kumimoji="0" lang="fr-FR" sz="12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(1)</a:t>
                      </a: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/>
                      </a:r>
                      <a:b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</a:b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n = 250</a:t>
                      </a:r>
                    </a:p>
                  </a:txBody>
                  <a:tcPr marL="90000" marR="90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LPV/r + 2 INTI</a:t>
                      </a:r>
                      <a:r>
                        <a:rPr kumimoji="0" lang="fr-FR" sz="12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(2)</a:t>
                      </a:r>
                      <a:endParaRPr kumimoji="0" lang="fr-F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n = 253</a:t>
                      </a:r>
                    </a:p>
                  </a:txBody>
                  <a:tcPr marL="90000" marR="90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EFV + LPV/r </a:t>
                      </a:r>
                      <a:r>
                        <a:rPr kumimoji="0" lang="fr-FR" sz="12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(3)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n = 250</a:t>
                      </a:r>
                    </a:p>
                  </a:txBody>
                  <a:tcPr marL="90000" marR="90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p</a:t>
                      </a:r>
                    </a:p>
                  </a:txBody>
                  <a:tcPr marL="90000" marR="90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</a:tr>
              <a:tr h="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Tout signe ou symptôme de grade 3 ou 4</a:t>
                      </a:r>
                    </a:p>
                  </a:txBody>
                  <a:tcPr marL="90000" marR="90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17 %</a:t>
                      </a:r>
                    </a:p>
                  </a:txBody>
                  <a:tcPr marL="90000" marR="90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18 %</a:t>
                      </a:r>
                    </a:p>
                  </a:txBody>
                  <a:tcPr marL="90000" marR="90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17 %</a:t>
                      </a:r>
                    </a:p>
                  </a:txBody>
                  <a:tcPr marL="90000" marR="90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fr-FR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fr-FR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Douleur ou inconfort</a:t>
                      </a:r>
                    </a:p>
                  </a:txBody>
                  <a:tcPr marL="90000" marR="90000" marT="54000" marB="540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6 %</a:t>
                      </a:r>
                    </a:p>
                  </a:txBody>
                  <a:tcPr marL="90000" marR="90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6 %</a:t>
                      </a:r>
                    </a:p>
                  </a:txBody>
                  <a:tcPr marL="90000" marR="90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8 %</a:t>
                      </a:r>
                    </a:p>
                  </a:txBody>
                  <a:tcPr marL="90000" marR="90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fr-FR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fr-FR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Diarrhée ou selles molles</a:t>
                      </a:r>
                    </a:p>
                  </a:txBody>
                  <a:tcPr marL="90000" marR="90000" marT="54000" marB="540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 &lt; 1 %</a:t>
                      </a:r>
                    </a:p>
                  </a:txBody>
                  <a:tcPr marL="90000" marR="90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3 %</a:t>
                      </a:r>
                    </a:p>
                  </a:txBody>
                  <a:tcPr marL="90000" marR="90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3 %</a:t>
                      </a:r>
                    </a:p>
                  </a:txBody>
                  <a:tcPr marL="90000" marR="90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&lt; 0,05 (1 vs 2)</a:t>
                      </a:r>
                    </a:p>
                  </a:txBody>
                  <a:tcPr marL="90000" marR="90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fr-FR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Nausées</a:t>
                      </a:r>
                    </a:p>
                  </a:txBody>
                  <a:tcPr marL="90000" marR="90000" marT="54000" marB="540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3 %</a:t>
                      </a:r>
                    </a:p>
                  </a:txBody>
                  <a:tcPr marL="90000" marR="90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2 %</a:t>
                      </a:r>
                    </a:p>
                  </a:txBody>
                  <a:tcPr marL="90000" marR="90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3 %</a:t>
                      </a:r>
                    </a:p>
                  </a:txBody>
                  <a:tcPr marL="90000" marR="90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fr-FR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fr-FR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Macules, papules ou rash</a:t>
                      </a:r>
                    </a:p>
                  </a:txBody>
                  <a:tcPr marL="90000" marR="90000" marT="54000" marB="540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2 %</a:t>
                      </a:r>
                    </a:p>
                  </a:txBody>
                  <a:tcPr marL="90000" marR="90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1 %</a:t>
                      </a:r>
                    </a:p>
                  </a:txBody>
                  <a:tcPr marL="90000" marR="90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3 %</a:t>
                      </a:r>
                    </a:p>
                  </a:txBody>
                  <a:tcPr marL="90000" marR="90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fr-FR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fr-FR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Céphalées</a:t>
                      </a:r>
                    </a:p>
                  </a:txBody>
                  <a:tcPr marL="90000" marR="90000" marT="54000" marB="540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2 %</a:t>
                      </a:r>
                    </a:p>
                  </a:txBody>
                  <a:tcPr marL="90000" marR="90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4 %</a:t>
                      </a:r>
                    </a:p>
                  </a:txBody>
                  <a:tcPr marL="90000" marR="90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1 %</a:t>
                      </a:r>
                    </a:p>
                  </a:txBody>
                  <a:tcPr marL="90000" marR="90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fr-FR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0">
                <a:tc gridSpan="6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Anomalie biologique de grade 3 ou 4</a:t>
                      </a:r>
                    </a:p>
                  </a:txBody>
                  <a:tcPr marL="90000" marR="90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68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fr-FR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Toute anomalie</a:t>
                      </a:r>
                    </a:p>
                  </a:txBody>
                  <a:tcPr marL="90000" marR="90000" marT="54000" marB="540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29 %</a:t>
                      </a:r>
                    </a:p>
                  </a:txBody>
                  <a:tcPr marL="90000" marR="90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32 %</a:t>
                      </a:r>
                    </a:p>
                  </a:txBody>
                  <a:tcPr marL="90000" marR="90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43 %</a:t>
                      </a:r>
                    </a:p>
                  </a:txBody>
                  <a:tcPr marL="90000" marR="90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&lt; 0,05 (1 vs 3)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&lt; 0,05 (2 vs 3)</a:t>
                      </a:r>
                    </a:p>
                  </a:txBody>
                  <a:tcPr marL="90000" marR="90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fr-FR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Créatine kinase &gt; 5 x LSN</a:t>
                      </a:r>
                    </a:p>
                  </a:txBody>
                  <a:tcPr marL="90000" marR="90000" marT="54000" marB="540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3 %</a:t>
                      </a:r>
                    </a:p>
                  </a:txBody>
                  <a:tcPr marL="90000" marR="90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3 %</a:t>
                      </a:r>
                    </a:p>
                  </a:txBody>
                  <a:tcPr marL="90000" marR="90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6 %</a:t>
                      </a:r>
                    </a:p>
                  </a:txBody>
                  <a:tcPr marL="90000" marR="90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fr-FR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fr-FR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Polynucléaires neutrophiles &lt; 750/mm</a:t>
                      </a:r>
                      <a:r>
                        <a:rPr kumimoji="0" lang="fr-FR" sz="12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</a:t>
                      </a:r>
                    </a:p>
                  </a:txBody>
                  <a:tcPr marL="90000" marR="90000" marT="54000" marB="540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4 %</a:t>
                      </a:r>
                    </a:p>
                  </a:txBody>
                  <a:tcPr marL="90000" marR="90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7 %</a:t>
                      </a:r>
                    </a:p>
                  </a:txBody>
                  <a:tcPr marL="90000" marR="90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5 %</a:t>
                      </a:r>
                    </a:p>
                  </a:txBody>
                  <a:tcPr marL="90000" marR="90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fr-FR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fr-FR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LDL-cholestérol à jeun &gt; 190 mg/dl</a:t>
                      </a:r>
                    </a:p>
                  </a:txBody>
                  <a:tcPr marL="90000" marR="90000" marT="54000" marB="540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3 %</a:t>
                      </a:r>
                    </a:p>
                  </a:txBody>
                  <a:tcPr marL="90000" marR="90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1 %</a:t>
                      </a:r>
                    </a:p>
                  </a:txBody>
                  <a:tcPr marL="90000" marR="90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6 %</a:t>
                      </a:r>
                    </a:p>
                  </a:txBody>
                  <a:tcPr marL="90000" marR="90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&lt; 0,05 (2 vs 3)</a:t>
                      </a:r>
                    </a:p>
                  </a:txBody>
                  <a:tcPr marL="90000" marR="90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7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fr-FR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Triglycérides à jeun &gt; 750 mg/dl</a:t>
                      </a:r>
                    </a:p>
                  </a:txBody>
                  <a:tcPr marL="90000" marR="90000" marT="54000" marB="540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2 %</a:t>
                      </a:r>
                    </a:p>
                  </a:txBody>
                  <a:tcPr marL="90000" marR="90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6 %</a:t>
                      </a:r>
                    </a:p>
                  </a:txBody>
                  <a:tcPr marL="90000" marR="90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14 %</a:t>
                      </a:r>
                    </a:p>
                  </a:txBody>
                  <a:tcPr marL="90000" marR="90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&lt; 0,05 (1 vs 3)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&lt; 0,05 (1 vs 2)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&lt; 0,05 (2 vs 3)</a:t>
                      </a:r>
                    </a:p>
                  </a:txBody>
                  <a:tcPr marL="90000" marR="90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fr-FR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Transaminases &gt; 5 x LSN</a:t>
                      </a:r>
                    </a:p>
                  </a:txBody>
                  <a:tcPr marL="90000" marR="90000" marT="54000" marB="540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4 %</a:t>
                      </a:r>
                    </a:p>
                  </a:txBody>
                  <a:tcPr marL="90000" marR="90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6 %</a:t>
                      </a:r>
                    </a:p>
                  </a:txBody>
                  <a:tcPr marL="90000" marR="90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8 %</a:t>
                      </a:r>
                    </a:p>
                  </a:txBody>
                  <a:tcPr marL="90000" marR="90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&lt; 0,05 (1 vs 3)</a:t>
                      </a:r>
                    </a:p>
                  </a:txBody>
                  <a:tcPr marL="90000" marR="90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fr-FR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Lipase &gt; 2 x LSN</a:t>
                      </a:r>
                    </a:p>
                  </a:txBody>
                  <a:tcPr marL="90000" marR="90000" marT="54000" marB="540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9 %</a:t>
                      </a:r>
                    </a:p>
                  </a:txBody>
                  <a:tcPr marL="90000" marR="90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4 %</a:t>
                      </a:r>
                    </a:p>
                  </a:txBody>
                  <a:tcPr marL="90000" marR="90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5 %</a:t>
                      </a:r>
                    </a:p>
                  </a:txBody>
                  <a:tcPr marL="90000" marR="90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&lt; 0,05 (1 vs 2)</a:t>
                      </a:r>
                    </a:p>
                  </a:txBody>
                  <a:tcPr marL="90000" marR="90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Lipoatrophie clinique</a:t>
                      </a:r>
                    </a:p>
                  </a:txBody>
                  <a:tcPr marL="90000" marR="90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3 %</a:t>
                      </a:r>
                    </a:p>
                  </a:txBody>
                  <a:tcPr marL="90000" marR="90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1 %</a:t>
                      </a:r>
                    </a:p>
                  </a:txBody>
                  <a:tcPr marL="90000" marR="90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0</a:t>
                      </a:r>
                    </a:p>
                  </a:txBody>
                  <a:tcPr marL="90000" marR="90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&lt; 0,05 (1 vs 3)</a:t>
                      </a:r>
                    </a:p>
                  </a:txBody>
                  <a:tcPr marL="90000" marR="90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sp>
        <p:nvSpPr>
          <p:cNvPr id="111734" name="Text Box 115"/>
          <p:cNvSpPr txBox="1">
            <a:spLocks noChangeArrowheads="1"/>
          </p:cNvSpPr>
          <p:nvPr/>
        </p:nvSpPr>
        <p:spPr bwMode="auto">
          <a:xfrm>
            <a:off x="149225" y="6105525"/>
            <a:ext cx="82677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 i="0">
                <a:solidFill>
                  <a:srgbClr val="000066"/>
                </a:solidFill>
              </a:rPr>
              <a:t>Toxicité entraînant l’arrêt d’au moins 1 ARV </a:t>
            </a:r>
            <a:r>
              <a:rPr lang="fr-FR" altLang="ja-JP" sz="1400" i="0">
                <a:solidFill>
                  <a:srgbClr val="000066"/>
                </a:solidFill>
              </a:rPr>
              <a:t>= 18 % (pas de différence significative entre </a:t>
            </a:r>
            <a:r>
              <a:rPr lang="fr-FR" altLang="ja-JP" sz="1400" i="0">
                <a:solidFill>
                  <a:srgbClr val="000066"/>
                </a:solidFill>
                <a:cs typeface="Arial" charset="0"/>
                <a:sym typeface="Symbol" pitchFamily="18" charset="2"/>
              </a:rPr>
              <a:t>les</a:t>
            </a:r>
            <a:r>
              <a:rPr lang="fr-FR" altLang="ja-JP" sz="1400" i="0">
                <a:solidFill>
                  <a:srgbClr val="000066"/>
                </a:solidFill>
              </a:rPr>
              <a:t> 3 groupes)</a:t>
            </a:r>
            <a:endParaRPr lang="fr-FR" sz="1400" i="0">
              <a:solidFill>
                <a:srgbClr val="000066"/>
              </a:solidFill>
            </a:endParaRPr>
          </a:p>
        </p:txBody>
      </p:sp>
      <p:sp>
        <p:nvSpPr>
          <p:cNvPr id="111735" name="Titre 3"/>
          <p:cNvSpPr>
            <a:spLocks noGrp="1"/>
          </p:cNvSpPr>
          <p:nvPr>
            <p:ph type="title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fr-FR" sz="3200" smtClean="0">
                <a:ea typeface="ＭＳ Ｐゴシック" pitchFamily="34" charset="-128"/>
              </a:rPr>
              <a:t>ACTG A5142 : [(EFV vs LPV/r) + 2 INTI] vs EFV + LPV/r</a:t>
            </a:r>
          </a:p>
        </p:txBody>
      </p:sp>
      <p:grpSp>
        <p:nvGrpSpPr>
          <p:cNvPr id="111736" name="Group 125"/>
          <p:cNvGrpSpPr>
            <a:grpSpLocks/>
          </p:cNvGrpSpPr>
          <p:nvPr/>
        </p:nvGrpSpPr>
        <p:grpSpPr bwMode="auto">
          <a:xfrm>
            <a:off x="0" y="6570663"/>
            <a:ext cx="900113" cy="287337"/>
            <a:chOff x="0" y="4139"/>
            <a:chExt cx="567" cy="181"/>
          </a:xfrm>
        </p:grpSpPr>
        <p:sp>
          <p:nvSpPr>
            <p:cNvPr id="111739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/>
              <a:endPara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11740" name="ZoneTexte 23"/>
            <p:cNvSpPr txBox="1">
              <a:spLocks noChangeArrowheads="1"/>
            </p:cNvSpPr>
            <p:nvPr/>
          </p:nvSpPr>
          <p:spPr bwMode="auto">
            <a:xfrm>
              <a:off x="107" y="4146"/>
              <a:ext cx="39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b="1">
                  <a:solidFill>
                    <a:schemeClr val="accent2"/>
                  </a:solidFill>
                  <a:latin typeface="Cambria" pitchFamily="18" charset="0"/>
                </a:rPr>
                <a:t>A5142</a:t>
              </a:r>
            </a:p>
          </p:txBody>
        </p:sp>
      </p:grpSp>
      <p:sp>
        <p:nvSpPr>
          <p:cNvPr id="111737" name="ZoneTexte 11"/>
          <p:cNvSpPr txBox="1">
            <a:spLocks noChangeArrowheads="1"/>
          </p:cNvSpPr>
          <p:nvPr/>
        </p:nvSpPr>
        <p:spPr bwMode="auto">
          <a:xfrm>
            <a:off x="433388" y="1143000"/>
            <a:ext cx="8239125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</a:pPr>
            <a:r>
              <a:rPr lang="fr-FR" altLang="ja-JP" sz="2400" b="1" i="0">
                <a:solidFill>
                  <a:srgbClr val="CC3300"/>
                </a:solidFill>
                <a:latin typeface="Calibri" pitchFamily="34" charset="0"/>
              </a:rPr>
              <a:t>Evénements cliniques ou anomalies biologiques de g</a:t>
            </a:r>
            <a:r>
              <a:rPr lang="fr-FR" sz="2400" b="1" i="0">
                <a:solidFill>
                  <a:srgbClr val="CC3300"/>
                </a:solidFill>
                <a:latin typeface="Calibri" pitchFamily="34" charset="0"/>
              </a:rPr>
              <a:t>rade 3 ou 4</a:t>
            </a:r>
          </a:p>
        </p:txBody>
      </p:sp>
      <p:sp>
        <p:nvSpPr>
          <p:cNvPr id="111738" name="Text Box 18"/>
          <p:cNvSpPr txBox="1">
            <a:spLocks noChangeArrowheads="1"/>
          </p:cNvSpPr>
          <p:nvPr/>
        </p:nvSpPr>
        <p:spPr bwMode="auto">
          <a:xfrm>
            <a:off x="5918200" y="6527800"/>
            <a:ext cx="310356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fr-FR" sz="1200">
                <a:solidFill>
                  <a:srgbClr val="CC0000"/>
                </a:solidFill>
              </a:rPr>
              <a:t>Riddler SA. NEJM 2008;358:2095-2106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WMTOOLS" val="&lt;WMTools ver=&quot;1.0&quot;&gt;&lt;Timings time=&quot;03/08/2005 15:03:22&quot;&gt;&lt;Slide id=&quot;258&quot; dur=&quot;.922&quot;/&gt;&lt;Slide id=&quot;280&quot; dur=&quot;.563&quot;/&gt;&lt;Slide id=&quot;281&quot; dur=&quot;.343&quot;/&gt;&lt;Slide id=&quot;282&quot; dur=&quot;.266&quot;/&gt;&lt;Slide id=&quot;283&quot; dur=&quot;.328&quot;/&gt;&lt;Slide id=&quot;282&quot; dur=&quot;.141&quot;/&gt;&lt;Slide id=&quot;281&quot; dur=&quot;.078&quot;/&gt;&lt;Slide id=&quot;280&quot; dur=&quot;.187&quot;/&gt;&lt;Slide id=&quot;258&quot; dur=&quot;.454&quot;/&gt;&lt;/Timings&gt;&lt;/WMTools&gt;"/>
  <p:tag name="ARTICULATE_PROJECT_OPEN" val="0"/>
</p:tagLst>
</file>

<file path=ppt/theme/theme1.xml><?xml version="1.0" encoding="utf-8"?>
<a:theme xmlns:a="http://schemas.openxmlformats.org/drawingml/2006/main" name="ARV_trials_2010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20617</TotalTime>
  <Words>1910</Words>
  <Application>Microsoft Office PowerPoint</Application>
  <PresentationFormat>Affichage à l'écran (4:3)</PresentationFormat>
  <Paragraphs>592</Paragraphs>
  <Slides>11</Slides>
  <Notes>11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ARV_trials_2010</vt:lpstr>
      <vt:lpstr>Comparaison INNTI vs IP/r</vt:lpstr>
      <vt:lpstr>ACTG A5142 : [(EFV vs LPV/r) + 2 INTI] vs EFV + LPV/r</vt:lpstr>
      <vt:lpstr>ACTG A5142 : [(EFV vs LPV/r) + 2 INTI] vs EFV + LPV/r</vt:lpstr>
      <vt:lpstr>ACTG A5142 : [(EFV vs LPV/r) + 2 INTI] vs EFV + LPV/r</vt:lpstr>
      <vt:lpstr>ACTG A5142 : [(EFV vs LPV/r) + 2 INTI] vs EFV + LPV/r</vt:lpstr>
      <vt:lpstr>ACTG A5142 : [(EFV vs LPV/r) + 2 INTI] vs EFV + LPV/r</vt:lpstr>
      <vt:lpstr>ACTG A5142 : [(EFV vs LPV/r) + 2 INTI] vs EFV + LPV/r</vt:lpstr>
      <vt:lpstr>ACTG A5142 : [(EFV vs LPV/r) + 2 INTI] vs EFV + LPV/r</vt:lpstr>
      <vt:lpstr>ACTG A5142 : [(EFV vs LPV/r) + 2 INTI] vs EFV + LPV/r</vt:lpstr>
      <vt:lpstr>ACTG A5142 : [(EFV vs LPV/r) + 2 INTI] vs EFV + LPV/r</vt:lpstr>
      <vt:lpstr>Diapositive 11</vt:lpstr>
    </vt:vector>
  </TitlesOfParts>
  <Manager>AEI - www.aei.fr</Manager>
  <Company>ARV-trials.com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2010</dc:title>
  <dc:creator>P. Cahn, A. Pozniak, F. Raffi</dc:creator>
  <cp:lastModifiedBy>Pilouk</cp:lastModifiedBy>
  <cp:revision>1586</cp:revision>
  <cp:lastPrinted>2009-11-19T07:51:26Z</cp:lastPrinted>
  <dcterms:created xsi:type="dcterms:W3CDTF">2010-03-22T10:11:22Z</dcterms:created>
  <dcterms:modified xsi:type="dcterms:W3CDTF">2014-10-17T15:11:30Z</dcterms:modified>
</cp:coreProperties>
</file>