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943" r:id="rId2"/>
    <p:sldId id="784" r:id="rId3"/>
    <p:sldId id="785" r:id="rId4"/>
    <p:sldId id="786" r:id="rId5"/>
    <p:sldId id="794" r:id="rId6"/>
    <p:sldId id="798" r:id="rId7"/>
    <p:sldId id="857" r:id="rId8"/>
    <p:sldId id="858" r:id="rId9"/>
    <p:sldId id="790" r:id="rId10"/>
    <p:sldId id="791" r:id="rId11"/>
    <p:sldId id="799" r:id="rId12"/>
    <p:sldId id="938" r:id="rId13"/>
    <p:sldId id="939" r:id="rId14"/>
    <p:sldId id="940" r:id="rId15"/>
    <p:sldId id="941" r:id="rId16"/>
    <p:sldId id="942" r:id="rId17"/>
  </p:sldIdLst>
  <p:sldSz cx="9144000" cy="6858000" type="screen4x3"/>
  <p:notesSz cx="7099300" cy="10234613"/>
  <p:custDataLst>
    <p:tags r:id="rId20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300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EB6BD0E7-2844-45CF-A8AD-2DB6B63808E0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309760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A177AEC5-2753-41FC-BCDF-8C6F7B5CE4F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28946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9615C112-4E10-4B05-8C4D-4190C30C8760}" type="slidenum">
              <a:rPr lang="fr-FR" sz="1300"/>
              <a:pPr algn="r" defTabSz="922247"/>
              <a:t>1</a:t>
            </a:fld>
            <a:endParaRPr lang="fr-FR" sz="13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696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96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DD81804-B8BA-41FC-96CA-77B9FB721034}" type="slidenum">
              <a:rPr 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16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716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986446F-2F56-40DC-A97D-C6285A41AE30}" type="slidenum">
              <a:rPr lang="fr-FR" sz="1300" i="0">
                <a:solidFill>
                  <a:schemeClr val="tx1"/>
                </a:solidFill>
              </a:rPr>
              <a:pPr algn="r" defTabSz="922338"/>
              <a:t>11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EEA2F8-1EC4-41B0-AA2F-ED069492561F}" type="slidenum">
              <a:rPr lang="fr-FR">
                <a:solidFill>
                  <a:srgbClr val="FFFFFF"/>
                </a:solidFill>
              </a:rPr>
              <a:pPr/>
              <a:t>12</a:t>
            </a:fld>
            <a:endParaRPr lang="fr-FR">
              <a:solidFill>
                <a:srgbClr val="FFFFFF"/>
              </a:solidFill>
            </a:endParaRPr>
          </a:p>
        </p:txBody>
      </p:sp>
      <p:sp>
        <p:nvSpPr>
          <p:cNvPr id="7373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73734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DB4FE80-399E-4E55-AF6E-F2CC09BA561E}" type="slidenum">
              <a:rPr 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57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0550EA-55E6-4A5B-96BC-3DAD6C19E634}" type="slidenum">
              <a:rPr lang="fr-FR">
                <a:solidFill>
                  <a:srgbClr val="FFFFFF"/>
                </a:solidFill>
              </a:rPr>
              <a:pPr/>
              <a:t>13</a:t>
            </a:fld>
            <a:endParaRPr lang="fr-FR">
              <a:solidFill>
                <a:srgbClr val="FFFFFF"/>
              </a:solidFill>
            </a:endParaRPr>
          </a:p>
        </p:txBody>
      </p:sp>
      <p:sp>
        <p:nvSpPr>
          <p:cNvPr id="7578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75782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AF932D7-196E-4A35-8A4D-0C4277D9788E}" type="slidenum">
              <a:rPr lang="fr-FR" sz="1300" i="0">
                <a:solidFill>
                  <a:schemeClr val="tx1"/>
                </a:solidFill>
              </a:rPr>
              <a:pPr algn="r" defTabSz="922338"/>
              <a:t>13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78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778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476DD69-B9B2-43C3-AC1C-1B190A47D734}" type="slidenum">
              <a:rPr lang="fr-FR" sz="1300" i="0">
                <a:solidFill>
                  <a:schemeClr val="tx1"/>
                </a:solidFill>
              </a:rPr>
              <a:pPr algn="r" defTabSz="922338"/>
              <a:t>14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987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798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DBD5198-8153-4207-8483-8CFE5EBE8F9A}" type="slidenum">
              <a:rPr lang="fr-FR" sz="1300" i="0">
                <a:solidFill>
                  <a:schemeClr val="tx1"/>
                </a:solidFill>
              </a:rPr>
              <a:pPr algn="r" defTabSz="922338"/>
              <a:t>15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819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8192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DA2FBAB-ABF7-4D5B-A28A-6980EB5BE8C2}" type="slidenum">
              <a:rPr lang="fr-FR" sz="1300" i="0">
                <a:solidFill>
                  <a:schemeClr val="tx1"/>
                </a:solidFill>
              </a:rPr>
              <a:pPr algn="r" defTabSz="922338"/>
              <a:t>16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32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C5771CF-20D7-4699-ADDA-3A09FF64604E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530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530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4F79BA6-46BA-48EB-95F1-3E1ED559D921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73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734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D07BF23-2E1D-4A83-8BCB-7788B20A258A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939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939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577ECA1-8D48-4417-85F1-5E43D9C0B879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614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14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EDA6888-6703-461A-9F81-3F2BE29CD655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634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34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E7AE070-B1D5-4127-883F-F92F2978F9D9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655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55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6CE3CB1-230E-40FA-AB24-1AD99AC4F775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675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75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AE7E807-C5CB-412B-BE58-FE02FFAEF790}" type="slidenum">
              <a:rPr lang="fr-FR" sz="1300" i="0">
                <a:solidFill>
                  <a:schemeClr val="tx1"/>
                </a:solidFill>
              </a:rPr>
              <a:pPr algn="r" defTabSz="922338"/>
              <a:t>9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charset="-128"/>
              </a:rPr>
              <a:t>Comparaison des associations fixes d’INTI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ZDV/3TC </a:t>
            </a:r>
            <a:r>
              <a:rPr lang="en-GB" sz="2800" b="1" dirty="0" err="1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 TDF + FTC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934</a:t>
            </a:r>
          </a:p>
          <a:p>
            <a:pPr eaLnBrk="1" hangingPunct="1"/>
            <a:endParaRPr lang="en-GB" sz="2800" dirty="0" smtClean="0">
              <a:solidFill>
                <a:srgbClr val="000066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en-GB" sz="2800" b="1" dirty="0" smtClean="0">
                <a:latin typeface="+mj-lt"/>
                <a:ea typeface="ＭＳ Ｐゴシック" charset="-128"/>
              </a:rPr>
              <a:t>ABC/3TC </a:t>
            </a:r>
            <a:r>
              <a:rPr lang="en-GB" sz="2800" b="1" dirty="0" err="1" smtClean="0"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latin typeface="+mj-lt"/>
                <a:ea typeface="ＭＳ Ｐゴシック" charset="-128"/>
              </a:rPr>
              <a:t> TDF/FTC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HEAT</a:t>
            </a:r>
          </a:p>
          <a:p>
            <a:pPr lvl="1" eaLnBrk="1" hangingPunct="1"/>
            <a:r>
              <a:rPr lang="en-GB" sz="2400" dirty="0" smtClean="0">
                <a:latin typeface="+mj-lt"/>
                <a:ea typeface="ＭＳ Ｐゴシック" charset="-128"/>
              </a:rPr>
              <a:t>Etude ACTG A5202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ASSERT</a:t>
            </a:r>
          </a:p>
          <a:p>
            <a:pPr lvl="1" eaLnBrk="1" hangingPunct="1"/>
            <a:endParaRPr lang="en-GB" sz="2400" dirty="0" smtClean="0">
              <a:solidFill>
                <a:srgbClr val="C0C0C0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TAF </a:t>
            </a:r>
            <a:r>
              <a:rPr lang="en-GB" sz="2800" b="1" dirty="0" err="1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 TDF</a:t>
            </a:r>
          </a:p>
          <a:p>
            <a:pPr lvl="1" eaLnBrk="1" hangingPunct="1"/>
            <a:r>
              <a:rPr lang="en-GB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Etudes GS-US-292-0104 et GS-US-292-0111</a:t>
            </a:r>
          </a:p>
          <a:p>
            <a:pPr marL="0" indent="0" eaLnBrk="1" hangingPunct="1">
              <a:buNone/>
            </a:pPr>
            <a:endParaRPr lang="en-GB" sz="2800" dirty="0" smtClean="0">
              <a:latin typeface="+mj-lt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graphicFrame>
        <p:nvGraphicFramePr>
          <p:cNvPr id="80095" name="Group 223"/>
          <p:cNvGraphicFramePr>
            <a:graphicFrameLocks noGrp="1"/>
          </p:cNvGraphicFramePr>
          <p:nvPr>
            <p:ph idx="1"/>
          </p:nvPr>
        </p:nvGraphicFramePr>
        <p:xfrm>
          <a:off x="403225" y="1771650"/>
          <a:ext cx="8740775" cy="4197351"/>
        </p:xfrm>
        <a:graphic>
          <a:graphicData uri="http://schemas.openxmlformats.org/drawingml/2006/table">
            <a:tbl>
              <a:tblPr/>
              <a:tblGrid>
                <a:gridCol w="554038"/>
                <a:gridCol w="4838700"/>
                <a:gridCol w="1304925"/>
                <a:gridCol w="1092200"/>
                <a:gridCol w="950912"/>
              </a:tblGrid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079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Modification médiane des lipides à jeun à S48 (mg/dl)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Cholestérol total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+ 34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+ 26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HDL-cholestérol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Triglycérides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Rapport cholestérol total : HDL-cholestérol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- 0,2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- 0,2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Suspicion d’hypersensibilité retardée médicamenteuse,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 *, **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 **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Insuffisance rénale,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Modification médiane de la clairance de la créatinine calculée à S48 (ml/min)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Infarctus du myocarde,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Fractures,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sida,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26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Cancers liés au VIH,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8687" name="ZoneTexte 7"/>
          <p:cNvSpPr txBox="1">
            <a:spLocks noChangeArrowheads="1"/>
          </p:cNvSpPr>
          <p:nvPr/>
        </p:nvSpPr>
        <p:spPr bwMode="auto">
          <a:xfrm>
            <a:off x="141288" y="5962650"/>
            <a:ext cx="852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1 décès après reprise d’un traitement comprenant de l’ABC</a:t>
            </a:r>
          </a:p>
          <a:p>
            <a:r>
              <a:rPr lang="fr-FR" sz="1400" i="0">
                <a:solidFill>
                  <a:srgbClr val="000066"/>
                </a:solidFill>
              </a:rPr>
              <a:t>** échec virologique ultérieur chez les patients avec suspicion d’HSR = 4 avec ABC/3TC, 3 avec TDF/FTC</a:t>
            </a:r>
          </a:p>
        </p:txBody>
      </p:sp>
      <p:sp>
        <p:nvSpPr>
          <p:cNvPr id="68688" name="ZoneTexte 11"/>
          <p:cNvSpPr txBox="1">
            <a:spLocks noChangeArrowheads="1"/>
          </p:cNvSpPr>
          <p:nvPr/>
        </p:nvSpPr>
        <p:spPr bwMode="auto">
          <a:xfrm>
            <a:off x="1579563" y="1152525"/>
            <a:ext cx="5965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Evénements cliniques et biologiques d’intérêt</a:t>
            </a:r>
          </a:p>
        </p:txBody>
      </p:sp>
      <p:grpSp>
        <p:nvGrpSpPr>
          <p:cNvPr id="68689" name="Group 8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869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869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68693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sp>
        <p:nvSpPr>
          <p:cNvPr id="70659" name="Espace réservé du contenu 2"/>
          <p:cNvSpPr>
            <a:spLocks noGrp="1"/>
          </p:cNvSpPr>
          <p:nvPr>
            <p:ph idx="1"/>
          </p:nvPr>
        </p:nvSpPr>
        <p:spPr>
          <a:xfrm>
            <a:off x="0" y="1196975"/>
            <a:ext cx="9024938" cy="538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 - Conclusion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1800" smtClean="0">
                <a:ea typeface="ＭＳ Ｐゴシック" pitchFamily="34" charset="-128"/>
              </a:rPr>
              <a:t>Pour le traitement initial de l’infection à VIH-1, chez les patients avec ARN VIH </a:t>
            </a:r>
            <a:r>
              <a:rPr lang="fr-FR" sz="1800" u="sng" smtClean="0">
                <a:ea typeface="ＭＳ Ｐゴシック" pitchFamily="34" charset="-128"/>
              </a:rPr>
              <a:t>&gt;</a:t>
            </a:r>
            <a:r>
              <a:rPr lang="fr-FR" sz="1800" smtClean="0">
                <a:ea typeface="ＭＳ Ｐゴシック" pitchFamily="34" charset="-128"/>
              </a:rPr>
              <a:t> 100 000 c/ml au bilan de pré-inclusion, TDF/FTC par rapport à ABC/3TC était associé à un risque significativement inférieur </a:t>
            </a:r>
            <a:endParaRPr lang="fr-FR" sz="600" smtClean="0">
              <a:ea typeface="ＭＳ Ｐゴシック" pitchFamily="34" charset="-128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mtClean="0">
                <a:ea typeface="ＭＳ Ｐゴシック" pitchFamily="34" charset="-128"/>
              </a:rPr>
              <a:t>d’échec virologique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1600" smtClean="0">
                <a:ea typeface="ＭＳ Ｐゴシック" pitchFamily="34" charset="-128"/>
              </a:rPr>
              <a:t>La supériorité virologique de TDF/FTC était observée au cours de toute la durée de l’étude et était confirmée dans les analyses de sensibilité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mtClean="0">
                <a:ea typeface="ＭＳ Ｐゴシック" pitchFamily="34" charset="-128"/>
              </a:rPr>
              <a:t>d’échec pour intolérance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1800" smtClean="0">
                <a:ea typeface="ＭＳ Ｐゴシック" pitchFamily="34" charset="-128"/>
              </a:rPr>
              <a:t>Une explication possible est que ABC/3TC est moins puissant que TDF/FTC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1800" smtClean="0">
                <a:ea typeface="ＭＳ Ｐゴシック" pitchFamily="34" charset="-128"/>
              </a:rPr>
              <a:t>Les différences dans le risque d’échec virologique entre les INTI 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mtClean="0">
                <a:ea typeface="ＭＳ Ｐゴシック" pitchFamily="34" charset="-128"/>
              </a:rPr>
              <a:t>étaient significativement plus importantes chez les patients avec les taux de CD4 les plus bas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mtClean="0">
                <a:ea typeface="ＭＳ Ｐゴシック" pitchFamily="34" charset="-128"/>
              </a:rPr>
              <a:t>persistaient après ajustement sur les multiples variables de confusion à J0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1800" smtClean="0">
                <a:ea typeface="ＭＳ Ｐゴシック" pitchFamily="34" charset="-128"/>
              </a:rPr>
              <a:t>La survenue d’une suspicion d’HSR n’a pas influencé les résultats : nombre équivalent dans les 2 groupes, avec peu d’échec virologique chez ces patients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z="1800" smtClean="0">
                <a:ea typeface="ＭＳ Ｐゴシック" pitchFamily="34" charset="-128"/>
              </a:rPr>
              <a:t>Importantes implications pour la pratique de cette étude randomisée en double aveugle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mtClean="0">
                <a:ea typeface="ＭＳ Ｐゴシック" pitchFamily="34" charset="-128"/>
              </a:rPr>
              <a:t>Les patients avec ARN VIH élevé ont un risque d’échec virologique deux fois plus élevé avec ABC/3TC qu’avec TDF/FTC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</a:pPr>
            <a:r>
              <a:rPr lang="fr-FR" smtClean="0">
                <a:ea typeface="ＭＳ Ｐゴシック" pitchFamily="34" charset="-128"/>
              </a:rPr>
              <a:t>Il est recommandé de prendre en compte les résultats de cette étude pour choisir les INTI dans le traitement ARV de 1</a:t>
            </a:r>
            <a:r>
              <a:rPr lang="fr-FR" baseline="30000" smtClean="0">
                <a:ea typeface="ＭＳ Ｐゴシック" pitchFamily="34" charset="-128"/>
              </a:rPr>
              <a:t>ère</a:t>
            </a:r>
            <a:r>
              <a:rPr lang="fr-FR" smtClean="0">
                <a:ea typeface="ＭＳ Ｐゴシック" pitchFamily="34" charset="-128"/>
              </a:rPr>
              <a:t> ligne chez les patients avec ARN VIH élevé</a:t>
            </a:r>
          </a:p>
        </p:txBody>
      </p:sp>
      <p:grpSp>
        <p:nvGrpSpPr>
          <p:cNvPr id="70660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066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066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70661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82" name="Group 78"/>
          <p:cNvGraphicFramePr>
            <a:graphicFrameLocks noGrp="1"/>
          </p:cNvGraphicFramePr>
          <p:nvPr/>
        </p:nvGraphicFramePr>
        <p:xfrm>
          <a:off x="457200" y="1712913"/>
          <a:ext cx="8502650" cy="3048000"/>
        </p:xfrm>
        <a:graphic>
          <a:graphicData uri="http://schemas.openxmlformats.org/drawingml/2006/table">
            <a:tbl>
              <a:tblPr/>
              <a:tblGrid>
                <a:gridCol w="3332163"/>
                <a:gridCol w="1042987"/>
                <a:gridCol w="985838"/>
                <a:gridCol w="985837"/>
                <a:gridCol w="993775"/>
                <a:gridCol w="1162050"/>
              </a:tblGrid>
              <a:tr h="2936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ABC/3TC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TDF/FTC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Total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1 857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5064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465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ATV/r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463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464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ATV/r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465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Age médian, années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Femmes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Antécédent de sida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c/ml),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Ac VHC+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Génotype à la pré-inclusion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47 %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74" name="ZoneTexte 5"/>
          <p:cNvSpPr txBox="1">
            <a:spLocks noChangeArrowheads="1"/>
          </p:cNvSpPr>
          <p:nvPr/>
        </p:nvSpPr>
        <p:spPr bwMode="auto">
          <a:xfrm>
            <a:off x="1131888" y="1154113"/>
            <a:ext cx="706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la pré-inclusion : population globale</a:t>
            </a:r>
          </a:p>
        </p:txBody>
      </p:sp>
      <p:sp>
        <p:nvSpPr>
          <p:cNvPr id="7277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ACTG A5202 : ABC/3TC vs TDF/FTC, en association à EFV vs ATV/r – Résultats finaux (tous les patients)</a:t>
            </a:r>
          </a:p>
        </p:txBody>
      </p:sp>
      <p:sp>
        <p:nvSpPr>
          <p:cNvPr id="72777" name="Rectangle 180"/>
          <p:cNvSpPr>
            <a:spLocks noGrp="1" noChangeArrowheads="1"/>
          </p:cNvSpPr>
          <p:nvPr>
            <p:ph type="body" idx="1"/>
          </p:nvPr>
        </p:nvSpPr>
        <p:spPr>
          <a:xfrm>
            <a:off x="0" y="4992688"/>
            <a:ext cx="9118600" cy="1801812"/>
          </a:xfrm>
        </p:spPr>
        <p:txBody>
          <a:bodyPr/>
          <a:lstStyle/>
          <a:p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Résultats chez les 797 patients avec ARN VIH </a:t>
            </a:r>
            <a:r>
              <a:rPr lang="fr-FR" sz="1800" u="sng" smtClean="0">
                <a:solidFill>
                  <a:srgbClr val="000066"/>
                </a:solidFill>
                <a:ea typeface="ＭＳ Ｐゴシック" pitchFamily="34" charset="-128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100 000 c/ml à la pré-inclusion :</a:t>
            </a:r>
          </a:p>
          <a:p>
            <a:pPr lvl="1"/>
            <a:r>
              <a:rPr lang="fr-FR" sz="1600" smtClean="0">
                <a:ea typeface="ＭＳ Ｐゴシック" pitchFamily="34" charset="-128"/>
              </a:rPr>
              <a:t>Lors de la décision du Comité Indépendant, le délai d’échec virologique était significativement plus court avec ABC/3TC comparé à TDF/FTC, indépendamment du 3</a:t>
            </a:r>
            <a:r>
              <a:rPr lang="fr-FR" sz="1600" baseline="30000" smtClean="0">
                <a:ea typeface="ＭＳ Ｐゴシック" pitchFamily="34" charset="-128"/>
              </a:rPr>
              <a:t>ème</a:t>
            </a:r>
            <a:r>
              <a:rPr lang="fr-FR" sz="1600" smtClean="0">
                <a:ea typeface="ＭＳ Ｐゴシック" pitchFamily="34" charset="-128"/>
              </a:rPr>
              <a:t> agent [Rapport de risque (IC 95 %)] : 2,33 (1,46-3,72) </a:t>
            </a:r>
            <a:r>
              <a:rPr lang="fr-FR" sz="1400" i="1" smtClean="0">
                <a:ea typeface="ＭＳ Ｐゴシック" pitchFamily="34" charset="-128"/>
              </a:rPr>
              <a:t>(Sax PE, NEJM 2009;361:2230-40)</a:t>
            </a:r>
            <a:endParaRPr lang="fr-FR" sz="1600" i="1" smtClean="0">
              <a:ea typeface="ＭＳ Ｐゴシック" pitchFamily="34" charset="-128"/>
            </a:endParaRPr>
          </a:p>
          <a:p>
            <a:pPr lvl="2"/>
            <a:r>
              <a:rPr lang="fr-FR" smtClean="0">
                <a:ea typeface="ＭＳ Ｐゴシック" pitchFamily="34" charset="-128"/>
              </a:rPr>
              <a:t>avec EFV : 2,46 (1,20-5,05)</a:t>
            </a:r>
          </a:p>
          <a:p>
            <a:pPr lvl="2"/>
            <a:r>
              <a:rPr lang="fr-FR" smtClean="0">
                <a:ea typeface="ＭＳ Ｐゴシック" pitchFamily="34" charset="-128"/>
              </a:rPr>
              <a:t>avec ATV/r : 2,22 (1,19-4,14)</a:t>
            </a:r>
          </a:p>
        </p:txBody>
      </p:sp>
      <p:grpSp>
        <p:nvGrpSpPr>
          <p:cNvPr id="72778" name="Group 181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277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457200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78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457200"/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72781" name="Text Box 3"/>
          <p:cNvSpPr txBox="1">
            <a:spLocks noChangeArrowheads="1"/>
          </p:cNvSpPr>
          <p:nvPr/>
        </p:nvSpPr>
        <p:spPr bwMode="auto">
          <a:xfrm>
            <a:off x="4102100" y="6556375"/>
            <a:ext cx="5041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Sax PE, NEJM 2009;361:2230-40) ; Daar ES. CROI 2010;Abs.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801" name="Group 49"/>
          <p:cNvGraphicFramePr>
            <a:graphicFrameLocks noGrp="1"/>
          </p:cNvGraphicFramePr>
          <p:nvPr/>
        </p:nvGraphicFramePr>
        <p:xfrm>
          <a:off x="479425" y="1766888"/>
          <a:ext cx="8183563" cy="2967040"/>
        </p:xfrm>
        <a:graphic>
          <a:graphicData uri="http://schemas.openxmlformats.org/drawingml/2006/table">
            <a:tbl>
              <a:tblPr/>
              <a:tblGrid>
                <a:gridCol w="3797300"/>
                <a:gridCol w="2089150"/>
                <a:gridCol w="2297113"/>
              </a:tblGrid>
              <a:tr h="90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Rapport de risque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(IC 95 %)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Probabilité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de non survenue de l’échec virologique à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67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&lt; 100 000 c/ml à la pré-inclusion (n = 1 060)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ABC/3TC vs TDF/FTC (+ ATV/r)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1,26 (0,76-2,05)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88,3 % vs 90,3 %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ABC/3TC vs TDF/FTC (+ EFV)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1,23 (0,77-1,96)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87,4 % vs 89,2 %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Global, tous les patients (n = 1 857)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ATV/r vs EFV (+ ABC/3TC)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1,13 (0,82-1,56)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83,4 % vs 85,3 %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ATV/r vs EFV (+ TDF/FTC)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1,01 (0,70-1,46)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89 % vs 89,8 %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788" name="Rectangle 87"/>
          <p:cNvSpPr>
            <a:spLocks noGrp="1" noChangeArrowheads="1"/>
          </p:cNvSpPr>
          <p:nvPr>
            <p:ph type="body" idx="1"/>
          </p:nvPr>
        </p:nvSpPr>
        <p:spPr>
          <a:xfrm>
            <a:off x="50800" y="4937125"/>
            <a:ext cx="8866188" cy="1598613"/>
          </a:xfrm>
        </p:spPr>
        <p:txBody>
          <a:bodyPr/>
          <a:lstStyle/>
          <a:p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Chez les patients avec un taux d’ARN VIH &lt; 100 000 c/ml à la pré-inclusion,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le délai de survenue de l’échec virologique est similaire avec ABC/3TC et TDF/FTC, en association à ATV/r et EFV</a:t>
            </a:r>
          </a:p>
          <a:p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Globalement, ATV/r et EFV ont un délai à l’échec virologique similaire,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avec les 2 combinaisons fixes d’INTI</a:t>
            </a:r>
          </a:p>
        </p:txBody>
      </p:sp>
      <p:grpSp>
        <p:nvGrpSpPr>
          <p:cNvPr id="74789" name="Group 106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479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457200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479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457200"/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74790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Daar ES. CROI 2010;Abs. 59LB</a:t>
            </a:r>
          </a:p>
        </p:txBody>
      </p:sp>
      <p:sp>
        <p:nvSpPr>
          <p:cNvPr id="74791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678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ACTG A5202 : ABC/3TC vs TDF/FTC, en association à EFV vs ATV/r – Résultats finaux (tous les patients)</a:t>
            </a:r>
          </a:p>
        </p:txBody>
      </p:sp>
      <p:sp>
        <p:nvSpPr>
          <p:cNvPr id="74792" name="ZoneTexte 5"/>
          <p:cNvSpPr txBox="1">
            <a:spLocks noChangeArrowheads="1"/>
          </p:cNvSpPr>
          <p:nvPr/>
        </p:nvSpPr>
        <p:spPr bwMode="auto">
          <a:xfrm>
            <a:off x="2017713" y="1154113"/>
            <a:ext cx="5287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Délai de survenue de l’échec virologique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65" name="Group 65"/>
          <p:cNvGraphicFramePr>
            <a:graphicFrameLocks noGrp="1"/>
          </p:cNvGraphicFramePr>
          <p:nvPr/>
        </p:nvGraphicFramePr>
        <p:xfrm>
          <a:off x="290513" y="1341438"/>
          <a:ext cx="8574087" cy="4145280"/>
        </p:xfrm>
        <a:graphic>
          <a:graphicData uri="http://schemas.openxmlformats.org/drawingml/2006/table">
            <a:tbl>
              <a:tblPr/>
              <a:tblGrid>
                <a:gridCol w="3101975"/>
                <a:gridCol w="1836737"/>
                <a:gridCol w="774700"/>
                <a:gridCol w="1903413"/>
                <a:gridCol w="957262"/>
              </a:tblGrid>
              <a:tr h="7810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Délai de survenue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du critère principal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de toxicité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(Evénement de grade 3-4)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Délai de survenue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du critère d’intolérance (modification du traitement randomisé initial)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27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HR (IC 95 %)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HR (IC 95 %)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&lt; 100 000 c/ml à la pré-inclusion (n = 1 060)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ABC/3TC vs TDF/FTC + ATV/r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1,13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(0,83 - 1,54)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1,43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(1,06 - 1,92)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ABC/3TC vs TDF/FTC + EFV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1,38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(1,03 - 1,85)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1,48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(1,12 - 1,95)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0,005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Global, tous les patients (n = 1 857)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ATV/r vs EFV + ABC/3TC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(0,66 - 1,00)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0,69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(0,55 - 0,86)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0,0008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ATV/r vs EFV + TDF/FTC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0,91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(0,72 - 1,15)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0,84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(0,66 - 1,07)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0,17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76855" name="Group 13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685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457200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686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457200"/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76856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Daar ES. CROI 2010;Abs. 59LB</a:t>
            </a:r>
          </a:p>
        </p:txBody>
      </p:sp>
      <p:sp>
        <p:nvSpPr>
          <p:cNvPr id="76857" name="ZoneTexte 7"/>
          <p:cNvSpPr txBox="1">
            <a:spLocks noChangeArrowheads="1"/>
          </p:cNvSpPr>
          <p:nvPr/>
        </p:nvSpPr>
        <p:spPr bwMode="auto">
          <a:xfrm>
            <a:off x="296863" y="6005513"/>
            <a:ext cx="32480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chemeClr val="accent2"/>
                </a:solidFill>
              </a:rPr>
              <a:t>HR (Hazard Ratio) : Rapport de risque </a:t>
            </a:r>
          </a:p>
        </p:txBody>
      </p:sp>
      <p:sp>
        <p:nvSpPr>
          <p:cNvPr id="76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678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ACTG A5202 : ABC/3TC vs TDF/FTC, en association à EFV vs ATV/r – Résultats finaux (tous les patients)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8392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ACTG A5202 : ABC/3TC vs TDF/FTC : résultats finaux (ARN VIH &lt; 100 000 c/ml à la pré-inclusion)</a:t>
            </a:r>
          </a:p>
        </p:txBody>
      </p:sp>
      <p:sp>
        <p:nvSpPr>
          <p:cNvPr id="78851" name="Espace réservé du contenu 4"/>
          <p:cNvSpPr>
            <a:spLocks noGrp="1"/>
          </p:cNvSpPr>
          <p:nvPr>
            <p:ph idx="4294967295"/>
          </p:nvPr>
        </p:nvSpPr>
        <p:spPr>
          <a:xfrm>
            <a:off x="50800" y="1260475"/>
            <a:ext cx="8839200" cy="5303838"/>
          </a:xfrm>
        </p:spPr>
        <p:txBody>
          <a:bodyPr/>
          <a:lstStyle/>
          <a:p>
            <a:pPr>
              <a:lnSpc>
                <a:spcPts val="2300"/>
              </a:lnSpc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Chez les patients avec ARN VIH &lt; 100 000 c/ml </a:t>
            </a:r>
            <a:br>
              <a:rPr lang="fr-FR" sz="2400" b="1" smtClean="0">
                <a:latin typeface="Calibri" pitchFamily="34" charset="0"/>
                <a:ea typeface="ＭＳ Ｐゴシック" pitchFamily="34" charset="-128"/>
              </a:rPr>
            </a:b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à la pré-inclusion : ABC/3TC vs TDF/FTC</a:t>
            </a: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Délai de survenue de l’échec virologique similaire, en association à ATV/r ou EFV</a:t>
            </a: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Délai de survenue de toxicité plus court avec ABC/3TC, lorsque associé à EFV</a:t>
            </a: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Délai de modification pour intolérance plus court avec ABC/3TC, lorsque associé à ATV/r ou EFV (différences liées principalement aux réactions d’hypersensibilité dans les bras ABC/3TC) </a:t>
            </a:r>
            <a:endParaRPr lang="fr-FR" sz="2000" baseline="30000" smtClean="0">
              <a:ea typeface="ＭＳ Ｐゴシック" pitchFamily="34" charset="-128"/>
            </a:endParaRP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Elévation plus importante des CD4 avec ABC/3TC, lorsque associé à EFV</a:t>
            </a: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Elévation plus importante du cholestérol total, du LDL- et du HDL- cholestérol avec ABC/3TC, lorsque associé à ATV/r ou à EFV ; </a:t>
            </a: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Elévation plus importante des triglycérides avec ABC/3TC, lorsque associé à ATV/r</a:t>
            </a:r>
          </a:p>
          <a:p>
            <a:pPr lvl="1" eaLnBrk="1" hangingPunct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Augmentation (avec ABC/3TC) versus diminution modérée (avec TDF/FTC) de la clairance de la créatinine, en association à ATV/r</a:t>
            </a:r>
          </a:p>
        </p:txBody>
      </p:sp>
      <p:sp>
        <p:nvSpPr>
          <p:cNvPr id="78852" name="Text Box 3"/>
          <p:cNvSpPr txBox="1">
            <a:spLocks noChangeArrowheads="1"/>
          </p:cNvSpPr>
          <p:nvPr/>
        </p:nvSpPr>
        <p:spPr bwMode="auto">
          <a:xfrm>
            <a:off x="4613275" y="6543675"/>
            <a:ext cx="453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FFFFFF"/>
                </a:solidFill>
              </a:rPr>
              <a:t>Daar ES, CROI 2010, Abs. 59LB</a:t>
            </a:r>
          </a:p>
        </p:txBody>
      </p:sp>
      <p:grpSp>
        <p:nvGrpSpPr>
          <p:cNvPr id="78853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885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457200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885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457200"/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78854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Daar ES. CROI 2010;Abs.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u contenu 4"/>
          <p:cNvSpPr>
            <a:spLocks noGrp="1"/>
          </p:cNvSpPr>
          <p:nvPr>
            <p:ph idx="4294967295"/>
          </p:nvPr>
        </p:nvSpPr>
        <p:spPr>
          <a:xfrm>
            <a:off x="50800" y="1185863"/>
            <a:ext cx="8866188" cy="5303837"/>
          </a:xfrm>
        </p:spPr>
        <p:txBody>
          <a:bodyPr/>
          <a:lstStyle/>
          <a:p>
            <a:pPr>
              <a:lnSpc>
                <a:spcPts val="2238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ATV/r vs EFV (tous les patients)</a:t>
            </a:r>
          </a:p>
          <a:p>
            <a:pPr lvl="1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Délai de survenue de l’échec virologique similaire, en association aux 2 combinaisons d’INTI</a:t>
            </a:r>
          </a:p>
          <a:p>
            <a:pPr lvl="2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Les bornes pré-spécifiées d’équivalence n’ont pas été atteintes, car le taux d’échec virologique observé à S96 était d’environ 15 %, très inférieur à l’hypothèse de départ (32 %)</a:t>
            </a:r>
          </a:p>
          <a:p>
            <a:pPr lvl="2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Les différences et les IC de la probabilité d’échec virologique à S96 étaient dans les limites de + ou - 10 %, souvent utilisées pour établir l’équivalence (analyse post hoc)</a:t>
            </a:r>
          </a:p>
          <a:p>
            <a:pPr lvl="1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Délais de survenue de toxicité et de modification pour intolérance plus longs avec ATV/r, lorsque associé à ABC/3TC</a:t>
            </a:r>
          </a:p>
          <a:p>
            <a:pPr lvl="1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Parmi les échecs virologiques, moins de résistance avec ATV/r, avec les 2 INTI</a:t>
            </a:r>
          </a:p>
          <a:p>
            <a:pPr lvl="1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Elévation plus importante des CD4 avec ATV/r, lorsque associé à TDF/FTC</a:t>
            </a:r>
          </a:p>
          <a:p>
            <a:pPr lvl="1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Elévation moins importante du cholestérol total, du LDL- et du HDL- cholestérol, en association aux 2 combinaisons fixes d’INTI</a:t>
            </a:r>
          </a:p>
          <a:p>
            <a:pPr lvl="1" eaLnBrk="1" hangingPunct="1">
              <a:lnSpc>
                <a:spcPts val="2238"/>
              </a:lnSpc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Diminution modérée de la clairance de la créatinine de ATV/r avec TDF/FTC (vs augmentation avec ABC/3TC)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4613275" y="6543675"/>
            <a:ext cx="453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FFFFFF"/>
                </a:solidFill>
              </a:rPr>
              <a:t>Daar ES, CROI 2010, Abs. 59LB</a:t>
            </a:r>
          </a:p>
        </p:txBody>
      </p:sp>
      <p:grpSp>
        <p:nvGrpSpPr>
          <p:cNvPr id="80900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8090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457200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090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457200"/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80901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Daar ES. CROI 2010;Abs. 59LB</a:t>
            </a:r>
          </a:p>
        </p:txBody>
      </p:sp>
      <p:sp>
        <p:nvSpPr>
          <p:cNvPr id="809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8392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ACTG A5202 : ABC/3TC vs TDF/FTC, en association à EFV vs ATV/r – Résultats finaux (tous les patients)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ACTG A5202 : ABC/3TC vs TDF/FTC</a:t>
            </a:r>
            <a:endParaRPr lang="fr-FR" smtClean="0">
              <a:ea typeface="ＭＳ Ｐゴシック" pitchFamily="34" charset="-128"/>
            </a:endParaRPr>
          </a:p>
        </p:txBody>
      </p:sp>
      <p:sp>
        <p:nvSpPr>
          <p:cNvPr id="5222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92213"/>
            <a:ext cx="8916988" cy="5389562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Etude multicentrique, randomisée, d’équivalence, en double aveugle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chez 1 858 patients VIH-1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Comparaison de l’activité antivirale, de la tolérance et des effets indésirables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de ABC/3TC et TDF/FTC, administrés avec EFV ou ATV/r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Revue intermédiaire, programmée, par le Comité Indépendant du NIAID :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efficacité virologique inférieure de ABC/3TC chez les patients avec un ARN VIH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u="sng" smtClean="0">
                <a:solidFill>
                  <a:srgbClr val="000066"/>
                </a:solidFill>
                <a:ea typeface="ＭＳ Ｐゴシック" pitchFamily="34" charset="-128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100 000 c/ml à la pré-inclusion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Publication des données des 797 patients avec un ARN VIH </a:t>
            </a:r>
            <a:r>
              <a:rPr lang="fr-FR" sz="1800" u="sng" smtClean="0">
                <a:solidFill>
                  <a:srgbClr val="000066"/>
                </a:solidFill>
                <a:ea typeface="ＭＳ Ｐゴシック" pitchFamily="34" charset="-128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100 000 c/ml 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à la pré-inclusion</a:t>
            </a: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Critères d’inclusion : infection VIH-1, </a:t>
            </a:r>
            <a:r>
              <a:rPr lang="fr-FR" sz="1800" u="sng" smtClean="0">
                <a:solidFill>
                  <a:srgbClr val="000066"/>
                </a:solidFill>
                <a:ea typeface="ＭＳ Ｐゴシック" pitchFamily="34" charset="-128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16 ans, &lt; 7 jours de traitement antirétroviral antérieur, résultats biologiques acceptables</a:t>
            </a:r>
            <a:b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fr-FR" sz="18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Schéma d'étude : 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étude randomisée, en aveugle partiel, comparant 4 schémas en 1 prise/j pour le traitement initial de l’infection VIH-1 :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1600" smtClean="0">
                <a:ea typeface="ＭＳ Ｐゴシック" pitchFamily="34" charset="-128"/>
              </a:rPr>
              <a:t>EFV 600 mg ou ATV/r 300/100 mg, associé à ABC/3TC ou TDF/FTC (double aveugle pour les INTI)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1600" smtClean="0">
                <a:ea typeface="ＭＳ Ｐゴシック" pitchFamily="34" charset="-128"/>
              </a:rPr>
              <a:t>Randomisation stratifiée sur l’ARN VIH à la pré-inclusion (</a:t>
            </a:r>
            <a:r>
              <a:rPr lang="fr-FR" sz="1600" u="sng" smtClean="0">
                <a:ea typeface="ＭＳ Ｐゴシック" pitchFamily="34" charset="-128"/>
              </a:rPr>
              <a:t>&gt;</a:t>
            </a:r>
            <a:r>
              <a:rPr lang="fr-FR" sz="1600" smtClean="0">
                <a:ea typeface="ＭＳ Ｐゴシック" pitchFamily="34" charset="-128"/>
              </a:rPr>
              <a:t> ou &lt; 100 000 c/ml)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1600" smtClean="0">
                <a:ea typeface="ＭＳ Ｐゴシック" pitchFamily="34" charset="-128"/>
              </a:rPr>
              <a:t>Durée prévue de l’étude jusqu’à ce que le dernier patient inclus ait 96 semaines de suivi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1600" smtClean="0">
                <a:ea typeface="ＭＳ Ｐゴシック" pitchFamily="34" charset="-128"/>
              </a:rPr>
              <a:t>Test génotypique de résistance exigé chez les patients avec une infection VIH-1 récemment acquise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fr-FR" sz="1600" smtClean="0">
                <a:ea typeface="ＭＳ Ｐゴシック" pitchFamily="34" charset="-128"/>
              </a:rPr>
              <a:t>Test HLA-B*5701 autorisé mais non exigé</a:t>
            </a:r>
            <a:endParaRPr lang="fr-FR" sz="1800" smtClean="0">
              <a:ea typeface="ＭＳ Ｐゴシック" pitchFamily="34" charset="-128"/>
            </a:endParaRPr>
          </a:p>
        </p:txBody>
      </p:sp>
      <p:grpSp>
        <p:nvGrpSpPr>
          <p:cNvPr id="52229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223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223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52232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307975"/>
            <a:ext cx="8193088" cy="579438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endParaRPr lang="fr-FR" smtClean="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542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495425"/>
            <a:ext cx="8916988" cy="530383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mtClean="0">
                <a:solidFill>
                  <a:srgbClr val="000066"/>
                </a:solidFill>
                <a:ea typeface="ＭＳ Ｐゴシック" pitchFamily="34" charset="-128"/>
              </a:rPr>
              <a:t>Critère principal d’efficacité </a:t>
            </a:r>
            <a:r>
              <a:rPr lang="fr-FR" sz="1900" smtClean="0">
                <a:solidFill>
                  <a:srgbClr val="000066"/>
                </a:solidFill>
                <a:ea typeface="ＭＳ Ｐゴシック" pitchFamily="34" charset="-128"/>
              </a:rPr>
              <a:t>: 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délai de survenue de l’échec virologique (ARN VIH confirmé </a:t>
            </a:r>
            <a:r>
              <a:rPr lang="fr-FR" sz="1800" u="sng" smtClean="0">
                <a:solidFill>
                  <a:srgbClr val="000066"/>
                </a:solidFill>
                <a:ea typeface="ＭＳ Ｐゴシック" pitchFamily="34" charset="-128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1 000 c/ml à ou après S16 et avant S24, ou </a:t>
            </a:r>
            <a:r>
              <a:rPr lang="fr-FR" sz="1800" u="sng" smtClean="0">
                <a:solidFill>
                  <a:srgbClr val="000066"/>
                </a:solidFill>
                <a:ea typeface="ＭＳ Ｐゴシック" pitchFamily="34" charset="-128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200 c/ml à ou après S24)</a:t>
            </a:r>
            <a:endParaRPr lang="fr-FR" sz="19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pPr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Hypothèses :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</a:rPr>
              <a:t>Equivalence de ABC/3TC et TDF/FTC (pour chacun, avec ATV/r et EFV)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</a:rPr>
              <a:t>Equivalence de ATV/r et EFV (avec chaque combinaison d’INTI)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</a:rPr>
              <a:t>Equivalence établie si  l’IC 95 % bilatéral du rapport de risque était compris entre 0,71 et 1,40 (puissance de 89,8 %)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</a:rPr>
              <a:t>Règles pré-spécifiées d’arrêt prématuré de l’étude en cas de mise en évidence d’une infériorité lors de la revue annuelle des données d’efficacité par le Comité Indépendant</a:t>
            </a:r>
          </a:p>
          <a:p>
            <a:pPr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Analyses de l’efficacité en ITT, stratifiée sur le taux d’ARN VIH à la pré-inclusion</a:t>
            </a:r>
          </a:p>
          <a:p>
            <a:pPr>
              <a:spcBef>
                <a:spcPct val="0"/>
              </a:spcBef>
            </a:pP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Courbes de survie (Kaplan-Meier) estimant le délai de survenue des événements, avec comparaison par test du log-rank bilatéral. Rapports de risque (Hazard-ratio) estimés par modèles de Cox</a:t>
            </a:r>
            <a:endParaRPr lang="fr-FR" sz="14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pPr>
              <a:spcBef>
                <a:spcPct val="0"/>
              </a:spcBef>
            </a:pPr>
            <a:r>
              <a:rPr lang="fr-FR" smtClean="0">
                <a:solidFill>
                  <a:srgbClr val="000066"/>
                </a:solidFill>
                <a:ea typeface="ＭＳ Ｐゴシック" pitchFamily="34" charset="-128"/>
              </a:rPr>
              <a:t>Critère principal de tolérance : 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délai de survenue du 1</a:t>
            </a:r>
            <a:r>
              <a:rPr lang="fr-FR" sz="1800" baseline="30000" smtClean="0">
                <a:solidFill>
                  <a:srgbClr val="000066"/>
                </a:solidFill>
                <a:ea typeface="ＭＳ Ｐゴシック" pitchFamily="34" charset="-128"/>
              </a:rPr>
              <a:t>er</a:t>
            </a:r>
            <a:r>
              <a:rPr lang="fr-FR" sz="1800" smtClean="0">
                <a:solidFill>
                  <a:srgbClr val="000066"/>
                </a:solidFill>
                <a:ea typeface="ＭＳ Ｐゴシック" pitchFamily="34" charset="-128"/>
              </a:rPr>
              <a:t> signe, symptôme ou anomalie biologique de grade 3 ou 4, au moins d’un grade de plus qu’à l’inclusion (sauf pour l’élévation isolée de la bilirubine conjuguée et de la CPK) sous traitement assigné par la randomisation</a:t>
            </a:r>
            <a:endParaRPr lang="fr-FR" smtClean="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54277" name="ZoneTexte 8"/>
          <p:cNvSpPr txBox="1">
            <a:spLocks noChangeArrowheads="1"/>
          </p:cNvSpPr>
          <p:nvPr/>
        </p:nvSpPr>
        <p:spPr bwMode="auto">
          <a:xfrm>
            <a:off x="3248025" y="1071563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Analyse statistique</a:t>
            </a:r>
          </a:p>
        </p:txBody>
      </p:sp>
      <p:grpSp>
        <p:nvGrpSpPr>
          <p:cNvPr id="54278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427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428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54281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91" name="Group 71"/>
          <p:cNvGraphicFramePr>
            <a:graphicFrameLocks noGrp="1"/>
          </p:cNvGraphicFramePr>
          <p:nvPr/>
        </p:nvGraphicFramePr>
        <p:xfrm>
          <a:off x="174625" y="1730375"/>
          <a:ext cx="8743950" cy="4204970"/>
        </p:xfrm>
        <a:graphic>
          <a:graphicData uri="http://schemas.openxmlformats.org/drawingml/2006/table">
            <a:tbl>
              <a:tblPr/>
              <a:tblGrid>
                <a:gridCol w="3505200"/>
                <a:gridCol w="1746250"/>
                <a:gridCol w="1746250"/>
                <a:gridCol w="1746250"/>
              </a:tblGrid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398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399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Total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797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Age médian, années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Femmes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Race blanche / noire / autre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43 % / 28 % / 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51 % / 24 % / 25 %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47 % / 26 % / 27 %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Antécédent de sida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ARN VIH, 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c/ml, médiane (IQR)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5,0 (4,7-5,6)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5,0 (4,7-5,6)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5,0 (4,7-5,6)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100 000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ARN VIH 50 000–99 999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49 %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, médiane (IQR) 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138 (36-282)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146 (45-294)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145 (41-285)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  CD4 &lt; 200/mm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  CD4 &lt; 50/mm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61 %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58 %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59 %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AgHBs+ ou Ac VHC+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Test génotypique à la pré-inclusion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6384" name="ZoneTexte 5"/>
          <p:cNvSpPr txBox="1">
            <a:spLocks noChangeArrowheads="1"/>
          </p:cNvSpPr>
          <p:nvPr/>
        </p:nvSpPr>
        <p:spPr bwMode="auto">
          <a:xfrm>
            <a:off x="38100" y="1200150"/>
            <a:ext cx="90439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900" b="1" i="0">
                <a:solidFill>
                  <a:srgbClr val="CC3300"/>
                </a:solidFill>
                <a:latin typeface="Calibri" pitchFamily="34" charset="0"/>
              </a:rPr>
              <a:t>Caractéristiques à l'inclusion des patients avec ARN VIH </a:t>
            </a:r>
            <a:r>
              <a:rPr lang="fr-FR" sz="1900" b="1" i="0" u="sng">
                <a:solidFill>
                  <a:srgbClr val="CC3300"/>
                </a:solidFill>
                <a:latin typeface="Calibri" pitchFamily="34" charset="0"/>
              </a:rPr>
              <a:t>&gt;</a:t>
            </a:r>
            <a:r>
              <a:rPr lang="fr-FR" sz="1900" b="1" i="0">
                <a:solidFill>
                  <a:srgbClr val="CC3300"/>
                </a:solidFill>
                <a:latin typeface="Calibri" pitchFamily="34" charset="0"/>
              </a:rPr>
              <a:t> 100 000 c/ml à la pré-inclusion</a:t>
            </a:r>
          </a:p>
        </p:txBody>
      </p:sp>
      <p:sp>
        <p:nvSpPr>
          <p:cNvPr id="56385" name="ZoneTexte 5"/>
          <p:cNvSpPr txBox="1">
            <a:spLocks noChangeArrowheads="1"/>
          </p:cNvSpPr>
          <p:nvPr/>
        </p:nvSpPr>
        <p:spPr bwMode="auto">
          <a:xfrm>
            <a:off x="101600" y="6003925"/>
            <a:ext cx="9050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Moyenne géométrique des valeurs de pré-inclusion et de J0 ; ** moyenne  des valeurs de pré-inclusion et de J0</a:t>
            </a:r>
          </a:p>
        </p:txBody>
      </p:sp>
      <p:sp>
        <p:nvSpPr>
          <p:cNvPr id="5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grpSp>
        <p:nvGrpSpPr>
          <p:cNvPr id="56388" name="Group 7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638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639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2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sp>
        <p:nvSpPr>
          <p:cNvPr id="58371" name="Rectangle 137"/>
          <p:cNvSpPr>
            <a:spLocks noGrp="1" noChangeArrowheads="1"/>
          </p:cNvSpPr>
          <p:nvPr>
            <p:ph type="body" idx="4294967295"/>
          </p:nvPr>
        </p:nvSpPr>
        <p:spPr>
          <a:xfrm>
            <a:off x="4995863" y="1873250"/>
            <a:ext cx="4148137" cy="2613025"/>
          </a:xfrm>
        </p:spPr>
        <p:txBody>
          <a:bodyPr/>
          <a:lstStyle/>
          <a:p>
            <a:pPr marL="355600" lvl="1" indent="-176213">
              <a:lnSpc>
                <a:spcPct val="95000"/>
              </a:lnSpc>
            </a:pPr>
            <a:r>
              <a:rPr lang="fr-FR" sz="1600" smtClean="0">
                <a:ea typeface="ＭＳ Ｐゴシック" pitchFamily="34" charset="-128"/>
              </a:rPr>
              <a:t>Suivi médian = 60 semaines</a:t>
            </a:r>
          </a:p>
          <a:p>
            <a:pPr marL="355600" lvl="1" indent="-176213">
              <a:lnSpc>
                <a:spcPct val="95000"/>
              </a:lnSpc>
            </a:pPr>
            <a:r>
              <a:rPr lang="fr-FR" sz="1600" smtClean="0">
                <a:ea typeface="ＭＳ Ｐゴシック" pitchFamily="34" charset="-128"/>
              </a:rPr>
              <a:t>Interruption : 10 % = 41 patients</a:t>
            </a:r>
            <a:br>
              <a:rPr lang="fr-FR" sz="1600" smtClean="0">
                <a:ea typeface="ＭＳ Ｐゴシック" pitchFamily="34" charset="-128"/>
              </a:rPr>
            </a:br>
            <a:r>
              <a:rPr lang="fr-FR" sz="1600" smtClean="0">
                <a:ea typeface="ＭＳ Ｐゴシック" pitchFamily="34" charset="-128"/>
              </a:rPr>
              <a:t>avec ABC/3TC et 38 avec TDF/FTC</a:t>
            </a:r>
          </a:p>
          <a:p>
            <a:pPr marL="355600" lvl="1" indent="-176213">
              <a:lnSpc>
                <a:spcPct val="95000"/>
              </a:lnSpc>
            </a:pPr>
            <a:r>
              <a:rPr lang="fr-FR" sz="1600" smtClean="0">
                <a:ea typeface="ＭＳ Ｐゴシック" pitchFamily="34" charset="-128"/>
              </a:rPr>
              <a:t>Risque d’échec virologique ultérieur parmi les 448 patients avec &gt; 2 valeurs consécutives d’ARN VIH &lt; 50 c/ml = 12 dans le groupe ABC/3TC vs 9 dans le groupe TDF/FTC (p = 0,25)</a:t>
            </a:r>
          </a:p>
          <a:p>
            <a:pPr marL="355600" lvl="1" indent="-176213">
              <a:lnSpc>
                <a:spcPct val="95000"/>
              </a:lnSpc>
            </a:pPr>
            <a:r>
              <a:rPr lang="fr-FR" sz="1600" smtClean="0">
                <a:ea typeface="ＭＳ Ｐゴシック" pitchFamily="34" charset="-128"/>
              </a:rPr>
              <a:t>Augmentation médiane des CD4/mm</a:t>
            </a:r>
            <a:r>
              <a:rPr lang="fr-FR" sz="1600" baseline="30000" smtClean="0">
                <a:ea typeface="ＭＳ Ｐゴシック" pitchFamily="34" charset="-128"/>
              </a:rPr>
              <a:t>3 </a:t>
            </a:r>
            <a:br>
              <a:rPr lang="fr-FR" sz="1600" baseline="30000" smtClean="0">
                <a:ea typeface="ＭＳ Ｐゴシック" pitchFamily="34" charset="-128"/>
              </a:rPr>
            </a:br>
            <a:r>
              <a:rPr lang="fr-FR" sz="1600" smtClean="0">
                <a:ea typeface="ＭＳ Ｐゴシック" pitchFamily="34" charset="-128"/>
              </a:rPr>
              <a:t>à S48 : 194 (ABC/3TC) vs 199 (TDF/FTC)</a:t>
            </a:r>
          </a:p>
        </p:txBody>
      </p:sp>
      <p:graphicFrame>
        <p:nvGraphicFramePr>
          <p:cNvPr id="58472" name="Group 104"/>
          <p:cNvGraphicFramePr>
            <a:graphicFrameLocks noGrp="1"/>
          </p:cNvGraphicFramePr>
          <p:nvPr/>
        </p:nvGraphicFramePr>
        <p:xfrm>
          <a:off x="150813" y="4953000"/>
          <a:ext cx="8816975" cy="1493520"/>
        </p:xfrm>
        <a:graphic>
          <a:graphicData uri="http://schemas.openxmlformats.org/drawingml/2006/table">
            <a:tbl>
              <a:tblPr/>
              <a:tblGrid>
                <a:gridCol w="6927850"/>
                <a:gridCol w="981075"/>
                <a:gridCol w="908050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Echec virologique précoce et tardif selon les critères définis de l’étude,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par groupe de traitement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TDF/FTC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1 000 c/ml à partir de S16 et avant S24 avec valeur antérieure &lt; 200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 c/ml à S24 ou après, sans valeur antérieure &lt; 200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 c/ml à S24 ou après, avec valeur antérieure &lt; 200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</a:tbl>
          </a:graphicData>
        </a:graphic>
      </p:graphicFrame>
      <p:grpSp>
        <p:nvGrpSpPr>
          <p:cNvPr id="58394" name="Group 103"/>
          <p:cNvGrpSpPr>
            <a:grpSpLocks/>
          </p:cNvGrpSpPr>
          <p:nvPr/>
        </p:nvGrpSpPr>
        <p:grpSpPr bwMode="auto">
          <a:xfrm>
            <a:off x="107950" y="1636713"/>
            <a:ext cx="5068888" cy="3232150"/>
            <a:chOff x="68" y="1031"/>
            <a:chExt cx="3193" cy="2036"/>
          </a:xfrm>
        </p:grpSpPr>
        <p:sp>
          <p:nvSpPr>
            <p:cNvPr id="58400" name="Rectangle 97"/>
            <p:cNvSpPr>
              <a:spLocks noChangeArrowheads="1"/>
            </p:cNvSpPr>
            <p:nvPr/>
          </p:nvSpPr>
          <p:spPr bwMode="auto">
            <a:xfrm>
              <a:off x="1226" y="2627"/>
              <a:ext cx="167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Semaines depuis la randomisation</a:t>
              </a:r>
            </a:p>
          </p:txBody>
        </p:sp>
        <p:sp>
          <p:nvSpPr>
            <p:cNvPr id="58401" name="Rectangle 98"/>
            <p:cNvSpPr>
              <a:spLocks noChangeArrowheads="1"/>
            </p:cNvSpPr>
            <p:nvPr/>
          </p:nvSpPr>
          <p:spPr bwMode="auto">
            <a:xfrm>
              <a:off x="984" y="1756"/>
              <a:ext cx="119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p &lt; 0,001, test du log-rank</a:t>
              </a:r>
              <a:endParaRPr lang="fr-FR" sz="1100" i="0">
                <a:solidFill>
                  <a:srgbClr val="000066"/>
                </a:solidFill>
              </a:endParaRPr>
            </a:p>
          </p:txBody>
        </p:sp>
        <p:sp>
          <p:nvSpPr>
            <p:cNvPr id="58402" name="Rectangle 99"/>
            <p:cNvSpPr>
              <a:spLocks noChangeArrowheads="1"/>
            </p:cNvSpPr>
            <p:nvPr/>
          </p:nvSpPr>
          <p:spPr bwMode="auto">
            <a:xfrm>
              <a:off x="984" y="1900"/>
              <a:ext cx="214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Rapport de risque : 2,33 (IC 95 % : 1,46-3,72)</a:t>
              </a:r>
              <a:endParaRPr lang="fr-FR" sz="1100" i="0">
                <a:solidFill>
                  <a:srgbClr val="000066"/>
                </a:solidFill>
              </a:endParaRPr>
            </a:p>
          </p:txBody>
        </p:sp>
        <p:sp>
          <p:nvSpPr>
            <p:cNvPr id="58403" name="Freeform 78"/>
            <p:cNvSpPr>
              <a:spLocks/>
            </p:cNvSpPr>
            <p:nvPr/>
          </p:nvSpPr>
          <p:spPr bwMode="auto">
            <a:xfrm>
              <a:off x="1093" y="1125"/>
              <a:ext cx="2081" cy="233"/>
            </a:xfrm>
            <a:custGeom>
              <a:avLst/>
              <a:gdLst>
                <a:gd name="T0" fmla="*/ 0 w 12817"/>
                <a:gd name="T1" fmla="*/ 0 h 1442"/>
                <a:gd name="T2" fmla="*/ 0 w 12817"/>
                <a:gd name="T3" fmla="*/ 0 h 1442"/>
                <a:gd name="T4" fmla="*/ 0 w 12817"/>
                <a:gd name="T5" fmla="*/ 0 h 1442"/>
                <a:gd name="T6" fmla="*/ 0 w 12817"/>
                <a:gd name="T7" fmla="*/ 0 h 1442"/>
                <a:gd name="T8" fmla="*/ 0 w 12817"/>
                <a:gd name="T9" fmla="*/ 0 h 1442"/>
                <a:gd name="T10" fmla="*/ 0 w 12817"/>
                <a:gd name="T11" fmla="*/ 0 h 1442"/>
                <a:gd name="T12" fmla="*/ 0 w 12817"/>
                <a:gd name="T13" fmla="*/ 0 h 1442"/>
                <a:gd name="T14" fmla="*/ 0 w 12817"/>
                <a:gd name="T15" fmla="*/ 0 h 1442"/>
                <a:gd name="T16" fmla="*/ 0 w 12817"/>
                <a:gd name="T17" fmla="*/ 0 h 1442"/>
                <a:gd name="T18" fmla="*/ 0 w 12817"/>
                <a:gd name="T19" fmla="*/ 0 h 1442"/>
                <a:gd name="T20" fmla="*/ 0 w 12817"/>
                <a:gd name="T21" fmla="*/ 0 h 1442"/>
                <a:gd name="T22" fmla="*/ 0 w 12817"/>
                <a:gd name="T23" fmla="*/ 0 h 1442"/>
                <a:gd name="T24" fmla="*/ 0 w 12817"/>
                <a:gd name="T25" fmla="*/ 0 h 14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817"/>
                <a:gd name="T40" fmla="*/ 0 h 1442"/>
                <a:gd name="T41" fmla="*/ 12817 w 12817"/>
                <a:gd name="T42" fmla="*/ 1442 h 14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817" h="1442">
                  <a:moveTo>
                    <a:pt x="0" y="0"/>
                  </a:moveTo>
                  <a:lnTo>
                    <a:pt x="0" y="223"/>
                  </a:lnTo>
                  <a:lnTo>
                    <a:pt x="1124" y="223"/>
                  </a:lnTo>
                  <a:lnTo>
                    <a:pt x="1124" y="648"/>
                  </a:lnTo>
                  <a:lnTo>
                    <a:pt x="2785" y="648"/>
                  </a:lnTo>
                  <a:lnTo>
                    <a:pt x="2785" y="949"/>
                  </a:lnTo>
                  <a:lnTo>
                    <a:pt x="4424" y="949"/>
                  </a:lnTo>
                  <a:lnTo>
                    <a:pt x="4424" y="1173"/>
                  </a:lnTo>
                  <a:lnTo>
                    <a:pt x="6116" y="1173"/>
                  </a:lnTo>
                  <a:lnTo>
                    <a:pt x="6116" y="1329"/>
                  </a:lnTo>
                  <a:lnTo>
                    <a:pt x="9440" y="1329"/>
                  </a:lnTo>
                  <a:lnTo>
                    <a:pt x="9440" y="1442"/>
                  </a:lnTo>
                  <a:lnTo>
                    <a:pt x="12817" y="1442"/>
                  </a:lnTo>
                </a:path>
              </a:pathLst>
            </a:custGeom>
            <a:noFill/>
            <a:ln w="28575">
              <a:solidFill>
                <a:srgbClr val="D60093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100" i="0">
                <a:solidFill>
                  <a:srgbClr val="000066"/>
                </a:solidFill>
              </a:endParaRPr>
            </a:p>
          </p:txBody>
        </p:sp>
        <p:sp>
          <p:nvSpPr>
            <p:cNvPr id="58404" name="Freeform 79"/>
            <p:cNvSpPr>
              <a:spLocks/>
            </p:cNvSpPr>
            <p:nvPr/>
          </p:nvSpPr>
          <p:spPr bwMode="auto">
            <a:xfrm>
              <a:off x="734" y="1092"/>
              <a:ext cx="2436" cy="172"/>
            </a:xfrm>
            <a:custGeom>
              <a:avLst/>
              <a:gdLst>
                <a:gd name="T0" fmla="*/ 0 w 15000"/>
                <a:gd name="T1" fmla="*/ 0 h 1064"/>
                <a:gd name="T2" fmla="*/ 0 w 15000"/>
                <a:gd name="T3" fmla="*/ 0 h 1064"/>
                <a:gd name="T4" fmla="*/ 0 w 15000"/>
                <a:gd name="T5" fmla="*/ 0 h 1064"/>
                <a:gd name="T6" fmla="*/ 0 w 15000"/>
                <a:gd name="T7" fmla="*/ 0 h 1064"/>
                <a:gd name="T8" fmla="*/ 0 w 15000"/>
                <a:gd name="T9" fmla="*/ 0 h 1064"/>
                <a:gd name="T10" fmla="*/ 0 w 15000"/>
                <a:gd name="T11" fmla="*/ 0 h 1064"/>
                <a:gd name="T12" fmla="*/ 0 w 15000"/>
                <a:gd name="T13" fmla="*/ 0 h 1064"/>
                <a:gd name="T14" fmla="*/ 0 w 15000"/>
                <a:gd name="T15" fmla="*/ 0 h 1064"/>
                <a:gd name="T16" fmla="*/ 0 w 15000"/>
                <a:gd name="T17" fmla="*/ 0 h 1064"/>
                <a:gd name="T18" fmla="*/ 0 w 15000"/>
                <a:gd name="T19" fmla="*/ 0 h 1064"/>
                <a:gd name="T20" fmla="*/ 0 w 15000"/>
                <a:gd name="T21" fmla="*/ 0 h 1064"/>
                <a:gd name="T22" fmla="*/ 0 w 15000"/>
                <a:gd name="T23" fmla="*/ 0 h 1064"/>
                <a:gd name="T24" fmla="*/ 0 w 15000"/>
                <a:gd name="T25" fmla="*/ 0 h 1064"/>
                <a:gd name="T26" fmla="*/ 0 w 15000"/>
                <a:gd name="T27" fmla="*/ 0 h 106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5000"/>
                <a:gd name="T43" fmla="*/ 0 h 1064"/>
                <a:gd name="T44" fmla="*/ 15000 w 15000"/>
                <a:gd name="T45" fmla="*/ 1064 h 106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5000" h="1064">
                  <a:moveTo>
                    <a:pt x="15000" y="1064"/>
                  </a:moveTo>
                  <a:lnTo>
                    <a:pt x="15000" y="768"/>
                  </a:lnTo>
                  <a:lnTo>
                    <a:pt x="9990" y="768"/>
                  </a:lnTo>
                  <a:lnTo>
                    <a:pt x="9990" y="595"/>
                  </a:lnTo>
                  <a:lnTo>
                    <a:pt x="6640" y="595"/>
                  </a:lnTo>
                  <a:lnTo>
                    <a:pt x="6640" y="428"/>
                  </a:lnTo>
                  <a:lnTo>
                    <a:pt x="5010" y="428"/>
                  </a:lnTo>
                  <a:lnTo>
                    <a:pt x="5010" y="302"/>
                  </a:lnTo>
                  <a:lnTo>
                    <a:pt x="3300" y="302"/>
                  </a:lnTo>
                  <a:lnTo>
                    <a:pt x="3300" y="201"/>
                  </a:lnTo>
                  <a:lnTo>
                    <a:pt x="2207" y="201"/>
                  </a:lnTo>
                  <a:lnTo>
                    <a:pt x="2198" y="201"/>
                  </a:lnTo>
                  <a:lnTo>
                    <a:pt x="2198" y="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100" i="0">
                <a:solidFill>
                  <a:srgbClr val="000066"/>
                </a:solidFill>
              </a:endParaRPr>
            </a:p>
          </p:txBody>
        </p:sp>
        <p:sp>
          <p:nvSpPr>
            <p:cNvPr id="58405" name="Rectangle 80"/>
            <p:cNvSpPr>
              <a:spLocks noChangeArrowheads="1"/>
            </p:cNvSpPr>
            <p:nvPr/>
          </p:nvSpPr>
          <p:spPr bwMode="auto">
            <a:xfrm>
              <a:off x="700" y="2519"/>
              <a:ext cx="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8406" name="Rectangle 81"/>
            <p:cNvSpPr>
              <a:spLocks noChangeArrowheads="1"/>
            </p:cNvSpPr>
            <p:nvPr/>
          </p:nvSpPr>
          <p:spPr bwMode="auto">
            <a:xfrm>
              <a:off x="774" y="2519"/>
              <a:ext cx="6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58407" name="Rectangle 82"/>
            <p:cNvSpPr>
              <a:spLocks noChangeArrowheads="1"/>
            </p:cNvSpPr>
            <p:nvPr/>
          </p:nvSpPr>
          <p:spPr bwMode="auto">
            <a:xfrm>
              <a:off x="1030" y="2519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58408" name="Rectangle 83"/>
            <p:cNvSpPr>
              <a:spLocks noChangeArrowheads="1"/>
            </p:cNvSpPr>
            <p:nvPr/>
          </p:nvSpPr>
          <p:spPr bwMode="auto">
            <a:xfrm>
              <a:off x="1209" y="2519"/>
              <a:ext cx="12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58409" name="Rectangle 84"/>
            <p:cNvSpPr>
              <a:spLocks noChangeArrowheads="1"/>
            </p:cNvSpPr>
            <p:nvPr/>
          </p:nvSpPr>
          <p:spPr bwMode="auto">
            <a:xfrm>
              <a:off x="1484" y="2519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58410" name="Rectangle 85"/>
            <p:cNvSpPr>
              <a:spLocks noChangeArrowheads="1"/>
            </p:cNvSpPr>
            <p:nvPr/>
          </p:nvSpPr>
          <p:spPr bwMode="auto">
            <a:xfrm>
              <a:off x="1754" y="2519"/>
              <a:ext cx="12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58411" name="Rectangle 86"/>
            <p:cNvSpPr>
              <a:spLocks noChangeArrowheads="1"/>
            </p:cNvSpPr>
            <p:nvPr/>
          </p:nvSpPr>
          <p:spPr bwMode="auto">
            <a:xfrm>
              <a:off x="2018" y="2519"/>
              <a:ext cx="13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58412" name="Rectangle 87"/>
            <p:cNvSpPr>
              <a:spLocks noChangeArrowheads="1"/>
            </p:cNvSpPr>
            <p:nvPr/>
          </p:nvSpPr>
          <p:spPr bwMode="auto">
            <a:xfrm>
              <a:off x="2296" y="2519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72</a:t>
              </a:r>
            </a:p>
          </p:txBody>
        </p:sp>
        <p:sp>
          <p:nvSpPr>
            <p:cNvPr id="58413" name="Rectangle 88"/>
            <p:cNvSpPr>
              <a:spLocks noChangeArrowheads="1"/>
            </p:cNvSpPr>
            <p:nvPr/>
          </p:nvSpPr>
          <p:spPr bwMode="auto">
            <a:xfrm>
              <a:off x="2563" y="2519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84</a:t>
              </a:r>
            </a:p>
          </p:txBody>
        </p:sp>
        <p:sp>
          <p:nvSpPr>
            <p:cNvPr id="58414" name="Rectangle 89"/>
            <p:cNvSpPr>
              <a:spLocks noChangeArrowheads="1"/>
            </p:cNvSpPr>
            <p:nvPr/>
          </p:nvSpPr>
          <p:spPr bwMode="auto">
            <a:xfrm>
              <a:off x="2833" y="2519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58415" name="Rectangle 90"/>
            <p:cNvSpPr>
              <a:spLocks noChangeArrowheads="1"/>
            </p:cNvSpPr>
            <p:nvPr/>
          </p:nvSpPr>
          <p:spPr bwMode="auto">
            <a:xfrm>
              <a:off x="3076" y="2519"/>
              <a:ext cx="185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108</a:t>
              </a:r>
            </a:p>
          </p:txBody>
        </p:sp>
        <p:sp>
          <p:nvSpPr>
            <p:cNvPr id="58416" name="Rectangle 91"/>
            <p:cNvSpPr>
              <a:spLocks noChangeArrowheads="1"/>
            </p:cNvSpPr>
            <p:nvPr/>
          </p:nvSpPr>
          <p:spPr bwMode="auto">
            <a:xfrm>
              <a:off x="588" y="2423"/>
              <a:ext cx="6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8417" name="Rectangle 92"/>
            <p:cNvSpPr>
              <a:spLocks noChangeArrowheads="1"/>
            </p:cNvSpPr>
            <p:nvPr/>
          </p:nvSpPr>
          <p:spPr bwMode="auto">
            <a:xfrm>
              <a:off x="526" y="2132"/>
              <a:ext cx="12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58418" name="Rectangle 93"/>
            <p:cNvSpPr>
              <a:spLocks noChangeArrowheads="1"/>
            </p:cNvSpPr>
            <p:nvPr/>
          </p:nvSpPr>
          <p:spPr bwMode="auto">
            <a:xfrm>
              <a:off x="526" y="1856"/>
              <a:ext cx="12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58419" name="Rectangle 94"/>
            <p:cNvSpPr>
              <a:spLocks noChangeArrowheads="1"/>
            </p:cNvSpPr>
            <p:nvPr/>
          </p:nvSpPr>
          <p:spPr bwMode="auto">
            <a:xfrm>
              <a:off x="518" y="1581"/>
              <a:ext cx="131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58420" name="Rectangle 95"/>
            <p:cNvSpPr>
              <a:spLocks noChangeArrowheads="1"/>
            </p:cNvSpPr>
            <p:nvPr/>
          </p:nvSpPr>
          <p:spPr bwMode="auto">
            <a:xfrm>
              <a:off x="526" y="1307"/>
              <a:ext cx="12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58421" name="Rectangle 96"/>
            <p:cNvSpPr>
              <a:spLocks noChangeArrowheads="1"/>
            </p:cNvSpPr>
            <p:nvPr/>
          </p:nvSpPr>
          <p:spPr bwMode="auto">
            <a:xfrm>
              <a:off x="465" y="1031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58422" name="Rectangle 100"/>
            <p:cNvSpPr>
              <a:spLocks noChangeArrowheads="1"/>
            </p:cNvSpPr>
            <p:nvPr/>
          </p:nvSpPr>
          <p:spPr bwMode="auto">
            <a:xfrm>
              <a:off x="1929" y="1049"/>
              <a:ext cx="133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TDF/FTC (26 événements)</a:t>
              </a:r>
              <a:endParaRPr lang="fr-FR" sz="1100" i="0">
                <a:solidFill>
                  <a:schemeClr val="hlink"/>
                </a:solidFill>
              </a:endParaRPr>
            </a:p>
          </p:txBody>
        </p:sp>
        <p:sp>
          <p:nvSpPr>
            <p:cNvPr id="58423" name="Rectangle 101"/>
            <p:cNvSpPr>
              <a:spLocks noChangeArrowheads="1"/>
            </p:cNvSpPr>
            <p:nvPr/>
          </p:nvSpPr>
          <p:spPr bwMode="auto">
            <a:xfrm>
              <a:off x="1940" y="1379"/>
              <a:ext cx="132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ABC/3TC (57 événements)</a:t>
              </a:r>
              <a:endParaRPr lang="fr-FR" sz="1100" i="0">
                <a:solidFill>
                  <a:srgbClr val="D60093"/>
                </a:solidFill>
              </a:endParaRPr>
            </a:p>
          </p:txBody>
        </p:sp>
        <p:sp>
          <p:nvSpPr>
            <p:cNvPr id="58424" name="Line 102"/>
            <p:cNvSpPr>
              <a:spLocks noChangeShapeType="1"/>
            </p:cNvSpPr>
            <p:nvPr/>
          </p:nvSpPr>
          <p:spPr bwMode="auto">
            <a:xfrm>
              <a:off x="2357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25" name="Line 103"/>
            <p:cNvSpPr>
              <a:spLocks noChangeShapeType="1"/>
            </p:cNvSpPr>
            <p:nvPr/>
          </p:nvSpPr>
          <p:spPr bwMode="auto">
            <a:xfrm>
              <a:off x="1816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26" name="Line 104"/>
            <p:cNvSpPr>
              <a:spLocks noChangeShapeType="1"/>
            </p:cNvSpPr>
            <p:nvPr/>
          </p:nvSpPr>
          <p:spPr bwMode="auto">
            <a:xfrm>
              <a:off x="2087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27" name="Freeform 105"/>
            <p:cNvSpPr>
              <a:spLocks/>
            </p:cNvSpPr>
            <p:nvPr/>
          </p:nvSpPr>
          <p:spPr bwMode="auto">
            <a:xfrm>
              <a:off x="1546" y="2468"/>
              <a:ext cx="1623" cy="0"/>
            </a:xfrm>
            <a:custGeom>
              <a:avLst/>
              <a:gdLst>
                <a:gd name="T0" fmla="*/ 0 w 9996"/>
                <a:gd name="T1" fmla="*/ 0 w 9996"/>
                <a:gd name="T2" fmla="*/ 0 w 9996"/>
                <a:gd name="T3" fmla="*/ 0 w 9996"/>
                <a:gd name="T4" fmla="*/ 0 w 9996"/>
                <a:gd name="T5" fmla="*/ 0 w 9996"/>
                <a:gd name="T6" fmla="*/ 0 w 999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w 9996"/>
                <a:gd name="T15" fmla="*/ 9996 w 9996"/>
              </a:gdLst>
              <a:ahLst/>
              <a:cxnLst>
                <a:cxn ang="T7">
                  <a:pos x="T0" y="0"/>
                </a:cxn>
                <a:cxn ang="T8">
                  <a:pos x="T1" y="0"/>
                </a:cxn>
                <a:cxn ang="T9">
                  <a:pos x="T2" y="0"/>
                </a:cxn>
                <a:cxn ang="T10">
                  <a:pos x="T3" y="0"/>
                </a:cxn>
                <a:cxn ang="T11">
                  <a:pos x="T4" y="0"/>
                </a:cxn>
                <a:cxn ang="T12">
                  <a:pos x="T5" y="0"/>
                </a:cxn>
                <a:cxn ang="T13">
                  <a:pos x="T6" y="0"/>
                </a:cxn>
              </a:cxnLst>
              <a:rect l="T14" t="0" r="T15" b="0"/>
              <a:pathLst>
                <a:path w="9996">
                  <a:moveTo>
                    <a:pt x="9996" y="0"/>
                  </a:moveTo>
                  <a:lnTo>
                    <a:pt x="8330" y="0"/>
                  </a:lnTo>
                  <a:lnTo>
                    <a:pt x="6664" y="0"/>
                  </a:lnTo>
                  <a:lnTo>
                    <a:pt x="4998" y="0"/>
                  </a:lnTo>
                  <a:lnTo>
                    <a:pt x="3332" y="0"/>
                  </a:lnTo>
                  <a:lnTo>
                    <a:pt x="1666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58428" name="Line 106"/>
            <p:cNvSpPr>
              <a:spLocks noChangeShapeType="1"/>
            </p:cNvSpPr>
            <p:nvPr/>
          </p:nvSpPr>
          <p:spPr bwMode="auto">
            <a:xfrm>
              <a:off x="3169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29" name="Line 107"/>
            <p:cNvSpPr>
              <a:spLocks noChangeShapeType="1"/>
            </p:cNvSpPr>
            <p:nvPr/>
          </p:nvSpPr>
          <p:spPr bwMode="auto">
            <a:xfrm flipH="1">
              <a:off x="3169" y="2468"/>
              <a:ext cx="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0" name="Line 108"/>
            <p:cNvSpPr>
              <a:spLocks noChangeShapeType="1"/>
            </p:cNvSpPr>
            <p:nvPr/>
          </p:nvSpPr>
          <p:spPr bwMode="auto">
            <a:xfrm>
              <a:off x="2628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1" name="Line 109"/>
            <p:cNvSpPr>
              <a:spLocks noChangeShapeType="1"/>
            </p:cNvSpPr>
            <p:nvPr/>
          </p:nvSpPr>
          <p:spPr bwMode="auto">
            <a:xfrm>
              <a:off x="2898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2" name="Freeform 110"/>
            <p:cNvSpPr>
              <a:spLocks/>
            </p:cNvSpPr>
            <p:nvPr/>
          </p:nvSpPr>
          <p:spPr bwMode="auto">
            <a:xfrm>
              <a:off x="734" y="1092"/>
              <a:ext cx="0" cy="1376"/>
            </a:xfrm>
            <a:custGeom>
              <a:avLst/>
              <a:gdLst>
                <a:gd name="T0" fmla="*/ 0 h 8519"/>
                <a:gd name="T1" fmla="*/ 0 h 8519"/>
                <a:gd name="T2" fmla="*/ 0 h 8519"/>
                <a:gd name="T3" fmla="*/ 0 h 8519"/>
                <a:gd name="T4" fmla="*/ 0 h 8519"/>
                <a:gd name="T5" fmla="*/ 0 h 8519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h 8519"/>
                <a:gd name="T13" fmla="*/ 8519 h 8519"/>
              </a:gdLst>
              <a:ahLst/>
              <a:cxnLst>
                <a:cxn ang="T6">
                  <a:pos x="0" y="T0"/>
                </a:cxn>
                <a:cxn ang="T7">
                  <a:pos x="0" y="T1"/>
                </a:cxn>
                <a:cxn ang="T8">
                  <a:pos x="0" y="T2"/>
                </a:cxn>
                <a:cxn ang="T9">
                  <a:pos x="0" y="T3"/>
                </a:cxn>
                <a:cxn ang="T10">
                  <a:pos x="0" y="T4"/>
                </a:cxn>
                <a:cxn ang="T11">
                  <a:pos x="0" y="T5"/>
                </a:cxn>
              </a:cxnLst>
              <a:rect l="0" t="T12" r="0" b="T13"/>
              <a:pathLst>
                <a:path h="8519">
                  <a:moveTo>
                    <a:pt x="0" y="0"/>
                  </a:moveTo>
                  <a:lnTo>
                    <a:pt x="0" y="1704"/>
                  </a:lnTo>
                  <a:lnTo>
                    <a:pt x="0" y="3407"/>
                  </a:lnTo>
                  <a:lnTo>
                    <a:pt x="0" y="5112"/>
                  </a:lnTo>
                  <a:lnTo>
                    <a:pt x="0" y="6815"/>
                  </a:lnTo>
                  <a:lnTo>
                    <a:pt x="0" y="8519"/>
                  </a:lnTo>
                </a:path>
              </a:pathLst>
            </a:cu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58433" name="Line 111"/>
            <p:cNvSpPr>
              <a:spLocks noChangeShapeType="1"/>
            </p:cNvSpPr>
            <p:nvPr/>
          </p:nvSpPr>
          <p:spPr bwMode="auto">
            <a:xfrm>
              <a:off x="1275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4" name="Line 112"/>
            <p:cNvSpPr>
              <a:spLocks noChangeShapeType="1"/>
            </p:cNvSpPr>
            <p:nvPr/>
          </p:nvSpPr>
          <p:spPr bwMode="auto">
            <a:xfrm>
              <a:off x="1546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5" name="Line 113"/>
            <p:cNvSpPr>
              <a:spLocks noChangeShapeType="1"/>
            </p:cNvSpPr>
            <p:nvPr/>
          </p:nvSpPr>
          <p:spPr bwMode="auto">
            <a:xfrm flipH="1">
              <a:off x="1275" y="2468"/>
              <a:ext cx="2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6" name="Line 114"/>
            <p:cNvSpPr>
              <a:spLocks noChangeShapeType="1"/>
            </p:cNvSpPr>
            <p:nvPr/>
          </p:nvSpPr>
          <p:spPr bwMode="auto">
            <a:xfrm>
              <a:off x="801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7" name="Line 115"/>
            <p:cNvSpPr>
              <a:spLocks noChangeShapeType="1"/>
            </p:cNvSpPr>
            <p:nvPr/>
          </p:nvSpPr>
          <p:spPr bwMode="auto">
            <a:xfrm flipH="1">
              <a:off x="734" y="2468"/>
              <a:ext cx="6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8" name="Line 116"/>
            <p:cNvSpPr>
              <a:spLocks noChangeShapeType="1"/>
            </p:cNvSpPr>
            <p:nvPr/>
          </p:nvSpPr>
          <p:spPr bwMode="auto">
            <a:xfrm>
              <a:off x="734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39" name="Line 117"/>
            <p:cNvSpPr>
              <a:spLocks noChangeShapeType="1"/>
            </p:cNvSpPr>
            <p:nvPr/>
          </p:nvSpPr>
          <p:spPr bwMode="auto">
            <a:xfrm>
              <a:off x="1095" y="2468"/>
              <a:ext cx="0" cy="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0" name="Line 118"/>
            <p:cNvSpPr>
              <a:spLocks noChangeShapeType="1"/>
            </p:cNvSpPr>
            <p:nvPr/>
          </p:nvSpPr>
          <p:spPr bwMode="auto">
            <a:xfrm flipH="1">
              <a:off x="801" y="2468"/>
              <a:ext cx="29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1" name="Line 119"/>
            <p:cNvSpPr>
              <a:spLocks noChangeShapeType="1"/>
            </p:cNvSpPr>
            <p:nvPr/>
          </p:nvSpPr>
          <p:spPr bwMode="auto">
            <a:xfrm flipH="1">
              <a:off x="1095" y="2468"/>
              <a:ext cx="18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2" name="Line 120"/>
            <p:cNvSpPr>
              <a:spLocks noChangeShapeType="1"/>
            </p:cNvSpPr>
            <p:nvPr/>
          </p:nvSpPr>
          <p:spPr bwMode="auto">
            <a:xfrm flipH="1">
              <a:off x="682" y="2193"/>
              <a:ext cx="5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3" name="Line 121"/>
            <p:cNvSpPr>
              <a:spLocks noChangeShapeType="1"/>
            </p:cNvSpPr>
            <p:nvPr/>
          </p:nvSpPr>
          <p:spPr bwMode="auto">
            <a:xfrm flipH="1">
              <a:off x="682" y="1368"/>
              <a:ext cx="5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4" name="Line 122"/>
            <p:cNvSpPr>
              <a:spLocks noChangeShapeType="1"/>
            </p:cNvSpPr>
            <p:nvPr/>
          </p:nvSpPr>
          <p:spPr bwMode="auto">
            <a:xfrm flipH="1">
              <a:off x="682" y="1643"/>
              <a:ext cx="5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5" name="Line 123"/>
            <p:cNvSpPr>
              <a:spLocks noChangeShapeType="1"/>
            </p:cNvSpPr>
            <p:nvPr/>
          </p:nvSpPr>
          <p:spPr bwMode="auto">
            <a:xfrm flipH="1">
              <a:off x="682" y="1918"/>
              <a:ext cx="5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6" name="Line 124"/>
            <p:cNvSpPr>
              <a:spLocks noChangeShapeType="1"/>
            </p:cNvSpPr>
            <p:nvPr/>
          </p:nvSpPr>
          <p:spPr bwMode="auto">
            <a:xfrm flipH="1">
              <a:off x="682" y="1092"/>
              <a:ext cx="5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7" name="Line 125"/>
            <p:cNvSpPr>
              <a:spLocks noChangeShapeType="1"/>
            </p:cNvSpPr>
            <p:nvPr/>
          </p:nvSpPr>
          <p:spPr bwMode="auto">
            <a:xfrm flipH="1">
              <a:off x="682" y="2468"/>
              <a:ext cx="5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48" name="Rectangle 126"/>
            <p:cNvSpPr>
              <a:spLocks noChangeArrowheads="1"/>
            </p:cNvSpPr>
            <p:nvPr/>
          </p:nvSpPr>
          <p:spPr bwMode="auto">
            <a:xfrm>
              <a:off x="666" y="2822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398</a:t>
              </a:r>
            </a:p>
          </p:txBody>
        </p:sp>
        <p:sp>
          <p:nvSpPr>
            <p:cNvPr id="58449" name="Rectangle 127"/>
            <p:cNvSpPr>
              <a:spLocks noChangeArrowheads="1"/>
            </p:cNvSpPr>
            <p:nvPr/>
          </p:nvSpPr>
          <p:spPr bwMode="auto">
            <a:xfrm>
              <a:off x="978" y="2822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363</a:t>
              </a:r>
            </a:p>
          </p:txBody>
        </p:sp>
        <p:sp>
          <p:nvSpPr>
            <p:cNvPr id="58450" name="Rectangle 128"/>
            <p:cNvSpPr>
              <a:spLocks noChangeArrowheads="1"/>
            </p:cNvSpPr>
            <p:nvPr/>
          </p:nvSpPr>
          <p:spPr bwMode="auto">
            <a:xfrm>
              <a:off x="1207" y="2822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313</a:t>
              </a:r>
            </a:p>
          </p:txBody>
        </p:sp>
        <p:sp>
          <p:nvSpPr>
            <p:cNvPr id="58451" name="Rectangle 129"/>
            <p:cNvSpPr>
              <a:spLocks noChangeArrowheads="1"/>
            </p:cNvSpPr>
            <p:nvPr/>
          </p:nvSpPr>
          <p:spPr bwMode="auto">
            <a:xfrm>
              <a:off x="1477" y="2822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267</a:t>
              </a:r>
            </a:p>
          </p:txBody>
        </p:sp>
        <p:sp>
          <p:nvSpPr>
            <p:cNvPr id="58452" name="Rectangle 130"/>
            <p:cNvSpPr>
              <a:spLocks noChangeArrowheads="1"/>
            </p:cNvSpPr>
            <p:nvPr/>
          </p:nvSpPr>
          <p:spPr bwMode="auto">
            <a:xfrm>
              <a:off x="1748" y="2822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222</a:t>
              </a:r>
            </a:p>
          </p:txBody>
        </p:sp>
        <p:sp>
          <p:nvSpPr>
            <p:cNvPr id="58453" name="Rectangle 131"/>
            <p:cNvSpPr>
              <a:spLocks noChangeArrowheads="1"/>
            </p:cNvSpPr>
            <p:nvPr/>
          </p:nvSpPr>
          <p:spPr bwMode="auto">
            <a:xfrm>
              <a:off x="2018" y="2822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188</a:t>
              </a:r>
            </a:p>
          </p:txBody>
        </p:sp>
        <p:sp>
          <p:nvSpPr>
            <p:cNvPr id="58454" name="Rectangle 132"/>
            <p:cNvSpPr>
              <a:spLocks noChangeArrowheads="1"/>
            </p:cNvSpPr>
            <p:nvPr/>
          </p:nvSpPr>
          <p:spPr bwMode="auto">
            <a:xfrm>
              <a:off x="2289" y="2822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137</a:t>
              </a:r>
            </a:p>
          </p:txBody>
        </p:sp>
        <p:sp>
          <p:nvSpPr>
            <p:cNvPr id="58455" name="Rectangle 133"/>
            <p:cNvSpPr>
              <a:spLocks noChangeArrowheads="1"/>
            </p:cNvSpPr>
            <p:nvPr/>
          </p:nvSpPr>
          <p:spPr bwMode="auto">
            <a:xfrm>
              <a:off x="2583" y="2822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87</a:t>
              </a:r>
            </a:p>
          </p:txBody>
        </p:sp>
        <p:sp>
          <p:nvSpPr>
            <p:cNvPr id="58456" name="Rectangle 134"/>
            <p:cNvSpPr>
              <a:spLocks noChangeArrowheads="1"/>
            </p:cNvSpPr>
            <p:nvPr/>
          </p:nvSpPr>
          <p:spPr bwMode="auto">
            <a:xfrm>
              <a:off x="2853" y="2822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49</a:t>
              </a:r>
            </a:p>
          </p:txBody>
        </p:sp>
        <p:sp>
          <p:nvSpPr>
            <p:cNvPr id="58457" name="Rectangle 135"/>
            <p:cNvSpPr>
              <a:spLocks noChangeArrowheads="1"/>
            </p:cNvSpPr>
            <p:nvPr/>
          </p:nvSpPr>
          <p:spPr bwMode="auto">
            <a:xfrm>
              <a:off x="3124" y="2822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58458" name="Rectangle 136"/>
            <p:cNvSpPr>
              <a:spLocks noChangeArrowheads="1"/>
            </p:cNvSpPr>
            <p:nvPr/>
          </p:nvSpPr>
          <p:spPr bwMode="auto">
            <a:xfrm>
              <a:off x="666" y="2951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399</a:t>
              </a:r>
            </a:p>
          </p:txBody>
        </p:sp>
        <p:sp>
          <p:nvSpPr>
            <p:cNvPr id="58459" name="Rectangle 137"/>
            <p:cNvSpPr>
              <a:spLocks noChangeArrowheads="1"/>
            </p:cNvSpPr>
            <p:nvPr/>
          </p:nvSpPr>
          <p:spPr bwMode="auto">
            <a:xfrm>
              <a:off x="978" y="2951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361</a:t>
              </a:r>
            </a:p>
          </p:txBody>
        </p:sp>
        <p:sp>
          <p:nvSpPr>
            <p:cNvPr id="58460" name="Rectangle 138"/>
            <p:cNvSpPr>
              <a:spLocks noChangeArrowheads="1"/>
            </p:cNvSpPr>
            <p:nvPr/>
          </p:nvSpPr>
          <p:spPr bwMode="auto">
            <a:xfrm>
              <a:off x="1207" y="2951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321</a:t>
              </a:r>
            </a:p>
          </p:txBody>
        </p:sp>
        <p:sp>
          <p:nvSpPr>
            <p:cNvPr id="58461" name="Rectangle 139"/>
            <p:cNvSpPr>
              <a:spLocks noChangeArrowheads="1"/>
            </p:cNvSpPr>
            <p:nvPr/>
          </p:nvSpPr>
          <p:spPr bwMode="auto">
            <a:xfrm>
              <a:off x="1477" y="2951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284</a:t>
              </a:r>
            </a:p>
          </p:txBody>
        </p:sp>
        <p:sp>
          <p:nvSpPr>
            <p:cNvPr id="58462" name="Rectangle 140"/>
            <p:cNvSpPr>
              <a:spLocks noChangeArrowheads="1"/>
            </p:cNvSpPr>
            <p:nvPr/>
          </p:nvSpPr>
          <p:spPr bwMode="auto">
            <a:xfrm>
              <a:off x="1748" y="2951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236</a:t>
              </a:r>
            </a:p>
          </p:txBody>
        </p:sp>
        <p:sp>
          <p:nvSpPr>
            <p:cNvPr id="58463" name="Rectangle 141"/>
            <p:cNvSpPr>
              <a:spLocks noChangeArrowheads="1"/>
            </p:cNvSpPr>
            <p:nvPr/>
          </p:nvSpPr>
          <p:spPr bwMode="auto">
            <a:xfrm>
              <a:off x="2018" y="2951"/>
              <a:ext cx="1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204</a:t>
              </a:r>
            </a:p>
          </p:txBody>
        </p:sp>
        <p:sp>
          <p:nvSpPr>
            <p:cNvPr id="58464" name="Rectangle 142"/>
            <p:cNvSpPr>
              <a:spLocks noChangeArrowheads="1"/>
            </p:cNvSpPr>
            <p:nvPr/>
          </p:nvSpPr>
          <p:spPr bwMode="auto">
            <a:xfrm>
              <a:off x="2289" y="2951"/>
              <a:ext cx="18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160</a:t>
              </a:r>
            </a:p>
          </p:txBody>
        </p:sp>
        <p:sp>
          <p:nvSpPr>
            <p:cNvPr id="58465" name="Rectangle 143"/>
            <p:cNvSpPr>
              <a:spLocks noChangeArrowheads="1"/>
            </p:cNvSpPr>
            <p:nvPr/>
          </p:nvSpPr>
          <p:spPr bwMode="auto">
            <a:xfrm>
              <a:off x="2559" y="2951"/>
              <a:ext cx="185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104</a:t>
              </a:r>
            </a:p>
          </p:txBody>
        </p:sp>
        <p:sp>
          <p:nvSpPr>
            <p:cNvPr id="58466" name="Rectangle 144"/>
            <p:cNvSpPr>
              <a:spLocks noChangeArrowheads="1"/>
            </p:cNvSpPr>
            <p:nvPr/>
          </p:nvSpPr>
          <p:spPr bwMode="auto">
            <a:xfrm>
              <a:off x="2853" y="2951"/>
              <a:ext cx="13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65</a:t>
              </a:r>
            </a:p>
          </p:txBody>
        </p:sp>
        <p:sp>
          <p:nvSpPr>
            <p:cNvPr id="58467" name="Rectangle 145"/>
            <p:cNvSpPr>
              <a:spLocks noChangeArrowheads="1"/>
            </p:cNvSpPr>
            <p:nvPr/>
          </p:nvSpPr>
          <p:spPr bwMode="auto">
            <a:xfrm>
              <a:off x="3124" y="2951"/>
              <a:ext cx="12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23</a:t>
              </a:r>
            </a:p>
          </p:txBody>
        </p:sp>
        <p:sp>
          <p:nvSpPr>
            <p:cNvPr id="58468" name="Rectangle 146"/>
            <p:cNvSpPr>
              <a:spLocks noChangeArrowheads="1"/>
            </p:cNvSpPr>
            <p:nvPr/>
          </p:nvSpPr>
          <p:spPr bwMode="auto">
            <a:xfrm>
              <a:off x="130" y="2822"/>
              <a:ext cx="487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FF3399"/>
                  </a:solidFill>
                </a:rPr>
                <a:t>ABC/3TC</a:t>
              </a:r>
            </a:p>
          </p:txBody>
        </p:sp>
        <p:sp>
          <p:nvSpPr>
            <p:cNvPr id="58469" name="Rectangle 147"/>
            <p:cNvSpPr>
              <a:spLocks noChangeArrowheads="1"/>
            </p:cNvSpPr>
            <p:nvPr/>
          </p:nvSpPr>
          <p:spPr bwMode="auto">
            <a:xfrm>
              <a:off x="130" y="2951"/>
              <a:ext cx="460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TDF/FTC</a:t>
              </a:r>
            </a:p>
          </p:txBody>
        </p:sp>
        <p:sp>
          <p:nvSpPr>
            <p:cNvPr id="58470" name="Rectangle 148"/>
            <p:cNvSpPr>
              <a:spLocks noChangeArrowheads="1"/>
            </p:cNvSpPr>
            <p:nvPr/>
          </p:nvSpPr>
          <p:spPr bwMode="auto">
            <a:xfrm>
              <a:off x="68" y="2684"/>
              <a:ext cx="53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n à risque</a:t>
              </a:r>
            </a:p>
          </p:txBody>
        </p:sp>
        <p:sp>
          <p:nvSpPr>
            <p:cNvPr id="58471" name="Rectangle 151"/>
            <p:cNvSpPr>
              <a:spLocks noChangeArrowheads="1"/>
            </p:cNvSpPr>
            <p:nvPr/>
          </p:nvSpPr>
          <p:spPr bwMode="auto">
            <a:xfrm rot="-5400000">
              <a:off x="-343" y="1626"/>
              <a:ext cx="13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 i="0">
                  <a:solidFill>
                    <a:srgbClr val="000066"/>
                  </a:solidFill>
                </a:rPr>
                <a:t>Probabilité d’absence</a:t>
              </a:r>
              <a:br>
                <a:rPr lang="fr-FR" sz="1200" i="0">
                  <a:solidFill>
                    <a:srgbClr val="000066"/>
                  </a:solidFill>
                </a:rPr>
              </a:br>
              <a:r>
                <a:rPr lang="fr-FR" sz="1200" i="0">
                  <a:solidFill>
                    <a:srgbClr val="000066"/>
                  </a:solidFill>
                </a:rPr>
                <a:t>d’échec virologique  (%)</a:t>
              </a:r>
            </a:p>
          </p:txBody>
        </p:sp>
      </p:grpSp>
      <p:sp>
        <p:nvSpPr>
          <p:cNvPr id="58395" name="Rectangle 155"/>
          <p:cNvSpPr>
            <a:spLocks noChangeArrowheads="1"/>
          </p:cNvSpPr>
          <p:nvPr/>
        </p:nvSpPr>
        <p:spPr bwMode="auto">
          <a:xfrm>
            <a:off x="387350" y="1158875"/>
            <a:ext cx="5694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Délai de survenue de l’échec virologique</a:t>
            </a:r>
          </a:p>
        </p:txBody>
      </p:sp>
      <p:grpSp>
        <p:nvGrpSpPr>
          <p:cNvPr id="58397" name="Group 10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839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839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2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158"/>
          <p:cNvGrpSpPr>
            <a:grpSpLocks/>
          </p:cNvGrpSpPr>
          <p:nvPr/>
        </p:nvGrpSpPr>
        <p:grpSpPr bwMode="auto">
          <a:xfrm>
            <a:off x="155575" y="2025650"/>
            <a:ext cx="4365625" cy="2946400"/>
            <a:chOff x="98" y="1220"/>
            <a:chExt cx="2750" cy="1856"/>
          </a:xfrm>
        </p:grpSpPr>
        <p:sp>
          <p:nvSpPr>
            <p:cNvPr id="60500" name="Rectangle 35"/>
            <p:cNvSpPr>
              <a:spLocks noChangeArrowheads="1"/>
            </p:cNvSpPr>
            <p:nvPr/>
          </p:nvSpPr>
          <p:spPr bwMode="auto">
            <a:xfrm>
              <a:off x="933" y="2654"/>
              <a:ext cx="13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000" b="1" i="0">
                  <a:solidFill>
                    <a:srgbClr val="000066"/>
                  </a:solidFill>
                </a:rPr>
                <a:t>Semaines depuis la randomisation</a:t>
              </a:r>
              <a:endParaRPr lang="fr-FR" sz="1000" i="0">
                <a:solidFill>
                  <a:srgbClr val="000066"/>
                </a:solidFill>
              </a:endParaRPr>
            </a:p>
          </p:txBody>
        </p:sp>
        <p:sp>
          <p:nvSpPr>
            <p:cNvPr id="60501" name="Rectangle 37"/>
            <p:cNvSpPr>
              <a:spLocks noChangeArrowheads="1"/>
            </p:cNvSpPr>
            <p:nvPr/>
          </p:nvSpPr>
          <p:spPr bwMode="auto">
            <a:xfrm>
              <a:off x="817" y="2021"/>
              <a:ext cx="2031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p &lt; 0,001, test du log-rank</a:t>
              </a:r>
              <a:endParaRPr lang="fr-FR" sz="1200" i="0">
                <a:solidFill>
                  <a:srgbClr val="000066"/>
                </a:solidFill>
              </a:endParaRPr>
            </a:p>
            <a:p>
              <a:r>
                <a:rPr lang="fr-FR" sz="1200" b="1" i="0">
                  <a:solidFill>
                    <a:srgbClr val="000066"/>
                  </a:solidFill>
                </a:rPr>
                <a:t>Rapport de risque : 1,87 (IC 95 % : 1,38-2,54)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0502" name="Line 11"/>
            <p:cNvSpPr>
              <a:spLocks noChangeShapeType="1"/>
            </p:cNvSpPr>
            <p:nvPr/>
          </p:nvSpPr>
          <p:spPr bwMode="auto">
            <a:xfrm flipH="1">
              <a:off x="2404" y="1705"/>
              <a:ext cx="222" cy="0"/>
            </a:xfrm>
            <a:prstGeom prst="line">
              <a:avLst/>
            </a:prstGeom>
            <a:noFill/>
            <a:ln w="28575">
              <a:solidFill>
                <a:srgbClr val="D60093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03" name="Freeform 12"/>
            <p:cNvSpPr>
              <a:spLocks/>
            </p:cNvSpPr>
            <p:nvPr/>
          </p:nvSpPr>
          <p:spPr bwMode="auto">
            <a:xfrm>
              <a:off x="654" y="1320"/>
              <a:ext cx="1750" cy="385"/>
            </a:xfrm>
            <a:custGeom>
              <a:avLst/>
              <a:gdLst>
                <a:gd name="T0" fmla="*/ 0 w 13309"/>
                <a:gd name="T1" fmla="*/ 0 h 2765"/>
                <a:gd name="T2" fmla="*/ 0 w 13309"/>
                <a:gd name="T3" fmla="*/ 0 h 2765"/>
                <a:gd name="T4" fmla="*/ 0 w 13309"/>
                <a:gd name="T5" fmla="*/ 0 h 2765"/>
                <a:gd name="T6" fmla="*/ 0 w 13309"/>
                <a:gd name="T7" fmla="*/ 0 h 2765"/>
                <a:gd name="T8" fmla="*/ 0 w 13309"/>
                <a:gd name="T9" fmla="*/ 0 h 2765"/>
                <a:gd name="T10" fmla="*/ 0 w 13309"/>
                <a:gd name="T11" fmla="*/ 0 h 2765"/>
                <a:gd name="T12" fmla="*/ 0 w 13309"/>
                <a:gd name="T13" fmla="*/ 0 h 2765"/>
                <a:gd name="T14" fmla="*/ 0 w 13309"/>
                <a:gd name="T15" fmla="*/ 0 h 2765"/>
                <a:gd name="T16" fmla="*/ 0 w 13309"/>
                <a:gd name="T17" fmla="*/ 0 h 2765"/>
                <a:gd name="T18" fmla="*/ 0 w 13309"/>
                <a:gd name="T19" fmla="*/ 0 h 2765"/>
                <a:gd name="T20" fmla="*/ 0 w 13309"/>
                <a:gd name="T21" fmla="*/ 0 h 2765"/>
                <a:gd name="T22" fmla="*/ 0 w 13309"/>
                <a:gd name="T23" fmla="*/ 0 h 2765"/>
                <a:gd name="T24" fmla="*/ 0 w 13309"/>
                <a:gd name="T25" fmla="*/ 0 h 2765"/>
                <a:gd name="T26" fmla="*/ 0 w 13309"/>
                <a:gd name="T27" fmla="*/ 0 h 2765"/>
                <a:gd name="T28" fmla="*/ 0 w 13309"/>
                <a:gd name="T29" fmla="*/ 0 h 2765"/>
                <a:gd name="T30" fmla="*/ 0 w 13309"/>
                <a:gd name="T31" fmla="*/ 0 h 2765"/>
                <a:gd name="T32" fmla="*/ 0 w 13309"/>
                <a:gd name="T33" fmla="*/ 0 h 2765"/>
                <a:gd name="T34" fmla="*/ 0 w 13309"/>
                <a:gd name="T35" fmla="*/ 0 h 27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309"/>
                <a:gd name="T55" fmla="*/ 0 h 2765"/>
                <a:gd name="T56" fmla="*/ 13309 w 13309"/>
                <a:gd name="T57" fmla="*/ 2765 h 276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309" h="2765">
                  <a:moveTo>
                    <a:pt x="0" y="0"/>
                  </a:moveTo>
                  <a:lnTo>
                    <a:pt x="0" y="316"/>
                  </a:lnTo>
                  <a:lnTo>
                    <a:pt x="1734" y="316"/>
                  </a:lnTo>
                  <a:lnTo>
                    <a:pt x="1738" y="316"/>
                  </a:lnTo>
                  <a:lnTo>
                    <a:pt x="1738" y="928"/>
                  </a:lnTo>
                  <a:lnTo>
                    <a:pt x="2892" y="928"/>
                  </a:lnTo>
                  <a:lnTo>
                    <a:pt x="2892" y="1410"/>
                  </a:lnTo>
                  <a:lnTo>
                    <a:pt x="4626" y="1410"/>
                  </a:lnTo>
                  <a:lnTo>
                    <a:pt x="4626" y="1821"/>
                  </a:lnTo>
                  <a:lnTo>
                    <a:pt x="6337" y="1821"/>
                  </a:lnTo>
                  <a:lnTo>
                    <a:pt x="6337" y="2245"/>
                  </a:lnTo>
                  <a:lnTo>
                    <a:pt x="8040" y="2245"/>
                  </a:lnTo>
                  <a:lnTo>
                    <a:pt x="8040" y="2564"/>
                  </a:lnTo>
                  <a:lnTo>
                    <a:pt x="11532" y="2564"/>
                  </a:lnTo>
                  <a:lnTo>
                    <a:pt x="11532" y="2634"/>
                  </a:lnTo>
                  <a:lnTo>
                    <a:pt x="13231" y="2634"/>
                  </a:lnTo>
                  <a:lnTo>
                    <a:pt x="13231" y="2765"/>
                  </a:lnTo>
                  <a:lnTo>
                    <a:pt x="13309" y="2765"/>
                  </a:lnTo>
                </a:path>
              </a:pathLst>
            </a:custGeom>
            <a:noFill/>
            <a:ln w="28575">
              <a:solidFill>
                <a:srgbClr val="D60093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04" name="Line 13"/>
            <p:cNvSpPr>
              <a:spLocks noChangeShapeType="1"/>
            </p:cNvSpPr>
            <p:nvPr/>
          </p:nvSpPr>
          <p:spPr bwMode="auto">
            <a:xfrm flipH="1">
              <a:off x="584" y="1261"/>
              <a:ext cx="7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05" name="Line 14"/>
            <p:cNvSpPr>
              <a:spLocks noChangeShapeType="1"/>
            </p:cNvSpPr>
            <p:nvPr/>
          </p:nvSpPr>
          <p:spPr bwMode="auto">
            <a:xfrm>
              <a:off x="654" y="1261"/>
              <a:ext cx="0" cy="59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06" name="Line 15"/>
            <p:cNvSpPr>
              <a:spLocks noChangeShapeType="1"/>
            </p:cNvSpPr>
            <p:nvPr/>
          </p:nvSpPr>
          <p:spPr bwMode="auto">
            <a:xfrm flipV="1">
              <a:off x="882" y="1320"/>
              <a:ext cx="0" cy="44"/>
            </a:xfrm>
            <a:prstGeom prst="line">
              <a:avLst/>
            </a:prstGeom>
            <a:noFill/>
            <a:ln w="14288">
              <a:solidFill>
                <a:srgbClr val="3366CC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07" name="Line 16"/>
            <p:cNvSpPr>
              <a:spLocks noChangeShapeType="1"/>
            </p:cNvSpPr>
            <p:nvPr/>
          </p:nvSpPr>
          <p:spPr bwMode="auto">
            <a:xfrm flipH="1">
              <a:off x="654" y="1320"/>
              <a:ext cx="228" cy="0"/>
            </a:xfrm>
            <a:prstGeom prst="line">
              <a:avLst/>
            </a:prstGeom>
            <a:noFill/>
            <a:ln w="14288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08" name="Freeform 17"/>
            <p:cNvSpPr>
              <a:spLocks/>
            </p:cNvSpPr>
            <p:nvPr/>
          </p:nvSpPr>
          <p:spPr bwMode="auto">
            <a:xfrm>
              <a:off x="882" y="1364"/>
              <a:ext cx="1739" cy="228"/>
            </a:xfrm>
            <a:custGeom>
              <a:avLst/>
              <a:gdLst>
                <a:gd name="T0" fmla="*/ 0 w 13232"/>
                <a:gd name="T1" fmla="*/ 0 h 1636"/>
                <a:gd name="T2" fmla="*/ 0 w 13232"/>
                <a:gd name="T3" fmla="*/ 0 h 1636"/>
                <a:gd name="T4" fmla="*/ 0 w 13232"/>
                <a:gd name="T5" fmla="*/ 0 h 1636"/>
                <a:gd name="T6" fmla="*/ 0 w 13232"/>
                <a:gd name="T7" fmla="*/ 0 h 1636"/>
                <a:gd name="T8" fmla="*/ 0 w 13232"/>
                <a:gd name="T9" fmla="*/ 0 h 1636"/>
                <a:gd name="T10" fmla="*/ 0 w 13232"/>
                <a:gd name="T11" fmla="*/ 0 h 1636"/>
                <a:gd name="T12" fmla="*/ 0 w 13232"/>
                <a:gd name="T13" fmla="*/ 0 h 1636"/>
                <a:gd name="T14" fmla="*/ 0 w 13232"/>
                <a:gd name="T15" fmla="*/ 0 h 1636"/>
                <a:gd name="T16" fmla="*/ 0 w 13232"/>
                <a:gd name="T17" fmla="*/ 0 h 1636"/>
                <a:gd name="T18" fmla="*/ 0 w 13232"/>
                <a:gd name="T19" fmla="*/ 0 h 1636"/>
                <a:gd name="T20" fmla="*/ 0 w 13232"/>
                <a:gd name="T21" fmla="*/ 0 h 1636"/>
                <a:gd name="T22" fmla="*/ 0 w 13232"/>
                <a:gd name="T23" fmla="*/ 0 h 1636"/>
                <a:gd name="T24" fmla="*/ 0 w 13232"/>
                <a:gd name="T25" fmla="*/ 0 h 1636"/>
                <a:gd name="T26" fmla="*/ 0 w 13232"/>
                <a:gd name="T27" fmla="*/ 0 h 1636"/>
                <a:gd name="T28" fmla="*/ 0 w 13232"/>
                <a:gd name="T29" fmla="*/ 0 h 1636"/>
                <a:gd name="T30" fmla="*/ 0 w 13232"/>
                <a:gd name="T31" fmla="*/ 0 h 1636"/>
                <a:gd name="T32" fmla="*/ 0 w 13232"/>
                <a:gd name="T33" fmla="*/ 0 h 16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232"/>
                <a:gd name="T52" fmla="*/ 0 h 1636"/>
                <a:gd name="T53" fmla="*/ 13232 w 13232"/>
                <a:gd name="T54" fmla="*/ 1636 h 16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232" h="1636">
                  <a:moveTo>
                    <a:pt x="13232" y="1636"/>
                  </a:moveTo>
                  <a:lnTo>
                    <a:pt x="13232" y="1326"/>
                  </a:lnTo>
                  <a:lnTo>
                    <a:pt x="11511" y="1326"/>
                  </a:lnTo>
                  <a:lnTo>
                    <a:pt x="11511" y="1182"/>
                  </a:lnTo>
                  <a:lnTo>
                    <a:pt x="9881" y="1182"/>
                  </a:lnTo>
                  <a:lnTo>
                    <a:pt x="9881" y="1104"/>
                  </a:lnTo>
                  <a:lnTo>
                    <a:pt x="8064" y="1104"/>
                  </a:lnTo>
                  <a:lnTo>
                    <a:pt x="8064" y="829"/>
                  </a:lnTo>
                  <a:lnTo>
                    <a:pt x="6280" y="829"/>
                  </a:lnTo>
                  <a:lnTo>
                    <a:pt x="6280" y="728"/>
                  </a:lnTo>
                  <a:lnTo>
                    <a:pt x="4611" y="728"/>
                  </a:lnTo>
                  <a:lnTo>
                    <a:pt x="4611" y="454"/>
                  </a:lnTo>
                  <a:lnTo>
                    <a:pt x="2872" y="454"/>
                  </a:lnTo>
                  <a:lnTo>
                    <a:pt x="2872" y="162"/>
                  </a:lnTo>
                  <a:lnTo>
                    <a:pt x="1171" y="162"/>
                  </a:lnTo>
                  <a:lnTo>
                    <a:pt x="1171" y="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09" name="Rectangle 18"/>
            <p:cNvSpPr>
              <a:spLocks noChangeArrowheads="1"/>
            </p:cNvSpPr>
            <p:nvPr/>
          </p:nvSpPr>
          <p:spPr bwMode="auto">
            <a:xfrm>
              <a:off x="565" y="2537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0" name="Rectangle 19"/>
            <p:cNvSpPr>
              <a:spLocks noChangeArrowheads="1"/>
            </p:cNvSpPr>
            <p:nvPr/>
          </p:nvSpPr>
          <p:spPr bwMode="auto">
            <a:xfrm>
              <a:off x="621" y="2537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1" name="Rectangle 20"/>
            <p:cNvSpPr>
              <a:spLocks noChangeArrowheads="1"/>
            </p:cNvSpPr>
            <p:nvPr/>
          </p:nvSpPr>
          <p:spPr bwMode="auto">
            <a:xfrm>
              <a:off x="841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2" name="Rectangle 21"/>
            <p:cNvSpPr>
              <a:spLocks noChangeArrowheads="1"/>
            </p:cNvSpPr>
            <p:nvPr/>
          </p:nvSpPr>
          <p:spPr bwMode="auto">
            <a:xfrm>
              <a:off x="999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3" name="Rectangle 22"/>
            <p:cNvSpPr>
              <a:spLocks noChangeArrowheads="1"/>
            </p:cNvSpPr>
            <p:nvPr/>
          </p:nvSpPr>
          <p:spPr bwMode="auto">
            <a:xfrm>
              <a:off x="1225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4" name="Rectangle 23"/>
            <p:cNvSpPr>
              <a:spLocks noChangeArrowheads="1"/>
            </p:cNvSpPr>
            <p:nvPr/>
          </p:nvSpPr>
          <p:spPr bwMode="auto">
            <a:xfrm>
              <a:off x="1451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5" name="Rectangle 24"/>
            <p:cNvSpPr>
              <a:spLocks noChangeArrowheads="1"/>
            </p:cNvSpPr>
            <p:nvPr/>
          </p:nvSpPr>
          <p:spPr bwMode="auto">
            <a:xfrm>
              <a:off x="1678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60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6" name="Rectangle 25"/>
            <p:cNvSpPr>
              <a:spLocks noChangeArrowheads="1"/>
            </p:cNvSpPr>
            <p:nvPr/>
          </p:nvSpPr>
          <p:spPr bwMode="auto">
            <a:xfrm>
              <a:off x="1904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72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7" name="Rectangle 26"/>
            <p:cNvSpPr>
              <a:spLocks noChangeArrowheads="1"/>
            </p:cNvSpPr>
            <p:nvPr/>
          </p:nvSpPr>
          <p:spPr bwMode="auto">
            <a:xfrm>
              <a:off x="2131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84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8" name="Rectangle 27"/>
            <p:cNvSpPr>
              <a:spLocks noChangeArrowheads="1"/>
            </p:cNvSpPr>
            <p:nvPr/>
          </p:nvSpPr>
          <p:spPr bwMode="auto">
            <a:xfrm>
              <a:off x="2357" y="25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96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19" name="Rectangle 28"/>
            <p:cNvSpPr>
              <a:spLocks noChangeArrowheads="1"/>
            </p:cNvSpPr>
            <p:nvPr/>
          </p:nvSpPr>
          <p:spPr bwMode="auto">
            <a:xfrm>
              <a:off x="2565" y="25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108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0" name="Rectangle 29"/>
            <p:cNvSpPr>
              <a:spLocks noChangeArrowheads="1"/>
            </p:cNvSpPr>
            <p:nvPr/>
          </p:nvSpPr>
          <p:spPr bwMode="auto">
            <a:xfrm>
              <a:off x="490" y="2451"/>
              <a:ext cx="3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1" name="Rectangle 30"/>
            <p:cNvSpPr>
              <a:spLocks noChangeArrowheads="1"/>
            </p:cNvSpPr>
            <p:nvPr/>
          </p:nvSpPr>
          <p:spPr bwMode="auto">
            <a:xfrm>
              <a:off x="452" y="2205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2" name="Rectangle 31"/>
            <p:cNvSpPr>
              <a:spLocks noChangeArrowheads="1"/>
            </p:cNvSpPr>
            <p:nvPr/>
          </p:nvSpPr>
          <p:spPr bwMode="auto">
            <a:xfrm>
              <a:off x="452" y="1958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3" name="Rectangle 32"/>
            <p:cNvSpPr>
              <a:spLocks noChangeArrowheads="1"/>
            </p:cNvSpPr>
            <p:nvPr/>
          </p:nvSpPr>
          <p:spPr bwMode="auto">
            <a:xfrm>
              <a:off x="452" y="171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60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4" name="Rectangle 33"/>
            <p:cNvSpPr>
              <a:spLocks noChangeArrowheads="1"/>
            </p:cNvSpPr>
            <p:nvPr/>
          </p:nvSpPr>
          <p:spPr bwMode="auto">
            <a:xfrm>
              <a:off x="452" y="146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80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5" name="Rectangle 34"/>
            <p:cNvSpPr>
              <a:spLocks noChangeArrowheads="1"/>
            </p:cNvSpPr>
            <p:nvPr/>
          </p:nvSpPr>
          <p:spPr bwMode="auto">
            <a:xfrm>
              <a:off x="415" y="122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100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26" name="Rectangle 38"/>
            <p:cNvSpPr>
              <a:spLocks noChangeArrowheads="1"/>
            </p:cNvSpPr>
            <p:nvPr/>
          </p:nvSpPr>
          <p:spPr bwMode="auto">
            <a:xfrm>
              <a:off x="1590" y="1345"/>
              <a:ext cx="117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TDF/FTC (68 événements)</a:t>
              </a:r>
            </a:p>
          </p:txBody>
        </p:sp>
        <p:sp>
          <p:nvSpPr>
            <p:cNvPr id="60527" name="Rectangle 39"/>
            <p:cNvSpPr>
              <a:spLocks noChangeArrowheads="1"/>
            </p:cNvSpPr>
            <p:nvPr/>
          </p:nvSpPr>
          <p:spPr bwMode="auto">
            <a:xfrm>
              <a:off x="1603" y="1749"/>
              <a:ext cx="1245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ABC/3TC (114 événements)</a:t>
              </a:r>
            </a:p>
          </p:txBody>
        </p:sp>
        <p:sp>
          <p:nvSpPr>
            <p:cNvPr id="60528" name="Line 40"/>
            <p:cNvSpPr>
              <a:spLocks noChangeShapeType="1"/>
            </p:cNvSpPr>
            <p:nvPr/>
          </p:nvSpPr>
          <p:spPr bwMode="auto">
            <a:xfrm>
              <a:off x="1942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29" name="Line 41"/>
            <p:cNvSpPr>
              <a:spLocks noChangeShapeType="1"/>
            </p:cNvSpPr>
            <p:nvPr/>
          </p:nvSpPr>
          <p:spPr bwMode="auto">
            <a:xfrm>
              <a:off x="1489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0" name="Line 42"/>
            <p:cNvSpPr>
              <a:spLocks noChangeShapeType="1"/>
            </p:cNvSpPr>
            <p:nvPr/>
          </p:nvSpPr>
          <p:spPr bwMode="auto">
            <a:xfrm flipV="1">
              <a:off x="1716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1" name="Freeform 43"/>
            <p:cNvSpPr>
              <a:spLocks/>
            </p:cNvSpPr>
            <p:nvPr/>
          </p:nvSpPr>
          <p:spPr bwMode="auto">
            <a:xfrm>
              <a:off x="1263" y="2492"/>
              <a:ext cx="1359" cy="0"/>
            </a:xfrm>
            <a:custGeom>
              <a:avLst/>
              <a:gdLst>
                <a:gd name="T0" fmla="*/ 0 w 10343"/>
                <a:gd name="T1" fmla="*/ 0 w 10343"/>
                <a:gd name="T2" fmla="*/ 0 w 10343"/>
                <a:gd name="T3" fmla="*/ 0 w 10343"/>
                <a:gd name="T4" fmla="*/ 0 w 10343"/>
                <a:gd name="T5" fmla="*/ 0 w 10343"/>
                <a:gd name="T6" fmla="*/ 0 w 10343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w 10343"/>
                <a:gd name="T15" fmla="*/ 10343 w 10343"/>
              </a:gdLst>
              <a:ahLst/>
              <a:cxnLst>
                <a:cxn ang="T7">
                  <a:pos x="T0" y="0"/>
                </a:cxn>
                <a:cxn ang="T8">
                  <a:pos x="T1" y="0"/>
                </a:cxn>
                <a:cxn ang="T9">
                  <a:pos x="T2" y="0"/>
                </a:cxn>
                <a:cxn ang="T10">
                  <a:pos x="T3" y="0"/>
                </a:cxn>
                <a:cxn ang="T11">
                  <a:pos x="T4" y="0"/>
                </a:cxn>
                <a:cxn ang="T12">
                  <a:pos x="T5" y="0"/>
                </a:cxn>
                <a:cxn ang="T13">
                  <a:pos x="T6" y="0"/>
                </a:cxn>
              </a:cxnLst>
              <a:rect l="T14" t="0" r="T15" b="0"/>
              <a:pathLst>
                <a:path w="10343">
                  <a:moveTo>
                    <a:pt x="10343" y="0"/>
                  </a:moveTo>
                  <a:lnTo>
                    <a:pt x="8618" y="0"/>
                  </a:lnTo>
                  <a:lnTo>
                    <a:pt x="6895" y="0"/>
                  </a:lnTo>
                  <a:lnTo>
                    <a:pt x="5171" y="0"/>
                  </a:lnTo>
                  <a:lnTo>
                    <a:pt x="3448" y="0"/>
                  </a:lnTo>
                  <a:lnTo>
                    <a:pt x="1724" y="0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32" name="Line 44"/>
            <p:cNvSpPr>
              <a:spLocks noChangeShapeType="1"/>
            </p:cNvSpPr>
            <p:nvPr/>
          </p:nvSpPr>
          <p:spPr bwMode="auto">
            <a:xfrm flipH="1">
              <a:off x="2622" y="2492"/>
              <a:ext cx="1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3" name="Line 45"/>
            <p:cNvSpPr>
              <a:spLocks noChangeShapeType="1"/>
            </p:cNvSpPr>
            <p:nvPr/>
          </p:nvSpPr>
          <p:spPr bwMode="auto">
            <a:xfrm>
              <a:off x="2622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4" name="Line 46"/>
            <p:cNvSpPr>
              <a:spLocks noChangeShapeType="1"/>
            </p:cNvSpPr>
            <p:nvPr/>
          </p:nvSpPr>
          <p:spPr bwMode="auto">
            <a:xfrm>
              <a:off x="2169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5" name="Line 47"/>
            <p:cNvSpPr>
              <a:spLocks noChangeShapeType="1"/>
            </p:cNvSpPr>
            <p:nvPr/>
          </p:nvSpPr>
          <p:spPr bwMode="auto">
            <a:xfrm flipV="1">
              <a:off x="2395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6" name="Freeform 48"/>
            <p:cNvSpPr>
              <a:spLocks/>
            </p:cNvSpPr>
            <p:nvPr/>
          </p:nvSpPr>
          <p:spPr bwMode="auto">
            <a:xfrm>
              <a:off x="584" y="1261"/>
              <a:ext cx="0" cy="1231"/>
            </a:xfrm>
            <a:custGeom>
              <a:avLst/>
              <a:gdLst>
                <a:gd name="T0" fmla="*/ 0 h 8817"/>
                <a:gd name="T1" fmla="*/ 0 h 8817"/>
                <a:gd name="T2" fmla="*/ 0 h 8817"/>
                <a:gd name="T3" fmla="*/ 0 h 8817"/>
                <a:gd name="T4" fmla="*/ 0 h 8817"/>
                <a:gd name="T5" fmla="*/ 0 h 88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h 8817"/>
                <a:gd name="T13" fmla="*/ 8817 h 8817"/>
              </a:gdLst>
              <a:ahLst/>
              <a:cxnLst>
                <a:cxn ang="T6">
                  <a:pos x="0" y="T0"/>
                </a:cxn>
                <a:cxn ang="T7">
                  <a:pos x="0" y="T1"/>
                </a:cxn>
                <a:cxn ang="T8">
                  <a:pos x="0" y="T2"/>
                </a:cxn>
                <a:cxn ang="T9">
                  <a:pos x="0" y="T3"/>
                </a:cxn>
                <a:cxn ang="T10">
                  <a:pos x="0" y="T4"/>
                </a:cxn>
                <a:cxn ang="T11">
                  <a:pos x="0" y="T5"/>
                </a:cxn>
              </a:cxnLst>
              <a:rect l="0" t="T12" r="0" b="T13"/>
              <a:pathLst>
                <a:path h="8817">
                  <a:moveTo>
                    <a:pt x="0" y="0"/>
                  </a:moveTo>
                  <a:lnTo>
                    <a:pt x="0" y="1764"/>
                  </a:lnTo>
                  <a:lnTo>
                    <a:pt x="0" y="3527"/>
                  </a:lnTo>
                  <a:lnTo>
                    <a:pt x="0" y="5291"/>
                  </a:lnTo>
                  <a:lnTo>
                    <a:pt x="0" y="7054"/>
                  </a:lnTo>
                  <a:lnTo>
                    <a:pt x="0" y="8817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37" name="Line 49"/>
            <p:cNvSpPr>
              <a:spLocks noChangeShapeType="1"/>
            </p:cNvSpPr>
            <p:nvPr/>
          </p:nvSpPr>
          <p:spPr bwMode="auto">
            <a:xfrm>
              <a:off x="1037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8" name="Line 50"/>
            <p:cNvSpPr>
              <a:spLocks noChangeShapeType="1"/>
            </p:cNvSpPr>
            <p:nvPr/>
          </p:nvSpPr>
          <p:spPr bwMode="auto">
            <a:xfrm flipV="1">
              <a:off x="1263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39" name="Line 51"/>
            <p:cNvSpPr>
              <a:spLocks noChangeShapeType="1"/>
            </p:cNvSpPr>
            <p:nvPr/>
          </p:nvSpPr>
          <p:spPr bwMode="auto">
            <a:xfrm flipH="1">
              <a:off x="1037" y="2492"/>
              <a:ext cx="226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0" name="Line 52"/>
            <p:cNvSpPr>
              <a:spLocks noChangeShapeType="1"/>
            </p:cNvSpPr>
            <p:nvPr/>
          </p:nvSpPr>
          <p:spPr bwMode="auto">
            <a:xfrm flipV="1">
              <a:off x="584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1" name="Line 53"/>
            <p:cNvSpPr>
              <a:spLocks noChangeShapeType="1"/>
            </p:cNvSpPr>
            <p:nvPr/>
          </p:nvSpPr>
          <p:spPr bwMode="auto">
            <a:xfrm>
              <a:off x="584" y="2492"/>
              <a:ext cx="56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2" name="Line 54"/>
            <p:cNvSpPr>
              <a:spLocks noChangeShapeType="1"/>
            </p:cNvSpPr>
            <p:nvPr/>
          </p:nvSpPr>
          <p:spPr bwMode="auto">
            <a:xfrm>
              <a:off x="640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3" name="Line 55"/>
            <p:cNvSpPr>
              <a:spLocks noChangeShapeType="1"/>
            </p:cNvSpPr>
            <p:nvPr/>
          </p:nvSpPr>
          <p:spPr bwMode="auto">
            <a:xfrm flipV="1">
              <a:off x="886" y="2492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4" name="Line 56"/>
            <p:cNvSpPr>
              <a:spLocks noChangeShapeType="1"/>
            </p:cNvSpPr>
            <p:nvPr/>
          </p:nvSpPr>
          <p:spPr bwMode="auto">
            <a:xfrm flipH="1">
              <a:off x="640" y="2492"/>
              <a:ext cx="246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5" name="Line 57"/>
            <p:cNvSpPr>
              <a:spLocks noChangeShapeType="1"/>
            </p:cNvSpPr>
            <p:nvPr/>
          </p:nvSpPr>
          <p:spPr bwMode="auto">
            <a:xfrm>
              <a:off x="886" y="2492"/>
              <a:ext cx="151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6" name="Line 58"/>
            <p:cNvSpPr>
              <a:spLocks noChangeShapeType="1"/>
            </p:cNvSpPr>
            <p:nvPr/>
          </p:nvSpPr>
          <p:spPr bwMode="auto">
            <a:xfrm flipH="1">
              <a:off x="540" y="2492"/>
              <a:ext cx="4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7" name="Line 59"/>
            <p:cNvSpPr>
              <a:spLocks noChangeShapeType="1"/>
            </p:cNvSpPr>
            <p:nvPr/>
          </p:nvSpPr>
          <p:spPr bwMode="auto">
            <a:xfrm flipH="1">
              <a:off x="540" y="2000"/>
              <a:ext cx="4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8" name="Line 60"/>
            <p:cNvSpPr>
              <a:spLocks noChangeShapeType="1"/>
            </p:cNvSpPr>
            <p:nvPr/>
          </p:nvSpPr>
          <p:spPr bwMode="auto">
            <a:xfrm>
              <a:off x="540" y="2246"/>
              <a:ext cx="4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49" name="Line 61"/>
            <p:cNvSpPr>
              <a:spLocks noChangeShapeType="1"/>
            </p:cNvSpPr>
            <p:nvPr/>
          </p:nvSpPr>
          <p:spPr bwMode="auto">
            <a:xfrm>
              <a:off x="540" y="1507"/>
              <a:ext cx="4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50" name="Line 62"/>
            <p:cNvSpPr>
              <a:spLocks noChangeShapeType="1"/>
            </p:cNvSpPr>
            <p:nvPr/>
          </p:nvSpPr>
          <p:spPr bwMode="auto">
            <a:xfrm>
              <a:off x="540" y="1754"/>
              <a:ext cx="4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51" name="Line 63"/>
            <p:cNvSpPr>
              <a:spLocks noChangeShapeType="1"/>
            </p:cNvSpPr>
            <p:nvPr/>
          </p:nvSpPr>
          <p:spPr bwMode="auto">
            <a:xfrm>
              <a:off x="540" y="1261"/>
              <a:ext cx="4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52" name="Rectangle 64"/>
            <p:cNvSpPr>
              <a:spLocks noChangeArrowheads="1"/>
            </p:cNvSpPr>
            <p:nvPr/>
          </p:nvSpPr>
          <p:spPr bwMode="auto">
            <a:xfrm>
              <a:off x="526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396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3" name="Rectangle 65"/>
            <p:cNvSpPr>
              <a:spLocks noChangeArrowheads="1"/>
            </p:cNvSpPr>
            <p:nvPr/>
          </p:nvSpPr>
          <p:spPr bwMode="auto">
            <a:xfrm>
              <a:off x="822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341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4" name="Rectangle 66"/>
            <p:cNvSpPr>
              <a:spLocks noChangeArrowheads="1"/>
            </p:cNvSpPr>
            <p:nvPr/>
          </p:nvSpPr>
          <p:spPr bwMode="auto">
            <a:xfrm>
              <a:off x="979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290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5" name="Rectangle 67"/>
            <p:cNvSpPr>
              <a:spLocks noChangeArrowheads="1"/>
            </p:cNvSpPr>
            <p:nvPr/>
          </p:nvSpPr>
          <p:spPr bwMode="auto">
            <a:xfrm>
              <a:off x="1206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247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6" name="Rectangle 68"/>
            <p:cNvSpPr>
              <a:spLocks noChangeArrowheads="1"/>
            </p:cNvSpPr>
            <p:nvPr/>
          </p:nvSpPr>
          <p:spPr bwMode="auto">
            <a:xfrm>
              <a:off x="1432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206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7" name="Rectangle 69"/>
            <p:cNvSpPr>
              <a:spLocks noChangeArrowheads="1"/>
            </p:cNvSpPr>
            <p:nvPr/>
          </p:nvSpPr>
          <p:spPr bwMode="auto">
            <a:xfrm>
              <a:off x="1659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173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8" name="Rectangle 70"/>
            <p:cNvSpPr>
              <a:spLocks noChangeArrowheads="1"/>
            </p:cNvSpPr>
            <p:nvPr/>
          </p:nvSpPr>
          <p:spPr bwMode="auto">
            <a:xfrm>
              <a:off x="1885" y="2882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124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59" name="Rectangle 71"/>
            <p:cNvSpPr>
              <a:spLocks noChangeArrowheads="1"/>
            </p:cNvSpPr>
            <p:nvPr/>
          </p:nvSpPr>
          <p:spPr bwMode="auto">
            <a:xfrm>
              <a:off x="2131" y="2882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78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0" name="Rectangle 72"/>
            <p:cNvSpPr>
              <a:spLocks noChangeArrowheads="1"/>
            </p:cNvSpPr>
            <p:nvPr/>
          </p:nvSpPr>
          <p:spPr bwMode="auto">
            <a:xfrm>
              <a:off x="2357" y="2882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1" name="Rectangle 73"/>
            <p:cNvSpPr>
              <a:spLocks noChangeArrowheads="1"/>
            </p:cNvSpPr>
            <p:nvPr/>
          </p:nvSpPr>
          <p:spPr bwMode="auto">
            <a:xfrm>
              <a:off x="2584" y="2882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19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2" name="Rectangle 74"/>
            <p:cNvSpPr>
              <a:spLocks noChangeArrowheads="1"/>
            </p:cNvSpPr>
            <p:nvPr/>
          </p:nvSpPr>
          <p:spPr bwMode="auto">
            <a:xfrm>
              <a:off x="526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397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3" name="Rectangle 75"/>
            <p:cNvSpPr>
              <a:spLocks noChangeArrowheads="1"/>
            </p:cNvSpPr>
            <p:nvPr/>
          </p:nvSpPr>
          <p:spPr bwMode="auto">
            <a:xfrm>
              <a:off x="822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355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4" name="Rectangle 76"/>
            <p:cNvSpPr>
              <a:spLocks noChangeArrowheads="1"/>
            </p:cNvSpPr>
            <p:nvPr/>
          </p:nvSpPr>
          <p:spPr bwMode="auto">
            <a:xfrm>
              <a:off x="979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316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5" name="Rectangle 77"/>
            <p:cNvSpPr>
              <a:spLocks noChangeArrowheads="1"/>
            </p:cNvSpPr>
            <p:nvPr/>
          </p:nvSpPr>
          <p:spPr bwMode="auto">
            <a:xfrm>
              <a:off x="1206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281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6" name="Rectangle 78"/>
            <p:cNvSpPr>
              <a:spLocks noChangeArrowheads="1"/>
            </p:cNvSpPr>
            <p:nvPr/>
          </p:nvSpPr>
          <p:spPr bwMode="auto">
            <a:xfrm>
              <a:off x="1432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235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7" name="Rectangle 79"/>
            <p:cNvSpPr>
              <a:spLocks noChangeArrowheads="1"/>
            </p:cNvSpPr>
            <p:nvPr/>
          </p:nvSpPr>
          <p:spPr bwMode="auto">
            <a:xfrm>
              <a:off x="1659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204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8" name="Rectangle 80"/>
            <p:cNvSpPr>
              <a:spLocks noChangeArrowheads="1"/>
            </p:cNvSpPr>
            <p:nvPr/>
          </p:nvSpPr>
          <p:spPr bwMode="auto">
            <a:xfrm>
              <a:off x="1885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158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69" name="Rectangle 81"/>
            <p:cNvSpPr>
              <a:spLocks noChangeArrowheads="1"/>
            </p:cNvSpPr>
            <p:nvPr/>
          </p:nvSpPr>
          <p:spPr bwMode="auto">
            <a:xfrm>
              <a:off x="2112" y="2980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101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70" name="Rectangle 82"/>
            <p:cNvSpPr>
              <a:spLocks noChangeArrowheads="1"/>
            </p:cNvSpPr>
            <p:nvPr/>
          </p:nvSpPr>
          <p:spPr bwMode="auto">
            <a:xfrm>
              <a:off x="2357" y="2980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63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71" name="Rectangle 83"/>
            <p:cNvSpPr>
              <a:spLocks noChangeArrowheads="1"/>
            </p:cNvSpPr>
            <p:nvPr/>
          </p:nvSpPr>
          <p:spPr bwMode="auto">
            <a:xfrm>
              <a:off x="2584" y="2980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21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72" name="Rectangle 84"/>
            <p:cNvSpPr>
              <a:spLocks noChangeArrowheads="1"/>
            </p:cNvSpPr>
            <p:nvPr/>
          </p:nvSpPr>
          <p:spPr bwMode="auto">
            <a:xfrm>
              <a:off x="132" y="2882"/>
              <a:ext cx="34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 b="1" i="0">
                  <a:solidFill>
                    <a:srgbClr val="FF3399"/>
                  </a:solidFill>
                </a:rPr>
                <a:t>ABC/3TC</a:t>
              </a:r>
            </a:p>
          </p:txBody>
        </p:sp>
        <p:sp>
          <p:nvSpPr>
            <p:cNvPr id="60573" name="Rectangle 85"/>
            <p:cNvSpPr>
              <a:spLocks noChangeArrowheads="1"/>
            </p:cNvSpPr>
            <p:nvPr/>
          </p:nvSpPr>
          <p:spPr bwMode="auto">
            <a:xfrm>
              <a:off x="132" y="2980"/>
              <a:ext cx="3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 b="1" i="0">
                  <a:solidFill>
                    <a:schemeClr val="hlink"/>
                  </a:solidFill>
                </a:rPr>
                <a:t>TDF/FTC</a:t>
              </a:r>
            </a:p>
          </p:txBody>
        </p:sp>
        <p:sp>
          <p:nvSpPr>
            <p:cNvPr id="60574" name="Rectangle 86"/>
            <p:cNvSpPr>
              <a:spLocks noChangeArrowheads="1"/>
            </p:cNvSpPr>
            <p:nvPr/>
          </p:nvSpPr>
          <p:spPr bwMode="auto">
            <a:xfrm>
              <a:off x="98" y="2775"/>
              <a:ext cx="3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n à risque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575" name="Rectangle 256"/>
            <p:cNvSpPr>
              <a:spLocks noChangeArrowheads="1"/>
            </p:cNvSpPr>
            <p:nvPr/>
          </p:nvSpPr>
          <p:spPr bwMode="auto">
            <a:xfrm rot="-5400000">
              <a:off x="-214" y="1760"/>
              <a:ext cx="96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000" b="1" i="0">
                  <a:solidFill>
                    <a:srgbClr val="000066"/>
                  </a:solidFill>
                </a:rPr>
                <a:t>Probabilité d’absence</a:t>
              </a:r>
            </a:p>
            <a:p>
              <a:pPr algn="ctr"/>
              <a:r>
                <a:rPr lang="fr-FR" sz="1000" b="1" i="0">
                  <a:solidFill>
                    <a:srgbClr val="000066"/>
                  </a:solidFill>
                </a:rPr>
                <a:t>d’échec thérapeutique</a:t>
              </a:r>
            </a:p>
          </p:txBody>
        </p:sp>
      </p:grpSp>
      <p:sp>
        <p:nvSpPr>
          <p:cNvPr id="60419" name="Rectangle 261"/>
          <p:cNvSpPr>
            <a:spLocks noChangeArrowheads="1"/>
          </p:cNvSpPr>
          <p:nvPr/>
        </p:nvSpPr>
        <p:spPr bwMode="auto">
          <a:xfrm>
            <a:off x="1042988" y="1195388"/>
            <a:ext cx="304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Délai de survenue </a:t>
            </a:r>
            <a:br>
              <a:rPr lang="fr-FR" sz="2000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de l’échec thérapeutique*</a:t>
            </a:r>
          </a:p>
        </p:txBody>
      </p:sp>
      <p:sp>
        <p:nvSpPr>
          <p:cNvPr id="60491" name="Rectangle 263"/>
          <p:cNvSpPr>
            <a:spLocks noChangeArrowheads="1"/>
          </p:cNvSpPr>
          <p:nvPr/>
        </p:nvSpPr>
        <p:spPr bwMode="auto">
          <a:xfrm>
            <a:off x="5427663" y="1195388"/>
            <a:ext cx="3540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Délai de survenue </a:t>
            </a:r>
            <a:br>
              <a:rPr lang="fr-FR" sz="2000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de la toxicité</a:t>
            </a:r>
          </a:p>
        </p:txBody>
      </p:sp>
      <p:grpSp>
        <p:nvGrpSpPr>
          <p:cNvPr id="60493" name="Group 16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049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049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60494" name="AutoShape 165"/>
          <p:cNvSpPr>
            <a:spLocks noChangeArrowheads="1"/>
          </p:cNvSpPr>
          <p:nvPr/>
        </p:nvSpPr>
        <p:spPr bwMode="auto">
          <a:xfrm>
            <a:off x="1174750" y="5164138"/>
            <a:ext cx="6651625" cy="709612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/>
            <a:r>
              <a:rPr lang="fr-FR" sz="1800" i="0">
                <a:solidFill>
                  <a:srgbClr val="000066"/>
                </a:solidFill>
              </a:rPr>
              <a:t>Echec thérapeutique : échec virologique ou modification 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des INTI (délai de survenue du 1</a:t>
            </a:r>
            <a:r>
              <a:rPr lang="fr-FR" sz="1800" i="0" baseline="30000">
                <a:solidFill>
                  <a:srgbClr val="000066"/>
                </a:solidFill>
              </a:rPr>
              <a:t>er</a:t>
            </a:r>
            <a:r>
              <a:rPr lang="fr-FR" sz="1800" i="0">
                <a:solidFill>
                  <a:srgbClr val="000066"/>
                </a:solidFill>
              </a:rPr>
              <a:t> événement)</a:t>
            </a:r>
          </a:p>
        </p:txBody>
      </p:sp>
      <p:sp>
        <p:nvSpPr>
          <p:cNvPr id="60495" name="Rectangle 158"/>
          <p:cNvSpPr>
            <a:spLocks noChangeArrowheads="1"/>
          </p:cNvSpPr>
          <p:nvPr/>
        </p:nvSpPr>
        <p:spPr bwMode="auto">
          <a:xfrm>
            <a:off x="727075" y="1784350"/>
            <a:ext cx="3460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100" b="1" i="0">
                <a:solidFill>
                  <a:srgbClr val="000066"/>
                </a:solidFill>
              </a:rPr>
              <a:t> %</a:t>
            </a:r>
            <a:endParaRPr lang="fr-FR" sz="3600"/>
          </a:p>
        </p:txBody>
      </p:sp>
      <p:grpSp>
        <p:nvGrpSpPr>
          <p:cNvPr id="60577" name="Group 161"/>
          <p:cNvGrpSpPr>
            <a:grpSpLocks/>
          </p:cNvGrpSpPr>
          <p:nvPr/>
        </p:nvGrpSpPr>
        <p:grpSpPr bwMode="auto">
          <a:xfrm>
            <a:off x="4813300" y="1784350"/>
            <a:ext cx="4330700" cy="3189288"/>
            <a:chOff x="3032" y="1124"/>
            <a:chExt cx="2728" cy="2009"/>
          </a:xfrm>
        </p:grpSpPr>
        <p:sp>
          <p:nvSpPr>
            <p:cNvPr id="60420" name="Rectangle 108"/>
            <p:cNvSpPr>
              <a:spLocks noChangeArrowheads="1"/>
            </p:cNvSpPr>
            <p:nvPr/>
          </p:nvSpPr>
          <p:spPr bwMode="auto">
            <a:xfrm>
              <a:off x="3532" y="2706"/>
              <a:ext cx="181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000" b="1" i="0">
                  <a:solidFill>
                    <a:srgbClr val="000066"/>
                  </a:solidFill>
                </a:rPr>
                <a:t>Semaines depuis la délivrance du traitement</a:t>
              </a:r>
              <a:endParaRPr lang="fr-FR" sz="1000" i="0">
                <a:solidFill>
                  <a:srgbClr val="000066"/>
                </a:solidFill>
              </a:endParaRPr>
            </a:p>
          </p:txBody>
        </p:sp>
        <p:sp>
          <p:nvSpPr>
            <p:cNvPr id="60421" name="Rectangle 110"/>
            <p:cNvSpPr>
              <a:spLocks noChangeArrowheads="1"/>
            </p:cNvSpPr>
            <p:nvPr/>
          </p:nvSpPr>
          <p:spPr bwMode="auto">
            <a:xfrm>
              <a:off x="3664" y="2122"/>
              <a:ext cx="209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p &lt; 0,001, test du log-rank</a:t>
              </a:r>
              <a:endParaRPr lang="fr-FR" sz="1200" i="0">
                <a:solidFill>
                  <a:srgbClr val="000066"/>
                </a:solidFill>
              </a:endParaRPr>
            </a:p>
            <a:p>
              <a:r>
                <a:rPr lang="fr-FR" sz="1200" b="1" i="0">
                  <a:solidFill>
                    <a:srgbClr val="000066"/>
                  </a:solidFill>
                </a:rPr>
                <a:t>Rapport de risque : 1,89 (IC 95 % : 1,43-2,50)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0422" name="Freeform 89"/>
            <p:cNvSpPr>
              <a:spLocks/>
            </p:cNvSpPr>
            <p:nvPr/>
          </p:nvSpPr>
          <p:spPr bwMode="auto">
            <a:xfrm>
              <a:off x="3562" y="1332"/>
              <a:ext cx="2006" cy="636"/>
            </a:xfrm>
            <a:custGeom>
              <a:avLst/>
              <a:gdLst>
                <a:gd name="T0" fmla="*/ 0 w 16052"/>
                <a:gd name="T1" fmla="*/ 0 h 4551"/>
                <a:gd name="T2" fmla="*/ 0 w 16052"/>
                <a:gd name="T3" fmla="*/ 0 h 4551"/>
                <a:gd name="T4" fmla="*/ 0 w 16052"/>
                <a:gd name="T5" fmla="*/ 0 h 4551"/>
                <a:gd name="T6" fmla="*/ 0 w 16052"/>
                <a:gd name="T7" fmla="*/ 0 h 4551"/>
                <a:gd name="T8" fmla="*/ 0 w 16052"/>
                <a:gd name="T9" fmla="*/ 0 h 4551"/>
                <a:gd name="T10" fmla="*/ 0 w 16052"/>
                <a:gd name="T11" fmla="*/ 0 h 4551"/>
                <a:gd name="T12" fmla="*/ 0 w 16052"/>
                <a:gd name="T13" fmla="*/ 0 h 4551"/>
                <a:gd name="T14" fmla="*/ 0 w 16052"/>
                <a:gd name="T15" fmla="*/ 0 h 4551"/>
                <a:gd name="T16" fmla="*/ 0 w 16052"/>
                <a:gd name="T17" fmla="*/ 0 h 4551"/>
                <a:gd name="T18" fmla="*/ 0 w 16052"/>
                <a:gd name="T19" fmla="*/ 0 h 4551"/>
                <a:gd name="T20" fmla="*/ 0 w 16052"/>
                <a:gd name="T21" fmla="*/ 0 h 4551"/>
                <a:gd name="T22" fmla="*/ 0 w 16052"/>
                <a:gd name="T23" fmla="*/ 0 h 4551"/>
                <a:gd name="T24" fmla="*/ 0 w 16052"/>
                <a:gd name="T25" fmla="*/ 0 h 4551"/>
                <a:gd name="T26" fmla="*/ 0 w 16052"/>
                <a:gd name="T27" fmla="*/ 0 h 4551"/>
                <a:gd name="T28" fmla="*/ 0 w 16052"/>
                <a:gd name="T29" fmla="*/ 0 h 4551"/>
                <a:gd name="T30" fmla="*/ 0 w 16052"/>
                <a:gd name="T31" fmla="*/ 0 h 4551"/>
                <a:gd name="T32" fmla="*/ 0 w 16052"/>
                <a:gd name="T33" fmla="*/ 0 h 4551"/>
                <a:gd name="T34" fmla="*/ 0 w 16052"/>
                <a:gd name="T35" fmla="*/ 0 h 4551"/>
                <a:gd name="T36" fmla="*/ 0 w 16052"/>
                <a:gd name="T37" fmla="*/ 0 h 4551"/>
                <a:gd name="T38" fmla="*/ 0 w 16052"/>
                <a:gd name="T39" fmla="*/ 0 h 4551"/>
                <a:gd name="T40" fmla="*/ 0 w 16052"/>
                <a:gd name="T41" fmla="*/ 0 h 4551"/>
                <a:gd name="T42" fmla="*/ 0 w 16052"/>
                <a:gd name="T43" fmla="*/ 0 h 4551"/>
                <a:gd name="T44" fmla="*/ 0 w 16052"/>
                <a:gd name="T45" fmla="*/ 0 h 4551"/>
                <a:gd name="T46" fmla="*/ 0 w 16052"/>
                <a:gd name="T47" fmla="*/ 0 h 4551"/>
                <a:gd name="T48" fmla="*/ 0 w 16052"/>
                <a:gd name="T49" fmla="*/ 0 h 4551"/>
                <a:gd name="T50" fmla="*/ 0 w 16052"/>
                <a:gd name="T51" fmla="*/ 0 h 4551"/>
                <a:gd name="T52" fmla="*/ 0 w 16052"/>
                <a:gd name="T53" fmla="*/ 0 h 4551"/>
                <a:gd name="T54" fmla="*/ 0 w 16052"/>
                <a:gd name="T55" fmla="*/ 0 h 4551"/>
                <a:gd name="T56" fmla="*/ 0 w 16052"/>
                <a:gd name="T57" fmla="*/ 0 h 4551"/>
                <a:gd name="T58" fmla="*/ 0 w 16052"/>
                <a:gd name="T59" fmla="*/ 0 h 4551"/>
                <a:gd name="T60" fmla="*/ 0 w 16052"/>
                <a:gd name="T61" fmla="*/ 0 h 4551"/>
                <a:gd name="T62" fmla="*/ 0 w 16052"/>
                <a:gd name="T63" fmla="*/ 0 h 4551"/>
                <a:gd name="T64" fmla="*/ 0 w 16052"/>
                <a:gd name="T65" fmla="*/ 0 h 4551"/>
                <a:gd name="T66" fmla="*/ 0 w 16052"/>
                <a:gd name="T67" fmla="*/ 0 h 4551"/>
                <a:gd name="T68" fmla="*/ 0 w 16052"/>
                <a:gd name="T69" fmla="*/ 0 h 4551"/>
                <a:gd name="T70" fmla="*/ 0 w 16052"/>
                <a:gd name="T71" fmla="*/ 0 h 4551"/>
                <a:gd name="T72" fmla="*/ 0 w 16052"/>
                <a:gd name="T73" fmla="*/ 0 h 4551"/>
                <a:gd name="T74" fmla="*/ 0 w 16052"/>
                <a:gd name="T75" fmla="*/ 0 h 4551"/>
                <a:gd name="T76" fmla="*/ 0 w 16052"/>
                <a:gd name="T77" fmla="*/ 0 h 4551"/>
                <a:gd name="T78" fmla="*/ 0 w 16052"/>
                <a:gd name="T79" fmla="*/ 0 h 45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052"/>
                <a:gd name="T121" fmla="*/ 0 h 4551"/>
                <a:gd name="T122" fmla="*/ 16052 w 16052"/>
                <a:gd name="T123" fmla="*/ 4551 h 4551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052" h="4551">
                  <a:moveTo>
                    <a:pt x="16052" y="4551"/>
                  </a:moveTo>
                  <a:lnTo>
                    <a:pt x="14628" y="4551"/>
                  </a:lnTo>
                  <a:lnTo>
                    <a:pt x="14628" y="4138"/>
                  </a:lnTo>
                  <a:lnTo>
                    <a:pt x="14254" y="4138"/>
                  </a:lnTo>
                  <a:lnTo>
                    <a:pt x="14254" y="3730"/>
                  </a:lnTo>
                  <a:lnTo>
                    <a:pt x="13861" y="3730"/>
                  </a:lnTo>
                  <a:lnTo>
                    <a:pt x="13861" y="3420"/>
                  </a:lnTo>
                  <a:lnTo>
                    <a:pt x="12994" y="3420"/>
                  </a:lnTo>
                  <a:lnTo>
                    <a:pt x="12994" y="3272"/>
                  </a:lnTo>
                  <a:lnTo>
                    <a:pt x="10237" y="3272"/>
                  </a:lnTo>
                  <a:lnTo>
                    <a:pt x="10237" y="3216"/>
                  </a:lnTo>
                  <a:lnTo>
                    <a:pt x="8949" y="3216"/>
                  </a:lnTo>
                  <a:lnTo>
                    <a:pt x="8949" y="3105"/>
                  </a:lnTo>
                  <a:lnTo>
                    <a:pt x="8684" y="3105"/>
                  </a:lnTo>
                  <a:lnTo>
                    <a:pt x="8684" y="3049"/>
                  </a:lnTo>
                  <a:lnTo>
                    <a:pt x="7374" y="3049"/>
                  </a:lnTo>
                  <a:lnTo>
                    <a:pt x="7374" y="2988"/>
                  </a:lnTo>
                  <a:lnTo>
                    <a:pt x="6957" y="2988"/>
                  </a:lnTo>
                  <a:lnTo>
                    <a:pt x="6957" y="2933"/>
                  </a:lnTo>
                  <a:lnTo>
                    <a:pt x="6855" y="2933"/>
                  </a:lnTo>
                  <a:lnTo>
                    <a:pt x="6855" y="2799"/>
                  </a:lnTo>
                  <a:lnTo>
                    <a:pt x="6552" y="2799"/>
                  </a:lnTo>
                  <a:lnTo>
                    <a:pt x="6552" y="2735"/>
                  </a:lnTo>
                  <a:lnTo>
                    <a:pt x="6113" y="2735"/>
                  </a:lnTo>
                  <a:lnTo>
                    <a:pt x="6113" y="2679"/>
                  </a:lnTo>
                  <a:lnTo>
                    <a:pt x="5817" y="2679"/>
                  </a:lnTo>
                  <a:lnTo>
                    <a:pt x="5817" y="2624"/>
                  </a:lnTo>
                  <a:lnTo>
                    <a:pt x="5391" y="2624"/>
                  </a:lnTo>
                  <a:lnTo>
                    <a:pt x="5391" y="2568"/>
                  </a:lnTo>
                  <a:lnTo>
                    <a:pt x="5113" y="2568"/>
                  </a:lnTo>
                  <a:lnTo>
                    <a:pt x="5113" y="2497"/>
                  </a:lnTo>
                  <a:lnTo>
                    <a:pt x="4854" y="2497"/>
                  </a:lnTo>
                  <a:lnTo>
                    <a:pt x="4854" y="2437"/>
                  </a:lnTo>
                  <a:lnTo>
                    <a:pt x="4444" y="2437"/>
                  </a:lnTo>
                  <a:lnTo>
                    <a:pt x="4444" y="2382"/>
                  </a:lnTo>
                  <a:lnTo>
                    <a:pt x="3503" y="2382"/>
                  </a:lnTo>
                  <a:lnTo>
                    <a:pt x="3503" y="2318"/>
                  </a:lnTo>
                  <a:lnTo>
                    <a:pt x="3360" y="2318"/>
                  </a:lnTo>
                  <a:lnTo>
                    <a:pt x="3360" y="2238"/>
                  </a:lnTo>
                  <a:lnTo>
                    <a:pt x="3295" y="2238"/>
                  </a:lnTo>
                  <a:lnTo>
                    <a:pt x="3295" y="2160"/>
                  </a:lnTo>
                  <a:lnTo>
                    <a:pt x="3027" y="2160"/>
                  </a:lnTo>
                  <a:lnTo>
                    <a:pt x="3027" y="2085"/>
                  </a:lnTo>
                  <a:lnTo>
                    <a:pt x="2628" y="2085"/>
                  </a:lnTo>
                  <a:lnTo>
                    <a:pt x="2628" y="2030"/>
                  </a:lnTo>
                  <a:lnTo>
                    <a:pt x="2322" y="2030"/>
                  </a:lnTo>
                  <a:lnTo>
                    <a:pt x="2322" y="1959"/>
                  </a:lnTo>
                  <a:lnTo>
                    <a:pt x="2229" y="1959"/>
                  </a:lnTo>
                  <a:lnTo>
                    <a:pt x="2229" y="1867"/>
                  </a:lnTo>
                  <a:lnTo>
                    <a:pt x="2054" y="1867"/>
                  </a:lnTo>
                  <a:lnTo>
                    <a:pt x="2054" y="1811"/>
                  </a:lnTo>
                  <a:lnTo>
                    <a:pt x="1911" y="1811"/>
                  </a:lnTo>
                  <a:lnTo>
                    <a:pt x="1911" y="1728"/>
                  </a:lnTo>
                  <a:lnTo>
                    <a:pt x="1615" y="1728"/>
                  </a:lnTo>
                  <a:lnTo>
                    <a:pt x="1615" y="1668"/>
                  </a:lnTo>
                  <a:lnTo>
                    <a:pt x="1414" y="1668"/>
                  </a:lnTo>
                  <a:lnTo>
                    <a:pt x="1414" y="1612"/>
                  </a:lnTo>
                  <a:lnTo>
                    <a:pt x="1188" y="1612"/>
                  </a:lnTo>
                  <a:lnTo>
                    <a:pt x="1188" y="1558"/>
                  </a:lnTo>
                  <a:lnTo>
                    <a:pt x="1096" y="1558"/>
                  </a:lnTo>
                  <a:lnTo>
                    <a:pt x="1096" y="1449"/>
                  </a:lnTo>
                  <a:lnTo>
                    <a:pt x="1034" y="1449"/>
                  </a:lnTo>
                  <a:lnTo>
                    <a:pt x="1034" y="1168"/>
                  </a:lnTo>
                  <a:lnTo>
                    <a:pt x="868" y="1168"/>
                  </a:lnTo>
                  <a:lnTo>
                    <a:pt x="868" y="1112"/>
                  </a:lnTo>
                  <a:lnTo>
                    <a:pt x="672" y="1112"/>
                  </a:lnTo>
                  <a:lnTo>
                    <a:pt x="672" y="1051"/>
                  </a:lnTo>
                  <a:lnTo>
                    <a:pt x="543" y="1051"/>
                  </a:lnTo>
                  <a:lnTo>
                    <a:pt x="543" y="995"/>
                  </a:lnTo>
                  <a:lnTo>
                    <a:pt x="451" y="995"/>
                  </a:lnTo>
                  <a:lnTo>
                    <a:pt x="451" y="750"/>
                  </a:lnTo>
                  <a:lnTo>
                    <a:pt x="293" y="750"/>
                  </a:lnTo>
                  <a:lnTo>
                    <a:pt x="293" y="677"/>
                  </a:lnTo>
                  <a:lnTo>
                    <a:pt x="206" y="677"/>
                  </a:lnTo>
                  <a:lnTo>
                    <a:pt x="206" y="537"/>
                  </a:lnTo>
                  <a:lnTo>
                    <a:pt x="141" y="537"/>
                  </a:lnTo>
                  <a:lnTo>
                    <a:pt x="141" y="449"/>
                  </a:lnTo>
                  <a:lnTo>
                    <a:pt x="58" y="449"/>
                  </a:lnTo>
                  <a:lnTo>
                    <a:pt x="58" y="309"/>
                  </a:lnTo>
                  <a:lnTo>
                    <a:pt x="0" y="309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D60093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3" name="Freeform 90"/>
            <p:cNvSpPr>
              <a:spLocks/>
            </p:cNvSpPr>
            <p:nvPr/>
          </p:nvSpPr>
          <p:spPr bwMode="auto">
            <a:xfrm>
              <a:off x="3551" y="1314"/>
              <a:ext cx="1960" cy="318"/>
            </a:xfrm>
            <a:custGeom>
              <a:avLst/>
              <a:gdLst>
                <a:gd name="T0" fmla="*/ 0 w 15681"/>
                <a:gd name="T1" fmla="*/ 0 h 2273"/>
                <a:gd name="T2" fmla="*/ 0 w 15681"/>
                <a:gd name="T3" fmla="*/ 0 h 2273"/>
                <a:gd name="T4" fmla="*/ 0 w 15681"/>
                <a:gd name="T5" fmla="*/ 0 h 2273"/>
                <a:gd name="T6" fmla="*/ 0 w 15681"/>
                <a:gd name="T7" fmla="*/ 0 h 2273"/>
                <a:gd name="T8" fmla="*/ 0 w 15681"/>
                <a:gd name="T9" fmla="*/ 0 h 2273"/>
                <a:gd name="T10" fmla="*/ 0 w 15681"/>
                <a:gd name="T11" fmla="*/ 0 h 2273"/>
                <a:gd name="T12" fmla="*/ 0 w 15681"/>
                <a:gd name="T13" fmla="*/ 0 h 2273"/>
                <a:gd name="T14" fmla="*/ 0 w 15681"/>
                <a:gd name="T15" fmla="*/ 0 h 2273"/>
                <a:gd name="T16" fmla="*/ 0 w 15681"/>
                <a:gd name="T17" fmla="*/ 0 h 2273"/>
                <a:gd name="T18" fmla="*/ 0 w 15681"/>
                <a:gd name="T19" fmla="*/ 0 h 2273"/>
                <a:gd name="T20" fmla="*/ 0 w 15681"/>
                <a:gd name="T21" fmla="*/ 0 h 2273"/>
                <a:gd name="T22" fmla="*/ 0 w 15681"/>
                <a:gd name="T23" fmla="*/ 0 h 2273"/>
                <a:gd name="T24" fmla="*/ 0 w 15681"/>
                <a:gd name="T25" fmla="*/ 0 h 2273"/>
                <a:gd name="T26" fmla="*/ 0 w 15681"/>
                <a:gd name="T27" fmla="*/ 0 h 2273"/>
                <a:gd name="T28" fmla="*/ 0 w 15681"/>
                <a:gd name="T29" fmla="*/ 0 h 2273"/>
                <a:gd name="T30" fmla="*/ 0 w 15681"/>
                <a:gd name="T31" fmla="*/ 0 h 2273"/>
                <a:gd name="T32" fmla="*/ 0 w 15681"/>
                <a:gd name="T33" fmla="*/ 0 h 2273"/>
                <a:gd name="T34" fmla="*/ 0 w 15681"/>
                <a:gd name="T35" fmla="*/ 0 h 2273"/>
                <a:gd name="T36" fmla="*/ 0 w 15681"/>
                <a:gd name="T37" fmla="*/ 0 h 2273"/>
                <a:gd name="T38" fmla="*/ 0 w 15681"/>
                <a:gd name="T39" fmla="*/ 0 h 2273"/>
                <a:gd name="T40" fmla="*/ 0 w 15681"/>
                <a:gd name="T41" fmla="*/ 0 h 2273"/>
                <a:gd name="T42" fmla="*/ 0 w 15681"/>
                <a:gd name="T43" fmla="*/ 0 h 2273"/>
                <a:gd name="T44" fmla="*/ 0 w 15681"/>
                <a:gd name="T45" fmla="*/ 0 h 2273"/>
                <a:gd name="T46" fmla="*/ 0 w 15681"/>
                <a:gd name="T47" fmla="*/ 0 h 2273"/>
                <a:gd name="T48" fmla="*/ 0 w 15681"/>
                <a:gd name="T49" fmla="*/ 0 h 2273"/>
                <a:gd name="T50" fmla="*/ 0 w 15681"/>
                <a:gd name="T51" fmla="*/ 0 h 2273"/>
                <a:gd name="T52" fmla="*/ 0 w 15681"/>
                <a:gd name="T53" fmla="*/ 0 h 2273"/>
                <a:gd name="T54" fmla="*/ 0 w 15681"/>
                <a:gd name="T55" fmla="*/ 0 h 2273"/>
                <a:gd name="T56" fmla="*/ 0 w 15681"/>
                <a:gd name="T57" fmla="*/ 0 h 2273"/>
                <a:gd name="T58" fmla="*/ 0 w 15681"/>
                <a:gd name="T59" fmla="*/ 0 h 2273"/>
                <a:gd name="T60" fmla="*/ 0 w 15681"/>
                <a:gd name="T61" fmla="*/ 0 h 2273"/>
                <a:gd name="T62" fmla="*/ 0 w 15681"/>
                <a:gd name="T63" fmla="*/ 0 h 2273"/>
                <a:gd name="T64" fmla="*/ 0 w 15681"/>
                <a:gd name="T65" fmla="*/ 0 h 2273"/>
                <a:gd name="T66" fmla="*/ 0 w 15681"/>
                <a:gd name="T67" fmla="*/ 0 h 2273"/>
                <a:gd name="T68" fmla="*/ 0 w 15681"/>
                <a:gd name="T69" fmla="*/ 0 h 2273"/>
                <a:gd name="T70" fmla="*/ 0 w 15681"/>
                <a:gd name="T71" fmla="*/ 0 h 2273"/>
                <a:gd name="T72" fmla="*/ 0 w 15681"/>
                <a:gd name="T73" fmla="*/ 0 h 2273"/>
                <a:gd name="T74" fmla="*/ 0 w 15681"/>
                <a:gd name="T75" fmla="*/ 0 h 2273"/>
                <a:gd name="T76" fmla="*/ 0 w 15681"/>
                <a:gd name="T77" fmla="*/ 0 h 2273"/>
                <a:gd name="T78" fmla="*/ 0 w 15681"/>
                <a:gd name="T79" fmla="*/ 0 h 2273"/>
                <a:gd name="T80" fmla="*/ 0 w 15681"/>
                <a:gd name="T81" fmla="*/ 0 h 2273"/>
                <a:gd name="T82" fmla="*/ 0 w 15681"/>
                <a:gd name="T83" fmla="*/ 0 h 2273"/>
                <a:gd name="T84" fmla="*/ 0 w 15681"/>
                <a:gd name="T85" fmla="*/ 0 h 2273"/>
                <a:gd name="T86" fmla="*/ 0 w 15681"/>
                <a:gd name="T87" fmla="*/ 0 h 2273"/>
                <a:gd name="T88" fmla="*/ 0 w 15681"/>
                <a:gd name="T89" fmla="*/ 0 h 2273"/>
                <a:gd name="T90" fmla="*/ 0 w 15681"/>
                <a:gd name="T91" fmla="*/ 0 h 2273"/>
                <a:gd name="T92" fmla="*/ 0 w 15681"/>
                <a:gd name="T93" fmla="*/ 0 h 2273"/>
                <a:gd name="T94" fmla="*/ 0 w 15681"/>
                <a:gd name="T95" fmla="*/ 0 h 2273"/>
                <a:gd name="T96" fmla="*/ 0 w 15681"/>
                <a:gd name="T97" fmla="*/ 0 h 2273"/>
                <a:gd name="T98" fmla="*/ 0 w 15681"/>
                <a:gd name="T99" fmla="*/ 0 h 2273"/>
                <a:gd name="T100" fmla="*/ 0 w 15681"/>
                <a:gd name="T101" fmla="*/ 0 h 2273"/>
                <a:gd name="T102" fmla="*/ 0 w 15681"/>
                <a:gd name="T103" fmla="*/ 0 h 2273"/>
                <a:gd name="T104" fmla="*/ 0 w 15681"/>
                <a:gd name="T105" fmla="*/ 0 h 2273"/>
                <a:gd name="T106" fmla="*/ 0 w 15681"/>
                <a:gd name="T107" fmla="*/ 0 h 2273"/>
                <a:gd name="T108" fmla="*/ 0 w 15681"/>
                <a:gd name="T109" fmla="*/ 0 h 2273"/>
                <a:gd name="T110" fmla="*/ 0 w 15681"/>
                <a:gd name="T111" fmla="*/ 0 h 227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681"/>
                <a:gd name="T169" fmla="*/ 0 h 2273"/>
                <a:gd name="T170" fmla="*/ 15681 w 15681"/>
                <a:gd name="T171" fmla="*/ 2273 h 227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681" h="2273">
                  <a:moveTo>
                    <a:pt x="15681" y="2273"/>
                  </a:moveTo>
                  <a:lnTo>
                    <a:pt x="13490" y="2273"/>
                  </a:lnTo>
                  <a:lnTo>
                    <a:pt x="13490" y="2144"/>
                  </a:lnTo>
                  <a:lnTo>
                    <a:pt x="12767" y="2144"/>
                  </a:lnTo>
                  <a:lnTo>
                    <a:pt x="12767" y="2032"/>
                  </a:lnTo>
                  <a:lnTo>
                    <a:pt x="11542" y="2032"/>
                  </a:lnTo>
                  <a:lnTo>
                    <a:pt x="11542" y="1971"/>
                  </a:lnTo>
                  <a:lnTo>
                    <a:pt x="9810" y="1971"/>
                  </a:lnTo>
                  <a:lnTo>
                    <a:pt x="9810" y="1916"/>
                  </a:lnTo>
                  <a:lnTo>
                    <a:pt x="8540" y="1916"/>
                  </a:lnTo>
                  <a:lnTo>
                    <a:pt x="8540" y="1846"/>
                  </a:lnTo>
                  <a:lnTo>
                    <a:pt x="8355" y="1846"/>
                  </a:lnTo>
                  <a:lnTo>
                    <a:pt x="8355" y="1767"/>
                  </a:lnTo>
                  <a:lnTo>
                    <a:pt x="7747" y="1767"/>
                  </a:lnTo>
                  <a:lnTo>
                    <a:pt x="7747" y="1702"/>
                  </a:lnTo>
                  <a:lnTo>
                    <a:pt x="6820" y="1702"/>
                  </a:lnTo>
                  <a:lnTo>
                    <a:pt x="6820" y="1628"/>
                  </a:lnTo>
                  <a:lnTo>
                    <a:pt x="5983" y="1628"/>
                  </a:lnTo>
                  <a:lnTo>
                    <a:pt x="5983" y="1572"/>
                  </a:lnTo>
                  <a:lnTo>
                    <a:pt x="4895" y="1572"/>
                  </a:lnTo>
                  <a:lnTo>
                    <a:pt x="4895" y="1508"/>
                  </a:lnTo>
                  <a:lnTo>
                    <a:pt x="4065" y="1508"/>
                  </a:lnTo>
                  <a:lnTo>
                    <a:pt x="4065" y="1438"/>
                  </a:lnTo>
                  <a:lnTo>
                    <a:pt x="3487" y="1438"/>
                  </a:lnTo>
                  <a:lnTo>
                    <a:pt x="3487" y="1350"/>
                  </a:lnTo>
                  <a:lnTo>
                    <a:pt x="3157" y="1350"/>
                  </a:lnTo>
                  <a:lnTo>
                    <a:pt x="3157" y="1281"/>
                  </a:lnTo>
                  <a:lnTo>
                    <a:pt x="2401" y="1281"/>
                  </a:lnTo>
                  <a:lnTo>
                    <a:pt x="2401" y="1226"/>
                  </a:lnTo>
                  <a:lnTo>
                    <a:pt x="1987" y="1226"/>
                  </a:lnTo>
                  <a:lnTo>
                    <a:pt x="1987" y="1161"/>
                  </a:lnTo>
                  <a:lnTo>
                    <a:pt x="1820" y="1161"/>
                  </a:lnTo>
                  <a:lnTo>
                    <a:pt x="1820" y="1090"/>
                  </a:lnTo>
                  <a:lnTo>
                    <a:pt x="1701" y="1090"/>
                  </a:lnTo>
                  <a:lnTo>
                    <a:pt x="1701" y="1035"/>
                  </a:lnTo>
                  <a:lnTo>
                    <a:pt x="1206" y="1035"/>
                  </a:lnTo>
                  <a:lnTo>
                    <a:pt x="1206" y="970"/>
                  </a:lnTo>
                  <a:lnTo>
                    <a:pt x="1051" y="970"/>
                  </a:lnTo>
                  <a:lnTo>
                    <a:pt x="1051" y="882"/>
                  </a:lnTo>
                  <a:lnTo>
                    <a:pt x="872" y="882"/>
                  </a:lnTo>
                  <a:lnTo>
                    <a:pt x="872" y="818"/>
                  </a:lnTo>
                  <a:lnTo>
                    <a:pt x="690" y="818"/>
                  </a:lnTo>
                  <a:lnTo>
                    <a:pt x="690" y="753"/>
                  </a:lnTo>
                  <a:lnTo>
                    <a:pt x="576" y="753"/>
                  </a:lnTo>
                  <a:lnTo>
                    <a:pt x="576" y="627"/>
                  </a:lnTo>
                  <a:lnTo>
                    <a:pt x="464" y="627"/>
                  </a:lnTo>
                  <a:lnTo>
                    <a:pt x="464" y="552"/>
                  </a:lnTo>
                  <a:lnTo>
                    <a:pt x="329" y="552"/>
                  </a:lnTo>
                  <a:lnTo>
                    <a:pt x="329" y="457"/>
                  </a:lnTo>
                  <a:lnTo>
                    <a:pt x="227" y="457"/>
                  </a:lnTo>
                  <a:lnTo>
                    <a:pt x="227" y="363"/>
                  </a:lnTo>
                  <a:lnTo>
                    <a:pt x="158" y="363"/>
                  </a:lnTo>
                  <a:lnTo>
                    <a:pt x="158" y="132"/>
                  </a:lnTo>
                  <a:lnTo>
                    <a:pt x="88" y="132"/>
                  </a:lnTo>
                  <a:lnTo>
                    <a:pt x="88" y="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4" name="Rectangle 91"/>
            <p:cNvSpPr>
              <a:spLocks noChangeArrowheads="1"/>
            </p:cNvSpPr>
            <p:nvPr/>
          </p:nvSpPr>
          <p:spPr bwMode="auto">
            <a:xfrm>
              <a:off x="3532" y="2593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5" name="Rectangle 92"/>
            <p:cNvSpPr>
              <a:spLocks noChangeArrowheads="1"/>
            </p:cNvSpPr>
            <p:nvPr/>
          </p:nvSpPr>
          <p:spPr bwMode="auto">
            <a:xfrm>
              <a:off x="3586" y="2593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6" name="Rectangle 93"/>
            <p:cNvSpPr>
              <a:spLocks noChangeArrowheads="1"/>
            </p:cNvSpPr>
            <p:nvPr/>
          </p:nvSpPr>
          <p:spPr bwMode="auto">
            <a:xfrm>
              <a:off x="3795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7" name="Rectangle 94"/>
            <p:cNvSpPr>
              <a:spLocks noChangeArrowheads="1"/>
            </p:cNvSpPr>
            <p:nvPr/>
          </p:nvSpPr>
          <p:spPr bwMode="auto">
            <a:xfrm>
              <a:off x="3945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8" name="Rectangle 95"/>
            <p:cNvSpPr>
              <a:spLocks noChangeArrowheads="1"/>
            </p:cNvSpPr>
            <p:nvPr/>
          </p:nvSpPr>
          <p:spPr bwMode="auto">
            <a:xfrm>
              <a:off x="4161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29" name="Rectangle 96"/>
            <p:cNvSpPr>
              <a:spLocks noChangeArrowheads="1"/>
            </p:cNvSpPr>
            <p:nvPr/>
          </p:nvSpPr>
          <p:spPr bwMode="auto">
            <a:xfrm>
              <a:off x="4376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0" name="Rectangle 97"/>
            <p:cNvSpPr>
              <a:spLocks noChangeArrowheads="1"/>
            </p:cNvSpPr>
            <p:nvPr/>
          </p:nvSpPr>
          <p:spPr bwMode="auto">
            <a:xfrm>
              <a:off x="4592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60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1" name="Rectangle 98"/>
            <p:cNvSpPr>
              <a:spLocks noChangeArrowheads="1"/>
            </p:cNvSpPr>
            <p:nvPr/>
          </p:nvSpPr>
          <p:spPr bwMode="auto">
            <a:xfrm>
              <a:off x="4807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72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2" name="Rectangle 99"/>
            <p:cNvSpPr>
              <a:spLocks noChangeArrowheads="1"/>
            </p:cNvSpPr>
            <p:nvPr/>
          </p:nvSpPr>
          <p:spPr bwMode="auto">
            <a:xfrm>
              <a:off x="5022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84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3" name="Rectangle 100"/>
            <p:cNvSpPr>
              <a:spLocks noChangeArrowheads="1"/>
            </p:cNvSpPr>
            <p:nvPr/>
          </p:nvSpPr>
          <p:spPr bwMode="auto">
            <a:xfrm>
              <a:off x="5238" y="2593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96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4" name="Rectangle 101"/>
            <p:cNvSpPr>
              <a:spLocks noChangeArrowheads="1"/>
            </p:cNvSpPr>
            <p:nvPr/>
          </p:nvSpPr>
          <p:spPr bwMode="auto">
            <a:xfrm>
              <a:off x="5435" y="2593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108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5" name="Rectangle 102"/>
            <p:cNvSpPr>
              <a:spLocks noChangeArrowheads="1"/>
            </p:cNvSpPr>
            <p:nvPr/>
          </p:nvSpPr>
          <p:spPr bwMode="auto">
            <a:xfrm>
              <a:off x="3462" y="2505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6" name="Rectangle 103"/>
            <p:cNvSpPr>
              <a:spLocks noChangeArrowheads="1"/>
            </p:cNvSpPr>
            <p:nvPr/>
          </p:nvSpPr>
          <p:spPr bwMode="auto">
            <a:xfrm>
              <a:off x="3426" y="2259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7" name="Rectangle 104"/>
            <p:cNvSpPr>
              <a:spLocks noChangeArrowheads="1"/>
            </p:cNvSpPr>
            <p:nvPr/>
          </p:nvSpPr>
          <p:spPr bwMode="auto">
            <a:xfrm>
              <a:off x="3426" y="2012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8" name="Rectangle 105"/>
            <p:cNvSpPr>
              <a:spLocks noChangeArrowheads="1"/>
            </p:cNvSpPr>
            <p:nvPr/>
          </p:nvSpPr>
          <p:spPr bwMode="auto">
            <a:xfrm>
              <a:off x="3426" y="1766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60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39" name="Rectangle 106"/>
            <p:cNvSpPr>
              <a:spLocks noChangeArrowheads="1"/>
            </p:cNvSpPr>
            <p:nvPr/>
          </p:nvSpPr>
          <p:spPr bwMode="auto">
            <a:xfrm>
              <a:off x="3426" y="1520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80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40" name="Rectangle 107"/>
            <p:cNvSpPr>
              <a:spLocks noChangeArrowheads="1"/>
            </p:cNvSpPr>
            <p:nvPr/>
          </p:nvSpPr>
          <p:spPr bwMode="auto">
            <a:xfrm>
              <a:off x="3390" y="1273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100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41" name="Rectangle 111"/>
            <p:cNvSpPr>
              <a:spLocks noChangeArrowheads="1"/>
            </p:cNvSpPr>
            <p:nvPr/>
          </p:nvSpPr>
          <p:spPr bwMode="auto">
            <a:xfrm>
              <a:off x="4229" y="1394"/>
              <a:ext cx="117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TDF/FTC (78 événements)</a:t>
              </a:r>
            </a:p>
          </p:txBody>
        </p:sp>
        <p:sp>
          <p:nvSpPr>
            <p:cNvPr id="60442" name="Rectangle 112"/>
            <p:cNvSpPr>
              <a:spLocks noChangeArrowheads="1"/>
            </p:cNvSpPr>
            <p:nvPr/>
          </p:nvSpPr>
          <p:spPr bwMode="auto">
            <a:xfrm>
              <a:off x="3970" y="1805"/>
              <a:ext cx="1245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ABC/3TC (130 événements)</a:t>
              </a:r>
            </a:p>
          </p:txBody>
        </p:sp>
        <p:sp>
          <p:nvSpPr>
            <p:cNvPr id="60443" name="Line 113"/>
            <p:cNvSpPr>
              <a:spLocks noChangeShapeType="1"/>
            </p:cNvSpPr>
            <p:nvPr/>
          </p:nvSpPr>
          <p:spPr bwMode="auto">
            <a:xfrm>
              <a:off x="4843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44" name="Line 114"/>
            <p:cNvSpPr>
              <a:spLocks noChangeShapeType="1"/>
            </p:cNvSpPr>
            <p:nvPr/>
          </p:nvSpPr>
          <p:spPr bwMode="auto">
            <a:xfrm>
              <a:off x="4412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45" name="Line 115"/>
            <p:cNvSpPr>
              <a:spLocks noChangeShapeType="1"/>
            </p:cNvSpPr>
            <p:nvPr/>
          </p:nvSpPr>
          <p:spPr bwMode="auto">
            <a:xfrm flipV="1">
              <a:off x="4628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46" name="Freeform 116"/>
            <p:cNvSpPr>
              <a:spLocks/>
            </p:cNvSpPr>
            <p:nvPr/>
          </p:nvSpPr>
          <p:spPr bwMode="auto">
            <a:xfrm>
              <a:off x="4197" y="2546"/>
              <a:ext cx="1292" cy="0"/>
            </a:xfrm>
            <a:custGeom>
              <a:avLst/>
              <a:gdLst>
                <a:gd name="T0" fmla="*/ 0 w 10339"/>
                <a:gd name="T1" fmla="*/ 0 w 10339"/>
                <a:gd name="T2" fmla="*/ 0 w 10339"/>
                <a:gd name="T3" fmla="*/ 0 w 10339"/>
                <a:gd name="T4" fmla="*/ 0 w 10339"/>
                <a:gd name="T5" fmla="*/ 0 w 10339"/>
                <a:gd name="T6" fmla="*/ 0 w 10339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w 10339"/>
                <a:gd name="T15" fmla="*/ 10339 w 10339"/>
              </a:gdLst>
              <a:ahLst/>
              <a:cxnLst>
                <a:cxn ang="T7">
                  <a:pos x="T0" y="0"/>
                </a:cxn>
                <a:cxn ang="T8">
                  <a:pos x="T1" y="0"/>
                </a:cxn>
                <a:cxn ang="T9">
                  <a:pos x="T2" y="0"/>
                </a:cxn>
                <a:cxn ang="T10">
                  <a:pos x="T3" y="0"/>
                </a:cxn>
                <a:cxn ang="T11">
                  <a:pos x="T4" y="0"/>
                </a:cxn>
                <a:cxn ang="T12">
                  <a:pos x="T5" y="0"/>
                </a:cxn>
                <a:cxn ang="T13">
                  <a:pos x="T6" y="0"/>
                </a:cxn>
              </a:cxnLst>
              <a:rect l="T14" t="0" r="T15" b="0"/>
              <a:pathLst>
                <a:path w="10339">
                  <a:moveTo>
                    <a:pt x="10339" y="0"/>
                  </a:moveTo>
                  <a:lnTo>
                    <a:pt x="8616" y="0"/>
                  </a:lnTo>
                  <a:lnTo>
                    <a:pt x="6893" y="0"/>
                  </a:lnTo>
                  <a:lnTo>
                    <a:pt x="5169" y="0"/>
                  </a:lnTo>
                  <a:lnTo>
                    <a:pt x="3447" y="0"/>
                  </a:lnTo>
                  <a:lnTo>
                    <a:pt x="1723" y="0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47" name="Line 117"/>
            <p:cNvSpPr>
              <a:spLocks noChangeShapeType="1"/>
            </p:cNvSpPr>
            <p:nvPr/>
          </p:nvSpPr>
          <p:spPr bwMode="auto">
            <a:xfrm flipH="1">
              <a:off x="5489" y="2546"/>
              <a:ext cx="1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48" name="Line 118"/>
            <p:cNvSpPr>
              <a:spLocks noChangeShapeType="1"/>
            </p:cNvSpPr>
            <p:nvPr/>
          </p:nvSpPr>
          <p:spPr bwMode="auto">
            <a:xfrm>
              <a:off x="5489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49" name="Line 119"/>
            <p:cNvSpPr>
              <a:spLocks noChangeShapeType="1"/>
            </p:cNvSpPr>
            <p:nvPr/>
          </p:nvSpPr>
          <p:spPr bwMode="auto">
            <a:xfrm>
              <a:off x="5059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0" name="Line 120"/>
            <p:cNvSpPr>
              <a:spLocks noChangeShapeType="1"/>
            </p:cNvSpPr>
            <p:nvPr/>
          </p:nvSpPr>
          <p:spPr bwMode="auto">
            <a:xfrm flipV="1">
              <a:off x="5274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1" name="Freeform 121"/>
            <p:cNvSpPr>
              <a:spLocks/>
            </p:cNvSpPr>
            <p:nvPr/>
          </p:nvSpPr>
          <p:spPr bwMode="auto">
            <a:xfrm>
              <a:off x="3551" y="1314"/>
              <a:ext cx="0" cy="1232"/>
            </a:xfrm>
            <a:custGeom>
              <a:avLst/>
              <a:gdLst>
                <a:gd name="T0" fmla="*/ 0 h 8817"/>
                <a:gd name="T1" fmla="*/ 0 h 8817"/>
                <a:gd name="T2" fmla="*/ 0 h 8817"/>
                <a:gd name="T3" fmla="*/ 0 h 8817"/>
                <a:gd name="T4" fmla="*/ 0 h 8817"/>
                <a:gd name="T5" fmla="*/ 0 h 88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h 8817"/>
                <a:gd name="T13" fmla="*/ 8817 h 8817"/>
              </a:gdLst>
              <a:ahLst/>
              <a:cxnLst>
                <a:cxn ang="T6">
                  <a:pos x="0" y="T0"/>
                </a:cxn>
                <a:cxn ang="T7">
                  <a:pos x="0" y="T1"/>
                </a:cxn>
                <a:cxn ang="T8">
                  <a:pos x="0" y="T2"/>
                </a:cxn>
                <a:cxn ang="T9">
                  <a:pos x="0" y="T3"/>
                </a:cxn>
                <a:cxn ang="T10">
                  <a:pos x="0" y="T4"/>
                </a:cxn>
                <a:cxn ang="T11">
                  <a:pos x="0" y="T5"/>
                </a:cxn>
              </a:cxnLst>
              <a:rect l="0" t="T12" r="0" b="T13"/>
              <a:pathLst>
                <a:path h="8817">
                  <a:moveTo>
                    <a:pt x="0" y="0"/>
                  </a:moveTo>
                  <a:lnTo>
                    <a:pt x="0" y="1764"/>
                  </a:lnTo>
                  <a:lnTo>
                    <a:pt x="0" y="3527"/>
                  </a:lnTo>
                  <a:lnTo>
                    <a:pt x="0" y="5291"/>
                  </a:lnTo>
                  <a:lnTo>
                    <a:pt x="0" y="7054"/>
                  </a:lnTo>
                  <a:lnTo>
                    <a:pt x="0" y="8817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52" name="Line 122"/>
            <p:cNvSpPr>
              <a:spLocks noChangeShapeType="1"/>
            </p:cNvSpPr>
            <p:nvPr/>
          </p:nvSpPr>
          <p:spPr bwMode="auto">
            <a:xfrm>
              <a:off x="3981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3" name="Line 123"/>
            <p:cNvSpPr>
              <a:spLocks noChangeShapeType="1"/>
            </p:cNvSpPr>
            <p:nvPr/>
          </p:nvSpPr>
          <p:spPr bwMode="auto">
            <a:xfrm flipV="1">
              <a:off x="4197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4" name="Line 124"/>
            <p:cNvSpPr>
              <a:spLocks noChangeShapeType="1"/>
            </p:cNvSpPr>
            <p:nvPr/>
          </p:nvSpPr>
          <p:spPr bwMode="auto">
            <a:xfrm flipH="1">
              <a:off x="3981" y="2546"/>
              <a:ext cx="216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5" name="Line 125"/>
            <p:cNvSpPr>
              <a:spLocks noChangeShapeType="1"/>
            </p:cNvSpPr>
            <p:nvPr/>
          </p:nvSpPr>
          <p:spPr bwMode="auto">
            <a:xfrm flipV="1">
              <a:off x="3551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6" name="Line 126"/>
            <p:cNvSpPr>
              <a:spLocks noChangeShapeType="1"/>
            </p:cNvSpPr>
            <p:nvPr/>
          </p:nvSpPr>
          <p:spPr bwMode="auto">
            <a:xfrm>
              <a:off x="3551" y="2546"/>
              <a:ext cx="53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7" name="Line 127"/>
            <p:cNvSpPr>
              <a:spLocks noChangeShapeType="1"/>
            </p:cNvSpPr>
            <p:nvPr/>
          </p:nvSpPr>
          <p:spPr bwMode="auto">
            <a:xfrm>
              <a:off x="3604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8" name="Line 128"/>
            <p:cNvSpPr>
              <a:spLocks noChangeShapeType="1"/>
            </p:cNvSpPr>
            <p:nvPr/>
          </p:nvSpPr>
          <p:spPr bwMode="auto">
            <a:xfrm flipV="1">
              <a:off x="3838" y="2546"/>
              <a:ext cx="0" cy="4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59" name="Line 129"/>
            <p:cNvSpPr>
              <a:spLocks noChangeShapeType="1"/>
            </p:cNvSpPr>
            <p:nvPr/>
          </p:nvSpPr>
          <p:spPr bwMode="auto">
            <a:xfrm flipH="1">
              <a:off x="3604" y="2546"/>
              <a:ext cx="23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0" name="Line 130"/>
            <p:cNvSpPr>
              <a:spLocks noChangeShapeType="1"/>
            </p:cNvSpPr>
            <p:nvPr/>
          </p:nvSpPr>
          <p:spPr bwMode="auto">
            <a:xfrm>
              <a:off x="3838" y="2546"/>
              <a:ext cx="143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1" name="Line 131"/>
            <p:cNvSpPr>
              <a:spLocks noChangeShapeType="1"/>
            </p:cNvSpPr>
            <p:nvPr/>
          </p:nvSpPr>
          <p:spPr bwMode="auto">
            <a:xfrm>
              <a:off x="3509" y="2053"/>
              <a:ext cx="4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2" name="Line 132"/>
            <p:cNvSpPr>
              <a:spLocks noChangeShapeType="1"/>
            </p:cNvSpPr>
            <p:nvPr/>
          </p:nvSpPr>
          <p:spPr bwMode="auto">
            <a:xfrm flipH="1">
              <a:off x="3509" y="2546"/>
              <a:ext cx="4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3" name="Line 133"/>
            <p:cNvSpPr>
              <a:spLocks noChangeShapeType="1"/>
            </p:cNvSpPr>
            <p:nvPr/>
          </p:nvSpPr>
          <p:spPr bwMode="auto">
            <a:xfrm>
              <a:off x="3509" y="2299"/>
              <a:ext cx="4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4" name="Line 134"/>
            <p:cNvSpPr>
              <a:spLocks noChangeShapeType="1"/>
            </p:cNvSpPr>
            <p:nvPr/>
          </p:nvSpPr>
          <p:spPr bwMode="auto">
            <a:xfrm>
              <a:off x="3509" y="1560"/>
              <a:ext cx="4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5" name="Line 135"/>
            <p:cNvSpPr>
              <a:spLocks noChangeShapeType="1"/>
            </p:cNvSpPr>
            <p:nvPr/>
          </p:nvSpPr>
          <p:spPr bwMode="auto">
            <a:xfrm>
              <a:off x="3509" y="1807"/>
              <a:ext cx="4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6" name="Line 136"/>
            <p:cNvSpPr>
              <a:spLocks noChangeShapeType="1"/>
            </p:cNvSpPr>
            <p:nvPr/>
          </p:nvSpPr>
          <p:spPr bwMode="auto">
            <a:xfrm>
              <a:off x="3509" y="1314"/>
              <a:ext cx="4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67" name="Rectangle 137"/>
            <p:cNvSpPr>
              <a:spLocks noChangeArrowheads="1"/>
            </p:cNvSpPr>
            <p:nvPr/>
          </p:nvSpPr>
          <p:spPr bwMode="auto">
            <a:xfrm>
              <a:off x="3494" y="293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397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68" name="Rectangle 138"/>
            <p:cNvSpPr>
              <a:spLocks noChangeArrowheads="1"/>
            </p:cNvSpPr>
            <p:nvPr/>
          </p:nvSpPr>
          <p:spPr bwMode="auto">
            <a:xfrm>
              <a:off x="3777" y="293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258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69" name="Rectangle 139"/>
            <p:cNvSpPr>
              <a:spLocks noChangeArrowheads="1"/>
            </p:cNvSpPr>
            <p:nvPr/>
          </p:nvSpPr>
          <p:spPr bwMode="auto">
            <a:xfrm>
              <a:off x="3927" y="293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219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0" name="Rectangle 140"/>
            <p:cNvSpPr>
              <a:spLocks noChangeArrowheads="1"/>
            </p:cNvSpPr>
            <p:nvPr/>
          </p:nvSpPr>
          <p:spPr bwMode="auto">
            <a:xfrm>
              <a:off x="4143" y="293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177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1" name="Rectangle 141"/>
            <p:cNvSpPr>
              <a:spLocks noChangeArrowheads="1"/>
            </p:cNvSpPr>
            <p:nvPr/>
          </p:nvSpPr>
          <p:spPr bwMode="auto">
            <a:xfrm>
              <a:off x="4358" y="293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148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2" name="Rectangle 142"/>
            <p:cNvSpPr>
              <a:spLocks noChangeArrowheads="1"/>
            </p:cNvSpPr>
            <p:nvPr/>
          </p:nvSpPr>
          <p:spPr bwMode="auto">
            <a:xfrm>
              <a:off x="4573" y="293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118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3" name="Rectangle 143"/>
            <p:cNvSpPr>
              <a:spLocks noChangeArrowheads="1"/>
            </p:cNvSpPr>
            <p:nvPr/>
          </p:nvSpPr>
          <p:spPr bwMode="auto">
            <a:xfrm>
              <a:off x="4807" y="2938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82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4" name="Rectangle 144"/>
            <p:cNvSpPr>
              <a:spLocks noChangeArrowheads="1"/>
            </p:cNvSpPr>
            <p:nvPr/>
          </p:nvSpPr>
          <p:spPr bwMode="auto">
            <a:xfrm>
              <a:off x="5022" y="2938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49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5" name="Rectangle 145"/>
            <p:cNvSpPr>
              <a:spLocks noChangeArrowheads="1"/>
            </p:cNvSpPr>
            <p:nvPr/>
          </p:nvSpPr>
          <p:spPr bwMode="auto">
            <a:xfrm>
              <a:off x="5238" y="2938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27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6" name="Rectangle 146"/>
            <p:cNvSpPr>
              <a:spLocks noChangeArrowheads="1"/>
            </p:cNvSpPr>
            <p:nvPr/>
          </p:nvSpPr>
          <p:spPr bwMode="auto">
            <a:xfrm>
              <a:off x="5471" y="2938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5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7" name="Rectangle 147"/>
            <p:cNvSpPr>
              <a:spLocks noChangeArrowheads="1"/>
            </p:cNvSpPr>
            <p:nvPr/>
          </p:nvSpPr>
          <p:spPr bwMode="auto">
            <a:xfrm>
              <a:off x="3494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397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8" name="Rectangle 148"/>
            <p:cNvSpPr>
              <a:spLocks noChangeArrowheads="1"/>
            </p:cNvSpPr>
            <p:nvPr/>
          </p:nvSpPr>
          <p:spPr bwMode="auto">
            <a:xfrm>
              <a:off x="3777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299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79" name="Rectangle 149"/>
            <p:cNvSpPr>
              <a:spLocks noChangeArrowheads="1"/>
            </p:cNvSpPr>
            <p:nvPr/>
          </p:nvSpPr>
          <p:spPr bwMode="auto">
            <a:xfrm>
              <a:off x="3927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272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0" name="Rectangle 150"/>
            <p:cNvSpPr>
              <a:spLocks noChangeArrowheads="1"/>
            </p:cNvSpPr>
            <p:nvPr/>
          </p:nvSpPr>
          <p:spPr bwMode="auto">
            <a:xfrm>
              <a:off x="4143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233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1" name="Rectangle 151"/>
            <p:cNvSpPr>
              <a:spLocks noChangeArrowheads="1"/>
            </p:cNvSpPr>
            <p:nvPr/>
          </p:nvSpPr>
          <p:spPr bwMode="auto">
            <a:xfrm>
              <a:off x="4358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188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2" name="Rectangle 152"/>
            <p:cNvSpPr>
              <a:spLocks noChangeArrowheads="1"/>
            </p:cNvSpPr>
            <p:nvPr/>
          </p:nvSpPr>
          <p:spPr bwMode="auto">
            <a:xfrm>
              <a:off x="4573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156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3" name="Rectangle 153"/>
            <p:cNvSpPr>
              <a:spLocks noChangeArrowheads="1"/>
            </p:cNvSpPr>
            <p:nvPr/>
          </p:nvSpPr>
          <p:spPr bwMode="auto">
            <a:xfrm>
              <a:off x="4789" y="3037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112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4" name="Rectangle 154"/>
            <p:cNvSpPr>
              <a:spLocks noChangeArrowheads="1"/>
            </p:cNvSpPr>
            <p:nvPr/>
          </p:nvSpPr>
          <p:spPr bwMode="auto">
            <a:xfrm>
              <a:off x="5022" y="30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71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5" name="Rectangle 155"/>
            <p:cNvSpPr>
              <a:spLocks noChangeArrowheads="1"/>
            </p:cNvSpPr>
            <p:nvPr/>
          </p:nvSpPr>
          <p:spPr bwMode="auto">
            <a:xfrm>
              <a:off x="5238" y="30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35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6" name="Rectangle 156"/>
            <p:cNvSpPr>
              <a:spLocks noChangeArrowheads="1"/>
            </p:cNvSpPr>
            <p:nvPr/>
          </p:nvSpPr>
          <p:spPr bwMode="auto">
            <a:xfrm>
              <a:off x="5453" y="303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12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87" name="Rectangle 157"/>
            <p:cNvSpPr>
              <a:spLocks noChangeArrowheads="1"/>
            </p:cNvSpPr>
            <p:nvPr/>
          </p:nvSpPr>
          <p:spPr bwMode="auto">
            <a:xfrm>
              <a:off x="3072" y="2938"/>
              <a:ext cx="34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 b="1" i="0">
                  <a:solidFill>
                    <a:srgbClr val="FF3399"/>
                  </a:solidFill>
                </a:rPr>
                <a:t>ABC/3TC</a:t>
              </a:r>
            </a:p>
          </p:txBody>
        </p:sp>
        <p:sp>
          <p:nvSpPr>
            <p:cNvPr id="60488" name="Rectangle 158"/>
            <p:cNvSpPr>
              <a:spLocks noChangeArrowheads="1"/>
            </p:cNvSpPr>
            <p:nvPr/>
          </p:nvSpPr>
          <p:spPr bwMode="auto">
            <a:xfrm>
              <a:off x="3072" y="3037"/>
              <a:ext cx="3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000" b="1" i="0">
                  <a:solidFill>
                    <a:schemeClr val="hlink"/>
                  </a:solidFill>
                </a:rPr>
                <a:t>TDF/FTC</a:t>
              </a:r>
            </a:p>
          </p:txBody>
        </p:sp>
        <p:sp>
          <p:nvSpPr>
            <p:cNvPr id="60489" name="Rectangle 159"/>
            <p:cNvSpPr>
              <a:spLocks noChangeArrowheads="1"/>
            </p:cNvSpPr>
            <p:nvPr/>
          </p:nvSpPr>
          <p:spPr bwMode="auto">
            <a:xfrm>
              <a:off x="3032" y="2831"/>
              <a:ext cx="3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900" b="1" i="0">
                  <a:solidFill>
                    <a:srgbClr val="000066"/>
                  </a:solidFill>
                </a:rPr>
                <a:t>n à risque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0490" name="Rectangle 253"/>
            <p:cNvSpPr>
              <a:spLocks noChangeArrowheads="1"/>
            </p:cNvSpPr>
            <p:nvPr/>
          </p:nvSpPr>
          <p:spPr bwMode="auto">
            <a:xfrm rot="-5400000">
              <a:off x="2668" y="1811"/>
              <a:ext cx="11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000" b="1" i="0">
                  <a:solidFill>
                    <a:srgbClr val="000066"/>
                  </a:solidFill>
                </a:rPr>
                <a:t>Probabilité de non survenue</a:t>
              </a:r>
            </a:p>
            <a:p>
              <a:pPr algn="ctr"/>
              <a:r>
                <a:rPr lang="fr-FR" sz="1000" b="1" i="0">
                  <a:solidFill>
                    <a:srgbClr val="000066"/>
                  </a:solidFill>
                </a:rPr>
                <a:t>d’une toxicité de grade 3-4</a:t>
              </a:r>
            </a:p>
          </p:txBody>
        </p:sp>
        <p:sp>
          <p:nvSpPr>
            <p:cNvPr id="60496" name="Rectangle 159"/>
            <p:cNvSpPr>
              <a:spLocks noChangeArrowheads="1"/>
            </p:cNvSpPr>
            <p:nvPr/>
          </p:nvSpPr>
          <p:spPr bwMode="auto">
            <a:xfrm>
              <a:off x="3446" y="1124"/>
              <a:ext cx="218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100" b="1" i="0">
                  <a:solidFill>
                    <a:srgbClr val="000066"/>
                  </a:solidFill>
                </a:rPr>
                <a:t> %</a:t>
              </a:r>
              <a:endParaRPr lang="fr-FR" sz="3600"/>
            </a:p>
          </p:txBody>
        </p:sp>
      </p:grpSp>
      <p:sp>
        <p:nvSpPr>
          <p:cNvPr id="60497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sp>
        <p:nvSpPr>
          <p:cNvPr id="60576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96"/>
          <p:cNvGrpSpPr>
            <a:grpSpLocks/>
          </p:cNvGrpSpPr>
          <p:nvPr/>
        </p:nvGrpSpPr>
        <p:grpSpPr bwMode="auto">
          <a:xfrm>
            <a:off x="741363" y="1747838"/>
            <a:ext cx="8270875" cy="3454400"/>
            <a:chOff x="467" y="1101"/>
            <a:chExt cx="5210" cy="2176"/>
          </a:xfrm>
        </p:grpSpPr>
        <p:sp>
          <p:nvSpPr>
            <p:cNvPr id="62474" name="AutoShape 165"/>
            <p:cNvSpPr>
              <a:spLocks noChangeArrowheads="1"/>
            </p:cNvSpPr>
            <p:nvPr/>
          </p:nvSpPr>
          <p:spPr bwMode="auto">
            <a:xfrm>
              <a:off x="467" y="2832"/>
              <a:ext cx="4329" cy="445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62475" name="Freeform 162"/>
            <p:cNvSpPr>
              <a:spLocks/>
            </p:cNvSpPr>
            <p:nvPr/>
          </p:nvSpPr>
          <p:spPr bwMode="auto">
            <a:xfrm>
              <a:off x="1835" y="1389"/>
              <a:ext cx="2670" cy="651"/>
            </a:xfrm>
            <a:custGeom>
              <a:avLst/>
              <a:gdLst>
                <a:gd name="T0" fmla="*/ 0 w 11640"/>
                <a:gd name="T1" fmla="*/ 0 h 3775"/>
                <a:gd name="T2" fmla="*/ 0 w 11640"/>
                <a:gd name="T3" fmla="*/ 0 h 3775"/>
                <a:gd name="T4" fmla="*/ 0 w 11640"/>
                <a:gd name="T5" fmla="*/ 0 h 3775"/>
                <a:gd name="T6" fmla="*/ 0 w 11640"/>
                <a:gd name="T7" fmla="*/ 0 h 3775"/>
                <a:gd name="T8" fmla="*/ 0 w 11640"/>
                <a:gd name="T9" fmla="*/ 0 h 3775"/>
                <a:gd name="T10" fmla="*/ 0 w 11640"/>
                <a:gd name="T11" fmla="*/ 0 h 3775"/>
                <a:gd name="T12" fmla="*/ 0 w 11640"/>
                <a:gd name="T13" fmla="*/ 0 h 3775"/>
                <a:gd name="T14" fmla="*/ 0 w 11640"/>
                <a:gd name="T15" fmla="*/ 0 h 3775"/>
                <a:gd name="T16" fmla="*/ 0 w 11640"/>
                <a:gd name="T17" fmla="*/ 0 h 3775"/>
                <a:gd name="T18" fmla="*/ 0 w 11640"/>
                <a:gd name="T19" fmla="*/ 0 h 3775"/>
                <a:gd name="T20" fmla="*/ 0 w 11640"/>
                <a:gd name="T21" fmla="*/ 0 h 3775"/>
                <a:gd name="T22" fmla="*/ 0 w 11640"/>
                <a:gd name="T23" fmla="*/ 0 h 3775"/>
                <a:gd name="T24" fmla="*/ 0 w 11640"/>
                <a:gd name="T25" fmla="*/ 0 h 3775"/>
                <a:gd name="T26" fmla="*/ 0 w 11640"/>
                <a:gd name="T27" fmla="*/ 0 h 3775"/>
                <a:gd name="T28" fmla="*/ 0 w 11640"/>
                <a:gd name="T29" fmla="*/ 0 h 3775"/>
                <a:gd name="T30" fmla="*/ 0 w 11640"/>
                <a:gd name="T31" fmla="*/ 0 h 3775"/>
                <a:gd name="T32" fmla="*/ 0 w 11640"/>
                <a:gd name="T33" fmla="*/ 0 h 3775"/>
                <a:gd name="T34" fmla="*/ 0 w 11640"/>
                <a:gd name="T35" fmla="*/ 0 h 3775"/>
                <a:gd name="T36" fmla="*/ 0 w 11640"/>
                <a:gd name="T37" fmla="*/ 0 h 3775"/>
                <a:gd name="T38" fmla="*/ 0 w 11640"/>
                <a:gd name="T39" fmla="*/ 0 h 3775"/>
                <a:gd name="T40" fmla="*/ 0 w 11640"/>
                <a:gd name="T41" fmla="*/ 0 h 377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640"/>
                <a:gd name="T64" fmla="*/ 0 h 3775"/>
                <a:gd name="T65" fmla="*/ 11640 w 11640"/>
                <a:gd name="T66" fmla="*/ 3775 h 377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640" h="3775">
                  <a:moveTo>
                    <a:pt x="0" y="3775"/>
                  </a:moveTo>
                  <a:lnTo>
                    <a:pt x="26" y="3718"/>
                  </a:lnTo>
                  <a:lnTo>
                    <a:pt x="28" y="3716"/>
                  </a:lnTo>
                  <a:lnTo>
                    <a:pt x="187" y="3503"/>
                  </a:lnTo>
                  <a:lnTo>
                    <a:pt x="1184" y="2173"/>
                  </a:lnTo>
                  <a:lnTo>
                    <a:pt x="1190" y="2166"/>
                  </a:lnTo>
                  <a:lnTo>
                    <a:pt x="2946" y="1111"/>
                  </a:lnTo>
                  <a:lnTo>
                    <a:pt x="2948" y="1109"/>
                  </a:lnTo>
                  <a:lnTo>
                    <a:pt x="4676" y="939"/>
                  </a:lnTo>
                  <a:lnTo>
                    <a:pt x="4842" y="913"/>
                  </a:lnTo>
                  <a:lnTo>
                    <a:pt x="6412" y="660"/>
                  </a:lnTo>
                  <a:lnTo>
                    <a:pt x="6446" y="655"/>
                  </a:lnTo>
                  <a:lnTo>
                    <a:pt x="6563" y="685"/>
                  </a:lnTo>
                  <a:lnTo>
                    <a:pt x="8130" y="1068"/>
                  </a:lnTo>
                  <a:lnTo>
                    <a:pt x="8148" y="1072"/>
                  </a:lnTo>
                  <a:lnTo>
                    <a:pt x="9869" y="779"/>
                  </a:lnTo>
                  <a:lnTo>
                    <a:pt x="9975" y="760"/>
                  </a:lnTo>
                  <a:lnTo>
                    <a:pt x="10027" y="736"/>
                  </a:lnTo>
                  <a:lnTo>
                    <a:pt x="11196" y="202"/>
                  </a:lnTo>
                  <a:lnTo>
                    <a:pt x="11594" y="22"/>
                  </a:lnTo>
                  <a:lnTo>
                    <a:pt x="11640" y="0"/>
                  </a:lnTo>
                </a:path>
              </a:pathLst>
            </a:custGeom>
            <a:noFill/>
            <a:ln w="28575">
              <a:solidFill>
                <a:srgbClr val="D60093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76" name="Freeform 163"/>
            <p:cNvSpPr>
              <a:spLocks/>
            </p:cNvSpPr>
            <p:nvPr/>
          </p:nvSpPr>
          <p:spPr bwMode="auto">
            <a:xfrm>
              <a:off x="1842" y="1404"/>
              <a:ext cx="2675" cy="626"/>
            </a:xfrm>
            <a:custGeom>
              <a:avLst/>
              <a:gdLst>
                <a:gd name="T0" fmla="*/ 0 w 11668"/>
                <a:gd name="T1" fmla="*/ 0 h 3626"/>
                <a:gd name="T2" fmla="*/ 0 w 11668"/>
                <a:gd name="T3" fmla="*/ 0 h 3626"/>
                <a:gd name="T4" fmla="*/ 0 w 11668"/>
                <a:gd name="T5" fmla="*/ 0 h 3626"/>
                <a:gd name="T6" fmla="*/ 0 w 11668"/>
                <a:gd name="T7" fmla="*/ 0 h 3626"/>
                <a:gd name="T8" fmla="*/ 0 w 11668"/>
                <a:gd name="T9" fmla="*/ 0 h 3626"/>
                <a:gd name="T10" fmla="*/ 0 w 11668"/>
                <a:gd name="T11" fmla="*/ 0 h 3626"/>
                <a:gd name="T12" fmla="*/ 0 w 11668"/>
                <a:gd name="T13" fmla="*/ 0 h 3626"/>
                <a:gd name="T14" fmla="*/ 0 w 11668"/>
                <a:gd name="T15" fmla="*/ 0 h 3626"/>
                <a:gd name="T16" fmla="*/ 0 w 11668"/>
                <a:gd name="T17" fmla="*/ 0 h 3626"/>
                <a:gd name="T18" fmla="*/ 0 w 11668"/>
                <a:gd name="T19" fmla="*/ 0 h 3626"/>
                <a:gd name="T20" fmla="*/ 0 w 11668"/>
                <a:gd name="T21" fmla="*/ 0 h 3626"/>
                <a:gd name="T22" fmla="*/ 0 w 11668"/>
                <a:gd name="T23" fmla="*/ 0 h 3626"/>
                <a:gd name="T24" fmla="*/ 0 w 11668"/>
                <a:gd name="T25" fmla="*/ 0 h 3626"/>
                <a:gd name="T26" fmla="*/ 0 w 11668"/>
                <a:gd name="T27" fmla="*/ 0 h 3626"/>
                <a:gd name="T28" fmla="*/ 0 w 11668"/>
                <a:gd name="T29" fmla="*/ 0 h 3626"/>
                <a:gd name="T30" fmla="*/ 0 w 11668"/>
                <a:gd name="T31" fmla="*/ 0 h 3626"/>
                <a:gd name="T32" fmla="*/ 0 w 11668"/>
                <a:gd name="T33" fmla="*/ 0 h 3626"/>
                <a:gd name="T34" fmla="*/ 0 w 11668"/>
                <a:gd name="T35" fmla="*/ 0 h 3626"/>
                <a:gd name="T36" fmla="*/ 0 w 11668"/>
                <a:gd name="T37" fmla="*/ 0 h 362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668"/>
                <a:gd name="T58" fmla="*/ 0 h 3626"/>
                <a:gd name="T59" fmla="*/ 11668 w 11668"/>
                <a:gd name="T60" fmla="*/ 3626 h 362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668" h="3626">
                  <a:moveTo>
                    <a:pt x="0" y="3626"/>
                  </a:moveTo>
                  <a:lnTo>
                    <a:pt x="159" y="3328"/>
                  </a:lnTo>
                  <a:lnTo>
                    <a:pt x="1156" y="1643"/>
                  </a:lnTo>
                  <a:lnTo>
                    <a:pt x="1246" y="1492"/>
                  </a:lnTo>
                  <a:lnTo>
                    <a:pt x="1314" y="1451"/>
                  </a:lnTo>
                  <a:lnTo>
                    <a:pt x="3068" y="383"/>
                  </a:lnTo>
                  <a:lnTo>
                    <a:pt x="3076" y="383"/>
                  </a:lnTo>
                  <a:lnTo>
                    <a:pt x="4648" y="362"/>
                  </a:lnTo>
                  <a:lnTo>
                    <a:pt x="4814" y="355"/>
                  </a:lnTo>
                  <a:lnTo>
                    <a:pt x="6384" y="283"/>
                  </a:lnTo>
                  <a:lnTo>
                    <a:pt x="6535" y="276"/>
                  </a:lnTo>
                  <a:lnTo>
                    <a:pt x="8236" y="77"/>
                  </a:lnTo>
                  <a:lnTo>
                    <a:pt x="8251" y="80"/>
                  </a:lnTo>
                  <a:lnTo>
                    <a:pt x="9841" y="376"/>
                  </a:lnTo>
                  <a:lnTo>
                    <a:pt x="9938" y="393"/>
                  </a:lnTo>
                  <a:lnTo>
                    <a:pt x="9999" y="379"/>
                  </a:lnTo>
                  <a:lnTo>
                    <a:pt x="11168" y="112"/>
                  </a:lnTo>
                  <a:lnTo>
                    <a:pt x="11566" y="24"/>
                  </a:lnTo>
                  <a:lnTo>
                    <a:pt x="11668" y="0"/>
                  </a:ln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77" name="Line 164"/>
            <p:cNvSpPr>
              <a:spLocks noChangeShapeType="1"/>
            </p:cNvSpPr>
            <p:nvPr/>
          </p:nvSpPr>
          <p:spPr bwMode="auto">
            <a:xfrm flipH="1">
              <a:off x="1436" y="2040"/>
              <a:ext cx="399" cy="6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478" name="Freeform 165"/>
            <p:cNvSpPr>
              <a:spLocks/>
            </p:cNvSpPr>
            <p:nvPr/>
          </p:nvSpPr>
          <p:spPr bwMode="auto">
            <a:xfrm>
              <a:off x="4099" y="1404"/>
              <a:ext cx="0" cy="258"/>
            </a:xfrm>
            <a:custGeom>
              <a:avLst/>
              <a:gdLst>
                <a:gd name="T0" fmla="*/ 0 h 1498"/>
                <a:gd name="T1" fmla="*/ 0 h 1498"/>
                <a:gd name="T2" fmla="*/ 0 h 1498"/>
                <a:gd name="T3" fmla="*/ 0 h 1498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1498"/>
                <a:gd name="T9" fmla="*/ 1498 h 1498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1498">
                  <a:moveTo>
                    <a:pt x="0" y="1498"/>
                  </a:moveTo>
                  <a:lnTo>
                    <a:pt x="0" y="692"/>
                  </a:lnTo>
                  <a:lnTo>
                    <a:pt x="0" y="379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79" name="Freeform 166"/>
            <p:cNvSpPr>
              <a:spLocks/>
            </p:cNvSpPr>
            <p:nvPr/>
          </p:nvSpPr>
          <p:spPr bwMode="auto">
            <a:xfrm>
              <a:off x="4136" y="1358"/>
              <a:ext cx="0" cy="254"/>
            </a:xfrm>
            <a:custGeom>
              <a:avLst/>
              <a:gdLst>
                <a:gd name="T0" fmla="*/ 0 h 1468"/>
                <a:gd name="T1" fmla="*/ 0 h 1468"/>
                <a:gd name="T2" fmla="*/ 0 h 1468"/>
                <a:gd name="T3" fmla="*/ 0 h 1468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1468"/>
                <a:gd name="T9" fmla="*/ 1468 h 1468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1468">
                  <a:moveTo>
                    <a:pt x="0" y="0"/>
                  </a:moveTo>
                  <a:lnTo>
                    <a:pt x="0" y="644"/>
                  </a:lnTo>
                  <a:lnTo>
                    <a:pt x="0" y="911"/>
                  </a:lnTo>
                  <a:lnTo>
                    <a:pt x="0" y="1468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0" name="Line 167"/>
            <p:cNvSpPr>
              <a:spLocks noChangeShapeType="1"/>
            </p:cNvSpPr>
            <p:nvPr/>
          </p:nvSpPr>
          <p:spPr bwMode="auto">
            <a:xfrm flipV="1">
              <a:off x="4532" y="1281"/>
              <a:ext cx="0" cy="295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481" name="Freeform 168"/>
            <p:cNvSpPr>
              <a:spLocks/>
            </p:cNvSpPr>
            <p:nvPr/>
          </p:nvSpPr>
          <p:spPr bwMode="auto">
            <a:xfrm>
              <a:off x="3734" y="1327"/>
              <a:ext cx="0" cy="193"/>
            </a:xfrm>
            <a:custGeom>
              <a:avLst/>
              <a:gdLst>
                <a:gd name="T0" fmla="*/ 0 h 1117"/>
                <a:gd name="T1" fmla="*/ 0 h 1117"/>
                <a:gd name="T2" fmla="*/ 0 h 1117"/>
                <a:gd name="T3" fmla="*/ 0 60000 65536"/>
                <a:gd name="T4" fmla="*/ 0 60000 65536"/>
                <a:gd name="T5" fmla="*/ 0 60000 65536"/>
                <a:gd name="T6" fmla="*/ 0 h 1117"/>
                <a:gd name="T7" fmla="*/ 1117 h 111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1117">
                  <a:moveTo>
                    <a:pt x="0" y="1117"/>
                  </a:moveTo>
                  <a:lnTo>
                    <a:pt x="0" y="527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2" name="Freeform 169"/>
            <p:cNvSpPr>
              <a:spLocks/>
            </p:cNvSpPr>
            <p:nvPr/>
          </p:nvSpPr>
          <p:spPr bwMode="auto">
            <a:xfrm>
              <a:off x="3306" y="1411"/>
              <a:ext cx="0" cy="189"/>
            </a:xfrm>
            <a:custGeom>
              <a:avLst/>
              <a:gdLst>
                <a:gd name="T0" fmla="*/ 0 h 1093"/>
                <a:gd name="T1" fmla="*/ 0 h 1093"/>
                <a:gd name="T2" fmla="*/ 0 h 1093"/>
                <a:gd name="T3" fmla="*/ 0 h 1093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1093"/>
                <a:gd name="T9" fmla="*/ 1093 h 1093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1093">
                  <a:moveTo>
                    <a:pt x="0" y="1093"/>
                  </a:moveTo>
                  <a:lnTo>
                    <a:pt x="0" y="529"/>
                  </a:lnTo>
                  <a:lnTo>
                    <a:pt x="0" y="242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3" name="Freeform 170"/>
            <p:cNvSpPr>
              <a:spLocks/>
            </p:cNvSpPr>
            <p:nvPr/>
          </p:nvSpPr>
          <p:spPr bwMode="auto">
            <a:xfrm>
              <a:off x="3341" y="1367"/>
              <a:ext cx="0" cy="182"/>
            </a:xfrm>
            <a:custGeom>
              <a:avLst/>
              <a:gdLst>
                <a:gd name="T0" fmla="*/ 0 h 1056"/>
                <a:gd name="T1" fmla="*/ 0 h 1056"/>
                <a:gd name="T2" fmla="*/ 0 h 1056"/>
                <a:gd name="T3" fmla="*/ 0 h 1056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1056"/>
                <a:gd name="T9" fmla="*/ 1056 h 1056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1056">
                  <a:moveTo>
                    <a:pt x="0" y="0"/>
                  </a:moveTo>
                  <a:lnTo>
                    <a:pt x="0" y="495"/>
                  </a:lnTo>
                  <a:lnTo>
                    <a:pt x="0" y="814"/>
                  </a:lnTo>
                  <a:lnTo>
                    <a:pt x="0" y="1056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4" name="Freeform 171"/>
            <p:cNvSpPr>
              <a:spLocks/>
            </p:cNvSpPr>
            <p:nvPr/>
          </p:nvSpPr>
          <p:spPr bwMode="auto">
            <a:xfrm>
              <a:off x="4495" y="1272"/>
              <a:ext cx="0" cy="313"/>
            </a:xfrm>
            <a:custGeom>
              <a:avLst/>
              <a:gdLst>
                <a:gd name="T0" fmla="*/ 0 h 1817"/>
                <a:gd name="T1" fmla="*/ 0 h 1817"/>
                <a:gd name="T2" fmla="*/ 0 h 1817"/>
                <a:gd name="T3" fmla="*/ 0 h 1817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1817"/>
                <a:gd name="T9" fmla="*/ 1817 h 1817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1817">
                  <a:moveTo>
                    <a:pt x="0" y="0"/>
                  </a:moveTo>
                  <a:lnTo>
                    <a:pt x="0" y="704"/>
                  </a:lnTo>
                  <a:lnTo>
                    <a:pt x="0" y="796"/>
                  </a:lnTo>
                  <a:lnTo>
                    <a:pt x="0" y="1817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5" name="Freeform 172"/>
            <p:cNvSpPr>
              <a:spLocks/>
            </p:cNvSpPr>
            <p:nvPr/>
          </p:nvSpPr>
          <p:spPr bwMode="auto">
            <a:xfrm>
              <a:off x="2947" y="1393"/>
              <a:ext cx="0" cy="168"/>
            </a:xfrm>
            <a:custGeom>
              <a:avLst/>
              <a:gdLst>
                <a:gd name="T0" fmla="*/ 0 h 977"/>
                <a:gd name="T1" fmla="*/ 0 h 977"/>
                <a:gd name="T2" fmla="*/ 0 h 977"/>
                <a:gd name="T3" fmla="*/ 0 h 977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977"/>
                <a:gd name="T9" fmla="*/ 977 h 977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977">
                  <a:moveTo>
                    <a:pt x="0" y="0"/>
                  </a:moveTo>
                  <a:lnTo>
                    <a:pt x="0" y="426"/>
                  </a:lnTo>
                  <a:lnTo>
                    <a:pt x="0" y="894"/>
                  </a:lnTo>
                  <a:lnTo>
                    <a:pt x="0" y="977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6" name="Freeform 173"/>
            <p:cNvSpPr>
              <a:spLocks/>
            </p:cNvSpPr>
            <p:nvPr/>
          </p:nvSpPr>
          <p:spPr bwMode="auto">
            <a:xfrm>
              <a:off x="3701" y="1467"/>
              <a:ext cx="0" cy="225"/>
            </a:xfrm>
            <a:custGeom>
              <a:avLst/>
              <a:gdLst>
                <a:gd name="T0" fmla="*/ 0 h 1308"/>
                <a:gd name="T1" fmla="*/ 0 h 1308"/>
                <a:gd name="T2" fmla="*/ 0 h 1308"/>
                <a:gd name="T3" fmla="*/ 0 60000 65536"/>
                <a:gd name="T4" fmla="*/ 0 60000 65536"/>
                <a:gd name="T5" fmla="*/ 0 60000 65536"/>
                <a:gd name="T6" fmla="*/ 0 h 1308"/>
                <a:gd name="T7" fmla="*/ 1308 h 1308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1308">
                  <a:moveTo>
                    <a:pt x="0" y="1308"/>
                  </a:moveTo>
                  <a:lnTo>
                    <a:pt x="0" y="614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7" name="Freeform 174"/>
            <p:cNvSpPr>
              <a:spLocks/>
            </p:cNvSpPr>
            <p:nvPr/>
          </p:nvSpPr>
          <p:spPr bwMode="auto">
            <a:xfrm>
              <a:off x="1842" y="1930"/>
              <a:ext cx="0" cy="172"/>
            </a:xfrm>
            <a:custGeom>
              <a:avLst/>
              <a:gdLst>
                <a:gd name="T0" fmla="*/ 0 h 995"/>
                <a:gd name="T1" fmla="*/ 0 h 995"/>
                <a:gd name="T2" fmla="*/ 0 h 995"/>
                <a:gd name="T3" fmla="*/ 0 60000 65536"/>
                <a:gd name="T4" fmla="*/ 0 60000 65536"/>
                <a:gd name="T5" fmla="*/ 0 60000 65536"/>
                <a:gd name="T6" fmla="*/ 0 h 995"/>
                <a:gd name="T7" fmla="*/ 995 h 995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995">
                  <a:moveTo>
                    <a:pt x="0" y="995"/>
                  </a:moveTo>
                  <a:lnTo>
                    <a:pt x="0" y="582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8" name="Freeform 175"/>
            <p:cNvSpPr>
              <a:spLocks/>
            </p:cNvSpPr>
            <p:nvPr/>
          </p:nvSpPr>
          <p:spPr bwMode="auto">
            <a:xfrm>
              <a:off x="1879" y="1896"/>
              <a:ext cx="0" cy="176"/>
            </a:xfrm>
            <a:custGeom>
              <a:avLst/>
              <a:gdLst>
                <a:gd name="T0" fmla="*/ 0 h 1020"/>
                <a:gd name="T1" fmla="*/ 0 h 1020"/>
                <a:gd name="T2" fmla="*/ 0 h 1020"/>
                <a:gd name="T3" fmla="*/ 0 h 1020"/>
                <a:gd name="T4" fmla="*/ 0 60000 65536"/>
                <a:gd name="T5" fmla="*/ 0 60000 65536"/>
                <a:gd name="T6" fmla="*/ 0 60000 65536"/>
                <a:gd name="T7" fmla="*/ 0 60000 65536"/>
                <a:gd name="T8" fmla="*/ 0 h 1020"/>
                <a:gd name="T9" fmla="*/ 1020 h 1020"/>
              </a:gdLst>
              <a:ahLst/>
              <a:cxnLst>
                <a:cxn ang="T4">
                  <a:pos x="0" y="T0"/>
                </a:cxn>
                <a:cxn ang="T5">
                  <a:pos x="0" y="T1"/>
                </a:cxn>
                <a:cxn ang="T6">
                  <a:pos x="0" y="T2"/>
                </a:cxn>
                <a:cxn ang="T7">
                  <a:pos x="0" y="T3"/>
                </a:cxn>
              </a:cxnLst>
              <a:rect l="0" t="T8" r="0" b="T9"/>
              <a:pathLst>
                <a:path h="1020">
                  <a:moveTo>
                    <a:pt x="0" y="1020"/>
                  </a:moveTo>
                  <a:lnTo>
                    <a:pt x="0" y="562"/>
                  </a:lnTo>
                  <a:lnTo>
                    <a:pt x="0" y="477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89" name="Freeform 176"/>
            <p:cNvSpPr>
              <a:spLocks/>
            </p:cNvSpPr>
            <p:nvPr/>
          </p:nvSpPr>
          <p:spPr bwMode="auto">
            <a:xfrm>
              <a:off x="2512" y="1499"/>
              <a:ext cx="0" cy="170"/>
            </a:xfrm>
            <a:custGeom>
              <a:avLst/>
              <a:gdLst>
                <a:gd name="T0" fmla="*/ 0 h 986"/>
                <a:gd name="T1" fmla="*/ 0 h 986"/>
                <a:gd name="T2" fmla="*/ 0 h 986"/>
                <a:gd name="T3" fmla="*/ 0 60000 65536"/>
                <a:gd name="T4" fmla="*/ 0 60000 65536"/>
                <a:gd name="T5" fmla="*/ 0 60000 65536"/>
                <a:gd name="T6" fmla="*/ 0 h 986"/>
                <a:gd name="T7" fmla="*/ 986 h 98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986">
                  <a:moveTo>
                    <a:pt x="0" y="986"/>
                  </a:moveTo>
                  <a:lnTo>
                    <a:pt x="0" y="471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90" name="Freeform 177"/>
            <p:cNvSpPr>
              <a:spLocks/>
            </p:cNvSpPr>
            <p:nvPr/>
          </p:nvSpPr>
          <p:spPr bwMode="auto">
            <a:xfrm>
              <a:off x="2547" y="1401"/>
              <a:ext cx="0" cy="160"/>
            </a:xfrm>
            <a:custGeom>
              <a:avLst/>
              <a:gdLst>
                <a:gd name="T0" fmla="*/ 0 h 927"/>
                <a:gd name="T1" fmla="*/ 0 h 927"/>
                <a:gd name="T2" fmla="*/ 0 h 927"/>
                <a:gd name="T3" fmla="*/ 0 60000 65536"/>
                <a:gd name="T4" fmla="*/ 0 60000 65536"/>
                <a:gd name="T5" fmla="*/ 0 60000 65536"/>
                <a:gd name="T6" fmla="*/ 0 h 927"/>
                <a:gd name="T7" fmla="*/ 927 h 927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927">
                  <a:moveTo>
                    <a:pt x="0" y="0"/>
                  </a:moveTo>
                  <a:lnTo>
                    <a:pt x="0" y="398"/>
                  </a:lnTo>
                  <a:lnTo>
                    <a:pt x="0" y="927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91" name="Freeform 178"/>
            <p:cNvSpPr>
              <a:spLocks/>
            </p:cNvSpPr>
            <p:nvPr/>
          </p:nvSpPr>
          <p:spPr bwMode="auto">
            <a:xfrm>
              <a:off x="2143" y="1561"/>
              <a:ext cx="0" cy="163"/>
            </a:xfrm>
            <a:custGeom>
              <a:avLst/>
              <a:gdLst>
                <a:gd name="T0" fmla="*/ 0 h 942"/>
                <a:gd name="T1" fmla="*/ 0 h 942"/>
                <a:gd name="T2" fmla="*/ 0 h 942"/>
                <a:gd name="T3" fmla="*/ 0 60000 65536"/>
                <a:gd name="T4" fmla="*/ 0 60000 65536"/>
                <a:gd name="T5" fmla="*/ 0 60000 65536"/>
                <a:gd name="T6" fmla="*/ 0 h 942"/>
                <a:gd name="T7" fmla="*/ 942 h 942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942">
                  <a:moveTo>
                    <a:pt x="0" y="942"/>
                  </a:moveTo>
                  <a:lnTo>
                    <a:pt x="0" y="543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92" name="Freeform 179"/>
            <p:cNvSpPr>
              <a:spLocks/>
            </p:cNvSpPr>
            <p:nvPr/>
          </p:nvSpPr>
          <p:spPr bwMode="auto">
            <a:xfrm>
              <a:off x="2106" y="1688"/>
              <a:ext cx="0" cy="160"/>
            </a:xfrm>
            <a:custGeom>
              <a:avLst/>
              <a:gdLst>
                <a:gd name="T0" fmla="*/ 0 h 930"/>
                <a:gd name="T1" fmla="*/ 0 h 930"/>
                <a:gd name="T2" fmla="*/ 0 h 930"/>
                <a:gd name="T3" fmla="*/ 0 60000 65536"/>
                <a:gd name="T4" fmla="*/ 0 60000 65536"/>
                <a:gd name="T5" fmla="*/ 0 60000 65536"/>
                <a:gd name="T6" fmla="*/ 0 h 930"/>
                <a:gd name="T7" fmla="*/ 930 h 930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930">
                  <a:moveTo>
                    <a:pt x="0" y="930"/>
                  </a:moveTo>
                  <a:lnTo>
                    <a:pt x="0" y="440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93" name="Freeform 180"/>
            <p:cNvSpPr>
              <a:spLocks/>
            </p:cNvSpPr>
            <p:nvPr/>
          </p:nvSpPr>
          <p:spPr bwMode="auto">
            <a:xfrm>
              <a:off x="2908" y="1467"/>
              <a:ext cx="0" cy="183"/>
            </a:xfrm>
            <a:custGeom>
              <a:avLst/>
              <a:gdLst>
                <a:gd name="T0" fmla="*/ 0 h 1063"/>
                <a:gd name="T1" fmla="*/ 0 h 1063"/>
                <a:gd name="T2" fmla="*/ 0 h 1063"/>
                <a:gd name="T3" fmla="*/ 0 60000 65536"/>
                <a:gd name="T4" fmla="*/ 0 60000 65536"/>
                <a:gd name="T5" fmla="*/ 0 60000 65536"/>
                <a:gd name="T6" fmla="*/ 0 h 1063"/>
                <a:gd name="T7" fmla="*/ 1063 h 1063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T6" r="0" b="T7"/>
              <a:pathLst>
                <a:path h="1063">
                  <a:moveTo>
                    <a:pt x="0" y="1063"/>
                  </a:moveTo>
                  <a:lnTo>
                    <a:pt x="0" y="487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494" name="Rectangle 181"/>
            <p:cNvSpPr>
              <a:spLocks noChangeArrowheads="1"/>
            </p:cNvSpPr>
            <p:nvPr/>
          </p:nvSpPr>
          <p:spPr bwMode="auto">
            <a:xfrm>
              <a:off x="1306" y="2735"/>
              <a:ext cx="66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495" name="Rectangle 182"/>
            <p:cNvSpPr>
              <a:spLocks noChangeArrowheads="1"/>
            </p:cNvSpPr>
            <p:nvPr/>
          </p:nvSpPr>
          <p:spPr bwMode="auto">
            <a:xfrm>
              <a:off x="1399" y="2735"/>
              <a:ext cx="7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4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496" name="Rectangle 183"/>
            <p:cNvSpPr>
              <a:spLocks noChangeArrowheads="1"/>
            </p:cNvSpPr>
            <p:nvPr/>
          </p:nvSpPr>
          <p:spPr bwMode="auto">
            <a:xfrm>
              <a:off x="1796" y="273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16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497" name="Rectangle 184"/>
            <p:cNvSpPr>
              <a:spLocks noChangeArrowheads="1"/>
            </p:cNvSpPr>
            <p:nvPr/>
          </p:nvSpPr>
          <p:spPr bwMode="auto">
            <a:xfrm>
              <a:off x="2064" y="273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24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498" name="Rectangle 185"/>
            <p:cNvSpPr>
              <a:spLocks noChangeArrowheads="1"/>
            </p:cNvSpPr>
            <p:nvPr/>
          </p:nvSpPr>
          <p:spPr bwMode="auto">
            <a:xfrm>
              <a:off x="2458" y="2735"/>
              <a:ext cx="133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36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499" name="Rectangle 186"/>
            <p:cNvSpPr>
              <a:spLocks noChangeArrowheads="1"/>
            </p:cNvSpPr>
            <p:nvPr/>
          </p:nvSpPr>
          <p:spPr bwMode="auto">
            <a:xfrm>
              <a:off x="2855" y="273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48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0" name="Rectangle 187"/>
            <p:cNvSpPr>
              <a:spLocks noChangeArrowheads="1"/>
            </p:cNvSpPr>
            <p:nvPr/>
          </p:nvSpPr>
          <p:spPr bwMode="auto">
            <a:xfrm>
              <a:off x="3245" y="2735"/>
              <a:ext cx="133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60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1" name="Rectangle 188"/>
            <p:cNvSpPr>
              <a:spLocks noChangeArrowheads="1"/>
            </p:cNvSpPr>
            <p:nvPr/>
          </p:nvSpPr>
          <p:spPr bwMode="auto">
            <a:xfrm>
              <a:off x="3646" y="273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72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2" name="Rectangle 189"/>
            <p:cNvSpPr>
              <a:spLocks noChangeArrowheads="1"/>
            </p:cNvSpPr>
            <p:nvPr/>
          </p:nvSpPr>
          <p:spPr bwMode="auto">
            <a:xfrm>
              <a:off x="4038" y="273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84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3" name="Rectangle 190"/>
            <p:cNvSpPr>
              <a:spLocks noChangeArrowheads="1"/>
            </p:cNvSpPr>
            <p:nvPr/>
          </p:nvSpPr>
          <p:spPr bwMode="auto">
            <a:xfrm>
              <a:off x="4433" y="273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96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4" name="Rectangle 191"/>
            <p:cNvSpPr>
              <a:spLocks noChangeArrowheads="1"/>
            </p:cNvSpPr>
            <p:nvPr/>
          </p:nvSpPr>
          <p:spPr bwMode="auto">
            <a:xfrm>
              <a:off x="4796" y="2735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108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5" name="Rectangle 192"/>
            <p:cNvSpPr>
              <a:spLocks noChangeArrowheads="1"/>
            </p:cNvSpPr>
            <p:nvPr/>
          </p:nvSpPr>
          <p:spPr bwMode="auto">
            <a:xfrm>
              <a:off x="1178" y="2621"/>
              <a:ext cx="66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b="1" i="0">
                  <a:solidFill>
                    <a:srgbClr val="000066"/>
                  </a:solidFill>
                </a:rPr>
                <a:t>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6" name="Rectangle 193"/>
            <p:cNvSpPr>
              <a:spLocks noChangeArrowheads="1"/>
            </p:cNvSpPr>
            <p:nvPr/>
          </p:nvSpPr>
          <p:spPr bwMode="auto">
            <a:xfrm>
              <a:off x="1112" y="2313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b="1" i="0">
                  <a:solidFill>
                    <a:srgbClr val="000066"/>
                  </a:solidFill>
                </a:rPr>
                <a:t>20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7" name="Rectangle 194"/>
            <p:cNvSpPr>
              <a:spLocks noChangeArrowheads="1"/>
            </p:cNvSpPr>
            <p:nvPr/>
          </p:nvSpPr>
          <p:spPr bwMode="auto">
            <a:xfrm>
              <a:off x="1112" y="2009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b="1" i="0">
                  <a:solidFill>
                    <a:srgbClr val="000066"/>
                  </a:solidFill>
                </a:rPr>
                <a:t>40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8" name="Rectangle 195"/>
            <p:cNvSpPr>
              <a:spLocks noChangeArrowheads="1"/>
            </p:cNvSpPr>
            <p:nvPr/>
          </p:nvSpPr>
          <p:spPr bwMode="auto">
            <a:xfrm>
              <a:off x="1112" y="1705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b="1" i="0">
                  <a:solidFill>
                    <a:srgbClr val="000066"/>
                  </a:solidFill>
                </a:rPr>
                <a:t>60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09" name="Rectangle 196"/>
            <p:cNvSpPr>
              <a:spLocks noChangeArrowheads="1"/>
            </p:cNvSpPr>
            <p:nvPr/>
          </p:nvSpPr>
          <p:spPr bwMode="auto">
            <a:xfrm>
              <a:off x="1112" y="1402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b="1" i="0">
                  <a:solidFill>
                    <a:srgbClr val="000066"/>
                  </a:solidFill>
                </a:rPr>
                <a:t>80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10" name="Rectangle 197"/>
            <p:cNvSpPr>
              <a:spLocks noChangeArrowheads="1"/>
            </p:cNvSpPr>
            <p:nvPr/>
          </p:nvSpPr>
          <p:spPr bwMode="auto">
            <a:xfrm>
              <a:off x="1046" y="1101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fr-FR" sz="1200" b="1" i="0">
                  <a:solidFill>
                    <a:srgbClr val="000066"/>
                  </a:solidFill>
                </a:rPr>
                <a:t>100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11" name="Rectangle 198"/>
            <p:cNvSpPr>
              <a:spLocks noChangeArrowheads="1"/>
            </p:cNvSpPr>
            <p:nvPr/>
          </p:nvSpPr>
          <p:spPr bwMode="auto">
            <a:xfrm>
              <a:off x="4074" y="2505"/>
              <a:ext cx="1603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200" b="1" i="0">
                  <a:solidFill>
                    <a:srgbClr val="000066"/>
                  </a:solidFill>
                </a:rPr>
                <a:t>Semaines depuis la randomisation</a:t>
              </a:r>
              <a:endParaRPr lang="fr-FR" sz="1100" i="0">
                <a:solidFill>
                  <a:srgbClr val="000066"/>
                </a:solidFill>
              </a:endParaRPr>
            </a:p>
          </p:txBody>
        </p:sp>
        <p:sp>
          <p:nvSpPr>
            <p:cNvPr id="62512" name="Rectangle 199"/>
            <p:cNvSpPr>
              <a:spLocks noChangeArrowheads="1"/>
            </p:cNvSpPr>
            <p:nvPr/>
          </p:nvSpPr>
          <p:spPr bwMode="auto">
            <a:xfrm>
              <a:off x="2130" y="1969"/>
              <a:ext cx="248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p = 0,20, test du chi-2 à S48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  <p:sp>
          <p:nvSpPr>
            <p:cNvPr id="62513" name="Rectangle 200"/>
            <p:cNvSpPr>
              <a:spLocks noChangeArrowheads="1"/>
            </p:cNvSpPr>
            <p:nvPr/>
          </p:nvSpPr>
          <p:spPr bwMode="auto">
            <a:xfrm>
              <a:off x="1937" y="1323"/>
              <a:ext cx="49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TDF/FTC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14" name="Rectangle 201"/>
            <p:cNvSpPr>
              <a:spLocks noChangeArrowheads="1"/>
            </p:cNvSpPr>
            <p:nvPr/>
          </p:nvSpPr>
          <p:spPr bwMode="auto">
            <a:xfrm>
              <a:off x="3011" y="1666"/>
              <a:ext cx="51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ABC/3TC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15" name="Line 202"/>
            <p:cNvSpPr>
              <a:spLocks noChangeShapeType="1"/>
            </p:cNvSpPr>
            <p:nvPr/>
          </p:nvSpPr>
          <p:spPr bwMode="auto">
            <a:xfrm>
              <a:off x="3712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16" name="Line 203"/>
            <p:cNvSpPr>
              <a:spLocks noChangeShapeType="1"/>
            </p:cNvSpPr>
            <p:nvPr/>
          </p:nvSpPr>
          <p:spPr bwMode="auto">
            <a:xfrm>
              <a:off x="2921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17" name="Line 204"/>
            <p:cNvSpPr>
              <a:spLocks noChangeShapeType="1"/>
            </p:cNvSpPr>
            <p:nvPr/>
          </p:nvSpPr>
          <p:spPr bwMode="auto">
            <a:xfrm flipV="1">
              <a:off x="3317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18" name="Freeform 205"/>
            <p:cNvSpPr>
              <a:spLocks/>
            </p:cNvSpPr>
            <p:nvPr/>
          </p:nvSpPr>
          <p:spPr bwMode="auto">
            <a:xfrm>
              <a:off x="2526" y="2680"/>
              <a:ext cx="2373" cy="0"/>
            </a:xfrm>
            <a:custGeom>
              <a:avLst/>
              <a:gdLst>
                <a:gd name="T0" fmla="*/ 0 w 10347"/>
                <a:gd name="T1" fmla="*/ 0 w 10347"/>
                <a:gd name="T2" fmla="*/ 0 w 10347"/>
                <a:gd name="T3" fmla="*/ 0 w 10347"/>
                <a:gd name="T4" fmla="*/ 0 w 10347"/>
                <a:gd name="T5" fmla="*/ 0 w 10347"/>
                <a:gd name="T6" fmla="*/ 0 w 10347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w 10347"/>
                <a:gd name="T15" fmla="*/ 10347 w 10347"/>
              </a:gdLst>
              <a:ahLst/>
              <a:cxnLst>
                <a:cxn ang="T7">
                  <a:pos x="T0" y="0"/>
                </a:cxn>
                <a:cxn ang="T8">
                  <a:pos x="T1" y="0"/>
                </a:cxn>
                <a:cxn ang="T9">
                  <a:pos x="T2" y="0"/>
                </a:cxn>
                <a:cxn ang="T10">
                  <a:pos x="T3" y="0"/>
                </a:cxn>
                <a:cxn ang="T11">
                  <a:pos x="T4" y="0"/>
                </a:cxn>
                <a:cxn ang="T12">
                  <a:pos x="T5" y="0"/>
                </a:cxn>
                <a:cxn ang="T13">
                  <a:pos x="T6" y="0"/>
                </a:cxn>
              </a:cxnLst>
              <a:rect l="T14" t="0" r="T15" b="0"/>
              <a:pathLst>
                <a:path w="10347">
                  <a:moveTo>
                    <a:pt x="10347" y="0"/>
                  </a:moveTo>
                  <a:lnTo>
                    <a:pt x="8622" y="0"/>
                  </a:lnTo>
                  <a:lnTo>
                    <a:pt x="6898" y="0"/>
                  </a:lnTo>
                  <a:lnTo>
                    <a:pt x="5173" y="0"/>
                  </a:lnTo>
                  <a:lnTo>
                    <a:pt x="3449" y="0"/>
                  </a:lnTo>
                  <a:lnTo>
                    <a:pt x="1724" y="0"/>
                  </a:lnTo>
                  <a:lnTo>
                    <a:pt x="0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519" name="Line 206"/>
            <p:cNvSpPr>
              <a:spLocks noChangeShapeType="1"/>
            </p:cNvSpPr>
            <p:nvPr/>
          </p:nvSpPr>
          <p:spPr bwMode="auto">
            <a:xfrm>
              <a:off x="4899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0" name="Line 207"/>
            <p:cNvSpPr>
              <a:spLocks noChangeShapeType="1"/>
            </p:cNvSpPr>
            <p:nvPr/>
          </p:nvSpPr>
          <p:spPr bwMode="auto">
            <a:xfrm flipH="1">
              <a:off x="4899" y="2680"/>
              <a:ext cx="2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1" name="Line 208"/>
            <p:cNvSpPr>
              <a:spLocks noChangeShapeType="1"/>
            </p:cNvSpPr>
            <p:nvPr/>
          </p:nvSpPr>
          <p:spPr bwMode="auto">
            <a:xfrm>
              <a:off x="4108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2" name="Line 209"/>
            <p:cNvSpPr>
              <a:spLocks noChangeShapeType="1"/>
            </p:cNvSpPr>
            <p:nvPr/>
          </p:nvSpPr>
          <p:spPr bwMode="auto">
            <a:xfrm flipV="1">
              <a:off x="4503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3" name="Freeform 210"/>
            <p:cNvSpPr>
              <a:spLocks/>
            </p:cNvSpPr>
            <p:nvPr/>
          </p:nvSpPr>
          <p:spPr bwMode="auto">
            <a:xfrm>
              <a:off x="1339" y="1160"/>
              <a:ext cx="0" cy="1520"/>
            </a:xfrm>
            <a:custGeom>
              <a:avLst/>
              <a:gdLst>
                <a:gd name="T0" fmla="*/ 0 h 8817"/>
                <a:gd name="T1" fmla="*/ 0 h 8817"/>
                <a:gd name="T2" fmla="*/ 0 h 8817"/>
                <a:gd name="T3" fmla="*/ 0 h 8817"/>
                <a:gd name="T4" fmla="*/ 0 h 8817"/>
                <a:gd name="T5" fmla="*/ 0 h 88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h 8817"/>
                <a:gd name="T13" fmla="*/ 8817 h 8817"/>
              </a:gdLst>
              <a:ahLst/>
              <a:cxnLst>
                <a:cxn ang="T6">
                  <a:pos x="0" y="T0"/>
                </a:cxn>
                <a:cxn ang="T7">
                  <a:pos x="0" y="T1"/>
                </a:cxn>
                <a:cxn ang="T8">
                  <a:pos x="0" y="T2"/>
                </a:cxn>
                <a:cxn ang="T9">
                  <a:pos x="0" y="T3"/>
                </a:cxn>
                <a:cxn ang="T10">
                  <a:pos x="0" y="T4"/>
                </a:cxn>
                <a:cxn ang="T11">
                  <a:pos x="0" y="T5"/>
                </a:cxn>
              </a:cxnLst>
              <a:rect l="0" t="T12" r="0" b="T13"/>
              <a:pathLst>
                <a:path h="8817">
                  <a:moveTo>
                    <a:pt x="0" y="0"/>
                  </a:moveTo>
                  <a:lnTo>
                    <a:pt x="0" y="1764"/>
                  </a:lnTo>
                  <a:lnTo>
                    <a:pt x="0" y="3527"/>
                  </a:lnTo>
                  <a:lnTo>
                    <a:pt x="0" y="5291"/>
                  </a:lnTo>
                  <a:lnTo>
                    <a:pt x="0" y="7054"/>
                  </a:lnTo>
                  <a:lnTo>
                    <a:pt x="0" y="8817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524" name="Line 211"/>
            <p:cNvSpPr>
              <a:spLocks noChangeShapeType="1"/>
            </p:cNvSpPr>
            <p:nvPr/>
          </p:nvSpPr>
          <p:spPr bwMode="auto">
            <a:xfrm>
              <a:off x="2130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5" name="Line 212"/>
            <p:cNvSpPr>
              <a:spLocks noChangeShapeType="1"/>
            </p:cNvSpPr>
            <p:nvPr/>
          </p:nvSpPr>
          <p:spPr bwMode="auto">
            <a:xfrm flipV="1">
              <a:off x="2526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6" name="Line 213"/>
            <p:cNvSpPr>
              <a:spLocks noChangeShapeType="1"/>
            </p:cNvSpPr>
            <p:nvPr/>
          </p:nvSpPr>
          <p:spPr bwMode="auto">
            <a:xfrm flipH="1">
              <a:off x="2130" y="2680"/>
              <a:ext cx="396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7" name="Line 214"/>
            <p:cNvSpPr>
              <a:spLocks noChangeShapeType="1"/>
            </p:cNvSpPr>
            <p:nvPr/>
          </p:nvSpPr>
          <p:spPr bwMode="auto">
            <a:xfrm flipV="1">
              <a:off x="1339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8" name="Line 215"/>
            <p:cNvSpPr>
              <a:spLocks noChangeShapeType="1"/>
            </p:cNvSpPr>
            <p:nvPr/>
          </p:nvSpPr>
          <p:spPr bwMode="auto">
            <a:xfrm>
              <a:off x="1339" y="2680"/>
              <a:ext cx="9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29" name="Line 216"/>
            <p:cNvSpPr>
              <a:spLocks noChangeShapeType="1"/>
            </p:cNvSpPr>
            <p:nvPr/>
          </p:nvSpPr>
          <p:spPr bwMode="auto">
            <a:xfrm>
              <a:off x="1436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0" name="Line 217"/>
            <p:cNvSpPr>
              <a:spLocks noChangeShapeType="1"/>
            </p:cNvSpPr>
            <p:nvPr/>
          </p:nvSpPr>
          <p:spPr bwMode="auto">
            <a:xfrm flipV="1">
              <a:off x="1866" y="2680"/>
              <a:ext cx="0" cy="54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1" name="Line 218"/>
            <p:cNvSpPr>
              <a:spLocks noChangeShapeType="1"/>
            </p:cNvSpPr>
            <p:nvPr/>
          </p:nvSpPr>
          <p:spPr bwMode="auto">
            <a:xfrm flipH="1">
              <a:off x="1436" y="2680"/>
              <a:ext cx="43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2" name="Line 219"/>
            <p:cNvSpPr>
              <a:spLocks noChangeShapeType="1"/>
            </p:cNvSpPr>
            <p:nvPr/>
          </p:nvSpPr>
          <p:spPr bwMode="auto">
            <a:xfrm>
              <a:off x="1866" y="2680"/>
              <a:ext cx="264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3" name="Line 220"/>
            <p:cNvSpPr>
              <a:spLocks noChangeShapeType="1"/>
            </p:cNvSpPr>
            <p:nvPr/>
          </p:nvSpPr>
          <p:spPr bwMode="auto">
            <a:xfrm flipH="1">
              <a:off x="1262" y="2680"/>
              <a:ext cx="7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4" name="Line 221"/>
            <p:cNvSpPr>
              <a:spLocks noChangeShapeType="1"/>
            </p:cNvSpPr>
            <p:nvPr/>
          </p:nvSpPr>
          <p:spPr bwMode="auto">
            <a:xfrm>
              <a:off x="1262" y="2072"/>
              <a:ext cx="7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5" name="Line 222"/>
            <p:cNvSpPr>
              <a:spLocks noChangeShapeType="1"/>
            </p:cNvSpPr>
            <p:nvPr/>
          </p:nvSpPr>
          <p:spPr bwMode="auto">
            <a:xfrm>
              <a:off x="1262" y="2375"/>
              <a:ext cx="7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6" name="Line 223"/>
            <p:cNvSpPr>
              <a:spLocks noChangeShapeType="1"/>
            </p:cNvSpPr>
            <p:nvPr/>
          </p:nvSpPr>
          <p:spPr bwMode="auto">
            <a:xfrm>
              <a:off x="1262" y="1463"/>
              <a:ext cx="7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7" name="Line 224"/>
            <p:cNvSpPr>
              <a:spLocks noChangeShapeType="1"/>
            </p:cNvSpPr>
            <p:nvPr/>
          </p:nvSpPr>
          <p:spPr bwMode="auto">
            <a:xfrm>
              <a:off x="1262" y="1768"/>
              <a:ext cx="7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8" name="Line 225"/>
            <p:cNvSpPr>
              <a:spLocks noChangeShapeType="1"/>
            </p:cNvSpPr>
            <p:nvPr/>
          </p:nvSpPr>
          <p:spPr bwMode="auto">
            <a:xfrm>
              <a:off x="1262" y="1160"/>
              <a:ext cx="77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39" name="Rectangle 226"/>
            <p:cNvSpPr>
              <a:spLocks noChangeArrowheads="1"/>
            </p:cNvSpPr>
            <p:nvPr/>
          </p:nvSpPr>
          <p:spPr bwMode="auto">
            <a:xfrm>
              <a:off x="1346" y="2987"/>
              <a:ext cx="19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388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0" name="Rectangle 227"/>
            <p:cNvSpPr>
              <a:spLocks noChangeArrowheads="1"/>
            </p:cNvSpPr>
            <p:nvPr/>
          </p:nvSpPr>
          <p:spPr bwMode="auto">
            <a:xfrm>
              <a:off x="1767" y="2987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357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1" name="Rectangle 228"/>
            <p:cNvSpPr>
              <a:spLocks noChangeArrowheads="1"/>
            </p:cNvSpPr>
            <p:nvPr/>
          </p:nvSpPr>
          <p:spPr bwMode="auto">
            <a:xfrm>
              <a:off x="2031" y="2987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324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2" name="Rectangle 229"/>
            <p:cNvSpPr>
              <a:spLocks noChangeArrowheads="1"/>
            </p:cNvSpPr>
            <p:nvPr/>
          </p:nvSpPr>
          <p:spPr bwMode="auto">
            <a:xfrm>
              <a:off x="2425" y="2987"/>
              <a:ext cx="19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293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3" name="Rectangle 230"/>
            <p:cNvSpPr>
              <a:spLocks noChangeArrowheads="1"/>
            </p:cNvSpPr>
            <p:nvPr/>
          </p:nvSpPr>
          <p:spPr bwMode="auto">
            <a:xfrm>
              <a:off x="2822" y="2987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245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4" name="Rectangle 231"/>
            <p:cNvSpPr>
              <a:spLocks noChangeArrowheads="1"/>
            </p:cNvSpPr>
            <p:nvPr/>
          </p:nvSpPr>
          <p:spPr bwMode="auto">
            <a:xfrm>
              <a:off x="3216" y="2987"/>
              <a:ext cx="19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212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5" name="Rectangle 232"/>
            <p:cNvSpPr>
              <a:spLocks noChangeArrowheads="1"/>
            </p:cNvSpPr>
            <p:nvPr/>
          </p:nvSpPr>
          <p:spPr bwMode="auto">
            <a:xfrm>
              <a:off x="3613" y="2987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163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6" name="Rectangle 233"/>
            <p:cNvSpPr>
              <a:spLocks noChangeArrowheads="1"/>
            </p:cNvSpPr>
            <p:nvPr/>
          </p:nvSpPr>
          <p:spPr bwMode="auto">
            <a:xfrm>
              <a:off x="4007" y="2987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114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7" name="Rectangle 234"/>
            <p:cNvSpPr>
              <a:spLocks noChangeArrowheads="1"/>
            </p:cNvSpPr>
            <p:nvPr/>
          </p:nvSpPr>
          <p:spPr bwMode="auto">
            <a:xfrm>
              <a:off x="4437" y="2987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59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48" name="Rectangle 236"/>
            <p:cNvSpPr>
              <a:spLocks noChangeArrowheads="1"/>
            </p:cNvSpPr>
            <p:nvPr/>
          </p:nvSpPr>
          <p:spPr bwMode="auto">
            <a:xfrm>
              <a:off x="1346" y="3132"/>
              <a:ext cx="19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393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49" name="Rectangle 237"/>
            <p:cNvSpPr>
              <a:spLocks noChangeArrowheads="1"/>
            </p:cNvSpPr>
            <p:nvPr/>
          </p:nvSpPr>
          <p:spPr bwMode="auto">
            <a:xfrm>
              <a:off x="1767" y="3132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352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0" name="Rectangle 238"/>
            <p:cNvSpPr>
              <a:spLocks noChangeArrowheads="1"/>
            </p:cNvSpPr>
            <p:nvPr/>
          </p:nvSpPr>
          <p:spPr bwMode="auto">
            <a:xfrm>
              <a:off x="2031" y="3132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325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1" name="Rectangle 239"/>
            <p:cNvSpPr>
              <a:spLocks noChangeArrowheads="1"/>
            </p:cNvSpPr>
            <p:nvPr/>
          </p:nvSpPr>
          <p:spPr bwMode="auto">
            <a:xfrm>
              <a:off x="2425" y="3132"/>
              <a:ext cx="19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285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2" name="Rectangle 240"/>
            <p:cNvSpPr>
              <a:spLocks noChangeArrowheads="1"/>
            </p:cNvSpPr>
            <p:nvPr/>
          </p:nvSpPr>
          <p:spPr bwMode="auto">
            <a:xfrm>
              <a:off x="2822" y="3132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244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3" name="Rectangle 241"/>
            <p:cNvSpPr>
              <a:spLocks noChangeArrowheads="1"/>
            </p:cNvSpPr>
            <p:nvPr/>
          </p:nvSpPr>
          <p:spPr bwMode="auto">
            <a:xfrm>
              <a:off x="3216" y="3132"/>
              <a:ext cx="199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211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4" name="Rectangle 242"/>
            <p:cNvSpPr>
              <a:spLocks noChangeArrowheads="1"/>
            </p:cNvSpPr>
            <p:nvPr/>
          </p:nvSpPr>
          <p:spPr bwMode="auto">
            <a:xfrm>
              <a:off x="3613" y="3132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169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5" name="Rectangle 243"/>
            <p:cNvSpPr>
              <a:spLocks noChangeArrowheads="1"/>
            </p:cNvSpPr>
            <p:nvPr/>
          </p:nvSpPr>
          <p:spPr bwMode="auto">
            <a:xfrm>
              <a:off x="4007" y="3132"/>
              <a:ext cx="19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109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6" name="Rectangle 244"/>
            <p:cNvSpPr>
              <a:spLocks noChangeArrowheads="1"/>
            </p:cNvSpPr>
            <p:nvPr/>
          </p:nvSpPr>
          <p:spPr bwMode="auto">
            <a:xfrm>
              <a:off x="4437" y="3132"/>
              <a:ext cx="13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69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7" name="Rectangle 246"/>
            <p:cNvSpPr>
              <a:spLocks noChangeArrowheads="1"/>
            </p:cNvSpPr>
            <p:nvPr/>
          </p:nvSpPr>
          <p:spPr bwMode="auto">
            <a:xfrm>
              <a:off x="550" y="2987"/>
              <a:ext cx="51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D60093"/>
                  </a:solidFill>
                </a:rPr>
                <a:t>ABC/3TC</a:t>
              </a:r>
              <a:endParaRPr lang="fr-FR" sz="1200" i="0">
                <a:solidFill>
                  <a:srgbClr val="D60093"/>
                </a:solidFill>
              </a:endParaRPr>
            </a:p>
          </p:txBody>
        </p:sp>
        <p:sp>
          <p:nvSpPr>
            <p:cNvPr id="62558" name="Rectangle 247"/>
            <p:cNvSpPr>
              <a:spLocks noChangeArrowheads="1"/>
            </p:cNvSpPr>
            <p:nvPr/>
          </p:nvSpPr>
          <p:spPr bwMode="auto">
            <a:xfrm>
              <a:off x="550" y="3132"/>
              <a:ext cx="49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chemeClr val="hlink"/>
                  </a:solidFill>
                </a:rPr>
                <a:t>TDF/FTC</a:t>
              </a:r>
              <a:endParaRPr lang="fr-FR" sz="1200" i="0">
                <a:solidFill>
                  <a:schemeClr val="hlink"/>
                </a:solidFill>
              </a:endParaRPr>
            </a:p>
          </p:txBody>
        </p:sp>
        <p:sp>
          <p:nvSpPr>
            <p:cNvPr id="62559" name="Rectangle 248"/>
            <p:cNvSpPr>
              <a:spLocks noChangeArrowheads="1"/>
            </p:cNvSpPr>
            <p:nvPr/>
          </p:nvSpPr>
          <p:spPr bwMode="auto">
            <a:xfrm>
              <a:off x="550" y="2855"/>
              <a:ext cx="107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200" b="1" i="0">
                  <a:solidFill>
                    <a:srgbClr val="000066"/>
                  </a:solidFill>
                </a:rPr>
                <a:t>n avec valeur ARN VIH</a:t>
              </a:r>
              <a:endParaRPr lang="fr-FR" sz="1200" i="0">
                <a:solidFill>
                  <a:srgbClr val="000066"/>
                </a:solidFill>
              </a:endParaRPr>
            </a:p>
          </p:txBody>
        </p:sp>
      </p:grpSp>
      <p:grpSp>
        <p:nvGrpSpPr>
          <p:cNvPr id="62468" name="Group 9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247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47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62469" name="ZoneTexte 11"/>
          <p:cNvSpPr txBox="1">
            <a:spLocks noChangeArrowheads="1"/>
          </p:cNvSpPr>
          <p:nvPr/>
        </p:nvSpPr>
        <p:spPr bwMode="auto">
          <a:xfrm>
            <a:off x="2930525" y="1152525"/>
            <a:ext cx="3457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ARN VIH-1 &lt; 50 c/ml (%) *</a:t>
            </a:r>
          </a:p>
        </p:txBody>
      </p:sp>
      <p:sp>
        <p:nvSpPr>
          <p:cNvPr id="62470" name="AutoShape 165"/>
          <p:cNvSpPr>
            <a:spLocks noChangeArrowheads="1"/>
          </p:cNvSpPr>
          <p:nvPr/>
        </p:nvSpPr>
        <p:spPr bwMode="auto">
          <a:xfrm>
            <a:off x="323850" y="5294313"/>
            <a:ext cx="8686800" cy="1125537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fr-FR" sz="1600" i="0">
                <a:solidFill>
                  <a:srgbClr val="000066"/>
                </a:solidFill>
              </a:rPr>
              <a:t>* Analyse en ITT incluant tous les patients, qu’ils aient ou non présenté un arrêt des INTI ou</a:t>
            </a:r>
          </a:p>
          <a:p>
            <a:r>
              <a:rPr lang="fr-FR" sz="1600" i="0">
                <a:solidFill>
                  <a:srgbClr val="000066"/>
                </a:solidFill>
              </a:rPr>
              <a:t>un échec virologique.</a:t>
            </a:r>
          </a:p>
          <a:p>
            <a:r>
              <a:rPr lang="fr-FR" sz="1600" i="0">
                <a:solidFill>
                  <a:srgbClr val="000066"/>
                </a:solidFill>
              </a:rPr>
              <a:t>Cette analyse représente le succès global de la stratégie initiale (assignée par randomisation)</a:t>
            </a:r>
          </a:p>
          <a:p>
            <a:r>
              <a:rPr lang="fr-FR" sz="1600" i="0">
                <a:solidFill>
                  <a:srgbClr val="000066"/>
                </a:solidFill>
              </a:rPr>
              <a:t>et du traitement ultérieur</a:t>
            </a:r>
          </a:p>
        </p:txBody>
      </p:sp>
      <p:sp>
        <p:nvSpPr>
          <p:cNvPr id="62471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sp>
        <p:nvSpPr>
          <p:cNvPr id="62560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20" name="Group 208"/>
          <p:cNvGraphicFramePr>
            <a:graphicFrameLocks noGrp="1"/>
          </p:cNvGraphicFramePr>
          <p:nvPr/>
        </p:nvGraphicFramePr>
        <p:xfrm>
          <a:off x="179388" y="1200150"/>
          <a:ext cx="8785225" cy="5194908"/>
        </p:xfrm>
        <a:graphic>
          <a:graphicData uri="http://schemas.openxmlformats.org/drawingml/2006/table">
            <a:tbl>
              <a:tblPr/>
              <a:tblGrid>
                <a:gridCol w="1262062"/>
                <a:gridCol w="1149350"/>
                <a:gridCol w="1079500"/>
                <a:gridCol w="3111500"/>
                <a:gridCol w="1066800"/>
                <a:gridCol w="1116013"/>
              </a:tblGrid>
              <a:tr h="142875"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Sous-groupe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pour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 patient-années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Rapport de risque (IC 95 %)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  interaction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Global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57/398 (14,82)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26/399 (6,34)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2,33 (1,46-3,72)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0,001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Sexe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0,04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Hommes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50/331 (15,41)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18/345 (5,24)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3,00 (1,74-5,17)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7/67 (11,63)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8/54 (11,97)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0,85 (0,30-2,39)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0,07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30 ans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3,24 (1,73-6,08)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40 ans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2,08 (1,28-3,39)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ou groupe ethnique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0,55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Blanc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18/170 (10,33)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8/202 (3,63)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2,82 (1,22-6,53)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Noir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26/112 (26,71)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12/94 (13,93)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1,94 (0,96-3,90)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Hispanique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9/103 (8,87)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6/93 (6,59)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1,35 (0,48-3,83)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VIH-1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0,20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5,5 log</a:t>
                      </a:r>
                      <a:r>
                        <a:rPr kumimoji="0" lang="fr-FR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2,64 (1,58-4,40)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6,0 log</a:t>
                      </a:r>
                      <a:r>
                        <a:rPr kumimoji="0" lang="fr-FR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3,39 (1,60-7,22)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Taux de CD4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0,007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50/mm</a:t>
                      </a:r>
                      <a:r>
                        <a:rPr kumimoji="0" lang="fr-FR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3,54 (1,97-6,36)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200/mm</a:t>
                      </a:r>
                      <a:r>
                        <a:rPr kumimoji="0" lang="fr-FR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1,68 (0,98-2,88)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4287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Génotype fait à la pré-inclusion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0,02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Oui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22/175 (14,05)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3/166 (1,99)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7,21 (2,15-24,2)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Non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35/223 (15,35)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23/233 (8,88)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1,71 (1,00-2,91)</a:t>
                      </a: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54000" marR="54000" marT="36000" marB="36000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4713" name="ZoneTexte 66"/>
          <p:cNvSpPr txBox="1">
            <a:spLocks noChangeArrowheads="1"/>
          </p:cNvSpPr>
          <p:nvPr/>
        </p:nvSpPr>
        <p:spPr bwMode="auto">
          <a:xfrm>
            <a:off x="458788" y="1190625"/>
            <a:ext cx="8685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800" b="1" i="0">
                <a:solidFill>
                  <a:srgbClr val="CC3300"/>
                </a:solidFill>
                <a:latin typeface="Calibri" pitchFamily="34" charset="0"/>
              </a:rPr>
              <a:t>Effet estimé de </a:t>
            </a:r>
            <a:r>
              <a:rPr lang="fr-FR" sz="1800" b="1" i="0">
                <a:solidFill>
                  <a:srgbClr val="CC0099"/>
                </a:solidFill>
                <a:latin typeface="Calibri" pitchFamily="34" charset="0"/>
              </a:rPr>
              <a:t>ABC/3TC (n = 398)</a:t>
            </a:r>
            <a:r>
              <a:rPr lang="fr-FR" sz="1800" b="1" i="0">
                <a:solidFill>
                  <a:srgbClr val="CC3300"/>
                </a:solidFill>
                <a:latin typeface="Calibri" pitchFamily="34" charset="0"/>
              </a:rPr>
              <a:t> vs </a:t>
            </a:r>
            <a:r>
              <a:rPr lang="fr-FR" sz="1800" b="1" i="0">
                <a:solidFill>
                  <a:srgbClr val="008080"/>
                </a:solidFill>
                <a:latin typeface="Calibri" pitchFamily="34" charset="0"/>
              </a:rPr>
              <a:t>TDF/FTC (n = 399)</a:t>
            </a:r>
            <a:r>
              <a:rPr lang="fr-FR" sz="1800" b="1" i="0">
                <a:solidFill>
                  <a:srgbClr val="CC3300"/>
                </a:solidFill>
                <a:latin typeface="Calibri" pitchFamily="34" charset="0"/>
              </a:rPr>
              <a:t> sur le risque d’échec virologique</a:t>
            </a:r>
          </a:p>
        </p:txBody>
      </p:sp>
      <p:grpSp>
        <p:nvGrpSpPr>
          <p:cNvPr id="64714" name="Group 20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471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471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grpSp>
        <p:nvGrpSpPr>
          <p:cNvPr id="64721" name="Group 209"/>
          <p:cNvGrpSpPr>
            <a:grpSpLocks/>
          </p:cNvGrpSpPr>
          <p:nvPr/>
        </p:nvGrpSpPr>
        <p:grpSpPr bwMode="auto">
          <a:xfrm>
            <a:off x="3027363" y="1873250"/>
            <a:ext cx="3722687" cy="4840288"/>
            <a:chOff x="1907" y="1180"/>
            <a:chExt cx="2345" cy="3049"/>
          </a:xfrm>
        </p:grpSpPr>
        <p:sp>
          <p:nvSpPr>
            <p:cNvPr id="64657" name="Freeform 719"/>
            <p:cNvSpPr>
              <a:spLocks/>
            </p:cNvSpPr>
            <p:nvPr/>
          </p:nvSpPr>
          <p:spPr bwMode="auto">
            <a:xfrm>
              <a:off x="4014" y="4054"/>
              <a:ext cx="69" cy="57"/>
            </a:xfrm>
            <a:custGeom>
              <a:avLst/>
              <a:gdLst>
                <a:gd name="T0" fmla="*/ 0 w 411"/>
                <a:gd name="T1" fmla="*/ 2147483647 h 340"/>
                <a:gd name="T2" fmla="*/ 2147483647 w 411"/>
                <a:gd name="T3" fmla="*/ 2147483647 h 340"/>
                <a:gd name="T4" fmla="*/ 0 w 411"/>
                <a:gd name="T5" fmla="*/ 0 h 340"/>
                <a:gd name="T6" fmla="*/ 0 w 411"/>
                <a:gd name="T7" fmla="*/ 2147483647 h 340"/>
                <a:gd name="T8" fmla="*/ 0 w 411"/>
                <a:gd name="T9" fmla="*/ 2147483647 h 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1"/>
                <a:gd name="T16" fmla="*/ 0 h 340"/>
                <a:gd name="T17" fmla="*/ 411 w 411"/>
                <a:gd name="T18" fmla="*/ 340 h 3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1" h="340">
                  <a:moveTo>
                    <a:pt x="0" y="340"/>
                  </a:moveTo>
                  <a:lnTo>
                    <a:pt x="411" y="169"/>
                  </a:lnTo>
                  <a:lnTo>
                    <a:pt x="0" y="0"/>
                  </a:lnTo>
                  <a:lnTo>
                    <a:pt x="0" y="171"/>
                  </a:lnTo>
                  <a:lnTo>
                    <a:pt x="0" y="340"/>
                  </a:lnTo>
                  <a:close/>
                </a:path>
              </a:pathLst>
            </a:custGeom>
            <a:solidFill>
              <a:srgbClr val="008080"/>
            </a:solidFill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1000" i="0">
                <a:solidFill>
                  <a:srgbClr val="000066"/>
                </a:solidFill>
              </a:endParaRPr>
            </a:p>
          </p:txBody>
        </p:sp>
        <p:sp>
          <p:nvSpPr>
            <p:cNvPr id="64658" name="Line 720"/>
            <p:cNvSpPr>
              <a:spLocks noChangeShapeType="1"/>
            </p:cNvSpPr>
            <p:nvPr/>
          </p:nvSpPr>
          <p:spPr bwMode="auto">
            <a:xfrm flipH="1">
              <a:off x="2173" y="4083"/>
              <a:ext cx="81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59" name="Line 721"/>
            <p:cNvSpPr>
              <a:spLocks noChangeShapeType="1"/>
            </p:cNvSpPr>
            <p:nvPr/>
          </p:nvSpPr>
          <p:spPr bwMode="auto">
            <a:xfrm>
              <a:off x="3234" y="4083"/>
              <a:ext cx="78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0" name="Line 722"/>
            <p:cNvSpPr>
              <a:spLocks noChangeShapeType="1"/>
            </p:cNvSpPr>
            <p:nvPr/>
          </p:nvSpPr>
          <p:spPr bwMode="auto">
            <a:xfrm>
              <a:off x="2002" y="4047"/>
              <a:ext cx="110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1" name="Line 723"/>
            <p:cNvSpPr>
              <a:spLocks noChangeShapeType="1"/>
            </p:cNvSpPr>
            <p:nvPr/>
          </p:nvSpPr>
          <p:spPr bwMode="auto">
            <a:xfrm flipV="1">
              <a:off x="4228" y="4003"/>
              <a:ext cx="0" cy="5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2" name="Line 724"/>
            <p:cNvSpPr>
              <a:spLocks noChangeShapeType="1"/>
            </p:cNvSpPr>
            <p:nvPr/>
          </p:nvSpPr>
          <p:spPr bwMode="auto">
            <a:xfrm>
              <a:off x="3109" y="4047"/>
              <a:ext cx="1119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3" name="Line 725"/>
            <p:cNvSpPr>
              <a:spLocks noChangeShapeType="1"/>
            </p:cNvSpPr>
            <p:nvPr/>
          </p:nvSpPr>
          <p:spPr bwMode="auto">
            <a:xfrm flipV="1">
              <a:off x="3109" y="1180"/>
              <a:ext cx="0" cy="2879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4" name="Line 726"/>
            <p:cNvSpPr>
              <a:spLocks noChangeShapeType="1"/>
            </p:cNvSpPr>
            <p:nvPr/>
          </p:nvSpPr>
          <p:spPr bwMode="auto">
            <a:xfrm flipV="1">
              <a:off x="2002" y="4003"/>
              <a:ext cx="0" cy="5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5" name="Line 727"/>
            <p:cNvSpPr>
              <a:spLocks noChangeShapeType="1"/>
            </p:cNvSpPr>
            <p:nvPr/>
          </p:nvSpPr>
          <p:spPr bwMode="auto">
            <a:xfrm flipV="1">
              <a:off x="3109" y="3991"/>
              <a:ext cx="0" cy="5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66" name="Rectangle 728"/>
            <p:cNvSpPr>
              <a:spLocks noChangeArrowheads="1"/>
            </p:cNvSpPr>
            <p:nvPr/>
          </p:nvSpPr>
          <p:spPr bwMode="auto">
            <a:xfrm>
              <a:off x="3445" y="1271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67" name="Rectangle 729"/>
            <p:cNvSpPr>
              <a:spLocks noChangeArrowheads="1"/>
            </p:cNvSpPr>
            <p:nvPr/>
          </p:nvSpPr>
          <p:spPr bwMode="auto">
            <a:xfrm>
              <a:off x="3445" y="1304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68" name="Freeform 730"/>
            <p:cNvSpPr>
              <a:spLocks/>
            </p:cNvSpPr>
            <p:nvPr/>
          </p:nvSpPr>
          <p:spPr bwMode="auto">
            <a:xfrm>
              <a:off x="3271" y="1304"/>
              <a:ext cx="405" cy="0"/>
            </a:xfrm>
            <a:custGeom>
              <a:avLst/>
              <a:gdLst>
                <a:gd name="T0" fmla="*/ 2147483647 w 2435"/>
                <a:gd name="T1" fmla="*/ 2147483647 w 2435"/>
                <a:gd name="T2" fmla="*/ 2147483647 w 2435"/>
                <a:gd name="T3" fmla="*/ 0 w 2435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435"/>
                <a:gd name="T9" fmla="*/ 2435 w 2435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435">
                  <a:moveTo>
                    <a:pt x="2435" y="0"/>
                  </a:moveTo>
                  <a:lnTo>
                    <a:pt x="1446" y="0"/>
                  </a:lnTo>
                  <a:lnTo>
                    <a:pt x="1046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69" name="Rectangle 731"/>
            <p:cNvSpPr>
              <a:spLocks noChangeArrowheads="1"/>
            </p:cNvSpPr>
            <p:nvPr/>
          </p:nvSpPr>
          <p:spPr bwMode="auto">
            <a:xfrm>
              <a:off x="3491" y="1551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0" name="Rectangle 732"/>
            <p:cNvSpPr>
              <a:spLocks noChangeArrowheads="1"/>
            </p:cNvSpPr>
            <p:nvPr/>
          </p:nvSpPr>
          <p:spPr bwMode="auto">
            <a:xfrm>
              <a:off x="3491" y="1584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1" name="Freeform 733"/>
            <p:cNvSpPr>
              <a:spLocks/>
            </p:cNvSpPr>
            <p:nvPr/>
          </p:nvSpPr>
          <p:spPr bwMode="auto">
            <a:xfrm>
              <a:off x="3302" y="1584"/>
              <a:ext cx="430" cy="0"/>
            </a:xfrm>
            <a:custGeom>
              <a:avLst/>
              <a:gdLst>
                <a:gd name="T0" fmla="*/ 2147483647 w 2586"/>
                <a:gd name="T1" fmla="*/ 2147483647 w 2586"/>
                <a:gd name="T2" fmla="*/ 2147483647 w 2586"/>
                <a:gd name="T3" fmla="*/ 0 w 2586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586"/>
                <a:gd name="T9" fmla="*/ 2586 w 2586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586">
                  <a:moveTo>
                    <a:pt x="2586" y="0"/>
                  </a:moveTo>
                  <a:lnTo>
                    <a:pt x="1537" y="0"/>
                  </a:lnTo>
                  <a:lnTo>
                    <a:pt x="1137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2" name="Rectangle 734"/>
            <p:cNvSpPr>
              <a:spLocks noChangeArrowheads="1"/>
            </p:cNvSpPr>
            <p:nvPr/>
          </p:nvSpPr>
          <p:spPr bwMode="auto">
            <a:xfrm>
              <a:off x="3049" y="1691"/>
              <a:ext cx="66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3" name="Rectangle 735"/>
            <p:cNvSpPr>
              <a:spLocks noChangeArrowheads="1"/>
            </p:cNvSpPr>
            <p:nvPr/>
          </p:nvSpPr>
          <p:spPr bwMode="auto">
            <a:xfrm>
              <a:off x="3049" y="1724"/>
              <a:ext cx="66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4" name="Freeform 736"/>
            <p:cNvSpPr>
              <a:spLocks/>
            </p:cNvSpPr>
            <p:nvPr/>
          </p:nvSpPr>
          <p:spPr bwMode="auto">
            <a:xfrm>
              <a:off x="2667" y="1724"/>
              <a:ext cx="826" cy="0"/>
            </a:xfrm>
            <a:custGeom>
              <a:avLst/>
              <a:gdLst>
                <a:gd name="T0" fmla="*/ 2147483647 w 4957"/>
                <a:gd name="T1" fmla="*/ 2147483647 w 4957"/>
                <a:gd name="T2" fmla="*/ 2147483647 w 4957"/>
                <a:gd name="T3" fmla="*/ 0 w 4957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4957"/>
                <a:gd name="T9" fmla="*/ 4957 w 4957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4957">
                  <a:moveTo>
                    <a:pt x="4957" y="0"/>
                  </a:moveTo>
                  <a:lnTo>
                    <a:pt x="2692" y="0"/>
                  </a:lnTo>
                  <a:lnTo>
                    <a:pt x="229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5" name="Rectangle 737"/>
            <p:cNvSpPr>
              <a:spLocks noChangeArrowheads="1"/>
            </p:cNvSpPr>
            <p:nvPr/>
          </p:nvSpPr>
          <p:spPr bwMode="auto">
            <a:xfrm>
              <a:off x="1907" y="4054"/>
              <a:ext cx="15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000" b="1" i="0">
                  <a:solidFill>
                    <a:srgbClr val="000066"/>
                  </a:solidFill>
                </a:rPr>
                <a:t>0,04</a:t>
              </a:r>
              <a:endParaRPr lang="fr-FR" sz="1000" i="0">
                <a:solidFill>
                  <a:srgbClr val="000066"/>
                </a:solidFill>
              </a:endParaRPr>
            </a:p>
          </p:txBody>
        </p:sp>
        <p:sp>
          <p:nvSpPr>
            <p:cNvPr id="64676" name="Rectangle 738"/>
            <p:cNvSpPr>
              <a:spLocks noChangeArrowheads="1"/>
            </p:cNvSpPr>
            <p:nvPr/>
          </p:nvSpPr>
          <p:spPr bwMode="auto">
            <a:xfrm>
              <a:off x="3072" y="4042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000" b="1" i="0">
                  <a:solidFill>
                    <a:srgbClr val="000066"/>
                  </a:solidFill>
                </a:rPr>
                <a:t>1</a:t>
              </a:r>
              <a:endParaRPr lang="fr-FR" sz="1000" i="0">
                <a:solidFill>
                  <a:srgbClr val="000066"/>
                </a:solidFill>
              </a:endParaRPr>
            </a:p>
          </p:txBody>
        </p:sp>
        <p:sp>
          <p:nvSpPr>
            <p:cNvPr id="64677" name="Rectangle 739"/>
            <p:cNvSpPr>
              <a:spLocks noChangeArrowheads="1"/>
            </p:cNvSpPr>
            <p:nvPr/>
          </p:nvSpPr>
          <p:spPr bwMode="auto">
            <a:xfrm>
              <a:off x="4164" y="4054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000" b="1" i="0">
                  <a:solidFill>
                    <a:srgbClr val="000066"/>
                  </a:solidFill>
                </a:rPr>
                <a:t>25</a:t>
              </a:r>
              <a:endParaRPr lang="fr-FR" sz="1000" i="0">
                <a:solidFill>
                  <a:srgbClr val="000066"/>
                </a:solidFill>
              </a:endParaRPr>
            </a:p>
          </p:txBody>
        </p:sp>
        <p:sp>
          <p:nvSpPr>
            <p:cNvPr id="64678" name="Rectangle 740"/>
            <p:cNvSpPr>
              <a:spLocks noChangeArrowheads="1"/>
            </p:cNvSpPr>
            <p:nvPr/>
          </p:nvSpPr>
          <p:spPr bwMode="auto">
            <a:xfrm>
              <a:off x="3407" y="2112"/>
              <a:ext cx="66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79" name="Rectangle 741"/>
            <p:cNvSpPr>
              <a:spLocks noChangeArrowheads="1"/>
            </p:cNvSpPr>
            <p:nvPr/>
          </p:nvSpPr>
          <p:spPr bwMode="auto">
            <a:xfrm>
              <a:off x="3407" y="2145"/>
              <a:ext cx="66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0" name="Freeform 742"/>
            <p:cNvSpPr>
              <a:spLocks/>
            </p:cNvSpPr>
            <p:nvPr/>
          </p:nvSpPr>
          <p:spPr bwMode="auto">
            <a:xfrm>
              <a:off x="3207" y="2145"/>
              <a:ext cx="459" cy="0"/>
            </a:xfrm>
            <a:custGeom>
              <a:avLst/>
              <a:gdLst>
                <a:gd name="T0" fmla="*/ 2147483647 w 2754"/>
                <a:gd name="T1" fmla="*/ 2147483647 w 2754"/>
                <a:gd name="T2" fmla="*/ 2147483647 w 2754"/>
                <a:gd name="T3" fmla="*/ 2147483647 w 2754"/>
                <a:gd name="T4" fmla="*/ 2147483647 w 2754"/>
                <a:gd name="T5" fmla="*/ 2147483647 w 2754"/>
                <a:gd name="T6" fmla="*/ 2147483647 w 2754"/>
                <a:gd name="T7" fmla="*/ 2147483647 w 2754"/>
                <a:gd name="T8" fmla="*/ 2147483647 w 2754"/>
                <a:gd name="T9" fmla="*/ 2147483647 w 2754"/>
                <a:gd name="T10" fmla="*/ 2147483647 w 2754"/>
                <a:gd name="T11" fmla="*/ 2147483647 w 2754"/>
                <a:gd name="T12" fmla="*/ 2147483647 w 2754"/>
                <a:gd name="T13" fmla="*/ 0 w 27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w 2754"/>
                <a:gd name="T29" fmla="*/ 2754 w 2754"/>
              </a:gdLst>
              <a:ahLst/>
              <a:cxnLst>
                <a:cxn ang="T14">
                  <a:pos x="T0" y="0"/>
                </a:cxn>
                <a:cxn ang="T15">
                  <a:pos x="T1" y="0"/>
                </a:cxn>
                <a:cxn ang="T16">
                  <a:pos x="T2" y="0"/>
                </a:cxn>
                <a:cxn ang="T17">
                  <a:pos x="T3" y="0"/>
                </a:cxn>
                <a:cxn ang="T18">
                  <a:pos x="T4" y="0"/>
                </a:cxn>
                <a:cxn ang="T19">
                  <a:pos x="T5" y="0"/>
                </a:cxn>
                <a:cxn ang="T20">
                  <a:pos x="T6" y="0"/>
                </a:cxn>
                <a:cxn ang="T21">
                  <a:pos x="T7" y="0"/>
                </a:cxn>
                <a:cxn ang="T22">
                  <a:pos x="T8" y="0"/>
                </a:cxn>
                <a:cxn ang="T23">
                  <a:pos x="T9" y="0"/>
                </a:cxn>
                <a:cxn ang="T24">
                  <a:pos x="T10" y="0"/>
                </a:cxn>
                <a:cxn ang="T25">
                  <a:pos x="T11" y="0"/>
                </a:cxn>
                <a:cxn ang="T26">
                  <a:pos x="T12" y="0"/>
                </a:cxn>
                <a:cxn ang="T27">
                  <a:pos x="T13" y="0"/>
                </a:cxn>
              </a:cxnLst>
              <a:rect l="T28" t="0" r="T29" b="0"/>
              <a:pathLst>
                <a:path w="2754">
                  <a:moveTo>
                    <a:pt x="2754" y="0"/>
                  </a:moveTo>
                  <a:lnTo>
                    <a:pt x="1596" y="0"/>
                  </a:lnTo>
                  <a:lnTo>
                    <a:pt x="1197" y="0"/>
                  </a:lnTo>
                  <a:lnTo>
                    <a:pt x="1063" y="0"/>
                  </a:lnTo>
                  <a:lnTo>
                    <a:pt x="925" y="0"/>
                  </a:lnTo>
                  <a:lnTo>
                    <a:pt x="854" y="0"/>
                  </a:lnTo>
                  <a:lnTo>
                    <a:pt x="782" y="0"/>
                  </a:lnTo>
                  <a:lnTo>
                    <a:pt x="635" y="0"/>
                  </a:lnTo>
                  <a:lnTo>
                    <a:pt x="483" y="0"/>
                  </a:lnTo>
                  <a:lnTo>
                    <a:pt x="405" y="0"/>
                  </a:lnTo>
                  <a:lnTo>
                    <a:pt x="327" y="0"/>
                  </a:lnTo>
                  <a:lnTo>
                    <a:pt x="246" y="0"/>
                  </a:lnTo>
                  <a:lnTo>
                    <a:pt x="165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1" name="Rectangle 743"/>
            <p:cNvSpPr>
              <a:spLocks noChangeArrowheads="1"/>
            </p:cNvSpPr>
            <p:nvPr/>
          </p:nvSpPr>
          <p:spPr bwMode="auto">
            <a:xfrm>
              <a:off x="3484" y="2392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2" name="Rectangle 744"/>
            <p:cNvSpPr>
              <a:spLocks noChangeArrowheads="1"/>
            </p:cNvSpPr>
            <p:nvPr/>
          </p:nvSpPr>
          <p:spPr bwMode="auto">
            <a:xfrm>
              <a:off x="3484" y="2425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3" name="Freeform 745"/>
            <p:cNvSpPr>
              <a:spLocks/>
            </p:cNvSpPr>
            <p:nvPr/>
          </p:nvSpPr>
          <p:spPr bwMode="auto">
            <a:xfrm>
              <a:off x="3197" y="2425"/>
              <a:ext cx="615" cy="0"/>
            </a:xfrm>
            <a:custGeom>
              <a:avLst/>
              <a:gdLst>
                <a:gd name="T0" fmla="*/ 2147483647 w 3688"/>
                <a:gd name="T1" fmla="*/ 2147483647 w 3688"/>
                <a:gd name="T2" fmla="*/ 2147483647 w 3688"/>
                <a:gd name="T3" fmla="*/ 0 w 3688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3688"/>
                <a:gd name="T9" fmla="*/ 3688 w 3688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3688">
                  <a:moveTo>
                    <a:pt x="3688" y="0"/>
                  </a:moveTo>
                  <a:lnTo>
                    <a:pt x="2122" y="0"/>
                  </a:lnTo>
                  <a:lnTo>
                    <a:pt x="17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4" name="Rectangle 746"/>
            <p:cNvSpPr>
              <a:spLocks noChangeArrowheads="1"/>
            </p:cNvSpPr>
            <p:nvPr/>
          </p:nvSpPr>
          <p:spPr bwMode="auto">
            <a:xfrm>
              <a:off x="3365" y="2532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5" name="Rectangle 747"/>
            <p:cNvSpPr>
              <a:spLocks noChangeArrowheads="1"/>
            </p:cNvSpPr>
            <p:nvPr/>
          </p:nvSpPr>
          <p:spPr bwMode="auto">
            <a:xfrm>
              <a:off x="3365" y="2565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6" name="Freeform 748"/>
            <p:cNvSpPr>
              <a:spLocks/>
            </p:cNvSpPr>
            <p:nvPr/>
          </p:nvSpPr>
          <p:spPr bwMode="auto">
            <a:xfrm>
              <a:off x="3088" y="2565"/>
              <a:ext cx="561" cy="0"/>
            </a:xfrm>
            <a:custGeom>
              <a:avLst/>
              <a:gdLst>
                <a:gd name="T0" fmla="*/ 2147483647 w 3366"/>
                <a:gd name="T1" fmla="*/ 2147483647 w 3366"/>
                <a:gd name="T2" fmla="*/ 2147483647 w 3366"/>
                <a:gd name="T3" fmla="*/ 0 w 3366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3366"/>
                <a:gd name="T9" fmla="*/ 3366 w 3366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3366">
                  <a:moveTo>
                    <a:pt x="3366" y="0"/>
                  </a:moveTo>
                  <a:lnTo>
                    <a:pt x="2065" y="0"/>
                  </a:lnTo>
                  <a:lnTo>
                    <a:pt x="1666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7" name="Rectangle 749"/>
            <p:cNvSpPr>
              <a:spLocks noChangeArrowheads="1"/>
            </p:cNvSpPr>
            <p:nvPr/>
          </p:nvSpPr>
          <p:spPr bwMode="auto">
            <a:xfrm>
              <a:off x="3204" y="2672"/>
              <a:ext cx="67" cy="3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8" name="Rectangle 750"/>
            <p:cNvSpPr>
              <a:spLocks noChangeArrowheads="1"/>
            </p:cNvSpPr>
            <p:nvPr/>
          </p:nvSpPr>
          <p:spPr bwMode="auto">
            <a:xfrm>
              <a:off x="3204" y="2705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89" name="Freeform 751"/>
            <p:cNvSpPr>
              <a:spLocks/>
            </p:cNvSpPr>
            <p:nvPr/>
          </p:nvSpPr>
          <p:spPr bwMode="auto">
            <a:xfrm>
              <a:off x="2828" y="2711"/>
              <a:ext cx="761" cy="0"/>
            </a:xfrm>
            <a:custGeom>
              <a:avLst/>
              <a:gdLst>
                <a:gd name="T0" fmla="*/ 2147483647 w 4569"/>
                <a:gd name="T1" fmla="*/ 2147483647 w 4569"/>
                <a:gd name="T2" fmla="*/ 2147483647 w 4569"/>
                <a:gd name="T3" fmla="*/ 0 w 4569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4569"/>
                <a:gd name="T9" fmla="*/ 4569 w 4569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4569">
                  <a:moveTo>
                    <a:pt x="4569" y="0"/>
                  </a:moveTo>
                  <a:lnTo>
                    <a:pt x="2661" y="0"/>
                  </a:lnTo>
                  <a:lnTo>
                    <a:pt x="2261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0" name="Rectangle 752"/>
            <p:cNvSpPr>
              <a:spLocks noChangeArrowheads="1"/>
            </p:cNvSpPr>
            <p:nvPr/>
          </p:nvSpPr>
          <p:spPr bwMode="auto">
            <a:xfrm>
              <a:off x="3477" y="2952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1" name="Rectangle 753"/>
            <p:cNvSpPr>
              <a:spLocks noChangeArrowheads="1"/>
            </p:cNvSpPr>
            <p:nvPr/>
          </p:nvSpPr>
          <p:spPr bwMode="auto">
            <a:xfrm>
              <a:off x="3477" y="2985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2" name="Freeform 754"/>
            <p:cNvSpPr>
              <a:spLocks/>
            </p:cNvSpPr>
            <p:nvPr/>
          </p:nvSpPr>
          <p:spPr bwMode="auto">
            <a:xfrm>
              <a:off x="3277" y="2985"/>
              <a:ext cx="418" cy="0"/>
            </a:xfrm>
            <a:custGeom>
              <a:avLst/>
              <a:gdLst>
                <a:gd name="T0" fmla="*/ 2147483647 w 2506"/>
                <a:gd name="T1" fmla="*/ 2147483647 w 2506"/>
                <a:gd name="T2" fmla="*/ 2147483647 w 2506"/>
                <a:gd name="T3" fmla="*/ 0 w 2506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506"/>
                <a:gd name="T9" fmla="*/ 2506 w 2506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506">
                  <a:moveTo>
                    <a:pt x="2506" y="0"/>
                  </a:moveTo>
                  <a:lnTo>
                    <a:pt x="1603" y="0"/>
                  </a:lnTo>
                  <a:lnTo>
                    <a:pt x="120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3" name="Rectangle 755"/>
            <p:cNvSpPr>
              <a:spLocks noChangeArrowheads="1"/>
            </p:cNvSpPr>
            <p:nvPr/>
          </p:nvSpPr>
          <p:spPr bwMode="auto">
            <a:xfrm>
              <a:off x="3560" y="3092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4" name="Rectangle 756"/>
            <p:cNvSpPr>
              <a:spLocks noChangeArrowheads="1"/>
            </p:cNvSpPr>
            <p:nvPr/>
          </p:nvSpPr>
          <p:spPr bwMode="auto">
            <a:xfrm>
              <a:off x="3560" y="3126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5" name="Freeform 757"/>
            <p:cNvSpPr>
              <a:spLocks/>
            </p:cNvSpPr>
            <p:nvPr/>
          </p:nvSpPr>
          <p:spPr bwMode="auto">
            <a:xfrm>
              <a:off x="3283" y="3126"/>
              <a:ext cx="577" cy="0"/>
            </a:xfrm>
            <a:custGeom>
              <a:avLst/>
              <a:gdLst>
                <a:gd name="T0" fmla="*/ 2147483647 w 3467"/>
                <a:gd name="T1" fmla="*/ 2147483647 w 3467"/>
                <a:gd name="T2" fmla="*/ 2147483647 w 3467"/>
                <a:gd name="T3" fmla="*/ 0 w 3467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3467"/>
                <a:gd name="T9" fmla="*/ 3467 w 3467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3467">
                  <a:moveTo>
                    <a:pt x="3467" y="0"/>
                  </a:moveTo>
                  <a:lnTo>
                    <a:pt x="2067" y="0"/>
                  </a:lnTo>
                  <a:lnTo>
                    <a:pt x="1668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6" name="Rectangle 758"/>
            <p:cNvSpPr>
              <a:spLocks noChangeArrowheads="1"/>
            </p:cNvSpPr>
            <p:nvPr/>
          </p:nvSpPr>
          <p:spPr bwMode="auto">
            <a:xfrm>
              <a:off x="3562" y="3373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7" name="Rectangle 759"/>
            <p:cNvSpPr>
              <a:spLocks noChangeArrowheads="1"/>
            </p:cNvSpPr>
            <p:nvPr/>
          </p:nvSpPr>
          <p:spPr bwMode="auto">
            <a:xfrm>
              <a:off x="3562" y="3406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8" name="Freeform 760"/>
            <p:cNvSpPr>
              <a:spLocks/>
            </p:cNvSpPr>
            <p:nvPr/>
          </p:nvSpPr>
          <p:spPr bwMode="auto">
            <a:xfrm>
              <a:off x="3363" y="3406"/>
              <a:ext cx="418" cy="0"/>
            </a:xfrm>
            <a:custGeom>
              <a:avLst/>
              <a:gdLst>
                <a:gd name="T0" fmla="*/ 2147483647 w 2503"/>
                <a:gd name="T1" fmla="*/ 2147483647 w 2503"/>
                <a:gd name="T2" fmla="*/ 2147483647 w 2503"/>
                <a:gd name="T3" fmla="*/ 0 w 2503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503"/>
                <a:gd name="T9" fmla="*/ 2503 w 2503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503">
                  <a:moveTo>
                    <a:pt x="2503" y="0"/>
                  </a:moveTo>
                  <a:lnTo>
                    <a:pt x="1594" y="0"/>
                  </a:lnTo>
                  <a:lnTo>
                    <a:pt x="119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699" name="Rectangle 761"/>
            <p:cNvSpPr>
              <a:spLocks noChangeArrowheads="1"/>
            </p:cNvSpPr>
            <p:nvPr/>
          </p:nvSpPr>
          <p:spPr bwMode="auto">
            <a:xfrm>
              <a:off x="3300" y="3513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00" name="Rectangle 762"/>
            <p:cNvSpPr>
              <a:spLocks noChangeArrowheads="1"/>
            </p:cNvSpPr>
            <p:nvPr/>
          </p:nvSpPr>
          <p:spPr bwMode="auto">
            <a:xfrm>
              <a:off x="3300" y="3546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01" name="Freeform 763"/>
            <p:cNvSpPr>
              <a:spLocks/>
            </p:cNvSpPr>
            <p:nvPr/>
          </p:nvSpPr>
          <p:spPr bwMode="auto">
            <a:xfrm>
              <a:off x="3110" y="3546"/>
              <a:ext cx="457" cy="0"/>
            </a:xfrm>
            <a:custGeom>
              <a:avLst/>
              <a:gdLst>
                <a:gd name="T0" fmla="*/ 0 w 2740"/>
                <a:gd name="T1" fmla="*/ 2147483647 w 2740"/>
                <a:gd name="T2" fmla="*/ 2147483647 w 2740"/>
                <a:gd name="T3" fmla="*/ 2147483647 w 2740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740"/>
                <a:gd name="T9" fmla="*/ 2740 w 2740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740">
                  <a:moveTo>
                    <a:pt x="0" y="0"/>
                  </a:moveTo>
                  <a:lnTo>
                    <a:pt x="1143" y="0"/>
                  </a:lnTo>
                  <a:lnTo>
                    <a:pt x="1543" y="0"/>
                  </a:lnTo>
                  <a:lnTo>
                    <a:pt x="274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02" name="Rectangle 764"/>
            <p:cNvSpPr>
              <a:spLocks noChangeArrowheads="1"/>
            </p:cNvSpPr>
            <p:nvPr/>
          </p:nvSpPr>
          <p:spPr bwMode="auto">
            <a:xfrm>
              <a:off x="3801" y="3793"/>
              <a:ext cx="66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03" name="Rectangle 765"/>
            <p:cNvSpPr>
              <a:spLocks noChangeArrowheads="1"/>
            </p:cNvSpPr>
            <p:nvPr/>
          </p:nvSpPr>
          <p:spPr bwMode="auto">
            <a:xfrm>
              <a:off x="3801" y="3826"/>
              <a:ext cx="66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04" name="Freeform 766"/>
            <p:cNvSpPr>
              <a:spLocks/>
            </p:cNvSpPr>
            <p:nvPr/>
          </p:nvSpPr>
          <p:spPr bwMode="auto">
            <a:xfrm>
              <a:off x="3447" y="3826"/>
              <a:ext cx="773" cy="0"/>
            </a:xfrm>
            <a:custGeom>
              <a:avLst/>
              <a:gdLst>
                <a:gd name="T0" fmla="*/ 0 w 4638"/>
                <a:gd name="T1" fmla="*/ 2147483647 w 4638"/>
                <a:gd name="T2" fmla="*/ 2147483647 w 4638"/>
                <a:gd name="T3" fmla="*/ 2147483647 w 4638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4638"/>
                <a:gd name="T9" fmla="*/ 4638 w 4638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4638">
                  <a:moveTo>
                    <a:pt x="0" y="0"/>
                  </a:moveTo>
                  <a:lnTo>
                    <a:pt x="2124" y="0"/>
                  </a:lnTo>
                  <a:lnTo>
                    <a:pt x="2525" y="0"/>
                  </a:lnTo>
                  <a:lnTo>
                    <a:pt x="4638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05" name="Rectangle 767"/>
            <p:cNvSpPr>
              <a:spLocks noChangeArrowheads="1"/>
            </p:cNvSpPr>
            <p:nvPr/>
          </p:nvSpPr>
          <p:spPr bwMode="auto">
            <a:xfrm>
              <a:off x="3291" y="3933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4706" name="Rectangle 768"/>
            <p:cNvSpPr>
              <a:spLocks noChangeArrowheads="1"/>
            </p:cNvSpPr>
            <p:nvPr/>
          </p:nvSpPr>
          <p:spPr bwMode="auto">
            <a:xfrm>
              <a:off x="3291" y="3966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4707" name="Freeform 769"/>
            <p:cNvSpPr>
              <a:spLocks/>
            </p:cNvSpPr>
            <p:nvPr/>
          </p:nvSpPr>
          <p:spPr bwMode="auto">
            <a:xfrm>
              <a:off x="3111" y="3966"/>
              <a:ext cx="404" cy="0"/>
            </a:xfrm>
            <a:custGeom>
              <a:avLst/>
              <a:gdLst>
                <a:gd name="T0" fmla="*/ 0 w 2423"/>
                <a:gd name="T1" fmla="*/ 2147483647 w 2423"/>
                <a:gd name="T2" fmla="*/ 2147483647 w 2423"/>
                <a:gd name="T3" fmla="*/ 2147483647 w 2423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423"/>
                <a:gd name="T9" fmla="*/ 2423 w 2423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423">
                  <a:moveTo>
                    <a:pt x="0" y="0"/>
                  </a:moveTo>
                  <a:lnTo>
                    <a:pt x="1079" y="0"/>
                  </a:lnTo>
                  <a:lnTo>
                    <a:pt x="1479" y="0"/>
                  </a:lnTo>
                  <a:lnTo>
                    <a:pt x="2423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4708" name="Rectangle 770"/>
            <p:cNvSpPr>
              <a:spLocks noChangeArrowheads="1"/>
            </p:cNvSpPr>
            <p:nvPr/>
          </p:nvSpPr>
          <p:spPr bwMode="auto">
            <a:xfrm>
              <a:off x="2043" y="4125"/>
              <a:ext cx="1018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200" b="1" i="0">
                  <a:solidFill>
                    <a:srgbClr val="CC0099"/>
                  </a:solidFill>
                </a:rPr>
                <a:t>En faveur de ABC/3TC</a:t>
              </a:r>
            </a:p>
          </p:txBody>
        </p:sp>
        <p:sp>
          <p:nvSpPr>
            <p:cNvPr id="64709" name="Rectangle 771"/>
            <p:cNvSpPr>
              <a:spLocks noChangeArrowheads="1"/>
            </p:cNvSpPr>
            <p:nvPr/>
          </p:nvSpPr>
          <p:spPr bwMode="auto">
            <a:xfrm>
              <a:off x="3135" y="4125"/>
              <a:ext cx="1004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200" b="1" i="0">
                  <a:solidFill>
                    <a:srgbClr val="008080"/>
                  </a:solidFill>
                </a:rPr>
                <a:t>En faveur de TDF/FTC</a:t>
              </a:r>
            </a:p>
          </p:txBody>
        </p:sp>
        <p:sp>
          <p:nvSpPr>
            <p:cNvPr id="64710" name="Rectangle 772"/>
            <p:cNvSpPr>
              <a:spLocks noChangeArrowheads="1"/>
            </p:cNvSpPr>
            <p:nvPr/>
          </p:nvSpPr>
          <p:spPr bwMode="auto">
            <a:xfrm>
              <a:off x="3518" y="1971"/>
              <a:ext cx="67" cy="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11" name="Rectangle 773"/>
            <p:cNvSpPr>
              <a:spLocks noChangeArrowheads="1"/>
            </p:cNvSpPr>
            <p:nvPr/>
          </p:nvSpPr>
          <p:spPr bwMode="auto">
            <a:xfrm>
              <a:off x="3518" y="2005"/>
              <a:ext cx="67" cy="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12" name="Freeform 774"/>
            <p:cNvSpPr>
              <a:spLocks/>
            </p:cNvSpPr>
            <p:nvPr/>
          </p:nvSpPr>
          <p:spPr bwMode="auto">
            <a:xfrm>
              <a:off x="3308" y="2005"/>
              <a:ext cx="470" cy="0"/>
            </a:xfrm>
            <a:custGeom>
              <a:avLst/>
              <a:gdLst>
                <a:gd name="T0" fmla="*/ 2147483647 w 2817"/>
                <a:gd name="T1" fmla="*/ 2147483647 w 2817"/>
                <a:gd name="T2" fmla="*/ 2147483647 w 2817"/>
                <a:gd name="T3" fmla="*/ 0 w 2817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817"/>
                <a:gd name="T9" fmla="*/ 2817 w 2817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817">
                  <a:moveTo>
                    <a:pt x="2817" y="0"/>
                  </a:moveTo>
                  <a:lnTo>
                    <a:pt x="1660" y="0"/>
                  </a:lnTo>
                  <a:lnTo>
                    <a:pt x="126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2400" i="0">
                <a:solidFill>
                  <a:srgbClr val="000000"/>
                </a:solidFill>
              </a:endParaRPr>
            </a:p>
          </p:txBody>
        </p:sp>
        <p:sp>
          <p:nvSpPr>
            <p:cNvPr id="64715" name="Freeform 718"/>
            <p:cNvSpPr>
              <a:spLocks/>
            </p:cNvSpPr>
            <p:nvPr/>
          </p:nvSpPr>
          <p:spPr bwMode="auto">
            <a:xfrm>
              <a:off x="2132" y="4055"/>
              <a:ext cx="68" cy="56"/>
            </a:xfrm>
            <a:custGeom>
              <a:avLst/>
              <a:gdLst>
                <a:gd name="T0" fmla="*/ 2147483647 w 409"/>
                <a:gd name="T1" fmla="*/ 2147483647 h 340"/>
                <a:gd name="T2" fmla="*/ 2147483647 w 409"/>
                <a:gd name="T3" fmla="*/ 0 h 340"/>
                <a:gd name="T4" fmla="*/ 0 w 409"/>
                <a:gd name="T5" fmla="*/ 2147483647 h 340"/>
                <a:gd name="T6" fmla="*/ 2147483647 w 409"/>
                <a:gd name="T7" fmla="*/ 2147483647 h 340"/>
                <a:gd name="T8" fmla="*/ 2147483647 w 409"/>
                <a:gd name="T9" fmla="*/ 2147483647 h 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9"/>
                <a:gd name="T16" fmla="*/ 0 h 340"/>
                <a:gd name="T17" fmla="*/ 409 w 409"/>
                <a:gd name="T18" fmla="*/ 340 h 3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9" h="340">
                  <a:moveTo>
                    <a:pt x="409" y="169"/>
                  </a:moveTo>
                  <a:lnTo>
                    <a:pt x="409" y="0"/>
                  </a:lnTo>
                  <a:lnTo>
                    <a:pt x="0" y="170"/>
                  </a:lnTo>
                  <a:lnTo>
                    <a:pt x="409" y="340"/>
                  </a:lnTo>
                  <a:lnTo>
                    <a:pt x="409" y="169"/>
                  </a:lnTo>
                  <a:close/>
                </a:path>
              </a:pathLst>
            </a:custGeom>
            <a:solidFill>
              <a:srgbClr val="CC0099"/>
            </a:solidFill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</a:pPr>
              <a:endParaRPr lang="fr-FR" sz="1000" i="0">
                <a:solidFill>
                  <a:srgbClr val="000066"/>
                </a:solidFill>
              </a:endParaRPr>
            </a:p>
          </p:txBody>
        </p:sp>
      </p:grpSp>
      <p:sp>
        <p:nvSpPr>
          <p:cNvPr id="64717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sp>
        <p:nvSpPr>
          <p:cNvPr id="2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642" name="Group 82"/>
          <p:cNvGraphicFramePr>
            <a:graphicFrameLocks noGrp="1"/>
          </p:cNvGraphicFramePr>
          <p:nvPr/>
        </p:nvGraphicFramePr>
        <p:xfrm>
          <a:off x="455613" y="1947863"/>
          <a:ext cx="8253412" cy="4322208"/>
        </p:xfrm>
        <a:graphic>
          <a:graphicData uri="http://schemas.openxmlformats.org/drawingml/2006/table">
            <a:tbl>
              <a:tblPr/>
              <a:tblGrid>
                <a:gridCol w="5427662"/>
                <a:gridCol w="1412875"/>
                <a:gridCol w="1412875"/>
              </a:tblGrid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ABC/3TC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397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TDF/FTC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n = 397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Toute anomalie biologique ou effet indésirable clinique,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130 (33)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78 (20)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Anomalie métabolique,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41 (10)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11 (3)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Elévation des triglycérides,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Elévation du cholestérol total,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Elévation du LDL-cholestérol,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ALAT,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ASAT,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Diarrhée ou selles molles,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Nausées ou vomissements,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Signes ou symptômes généraux, n (%)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58 (15)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38 (10)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Douleur ou inconfort,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Rash,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Prurit,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Fièvre,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Asthénie,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  Céphalées,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6636" name="ZoneTexte 5"/>
          <p:cNvSpPr txBox="1">
            <a:spLocks noChangeArrowheads="1"/>
          </p:cNvSpPr>
          <p:nvPr/>
        </p:nvSpPr>
        <p:spPr bwMode="auto">
          <a:xfrm>
            <a:off x="812800" y="1216025"/>
            <a:ext cx="7494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Signes, symptômes ou anomalies biologiques de grade 3 ou 4, </a:t>
            </a:r>
            <a:br>
              <a:rPr lang="fr-FR" sz="2000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au moins d’un grade de plus qu’à l’inclusion, sous le traitement initial</a:t>
            </a:r>
          </a:p>
        </p:txBody>
      </p:sp>
      <p:grpSp>
        <p:nvGrpSpPr>
          <p:cNvPr id="66637" name="Group 81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664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664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66639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pPr eaLnBrk="1" hangingPunct="1"/>
            <a:r>
              <a:rPr lang="fr-FR" sz="3200" smtClean="0">
                <a:ea typeface="ＭＳ Ｐゴシック" pitchFamily="34" charset="-128"/>
              </a:rPr>
              <a:t>Etude ACTG A5202 : ABC/3TC vs TDF/FTC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(ARN VIH </a:t>
            </a:r>
            <a:r>
              <a:rPr lang="fr-FR" sz="3200" u="sng" smtClean="0">
                <a:ea typeface="ＭＳ Ｐゴシック" pitchFamily="34" charset="-128"/>
              </a:rPr>
              <a:t>&gt;</a:t>
            </a:r>
            <a:r>
              <a:rPr lang="fr-FR" sz="3200" smtClean="0">
                <a:ea typeface="ＭＳ Ｐゴシック" pitchFamily="34" charset="-128"/>
              </a:rPr>
              <a:t> 100 000 c/ml à la pré-inclusion)</a:t>
            </a:r>
          </a:p>
        </p:txBody>
      </p:sp>
      <p:sp>
        <p:nvSpPr>
          <p:cNvPr id="2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9ebc5fa3-fe8c-46a3-9bf5-813ed26b44da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20621</TotalTime>
  <Words>2570</Words>
  <Application>Microsoft Office PowerPoint</Application>
  <PresentationFormat>Affichage à l'écran (4:3)</PresentationFormat>
  <Paragraphs>689</Paragraphs>
  <Slides>16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ARV_trials_2010</vt:lpstr>
      <vt:lpstr>Comparaison des associations fixes d’INTI</vt:lpstr>
      <vt:lpstr>Etude ACTG A5202 : ABC/3TC vs TDF/FTC</vt:lpstr>
      <vt:lpstr>Etude ACTG A5202 : ABC/3TC vs TDF/FTC 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  (ARN VIH &gt; 100 000 c/ml à la pré-inclusion)</vt:lpstr>
      <vt:lpstr>Etude ACTG A5202 : ABC/3TC vs TDF/FTC, en association à EFV vs ATV/r – Résultats finaux (tous les patients)</vt:lpstr>
      <vt:lpstr>Etude ACTG A5202 : ABC/3TC vs TDF/FTC, en association à EFV vs ATV/r – Résultats finaux (tous les patients)</vt:lpstr>
      <vt:lpstr>Etude ACTG A5202 : ABC/3TC vs TDF/FTC, en association à EFV vs ATV/r – Résultats finaux (tous les patients)</vt:lpstr>
      <vt:lpstr>Etude ACTG A5202 : ABC/3TC vs TDF/FTC : résultats finaux (ARN VIH &lt; 100 000 c/ml à la pré-inclusion)</vt:lpstr>
      <vt:lpstr>Etude ACTG A5202 : ABC/3TC vs TDF/FTC, en association à EFV vs ATV/r – Résultats finaux (tous les patients)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1585</cp:revision>
  <cp:lastPrinted>2009-11-19T07:51:26Z</cp:lastPrinted>
  <dcterms:created xsi:type="dcterms:W3CDTF">2010-03-22T10:11:22Z</dcterms:created>
  <dcterms:modified xsi:type="dcterms:W3CDTF">2015-07-01T12:47:22Z</dcterms:modified>
</cp:coreProperties>
</file>