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77" r:id="rId2"/>
    <p:sldId id="257" r:id="rId3"/>
    <p:sldId id="268" r:id="rId4"/>
    <p:sldId id="258" r:id="rId5"/>
    <p:sldId id="269" r:id="rId6"/>
    <p:sldId id="270" r:id="rId7"/>
    <p:sldId id="272" r:id="rId8"/>
    <p:sldId id="271" r:id="rId9"/>
    <p:sldId id="273" r:id="rId10"/>
    <p:sldId id="274" r:id="rId11"/>
    <p:sldId id="275" r:id="rId12"/>
    <p:sldId id="276" r:id="rId13"/>
    <p:sldId id="278" r:id="rId14"/>
    <p:sldId id="279" r:id="rId15"/>
    <p:sldId id="282" r:id="rId16"/>
    <p:sldId id="280" r:id="rId17"/>
    <p:sldId id="281" r:id="rId18"/>
    <p:sldId id="283" r:id="rId19"/>
    <p:sldId id="264" r:id="rId2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10" clrIdx="0"/>
  <p:cmAuthor id="1" name="Pozniak, Anton" initials="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66"/>
    <a:srgbClr val="333399"/>
    <a:srgbClr val="CC3300"/>
    <a:srgbClr val="FF6600"/>
    <a:srgbClr val="C0C0C0"/>
    <a:srgbClr val="008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51" autoAdjust="0"/>
  </p:normalViewPr>
  <p:slideViewPr>
    <p:cSldViewPr snapToObjects="1">
      <p:cViewPr>
        <p:scale>
          <a:sx n="100" d="100"/>
          <a:sy n="100" d="100"/>
        </p:scale>
        <p:origin x="-2718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0" d="100"/>
          <a:sy n="90" d="100"/>
        </p:scale>
        <p:origin x="-367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14E6A6-B68B-4EA9-8E4E-80AD535DCA4C}" type="datetimeFigureOut">
              <a:rPr lang="fr-FR"/>
              <a:pPr>
                <a:defRPr/>
              </a:pPr>
              <a:t>01/10/2015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2D2793-8666-496B-BC66-F783722050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165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F6E862E-B883-4DEC-A623-683F31E1A1E3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FBF8141-EA53-419A-AEF0-C91B50F090B3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54AF9B1-36B0-4205-A9E3-1306E732203F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253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A86D7A45-6D3C-4977-A4E6-8B7B64A46B44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19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Comparaison des inhibiteurs d’</a:t>
            </a:r>
            <a:r>
              <a:rPr lang="fr-FR" altLang="fr-FR" sz="3200" dirty="0" err="1">
                <a:ea typeface="ＭＳ Ｐゴシック" pitchFamily="34" charset="-128"/>
              </a:rPr>
              <a:t>intégrase</a:t>
            </a:r>
            <a:r>
              <a:rPr lang="fr-FR" altLang="fr-FR" sz="3200">
                <a:ea typeface="ＭＳ Ｐゴシック" pitchFamily="34" charset="-128"/>
              </a:rPr>
              <a:t> vs IP </a:t>
            </a:r>
            <a:endParaRPr lang="fr-FR" altLang="fr-FR" sz="3200" dirty="0" smtClean="0">
              <a:ea typeface="ＭＳ Ｐゴシック"/>
              <a:cs typeface="ＭＳ Ｐゴシック"/>
            </a:endParaRP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FLAMINGO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GS-236-0103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/>
                <a:cs typeface="ＭＳ Ｐゴシック"/>
              </a:rPr>
              <a:t>ACTG A5257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WAVES</a:t>
            </a:r>
          </a:p>
          <a:p>
            <a:pPr>
              <a:buNone/>
            </a:pP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849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49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781050" y="1219200"/>
            <a:ext cx="75692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Analyse génotypique de la résistance à l’échec virologique</a:t>
            </a:r>
          </a:p>
        </p:txBody>
      </p:sp>
      <p:graphicFrame>
        <p:nvGraphicFramePr>
          <p:cNvPr id="15635" name="Group 275"/>
          <p:cNvGraphicFramePr>
            <a:graphicFrameLocks noGrp="1"/>
          </p:cNvGraphicFramePr>
          <p:nvPr/>
        </p:nvGraphicFramePr>
        <p:xfrm>
          <a:off x="250825" y="1706563"/>
          <a:ext cx="8400689" cy="4367447"/>
        </p:xfrm>
        <a:graphic>
          <a:graphicData uri="http://schemas.openxmlformats.org/drawingml/2006/table">
            <a:tbl>
              <a:tblPr/>
              <a:tblGrid>
                <a:gridCol w="3190515"/>
                <a:gridCol w="1828800"/>
                <a:gridCol w="1828800"/>
                <a:gridCol w="1552574"/>
              </a:tblGrid>
              <a:tr h="598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RAL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Echec virologique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Génotype disponible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Résistance détectée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Résistance IP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Résistance seulement aux INTI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11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  - FTC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  - TDF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  - FTC et TDF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Résistance seulement aux INI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3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Résistance aux INI et INTI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5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  - FTC et RAL</a:t>
                      </a:r>
                      <a:b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  - FTC, TDF et 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  <a:br>
                        <a:rPr kumimoji="0" lang="fr-F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493" name="Rectangle 8"/>
          <p:cNvSpPr>
            <a:spLocks noChangeArrowheads="1"/>
          </p:cNvSpPr>
          <p:nvPr/>
        </p:nvSpPr>
        <p:spPr bwMode="auto">
          <a:xfrm>
            <a:off x="152400" y="6165304"/>
            <a:ext cx="899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Les patients n’étaient pas obligatoirement sous leur traitement initial (randomisation) à l’échec virologique</a:t>
            </a:r>
          </a:p>
        </p:txBody>
      </p:sp>
      <p:sp>
        <p:nvSpPr>
          <p:cNvPr id="1849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97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7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77863" y="1111250"/>
            <a:ext cx="7775575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Evénements indésirables de grade ≥ 2 survenant chez ≥ 5 % </a:t>
            </a:r>
            <a:b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</a:b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des patients dans 1 des groupes</a:t>
            </a:r>
          </a:p>
        </p:txBody>
      </p:sp>
      <p:graphicFrame>
        <p:nvGraphicFramePr>
          <p:cNvPr id="20524" name="Group 1068"/>
          <p:cNvGraphicFramePr>
            <a:graphicFrameLocks noGrp="1"/>
          </p:cNvGraphicFramePr>
          <p:nvPr/>
        </p:nvGraphicFramePr>
        <p:xfrm>
          <a:off x="539750" y="1822450"/>
          <a:ext cx="7913748" cy="4587992"/>
        </p:xfrm>
        <a:graphic>
          <a:graphicData uri="http://schemas.openxmlformats.org/drawingml/2006/table">
            <a:tbl>
              <a:tblPr/>
              <a:tblGrid>
                <a:gridCol w="1869223"/>
                <a:gridCol w="389760"/>
                <a:gridCol w="490448"/>
                <a:gridCol w="389760"/>
                <a:gridCol w="1013375"/>
                <a:gridCol w="389760"/>
                <a:gridCol w="389760"/>
                <a:gridCol w="289072"/>
                <a:gridCol w="811999"/>
                <a:gridCol w="389760"/>
                <a:gridCol w="389760"/>
                <a:gridCol w="289072"/>
                <a:gridCol w="811999"/>
              </a:tblGrid>
              <a:tr h="51851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605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601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RAL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603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005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Grade,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Grade,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Grade,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00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Diarrhée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46 (7,6)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52 (8,6)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36 (6,0)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Nausées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45 (7,4)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41 (6,8)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33 (5,5)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Vomissements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30 (5,0)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 (5,3)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24 (4,0)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Douleurs abdominales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 (5,1)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29 (4,8)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17 (2,8)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Céphalées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35 (5,8)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44 (7,3)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42 (7,0)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Douleurs extrémités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42 (6,9)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 (5,3)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45 (7,5)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Arthralgies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25 (4,1)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28 (4,7)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22 (3,6)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Douleurs dos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18 (3,0)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21 (3,5)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 (5,1)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Fatigue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39 (6,4)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33 (5,5)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 (5,1)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Toux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42 (6,9)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36 (6,0)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40 (6,6)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Dyspepsie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 (4,3)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23 (3,8)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28 (4,6)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Fièvre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 (4,3)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27 (4,5)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35 (5,8)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Hyperbilirubinémie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217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286 (47,3)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 (&lt; 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 (&lt; 1)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Hypophosphatémie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34 (5,6)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37 (6,2)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24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29 (4,8)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3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Hyperglycémie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 (4,3)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27 (4,5)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9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26 (4,3)</a:t>
                      </a:r>
                    </a:p>
                  </a:txBody>
                  <a:tcPr marL="90000" marR="90000" marT="28800" marB="28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7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2053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53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2638425" y="1349375"/>
            <a:ext cx="385286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Autres données de tolérance</a:t>
            </a:r>
          </a:p>
        </p:txBody>
      </p:sp>
      <p:graphicFrame>
        <p:nvGraphicFramePr>
          <p:cNvPr id="17568" name="Group 160"/>
          <p:cNvGraphicFramePr>
            <a:graphicFrameLocks noGrp="1"/>
          </p:cNvGraphicFramePr>
          <p:nvPr/>
        </p:nvGraphicFramePr>
        <p:xfrm>
          <a:off x="342900" y="1905000"/>
          <a:ext cx="8450263" cy="4120035"/>
        </p:xfrm>
        <a:graphic>
          <a:graphicData uri="http://schemas.openxmlformats.org/drawingml/2006/table">
            <a:tbl>
              <a:tblPr/>
              <a:tblGrid>
                <a:gridCol w="222250"/>
                <a:gridCol w="317500"/>
                <a:gridCol w="3951288"/>
                <a:gridCol w="1376362"/>
                <a:gridCol w="1376363"/>
                <a:gridCol w="1206500"/>
              </a:tblGrid>
              <a:tr h="97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ATV/r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DRV/r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RAL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701599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Incidence cumulée à S96 du 1</a:t>
                      </a:r>
                      <a:r>
                        <a:rPr kumimoji="0" lang="fr-FR" sz="16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er</a:t>
                      </a: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événement indésirable clinique ou biologique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728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Tout EI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80,3 %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64,9 %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59,5 %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Avec exclusion bilirubine et CK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62,3 %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64,9 %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59,3 %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Elévation LDL-cholestérol à jeun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p ≤ 0,001*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p ≤ 0,001*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-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Elévation triglycérides à jeun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p ≤ 0,001*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p ≤ 0,001*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-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Elévation grade 3-4 de la créatinine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7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7287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Substitution de TDF et/ou FTC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20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23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n = 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535" name="Rectangle 8"/>
          <p:cNvSpPr>
            <a:spLocks noChangeArrowheads="1"/>
          </p:cNvSpPr>
          <p:nvPr/>
        </p:nvSpPr>
        <p:spPr bwMode="auto">
          <a:xfrm>
            <a:off x="488950" y="6024563"/>
            <a:ext cx="781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* vs RAL</a:t>
            </a:r>
          </a:p>
        </p:txBody>
      </p:sp>
      <p:sp>
        <p:nvSpPr>
          <p:cNvPr id="2053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ZoneTexte 11"/>
          <p:cNvSpPr txBox="1">
            <a:spLocks noChangeArrowheads="1"/>
          </p:cNvSpPr>
          <p:nvPr/>
        </p:nvSpPr>
        <p:spPr bwMode="auto">
          <a:xfrm>
            <a:off x="831778" y="1150938"/>
            <a:ext cx="74662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altLang="fr-FR" sz="2400" b="1" dirty="0" smtClean="0">
                <a:solidFill>
                  <a:srgbClr val="CC3300"/>
                </a:solidFill>
                <a:latin typeface="+mj-lt"/>
                <a:cs typeface="Arial" charset="0"/>
              </a:rPr>
              <a:t>Modification moyenne (IC 95 %) des lipides à jeun, mg/dl</a:t>
            </a:r>
            <a:endParaRPr lang="fr-FR" altLang="fr-FR" sz="2400" b="1" dirty="0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sp>
        <p:nvSpPr>
          <p:cNvPr id="251054" name="Rectangle 53"/>
          <p:cNvSpPr>
            <a:spLocks noChangeArrowheads="1"/>
          </p:cNvSpPr>
          <p:nvPr/>
        </p:nvSpPr>
        <p:spPr bwMode="auto">
          <a:xfrm>
            <a:off x="1663549" y="4267200"/>
            <a:ext cx="130825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fr-FR" altLang="fr-FR" sz="1600" b="1" smtClean="0">
                <a:solidFill>
                  <a:srgbClr val="333399"/>
                </a:solidFill>
                <a:latin typeface="+mj-lt"/>
                <a:cs typeface="Arial" charset="0"/>
              </a:rPr>
              <a:t>LDL-cholestérol</a:t>
            </a:r>
            <a:endParaRPr lang="fr-FR" altLang="fr-FR" sz="1600" b="1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251005" name="Rectangle 53"/>
          <p:cNvSpPr>
            <a:spLocks noChangeArrowheads="1"/>
          </p:cNvSpPr>
          <p:nvPr/>
        </p:nvSpPr>
        <p:spPr bwMode="auto">
          <a:xfrm>
            <a:off x="6387926" y="4191000"/>
            <a:ext cx="10643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fr-F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Triglycérides</a:t>
            </a:r>
            <a:endParaRPr lang="fr-F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250907" name="Rectangle 53"/>
          <p:cNvSpPr>
            <a:spLocks noChangeArrowheads="1"/>
          </p:cNvSpPr>
          <p:nvPr/>
        </p:nvSpPr>
        <p:spPr bwMode="auto">
          <a:xfrm>
            <a:off x="6269069" y="1603578"/>
            <a:ext cx="13509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/>
            <a:r>
              <a:rPr lang="fr-FR" altLang="fr-FR" sz="1600" b="1" smtClean="0">
                <a:solidFill>
                  <a:srgbClr val="333399"/>
                </a:solidFill>
                <a:latin typeface="+mj-lt"/>
                <a:cs typeface="Arial" charset="0"/>
              </a:rPr>
              <a:t>HDL-cholestérol</a:t>
            </a:r>
            <a:endParaRPr lang="fr-FR" altLang="fr-FR" sz="1600" b="1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grpSp>
        <p:nvGrpSpPr>
          <p:cNvPr id="2" name="Groupe 240"/>
          <p:cNvGrpSpPr/>
          <p:nvPr/>
        </p:nvGrpSpPr>
        <p:grpSpPr>
          <a:xfrm>
            <a:off x="4038600" y="1676400"/>
            <a:ext cx="866746" cy="916709"/>
            <a:chOff x="4301348" y="1849973"/>
            <a:chExt cx="866746" cy="916709"/>
          </a:xfrm>
        </p:grpSpPr>
        <p:sp>
          <p:nvSpPr>
            <p:cNvPr id="242" name="AutoShape 165"/>
            <p:cNvSpPr>
              <a:spLocks noChangeArrowheads="1"/>
            </p:cNvSpPr>
            <p:nvPr/>
          </p:nvSpPr>
          <p:spPr bwMode="auto">
            <a:xfrm>
              <a:off x="4301348" y="1849973"/>
              <a:ext cx="866746" cy="9167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333399"/>
                </a:solidFill>
              </a:endParaRPr>
            </a:p>
          </p:txBody>
        </p:sp>
        <p:sp>
          <p:nvSpPr>
            <p:cNvPr id="246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256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257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258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7466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259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3651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260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50006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33399"/>
                  </a:solidFill>
                </a:rPr>
                <a:t>DRV/r</a:t>
              </a:r>
            </a:p>
          </p:txBody>
        </p:sp>
      </p:grpSp>
      <p:grpSp>
        <p:nvGrpSpPr>
          <p:cNvPr id="3" name="Groupe 266"/>
          <p:cNvGrpSpPr/>
          <p:nvPr/>
        </p:nvGrpSpPr>
        <p:grpSpPr>
          <a:xfrm>
            <a:off x="5155696" y="1665178"/>
            <a:ext cx="3963363" cy="1973465"/>
            <a:chOff x="5155696" y="1665178"/>
            <a:chExt cx="3963363" cy="1973465"/>
          </a:xfrm>
        </p:grpSpPr>
        <p:grpSp>
          <p:nvGrpSpPr>
            <p:cNvPr id="4" name="Grouper 262"/>
            <p:cNvGrpSpPr/>
            <p:nvPr/>
          </p:nvGrpSpPr>
          <p:grpSpPr>
            <a:xfrm>
              <a:off x="5155696" y="1665178"/>
              <a:ext cx="3963363" cy="1970844"/>
              <a:chOff x="5029200" y="1665178"/>
              <a:chExt cx="4089860" cy="2243365"/>
            </a:xfrm>
          </p:grpSpPr>
          <p:sp>
            <p:nvSpPr>
              <p:cNvPr id="250894" name="Freeform 13"/>
              <p:cNvSpPr>
                <a:spLocks/>
              </p:cNvSpPr>
              <p:nvPr/>
            </p:nvSpPr>
            <p:spPr bwMode="auto">
              <a:xfrm>
                <a:off x="5432360" y="2130041"/>
                <a:ext cx="2503297" cy="1287806"/>
              </a:xfrm>
              <a:custGeom>
                <a:avLst/>
                <a:gdLst>
                  <a:gd name="T0" fmla="*/ 0 w 1342"/>
                  <a:gd name="T1" fmla="*/ 2147483647 h 636"/>
                  <a:gd name="T2" fmla="*/ 2147483647 w 1342"/>
                  <a:gd name="T3" fmla="*/ 2147483647 h 636"/>
                  <a:gd name="T4" fmla="*/ 2147483647 w 1342"/>
                  <a:gd name="T5" fmla="*/ 2147483647 h 636"/>
                  <a:gd name="T6" fmla="*/ 2147483647 w 1342"/>
                  <a:gd name="T7" fmla="*/ 2147483647 h 636"/>
                  <a:gd name="T8" fmla="*/ 2147483647 w 1342"/>
                  <a:gd name="T9" fmla="*/ 0 h 6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2"/>
                  <a:gd name="T16" fmla="*/ 0 h 636"/>
                  <a:gd name="T17" fmla="*/ 1342 w 1342"/>
                  <a:gd name="T18" fmla="*/ 636 h 6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2" h="636">
                    <a:moveTo>
                      <a:pt x="0" y="636"/>
                    </a:moveTo>
                    <a:lnTo>
                      <a:pt x="223" y="267"/>
                    </a:lnTo>
                    <a:lnTo>
                      <a:pt x="451" y="162"/>
                    </a:lnTo>
                    <a:lnTo>
                      <a:pt x="892" y="147"/>
                    </a:lnTo>
                    <a:lnTo>
                      <a:pt x="1342" y="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5" name="Freeform 14"/>
              <p:cNvSpPr>
                <a:spLocks/>
              </p:cNvSpPr>
              <p:nvPr/>
            </p:nvSpPr>
            <p:spPr bwMode="auto">
              <a:xfrm>
                <a:off x="5456609" y="2494515"/>
                <a:ext cx="2523816" cy="941557"/>
              </a:xfrm>
              <a:custGeom>
                <a:avLst/>
                <a:gdLst>
                  <a:gd name="T0" fmla="*/ 0 w 1353"/>
                  <a:gd name="T1" fmla="*/ 2147483647 h 465"/>
                  <a:gd name="T2" fmla="*/ 2147483647 w 1353"/>
                  <a:gd name="T3" fmla="*/ 2147483647 h 465"/>
                  <a:gd name="T4" fmla="*/ 2147483647 w 1353"/>
                  <a:gd name="T5" fmla="*/ 2147483647 h 465"/>
                  <a:gd name="T6" fmla="*/ 2147483647 w 1353"/>
                  <a:gd name="T7" fmla="*/ 2147483647 h 465"/>
                  <a:gd name="T8" fmla="*/ 2147483647 w 1353"/>
                  <a:gd name="T9" fmla="*/ 0 h 46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53"/>
                  <a:gd name="T16" fmla="*/ 0 h 465"/>
                  <a:gd name="T17" fmla="*/ 1353 w 1353"/>
                  <a:gd name="T18" fmla="*/ 465 h 46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53" h="465">
                    <a:moveTo>
                      <a:pt x="0" y="465"/>
                    </a:moveTo>
                    <a:lnTo>
                      <a:pt x="231" y="132"/>
                    </a:lnTo>
                    <a:lnTo>
                      <a:pt x="453" y="81"/>
                    </a:lnTo>
                    <a:lnTo>
                      <a:pt x="888" y="33"/>
                    </a:lnTo>
                    <a:lnTo>
                      <a:pt x="1353" y="0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6" name="Freeform 15"/>
              <p:cNvSpPr>
                <a:spLocks/>
              </p:cNvSpPr>
              <p:nvPr/>
            </p:nvSpPr>
            <p:spPr bwMode="auto">
              <a:xfrm>
                <a:off x="5495782" y="2342652"/>
                <a:ext cx="2501430" cy="1105569"/>
              </a:xfrm>
              <a:custGeom>
                <a:avLst/>
                <a:gdLst>
                  <a:gd name="T0" fmla="*/ 0 w 1341"/>
                  <a:gd name="T1" fmla="*/ 2147483647 h 546"/>
                  <a:gd name="T2" fmla="*/ 2147483647 w 1341"/>
                  <a:gd name="T3" fmla="*/ 2147483647 h 546"/>
                  <a:gd name="T4" fmla="*/ 2147483647 w 1341"/>
                  <a:gd name="T5" fmla="*/ 2147483647 h 546"/>
                  <a:gd name="T6" fmla="*/ 2147483647 w 1341"/>
                  <a:gd name="T7" fmla="*/ 2147483647 h 546"/>
                  <a:gd name="T8" fmla="*/ 2147483647 w 1341"/>
                  <a:gd name="T9" fmla="*/ 0 h 54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1"/>
                  <a:gd name="T16" fmla="*/ 0 h 546"/>
                  <a:gd name="T17" fmla="*/ 1341 w 1341"/>
                  <a:gd name="T18" fmla="*/ 546 h 54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1" h="546">
                    <a:moveTo>
                      <a:pt x="0" y="546"/>
                    </a:moveTo>
                    <a:lnTo>
                      <a:pt x="225" y="237"/>
                    </a:lnTo>
                    <a:lnTo>
                      <a:pt x="459" y="138"/>
                    </a:lnTo>
                    <a:lnTo>
                      <a:pt x="891" y="150"/>
                    </a:lnTo>
                    <a:lnTo>
                      <a:pt x="1341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7" name="Line 37"/>
              <p:cNvSpPr>
                <a:spLocks noChangeShapeType="1"/>
              </p:cNvSpPr>
              <p:nvPr/>
            </p:nvSpPr>
            <p:spPr bwMode="auto">
              <a:xfrm>
                <a:off x="5290594" y="1665178"/>
                <a:ext cx="0" cy="199970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8" name="Line 39"/>
              <p:cNvSpPr>
                <a:spLocks noChangeShapeType="1"/>
              </p:cNvSpPr>
              <p:nvPr/>
            </p:nvSpPr>
            <p:spPr bwMode="auto">
              <a:xfrm>
                <a:off x="5268210" y="3468469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899" name="Line 41"/>
              <p:cNvSpPr>
                <a:spLocks noChangeShapeType="1"/>
              </p:cNvSpPr>
              <p:nvPr/>
            </p:nvSpPr>
            <p:spPr bwMode="auto">
              <a:xfrm>
                <a:off x="5268210" y="2666628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46" name="Rectangle 52"/>
              <p:cNvSpPr>
                <a:spLocks noChangeArrowheads="1"/>
              </p:cNvSpPr>
              <p:nvPr/>
            </p:nvSpPr>
            <p:spPr bwMode="auto">
              <a:xfrm>
                <a:off x="5155697" y="3364255"/>
                <a:ext cx="7534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147" name="Rectangle 53"/>
              <p:cNvSpPr>
                <a:spLocks noChangeArrowheads="1"/>
              </p:cNvSpPr>
              <p:nvPr/>
            </p:nvSpPr>
            <p:spPr bwMode="auto">
              <a:xfrm>
                <a:off x="5029200" y="2546691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5,0</a:t>
                </a:r>
              </a:p>
            </p:txBody>
          </p:sp>
          <p:sp>
            <p:nvSpPr>
              <p:cNvPr id="148" name="Rectangle 55"/>
              <p:cNvSpPr>
                <a:spLocks noChangeArrowheads="1"/>
              </p:cNvSpPr>
              <p:nvPr/>
            </p:nvSpPr>
            <p:spPr bwMode="auto">
              <a:xfrm>
                <a:off x="5066069" y="1741830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10</a:t>
                </a:r>
              </a:p>
            </p:txBody>
          </p:sp>
          <p:sp>
            <p:nvSpPr>
              <p:cNvPr id="250905" name="Line 39"/>
              <p:cNvSpPr>
                <a:spLocks noChangeShapeType="1"/>
              </p:cNvSpPr>
              <p:nvPr/>
            </p:nvSpPr>
            <p:spPr bwMode="auto">
              <a:xfrm>
                <a:off x="5255152" y="3057424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6" name="Line 41"/>
              <p:cNvSpPr>
                <a:spLocks noChangeShapeType="1"/>
              </p:cNvSpPr>
              <p:nvPr/>
            </p:nvSpPr>
            <p:spPr bwMode="auto">
              <a:xfrm>
                <a:off x="5257018" y="1846562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8" name="Line 44"/>
              <p:cNvSpPr>
                <a:spLocks noChangeShapeType="1"/>
              </p:cNvSpPr>
              <p:nvPr/>
            </p:nvSpPr>
            <p:spPr bwMode="auto">
              <a:xfrm>
                <a:off x="5288728" y="3658805"/>
                <a:ext cx="286331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09" name="Line 46"/>
              <p:cNvSpPr>
                <a:spLocks noChangeShapeType="1"/>
              </p:cNvSpPr>
              <p:nvPr/>
            </p:nvSpPr>
            <p:spPr bwMode="auto">
              <a:xfrm flipV="1">
                <a:off x="7142883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0" name="Line 47"/>
              <p:cNvSpPr>
                <a:spLocks noChangeShapeType="1"/>
              </p:cNvSpPr>
              <p:nvPr/>
            </p:nvSpPr>
            <p:spPr bwMode="auto">
              <a:xfrm flipV="1">
                <a:off x="7972964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1" name="Line 46"/>
              <p:cNvSpPr>
                <a:spLocks noChangeShapeType="1"/>
              </p:cNvSpPr>
              <p:nvPr/>
            </p:nvSpPr>
            <p:spPr bwMode="auto">
              <a:xfrm flipV="1">
                <a:off x="6305343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2" name="Line 46"/>
              <p:cNvSpPr>
                <a:spLocks noChangeShapeType="1"/>
              </p:cNvSpPr>
              <p:nvPr/>
            </p:nvSpPr>
            <p:spPr bwMode="auto">
              <a:xfrm flipV="1">
                <a:off x="5868852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13" name="Line 46"/>
              <p:cNvSpPr>
                <a:spLocks noChangeShapeType="1"/>
              </p:cNvSpPr>
              <p:nvPr/>
            </p:nvSpPr>
            <p:spPr bwMode="auto">
              <a:xfrm flipV="1">
                <a:off x="5452879" y="3664879"/>
                <a:ext cx="0" cy="36447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59" name="Rectangle 53"/>
              <p:cNvSpPr>
                <a:spLocks noChangeArrowheads="1"/>
              </p:cNvSpPr>
              <p:nvPr/>
            </p:nvSpPr>
            <p:spPr bwMode="auto">
              <a:xfrm>
                <a:off x="5420810" y="3724617"/>
                <a:ext cx="7534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160" name="Rectangle 53"/>
              <p:cNvSpPr>
                <a:spLocks noChangeArrowheads="1"/>
              </p:cNvSpPr>
              <p:nvPr/>
            </p:nvSpPr>
            <p:spPr bwMode="auto">
              <a:xfrm>
                <a:off x="5815369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161" name="Rectangle 53"/>
              <p:cNvSpPr>
                <a:spLocks noChangeArrowheads="1"/>
              </p:cNvSpPr>
              <p:nvPr/>
            </p:nvSpPr>
            <p:spPr bwMode="auto">
              <a:xfrm>
                <a:off x="6223356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162" name="Rectangle 53"/>
              <p:cNvSpPr>
                <a:spLocks noChangeArrowheads="1"/>
              </p:cNvSpPr>
              <p:nvPr/>
            </p:nvSpPr>
            <p:spPr bwMode="auto">
              <a:xfrm>
                <a:off x="7064731" y="3724617"/>
                <a:ext cx="150682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163" name="Rectangle 162"/>
              <p:cNvSpPr>
                <a:spLocks noChangeArrowheads="1"/>
              </p:cNvSpPr>
              <p:nvPr/>
            </p:nvSpPr>
            <p:spPr bwMode="auto">
              <a:xfrm>
                <a:off x="7886328" y="3724617"/>
                <a:ext cx="226023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sp>
            <p:nvSpPr>
              <p:cNvPr id="165" name="Rectangle 55"/>
              <p:cNvSpPr>
                <a:spLocks noChangeArrowheads="1"/>
              </p:cNvSpPr>
              <p:nvPr/>
            </p:nvSpPr>
            <p:spPr bwMode="auto">
              <a:xfrm>
                <a:off x="5046662" y="2132355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7,5</a:t>
                </a:r>
              </a:p>
            </p:txBody>
          </p:sp>
          <p:sp>
            <p:nvSpPr>
              <p:cNvPr id="250921" name="Line 41"/>
              <p:cNvSpPr>
                <a:spLocks noChangeShapeType="1"/>
              </p:cNvSpPr>
              <p:nvPr/>
            </p:nvSpPr>
            <p:spPr bwMode="auto">
              <a:xfrm>
                <a:off x="5275672" y="2237360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167" name="Rectangle 53"/>
              <p:cNvSpPr>
                <a:spLocks noChangeArrowheads="1"/>
              </p:cNvSpPr>
              <p:nvPr/>
            </p:nvSpPr>
            <p:spPr bwMode="auto">
              <a:xfrm>
                <a:off x="5040312" y="2929280"/>
                <a:ext cx="187551" cy="1839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2,5</a:t>
                </a:r>
              </a:p>
            </p:txBody>
          </p:sp>
          <p:sp>
            <p:nvSpPr>
              <p:cNvPr id="250923" name="Ellipse 167"/>
              <p:cNvSpPr>
                <a:spLocks noChangeArrowheads="1"/>
              </p:cNvSpPr>
              <p:nvPr/>
            </p:nvSpPr>
            <p:spPr bwMode="auto">
              <a:xfrm>
                <a:off x="7924465" y="2451994"/>
                <a:ext cx="87671" cy="95168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4" name="Connecteur droit 168"/>
              <p:cNvCxnSpPr>
                <a:cxnSpLocks noChangeShapeType="1"/>
              </p:cNvCxnSpPr>
              <p:nvPr/>
            </p:nvCxnSpPr>
            <p:spPr bwMode="auto">
              <a:xfrm>
                <a:off x="7967368" y="2281907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25" name="Ellipse 173"/>
              <p:cNvSpPr>
                <a:spLocks noChangeArrowheads="1"/>
              </p:cNvSpPr>
              <p:nvPr/>
            </p:nvSpPr>
            <p:spPr bwMode="auto">
              <a:xfrm>
                <a:off x="7086923" y="2508690"/>
                <a:ext cx="87672" cy="95168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6" name="Connecteur droit 174"/>
              <p:cNvCxnSpPr>
                <a:cxnSpLocks noChangeShapeType="1"/>
              </p:cNvCxnSpPr>
              <p:nvPr/>
            </p:nvCxnSpPr>
            <p:spPr bwMode="auto">
              <a:xfrm>
                <a:off x="7129827" y="2338602"/>
                <a:ext cx="0" cy="386746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27" name="Ellipse 175"/>
              <p:cNvSpPr>
                <a:spLocks noChangeArrowheads="1"/>
              </p:cNvSpPr>
              <p:nvPr/>
            </p:nvSpPr>
            <p:spPr bwMode="auto">
              <a:xfrm>
                <a:off x="7894619" y="2107769"/>
                <a:ext cx="85806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28" name="Connecteur droit 176"/>
              <p:cNvCxnSpPr>
                <a:cxnSpLocks noChangeShapeType="1"/>
              </p:cNvCxnSpPr>
              <p:nvPr/>
            </p:nvCxnSpPr>
            <p:spPr bwMode="auto">
              <a:xfrm>
                <a:off x="7937522" y="1937682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29" name="Ellipse 177"/>
              <p:cNvSpPr>
                <a:spLocks noChangeArrowheads="1"/>
              </p:cNvSpPr>
              <p:nvPr/>
            </p:nvSpPr>
            <p:spPr bwMode="auto">
              <a:xfrm>
                <a:off x="7055213" y="2375049"/>
                <a:ext cx="87671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0" name="Connecteur droit 178"/>
              <p:cNvCxnSpPr>
                <a:cxnSpLocks noChangeShapeType="1"/>
              </p:cNvCxnSpPr>
              <p:nvPr/>
            </p:nvCxnSpPr>
            <p:spPr bwMode="auto">
              <a:xfrm>
                <a:off x="7098115" y="2202936"/>
                <a:ext cx="0" cy="386747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31" name="Ellipse 179"/>
              <p:cNvSpPr>
                <a:spLocks noChangeArrowheads="1"/>
              </p:cNvSpPr>
              <p:nvPr/>
            </p:nvSpPr>
            <p:spPr bwMode="auto">
              <a:xfrm>
                <a:off x="7969234" y="2302154"/>
                <a:ext cx="85806" cy="95168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2" name="Connecteur droit 180"/>
              <p:cNvCxnSpPr>
                <a:cxnSpLocks noChangeShapeType="1"/>
              </p:cNvCxnSpPr>
              <p:nvPr/>
            </p:nvCxnSpPr>
            <p:spPr bwMode="auto">
              <a:xfrm>
                <a:off x="8010272" y="2132067"/>
                <a:ext cx="0" cy="38472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33" name="Ellipse 181"/>
              <p:cNvSpPr>
                <a:spLocks noChangeArrowheads="1"/>
              </p:cNvSpPr>
              <p:nvPr/>
            </p:nvSpPr>
            <p:spPr bwMode="auto">
              <a:xfrm>
                <a:off x="7127961" y="2603857"/>
                <a:ext cx="87672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4" name="Connecteur droit 182"/>
              <p:cNvCxnSpPr>
                <a:cxnSpLocks noChangeShapeType="1"/>
              </p:cNvCxnSpPr>
              <p:nvPr/>
            </p:nvCxnSpPr>
            <p:spPr bwMode="auto">
              <a:xfrm>
                <a:off x="7170865" y="2433770"/>
                <a:ext cx="0" cy="386747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35" name="Ellipse 183"/>
              <p:cNvSpPr>
                <a:spLocks noChangeArrowheads="1"/>
              </p:cNvSpPr>
              <p:nvPr/>
            </p:nvSpPr>
            <p:spPr bwMode="auto">
              <a:xfrm>
                <a:off x="5368938" y="3387476"/>
                <a:ext cx="87671" cy="97193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6" name="Ellipse 184"/>
              <p:cNvSpPr>
                <a:spLocks noChangeArrowheads="1"/>
              </p:cNvSpPr>
              <p:nvPr/>
            </p:nvSpPr>
            <p:spPr bwMode="auto">
              <a:xfrm>
                <a:off x="5464071" y="3421897"/>
                <a:ext cx="87672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7" name="Ellipse 185"/>
              <p:cNvSpPr>
                <a:spLocks noChangeArrowheads="1"/>
              </p:cNvSpPr>
              <p:nvPr/>
            </p:nvSpPr>
            <p:spPr bwMode="auto">
              <a:xfrm>
                <a:off x="5409976" y="3417848"/>
                <a:ext cx="85806" cy="95169"/>
              </a:xfrm>
              <a:prstGeom prst="ellipse">
                <a:avLst/>
              </a:prstGeom>
              <a:solidFill>
                <a:srgbClr val="007F00"/>
              </a:solidFill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38" name="Ellipse 186"/>
              <p:cNvSpPr>
                <a:spLocks noChangeArrowheads="1"/>
              </p:cNvSpPr>
              <p:nvPr/>
            </p:nvSpPr>
            <p:spPr bwMode="auto">
              <a:xfrm>
                <a:off x="6210210" y="2407447"/>
                <a:ext cx="85806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39" name="Connecteur droit 187"/>
              <p:cNvCxnSpPr>
                <a:cxnSpLocks noChangeShapeType="1"/>
              </p:cNvCxnSpPr>
              <p:nvPr/>
            </p:nvCxnSpPr>
            <p:spPr bwMode="auto">
              <a:xfrm>
                <a:off x="6251248" y="2281907"/>
                <a:ext cx="0" cy="342199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40" name="Ellipse 188"/>
              <p:cNvSpPr>
                <a:spLocks noChangeArrowheads="1"/>
              </p:cNvSpPr>
              <p:nvPr/>
            </p:nvSpPr>
            <p:spPr bwMode="auto">
              <a:xfrm>
                <a:off x="5788641" y="2658528"/>
                <a:ext cx="87672" cy="95168"/>
              </a:xfrm>
              <a:prstGeom prst="ellipse">
                <a:avLst/>
              </a:prstGeom>
              <a:solidFill>
                <a:srgbClr val="323298"/>
              </a:solidFill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1" name="Connecteur droit 189"/>
              <p:cNvCxnSpPr>
                <a:cxnSpLocks noChangeShapeType="1"/>
              </p:cNvCxnSpPr>
              <p:nvPr/>
            </p:nvCxnSpPr>
            <p:spPr bwMode="auto">
              <a:xfrm>
                <a:off x="5831544" y="2547161"/>
                <a:ext cx="0" cy="32600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42" name="Ellipse 192"/>
              <p:cNvSpPr>
                <a:spLocks noChangeArrowheads="1"/>
              </p:cNvSpPr>
              <p:nvPr/>
            </p:nvSpPr>
            <p:spPr bwMode="auto">
              <a:xfrm>
                <a:off x="6296016" y="2577534"/>
                <a:ext cx="85806" cy="95168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3" name="Connecteur droit 193"/>
              <p:cNvCxnSpPr>
                <a:cxnSpLocks noChangeShapeType="1"/>
              </p:cNvCxnSpPr>
              <p:nvPr/>
            </p:nvCxnSpPr>
            <p:spPr bwMode="auto">
              <a:xfrm>
                <a:off x="6338920" y="2470217"/>
                <a:ext cx="0" cy="283479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44" name="Ellipse 194"/>
              <p:cNvSpPr>
                <a:spLocks noChangeArrowheads="1"/>
              </p:cNvSpPr>
              <p:nvPr/>
            </p:nvSpPr>
            <p:spPr bwMode="auto">
              <a:xfrm>
                <a:off x="5868852" y="2753696"/>
                <a:ext cx="87671" cy="95169"/>
              </a:xfrm>
              <a:prstGeom prst="ellipse">
                <a:avLst/>
              </a:prstGeom>
              <a:solidFill>
                <a:srgbClr val="CC3300"/>
              </a:solidFill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5" name="Connecteur droit 195"/>
              <p:cNvCxnSpPr>
                <a:cxnSpLocks noChangeShapeType="1"/>
              </p:cNvCxnSpPr>
              <p:nvPr/>
            </p:nvCxnSpPr>
            <p:spPr bwMode="auto">
              <a:xfrm>
                <a:off x="5911754" y="2666628"/>
                <a:ext cx="0" cy="30170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sp>
            <p:nvSpPr>
              <p:cNvPr id="250946" name="Ellipse 200"/>
              <p:cNvSpPr>
                <a:spLocks noChangeArrowheads="1"/>
              </p:cNvSpPr>
              <p:nvPr/>
            </p:nvSpPr>
            <p:spPr bwMode="auto">
              <a:xfrm>
                <a:off x="6262440" y="2599807"/>
                <a:ext cx="85806" cy="9719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7" name="Connecteur droit 201"/>
              <p:cNvCxnSpPr>
                <a:cxnSpLocks noChangeShapeType="1"/>
              </p:cNvCxnSpPr>
              <p:nvPr/>
            </p:nvCxnSpPr>
            <p:spPr bwMode="auto">
              <a:xfrm>
                <a:off x="6305343" y="2494515"/>
                <a:ext cx="0" cy="32195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48" name="Ellipse 203"/>
              <p:cNvSpPr>
                <a:spLocks noChangeArrowheads="1"/>
              </p:cNvSpPr>
              <p:nvPr/>
            </p:nvSpPr>
            <p:spPr bwMode="auto">
              <a:xfrm>
                <a:off x="5835276" y="2697000"/>
                <a:ext cx="85806" cy="95169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49" name="Connecteur droit 204"/>
              <p:cNvCxnSpPr>
                <a:cxnSpLocks noChangeShapeType="1"/>
              </p:cNvCxnSpPr>
              <p:nvPr/>
            </p:nvCxnSpPr>
            <p:spPr bwMode="auto">
              <a:xfrm>
                <a:off x="5878178" y="2589683"/>
                <a:ext cx="0" cy="321951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889" name="ZoneTexte 182"/>
              <p:cNvSpPr txBox="1">
                <a:spLocks noChangeArrowheads="1"/>
              </p:cNvSpPr>
              <p:nvPr/>
            </p:nvSpPr>
            <p:spPr bwMode="auto">
              <a:xfrm>
                <a:off x="8152038" y="2136034"/>
                <a:ext cx="967022" cy="3503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defTabSz="914400"/>
                <a:r>
                  <a:rPr lang="fr-FR" altLang="fr-FR" sz="1400" dirty="0" smtClean="0">
                    <a:solidFill>
                      <a:srgbClr val="000066"/>
                    </a:solidFill>
                    <a:cs typeface="Arial" charset="0"/>
                  </a:rPr>
                  <a:t>p &gt; 0,05</a:t>
                </a:r>
                <a:endParaRPr lang="fr-FR" altLang="fr-FR" sz="1400" dirty="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64" name="Rectangle 53"/>
            <p:cNvSpPr>
              <a:spLocks noChangeArrowheads="1"/>
            </p:cNvSpPr>
            <p:nvPr/>
          </p:nvSpPr>
          <p:spPr bwMode="auto">
            <a:xfrm>
              <a:off x="8256791" y="3453977"/>
              <a:ext cx="65860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200" dirty="0" smtClean="0">
                  <a:solidFill>
                    <a:srgbClr val="000066"/>
                  </a:solidFill>
                  <a:cs typeface="Arial" charset="0"/>
                </a:rPr>
                <a:t>semaines</a:t>
              </a:r>
              <a:endParaRPr 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5" name="Groupe 267"/>
          <p:cNvGrpSpPr/>
          <p:nvPr/>
        </p:nvGrpSpPr>
        <p:grpSpPr>
          <a:xfrm>
            <a:off x="228600" y="4221088"/>
            <a:ext cx="4528297" cy="2286001"/>
            <a:chOff x="228600" y="4343399"/>
            <a:chExt cx="4528297" cy="2286001"/>
          </a:xfrm>
        </p:grpSpPr>
        <p:sp>
          <p:nvSpPr>
            <p:cNvPr id="251008" name="ZoneTexte 183"/>
            <p:cNvSpPr txBox="1">
              <a:spLocks noChangeArrowheads="1"/>
            </p:cNvSpPr>
            <p:nvPr/>
          </p:nvSpPr>
          <p:spPr bwMode="auto">
            <a:xfrm>
              <a:off x="3804457" y="5039922"/>
              <a:ext cx="9524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 &lt; 0,001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  <p:grpSp>
          <p:nvGrpSpPr>
            <p:cNvPr id="6" name="Grouper 273"/>
            <p:cNvGrpSpPr/>
            <p:nvPr/>
          </p:nvGrpSpPr>
          <p:grpSpPr>
            <a:xfrm>
              <a:off x="457201" y="4343399"/>
              <a:ext cx="3273424" cy="1737054"/>
              <a:chOff x="457331" y="4267200"/>
              <a:chExt cx="3197094" cy="2222827"/>
            </a:xfrm>
          </p:grpSpPr>
          <p:cxnSp>
            <p:nvCxnSpPr>
              <p:cNvPr id="251011" name="Connecteur droit 172"/>
              <p:cNvCxnSpPr>
                <a:cxnSpLocks noChangeShapeType="1"/>
              </p:cNvCxnSpPr>
              <p:nvPr/>
            </p:nvCxnSpPr>
            <p:spPr bwMode="auto">
              <a:xfrm>
                <a:off x="669600" y="5654617"/>
                <a:ext cx="2984825" cy="0"/>
              </a:xfrm>
              <a:prstGeom prst="line">
                <a:avLst/>
              </a:prstGeom>
              <a:noFill/>
              <a:ln w="9525" algn="ctr">
                <a:solidFill>
                  <a:srgbClr val="000066"/>
                </a:solidFill>
                <a:prstDash val="sysDash"/>
                <a:round/>
                <a:headEnd/>
                <a:tailEnd/>
              </a:ln>
            </p:spPr>
          </p:cxnSp>
          <p:sp>
            <p:nvSpPr>
              <p:cNvPr id="251012" name="Freeform 7"/>
              <p:cNvSpPr>
                <a:spLocks/>
              </p:cNvSpPr>
              <p:nvPr/>
            </p:nvSpPr>
            <p:spPr bwMode="auto">
              <a:xfrm>
                <a:off x="861750" y="4835720"/>
                <a:ext cx="2548291" cy="814268"/>
              </a:xfrm>
              <a:custGeom>
                <a:avLst/>
                <a:gdLst>
                  <a:gd name="T0" fmla="*/ 0 w 1366"/>
                  <a:gd name="T1" fmla="*/ 2147483647 h 402"/>
                  <a:gd name="T2" fmla="*/ 2147483647 w 1366"/>
                  <a:gd name="T3" fmla="*/ 2147483647 h 402"/>
                  <a:gd name="T4" fmla="*/ 2147483647 w 1366"/>
                  <a:gd name="T5" fmla="*/ 2147483647 h 402"/>
                  <a:gd name="T6" fmla="*/ 2147483647 w 1366"/>
                  <a:gd name="T7" fmla="*/ 2147483647 h 402"/>
                  <a:gd name="T8" fmla="*/ 2147483647 w 1366"/>
                  <a:gd name="T9" fmla="*/ 0 h 4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6"/>
                  <a:gd name="T16" fmla="*/ 0 h 402"/>
                  <a:gd name="T17" fmla="*/ 1366 w 1366"/>
                  <a:gd name="T18" fmla="*/ 402 h 4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6" h="402">
                    <a:moveTo>
                      <a:pt x="0" y="402"/>
                    </a:moveTo>
                    <a:lnTo>
                      <a:pt x="205" y="333"/>
                    </a:lnTo>
                    <a:lnTo>
                      <a:pt x="427" y="255"/>
                    </a:lnTo>
                    <a:lnTo>
                      <a:pt x="895" y="165"/>
                    </a:lnTo>
                    <a:lnTo>
                      <a:pt x="1366" y="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3" name="Freeform 8"/>
              <p:cNvSpPr>
                <a:spLocks/>
              </p:cNvSpPr>
              <p:nvPr/>
            </p:nvSpPr>
            <p:spPr bwMode="auto">
              <a:xfrm>
                <a:off x="861750" y="5649988"/>
                <a:ext cx="2548291" cy="291678"/>
              </a:xfrm>
              <a:custGeom>
                <a:avLst/>
                <a:gdLst>
                  <a:gd name="T0" fmla="*/ 0 w 1366"/>
                  <a:gd name="T1" fmla="*/ 0 h 144"/>
                  <a:gd name="T2" fmla="*/ 2147483647 w 1366"/>
                  <a:gd name="T3" fmla="*/ 2147483647 h 144"/>
                  <a:gd name="T4" fmla="*/ 2147483647 w 1366"/>
                  <a:gd name="T5" fmla="*/ 2147483647 h 144"/>
                  <a:gd name="T6" fmla="*/ 2147483647 w 1366"/>
                  <a:gd name="T7" fmla="*/ 2147483647 h 144"/>
                  <a:gd name="T8" fmla="*/ 2147483647 w 1366"/>
                  <a:gd name="T9" fmla="*/ 2147483647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6"/>
                  <a:gd name="T16" fmla="*/ 0 h 144"/>
                  <a:gd name="T17" fmla="*/ 1366 w 1366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6" h="144">
                    <a:moveTo>
                      <a:pt x="0" y="0"/>
                    </a:moveTo>
                    <a:lnTo>
                      <a:pt x="235" y="138"/>
                    </a:lnTo>
                    <a:lnTo>
                      <a:pt x="469" y="144"/>
                    </a:lnTo>
                    <a:lnTo>
                      <a:pt x="919" y="69"/>
                    </a:lnTo>
                    <a:lnTo>
                      <a:pt x="1366" y="51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4" name="Freeform 9"/>
              <p:cNvSpPr>
                <a:spLocks/>
              </p:cNvSpPr>
              <p:nvPr/>
            </p:nvSpPr>
            <p:spPr bwMode="auto">
              <a:xfrm>
                <a:off x="861750" y="5011941"/>
                <a:ext cx="2621047" cy="638047"/>
              </a:xfrm>
              <a:custGeom>
                <a:avLst/>
                <a:gdLst>
                  <a:gd name="T0" fmla="*/ 0 w 1405"/>
                  <a:gd name="T1" fmla="*/ 2147483647 h 315"/>
                  <a:gd name="T2" fmla="*/ 2147483647 w 1405"/>
                  <a:gd name="T3" fmla="*/ 2147483647 h 315"/>
                  <a:gd name="T4" fmla="*/ 2147483647 w 1405"/>
                  <a:gd name="T5" fmla="*/ 2147483647 h 315"/>
                  <a:gd name="T6" fmla="*/ 2147483647 w 1405"/>
                  <a:gd name="T7" fmla="*/ 2147483647 h 315"/>
                  <a:gd name="T8" fmla="*/ 2147483647 w 1405"/>
                  <a:gd name="T9" fmla="*/ 0 h 3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05"/>
                  <a:gd name="T16" fmla="*/ 0 h 315"/>
                  <a:gd name="T17" fmla="*/ 1405 w 1405"/>
                  <a:gd name="T18" fmla="*/ 315 h 3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05" h="315">
                    <a:moveTo>
                      <a:pt x="0" y="315"/>
                    </a:moveTo>
                    <a:lnTo>
                      <a:pt x="238" y="129"/>
                    </a:lnTo>
                    <a:lnTo>
                      <a:pt x="481" y="69"/>
                    </a:lnTo>
                    <a:lnTo>
                      <a:pt x="949" y="93"/>
                    </a:lnTo>
                    <a:lnTo>
                      <a:pt x="1405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5" name="Line 37"/>
              <p:cNvSpPr>
                <a:spLocks noChangeShapeType="1"/>
              </p:cNvSpPr>
              <p:nvPr/>
            </p:nvSpPr>
            <p:spPr bwMode="auto">
              <a:xfrm>
                <a:off x="682661" y="4276580"/>
                <a:ext cx="0" cy="1926381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6" name="Line 39"/>
              <p:cNvSpPr>
                <a:spLocks noChangeShapeType="1"/>
              </p:cNvSpPr>
              <p:nvPr/>
            </p:nvSpPr>
            <p:spPr bwMode="auto">
              <a:xfrm>
                <a:off x="660276" y="6085480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7" name="Line 40"/>
              <p:cNvSpPr>
                <a:spLocks noChangeShapeType="1"/>
              </p:cNvSpPr>
              <p:nvPr/>
            </p:nvSpPr>
            <p:spPr bwMode="auto">
              <a:xfrm>
                <a:off x="660276" y="5244880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8" name="Line 41"/>
              <p:cNvSpPr>
                <a:spLocks noChangeShapeType="1"/>
              </p:cNvSpPr>
              <p:nvPr/>
            </p:nvSpPr>
            <p:spPr bwMode="auto">
              <a:xfrm>
                <a:off x="660276" y="4827618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19" name="Line 42"/>
              <p:cNvSpPr>
                <a:spLocks noChangeShapeType="1"/>
              </p:cNvSpPr>
              <p:nvPr/>
            </p:nvSpPr>
            <p:spPr bwMode="auto">
              <a:xfrm>
                <a:off x="660276" y="4367122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1" name="Line 44"/>
              <p:cNvSpPr>
                <a:spLocks noChangeShapeType="1"/>
              </p:cNvSpPr>
              <p:nvPr/>
            </p:nvSpPr>
            <p:spPr bwMode="auto">
              <a:xfrm>
                <a:off x="684527" y="6207012"/>
                <a:ext cx="2863562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3" name="Line 46"/>
              <p:cNvSpPr>
                <a:spLocks noChangeShapeType="1"/>
              </p:cNvSpPr>
              <p:nvPr/>
            </p:nvSpPr>
            <p:spPr bwMode="auto">
              <a:xfrm flipV="1">
                <a:off x="2581754" y="6227268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24" name="Line 47"/>
              <p:cNvSpPr>
                <a:spLocks noChangeShapeType="1"/>
              </p:cNvSpPr>
              <p:nvPr/>
            </p:nvSpPr>
            <p:spPr bwMode="auto">
              <a:xfrm flipV="1">
                <a:off x="3438025" y="6213089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487787" y="5959407"/>
                <a:ext cx="120225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-5</a:t>
                </a:r>
              </a:p>
            </p:txBody>
          </p:sp>
          <p:sp>
            <p:nvSpPr>
              <p:cNvPr id="28" name="Rectangle 53"/>
              <p:cNvSpPr>
                <a:spLocks noChangeArrowheads="1"/>
              </p:cNvSpPr>
              <p:nvPr/>
            </p:nvSpPr>
            <p:spPr bwMode="auto">
              <a:xfrm>
                <a:off x="532671" y="5560944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29" name="Rectangle 54"/>
              <p:cNvSpPr>
                <a:spLocks noChangeArrowheads="1"/>
              </p:cNvSpPr>
              <p:nvPr/>
            </p:nvSpPr>
            <p:spPr bwMode="auto">
              <a:xfrm>
                <a:off x="532671" y="5145020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5</a:t>
                </a:r>
              </a:p>
            </p:txBody>
          </p:sp>
          <p:sp>
            <p:nvSpPr>
              <p:cNvPr id="30" name="Rectangle 55"/>
              <p:cNvSpPr>
                <a:spLocks noChangeArrowheads="1"/>
              </p:cNvSpPr>
              <p:nvPr/>
            </p:nvSpPr>
            <p:spPr bwMode="auto">
              <a:xfrm>
                <a:off x="457331" y="4732268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10</a:t>
                </a:r>
              </a:p>
            </p:txBody>
          </p:sp>
          <p:sp>
            <p:nvSpPr>
              <p:cNvPr id="31" name="Rectangle 56"/>
              <p:cNvSpPr>
                <a:spLocks noChangeArrowheads="1"/>
              </p:cNvSpPr>
              <p:nvPr/>
            </p:nvSpPr>
            <p:spPr bwMode="auto">
              <a:xfrm>
                <a:off x="457331" y="4267200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15</a:t>
                </a:r>
              </a:p>
            </p:txBody>
          </p:sp>
          <p:sp>
            <p:nvSpPr>
              <p:cNvPr id="251030" name="Line 46"/>
              <p:cNvSpPr>
                <a:spLocks noChangeShapeType="1"/>
              </p:cNvSpPr>
              <p:nvPr/>
            </p:nvSpPr>
            <p:spPr bwMode="auto">
              <a:xfrm flipV="1">
                <a:off x="1725484" y="6215114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1" name="Line 46"/>
              <p:cNvSpPr>
                <a:spLocks noChangeShapeType="1"/>
              </p:cNvSpPr>
              <p:nvPr/>
            </p:nvSpPr>
            <p:spPr bwMode="auto">
              <a:xfrm flipV="1">
                <a:off x="1290819" y="6221192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2" name="Line 46"/>
              <p:cNvSpPr>
                <a:spLocks noChangeShapeType="1"/>
              </p:cNvSpPr>
              <p:nvPr/>
            </p:nvSpPr>
            <p:spPr bwMode="auto">
              <a:xfrm flipV="1">
                <a:off x="848693" y="6229293"/>
                <a:ext cx="0" cy="3646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3" name="Ellipse 35"/>
              <p:cNvSpPr>
                <a:spLocks noChangeArrowheads="1"/>
              </p:cNvSpPr>
              <p:nvPr/>
            </p:nvSpPr>
            <p:spPr bwMode="auto">
              <a:xfrm>
                <a:off x="1277760" y="5218547"/>
                <a:ext cx="85814" cy="9520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4" name="Ellipse 36"/>
              <p:cNvSpPr>
                <a:spLocks noChangeArrowheads="1"/>
              </p:cNvSpPr>
              <p:nvPr/>
            </p:nvSpPr>
            <p:spPr bwMode="auto">
              <a:xfrm>
                <a:off x="837500" y="5607451"/>
                <a:ext cx="87679" cy="97226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5" name="Ellipse 37"/>
              <p:cNvSpPr>
                <a:spLocks noChangeArrowheads="1"/>
              </p:cNvSpPr>
              <p:nvPr/>
            </p:nvSpPr>
            <p:spPr bwMode="auto">
              <a:xfrm>
                <a:off x="1708694" y="5115245"/>
                <a:ext cx="87680" cy="9722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6" name="Ellipse 38"/>
              <p:cNvSpPr>
                <a:spLocks noChangeArrowheads="1"/>
              </p:cNvSpPr>
              <p:nvPr/>
            </p:nvSpPr>
            <p:spPr bwMode="auto">
              <a:xfrm>
                <a:off x="2574292" y="5141576"/>
                <a:ext cx="87680" cy="9722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7" name="Ellipse 39"/>
              <p:cNvSpPr>
                <a:spLocks noChangeArrowheads="1"/>
              </p:cNvSpPr>
              <p:nvPr/>
            </p:nvSpPr>
            <p:spPr bwMode="auto">
              <a:xfrm>
                <a:off x="3441756" y="4979533"/>
                <a:ext cx="87679" cy="9520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8" name="Ellipse 40"/>
              <p:cNvSpPr>
                <a:spLocks noChangeArrowheads="1"/>
              </p:cNvSpPr>
              <p:nvPr/>
            </p:nvSpPr>
            <p:spPr bwMode="auto">
              <a:xfrm>
                <a:off x="3365270" y="4783056"/>
                <a:ext cx="87680" cy="97226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39" name="Ellipse 41"/>
              <p:cNvSpPr>
                <a:spLocks noChangeArrowheads="1"/>
              </p:cNvSpPr>
              <p:nvPr/>
            </p:nvSpPr>
            <p:spPr bwMode="auto">
              <a:xfrm>
                <a:off x="2488478" y="5123347"/>
                <a:ext cx="85814" cy="95200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0" name="Ellipse 42"/>
              <p:cNvSpPr>
                <a:spLocks noChangeArrowheads="1"/>
              </p:cNvSpPr>
              <p:nvPr/>
            </p:nvSpPr>
            <p:spPr bwMode="auto">
              <a:xfrm>
                <a:off x="1637804" y="5303620"/>
                <a:ext cx="87680" cy="97226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1" name="Ellipse 43"/>
              <p:cNvSpPr>
                <a:spLocks noChangeArrowheads="1"/>
              </p:cNvSpPr>
              <p:nvPr/>
            </p:nvSpPr>
            <p:spPr bwMode="auto">
              <a:xfrm>
                <a:off x="1210602" y="5465663"/>
                <a:ext cx="85814" cy="95201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2" name="Ellipse 44"/>
              <p:cNvSpPr>
                <a:spLocks noChangeArrowheads="1"/>
              </p:cNvSpPr>
              <p:nvPr/>
            </p:nvSpPr>
            <p:spPr bwMode="auto">
              <a:xfrm>
                <a:off x="1246047" y="5876849"/>
                <a:ext cx="87680" cy="95200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3" name="Ellipse 45"/>
              <p:cNvSpPr>
                <a:spLocks noChangeArrowheads="1"/>
              </p:cNvSpPr>
              <p:nvPr/>
            </p:nvSpPr>
            <p:spPr bwMode="auto">
              <a:xfrm>
                <a:off x="1675114" y="5878874"/>
                <a:ext cx="87680" cy="97226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4" name="Ellipse 46"/>
              <p:cNvSpPr>
                <a:spLocks noChangeArrowheads="1"/>
              </p:cNvSpPr>
              <p:nvPr/>
            </p:nvSpPr>
            <p:spPr bwMode="auto">
              <a:xfrm>
                <a:off x="2536982" y="5739112"/>
                <a:ext cx="87680" cy="95200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5" name="Ellipse 47"/>
              <p:cNvSpPr>
                <a:spLocks noChangeArrowheads="1"/>
              </p:cNvSpPr>
              <p:nvPr/>
            </p:nvSpPr>
            <p:spPr bwMode="auto">
              <a:xfrm>
                <a:off x="3389522" y="5704678"/>
                <a:ext cx="87679" cy="95201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1046" name="Line 39"/>
              <p:cNvSpPr>
                <a:spLocks noChangeShapeType="1"/>
              </p:cNvSpPr>
              <p:nvPr/>
            </p:nvSpPr>
            <p:spPr bwMode="auto">
              <a:xfrm>
                <a:off x="649082" y="5672269"/>
                <a:ext cx="22387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50" name="Rectangle 53"/>
              <p:cNvSpPr>
                <a:spLocks noChangeArrowheads="1"/>
              </p:cNvSpPr>
              <p:nvPr/>
            </p:nvSpPr>
            <p:spPr bwMode="auto">
              <a:xfrm>
                <a:off x="818422" y="6283257"/>
                <a:ext cx="75341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51" name="Rectangle 53"/>
              <p:cNvSpPr>
                <a:spLocks noChangeArrowheads="1"/>
              </p:cNvSpPr>
              <p:nvPr/>
            </p:nvSpPr>
            <p:spPr bwMode="auto">
              <a:xfrm>
                <a:off x="1211392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52" name="Rectangle 53"/>
              <p:cNvSpPr>
                <a:spLocks noChangeArrowheads="1"/>
              </p:cNvSpPr>
              <p:nvPr/>
            </p:nvSpPr>
            <p:spPr bwMode="auto">
              <a:xfrm>
                <a:off x="1660656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53" name="Rectangle 53"/>
              <p:cNvSpPr>
                <a:spLocks noChangeArrowheads="1"/>
              </p:cNvSpPr>
              <p:nvPr/>
            </p:nvSpPr>
            <p:spPr bwMode="auto">
              <a:xfrm>
                <a:off x="2519493" y="6283257"/>
                <a:ext cx="150682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3315690" y="6283257"/>
                <a:ext cx="226023" cy="206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cxnSp>
            <p:nvCxnSpPr>
              <p:cNvPr id="251055" name="Connecteur droit 58"/>
              <p:cNvCxnSpPr>
                <a:cxnSpLocks noChangeShapeType="1"/>
              </p:cNvCxnSpPr>
              <p:nvPr/>
            </p:nvCxnSpPr>
            <p:spPr bwMode="auto">
              <a:xfrm>
                <a:off x="3410042" y="4408329"/>
                <a:ext cx="0" cy="804142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56" name="Connecteur droit 60"/>
              <p:cNvCxnSpPr>
                <a:cxnSpLocks noChangeShapeType="1"/>
              </p:cNvCxnSpPr>
              <p:nvPr/>
            </p:nvCxnSpPr>
            <p:spPr bwMode="auto">
              <a:xfrm>
                <a:off x="3477201" y="4783056"/>
                <a:ext cx="5597" cy="455746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57" name="Connecteur droit 61"/>
              <p:cNvCxnSpPr>
                <a:cxnSpLocks noChangeShapeType="1"/>
              </p:cNvCxnSpPr>
              <p:nvPr/>
            </p:nvCxnSpPr>
            <p:spPr bwMode="auto">
              <a:xfrm>
                <a:off x="2624661" y="4991687"/>
                <a:ext cx="5596" cy="40916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58" name="Connecteur droit 63"/>
              <p:cNvCxnSpPr>
                <a:cxnSpLocks noChangeShapeType="1"/>
              </p:cNvCxnSpPr>
              <p:nvPr/>
            </p:nvCxnSpPr>
            <p:spPr bwMode="auto">
              <a:xfrm>
                <a:off x="2535116" y="4979533"/>
                <a:ext cx="5596" cy="407135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59" name="Connecteur droit 64"/>
              <p:cNvCxnSpPr>
                <a:cxnSpLocks noChangeShapeType="1"/>
              </p:cNvCxnSpPr>
              <p:nvPr/>
            </p:nvCxnSpPr>
            <p:spPr bwMode="auto">
              <a:xfrm>
                <a:off x="1746004" y="4979533"/>
                <a:ext cx="5597" cy="370675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60" name="Connecteur droit 66"/>
              <p:cNvCxnSpPr>
                <a:cxnSpLocks noChangeShapeType="1"/>
              </p:cNvCxnSpPr>
              <p:nvPr/>
            </p:nvCxnSpPr>
            <p:spPr bwMode="auto">
              <a:xfrm>
                <a:off x="1675114" y="5173985"/>
                <a:ext cx="5597" cy="370675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61" name="Connecteur droit 67"/>
              <p:cNvCxnSpPr>
                <a:cxnSpLocks noChangeShapeType="1"/>
              </p:cNvCxnSpPr>
              <p:nvPr/>
            </p:nvCxnSpPr>
            <p:spPr bwMode="auto">
              <a:xfrm>
                <a:off x="1320667" y="5074734"/>
                <a:ext cx="7462" cy="37270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62" name="Connecteur droit 68"/>
              <p:cNvCxnSpPr>
                <a:cxnSpLocks noChangeShapeType="1"/>
              </p:cNvCxnSpPr>
              <p:nvPr/>
            </p:nvCxnSpPr>
            <p:spPr bwMode="auto">
              <a:xfrm>
                <a:off x="1246047" y="5331977"/>
                <a:ext cx="7462" cy="372700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63" name="Connecteur droit 69"/>
              <p:cNvCxnSpPr>
                <a:cxnSpLocks noChangeShapeType="1"/>
              </p:cNvCxnSpPr>
              <p:nvPr/>
            </p:nvCxnSpPr>
            <p:spPr bwMode="auto">
              <a:xfrm>
                <a:off x="1296415" y="5755317"/>
                <a:ext cx="5596" cy="33016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4" name="Connecteur droit 71"/>
              <p:cNvCxnSpPr>
                <a:cxnSpLocks noChangeShapeType="1"/>
              </p:cNvCxnSpPr>
              <p:nvPr/>
            </p:nvCxnSpPr>
            <p:spPr bwMode="auto">
              <a:xfrm>
                <a:off x="1725484" y="5755317"/>
                <a:ext cx="5596" cy="330163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5" name="Connecteur droit 72"/>
              <p:cNvCxnSpPr>
                <a:cxnSpLocks noChangeShapeType="1"/>
              </p:cNvCxnSpPr>
              <p:nvPr/>
            </p:nvCxnSpPr>
            <p:spPr bwMode="auto">
              <a:xfrm>
                <a:off x="2581754" y="5573017"/>
                <a:ext cx="5597" cy="386878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1066" name="Connecteur droit 74"/>
              <p:cNvCxnSpPr>
                <a:cxnSpLocks noChangeShapeType="1"/>
              </p:cNvCxnSpPr>
              <p:nvPr/>
            </p:nvCxnSpPr>
            <p:spPr bwMode="auto">
              <a:xfrm>
                <a:off x="3423101" y="5554787"/>
                <a:ext cx="5596" cy="386879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1010" name="Parenthèse ouvrante 186"/>
              <p:cNvSpPr>
                <a:spLocks/>
              </p:cNvSpPr>
              <p:nvPr/>
            </p:nvSpPr>
            <p:spPr bwMode="auto">
              <a:xfrm flipH="1">
                <a:off x="3544888" y="5014844"/>
                <a:ext cx="88900" cy="793750"/>
              </a:xfrm>
              <a:prstGeom prst="leftBracket">
                <a:avLst>
                  <a:gd name="adj" fmla="val 8309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75" name="Rectangle 53"/>
            <p:cNvSpPr>
              <a:spLocks noChangeArrowheads="1"/>
            </p:cNvSpPr>
            <p:nvPr/>
          </p:nvSpPr>
          <p:spPr bwMode="auto">
            <a:xfrm>
              <a:off x="765225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596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593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581</a:t>
              </a:r>
            </a:p>
          </p:txBody>
        </p:sp>
        <p:sp>
          <p:nvSpPr>
            <p:cNvPr id="276" name="Rectangle 53"/>
            <p:cNvSpPr>
              <a:spLocks noChangeArrowheads="1"/>
            </p:cNvSpPr>
            <p:nvPr/>
          </p:nvSpPr>
          <p:spPr bwMode="auto">
            <a:xfrm>
              <a:off x="1194732" y="6144652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529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518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7" name="Rectangle 53"/>
            <p:cNvSpPr>
              <a:spLocks noChangeArrowheads="1"/>
            </p:cNvSpPr>
            <p:nvPr/>
          </p:nvSpPr>
          <p:spPr bwMode="auto">
            <a:xfrm>
              <a:off x="1647702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512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531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486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8" name="Rectangle 53"/>
            <p:cNvSpPr>
              <a:spLocks noChangeArrowheads="1"/>
            </p:cNvSpPr>
            <p:nvPr/>
          </p:nvSpPr>
          <p:spPr bwMode="auto">
            <a:xfrm>
              <a:off x="2545780" y="6144652"/>
              <a:ext cx="224661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480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493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468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79" name="Rectangle 278"/>
            <p:cNvSpPr>
              <a:spLocks noChangeArrowheads="1"/>
            </p:cNvSpPr>
            <p:nvPr/>
          </p:nvSpPr>
          <p:spPr bwMode="auto">
            <a:xfrm>
              <a:off x="3431576" y="6144652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395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346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0" name="Line 49"/>
            <p:cNvSpPr>
              <a:spLocks noChangeShapeType="1"/>
            </p:cNvSpPr>
            <p:nvPr/>
          </p:nvSpPr>
          <p:spPr bwMode="auto">
            <a:xfrm flipH="1">
              <a:off x="228600" y="6218500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1" name="Line 51"/>
            <p:cNvSpPr>
              <a:spLocks noChangeShapeType="1"/>
            </p:cNvSpPr>
            <p:nvPr/>
          </p:nvSpPr>
          <p:spPr bwMode="auto">
            <a:xfrm flipH="1">
              <a:off x="228600" y="6387026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2" name="Line 50"/>
            <p:cNvSpPr>
              <a:spLocks noChangeShapeType="1"/>
            </p:cNvSpPr>
            <p:nvPr/>
          </p:nvSpPr>
          <p:spPr bwMode="auto">
            <a:xfrm flipH="1">
              <a:off x="228600" y="6551527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1" name="Rectangle 53"/>
            <p:cNvSpPr>
              <a:spLocks noChangeArrowheads="1"/>
            </p:cNvSpPr>
            <p:nvPr/>
          </p:nvSpPr>
          <p:spPr bwMode="auto">
            <a:xfrm>
              <a:off x="3760991" y="5878055"/>
              <a:ext cx="65860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200" dirty="0" smtClean="0">
                  <a:solidFill>
                    <a:srgbClr val="000066"/>
                  </a:solidFill>
                  <a:cs typeface="Arial" charset="0"/>
                </a:rPr>
                <a:t>semaines</a:t>
              </a:r>
              <a:endParaRPr 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250976" name="Groupe 268"/>
          <p:cNvGrpSpPr/>
          <p:nvPr/>
        </p:nvGrpSpPr>
        <p:grpSpPr>
          <a:xfrm>
            <a:off x="4823947" y="4149080"/>
            <a:ext cx="4281893" cy="2266598"/>
            <a:chOff x="4823947" y="4368891"/>
            <a:chExt cx="4281893" cy="2266598"/>
          </a:xfrm>
        </p:grpSpPr>
        <p:sp>
          <p:nvSpPr>
            <p:cNvPr id="250952" name="ZoneTexte 184"/>
            <p:cNvSpPr txBox="1">
              <a:spLocks noChangeArrowheads="1"/>
            </p:cNvSpPr>
            <p:nvPr/>
          </p:nvSpPr>
          <p:spPr bwMode="auto">
            <a:xfrm>
              <a:off x="8153400" y="5120044"/>
              <a:ext cx="9524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 &lt; 0,001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  <p:grpSp>
          <p:nvGrpSpPr>
            <p:cNvPr id="250977" name="Grouper 264"/>
            <p:cNvGrpSpPr/>
            <p:nvPr/>
          </p:nvGrpSpPr>
          <p:grpSpPr>
            <a:xfrm>
              <a:off x="4823947" y="4368891"/>
              <a:ext cx="3383426" cy="1808552"/>
              <a:chOff x="4573944" y="4343596"/>
              <a:chExt cx="3633431" cy="2203551"/>
            </a:xfrm>
          </p:grpSpPr>
          <p:cxnSp>
            <p:nvCxnSpPr>
              <p:cNvPr id="250955" name="Connecteur droit 174"/>
              <p:cNvCxnSpPr>
                <a:cxnSpLocks noChangeShapeType="1"/>
              </p:cNvCxnSpPr>
              <p:nvPr/>
            </p:nvCxnSpPr>
            <p:spPr bwMode="auto">
              <a:xfrm>
                <a:off x="5070414" y="5494820"/>
                <a:ext cx="2984560" cy="0"/>
              </a:xfrm>
              <a:prstGeom prst="line">
                <a:avLst/>
              </a:prstGeom>
              <a:noFill/>
              <a:ln w="9525" algn="ctr">
                <a:solidFill>
                  <a:srgbClr val="000066"/>
                </a:solidFill>
                <a:prstDash val="sysDash"/>
                <a:round/>
                <a:headEnd/>
                <a:tailEnd/>
              </a:ln>
            </p:spPr>
          </p:cxnSp>
          <p:sp>
            <p:nvSpPr>
              <p:cNvPr id="250956" name="Freeform 10"/>
              <p:cNvSpPr>
                <a:spLocks/>
              </p:cNvSpPr>
              <p:nvPr/>
            </p:nvSpPr>
            <p:spPr bwMode="auto">
              <a:xfrm>
                <a:off x="5212180" y="5485563"/>
                <a:ext cx="2585372" cy="443423"/>
              </a:xfrm>
              <a:custGeom>
                <a:avLst/>
                <a:gdLst>
                  <a:gd name="T0" fmla="*/ 0 w 1386"/>
                  <a:gd name="T1" fmla="*/ 0 h 219"/>
                  <a:gd name="T2" fmla="*/ 2147483647 w 1386"/>
                  <a:gd name="T3" fmla="*/ 2147483647 h 219"/>
                  <a:gd name="T4" fmla="*/ 2147483647 w 1386"/>
                  <a:gd name="T5" fmla="*/ 2147483647 h 219"/>
                  <a:gd name="T6" fmla="*/ 2147483647 w 1386"/>
                  <a:gd name="T7" fmla="*/ 2147483647 h 219"/>
                  <a:gd name="T8" fmla="*/ 2147483647 w 1386"/>
                  <a:gd name="T9" fmla="*/ 2147483647 h 2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6"/>
                  <a:gd name="T16" fmla="*/ 0 h 219"/>
                  <a:gd name="T17" fmla="*/ 1386 w 1386"/>
                  <a:gd name="T18" fmla="*/ 219 h 2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6" h="219">
                    <a:moveTo>
                      <a:pt x="0" y="0"/>
                    </a:moveTo>
                    <a:lnTo>
                      <a:pt x="240" y="219"/>
                    </a:lnTo>
                    <a:lnTo>
                      <a:pt x="468" y="144"/>
                    </a:lnTo>
                    <a:lnTo>
                      <a:pt x="927" y="138"/>
                    </a:lnTo>
                    <a:lnTo>
                      <a:pt x="1386" y="69"/>
                    </a:lnTo>
                  </a:path>
                </a:pathLst>
              </a:custGeom>
              <a:noFill/>
              <a:ln w="19050">
                <a:solidFill>
                  <a:srgbClr val="007F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7" name="Freeform 11"/>
              <p:cNvSpPr>
                <a:spLocks/>
              </p:cNvSpPr>
              <p:nvPr/>
            </p:nvSpPr>
            <p:spPr bwMode="auto">
              <a:xfrm>
                <a:off x="5273737" y="4926728"/>
                <a:ext cx="2551795" cy="589205"/>
              </a:xfrm>
              <a:custGeom>
                <a:avLst/>
                <a:gdLst>
                  <a:gd name="T0" fmla="*/ 0 w 1368"/>
                  <a:gd name="T1" fmla="*/ 2147483647 h 291"/>
                  <a:gd name="T2" fmla="*/ 2147483647 w 1368"/>
                  <a:gd name="T3" fmla="*/ 2147483647 h 291"/>
                  <a:gd name="T4" fmla="*/ 2147483647 w 1368"/>
                  <a:gd name="T5" fmla="*/ 2147483647 h 291"/>
                  <a:gd name="T6" fmla="*/ 2147483647 w 1368"/>
                  <a:gd name="T7" fmla="*/ 2147483647 h 291"/>
                  <a:gd name="T8" fmla="*/ 2147483647 w 1368"/>
                  <a:gd name="T9" fmla="*/ 0 h 2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68"/>
                  <a:gd name="T16" fmla="*/ 0 h 291"/>
                  <a:gd name="T17" fmla="*/ 1368 w 1368"/>
                  <a:gd name="T18" fmla="*/ 291 h 29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68" h="291">
                    <a:moveTo>
                      <a:pt x="0" y="291"/>
                    </a:moveTo>
                    <a:lnTo>
                      <a:pt x="246" y="99"/>
                    </a:lnTo>
                    <a:lnTo>
                      <a:pt x="456" y="57"/>
                    </a:lnTo>
                    <a:lnTo>
                      <a:pt x="909" y="57"/>
                    </a:lnTo>
                    <a:lnTo>
                      <a:pt x="1368" y="0"/>
                    </a:lnTo>
                  </a:path>
                </a:pathLst>
              </a:custGeom>
              <a:noFill/>
              <a:ln w="19050">
                <a:solidFill>
                  <a:srgbClr val="CC0000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8" name="Freeform 12"/>
              <p:cNvSpPr>
                <a:spLocks/>
              </p:cNvSpPr>
              <p:nvPr/>
            </p:nvSpPr>
            <p:spPr bwMode="auto">
              <a:xfrm>
                <a:off x="5212180" y="4926728"/>
                <a:ext cx="2557392" cy="560859"/>
              </a:xfrm>
              <a:custGeom>
                <a:avLst/>
                <a:gdLst>
                  <a:gd name="T0" fmla="*/ 0 w 1371"/>
                  <a:gd name="T1" fmla="*/ 2147483647 h 277"/>
                  <a:gd name="T2" fmla="*/ 2147483647 w 1371"/>
                  <a:gd name="T3" fmla="*/ 2147483647 h 277"/>
                  <a:gd name="T4" fmla="*/ 2147483647 w 1371"/>
                  <a:gd name="T5" fmla="*/ 2147483647 h 277"/>
                  <a:gd name="T6" fmla="*/ 2147483647 w 1371"/>
                  <a:gd name="T7" fmla="*/ 0 h 277"/>
                  <a:gd name="T8" fmla="*/ 2147483647 w 1371"/>
                  <a:gd name="T9" fmla="*/ 2147483647 h 2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71"/>
                  <a:gd name="T16" fmla="*/ 0 h 277"/>
                  <a:gd name="T17" fmla="*/ 1371 w 1371"/>
                  <a:gd name="T18" fmla="*/ 277 h 27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71" h="277">
                    <a:moveTo>
                      <a:pt x="0" y="277"/>
                    </a:moveTo>
                    <a:lnTo>
                      <a:pt x="219" y="39"/>
                    </a:lnTo>
                    <a:lnTo>
                      <a:pt x="456" y="33"/>
                    </a:lnTo>
                    <a:lnTo>
                      <a:pt x="903" y="0"/>
                    </a:lnTo>
                    <a:lnTo>
                      <a:pt x="1371" y="120"/>
                    </a:lnTo>
                  </a:path>
                </a:pathLst>
              </a:custGeom>
              <a:noFill/>
              <a:ln w="19050">
                <a:solidFill>
                  <a:srgbClr val="323298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9" name="Line 37"/>
              <p:cNvSpPr>
                <a:spLocks noChangeShapeType="1"/>
              </p:cNvSpPr>
              <p:nvPr/>
            </p:nvSpPr>
            <p:spPr bwMode="auto">
              <a:xfrm>
                <a:off x="5070414" y="4343596"/>
                <a:ext cx="0" cy="192555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0" name="Line 39"/>
              <p:cNvSpPr>
                <a:spLocks noChangeShapeType="1"/>
              </p:cNvSpPr>
              <p:nvPr/>
            </p:nvSpPr>
            <p:spPr bwMode="auto">
              <a:xfrm>
                <a:off x="5048030" y="6072744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1" name="Line 41"/>
              <p:cNvSpPr>
                <a:spLocks noChangeShapeType="1"/>
              </p:cNvSpPr>
              <p:nvPr/>
            </p:nvSpPr>
            <p:spPr bwMode="auto">
              <a:xfrm>
                <a:off x="5048030" y="4930778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84" name="Rectangle 52"/>
              <p:cNvSpPr>
                <a:spLocks noChangeArrowheads="1"/>
              </p:cNvSpPr>
              <p:nvPr/>
            </p:nvSpPr>
            <p:spPr bwMode="auto">
              <a:xfrm>
                <a:off x="4573944" y="5967684"/>
                <a:ext cx="436206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-20</a:t>
                </a:r>
              </a:p>
            </p:txBody>
          </p:sp>
          <p:sp>
            <p:nvSpPr>
              <p:cNvPr id="85" name="Rectangle 53"/>
              <p:cNvSpPr>
                <a:spLocks noChangeArrowheads="1"/>
              </p:cNvSpPr>
              <p:nvPr/>
            </p:nvSpPr>
            <p:spPr bwMode="auto">
              <a:xfrm>
                <a:off x="4829404" y="5386660"/>
                <a:ext cx="168047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87" name="Rectangle 55"/>
              <p:cNvSpPr>
                <a:spLocks noChangeArrowheads="1"/>
              </p:cNvSpPr>
              <p:nvPr/>
            </p:nvSpPr>
            <p:spPr bwMode="auto">
              <a:xfrm>
                <a:off x="4661358" y="4799285"/>
                <a:ext cx="33609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20</a:t>
                </a:r>
              </a:p>
            </p:txBody>
          </p:sp>
          <p:sp>
            <p:nvSpPr>
              <p:cNvPr id="250965" name="Line 39"/>
              <p:cNvSpPr>
                <a:spLocks noChangeShapeType="1"/>
              </p:cNvSpPr>
              <p:nvPr/>
            </p:nvSpPr>
            <p:spPr bwMode="auto">
              <a:xfrm>
                <a:off x="5036838" y="5495686"/>
                <a:ext cx="2238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6" name="Line 44"/>
              <p:cNvSpPr>
                <a:spLocks noChangeShapeType="1"/>
              </p:cNvSpPr>
              <p:nvPr/>
            </p:nvSpPr>
            <p:spPr bwMode="auto">
              <a:xfrm>
                <a:off x="5070414" y="6275222"/>
                <a:ext cx="286331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7" name="Line 46"/>
              <p:cNvSpPr>
                <a:spLocks noChangeShapeType="1"/>
              </p:cNvSpPr>
              <p:nvPr/>
            </p:nvSpPr>
            <p:spPr bwMode="auto">
              <a:xfrm flipV="1">
                <a:off x="694322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8" name="Line 47"/>
              <p:cNvSpPr>
                <a:spLocks noChangeShapeType="1"/>
              </p:cNvSpPr>
              <p:nvPr/>
            </p:nvSpPr>
            <p:spPr bwMode="auto">
              <a:xfrm flipV="1">
                <a:off x="780128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69" name="Line 46"/>
              <p:cNvSpPr>
                <a:spLocks noChangeShapeType="1"/>
              </p:cNvSpPr>
              <p:nvPr/>
            </p:nvSpPr>
            <p:spPr bwMode="auto">
              <a:xfrm flipV="1">
                <a:off x="6087029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0" name="Line 46"/>
              <p:cNvSpPr>
                <a:spLocks noChangeShapeType="1"/>
              </p:cNvSpPr>
              <p:nvPr/>
            </p:nvSpPr>
            <p:spPr bwMode="auto">
              <a:xfrm flipV="1">
                <a:off x="5652403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1" name="Line 46"/>
              <p:cNvSpPr>
                <a:spLocks noChangeShapeType="1"/>
              </p:cNvSpPr>
              <p:nvPr/>
            </p:nvSpPr>
            <p:spPr bwMode="auto">
              <a:xfrm flipV="1">
                <a:off x="5234565" y="6281294"/>
                <a:ext cx="0" cy="3644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98" name="Rectangle 53"/>
              <p:cNvSpPr>
                <a:spLocks noChangeArrowheads="1"/>
              </p:cNvSpPr>
              <p:nvPr/>
            </p:nvSpPr>
            <p:spPr bwMode="auto">
              <a:xfrm>
                <a:off x="5204682" y="6350273"/>
                <a:ext cx="75341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0</a:t>
                </a:r>
              </a:p>
            </p:txBody>
          </p:sp>
          <p:sp>
            <p:nvSpPr>
              <p:cNvPr id="99" name="Rectangle 53"/>
              <p:cNvSpPr>
                <a:spLocks noChangeArrowheads="1"/>
              </p:cNvSpPr>
              <p:nvPr/>
            </p:nvSpPr>
            <p:spPr bwMode="auto">
              <a:xfrm>
                <a:off x="5449007" y="6317741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24</a:t>
                </a:r>
              </a:p>
            </p:txBody>
          </p:sp>
          <p:sp>
            <p:nvSpPr>
              <p:cNvPr id="100" name="Rectangle 53"/>
              <p:cNvSpPr>
                <a:spLocks noChangeArrowheads="1"/>
              </p:cNvSpPr>
              <p:nvPr/>
            </p:nvSpPr>
            <p:spPr bwMode="auto">
              <a:xfrm>
                <a:off x="5876046" y="6317739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48</a:t>
                </a:r>
              </a:p>
            </p:txBody>
          </p:sp>
          <p:sp>
            <p:nvSpPr>
              <p:cNvPr id="101" name="Rectangle 53"/>
              <p:cNvSpPr>
                <a:spLocks noChangeArrowheads="1"/>
              </p:cNvSpPr>
              <p:nvPr/>
            </p:nvSpPr>
            <p:spPr bwMode="auto">
              <a:xfrm>
                <a:off x="6730121" y="6317739"/>
                <a:ext cx="277682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96</a:t>
                </a:r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7569229" y="6317739"/>
                <a:ext cx="416524" cy="19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 defTabSz="914400">
                  <a:defRPr/>
                </a:pPr>
                <a:r>
                  <a:rPr lang="fr-FR" sz="1050" dirty="0">
                    <a:solidFill>
                      <a:srgbClr val="000066"/>
                    </a:solidFill>
                    <a:cs typeface="Arial" charset="0"/>
                  </a:rPr>
                  <a:t>144</a:t>
                </a:r>
              </a:p>
            </p:txBody>
          </p:sp>
          <p:sp>
            <p:nvSpPr>
              <p:cNvPr id="250978" name="Line 41"/>
              <p:cNvSpPr>
                <a:spLocks noChangeShapeType="1"/>
              </p:cNvSpPr>
              <p:nvPr/>
            </p:nvSpPr>
            <p:spPr bwMode="auto">
              <a:xfrm>
                <a:off x="5038704" y="4351695"/>
                <a:ext cx="2238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79" name="Ellipse 104"/>
              <p:cNvSpPr>
                <a:spLocks noChangeArrowheads="1"/>
              </p:cNvSpPr>
              <p:nvPr/>
            </p:nvSpPr>
            <p:spPr bwMode="auto">
              <a:xfrm>
                <a:off x="5609500" y="5864193"/>
                <a:ext cx="87671" cy="95164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80" name="Connecteur droit 105"/>
              <p:cNvCxnSpPr>
                <a:cxnSpLocks noChangeShapeType="1"/>
              </p:cNvCxnSpPr>
              <p:nvPr/>
            </p:nvCxnSpPr>
            <p:spPr bwMode="auto">
              <a:xfrm>
                <a:off x="5657999" y="5771055"/>
                <a:ext cx="0" cy="33206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sp>
            <p:nvSpPr>
              <p:cNvPr id="250981" name="Ellipse 107"/>
              <p:cNvSpPr>
                <a:spLocks noChangeArrowheads="1"/>
              </p:cNvSpPr>
              <p:nvPr/>
            </p:nvSpPr>
            <p:spPr bwMode="auto">
              <a:xfrm>
                <a:off x="6051587" y="5716386"/>
                <a:ext cx="87672" cy="9516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2" name="Ellipse 108"/>
              <p:cNvSpPr>
                <a:spLocks noChangeArrowheads="1"/>
              </p:cNvSpPr>
              <p:nvPr/>
            </p:nvSpPr>
            <p:spPr bwMode="auto">
              <a:xfrm>
                <a:off x="6900321" y="5722460"/>
                <a:ext cx="85806" cy="95164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3" name="Ellipse 109"/>
              <p:cNvSpPr>
                <a:spLocks noChangeArrowheads="1"/>
              </p:cNvSpPr>
              <p:nvPr/>
            </p:nvSpPr>
            <p:spPr bwMode="auto">
              <a:xfrm>
                <a:off x="7754650" y="5590851"/>
                <a:ext cx="85806" cy="95163"/>
              </a:xfrm>
              <a:prstGeom prst="ellipse">
                <a:avLst/>
              </a:prstGeom>
              <a:solidFill>
                <a:srgbClr val="007F00"/>
              </a:solidFill>
              <a:ln w="9525">
                <a:solidFill>
                  <a:srgbClr val="007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4" name="Ellipse 110"/>
              <p:cNvSpPr>
                <a:spLocks noChangeArrowheads="1"/>
              </p:cNvSpPr>
              <p:nvPr/>
            </p:nvSpPr>
            <p:spPr bwMode="auto">
              <a:xfrm>
                <a:off x="5169279" y="5438993"/>
                <a:ext cx="85806" cy="97189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5" name="Ellipse 111"/>
              <p:cNvSpPr>
                <a:spLocks noChangeArrowheads="1"/>
              </p:cNvSpPr>
              <p:nvPr/>
            </p:nvSpPr>
            <p:spPr bwMode="auto">
              <a:xfrm>
                <a:off x="5581519" y="4963174"/>
                <a:ext cx="87672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6" name="Ellipse 112"/>
              <p:cNvSpPr>
                <a:spLocks noChangeArrowheads="1"/>
              </p:cNvSpPr>
              <p:nvPr/>
            </p:nvSpPr>
            <p:spPr bwMode="auto">
              <a:xfrm>
                <a:off x="5997492" y="4946976"/>
                <a:ext cx="87671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7" name="Ellipse 113"/>
              <p:cNvSpPr>
                <a:spLocks noChangeArrowheads="1"/>
              </p:cNvSpPr>
              <p:nvPr/>
            </p:nvSpPr>
            <p:spPr bwMode="auto">
              <a:xfrm>
                <a:off x="6861148" y="4882183"/>
                <a:ext cx="87672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8" name="Ellipse 114"/>
              <p:cNvSpPr>
                <a:spLocks noChangeArrowheads="1"/>
              </p:cNvSpPr>
              <p:nvPr/>
            </p:nvSpPr>
            <p:spPr bwMode="auto">
              <a:xfrm>
                <a:off x="7713612" y="5125155"/>
                <a:ext cx="87671" cy="95163"/>
              </a:xfrm>
              <a:prstGeom prst="ellipse">
                <a:avLst/>
              </a:prstGeom>
              <a:solidFill>
                <a:srgbClr val="323298"/>
              </a:solidFill>
              <a:ln w="9525">
                <a:solidFill>
                  <a:srgbClr val="32329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89" name="Ellipse 115"/>
              <p:cNvSpPr>
                <a:spLocks noChangeArrowheads="1"/>
              </p:cNvSpPr>
              <p:nvPr/>
            </p:nvSpPr>
            <p:spPr bwMode="auto">
              <a:xfrm>
                <a:off x="7782630" y="4868010"/>
                <a:ext cx="85806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0" name="Ellipse 116"/>
              <p:cNvSpPr>
                <a:spLocks noChangeArrowheads="1"/>
              </p:cNvSpPr>
              <p:nvPr/>
            </p:nvSpPr>
            <p:spPr bwMode="auto">
              <a:xfrm>
                <a:off x="6933897" y="4993545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1" name="Ellipse 117"/>
              <p:cNvSpPr>
                <a:spLocks noChangeArrowheads="1"/>
              </p:cNvSpPr>
              <p:nvPr/>
            </p:nvSpPr>
            <p:spPr bwMode="auto">
              <a:xfrm>
                <a:off x="6085163" y="5005693"/>
                <a:ext cx="87672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2" name="Ellipse 118"/>
              <p:cNvSpPr>
                <a:spLocks noChangeArrowheads="1"/>
              </p:cNvSpPr>
              <p:nvPr/>
            </p:nvSpPr>
            <p:spPr bwMode="auto">
              <a:xfrm>
                <a:off x="5661730" y="5078584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93" name="Ellipse 119"/>
              <p:cNvSpPr>
                <a:spLocks noChangeArrowheads="1"/>
              </p:cNvSpPr>
              <p:nvPr/>
            </p:nvSpPr>
            <p:spPr bwMode="auto">
              <a:xfrm>
                <a:off x="5191662" y="5467339"/>
                <a:ext cx="87671" cy="9516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cxnSp>
            <p:nvCxnSpPr>
              <p:cNvPr id="250994" name="Connecteur droit 120"/>
              <p:cNvCxnSpPr>
                <a:cxnSpLocks noChangeShapeType="1"/>
              </p:cNvCxnSpPr>
              <p:nvPr/>
            </p:nvCxnSpPr>
            <p:spPr bwMode="auto">
              <a:xfrm>
                <a:off x="6087029" y="5590851"/>
                <a:ext cx="0" cy="332062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5" name="Connecteur droit 121"/>
              <p:cNvCxnSpPr>
                <a:cxnSpLocks noChangeShapeType="1"/>
              </p:cNvCxnSpPr>
              <p:nvPr/>
            </p:nvCxnSpPr>
            <p:spPr bwMode="auto">
              <a:xfrm>
                <a:off x="6948820" y="5548331"/>
                <a:ext cx="0" cy="394830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6" name="Connecteur droit 123"/>
              <p:cNvCxnSpPr>
                <a:cxnSpLocks noChangeShapeType="1"/>
              </p:cNvCxnSpPr>
              <p:nvPr/>
            </p:nvCxnSpPr>
            <p:spPr bwMode="auto">
              <a:xfrm>
                <a:off x="7797552" y="5382300"/>
                <a:ext cx="0" cy="481894"/>
              </a:xfrm>
              <a:prstGeom prst="line">
                <a:avLst/>
              </a:prstGeom>
              <a:noFill/>
              <a:ln w="9525" algn="ctr">
                <a:solidFill>
                  <a:srgbClr val="007F00"/>
                </a:solidFill>
                <a:round/>
                <a:headEnd/>
                <a:tailEnd/>
              </a:ln>
            </p:spPr>
          </p:cxnSp>
          <p:cxnSp>
            <p:nvCxnSpPr>
              <p:cNvPr id="250997" name="Connecteur droit 125"/>
              <p:cNvCxnSpPr>
                <a:cxnSpLocks noChangeShapeType="1"/>
              </p:cNvCxnSpPr>
              <p:nvPr/>
            </p:nvCxnSpPr>
            <p:spPr bwMode="auto">
              <a:xfrm>
                <a:off x="7825534" y="4641236"/>
                <a:ext cx="0" cy="548712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0998" name="Connecteur droit 127"/>
              <p:cNvCxnSpPr>
                <a:cxnSpLocks noChangeShapeType="1"/>
              </p:cNvCxnSpPr>
              <p:nvPr/>
            </p:nvCxnSpPr>
            <p:spPr bwMode="auto">
              <a:xfrm>
                <a:off x="6986127" y="4784995"/>
                <a:ext cx="0" cy="546686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0999" name="Connecteur droit 128"/>
              <p:cNvCxnSpPr>
                <a:cxnSpLocks noChangeShapeType="1"/>
              </p:cNvCxnSpPr>
              <p:nvPr/>
            </p:nvCxnSpPr>
            <p:spPr bwMode="auto">
              <a:xfrm>
                <a:off x="6124336" y="4825490"/>
                <a:ext cx="0" cy="453547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00" name="Connecteur droit 130"/>
              <p:cNvCxnSpPr>
                <a:cxnSpLocks noChangeShapeType="1"/>
              </p:cNvCxnSpPr>
              <p:nvPr/>
            </p:nvCxnSpPr>
            <p:spPr bwMode="auto">
              <a:xfrm>
                <a:off x="5697171" y="4902431"/>
                <a:ext cx="0" cy="429250"/>
              </a:xfrm>
              <a:prstGeom prst="line">
                <a:avLst/>
              </a:prstGeom>
              <a:noFill/>
              <a:ln w="9525" algn="ctr">
                <a:solidFill>
                  <a:srgbClr val="CC0000"/>
                </a:solidFill>
                <a:round/>
                <a:headEnd/>
                <a:tailEnd/>
              </a:ln>
            </p:spPr>
          </p:cxnSp>
          <p:cxnSp>
            <p:nvCxnSpPr>
              <p:cNvPr id="251001" name="Connecteur droit 132"/>
              <p:cNvCxnSpPr>
                <a:cxnSpLocks noChangeShapeType="1"/>
              </p:cNvCxnSpPr>
              <p:nvPr/>
            </p:nvCxnSpPr>
            <p:spPr bwMode="auto">
              <a:xfrm>
                <a:off x="5628153" y="4825490"/>
                <a:ext cx="0" cy="364458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2" name="Connecteur droit 134"/>
              <p:cNvCxnSpPr>
                <a:cxnSpLocks noChangeShapeType="1"/>
              </p:cNvCxnSpPr>
              <p:nvPr/>
            </p:nvCxnSpPr>
            <p:spPr bwMode="auto">
              <a:xfrm>
                <a:off x="6051587" y="4811316"/>
                <a:ext cx="0" cy="364458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3" name="Connecteur droit 135"/>
              <p:cNvCxnSpPr>
                <a:cxnSpLocks noChangeShapeType="1"/>
              </p:cNvCxnSpPr>
              <p:nvPr/>
            </p:nvCxnSpPr>
            <p:spPr bwMode="auto">
              <a:xfrm>
                <a:off x="6900321" y="4748548"/>
                <a:ext cx="0" cy="392804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cxnSp>
            <p:nvCxnSpPr>
              <p:cNvPr id="251004" name="Connecteur droit 137"/>
              <p:cNvCxnSpPr>
                <a:cxnSpLocks noChangeShapeType="1"/>
              </p:cNvCxnSpPr>
              <p:nvPr/>
            </p:nvCxnSpPr>
            <p:spPr bwMode="auto">
              <a:xfrm>
                <a:off x="7754650" y="4946976"/>
                <a:ext cx="0" cy="439373"/>
              </a:xfrm>
              <a:prstGeom prst="line">
                <a:avLst/>
              </a:prstGeom>
              <a:noFill/>
              <a:ln w="9525" algn="ctr">
                <a:solidFill>
                  <a:srgbClr val="323298"/>
                </a:solidFill>
                <a:round/>
                <a:headEnd/>
                <a:tailEnd/>
              </a:ln>
            </p:spPr>
          </p:cxnSp>
          <p:sp>
            <p:nvSpPr>
              <p:cNvPr id="250953" name="Parenthèse ouvrante 187"/>
              <p:cNvSpPr>
                <a:spLocks/>
              </p:cNvSpPr>
              <p:nvPr/>
            </p:nvSpPr>
            <p:spPr bwMode="auto">
              <a:xfrm flipH="1">
                <a:off x="8118475" y="4869136"/>
                <a:ext cx="88900" cy="862013"/>
              </a:xfrm>
              <a:prstGeom prst="leftBracket">
                <a:avLst>
                  <a:gd name="adj" fmla="val 8305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  <p:sp>
            <p:nvSpPr>
              <p:cNvPr id="250954" name="Parenthèse ouvrante 188"/>
              <p:cNvSpPr>
                <a:spLocks/>
              </p:cNvSpPr>
              <p:nvPr/>
            </p:nvSpPr>
            <p:spPr bwMode="auto">
              <a:xfrm flipH="1">
                <a:off x="7966075" y="5173936"/>
                <a:ext cx="88900" cy="534988"/>
              </a:xfrm>
              <a:prstGeom prst="leftBracket">
                <a:avLst>
                  <a:gd name="adj" fmla="val 8302"/>
                </a:avLst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  <a:cs typeface="Arial" charset="0"/>
                </a:endParaRPr>
              </a:p>
            </p:txBody>
          </p:sp>
        </p:grpSp>
        <p:sp>
          <p:nvSpPr>
            <p:cNvPr id="283" name="Rectangle 53"/>
            <p:cNvSpPr>
              <a:spLocks noChangeArrowheads="1"/>
            </p:cNvSpPr>
            <p:nvPr/>
          </p:nvSpPr>
          <p:spPr bwMode="auto">
            <a:xfrm>
              <a:off x="5337381" y="6150741"/>
              <a:ext cx="226088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600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595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4" name="Rectangle 53"/>
            <p:cNvSpPr>
              <a:spLocks noChangeArrowheads="1"/>
            </p:cNvSpPr>
            <p:nvPr/>
          </p:nvSpPr>
          <p:spPr bwMode="auto">
            <a:xfrm>
              <a:off x="5715000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528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5" name="Rectangle 53"/>
            <p:cNvSpPr>
              <a:spLocks noChangeArrowheads="1"/>
            </p:cNvSpPr>
            <p:nvPr/>
          </p:nvSpPr>
          <p:spPr bwMode="auto">
            <a:xfrm>
              <a:off x="6157306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522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507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6" name="Rectangle 53"/>
            <p:cNvSpPr>
              <a:spLocks noChangeArrowheads="1"/>
            </p:cNvSpPr>
            <p:nvPr/>
          </p:nvSpPr>
          <p:spPr bwMode="auto">
            <a:xfrm>
              <a:off x="6936776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505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490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7" name="Rectangle 286"/>
            <p:cNvSpPr>
              <a:spLocks noChangeArrowheads="1"/>
            </p:cNvSpPr>
            <p:nvPr/>
          </p:nvSpPr>
          <p:spPr bwMode="auto">
            <a:xfrm>
              <a:off x="7764743" y="6150741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364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397</a:t>
              </a:r>
            </a:p>
            <a:p>
              <a:pPr algn="ctr" defTabSz="914400">
                <a:defRPr/>
              </a:pPr>
              <a:r>
                <a:rPr lang="fr-FR" sz="1050" dirty="0" smtClean="0">
                  <a:solidFill>
                    <a:srgbClr val="000066"/>
                  </a:solidFill>
                  <a:cs typeface="Arial" charset="0"/>
                </a:rPr>
                <a:t>363</a:t>
              </a:r>
              <a:endParaRPr lang="fr-FR" sz="105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8" name="Line 49"/>
            <p:cNvSpPr>
              <a:spLocks noChangeShapeType="1"/>
            </p:cNvSpPr>
            <p:nvPr/>
          </p:nvSpPr>
          <p:spPr bwMode="auto">
            <a:xfrm flipH="1">
              <a:off x="4830768" y="6224589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89" name="Line 51"/>
            <p:cNvSpPr>
              <a:spLocks noChangeShapeType="1"/>
            </p:cNvSpPr>
            <p:nvPr/>
          </p:nvSpPr>
          <p:spPr bwMode="auto">
            <a:xfrm flipH="1">
              <a:off x="4830768" y="6393115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0" name="Line 50"/>
            <p:cNvSpPr>
              <a:spLocks noChangeShapeType="1"/>
            </p:cNvSpPr>
            <p:nvPr/>
          </p:nvSpPr>
          <p:spPr bwMode="auto">
            <a:xfrm flipH="1">
              <a:off x="4830768" y="6557616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2" name="Rectangle 53"/>
            <p:cNvSpPr>
              <a:spLocks noChangeArrowheads="1"/>
            </p:cNvSpPr>
            <p:nvPr/>
          </p:nvSpPr>
          <p:spPr bwMode="auto">
            <a:xfrm>
              <a:off x="8180591" y="5949275"/>
              <a:ext cx="65860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200" dirty="0" smtClean="0">
                  <a:solidFill>
                    <a:srgbClr val="000066"/>
                  </a:solidFill>
                  <a:cs typeface="Arial" charset="0"/>
                </a:rPr>
                <a:t>semaines</a:t>
              </a:r>
              <a:endParaRPr 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251006" name="Groupe 265"/>
          <p:cNvGrpSpPr/>
          <p:nvPr/>
        </p:nvGrpSpPr>
        <p:grpSpPr>
          <a:xfrm>
            <a:off x="304914" y="1603579"/>
            <a:ext cx="3799114" cy="2497562"/>
            <a:chOff x="304914" y="1603579"/>
            <a:chExt cx="3799114" cy="2497562"/>
          </a:xfrm>
        </p:grpSpPr>
        <p:grpSp>
          <p:nvGrpSpPr>
            <p:cNvPr id="251007" name="Groupe 62"/>
            <p:cNvGrpSpPr/>
            <p:nvPr/>
          </p:nvGrpSpPr>
          <p:grpSpPr>
            <a:xfrm>
              <a:off x="684527" y="1754747"/>
              <a:ext cx="2879361" cy="1638899"/>
              <a:chOff x="-3497263" y="1646049"/>
              <a:chExt cx="3911601" cy="3005327"/>
            </a:xfrm>
          </p:grpSpPr>
          <p:sp>
            <p:nvSpPr>
              <p:cNvPr id="7" name="Line 10"/>
              <p:cNvSpPr>
                <a:spLocks noChangeShapeType="1"/>
              </p:cNvSpPr>
              <p:nvPr/>
            </p:nvSpPr>
            <p:spPr bwMode="auto">
              <a:xfrm flipV="1">
                <a:off x="-1074737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" name="Line 11"/>
              <p:cNvSpPr>
                <a:spLocks noChangeShapeType="1"/>
              </p:cNvSpPr>
              <p:nvPr/>
            </p:nvSpPr>
            <p:spPr bwMode="auto">
              <a:xfrm flipV="1">
                <a:off x="-41275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" name="Line 12"/>
              <p:cNvSpPr>
                <a:spLocks noChangeShapeType="1"/>
              </p:cNvSpPr>
              <p:nvPr/>
            </p:nvSpPr>
            <p:spPr bwMode="auto">
              <a:xfrm>
                <a:off x="-1074737" y="4554538"/>
                <a:ext cx="103346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" name="Line 13"/>
              <p:cNvSpPr>
                <a:spLocks noChangeShapeType="1"/>
              </p:cNvSpPr>
              <p:nvPr/>
            </p:nvSpPr>
            <p:spPr bwMode="auto">
              <a:xfrm>
                <a:off x="-41275" y="4554538"/>
                <a:ext cx="4556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Line 14"/>
              <p:cNvSpPr>
                <a:spLocks noChangeShapeType="1"/>
              </p:cNvSpPr>
              <p:nvPr/>
            </p:nvSpPr>
            <p:spPr bwMode="auto">
              <a:xfrm>
                <a:off x="-3497263" y="2081213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-3497263" y="3262313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" name="Line 16"/>
              <p:cNvSpPr>
                <a:spLocks noChangeShapeType="1"/>
              </p:cNvSpPr>
              <p:nvPr/>
            </p:nvSpPr>
            <p:spPr bwMode="auto">
              <a:xfrm>
                <a:off x="-3497263" y="4446588"/>
                <a:ext cx="10477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" name="Line 17"/>
              <p:cNvSpPr>
                <a:spLocks noChangeShapeType="1"/>
              </p:cNvSpPr>
              <p:nvPr/>
            </p:nvSpPr>
            <p:spPr bwMode="auto">
              <a:xfrm flipV="1">
                <a:off x="-3154363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-3392488" y="4446588"/>
                <a:ext cx="238125" cy="107950"/>
              </a:xfrm>
              <a:custGeom>
                <a:avLst/>
                <a:gdLst>
                  <a:gd name="T0" fmla="*/ 150 w 150"/>
                  <a:gd name="T1" fmla="*/ 68 h 68"/>
                  <a:gd name="T2" fmla="*/ 0 w 150"/>
                  <a:gd name="T3" fmla="*/ 68 h 68"/>
                  <a:gd name="T4" fmla="*/ 0 w 150"/>
                  <a:gd name="T5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68">
                    <a:moveTo>
                      <a:pt x="150" y="68"/>
                    </a:moveTo>
                    <a:lnTo>
                      <a:pt x="0" y="68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" name="Line 19"/>
              <p:cNvSpPr>
                <a:spLocks noChangeShapeType="1"/>
              </p:cNvSpPr>
              <p:nvPr/>
            </p:nvSpPr>
            <p:spPr bwMode="auto">
              <a:xfrm flipV="1">
                <a:off x="-3392488" y="3262313"/>
                <a:ext cx="0" cy="118427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" name="Line 20"/>
              <p:cNvSpPr>
                <a:spLocks noChangeShapeType="1"/>
              </p:cNvSpPr>
              <p:nvPr/>
            </p:nvSpPr>
            <p:spPr bwMode="auto">
              <a:xfrm flipV="1">
                <a:off x="-2638425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" name="Line 21"/>
              <p:cNvSpPr>
                <a:spLocks noChangeShapeType="1"/>
              </p:cNvSpPr>
              <p:nvPr/>
            </p:nvSpPr>
            <p:spPr bwMode="auto">
              <a:xfrm flipV="1">
                <a:off x="-2122488" y="4554538"/>
                <a:ext cx="0" cy="9683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" name="Line 22"/>
              <p:cNvSpPr>
                <a:spLocks noChangeShapeType="1"/>
              </p:cNvSpPr>
              <p:nvPr/>
            </p:nvSpPr>
            <p:spPr bwMode="auto">
              <a:xfrm>
                <a:off x="-2638425" y="4554538"/>
                <a:ext cx="5159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" name="Line 23"/>
              <p:cNvSpPr>
                <a:spLocks noChangeShapeType="1"/>
              </p:cNvSpPr>
              <p:nvPr/>
            </p:nvSpPr>
            <p:spPr bwMode="auto">
              <a:xfrm flipV="1">
                <a:off x="-3392488" y="2081213"/>
                <a:ext cx="0" cy="118110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" name="Line 24"/>
              <p:cNvSpPr>
                <a:spLocks noChangeShapeType="1"/>
              </p:cNvSpPr>
              <p:nvPr/>
            </p:nvSpPr>
            <p:spPr bwMode="auto">
              <a:xfrm>
                <a:off x="-3154363" y="4554538"/>
                <a:ext cx="5159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>
                <a:off x="-2122488" y="4554538"/>
                <a:ext cx="104775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 flipV="1">
                <a:off x="-3392488" y="1646049"/>
                <a:ext cx="0" cy="43516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 flipV="1">
                <a:off x="-1122362" y="2151063"/>
                <a:ext cx="0" cy="36195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" name="Line 28"/>
              <p:cNvSpPr>
                <a:spLocks noChangeShapeType="1"/>
              </p:cNvSpPr>
              <p:nvPr/>
            </p:nvSpPr>
            <p:spPr bwMode="auto">
              <a:xfrm flipV="1">
                <a:off x="-2679700" y="2522538"/>
                <a:ext cx="0" cy="30480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 flipV="1">
                <a:off x="-2159000" y="2317751"/>
                <a:ext cx="0" cy="319088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 flipV="1">
                <a:off x="-80962" y="1760538"/>
                <a:ext cx="0" cy="609600"/>
              </a:xfrm>
              <a:prstGeom prst="line">
                <a:avLst/>
              </a:prstGeom>
              <a:solidFill>
                <a:srgbClr val="323298"/>
              </a:solidFill>
              <a:ln w="19050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-3203575" y="2066926"/>
                <a:ext cx="3122613" cy="1189038"/>
              </a:xfrm>
              <a:custGeom>
                <a:avLst/>
                <a:gdLst>
                  <a:gd name="T0" fmla="*/ 1967 w 1967"/>
                  <a:gd name="T1" fmla="*/ 0 h 749"/>
                  <a:gd name="T2" fmla="*/ 1311 w 1967"/>
                  <a:gd name="T3" fmla="*/ 167 h 749"/>
                  <a:gd name="T4" fmla="*/ 658 w 1967"/>
                  <a:gd name="T5" fmla="*/ 257 h 749"/>
                  <a:gd name="T6" fmla="*/ 334 w 1967"/>
                  <a:gd name="T7" fmla="*/ 383 h 749"/>
                  <a:gd name="T8" fmla="*/ 330 w 1967"/>
                  <a:gd name="T9" fmla="*/ 386 h 749"/>
                  <a:gd name="T10" fmla="*/ 0 w 1967"/>
                  <a:gd name="T11" fmla="*/ 749 h 7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67" h="749">
                    <a:moveTo>
                      <a:pt x="1967" y="0"/>
                    </a:moveTo>
                    <a:lnTo>
                      <a:pt x="1311" y="167"/>
                    </a:lnTo>
                    <a:lnTo>
                      <a:pt x="658" y="257"/>
                    </a:lnTo>
                    <a:lnTo>
                      <a:pt x="334" y="383"/>
                    </a:lnTo>
                    <a:lnTo>
                      <a:pt x="330" y="386"/>
                    </a:lnTo>
                    <a:lnTo>
                      <a:pt x="0" y="749"/>
                    </a:lnTo>
                  </a:path>
                </a:pathLst>
              </a:custGeom>
              <a:noFill/>
              <a:ln w="28575">
                <a:solidFill>
                  <a:srgbClr val="323298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-2722563" y="2625726"/>
                <a:ext cx="98425" cy="98425"/>
              </a:xfrm>
              <a:custGeom>
                <a:avLst/>
                <a:gdLst>
                  <a:gd name="T0" fmla="*/ 52 w 62"/>
                  <a:gd name="T1" fmla="*/ 53 h 62"/>
                  <a:gd name="T2" fmla="*/ 58 w 62"/>
                  <a:gd name="T3" fmla="*/ 43 h 62"/>
                  <a:gd name="T4" fmla="*/ 62 w 62"/>
                  <a:gd name="T5" fmla="*/ 31 h 62"/>
                  <a:gd name="T6" fmla="*/ 58 w 62"/>
                  <a:gd name="T7" fmla="*/ 20 h 62"/>
                  <a:gd name="T8" fmla="*/ 52 w 62"/>
                  <a:gd name="T9" fmla="*/ 9 h 62"/>
                  <a:gd name="T10" fmla="*/ 42 w 62"/>
                  <a:gd name="T11" fmla="*/ 2 h 62"/>
                  <a:gd name="T12" fmla="*/ 31 w 62"/>
                  <a:gd name="T13" fmla="*/ 0 h 62"/>
                  <a:gd name="T14" fmla="*/ 18 w 62"/>
                  <a:gd name="T15" fmla="*/ 2 h 62"/>
                  <a:gd name="T16" fmla="*/ 8 w 62"/>
                  <a:gd name="T17" fmla="*/ 9 h 62"/>
                  <a:gd name="T18" fmla="*/ 2 w 62"/>
                  <a:gd name="T19" fmla="*/ 20 h 62"/>
                  <a:gd name="T20" fmla="*/ 0 w 62"/>
                  <a:gd name="T21" fmla="*/ 31 h 62"/>
                  <a:gd name="T22" fmla="*/ 2 w 62"/>
                  <a:gd name="T23" fmla="*/ 43 h 62"/>
                  <a:gd name="T24" fmla="*/ 8 w 62"/>
                  <a:gd name="T25" fmla="*/ 53 h 62"/>
                  <a:gd name="T26" fmla="*/ 18 w 62"/>
                  <a:gd name="T27" fmla="*/ 60 h 62"/>
                  <a:gd name="T28" fmla="*/ 31 w 62"/>
                  <a:gd name="T29" fmla="*/ 62 h 62"/>
                  <a:gd name="T30" fmla="*/ 42 w 62"/>
                  <a:gd name="T31" fmla="*/ 60 h 62"/>
                  <a:gd name="T32" fmla="*/ 52 w 62"/>
                  <a:gd name="T33" fmla="*/ 53 h 62"/>
                  <a:gd name="T34" fmla="*/ 52 w 62"/>
                  <a:gd name="T35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2" h="62">
                    <a:moveTo>
                      <a:pt x="52" y="53"/>
                    </a:moveTo>
                    <a:lnTo>
                      <a:pt x="58" y="43"/>
                    </a:lnTo>
                    <a:lnTo>
                      <a:pt x="62" y="31"/>
                    </a:lnTo>
                    <a:lnTo>
                      <a:pt x="58" y="20"/>
                    </a:lnTo>
                    <a:lnTo>
                      <a:pt x="52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8" y="2"/>
                    </a:lnTo>
                    <a:lnTo>
                      <a:pt x="8" y="9"/>
                    </a:lnTo>
                    <a:lnTo>
                      <a:pt x="2" y="20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8" y="53"/>
                    </a:lnTo>
                    <a:lnTo>
                      <a:pt x="18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2" y="53"/>
                    </a:lnTo>
                    <a:lnTo>
                      <a:pt x="52" y="53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-2208213" y="2427288"/>
                <a:ext cx="98425" cy="96838"/>
              </a:xfrm>
              <a:custGeom>
                <a:avLst/>
                <a:gdLst>
                  <a:gd name="T0" fmla="*/ 52 w 62"/>
                  <a:gd name="T1" fmla="*/ 52 h 61"/>
                  <a:gd name="T2" fmla="*/ 58 w 62"/>
                  <a:gd name="T3" fmla="*/ 42 h 61"/>
                  <a:gd name="T4" fmla="*/ 62 w 62"/>
                  <a:gd name="T5" fmla="*/ 30 h 61"/>
                  <a:gd name="T6" fmla="*/ 58 w 62"/>
                  <a:gd name="T7" fmla="*/ 18 h 61"/>
                  <a:gd name="T8" fmla="*/ 52 w 62"/>
                  <a:gd name="T9" fmla="*/ 8 h 61"/>
                  <a:gd name="T10" fmla="*/ 42 w 62"/>
                  <a:gd name="T11" fmla="*/ 2 h 61"/>
                  <a:gd name="T12" fmla="*/ 31 w 62"/>
                  <a:gd name="T13" fmla="*/ 0 h 61"/>
                  <a:gd name="T14" fmla="*/ 18 w 62"/>
                  <a:gd name="T15" fmla="*/ 2 h 61"/>
                  <a:gd name="T16" fmla="*/ 8 w 62"/>
                  <a:gd name="T17" fmla="*/ 8 h 61"/>
                  <a:gd name="T18" fmla="*/ 2 w 62"/>
                  <a:gd name="T19" fmla="*/ 18 h 61"/>
                  <a:gd name="T20" fmla="*/ 0 w 62"/>
                  <a:gd name="T21" fmla="*/ 30 h 61"/>
                  <a:gd name="T22" fmla="*/ 2 w 62"/>
                  <a:gd name="T23" fmla="*/ 42 h 61"/>
                  <a:gd name="T24" fmla="*/ 8 w 62"/>
                  <a:gd name="T25" fmla="*/ 52 h 61"/>
                  <a:gd name="T26" fmla="*/ 18 w 62"/>
                  <a:gd name="T27" fmla="*/ 58 h 61"/>
                  <a:gd name="T28" fmla="*/ 31 w 62"/>
                  <a:gd name="T29" fmla="*/ 61 h 61"/>
                  <a:gd name="T30" fmla="*/ 42 w 62"/>
                  <a:gd name="T31" fmla="*/ 58 h 61"/>
                  <a:gd name="T32" fmla="*/ 52 w 62"/>
                  <a:gd name="T33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1">
                    <a:moveTo>
                      <a:pt x="52" y="52"/>
                    </a:moveTo>
                    <a:lnTo>
                      <a:pt x="58" y="42"/>
                    </a:lnTo>
                    <a:lnTo>
                      <a:pt x="62" y="30"/>
                    </a:lnTo>
                    <a:lnTo>
                      <a:pt x="58" y="18"/>
                    </a:lnTo>
                    <a:lnTo>
                      <a:pt x="52" y="8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2" y="42"/>
                    </a:lnTo>
                    <a:lnTo>
                      <a:pt x="8" y="52"/>
                    </a:lnTo>
                    <a:lnTo>
                      <a:pt x="18" y="58"/>
                    </a:lnTo>
                    <a:lnTo>
                      <a:pt x="31" y="61"/>
                    </a:lnTo>
                    <a:lnTo>
                      <a:pt x="42" y="58"/>
                    </a:lnTo>
                    <a:lnTo>
                      <a:pt x="52" y="52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-1171575" y="2282826"/>
                <a:ext cx="98425" cy="98425"/>
              </a:xfrm>
              <a:custGeom>
                <a:avLst/>
                <a:gdLst>
                  <a:gd name="T0" fmla="*/ 53 w 62"/>
                  <a:gd name="T1" fmla="*/ 53 h 62"/>
                  <a:gd name="T2" fmla="*/ 60 w 62"/>
                  <a:gd name="T3" fmla="*/ 43 h 62"/>
                  <a:gd name="T4" fmla="*/ 62 w 62"/>
                  <a:gd name="T5" fmla="*/ 31 h 62"/>
                  <a:gd name="T6" fmla="*/ 60 w 62"/>
                  <a:gd name="T7" fmla="*/ 19 h 62"/>
                  <a:gd name="T8" fmla="*/ 53 w 62"/>
                  <a:gd name="T9" fmla="*/ 10 h 62"/>
                  <a:gd name="T10" fmla="*/ 43 w 62"/>
                  <a:gd name="T11" fmla="*/ 2 h 62"/>
                  <a:gd name="T12" fmla="*/ 31 w 62"/>
                  <a:gd name="T13" fmla="*/ 0 h 62"/>
                  <a:gd name="T14" fmla="*/ 19 w 62"/>
                  <a:gd name="T15" fmla="*/ 2 h 62"/>
                  <a:gd name="T16" fmla="*/ 10 w 62"/>
                  <a:gd name="T17" fmla="*/ 10 h 62"/>
                  <a:gd name="T18" fmla="*/ 2 w 62"/>
                  <a:gd name="T19" fmla="*/ 19 h 62"/>
                  <a:gd name="T20" fmla="*/ 0 w 62"/>
                  <a:gd name="T21" fmla="*/ 31 h 62"/>
                  <a:gd name="T22" fmla="*/ 2 w 62"/>
                  <a:gd name="T23" fmla="*/ 43 h 62"/>
                  <a:gd name="T24" fmla="*/ 10 w 62"/>
                  <a:gd name="T25" fmla="*/ 53 h 62"/>
                  <a:gd name="T26" fmla="*/ 19 w 62"/>
                  <a:gd name="T27" fmla="*/ 60 h 62"/>
                  <a:gd name="T28" fmla="*/ 31 w 62"/>
                  <a:gd name="T29" fmla="*/ 62 h 62"/>
                  <a:gd name="T30" fmla="*/ 43 w 62"/>
                  <a:gd name="T31" fmla="*/ 60 h 62"/>
                  <a:gd name="T32" fmla="*/ 53 w 62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53" y="53"/>
                    </a:move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10" y="10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10" y="53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3" y="53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-128587" y="2017713"/>
                <a:ext cx="96838" cy="96838"/>
              </a:xfrm>
              <a:custGeom>
                <a:avLst/>
                <a:gdLst>
                  <a:gd name="T0" fmla="*/ 53 w 61"/>
                  <a:gd name="T1" fmla="*/ 52 h 61"/>
                  <a:gd name="T2" fmla="*/ 59 w 61"/>
                  <a:gd name="T3" fmla="*/ 42 h 61"/>
                  <a:gd name="T4" fmla="*/ 61 w 61"/>
                  <a:gd name="T5" fmla="*/ 31 h 61"/>
                  <a:gd name="T6" fmla="*/ 59 w 61"/>
                  <a:gd name="T7" fmla="*/ 18 h 61"/>
                  <a:gd name="T8" fmla="*/ 53 w 61"/>
                  <a:gd name="T9" fmla="*/ 8 h 61"/>
                  <a:gd name="T10" fmla="*/ 43 w 61"/>
                  <a:gd name="T11" fmla="*/ 2 h 61"/>
                  <a:gd name="T12" fmla="*/ 30 w 61"/>
                  <a:gd name="T13" fmla="*/ 0 h 61"/>
                  <a:gd name="T14" fmla="*/ 19 w 61"/>
                  <a:gd name="T15" fmla="*/ 2 h 61"/>
                  <a:gd name="T16" fmla="*/ 9 w 61"/>
                  <a:gd name="T17" fmla="*/ 8 h 61"/>
                  <a:gd name="T18" fmla="*/ 3 w 61"/>
                  <a:gd name="T19" fmla="*/ 18 h 61"/>
                  <a:gd name="T20" fmla="*/ 0 w 61"/>
                  <a:gd name="T21" fmla="*/ 31 h 61"/>
                  <a:gd name="T22" fmla="*/ 3 w 61"/>
                  <a:gd name="T23" fmla="*/ 42 h 61"/>
                  <a:gd name="T24" fmla="*/ 9 w 61"/>
                  <a:gd name="T25" fmla="*/ 52 h 61"/>
                  <a:gd name="T26" fmla="*/ 19 w 61"/>
                  <a:gd name="T27" fmla="*/ 58 h 61"/>
                  <a:gd name="T28" fmla="*/ 30 w 61"/>
                  <a:gd name="T29" fmla="*/ 61 h 61"/>
                  <a:gd name="T30" fmla="*/ 43 w 61"/>
                  <a:gd name="T31" fmla="*/ 58 h 61"/>
                  <a:gd name="T32" fmla="*/ 53 w 61"/>
                  <a:gd name="T33" fmla="*/ 52 h 61"/>
                  <a:gd name="T34" fmla="*/ 53 w 61"/>
                  <a:gd name="T35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1" h="61">
                    <a:moveTo>
                      <a:pt x="53" y="52"/>
                    </a:moveTo>
                    <a:lnTo>
                      <a:pt x="59" y="42"/>
                    </a:lnTo>
                    <a:lnTo>
                      <a:pt x="61" y="31"/>
                    </a:lnTo>
                    <a:lnTo>
                      <a:pt x="59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1"/>
                    </a:lnTo>
                    <a:lnTo>
                      <a:pt x="3" y="42"/>
                    </a:lnTo>
                    <a:lnTo>
                      <a:pt x="9" y="52"/>
                    </a:lnTo>
                    <a:lnTo>
                      <a:pt x="19" y="58"/>
                    </a:lnTo>
                    <a:lnTo>
                      <a:pt x="30" y="61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53" y="52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/>
            </p:nvSpPr>
            <p:spPr bwMode="auto">
              <a:xfrm flipV="1">
                <a:off x="-36512" y="2746376"/>
                <a:ext cx="0" cy="395288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/>
            </p:nvSpPr>
            <p:spPr bwMode="auto">
              <a:xfrm flipV="1">
                <a:off x="-2632075" y="3165476"/>
                <a:ext cx="0" cy="285750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 flipV="1">
                <a:off x="-2122488" y="3060701"/>
                <a:ext cx="0" cy="309563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 flipV="1">
                <a:off x="-1081087" y="2898776"/>
                <a:ext cx="0" cy="328613"/>
              </a:xfrm>
              <a:prstGeom prst="line">
                <a:avLst/>
              </a:prstGeom>
              <a:noFill/>
              <a:ln w="19050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auto">
              <a:xfrm>
                <a:off x="-3216275" y="2936876"/>
                <a:ext cx="3184526" cy="371475"/>
              </a:xfrm>
              <a:custGeom>
                <a:avLst/>
                <a:gdLst>
                  <a:gd name="T0" fmla="*/ 2006 w 2006"/>
                  <a:gd name="T1" fmla="*/ 0 h 234"/>
                  <a:gd name="T2" fmla="*/ 2003 w 2006"/>
                  <a:gd name="T3" fmla="*/ 0 h 234"/>
                  <a:gd name="T4" fmla="*/ 1345 w 2006"/>
                  <a:gd name="T5" fmla="*/ 81 h 234"/>
                  <a:gd name="T6" fmla="*/ 689 w 2006"/>
                  <a:gd name="T7" fmla="*/ 184 h 234"/>
                  <a:gd name="T8" fmla="*/ 368 w 2006"/>
                  <a:gd name="T9" fmla="*/ 233 h 234"/>
                  <a:gd name="T10" fmla="*/ 362 w 2006"/>
                  <a:gd name="T11" fmla="*/ 234 h 234"/>
                  <a:gd name="T12" fmla="*/ 0 w 2006"/>
                  <a:gd name="T13" fmla="*/ 20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06" h="234">
                    <a:moveTo>
                      <a:pt x="2006" y="0"/>
                    </a:moveTo>
                    <a:lnTo>
                      <a:pt x="2003" y="0"/>
                    </a:lnTo>
                    <a:lnTo>
                      <a:pt x="1345" y="81"/>
                    </a:lnTo>
                    <a:lnTo>
                      <a:pt x="689" y="184"/>
                    </a:lnTo>
                    <a:lnTo>
                      <a:pt x="368" y="233"/>
                    </a:lnTo>
                    <a:lnTo>
                      <a:pt x="362" y="234"/>
                    </a:lnTo>
                    <a:lnTo>
                      <a:pt x="0" y="204"/>
                    </a:lnTo>
                  </a:path>
                </a:pathLst>
              </a:custGeom>
              <a:noFill/>
              <a:ln w="28575">
                <a:solidFill>
                  <a:srgbClr val="00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auto">
              <a:xfrm>
                <a:off x="-3265488" y="3211513"/>
                <a:ext cx="96838" cy="98425"/>
              </a:xfrm>
              <a:custGeom>
                <a:avLst/>
                <a:gdLst>
                  <a:gd name="T0" fmla="*/ 8 w 61"/>
                  <a:gd name="T1" fmla="*/ 53 h 62"/>
                  <a:gd name="T2" fmla="*/ 19 w 61"/>
                  <a:gd name="T3" fmla="*/ 60 h 62"/>
                  <a:gd name="T4" fmla="*/ 31 w 61"/>
                  <a:gd name="T5" fmla="*/ 62 h 62"/>
                  <a:gd name="T6" fmla="*/ 42 w 61"/>
                  <a:gd name="T7" fmla="*/ 60 h 62"/>
                  <a:gd name="T8" fmla="*/ 53 w 61"/>
                  <a:gd name="T9" fmla="*/ 53 h 62"/>
                  <a:gd name="T10" fmla="*/ 59 w 61"/>
                  <a:gd name="T11" fmla="*/ 43 h 62"/>
                  <a:gd name="T12" fmla="*/ 61 w 61"/>
                  <a:gd name="T13" fmla="*/ 31 h 62"/>
                  <a:gd name="T14" fmla="*/ 59 w 61"/>
                  <a:gd name="T15" fmla="*/ 19 h 62"/>
                  <a:gd name="T16" fmla="*/ 53 w 61"/>
                  <a:gd name="T17" fmla="*/ 9 h 62"/>
                  <a:gd name="T18" fmla="*/ 42 w 61"/>
                  <a:gd name="T19" fmla="*/ 2 h 62"/>
                  <a:gd name="T20" fmla="*/ 31 w 61"/>
                  <a:gd name="T21" fmla="*/ 0 h 62"/>
                  <a:gd name="T22" fmla="*/ 19 w 61"/>
                  <a:gd name="T23" fmla="*/ 2 h 62"/>
                  <a:gd name="T24" fmla="*/ 8 w 61"/>
                  <a:gd name="T25" fmla="*/ 9 h 62"/>
                  <a:gd name="T26" fmla="*/ 2 w 61"/>
                  <a:gd name="T27" fmla="*/ 19 h 62"/>
                  <a:gd name="T28" fmla="*/ 0 w 61"/>
                  <a:gd name="T29" fmla="*/ 31 h 62"/>
                  <a:gd name="T30" fmla="*/ 2 w 61"/>
                  <a:gd name="T31" fmla="*/ 43 h 62"/>
                  <a:gd name="T32" fmla="*/ 8 w 61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1" h="62">
                    <a:moveTo>
                      <a:pt x="8" y="53"/>
                    </a:moveTo>
                    <a:lnTo>
                      <a:pt x="19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3" y="53"/>
                    </a:lnTo>
                    <a:lnTo>
                      <a:pt x="59" y="43"/>
                    </a:lnTo>
                    <a:lnTo>
                      <a:pt x="61" y="31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8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Freeform 42"/>
              <p:cNvSpPr>
                <a:spLocks/>
              </p:cNvSpPr>
              <p:nvPr/>
            </p:nvSpPr>
            <p:spPr bwMode="auto">
              <a:xfrm>
                <a:off x="-2690813" y="3259138"/>
                <a:ext cx="98425" cy="98425"/>
              </a:xfrm>
              <a:custGeom>
                <a:avLst/>
                <a:gdLst>
                  <a:gd name="T0" fmla="*/ 10 w 62"/>
                  <a:gd name="T1" fmla="*/ 53 h 62"/>
                  <a:gd name="T2" fmla="*/ 19 w 62"/>
                  <a:gd name="T3" fmla="*/ 60 h 62"/>
                  <a:gd name="T4" fmla="*/ 31 w 62"/>
                  <a:gd name="T5" fmla="*/ 62 h 62"/>
                  <a:gd name="T6" fmla="*/ 43 w 62"/>
                  <a:gd name="T7" fmla="*/ 60 h 62"/>
                  <a:gd name="T8" fmla="*/ 53 w 62"/>
                  <a:gd name="T9" fmla="*/ 53 h 62"/>
                  <a:gd name="T10" fmla="*/ 60 w 62"/>
                  <a:gd name="T11" fmla="*/ 43 h 62"/>
                  <a:gd name="T12" fmla="*/ 62 w 62"/>
                  <a:gd name="T13" fmla="*/ 31 h 62"/>
                  <a:gd name="T14" fmla="*/ 60 w 62"/>
                  <a:gd name="T15" fmla="*/ 19 h 62"/>
                  <a:gd name="T16" fmla="*/ 53 w 62"/>
                  <a:gd name="T17" fmla="*/ 10 h 62"/>
                  <a:gd name="T18" fmla="*/ 43 w 62"/>
                  <a:gd name="T19" fmla="*/ 2 h 62"/>
                  <a:gd name="T20" fmla="*/ 31 w 62"/>
                  <a:gd name="T21" fmla="*/ 0 h 62"/>
                  <a:gd name="T22" fmla="*/ 19 w 62"/>
                  <a:gd name="T23" fmla="*/ 2 h 62"/>
                  <a:gd name="T24" fmla="*/ 10 w 62"/>
                  <a:gd name="T25" fmla="*/ 10 h 62"/>
                  <a:gd name="T26" fmla="*/ 2 w 62"/>
                  <a:gd name="T27" fmla="*/ 19 h 62"/>
                  <a:gd name="T28" fmla="*/ 0 w 62"/>
                  <a:gd name="T29" fmla="*/ 31 h 62"/>
                  <a:gd name="T30" fmla="*/ 2 w 62"/>
                  <a:gd name="T31" fmla="*/ 43 h 62"/>
                  <a:gd name="T32" fmla="*/ 10 w 62"/>
                  <a:gd name="T33" fmla="*/ 5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10" y="53"/>
                    </a:move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3" y="53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10" y="10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2" y="43"/>
                    </a:lnTo>
                    <a:lnTo>
                      <a:pt x="10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Freeform 43"/>
              <p:cNvSpPr>
                <a:spLocks/>
              </p:cNvSpPr>
              <p:nvPr/>
            </p:nvSpPr>
            <p:spPr bwMode="auto">
              <a:xfrm>
                <a:off x="-2171700" y="3179763"/>
                <a:ext cx="98425" cy="98425"/>
              </a:xfrm>
              <a:custGeom>
                <a:avLst/>
                <a:gdLst>
                  <a:gd name="T0" fmla="*/ 9 w 62"/>
                  <a:gd name="T1" fmla="*/ 52 h 62"/>
                  <a:gd name="T2" fmla="*/ 19 w 62"/>
                  <a:gd name="T3" fmla="*/ 58 h 62"/>
                  <a:gd name="T4" fmla="*/ 31 w 62"/>
                  <a:gd name="T5" fmla="*/ 62 h 62"/>
                  <a:gd name="T6" fmla="*/ 43 w 62"/>
                  <a:gd name="T7" fmla="*/ 58 h 62"/>
                  <a:gd name="T8" fmla="*/ 53 w 62"/>
                  <a:gd name="T9" fmla="*/ 52 h 62"/>
                  <a:gd name="T10" fmla="*/ 60 w 62"/>
                  <a:gd name="T11" fmla="*/ 42 h 62"/>
                  <a:gd name="T12" fmla="*/ 62 w 62"/>
                  <a:gd name="T13" fmla="*/ 31 h 62"/>
                  <a:gd name="T14" fmla="*/ 60 w 62"/>
                  <a:gd name="T15" fmla="*/ 18 h 62"/>
                  <a:gd name="T16" fmla="*/ 53 w 62"/>
                  <a:gd name="T17" fmla="*/ 8 h 62"/>
                  <a:gd name="T18" fmla="*/ 43 w 62"/>
                  <a:gd name="T19" fmla="*/ 2 h 62"/>
                  <a:gd name="T20" fmla="*/ 31 w 62"/>
                  <a:gd name="T21" fmla="*/ 0 h 62"/>
                  <a:gd name="T22" fmla="*/ 19 w 62"/>
                  <a:gd name="T23" fmla="*/ 2 h 62"/>
                  <a:gd name="T24" fmla="*/ 9 w 62"/>
                  <a:gd name="T25" fmla="*/ 8 h 62"/>
                  <a:gd name="T26" fmla="*/ 2 w 62"/>
                  <a:gd name="T27" fmla="*/ 18 h 62"/>
                  <a:gd name="T28" fmla="*/ 0 w 62"/>
                  <a:gd name="T29" fmla="*/ 31 h 62"/>
                  <a:gd name="T30" fmla="*/ 2 w 62"/>
                  <a:gd name="T31" fmla="*/ 42 h 62"/>
                  <a:gd name="T32" fmla="*/ 9 w 62"/>
                  <a:gd name="T33" fmla="*/ 5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9" y="52"/>
                    </a:moveTo>
                    <a:lnTo>
                      <a:pt x="19" y="58"/>
                    </a:lnTo>
                    <a:lnTo>
                      <a:pt x="31" y="62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60" y="42"/>
                    </a:lnTo>
                    <a:lnTo>
                      <a:pt x="62" y="31"/>
                    </a:lnTo>
                    <a:lnTo>
                      <a:pt x="60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1"/>
                    </a:lnTo>
                    <a:lnTo>
                      <a:pt x="2" y="42"/>
                    </a:lnTo>
                    <a:lnTo>
                      <a:pt x="9" y="52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6" name="Freeform 44"/>
              <p:cNvSpPr>
                <a:spLocks/>
              </p:cNvSpPr>
              <p:nvPr/>
            </p:nvSpPr>
            <p:spPr bwMode="auto">
              <a:xfrm>
                <a:off x="-1128712" y="3017838"/>
                <a:ext cx="96838" cy="96838"/>
              </a:xfrm>
              <a:custGeom>
                <a:avLst/>
                <a:gdLst>
                  <a:gd name="T0" fmla="*/ 9 w 61"/>
                  <a:gd name="T1" fmla="*/ 53 h 61"/>
                  <a:gd name="T2" fmla="*/ 19 w 61"/>
                  <a:gd name="T3" fmla="*/ 59 h 61"/>
                  <a:gd name="T4" fmla="*/ 30 w 61"/>
                  <a:gd name="T5" fmla="*/ 61 h 61"/>
                  <a:gd name="T6" fmla="*/ 43 w 61"/>
                  <a:gd name="T7" fmla="*/ 59 h 61"/>
                  <a:gd name="T8" fmla="*/ 53 w 61"/>
                  <a:gd name="T9" fmla="*/ 53 h 61"/>
                  <a:gd name="T10" fmla="*/ 59 w 61"/>
                  <a:gd name="T11" fmla="*/ 42 h 61"/>
                  <a:gd name="T12" fmla="*/ 61 w 61"/>
                  <a:gd name="T13" fmla="*/ 30 h 61"/>
                  <a:gd name="T14" fmla="*/ 59 w 61"/>
                  <a:gd name="T15" fmla="*/ 19 h 61"/>
                  <a:gd name="T16" fmla="*/ 53 w 61"/>
                  <a:gd name="T17" fmla="*/ 9 h 61"/>
                  <a:gd name="T18" fmla="*/ 43 w 61"/>
                  <a:gd name="T19" fmla="*/ 2 h 61"/>
                  <a:gd name="T20" fmla="*/ 30 w 61"/>
                  <a:gd name="T21" fmla="*/ 0 h 61"/>
                  <a:gd name="T22" fmla="*/ 19 w 61"/>
                  <a:gd name="T23" fmla="*/ 2 h 61"/>
                  <a:gd name="T24" fmla="*/ 9 w 61"/>
                  <a:gd name="T25" fmla="*/ 9 h 61"/>
                  <a:gd name="T26" fmla="*/ 3 w 61"/>
                  <a:gd name="T27" fmla="*/ 19 h 61"/>
                  <a:gd name="T28" fmla="*/ 0 w 61"/>
                  <a:gd name="T29" fmla="*/ 30 h 61"/>
                  <a:gd name="T30" fmla="*/ 3 w 61"/>
                  <a:gd name="T31" fmla="*/ 42 h 61"/>
                  <a:gd name="T32" fmla="*/ 9 w 61"/>
                  <a:gd name="T33" fmla="*/ 53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1" h="61">
                    <a:moveTo>
                      <a:pt x="9" y="53"/>
                    </a:moveTo>
                    <a:lnTo>
                      <a:pt x="19" y="59"/>
                    </a:lnTo>
                    <a:lnTo>
                      <a:pt x="30" y="61"/>
                    </a:lnTo>
                    <a:lnTo>
                      <a:pt x="43" y="59"/>
                    </a:lnTo>
                    <a:lnTo>
                      <a:pt x="53" y="53"/>
                    </a:lnTo>
                    <a:lnTo>
                      <a:pt x="59" y="42"/>
                    </a:lnTo>
                    <a:lnTo>
                      <a:pt x="61" y="30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3" y="2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2"/>
                    </a:lnTo>
                    <a:lnTo>
                      <a:pt x="9" y="53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Freeform 45"/>
              <p:cNvSpPr>
                <a:spLocks/>
              </p:cNvSpPr>
              <p:nvPr/>
            </p:nvSpPr>
            <p:spPr bwMode="auto">
              <a:xfrm>
                <a:off x="-85725" y="2889251"/>
                <a:ext cx="98425" cy="96838"/>
              </a:xfrm>
              <a:custGeom>
                <a:avLst/>
                <a:gdLst>
                  <a:gd name="T0" fmla="*/ 9 w 62"/>
                  <a:gd name="T1" fmla="*/ 52 h 61"/>
                  <a:gd name="T2" fmla="*/ 19 w 62"/>
                  <a:gd name="T3" fmla="*/ 59 h 61"/>
                  <a:gd name="T4" fmla="*/ 31 w 62"/>
                  <a:gd name="T5" fmla="*/ 61 h 61"/>
                  <a:gd name="T6" fmla="*/ 43 w 62"/>
                  <a:gd name="T7" fmla="*/ 59 h 61"/>
                  <a:gd name="T8" fmla="*/ 52 w 62"/>
                  <a:gd name="T9" fmla="*/ 52 h 61"/>
                  <a:gd name="T10" fmla="*/ 60 w 62"/>
                  <a:gd name="T11" fmla="*/ 42 h 61"/>
                  <a:gd name="T12" fmla="*/ 62 w 62"/>
                  <a:gd name="T13" fmla="*/ 30 h 61"/>
                  <a:gd name="T14" fmla="*/ 60 w 62"/>
                  <a:gd name="T15" fmla="*/ 19 h 61"/>
                  <a:gd name="T16" fmla="*/ 52 w 62"/>
                  <a:gd name="T17" fmla="*/ 8 h 61"/>
                  <a:gd name="T18" fmla="*/ 43 w 62"/>
                  <a:gd name="T19" fmla="*/ 2 h 61"/>
                  <a:gd name="T20" fmla="*/ 31 w 62"/>
                  <a:gd name="T21" fmla="*/ 0 h 61"/>
                  <a:gd name="T22" fmla="*/ 19 w 62"/>
                  <a:gd name="T23" fmla="*/ 2 h 61"/>
                  <a:gd name="T24" fmla="*/ 9 w 62"/>
                  <a:gd name="T25" fmla="*/ 8 h 61"/>
                  <a:gd name="T26" fmla="*/ 2 w 62"/>
                  <a:gd name="T27" fmla="*/ 19 h 61"/>
                  <a:gd name="T28" fmla="*/ 0 w 62"/>
                  <a:gd name="T29" fmla="*/ 30 h 61"/>
                  <a:gd name="T30" fmla="*/ 2 w 62"/>
                  <a:gd name="T31" fmla="*/ 42 h 61"/>
                  <a:gd name="T32" fmla="*/ 9 w 62"/>
                  <a:gd name="T33" fmla="*/ 5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1">
                    <a:moveTo>
                      <a:pt x="9" y="52"/>
                    </a:moveTo>
                    <a:lnTo>
                      <a:pt x="19" y="59"/>
                    </a:lnTo>
                    <a:lnTo>
                      <a:pt x="31" y="61"/>
                    </a:lnTo>
                    <a:lnTo>
                      <a:pt x="43" y="59"/>
                    </a:lnTo>
                    <a:lnTo>
                      <a:pt x="52" y="52"/>
                    </a:lnTo>
                    <a:lnTo>
                      <a:pt x="60" y="42"/>
                    </a:lnTo>
                    <a:lnTo>
                      <a:pt x="62" y="30"/>
                    </a:lnTo>
                    <a:lnTo>
                      <a:pt x="60" y="19"/>
                    </a:lnTo>
                    <a:lnTo>
                      <a:pt x="52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2" y="42"/>
                    </a:lnTo>
                    <a:lnTo>
                      <a:pt x="9" y="52"/>
                    </a:lnTo>
                    <a:close/>
                  </a:path>
                </a:pathLst>
              </a:cu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/>
            </p:nvSpPr>
            <p:spPr bwMode="auto">
              <a:xfrm flipV="1">
                <a:off x="-2070100" y="2222501"/>
                <a:ext cx="0" cy="319088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/>
            </p:nvSpPr>
            <p:spPr bwMode="auto">
              <a:xfrm flipV="1">
                <a:off x="15875" y="1922463"/>
                <a:ext cx="0" cy="40957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6" name="Line 48"/>
              <p:cNvSpPr>
                <a:spLocks noChangeShapeType="1"/>
              </p:cNvSpPr>
              <p:nvPr/>
            </p:nvSpPr>
            <p:spPr bwMode="auto">
              <a:xfrm flipV="1">
                <a:off x="-2589213" y="2384426"/>
                <a:ext cx="0" cy="29527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7" name="Line 49"/>
              <p:cNvSpPr>
                <a:spLocks noChangeShapeType="1"/>
              </p:cNvSpPr>
              <p:nvPr/>
            </p:nvSpPr>
            <p:spPr bwMode="auto">
              <a:xfrm flipV="1">
                <a:off x="-1028700" y="2255838"/>
                <a:ext cx="0" cy="352425"/>
              </a:xfrm>
              <a:prstGeom prst="line">
                <a:avLst/>
              </a:prstGeom>
              <a:solidFill>
                <a:srgbClr val="CC3300"/>
              </a:solidFill>
              <a:ln w="190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Freeform 50"/>
              <p:cNvSpPr>
                <a:spLocks/>
              </p:cNvSpPr>
              <p:nvPr/>
            </p:nvSpPr>
            <p:spPr bwMode="auto">
              <a:xfrm>
                <a:off x="-3168649" y="2132013"/>
                <a:ext cx="3175000" cy="1146175"/>
              </a:xfrm>
              <a:custGeom>
                <a:avLst/>
                <a:gdLst>
                  <a:gd name="T0" fmla="*/ 1964 w 1964"/>
                  <a:gd name="T1" fmla="*/ 0 h 711"/>
                  <a:gd name="T2" fmla="*/ 1312 w 1964"/>
                  <a:gd name="T3" fmla="*/ 193 h 711"/>
                  <a:gd name="T4" fmla="*/ 1307 w 1964"/>
                  <a:gd name="T5" fmla="*/ 195 h 711"/>
                  <a:gd name="T6" fmla="*/ 656 w 1964"/>
                  <a:gd name="T7" fmla="*/ 157 h 711"/>
                  <a:gd name="T8" fmla="*/ 653 w 1964"/>
                  <a:gd name="T9" fmla="*/ 156 h 711"/>
                  <a:gd name="T10" fmla="*/ 329 w 1964"/>
                  <a:gd name="T11" fmla="*/ 254 h 711"/>
                  <a:gd name="T12" fmla="*/ 326 w 1964"/>
                  <a:gd name="T13" fmla="*/ 255 h 711"/>
                  <a:gd name="T14" fmla="*/ 0 w 1964"/>
                  <a:gd name="T15" fmla="*/ 711 h 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64" h="711">
                    <a:moveTo>
                      <a:pt x="1964" y="0"/>
                    </a:moveTo>
                    <a:lnTo>
                      <a:pt x="1312" y="193"/>
                    </a:lnTo>
                    <a:lnTo>
                      <a:pt x="1307" y="195"/>
                    </a:lnTo>
                    <a:lnTo>
                      <a:pt x="656" y="157"/>
                    </a:lnTo>
                    <a:lnTo>
                      <a:pt x="653" y="156"/>
                    </a:lnTo>
                    <a:lnTo>
                      <a:pt x="329" y="254"/>
                    </a:lnTo>
                    <a:lnTo>
                      <a:pt x="326" y="255"/>
                    </a:lnTo>
                    <a:lnTo>
                      <a:pt x="0" y="711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Freeform 51"/>
              <p:cNvSpPr>
                <a:spLocks/>
              </p:cNvSpPr>
              <p:nvPr/>
            </p:nvSpPr>
            <p:spPr bwMode="auto">
              <a:xfrm>
                <a:off x="-2643188" y="2487613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3 w 62"/>
                  <a:gd name="T3" fmla="*/ 43 h 62"/>
                  <a:gd name="T4" fmla="*/ 9 w 62"/>
                  <a:gd name="T5" fmla="*/ 53 h 62"/>
                  <a:gd name="T6" fmla="*/ 19 w 62"/>
                  <a:gd name="T7" fmla="*/ 60 h 62"/>
                  <a:gd name="T8" fmla="*/ 31 w 62"/>
                  <a:gd name="T9" fmla="*/ 62 h 62"/>
                  <a:gd name="T10" fmla="*/ 44 w 62"/>
                  <a:gd name="T11" fmla="*/ 60 h 62"/>
                  <a:gd name="T12" fmla="*/ 53 w 62"/>
                  <a:gd name="T13" fmla="*/ 53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9 h 62"/>
                  <a:gd name="T20" fmla="*/ 53 w 62"/>
                  <a:gd name="T21" fmla="*/ 10 h 62"/>
                  <a:gd name="T22" fmla="*/ 44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10 h 62"/>
                  <a:gd name="T30" fmla="*/ 3 w 62"/>
                  <a:gd name="T31" fmla="*/ 19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3" y="43"/>
                    </a:lnTo>
                    <a:lnTo>
                      <a:pt x="9" y="53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4" y="60"/>
                    </a:lnTo>
                    <a:lnTo>
                      <a:pt x="53" y="53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3" y="10"/>
                    </a:lnTo>
                    <a:lnTo>
                      <a:pt x="44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10"/>
                    </a:lnTo>
                    <a:lnTo>
                      <a:pt x="3" y="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Freeform 52"/>
              <p:cNvSpPr>
                <a:spLocks/>
              </p:cNvSpPr>
              <p:nvPr/>
            </p:nvSpPr>
            <p:spPr bwMode="auto">
              <a:xfrm>
                <a:off x="-2119313" y="2332038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2 w 62"/>
                  <a:gd name="T3" fmla="*/ 43 h 62"/>
                  <a:gd name="T4" fmla="*/ 9 w 62"/>
                  <a:gd name="T5" fmla="*/ 52 h 62"/>
                  <a:gd name="T6" fmla="*/ 19 w 62"/>
                  <a:gd name="T7" fmla="*/ 58 h 62"/>
                  <a:gd name="T8" fmla="*/ 31 w 62"/>
                  <a:gd name="T9" fmla="*/ 62 h 62"/>
                  <a:gd name="T10" fmla="*/ 43 w 62"/>
                  <a:gd name="T11" fmla="*/ 58 h 62"/>
                  <a:gd name="T12" fmla="*/ 53 w 62"/>
                  <a:gd name="T13" fmla="*/ 52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8 h 62"/>
                  <a:gd name="T20" fmla="*/ 53 w 62"/>
                  <a:gd name="T21" fmla="*/ 8 h 62"/>
                  <a:gd name="T22" fmla="*/ 43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8 h 62"/>
                  <a:gd name="T30" fmla="*/ 2 w 62"/>
                  <a:gd name="T31" fmla="*/ 18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58"/>
                    </a:lnTo>
                    <a:lnTo>
                      <a:pt x="31" y="62"/>
                    </a:lnTo>
                    <a:lnTo>
                      <a:pt x="43" y="58"/>
                    </a:lnTo>
                    <a:lnTo>
                      <a:pt x="53" y="52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8"/>
                    </a:lnTo>
                    <a:lnTo>
                      <a:pt x="53" y="8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Freeform 53"/>
              <p:cNvSpPr>
                <a:spLocks/>
              </p:cNvSpPr>
              <p:nvPr/>
            </p:nvSpPr>
            <p:spPr bwMode="auto">
              <a:xfrm>
                <a:off x="-1085850" y="2392363"/>
                <a:ext cx="98425" cy="98425"/>
              </a:xfrm>
              <a:custGeom>
                <a:avLst/>
                <a:gdLst>
                  <a:gd name="T0" fmla="*/ 0 w 62"/>
                  <a:gd name="T1" fmla="*/ 31 h 62"/>
                  <a:gd name="T2" fmla="*/ 2 w 62"/>
                  <a:gd name="T3" fmla="*/ 43 h 62"/>
                  <a:gd name="T4" fmla="*/ 9 w 62"/>
                  <a:gd name="T5" fmla="*/ 52 h 62"/>
                  <a:gd name="T6" fmla="*/ 19 w 62"/>
                  <a:gd name="T7" fmla="*/ 60 h 62"/>
                  <a:gd name="T8" fmla="*/ 31 w 62"/>
                  <a:gd name="T9" fmla="*/ 62 h 62"/>
                  <a:gd name="T10" fmla="*/ 43 w 62"/>
                  <a:gd name="T11" fmla="*/ 60 h 62"/>
                  <a:gd name="T12" fmla="*/ 52 w 62"/>
                  <a:gd name="T13" fmla="*/ 52 h 62"/>
                  <a:gd name="T14" fmla="*/ 60 w 62"/>
                  <a:gd name="T15" fmla="*/ 43 h 62"/>
                  <a:gd name="T16" fmla="*/ 62 w 62"/>
                  <a:gd name="T17" fmla="*/ 31 h 62"/>
                  <a:gd name="T18" fmla="*/ 60 w 62"/>
                  <a:gd name="T19" fmla="*/ 19 h 62"/>
                  <a:gd name="T20" fmla="*/ 52 w 62"/>
                  <a:gd name="T21" fmla="*/ 9 h 62"/>
                  <a:gd name="T22" fmla="*/ 43 w 62"/>
                  <a:gd name="T23" fmla="*/ 2 h 62"/>
                  <a:gd name="T24" fmla="*/ 31 w 62"/>
                  <a:gd name="T25" fmla="*/ 0 h 62"/>
                  <a:gd name="T26" fmla="*/ 19 w 62"/>
                  <a:gd name="T27" fmla="*/ 2 h 62"/>
                  <a:gd name="T28" fmla="*/ 9 w 62"/>
                  <a:gd name="T29" fmla="*/ 9 h 62"/>
                  <a:gd name="T30" fmla="*/ 2 w 62"/>
                  <a:gd name="T31" fmla="*/ 19 h 62"/>
                  <a:gd name="T32" fmla="*/ 0 w 62"/>
                  <a:gd name="T33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2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3" y="60"/>
                    </a:lnTo>
                    <a:lnTo>
                      <a:pt x="52" y="52"/>
                    </a:lnTo>
                    <a:lnTo>
                      <a:pt x="60" y="43"/>
                    </a:lnTo>
                    <a:lnTo>
                      <a:pt x="62" y="31"/>
                    </a:lnTo>
                    <a:lnTo>
                      <a:pt x="60" y="19"/>
                    </a:lnTo>
                    <a:lnTo>
                      <a:pt x="52" y="9"/>
                    </a:lnTo>
                    <a:lnTo>
                      <a:pt x="43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Freeform 54"/>
              <p:cNvSpPr>
                <a:spLocks/>
              </p:cNvSpPr>
              <p:nvPr/>
            </p:nvSpPr>
            <p:spPr bwMode="auto">
              <a:xfrm>
                <a:off x="-42862" y="2082801"/>
                <a:ext cx="96838" cy="98425"/>
              </a:xfrm>
              <a:custGeom>
                <a:avLst/>
                <a:gdLst>
                  <a:gd name="T0" fmla="*/ 0 w 61"/>
                  <a:gd name="T1" fmla="*/ 31 h 62"/>
                  <a:gd name="T2" fmla="*/ 2 w 61"/>
                  <a:gd name="T3" fmla="*/ 43 h 62"/>
                  <a:gd name="T4" fmla="*/ 9 w 61"/>
                  <a:gd name="T5" fmla="*/ 52 h 62"/>
                  <a:gd name="T6" fmla="*/ 19 w 61"/>
                  <a:gd name="T7" fmla="*/ 60 h 62"/>
                  <a:gd name="T8" fmla="*/ 31 w 61"/>
                  <a:gd name="T9" fmla="*/ 62 h 62"/>
                  <a:gd name="T10" fmla="*/ 42 w 61"/>
                  <a:gd name="T11" fmla="*/ 60 h 62"/>
                  <a:gd name="T12" fmla="*/ 53 w 61"/>
                  <a:gd name="T13" fmla="*/ 52 h 62"/>
                  <a:gd name="T14" fmla="*/ 59 w 61"/>
                  <a:gd name="T15" fmla="*/ 43 h 62"/>
                  <a:gd name="T16" fmla="*/ 61 w 61"/>
                  <a:gd name="T17" fmla="*/ 31 h 62"/>
                  <a:gd name="T18" fmla="*/ 59 w 61"/>
                  <a:gd name="T19" fmla="*/ 19 h 62"/>
                  <a:gd name="T20" fmla="*/ 53 w 61"/>
                  <a:gd name="T21" fmla="*/ 9 h 62"/>
                  <a:gd name="T22" fmla="*/ 42 w 61"/>
                  <a:gd name="T23" fmla="*/ 2 h 62"/>
                  <a:gd name="T24" fmla="*/ 31 w 61"/>
                  <a:gd name="T25" fmla="*/ 0 h 62"/>
                  <a:gd name="T26" fmla="*/ 19 w 61"/>
                  <a:gd name="T27" fmla="*/ 2 h 62"/>
                  <a:gd name="T28" fmla="*/ 9 w 61"/>
                  <a:gd name="T29" fmla="*/ 9 h 62"/>
                  <a:gd name="T30" fmla="*/ 2 w 61"/>
                  <a:gd name="T31" fmla="*/ 19 h 62"/>
                  <a:gd name="T32" fmla="*/ 0 w 61"/>
                  <a:gd name="T33" fmla="*/ 31 h 62"/>
                  <a:gd name="T34" fmla="*/ 0 w 61"/>
                  <a:gd name="T35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1" h="62">
                    <a:moveTo>
                      <a:pt x="0" y="31"/>
                    </a:moveTo>
                    <a:lnTo>
                      <a:pt x="2" y="43"/>
                    </a:lnTo>
                    <a:lnTo>
                      <a:pt x="9" y="52"/>
                    </a:lnTo>
                    <a:lnTo>
                      <a:pt x="19" y="60"/>
                    </a:lnTo>
                    <a:lnTo>
                      <a:pt x="31" y="62"/>
                    </a:lnTo>
                    <a:lnTo>
                      <a:pt x="42" y="60"/>
                    </a:lnTo>
                    <a:lnTo>
                      <a:pt x="53" y="52"/>
                    </a:lnTo>
                    <a:lnTo>
                      <a:pt x="59" y="43"/>
                    </a:lnTo>
                    <a:lnTo>
                      <a:pt x="61" y="31"/>
                    </a:lnTo>
                    <a:lnTo>
                      <a:pt x="59" y="19"/>
                    </a:lnTo>
                    <a:lnTo>
                      <a:pt x="53" y="9"/>
                    </a:lnTo>
                    <a:lnTo>
                      <a:pt x="42" y="2"/>
                    </a:lnTo>
                    <a:lnTo>
                      <a:pt x="31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1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33" name="Rectangle 53"/>
            <p:cNvSpPr>
              <a:spLocks noChangeArrowheads="1"/>
            </p:cNvSpPr>
            <p:nvPr/>
          </p:nvSpPr>
          <p:spPr bwMode="auto">
            <a:xfrm>
              <a:off x="962274" y="3392548"/>
              <a:ext cx="7534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234" name="Rectangle 53"/>
            <p:cNvSpPr>
              <a:spLocks noChangeArrowheads="1"/>
            </p:cNvSpPr>
            <p:nvPr/>
          </p:nvSpPr>
          <p:spPr bwMode="auto">
            <a:xfrm>
              <a:off x="1293035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24</a:t>
              </a:r>
            </a:p>
          </p:txBody>
        </p:sp>
        <p:sp>
          <p:nvSpPr>
            <p:cNvPr id="235" name="Rectangle 53"/>
            <p:cNvSpPr>
              <a:spLocks noChangeArrowheads="1"/>
            </p:cNvSpPr>
            <p:nvPr/>
          </p:nvSpPr>
          <p:spPr bwMode="auto">
            <a:xfrm>
              <a:off x="1669123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48</a:t>
              </a:r>
            </a:p>
          </p:txBody>
        </p:sp>
        <p:sp>
          <p:nvSpPr>
            <p:cNvPr id="236" name="Rectangle 53"/>
            <p:cNvSpPr>
              <a:spLocks noChangeArrowheads="1"/>
            </p:cNvSpPr>
            <p:nvPr/>
          </p:nvSpPr>
          <p:spPr bwMode="auto">
            <a:xfrm>
              <a:off x="2414801" y="3392548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96</a:t>
              </a: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3111208" y="3392548"/>
              <a:ext cx="226023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144</a:t>
              </a:r>
            </a:p>
          </p:txBody>
        </p:sp>
        <p:sp>
          <p:nvSpPr>
            <p:cNvPr id="238" name="Rectangle 53"/>
            <p:cNvSpPr>
              <a:spLocks noChangeArrowheads="1"/>
            </p:cNvSpPr>
            <p:nvPr/>
          </p:nvSpPr>
          <p:spPr bwMode="auto">
            <a:xfrm>
              <a:off x="3445419" y="3365956"/>
              <a:ext cx="65860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200" smtClean="0">
                  <a:solidFill>
                    <a:srgbClr val="000066"/>
                  </a:solidFill>
                  <a:cs typeface="Arial" charset="0"/>
                </a:rPr>
                <a:t>semaines</a:t>
              </a:r>
              <a:endParaRPr lang="fr-FR" sz="10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43" name="Rectangle 52"/>
            <p:cNvSpPr>
              <a:spLocks noChangeArrowheads="1"/>
            </p:cNvSpPr>
            <p:nvPr/>
          </p:nvSpPr>
          <p:spPr bwMode="auto">
            <a:xfrm>
              <a:off x="457200" y="3191217"/>
              <a:ext cx="195566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-20</a:t>
              </a:r>
            </a:p>
          </p:txBody>
        </p:sp>
        <p:sp>
          <p:nvSpPr>
            <p:cNvPr id="244" name="Rectangle 53"/>
            <p:cNvSpPr>
              <a:spLocks noChangeArrowheads="1"/>
            </p:cNvSpPr>
            <p:nvPr/>
          </p:nvSpPr>
          <p:spPr bwMode="auto">
            <a:xfrm>
              <a:off x="564725" y="2549558"/>
              <a:ext cx="7534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245" name="Rectangle 55"/>
            <p:cNvSpPr>
              <a:spLocks noChangeArrowheads="1"/>
            </p:cNvSpPr>
            <p:nvPr/>
          </p:nvSpPr>
          <p:spPr bwMode="auto">
            <a:xfrm>
              <a:off x="489384" y="1879659"/>
              <a:ext cx="150682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>
                <a:defRPr/>
              </a:pPr>
              <a:r>
                <a:rPr lang="fr-FR" sz="1050">
                  <a:solidFill>
                    <a:srgbClr val="000066"/>
                  </a:solidFill>
                  <a:cs typeface="Arial" charset="0"/>
                </a:rPr>
                <a:t>20</a:t>
              </a:r>
            </a:p>
          </p:txBody>
        </p:sp>
        <p:sp>
          <p:nvSpPr>
            <p:cNvPr id="248" name="Rectangle 53"/>
            <p:cNvSpPr>
              <a:spLocks noChangeArrowheads="1"/>
            </p:cNvSpPr>
            <p:nvPr/>
          </p:nvSpPr>
          <p:spPr bwMode="auto">
            <a:xfrm>
              <a:off x="811527" y="3616393"/>
              <a:ext cx="226088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602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600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595</a:t>
              </a:r>
              <a:endParaRPr lang="fr-FR" sz="105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49" name="Rectangle 53"/>
            <p:cNvSpPr>
              <a:spLocks noChangeArrowheads="1"/>
            </p:cNvSpPr>
            <p:nvPr/>
          </p:nvSpPr>
          <p:spPr bwMode="auto">
            <a:xfrm>
              <a:off x="1255364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541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527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529</a:t>
              </a:r>
              <a:endParaRPr lang="fr-FR" sz="105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0" name="Rectangle 53"/>
            <p:cNvSpPr>
              <a:spLocks noChangeArrowheads="1"/>
            </p:cNvSpPr>
            <p:nvPr/>
          </p:nvSpPr>
          <p:spPr bwMode="auto">
            <a:xfrm>
              <a:off x="1631452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521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542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507</a:t>
              </a:r>
              <a:endParaRPr lang="fr-FR" sz="105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1" name="Rectangle 53"/>
            <p:cNvSpPr>
              <a:spLocks noChangeArrowheads="1"/>
            </p:cNvSpPr>
            <p:nvPr/>
          </p:nvSpPr>
          <p:spPr bwMode="auto">
            <a:xfrm>
              <a:off x="2377130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490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505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490</a:t>
              </a:r>
              <a:endParaRPr lang="fr-FR" sz="105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3111208" y="3616393"/>
              <a:ext cx="226024" cy="484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364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397</a:t>
              </a:r>
            </a:p>
            <a:p>
              <a:pPr algn="ctr" defTabSz="914400">
                <a:defRPr/>
              </a:pPr>
              <a:r>
                <a:rPr lang="fr-FR" sz="1050" smtClean="0">
                  <a:solidFill>
                    <a:srgbClr val="000066"/>
                  </a:solidFill>
                  <a:cs typeface="Arial" charset="0"/>
                </a:rPr>
                <a:t>363</a:t>
              </a:r>
              <a:endParaRPr lang="fr-FR" sz="105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3" name="Line 49"/>
            <p:cNvSpPr>
              <a:spLocks noChangeShapeType="1"/>
            </p:cNvSpPr>
            <p:nvPr/>
          </p:nvSpPr>
          <p:spPr bwMode="auto">
            <a:xfrm flipH="1">
              <a:off x="304914" y="3690241"/>
              <a:ext cx="427038" cy="1587"/>
            </a:xfrm>
            <a:prstGeom prst="line">
              <a:avLst/>
            </a:prstGeom>
            <a:noFill/>
            <a:ln w="3968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4" name="Line 51"/>
            <p:cNvSpPr>
              <a:spLocks noChangeShapeType="1"/>
            </p:cNvSpPr>
            <p:nvPr/>
          </p:nvSpPr>
          <p:spPr bwMode="auto">
            <a:xfrm flipH="1">
              <a:off x="304914" y="3858767"/>
              <a:ext cx="427038" cy="1587"/>
            </a:xfrm>
            <a:prstGeom prst="line">
              <a:avLst/>
            </a:prstGeom>
            <a:noFill/>
            <a:ln w="3968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55" name="Line 50"/>
            <p:cNvSpPr>
              <a:spLocks noChangeShapeType="1"/>
            </p:cNvSpPr>
            <p:nvPr/>
          </p:nvSpPr>
          <p:spPr bwMode="auto">
            <a:xfrm flipH="1">
              <a:off x="304914" y="4023268"/>
              <a:ext cx="427038" cy="1588"/>
            </a:xfrm>
            <a:prstGeom prst="line">
              <a:avLst/>
            </a:prstGeom>
            <a:noFill/>
            <a:ln w="3968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62" name="Rectangle 53"/>
            <p:cNvSpPr>
              <a:spLocks noChangeArrowheads="1"/>
            </p:cNvSpPr>
            <p:nvPr/>
          </p:nvSpPr>
          <p:spPr bwMode="auto">
            <a:xfrm>
              <a:off x="1586202" y="1603579"/>
              <a:ext cx="141194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Cholestérol total</a:t>
              </a:r>
              <a:endParaRPr lang="fr-FR" altLang="fr-F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293" name="ZoneTexte 183"/>
            <p:cNvSpPr txBox="1">
              <a:spLocks noChangeArrowheads="1"/>
            </p:cNvSpPr>
            <p:nvPr/>
          </p:nvSpPr>
          <p:spPr bwMode="auto">
            <a:xfrm>
              <a:off x="2916284" y="2593109"/>
              <a:ext cx="9524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p &lt; 0,001</a:t>
              </a:r>
              <a:endParaRPr lang="fr-FR" altLang="fr-FR" sz="14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265" name="Text Box 3"/>
          <p:cNvSpPr txBox="1">
            <a:spLocks noChangeArrowheads="1"/>
          </p:cNvSpPr>
          <p:nvPr/>
        </p:nvSpPr>
        <p:spPr bwMode="auto">
          <a:xfrm>
            <a:off x="5061830" y="6579774"/>
            <a:ext cx="40821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err="1">
                <a:solidFill>
                  <a:srgbClr val="CC0000"/>
                </a:solidFill>
                <a:cs typeface="Arial" charset="0"/>
              </a:rPr>
              <a:t>Ofotokun</a:t>
            </a:r>
            <a:r>
              <a:rPr lang="en-GB" altLang="fr-FR" sz="1200" i="1" dirty="0">
                <a:solidFill>
                  <a:srgbClr val="CC0000"/>
                </a:solidFill>
                <a:cs typeface="Arial" charset="0"/>
              </a:rPr>
              <a:t> I,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CID 2015;60:1842-51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  <p:sp>
        <p:nvSpPr>
          <p:cNvPr id="26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266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26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6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8" name="ZoneTexte 6"/>
          <p:cNvSpPr txBox="1">
            <a:spLocks noChangeArrowheads="1"/>
          </p:cNvSpPr>
          <p:nvPr/>
        </p:nvSpPr>
        <p:spPr bwMode="auto">
          <a:xfrm>
            <a:off x="179512" y="1115452"/>
            <a:ext cx="87522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altLang="fr-FR" sz="2200" b="1" dirty="0" smtClean="0">
                <a:solidFill>
                  <a:srgbClr val="CC3300"/>
                </a:solidFill>
                <a:latin typeface="+mj-lt"/>
                <a:cs typeface="Arial" charset="0"/>
              </a:rPr>
              <a:t>Pourcentage moyen de modification de la densité minérale osseuse à S96</a:t>
            </a:r>
            <a:endParaRPr lang="fr-FR" altLang="fr-FR" sz="2200" b="1" dirty="0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sp>
        <p:nvSpPr>
          <p:cNvPr id="38" name="ZoneTexte 79"/>
          <p:cNvSpPr txBox="1">
            <a:spLocks noChangeArrowheads="1"/>
          </p:cNvSpPr>
          <p:nvPr/>
        </p:nvSpPr>
        <p:spPr bwMode="auto">
          <a:xfrm>
            <a:off x="1475911" y="1474788"/>
            <a:ext cx="13773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Hanche totale</a:t>
            </a:r>
            <a:endParaRPr lang="fr-F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69" name="ZoneTexte 80"/>
          <p:cNvSpPr txBox="1">
            <a:spLocks noChangeArrowheads="1"/>
          </p:cNvSpPr>
          <p:nvPr/>
        </p:nvSpPr>
        <p:spPr bwMode="auto">
          <a:xfrm>
            <a:off x="6502718" y="1474788"/>
            <a:ext cx="15440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Rachis lombaire</a:t>
            </a:r>
            <a:endParaRPr lang="fr-F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93" name="ZoneTexte 81"/>
          <p:cNvSpPr txBox="1">
            <a:spLocks noChangeArrowheads="1"/>
          </p:cNvSpPr>
          <p:nvPr/>
        </p:nvSpPr>
        <p:spPr bwMode="auto">
          <a:xfrm>
            <a:off x="4073705" y="3997325"/>
            <a:ext cx="12236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333399"/>
                </a:solidFill>
                <a:latin typeface="+mj-lt"/>
                <a:cs typeface="Arial" charset="0"/>
              </a:rPr>
              <a:t>Corps entier</a:t>
            </a:r>
            <a:endParaRPr lang="fr-FR" altLang="fr-FR" sz="16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grpSp>
        <p:nvGrpSpPr>
          <p:cNvPr id="9" name="Groupe 115"/>
          <p:cNvGrpSpPr/>
          <p:nvPr/>
        </p:nvGrpSpPr>
        <p:grpSpPr>
          <a:xfrm>
            <a:off x="1109662" y="4654014"/>
            <a:ext cx="1666679" cy="1352015"/>
            <a:chOff x="4301347" y="1849973"/>
            <a:chExt cx="1666679" cy="1352015"/>
          </a:xfrm>
        </p:grpSpPr>
        <p:sp>
          <p:nvSpPr>
            <p:cNvPr id="107" name="AutoShape 165"/>
            <p:cNvSpPr>
              <a:spLocks noChangeArrowheads="1"/>
            </p:cNvSpPr>
            <p:nvPr/>
          </p:nvSpPr>
          <p:spPr bwMode="auto">
            <a:xfrm>
              <a:off x="4301347" y="1849973"/>
              <a:ext cx="1666679" cy="135201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160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08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09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0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1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8410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12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32701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RAL</a:t>
              </a:r>
            </a:p>
          </p:txBody>
        </p:sp>
        <p:sp>
          <p:nvSpPr>
            <p:cNvPr id="113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51687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14" name="Line 61"/>
            <p:cNvSpPr>
              <a:spLocks noChangeShapeType="1"/>
            </p:cNvSpPr>
            <p:nvPr/>
          </p:nvSpPr>
          <p:spPr bwMode="auto">
            <a:xfrm flipH="1">
              <a:off x="4355976" y="2961010"/>
              <a:ext cx="188912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600">
                <a:latin typeface="+mj-lt"/>
              </a:endParaRPr>
            </a:p>
          </p:txBody>
        </p:sp>
        <p:sp>
          <p:nvSpPr>
            <p:cNvPr id="115" name="Rectangle 132"/>
            <p:cNvSpPr>
              <a:spLocks noChangeArrowheads="1"/>
            </p:cNvSpPr>
            <p:nvPr/>
          </p:nvSpPr>
          <p:spPr bwMode="auto">
            <a:xfrm>
              <a:off x="4606801" y="2853060"/>
              <a:ext cx="118071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b="1" dirty="0" smtClean="0">
                  <a:solidFill>
                    <a:srgbClr val="333399"/>
                  </a:solidFill>
                  <a:latin typeface="+mj-lt"/>
                </a:rPr>
                <a:t>IP/r combinés</a:t>
              </a:r>
              <a:endParaRPr lang="fr-FR" sz="16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grpSp>
        <p:nvGrpSpPr>
          <p:cNvPr id="116" name="Groupe 116"/>
          <p:cNvGrpSpPr/>
          <p:nvPr/>
        </p:nvGrpSpPr>
        <p:grpSpPr>
          <a:xfrm>
            <a:off x="592408" y="1747838"/>
            <a:ext cx="2904855" cy="2267466"/>
            <a:chOff x="592408" y="1747838"/>
            <a:chExt cx="2904855" cy="2267466"/>
          </a:xfrm>
        </p:grpSpPr>
        <p:sp>
          <p:nvSpPr>
            <p:cNvPr id="117" name="Rectangle 33"/>
            <p:cNvSpPr>
              <a:spLocks noChangeArrowheads="1"/>
            </p:cNvSpPr>
            <p:nvPr/>
          </p:nvSpPr>
          <p:spPr bwMode="auto">
            <a:xfrm>
              <a:off x="1074738" y="1866900"/>
              <a:ext cx="396875" cy="1630363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8" name="Rectangle 34"/>
            <p:cNvSpPr>
              <a:spLocks noChangeArrowheads="1"/>
            </p:cNvSpPr>
            <p:nvPr/>
          </p:nvSpPr>
          <p:spPr bwMode="auto">
            <a:xfrm>
              <a:off x="2433638" y="1866900"/>
              <a:ext cx="384175" cy="154800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9" name="Rectangle 35"/>
            <p:cNvSpPr>
              <a:spLocks noChangeArrowheads="1"/>
            </p:cNvSpPr>
            <p:nvPr/>
          </p:nvSpPr>
          <p:spPr bwMode="auto">
            <a:xfrm>
              <a:off x="1471613" y="1866900"/>
              <a:ext cx="384175" cy="144000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0" name="Rectangle 36"/>
            <p:cNvSpPr>
              <a:spLocks noChangeArrowheads="1"/>
            </p:cNvSpPr>
            <p:nvPr/>
          </p:nvSpPr>
          <p:spPr bwMode="auto">
            <a:xfrm>
              <a:off x="2817813" y="1866900"/>
              <a:ext cx="385762" cy="1000125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1" name="Line 37"/>
            <p:cNvSpPr>
              <a:spLocks noChangeShapeType="1"/>
            </p:cNvSpPr>
            <p:nvPr/>
          </p:nvSpPr>
          <p:spPr bwMode="auto">
            <a:xfrm>
              <a:off x="792163" y="18669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2" name="Line 38"/>
            <p:cNvSpPr>
              <a:spLocks noChangeShapeType="1"/>
            </p:cNvSpPr>
            <p:nvPr/>
          </p:nvSpPr>
          <p:spPr bwMode="auto">
            <a:xfrm>
              <a:off x="769938" y="39497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" name="Line 39"/>
            <p:cNvSpPr>
              <a:spLocks noChangeShapeType="1"/>
            </p:cNvSpPr>
            <p:nvPr/>
          </p:nvSpPr>
          <p:spPr bwMode="auto">
            <a:xfrm>
              <a:off x="769938" y="353377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4" name="Line 40"/>
            <p:cNvSpPr>
              <a:spLocks noChangeShapeType="1"/>
            </p:cNvSpPr>
            <p:nvPr/>
          </p:nvSpPr>
          <p:spPr bwMode="auto">
            <a:xfrm>
              <a:off x="769938" y="3116263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5" name="Line 41"/>
            <p:cNvSpPr>
              <a:spLocks noChangeShapeType="1"/>
            </p:cNvSpPr>
            <p:nvPr/>
          </p:nvSpPr>
          <p:spPr bwMode="auto">
            <a:xfrm>
              <a:off x="769938" y="2700338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6" name="Line 42"/>
            <p:cNvSpPr>
              <a:spLocks noChangeShapeType="1"/>
            </p:cNvSpPr>
            <p:nvPr/>
          </p:nvSpPr>
          <p:spPr bwMode="auto">
            <a:xfrm>
              <a:off x="769938" y="228282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7" name="Line 43"/>
            <p:cNvSpPr>
              <a:spLocks noChangeShapeType="1"/>
            </p:cNvSpPr>
            <p:nvPr/>
          </p:nvSpPr>
          <p:spPr bwMode="auto">
            <a:xfrm>
              <a:off x="769938" y="18669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8" name="Line 44"/>
            <p:cNvSpPr>
              <a:spLocks noChangeShapeType="1"/>
            </p:cNvSpPr>
            <p:nvPr/>
          </p:nvSpPr>
          <p:spPr bwMode="auto">
            <a:xfrm>
              <a:off x="792163" y="1866900"/>
              <a:ext cx="270510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9" name="Line 45"/>
            <p:cNvSpPr>
              <a:spLocks noChangeShapeType="1"/>
            </p:cNvSpPr>
            <p:nvPr/>
          </p:nvSpPr>
          <p:spPr bwMode="auto">
            <a:xfrm flipV="1">
              <a:off x="7921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30" name="Line 46"/>
            <p:cNvSpPr>
              <a:spLocks noChangeShapeType="1"/>
            </p:cNvSpPr>
            <p:nvPr/>
          </p:nvSpPr>
          <p:spPr bwMode="auto">
            <a:xfrm flipV="1">
              <a:off x="21510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31" name="Line 47"/>
            <p:cNvSpPr>
              <a:spLocks noChangeShapeType="1"/>
            </p:cNvSpPr>
            <p:nvPr/>
          </p:nvSpPr>
          <p:spPr bwMode="auto">
            <a:xfrm flipV="1">
              <a:off x="34972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32" name="Rectangle 48"/>
            <p:cNvSpPr>
              <a:spLocks noChangeArrowheads="1"/>
            </p:cNvSpPr>
            <p:nvPr/>
          </p:nvSpPr>
          <p:spPr bwMode="auto">
            <a:xfrm>
              <a:off x="1109663" y="3200400"/>
              <a:ext cx="30936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3,9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33" name="Rectangle 49"/>
            <p:cNvSpPr>
              <a:spLocks noChangeArrowheads="1"/>
            </p:cNvSpPr>
            <p:nvPr/>
          </p:nvSpPr>
          <p:spPr bwMode="auto">
            <a:xfrm>
              <a:off x="2466975" y="3141548"/>
              <a:ext cx="30936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3,7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34" name="Rectangle 50"/>
            <p:cNvSpPr>
              <a:spLocks noChangeArrowheads="1"/>
            </p:cNvSpPr>
            <p:nvPr/>
          </p:nvSpPr>
          <p:spPr bwMode="auto">
            <a:xfrm>
              <a:off x="1504950" y="3069540"/>
              <a:ext cx="30936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3,4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35" name="Rectangle 51"/>
            <p:cNvSpPr>
              <a:spLocks noChangeArrowheads="1"/>
            </p:cNvSpPr>
            <p:nvPr/>
          </p:nvSpPr>
          <p:spPr bwMode="auto">
            <a:xfrm>
              <a:off x="2852738" y="2568575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2,4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36" name="Rectangle 52"/>
            <p:cNvSpPr>
              <a:spLocks noChangeArrowheads="1"/>
            </p:cNvSpPr>
            <p:nvPr/>
          </p:nvSpPr>
          <p:spPr bwMode="auto">
            <a:xfrm>
              <a:off x="592408" y="383063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-5</a:t>
              </a:r>
            </a:p>
          </p:txBody>
        </p:sp>
        <p:sp>
          <p:nvSpPr>
            <p:cNvPr id="137" name="Rectangle 53"/>
            <p:cNvSpPr>
              <a:spLocks noChangeArrowheads="1"/>
            </p:cNvSpPr>
            <p:nvPr/>
          </p:nvSpPr>
          <p:spPr bwMode="auto">
            <a:xfrm>
              <a:off x="592408" y="341471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-4</a:t>
              </a:r>
            </a:p>
          </p:txBody>
        </p:sp>
        <p:sp>
          <p:nvSpPr>
            <p:cNvPr id="138" name="Rectangle 54"/>
            <p:cNvSpPr>
              <a:spLocks noChangeArrowheads="1"/>
            </p:cNvSpPr>
            <p:nvPr/>
          </p:nvSpPr>
          <p:spPr bwMode="auto">
            <a:xfrm>
              <a:off x="592408" y="2997200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-3</a:t>
              </a:r>
            </a:p>
          </p:txBody>
        </p:sp>
        <p:sp>
          <p:nvSpPr>
            <p:cNvPr id="139" name="Rectangle 55"/>
            <p:cNvSpPr>
              <a:spLocks noChangeArrowheads="1"/>
            </p:cNvSpPr>
            <p:nvPr/>
          </p:nvSpPr>
          <p:spPr bwMode="auto">
            <a:xfrm>
              <a:off x="592408" y="2581275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-2</a:t>
              </a:r>
            </a:p>
          </p:txBody>
        </p:sp>
        <p:sp>
          <p:nvSpPr>
            <p:cNvPr id="140" name="Rectangle 56"/>
            <p:cNvSpPr>
              <a:spLocks noChangeArrowheads="1"/>
            </p:cNvSpPr>
            <p:nvPr/>
          </p:nvSpPr>
          <p:spPr bwMode="auto">
            <a:xfrm>
              <a:off x="592408" y="216376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 dirty="0">
                  <a:solidFill>
                    <a:srgbClr val="000066"/>
                  </a:solidFill>
                  <a:cs typeface="Arial" charset="0"/>
                </a:rPr>
                <a:t>-1</a:t>
              </a:r>
            </a:p>
          </p:txBody>
        </p:sp>
        <p:sp>
          <p:nvSpPr>
            <p:cNvPr id="141" name="Rectangle 57"/>
            <p:cNvSpPr>
              <a:spLocks noChangeArrowheads="1"/>
            </p:cNvSpPr>
            <p:nvPr/>
          </p:nvSpPr>
          <p:spPr bwMode="auto">
            <a:xfrm>
              <a:off x="643704" y="1747838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142" name="Rectangle 58"/>
            <p:cNvSpPr>
              <a:spLocks noChangeArrowheads="1"/>
            </p:cNvSpPr>
            <p:nvPr/>
          </p:nvSpPr>
          <p:spPr bwMode="auto">
            <a:xfrm>
              <a:off x="928688" y="3811588"/>
              <a:ext cx="10790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 b="1">
                  <a:solidFill>
                    <a:srgbClr val="000066"/>
                  </a:solidFill>
                  <a:cs typeface="Arial" charset="0"/>
                </a:rPr>
                <a:t>ATV/r vs DRV/r</a:t>
              </a:r>
            </a:p>
          </p:txBody>
        </p:sp>
        <p:sp>
          <p:nvSpPr>
            <p:cNvPr id="143" name="Rectangle 59"/>
            <p:cNvSpPr>
              <a:spLocks noChangeArrowheads="1"/>
            </p:cNvSpPr>
            <p:nvPr/>
          </p:nvSpPr>
          <p:spPr bwMode="auto">
            <a:xfrm>
              <a:off x="2365375" y="3811588"/>
              <a:ext cx="81820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 b="1" dirty="0" smtClean="0">
                  <a:solidFill>
                    <a:srgbClr val="000066"/>
                  </a:solidFill>
                  <a:cs typeface="Arial" charset="0"/>
                </a:rPr>
                <a:t>IP/</a:t>
              </a:r>
              <a:r>
                <a:rPr lang="fr-FR" altLang="fr-FR" sz="1200" b="1" dirty="0">
                  <a:solidFill>
                    <a:srgbClr val="000066"/>
                  </a:solidFill>
                  <a:cs typeface="Arial" charset="0"/>
                </a:rPr>
                <a:t>r vs RAL</a:t>
              </a:r>
            </a:p>
          </p:txBody>
        </p:sp>
        <p:sp>
          <p:nvSpPr>
            <p:cNvPr id="145" name="ZoneTexte 82"/>
            <p:cNvSpPr txBox="1">
              <a:spLocks noChangeArrowheads="1"/>
            </p:cNvSpPr>
            <p:nvPr/>
          </p:nvSpPr>
          <p:spPr bwMode="auto">
            <a:xfrm>
              <a:off x="1087438" y="3468688"/>
              <a:ext cx="64793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0,36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46" name="ZoneTexte 83"/>
            <p:cNvSpPr txBox="1">
              <a:spLocks noChangeArrowheads="1"/>
            </p:cNvSpPr>
            <p:nvPr/>
          </p:nvSpPr>
          <p:spPr bwMode="auto">
            <a:xfrm>
              <a:off x="2365375" y="3468688"/>
              <a:ext cx="7328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0,005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grpSp>
        <p:nvGrpSpPr>
          <p:cNvPr id="147" name="Groupe 117"/>
          <p:cNvGrpSpPr/>
          <p:nvPr/>
        </p:nvGrpSpPr>
        <p:grpSpPr>
          <a:xfrm>
            <a:off x="5697538" y="1736725"/>
            <a:ext cx="2874962" cy="2267466"/>
            <a:chOff x="5697538" y="1736725"/>
            <a:chExt cx="2874962" cy="2267466"/>
          </a:xfrm>
        </p:grpSpPr>
        <p:sp>
          <p:nvSpPr>
            <p:cNvPr id="148" name="Rectangle 62"/>
            <p:cNvSpPr>
              <a:spLocks noChangeArrowheads="1"/>
            </p:cNvSpPr>
            <p:nvPr/>
          </p:nvSpPr>
          <p:spPr bwMode="auto">
            <a:xfrm>
              <a:off x="6218238" y="1866900"/>
              <a:ext cx="384175" cy="1666875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49" name="Rectangle 63"/>
            <p:cNvSpPr>
              <a:spLocks noChangeArrowheads="1"/>
            </p:cNvSpPr>
            <p:nvPr/>
          </p:nvSpPr>
          <p:spPr bwMode="auto">
            <a:xfrm>
              <a:off x="7542213" y="1866900"/>
              <a:ext cx="373062" cy="158273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0" name="Rectangle 64"/>
            <p:cNvSpPr>
              <a:spLocks noChangeArrowheads="1"/>
            </p:cNvSpPr>
            <p:nvPr/>
          </p:nvSpPr>
          <p:spPr bwMode="auto">
            <a:xfrm>
              <a:off x="6602413" y="1866900"/>
              <a:ext cx="373062" cy="1500188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1" name="Rectangle 65"/>
            <p:cNvSpPr>
              <a:spLocks noChangeArrowheads="1"/>
            </p:cNvSpPr>
            <p:nvPr/>
          </p:nvSpPr>
          <p:spPr bwMode="auto">
            <a:xfrm>
              <a:off x="7915275" y="1866900"/>
              <a:ext cx="373063" cy="749300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2" name="Line 66"/>
            <p:cNvSpPr>
              <a:spLocks noChangeShapeType="1"/>
            </p:cNvSpPr>
            <p:nvPr/>
          </p:nvSpPr>
          <p:spPr bwMode="auto">
            <a:xfrm>
              <a:off x="5935663" y="18669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3" name="Line 67"/>
            <p:cNvSpPr>
              <a:spLocks noChangeShapeType="1"/>
            </p:cNvSpPr>
            <p:nvPr/>
          </p:nvSpPr>
          <p:spPr bwMode="auto">
            <a:xfrm>
              <a:off x="5911850" y="3949700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4" name="Line 68"/>
            <p:cNvSpPr>
              <a:spLocks noChangeShapeType="1"/>
            </p:cNvSpPr>
            <p:nvPr/>
          </p:nvSpPr>
          <p:spPr bwMode="auto">
            <a:xfrm>
              <a:off x="5911850" y="3533775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5" name="Line 69"/>
            <p:cNvSpPr>
              <a:spLocks noChangeShapeType="1"/>
            </p:cNvSpPr>
            <p:nvPr/>
          </p:nvSpPr>
          <p:spPr bwMode="auto">
            <a:xfrm>
              <a:off x="5911850" y="3116263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6" name="Line 70"/>
            <p:cNvSpPr>
              <a:spLocks noChangeShapeType="1"/>
            </p:cNvSpPr>
            <p:nvPr/>
          </p:nvSpPr>
          <p:spPr bwMode="auto">
            <a:xfrm>
              <a:off x="5911850" y="2700338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7" name="Line 71"/>
            <p:cNvSpPr>
              <a:spLocks noChangeShapeType="1"/>
            </p:cNvSpPr>
            <p:nvPr/>
          </p:nvSpPr>
          <p:spPr bwMode="auto">
            <a:xfrm>
              <a:off x="5911850" y="2282825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8" name="Line 72"/>
            <p:cNvSpPr>
              <a:spLocks noChangeShapeType="1"/>
            </p:cNvSpPr>
            <p:nvPr/>
          </p:nvSpPr>
          <p:spPr bwMode="auto">
            <a:xfrm>
              <a:off x="5911850" y="1866900"/>
              <a:ext cx="23813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59" name="Line 73"/>
            <p:cNvSpPr>
              <a:spLocks noChangeShapeType="1"/>
            </p:cNvSpPr>
            <p:nvPr/>
          </p:nvSpPr>
          <p:spPr bwMode="auto">
            <a:xfrm>
              <a:off x="5935663" y="1866900"/>
              <a:ext cx="2636837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0" name="Line 74"/>
            <p:cNvSpPr>
              <a:spLocks noChangeShapeType="1"/>
            </p:cNvSpPr>
            <p:nvPr/>
          </p:nvSpPr>
          <p:spPr bwMode="auto">
            <a:xfrm flipV="1">
              <a:off x="5935663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1" name="Line 75"/>
            <p:cNvSpPr>
              <a:spLocks noChangeShapeType="1"/>
            </p:cNvSpPr>
            <p:nvPr/>
          </p:nvSpPr>
          <p:spPr bwMode="auto">
            <a:xfrm flipV="1">
              <a:off x="7259638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2" name="Line 76"/>
            <p:cNvSpPr>
              <a:spLocks noChangeShapeType="1"/>
            </p:cNvSpPr>
            <p:nvPr/>
          </p:nvSpPr>
          <p:spPr bwMode="auto">
            <a:xfrm flipV="1">
              <a:off x="8572500" y="18669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3" name="Rectangle 77"/>
            <p:cNvSpPr>
              <a:spLocks noChangeArrowheads="1"/>
            </p:cNvSpPr>
            <p:nvPr/>
          </p:nvSpPr>
          <p:spPr bwMode="auto">
            <a:xfrm>
              <a:off x="6262688" y="328295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4,0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64" name="Rectangle 78"/>
            <p:cNvSpPr>
              <a:spLocks noChangeArrowheads="1"/>
            </p:cNvSpPr>
            <p:nvPr/>
          </p:nvSpPr>
          <p:spPr bwMode="auto">
            <a:xfrm>
              <a:off x="7564438" y="320040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3,8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65" name="Rectangle 79"/>
            <p:cNvSpPr>
              <a:spLocks noChangeArrowheads="1"/>
            </p:cNvSpPr>
            <p:nvPr/>
          </p:nvSpPr>
          <p:spPr bwMode="auto">
            <a:xfrm>
              <a:off x="6624638" y="311626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3,6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66" name="Rectangle 80"/>
            <p:cNvSpPr>
              <a:spLocks noChangeArrowheads="1"/>
            </p:cNvSpPr>
            <p:nvPr/>
          </p:nvSpPr>
          <p:spPr bwMode="auto">
            <a:xfrm>
              <a:off x="7937500" y="236696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1,8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67" name="Rectangle 81"/>
            <p:cNvSpPr>
              <a:spLocks noChangeArrowheads="1"/>
            </p:cNvSpPr>
            <p:nvPr/>
          </p:nvSpPr>
          <p:spPr bwMode="auto">
            <a:xfrm>
              <a:off x="5697538" y="381952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-5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8" name="Rectangle 82"/>
            <p:cNvSpPr>
              <a:spLocks noChangeArrowheads="1"/>
            </p:cNvSpPr>
            <p:nvPr/>
          </p:nvSpPr>
          <p:spPr bwMode="auto">
            <a:xfrm>
              <a:off x="5697538" y="340201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-4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69" name="Rectangle 83"/>
            <p:cNvSpPr>
              <a:spLocks noChangeArrowheads="1"/>
            </p:cNvSpPr>
            <p:nvPr/>
          </p:nvSpPr>
          <p:spPr bwMode="auto">
            <a:xfrm>
              <a:off x="5697538" y="2986088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-3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0" name="Rectangle 84"/>
            <p:cNvSpPr>
              <a:spLocks noChangeArrowheads="1"/>
            </p:cNvSpPr>
            <p:nvPr/>
          </p:nvSpPr>
          <p:spPr bwMode="auto">
            <a:xfrm>
              <a:off x="5697538" y="25685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-2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1" name="Rectangle 85"/>
            <p:cNvSpPr>
              <a:spLocks noChangeArrowheads="1"/>
            </p:cNvSpPr>
            <p:nvPr/>
          </p:nvSpPr>
          <p:spPr bwMode="auto">
            <a:xfrm>
              <a:off x="5697538" y="2152650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-1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2" name="Rectangle 86"/>
            <p:cNvSpPr>
              <a:spLocks noChangeArrowheads="1"/>
            </p:cNvSpPr>
            <p:nvPr/>
          </p:nvSpPr>
          <p:spPr bwMode="auto">
            <a:xfrm>
              <a:off x="5757863" y="17367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0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3" name="Rectangle 87"/>
            <p:cNvSpPr>
              <a:spLocks noChangeArrowheads="1"/>
            </p:cNvSpPr>
            <p:nvPr/>
          </p:nvSpPr>
          <p:spPr bwMode="auto">
            <a:xfrm>
              <a:off x="6127750" y="3811588"/>
              <a:ext cx="10790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ATV/r vs DRV/r</a:t>
              </a:r>
            </a:p>
          </p:txBody>
        </p:sp>
        <p:sp>
          <p:nvSpPr>
            <p:cNvPr id="174" name="Rectangle 88"/>
            <p:cNvSpPr>
              <a:spLocks noChangeArrowheads="1"/>
            </p:cNvSpPr>
            <p:nvPr/>
          </p:nvSpPr>
          <p:spPr bwMode="auto">
            <a:xfrm>
              <a:off x="7575550" y="3811588"/>
              <a:ext cx="81820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 smtClean="0">
                  <a:solidFill>
                    <a:srgbClr val="000066"/>
                  </a:solidFill>
                  <a:latin typeface="Arial"/>
                  <a:cs typeface="Arial" charset="0"/>
                </a:rPr>
                <a:t>IP/</a:t>
              </a: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r vs RAL</a:t>
              </a:r>
            </a:p>
          </p:txBody>
        </p:sp>
        <p:sp>
          <p:nvSpPr>
            <p:cNvPr id="175" name="ZoneTexte 84"/>
            <p:cNvSpPr txBox="1">
              <a:spLocks noChangeArrowheads="1"/>
            </p:cNvSpPr>
            <p:nvPr/>
          </p:nvSpPr>
          <p:spPr bwMode="auto">
            <a:xfrm>
              <a:off x="6253163" y="3557588"/>
              <a:ext cx="66236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0,42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76" name="ZoneTexte 85"/>
            <p:cNvSpPr txBox="1">
              <a:spLocks noChangeArrowheads="1"/>
            </p:cNvSpPr>
            <p:nvPr/>
          </p:nvSpPr>
          <p:spPr bwMode="auto">
            <a:xfrm>
              <a:off x="7532688" y="3557588"/>
              <a:ext cx="7328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&lt; 0,001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177" name="Text Box 3"/>
          <p:cNvSpPr txBox="1">
            <a:spLocks noChangeArrowheads="1"/>
          </p:cNvSpPr>
          <p:nvPr/>
        </p:nvSpPr>
        <p:spPr bwMode="auto">
          <a:xfrm>
            <a:off x="5429404" y="6569809"/>
            <a:ext cx="3700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en-US" altLang="fr-FR" sz="1200" i="1" dirty="0">
                <a:solidFill>
                  <a:srgbClr val="CC0000"/>
                </a:solidFill>
                <a:cs typeface="Arial" charset="0"/>
              </a:rPr>
              <a:t>Brown TT, JID 2015; 212:1241-9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  <p:grpSp>
        <p:nvGrpSpPr>
          <p:cNvPr id="178" name="Groupe 118"/>
          <p:cNvGrpSpPr/>
          <p:nvPr/>
        </p:nvGrpSpPr>
        <p:grpSpPr>
          <a:xfrm>
            <a:off x="3097483" y="4262438"/>
            <a:ext cx="2860405" cy="2443162"/>
            <a:chOff x="3097483" y="4262438"/>
            <a:chExt cx="2860405" cy="2443162"/>
          </a:xfrm>
        </p:grpSpPr>
        <p:sp>
          <p:nvSpPr>
            <p:cNvPr id="179" name="Line 18"/>
            <p:cNvSpPr>
              <a:spLocks noChangeShapeType="1"/>
            </p:cNvSpPr>
            <p:nvPr/>
          </p:nvSpPr>
          <p:spPr bwMode="auto">
            <a:xfrm>
              <a:off x="3298825" y="43815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0" name="Rectangle 10"/>
            <p:cNvSpPr>
              <a:spLocks noChangeArrowheads="1"/>
            </p:cNvSpPr>
            <p:nvPr/>
          </p:nvSpPr>
          <p:spPr bwMode="auto">
            <a:xfrm>
              <a:off x="3762375" y="4381500"/>
              <a:ext cx="395288" cy="1511300"/>
            </a:xfrm>
            <a:prstGeom prst="rect">
              <a:avLst/>
            </a:prstGeom>
            <a:solidFill>
              <a:srgbClr val="323298"/>
            </a:solidFill>
            <a:ln w="9525">
              <a:solidFill>
                <a:srgbClr val="323298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1" name="Rectangle 11"/>
            <p:cNvSpPr>
              <a:spLocks noChangeArrowheads="1"/>
            </p:cNvSpPr>
            <p:nvPr/>
          </p:nvSpPr>
          <p:spPr bwMode="auto">
            <a:xfrm>
              <a:off x="4351338" y="4381500"/>
              <a:ext cx="395287" cy="881063"/>
            </a:xfrm>
            <a:prstGeom prst="rect">
              <a:avLst/>
            </a:prstGeom>
            <a:solidFill>
              <a:srgbClr val="007F00"/>
            </a:solidFill>
            <a:ln w="9525">
              <a:solidFill>
                <a:srgbClr val="007F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2" name="Rectangle 12"/>
            <p:cNvSpPr>
              <a:spLocks noChangeArrowheads="1"/>
            </p:cNvSpPr>
            <p:nvPr/>
          </p:nvSpPr>
          <p:spPr bwMode="auto">
            <a:xfrm>
              <a:off x="4927600" y="4381500"/>
              <a:ext cx="396875" cy="833438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3" name="Line 13"/>
            <p:cNvSpPr>
              <a:spLocks noChangeShapeType="1"/>
            </p:cNvSpPr>
            <p:nvPr/>
          </p:nvSpPr>
          <p:spPr bwMode="auto">
            <a:xfrm>
              <a:off x="3321050" y="4381500"/>
              <a:ext cx="0" cy="20828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4" name="Line 14"/>
            <p:cNvSpPr>
              <a:spLocks noChangeShapeType="1"/>
            </p:cNvSpPr>
            <p:nvPr/>
          </p:nvSpPr>
          <p:spPr bwMode="auto">
            <a:xfrm>
              <a:off x="3298825" y="646430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5" name="Line 15"/>
            <p:cNvSpPr>
              <a:spLocks noChangeShapeType="1"/>
            </p:cNvSpPr>
            <p:nvPr/>
          </p:nvSpPr>
          <p:spPr bwMode="auto">
            <a:xfrm>
              <a:off x="3298825" y="594042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6" name="Line 16"/>
            <p:cNvSpPr>
              <a:spLocks noChangeShapeType="1"/>
            </p:cNvSpPr>
            <p:nvPr/>
          </p:nvSpPr>
          <p:spPr bwMode="auto">
            <a:xfrm>
              <a:off x="3298825" y="5429250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7" name="Line 17"/>
            <p:cNvSpPr>
              <a:spLocks noChangeShapeType="1"/>
            </p:cNvSpPr>
            <p:nvPr/>
          </p:nvSpPr>
          <p:spPr bwMode="auto">
            <a:xfrm>
              <a:off x="3298825" y="4905375"/>
              <a:ext cx="222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8" name="Line 19"/>
            <p:cNvSpPr>
              <a:spLocks noChangeShapeType="1"/>
            </p:cNvSpPr>
            <p:nvPr/>
          </p:nvSpPr>
          <p:spPr bwMode="auto">
            <a:xfrm>
              <a:off x="3321050" y="4381500"/>
              <a:ext cx="2636838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89" name="Line 20"/>
            <p:cNvSpPr>
              <a:spLocks noChangeShapeType="1"/>
            </p:cNvSpPr>
            <p:nvPr/>
          </p:nvSpPr>
          <p:spPr bwMode="auto">
            <a:xfrm flipV="1">
              <a:off x="3321050" y="43815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0" name="Line 21"/>
            <p:cNvSpPr>
              <a:spLocks noChangeShapeType="1"/>
            </p:cNvSpPr>
            <p:nvPr/>
          </p:nvSpPr>
          <p:spPr bwMode="auto">
            <a:xfrm flipV="1">
              <a:off x="5957888" y="4381500"/>
              <a:ext cx="0" cy="349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1" name="Rectangle 22"/>
            <p:cNvSpPr>
              <a:spLocks noChangeArrowheads="1"/>
            </p:cNvSpPr>
            <p:nvPr/>
          </p:nvSpPr>
          <p:spPr bwMode="auto">
            <a:xfrm>
              <a:off x="3822700" y="5607050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2,9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92" name="Rectangle 23"/>
            <p:cNvSpPr>
              <a:spLocks noChangeArrowheads="1"/>
            </p:cNvSpPr>
            <p:nvPr/>
          </p:nvSpPr>
          <p:spPr bwMode="auto">
            <a:xfrm>
              <a:off x="4421188" y="4976813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1,7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93" name="Rectangle 24"/>
            <p:cNvSpPr>
              <a:spLocks noChangeArrowheads="1"/>
            </p:cNvSpPr>
            <p:nvPr/>
          </p:nvSpPr>
          <p:spPr bwMode="auto">
            <a:xfrm>
              <a:off x="4999038" y="4929188"/>
              <a:ext cx="3079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altLang="fr-FR" sz="1400" b="1" dirty="0">
                  <a:solidFill>
                    <a:schemeClr val="bg1"/>
                  </a:solidFill>
                  <a:cs typeface="Arial" charset="0"/>
                </a:rPr>
                <a:t>-</a:t>
              </a:r>
              <a:r>
                <a:rPr lang="fr-FR" altLang="fr-FR" sz="1400" b="1" dirty="0" smtClean="0">
                  <a:solidFill>
                    <a:schemeClr val="bg1"/>
                  </a:solidFill>
                  <a:cs typeface="Arial" charset="0"/>
                </a:rPr>
                <a:t>1,6</a:t>
              </a:r>
              <a:endParaRPr lang="fr-FR" altLang="fr-FR" sz="14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94" name="Rectangle 25"/>
            <p:cNvSpPr>
              <a:spLocks noChangeArrowheads="1"/>
            </p:cNvSpPr>
            <p:nvPr/>
          </p:nvSpPr>
          <p:spPr bwMode="auto">
            <a:xfrm>
              <a:off x="3097483" y="634523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-4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5" name="Rectangle 26"/>
            <p:cNvSpPr>
              <a:spLocks noChangeArrowheads="1"/>
            </p:cNvSpPr>
            <p:nvPr/>
          </p:nvSpPr>
          <p:spPr bwMode="auto">
            <a:xfrm>
              <a:off x="3097483" y="582136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-3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6" name="Rectangle 27"/>
            <p:cNvSpPr>
              <a:spLocks noChangeArrowheads="1"/>
            </p:cNvSpPr>
            <p:nvPr/>
          </p:nvSpPr>
          <p:spPr bwMode="auto">
            <a:xfrm>
              <a:off x="3097483" y="5310188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-2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7" name="Rectangle 28"/>
            <p:cNvSpPr>
              <a:spLocks noChangeArrowheads="1"/>
            </p:cNvSpPr>
            <p:nvPr/>
          </p:nvSpPr>
          <p:spPr bwMode="auto">
            <a:xfrm>
              <a:off x="3097483" y="4786313"/>
              <a:ext cx="1362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-1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8" name="Rectangle 29"/>
            <p:cNvSpPr>
              <a:spLocks noChangeArrowheads="1"/>
            </p:cNvSpPr>
            <p:nvPr/>
          </p:nvSpPr>
          <p:spPr bwMode="auto">
            <a:xfrm>
              <a:off x="3148779" y="4262438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200">
                  <a:solidFill>
                    <a:srgbClr val="000066"/>
                  </a:solidFill>
                  <a:latin typeface="Small Fonts"/>
                  <a:cs typeface="Arial" charset="0"/>
                </a:rPr>
                <a:t>0</a:t>
              </a:r>
              <a:endParaRPr lang="fr-FR" altLang="fr-FR" sz="120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99" name="Rectangle 30"/>
            <p:cNvSpPr>
              <a:spLocks noChangeArrowheads="1"/>
            </p:cNvSpPr>
            <p:nvPr/>
          </p:nvSpPr>
          <p:spPr bwMode="auto">
            <a:xfrm>
              <a:off x="3743325" y="6520934"/>
              <a:ext cx="164859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200" b="1" dirty="0">
                  <a:solidFill>
                    <a:srgbClr val="000066"/>
                  </a:solidFill>
                  <a:latin typeface="Arial"/>
                  <a:cs typeface="Arial" charset="0"/>
                </a:rPr>
                <a:t>ATV/r vs RAL vs DRV/r</a:t>
              </a:r>
            </a:p>
          </p:txBody>
        </p:sp>
        <p:sp>
          <p:nvSpPr>
            <p:cNvPr id="200" name="ZoneTexte 86"/>
            <p:cNvSpPr txBox="1">
              <a:spLocks noChangeArrowheads="1"/>
            </p:cNvSpPr>
            <p:nvPr/>
          </p:nvSpPr>
          <p:spPr bwMode="auto">
            <a:xfrm>
              <a:off x="3851275" y="5925979"/>
              <a:ext cx="7328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0,004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01" name="ZoneTexte 87"/>
            <p:cNvSpPr txBox="1">
              <a:spLocks noChangeArrowheads="1"/>
            </p:cNvSpPr>
            <p:nvPr/>
          </p:nvSpPr>
          <p:spPr bwMode="auto">
            <a:xfrm>
              <a:off x="4464050" y="5262563"/>
              <a:ext cx="66236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0,72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02" name="ZoneTexte 88"/>
            <p:cNvSpPr txBox="1">
              <a:spLocks noChangeArrowheads="1"/>
            </p:cNvSpPr>
            <p:nvPr/>
          </p:nvSpPr>
          <p:spPr bwMode="auto">
            <a:xfrm>
              <a:off x="4168775" y="6215744"/>
              <a:ext cx="7328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000" dirty="0" smtClean="0">
                  <a:solidFill>
                    <a:srgbClr val="000066"/>
                  </a:solidFill>
                  <a:cs typeface="Arial" charset="0"/>
                </a:rPr>
                <a:t>p = 0,001</a:t>
              </a:r>
              <a:endParaRPr lang="fr-FR" altLang="fr-FR" sz="1000" dirty="0">
                <a:solidFill>
                  <a:srgbClr val="000066"/>
                </a:solidFill>
                <a:cs typeface="Arial" charset="0"/>
              </a:endParaRPr>
            </a:p>
          </p:txBody>
        </p:sp>
        <p:cxnSp>
          <p:nvCxnSpPr>
            <p:cNvPr id="203" name="Connecteur droit 90"/>
            <p:cNvCxnSpPr>
              <a:cxnSpLocks noChangeShapeType="1"/>
            </p:cNvCxnSpPr>
            <p:nvPr/>
          </p:nvCxnSpPr>
          <p:spPr bwMode="auto">
            <a:xfrm>
              <a:off x="4478338" y="5310188"/>
              <a:ext cx="768350" cy="0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204" name="Connecteur droit 91"/>
            <p:cNvCxnSpPr>
              <a:cxnSpLocks noChangeShapeType="1"/>
            </p:cNvCxnSpPr>
            <p:nvPr/>
          </p:nvCxnSpPr>
          <p:spPr bwMode="auto">
            <a:xfrm>
              <a:off x="3873500" y="5940425"/>
              <a:ext cx="769938" cy="0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205" name="Connecteur droit 92"/>
            <p:cNvCxnSpPr>
              <a:cxnSpLocks noChangeShapeType="1"/>
            </p:cNvCxnSpPr>
            <p:nvPr/>
          </p:nvCxnSpPr>
          <p:spPr bwMode="auto">
            <a:xfrm>
              <a:off x="3970337" y="6222484"/>
              <a:ext cx="1276351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6" name="Connecteur droit 92"/>
            <p:cNvCxnSpPr>
              <a:cxnSpLocks noChangeShapeType="1"/>
            </p:cNvCxnSpPr>
            <p:nvPr/>
          </p:nvCxnSpPr>
          <p:spPr bwMode="auto">
            <a:xfrm>
              <a:off x="3970337" y="5943600"/>
              <a:ext cx="666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0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196752"/>
            <a:ext cx="9093201" cy="5115644"/>
          </a:xfrm>
        </p:spPr>
        <p:txBody>
          <a:bodyPr/>
          <a:lstStyle/>
          <a:p>
            <a:r>
              <a:rPr lang="fr-FR" sz="2300" b="1" dirty="0" smtClean="0">
                <a:latin typeface="+mj-lt"/>
              </a:rPr>
              <a:t>Effet des CD4 et de la charge virale à l’inclusion sur la perte osseuse</a:t>
            </a:r>
          </a:p>
          <a:p>
            <a:pPr lvl="1"/>
            <a:r>
              <a:rPr lang="fr-FR" sz="1800" dirty="0" smtClean="0"/>
              <a:t>Ajustement sur âge, sexe, race/ethnicité, ARN VIH à l’inclusion et IMC : pas d’association entre CD4 plus bas et perte osseuse vertébrale ou de hanche </a:t>
            </a:r>
          </a:p>
          <a:p>
            <a:pPr lvl="1"/>
            <a:r>
              <a:rPr lang="fr-FR" sz="1800" dirty="0" smtClean="0"/>
              <a:t>Ajustement </a:t>
            </a:r>
            <a:r>
              <a:rPr lang="fr-FR" sz="1800" dirty="0" err="1" smtClean="0"/>
              <a:t>multivarié</a:t>
            </a:r>
            <a:r>
              <a:rPr lang="fr-FR" sz="1800" dirty="0" smtClean="0"/>
              <a:t> : ARN VIH plus élevé à l’inclusion associé à perte  osseuse aux 2 sites (rachis, -1,53 % [IC 95 % : -2,28 % à -0,77 %] pour chaque log</a:t>
            </a:r>
            <a:r>
              <a:rPr lang="fr-FR" sz="1800" baseline="-25000" dirty="0" smtClean="0"/>
              <a:t>10</a:t>
            </a:r>
            <a:r>
              <a:rPr lang="fr-FR" sz="1800" dirty="0" smtClean="0"/>
              <a:t> c/ml d’augmentation [p &lt; 0,001]; hanche totale, −0,82% [IC 95 % : -1,51 % à − 0,14 %] pour chaque log</a:t>
            </a:r>
            <a:r>
              <a:rPr lang="fr-FR" sz="1800" baseline="-25000" dirty="0" smtClean="0"/>
              <a:t>10</a:t>
            </a:r>
            <a:r>
              <a:rPr lang="fr-FR" sz="1800" dirty="0" smtClean="0"/>
              <a:t> c/ml d’augmentation [p = 0,02]</a:t>
            </a:r>
          </a:p>
          <a:p>
            <a:pPr lvl="1"/>
            <a:endParaRPr lang="fr-FR" sz="1000" dirty="0" smtClean="0"/>
          </a:p>
          <a:p>
            <a:r>
              <a:rPr lang="fr-FR" sz="2300" b="1" dirty="0" smtClean="0">
                <a:latin typeface="+mj-lt"/>
              </a:rPr>
              <a:t>Analyses </a:t>
            </a:r>
            <a:r>
              <a:rPr lang="fr-FR" sz="2300" b="1" dirty="0" err="1" smtClean="0">
                <a:latin typeface="+mj-lt"/>
              </a:rPr>
              <a:t>multivariées</a:t>
            </a:r>
            <a:r>
              <a:rPr lang="fr-FR" sz="2300" b="1" dirty="0" smtClean="0">
                <a:latin typeface="+mj-lt"/>
              </a:rPr>
              <a:t> de la perte de densité minérale osseuse à S96</a:t>
            </a:r>
          </a:p>
          <a:p>
            <a:pPr lvl="1"/>
            <a:r>
              <a:rPr lang="fr-FR" sz="2000" dirty="0" smtClean="0"/>
              <a:t>Facteurs à l’inclusion associés avec la perte de DMO de hanche totale</a:t>
            </a:r>
          </a:p>
          <a:p>
            <a:pPr lvl="2"/>
            <a:r>
              <a:rPr lang="fr-FR" sz="1800" dirty="0" smtClean="0"/>
              <a:t>Concentrations plus élevées à l’inclusion de </a:t>
            </a:r>
            <a:r>
              <a:rPr lang="fr-FR" sz="1800" dirty="0" err="1" smtClean="0"/>
              <a:t>CRPus</a:t>
            </a:r>
            <a:r>
              <a:rPr lang="fr-FR" sz="1800" dirty="0" smtClean="0"/>
              <a:t>, IL6, et CD14s</a:t>
            </a:r>
          </a:p>
          <a:p>
            <a:pPr lvl="1"/>
            <a:r>
              <a:rPr lang="fr-FR" sz="2000" dirty="0" smtClean="0"/>
              <a:t>Facteurs à l’inclusion associés avec la perte de DMO du rachis lombaire </a:t>
            </a:r>
          </a:p>
          <a:p>
            <a:pPr lvl="2"/>
            <a:r>
              <a:rPr lang="fr-FR" sz="1800" dirty="0" smtClean="0"/>
              <a:t>Marqueurs de </a:t>
            </a:r>
            <a:r>
              <a:rPr lang="fr-FR" sz="1800" dirty="0" err="1" smtClean="0"/>
              <a:t>sénéscence</a:t>
            </a:r>
            <a:r>
              <a:rPr lang="fr-FR" sz="1800" dirty="0" smtClean="0"/>
              <a:t> et de déperdition des cellules T CD4+ (CD4+CD28−CD57+PD1+)</a:t>
            </a:r>
          </a:p>
          <a:p>
            <a:pPr lvl="2"/>
            <a:r>
              <a:rPr lang="fr-FR" sz="1800" dirty="0" smtClean="0"/>
              <a:t>Marqueurs d’activation des cellules T CD4+ (CD4+CD38+HLA-DR+)</a:t>
            </a:r>
            <a:endParaRPr lang="fr-FR" sz="1800" dirty="0"/>
          </a:p>
        </p:txBody>
      </p:sp>
      <p:grpSp>
        <p:nvGrpSpPr>
          <p:cNvPr id="5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429404" y="6569809"/>
            <a:ext cx="3700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en-US" altLang="fr-FR" sz="1200" i="1">
                <a:solidFill>
                  <a:srgbClr val="CC0000"/>
                </a:solidFill>
                <a:cs typeface="Arial" charset="0"/>
              </a:rPr>
              <a:t>Brown TT, JID 2015; 212:1241-9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853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-67587" y="1116006"/>
            <a:ext cx="9152179" cy="862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fr-FR" sz="1900" b="1" dirty="0" smtClean="0">
                <a:solidFill>
                  <a:srgbClr val="CC3300"/>
                </a:solidFill>
                <a:latin typeface="+mj-lt"/>
              </a:rPr>
              <a:t>Pourcentage moyen (97,5 %) de modification de la composition corporelle à S96, ITT : </a:t>
            </a:r>
            <a:br>
              <a:rPr lang="fr-FR" sz="1900" b="1" dirty="0" smtClean="0">
                <a:solidFill>
                  <a:srgbClr val="CC3300"/>
                </a:solidFill>
                <a:latin typeface="+mj-lt"/>
              </a:rPr>
            </a:br>
            <a:r>
              <a:rPr lang="fr-FR" sz="1900" b="1" dirty="0" smtClean="0">
                <a:solidFill>
                  <a:srgbClr val="CC3300"/>
                </a:solidFill>
                <a:latin typeface="+mj-lt"/>
              </a:rPr>
              <a:t>graisse périphérique, graisse tronculaire, et masse maigre (DXA scan), </a:t>
            </a:r>
            <a:br>
              <a:rPr lang="fr-FR" sz="1900" b="1" dirty="0" smtClean="0">
                <a:solidFill>
                  <a:srgbClr val="CC3300"/>
                </a:solidFill>
                <a:latin typeface="+mj-lt"/>
              </a:rPr>
            </a:br>
            <a:r>
              <a:rPr lang="fr-FR" sz="1900" b="1" dirty="0" smtClean="0">
                <a:solidFill>
                  <a:srgbClr val="CC3300"/>
                </a:solidFill>
                <a:latin typeface="+mj-lt"/>
              </a:rPr>
              <a:t>graisse abdominale viscérale et sous-cutanée (scan abdomen)</a:t>
            </a:r>
            <a:endParaRPr lang="fr-FR" sz="19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46984" y="5992010"/>
            <a:ext cx="9024938" cy="605342"/>
          </a:xfrm>
        </p:spPr>
        <p:txBody>
          <a:bodyPr/>
          <a:lstStyle/>
          <a:p>
            <a:r>
              <a:rPr lang="fr-FR" sz="1600" b="1" dirty="0" smtClean="0">
                <a:latin typeface="+mj-lt"/>
              </a:rPr>
              <a:t>Augmentation plus importante du tour de taille avec RAL vs DRV/r à S48 et S96 (p ≤ 0,023), </a:t>
            </a:r>
            <a:br>
              <a:rPr lang="fr-FR" sz="1600" b="1" dirty="0" smtClean="0">
                <a:latin typeface="+mj-lt"/>
              </a:rPr>
            </a:br>
            <a:r>
              <a:rPr lang="fr-FR" sz="1600" b="1" dirty="0" smtClean="0">
                <a:latin typeface="+mj-lt"/>
              </a:rPr>
              <a:t>mais pas avec RAL vs ATV/r (p ≥ 0,07)</a:t>
            </a:r>
            <a:endParaRPr lang="fr-FR" sz="1600" b="1" dirty="0">
              <a:latin typeface="+mj-lt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2544764" y="6564694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Mc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Comsey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GA, CROI 2015, Abs. 140 ; </a:t>
            </a:r>
            <a:r>
              <a:rPr lang="en-GB" altLang="fr-FR" sz="1200" i="1" dirty="0" err="1">
                <a:solidFill>
                  <a:srgbClr val="CC0000"/>
                </a:solidFill>
                <a:cs typeface="Arial" charset="0"/>
              </a:rPr>
              <a:t>Ofotokun</a:t>
            </a:r>
            <a:r>
              <a:rPr lang="en-GB" altLang="fr-FR" sz="1200" i="1" dirty="0">
                <a:solidFill>
                  <a:srgbClr val="CC0000"/>
                </a:solidFill>
                <a:cs typeface="Arial" charset="0"/>
              </a:rPr>
              <a:t> I, CID 2015;60:1842-51</a:t>
            </a:r>
          </a:p>
        </p:txBody>
      </p:sp>
      <p:grpSp>
        <p:nvGrpSpPr>
          <p:cNvPr id="4" name="Groupe 206"/>
          <p:cNvGrpSpPr/>
          <p:nvPr/>
        </p:nvGrpSpPr>
        <p:grpSpPr>
          <a:xfrm>
            <a:off x="107504" y="1959399"/>
            <a:ext cx="3852821" cy="1842432"/>
            <a:chOff x="1026263" y="1783663"/>
            <a:chExt cx="3852821" cy="1842432"/>
          </a:xfrm>
        </p:grpSpPr>
        <p:sp>
          <p:nvSpPr>
            <p:cNvPr id="19" name="Line 61"/>
            <p:cNvSpPr>
              <a:spLocks noChangeShapeType="1"/>
            </p:cNvSpPr>
            <p:nvPr/>
          </p:nvSpPr>
          <p:spPr bwMode="auto">
            <a:xfrm>
              <a:off x="4016256" y="2848111"/>
              <a:ext cx="1793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Line 62"/>
            <p:cNvSpPr>
              <a:spLocks noChangeShapeType="1"/>
            </p:cNvSpPr>
            <p:nvPr/>
          </p:nvSpPr>
          <p:spPr bwMode="auto">
            <a:xfrm flipV="1">
              <a:off x="4016256" y="2848111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Freeform 63"/>
            <p:cNvSpPr>
              <a:spLocks/>
            </p:cNvSpPr>
            <p:nvPr/>
          </p:nvSpPr>
          <p:spPr bwMode="auto">
            <a:xfrm>
              <a:off x="1515943" y="2802074"/>
              <a:ext cx="171450" cy="46038"/>
            </a:xfrm>
            <a:custGeom>
              <a:avLst/>
              <a:gdLst>
                <a:gd name="T0" fmla="*/ 0 w 108"/>
                <a:gd name="T1" fmla="*/ 0 h 29"/>
                <a:gd name="T2" fmla="*/ 0 w 108"/>
                <a:gd name="T3" fmla="*/ 29 h 29"/>
                <a:gd name="T4" fmla="*/ 108 w 108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0" y="0"/>
                  </a:moveTo>
                  <a:lnTo>
                    <a:pt x="0" y="29"/>
                  </a:lnTo>
                  <a:lnTo>
                    <a:pt x="108" y="29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Line 64"/>
            <p:cNvSpPr>
              <a:spLocks noChangeShapeType="1"/>
            </p:cNvSpPr>
            <p:nvPr/>
          </p:nvSpPr>
          <p:spPr bwMode="auto">
            <a:xfrm flipV="1">
              <a:off x="1687393" y="2848111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Line 65"/>
            <p:cNvSpPr>
              <a:spLocks noChangeShapeType="1"/>
            </p:cNvSpPr>
            <p:nvPr/>
          </p:nvSpPr>
          <p:spPr bwMode="auto">
            <a:xfrm>
              <a:off x="1446093" y="280207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Line 66"/>
            <p:cNvSpPr>
              <a:spLocks noChangeShapeType="1"/>
            </p:cNvSpPr>
            <p:nvPr/>
          </p:nvSpPr>
          <p:spPr bwMode="auto">
            <a:xfrm flipH="1">
              <a:off x="1515943" y="2802074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Line 67"/>
            <p:cNvSpPr>
              <a:spLocks noChangeShapeType="1"/>
            </p:cNvSpPr>
            <p:nvPr/>
          </p:nvSpPr>
          <p:spPr bwMode="auto">
            <a:xfrm flipV="1">
              <a:off x="1515943" y="2525849"/>
              <a:ext cx="0" cy="2762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Line 68"/>
            <p:cNvSpPr>
              <a:spLocks noChangeShapeType="1"/>
            </p:cNvSpPr>
            <p:nvPr/>
          </p:nvSpPr>
          <p:spPr bwMode="auto">
            <a:xfrm flipV="1">
              <a:off x="1515943" y="1794011"/>
              <a:ext cx="0" cy="17145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Line 69"/>
            <p:cNvSpPr>
              <a:spLocks noChangeShapeType="1"/>
            </p:cNvSpPr>
            <p:nvPr/>
          </p:nvSpPr>
          <p:spPr bwMode="auto">
            <a:xfrm flipV="1">
              <a:off x="1515943" y="1965461"/>
              <a:ext cx="0" cy="2794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" name="Line 70"/>
            <p:cNvSpPr>
              <a:spLocks noChangeShapeType="1"/>
            </p:cNvSpPr>
            <p:nvPr/>
          </p:nvSpPr>
          <p:spPr bwMode="auto">
            <a:xfrm>
              <a:off x="1446093" y="252584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" name="Line 71"/>
            <p:cNvSpPr>
              <a:spLocks noChangeShapeType="1"/>
            </p:cNvSpPr>
            <p:nvPr/>
          </p:nvSpPr>
          <p:spPr bwMode="auto">
            <a:xfrm>
              <a:off x="1446093" y="224486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" name="Line 72"/>
            <p:cNvSpPr>
              <a:spLocks noChangeShapeType="1"/>
            </p:cNvSpPr>
            <p:nvPr/>
          </p:nvSpPr>
          <p:spPr bwMode="auto">
            <a:xfrm flipV="1">
              <a:off x="1515943" y="2244861"/>
              <a:ext cx="0" cy="2809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" name="Line 73"/>
            <p:cNvSpPr>
              <a:spLocks noChangeShapeType="1"/>
            </p:cNvSpPr>
            <p:nvPr/>
          </p:nvSpPr>
          <p:spPr bwMode="auto">
            <a:xfrm>
              <a:off x="1446093" y="196546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" name="Line 74"/>
            <p:cNvSpPr>
              <a:spLocks noChangeShapeType="1"/>
            </p:cNvSpPr>
            <p:nvPr/>
          </p:nvSpPr>
          <p:spPr bwMode="auto">
            <a:xfrm>
              <a:off x="1687393" y="2848111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6" name="Line 84"/>
            <p:cNvSpPr>
              <a:spLocks noChangeShapeType="1"/>
            </p:cNvSpPr>
            <p:nvPr/>
          </p:nvSpPr>
          <p:spPr bwMode="auto">
            <a:xfrm flipH="1">
              <a:off x="1687393" y="2406786"/>
              <a:ext cx="2362200" cy="39370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" name="Line 85"/>
            <p:cNvSpPr>
              <a:spLocks noChangeShapeType="1"/>
            </p:cNvSpPr>
            <p:nvPr/>
          </p:nvSpPr>
          <p:spPr bwMode="auto">
            <a:xfrm flipV="1">
              <a:off x="4052768" y="2194061"/>
              <a:ext cx="0" cy="417513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" name="Freeform 86"/>
            <p:cNvSpPr>
              <a:spLocks/>
            </p:cNvSpPr>
            <p:nvPr/>
          </p:nvSpPr>
          <p:spPr bwMode="auto">
            <a:xfrm>
              <a:off x="4009906" y="2365511"/>
              <a:ext cx="80963" cy="82550"/>
            </a:xfrm>
            <a:custGeom>
              <a:avLst/>
              <a:gdLst>
                <a:gd name="T0" fmla="*/ 25 w 51"/>
                <a:gd name="T1" fmla="*/ 0 h 52"/>
                <a:gd name="T2" fmla="*/ 0 w 51"/>
                <a:gd name="T3" fmla="*/ 26 h 52"/>
                <a:gd name="T4" fmla="*/ 25 w 51"/>
                <a:gd name="T5" fmla="*/ 52 h 52"/>
                <a:gd name="T6" fmla="*/ 51 w 51"/>
                <a:gd name="T7" fmla="*/ 26 h 52"/>
                <a:gd name="T8" fmla="*/ 25 w 51"/>
                <a:gd name="T9" fmla="*/ 0 h 52"/>
                <a:gd name="T10" fmla="*/ 25 w 51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2">
                  <a:moveTo>
                    <a:pt x="25" y="0"/>
                  </a:moveTo>
                  <a:lnTo>
                    <a:pt x="0" y="26"/>
                  </a:lnTo>
                  <a:lnTo>
                    <a:pt x="25" y="52"/>
                  </a:lnTo>
                  <a:lnTo>
                    <a:pt x="51" y="26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9" name="Line 97"/>
            <p:cNvSpPr>
              <a:spLocks noChangeShapeType="1"/>
            </p:cNvSpPr>
            <p:nvPr/>
          </p:nvSpPr>
          <p:spPr bwMode="auto">
            <a:xfrm flipV="1">
              <a:off x="4021018" y="1841636"/>
              <a:ext cx="0" cy="81915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" name="Line 98"/>
            <p:cNvSpPr>
              <a:spLocks noChangeShapeType="1"/>
            </p:cNvSpPr>
            <p:nvPr/>
          </p:nvSpPr>
          <p:spPr bwMode="auto">
            <a:xfrm flipH="1">
              <a:off x="1693743" y="2248036"/>
              <a:ext cx="2325688" cy="55403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Freeform 99"/>
            <p:cNvSpPr>
              <a:spLocks/>
            </p:cNvSpPr>
            <p:nvPr/>
          </p:nvSpPr>
          <p:spPr bwMode="auto">
            <a:xfrm>
              <a:off x="3978156" y="2208349"/>
              <a:ext cx="79375" cy="80963"/>
            </a:xfrm>
            <a:custGeom>
              <a:avLst/>
              <a:gdLst>
                <a:gd name="T0" fmla="*/ 26 w 50"/>
                <a:gd name="T1" fmla="*/ 51 h 51"/>
                <a:gd name="T2" fmla="*/ 50 w 50"/>
                <a:gd name="T3" fmla="*/ 25 h 51"/>
                <a:gd name="T4" fmla="*/ 26 w 50"/>
                <a:gd name="T5" fmla="*/ 0 h 51"/>
                <a:gd name="T6" fmla="*/ 0 w 50"/>
                <a:gd name="T7" fmla="*/ 25 h 51"/>
                <a:gd name="T8" fmla="*/ 26 w 50"/>
                <a:gd name="T9" fmla="*/ 51 h 51"/>
                <a:gd name="T10" fmla="*/ 26 w 50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51">
                  <a:moveTo>
                    <a:pt x="26" y="51"/>
                  </a:moveTo>
                  <a:lnTo>
                    <a:pt x="50" y="25"/>
                  </a:lnTo>
                  <a:lnTo>
                    <a:pt x="26" y="0"/>
                  </a:lnTo>
                  <a:lnTo>
                    <a:pt x="0" y="25"/>
                  </a:lnTo>
                  <a:lnTo>
                    <a:pt x="26" y="51"/>
                  </a:lnTo>
                  <a:lnTo>
                    <a:pt x="26" y="51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Line 113"/>
            <p:cNvSpPr>
              <a:spLocks noChangeShapeType="1"/>
            </p:cNvSpPr>
            <p:nvPr/>
          </p:nvSpPr>
          <p:spPr bwMode="auto">
            <a:xfrm flipV="1">
              <a:off x="3982918" y="2319474"/>
              <a:ext cx="0" cy="33337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3" name="Line 114"/>
            <p:cNvSpPr>
              <a:spLocks noChangeShapeType="1"/>
            </p:cNvSpPr>
            <p:nvPr/>
          </p:nvSpPr>
          <p:spPr bwMode="auto">
            <a:xfrm flipH="1">
              <a:off x="1701681" y="2486161"/>
              <a:ext cx="2278063" cy="315913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4" name="Freeform 115"/>
            <p:cNvSpPr>
              <a:spLocks/>
            </p:cNvSpPr>
            <p:nvPr/>
          </p:nvSpPr>
          <p:spPr bwMode="auto">
            <a:xfrm>
              <a:off x="3938468" y="2444886"/>
              <a:ext cx="82550" cy="82550"/>
            </a:xfrm>
            <a:custGeom>
              <a:avLst/>
              <a:gdLst>
                <a:gd name="T0" fmla="*/ 52 w 52"/>
                <a:gd name="T1" fmla="*/ 26 h 52"/>
                <a:gd name="T2" fmla="*/ 26 w 52"/>
                <a:gd name="T3" fmla="*/ 0 h 52"/>
                <a:gd name="T4" fmla="*/ 0 w 52"/>
                <a:gd name="T5" fmla="*/ 26 h 52"/>
                <a:gd name="T6" fmla="*/ 26 w 52"/>
                <a:gd name="T7" fmla="*/ 52 h 52"/>
                <a:gd name="T8" fmla="*/ 52 w 52"/>
                <a:gd name="T9" fmla="*/ 26 h 52"/>
                <a:gd name="T10" fmla="*/ 52 w 52"/>
                <a:gd name="T11" fmla="*/ 2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2">
                  <a:moveTo>
                    <a:pt x="52" y="26"/>
                  </a:moveTo>
                  <a:lnTo>
                    <a:pt x="26" y="0"/>
                  </a:lnTo>
                  <a:lnTo>
                    <a:pt x="0" y="26"/>
                  </a:lnTo>
                  <a:lnTo>
                    <a:pt x="26" y="52"/>
                  </a:lnTo>
                  <a:lnTo>
                    <a:pt x="52" y="26"/>
                  </a:lnTo>
                  <a:lnTo>
                    <a:pt x="52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1238422" y="2685883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1172700" y="240397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1172700" y="212206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1172700" y="184015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1535547" y="2882213"/>
              <a:ext cx="29055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J0</a:t>
              </a: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3823454" y="2882213"/>
              <a:ext cx="37702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1489904" y="3072097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109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105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113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3853911" y="3072097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98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</p:txBody>
        </p:sp>
        <p:sp>
          <p:nvSpPr>
            <p:cNvPr id="180" name="Line 75"/>
            <p:cNvSpPr>
              <a:spLocks noChangeShapeType="1"/>
            </p:cNvSpPr>
            <p:nvPr/>
          </p:nvSpPr>
          <p:spPr bwMode="auto">
            <a:xfrm flipH="1">
              <a:off x="1382373" y="3191934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1" name="Line 76"/>
            <p:cNvSpPr>
              <a:spLocks noChangeShapeType="1"/>
            </p:cNvSpPr>
            <p:nvPr/>
          </p:nvSpPr>
          <p:spPr bwMode="auto">
            <a:xfrm flipH="1">
              <a:off x="1382373" y="3348302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2" name="Line 77"/>
            <p:cNvSpPr>
              <a:spLocks noChangeShapeType="1"/>
            </p:cNvSpPr>
            <p:nvPr/>
          </p:nvSpPr>
          <p:spPr bwMode="auto">
            <a:xfrm flipH="1">
              <a:off x="1382373" y="3505200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1026263" y="3225191"/>
              <a:ext cx="26913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N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4048407" y="1783663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ATV/r : 11 %</a:t>
              </a: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4154206" y="1979901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RAL : 20 %</a:t>
              </a: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4037187" y="2178950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DRV/r : 14 %</a:t>
              </a:r>
            </a:p>
          </p:txBody>
        </p:sp>
      </p:grpSp>
      <p:sp>
        <p:nvSpPr>
          <p:cNvPr id="187" name="ZoneTexte 186"/>
          <p:cNvSpPr txBox="1"/>
          <p:nvPr/>
        </p:nvSpPr>
        <p:spPr>
          <a:xfrm>
            <a:off x="1221525" y="1928336"/>
            <a:ext cx="1513155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333399"/>
                </a:solidFill>
                <a:latin typeface="+mj-lt"/>
              </a:rPr>
              <a:t>Graisse périphérique</a:t>
            </a:r>
          </a:p>
        </p:txBody>
      </p:sp>
      <p:grpSp>
        <p:nvGrpSpPr>
          <p:cNvPr id="5" name="Groupe 208"/>
          <p:cNvGrpSpPr/>
          <p:nvPr/>
        </p:nvGrpSpPr>
        <p:grpSpPr>
          <a:xfrm>
            <a:off x="107504" y="3871498"/>
            <a:ext cx="3852821" cy="1842432"/>
            <a:chOff x="1026263" y="3871498"/>
            <a:chExt cx="3852821" cy="1842432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1437836" y="423903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Line 12"/>
            <p:cNvSpPr>
              <a:spLocks noChangeShapeType="1"/>
            </p:cNvSpPr>
            <p:nvPr/>
          </p:nvSpPr>
          <p:spPr bwMode="auto">
            <a:xfrm flipV="1">
              <a:off x="1507686" y="4021546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8" name="Line 13"/>
            <p:cNvSpPr>
              <a:spLocks noChangeShapeType="1"/>
            </p:cNvSpPr>
            <p:nvPr/>
          </p:nvSpPr>
          <p:spPr bwMode="auto">
            <a:xfrm>
              <a:off x="1437836" y="402154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 flipV="1">
              <a:off x="1507686" y="3873909"/>
              <a:ext cx="0" cy="14763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>
              <a:off x="1437836" y="467242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1" name="Line 16"/>
            <p:cNvSpPr>
              <a:spLocks noChangeShapeType="1"/>
            </p:cNvSpPr>
            <p:nvPr/>
          </p:nvSpPr>
          <p:spPr bwMode="auto">
            <a:xfrm flipV="1">
              <a:off x="1507686" y="4456521"/>
              <a:ext cx="0" cy="2159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>
              <a:off x="1437836" y="445652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Line 18"/>
            <p:cNvSpPr>
              <a:spLocks noChangeShapeType="1"/>
            </p:cNvSpPr>
            <p:nvPr/>
          </p:nvSpPr>
          <p:spPr bwMode="auto">
            <a:xfrm flipV="1">
              <a:off x="1507686" y="4239034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Line 19"/>
            <p:cNvSpPr>
              <a:spLocks noChangeShapeType="1"/>
            </p:cNvSpPr>
            <p:nvPr/>
          </p:nvSpPr>
          <p:spPr bwMode="auto">
            <a:xfrm flipV="1">
              <a:off x="1507686" y="4672421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H="1">
              <a:off x="1679136" y="4935946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 flipH="1">
              <a:off x="1507686" y="4889909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Line 43"/>
            <p:cNvSpPr>
              <a:spLocks noChangeShapeType="1"/>
            </p:cNvSpPr>
            <p:nvPr/>
          </p:nvSpPr>
          <p:spPr bwMode="auto">
            <a:xfrm flipV="1">
              <a:off x="4007998" y="4935946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 flipH="1">
              <a:off x="4007998" y="4935946"/>
              <a:ext cx="1793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 flipV="1">
              <a:off x="1679136" y="4935946"/>
              <a:ext cx="0" cy="635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>
              <a:off x="1437836" y="488990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Freeform 49"/>
            <p:cNvSpPr>
              <a:spLocks/>
            </p:cNvSpPr>
            <p:nvPr/>
          </p:nvSpPr>
          <p:spPr bwMode="auto">
            <a:xfrm>
              <a:off x="1507686" y="4889909"/>
              <a:ext cx="171450" cy="46038"/>
            </a:xfrm>
            <a:custGeom>
              <a:avLst/>
              <a:gdLst>
                <a:gd name="T0" fmla="*/ 108 w 108"/>
                <a:gd name="T1" fmla="*/ 29 h 29"/>
                <a:gd name="T2" fmla="*/ 0 w 108"/>
                <a:gd name="T3" fmla="*/ 29 h 29"/>
                <a:gd name="T4" fmla="*/ 0 w 108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108" y="29"/>
                  </a:move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" name="Line 78"/>
            <p:cNvSpPr>
              <a:spLocks noChangeShapeType="1"/>
            </p:cNvSpPr>
            <p:nvPr/>
          </p:nvSpPr>
          <p:spPr bwMode="auto">
            <a:xfrm flipV="1">
              <a:off x="4054036" y="4231096"/>
              <a:ext cx="0" cy="403225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3" name="Line 79"/>
            <p:cNvSpPr>
              <a:spLocks noChangeShapeType="1"/>
            </p:cNvSpPr>
            <p:nvPr/>
          </p:nvSpPr>
          <p:spPr bwMode="auto">
            <a:xfrm flipH="1">
              <a:off x="1693423" y="4434296"/>
              <a:ext cx="2359025" cy="4460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4" name="Freeform 87"/>
            <p:cNvSpPr>
              <a:spLocks/>
            </p:cNvSpPr>
            <p:nvPr/>
          </p:nvSpPr>
          <p:spPr bwMode="auto">
            <a:xfrm>
              <a:off x="4011173" y="4393021"/>
              <a:ext cx="82550" cy="82550"/>
            </a:xfrm>
            <a:custGeom>
              <a:avLst/>
              <a:gdLst>
                <a:gd name="T0" fmla="*/ 26 w 52"/>
                <a:gd name="T1" fmla="*/ 0 h 52"/>
                <a:gd name="T2" fmla="*/ 0 w 52"/>
                <a:gd name="T3" fmla="*/ 26 h 52"/>
                <a:gd name="T4" fmla="*/ 26 w 52"/>
                <a:gd name="T5" fmla="*/ 52 h 52"/>
                <a:gd name="T6" fmla="*/ 52 w 52"/>
                <a:gd name="T7" fmla="*/ 26 h 52"/>
                <a:gd name="T8" fmla="*/ 26 w 52"/>
                <a:gd name="T9" fmla="*/ 0 h 52"/>
                <a:gd name="T10" fmla="*/ 26 w 52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2">
                  <a:moveTo>
                    <a:pt x="26" y="0"/>
                  </a:moveTo>
                  <a:lnTo>
                    <a:pt x="0" y="26"/>
                  </a:lnTo>
                  <a:lnTo>
                    <a:pt x="26" y="52"/>
                  </a:lnTo>
                  <a:lnTo>
                    <a:pt x="52" y="26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5" name="Line 90"/>
            <p:cNvSpPr>
              <a:spLocks noChangeShapeType="1"/>
            </p:cNvSpPr>
            <p:nvPr/>
          </p:nvSpPr>
          <p:spPr bwMode="auto">
            <a:xfrm flipV="1">
              <a:off x="4020698" y="3938996"/>
              <a:ext cx="0" cy="65881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6" name="Line 93"/>
            <p:cNvSpPr>
              <a:spLocks noChangeShapeType="1"/>
            </p:cNvSpPr>
            <p:nvPr/>
          </p:nvSpPr>
          <p:spPr bwMode="auto">
            <a:xfrm flipH="1">
              <a:off x="1672786" y="4275546"/>
              <a:ext cx="2339975" cy="61436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Freeform 100"/>
            <p:cNvSpPr>
              <a:spLocks/>
            </p:cNvSpPr>
            <p:nvPr/>
          </p:nvSpPr>
          <p:spPr bwMode="auto">
            <a:xfrm>
              <a:off x="3979423" y="4229509"/>
              <a:ext cx="82550" cy="79375"/>
            </a:xfrm>
            <a:custGeom>
              <a:avLst/>
              <a:gdLst>
                <a:gd name="T0" fmla="*/ 26 w 52"/>
                <a:gd name="T1" fmla="*/ 50 h 50"/>
                <a:gd name="T2" fmla="*/ 52 w 52"/>
                <a:gd name="T3" fmla="*/ 26 h 50"/>
                <a:gd name="T4" fmla="*/ 26 w 52"/>
                <a:gd name="T5" fmla="*/ 0 h 50"/>
                <a:gd name="T6" fmla="*/ 0 w 52"/>
                <a:gd name="T7" fmla="*/ 26 h 50"/>
                <a:gd name="T8" fmla="*/ 26 w 52"/>
                <a:gd name="T9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52" y="26"/>
                  </a:lnTo>
                  <a:lnTo>
                    <a:pt x="26" y="0"/>
                  </a:lnTo>
                  <a:lnTo>
                    <a:pt x="0" y="26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8" name="Line 104"/>
            <p:cNvSpPr>
              <a:spLocks noChangeShapeType="1"/>
            </p:cNvSpPr>
            <p:nvPr/>
          </p:nvSpPr>
          <p:spPr bwMode="auto">
            <a:xfrm flipV="1">
              <a:off x="3982598" y="4532721"/>
              <a:ext cx="0" cy="1714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9" name="Line 105"/>
            <p:cNvSpPr>
              <a:spLocks noChangeShapeType="1"/>
            </p:cNvSpPr>
            <p:nvPr/>
          </p:nvSpPr>
          <p:spPr bwMode="auto">
            <a:xfrm flipV="1">
              <a:off x="3982598" y="4366034"/>
              <a:ext cx="0" cy="166688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0" name="Line 106"/>
            <p:cNvSpPr>
              <a:spLocks noChangeShapeType="1"/>
            </p:cNvSpPr>
            <p:nvPr/>
          </p:nvSpPr>
          <p:spPr bwMode="auto">
            <a:xfrm flipH="1">
              <a:off x="3982598" y="4532721"/>
              <a:ext cx="1588" cy="0"/>
            </a:xfrm>
            <a:prstGeom prst="line">
              <a:avLst/>
            </a:prstGeom>
            <a:noFill/>
            <a:ln w="26988">
              <a:solidFill>
                <a:srgbClr val="0099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1" name="Line 112"/>
            <p:cNvSpPr>
              <a:spLocks noChangeShapeType="1"/>
            </p:cNvSpPr>
            <p:nvPr/>
          </p:nvSpPr>
          <p:spPr bwMode="auto">
            <a:xfrm flipH="1">
              <a:off x="1688661" y="4532721"/>
              <a:ext cx="2293938" cy="357188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Freeform 116"/>
            <p:cNvSpPr>
              <a:spLocks/>
            </p:cNvSpPr>
            <p:nvPr/>
          </p:nvSpPr>
          <p:spPr bwMode="auto">
            <a:xfrm>
              <a:off x="3942911" y="4491446"/>
              <a:ext cx="80963" cy="82550"/>
            </a:xfrm>
            <a:custGeom>
              <a:avLst/>
              <a:gdLst>
                <a:gd name="T0" fmla="*/ 51 w 51"/>
                <a:gd name="T1" fmla="*/ 26 h 52"/>
                <a:gd name="T2" fmla="*/ 25 w 51"/>
                <a:gd name="T3" fmla="*/ 0 h 52"/>
                <a:gd name="T4" fmla="*/ 0 w 51"/>
                <a:gd name="T5" fmla="*/ 26 h 52"/>
                <a:gd name="T6" fmla="*/ 25 w 51"/>
                <a:gd name="T7" fmla="*/ 52 h 52"/>
                <a:gd name="T8" fmla="*/ 51 w 51"/>
                <a:gd name="T9" fmla="*/ 26 h 52"/>
                <a:gd name="T10" fmla="*/ 51 w 51"/>
                <a:gd name="T11" fmla="*/ 2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2">
                  <a:moveTo>
                    <a:pt x="51" y="26"/>
                  </a:moveTo>
                  <a:lnTo>
                    <a:pt x="25" y="0"/>
                  </a:lnTo>
                  <a:lnTo>
                    <a:pt x="0" y="26"/>
                  </a:lnTo>
                  <a:lnTo>
                    <a:pt x="25" y="52"/>
                  </a:lnTo>
                  <a:lnTo>
                    <a:pt x="51" y="26"/>
                  </a:lnTo>
                  <a:lnTo>
                    <a:pt x="51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1238422" y="4773718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1172700" y="4556190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1172700" y="4338661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1172700" y="412113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1172700" y="390360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1535546" y="4970048"/>
              <a:ext cx="29055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J0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3824255" y="4970048"/>
              <a:ext cx="375424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1489905" y="5159932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103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11</a:t>
              </a:r>
              <a:r>
                <a:rPr lang="fr-FR" sz="1000" dirty="0">
                  <a:solidFill>
                    <a:srgbClr val="000066"/>
                  </a:solidFill>
                  <a:latin typeface="+mj-lt"/>
                </a:rPr>
                <a:t>3</a:t>
              </a:r>
              <a:endParaRPr lang="fr-FR" sz="1000" dirty="0" smtClean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3853911" y="5159932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98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</p:txBody>
        </p:sp>
        <p:sp>
          <p:nvSpPr>
            <p:cNvPr id="199" name="Line 75"/>
            <p:cNvSpPr>
              <a:spLocks noChangeShapeType="1"/>
            </p:cNvSpPr>
            <p:nvPr/>
          </p:nvSpPr>
          <p:spPr bwMode="auto">
            <a:xfrm flipH="1">
              <a:off x="1382373" y="5279769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0" name="Line 76"/>
            <p:cNvSpPr>
              <a:spLocks noChangeShapeType="1"/>
            </p:cNvSpPr>
            <p:nvPr/>
          </p:nvSpPr>
          <p:spPr bwMode="auto">
            <a:xfrm flipH="1">
              <a:off x="1382373" y="5436137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1" name="Line 77"/>
            <p:cNvSpPr>
              <a:spLocks noChangeShapeType="1"/>
            </p:cNvSpPr>
            <p:nvPr/>
          </p:nvSpPr>
          <p:spPr bwMode="auto">
            <a:xfrm flipH="1">
              <a:off x="1382373" y="5602031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2" name="ZoneTexte 201"/>
            <p:cNvSpPr txBox="1"/>
            <p:nvPr/>
          </p:nvSpPr>
          <p:spPr>
            <a:xfrm>
              <a:off x="1026263" y="5313026"/>
              <a:ext cx="26913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N</a:t>
              </a:r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4048407" y="3871498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ATV/r : 16 %</a:t>
              </a:r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4154206" y="4067736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RAL : 29 %</a:t>
              </a:r>
            </a:p>
          </p:txBody>
        </p:sp>
        <p:sp>
          <p:nvSpPr>
            <p:cNvPr id="205" name="ZoneTexte 204"/>
            <p:cNvSpPr txBox="1"/>
            <p:nvPr/>
          </p:nvSpPr>
          <p:spPr>
            <a:xfrm>
              <a:off x="4037187" y="4266785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DRV/r : 21 %</a:t>
              </a:r>
            </a:p>
          </p:txBody>
        </p:sp>
      </p:grpSp>
      <p:sp>
        <p:nvSpPr>
          <p:cNvPr id="212" name="ZoneTexte 211"/>
          <p:cNvSpPr txBox="1"/>
          <p:nvPr/>
        </p:nvSpPr>
        <p:spPr>
          <a:xfrm>
            <a:off x="1193644" y="3761601"/>
            <a:ext cx="1383311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333399"/>
                </a:solidFill>
                <a:latin typeface="+mj-lt"/>
              </a:rPr>
              <a:t>Graisse tronculaire</a:t>
            </a:r>
          </a:p>
        </p:txBody>
      </p:sp>
      <p:grpSp>
        <p:nvGrpSpPr>
          <p:cNvPr id="6" name="Groupe 207"/>
          <p:cNvGrpSpPr/>
          <p:nvPr/>
        </p:nvGrpSpPr>
        <p:grpSpPr>
          <a:xfrm>
            <a:off x="5257800" y="2018130"/>
            <a:ext cx="3785477" cy="1868070"/>
            <a:chOff x="5257800" y="1842394"/>
            <a:chExt cx="3785477" cy="1868070"/>
          </a:xfrm>
        </p:grpSpPr>
        <p:sp>
          <p:nvSpPr>
            <p:cNvPr id="104" name="Line 20"/>
            <p:cNvSpPr>
              <a:spLocks noChangeShapeType="1"/>
            </p:cNvSpPr>
            <p:nvPr/>
          </p:nvSpPr>
          <p:spPr bwMode="auto">
            <a:xfrm>
              <a:off x="5840474" y="2926656"/>
              <a:ext cx="232886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5" name="Line 21"/>
            <p:cNvSpPr>
              <a:spLocks noChangeShapeType="1"/>
            </p:cNvSpPr>
            <p:nvPr/>
          </p:nvSpPr>
          <p:spPr bwMode="auto">
            <a:xfrm flipH="1">
              <a:off x="5669024" y="2882206"/>
              <a:ext cx="2676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6" name="Line 30"/>
            <p:cNvSpPr>
              <a:spLocks noChangeShapeType="1"/>
            </p:cNvSpPr>
            <p:nvPr/>
          </p:nvSpPr>
          <p:spPr bwMode="auto">
            <a:xfrm flipV="1">
              <a:off x="8169336" y="2926656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7" name="Line 31"/>
            <p:cNvSpPr>
              <a:spLocks noChangeShapeType="1"/>
            </p:cNvSpPr>
            <p:nvPr/>
          </p:nvSpPr>
          <p:spPr bwMode="auto">
            <a:xfrm flipV="1">
              <a:off x="5669024" y="1866206"/>
              <a:ext cx="0" cy="14446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Line 32"/>
            <p:cNvSpPr>
              <a:spLocks noChangeShapeType="1"/>
            </p:cNvSpPr>
            <p:nvPr/>
          </p:nvSpPr>
          <p:spPr bwMode="auto">
            <a:xfrm>
              <a:off x="5599174" y="2010669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33"/>
            <p:cNvSpPr>
              <a:spLocks noChangeShapeType="1"/>
            </p:cNvSpPr>
            <p:nvPr/>
          </p:nvSpPr>
          <p:spPr bwMode="auto">
            <a:xfrm flipV="1">
              <a:off x="5669024" y="2228156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 flipV="1">
              <a:off x="5669024" y="2445644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35"/>
            <p:cNvSpPr>
              <a:spLocks noChangeShapeType="1"/>
            </p:cNvSpPr>
            <p:nvPr/>
          </p:nvSpPr>
          <p:spPr bwMode="auto">
            <a:xfrm>
              <a:off x="5599174" y="2445644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Line 36"/>
            <p:cNvSpPr>
              <a:spLocks noChangeShapeType="1"/>
            </p:cNvSpPr>
            <p:nvPr/>
          </p:nvSpPr>
          <p:spPr bwMode="auto">
            <a:xfrm>
              <a:off x="5599174" y="2663131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37"/>
            <p:cNvSpPr>
              <a:spLocks noChangeShapeType="1"/>
            </p:cNvSpPr>
            <p:nvPr/>
          </p:nvSpPr>
          <p:spPr bwMode="auto">
            <a:xfrm>
              <a:off x="5599174" y="222815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Line 38"/>
            <p:cNvSpPr>
              <a:spLocks noChangeShapeType="1"/>
            </p:cNvSpPr>
            <p:nvPr/>
          </p:nvSpPr>
          <p:spPr bwMode="auto">
            <a:xfrm flipV="1">
              <a:off x="5669024" y="2010669"/>
              <a:ext cx="0" cy="2174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Freeform 39"/>
            <p:cNvSpPr>
              <a:spLocks/>
            </p:cNvSpPr>
            <p:nvPr/>
          </p:nvSpPr>
          <p:spPr bwMode="auto">
            <a:xfrm>
              <a:off x="5669024" y="2882206"/>
              <a:ext cx="171450" cy="44450"/>
            </a:xfrm>
            <a:custGeom>
              <a:avLst/>
              <a:gdLst>
                <a:gd name="T0" fmla="*/ 108 w 108"/>
                <a:gd name="T1" fmla="*/ 28 h 28"/>
                <a:gd name="T2" fmla="*/ 0 w 108"/>
                <a:gd name="T3" fmla="*/ 28 h 28"/>
                <a:gd name="T4" fmla="*/ 0 w 108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8">
                  <a:moveTo>
                    <a:pt x="108" y="28"/>
                  </a:move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Line 40"/>
            <p:cNvSpPr>
              <a:spLocks noChangeShapeType="1"/>
            </p:cNvSpPr>
            <p:nvPr/>
          </p:nvSpPr>
          <p:spPr bwMode="auto">
            <a:xfrm>
              <a:off x="5599174" y="2882206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Line 41"/>
            <p:cNvSpPr>
              <a:spLocks noChangeShapeType="1"/>
            </p:cNvSpPr>
            <p:nvPr/>
          </p:nvSpPr>
          <p:spPr bwMode="auto">
            <a:xfrm flipV="1">
              <a:off x="5840474" y="2926656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8" name="Line 42"/>
            <p:cNvSpPr>
              <a:spLocks noChangeShapeType="1"/>
            </p:cNvSpPr>
            <p:nvPr/>
          </p:nvSpPr>
          <p:spPr bwMode="auto">
            <a:xfrm flipV="1">
              <a:off x="5669024" y="2663131"/>
              <a:ext cx="0" cy="21907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Line 60"/>
            <p:cNvSpPr>
              <a:spLocks noChangeShapeType="1"/>
            </p:cNvSpPr>
            <p:nvPr/>
          </p:nvSpPr>
          <p:spPr bwMode="auto">
            <a:xfrm>
              <a:off x="8169336" y="2926656"/>
              <a:ext cx="1762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0" name="Line 81"/>
            <p:cNvSpPr>
              <a:spLocks noChangeShapeType="1"/>
            </p:cNvSpPr>
            <p:nvPr/>
          </p:nvSpPr>
          <p:spPr bwMode="auto">
            <a:xfrm flipV="1">
              <a:off x="8193149" y="2190056"/>
              <a:ext cx="0" cy="4841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1" name="Line 83"/>
            <p:cNvSpPr>
              <a:spLocks noChangeShapeType="1"/>
            </p:cNvSpPr>
            <p:nvPr/>
          </p:nvSpPr>
          <p:spPr bwMode="auto">
            <a:xfrm flipH="1">
              <a:off x="5848411" y="2432944"/>
              <a:ext cx="2343150" cy="449263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2" name="Freeform 89"/>
            <p:cNvSpPr>
              <a:spLocks/>
            </p:cNvSpPr>
            <p:nvPr/>
          </p:nvSpPr>
          <p:spPr bwMode="auto">
            <a:xfrm>
              <a:off x="8153461" y="2394844"/>
              <a:ext cx="79375" cy="79375"/>
            </a:xfrm>
            <a:custGeom>
              <a:avLst/>
              <a:gdLst>
                <a:gd name="T0" fmla="*/ 24 w 50"/>
                <a:gd name="T1" fmla="*/ 0 h 50"/>
                <a:gd name="T2" fmla="*/ 0 w 50"/>
                <a:gd name="T3" fmla="*/ 24 h 50"/>
                <a:gd name="T4" fmla="*/ 24 w 50"/>
                <a:gd name="T5" fmla="*/ 50 h 50"/>
                <a:gd name="T6" fmla="*/ 50 w 50"/>
                <a:gd name="T7" fmla="*/ 24 h 50"/>
                <a:gd name="T8" fmla="*/ 24 w 50"/>
                <a:gd name="T9" fmla="*/ 0 h 50"/>
                <a:gd name="T10" fmla="*/ 24 w 50"/>
                <a:gd name="T1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50">
                  <a:moveTo>
                    <a:pt x="24" y="0"/>
                  </a:moveTo>
                  <a:lnTo>
                    <a:pt x="0" y="24"/>
                  </a:lnTo>
                  <a:lnTo>
                    <a:pt x="24" y="50"/>
                  </a:lnTo>
                  <a:lnTo>
                    <a:pt x="50" y="24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3" name="Line 95"/>
            <p:cNvSpPr>
              <a:spLocks noChangeShapeType="1"/>
            </p:cNvSpPr>
            <p:nvPr/>
          </p:nvSpPr>
          <p:spPr bwMode="auto">
            <a:xfrm flipH="1">
              <a:off x="5857936" y="2334519"/>
              <a:ext cx="2300288" cy="54768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4" name="Line 96"/>
            <p:cNvSpPr>
              <a:spLocks noChangeShapeType="1"/>
            </p:cNvSpPr>
            <p:nvPr/>
          </p:nvSpPr>
          <p:spPr bwMode="auto">
            <a:xfrm flipV="1">
              <a:off x="8159811" y="2020194"/>
              <a:ext cx="0" cy="625475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5" name="Freeform 102"/>
            <p:cNvSpPr>
              <a:spLocks/>
            </p:cNvSpPr>
            <p:nvPr/>
          </p:nvSpPr>
          <p:spPr bwMode="auto">
            <a:xfrm>
              <a:off x="8116949" y="2296419"/>
              <a:ext cx="80963" cy="79375"/>
            </a:xfrm>
            <a:custGeom>
              <a:avLst/>
              <a:gdLst>
                <a:gd name="T0" fmla="*/ 26 w 51"/>
                <a:gd name="T1" fmla="*/ 50 h 50"/>
                <a:gd name="T2" fmla="*/ 51 w 51"/>
                <a:gd name="T3" fmla="*/ 26 h 50"/>
                <a:gd name="T4" fmla="*/ 26 w 51"/>
                <a:gd name="T5" fmla="*/ 0 h 50"/>
                <a:gd name="T6" fmla="*/ 0 w 51"/>
                <a:gd name="T7" fmla="*/ 24 h 50"/>
                <a:gd name="T8" fmla="*/ 26 w 51"/>
                <a:gd name="T9" fmla="*/ 50 h 50"/>
                <a:gd name="T10" fmla="*/ 26 w 51"/>
                <a:gd name="T1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0">
                  <a:moveTo>
                    <a:pt x="26" y="50"/>
                  </a:moveTo>
                  <a:lnTo>
                    <a:pt x="51" y="26"/>
                  </a:lnTo>
                  <a:lnTo>
                    <a:pt x="26" y="0"/>
                  </a:lnTo>
                  <a:lnTo>
                    <a:pt x="0" y="24"/>
                  </a:lnTo>
                  <a:lnTo>
                    <a:pt x="26" y="50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6" name="Line 103"/>
            <p:cNvSpPr>
              <a:spLocks noChangeShapeType="1"/>
            </p:cNvSpPr>
            <p:nvPr/>
          </p:nvSpPr>
          <p:spPr bwMode="auto">
            <a:xfrm flipV="1">
              <a:off x="8121711" y="2393256"/>
              <a:ext cx="0" cy="252413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7" name="Line 109"/>
            <p:cNvSpPr>
              <a:spLocks noChangeShapeType="1"/>
            </p:cNvSpPr>
            <p:nvPr/>
          </p:nvSpPr>
          <p:spPr bwMode="auto">
            <a:xfrm flipH="1">
              <a:off x="5867461" y="2393256"/>
              <a:ext cx="2254250" cy="4889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8" name="Line 110"/>
            <p:cNvSpPr>
              <a:spLocks noChangeShapeType="1"/>
            </p:cNvSpPr>
            <p:nvPr/>
          </p:nvSpPr>
          <p:spPr bwMode="auto">
            <a:xfrm flipV="1">
              <a:off x="8121711" y="2129731"/>
              <a:ext cx="0" cy="26352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9" name="Freeform 118"/>
            <p:cNvSpPr>
              <a:spLocks/>
            </p:cNvSpPr>
            <p:nvPr/>
          </p:nvSpPr>
          <p:spPr bwMode="auto">
            <a:xfrm>
              <a:off x="8082024" y="2351981"/>
              <a:ext cx="80963" cy="80963"/>
            </a:xfrm>
            <a:custGeom>
              <a:avLst/>
              <a:gdLst>
                <a:gd name="T0" fmla="*/ 51 w 51"/>
                <a:gd name="T1" fmla="*/ 26 h 51"/>
                <a:gd name="T2" fmla="*/ 25 w 51"/>
                <a:gd name="T3" fmla="*/ 0 h 51"/>
                <a:gd name="T4" fmla="*/ 0 w 51"/>
                <a:gd name="T5" fmla="*/ 26 h 51"/>
                <a:gd name="T6" fmla="*/ 25 w 51"/>
                <a:gd name="T7" fmla="*/ 51 h 51"/>
                <a:gd name="T8" fmla="*/ 51 w 51"/>
                <a:gd name="T9" fmla="*/ 26 h 51"/>
                <a:gd name="T10" fmla="*/ 51 w 51"/>
                <a:gd name="T11" fmla="*/ 26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1">
                  <a:moveTo>
                    <a:pt x="51" y="26"/>
                  </a:moveTo>
                  <a:lnTo>
                    <a:pt x="25" y="0"/>
                  </a:lnTo>
                  <a:lnTo>
                    <a:pt x="0" y="26"/>
                  </a:lnTo>
                  <a:lnTo>
                    <a:pt x="25" y="51"/>
                  </a:lnTo>
                  <a:lnTo>
                    <a:pt x="51" y="26"/>
                  </a:lnTo>
                  <a:lnTo>
                    <a:pt x="51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5402615" y="2744614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5336893" y="253282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5336893" y="232104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5336893" y="2109256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5336893" y="1897470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5699740" y="2940944"/>
              <a:ext cx="29055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J0</a:t>
              </a:r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7987647" y="2940944"/>
              <a:ext cx="37702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5654098" y="3156466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104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8018104" y="3156466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95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</p:txBody>
        </p:sp>
        <p:sp>
          <p:nvSpPr>
            <p:cNvPr id="162" name="Line 75"/>
            <p:cNvSpPr>
              <a:spLocks noChangeShapeType="1"/>
            </p:cNvSpPr>
            <p:nvPr/>
          </p:nvSpPr>
          <p:spPr bwMode="auto">
            <a:xfrm flipH="1">
              <a:off x="5546566" y="3276303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" name="Line 76"/>
            <p:cNvSpPr>
              <a:spLocks noChangeShapeType="1"/>
            </p:cNvSpPr>
            <p:nvPr/>
          </p:nvSpPr>
          <p:spPr bwMode="auto">
            <a:xfrm flipH="1">
              <a:off x="5546566" y="3429000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" name="Line 77"/>
            <p:cNvSpPr>
              <a:spLocks noChangeShapeType="1"/>
            </p:cNvSpPr>
            <p:nvPr/>
          </p:nvSpPr>
          <p:spPr bwMode="auto">
            <a:xfrm flipH="1">
              <a:off x="5546566" y="3581400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5257800" y="3309560"/>
              <a:ext cx="26913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N</a:t>
              </a: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8212600" y="1842394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ATV/r : 23 %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8318399" y="2038632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RAL : 25 %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8201380" y="2237681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DRV/r : 20 %</a:t>
              </a:r>
            </a:p>
          </p:txBody>
        </p:sp>
      </p:grpSp>
      <p:sp>
        <p:nvSpPr>
          <p:cNvPr id="213" name="ZoneTexte 212"/>
          <p:cNvSpPr txBox="1"/>
          <p:nvPr/>
        </p:nvSpPr>
        <p:spPr>
          <a:xfrm>
            <a:off x="5715000" y="1928336"/>
            <a:ext cx="2325802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333399"/>
                </a:solidFill>
                <a:latin typeface="+mj-lt"/>
              </a:rPr>
              <a:t>Graisse abdominale sous-cutanée</a:t>
            </a:r>
          </a:p>
        </p:txBody>
      </p:sp>
      <p:grpSp>
        <p:nvGrpSpPr>
          <p:cNvPr id="7" name="Groupe 210"/>
          <p:cNvGrpSpPr/>
          <p:nvPr/>
        </p:nvGrpSpPr>
        <p:grpSpPr>
          <a:xfrm>
            <a:off x="5293463" y="3865345"/>
            <a:ext cx="3791129" cy="1868070"/>
            <a:chOff x="5293463" y="3865345"/>
            <a:chExt cx="3791129" cy="1868070"/>
          </a:xfrm>
        </p:grpSpPr>
        <p:sp>
          <p:nvSpPr>
            <p:cNvPr id="74" name="Line 22"/>
            <p:cNvSpPr>
              <a:spLocks noChangeShapeType="1"/>
            </p:cNvSpPr>
            <p:nvPr/>
          </p:nvSpPr>
          <p:spPr bwMode="auto">
            <a:xfrm>
              <a:off x="5876806" y="4936907"/>
              <a:ext cx="23304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5" name="Line 23"/>
            <p:cNvSpPr>
              <a:spLocks noChangeShapeType="1"/>
            </p:cNvSpPr>
            <p:nvPr/>
          </p:nvSpPr>
          <p:spPr bwMode="auto">
            <a:xfrm flipH="1">
              <a:off x="5705356" y="4890870"/>
              <a:ext cx="26797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Line 26"/>
            <p:cNvSpPr>
              <a:spLocks noChangeShapeType="1"/>
            </p:cNvSpPr>
            <p:nvPr/>
          </p:nvSpPr>
          <p:spPr bwMode="auto">
            <a:xfrm flipV="1">
              <a:off x="5705356" y="4713070"/>
              <a:ext cx="0" cy="177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Freeform 27"/>
            <p:cNvSpPr>
              <a:spLocks/>
            </p:cNvSpPr>
            <p:nvPr/>
          </p:nvSpPr>
          <p:spPr bwMode="auto">
            <a:xfrm>
              <a:off x="5705356" y="4890870"/>
              <a:ext cx="171450" cy="46038"/>
            </a:xfrm>
            <a:custGeom>
              <a:avLst/>
              <a:gdLst>
                <a:gd name="T0" fmla="*/ 108 w 108"/>
                <a:gd name="T1" fmla="*/ 29 h 29"/>
                <a:gd name="T2" fmla="*/ 0 w 108"/>
                <a:gd name="T3" fmla="*/ 29 h 29"/>
                <a:gd name="T4" fmla="*/ 0 w 108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29">
                  <a:moveTo>
                    <a:pt x="108" y="29"/>
                  </a:move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8" name="Line 28"/>
            <p:cNvSpPr>
              <a:spLocks noChangeShapeType="1"/>
            </p:cNvSpPr>
            <p:nvPr/>
          </p:nvSpPr>
          <p:spPr bwMode="auto">
            <a:xfrm>
              <a:off x="5635506" y="489087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9" name="Line 29"/>
            <p:cNvSpPr>
              <a:spLocks noChangeShapeType="1"/>
            </p:cNvSpPr>
            <p:nvPr/>
          </p:nvSpPr>
          <p:spPr bwMode="auto">
            <a:xfrm flipV="1">
              <a:off x="5876806" y="4936907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0" name="Line 44"/>
            <p:cNvSpPr>
              <a:spLocks noChangeShapeType="1"/>
            </p:cNvSpPr>
            <p:nvPr/>
          </p:nvSpPr>
          <p:spPr bwMode="auto">
            <a:xfrm>
              <a:off x="8207256" y="4936907"/>
              <a:ext cx="1778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1" name="Line 45"/>
            <p:cNvSpPr>
              <a:spLocks noChangeShapeType="1"/>
            </p:cNvSpPr>
            <p:nvPr/>
          </p:nvSpPr>
          <p:spPr bwMode="auto">
            <a:xfrm flipV="1">
              <a:off x="8207256" y="4936907"/>
              <a:ext cx="0" cy="619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2" name="Line 50"/>
            <p:cNvSpPr>
              <a:spLocks noChangeShapeType="1"/>
            </p:cNvSpPr>
            <p:nvPr/>
          </p:nvSpPr>
          <p:spPr bwMode="auto">
            <a:xfrm>
              <a:off x="5635506" y="399552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3" name="Line 51"/>
            <p:cNvSpPr>
              <a:spLocks noChangeShapeType="1"/>
            </p:cNvSpPr>
            <p:nvPr/>
          </p:nvSpPr>
          <p:spPr bwMode="auto">
            <a:xfrm flipV="1">
              <a:off x="5705356" y="3874870"/>
              <a:ext cx="0" cy="12065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4" name="Line 52"/>
            <p:cNvSpPr>
              <a:spLocks noChangeShapeType="1"/>
            </p:cNvSpPr>
            <p:nvPr/>
          </p:nvSpPr>
          <p:spPr bwMode="auto">
            <a:xfrm>
              <a:off x="5635506" y="4533682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5" name="Line 53"/>
            <p:cNvSpPr>
              <a:spLocks noChangeShapeType="1"/>
            </p:cNvSpPr>
            <p:nvPr/>
          </p:nvSpPr>
          <p:spPr bwMode="auto">
            <a:xfrm flipV="1">
              <a:off x="5705356" y="4533682"/>
              <a:ext cx="0" cy="1793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6" name="Line 54"/>
            <p:cNvSpPr>
              <a:spLocks noChangeShapeType="1"/>
            </p:cNvSpPr>
            <p:nvPr/>
          </p:nvSpPr>
          <p:spPr bwMode="auto">
            <a:xfrm flipV="1">
              <a:off x="5705356" y="4355882"/>
              <a:ext cx="0" cy="177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7" name="Line 55"/>
            <p:cNvSpPr>
              <a:spLocks noChangeShapeType="1"/>
            </p:cNvSpPr>
            <p:nvPr/>
          </p:nvSpPr>
          <p:spPr bwMode="auto">
            <a:xfrm>
              <a:off x="5635506" y="4713070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8" name="Line 56"/>
            <p:cNvSpPr>
              <a:spLocks noChangeShapeType="1"/>
            </p:cNvSpPr>
            <p:nvPr/>
          </p:nvSpPr>
          <p:spPr bwMode="auto">
            <a:xfrm>
              <a:off x="5635506" y="4355882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9" name="Line 57"/>
            <p:cNvSpPr>
              <a:spLocks noChangeShapeType="1"/>
            </p:cNvSpPr>
            <p:nvPr/>
          </p:nvSpPr>
          <p:spPr bwMode="auto">
            <a:xfrm flipV="1">
              <a:off x="5705356" y="4176495"/>
              <a:ext cx="0" cy="1793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0" name="Line 58"/>
            <p:cNvSpPr>
              <a:spLocks noChangeShapeType="1"/>
            </p:cNvSpPr>
            <p:nvPr/>
          </p:nvSpPr>
          <p:spPr bwMode="auto">
            <a:xfrm>
              <a:off x="5635506" y="4176495"/>
              <a:ext cx="698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1" name="Line 59"/>
            <p:cNvSpPr>
              <a:spLocks noChangeShapeType="1"/>
            </p:cNvSpPr>
            <p:nvPr/>
          </p:nvSpPr>
          <p:spPr bwMode="auto">
            <a:xfrm flipV="1">
              <a:off x="5705356" y="3995520"/>
              <a:ext cx="0" cy="18097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2" name="Line 80"/>
            <p:cNvSpPr>
              <a:spLocks noChangeShapeType="1"/>
            </p:cNvSpPr>
            <p:nvPr/>
          </p:nvSpPr>
          <p:spPr bwMode="auto">
            <a:xfrm flipV="1">
              <a:off x="8250118" y="4111407"/>
              <a:ext cx="0" cy="51593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3" name="Line 82"/>
            <p:cNvSpPr>
              <a:spLocks noChangeShapeType="1"/>
            </p:cNvSpPr>
            <p:nvPr/>
          </p:nvSpPr>
          <p:spPr bwMode="auto">
            <a:xfrm flipH="1">
              <a:off x="5876806" y="4371757"/>
              <a:ext cx="2365375" cy="509588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4" name="Freeform 88"/>
            <p:cNvSpPr>
              <a:spLocks/>
            </p:cNvSpPr>
            <p:nvPr/>
          </p:nvSpPr>
          <p:spPr bwMode="auto">
            <a:xfrm>
              <a:off x="8204081" y="4330482"/>
              <a:ext cx="79375" cy="80963"/>
            </a:xfrm>
            <a:custGeom>
              <a:avLst/>
              <a:gdLst>
                <a:gd name="T0" fmla="*/ 24 w 50"/>
                <a:gd name="T1" fmla="*/ 0 h 51"/>
                <a:gd name="T2" fmla="*/ 0 w 50"/>
                <a:gd name="T3" fmla="*/ 26 h 51"/>
                <a:gd name="T4" fmla="*/ 26 w 50"/>
                <a:gd name="T5" fmla="*/ 51 h 51"/>
                <a:gd name="T6" fmla="*/ 50 w 50"/>
                <a:gd name="T7" fmla="*/ 26 h 51"/>
                <a:gd name="T8" fmla="*/ 24 w 50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1">
                  <a:moveTo>
                    <a:pt x="24" y="0"/>
                  </a:moveTo>
                  <a:lnTo>
                    <a:pt x="0" y="26"/>
                  </a:lnTo>
                  <a:lnTo>
                    <a:pt x="26" y="51"/>
                  </a:lnTo>
                  <a:lnTo>
                    <a:pt x="50" y="2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 flipV="1">
              <a:off x="8213606" y="4311432"/>
              <a:ext cx="0" cy="35560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6" name="Line 92"/>
            <p:cNvSpPr>
              <a:spLocks noChangeShapeType="1"/>
            </p:cNvSpPr>
            <p:nvPr/>
          </p:nvSpPr>
          <p:spPr bwMode="auto">
            <a:xfrm flipV="1">
              <a:off x="8213606" y="3944720"/>
              <a:ext cx="0" cy="366713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7" name="Line 94"/>
            <p:cNvSpPr>
              <a:spLocks noChangeShapeType="1"/>
            </p:cNvSpPr>
            <p:nvPr/>
          </p:nvSpPr>
          <p:spPr bwMode="auto">
            <a:xfrm flipH="1">
              <a:off x="5865693" y="4311432"/>
              <a:ext cx="2347913" cy="579438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8" name="Freeform 101"/>
            <p:cNvSpPr>
              <a:spLocks/>
            </p:cNvSpPr>
            <p:nvPr/>
          </p:nvSpPr>
          <p:spPr bwMode="auto">
            <a:xfrm>
              <a:off x="8175506" y="4270157"/>
              <a:ext cx="79375" cy="80963"/>
            </a:xfrm>
            <a:custGeom>
              <a:avLst/>
              <a:gdLst>
                <a:gd name="T0" fmla="*/ 26 w 50"/>
                <a:gd name="T1" fmla="*/ 51 h 51"/>
                <a:gd name="T2" fmla="*/ 50 w 50"/>
                <a:gd name="T3" fmla="*/ 26 h 51"/>
                <a:gd name="T4" fmla="*/ 24 w 50"/>
                <a:gd name="T5" fmla="*/ 0 h 51"/>
                <a:gd name="T6" fmla="*/ 0 w 50"/>
                <a:gd name="T7" fmla="*/ 26 h 51"/>
                <a:gd name="T8" fmla="*/ 26 w 50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1">
                  <a:moveTo>
                    <a:pt x="26" y="51"/>
                  </a:moveTo>
                  <a:lnTo>
                    <a:pt x="50" y="26"/>
                  </a:lnTo>
                  <a:lnTo>
                    <a:pt x="24" y="0"/>
                  </a:lnTo>
                  <a:lnTo>
                    <a:pt x="0" y="26"/>
                  </a:lnTo>
                  <a:lnTo>
                    <a:pt x="26" y="51"/>
                  </a:lnTo>
                  <a:close/>
                </a:path>
              </a:pathLst>
            </a:custGeom>
            <a:solidFill>
              <a:srgbClr val="007F00"/>
            </a:solidFill>
            <a:ln w="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9" name="Line 107"/>
            <p:cNvSpPr>
              <a:spLocks noChangeShapeType="1"/>
            </p:cNvSpPr>
            <p:nvPr/>
          </p:nvSpPr>
          <p:spPr bwMode="auto">
            <a:xfrm flipV="1">
              <a:off x="8172331" y="3922495"/>
              <a:ext cx="0" cy="4254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0" name="Line 108"/>
            <p:cNvSpPr>
              <a:spLocks noChangeShapeType="1"/>
            </p:cNvSpPr>
            <p:nvPr/>
          </p:nvSpPr>
          <p:spPr bwMode="auto">
            <a:xfrm flipV="1">
              <a:off x="8172331" y="4347945"/>
              <a:ext cx="0" cy="41275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1" name="Line 111"/>
            <p:cNvSpPr>
              <a:spLocks noChangeShapeType="1"/>
            </p:cNvSpPr>
            <p:nvPr/>
          </p:nvSpPr>
          <p:spPr bwMode="auto">
            <a:xfrm flipH="1">
              <a:off x="5867281" y="4347945"/>
              <a:ext cx="2305050" cy="542925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2" name="Freeform 117"/>
            <p:cNvSpPr>
              <a:spLocks/>
            </p:cNvSpPr>
            <p:nvPr/>
          </p:nvSpPr>
          <p:spPr bwMode="auto">
            <a:xfrm>
              <a:off x="8134231" y="4309845"/>
              <a:ext cx="79375" cy="79375"/>
            </a:xfrm>
            <a:custGeom>
              <a:avLst/>
              <a:gdLst>
                <a:gd name="T0" fmla="*/ 50 w 50"/>
                <a:gd name="T1" fmla="*/ 26 h 50"/>
                <a:gd name="T2" fmla="*/ 24 w 50"/>
                <a:gd name="T3" fmla="*/ 0 h 50"/>
                <a:gd name="T4" fmla="*/ 0 w 50"/>
                <a:gd name="T5" fmla="*/ 24 h 50"/>
                <a:gd name="T6" fmla="*/ 26 w 50"/>
                <a:gd name="T7" fmla="*/ 50 h 50"/>
                <a:gd name="T8" fmla="*/ 50 w 50"/>
                <a:gd name="T9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0">
                  <a:moveTo>
                    <a:pt x="50" y="26"/>
                  </a:moveTo>
                  <a:lnTo>
                    <a:pt x="24" y="0"/>
                  </a:lnTo>
                  <a:lnTo>
                    <a:pt x="0" y="24"/>
                  </a:lnTo>
                  <a:lnTo>
                    <a:pt x="26" y="50"/>
                  </a:lnTo>
                  <a:lnTo>
                    <a:pt x="50" y="26"/>
                  </a:lnTo>
                  <a:close/>
                </a:path>
              </a:pathLst>
            </a:custGeom>
            <a:solidFill>
              <a:srgbClr val="323298"/>
            </a:solidFill>
            <a:ln w="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5443930" y="4767565"/>
              <a:ext cx="250390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5378208" y="4589115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5378208" y="4410667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20</a:t>
              </a:r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5378208" y="4232219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30</a:t>
              </a:r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378208" y="4053771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40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5378208" y="3875323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5741055" y="4963895"/>
              <a:ext cx="29055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J0</a:t>
              </a: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8028962" y="4963895"/>
              <a:ext cx="37702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5695413" y="5179417"/>
              <a:ext cx="381835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105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112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8059419" y="5179417"/>
              <a:ext cx="316112" cy="553998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97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95</a:t>
              </a:r>
            </a:p>
            <a:p>
              <a:pPr algn="ct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94</a:t>
              </a:r>
            </a:p>
          </p:txBody>
        </p:sp>
        <p:sp>
          <p:nvSpPr>
            <p:cNvPr id="140" name="Line 75"/>
            <p:cNvSpPr>
              <a:spLocks noChangeShapeType="1"/>
            </p:cNvSpPr>
            <p:nvPr/>
          </p:nvSpPr>
          <p:spPr bwMode="auto">
            <a:xfrm flipH="1">
              <a:off x="5587881" y="5299254"/>
              <a:ext cx="158750" cy="0"/>
            </a:xfrm>
            <a:prstGeom prst="line">
              <a:avLst/>
            </a:prstGeom>
            <a:noFill/>
            <a:ln w="26988">
              <a:solidFill>
                <a:srgbClr val="32329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1" name="Line 76"/>
            <p:cNvSpPr>
              <a:spLocks noChangeShapeType="1"/>
            </p:cNvSpPr>
            <p:nvPr/>
          </p:nvSpPr>
          <p:spPr bwMode="auto">
            <a:xfrm flipH="1">
              <a:off x="5587881" y="5455622"/>
              <a:ext cx="158750" cy="0"/>
            </a:xfrm>
            <a:prstGeom prst="line">
              <a:avLst/>
            </a:prstGeom>
            <a:noFill/>
            <a:ln w="26988">
              <a:solidFill>
                <a:srgbClr val="00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2" name="Line 77"/>
            <p:cNvSpPr>
              <a:spLocks noChangeShapeType="1"/>
            </p:cNvSpPr>
            <p:nvPr/>
          </p:nvSpPr>
          <p:spPr bwMode="auto">
            <a:xfrm flipH="1">
              <a:off x="5587881" y="5611991"/>
              <a:ext cx="158750" cy="0"/>
            </a:xfrm>
            <a:prstGeom prst="line">
              <a:avLst/>
            </a:prstGeom>
            <a:noFill/>
            <a:ln w="26988">
              <a:solidFill>
                <a:srgbClr val="C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5293463" y="5332511"/>
              <a:ext cx="26913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N</a:t>
              </a:r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8253915" y="3865345"/>
              <a:ext cx="83067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ATV/r : 31 %</a:t>
              </a: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8359714" y="4061583"/>
              <a:ext cx="7248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RAL : 33 %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8242695" y="4260632"/>
              <a:ext cx="841897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DRV/r : 29 %</a:t>
              </a:r>
            </a:p>
          </p:txBody>
        </p:sp>
      </p:grpSp>
      <p:sp>
        <p:nvSpPr>
          <p:cNvPr id="214" name="ZoneTexte 213"/>
          <p:cNvSpPr txBox="1"/>
          <p:nvPr/>
        </p:nvSpPr>
        <p:spPr>
          <a:xfrm>
            <a:off x="6016124" y="3761601"/>
            <a:ext cx="2034707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333399"/>
                </a:solidFill>
                <a:latin typeface="+mj-lt"/>
              </a:rPr>
              <a:t>Graisse abdominale viscérale</a:t>
            </a:r>
          </a:p>
        </p:txBody>
      </p:sp>
      <p:grpSp>
        <p:nvGrpSpPr>
          <p:cNvPr id="10" name="Groupe 205"/>
          <p:cNvGrpSpPr/>
          <p:nvPr/>
        </p:nvGrpSpPr>
        <p:grpSpPr>
          <a:xfrm>
            <a:off x="4138627" y="2849980"/>
            <a:ext cx="866746" cy="916709"/>
            <a:chOff x="4301348" y="1849973"/>
            <a:chExt cx="866746" cy="916709"/>
          </a:xfrm>
        </p:grpSpPr>
        <p:sp>
          <p:nvSpPr>
            <p:cNvPr id="216" name="AutoShape 165"/>
            <p:cNvSpPr>
              <a:spLocks noChangeArrowheads="1"/>
            </p:cNvSpPr>
            <p:nvPr/>
          </p:nvSpPr>
          <p:spPr bwMode="auto">
            <a:xfrm>
              <a:off x="4301348" y="1849973"/>
              <a:ext cx="866746" cy="9167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217" name="Line 59"/>
            <p:cNvSpPr>
              <a:spLocks noChangeShapeType="1"/>
            </p:cNvSpPr>
            <p:nvPr/>
          </p:nvSpPr>
          <p:spPr bwMode="auto">
            <a:xfrm>
              <a:off x="4354513" y="2330450"/>
              <a:ext cx="188912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8" name="Line 60"/>
            <p:cNvSpPr>
              <a:spLocks noChangeShapeType="1"/>
            </p:cNvSpPr>
            <p:nvPr/>
          </p:nvSpPr>
          <p:spPr bwMode="auto">
            <a:xfrm>
              <a:off x="4354513" y="2012950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9" name="Line 61"/>
            <p:cNvSpPr>
              <a:spLocks noChangeShapeType="1"/>
            </p:cNvSpPr>
            <p:nvPr/>
          </p:nvSpPr>
          <p:spPr bwMode="auto">
            <a:xfrm flipH="1">
              <a:off x="4354513" y="2635250"/>
              <a:ext cx="188912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0" name="Rectangle 130"/>
            <p:cNvSpPr>
              <a:spLocks noChangeArrowheads="1"/>
            </p:cNvSpPr>
            <p:nvPr/>
          </p:nvSpPr>
          <p:spPr bwMode="auto">
            <a:xfrm>
              <a:off x="4605338" y="1905000"/>
              <a:ext cx="42159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23298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221" name="Rectangle 131"/>
            <p:cNvSpPr>
              <a:spLocks noChangeArrowheads="1"/>
            </p:cNvSpPr>
            <p:nvPr/>
          </p:nvSpPr>
          <p:spPr bwMode="auto">
            <a:xfrm>
              <a:off x="4605338" y="2222500"/>
              <a:ext cx="28533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323298"/>
                  </a:solidFill>
                  <a:latin typeface="+mj-lt"/>
                </a:rPr>
                <a:t>RAL</a:t>
              </a:r>
            </a:p>
          </p:txBody>
        </p:sp>
        <p:sp>
          <p:nvSpPr>
            <p:cNvPr id="222" name="Rectangle 132"/>
            <p:cNvSpPr>
              <a:spLocks noChangeArrowheads="1"/>
            </p:cNvSpPr>
            <p:nvPr/>
          </p:nvSpPr>
          <p:spPr bwMode="auto">
            <a:xfrm>
              <a:off x="4605338" y="2527300"/>
              <a:ext cx="4510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323298"/>
                  </a:solidFill>
                  <a:latin typeface="+mj-lt"/>
                </a:rPr>
                <a:t>DRV/r</a:t>
              </a:r>
            </a:p>
          </p:txBody>
        </p:sp>
      </p:grpSp>
      <p:sp>
        <p:nvSpPr>
          <p:cNvPr id="210" name="ZoneTexte 209"/>
          <p:cNvSpPr txBox="1"/>
          <p:nvPr/>
        </p:nvSpPr>
        <p:spPr>
          <a:xfrm>
            <a:off x="121376" y="5733415"/>
            <a:ext cx="34536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000066"/>
                </a:solidFill>
              </a:rPr>
              <a:t>p (ATV/r vs DRV/r, IP/r vs RAL) tous non significatifs </a:t>
            </a:r>
            <a:endParaRPr lang="fr-FR" sz="1100" dirty="0">
              <a:solidFill>
                <a:srgbClr val="000066"/>
              </a:solidFill>
            </a:endParaRPr>
          </a:p>
        </p:txBody>
      </p:sp>
      <p:sp>
        <p:nvSpPr>
          <p:cNvPr id="20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40768"/>
            <a:ext cx="4343400" cy="7239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fr-FR" sz="1600" b="1" dirty="0" smtClean="0">
                <a:latin typeface="+mj-lt"/>
              </a:rPr>
              <a:t>Effet de la charge virale à l’inclusion sur les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1600" b="1" dirty="0" smtClean="0">
                <a:latin typeface="+mj-lt"/>
              </a:rPr>
              <a:t>modifications de graisse dans les 3 groupes à S96</a:t>
            </a:r>
            <a:endParaRPr lang="fr-FR" sz="1600" b="1" dirty="0">
              <a:latin typeface="+mj-lt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4343400" y="1295400"/>
            <a:ext cx="48006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Modifications de la graisse</a:t>
            </a:r>
            <a:r>
              <a:rPr kumimoji="0" lang="fr-FR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centrale corrélées aux modifications de la graisse périphérique (r = 0,67 ; p &lt; 0,001)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b="1" kern="0" baseline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Pas de modification du rapport GAV/</a:t>
            </a:r>
            <a:r>
              <a:rPr lang="fr-F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Graisse totale</a:t>
            </a:r>
            <a:r>
              <a:rPr lang="fr-FR" b="1" kern="0" baseline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entre les différents bras de traitement</a:t>
            </a:r>
            <a:endParaRPr lang="fr-FR" b="1" kern="0" dirty="0" smtClean="0">
              <a:solidFill>
                <a:srgbClr val="CC3300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Gain plus important de GAV associé à :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Taux plus bas de leptine à l’inclusion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Taux plus élevé d’</a:t>
            </a:r>
            <a:r>
              <a:rPr kumimoji="0" lang="fr-F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adiponectine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 à l’inclusion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Taux d’ARN VIH</a:t>
            </a:r>
          </a:p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b="1" kern="0" dirty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Gain plus important de GAS associé aux mêmes facteurs, ainsi que en plus avec </a:t>
            </a:r>
            <a:br>
              <a:rPr lang="fr-FR" b="1" kern="0" dirty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</a:br>
            <a:r>
              <a:rPr lang="fr-FR" b="1" kern="0" dirty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un taux plus élevé d’</a:t>
            </a:r>
            <a:r>
              <a:rPr kumimoji="0" lang="fr-FR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IL-6</a:t>
            </a:r>
          </a:p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Gain plus important de masse maigre </a:t>
            </a:r>
            <a:br>
              <a:rPr lang="fr-F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</a:br>
            <a:r>
              <a:rPr lang="fr-FR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associé à :</a:t>
            </a:r>
          </a:p>
          <a:p>
            <a:pPr marL="800100" lvl="1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Taux plus élevé d’ARN VIH,</a:t>
            </a:r>
            <a:r>
              <a:rPr kumimoji="0" lang="fr-FR" sz="1600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 d’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IL-6 </a:t>
            </a:r>
            <a:r>
              <a:rPr lang="fr-FR" sz="16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rPr>
              <a:t>et de 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09" charset="-128"/>
                <a:cs typeface="ＭＳ Ｐゴシック" pitchFamily="-109" charset="-128"/>
              </a:rPr>
              <a:t>D-dimères, et taux plus bas de CD4 à l’inclusion</a:t>
            </a:r>
            <a:endParaRPr kumimoji="0" lang="fr-FR" sz="16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-109" charset="-128"/>
              <a:cs typeface="ＭＳ Ｐゴシック" pitchFamily="-109" charset="-128"/>
            </a:endParaRPr>
          </a:p>
        </p:txBody>
      </p:sp>
      <p:grpSp>
        <p:nvGrpSpPr>
          <p:cNvPr id="4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grpSp>
        <p:nvGrpSpPr>
          <p:cNvPr id="6" name="Groupe 204"/>
          <p:cNvGrpSpPr/>
          <p:nvPr/>
        </p:nvGrpSpPr>
        <p:grpSpPr>
          <a:xfrm>
            <a:off x="403237" y="2207704"/>
            <a:ext cx="3620620" cy="1820382"/>
            <a:chOff x="403237" y="2434788"/>
            <a:chExt cx="3620620" cy="1820382"/>
          </a:xfrm>
        </p:grpSpPr>
        <p:grpSp>
          <p:nvGrpSpPr>
            <p:cNvPr id="7" name="Groupe 203"/>
            <p:cNvGrpSpPr/>
            <p:nvPr/>
          </p:nvGrpSpPr>
          <p:grpSpPr>
            <a:xfrm>
              <a:off x="2088694" y="2711961"/>
              <a:ext cx="809625" cy="1285875"/>
              <a:chOff x="2088694" y="2711961"/>
              <a:chExt cx="809625" cy="1285875"/>
            </a:xfrm>
          </p:grpSpPr>
          <p:sp>
            <p:nvSpPr>
              <p:cNvPr id="81" name="Line 10"/>
              <p:cNvSpPr>
                <a:spLocks noChangeShapeType="1"/>
              </p:cNvSpPr>
              <p:nvPr/>
            </p:nvSpPr>
            <p:spPr bwMode="auto">
              <a:xfrm flipV="1">
                <a:off x="2147431" y="2711961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2" name="Line 11"/>
              <p:cNvSpPr>
                <a:spLocks noChangeShapeType="1"/>
              </p:cNvSpPr>
              <p:nvPr/>
            </p:nvSpPr>
            <p:spPr bwMode="auto">
              <a:xfrm>
                <a:off x="2088694" y="28405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3" name="Line 33"/>
              <p:cNvSpPr>
                <a:spLocks noChangeShapeType="1"/>
              </p:cNvSpPr>
              <p:nvPr/>
            </p:nvSpPr>
            <p:spPr bwMode="auto">
              <a:xfrm>
                <a:off x="2088694" y="30691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4" name="Line 34"/>
              <p:cNvSpPr>
                <a:spLocks noChangeShapeType="1"/>
              </p:cNvSpPr>
              <p:nvPr/>
            </p:nvSpPr>
            <p:spPr bwMode="auto">
              <a:xfrm>
                <a:off x="2088694" y="32993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5" name="Line 35"/>
              <p:cNvSpPr>
                <a:spLocks noChangeShapeType="1"/>
              </p:cNvSpPr>
              <p:nvPr/>
            </p:nvSpPr>
            <p:spPr bwMode="auto">
              <a:xfrm flipV="1">
                <a:off x="2147431" y="3069148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6" name="Line 36"/>
              <p:cNvSpPr>
                <a:spLocks noChangeShapeType="1"/>
              </p:cNvSpPr>
              <p:nvPr/>
            </p:nvSpPr>
            <p:spPr bwMode="auto">
              <a:xfrm flipV="1">
                <a:off x="2147431" y="3529523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7" name="Line 37"/>
              <p:cNvSpPr>
                <a:spLocks noChangeShapeType="1"/>
              </p:cNvSpPr>
              <p:nvPr/>
            </p:nvSpPr>
            <p:spPr bwMode="auto">
              <a:xfrm>
                <a:off x="2088694" y="37581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8" name="Line 38"/>
              <p:cNvSpPr>
                <a:spLocks noChangeShapeType="1"/>
              </p:cNvSpPr>
              <p:nvPr/>
            </p:nvSpPr>
            <p:spPr bwMode="auto">
              <a:xfrm>
                <a:off x="2088694" y="35295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9" name="Freeform 39"/>
              <p:cNvSpPr>
                <a:spLocks/>
              </p:cNvSpPr>
              <p:nvPr/>
            </p:nvSpPr>
            <p:spPr bwMode="auto">
              <a:xfrm>
                <a:off x="2147431" y="3758123"/>
                <a:ext cx="239713" cy="180975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0" name="Line 40"/>
              <p:cNvSpPr>
                <a:spLocks noChangeShapeType="1"/>
              </p:cNvSpPr>
              <p:nvPr/>
            </p:nvSpPr>
            <p:spPr bwMode="auto">
              <a:xfrm>
                <a:off x="2387144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1" name="Line 41"/>
              <p:cNvSpPr>
                <a:spLocks noChangeShapeType="1"/>
              </p:cNvSpPr>
              <p:nvPr/>
            </p:nvSpPr>
            <p:spPr bwMode="auto">
              <a:xfrm flipV="1">
                <a:off x="2658606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" name="Line 42"/>
              <p:cNvSpPr>
                <a:spLocks noChangeShapeType="1"/>
              </p:cNvSpPr>
              <p:nvPr/>
            </p:nvSpPr>
            <p:spPr bwMode="auto">
              <a:xfrm>
                <a:off x="2387144" y="3939098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3" name="Line 43"/>
              <p:cNvSpPr>
                <a:spLocks noChangeShapeType="1"/>
              </p:cNvSpPr>
              <p:nvPr/>
            </p:nvSpPr>
            <p:spPr bwMode="auto">
              <a:xfrm flipV="1">
                <a:off x="2147431" y="32993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4" name="Line 99"/>
              <p:cNvSpPr>
                <a:spLocks noChangeShapeType="1"/>
              </p:cNvSpPr>
              <p:nvPr/>
            </p:nvSpPr>
            <p:spPr bwMode="auto">
              <a:xfrm flipH="1">
                <a:off x="2147431" y="3758123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5" name="Line 100"/>
              <p:cNvSpPr>
                <a:spLocks noChangeShapeType="1"/>
              </p:cNvSpPr>
              <p:nvPr/>
            </p:nvSpPr>
            <p:spPr bwMode="auto">
              <a:xfrm>
                <a:off x="2658606" y="3939098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6" name="Line 102"/>
              <p:cNvSpPr>
                <a:spLocks noChangeShapeType="1"/>
              </p:cNvSpPr>
              <p:nvPr/>
            </p:nvSpPr>
            <p:spPr bwMode="auto">
              <a:xfrm flipV="1">
                <a:off x="2147431" y="2840548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7" name="Freeform 118"/>
              <p:cNvSpPr>
                <a:spLocks/>
              </p:cNvSpPr>
              <p:nvPr/>
            </p:nvSpPr>
            <p:spPr bwMode="auto">
              <a:xfrm>
                <a:off x="2544306" y="3415223"/>
                <a:ext cx="239713" cy="342900"/>
              </a:xfrm>
              <a:custGeom>
                <a:avLst/>
                <a:gdLst>
                  <a:gd name="T0" fmla="*/ 302 w 302"/>
                  <a:gd name="T1" fmla="*/ 431 h 431"/>
                  <a:gd name="T2" fmla="*/ 302 w 302"/>
                  <a:gd name="T3" fmla="*/ 0 h 431"/>
                  <a:gd name="T4" fmla="*/ 0 w 302"/>
                  <a:gd name="T5" fmla="*/ 0 h 431"/>
                  <a:gd name="T6" fmla="*/ 0 w 302"/>
                  <a:gd name="T7" fmla="*/ 431 h 431"/>
                  <a:gd name="T8" fmla="*/ 302 w 302"/>
                  <a:gd name="T9" fmla="*/ 431 h 431"/>
                  <a:gd name="T10" fmla="*/ 302 w 302"/>
                  <a:gd name="T11" fmla="*/ 431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2" h="431">
                    <a:moveTo>
                      <a:pt x="302" y="431"/>
                    </a:moveTo>
                    <a:lnTo>
                      <a:pt x="302" y="0"/>
                    </a:lnTo>
                    <a:lnTo>
                      <a:pt x="0" y="0"/>
                    </a:lnTo>
                    <a:lnTo>
                      <a:pt x="0" y="431"/>
                    </a:lnTo>
                    <a:lnTo>
                      <a:pt x="302" y="431"/>
                    </a:lnTo>
                    <a:lnTo>
                      <a:pt x="302" y="431"/>
                    </a:lnTo>
                    <a:close/>
                  </a:path>
                </a:pathLst>
              </a:cu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0" name="Rectangle 125"/>
              <p:cNvSpPr>
                <a:spLocks noChangeArrowheads="1"/>
              </p:cNvSpPr>
              <p:nvPr/>
            </p:nvSpPr>
            <p:spPr bwMode="auto">
              <a:xfrm>
                <a:off x="2269669" y="3543811"/>
                <a:ext cx="238125" cy="214313"/>
              </a:xfrm>
              <a:prstGeom prst="rect">
                <a:avLst/>
              </a:prstGeom>
              <a:solidFill>
                <a:srgbClr val="323298"/>
              </a:solidFill>
              <a:ln w="635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1" name="Line 135"/>
              <p:cNvSpPr>
                <a:spLocks noChangeShapeType="1"/>
              </p:cNvSpPr>
              <p:nvPr/>
            </p:nvSpPr>
            <p:spPr bwMode="auto">
              <a:xfrm>
                <a:off x="2661781" y="3212023"/>
                <a:ext cx="0" cy="5794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2" name="Line 136"/>
              <p:cNvSpPr>
                <a:spLocks noChangeShapeType="1"/>
              </p:cNvSpPr>
              <p:nvPr/>
            </p:nvSpPr>
            <p:spPr bwMode="auto">
              <a:xfrm>
                <a:off x="2391906" y="3107248"/>
                <a:ext cx="0" cy="43815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04" name="Line 8"/>
            <p:cNvSpPr>
              <a:spLocks noChangeShapeType="1"/>
            </p:cNvSpPr>
            <p:nvPr/>
          </p:nvSpPr>
          <p:spPr bwMode="auto">
            <a:xfrm>
              <a:off x="964744" y="2840548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5" name="Line 9"/>
            <p:cNvSpPr>
              <a:spLocks noChangeShapeType="1"/>
            </p:cNvSpPr>
            <p:nvPr/>
          </p:nvSpPr>
          <p:spPr bwMode="auto">
            <a:xfrm flipV="1">
              <a:off x="1023481" y="2711961"/>
              <a:ext cx="0" cy="1285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6" name="Line 44"/>
            <p:cNvSpPr>
              <a:spLocks noChangeShapeType="1"/>
            </p:cNvSpPr>
            <p:nvPr/>
          </p:nvSpPr>
          <p:spPr bwMode="auto">
            <a:xfrm>
              <a:off x="964744" y="3069148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7" name="Line 45"/>
            <p:cNvSpPr>
              <a:spLocks noChangeShapeType="1"/>
            </p:cNvSpPr>
            <p:nvPr/>
          </p:nvSpPr>
          <p:spPr bwMode="auto">
            <a:xfrm>
              <a:off x="964744" y="3299336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Line 46"/>
            <p:cNvSpPr>
              <a:spLocks noChangeShapeType="1"/>
            </p:cNvSpPr>
            <p:nvPr/>
          </p:nvSpPr>
          <p:spPr bwMode="auto">
            <a:xfrm flipV="1">
              <a:off x="1023481" y="3069148"/>
              <a:ext cx="0" cy="2301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47"/>
            <p:cNvSpPr>
              <a:spLocks noChangeShapeType="1"/>
            </p:cNvSpPr>
            <p:nvPr/>
          </p:nvSpPr>
          <p:spPr bwMode="auto">
            <a:xfrm>
              <a:off x="964744" y="3529523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48"/>
            <p:cNvSpPr>
              <a:spLocks noChangeShapeType="1"/>
            </p:cNvSpPr>
            <p:nvPr/>
          </p:nvSpPr>
          <p:spPr bwMode="auto">
            <a:xfrm flipV="1">
              <a:off x="1023481" y="3529523"/>
              <a:ext cx="0" cy="22860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49"/>
            <p:cNvSpPr>
              <a:spLocks noChangeShapeType="1"/>
            </p:cNvSpPr>
            <p:nvPr/>
          </p:nvSpPr>
          <p:spPr bwMode="auto">
            <a:xfrm>
              <a:off x="964744" y="3758123"/>
              <a:ext cx="58738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Freeform 50"/>
            <p:cNvSpPr>
              <a:spLocks/>
            </p:cNvSpPr>
            <p:nvPr/>
          </p:nvSpPr>
          <p:spPr bwMode="auto">
            <a:xfrm>
              <a:off x="1023481" y="3758123"/>
              <a:ext cx="238125" cy="180975"/>
            </a:xfrm>
            <a:custGeom>
              <a:avLst/>
              <a:gdLst>
                <a:gd name="T0" fmla="*/ 301 w 301"/>
                <a:gd name="T1" fmla="*/ 228 h 228"/>
                <a:gd name="T2" fmla="*/ 0 w 301"/>
                <a:gd name="T3" fmla="*/ 228 h 228"/>
                <a:gd name="T4" fmla="*/ 0 w 301"/>
                <a:gd name="T5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1" h="228">
                  <a:moveTo>
                    <a:pt x="301" y="228"/>
                  </a:moveTo>
                  <a:lnTo>
                    <a:pt x="0" y="228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51"/>
            <p:cNvSpPr>
              <a:spLocks noChangeShapeType="1"/>
            </p:cNvSpPr>
            <p:nvPr/>
          </p:nvSpPr>
          <p:spPr bwMode="auto">
            <a:xfrm flipV="1">
              <a:off x="1261606" y="3939098"/>
              <a:ext cx="0" cy="587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Line 52"/>
            <p:cNvSpPr>
              <a:spLocks noChangeShapeType="1"/>
            </p:cNvSpPr>
            <p:nvPr/>
          </p:nvSpPr>
          <p:spPr bwMode="auto">
            <a:xfrm flipV="1">
              <a:off x="1533069" y="3939098"/>
              <a:ext cx="0" cy="587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Line 53"/>
            <p:cNvSpPr>
              <a:spLocks noChangeShapeType="1"/>
            </p:cNvSpPr>
            <p:nvPr/>
          </p:nvSpPr>
          <p:spPr bwMode="auto">
            <a:xfrm>
              <a:off x="1261606" y="3939098"/>
              <a:ext cx="27146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Line 54"/>
            <p:cNvSpPr>
              <a:spLocks noChangeShapeType="1"/>
            </p:cNvSpPr>
            <p:nvPr/>
          </p:nvSpPr>
          <p:spPr bwMode="auto">
            <a:xfrm flipV="1">
              <a:off x="1023481" y="3299336"/>
              <a:ext cx="0" cy="230188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Line 67"/>
            <p:cNvSpPr>
              <a:spLocks noChangeShapeType="1"/>
            </p:cNvSpPr>
            <p:nvPr/>
          </p:nvSpPr>
          <p:spPr bwMode="auto">
            <a:xfrm flipH="1">
              <a:off x="1023481" y="3758123"/>
              <a:ext cx="717550" cy="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8" name="Line 68"/>
            <p:cNvSpPr>
              <a:spLocks noChangeShapeType="1"/>
            </p:cNvSpPr>
            <p:nvPr/>
          </p:nvSpPr>
          <p:spPr bwMode="auto">
            <a:xfrm>
              <a:off x="1533069" y="3939098"/>
              <a:ext cx="2397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Line 103"/>
            <p:cNvSpPr>
              <a:spLocks noChangeShapeType="1"/>
            </p:cNvSpPr>
            <p:nvPr/>
          </p:nvSpPr>
          <p:spPr bwMode="auto">
            <a:xfrm flipV="1">
              <a:off x="1023481" y="2840548"/>
              <a:ext cx="0" cy="228600"/>
            </a:xfrm>
            <a:prstGeom prst="line">
              <a:avLst/>
            </a:prstGeom>
            <a:noFill/>
            <a:ln w="635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2" name="Freeform 126"/>
            <p:cNvSpPr>
              <a:spLocks/>
            </p:cNvSpPr>
            <p:nvPr/>
          </p:nvSpPr>
          <p:spPr bwMode="auto">
            <a:xfrm>
              <a:off x="1425119" y="3508886"/>
              <a:ext cx="227013" cy="249238"/>
            </a:xfrm>
            <a:custGeom>
              <a:avLst/>
              <a:gdLst>
                <a:gd name="T0" fmla="*/ 0 w 286"/>
                <a:gd name="T1" fmla="*/ 0 h 314"/>
                <a:gd name="T2" fmla="*/ 0 w 286"/>
                <a:gd name="T3" fmla="*/ 314 h 314"/>
                <a:gd name="T4" fmla="*/ 286 w 286"/>
                <a:gd name="T5" fmla="*/ 314 h 314"/>
                <a:gd name="T6" fmla="*/ 286 w 286"/>
                <a:gd name="T7" fmla="*/ 0 h 314"/>
                <a:gd name="T8" fmla="*/ 0 w 286"/>
                <a:gd name="T9" fmla="*/ 0 h 314"/>
                <a:gd name="T10" fmla="*/ 0 w 286"/>
                <a:gd name="T11" fmla="*/ 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314">
                  <a:moveTo>
                    <a:pt x="0" y="0"/>
                  </a:moveTo>
                  <a:lnTo>
                    <a:pt x="0" y="314"/>
                  </a:lnTo>
                  <a:lnTo>
                    <a:pt x="286" y="314"/>
                  </a:lnTo>
                  <a:lnTo>
                    <a:pt x="28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0000"/>
            </a:solidFill>
            <a:ln w="6350">
              <a:solidFill>
                <a:srgbClr val="CC0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3" name="Freeform 127"/>
            <p:cNvSpPr>
              <a:spLocks/>
            </p:cNvSpPr>
            <p:nvPr/>
          </p:nvSpPr>
          <p:spPr bwMode="auto">
            <a:xfrm>
              <a:off x="1144131" y="3554923"/>
              <a:ext cx="234950" cy="203200"/>
            </a:xfrm>
            <a:custGeom>
              <a:avLst/>
              <a:gdLst>
                <a:gd name="T0" fmla="*/ 0 w 295"/>
                <a:gd name="T1" fmla="*/ 256 h 256"/>
                <a:gd name="T2" fmla="*/ 295 w 295"/>
                <a:gd name="T3" fmla="*/ 256 h 256"/>
                <a:gd name="T4" fmla="*/ 295 w 295"/>
                <a:gd name="T5" fmla="*/ 0 h 256"/>
                <a:gd name="T6" fmla="*/ 0 w 295"/>
                <a:gd name="T7" fmla="*/ 0 h 256"/>
                <a:gd name="T8" fmla="*/ 0 w 295"/>
                <a:gd name="T9" fmla="*/ 256 h 256"/>
                <a:gd name="T10" fmla="*/ 0 w 295"/>
                <a:gd name="T11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5" h="256">
                  <a:moveTo>
                    <a:pt x="0" y="256"/>
                  </a:moveTo>
                  <a:lnTo>
                    <a:pt x="295" y="256"/>
                  </a:lnTo>
                  <a:lnTo>
                    <a:pt x="295" y="0"/>
                  </a:lnTo>
                  <a:lnTo>
                    <a:pt x="0" y="0"/>
                  </a:lnTo>
                  <a:lnTo>
                    <a:pt x="0" y="256"/>
                  </a:lnTo>
                  <a:lnTo>
                    <a:pt x="0" y="256"/>
                  </a:lnTo>
                </a:path>
              </a:pathLst>
            </a:custGeom>
            <a:solidFill>
              <a:srgbClr val="CC0000"/>
            </a:solidFill>
            <a:ln w="6350">
              <a:solidFill>
                <a:srgbClr val="CC0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4" name="Line 137"/>
            <p:cNvSpPr>
              <a:spLocks noChangeShapeType="1"/>
            </p:cNvSpPr>
            <p:nvPr/>
          </p:nvSpPr>
          <p:spPr bwMode="auto">
            <a:xfrm>
              <a:off x="1263194" y="3223136"/>
              <a:ext cx="0" cy="3317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5" name="Line 138"/>
            <p:cNvSpPr>
              <a:spLocks noChangeShapeType="1"/>
            </p:cNvSpPr>
            <p:nvPr/>
          </p:nvSpPr>
          <p:spPr bwMode="auto">
            <a:xfrm>
              <a:off x="1536244" y="2762761"/>
              <a:ext cx="0" cy="741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grpSp>
          <p:nvGrpSpPr>
            <p:cNvPr id="10" name="Groupe 202"/>
            <p:cNvGrpSpPr/>
            <p:nvPr/>
          </p:nvGrpSpPr>
          <p:grpSpPr>
            <a:xfrm>
              <a:off x="3214231" y="2711961"/>
              <a:ext cx="809626" cy="1285875"/>
              <a:chOff x="3214231" y="2711961"/>
              <a:chExt cx="809626" cy="1285875"/>
            </a:xfrm>
          </p:grpSpPr>
          <p:sp>
            <p:nvSpPr>
              <p:cNvPr id="127" name="Line 12"/>
              <p:cNvSpPr>
                <a:spLocks noChangeShapeType="1"/>
              </p:cNvSpPr>
              <p:nvPr/>
            </p:nvSpPr>
            <p:spPr bwMode="auto">
              <a:xfrm>
                <a:off x="3214231" y="28405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8" name="Line 13"/>
              <p:cNvSpPr>
                <a:spLocks noChangeShapeType="1"/>
              </p:cNvSpPr>
              <p:nvPr/>
            </p:nvSpPr>
            <p:spPr bwMode="auto">
              <a:xfrm flipV="1">
                <a:off x="3272969" y="2711961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9" name="Line 14"/>
              <p:cNvSpPr>
                <a:spLocks noChangeShapeType="1"/>
              </p:cNvSpPr>
              <p:nvPr/>
            </p:nvSpPr>
            <p:spPr bwMode="auto">
              <a:xfrm flipH="1">
                <a:off x="3214231" y="3069148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0" name="Line 15"/>
              <p:cNvSpPr>
                <a:spLocks noChangeShapeType="1"/>
              </p:cNvSpPr>
              <p:nvPr/>
            </p:nvSpPr>
            <p:spPr bwMode="auto">
              <a:xfrm>
                <a:off x="3214231" y="32993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1" name="Line 16"/>
              <p:cNvSpPr>
                <a:spLocks noChangeShapeType="1"/>
              </p:cNvSpPr>
              <p:nvPr/>
            </p:nvSpPr>
            <p:spPr bwMode="auto">
              <a:xfrm flipV="1">
                <a:off x="3272969" y="3069148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2" name="Line 17"/>
              <p:cNvSpPr>
                <a:spLocks noChangeShapeType="1"/>
              </p:cNvSpPr>
              <p:nvPr/>
            </p:nvSpPr>
            <p:spPr bwMode="auto">
              <a:xfrm flipH="1">
                <a:off x="3214231" y="35295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3" name="Line 18"/>
              <p:cNvSpPr>
                <a:spLocks noChangeShapeType="1"/>
              </p:cNvSpPr>
              <p:nvPr/>
            </p:nvSpPr>
            <p:spPr bwMode="auto">
              <a:xfrm>
                <a:off x="3214231" y="3758123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4" name="Line 19"/>
              <p:cNvSpPr>
                <a:spLocks noChangeShapeType="1"/>
              </p:cNvSpPr>
              <p:nvPr/>
            </p:nvSpPr>
            <p:spPr bwMode="auto">
              <a:xfrm flipV="1">
                <a:off x="3272969" y="3529523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5" name="Freeform 20"/>
              <p:cNvSpPr>
                <a:spLocks/>
              </p:cNvSpPr>
              <p:nvPr/>
            </p:nvSpPr>
            <p:spPr bwMode="auto">
              <a:xfrm>
                <a:off x="3272969" y="3758123"/>
                <a:ext cx="239713" cy="180975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6" name="Line 21"/>
              <p:cNvSpPr>
                <a:spLocks noChangeShapeType="1"/>
              </p:cNvSpPr>
              <p:nvPr/>
            </p:nvSpPr>
            <p:spPr bwMode="auto">
              <a:xfrm>
                <a:off x="3512681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7" name="Line 22"/>
              <p:cNvSpPr>
                <a:spLocks noChangeShapeType="1"/>
              </p:cNvSpPr>
              <p:nvPr/>
            </p:nvSpPr>
            <p:spPr bwMode="auto">
              <a:xfrm flipV="1">
                <a:off x="3784144" y="3939098"/>
                <a:ext cx="0" cy="587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8" name="Line 23"/>
              <p:cNvSpPr>
                <a:spLocks noChangeShapeType="1"/>
              </p:cNvSpPr>
              <p:nvPr/>
            </p:nvSpPr>
            <p:spPr bwMode="auto">
              <a:xfrm>
                <a:off x="3512681" y="3939098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9" name="Line 24"/>
              <p:cNvSpPr>
                <a:spLocks noChangeShapeType="1"/>
              </p:cNvSpPr>
              <p:nvPr/>
            </p:nvSpPr>
            <p:spPr bwMode="auto">
              <a:xfrm>
                <a:off x="3272969" y="32993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0" name="Line 31"/>
              <p:cNvSpPr>
                <a:spLocks noChangeShapeType="1"/>
              </p:cNvSpPr>
              <p:nvPr/>
            </p:nvSpPr>
            <p:spPr bwMode="auto">
              <a:xfrm flipH="1">
                <a:off x="3272969" y="3758123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1" name="Line 32"/>
              <p:cNvSpPr>
                <a:spLocks noChangeShapeType="1"/>
              </p:cNvSpPr>
              <p:nvPr/>
            </p:nvSpPr>
            <p:spPr bwMode="auto">
              <a:xfrm>
                <a:off x="3784144" y="3939098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2" name="Line 101"/>
              <p:cNvSpPr>
                <a:spLocks noChangeShapeType="1"/>
              </p:cNvSpPr>
              <p:nvPr/>
            </p:nvSpPr>
            <p:spPr bwMode="auto">
              <a:xfrm>
                <a:off x="3272969" y="2840548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5" name="Rectangle 122"/>
              <p:cNvSpPr>
                <a:spLocks noChangeArrowheads="1"/>
              </p:cNvSpPr>
              <p:nvPr/>
            </p:nvSpPr>
            <p:spPr bwMode="auto">
              <a:xfrm>
                <a:off x="3677781" y="3550161"/>
                <a:ext cx="230188" cy="207963"/>
              </a:xfrm>
              <a:prstGeom prst="rect">
                <a:avLst/>
              </a:prstGeom>
              <a:solidFill>
                <a:srgbClr val="007F00"/>
              </a:solidFill>
              <a:ln w="635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6" name="Rectangle 123"/>
              <p:cNvSpPr>
                <a:spLocks noChangeArrowheads="1"/>
              </p:cNvSpPr>
              <p:nvPr/>
            </p:nvSpPr>
            <p:spPr bwMode="auto">
              <a:xfrm>
                <a:off x="3396794" y="3494598"/>
                <a:ext cx="234950" cy="257175"/>
              </a:xfrm>
              <a:prstGeom prst="rect">
                <a:avLst/>
              </a:prstGeom>
              <a:solidFill>
                <a:srgbClr val="007F00"/>
              </a:solidFill>
              <a:ln w="635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7" name="Line 134"/>
              <p:cNvSpPr>
                <a:spLocks noChangeShapeType="1"/>
              </p:cNvSpPr>
              <p:nvPr/>
            </p:nvSpPr>
            <p:spPr bwMode="auto">
              <a:xfrm>
                <a:off x="3798431" y="3307273"/>
                <a:ext cx="0" cy="3540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8" name="Line 139"/>
              <p:cNvSpPr>
                <a:spLocks noChangeShapeType="1"/>
              </p:cNvSpPr>
              <p:nvPr/>
            </p:nvSpPr>
            <p:spPr bwMode="auto">
              <a:xfrm flipV="1">
                <a:off x="3515856" y="3273936"/>
                <a:ext cx="0" cy="38576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49" name="ZoneTexte 148"/>
            <p:cNvSpPr txBox="1"/>
            <p:nvPr/>
          </p:nvSpPr>
          <p:spPr>
            <a:xfrm>
              <a:off x="1063027" y="400894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1334846" y="400894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71505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705782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705782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705782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640058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762152" y="2492962"/>
              <a:ext cx="51167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 rot="16200000">
              <a:off x="-301444" y="3139469"/>
              <a:ext cx="1640193" cy="230832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900" b="1" dirty="0" smtClean="0">
                  <a:solidFill>
                    <a:srgbClr val="000066"/>
                  </a:solidFill>
                  <a:latin typeface="+mn-lt"/>
                </a:rPr>
                <a:t>Modification depuis J0 (%)</a:t>
              </a: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2186976" y="400894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2458796" y="400894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60" name="ZoneTexte 159"/>
            <p:cNvSpPr txBox="1"/>
            <p:nvPr/>
          </p:nvSpPr>
          <p:spPr>
            <a:xfrm>
              <a:off x="1895455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61" name="ZoneTexte 160"/>
            <p:cNvSpPr txBox="1"/>
            <p:nvPr/>
          </p:nvSpPr>
          <p:spPr>
            <a:xfrm>
              <a:off x="1829732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62" name="ZoneTexte 161"/>
            <p:cNvSpPr txBox="1"/>
            <p:nvPr/>
          </p:nvSpPr>
          <p:spPr>
            <a:xfrm>
              <a:off x="1829732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1829732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1764008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1897323" y="2492962"/>
              <a:ext cx="50045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3314101" y="400894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3585921" y="400894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3022580" y="362810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2956857" y="34183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70" name="ZoneTexte 169"/>
            <p:cNvSpPr txBox="1"/>
            <p:nvPr/>
          </p:nvSpPr>
          <p:spPr>
            <a:xfrm>
              <a:off x="2956857" y="318416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2956857" y="29548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2891133" y="272696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3136658" y="2492962"/>
              <a:ext cx="38824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RAL</a:t>
              </a:r>
            </a:p>
          </p:txBody>
        </p:sp>
      </p:grpSp>
      <p:grpSp>
        <p:nvGrpSpPr>
          <p:cNvPr id="11" name="Groupe 206"/>
          <p:cNvGrpSpPr/>
          <p:nvPr/>
        </p:nvGrpSpPr>
        <p:grpSpPr>
          <a:xfrm>
            <a:off x="403232" y="4274678"/>
            <a:ext cx="3652374" cy="1807558"/>
            <a:chOff x="403232" y="4501762"/>
            <a:chExt cx="3652374" cy="1807558"/>
          </a:xfrm>
        </p:grpSpPr>
        <p:grpSp>
          <p:nvGrpSpPr>
            <p:cNvPr id="32" name="Groupe 200"/>
            <p:cNvGrpSpPr/>
            <p:nvPr/>
          </p:nvGrpSpPr>
          <p:grpSpPr>
            <a:xfrm>
              <a:off x="2088694" y="4748649"/>
              <a:ext cx="809625" cy="1285875"/>
              <a:chOff x="2088694" y="4748649"/>
              <a:chExt cx="809625" cy="1285875"/>
            </a:xfrm>
          </p:grpSpPr>
          <p:sp>
            <p:nvSpPr>
              <p:cNvPr id="12" name="Line 61"/>
              <p:cNvSpPr>
                <a:spLocks noChangeShapeType="1"/>
              </p:cNvSpPr>
              <p:nvPr/>
            </p:nvSpPr>
            <p:spPr bwMode="auto">
              <a:xfrm>
                <a:off x="2147431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" name="Line 62"/>
              <p:cNvSpPr>
                <a:spLocks noChangeShapeType="1"/>
              </p:cNvSpPr>
              <p:nvPr/>
            </p:nvSpPr>
            <p:spPr bwMode="auto">
              <a:xfrm flipH="1">
                <a:off x="2088694" y="5107424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Line 63"/>
              <p:cNvSpPr>
                <a:spLocks noChangeShapeType="1"/>
              </p:cNvSpPr>
              <p:nvPr/>
            </p:nvSpPr>
            <p:spPr bwMode="auto">
              <a:xfrm>
                <a:off x="2088694" y="4877236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5" name="Line 64"/>
              <p:cNvSpPr>
                <a:spLocks noChangeShapeType="1"/>
              </p:cNvSpPr>
              <p:nvPr/>
            </p:nvSpPr>
            <p:spPr bwMode="auto">
              <a:xfrm>
                <a:off x="2088694" y="5336024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6" name="Line 65"/>
              <p:cNvSpPr>
                <a:spLocks noChangeShapeType="1"/>
              </p:cNvSpPr>
              <p:nvPr/>
            </p:nvSpPr>
            <p:spPr bwMode="auto">
              <a:xfrm flipV="1">
                <a:off x="2147431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7" name="Line 66"/>
              <p:cNvSpPr>
                <a:spLocks noChangeShapeType="1"/>
              </p:cNvSpPr>
              <p:nvPr/>
            </p:nvSpPr>
            <p:spPr bwMode="auto">
              <a:xfrm flipV="1">
                <a:off x="2147431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8" name="Line 69"/>
              <p:cNvSpPr>
                <a:spLocks noChangeShapeType="1"/>
              </p:cNvSpPr>
              <p:nvPr/>
            </p:nvSpPr>
            <p:spPr bwMode="auto">
              <a:xfrm>
                <a:off x="2387144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9" name="Line 70"/>
              <p:cNvSpPr>
                <a:spLocks noChangeShapeType="1"/>
              </p:cNvSpPr>
              <p:nvPr/>
            </p:nvSpPr>
            <p:spPr bwMode="auto">
              <a:xfrm flipV="1">
                <a:off x="2658606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0" name="Line 71"/>
              <p:cNvSpPr>
                <a:spLocks noChangeShapeType="1"/>
              </p:cNvSpPr>
              <p:nvPr/>
            </p:nvSpPr>
            <p:spPr bwMode="auto">
              <a:xfrm>
                <a:off x="2387144" y="5977374"/>
                <a:ext cx="27146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1" name="Line 72"/>
              <p:cNvSpPr>
                <a:spLocks noChangeShapeType="1"/>
              </p:cNvSpPr>
              <p:nvPr/>
            </p:nvSpPr>
            <p:spPr bwMode="auto">
              <a:xfrm flipH="1">
                <a:off x="2088694" y="5566211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2" name="Freeform 73"/>
              <p:cNvSpPr>
                <a:spLocks/>
              </p:cNvSpPr>
              <p:nvPr/>
            </p:nvSpPr>
            <p:spPr bwMode="auto">
              <a:xfrm>
                <a:off x="2147431" y="5794811"/>
                <a:ext cx="239713" cy="182563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3" name="Line 74"/>
              <p:cNvSpPr>
                <a:spLocks noChangeShapeType="1"/>
              </p:cNvSpPr>
              <p:nvPr/>
            </p:nvSpPr>
            <p:spPr bwMode="auto">
              <a:xfrm>
                <a:off x="2088694" y="5794811"/>
                <a:ext cx="587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4" name="Line 75"/>
              <p:cNvSpPr>
                <a:spLocks noChangeShapeType="1"/>
              </p:cNvSpPr>
              <p:nvPr/>
            </p:nvSpPr>
            <p:spPr bwMode="auto">
              <a:xfrm flipV="1">
                <a:off x="2147431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Line 96"/>
              <p:cNvSpPr>
                <a:spLocks noChangeShapeType="1"/>
              </p:cNvSpPr>
              <p:nvPr/>
            </p:nvSpPr>
            <p:spPr bwMode="auto">
              <a:xfrm flipH="1">
                <a:off x="2147431" y="5794811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6" name="Line 97"/>
              <p:cNvSpPr>
                <a:spLocks noChangeShapeType="1"/>
              </p:cNvSpPr>
              <p:nvPr/>
            </p:nvSpPr>
            <p:spPr bwMode="auto">
              <a:xfrm>
                <a:off x="2658606" y="5977374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Line 98"/>
              <p:cNvSpPr>
                <a:spLocks noChangeShapeType="1"/>
              </p:cNvSpPr>
              <p:nvPr/>
            </p:nvSpPr>
            <p:spPr bwMode="auto">
              <a:xfrm>
                <a:off x="2147431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8" name="Line 108"/>
              <p:cNvSpPr>
                <a:spLocks noChangeShapeType="1"/>
              </p:cNvSpPr>
              <p:nvPr/>
            </p:nvSpPr>
            <p:spPr bwMode="auto">
              <a:xfrm flipV="1">
                <a:off x="2671306" y="5412224"/>
                <a:ext cx="0" cy="5476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9" name="Line 109"/>
              <p:cNvSpPr>
                <a:spLocks noChangeShapeType="1"/>
              </p:cNvSpPr>
              <p:nvPr/>
            </p:nvSpPr>
            <p:spPr bwMode="auto">
              <a:xfrm flipV="1">
                <a:off x="2393494" y="5596374"/>
                <a:ext cx="0" cy="29686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0" name="Rectangle 113"/>
              <p:cNvSpPr>
                <a:spLocks noChangeArrowheads="1"/>
              </p:cNvSpPr>
              <p:nvPr/>
            </p:nvSpPr>
            <p:spPr bwMode="auto">
              <a:xfrm>
                <a:off x="2272844" y="5732899"/>
                <a:ext cx="236538" cy="60325"/>
              </a:xfrm>
              <a:prstGeom prst="rect">
                <a:avLst/>
              </a:pr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Rectangle 114"/>
              <p:cNvSpPr>
                <a:spLocks noChangeArrowheads="1"/>
              </p:cNvSpPr>
              <p:nvPr/>
            </p:nvSpPr>
            <p:spPr bwMode="auto">
              <a:xfrm>
                <a:off x="2553831" y="5732899"/>
                <a:ext cx="236538" cy="60325"/>
              </a:xfrm>
              <a:prstGeom prst="rect">
                <a:avLst/>
              </a:prstGeom>
              <a:solidFill>
                <a:srgbClr val="323298"/>
              </a:solidFill>
              <a:ln w="0">
                <a:solidFill>
                  <a:srgbClr val="323298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33" name="Groupe 201"/>
            <p:cNvGrpSpPr/>
            <p:nvPr/>
          </p:nvGrpSpPr>
          <p:grpSpPr>
            <a:xfrm>
              <a:off x="932994" y="4748649"/>
              <a:ext cx="808038" cy="1285875"/>
              <a:chOff x="932994" y="4748649"/>
              <a:chExt cx="808038" cy="1285875"/>
            </a:xfrm>
          </p:grpSpPr>
          <p:sp>
            <p:nvSpPr>
              <p:cNvPr id="35" name="Line 55"/>
              <p:cNvSpPr>
                <a:spLocks noChangeShapeType="1"/>
              </p:cNvSpPr>
              <p:nvPr/>
            </p:nvSpPr>
            <p:spPr bwMode="auto">
              <a:xfrm flipV="1">
                <a:off x="990144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6" name="Line 56"/>
              <p:cNvSpPr>
                <a:spLocks noChangeShapeType="1"/>
              </p:cNvSpPr>
              <p:nvPr/>
            </p:nvSpPr>
            <p:spPr bwMode="auto">
              <a:xfrm>
                <a:off x="932994" y="51074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7" name="Line 57"/>
              <p:cNvSpPr>
                <a:spLocks noChangeShapeType="1"/>
              </p:cNvSpPr>
              <p:nvPr/>
            </p:nvSpPr>
            <p:spPr bwMode="auto">
              <a:xfrm>
                <a:off x="932994" y="4877236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8" name="Line 58"/>
              <p:cNvSpPr>
                <a:spLocks noChangeShapeType="1"/>
              </p:cNvSpPr>
              <p:nvPr/>
            </p:nvSpPr>
            <p:spPr bwMode="auto">
              <a:xfrm>
                <a:off x="932994" y="53360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9" name="Line 59"/>
              <p:cNvSpPr>
                <a:spLocks noChangeShapeType="1"/>
              </p:cNvSpPr>
              <p:nvPr/>
            </p:nvSpPr>
            <p:spPr bwMode="auto">
              <a:xfrm flipV="1">
                <a:off x="990144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" name="Line 60"/>
              <p:cNvSpPr>
                <a:spLocks noChangeShapeType="1"/>
              </p:cNvSpPr>
              <p:nvPr/>
            </p:nvSpPr>
            <p:spPr bwMode="auto">
              <a:xfrm flipV="1">
                <a:off x="990144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" name="Line 76"/>
              <p:cNvSpPr>
                <a:spLocks noChangeShapeType="1"/>
              </p:cNvSpPr>
              <p:nvPr/>
            </p:nvSpPr>
            <p:spPr bwMode="auto">
              <a:xfrm>
                <a:off x="1228269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" name="Line 77"/>
              <p:cNvSpPr>
                <a:spLocks noChangeShapeType="1"/>
              </p:cNvSpPr>
              <p:nvPr/>
            </p:nvSpPr>
            <p:spPr bwMode="auto">
              <a:xfrm flipV="1">
                <a:off x="1501319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3" name="Line 78"/>
              <p:cNvSpPr>
                <a:spLocks noChangeShapeType="1"/>
              </p:cNvSpPr>
              <p:nvPr/>
            </p:nvSpPr>
            <p:spPr bwMode="auto">
              <a:xfrm>
                <a:off x="1228269" y="5977374"/>
                <a:ext cx="2730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4" name="Line 79"/>
              <p:cNvSpPr>
                <a:spLocks noChangeShapeType="1"/>
              </p:cNvSpPr>
              <p:nvPr/>
            </p:nvSpPr>
            <p:spPr bwMode="auto">
              <a:xfrm>
                <a:off x="932994" y="55662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5" name="Freeform 80"/>
              <p:cNvSpPr>
                <a:spLocks/>
              </p:cNvSpPr>
              <p:nvPr/>
            </p:nvSpPr>
            <p:spPr bwMode="auto">
              <a:xfrm>
                <a:off x="990144" y="5794811"/>
                <a:ext cx="238125" cy="182563"/>
              </a:xfrm>
              <a:custGeom>
                <a:avLst/>
                <a:gdLst>
                  <a:gd name="T0" fmla="*/ 0 w 300"/>
                  <a:gd name="T1" fmla="*/ 0 h 228"/>
                  <a:gd name="T2" fmla="*/ 0 w 300"/>
                  <a:gd name="T3" fmla="*/ 228 h 228"/>
                  <a:gd name="T4" fmla="*/ 300 w 300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0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0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6" name="Line 81"/>
              <p:cNvSpPr>
                <a:spLocks noChangeShapeType="1"/>
              </p:cNvSpPr>
              <p:nvPr/>
            </p:nvSpPr>
            <p:spPr bwMode="auto">
              <a:xfrm>
                <a:off x="932994" y="57948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Line 82"/>
              <p:cNvSpPr>
                <a:spLocks noChangeShapeType="1"/>
              </p:cNvSpPr>
              <p:nvPr/>
            </p:nvSpPr>
            <p:spPr bwMode="auto">
              <a:xfrm flipV="1">
                <a:off x="990144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Line 83"/>
              <p:cNvSpPr>
                <a:spLocks noChangeShapeType="1"/>
              </p:cNvSpPr>
              <p:nvPr/>
            </p:nvSpPr>
            <p:spPr bwMode="auto">
              <a:xfrm flipH="1">
                <a:off x="990144" y="5794811"/>
                <a:ext cx="7175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Line 84"/>
              <p:cNvSpPr>
                <a:spLocks noChangeShapeType="1"/>
              </p:cNvSpPr>
              <p:nvPr/>
            </p:nvSpPr>
            <p:spPr bwMode="auto">
              <a:xfrm>
                <a:off x="1501319" y="5977374"/>
                <a:ext cx="239713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Line 94"/>
              <p:cNvSpPr>
                <a:spLocks noChangeShapeType="1"/>
              </p:cNvSpPr>
              <p:nvPr/>
            </p:nvSpPr>
            <p:spPr bwMode="auto">
              <a:xfrm flipV="1">
                <a:off x="990144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1" name="Line 104"/>
              <p:cNvSpPr>
                <a:spLocks noChangeShapeType="1"/>
              </p:cNvSpPr>
              <p:nvPr/>
            </p:nvSpPr>
            <p:spPr bwMode="auto">
              <a:xfrm flipV="1">
                <a:off x="1236206" y="5590024"/>
                <a:ext cx="0" cy="3190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2" name="Line 105"/>
              <p:cNvSpPr>
                <a:spLocks noChangeShapeType="1"/>
              </p:cNvSpPr>
              <p:nvPr/>
            </p:nvSpPr>
            <p:spPr bwMode="auto">
              <a:xfrm flipV="1">
                <a:off x="1514019" y="5493186"/>
                <a:ext cx="0" cy="4143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Freeform 112"/>
              <p:cNvSpPr>
                <a:spLocks/>
              </p:cNvSpPr>
              <p:nvPr/>
            </p:nvSpPr>
            <p:spPr bwMode="auto">
              <a:xfrm>
                <a:off x="1396544" y="5724961"/>
                <a:ext cx="238125" cy="68263"/>
              </a:xfrm>
              <a:custGeom>
                <a:avLst/>
                <a:gdLst>
                  <a:gd name="T0" fmla="*/ 300 w 300"/>
                  <a:gd name="T1" fmla="*/ 0 h 86"/>
                  <a:gd name="T2" fmla="*/ 0 w 300"/>
                  <a:gd name="T3" fmla="*/ 0 h 86"/>
                  <a:gd name="T4" fmla="*/ 0 w 300"/>
                  <a:gd name="T5" fmla="*/ 86 h 86"/>
                  <a:gd name="T6" fmla="*/ 300 w 300"/>
                  <a:gd name="T7" fmla="*/ 86 h 86"/>
                  <a:gd name="T8" fmla="*/ 300 w 300"/>
                  <a:gd name="T9" fmla="*/ 0 h 86"/>
                  <a:gd name="T10" fmla="*/ 300 w 300"/>
                  <a:gd name="T1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86">
                    <a:moveTo>
                      <a:pt x="300" y="0"/>
                    </a:moveTo>
                    <a:lnTo>
                      <a:pt x="0" y="0"/>
                    </a:lnTo>
                    <a:lnTo>
                      <a:pt x="0" y="86"/>
                    </a:lnTo>
                    <a:lnTo>
                      <a:pt x="300" y="86"/>
                    </a:lnTo>
                    <a:lnTo>
                      <a:pt x="300" y="0"/>
                    </a:lnTo>
                    <a:lnTo>
                      <a:pt x="300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Freeform 131"/>
              <p:cNvSpPr>
                <a:spLocks/>
              </p:cNvSpPr>
              <p:nvPr/>
            </p:nvSpPr>
            <p:spPr bwMode="auto">
              <a:xfrm>
                <a:off x="1115556" y="5721786"/>
                <a:ext cx="238125" cy="71438"/>
              </a:xfrm>
              <a:custGeom>
                <a:avLst/>
                <a:gdLst>
                  <a:gd name="T0" fmla="*/ 300 w 300"/>
                  <a:gd name="T1" fmla="*/ 0 h 89"/>
                  <a:gd name="T2" fmla="*/ 0 w 300"/>
                  <a:gd name="T3" fmla="*/ 0 h 89"/>
                  <a:gd name="T4" fmla="*/ 0 w 300"/>
                  <a:gd name="T5" fmla="*/ 89 h 89"/>
                  <a:gd name="T6" fmla="*/ 300 w 300"/>
                  <a:gd name="T7" fmla="*/ 89 h 89"/>
                  <a:gd name="T8" fmla="*/ 300 w 300"/>
                  <a:gd name="T9" fmla="*/ 0 h 89"/>
                  <a:gd name="T10" fmla="*/ 300 w 300"/>
                  <a:gd name="T11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89">
                    <a:moveTo>
                      <a:pt x="300" y="0"/>
                    </a:moveTo>
                    <a:lnTo>
                      <a:pt x="0" y="0"/>
                    </a:lnTo>
                    <a:lnTo>
                      <a:pt x="0" y="89"/>
                    </a:lnTo>
                    <a:lnTo>
                      <a:pt x="300" y="89"/>
                    </a:lnTo>
                    <a:lnTo>
                      <a:pt x="300" y="0"/>
                    </a:lnTo>
                    <a:lnTo>
                      <a:pt x="300" y="0"/>
                    </a:lnTo>
                  </a:path>
                </a:pathLst>
              </a:custGeom>
              <a:solidFill>
                <a:srgbClr val="CC0000"/>
              </a:solidFill>
              <a:ln w="6350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34" name="Groupe 5"/>
            <p:cNvGrpSpPr/>
            <p:nvPr/>
          </p:nvGrpSpPr>
          <p:grpSpPr>
            <a:xfrm>
              <a:off x="3247569" y="4748649"/>
              <a:ext cx="808037" cy="1285875"/>
              <a:chOff x="3247569" y="4748649"/>
              <a:chExt cx="808037" cy="1285875"/>
            </a:xfrm>
          </p:grpSpPr>
          <p:sp>
            <p:nvSpPr>
              <p:cNvPr id="58" name="Line 25"/>
              <p:cNvSpPr>
                <a:spLocks noChangeShapeType="1"/>
              </p:cNvSpPr>
              <p:nvPr/>
            </p:nvSpPr>
            <p:spPr bwMode="auto">
              <a:xfrm flipV="1">
                <a:off x="3304719" y="4877236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9" name="Line 26"/>
              <p:cNvSpPr>
                <a:spLocks noChangeShapeType="1"/>
              </p:cNvSpPr>
              <p:nvPr/>
            </p:nvSpPr>
            <p:spPr bwMode="auto">
              <a:xfrm flipV="1">
                <a:off x="3304719" y="5107424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0" name="Line 27"/>
              <p:cNvSpPr>
                <a:spLocks noChangeShapeType="1"/>
              </p:cNvSpPr>
              <p:nvPr/>
            </p:nvSpPr>
            <p:spPr bwMode="auto">
              <a:xfrm flipV="1">
                <a:off x="3304719" y="4748649"/>
                <a:ext cx="0" cy="1285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1" name="Line 28"/>
              <p:cNvSpPr>
                <a:spLocks noChangeShapeType="1"/>
              </p:cNvSpPr>
              <p:nvPr/>
            </p:nvSpPr>
            <p:spPr bwMode="auto">
              <a:xfrm>
                <a:off x="3247569" y="53360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2" name="Line 29"/>
              <p:cNvSpPr>
                <a:spLocks noChangeShapeType="1"/>
              </p:cNvSpPr>
              <p:nvPr/>
            </p:nvSpPr>
            <p:spPr bwMode="auto">
              <a:xfrm flipH="1">
                <a:off x="3247569" y="5107424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3" name="Line 30"/>
              <p:cNvSpPr>
                <a:spLocks noChangeShapeType="1"/>
              </p:cNvSpPr>
              <p:nvPr/>
            </p:nvSpPr>
            <p:spPr bwMode="auto">
              <a:xfrm>
                <a:off x="3247569" y="4877236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4" name="Line 85"/>
              <p:cNvSpPr>
                <a:spLocks noChangeShapeType="1"/>
              </p:cNvSpPr>
              <p:nvPr/>
            </p:nvSpPr>
            <p:spPr bwMode="auto">
              <a:xfrm>
                <a:off x="3817481" y="5977374"/>
                <a:ext cx="238125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5" name="Line 86"/>
              <p:cNvSpPr>
                <a:spLocks noChangeShapeType="1"/>
              </p:cNvSpPr>
              <p:nvPr/>
            </p:nvSpPr>
            <p:spPr bwMode="auto">
              <a:xfrm flipV="1">
                <a:off x="3817481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3304719" y="5794811"/>
                <a:ext cx="239713" cy="182563"/>
              </a:xfrm>
              <a:custGeom>
                <a:avLst/>
                <a:gdLst>
                  <a:gd name="T0" fmla="*/ 0 w 302"/>
                  <a:gd name="T1" fmla="*/ 0 h 228"/>
                  <a:gd name="T2" fmla="*/ 0 w 302"/>
                  <a:gd name="T3" fmla="*/ 228 h 228"/>
                  <a:gd name="T4" fmla="*/ 302 w 302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2" h="228">
                    <a:moveTo>
                      <a:pt x="0" y="0"/>
                    </a:moveTo>
                    <a:lnTo>
                      <a:pt x="0" y="228"/>
                    </a:lnTo>
                    <a:lnTo>
                      <a:pt x="302" y="2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7" name="Line 88"/>
              <p:cNvSpPr>
                <a:spLocks noChangeShapeType="1"/>
              </p:cNvSpPr>
              <p:nvPr/>
            </p:nvSpPr>
            <p:spPr bwMode="auto">
              <a:xfrm>
                <a:off x="3544431" y="5977374"/>
                <a:ext cx="0" cy="5715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8" name="Line 89"/>
              <p:cNvSpPr>
                <a:spLocks noChangeShapeType="1"/>
              </p:cNvSpPr>
              <p:nvPr/>
            </p:nvSpPr>
            <p:spPr bwMode="auto">
              <a:xfrm flipV="1">
                <a:off x="3304719" y="5566211"/>
                <a:ext cx="0" cy="22860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Line 90"/>
              <p:cNvSpPr>
                <a:spLocks noChangeShapeType="1"/>
              </p:cNvSpPr>
              <p:nvPr/>
            </p:nvSpPr>
            <p:spPr bwMode="auto">
              <a:xfrm>
                <a:off x="3247569" y="57948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0" name="Line 91"/>
              <p:cNvSpPr>
                <a:spLocks noChangeShapeType="1"/>
              </p:cNvSpPr>
              <p:nvPr/>
            </p:nvSpPr>
            <p:spPr bwMode="auto">
              <a:xfrm flipH="1">
                <a:off x="3247569" y="5566211"/>
                <a:ext cx="571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1" name="Line 92"/>
              <p:cNvSpPr>
                <a:spLocks noChangeShapeType="1"/>
              </p:cNvSpPr>
              <p:nvPr/>
            </p:nvSpPr>
            <p:spPr bwMode="auto">
              <a:xfrm flipH="1">
                <a:off x="3304719" y="5794811"/>
                <a:ext cx="719138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2" name="Line 93"/>
              <p:cNvSpPr>
                <a:spLocks noChangeShapeType="1"/>
              </p:cNvSpPr>
              <p:nvPr/>
            </p:nvSpPr>
            <p:spPr bwMode="auto">
              <a:xfrm>
                <a:off x="3544431" y="5977374"/>
                <a:ext cx="273050" cy="0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3" name="Line 95"/>
              <p:cNvSpPr>
                <a:spLocks noChangeShapeType="1"/>
              </p:cNvSpPr>
              <p:nvPr/>
            </p:nvSpPr>
            <p:spPr bwMode="auto">
              <a:xfrm flipV="1">
                <a:off x="3304719" y="5336024"/>
                <a:ext cx="0" cy="230188"/>
              </a:xfrm>
              <a:prstGeom prst="line">
                <a:avLst/>
              </a:prstGeom>
              <a:noFill/>
              <a:ln w="635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4" name="Line 106"/>
              <p:cNvSpPr>
                <a:spLocks noChangeShapeType="1"/>
              </p:cNvSpPr>
              <p:nvPr/>
            </p:nvSpPr>
            <p:spPr bwMode="auto">
              <a:xfrm flipV="1">
                <a:off x="3827006" y="5442386"/>
                <a:ext cx="0" cy="45085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5" name="Line 107"/>
              <p:cNvSpPr>
                <a:spLocks noChangeShapeType="1"/>
              </p:cNvSpPr>
              <p:nvPr/>
            </p:nvSpPr>
            <p:spPr bwMode="auto">
              <a:xfrm flipV="1">
                <a:off x="3550781" y="5545574"/>
                <a:ext cx="0" cy="32702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6" name="Rectangle 115"/>
              <p:cNvSpPr>
                <a:spLocks noChangeArrowheads="1"/>
              </p:cNvSpPr>
              <p:nvPr/>
            </p:nvSpPr>
            <p:spPr bwMode="auto">
              <a:xfrm>
                <a:off x="3434894" y="5732899"/>
                <a:ext cx="230188" cy="60325"/>
              </a:xfrm>
              <a:prstGeom prst="rect">
                <a:avLst/>
              </a:pr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7" name="Rectangle 116"/>
              <p:cNvSpPr>
                <a:spLocks noChangeArrowheads="1"/>
              </p:cNvSpPr>
              <p:nvPr/>
            </p:nvSpPr>
            <p:spPr bwMode="auto">
              <a:xfrm>
                <a:off x="3706356" y="5672574"/>
                <a:ext cx="239713" cy="120650"/>
              </a:xfrm>
              <a:prstGeom prst="rect">
                <a:avLst/>
              </a:prstGeom>
              <a:solidFill>
                <a:srgbClr val="007F00"/>
              </a:solidFill>
              <a:ln w="0">
                <a:solidFill>
                  <a:srgbClr val="007F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74" name="ZoneTexte 173"/>
            <p:cNvSpPr txBox="1"/>
            <p:nvPr/>
          </p:nvSpPr>
          <p:spPr>
            <a:xfrm>
              <a:off x="1063026" y="606309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1334846" y="606309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771505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705782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705782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705782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640058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81" name="ZoneTexte 180"/>
            <p:cNvSpPr txBox="1"/>
            <p:nvPr/>
          </p:nvSpPr>
          <p:spPr>
            <a:xfrm>
              <a:off x="762152" y="4547112"/>
              <a:ext cx="51167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DRV/r</a:t>
              </a:r>
            </a:p>
          </p:txBody>
        </p:sp>
        <p:sp>
          <p:nvSpPr>
            <p:cNvPr id="182" name="ZoneTexte 181"/>
            <p:cNvSpPr txBox="1"/>
            <p:nvPr/>
          </p:nvSpPr>
          <p:spPr>
            <a:xfrm rot="16200000">
              <a:off x="-288625" y="5193619"/>
              <a:ext cx="1614545" cy="230832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900" b="1" dirty="0" smtClean="0">
                  <a:solidFill>
                    <a:srgbClr val="000066"/>
                  </a:solidFill>
                </a:rPr>
                <a:t>Modification depuis J0 </a:t>
              </a:r>
              <a:r>
                <a:rPr lang="fr-FR" sz="900" b="1" dirty="0" smtClean="0">
                  <a:solidFill>
                    <a:srgbClr val="000066"/>
                  </a:solidFill>
                  <a:latin typeface="+mj-lt"/>
                </a:rPr>
                <a:t>(%)</a:t>
              </a: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2186976" y="606309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2458796" y="606309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1895455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1829732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1829732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1829732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1764008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1897323" y="4547112"/>
              <a:ext cx="50045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ATV/r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3314101" y="6063099"/>
              <a:ext cx="40427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GAS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3585921" y="6063099"/>
              <a:ext cx="41549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GAV</a:t>
              </a:r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3022580" y="5682257"/>
              <a:ext cx="250389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0</a:t>
              </a: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2956857" y="547254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25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2956857" y="5238312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50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2956857" y="5008998"/>
              <a:ext cx="316112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75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2891133" y="4781112"/>
              <a:ext cx="381836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dirty="0" smtClean="0">
                  <a:solidFill>
                    <a:srgbClr val="000066"/>
                  </a:solidFill>
                  <a:latin typeface="+mj-lt"/>
                </a:rPr>
                <a:t>100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3136658" y="4547112"/>
              <a:ext cx="388248" cy="246221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fr-FR" sz="1000" b="1" dirty="0" smtClean="0">
                  <a:solidFill>
                    <a:srgbClr val="000066"/>
                  </a:solidFill>
                  <a:latin typeface="+mj-lt"/>
                </a:rPr>
                <a:t>RAL</a:t>
              </a:r>
            </a:p>
          </p:txBody>
        </p:sp>
      </p:grpSp>
      <p:sp>
        <p:nvSpPr>
          <p:cNvPr id="199" name="ZoneTexte 198"/>
          <p:cNvSpPr txBox="1"/>
          <p:nvPr/>
        </p:nvSpPr>
        <p:spPr>
          <a:xfrm>
            <a:off x="1297617" y="1981200"/>
            <a:ext cx="1973655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ARN VIH &gt; 100 000 c/ml</a:t>
            </a:r>
          </a:p>
        </p:txBody>
      </p:sp>
      <p:sp>
        <p:nvSpPr>
          <p:cNvPr id="200" name="ZoneTexte 199"/>
          <p:cNvSpPr txBox="1"/>
          <p:nvPr/>
        </p:nvSpPr>
        <p:spPr>
          <a:xfrm>
            <a:off x="1297616" y="4032950"/>
            <a:ext cx="1973655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ARN VIH &lt; 100 000 c/ml</a:t>
            </a:r>
          </a:p>
        </p:txBody>
      </p:sp>
      <p:sp>
        <p:nvSpPr>
          <p:cNvPr id="206" name="Text Box 3"/>
          <p:cNvSpPr txBox="1">
            <a:spLocks noChangeArrowheads="1"/>
          </p:cNvSpPr>
          <p:nvPr/>
        </p:nvSpPr>
        <p:spPr bwMode="auto">
          <a:xfrm>
            <a:off x="2544764" y="6564694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Mc </a:t>
            </a:r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Comsey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GA, CROI 2015, Abs. 140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  <p:sp>
        <p:nvSpPr>
          <p:cNvPr id="201" name="ZoneTexte 200"/>
          <p:cNvSpPr txBox="1"/>
          <p:nvPr/>
        </p:nvSpPr>
        <p:spPr>
          <a:xfrm>
            <a:off x="389273" y="6019800"/>
            <a:ext cx="3012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66"/>
                </a:solidFill>
                <a:latin typeface="+mn-lt"/>
              </a:rPr>
              <a:t>GAS = Graisse abdominale sous-cutanée</a:t>
            </a:r>
          </a:p>
          <a:p>
            <a:pPr lvl="0"/>
            <a:r>
              <a:rPr lang="fr-FR" sz="1200" dirty="0" smtClean="0">
                <a:solidFill>
                  <a:srgbClr val="000066"/>
                </a:solidFill>
                <a:latin typeface="+mn-lt"/>
              </a:rPr>
              <a:t>GAV = Graisse abdominale viscérale</a:t>
            </a:r>
            <a:endParaRPr lang="fr-FR" sz="1200" dirty="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20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8913688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200" b="1" dirty="0" smtClean="0">
                <a:latin typeface="+mj-lt"/>
              </a:rPr>
              <a:t>Modifications des marqueurs d’inflammation et d’</a:t>
            </a:r>
            <a:r>
              <a:rPr lang="fr-FR" sz="2200" b="1" dirty="0" smtClean="0"/>
              <a:t>activation </a:t>
            </a:r>
            <a:r>
              <a:rPr lang="fr-FR" sz="2200" b="1" dirty="0" smtClean="0">
                <a:latin typeface="+mj-lt"/>
              </a:rPr>
              <a:t>immune </a:t>
            </a:r>
            <a:endParaRPr lang="fr-FR" sz="2400" b="1" dirty="0" smtClean="0">
              <a:latin typeface="+mj-lt"/>
            </a:endParaRPr>
          </a:p>
          <a:p>
            <a:pPr lvl="1">
              <a:spcBef>
                <a:spcPts val="0"/>
              </a:spcBef>
            </a:pPr>
            <a:r>
              <a:rPr lang="fr-FR" sz="1800" dirty="0" smtClean="0"/>
              <a:t>Sous-étude A5260S (328 patients) : 234 inclus (ARN VIH &lt; 50 c/ml à S24) : </a:t>
            </a:r>
            <a:br>
              <a:rPr lang="fr-FR" sz="1800" dirty="0" smtClean="0"/>
            </a:br>
            <a:r>
              <a:rPr lang="fr-FR" sz="1800" dirty="0" smtClean="0"/>
              <a:t>68 sous ATV/r, 84 sous DRV/r et 82 sous RAL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Marqueurs plasmatiques d’inflammation et de la coagulation : </a:t>
            </a:r>
            <a:r>
              <a:rPr lang="fr-FR" dirty="0" err="1" smtClean="0"/>
              <a:t>CRPus</a:t>
            </a:r>
            <a:r>
              <a:rPr lang="fr-FR" dirty="0" smtClean="0"/>
              <a:t>, IL-6, </a:t>
            </a:r>
            <a:r>
              <a:rPr lang="fr-FR" dirty="0" err="1" smtClean="0"/>
              <a:t>GlycA</a:t>
            </a:r>
            <a:r>
              <a:rPr lang="fr-FR" dirty="0" smtClean="0"/>
              <a:t>, D-dimères, CD14s, CD163s, et IL-2rs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Marqueurs cellulaires : % sous populations lymphocytaires T CD38+DR+ et CD14+CD16+ et % sous populations </a:t>
            </a:r>
            <a:r>
              <a:rPr lang="fr-FR" dirty="0" err="1" smtClean="0"/>
              <a:t>monocytaires</a:t>
            </a:r>
            <a:r>
              <a:rPr lang="fr-FR" dirty="0" smtClean="0"/>
              <a:t> CD14(</a:t>
            </a:r>
            <a:r>
              <a:rPr lang="fr-FR" dirty="0" err="1" smtClean="0"/>
              <a:t>dim</a:t>
            </a:r>
            <a:r>
              <a:rPr lang="fr-FR" dirty="0" smtClean="0"/>
              <a:t>)CD16+</a:t>
            </a:r>
          </a:p>
          <a:p>
            <a:pPr marL="914400" lvl="2" indent="0">
              <a:spcBef>
                <a:spcPts val="0"/>
              </a:spcBef>
              <a:buNone/>
            </a:pPr>
            <a:endParaRPr lang="fr-FR" dirty="0" smtClean="0"/>
          </a:p>
          <a:p>
            <a:pPr lvl="1">
              <a:spcBef>
                <a:spcPts val="0"/>
              </a:spcBef>
            </a:pPr>
            <a:r>
              <a:rPr lang="fr-FR" sz="1800" dirty="0" smtClean="0"/>
              <a:t>Les modifications des </a:t>
            </a:r>
            <a:r>
              <a:rPr lang="fr-FR" sz="1800" dirty="0" err="1" smtClean="0"/>
              <a:t>biomarqueurs</a:t>
            </a:r>
            <a:r>
              <a:rPr lang="fr-FR" sz="1800" dirty="0" smtClean="0"/>
              <a:t> étaient différentes selon les groupes </a:t>
            </a:r>
            <a:br>
              <a:rPr lang="fr-FR" sz="1800" dirty="0" smtClean="0"/>
            </a:br>
            <a:r>
              <a:rPr lang="fr-FR" sz="1800" dirty="0" smtClean="0"/>
              <a:t>au cours des 96 semaines de suivi :</a:t>
            </a:r>
          </a:p>
          <a:p>
            <a:pPr lvl="2">
              <a:spcBef>
                <a:spcPts val="0"/>
              </a:spcBef>
            </a:pPr>
            <a:r>
              <a:rPr lang="fr-FR" dirty="0" err="1" smtClean="0"/>
              <a:t>CRPus</a:t>
            </a:r>
            <a:r>
              <a:rPr lang="fr-FR" dirty="0" smtClean="0"/>
              <a:t> diminuait avec ATV/r et RAL 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IL-6 diminuait seulement avec RAL </a:t>
            </a:r>
          </a:p>
          <a:p>
            <a:pPr lvl="2">
              <a:spcBef>
                <a:spcPts val="0"/>
              </a:spcBef>
            </a:pPr>
            <a:r>
              <a:rPr lang="fr-FR" dirty="0" err="1" smtClean="0"/>
              <a:t>GLycA</a:t>
            </a:r>
            <a:r>
              <a:rPr lang="fr-FR" dirty="0" smtClean="0"/>
              <a:t> diminuait dans les 3 groupes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D-dimères diminuaient avec ATV/r et DRV/r et étaient inchangés avec RAL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Marqueurs d’activation cellulaire T et CD163s (mais pas CD14s et CD14+CD16+) diminuaient dans les 3 groupes</a:t>
            </a:r>
            <a:br>
              <a:rPr lang="fr-FR" dirty="0" smtClean="0"/>
            </a:br>
            <a:endParaRPr lang="fr-FR" dirty="0" smtClean="0"/>
          </a:p>
          <a:p>
            <a:pPr lvl="1">
              <a:spcBef>
                <a:spcPts val="0"/>
              </a:spcBef>
            </a:pPr>
            <a:r>
              <a:rPr lang="fr-FR" sz="1800" b="1" dirty="0" smtClean="0"/>
              <a:t>Conclusion : </a:t>
            </a:r>
            <a:r>
              <a:rPr lang="fr-FR" sz="1800" dirty="0" smtClean="0"/>
              <a:t>pas d’évidence que la réduction de l’inflammation et de l’activation immune après initiation du traitement ARV différait entre RAL </a:t>
            </a:r>
            <a:br>
              <a:rPr lang="fr-FR" sz="1800" dirty="0" smtClean="0"/>
            </a:br>
            <a:r>
              <a:rPr lang="fr-FR" sz="1800" dirty="0" smtClean="0"/>
              <a:t>et schémas avec IP</a:t>
            </a:r>
            <a:endParaRPr lang="fr-FR" sz="1800" dirty="0"/>
          </a:p>
        </p:txBody>
      </p:sp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33878" y="6564694"/>
            <a:ext cx="65992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 eaLnBrk="0" hangingPunct="0"/>
            <a:r>
              <a:rPr lang="en-GB" altLang="fr-FR" sz="1200" i="1" dirty="0" err="1" smtClean="0">
                <a:solidFill>
                  <a:srgbClr val="CC0000"/>
                </a:solidFill>
                <a:cs typeface="Arial" charset="0"/>
              </a:rPr>
              <a:t>Kelesidis</a:t>
            </a:r>
            <a:r>
              <a:rPr lang="en-GB" altLang="fr-FR" sz="1200" i="1" dirty="0" smtClean="0">
                <a:solidFill>
                  <a:srgbClr val="CC0000"/>
                </a:solidFill>
                <a:cs typeface="Arial" charset="0"/>
              </a:rPr>
              <a:t> T. CID 2015;61:651-60</a:t>
            </a:r>
            <a:endParaRPr lang="en-GB" altLang="fr-FR" sz="1200" i="1" dirty="0">
              <a:solidFill>
                <a:srgbClr val="CC0000"/>
              </a:solidFill>
              <a:cs typeface="Arial" charset="0"/>
            </a:endParaRP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dirty="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dirty="0" smtClean="0">
                <a:ea typeface="ＭＳ Ｐゴシック"/>
                <a:cs typeface="ＭＳ Ｐゴシック"/>
              </a:rPr>
            </a:br>
            <a:r>
              <a:rPr lang="fr-FR" sz="3100" dirty="0" smtClean="0">
                <a:ea typeface="ＭＳ Ｐゴシック"/>
                <a:cs typeface="ＭＳ Ｐゴシック"/>
              </a:rPr>
              <a:t>+ TDF/FTC</a:t>
            </a:r>
          </a:p>
        </p:txBody>
      </p:sp>
    </p:spTree>
    <p:extLst>
      <p:ext uri="{BB962C8B-B14F-4D97-AF65-F5344CB8AC3E}">
        <p14:creationId xmlns:p14="http://schemas.microsoft.com/office/powerpoint/2010/main" val="2318658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06500"/>
            <a:ext cx="9036050" cy="5678488"/>
          </a:xfrm>
        </p:spPr>
        <p:txBody>
          <a:bodyPr/>
          <a:lstStyle/>
          <a:p>
            <a:pPr>
              <a:lnSpc>
                <a:spcPts val="2163"/>
              </a:lnSpc>
              <a:spcBef>
                <a:spcPct val="0"/>
              </a:spcBef>
            </a:pPr>
            <a:r>
              <a:rPr lang="fr-FR" sz="2800" b="1" dirty="0" smtClean="0">
                <a:latin typeface="Calibri" pitchFamily="34" charset="0"/>
                <a:ea typeface="ＭＳ Ｐゴシック"/>
                <a:cs typeface="ＭＳ Ｐゴシック"/>
              </a:rPr>
              <a:t>Conclusion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ATV/r, RAL et DRV/r étaient équivalents en terme d’efficacité virologique, lorsque administrés avec TDF/FTC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ATV/r + TDF/FTC était moins bien toléré que DRV/r + TDF/FTC ou RAL </a:t>
            </a:r>
            <a:br>
              <a:rPr lang="fr-FR" sz="1800" dirty="0" smtClean="0">
                <a:ea typeface="ＭＳ Ｐゴシック"/>
              </a:rPr>
            </a:br>
            <a:r>
              <a:rPr lang="fr-FR" sz="1800" dirty="0" smtClean="0">
                <a:ea typeface="ＭＳ Ｐゴシック"/>
              </a:rPr>
              <a:t>+ TDF/FTC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Dans l’évaluation composite de l’efficacité virologique et de la tolérance</a:t>
            </a:r>
          </a:p>
          <a:p>
            <a:pPr lvl="2">
              <a:lnSpc>
                <a:spcPts val="2163"/>
              </a:lnSpc>
              <a:spcBef>
                <a:spcPct val="0"/>
              </a:spcBef>
            </a:pPr>
            <a:r>
              <a:rPr lang="fr-FR" dirty="0" smtClean="0">
                <a:ea typeface="ＭＳ Ｐゴシック"/>
              </a:rPr>
              <a:t>RAL + TDF/FTC était supérieur aux 2 schémas avec IP</a:t>
            </a:r>
          </a:p>
          <a:p>
            <a:pPr lvl="2">
              <a:lnSpc>
                <a:spcPts val="2163"/>
              </a:lnSpc>
              <a:spcBef>
                <a:spcPct val="0"/>
              </a:spcBef>
            </a:pPr>
            <a:r>
              <a:rPr lang="fr-FR" dirty="0" smtClean="0">
                <a:ea typeface="ＭＳ Ｐゴシック"/>
              </a:rPr>
              <a:t>DRV/r + TDF/FTC était supérieur à ATV/r + TDF/FTC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Les résultats de tolérance étaient principalement dus aux ictères sous  </a:t>
            </a:r>
            <a:br>
              <a:rPr lang="fr-FR" sz="1800" dirty="0" smtClean="0">
                <a:ea typeface="ＭＳ Ｐゴシック"/>
              </a:rPr>
            </a:br>
            <a:r>
              <a:rPr lang="fr-FR" sz="1800" dirty="0" smtClean="0">
                <a:ea typeface="ＭＳ Ｐゴシック"/>
              </a:rPr>
              <a:t>ATV/r et à la toxicité gastro-intestinale pour les 2 IP/r</a:t>
            </a:r>
          </a:p>
          <a:p>
            <a:pPr lvl="2">
              <a:lnSpc>
                <a:spcPts val="2163"/>
              </a:lnSpc>
              <a:spcBef>
                <a:spcPct val="0"/>
              </a:spcBef>
            </a:pPr>
            <a:r>
              <a:rPr lang="fr-FR" dirty="0" smtClean="0">
                <a:ea typeface="ＭＳ Ｐゴシック"/>
              </a:rPr>
              <a:t>ATV/r était moins bien toléré que DRV/r et RAL dans tous les sous-groupes</a:t>
            </a:r>
          </a:p>
          <a:p>
            <a:pPr lvl="2">
              <a:lnSpc>
                <a:spcPts val="2163"/>
              </a:lnSpc>
              <a:spcBef>
                <a:spcPct val="0"/>
              </a:spcBef>
            </a:pPr>
            <a:r>
              <a:rPr lang="fr-FR" dirty="0" smtClean="0">
                <a:ea typeface="ＭＳ Ｐゴシック"/>
              </a:rPr>
              <a:t>Le bénéfice de </a:t>
            </a:r>
            <a:r>
              <a:rPr lang="fr-FR" dirty="0" err="1" smtClean="0">
                <a:ea typeface="ＭＳ Ｐゴシック"/>
              </a:rPr>
              <a:t>tolérabilité</a:t>
            </a:r>
            <a:r>
              <a:rPr lang="fr-FR" dirty="0" smtClean="0">
                <a:ea typeface="ＭＳ Ｐゴシック"/>
              </a:rPr>
              <a:t> de RAL versus DRV/r était plus important chez les femmes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Limites : étude en ouvert, </a:t>
            </a:r>
            <a:r>
              <a:rPr lang="fr-FR" sz="1800" dirty="0" err="1" smtClean="0">
                <a:ea typeface="ＭＳ Ｐゴシック"/>
              </a:rPr>
              <a:t>switch</a:t>
            </a:r>
            <a:r>
              <a:rPr lang="fr-FR" sz="1800" dirty="0" smtClean="0">
                <a:ea typeface="ＭＳ Ｐゴシック"/>
              </a:rPr>
              <a:t> permis vers un autre bras pour problème de tolérance ou de toxicité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r>
              <a:rPr lang="fr-FR" sz="1800" dirty="0" smtClean="0">
                <a:ea typeface="ＭＳ Ｐゴシック"/>
              </a:rPr>
              <a:t>En considérant à la fois la réponse virologique et la tolérance, RAL + TDF/FTC était globalement supérieur aux 2 schémas avec IP, et le DRV/r était supérieur à ATV/r. Un avantage des IP/r par rapport à RAL est le risque réduit d’émergence de résistance en cas d’échec virologique</a:t>
            </a:r>
          </a:p>
          <a:p>
            <a:pPr lvl="1">
              <a:lnSpc>
                <a:spcPts val="2163"/>
              </a:lnSpc>
              <a:spcBef>
                <a:spcPct val="0"/>
              </a:spcBef>
            </a:pPr>
            <a:endParaRPr lang="fr-FR" sz="2000" dirty="0" smtClean="0">
              <a:ea typeface="ＭＳ Ｐゴシック"/>
            </a:endParaRPr>
          </a:p>
        </p:txBody>
      </p:sp>
      <p:sp>
        <p:nvSpPr>
          <p:cNvPr id="21506" name="ZoneTexte 69"/>
          <p:cNvSpPr txBox="1">
            <a:spLocks noChangeArrowheads="1"/>
          </p:cNvSpPr>
          <p:nvPr/>
        </p:nvSpPr>
        <p:spPr bwMode="auto">
          <a:xfrm>
            <a:off x="5387522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Intern Med 2014;161:461-71</a:t>
            </a:r>
          </a:p>
        </p:txBody>
      </p:sp>
      <p:grpSp>
        <p:nvGrpSpPr>
          <p:cNvPr id="21507" name="Grouper 9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2150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151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2150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  <p:grpSp>
        <p:nvGrpSpPr>
          <p:cNvPr id="8194" name="Grouper 25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821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2176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518025"/>
            <a:ext cx="90805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Evaluer l’équivalence des 3 schémas, en terme d’efficacité virologique et de tolérance sur 96 semaines, en analyse en intention de traiter. Equivalence définie par un IC 97,5 % bilatéral de la différence 2 à 2 de l’incidence cumulée de chaque critère de jugement individuel ou composite compris entre – 10 % et 10 %, avec une puissance de 90 %. </a:t>
            </a:r>
            <a:b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</a:b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En cas d’équivalence non démontrée, la supériorité était définie par l’exclusion de 0 de l’IC 97,5 %</a:t>
            </a:r>
            <a:endParaRPr lang="fr-FR" sz="1600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sp>
        <p:nvSpPr>
          <p:cNvPr id="8199" name="ZoneTexte 71"/>
          <p:cNvSpPr txBox="1">
            <a:spLocks noChangeArrowheads="1"/>
          </p:cNvSpPr>
          <p:nvPr/>
        </p:nvSpPr>
        <p:spPr bwMode="auto">
          <a:xfrm>
            <a:off x="50800" y="4076700"/>
            <a:ext cx="7688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* Stratifiée sur ARN VIH (&lt; ou </a:t>
            </a:r>
            <a:r>
              <a:rPr lang="fr-FR" sz="1200" u="sng">
                <a:solidFill>
                  <a:srgbClr val="000066"/>
                </a:solidFill>
                <a:ea typeface="ＭＳ Ｐゴシック"/>
                <a:cs typeface="ＭＳ Ｐゴシック"/>
              </a:rPr>
              <a:t>&gt;</a:t>
            </a:r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 100 000 c/ml) à la pré-inclusion, participation à la sous-étude cardiovasculaire, </a:t>
            </a:r>
            <a:b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</a:br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et le score de risque Framingham à 10 ans</a:t>
            </a:r>
            <a:endParaRPr lang="fr-FR" sz="1200" baseline="30000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sp>
        <p:nvSpPr>
          <p:cNvPr id="820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0" y="1341438"/>
            <a:ext cx="8997950" cy="2690812"/>
            <a:chOff x="0" y="1341438"/>
            <a:chExt cx="8997950" cy="2690812"/>
          </a:xfrm>
        </p:grpSpPr>
        <p:cxnSp>
          <p:nvCxnSpPr>
            <p:cNvPr id="8196" name="Connecteur droit 66"/>
            <p:cNvCxnSpPr>
              <a:cxnSpLocks noChangeShapeType="1"/>
            </p:cNvCxnSpPr>
            <p:nvPr/>
          </p:nvCxnSpPr>
          <p:spPr bwMode="auto">
            <a:xfrm rot="5400000">
              <a:off x="2993232" y="2618581"/>
              <a:ext cx="400050" cy="158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</p:cxnSp>
        <p:sp>
          <p:nvSpPr>
            <p:cNvPr id="8198" name="Oval 170"/>
            <p:cNvSpPr>
              <a:spLocks noChangeArrowheads="1"/>
            </p:cNvSpPr>
            <p:nvPr/>
          </p:nvSpPr>
          <p:spPr bwMode="auto">
            <a:xfrm>
              <a:off x="2422525" y="1360488"/>
              <a:ext cx="1539875" cy="1014412"/>
            </a:xfrm>
            <a:prstGeom prst="ellipse">
              <a:avLst/>
            </a:prstGeom>
            <a:solidFill>
              <a:srgbClr val="E5E5F7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989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Randomisation*</a:t>
              </a:r>
            </a:p>
            <a:p>
              <a:pPr algn="ctr"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1 : 1 : 1</a:t>
              </a:r>
            </a:p>
            <a:p>
              <a:pPr algn="ctr"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en ouvert</a:t>
              </a: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530600" y="3340100"/>
              <a:ext cx="723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latin typeface="Calibri" pitchFamily="34" charset="0"/>
                  <a:cs typeface="Arial" charset="0"/>
                </a:rPr>
                <a:t>n = 603</a:t>
              </a:r>
            </a:p>
          </p:txBody>
        </p:sp>
        <p:sp>
          <p:nvSpPr>
            <p:cNvPr id="8202" name="Rectangle 8"/>
            <p:cNvSpPr>
              <a:spLocks noChangeArrowheads="1"/>
            </p:cNvSpPr>
            <p:nvPr/>
          </p:nvSpPr>
          <p:spPr bwMode="auto">
            <a:xfrm>
              <a:off x="3530600" y="2286000"/>
              <a:ext cx="723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latin typeface="Calibri" pitchFamily="34" charset="0"/>
                  <a:cs typeface="Arial" charset="0"/>
                </a:rPr>
                <a:t>n = 605</a:t>
              </a:r>
            </a:p>
          </p:txBody>
        </p:sp>
        <p:sp>
          <p:nvSpPr>
            <p:cNvPr id="28782" name="Oval 110"/>
            <p:cNvSpPr>
              <a:spLocks noChangeArrowheads="1"/>
            </p:cNvSpPr>
            <p:nvPr/>
          </p:nvSpPr>
          <p:spPr bwMode="auto">
            <a:xfrm>
              <a:off x="8421688" y="1341438"/>
              <a:ext cx="576262" cy="527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1"/>
              </a:solidFill>
              <a:round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  <a:alpha val="74998"/>
                </a:schemeClr>
              </a:prstShdw>
            </a:effectLst>
          </p:spPr>
          <p:txBody>
            <a:bodyPr wrap="none" anchor="ctr"/>
            <a:lstStyle/>
            <a:p>
              <a:pPr algn="ctr" defTabSz="914400">
                <a:defRPr/>
              </a:pPr>
              <a:r>
                <a:rPr lang="fr-FR" sz="1600" b="1" dirty="0">
                  <a:solidFill>
                    <a:srgbClr val="0066FF"/>
                  </a:solidFill>
                  <a:latin typeface="Calibri" pitchFamily="-109" charset="0"/>
                  <a:ea typeface="ＭＳ Ｐゴシック" pitchFamily="-109" charset="-128"/>
                  <a:cs typeface="ＭＳ Ｐゴシック" pitchFamily="-109" charset="-128"/>
                </a:rPr>
                <a:t>S96</a:t>
              </a:r>
              <a:endParaRPr lang="fr-FR" sz="1600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204" name="Line 172"/>
            <p:cNvSpPr>
              <a:spLocks noChangeShapeType="1"/>
            </p:cNvSpPr>
            <p:nvPr/>
          </p:nvSpPr>
          <p:spPr bwMode="auto">
            <a:xfrm>
              <a:off x="8720138" y="1881188"/>
              <a:ext cx="0" cy="2151062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05" name="Rectangle 8"/>
            <p:cNvSpPr>
              <a:spLocks noChangeArrowheads="1"/>
            </p:cNvSpPr>
            <p:nvPr/>
          </p:nvSpPr>
          <p:spPr bwMode="auto">
            <a:xfrm>
              <a:off x="3530600" y="2806700"/>
              <a:ext cx="723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latin typeface="Calibri" pitchFamily="34" charset="0"/>
                  <a:cs typeface="Arial" charset="0"/>
                </a:rPr>
                <a:t>n = 601</a:t>
              </a:r>
            </a:p>
          </p:txBody>
        </p:sp>
        <p:sp>
          <p:nvSpPr>
            <p:cNvPr id="8206" name="Line 31"/>
            <p:cNvSpPr>
              <a:spLocks noChangeShapeType="1"/>
            </p:cNvSpPr>
            <p:nvPr/>
          </p:nvSpPr>
          <p:spPr bwMode="auto">
            <a:xfrm flipV="1">
              <a:off x="7739063" y="2646363"/>
              <a:ext cx="963612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07" name="Line 31"/>
            <p:cNvSpPr>
              <a:spLocks noChangeShapeType="1"/>
            </p:cNvSpPr>
            <p:nvPr/>
          </p:nvSpPr>
          <p:spPr bwMode="auto">
            <a:xfrm flipV="1">
              <a:off x="7739063" y="3686175"/>
              <a:ext cx="963612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08" name="Line 31"/>
            <p:cNvSpPr>
              <a:spLocks noChangeShapeType="1"/>
            </p:cNvSpPr>
            <p:nvPr/>
          </p:nvSpPr>
          <p:spPr bwMode="auto">
            <a:xfrm flipV="1">
              <a:off x="7739063" y="3162300"/>
              <a:ext cx="963612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09" name="AutoShape 162"/>
            <p:cNvSpPr>
              <a:spLocks noChangeArrowheads="1"/>
            </p:cNvSpPr>
            <p:nvPr/>
          </p:nvSpPr>
          <p:spPr bwMode="auto">
            <a:xfrm>
              <a:off x="0" y="2293938"/>
              <a:ext cx="2895600" cy="17351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anchor="ctr">
              <a:spAutoFit/>
            </a:bodyPr>
            <a:lstStyle/>
            <a:p>
              <a:pPr algn="ctr" defTabSz="914400"/>
              <a:r>
                <a:rPr lang="fr-FR" sz="1600" b="1" u="sng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&gt;</a:t>
              </a:r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 18 ans</a:t>
              </a:r>
            </a:p>
            <a:p>
              <a:pPr algn="ctr" defTabSz="914400"/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Naïfs d’ARV</a:t>
              </a:r>
              <a:b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</a:br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(&lt; 10 j de TRT ARV)</a:t>
              </a:r>
            </a:p>
            <a:p>
              <a:pPr algn="ctr" defTabSz="914400"/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ARN VIH </a:t>
              </a:r>
              <a:r>
                <a:rPr lang="fr-FR" sz="1600" b="1" u="sng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&gt;</a:t>
              </a:r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 1 000 c/ml</a:t>
              </a:r>
            </a:p>
            <a:p>
              <a:pPr algn="ctr" defTabSz="914400"/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Pas de restriction sur CD4</a:t>
              </a:r>
            </a:p>
            <a:p>
              <a:pPr algn="ctr" defTabSz="914400"/>
              <a:r>
                <a:rPr lang="fr-FR" sz="1600" b="1">
                  <a:solidFill>
                    <a:srgbClr val="000066"/>
                  </a:solidFill>
                  <a:latin typeface="Calibri" pitchFamily="34" charset="0"/>
                  <a:cs typeface="Arial" charset="0"/>
                </a:rPr>
                <a:t>Pas de résistance à INTI ou IP</a:t>
              </a:r>
            </a:p>
          </p:txBody>
        </p:sp>
        <p:cxnSp>
          <p:nvCxnSpPr>
            <p:cNvPr id="8210" name="AutoShape 45"/>
            <p:cNvCxnSpPr>
              <a:cxnSpLocks noChangeShapeType="1"/>
              <a:stCxn id="8209" idx="3"/>
            </p:cNvCxnSpPr>
            <p:nvPr/>
          </p:nvCxnSpPr>
          <p:spPr bwMode="auto">
            <a:xfrm flipV="1">
              <a:off x="2895600" y="2646363"/>
              <a:ext cx="1352550" cy="515937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rgbClr val="333399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8211" name="AutoShape 46"/>
            <p:cNvCxnSpPr>
              <a:cxnSpLocks noChangeShapeType="1"/>
              <a:stCxn id="8209" idx="3"/>
            </p:cNvCxnSpPr>
            <p:nvPr/>
          </p:nvCxnSpPr>
          <p:spPr bwMode="auto">
            <a:xfrm>
              <a:off x="2895600" y="3162300"/>
              <a:ext cx="1352550" cy="523875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rgbClr val="333399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8212" name="AutoShape 47"/>
            <p:cNvCxnSpPr>
              <a:cxnSpLocks noChangeShapeType="1"/>
              <a:stCxn id="8209" idx="3"/>
            </p:cNvCxnSpPr>
            <p:nvPr/>
          </p:nvCxnSpPr>
          <p:spPr bwMode="auto">
            <a:xfrm>
              <a:off x="2895600" y="3162300"/>
              <a:ext cx="1352550" cy="0"/>
            </a:xfrm>
            <a:prstGeom prst="straightConnector1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</p:cxnSp>
        <p:sp>
          <p:nvSpPr>
            <p:cNvPr id="8213" name="Rectangle 49"/>
            <p:cNvSpPr>
              <a:spLocks noChangeArrowheads="1"/>
            </p:cNvSpPr>
            <p:nvPr/>
          </p:nvSpPr>
          <p:spPr bwMode="auto">
            <a:xfrm>
              <a:off x="4237038" y="2457450"/>
              <a:ext cx="3533775" cy="377825"/>
            </a:xfrm>
            <a:prstGeom prst="rect">
              <a:avLst/>
            </a:prstGeom>
            <a:solidFill>
              <a:srgbClr val="333399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defTabSz="914400">
                <a:lnSpc>
                  <a:spcPct val="8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fr-FR" b="1">
                  <a:solidFill>
                    <a:schemeClr val="bg1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ATV/r 300/100 mg QD + TDF/FTC</a:t>
              </a:r>
            </a:p>
          </p:txBody>
        </p:sp>
        <p:sp>
          <p:nvSpPr>
            <p:cNvPr id="8214" name="Rectangle 50"/>
            <p:cNvSpPr>
              <a:spLocks noChangeArrowheads="1"/>
            </p:cNvSpPr>
            <p:nvPr/>
          </p:nvSpPr>
          <p:spPr bwMode="auto">
            <a:xfrm>
              <a:off x="4237038" y="3502025"/>
              <a:ext cx="3533775" cy="368300"/>
            </a:xfrm>
            <a:prstGeom prst="rect">
              <a:avLst/>
            </a:prstGeom>
            <a:solidFill>
              <a:srgbClr val="008000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defTabSz="914400">
                <a:lnSpc>
                  <a:spcPct val="7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fr-FR" b="1">
                  <a:solidFill>
                    <a:schemeClr val="bg1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RAL 400 mg BID + TDF/FTC</a:t>
              </a:r>
            </a:p>
          </p:txBody>
        </p:sp>
        <p:sp>
          <p:nvSpPr>
            <p:cNvPr id="8215" name="Rectangle 51"/>
            <p:cNvSpPr>
              <a:spLocks noChangeArrowheads="1"/>
            </p:cNvSpPr>
            <p:nvPr/>
          </p:nvSpPr>
          <p:spPr bwMode="auto">
            <a:xfrm>
              <a:off x="4237038" y="2978150"/>
              <a:ext cx="3533775" cy="368300"/>
            </a:xfrm>
            <a:prstGeom prst="rect">
              <a:avLst/>
            </a:prstGeom>
            <a:solidFill>
              <a:srgbClr val="CC0000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defTabSz="914400">
                <a:lnSpc>
                  <a:spcPct val="7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fr-FR" b="1">
                  <a:solidFill>
                    <a:schemeClr val="bg1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DRV/r 800/100 mg QD + TDF/FTC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ce réservé du contenu 2"/>
          <p:cNvSpPr>
            <a:spLocks noGrp="1"/>
          </p:cNvSpPr>
          <p:nvPr>
            <p:ph idx="1"/>
          </p:nvPr>
        </p:nvSpPr>
        <p:spPr>
          <a:xfrm>
            <a:off x="50800" y="1066800"/>
            <a:ext cx="9064625" cy="5683250"/>
          </a:xfrm>
        </p:spPr>
        <p:txBody>
          <a:bodyPr/>
          <a:lstStyle/>
          <a:p>
            <a:pPr>
              <a:defRPr/>
            </a:pPr>
            <a:r>
              <a:rPr lang="fr-FR" sz="2800" b="1" dirty="0" smtClean="0">
                <a:latin typeface="+mj-lt"/>
                <a:ea typeface="ＭＳ Ｐゴシック" pitchFamily="-65" charset="-128"/>
              </a:rPr>
              <a:t>Critères de jugement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Echec virologique :  ARN VIH-1 confirmé &gt; 1 000 c/ml à ou après S16, </a:t>
            </a:r>
            <a:br>
              <a:rPr lang="fr-FR" sz="1800" dirty="0" smtClean="0">
                <a:ea typeface="ＭＳ Ｐゴシック" pitchFamily="-65" charset="-128"/>
              </a:rPr>
            </a:br>
            <a:r>
              <a:rPr lang="fr-FR" sz="1800" dirty="0" smtClean="0">
                <a:ea typeface="ＭＳ Ｐゴシック" pitchFamily="-65" charset="-128"/>
              </a:rPr>
              <a:t>ou &gt; 200 c/ml à ou après S24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Echec de tolérance : délai entre la randomisation et l’arrêt du traitement de la randomisation pour intolérance (substitution de TDF ou FTC non considéré comme échec)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Critère composite : échec virologique ou de tolérance, survenant en premier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ARN VIH-1 &lt; 200 c/ml en ITT-TLOVR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ARN VIH-1 &lt; 50 c/ml à S96 en ITT, snapshot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Analyse de sensibilité : sous traitement (échec virologique considérant la modification/arrêt de traitement comme un échec)</a:t>
            </a:r>
          </a:p>
          <a:p>
            <a:pPr lvl="1">
              <a:defRPr/>
            </a:pPr>
            <a:r>
              <a:rPr lang="fr-FR" sz="1800" dirty="0" smtClean="0">
                <a:ea typeface="ＭＳ Ｐゴシック" pitchFamily="-65" charset="-128"/>
              </a:rPr>
              <a:t>Critère secondaire de toxicité : délai entre l’initiation du traitement et la survenue du premier signe ou symptôme de grade 2, 3, ou 4 (grade 3 ou 4 si après S48) ou d’une anomalie biologique de grade 3 ou 4, alors que le patient est sous traitement randomisé (sous traitement)</a:t>
            </a:r>
          </a:p>
          <a:p>
            <a:pPr lvl="2">
              <a:defRPr/>
            </a:pPr>
            <a:r>
              <a:rPr lang="fr-FR" dirty="0" smtClean="0">
                <a:ea typeface="ＭＳ Ｐゴシック" pitchFamily="-65" charset="-128"/>
              </a:rPr>
              <a:t>Analyse de sensibilité pré-spécifiée excluant hyperbilirubinémie et élévation des CK </a:t>
            </a:r>
          </a:p>
          <a:p>
            <a:pPr lvl="2">
              <a:defRPr/>
            </a:pPr>
            <a:r>
              <a:rPr lang="fr-FR" dirty="0" smtClean="0">
                <a:ea typeface="ＭＳ Ｐゴシック" pitchFamily="-65" charset="-128"/>
              </a:rPr>
              <a:t>Analyse de sensibilité incluant tous les événements indésirables quelque soit le traitement en cours (analyse en ITT)</a:t>
            </a:r>
          </a:p>
        </p:txBody>
      </p:sp>
      <p:grpSp>
        <p:nvGrpSpPr>
          <p:cNvPr id="10243" name="Grouper 4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024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02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77" name="Group 85"/>
          <p:cNvGraphicFramePr>
            <a:graphicFrameLocks noGrp="1"/>
          </p:cNvGraphicFramePr>
          <p:nvPr>
            <p:ph idx="4294967295"/>
          </p:nvPr>
        </p:nvGraphicFramePr>
        <p:xfrm>
          <a:off x="395288" y="1773238"/>
          <a:ext cx="8353425" cy="4752480"/>
        </p:xfrm>
        <a:graphic>
          <a:graphicData uri="http://schemas.openxmlformats.org/drawingml/2006/table">
            <a:tbl>
              <a:tblPr/>
              <a:tblGrid>
                <a:gridCol w="352425"/>
                <a:gridCol w="3213100"/>
                <a:gridCol w="1685925"/>
                <a:gridCol w="1550987"/>
                <a:gridCol w="1550988"/>
              </a:tblGrid>
              <a:tr h="5302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ATV/r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DRV/r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RAL +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ARN VIH (log</a:t>
                      </a:r>
                      <a:r>
                        <a:rPr kumimoji="0" lang="fr-FR" sz="16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4,60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4,61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4,66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ARN VIH </a:t>
                      </a:r>
                      <a:r>
                        <a:rPr kumimoji="0" lang="fr-FR" sz="16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&gt;</a:t>
                      </a: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27,8 %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ARN VIH &gt;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6,9 %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8,3 %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6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CD4 &lt; 200/mm</a:t>
                      </a:r>
                      <a:r>
                        <a:rPr kumimoji="0" lang="fr-FR" sz="16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28,9 %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Co-infection VHB / VHC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2,5 % / 7,8 %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3 % / 7,5 %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2,7 % / 8,1 %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Randomisé mais traitement ARV 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non démarré,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Arrêt à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Décès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Perdu de vue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39" name="Rectangle 6"/>
          <p:cNvSpPr>
            <a:spLocks noChangeArrowheads="1"/>
          </p:cNvSpPr>
          <p:nvPr/>
        </p:nvSpPr>
        <p:spPr bwMode="auto">
          <a:xfrm>
            <a:off x="395288" y="1371600"/>
            <a:ext cx="83534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des patients à l’inclusion et devenir</a:t>
            </a:r>
          </a:p>
        </p:txBody>
      </p:sp>
      <p:grpSp>
        <p:nvGrpSpPr>
          <p:cNvPr id="11341" name="Grouper 12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134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4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134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35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52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925513" y="1143000"/>
            <a:ext cx="737711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Incidence cumulée d’échec virologique (critère principal)</a:t>
            </a:r>
          </a:p>
        </p:txBody>
      </p:sp>
      <p:sp>
        <p:nvSpPr>
          <p:cNvPr id="13316" name="Rectangle 225"/>
          <p:cNvSpPr>
            <a:spLocks noChangeArrowheads="1"/>
          </p:cNvSpPr>
          <p:nvPr/>
        </p:nvSpPr>
        <p:spPr bwMode="auto">
          <a:xfrm>
            <a:off x="1295400" y="1676400"/>
            <a:ext cx="22701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333399"/>
                </a:solidFill>
              </a:rPr>
              <a:t>Echec virologique (ITT)</a:t>
            </a:r>
            <a:endParaRPr lang="fr-FR" sz="1600" dirty="0">
              <a:solidFill>
                <a:srgbClr val="333399"/>
              </a:solidFill>
            </a:endParaRPr>
          </a:p>
        </p:txBody>
      </p:sp>
      <p:sp>
        <p:nvSpPr>
          <p:cNvPr id="13503" name="Espace réservé du contenu 2"/>
          <p:cNvSpPr>
            <a:spLocks/>
          </p:cNvSpPr>
          <p:nvPr/>
        </p:nvSpPr>
        <p:spPr bwMode="auto">
          <a:xfrm>
            <a:off x="2898775" y="6064250"/>
            <a:ext cx="36083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defTabSz="914400" eaLnBrk="0" hangingPunct="0">
              <a:buClr>
                <a:srgbClr val="CC3300"/>
              </a:buClr>
              <a:defRPr/>
            </a:pPr>
            <a:r>
              <a:rPr lang="en-US" sz="2400" b="1" dirty="0">
                <a:solidFill>
                  <a:srgbClr val="CC3300"/>
                </a:solidFill>
                <a:latin typeface="+mj-lt"/>
                <a:ea typeface="ＭＳ Ｐゴシック"/>
                <a:cs typeface="ＭＳ Ｐゴシック"/>
              </a:rPr>
              <a:t>Equivalence des 3 schémas</a:t>
            </a:r>
            <a:endParaRPr lang="fr-FR" sz="2400" b="1" dirty="0">
              <a:solidFill>
                <a:srgbClr val="CC3300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13319" name="Rectangle 208"/>
          <p:cNvSpPr>
            <a:spLocks noChangeArrowheads="1"/>
          </p:cNvSpPr>
          <p:nvPr/>
        </p:nvSpPr>
        <p:spPr bwMode="auto">
          <a:xfrm>
            <a:off x="288925" y="5129213"/>
            <a:ext cx="46863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defTabSz="914400" eaLnBrk="0" hangingPunct="0">
              <a:buClr>
                <a:srgbClr val="CC3300"/>
              </a:buClr>
            </a:pPr>
            <a:r>
              <a:rPr lang="fr-FR" sz="1600" dirty="0">
                <a:solidFill>
                  <a:srgbClr val="000066"/>
                </a:solidFill>
                <a:ea typeface="ＭＳ Ｐゴシック"/>
                <a:cs typeface="ＭＳ Ｐゴシック"/>
              </a:rPr>
              <a:t>Probabilité cumulée d’échec virologique à S96</a:t>
            </a:r>
          </a:p>
          <a:p>
            <a:pPr marL="285750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fr-FR" sz="1600" dirty="0">
                <a:solidFill>
                  <a:srgbClr val="000066"/>
                </a:solidFill>
                <a:ea typeface="ＭＳ Ｐゴシック"/>
                <a:cs typeface="ＭＳ Ｐゴシック"/>
              </a:rPr>
              <a:t>ATV/r : 	12,6 %</a:t>
            </a:r>
          </a:p>
          <a:p>
            <a:pPr marL="285750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fr-FR" sz="1600" dirty="0">
                <a:solidFill>
                  <a:srgbClr val="000066"/>
                </a:solidFill>
                <a:ea typeface="ＭＳ Ｐゴシック"/>
                <a:cs typeface="ＭＳ Ｐゴシック"/>
              </a:rPr>
              <a:t>DRV/r : 	14,9 %</a:t>
            </a:r>
          </a:p>
          <a:p>
            <a:pPr marL="285750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fr-FR" sz="1600" dirty="0">
                <a:solidFill>
                  <a:srgbClr val="000066"/>
                </a:solidFill>
                <a:ea typeface="ＭＳ Ｐゴシック"/>
                <a:cs typeface="ＭＳ Ｐゴシック"/>
              </a:rPr>
              <a:t>RAL : 		</a:t>
            </a:r>
            <a:r>
              <a:rPr lang="fr-FR" sz="1600" dirty="0" smtClean="0">
                <a:solidFill>
                  <a:srgbClr val="000066"/>
                </a:solidFill>
                <a:ea typeface="ＭＳ Ｐゴシック"/>
                <a:cs typeface="ＭＳ Ｐゴシック"/>
              </a:rPr>
              <a:t>  9,0 </a:t>
            </a:r>
            <a:r>
              <a:rPr lang="fr-FR" sz="1600" dirty="0">
                <a:solidFill>
                  <a:srgbClr val="000066"/>
                </a:solidFill>
                <a:ea typeface="ＭＳ Ｐゴシック"/>
                <a:cs typeface="ＭＳ Ｐゴシック"/>
              </a:rPr>
              <a:t>%</a:t>
            </a:r>
          </a:p>
        </p:txBody>
      </p:sp>
      <p:grpSp>
        <p:nvGrpSpPr>
          <p:cNvPr id="13320" name="Groupe 210"/>
          <p:cNvGrpSpPr>
            <a:grpSpLocks/>
          </p:cNvGrpSpPr>
          <p:nvPr/>
        </p:nvGrpSpPr>
        <p:grpSpPr bwMode="auto">
          <a:xfrm>
            <a:off x="457200" y="1984375"/>
            <a:ext cx="3486150" cy="3100388"/>
            <a:chOff x="457200" y="1984375"/>
            <a:chExt cx="3486822" cy="3100388"/>
          </a:xfrm>
        </p:grpSpPr>
        <p:sp>
          <p:nvSpPr>
            <p:cNvPr id="13422" name="Line 38"/>
            <p:cNvSpPr>
              <a:spLocks noChangeShapeType="1"/>
            </p:cNvSpPr>
            <p:nvPr/>
          </p:nvSpPr>
          <p:spPr bwMode="auto">
            <a:xfrm flipH="1">
              <a:off x="941388" y="4137025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3" name="Freeform 45"/>
            <p:cNvSpPr>
              <a:spLocks/>
            </p:cNvSpPr>
            <p:nvPr/>
          </p:nvSpPr>
          <p:spPr bwMode="auto">
            <a:xfrm>
              <a:off x="2813050" y="4262438"/>
              <a:ext cx="552450" cy="0"/>
            </a:xfrm>
            <a:custGeom>
              <a:avLst/>
              <a:gdLst>
                <a:gd name="T0" fmla="*/ 0 w 2784"/>
                <a:gd name="T1" fmla="*/ 50678749 w 2784"/>
                <a:gd name="T2" fmla="*/ 101475569 w 2784"/>
                <a:gd name="T3" fmla="*/ 109626808 w 2784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784"/>
                <a:gd name="T9" fmla="*/ 2784 w 2784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784">
                  <a:moveTo>
                    <a:pt x="0" y="0"/>
                  </a:moveTo>
                  <a:lnTo>
                    <a:pt x="1287" y="0"/>
                  </a:lnTo>
                  <a:lnTo>
                    <a:pt x="2577" y="0"/>
                  </a:lnTo>
                  <a:lnTo>
                    <a:pt x="2784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4" name="Line 46"/>
            <p:cNvSpPr>
              <a:spLocks noChangeShapeType="1"/>
            </p:cNvSpPr>
            <p:nvPr/>
          </p:nvSpPr>
          <p:spPr bwMode="auto">
            <a:xfrm flipV="1">
              <a:off x="3324225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5" name="Line 49"/>
            <p:cNvSpPr>
              <a:spLocks noChangeShapeType="1"/>
            </p:cNvSpPr>
            <p:nvPr/>
          </p:nvSpPr>
          <p:spPr bwMode="auto">
            <a:xfrm flipV="1">
              <a:off x="1025525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6" name="Line 51"/>
            <p:cNvSpPr>
              <a:spLocks noChangeShapeType="1"/>
            </p:cNvSpPr>
            <p:nvPr/>
          </p:nvSpPr>
          <p:spPr bwMode="auto">
            <a:xfrm flipV="1">
              <a:off x="1408113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7" name="Line 52"/>
            <p:cNvSpPr>
              <a:spLocks noChangeShapeType="1"/>
            </p:cNvSpPr>
            <p:nvPr/>
          </p:nvSpPr>
          <p:spPr bwMode="auto">
            <a:xfrm flipV="1">
              <a:off x="204628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8" name="Line 53"/>
            <p:cNvSpPr>
              <a:spLocks noChangeShapeType="1"/>
            </p:cNvSpPr>
            <p:nvPr/>
          </p:nvSpPr>
          <p:spPr bwMode="auto">
            <a:xfrm flipV="1">
              <a:off x="179228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29" name="Freeform 54"/>
            <p:cNvSpPr>
              <a:spLocks/>
            </p:cNvSpPr>
            <p:nvPr/>
          </p:nvSpPr>
          <p:spPr bwMode="auto">
            <a:xfrm>
              <a:off x="982663" y="2503488"/>
              <a:ext cx="1830387" cy="1758950"/>
            </a:xfrm>
            <a:custGeom>
              <a:avLst/>
              <a:gdLst>
                <a:gd name="T0" fmla="*/ 0 w 9224"/>
                <a:gd name="T1" fmla="*/ 0 h 8866"/>
                <a:gd name="T2" fmla="*/ 0 w 9224"/>
                <a:gd name="T3" fmla="*/ 80490502 h 8866"/>
                <a:gd name="T4" fmla="*/ 0 w 9224"/>
                <a:gd name="T5" fmla="*/ 168813545 h 8866"/>
                <a:gd name="T6" fmla="*/ 0 w 9224"/>
                <a:gd name="T7" fmla="*/ 257215375 h 8866"/>
                <a:gd name="T8" fmla="*/ 0 w 9224"/>
                <a:gd name="T9" fmla="*/ 348962849 h 8866"/>
                <a:gd name="T10" fmla="*/ 8308575 w 9224"/>
                <a:gd name="T11" fmla="*/ 348962849 h 8866"/>
                <a:gd name="T12" fmla="*/ 84346421 w 9224"/>
                <a:gd name="T13" fmla="*/ 348962849 h 8866"/>
                <a:gd name="T14" fmla="*/ 160423560 w 9224"/>
                <a:gd name="T15" fmla="*/ 348962849 h 8866"/>
                <a:gd name="T16" fmla="*/ 211141818 w 9224"/>
                <a:gd name="T17" fmla="*/ 348962849 h 8866"/>
                <a:gd name="T18" fmla="*/ 261820339 w 9224"/>
                <a:gd name="T19" fmla="*/ 348962849 h 8866"/>
                <a:gd name="T20" fmla="*/ 312538547 w 9224"/>
                <a:gd name="T21" fmla="*/ 348962849 h 8866"/>
                <a:gd name="T22" fmla="*/ 363217266 w 9224"/>
                <a:gd name="T23" fmla="*/ 348962849 h 88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224"/>
                <a:gd name="T37" fmla="*/ 0 h 8866"/>
                <a:gd name="T38" fmla="*/ 9224 w 9224"/>
                <a:gd name="T39" fmla="*/ 8866 h 88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2" y="8866"/>
                  </a:lnTo>
                  <a:lnTo>
                    <a:pt x="4074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0" name="Line 55"/>
            <p:cNvSpPr>
              <a:spLocks noChangeShapeType="1"/>
            </p:cNvSpPr>
            <p:nvPr/>
          </p:nvSpPr>
          <p:spPr bwMode="auto">
            <a:xfrm>
              <a:off x="941388" y="3690938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1" name="Line 56"/>
            <p:cNvSpPr>
              <a:spLocks noChangeShapeType="1"/>
            </p:cNvSpPr>
            <p:nvPr/>
          </p:nvSpPr>
          <p:spPr bwMode="auto">
            <a:xfrm flipV="1">
              <a:off x="2557463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2" name="Line 57"/>
            <p:cNvSpPr>
              <a:spLocks noChangeShapeType="1"/>
            </p:cNvSpPr>
            <p:nvPr/>
          </p:nvSpPr>
          <p:spPr bwMode="auto">
            <a:xfrm flipV="1">
              <a:off x="2301875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3" name="Line 58"/>
            <p:cNvSpPr>
              <a:spLocks noChangeShapeType="1"/>
            </p:cNvSpPr>
            <p:nvPr/>
          </p:nvSpPr>
          <p:spPr bwMode="auto">
            <a:xfrm flipV="1">
              <a:off x="306863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4" name="Line 59"/>
            <p:cNvSpPr>
              <a:spLocks noChangeShapeType="1"/>
            </p:cNvSpPr>
            <p:nvPr/>
          </p:nvSpPr>
          <p:spPr bwMode="auto">
            <a:xfrm flipV="1">
              <a:off x="2813050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5" name="Line 60"/>
            <p:cNvSpPr>
              <a:spLocks noChangeShapeType="1"/>
            </p:cNvSpPr>
            <p:nvPr/>
          </p:nvSpPr>
          <p:spPr bwMode="auto">
            <a:xfrm flipH="1">
              <a:off x="941388" y="32448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6" name="Line 61"/>
            <p:cNvSpPr>
              <a:spLocks noChangeShapeType="1"/>
            </p:cNvSpPr>
            <p:nvPr/>
          </p:nvSpPr>
          <p:spPr bwMode="auto">
            <a:xfrm>
              <a:off x="982663" y="2305050"/>
              <a:ext cx="0" cy="50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7" name="Line 62"/>
            <p:cNvSpPr>
              <a:spLocks noChangeShapeType="1"/>
            </p:cNvSpPr>
            <p:nvPr/>
          </p:nvSpPr>
          <p:spPr bwMode="auto">
            <a:xfrm>
              <a:off x="982663" y="2800350"/>
              <a:ext cx="0" cy="396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8" name="Line 63"/>
            <p:cNvSpPr>
              <a:spLocks noChangeShapeType="1"/>
            </p:cNvSpPr>
            <p:nvPr/>
          </p:nvSpPr>
          <p:spPr bwMode="auto">
            <a:xfrm>
              <a:off x="982663" y="2355850"/>
              <a:ext cx="0" cy="444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39" name="Line 64"/>
            <p:cNvSpPr>
              <a:spLocks noChangeShapeType="1"/>
            </p:cNvSpPr>
            <p:nvPr/>
          </p:nvSpPr>
          <p:spPr bwMode="auto">
            <a:xfrm>
              <a:off x="941388" y="28003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40" name="Line 65"/>
            <p:cNvSpPr>
              <a:spLocks noChangeShapeType="1"/>
            </p:cNvSpPr>
            <p:nvPr/>
          </p:nvSpPr>
          <p:spPr bwMode="auto">
            <a:xfrm flipH="1">
              <a:off x="941388" y="23558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41" name="Rectangle 70"/>
            <p:cNvSpPr>
              <a:spLocks noChangeArrowheads="1"/>
            </p:cNvSpPr>
            <p:nvPr/>
          </p:nvSpPr>
          <p:spPr bwMode="auto">
            <a:xfrm>
              <a:off x="1338263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3442" name="Rectangle 71"/>
            <p:cNvSpPr>
              <a:spLocks noChangeArrowheads="1"/>
            </p:cNvSpPr>
            <p:nvPr/>
          </p:nvSpPr>
          <p:spPr bwMode="auto">
            <a:xfrm>
              <a:off x="976313" y="431800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443" name="Rectangle 72"/>
            <p:cNvSpPr>
              <a:spLocks noChangeArrowheads="1"/>
            </p:cNvSpPr>
            <p:nvPr/>
          </p:nvSpPr>
          <p:spPr bwMode="auto">
            <a:xfrm>
              <a:off x="1720850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3444" name="Rectangle 73"/>
            <p:cNvSpPr>
              <a:spLocks noChangeArrowheads="1"/>
            </p:cNvSpPr>
            <p:nvPr/>
          </p:nvSpPr>
          <p:spPr bwMode="auto">
            <a:xfrm>
              <a:off x="1976438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3445" name="Rectangle 74"/>
            <p:cNvSpPr>
              <a:spLocks noChangeArrowheads="1"/>
            </p:cNvSpPr>
            <p:nvPr/>
          </p:nvSpPr>
          <p:spPr bwMode="auto">
            <a:xfrm>
              <a:off x="2232025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3446" name="Rectangle 75"/>
            <p:cNvSpPr>
              <a:spLocks noChangeArrowheads="1"/>
            </p:cNvSpPr>
            <p:nvPr/>
          </p:nvSpPr>
          <p:spPr bwMode="auto">
            <a:xfrm>
              <a:off x="2487613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3447" name="Rectangle 76"/>
            <p:cNvSpPr>
              <a:spLocks noChangeArrowheads="1"/>
            </p:cNvSpPr>
            <p:nvPr/>
          </p:nvSpPr>
          <p:spPr bwMode="auto">
            <a:xfrm>
              <a:off x="2720975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 dirty="0">
                  <a:solidFill>
                    <a:srgbClr val="000066"/>
                  </a:solidFill>
                </a:rPr>
                <a:t>112</a:t>
              </a:r>
            </a:p>
          </p:txBody>
        </p:sp>
        <p:sp>
          <p:nvSpPr>
            <p:cNvPr id="13448" name="Rectangle 77"/>
            <p:cNvSpPr>
              <a:spLocks noChangeArrowheads="1"/>
            </p:cNvSpPr>
            <p:nvPr/>
          </p:nvSpPr>
          <p:spPr bwMode="auto">
            <a:xfrm>
              <a:off x="2976563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128</a:t>
              </a:r>
            </a:p>
          </p:txBody>
        </p:sp>
        <p:sp>
          <p:nvSpPr>
            <p:cNvPr id="13449" name="Rectangle 78"/>
            <p:cNvSpPr>
              <a:spLocks noChangeArrowheads="1"/>
            </p:cNvSpPr>
            <p:nvPr/>
          </p:nvSpPr>
          <p:spPr bwMode="auto">
            <a:xfrm>
              <a:off x="3232150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3450" name="Rectangle 79"/>
            <p:cNvSpPr>
              <a:spLocks noChangeArrowheads="1"/>
            </p:cNvSpPr>
            <p:nvPr/>
          </p:nvSpPr>
          <p:spPr bwMode="auto">
            <a:xfrm>
              <a:off x="639407" y="4052888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0,00</a:t>
              </a:r>
            </a:p>
          </p:txBody>
        </p:sp>
        <p:sp>
          <p:nvSpPr>
            <p:cNvPr id="13451" name="Rectangle 80"/>
            <p:cNvSpPr>
              <a:spLocks noChangeArrowheads="1"/>
            </p:cNvSpPr>
            <p:nvPr/>
          </p:nvSpPr>
          <p:spPr bwMode="auto">
            <a:xfrm>
              <a:off x="639407" y="36068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0,25</a:t>
              </a:r>
            </a:p>
          </p:txBody>
        </p:sp>
        <p:sp>
          <p:nvSpPr>
            <p:cNvPr id="13452" name="Rectangle 81"/>
            <p:cNvSpPr>
              <a:spLocks noChangeArrowheads="1"/>
            </p:cNvSpPr>
            <p:nvPr/>
          </p:nvSpPr>
          <p:spPr bwMode="auto">
            <a:xfrm>
              <a:off x="639407" y="31623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0,50</a:t>
              </a:r>
            </a:p>
          </p:txBody>
        </p:sp>
        <p:sp>
          <p:nvSpPr>
            <p:cNvPr id="13453" name="Rectangle 82"/>
            <p:cNvSpPr>
              <a:spLocks noChangeArrowheads="1"/>
            </p:cNvSpPr>
            <p:nvPr/>
          </p:nvSpPr>
          <p:spPr bwMode="auto">
            <a:xfrm>
              <a:off x="639407" y="27162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0,75</a:t>
              </a:r>
            </a:p>
          </p:txBody>
        </p:sp>
        <p:sp>
          <p:nvSpPr>
            <p:cNvPr id="13454" name="Rectangle 83"/>
            <p:cNvSpPr>
              <a:spLocks noChangeArrowheads="1"/>
            </p:cNvSpPr>
            <p:nvPr/>
          </p:nvSpPr>
          <p:spPr bwMode="auto">
            <a:xfrm>
              <a:off x="639407" y="22717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1,00</a:t>
              </a:r>
            </a:p>
          </p:txBody>
        </p:sp>
        <p:sp>
          <p:nvSpPr>
            <p:cNvPr id="13455" name="Freeform 84"/>
            <p:cNvSpPr>
              <a:spLocks/>
            </p:cNvSpPr>
            <p:nvPr/>
          </p:nvSpPr>
          <p:spPr bwMode="auto">
            <a:xfrm>
              <a:off x="1276350" y="3821113"/>
              <a:ext cx="2051050" cy="265112"/>
            </a:xfrm>
            <a:custGeom>
              <a:avLst/>
              <a:gdLst>
                <a:gd name="T0" fmla="*/ 407202162 w 10331"/>
                <a:gd name="T1" fmla="*/ 0 h 1334"/>
                <a:gd name="T2" fmla="*/ 355883048 w 10331"/>
                <a:gd name="T3" fmla="*/ 0 h 1334"/>
                <a:gd name="T4" fmla="*/ 355883048 w 10331"/>
                <a:gd name="T5" fmla="*/ 4739423 h 1334"/>
                <a:gd name="T6" fmla="*/ 305983052 w 10331"/>
                <a:gd name="T7" fmla="*/ 4739423 h 1334"/>
                <a:gd name="T8" fmla="*/ 305983052 w 10331"/>
                <a:gd name="T9" fmla="*/ 8373088 h 1334"/>
                <a:gd name="T10" fmla="*/ 254112213 w 10331"/>
                <a:gd name="T11" fmla="*/ 8373088 h 1334"/>
                <a:gd name="T12" fmla="*/ 254112213 w 10331"/>
                <a:gd name="T13" fmla="*/ 14652904 h 1334"/>
                <a:gd name="T14" fmla="*/ 203581426 w 10331"/>
                <a:gd name="T15" fmla="*/ 14652904 h 1334"/>
                <a:gd name="T16" fmla="*/ 203581426 w 10331"/>
                <a:gd name="T17" fmla="*/ 18167922 h 1334"/>
                <a:gd name="T18" fmla="*/ 152341130 w 10331"/>
                <a:gd name="T19" fmla="*/ 18167922 h 1334"/>
                <a:gd name="T20" fmla="*/ 152341130 w 10331"/>
                <a:gd name="T21" fmla="*/ 23776211 h 1334"/>
                <a:gd name="T22" fmla="*/ 102204457 w 10331"/>
                <a:gd name="T23" fmla="*/ 23776211 h 1334"/>
                <a:gd name="T24" fmla="*/ 102204457 w 10331"/>
                <a:gd name="T25" fmla="*/ 31398880 h 1334"/>
                <a:gd name="T26" fmla="*/ 64956799 w 10331"/>
                <a:gd name="T27" fmla="*/ 31398880 h 1334"/>
                <a:gd name="T28" fmla="*/ 64956799 w 10331"/>
                <a:gd name="T29" fmla="*/ 37560248 h 1334"/>
                <a:gd name="T30" fmla="*/ 25935425 w 10331"/>
                <a:gd name="T31" fmla="*/ 37560248 h 1334"/>
                <a:gd name="T32" fmla="*/ 25935425 w 10331"/>
                <a:gd name="T33" fmla="*/ 46683555 h 1334"/>
                <a:gd name="T34" fmla="*/ 0 w 10331"/>
                <a:gd name="T35" fmla="*/ 46683555 h 1334"/>
                <a:gd name="T36" fmla="*/ 0 w 10331"/>
                <a:gd name="T37" fmla="*/ 52686941 h 133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331"/>
                <a:gd name="T58" fmla="*/ 0 h 1334"/>
                <a:gd name="T59" fmla="*/ 10331 w 10331"/>
                <a:gd name="T60" fmla="*/ 1334 h 133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331" h="1334">
                  <a:moveTo>
                    <a:pt x="10331" y="0"/>
                  </a:moveTo>
                  <a:lnTo>
                    <a:pt x="9029" y="0"/>
                  </a:lnTo>
                  <a:lnTo>
                    <a:pt x="9029" y="120"/>
                  </a:lnTo>
                  <a:lnTo>
                    <a:pt x="7763" y="120"/>
                  </a:lnTo>
                  <a:lnTo>
                    <a:pt x="7763" y="212"/>
                  </a:lnTo>
                  <a:lnTo>
                    <a:pt x="6447" y="212"/>
                  </a:lnTo>
                  <a:lnTo>
                    <a:pt x="6447" y="371"/>
                  </a:lnTo>
                  <a:lnTo>
                    <a:pt x="5165" y="371"/>
                  </a:lnTo>
                  <a:lnTo>
                    <a:pt x="5165" y="460"/>
                  </a:lnTo>
                  <a:lnTo>
                    <a:pt x="3865" y="460"/>
                  </a:lnTo>
                  <a:lnTo>
                    <a:pt x="3865" y="602"/>
                  </a:lnTo>
                  <a:lnTo>
                    <a:pt x="2593" y="602"/>
                  </a:lnTo>
                  <a:lnTo>
                    <a:pt x="2593" y="795"/>
                  </a:lnTo>
                  <a:lnTo>
                    <a:pt x="1648" y="795"/>
                  </a:lnTo>
                  <a:lnTo>
                    <a:pt x="1648" y="951"/>
                  </a:lnTo>
                  <a:lnTo>
                    <a:pt x="658" y="951"/>
                  </a:lnTo>
                  <a:lnTo>
                    <a:pt x="658" y="1182"/>
                  </a:lnTo>
                  <a:lnTo>
                    <a:pt x="0" y="1182"/>
                  </a:lnTo>
                  <a:lnTo>
                    <a:pt x="0" y="1334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56" name="Freeform 85"/>
            <p:cNvSpPr>
              <a:spLocks/>
            </p:cNvSpPr>
            <p:nvPr/>
          </p:nvSpPr>
          <p:spPr bwMode="auto">
            <a:xfrm>
              <a:off x="1276350" y="4052888"/>
              <a:ext cx="328613" cy="38100"/>
            </a:xfrm>
            <a:custGeom>
              <a:avLst/>
              <a:gdLst>
                <a:gd name="T0" fmla="*/ 0 w 1648"/>
                <a:gd name="T1" fmla="*/ 7560469 h 192"/>
                <a:gd name="T2" fmla="*/ 26162624 w 1648"/>
                <a:gd name="T3" fmla="*/ 7560469 h 192"/>
                <a:gd name="T4" fmla="*/ 26162624 w 1648"/>
                <a:gd name="T5" fmla="*/ 4567833 h 192"/>
                <a:gd name="T6" fmla="*/ 65525797 w 1648"/>
                <a:gd name="T7" fmla="*/ 4567833 h 192"/>
                <a:gd name="T8" fmla="*/ 65525797 w 1648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48"/>
                <a:gd name="T16" fmla="*/ 0 h 192"/>
                <a:gd name="T17" fmla="*/ 1648 w 1648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48" h="192">
                  <a:moveTo>
                    <a:pt x="0" y="192"/>
                  </a:moveTo>
                  <a:lnTo>
                    <a:pt x="658" y="192"/>
                  </a:lnTo>
                  <a:lnTo>
                    <a:pt x="658" y="116"/>
                  </a:lnTo>
                  <a:lnTo>
                    <a:pt x="1648" y="116"/>
                  </a:lnTo>
                  <a:lnTo>
                    <a:pt x="1648" y="0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57" name="Line 86"/>
            <p:cNvSpPr>
              <a:spLocks noChangeShapeType="1"/>
            </p:cNvSpPr>
            <p:nvPr/>
          </p:nvSpPr>
          <p:spPr bwMode="auto">
            <a:xfrm>
              <a:off x="1604963" y="4052888"/>
              <a:ext cx="185737" cy="0"/>
            </a:xfrm>
            <a:prstGeom prst="line">
              <a:avLst/>
            </a:prstGeom>
            <a:noFill/>
            <a:ln w="190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58" name="Freeform 87"/>
            <p:cNvSpPr>
              <a:spLocks/>
            </p:cNvSpPr>
            <p:nvPr/>
          </p:nvSpPr>
          <p:spPr bwMode="auto">
            <a:xfrm>
              <a:off x="1790700" y="3919538"/>
              <a:ext cx="1533525" cy="133350"/>
            </a:xfrm>
            <a:custGeom>
              <a:avLst/>
              <a:gdLst>
                <a:gd name="T0" fmla="*/ 304308889 w 7728"/>
                <a:gd name="T1" fmla="*/ 0 h 671"/>
                <a:gd name="T2" fmla="*/ 253590857 w 7728"/>
                <a:gd name="T3" fmla="*/ 0 h 671"/>
                <a:gd name="T4" fmla="*/ 253590857 w 7728"/>
                <a:gd name="T5" fmla="*/ 5094924 h 671"/>
                <a:gd name="T6" fmla="*/ 203738954 w 7728"/>
                <a:gd name="T7" fmla="*/ 5094924 h 671"/>
                <a:gd name="T8" fmla="*/ 203738954 w 7728"/>
                <a:gd name="T9" fmla="*/ 9439232 h 671"/>
                <a:gd name="T10" fmla="*/ 151918205 w 7728"/>
                <a:gd name="T11" fmla="*/ 9439232 h 671"/>
                <a:gd name="T12" fmla="*/ 151918205 w 7728"/>
                <a:gd name="T13" fmla="*/ 13467755 h 671"/>
                <a:gd name="T14" fmla="*/ 101436288 w 7728"/>
                <a:gd name="T15" fmla="*/ 13467755 h 671"/>
                <a:gd name="T16" fmla="*/ 101436288 w 7728"/>
                <a:gd name="T17" fmla="*/ 16864304 h 671"/>
                <a:gd name="T18" fmla="*/ 50245565 w 7728"/>
                <a:gd name="T19" fmla="*/ 16864304 h 671"/>
                <a:gd name="T20" fmla="*/ 50245565 w 7728"/>
                <a:gd name="T21" fmla="*/ 21564144 h 671"/>
                <a:gd name="T22" fmla="*/ 157559 w 7728"/>
                <a:gd name="T23" fmla="*/ 21564144 h 671"/>
                <a:gd name="T24" fmla="*/ 157559 w 7728"/>
                <a:gd name="T25" fmla="*/ 26501080 h 671"/>
                <a:gd name="T26" fmla="*/ 0 w 7728"/>
                <a:gd name="T27" fmla="*/ 26501080 h 6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728"/>
                <a:gd name="T43" fmla="*/ 0 h 671"/>
                <a:gd name="T44" fmla="*/ 7728 w 7728"/>
                <a:gd name="T45" fmla="*/ 671 h 6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728" h="671">
                  <a:moveTo>
                    <a:pt x="7728" y="0"/>
                  </a:moveTo>
                  <a:lnTo>
                    <a:pt x="6440" y="0"/>
                  </a:lnTo>
                  <a:lnTo>
                    <a:pt x="6440" y="129"/>
                  </a:lnTo>
                  <a:lnTo>
                    <a:pt x="5174" y="129"/>
                  </a:lnTo>
                  <a:lnTo>
                    <a:pt x="5174" y="239"/>
                  </a:lnTo>
                  <a:lnTo>
                    <a:pt x="3858" y="239"/>
                  </a:lnTo>
                  <a:lnTo>
                    <a:pt x="3858" y="341"/>
                  </a:lnTo>
                  <a:lnTo>
                    <a:pt x="2576" y="341"/>
                  </a:lnTo>
                  <a:lnTo>
                    <a:pt x="2576" y="427"/>
                  </a:lnTo>
                  <a:lnTo>
                    <a:pt x="1276" y="427"/>
                  </a:lnTo>
                  <a:lnTo>
                    <a:pt x="1276" y="546"/>
                  </a:lnTo>
                  <a:lnTo>
                    <a:pt x="4" y="546"/>
                  </a:lnTo>
                  <a:lnTo>
                    <a:pt x="4" y="671"/>
                  </a:lnTo>
                  <a:lnTo>
                    <a:pt x="0" y="671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59" name="Freeform 88"/>
            <p:cNvSpPr>
              <a:spLocks/>
            </p:cNvSpPr>
            <p:nvPr/>
          </p:nvSpPr>
          <p:spPr bwMode="auto">
            <a:xfrm>
              <a:off x="1027113" y="3878263"/>
              <a:ext cx="2295525" cy="258762"/>
            </a:xfrm>
            <a:custGeom>
              <a:avLst/>
              <a:gdLst>
                <a:gd name="T0" fmla="*/ 455557469 w 11567"/>
                <a:gd name="T1" fmla="*/ 0 h 1302"/>
                <a:gd name="T2" fmla="*/ 405066950 w 11567"/>
                <a:gd name="T3" fmla="*/ 0 h 1302"/>
                <a:gd name="T4" fmla="*/ 405066950 w 11567"/>
                <a:gd name="T5" fmla="*/ 3989347 h 1302"/>
                <a:gd name="T6" fmla="*/ 355206624 w 11567"/>
                <a:gd name="T7" fmla="*/ 3989347 h 1302"/>
                <a:gd name="T8" fmla="*/ 355206624 w 11567"/>
                <a:gd name="T9" fmla="*/ 7228245 h 1302"/>
                <a:gd name="T10" fmla="*/ 303376835 w 11567"/>
                <a:gd name="T11" fmla="*/ 7228245 h 1302"/>
                <a:gd name="T12" fmla="*/ 303376835 w 11567"/>
                <a:gd name="T13" fmla="*/ 11020041 h 1302"/>
                <a:gd name="T14" fmla="*/ 252886217 w 11567"/>
                <a:gd name="T15" fmla="*/ 11020041 h 1302"/>
                <a:gd name="T16" fmla="*/ 252886217 w 11567"/>
                <a:gd name="T17" fmla="*/ 16470738 h 1302"/>
                <a:gd name="T18" fmla="*/ 201686670 w 11567"/>
                <a:gd name="T19" fmla="*/ 16470738 h 1302"/>
                <a:gd name="T20" fmla="*/ 201686670 w 11567"/>
                <a:gd name="T21" fmla="*/ 19077635 h 1302"/>
                <a:gd name="T22" fmla="*/ 151589984 w 11567"/>
                <a:gd name="T23" fmla="*/ 19077635 h 1302"/>
                <a:gd name="T24" fmla="*/ 151589984 w 11567"/>
                <a:gd name="T25" fmla="*/ 24172979 h 1302"/>
                <a:gd name="T26" fmla="*/ 114371810 w 11567"/>
                <a:gd name="T27" fmla="*/ 24172979 h 1302"/>
                <a:gd name="T28" fmla="*/ 114371810 w 11567"/>
                <a:gd name="T29" fmla="*/ 30729678 h 1302"/>
                <a:gd name="T30" fmla="*/ 75381413 w 11567"/>
                <a:gd name="T31" fmla="*/ 30729678 h 1302"/>
                <a:gd name="T32" fmla="*/ 75381413 w 11567"/>
                <a:gd name="T33" fmla="*/ 39419268 h 1302"/>
                <a:gd name="T34" fmla="*/ 49466605 w 11567"/>
                <a:gd name="T35" fmla="*/ 39419268 h 1302"/>
                <a:gd name="T36" fmla="*/ 49466605 w 11567"/>
                <a:gd name="T37" fmla="*/ 51426854 h 1302"/>
                <a:gd name="T38" fmla="*/ 0 w 11567"/>
                <a:gd name="T39" fmla="*/ 51426854 h 130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67"/>
                <a:gd name="T61" fmla="*/ 0 h 1302"/>
                <a:gd name="T62" fmla="*/ 11567 w 11567"/>
                <a:gd name="T63" fmla="*/ 1302 h 130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67" h="1302">
                  <a:moveTo>
                    <a:pt x="11567" y="0"/>
                  </a:moveTo>
                  <a:lnTo>
                    <a:pt x="10285" y="0"/>
                  </a:lnTo>
                  <a:lnTo>
                    <a:pt x="10285" y="101"/>
                  </a:lnTo>
                  <a:lnTo>
                    <a:pt x="9019" y="101"/>
                  </a:lnTo>
                  <a:lnTo>
                    <a:pt x="9019" y="183"/>
                  </a:lnTo>
                  <a:lnTo>
                    <a:pt x="7703" y="183"/>
                  </a:lnTo>
                  <a:lnTo>
                    <a:pt x="7703" y="279"/>
                  </a:lnTo>
                  <a:lnTo>
                    <a:pt x="6421" y="279"/>
                  </a:lnTo>
                  <a:lnTo>
                    <a:pt x="6421" y="417"/>
                  </a:lnTo>
                  <a:lnTo>
                    <a:pt x="5121" y="417"/>
                  </a:lnTo>
                  <a:lnTo>
                    <a:pt x="5121" y="483"/>
                  </a:lnTo>
                  <a:lnTo>
                    <a:pt x="3849" y="483"/>
                  </a:lnTo>
                  <a:lnTo>
                    <a:pt x="3849" y="612"/>
                  </a:lnTo>
                  <a:lnTo>
                    <a:pt x="2904" y="612"/>
                  </a:lnTo>
                  <a:lnTo>
                    <a:pt x="2904" y="778"/>
                  </a:lnTo>
                  <a:lnTo>
                    <a:pt x="1914" y="778"/>
                  </a:lnTo>
                  <a:lnTo>
                    <a:pt x="1914" y="998"/>
                  </a:lnTo>
                  <a:lnTo>
                    <a:pt x="1256" y="998"/>
                  </a:lnTo>
                  <a:lnTo>
                    <a:pt x="1256" y="1302"/>
                  </a:lnTo>
                  <a:lnTo>
                    <a:pt x="0" y="1302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60" name="Rectangle 96"/>
            <p:cNvSpPr>
              <a:spLocks noChangeArrowheads="1"/>
            </p:cNvSpPr>
            <p:nvPr/>
          </p:nvSpPr>
          <p:spPr bwMode="auto">
            <a:xfrm>
              <a:off x="1047750" y="3306763"/>
              <a:ext cx="185738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13461" name="Rectangle 97"/>
            <p:cNvSpPr>
              <a:spLocks noChangeArrowheads="1"/>
            </p:cNvSpPr>
            <p:nvPr/>
          </p:nvSpPr>
          <p:spPr bwMode="auto">
            <a:xfrm>
              <a:off x="2005013" y="3306763"/>
              <a:ext cx="1428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3462" name="Rectangle 98"/>
            <p:cNvSpPr>
              <a:spLocks noChangeArrowheads="1"/>
            </p:cNvSpPr>
            <p:nvPr/>
          </p:nvSpPr>
          <p:spPr bwMode="auto">
            <a:xfrm>
              <a:off x="1776413" y="3306763"/>
              <a:ext cx="1428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3463" name="Rectangle 99"/>
            <p:cNvSpPr>
              <a:spLocks noChangeArrowheads="1"/>
            </p:cNvSpPr>
            <p:nvPr/>
          </p:nvSpPr>
          <p:spPr bwMode="auto">
            <a:xfrm>
              <a:off x="1593850" y="3306763"/>
              <a:ext cx="69850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464" name="Rectangle 100"/>
            <p:cNvSpPr>
              <a:spLocks noChangeArrowheads="1"/>
            </p:cNvSpPr>
            <p:nvPr/>
          </p:nvSpPr>
          <p:spPr bwMode="auto">
            <a:xfrm>
              <a:off x="1295400" y="3306763"/>
              <a:ext cx="185738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13465" name="Line 89"/>
            <p:cNvSpPr>
              <a:spLocks noChangeShapeType="1"/>
            </p:cNvSpPr>
            <p:nvPr/>
          </p:nvSpPr>
          <p:spPr bwMode="auto">
            <a:xfrm flipH="1">
              <a:off x="1379538" y="3244850"/>
              <a:ext cx="233362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66" name="Freeform 90"/>
            <p:cNvSpPr>
              <a:spLocks/>
            </p:cNvSpPr>
            <p:nvPr/>
          </p:nvSpPr>
          <p:spPr bwMode="auto">
            <a:xfrm>
              <a:off x="1847850" y="3244850"/>
              <a:ext cx="233363" cy="31750"/>
            </a:xfrm>
            <a:custGeom>
              <a:avLst/>
              <a:gdLst>
                <a:gd name="T0" fmla="*/ 67650047 w 805"/>
                <a:gd name="T1" fmla="*/ 6420779 h 157"/>
                <a:gd name="T2" fmla="*/ 67650047 w 805"/>
                <a:gd name="T3" fmla="*/ 0 h 157"/>
                <a:gd name="T4" fmla="*/ 0 w 805"/>
                <a:gd name="T5" fmla="*/ 0 h 157"/>
                <a:gd name="T6" fmla="*/ 0 60000 65536"/>
                <a:gd name="T7" fmla="*/ 0 60000 65536"/>
                <a:gd name="T8" fmla="*/ 0 60000 65536"/>
                <a:gd name="T9" fmla="*/ 0 w 805"/>
                <a:gd name="T10" fmla="*/ 0 h 157"/>
                <a:gd name="T11" fmla="*/ 805 w 805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5" h="157">
                  <a:moveTo>
                    <a:pt x="805" y="157"/>
                  </a:moveTo>
                  <a:lnTo>
                    <a:pt x="805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67" name="Line 91"/>
            <p:cNvSpPr>
              <a:spLocks noChangeShapeType="1"/>
            </p:cNvSpPr>
            <p:nvPr/>
          </p:nvSpPr>
          <p:spPr bwMode="auto">
            <a:xfrm flipH="1">
              <a:off x="1612900" y="3244850"/>
              <a:ext cx="234950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68" name="Line 92"/>
            <p:cNvSpPr>
              <a:spLocks noChangeShapeType="1"/>
            </p:cNvSpPr>
            <p:nvPr/>
          </p:nvSpPr>
          <p:spPr bwMode="auto">
            <a:xfrm flipV="1">
              <a:off x="1847850" y="2279650"/>
              <a:ext cx="0" cy="99695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69" name="Line 93"/>
            <p:cNvSpPr>
              <a:spLocks noChangeShapeType="1"/>
            </p:cNvSpPr>
            <p:nvPr/>
          </p:nvSpPr>
          <p:spPr bwMode="auto">
            <a:xfrm>
              <a:off x="1612900" y="2279650"/>
              <a:ext cx="0" cy="99695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0" name="Line 94"/>
            <p:cNvSpPr>
              <a:spLocks noChangeShapeType="1"/>
            </p:cNvSpPr>
            <p:nvPr/>
          </p:nvSpPr>
          <p:spPr bwMode="auto">
            <a:xfrm>
              <a:off x="1379538" y="2279650"/>
              <a:ext cx="0" cy="99695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1" name="Freeform 95"/>
            <p:cNvSpPr>
              <a:spLocks/>
            </p:cNvSpPr>
            <p:nvPr/>
          </p:nvSpPr>
          <p:spPr bwMode="auto">
            <a:xfrm>
              <a:off x="1143000" y="3244850"/>
              <a:ext cx="236538" cy="31750"/>
            </a:xfrm>
            <a:custGeom>
              <a:avLst/>
              <a:gdLst>
                <a:gd name="T0" fmla="*/ 69589830 w 804"/>
                <a:gd name="T1" fmla="*/ 0 h 157"/>
                <a:gd name="T2" fmla="*/ 0 w 804"/>
                <a:gd name="T3" fmla="*/ 0 h 157"/>
                <a:gd name="T4" fmla="*/ 0 w 804"/>
                <a:gd name="T5" fmla="*/ 6420779 h 157"/>
                <a:gd name="T6" fmla="*/ 0 60000 65536"/>
                <a:gd name="T7" fmla="*/ 0 60000 65536"/>
                <a:gd name="T8" fmla="*/ 0 60000 65536"/>
                <a:gd name="T9" fmla="*/ 0 w 804"/>
                <a:gd name="T10" fmla="*/ 0 h 157"/>
                <a:gd name="T11" fmla="*/ 804 w 804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4" h="157">
                  <a:moveTo>
                    <a:pt x="804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2" name="Freeform 101"/>
            <p:cNvSpPr>
              <a:spLocks/>
            </p:cNvSpPr>
            <p:nvPr/>
          </p:nvSpPr>
          <p:spPr bwMode="auto">
            <a:xfrm>
              <a:off x="1544638" y="2987675"/>
              <a:ext cx="34925" cy="30163"/>
            </a:xfrm>
            <a:custGeom>
              <a:avLst/>
              <a:gdLst>
                <a:gd name="T0" fmla="*/ 9758047 w 125"/>
                <a:gd name="T1" fmla="*/ 0 h 157"/>
                <a:gd name="T2" fmla="*/ 0 w 125"/>
                <a:gd name="T3" fmla="*/ 0 h 157"/>
                <a:gd name="T4" fmla="*/ 0 w 125"/>
                <a:gd name="T5" fmla="*/ 2878933 h 157"/>
                <a:gd name="T6" fmla="*/ 0 w 125"/>
                <a:gd name="T7" fmla="*/ 5794946 h 157"/>
                <a:gd name="T8" fmla="*/ 9758047 w 125"/>
                <a:gd name="T9" fmla="*/ 5794946 h 157"/>
                <a:gd name="T10" fmla="*/ 9758047 w 125"/>
                <a:gd name="T11" fmla="*/ 2878933 h 157"/>
                <a:gd name="T12" fmla="*/ 9758047 w 125"/>
                <a:gd name="T13" fmla="*/ 0 h 1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5"/>
                <a:gd name="T22" fmla="*/ 0 h 157"/>
                <a:gd name="T23" fmla="*/ 125 w 125"/>
                <a:gd name="T24" fmla="*/ 157 h 1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5" h="157">
                  <a:moveTo>
                    <a:pt x="125" y="0"/>
                  </a:move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5" y="157"/>
                  </a:lnTo>
                  <a:lnTo>
                    <a:pt x="125" y="78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3" name="Line 102"/>
            <p:cNvSpPr>
              <a:spLocks noChangeShapeType="1"/>
            </p:cNvSpPr>
            <p:nvPr/>
          </p:nvSpPr>
          <p:spPr bwMode="auto">
            <a:xfrm flipV="1">
              <a:off x="1455738" y="2971800"/>
              <a:ext cx="0" cy="30163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4" name="Line 103"/>
            <p:cNvSpPr>
              <a:spLocks noChangeShapeType="1"/>
            </p:cNvSpPr>
            <p:nvPr/>
          </p:nvSpPr>
          <p:spPr bwMode="auto">
            <a:xfrm flipV="1">
              <a:off x="1455738" y="3001963"/>
              <a:ext cx="0" cy="333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5" name="Line 104"/>
            <p:cNvSpPr>
              <a:spLocks noChangeShapeType="1"/>
            </p:cNvSpPr>
            <p:nvPr/>
          </p:nvSpPr>
          <p:spPr bwMode="auto">
            <a:xfrm>
              <a:off x="1455738" y="3001963"/>
              <a:ext cx="88900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6" name="Line 105"/>
            <p:cNvSpPr>
              <a:spLocks noChangeShapeType="1"/>
            </p:cNvSpPr>
            <p:nvPr/>
          </p:nvSpPr>
          <p:spPr bwMode="auto">
            <a:xfrm flipH="1">
              <a:off x="1579563" y="3001963"/>
              <a:ext cx="8572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7" name="Freeform 106"/>
            <p:cNvSpPr>
              <a:spLocks/>
            </p:cNvSpPr>
            <p:nvPr/>
          </p:nvSpPr>
          <p:spPr bwMode="auto">
            <a:xfrm>
              <a:off x="1665288" y="2971800"/>
              <a:ext cx="0" cy="63500"/>
            </a:xfrm>
            <a:custGeom>
              <a:avLst/>
              <a:gdLst>
                <a:gd name="T0" fmla="*/ 12680030 h 318"/>
                <a:gd name="T1" fmla="*/ 6300078 h 318"/>
                <a:gd name="T2" fmla="*/ 0 h 318"/>
                <a:gd name="T3" fmla="*/ 0 60000 65536"/>
                <a:gd name="T4" fmla="*/ 0 60000 65536"/>
                <a:gd name="T5" fmla="*/ 0 60000 65536"/>
                <a:gd name="T6" fmla="*/ 0 h 318"/>
                <a:gd name="T7" fmla="*/ 318 h 31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18">
                  <a:moveTo>
                    <a:pt x="0" y="318"/>
                  </a:moveTo>
                  <a:lnTo>
                    <a:pt x="0" y="158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8" name="Freeform 107"/>
            <p:cNvSpPr>
              <a:spLocks/>
            </p:cNvSpPr>
            <p:nvPr/>
          </p:nvSpPr>
          <p:spPr bwMode="auto">
            <a:xfrm>
              <a:off x="1727200" y="2682875"/>
              <a:ext cx="36513" cy="30163"/>
            </a:xfrm>
            <a:custGeom>
              <a:avLst/>
              <a:gdLst>
                <a:gd name="T0" fmla="*/ 0 w 126"/>
                <a:gd name="T1" fmla="*/ 0 h 157"/>
                <a:gd name="T2" fmla="*/ 0 w 126"/>
                <a:gd name="T3" fmla="*/ 2878933 h 157"/>
                <a:gd name="T4" fmla="*/ 0 w 126"/>
                <a:gd name="T5" fmla="*/ 5794946 h 157"/>
                <a:gd name="T6" fmla="*/ 10580948 w 126"/>
                <a:gd name="T7" fmla="*/ 5794946 h 157"/>
                <a:gd name="T8" fmla="*/ 10580948 w 126"/>
                <a:gd name="T9" fmla="*/ 2878933 h 157"/>
                <a:gd name="T10" fmla="*/ 10580948 w 126"/>
                <a:gd name="T11" fmla="*/ 0 h 157"/>
                <a:gd name="T12" fmla="*/ 0 w 126"/>
                <a:gd name="T13" fmla="*/ 0 h 1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6"/>
                <a:gd name="T22" fmla="*/ 0 h 157"/>
                <a:gd name="T23" fmla="*/ 126 w 126"/>
                <a:gd name="T24" fmla="*/ 157 h 1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6" h="157">
                  <a:moveTo>
                    <a:pt x="0" y="0"/>
                  </a:move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79" name="Line 108"/>
            <p:cNvSpPr>
              <a:spLocks noChangeShapeType="1"/>
            </p:cNvSpPr>
            <p:nvPr/>
          </p:nvSpPr>
          <p:spPr bwMode="auto">
            <a:xfrm>
              <a:off x="1647825" y="2698750"/>
              <a:ext cx="7937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0" name="Line 109"/>
            <p:cNvSpPr>
              <a:spLocks noChangeShapeType="1"/>
            </p:cNvSpPr>
            <p:nvPr/>
          </p:nvSpPr>
          <p:spPr bwMode="auto">
            <a:xfrm flipV="1">
              <a:off x="1647825" y="26987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1" name="Line 110"/>
            <p:cNvSpPr>
              <a:spLocks noChangeShapeType="1"/>
            </p:cNvSpPr>
            <p:nvPr/>
          </p:nvSpPr>
          <p:spPr bwMode="auto">
            <a:xfrm flipV="1">
              <a:off x="1647825" y="26670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2" name="Line 111"/>
            <p:cNvSpPr>
              <a:spLocks noChangeShapeType="1"/>
            </p:cNvSpPr>
            <p:nvPr/>
          </p:nvSpPr>
          <p:spPr bwMode="auto">
            <a:xfrm flipH="1">
              <a:off x="1763713" y="2698750"/>
              <a:ext cx="873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3" name="Freeform 112"/>
            <p:cNvSpPr>
              <a:spLocks/>
            </p:cNvSpPr>
            <p:nvPr/>
          </p:nvSpPr>
          <p:spPr bwMode="auto">
            <a:xfrm>
              <a:off x="1851025" y="2667000"/>
              <a:ext cx="0" cy="63500"/>
            </a:xfrm>
            <a:custGeom>
              <a:avLst/>
              <a:gdLst>
                <a:gd name="T0" fmla="*/ 12640280 h 319"/>
                <a:gd name="T1" fmla="*/ 6300234 h 319"/>
                <a:gd name="T2" fmla="*/ 0 h 319"/>
                <a:gd name="T3" fmla="*/ 0 60000 65536"/>
                <a:gd name="T4" fmla="*/ 0 60000 65536"/>
                <a:gd name="T5" fmla="*/ 0 60000 65536"/>
                <a:gd name="T6" fmla="*/ 0 h 319"/>
                <a:gd name="T7" fmla="*/ 319 h 31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19">
                  <a:moveTo>
                    <a:pt x="0" y="319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4" name="Freeform 113"/>
            <p:cNvSpPr>
              <a:spLocks/>
            </p:cNvSpPr>
            <p:nvPr/>
          </p:nvSpPr>
          <p:spPr bwMode="auto">
            <a:xfrm>
              <a:off x="1663700" y="2378075"/>
              <a:ext cx="36513" cy="31750"/>
            </a:xfrm>
            <a:custGeom>
              <a:avLst/>
              <a:gdLst>
                <a:gd name="T0" fmla="*/ 0 w 125"/>
                <a:gd name="T1" fmla="*/ 3189450 h 156"/>
                <a:gd name="T2" fmla="*/ 0 w 125"/>
                <a:gd name="T3" fmla="*/ 6461938 h 156"/>
                <a:gd name="T4" fmla="*/ 10665595 w 125"/>
                <a:gd name="T5" fmla="*/ 6461938 h 156"/>
                <a:gd name="T6" fmla="*/ 10665595 w 125"/>
                <a:gd name="T7" fmla="*/ 3189450 h 156"/>
                <a:gd name="T8" fmla="*/ 10665595 w 125"/>
                <a:gd name="T9" fmla="*/ 0 h 156"/>
                <a:gd name="T10" fmla="*/ 0 w 125"/>
                <a:gd name="T11" fmla="*/ 0 h 156"/>
                <a:gd name="T12" fmla="*/ 0 w 125"/>
                <a:gd name="T13" fmla="*/ 3189450 h 1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5"/>
                <a:gd name="T22" fmla="*/ 0 h 156"/>
                <a:gd name="T23" fmla="*/ 125 w 125"/>
                <a:gd name="T24" fmla="*/ 156 h 1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5" h="156">
                  <a:moveTo>
                    <a:pt x="0" y="77"/>
                  </a:moveTo>
                  <a:lnTo>
                    <a:pt x="0" y="156"/>
                  </a:lnTo>
                  <a:lnTo>
                    <a:pt x="125" y="156"/>
                  </a:lnTo>
                  <a:lnTo>
                    <a:pt x="125" y="77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5" name="Line 114"/>
            <p:cNvSpPr>
              <a:spLocks noChangeShapeType="1"/>
            </p:cNvSpPr>
            <p:nvPr/>
          </p:nvSpPr>
          <p:spPr bwMode="auto">
            <a:xfrm flipH="1">
              <a:off x="1589088" y="2393950"/>
              <a:ext cx="746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6" name="Line 115"/>
            <p:cNvSpPr>
              <a:spLocks noChangeShapeType="1"/>
            </p:cNvSpPr>
            <p:nvPr/>
          </p:nvSpPr>
          <p:spPr bwMode="auto">
            <a:xfrm flipV="1">
              <a:off x="1589088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7" name="Line 116"/>
            <p:cNvSpPr>
              <a:spLocks noChangeShapeType="1"/>
            </p:cNvSpPr>
            <p:nvPr/>
          </p:nvSpPr>
          <p:spPr bwMode="auto">
            <a:xfrm flipV="1">
              <a:off x="1589088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8" name="Line 117"/>
            <p:cNvSpPr>
              <a:spLocks noChangeShapeType="1"/>
            </p:cNvSpPr>
            <p:nvPr/>
          </p:nvSpPr>
          <p:spPr bwMode="auto">
            <a:xfrm flipH="1">
              <a:off x="1700213" y="2393950"/>
              <a:ext cx="873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89" name="Freeform 118"/>
            <p:cNvSpPr>
              <a:spLocks/>
            </p:cNvSpPr>
            <p:nvPr/>
          </p:nvSpPr>
          <p:spPr bwMode="auto">
            <a:xfrm>
              <a:off x="1787525" y="2362200"/>
              <a:ext cx="0" cy="63500"/>
            </a:xfrm>
            <a:custGeom>
              <a:avLst/>
              <a:gdLst>
                <a:gd name="T0" fmla="*/ 12640280 h 319"/>
                <a:gd name="T1" fmla="*/ 6260621 h 319"/>
                <a:gd name="T2" fmla="*/ 0 h 319"/>
                <a:gd name="T3" fmla="*/ 0 60000 65536"/>
                <a:gd name="T4" fmla="*/ 0 60000 65536"/>
                <a:gd name="T5" fmla="*/ 0 60000 65536"/>
                <a:gd name="T6" fmla="*/ 0 h 319"/>
                <a:gd name="T7" fmla="*/ 319 h 31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19">
                  <a:moveTo>
                    <a:pt x="0" y="319"/>
                  </a:moveTo>
                  <a:lnTo>
                    <a:pt x="0" y="158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90" name="Rectangle 119"/>
            <p:cNvSpPr>
              <a:spLocks noChangeArrowheads="1"/>
            </p:cNvSpPr>
            <p:nvPr/>
          </p:nvSpPr>
          <p:spPr bwMode="auto">
            <a:xfrm>
              <a:off x="2063692" y="2286000"/>
              <a:ext cx="1817805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 dirty="0">
                  <a:solidFill>
                    <a:srgbClr val="000066"/>
                  </a:solidFill>
                </a:rPr>
                <a:t>ATV/r (12,6 %) vs, RAL (9,0 %)</a:t>
              </a:r>
            </a:p>
          </p:txBody>
        </p:sp>
        <p:sp>
          <p:nvSpPr>
            <p:cNvPr id="13491" name="Rectangle 120"/>
            <p:cNvSpPr>
              <a:spLocks noChangeArrowheads="1"/>
            </p:cNvSpPr>
            <p:nvPr/>
          </p:nvSpPr>
          <p:spPr bwMode="auto">
            <a:xfrm>
              <a:off x="2301230" y="2406650"/>
              <a:ext cx="128240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3,4 % (-0,7 % à 7,4 %)</a:t>
              </a:r>
            </a:p>
          </p:txBody>
        </p:sp>
        <p:sp>
          <p:nvSpPr>
            <p:cNvPr id="13492" name="Rectangle 121"/>
            <p:cNvSpPr>
              <a:spLocks noChangeArrowheads="1"/>
            </p:cNvSpPr>
            <p:nvPr/>
          </p:nvSpPr>
          <p:spPr bwMode="auto">
            <a:xfrm>
              <a:off x="2057271" y="2609850"/>
              <a:ext cx="183223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>
                  <a:solidFill>
                    <a:srgbClr val="000066"/>
                  </a:solidFill>
                </a:rPr>
                <a:t>DRV/r (14,9 %) vs, RAL (9,0 %)</a:t>
              </a:r>
            </a:p>
          </p:txBody>
        </p:sp>
        <p:sp>
          <p:nvSpPr>
            <p:cNvPr id="13493" name="Rectangle 122"/>
            <p:cNvSpPr>
              <a:spLocks noChangeArrowheads="1"/>
            </p:cNvSpPr>
            <p:nvPr/>
          </p:nvSpPr>
          <p:spPr bwMode="auto">
            <a:xfrm>
              <a:off x="2322871" y="2730500"/>
              <a:ext cx="123912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dirty="0">
                  <a:solidFill>
                    <a:srgbClr val="000066"/>
                  </a:solidFill>
                </a:rPr>
                <a:t>5,6 % (1,3 % à 9,9 %)</a:t>
              </a:r>
            </a:p>
          </p:txBody>
        </p:sp>
        <p:sp>
          <p:nvSpPr>
            <p:cNvPr id="13494" name="Rectangle 123"/>
            <p:cNvSpPr>
              <a:spLocks noChangeArrowheads="1"/>
            </p:cNvSpPr>
            <p:nvPr/>
          </p:nvSpPr>
          <p:spPr bwMode="auto">
            <a:xfrm>
              <a:off x="1999579" y="2925763"/>
              <a:ext cx="19444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>
                  <a:solidFill>
                    <a:srgbClr val="000066"/>
                  </a:solidFill>
                </a:rPr>
                <a:t>ATV/r (12,6%) vs, DRV/r (14,9 %)</a:t>
              </a:r>
            </a:p>
          </p:txBody>
        </p:sp>
        <p:sp>
          <p:nvSpPr>
            <p:cNvPr id="13495" name="Rectangle 124"/>
            <p:cNvSpPr>
              <a:spLocks noChangeArrowheads="1"/>
            </p:cNvSpPr>
            <p:nvPr/>
          </p:nvSpPr>
          <p:spPr bwMode="auto">
            <a:xfrm>
              <a:off x="2278796" y="3046413"/>
              <a:ext cx="132568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-2,2 % (-6,7 % à 2,3 %)</a:t>
              </a:r>
            </a:p>
          </p:txBody>
        </p:sp>
        <p:sp>
          <p:nvSpPr>
            <p:cNvPr id="13496" name="Rectangle 125"/>
            <p:cNvSpPr>
              <a:spLocks noChangeArrowheads="1"/>
            </p:cNvSpPr>
            <p:nvPr/>
          </p:nvSpPr>
          <p:spPr bwMode="auto">
            <a:xfrm>
              <a:off x="2053646" y="4464050"/>
              <a:ext cx="63298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200" b="1">
                  <a:solidFill>
                    <a:srgbClr val="000066"/>
                  </a:solidFill>
                </a:rPr>
                <a:t>Semaine</a:t>
              </a:r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3497" name="Rectangle 126"/>
            <p:cNvSpPr>
              <a:spLocks noChangeArrowheads="1"/>
            </p:cNvSpPr>
            <p:nvPr/>
          </p:nvSpPr>
          <p:spPr bwMode="auto">
            <a:xfrm>
              <a:off x="1320800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578</a:t>
              </a:r>
            </a:p>
          </p:txBody>
        </p:sp>
        <p:sp>
          <p:nvSpPr>
            <p:cNvPr id="13498" name="Rectangle 127"/>
            <p:cNvSpPr>
              <a:spLocks noChangeArrowheads="1"/>
            </p:cNvSpPr>
            <p:nvPr/>
          </p:nvSpPr>
          <p:spPr bwMode="auto">
            <a:xfrm>
              <a:off x="1320800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574</a:t>
              </a:r>
            </a:p>
          </p:txBody>
        </p:sp>
        <p:sp>
          <p:nvSpPr>
            <p:cNvPr id="13499" name="Rectangle 128"/>
            <p:cNvSpPr>
              <a:spLocks noChangeArrowheads="1"/>
            </p:cNvSpPr>
            <p:nvPr/>
          </p:nvSpPr>
          <p:spPr bwMode="auto">
            <a:xfrm>
              <a:off x="1320800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585</a:t>
              </a:r>
            </a:p>
          </p:txBody>
        </p:sp>
        <p:sp>
          <p:nvSpPr>
            <p:cNvPr id="13500" name="Rectangle 129"/>
            <p:cNvSpPr>
              <a:spLocks noChangeArrowheads="1"/>
            </p:cNvSpPr>
            <p:nvPr/>
          </p:nvSpPr>
          <p:spPr bwMode="auto">
            <a:xfrm>
              <a:off x="936625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3501" name="Rectangle 130"/>
            <p:cNvSpPr>
              <a:spLocks noChangeArrowheads="1"/>
            </p:cNvSpPr>
            <p:nvPr/>
          </p:nvSpPr>
          <p:spPr bwMode="auto">
            <a:xfrm>
              <a:off x="936625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3502" name="Rectangle 131"/>
            <p:cNvSpPr>
              <a:spLocks noChangeArrowheads="1"/>
            </p:cNvSpPr>
            <p:nvPr/>
          </p:nvSpPr>
          <p:spPr bwMode="auto">
            <a:xfrm>
              <a:off x="936625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2" name="Rectangle 132"/>
            <p:cNvSpPr>
              <a:spLocks noChangeArrowheads="1"/>
            </p:cNvSpPr>
            <p:nvPr/>
          </p:nvSpPr>
          <p:spPr bwMode="auto">
            <a:xfrm>
              <a:off x="1703388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541</a:t>
              </a:r>
            </a:p>
          </p:txBody>
        </p:sp>
        <p:sp>
          <p:nvSpPr>
            <p:cNvPr id="13504" name="Rectangle 133"/>
            <p:cNvSpPr>
              <a:spLocks noChangeArrowheads="1"/>
            </p:cNvSpPr>
            <p:nvPr/>
          </p:nvSpPr>
          <p:spPr bwMode="auto">
            <a:xfrm>
              <a:off x="1703388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552</a:t>
              </a:r>
            </a:p>
          </p:txBody>
        </p:sp>
        <p:sp>
          <p:nvSpPr>
            <p:cNvPr id="13505" name="Rectangle 134"/>
            <p:cNvSpPr>
              <a:spLocks noChangeArrowheads="1"/>
            </p:cNvSpPr>
            <p:nvPr/>
          </p:nvSpPr>
          <p:spPr bwMode="auto">
            <a:xfrm>
              <a:off x="1703388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530</a:t>
              </a:r>
            </a:p>
          </p:txBody>
        </p:sp>
        <p:sp>
          <p:nvSpPr>
            <p:cNvPr id="13506" name="Rectangle 135"/>
            <p:cNvSpPr>
              <a:spLocks noChangeArrowheads="1"/>
            </p:cNvSpPr>
            <p:nvPr/>
          </p:nvSpPr>
          <p:spPr bwMode="auto">
            <a:xfrm>
              <a:off x="2470150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493</a:t>
              </a:r>
            </a:p>
          </p:txBody>
        </p:sp>
        <p:sp>
          <p:nvSpPr>
            <p:cNvPr id="13507" name="Rectangle 136"/>
            <p:cNvSpPr>
              <a:spLocks noChangeArrowheads="1"/>
            </p:cNvSpPr>
            <p:nvPr/>
          </p:nvSpPr>
          <p:spPr bwMode="auto">
            <a:xfrm>
              <a:off x="2470150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517</a:t>
              </a:r>
            </a:p>
          </p:txBody>
        </p:sp>
        <p:sp>
          <p:nvSpPr>
            <p:cNvPr id="13508" name="Rectangle 137"/>
            <p:cNvSpPr>
              <a:spLocks noChangeArrowheads="1"/>
            </p:cNvSpPr>
            <p:nvPr/>
          </p:nvSpPr>
          <p:spPr bwMode="auto">
            <a:xfrm>
              <a:off x="2470150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484</a:t>
              </a:r>
            </a:p>
          </p:txBody>
        </p:sp>
        <p:sp>
          <p:nvSpPr>
            <p:cNvPr id="13509" name="Rectangle 138"/>
            <p:cNvSpPr>
              <a:spLocks noChangeArrowheads="1"/>
            </p:cNvSpPr>
            <p:nvPr/>
          </p:nvSpPr>
          <p:spPr bwMode="auto">
            <a:xfrm>
              <a:off x="3236913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369</a:t>
              </a:r>
            </a:p>
          </p:txBody>
        </p:sp>
        <p:sp>
          <p:nvSpPr>
            <p:cNvPr id="13510" name="Rectangle 139"/>
            <p:cNvSpPr>
              <a:spLocks noChangeArrowheads="1"/>
            </p:cNvSpPr>
            <p:nvPr/>
          </p:nvSpPr>
          <p:spPr bwMode="auto">
            <a:xfrm>
              <a:off x="3236913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390</a:t>
              </a:r>
            </a:p>
          </p:txBody>
        </p:sp>
        <p:sp>
          <p:nvSpPr>
            <p:cNvPr id="13511" name="Rectangle 140"/>
            <p:cNvSpPr>
              <a:spLocks noChangeArrowheads="1"/>
            </p:cNvSpPr>
            <p:nvPr/>
          </p:nvSpPr>
          <p:spPr bwMode="auto">
            <a:xfrm>
              <a:off x="3236913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364</a:t>
              </a:r>
            </a:p>
          </p:txBody>
        </p:sp>
        <p:sp>
          <p:nvSpPr>
            <p:cNvPr id="13512" name="Rectangle 141"/>
            <p:cNvSpPr>
              <a:spLocks noChangeArrowheads="1"/>
            </p:cNvSpPr>
            <p:nvPr/>
          </p:nvSpPr>
          <p:spPr bwMode="auto">
            <a:xfrm>
              <a:off x="469900" y="4708525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3513" name="Rectangle 142"/>
            <p:cNvSpPr>
              <a:spLocks noChangeArrowheads="1"/>
            </p:cNvSpPr>
            <p:nvPr/>
          </p:nvSpPr>
          <p:spPr bwMode="auto">
            <a:xfrm>
              <a:off x="539750" y="4827588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3514" name="Rectangle 143"/>
            <p:cNvSpPr>
              <a:spLocks noChangeArrowheads="1"/>
            </p:cNvSpPr>
            <p:nvPr/>
          </p:nvSpPr>
          <p:spPr bwMode="auto">
            <a:xfrm>
              <a:off x="457200" y="4948238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3515" name="Line 222"/>
            <p:cNvSpPr>
              <a:spLocks noChangeShapeType="1"/>
            </p:cNvSpPr>
            <p:nvPr/>
          </p:nvSpPr>
          <p:spPr bwMode="auto">
            <a:xfrm>
              <a:off x="2555875" y="3338513"/>
              <a:ext cx="0" cy="85725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2" name="ZoneTexte 221"/>
            <p:cNvSpPr txBox="1"/>
            <p:nvPr/>
          </p:nvSpPr>
          <p:spPr>
            <a:xfrm>
              <a:off x="1159010" y="1984375"/>
              <a:ext cx="976501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≠ (IC 97,5 %)</a:t>
              </a:r>
            </a:p>
          </p:txBody>
        </p:sp>
      </p:grpSp>
      <p:grpSp>
        <p:nvGrpSpPr>
          <p:cNvPr id="13321" name="Groupe 212"/>
          <p:cNvGrpSpPr>
            <a:grpSpLocks/>
          </p:cNvGrpSpPr>
          <p:nvPr/>
        </p:nvGrpSpPr>
        <p:grpSpPr bwMode="auto">
          <a:xfrm>
            <a:off x="4956175" y="1676400"/>
            <a:ext cx="3627438" cy="3408363"/>
            <a:chOff x="4955630" y="1676400"/>
            <a:chExt cx="3627238" cy="3408363"/>
          </a:xfrm>
        </p:grpSpPr>
        <p:sp>
          <p:nvSpPr>
            <p:cNvPr id="13323" name="Line 28"/>
            <p:cNvSpPr>
              <a:spLocks noChangeShapeType="1"/>
            </p:cNvSpPr>
            <p:nvPr/>
          </p:nvSpPr>
          <p:spPr bwMode="auto">
            <a:xfrm flipV="1">
              <a:off x="5530850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4" name="Line 29"/>
            <p:cNvSpPr>
              <a:spLocks noChangeShapeType="1"/>
            </p:cNvSpPr>
            <p:nvPr/>
          </p:nvSpPr>
          <p:spPr bwMode="auto">
            <a:xfrm flipV="1">
              <a:off x="6553200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5" name="Line 30"/>
            <p:cNvSpPr>
              <a:spLocks noChangeShapeType="1"/>
            </p:cNvSpPr>
            <p:nvPr/>
          </p:nvSpPr>
          <p:spPr bwMode="auto">
            <a:xfrm flipV="1">
              <a:off x="6297613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6" name="Freeform 31"/>
            <p:cNvSpPr>
              <a:spLocks/>
            </p:cNvSpPr>
            <p:nvPr/>
          </p:nvSpPr>
          <p:spPr bwMode="auto">
            <a:xfrm>
              <a:off x="5487988" y="2503488"/>
              <a:ext cx="1830387" cy="1758950"/>
            </a:xfrm>
            <a:custGeom>
              <a:avLst/>
              <a:gdLst>
                <a:gd name="T0" fmla="*/ 0 w 9224"/>
                <a:gd name="T1" fmla="*/ 0 h 8866"/>
                <a:gd name="T2" fmla="*/ 0 w 9224"/>
                <a:gd name="T3" fmla="*/ 80490502 h 8866"/>
                <a:gd name="T4" fmla="*/ 0 w 9224"/>
                <a:gd name="T5" fmla="*/ 168813545 h 8866"/>
                <a:gd name="T6" fmla="*/ 0 w 9224"/>
                <a:gd name="T7" fmla="*/ 257215375 h 8866"/>
                <a:gd name="T8" fmla="*/ 0 w 9224"/>
                <a:gd name="T9" fmla="*/ 348962849 h 8866"/>
                <a:gd name="T10" fmla="*/ 8308575 w 9224"/>
                <a:gd name="T11" fmla="*/ 348962849 h 8866"/>
                <a:gd name="T12" fmla="*/ 84425200 w 9224"/>
                <a:gd name="T13" fmla="*/ 348962849 h 8866"/>
                <a:gd name="T14" fmla="*/ 160462850 w 9224"/>
                <a:gd name="T15" fmla="*/ 348962849 h 8866"/>
                <a:gd name="T16" fmla="*/ 211141818 w 9224"/>
                <a:gd name="T17" fmla="*/ 348962849 h 8866"/>
                <a:gd name="T18" fmla="*/ 261820339 w 9224"/>
                <a:gd name="T19" fmla="*/ 348962849 h 8866"/>
                <a:gd name="T20" fmla="*/ 312538547 w 9224"/>
                <a:gd name="T21" fmla="*/ 348962849 h 8866"/>
                <a:gd name="T22" fmla="*/ 363217266 w 9224"/>
                <a:gd name="T23" fmla="*/ 348962849 h 88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224"/>
                <a:gd name="T37" fmla="*/ 0 h 8866"/>
                <a:gd name="T38" fmla="*/ 9224 w 9224"/>
                <a:gd name="T39" fmla="*/ 8866 h 88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4" y="8866"/>
                  </a:lnTo>
                  <a:lnTo>
                    <a:pt x="4075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7" name="Line 32"/>
            <p:cNvSpPr>
              <a:spLocks noChangeShapeType="1"/>
            </p:cNvSpPr>
            <p:nvPr/>
          </p:nvSpPr>
          <p:spPr bwMode="auto">
            <a:xfrm flipV="1">
              <a:off x="706278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8" name="Line 33"/>
            <p:cNvSpPr>
              <a:spLocks noChangeShapeType="1"/>
            </p:cNvSpPr>
            <p:nvPr/>
          </p:nvSpPr>
          <p:spPr bwMode="auto">
            <a:xfrm flipV="1">
              <a:off x="680878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29" name="Line 34"/>
            <p:cNvSpPr>
              <a:spLocks noChangeShapeType="1"/>
            </p:cNvSpPr>
            <p:nvPr/>
          </p:nvSpPr>
          <p:spPr bwMode="auto">
            <a:xfrm flipV="1">
              <a:off x="7318375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0" name="Line 35"/>
            <p:cNvSpPr>
              <a:spLocks noChangeShapeType="1"/>
            </p:cNvSpPr>
            <p:nvPr/>
          </p:nvSpPr>
          <p:spPr bwMode="auto">
            <a:xfrm flipV="1">
              <a:off x="783113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1" name="Freeform 36"/>
            <p:cNvSpPr>
              <a:spLocks/>
            </p:cNvSpPr>
            <p:nvPr/>
          </p:nvSpPr>
          <p:spPr bwMode="auto">
            <a:xfrm>
              <a:off x="7318375" y="4262438"/>
              <a:ext cx="552450" cy="0"/>
            </a:xfrm>
            <a:custGeom>
              <a:avLst/>
              <a:gdLst>
                <a:gd name="T0" fmla="*/ 0 w 2785"/>
                <a:gd name="T1" fmla="*/ 50642303 w 2785"/>
                <a:gd name="T2" fmla="*/ 101442108 w 2785"/>
                <a:gd name="T3" fmla="*/ 109587445 w 2785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785"/>
                <a:gd name="T9" fmla="*/ 2785 w 2785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785">
                  <a:moveTo>
                    <a:pt x="0" y="0"/>
                  </a:moveTo>
                  <a:lnTo>
                    <a:pt x="1287" y="0"/>
                  </a:lnTo>
                  <a:lnTo>
                    <a:pt x="2578" y="0"/>
                  </a:lnTo>
                  <a:lnTo>
                    <a:pt x="278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2" name="Line 37"/>
            <p:cNvSpPr>
              <a:spLocks noChangeShapeType="1"/>
            </p:cNvSpPr>
            <p:nvPr/>
          </p:nvSpPr>
          <p:spPr bwMode="auto">
            <a:xfrm flipV="1">
              <a:off x="7573963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3" name="Line 39"/>
            <p:cNvSpPr>
              <a:spLocks noChangeShapeType="1"/>
            </p:cNvSpPr>
            <p:nvPr/>
          </p:nvSpPr>
          <p:spPr bwMode="auto">
            <a:xfrm>
              <a:off x="5487988" y="2305050"/>
              <a:ext cx="0" cy="508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4" name="Line 40"/>
            <p:cNvSpPr>
              <a:spLocks noChangeShapeType="1"/>
            </p:cNvSpPr>
            <p:nvPr/>
          </p:nvSpPr>
          <p:spPr bwMode="auto">
            <a:xfrm flipH="1">
              <a:off x="5446713" y="23558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5" name="Line 41"/>
            <p:cNvSpPr>
              <a:spLocks noChangeShapeType="1"/>
            </p:cNvSpPr>
            <p:nvPr/>
          </p:nvSpPr>
          <p:spPr bwMode="auto">
            <a:xfrm>
              <a:off x="5446713" y="28003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6" name="Line 42"/>
            <p:cNvSpPr>
              <a:spLocks noChangeShapeType="1"/>
            </p:cNvSpPr>
            <p:nvPr/>
          </p:nvSpPr>
          <p:spPr bwMode="auto">
            <a:xfrm>
              <a:off x="5487988" y="2800350"/>
              <a:ext cx="0" cy="396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7" name="Line 43"/>
            <p:cNvSpPr>
              <a:spLocks noChangeShapeType="1"/>
            </p:cNvSpPr>
            <p:nvPr/>
          </p:nvSpPr>
          <p:spPr bwMode="auto">
            <a:xfrm>
              <a:off x="5487988" y="2355850"/>
              <a:ext cx="0" cy="444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8" name="Line 44"/>
            <p:cNvSpPr>
              <a:spLocks noChangeShapeType="1"/>
            </p:cNvSpPr>
            <p:nvPr/>
          </p:nvSpPr>
          <p:spPr bwMode="auto">
            <a:xfrm flipH="1">
              <a:off x="5446713" y="3244850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39" name="Line 47"/>
            <p:cNvSpPr>
              <a:spLocks noChangeShapeType="1"/>
            </p:cNvSpPr>
            <p:nvPr/>
          </p:nvSpPr>
          <p:spPr bwMode="auto">
            <a:xfrm flipH="1">
              <a:off x="5446713" y="3690938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40" name="Line 48"/>
            <p:cNvSpPr>
              <a:spLocks noChangeShapeType="1"/>
            </p:cNvSpPr>
            <p:nvPr/>
          </p:nvSpPr>
          <p:spPr bwMode="auto">
            <a:xfrm flipH="1">
              <a:off x="5446713" y="4137025"/>
              <a:ext cx="4127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41" name="Line 50"/>
            <p:cNvSpPr>
              <a:spLocks noChangeShapeType="1"/>
            </p:cNvSpPr>
            <p:nvPr/>
          </p:nvSpPr>
          <p:spPr bwMode="auto">
            <a:xfrm flipV="1">
              <a:off x="5913438" y="4262438"/>
              <a:ext cx="0" cy="539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42" name="Rectangle 145"/>
            <p:cNvSpPr>
              <a:spLocks noChangeArrowheads="1"/>
            </p:cNvSpPr>
            <p:nvPr/>
          </p:nvSpPr>
          <p:spPr bwMode="auto">
            <a:xfrm>
              <a:off x="5843588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3343" name="Rectangle 146"/>
            <p:cNvSpPr>
              <a:spLocks noChangeArrowheads="1"/>
            </p:cNvSpPr>
            <p:nvPr/>
          </p:nvSpPr>
          <p:spPr bwMode="auto">
            <a:xfrm>
              <a:off x="5483225" y="431800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344" name="Rectangle 147"/>
            <p:cNvSpPr>
              <a:spLocks noChangeArrowheads="1"/>
            </p:cNvSpPr>
            <p:nvPr/>
          </p:nvSpPr>
          <p:spPr bwMode="auto">
            <a:xfrm>
              <a:off x="6227763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3345" name="Rectangle 148"/>
            <p:cNvSpPr>
              <a:spLocks noChangeArrowheads="1"/>
            </p:cNvSpPr>
            <p:nvPr/>
          </p:nvSpPr>
          <p:spPr bwMode="auto">
            <a:xfrm>
              <a:off x="6481763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3346" name="Rectangle 149"/>
            <p:cNvSpPr>
              <a:spLocks noChangeArrowheads="1"/>
            </p:cNvSpPr>
            <p:nvPr/>
          </p:nvSpPr>
          <p:spPr bwMode="auto">
            <a:xfrm>
              <a:off x="6737350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3347" name="Rectangle 150"/>
            <p:cNvSpPr>
              <a:spLocks noChangeArrowheads="1"/>
            </p:cNvSpPr>
            <p:nvPr/>
          </p:nvSpPr>
          <p:spPr bwMode="auto">
            <a:xfrm>
              <a:off x="6992938" y="4318000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3348" name="Rectangle 151"/>
            <p:cNvSpPr>
              <a:spLocks noChangeArrowheads="1"/>
            </p:cNvSpPr>
            <p:nvPr/>
          </p:nvSpPr>
          <p:spPr bwMode="auto">
            <a:xfrm>
              <a:off x="7226300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112</a:t>
              </a:r>
            </a:p>
          </p:txBody>
        </p:sp>
        <p:sp>
          <p:nvSpPr>
            <p:cNvPr id="13349" name="Rectangle 152"/>
            <p:cNvSpPr>
              <a:spLocks noChangeArrowheads="1"/>
            </p:cNvSpPr>
            <p:nvPr/>
          </p:nvSpPr>
          <p:spPr bwMode="auto">
            <a:xfrm>
              <a:off x="7481888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128</a:t>
              </a:r>
            </a:p>
          </p:txBody>
        </p:sp>
        <p:sp>
          <p:nvSpPr>
            <p:cNvPr id="13350" name="Rectangle 153"/>
            <p:cNvSpPr>
              <a:spLocks noChangeArrowheads="1"/>
            </p:cNvSpPr>
            <p:nvPr/>
          </p:nvSpPr>
          <p:spPr bwMode="auto">
            <a:xfrm>
              <a:off x="7737475" y="4318000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3351" name="Rectangle 154"/>
            <p:cNvSpPr>
              <a:spLocks noChangeArrowheads="1"/>
            </p:cNvSpPr>
            <p:nvPr/>
          </p:nvSpPr>
          <p:spPr bwMode="auto">
            <a:xfrm>
              <a:off x="5114570" y="4052888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0,00</a:t>
              </a:r>
            </a:p>
          </p:txBody>
        </p:sp>
        <p:sp>
          <p:nvSpPr>
            <p:cNvPr id="13352" name="Rectangle 155"/>
            <p:cNvSpPr>
              <a:spLocks noChangeArrowheads="1"/>
            </p:cNvSpPr>
            <p:nvPr/>
          </p:nvSpPr>
          <p:spPr bwMode="auto">
            <a:xfrm>
              <a:off x="5114570" y="36068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0,25</a:t>
              </a:r>
            </a:p>
          </p:txBody>
        </p:sp>
        <p:sp>
          <p:nvSpPr>
            <p:cNvPr id="13353" name="Rectangle 156"/>
            <p:cNvSpPr>
              <a:spLocks noChangeArrowheads="1"/>
            </p:cNvSpPr>
            <p:nvPr/>
          </p:nvSpPr>
          <p:spPr bwMode="auto">
            <a:xfrm>
              <a:off x="5114570" y="31623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0,50</a:t>
              </a:r>
            </a:p>
          </p:txBody>
        </p:sp>
        <p:sp>
          <p:nvSpPr>
            <p:cNvPr id="13354" name="Rectangle 157"/>
            <p:cNvSpPr>
              <a:spLocks noChangeArrowheads="1"/>
            </p:cNvSpPr>
            <p:nvPr/>
          </p:nvSpPr>
          <p:spPr bwMode="auto">
            <a:xfrm>
              <a:off x="5114570" y="27162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0,75</a:t>
              </a:r>
            </a:p>
          </p:txBody>
        </p:sp>
        <p:sp>
          <p:nvSpPr>
            <p:cNvPr id="13355" name="Rectangle 158"/>
            <p:cNvSpPr>
              <a:spLocks noChangeArrowheads="1"/>
            </p:cNvSpPr>
            <p:nvPr/>
          </p:nvSpPr>
          <p:spPr bwMode="auto">
            <a:xfrm>
              <a:off x="5114570" y="22717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1,00</a:t>
              </a:r>
            </a:p>
          </p:txBody>
        </p:sp>
        <p:sp>
          <p:nvSpPr>
            <p:cNvPr id="13356" name="Freeform 159"/>
            <p:cNvSpPr>
              <a:spLocks/>
            </p:cNvSpPr>
            <p:nvPr/>
          </p:nvSpPr>
          <p:spPr bwMode="auto">
            <a:xfrm>
              <a:off x="5783263" y="3865563"/>
              <a:ext cx="2049462" cy="236537"/>
            </a:xfrm>
            <a:custGeom>
              <a:avLst/>
              <a:gdLst>
                <a:gd name="T0" fmla="*/ 406571864 w 10331"/>
                <a:gd name="T1" fmla="*/ 0 h 1191"/>
                <a:gd name="T2" fmla="*/ 355332358 w 10331"/>
                <a:gd name="T3" fmla="*/ 0 h 1191"/>
                <a:gd name="T4" fmla="*/ 355332358 w 10331"/>
                <a:gd name="T5" fmla="*/ 4733123 h 1191"/>
                <a:gd name="T6" fmla="*/ 305509283 w 10331"/>
                <a:gd name="T7" fmla="*/ 4733123 h 1191"/>
                <a:gd name="T8" fmla="*/ 305509283 w 10331"/>
                <a:gd name="T9" fmla="*/ 8362010 h 1191"/>
                <a:gd name="T10" fmla="*/ 253718876 w 10331"/>
                <a:gd name="T11" fmla="*/ 8362010 h 1191"/>
                <a:gd name="T12" fmla="*/ 253718876 w 10331"/>
                <a:gd name="T13" fmla="*/ 11675314 h 1191"/>
                <a:gd name="T14" fmla="*/ 203305572 w 10331"/>
                <a:gd name="T15" fmla="*/ 11675314 h 1191"/>
                <a:gd name="T16" fmla="*/ 203305572 w 10331"/>
                <a:gd name="T17" fmla="*/ 15106790 h 1191"/>
                <a:gd name="T18" fmla="*/ 152105344 w 10331"/>
                <a:gd name="T19" fmla="*/ 14909577 h 1191"/>
                <a:gd name="T20" fmla="*/ 152105344 w 10331"/>
                <a:gd name="T21" fmla="*/ 23192738 h 1191"/>
                <a:gd name="T22" fmla="*/ 102125128 w 10331"/>
                <a:gd name="T23" fmla="*/ 23192738 h 1191"/>
                <a:gd name="T24" fmla="*/ 102125128 w 10331"/>
                <a:gd name="T25" fmla="*/ 26427004 h 1191"/>
                <a:gd name="T26" fmla="*/ 64856317 w 10331"/>
                <a:gd name="T27" fmla="*/ 26427004 h 1191"/>
                <a:gd name="T28" fmla="*/ 64856317 w 10331"/>
                <a:gd name="T29" fmla="*/ 33053612 h 1191"/>
                <a:gd name="T30" fmla="*/ 25895309 w 10331"/>
                <a:gd name="T31" fmla="*/ 33053612 h 1191"/>
                <a:gd name="T32" fmla="*/ 25895309 w 10331"/>
                <a:gd name="T33" fmla="*/ 40942346 h 1191"/>
                <a:gd name="T34" fmla="*/ 0 w 10331"/>
                <a:gd name="T35" fmla="*/ 40942346 h 1191"/>
                <a:gd name="T36" fmla="*/ 0 w 10331"/>
                <a:gd name="T37" fmla="*/ 46977115 h 119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331"/>
                <a:gd name="T58" fmla="*/ 0 h 1191"/>
                <a:gd name="T59" fmla="*/ 10331 w 10331"/>
                <a:gd name="T60" fmla="*/ 1191 h 119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331" h="1191">
                  <a:moveTo>
                    <a:pt x="10331" y="0"/>
                  </a:moveTo>
                  <a:lnTo>
                    <a:pt x="9029" y="0"/>
                  </a:lnTo>
                  <a:lnTo>
                    <a:pt x="9029" y="120"/>
                  </a:lnTo>
                  <a:lnTo>
                    <a:pt x="7763" y="120"/>
                  </a:lnTo>
                  <a:lnTo>
                    <a:pt x="7763" y="212"/>
                  </a:lnTo>
                  <a:lnTo>
                    <a:pt x="6447" y="212"/>
                  </a:lnTo>
                  <a:lnTo>
                    <a:pt x="6447" y="296"/>
                  </a:lnTo>
                  <a:lnTo>
                    <a:pt x="5166" y="296"/>
                  </a:lnTo>
                  <a:lnTo>
                    <a:pt x="5166" y="383"/>
                  </a:lnTo>
                  <a:lnTo>
                    <a:pt x="3865" y="378"/>
                  </a:lnTo>
                  <a:lnTo>
                    <a:pt x="3865" y="588"/>
                  </a:lnTo>
                  <a:lnTo>
                    <a:pt x="2595" y="588"/>
                  </a:lnTo>
                  <a:lnTo>
                    <a:pt x="2595" y="670"/>
                  </a:lnTo>
                  <a:lnTo>
                    <a:pt x="1648" y="670"/>
                  </a:lnTo>
                  <a:lnTo>
                    <a:pt x="1648" y="838"/>
                  </a:lnTo>
                  <a:lnTo>
                    <a:pt x="658" y="838"/>
                  </a:lnTo>
                  <a:lnTo>
                    <a:pt x="658" y="1038"/>
                  </a:lnTo>
                  <a:lnTo>
                    <a:pt x="0" y="1038"/>
                  </a:lnTo>
                  <a:lnTo>
                    <a:pt x="0" y="1191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57" name="Freeform 160"/>
            <p:cNvSpPr>
              <a:spLocks/>
            </p:cNvSpPr>
            <p:nvPr/>
          </p:nvSpPr>
          <p:spPr bwMode="auto">
            <a:xfrm>
              <a:off x="5780088" y="3937000"/>
              <a:ext cx="2057400" cy="173038"/>
            </a:xfrm>
            <a:custGeom>
              <a:avLst/>
              <a:gdLst>
                <a:gd name="T0" fmla="*/ 0 w 10364"/>
                <a:gd name="T1" fmla="*/ 34376753 h 871"/>
                <a:gd name="T2" fmla="*/ 26442674 w 10364"/>
                <a:gd name="T3" fmla="*/ 34376753 h 871"/>
                <a:gd name="T4" fmla="*/ 26442674 w 10364"/>
                <a:gd name="T5" fmla="*/ 28693320 h 871"/>
                <a:gd name="T6" fmla="*/ 65377637 w 10364"/>
                <a:gd name="T7" fmla="*/ 28693320 h 871"/>
                <a:gd name="T8" fmla="*/ 65377637 w 10364"/>
                <a:gd name="T9" fmla="*/ 25299108 h 871"/>
                <a:gd name="T10" fmla="*/ 102066203 w 10364"/>
                <a:gd name="T11" fmla="*/ 25299108 h 871"/>
                <a:gd name="T12" fmla="*/ 102066203 w 10364"/>
                <a:gd name="T13" fmla="*/ 21273344 h 871"/>
                <a:gd name="T14" fmla="*/ 152271811 w 10364"/>
                <a:gd name="T15" fmla="*/ 21273344 h 871"/>
                <a:gd name="T16" fmla="*/ 152271811 w 10364"/>
                <a:gd name="T17" fmla="*/ 15984660 h 871"/>
                <a:gd name="T18" fmla="*/ 203817364 w 10364"/>
                <a:gd name="T19" fmla="*/ 15984660 h 871"/>
                <a:gd name="T20" fmla="*/ 203817364 w 10364"/>
                <a:gd name="T21" fmla="*/ 12353443 h 871"/>
                <a:gd name="T22" fmla="*/ 254495857 w 10364"/>
                <a:gd name="T23" fmla="*/ 12353443 h 871"/>
                <a:gd name="T24" fmla="*/ 254495857 w 10364"/>
                <a:gd name="T25" fmla="*/ 8248808 h 871"/>
                <a:gd name="T26" fmla="*/ 306317146 w 10364"/>
                <a:gd name="T27" fmla="*/ 8248808 h 871"/>
                <a:gd name="T28" fmla="*/ 306317146 w 10364"/>
                <a:gd name="T29" fmla="*/ 4933470 h 871"/>
                <a:gd name="T30" fmla="*/ 356443919 w 10364"/>
                <a:gd name="T31" fmla="*/ 4933470 h 871"/>
                <a:gd name="T32" fmla="*/ 356443919 w 10364"/>
                <a:gd name="T33" fmla="*/ 0 h 871"/>
                <a:gd name="T34" fmla="*/ 408422828 w 10364"/>
                <a:gd name="T35" fmla="*/ 0 h 87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4"/>
                <a:gd name="T55" fmla="*/ 0 h 871"/>
                <a:gd name="T56" fmla="*/ 10364 w 10364"/>
                <a:gd name="T57" fmla="*/ 871 h 87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4" h="871">
                  <a:moveTo>
                    <a:pt x="0" y="871"/>
                  </a:moveTo>
                  <a:lnTo>
                    <a:pt x="671" y="871"/>
                  </a:lnTo>
                  <a:lnTo>
                    <a:pt x="671" y="727"/>
                  </a:lnTo>
                  <a:lnTo>
                    <a:pt x="1659" y="727"/>
                  </a:lnTo>
                  <a:lnTo>
                    <a:pt x="1659" y="641"/>
                  </a:lnTo>
                  <a:lnTo>
                    <a:pt x="2590" y="641"/>
                  </a:lnTo>
                  <a:lnTo>
                    <a:pt x="2590" y="539"/>
                  </a:lnTo>
                  <a:lnTo>
                    <a:pt x="3864" y="539"/>
                  </a:lnTo>
                  <a:lnTo>
                    <a:pt x="3864" y="405"/>
                  </a:lnTo>
                  <a:lnTo>
                    <a:pt x="5172" y="405"/>
                  </a:lnTo>
                  <a:lnTo>
                    <a:pt x="5172" y="313"/>
                  </a:lnTo>
                  <a:lnTo>
                    <a:pt x="6458" y="313"/>
                  </a:lnTo>
                  <a:lnTo>
                    <a:pt x="6458" y="209"/>
                  </a:lnTo>
                  <a:lnTo>
                    <a:pt x="7773" y="209"/>
                  </a:lnTo>
                  <a:lnTo>
                    <a:pt x="7773" y="125"/>
                  </a:lnTo>
                  <a:lnTo>
                    <a:pt x="9045" y="125"/>
                  </a:lnTo>
                  <a:lnTo>
                    <a:pt x="9045" y="0"/>
                  </a:lnTo>
                  <a:lnTo>
                    <a:pt x="10364" y="0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58" name="Freeform 161"/>
            <p:cNvSpPr>
              <a:spLocks/>
            </p:cNvSpPr>
            <p:nvPr/>
          </p:nvSpPr>
          <p:spPr bwMode="auto">
            <a:xfrm>
              <a:off x="6297613" y="3960813"/>
              <a:ext cx="765175" cy="44450"/>
            </a:xfrm>
            <a:custGeom>
              <a:avLst/>
              <a:gdLst>
                <a:gd name="T0" fmla="*/ 151997099 w 3852"/>
                <a:gd name="T1" fmla="*/ 0 h 222"/>
                <a:gd name="T2" fmla="*/ 101449848 w 3852"/>
                <a:gd name="T3" fmla="*/ 0 h 222"/>
                <a:gd name="T4" fmla="*/ 101449848 w 3852"/>
                <a:gd name="T5" fmla="*/ 3688349 h 222"/>
                <a:gd name="T6" fmla="*/ 50113202 w 3852"/>
                <a:gd name="T7" fmla="*/ 3608059 h 222"/>
                <a:gd name="T8" fmla="*/ 50113202 w 3852"/>
                <a:gd name="T9" fmla="*/ 6294080 h 222"/>
                <a:gd name="T10" fmla="*/ 0 w 3852"/>
                <a:gd name="T11" fmla="*/ 6294080 h 222"/>
                <a:gd name="T12" fmla="*/ 0 w 3852"/>
                <a:gd name="T13" fmla="*/ 8900012 h 2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52"/>
                <a:gd name="T22" fmla="*/ 0 h 222"/>
                <a:gd name="T23" fmla="*/ 3852 w 3852"/>
                <a:gd name="T24" fmla="*/ 222 h 22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52" h="222">
                  <a:moveTo>
                    <a:pt x="3852" y="0"/>
                  </a:moveTo>
                  <a:lnTo>
                    <a:pt x="2571" y="0"/>
                  </a:lnTo>
                  <a:lnTo>
                    <a:pt x="2571" y="92"/>
                  </a:lnTo>
                  <a:lnTo>
                    <a:pt x="1270" y="90"/>
                  </a:lnTo>
                  <a:lnTo>
                    <a:pt x="1270" y="157"/>
                  </a:lnTo>
                  <a:lnTo>
                    <a:pt x="0" y="157"/>
                  </a:lnTo>
                  <a:lnTo>
                    <a:pt x="0" y="222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59" name="Freeform 162"/>
            <p:cNvSpPr>
              <a:spLocks/>
            </p:cNvSpPr>
            <p:nvPr/>
          </p:nvSpPr>
          <p:spPr bwMode="auto">
            <a:xfrm>
              <a:off x="5534025" y="4013200"/>
              <a:ext cx="763588" cy="123825"/>
            </a:xfrm>
            <a:custGeom>
              <a:avLst/>
              <a:gdLst>
                <a:gd name="T0" fmla="*/ 151406564 w 3851"/>
                <a:gd name="T1" fmla="*/ 0 h 624"/>
                <a:gd name="T2" fmla="*/ 114174173 w 3851"/>
                <a:gd name="T3" fmla="*/ 0 h 624"/>
                <a:gd name="T4" fmla="*/ 114174173 w 3851"/>
                <a:gd name="T5" fmla="*/ 5788421 h 624"/>
                <a:gd name="T6" fmla="*/ 75251197 w 3851"/>
                <a:gd name="T7" fmla="*/ 5788421 h 624"/>
                <a:gd name="T8" fmla="*/ 75251197 w 3851"/>
                <a:gd name="T9" fmla="*/ 15632906 h 624"/>
                <a:gd name="T10" fmla="*/ 49381202 w 3851"/>
                <a:gd name="T11" fmla="*/ 15632906 h 624"/>
                <a:gd name="T12" fmla="*/ 49381202 w 3851"/>
                <a:gd name="T13" fmla="*/ 24571520 h 624"/>
                <a:gd name="T14" fmla="*/ 0 w 3851"/>
                <a:gd name="T15" fmla="*/ 24571520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51"/>
                <a:gd name="T25" fmla="*/ 0 h 624"/>
                <a:gd name="T26" fmla="*/ 3851 w 3851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51" h="624">
                  <a:moveTo>
                    <a:pt x="3851" y="0"/>
                  </a:moveTo>
                  <a:lnTo>
                    <a:pt x="2904" y="0"/>
                  </a:lnTo>
                  <a:lnTo>
                    <a:pt x="2904" y="147"/>
                  </a:lnTo>
                  <a:lnTo>
                    <a:pt x="1914" y="147"/>
                  </a:lnTo>
                  <a:lnTo>
                    <a:pt x="1914" y="397"/>
                  </a:lnTo>
                  <a:lnTo>
                    <a:pt x="1256" y="397"/>
                  </a:lnTo>
                  <a:lnTo>
                    <a:pt x="1256" y="624"/>
                  </a:lnTo>
                  <a:lnTo>
                    <a:pt x="0" y="624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60" name="Freeform 163"/>
            <p:cNvSpPr>
              <a:spLocks/>
            </p:cNvSpPr>
            <p:nvPr/>
          </p:nvSpPr>
          <p:spPr bwMode="auto">
            <a:xfrm>
              <a:off x="7062788" y="3913188"/>
              <a:ext cx="766762" cy="46037"/>
            </a:xfrm>
            <a:custGeom>
              <a:avLst/>
              <a:gdLst>
                <a:gd name="T0" fmla="*/ 152075532 w 3866"/>
                <a:gd name="T1" fmla="*/ 0 h 229"/>
                <a:gd name="T2" fmla="*/ 101567206 w 3866"/>
                <a:gd name="T3" fmla="*/ 0 h 229"/>
                <a:gd name="T4" fmla="*/ 101567206 w 3866"/>
                <a:gd name="T5" fmla="*/ 3394878 h 229"/>
                <a:gd name="T6" fmla="*/ 51767144 w 3866"/>
                <a:gd name="T7" fmla="*/ 3394878 h 229"/>
                <a:gd name="T8" fmla="*/ 51767144 w 3866"/>
                <a:gd name="T9" fmla="*/ 5375272 h 229"/>
                <a:gd name="T10" fmla="*/ 0 w 3866"/>
                <a:gd name="T11" fmla="*/ 5375272 h 229"/>
                <a:gd name="T12" fmla="*/ 0 w 3866"/>
                <a:gd name="T13" fmla="*/ 9255046 h 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66"/>
                <a:gd name="T22" fmla="*/ 0 h 229"/>
                <a:gd name="T23" fmla="*/ 3866 w 3866"/>
                <a:gd name="T24" fmla="*/ 229 h 2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66" h="229">
                  <a:moveTo>
                    <a:pt x="3866" y="0"/>
                  </a:moveTo>
                  <a:lnTo>
                    <a:pt x="2582" y="0"/>
                  </a:lnTo>
                  <a:lnTo>
                    <a:pt x="2582" y="84"/>
                  </a:lnTo>
                  <a:lnTo>
                    <a:pt x="1316" y="84"/>
                  </a:lnTo>
                  <a:lnTo>
                    <a:pt x="1316" y="133"/>
                  </a:lnTo>
                  <a:lnTo>
                    <a:pt x="0" y="133"/>
                  </a:lnTo>
                  <a:lnTo>
                    <a:pt x="0" y="229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3361" name="Grouper 218"/>
            <p:cNvGrpSpPr>
              <a:grpSpLocks/>
            </p:cNvGrpSpPr>
            <p:nvPr/>
          </p:nvGrpSpPr>
          <p:grpSpPr bwMode="auto">
            <a:xfrm>
              <a:off x="5632450" y="2279650"/>
              <a:ext cx="1079500" cy="1003300"/>
              <a:chOff x="5719762" y="2279400"/>
              <a:chExt cx="638175" cy="1003550"/>
            </a:xfrm>
          </p:grpSpPr>
          <p:sp>
            <p:nvSpPr>
              <p:cNvPr id="13415" name="Line 164"/>
              <p:cNvSpPr>
                <a:spLocks noChangeShapeType="1"/>
              </p:cNvSpPr>
              <p:nvPr/>
            </p:nvSpPr>
            <p:spPr bwMode="auto">
              <a:xfrm flipH="1">
                <a:off x="5878512" y="3251200"/>
                <a:ext cx="160338" cy="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16" name="Freeform 165"/>
              <p:cNvSpPr>
                <a:spLocks/>
              </p:cNvSpPr>
              <p:nvPr/>
            </p:nvSpPr>
            <p:spPr bwMode="auto">
              <a:xfrm>
                <a:off x="6197600" y="3251200"/>
                <a:ext cx="160337" cy="31750"/>
              </a:xfrm>
              <a:custGeom>
                <a:avLst/>
                <a:gdLst>
                  <a:gd name="T0" fmla="*/ 31975069 w 804"/>
                  <a:gd name="T1" fmla="*/ 6420779 h 157"/>
                  <a:gd name="T2" fmla="*/ 31975069 w 804"/>
                  <a:gd name="T3" fmla="*/ 0 h 157"/>
                  <a:gd name="T4" fmla="*/ 0 w 804"/>
                  <a:gd name="T5" fmla="*/ 0 h 157"/>
                  <a:gd name="T6" fmla="*/ 0 60000 65536"/>
                  <a:gd name="T7" fmla="*/ 0 60000 65536"/>
                  <a:gd name="T8" fmla="*/ 0 60000 65536"/>
                  <a:gd name="T9" fmla="*/ 0 w 804"/>
                  <a:gd name="T10" fmla="*/ 0 h 157"/>
                  <a:gd name="T11" fmla="*/ 804 w 804"/>
                  <a:gd name="T12" fmla="*/ 157 h 1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04" h="157">
                    <a:moveTo>
                      <a:pt x="804" y="157"/>
                    </a:moveTo>
                    <a:lnTo>
                      <a:pt x="804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 cmpd="sng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17" name="Line 166"/>
              <p:cNvSpPr>
                <a:spLocks noChangeShapeType="1"/>
              </p:cNvSpPr>
              <p:nvPr/>
            </p:nvSpPr>
            <p:spPr bwMode="auto">
              <a:xfrm flipH="1">
                <a:off x="6038850" y="3251200"/>
                <a:ext cx="158750" cy="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18" name="Line 167"/>
              <p:cNvSpPr>
                <a:spLocks noChangeShapeType="1"/>
              </p:cNvSpPr>
              <p:nvPr/>
            </p:nvSpPr>
            <p:spPr bwMode="auto">
              <a:xfrm flipV="1">
                <a:off x="6197600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19" name="Line 168"/>
              <p:cNvSpPr>
                <a:spLocks noChangeShapeType="1"/>
              </p:cNvSpPr>
              <p:nvPr/>
            </p:nvSpPr>
            <p:spPr bwMode="auto">
              <a:xfrm>
                <a:off x="6038850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20" name="Line 169"/>
              <p:cNvSpPr>
                <a:spLocks noChangeShapeType="1"/>
              </p:cNvSpPr>
              <p:nvPr/>
            </p:nvSpPr>
            <p:spPr bwMode="auto">
              <a:xfrm>
                <a:off x="5878512" y="2279400"/>
                <a:ext cx="0" cy="997200"/>
              </a:xfrm>
              <a:prstGeom prst="line">
                <a:avLst/>
              </a:prstGeom>
              <a:noFill/>
              <a:ln w="6350">
                <a:solidFill>
                  <a:srgbClr val="3333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421" name="Freeform 170"/>
              <p:cNvSpPr>
                <a:spLocks/>
              </p:cNvSpPr>
              <p:nvPr/>
            </p:nvSpPr>
            <p:spPr bwMode="auto">
              <a:xfrm>
                <a:off x="5719762" y="3251200"/>
                <a:ext cx="158750" cy="31750"/>
              </a:xfrm>
              <a:custGeom>
                <a:avLst/>
                <a:gdLst>
                  <a:gd name="T0" fmla="*/ 31384265 w 803"/>
                  <a:gd name="T1" fmla="*/ 0 h 157"/>
                  <a:gd name="T2" fmla="*/ 0 w 803"/>
                  <a:gd name="T3" fmla="*/ 0 h 157"/>
                  <a:gd name="T4" fmla="*/ 0 w 803"/>
                  <a:gd name="T5" fmla="*/ 6420779 h 157"/>
                  <a:gd name="T6" fmla="*/ 0 60000 65536"/>
                  <a:gd name="T7" fmla="*/ 0 60000 65536"/>
                  <a:gd name="T8" fmla="*/ 0 60000 65536"/>
                  <a:gd name="T9" fmla="*/ 0 w 803"/>
                  <a:gd name="T10" fmla="*/ 0 h 157"/>
                  <a:gd name="T11" fmla="*/ 803 w 803"/>
                  <a:gd name="T12" fmla="*/ 157 h 1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03" h="157">
                    <a:moveTo>
                      <a:pt x="803" y="0"/>
                    </a:moveTo>
                    <a:lnTo>
                      <a:pt x="0" y="0"/>
                    </a:lnTo>
                    <a:lnTo>
                      <a:pt x="0" y="157"/>
                    </a:lnTo>
                  </a:path>
                </a:pathLst>
              </a:custGeom>
              <a:noFill/>
              <a:ln w="6350" cmpd="sng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3362" name="Rectangle 171"/>
            <p:cNvSpPr>
              <a:spLocks noChangeArrowheads="1"/>
            </p:cNvSpPr>
            <p:nvPr/>
          </p:nvSpPr>
          <p:spPr bwMode="auto">
            <a:xfrm>
              <a:off x="5543550" y="3306763"/>
              <a:ext cx="185738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13363" name="Rectangle 172"/>
            <p:cNvSpPr>
              <a:spLocks noChangeArrowheads="1"/>
            </p:cNvSpPr>
            <p:nvPr/>
          </p:nvSpPr>
          <p:spPr bwMode="auto">
            <a:xfrm>
              <a:off x="6653213" y="3306763"/>
              <a:ext cx="1428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3364" name="Rectangle 173"/>
            <p:cNvSpPr>
              <a:spLocks noChangeArrowheads="1"/>
            </p:cNvSpPr>
            <p:nvPr/>
          </p:nvSpPr>
          <p:spPr bwMode="auto">
            <a:xfrm>
              <a:off x="6386513" y="3306763"/>
              <a:ext cx="1428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3365" name="Rectangle 174"/>
            <p:cNvSpPr>
              <a:spLocks noChangeArrowheads="1"/>
            </p:cNvSpPr>
            <p:nvPr/>
          </p:nvSpPr>
          <p:spPr bwMode="auto">
            <a:xfrm>
              <a:off x="6165850" y="3306763"/>
              <a:ext cx="69850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366" name="Rectangle 175"/>
            <p:cNvSpPr>
              <a:spLocks noChangeArrowheads="1"/>
            </p:cNvSpPr>
            <p:nvPr/>
          </p:nvSpPr>
          <p:spPr bwMode="auto">
            <a:xfrm>
              <a:off x="5789613" y="3306763"/>
              <a:ext cx="185737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13367" name="Freeform 176"/>
            <p:cNvSpPr>
              <a:spLocks/>
            </p:cNvSpPr>
            <p:nvPr/>
          </p:nvSpPr>
          <p:spPr bwMode="auto">
            <a:xfrm>
              <a:off x="5989638" y="2987675"/>
              <a:ext cx="25400" cy="30163"/>
            </a:xfrm>
            <a:custGeom>
              <a:avLst/>
              <a:gdLst>
                <a:gd name="T0" fmla="*/ 5120318 w 126"/>
                <a:gd name="T1" fmla="*/ 2878933 h 157"/>
                <a:gd name="T2" fmla="*/ 5120318 w 126"/>
                <a:gd name="T3" fmla="*/ 0 h 157"/>
                <a:gd name="T4" fmla="*/ 0 w 126"/>
                <a:gd name="T5" fmla="*/ 0 h 157"/>
                <a:gd name="T6" fmla="*/ 0 w 126"/>
                <a:gd name="T7" fmla="*/ 2878933 h 157"/>
                <a:gd name="T8" fmla="*/ 0 w 126"/>
                <a:gd name="T9" fmla="*/ 5794946 h 157"/>
                <a:gd name="T10" fmla="*/ 5120318 w 126"/>
                <a:gd name="T11" fmla="*/ 5794946 h 157"/>
                <a:gd name="T12" fmla="*/ 5120318 w 126"/>
                <a:gd name="T13" fmla="*/ 2878933 h 1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6"/>
                <a:gd name="T22" fmla="*/ 0 h 157"/>
                <a:gd name="T23" fmla="*/ 126 w 126"/>
                <a:gd name="T24" fmla="*/ 157 h 1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6" h="157">
                  <a:moveTo>
                    <a:pt x="126" y="78"/>
                  </a:move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68" name="Line 177"/>
            <p:cNvSpPr>
              <a:spLocks noChangeShapeType="1"/>
            </p:cNvSpPr>
            <p:nvPr/>
          </p:nvSpPr>
          <p:spPr bwMode="auto">
            <a:xfrm>
              <a:off x="6015038" y="3001963"/>
              <a:ext cx="5556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69" name="Line 178"/>
            <p:cNvSpPr>
              <a:spLocks noChangeShapeType="1"/>
            </p:cNvSpPr>
            <p:nvPr/>
          </p:nvSpPr>
          <p:spPr bwMode="auto">
            <a:xfrm flipV="1">
              <a:off x="6070600" y="2971800"/>
              <a:ext cx="0" cy="30163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0" name="Line 179"/>
            <p:cNvSpPr>
              <a:spLocks noChangeShapeType="1"/>
            </p:cNvSpPr>
            <p:nvPr/>
          </p:nvSpPr>
          <p:spPr bwMode="auto">
            <a:xfrm flipV="1">
              <a:off x="5940425" y="2971800"/>
              <a:ext cx="0" cy="30163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1" name="Line 180"/>
            <p:cNvSpPr>
              <a:spLocks noChangeShapeType="1"/>
            </p:cNvSpPr>
            <p:nvPr/>
          </p:nvSpPr>
          <p:spPr bwMode="auto">
            <a:xfrm>
              <a:off x="5940425" y="3001963"/>
              <a:ext cx="49213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2" name="Line 181"/>
            <p:cNvSpPr>
              <a:spLocks noChangeShapeType="1"/>
            </p:cNvSpPr>
            <p:nvPr/>
          </p:nvSpPr>
          <p:spPr bwMode="auto">
            <a:xfrm flipV="1">
              <a:off x="5940425" y="3001963"/>
              <a:ext cx="0" cy="333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3" name="Line 182"/>
            <p:cNvSpPr>
              <a:spLocks noChangeShapeType="1"/>
            </p:cNvSpPr>
            <p:nvPr/>
          </p:nvSpPr>
          <p:spPr bwMode="auto">
            <a:xfrm>
              <a:off x="6070600" y="3001963"/>
              <a:ext cx="0" cy="333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4" name="Freeform 183"/>
            <p:cNvSpPr>
              <a:spLocks/>
            </p:cNvSpPr>
            <p:nvPr/>
          </p:nvSpPr>
          <p:spPr bwMode="auto">
            <a:xfrm>
              <a:off x="6099175" y="2695575"/>
              <a:ext cx="23813" cy="30163"/>
            </a:xfrm>
            <a:custGeom>
              <a:avLst/>
              <a:gdLst>
                <a:gd name="T0" fmla="*/ 0 w 125"/>
                <a:gd name="T1" fmla="*/ 0 h 157"/>
                <a:gd name="T2" fmla="*/ 0 w 125"/>
                <a:gd name="T3" fmla="*/ 2878933 h 157"/>
                <a:gd name="T4" fmla="*/ 0 w 125"/>
                <a:gd name="T5" fmla="*/ 5794946 h 157"/>
                <a:gd name="T6" fmla="*/ 4536472 w 125"/>
                <a:gd name="T7" fmla="*/ 5794946 h 157"/>
                <a:gd name="T8" fmla="*/ 4536472 w 125"/>
                <a:gd name="T9" fmla="*/ 2878933 h 157"/>
                <a:gd name="T10" fmla="*/ 4536472 w 125"/>
                <a:gd name="T11" fmla="*/ 0 h 157"/>
                <a:gd name="T12" fmla="*/ 0 w 125"/>
                <a:gd name="T13" fmla="*/ 0 h 1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5"/>
                <a:gd name="T22" fmla="*/ 0 h 157"/>
                <a:gd name="T23" fmla="*/ 125 w 125"/>
                <a:gd name="T24" fmla="*/ 157 h 1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5" h="157">
                  <a:moveTo>
                    <a:pt x="0" y="0"/>
                  </a:moveTo>
                  <a:lnTo>
                    <a:pt x="0" y="78"/>
                  </a:lnTo>
                  <a:lnTo>
                    <a:pt x="0" y="157"/>
                  </a:lnTo>
                  <a:lnTo>
                    <a:pt x="125" y="157"/>
                  </a:lnTo>
                  <a:lnTo>
                    <a:pt x="125" y="78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5" name="Line 184"/>
            <p:cNvSpPr>
              <a:spLocks noChangeShapeType="1"/>
            </p:cNvSpPr>
            <p:nvPr/>
          </p:nvSpPr>
          <p:spPr bwMode="auto">
            <a:xfrm>
              <a:off x="6051550" y="2711450"/>
              <a:ext cx="4762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6" name="Line 185"/>
            <p:cNvSpPr>
              <a:spLocks noChangeShapeType="1"/>
            </p:cNvSpPr>
            <p:nvPr/>
          </p:nvSpPr>
          <p:spPr bwMode="auto">
            <a:xfrm flipV="1">
              <a:off x="6051550" y="27114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7" name="Line 186"/>
            <p:cNvSpPr>
              <a:spLocks noChangeShapeType="1"/>
            </p:cNvSpPr>
            <p:nvPr/>
          </p:nvSpPr>
          <p:spPr bwMode="auto">
            <a:xfrm flipV="1">
              <a:off x="6051550" y="26797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8" name="Line 187"/>
            <p:cNvSpPr>
              <a:spLocks noChangeShapeType="1"/>
            </p:cNvSpPr>
            <p:nvPr/>
          </p:nvSpPr>
          <p:spPr bwMode="auto">
            <a:xfrm flipH="1">
              <a:off x="6122988" y="2711450"/>
              <a:ext cx="5556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79" name="Freeform 188"/>
            <p:cNvSpPr>
              <a:spLocks/>
            </p:cNvSpPr>
            <p:nvPr/>
          </p:nvSpPr>
          <p:spPr bwMode="auto">
            <a:xfrm>
              <a:off x="6178550" y="2679700"/>
              <a:ext cx="0" cy="63500"/>
            </a:xfrm>
            <a:custGeom>
              <a:avLst/>
              <a:gdLst>
                <a:gd name="T0" fmla="*/ 12640280 h 319"/>
                <a:gd name="T1" fmla="*/ 6300234 h 319"/>
                <a:gd name="T2" fmla="*/ 0 h 319"/>
                <a:gd name="T3" fmla="*/ 0 60000 65536"/>
                <a:gd name="T4" fmla="*/ 0 60000 65536"/>
                <a:gd name="T5" fmla="*/ 0 60000 65536"/>
                <a:gd name="T6" fmla="*/ 0 h 319"/>
                <a:gd name="T7" fmla="*/ 319 h 31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19">
                  <a:moveTo>
                    <a:pt x="0" y="319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80" name="Rectangle 189"/>
            <p:cNvSpPr>
              <a:spLocks noChangeArrowheads="1"/>
            </p:cNvSpPr>
            <p:nvPr/>
          </p:nvSpPr>
          <p:spPr bwMode="auto">
            <a:xfrm>
              <a:off x="6691424" y="2286000"/>
              <a:ext cx="17825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>
                  <a:solidFill>
                    <a:srgbClr val="000066"/>
                  </a:solidFill>
                </a:rPr>
                <a:t>ATV/r (10,7%) vs, RAL (8,0 %)</a:t>
              </a:r>
            </a:p>
          </p:txBody>
        </p:sp>
        <p:sp>
          <p:nvSpPr>
            <p:cNvPr id="13381" name="Rectangle 190"/>
            <p:cNvSpPr>
              <a:spLocks noChangeArrowheads="1"/>
            </p:cNvSpPr>
            <p:nvPr/>
          </p:nvSpPr>
          <p:spPr bwMode="auto">
            <a:xfrm>
              <a:off x="6909743" y="2406650"/>
              <a:ext cx="128240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2,4 % (-1,4 % à 6,2 %)</a:t>
              </a:r>
            </a:p>
          </p:txBody>
        </p:sp>
        <p:sp>
          <p:nvSpPr>
            <p:cNvPr id="13382" name="Rectangle 191"/>
            <p:cNvSpPr>
              <a:spLocks noChangeArrowheads="1"/>
            </p:cNvSpPr>
            <p:nvPr/>
          </p:nvSpPr>
          <p:spPr bwMode="auto">
            <a:xfrm>
              <a:off x="6665784" y="2609850"/>
              <a:ext cx="183223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>
                  <a:solidFill>
                    <a:srgbClr val="000066"/>
                  </a:solidFill>
                </a:rPr>
                <a:t>DRV/r (13,1 %) vs, RAL (8,0 %)</a:t>
              </a:r>
            </a:p>
          </p:txBody>
        </p:sp>
        <p:sp>
          <p:nvSpPr>
            <p:cNvPr id="13383" name="Rectangle 192"/>
            <p:cNvSpPr>
              <a:spLocks noChangeArrowheads="1"/>
            </p:cNvSpPr>
            <p:nvPr/>
          </p:nvSpPr>
          <p:spPr bwMode="auto">
            <a:xfrm>
              <a:off x="6931383" y="2730500"/>
              <a:ext cx="123912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dirty="0">
                  <a:solidFill>
                    <a:srgbClr val="000066"/>
                  </a:solidFill>
                </a:rPr>
                <a:t>4,7 % (0,7 % à 8,7 %)</a:t>
              </a:r>
            </a:p>
          </p:txBody>
        </p:sp>
        <p:sp>
          <p:nvSpPr>
            <p:cNvPr id="13384" name="Rectangle 193"/>
            <p:cNvSpPr>
              <a:spLocks noChangeArrowheads="1"/>
            </p:cNvSpPr>
            <p:nvPr/>
          </p:nvSpPr>
          <p:spPr bwMode="auto">
            <a:xfrm>
              <a:off x="6603159" y="2925763"/>
              <a:ext cx="19797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 b="1">
                  <a:solidFill>
                    <a:srgbClr val="000066"/>
                  </a:solidFill>
                </a:rPr>
                <a:t>ATV/r (10,7%) vs, DRV/r (13,1 %) </a:t>
              </a:r>
            </a:p>
          </p:txBody>
        </p:sp>
        <p:sp>
          <p:nvSpPr>
            <p:cNvPr id="13385" name="Rectangle 194"/>
            <p:cNvSpPr>
              <a:spLocks noChangeArrowheads="1"/>
            </p:cNvSpPr>
            <p:nvPr/>
          </p:nvSpPr>
          <p:spPr bwMode="auto">
            <a:xfrm>
              <a:off x="6887309" y="3046413"/>
              <a:ext cx="132568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-2,3 % (-6,5 % à 2,0 %)</a:t>
              </a:r>
            </a:p>
          </p:txBody>
        </p:sp>
        <p:sp>
          <p:nvSpPr>
            <p:cNvPr id="13386" name="Rectangle 195"/>
            <p:cNvSpPr>
              <a:spLocks noChangeArrowheads="1"/>
            </p:cNvSpPr>
            <p:nvPr/>
          </p:nvSpPr>
          <p:spPr bwMode="auto">
            <a:xfrm>
              <a:off x="6560559" y="4464050"/>
              <a:ext cx="63298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200" b="1">
                  <a:solidFill>
                    <a:srgbClr val="000066"/>
                  </a:solidFill>
                </a:rPr>
                <a:t>Semaine</a:t>
              </a:r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3387" name="Rectangle 196"/>
            <p:cNvSpPr>
              <a:spLocks noChangeArrowheads="1"/>
            </p:cNvSpPr>
            <p:nvPr/>
          </p:nvSpPr>
          <p:spPr bwMode="auto">
            <a:xfrm>
              <a:off x="5826125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536</a:t>
              </a:r>
            </a:p>
          </p:txBody>
        </p:sp>
        <p:sp>
          <p:nvSpPr>
            <p:cNvPr id="13388" name="Rectangle 197"/>
            <p:cNvSpPr>
              <a:spLocks noChangeArrowheads="1"/>
            </p:cNvSpPr>
            <p:nvPr/>
          </p:nvSpPr>
          <p:spPr bwMode="auto">
            <a:xfrm>
              <a:off x="5826125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574</a:t>
              </a:r>
            </a:p>
          </p:txBody>
        </p:sp>
        <p:sp>
          <p:nvSpPr>
            <p:cNvPr id="13389" name="Rectangle 198"/>
            <p:cNvSpPr>
              <a:spLocks noChangeArrowheads="1"/>
            </p:cNvSpPr>
            <p:nvPr/>
          </p:nvSpPr>
          <p:spPr bwMode="auto">
            <a:xfrm>
              <a:off x="5826125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559</a:t>
              </a:r>
            </a:p>
          </p:txBody>
        </p:sp>
        <p:sp>
          <p:nvSpPr>
            <p:cNvPr id="13390" name="Rectangle 199"/>
            <p:cNvSpPr>
              <a:spLocks noChangeArrowheads="1"/>
            </p:cNvSpPr>
            <p:nvPr/>
          </p:nvSpPr>
          <p:spPr bwMode="auto">
            <a:xfrm>
              <a:off x="5441950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3391" name="Rectangle 200"/>
            <p:cNvSpPr>
              <a:spLocks noChangeArrowheads="1"/>
            </p:cNvSpPr>
            <p:nvPr/>
          </p:nvSpPr>
          <p:spPr bwMode="auto">
            <a:xfrm>
              <a:off x="5441950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3392" name="Rectangle 201"/>
            <p:cNvSpPr>
              <a:spLocks noChangeArrowheads="1"/>
            </p:cNvSpPr>
            <p:nvPr/>
          </p:nvSpPr>
          <p:spPr bwMode="auto">
            <a:xfrm>
              <a:off x="5441950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3393" name="Rectangle 202"/>
            <p:cNvSpPr>
              <a:spLocks noChangeArrowheads="1"/>
            </p:cNvSpPr>
            <p:nvPr/>
          </p:nvSpPr>
          <p:spPr bwMode="auto">
            <a:xfrm>
              <a:off x="6208713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494</a:t>
              </a:r>
            </a:p>
          </p:txBody>
        </p:sp>
        <p:sp>
          <p:nvSpPr>
            <p:cNvPr id="13394" name="Rectangle 203"/>
            <p:cNvSpPr>
              <a:spLocks noChangeArrowheads="1"/>
            </p:cNvSpPr>
            <p:nvPr/>
          </p:nvSpPr>
          <p:spPr bwMode="auto">
            <a:xfrm>
              <a:off x="6208713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545</a:t>
              </a:r>
            </a:p>
          </p:txBody>
        </p:sp>
        <p:sp>
          <p:nvSpPr>
            <p:cNvPr id="13395" name="Rectangle 204"/>
            <p:cNvSpPr>
              <a:spLocks noChangeArrowheads="1"/>
            </p:cNvSpPr>
            <p:nvPr/>
          </p:nvSpPr>
          <p:spPr bwMode="auto">
            <a:xfrm>
              <a:off x="6208713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520</a:t>
              </a:r>
            </a:p>
          </p:txBody>
        </p:sp>
        <p:sp>
          <p:nvSpPr>
            <p:cNvPr id="13396" name="Rectangle 205"/>
            <p:cNvSpPr>
              <a:spLocks noChangeArrowheads="1"/>
            </p:cNvSpPr>
            <p:nvPr/>
          </p:nvSpPr>
          <p:spPr bwMode="auto">
            <a:xfrm>
              <a:off x="6975475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427</a:t>
              </a:r>
            </a:p>
          </p:txBody>
        </p:sp>
        <p:sp>
          <p:nvSpPr>
            <p:cNvPr id="13397" name="Rectangle 206"/>
            <p:cNvSpPr>
              <a:spLocks noChangeArrowheads="1"/>
            </p:cNvSpPr>
            <p:nvPr/>
          </p:nvSpPr>
          <p:spPr bwMode="auto">
            <a:xfrm>
              <a:off x="6975475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511</a:t>
              </a:r>
            </a:p>
          </p:txBody>
        </p:sp>
        <p:sp>
          <p:nvSpPr>
            <p:cNvPr id="13398" name="Rectangle 207"/>
            <p:cNvSpPr>
              <a:spLocks noChangeArrowheads="1"/>
            </p:cNvSpPr>
            <p:nvPr/>
          </p:nvSpPr>
          <p:spPr bwMode="auto">
            <a:xfrm>
              <a:off x="6975475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470</a:t>
              </a:r>
            </a:p>
          </p:txBody>
        </p:sp>
        <p:sp>
          <p:nvSpPr>
            <p:cNvPr id="13399" name="Rectangle 208"/>
            <p:cNvSpPr>
              <a:spLocks noChangeArrowheads="1"/>
            </p:cNvSpPr>
            <p:nvPr/>
          </p:nvSpPr>
          <p:spPr bwMode="auto">
            <a:xfrm>
              <a:off x="7742238" y="4708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317</a:t>
              </a:r>
            </a:p>
          </p:txBody>
        </p:sp>
        <p:sp>
          <p:nvSpPr>
            <p:cNvPr id="13400" name="Rectangle 209"/>
            <p:cNvSpPr>
              <a:spLocks noChangeArrowheads="1"/>
            </p:cNvSpPr>
            <p:nvPr/>
          </p:nvSpPr>
          <p:spPr bwMode="auto">
            <a:xfrm>
              <a:off x="7742238" y="482758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387</a:t>
              </a:r>
            </a:p>
          </p:txBody>
        </p:sp>
        <p:sp>
          <p:nvSpPr>
            <p:cNvPr id="13401" name="Rectangle 210"/>
            <p:cNvSpPr>
              <a:spLocks noChangeArrowheads="1"/>
            </p:cNvSpPr>
            <p:nvPr/>
          </p:nvSpPr>
          <p:spPr bwMode="auto">
            <a:xfrm>
              <a:off x="7742238" y="4948238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358</a:t>
              </a:r>
            </a:p>
          </p:txBody>
        </p:sp>
        <p:sp>
          <p:nvSpPr>
            <p:cNvPr id="13402" name="Rectangle 211"/>
            <p:cNvSpPr>
              <a:spLocks noChangeArrowheads="1"/>
            </p:cNvSpPr>
            <p:nvPr/>
          </p:nvSpPr>
          <p:spPr bwMode="auto">
            <a:xfrm>
              <a:off x="4975225" y="4708525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3403" name="Rectangle 212"/>
            <p:cNvSpPr>
              <a:spLocks noChangeArrowheads="1"/>
            </p:cNvSpPr>
            <p:nvPr/>
          </p:nvSpPr>
          <p:spPr bwMode="auto">
            <a:xfrm>
              <a:off x="5045075" y="4827588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3404" name="Rectangle 213"/>
            <p:cNvSpPr>
              <a:spLocks noChangeArrowheads="1"/>
            </p:cNvSpPr>
            <p:nvPr/>
          </p:nvSpPr>
          <p:spPr bwMode="auto">
            <a:xfrm>
              <a:off x="4962525" y="4948238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3405" name="Freeform 215"/>
            <p:cNvSpPr>
              <a:spLocks/>
            </p:cNvSpPr>
            <p:nvPr/>
          </p:nvSpPr>
          <p:spPr bwMode="auto">
            <a:xfrm>
              <a:off x="6072188" y="2379663"/>
              <a:ext cx="25400" cy="30162"/>
            </a:xfrm>
            <a:custGeom>
              <a:avLst/>
              <a:gdLst>
                <a:gd name="T0" fmla="*/ 0 w 126"/>
                <a:gd name="T1" fmla="*/ 2878537 h 156"/>
                <a:gd name="T2" fmla="*/ 0 w 126"/>
                <a:gd name="T3" fmla="*/ 5831706 h 156"/>
                <a:gd name="T4" fmla="*/ 5120318 w 126"/>
                <a:gd name="T5" fmla="*/ 5831706 h 156"/>
                <a:gd name="T6" fmla="*/ 5120318 w 126"/>
                <a:gd name="T7" fmla="*/ 2878537 h 156"/>
                <a:gd name="T8" fmla="*/ 5120318 w 126"/>
                <a:gd name="T9" fmla="*/ 0 h 156"/>
                <a:gd name="T10" fmla="*/ 0 w 126"/>
                <a:gd name="T11" fmla="*/ 0 h 156"/>
                <a:gd name="T12" fmla="*/ 0 w 126"/>
                <a:gd name="T13" fmla="*/ 2878537 h 1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6"/>
                <a:gd name="T22" fmla="*/ 0 h 156"/>
                <a:gd name="T23" fmla="*/ 126 w 126"/>
                <a:gd name="T24" fmla="*/ 156 h 1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6" h="156">
                  <a:moveTo>
                    <a:pt x="0" y="77"/>
                  </a:moveTo>
                  <a:lnTo>
                    <a:pt x="0" y="156"/>
                  </a:lnTo>
                  <a:lnTo>
                    <a:pt x="126" y="156"/>
                  </a:lnTo>
                  <a:lnTo>
                    <a:pt x="126" y="77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06" name="Line 216"/>
            <p:cNvSpPr>
              <a:spLocks noChangeShapeType="1"/>
            </p:cNvSpPr>
            <p:nvPr/>
          </p:nvSpPr>
          <p:spPr bwMode="auto">
            <a:xfrm flipV="1">
              <a:off x="6140450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07" name="Line 217"/>
            <p:cNvSpPr>
              <a:spLocks noChangeShapeType="1"/>
            </p:cNvSpPr>
            <p:nvPr/>
          </p:nvSpPr>
          <p:spPr bwMode="auto">
            <a:xfrm flipV="1">
              <a:off x="6019800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08" name="Line 218"/>
            <p:cNvSpPr>
              <a:spLocks noChangeShapeType="1"/>
            </p:cNvSpPr>
            <p:nvPr/>
          </p:nvSpPr>
          <p:spPr bwMode="auto">
            <a:xfrm flipH="1">
              <a:off x="6019800" y="2393950"/>
              <a:ext cx="52388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09" name="Line 219"/>
            <p:cNvSpPr>
              <a:spLocks noChangeShapeType="1"/>
            </p:cNvSpPr>
            <p:nvPr/>
          </p:nvSpPr>
          <p:spPr bwMode="auto">
            <a:xfrm flipV="1">
              <a:off x="6019800" y="236220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10" name="Line 220"/>
            <p:cNvSpPr>
              <a:spLocks noChangeShapeType="1"/>
            </p:cNvSpPr>
            <p:nvPr/>
          </p:nvSpPr>
          <p:spPr bwMode="auto">
            <a:xfrm flipH="1">
              <a:off x="6097588" y="2393950"/>
              <a:ext cx="4286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11" name="Line 221"/>
            <p:cNvSpPr>
              <a:spLocks noChangeShapeType="1"/>
            </p:cNvSpPr>
            <p:nvPr/>
          </p:nvSpPr>
          <p:spPr bwMode="auto">
            <a:xfrm flipV="1">
              <a:off x="6140450" y="2393950"/>
              <a:ext cx="0" cy="317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12" name="Line 223"/>
            <p:cNvSpPr>
              <a:spLocks noChangeShapeType="1"/>
            </p:cNvSpPr>
            <p:nvPr/>
          </p:nvSpPr>
          <p:spPr bwMode="auto">
            <a:xfrm>
              <a:off x="7062788" y="3338513"/>
              <a:ext cx="0" cy="85725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13" name="Rectangle 226"/>
            <p:cNvSpPr>
              <a:spLocks noChangeArrowheads="1"/>
            </p:cNvSpPr>
            <p:nvPr/>
          </p:nvSpPr>
          <p:spPr bwMode="auto">
            <a:xfrm>
              <a:off x="4955630" y="1676400"/>
              <a:ext cx="348883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</a:rPr>
                <a:t>Echec virologique (sous traitement)</a:t>
              </a:r>
            </a:p>
          </p:txBody>
        </p:sp>
        <p:sp>
          <p:nvSpPr>
            <p:cNvPr id="223" name="ZoneTexte 222"/>
            <p:cNvSpPr txBox="1"/>
            <p:nvPr/>
          </p:nvSpPr>
          <p:spPr>
            <a:xfrm>
              <a:off x="5638217" y="1984375"/>
              <a:ext cx="977846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≠ (IC 97,5 %)</a:t>
              </a:r>
            </a:p>
          </p:txBody>
        </p:sp>
      </p:grpSp>
      <p:sp>
        <p:nvSpPr>
          <p:cNvPr id="133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224" name="Groupe 223"/>
          <p:cNvGrpSpPr/>
          <p:nvPr/>
        </p:nvGrpSpPr>
        <p:grpSpPr>
          <a:xfrm>
            <a:off x="4139952" y="2020365"/>
            <a:ext cx="905123" cy="832571"/>
            <a:chOff x="4139952" y="1847129"/>
            <a:chExt cx="905123" cy="832571"/>
          </a:xfrm>
        </p:grpSpPr>
        <p:sp>
          <p:nvSpPr>
            <p:cNvPr id="225" name="AutoShape 165"/>
            <p:cNvSpPr>
              <a:spLocks noChangeArrowheads="1"/>
            </p:cNvSpPr>
            <p:nvPr/>
          </p:nvSpPr>
          <p:spPr bwMode="auto">
            <a:xfrm>
              <a:off x="4139952" y="1847129"/>
              <a:ext cx="905123" cy="83257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226" name="Line 327"/>
            <p:cNvSpPr>
              <a:spLocks noChangeShapeType="1"/>
            </p:cNvSpPr>
            <p:nvPr/>
          </p:nvSpPr>
          <p:spPr bwMode="auto">
            <a:xfrm>
              <a:off x="4267200" y="2246313"/>
              <a:ext cx="188913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7" name="Line 328"/>
            <p:cNvSpPr>
              <a:spLocks noChangeShapeType="1"/>
            </p:cNvSpPr>
            <p:nvPr/>
          </p:nvSpPr>
          <p:spPr bwMode="auto">
            <a:xfrm>
              <a:off x="4271963" y="2014538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8" name="Line 329"/>
            <p:cNvSpPr>
              <a:spLocks noChangeShapeType="1"/>
            </p:cNvSpPr>
            <p:nvPr/>
          </p:nvSpPr>
          <p:spPr bwMode="auto">
            <a:xfrm flipH="1">
              <a:off x="4267200" y="2481263"/>
              <a:ext cx="188913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9" name="Rectangle 330"/>
            <p:cNvSpPr>
              <a:spLocks noChangeArrowheads="1"/>
            </p:cNvSpPr>
            <p:nvPr/>
          </p:nvSpPr>
          <p:spPr bwMode="auto">
            <a:xfrm>
              <a:off x="4518025" y="1939925"/>
              <a:ext cx="4111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230" name="Rectangle 331"/>
            <p:cNvSpPr>
              <a:spLocks noChangeArrowheads="1"/>
            </p:cNvSpPr>
            <p:nvPr/>
          </p:nvSpPr>
          <p:spPr bwMode="auto">
            <a:xfrm>
              <a:off x="4518025" y="2174875"/>
              <a:ext cx="312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231" name="Rectangle 332"/>
            <p:cNvSpPr>
              <a:spLocks noChangeArrowheads="1"/>
            </p:cNvSpPr>
            <p:nvPr/>
          </p:nvSpPr>
          <p:spPr bwMode="auto">
            <a:xfrm>
              <a:off x="4518025" y="2408238"/>
              <a:ext cx="425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DRV/r</a:t>
              </a:r>
            </a:p>
          </p:txBody>
        </p:sp>
      </p:grpSp>
      <p:sp>
        <p:nvSpPr>
          <p:cNvPr id="215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er 6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445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45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4339" name="Espace réservé du contenu 2"/>
          <p:cNvSpPr>
            <a:spLocks/>
          </p:cNvSpPr>
          <p:nvPr/>
        </p:nvSpPr>
        <p:spPr bwMode="auto">
          <a:xfrm>
            <a:off x="722313" y="5484813"/>
            <a:ext cx="83931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000" b="1">
                <a:solidFill>
                  <a:srgbClr val="CC3300"/>
                </a:solidFill>
                <a:ea typeface="ＭＳ Ｐゴシック"/>
                <a:cs typeface="ＭＳ Ｐゴシック"/>
              </a:rPr>
              <a:t>Le bénéfice en terme de tolérance est plus marqué pour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RAL vs ATV/r chez les patients avec ARN VIH &lt; 100 000 c/ml à l’inclusion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RAL vs DRV/r chez les femmes</a:t>
            </a:r>
          </a:p>
        </p:txBody>
      </p:sp>
      <p:sp>
        <p:nvSpPr>
          <p:cNvPr id="14340" name="Espace réservé du contenu 2"/>
          <p:cNvSpPr>
            <a:spLocks/>
          </p:cNvSpPr>
          <p:nvPr/>
        </p:nvSpPr>
        <p:spPr bwMode="auto">
          <a:xfrm>
            <a:off x="5822950" y="4422775"/>
            <a:ext cx="316865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RAL est équivalent à DRV/r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RAL est supérieur à ATV/r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DRV/r est supérieur à ATV/r</a:t>
            </a:r>
          </a:p>
        </p:txBody>
      </p:sp>
      <p:sp>
        <p:nvSpPr>
          <p:cNvPr id="14341" name="Text Box 2"/>
          <p:cNvSpPr txBox="1">
            <a:spLocks noChangeArrowheads="1"/>
          </p:cNvSpPr>
          <p:nvPr/>
        </p:nvSpPr>
        <p:spPr bwMode="auto">
          <a:xfrm>
            <a:off x="846138" y="1143000"/>
            <a:ext cx="7535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Incidence cumulée d’échec de tolérance (critère principal)</a:t>
            </a:r>
          </a:p>
        </p:txBody>
      </p:sp>
      <p:grpSp>
        <p:nvGrpSpPr>
          <p:cNvPr id="14342" name="Groupe 122"/>
          <p:cNvGrpSpPr>
            <a:grpSpLocks/>
          </p:cNvGrpSpPr>
          <p:nvPr/>
        </p:nvGrpSpPr>
        <p:grpSpPr bwMode="auto">
          <a:xfrm>
            <a:off x="1365250" y="1556792"/>
            <a:ext cx="4597400" cy="3701008"/>
            <a:chOff x="1365250" y="1556792"/>
            <a:chExt cx="4597911" cy="3701008"/>
          </a:xfrm>
        </p:grpSpPr>
        <p:sp>
          <p:nvSpPr>
            <p:cNvPr id="14344" name="Freeform 99"/>
            <p:cNvSpPr>
              <a:spLocks/>
            </p:cNvSpPr>
            <p:nvPr/>
          </p:nvSpPr>
          <p:spPr bwMode="auto">
            <a:xfrm>
              <a:off x="2032000" y="4127500"/>
              <a:ext cx="2538413" cy="69850"/>
            </a:xfrm>
            <a:custGeom>
              <a:avLst/>
              <a:gdLst>
                <a:gd name="T0" fmla="*/ 0 w 11464"/>
                <a:gd name="T1" fmla="*/ 15246946 h 320"/>
                <a:gd name="T2" fmla="*/ 86928244 w 11464"/>
                <a:gd name="T3" fmla="*/ 15246946 h 320"/>
                <a:gd name="T4" fmla="*/ 86928244 w 11464"/>
                <a:gd name="T5" fmla="*/ 12817037 h 320"/>
                <a:gd name="T6" fmla="*/ 135662950 w 11464"/>
                <a:gd name="T7" fmla="*/ 12817037 h 320"/>
                <a:gd name="T8" fmla="*/ 135662950 w 11464"/>
                <a:gd name="T9" fmla="*/ 9148167 h 320"/>
                <a:gd name="T10" fmla="*/ 182142419 w 11464"/>
                <a:gd name="T11" fmla="*/ 9148167 h 320"/>
                <a:gd name="T12" fmla="*/ 182142419 w 11464"/>
                <a:gd name="T13" fmla="*/ 6670456 h 320"/>
                <a:gd name="T14" fmla="*/ 244605259 w 11464"/>
                <a:gd name="T15" fmla="*/ 6670456 h 320"/>
                <a:gd name="T16" fmla="*/ 244605259 w 11464"/>
                <a:gd name="T17" fmla="*/ 4860032 h 320"/>
                <a:gd name="T18" fmla="*/ 371491988 w 11464"/>
                <a:gd name="T19" fmla="*/ 4860032 h 320"/>
                <a:gd name="T20" fmla="*/ 371491988 w 11464"/>
                <a:gd name="T21" fmla="*/ 0 h 320"/>
                <a:gd name="T22" fmla="*/ 562067198 w 11464"/>
                <a:gd name="T23" fmla="*/ 0 h 3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464"/>
                <a:gd name="T37" fmla="*/ 0 h 320"/>
                <a:gd name="T38" fmla="*/ 11464 w 11464"/>
                <a:gd name="T39" fmla="*/ 320 h 3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464" h="320">
                  <a:moveTo>
                    <a:pt x="0" y="320"/>
                  </a:moveTo>
                  <a:lnTo>
                    <a:pt x="1773" y="320"/>
                  </a:lnTo>
                  <a:lnTo>
                    <a:pt x="1773" y="269"/>
                  </a:lnTo>
                  <a:lnTo>
                    <a:pt x="2767" y="269"/>
                  </a:lnTo>
                  <a:lnTo>
                    <a:pt x="2767" y="192"/>
                  </a:lnTo>
                  <a:lnTo>
                    <a:pt x="3715" y="192"/>
                  </a:lnTo>
                  <a:lnTo>
                    <a:pt x="3715" y="140"/>
                  </a:lnTo>
                  <a:lnTo>
                    <a:pt x="4989" y="140"/>
                  </a:lnTo>
                  <a:lnTo>
                    <a:pt x="4989" y="102"/>
                  </a:lnTo>
                  <a:lnTo>
                    <a:pt x="7577" y="102"/>
                  </a:lnTo>
                  <a:lnTo>
                    <a:pt x="7577" y="0"/>
                  </a:lnTo>
                  <a:lnTo>
                    <a:pt x="11464" y="0"/>
                  </a:lnTo>
                </a:path>
              </a:pathLst>
            </a:custGeom>
            <a:noFill/>
            <a:ln w="1270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5" name="Freeform 100"/>
            <p:cNvSpPr>
              <a:spLocks/>
            </p:cNvSpPr>
            <p:nvPr/>
          </p:nvSpPr>
          <p:spPr bwMode="auto">
            <a:xfrm>
              <a:off x="2035175" y="4206875"/>
              <a:ext cx="609600" cy="20638"/>
            </a:xfrm>
            <a:custGeom>
              <a:avLst/>
              <a:gdLst>
                <a:gd name="T0" fmla="*/ 0 w 2754"/>
                <a:gd name="T1" fmla="*/ 4531139 h 94"/>
                <a:gd name="T2" fmla="*/ 86233163 w 2754"/>
                <a:gd name="T3" fmla="*/ 4531139 h 94"/>
                <a:gd name="T4" fmla="*/ 86233163 w 2754"/>
                <a:gd name="T5" fmla="*/ 2410255 h 94"/>
                <a:gd name="T6" fmla="*/ 134935432 w 2754"/>
                <a:gd name="T7" fmla="*/ 2410255 h 94"/>
                <a:gd name="T8" fmla="*/ 134935432 w 2754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54"/>
                <a:gd name="T16" fmla="*/ 0 h 94"/>
                <a:gd name="T17" fmla="*/ 2754 w 2754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54" h="94">
                  <a:moveTo>
                    <a:pt x="0" y="94"/>
                  </a:moveTo>
                  <a:lnTo>
                    <a:pt x="1760" y="94"/>
                  </a:lnTo>
                  <a:lnTo>
                    <a:pt x="1760" y="50"/>
                  </a:lnTo>
                  <a:lnTo>
                    <a:pt x="2754" y="50"/>
                  </a:lnTo>
                  <a:lnTo>
                    <a:pt x="2754" y="0"/>
                  </a:lnTo>
                </a:path>
              </a:pathLst>
            </a:custGeom>
            <a:noFill/>
            <a:ln w="1270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6" name="Line 101"/>
            <p:cNvSpPr>
              <a:spLocks noChangeShapeType="1"/>
            </p:cNvSpPr>
            <p:nvPr/>
          </p:nvSpPr>
          <p:spPr bwMode="auto">
            <a:xfrm>
              <a:off x="2644775" y="4206875"/>
              <a:ext cx="209550" cy="0"/>
            </a:xfrm>
            <a:prstGeom prst="line">
              <a:avLst/>
            </a:prstGeom>
            <a:noFill/>
            <a:ln w="1270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7" name="Freeform 102"/>
            <p:cNvSpPr>
              <a:spLocks/>
            </p:cNvSpPr>
            <p:nvPr/>
          </p:nvSpPr>
          <p:spPr bwMode="auto">
            <a:xfrm>
              <a:off x="2854325" y="4195763"/>
              <a:ext cx="1714500" cy="11112"/>
            </a:xfrm>
            <a:custGeom>
              <a:avLst/>
              <a:gdLst>
                <a:gd name="T0" fmla="*/ 379683592 w 7742"/>
                <a:gd name="T1" fmla="*/ 0 h 56"/>
                <a:gd name="T2" fmla="*/ 0 w 7742"/>
                <a:gd name="T3" fmla="*/ 0 h 56"/>
                <a:gd name="T4" fmla="*/ 0 w 7742"/>
                <a:gd name="T5" fmla="*/ 2204938 h 56"/>
                <a:gd name="T6" fmla="*/ 0 60000 65536"/>
                <a:gd name="T7" fmla="*/ 0 60000 65536"/>
                <a:gd name="T8" fmla="*/ 0 60000 65536"/>
                <a:gd name="T9" fmla="*/ 0 w 7742"/>
                <a:gd name="T10" fmla="*/ 0 h 56"/>
                <a:gd name="T11" fmla="*/ 7742 w 7742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42" h="56">
                  <a:moveTo>
                    <a:pt x="7742" y="0"/>
                  </a:moveTo>
                  <a:lnTo>
                    <a:pt x="0" y="0"/>
                  </a:lnTo>
                  <a:lnTo>
                    <a:pt x="0" y="56"/>
                  </a:lnTo>
                </a:path>
              </a:pathLst>
            </a:custGeom>
            <a:noFill/>
            <a:ln w="1270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8" name="Freeform 103"/>
            <p:cNvSpPr>
              <a:spLocks/>
            </p:cNvSpPr>
            <p:nvPr/>
          </p:nvSpPr>
          <p:spPr bwMode="auto">
            <a:xfrm>
              <a:off x="2000250" y="4049713"/>
              <a:ext cx="644525" cy="179387"/>
            </a:xfrm>
            <a:custGeom>
              <a:avLst/>
              <a:gdLst>
                <a:gd name="T0" fmla="*/ 142655391 w 2912"/>
                <a:gd name="T1" fmla="*/ 0 h 812"/>
                <a:gd name="T2" fmla="*/ 93960542 w 2912"/>
                <a:gd name="T3" fmla="*/ 0 h 812"/>
                <a:gd name="T4" fmla="*/ 93960542 w 2912"/>
                <a:gd name="T5" fmla="*/ 9224292 h 812"/>
                <a:gd name="T6" fmla="*/ 61676977 w 2912"/>
                <a:gd name="T7" fmla="*/ 9224292 h 812"/>
                <a:gd name="T8" fmla="*/ 61676977 w 2912"/>
                <a:gd name="T9" fmla="*/ 14690516 h 812"/>
                <a:gd name="T10" fmla="*/ 30226057 w 2912"/>
                <a:gd name="T11" fmla="*/ 14690516 h 812"/>
                <a:gd name="T12" fmla="*/ 30226057 w 2912"/>
                <a:gd name="T13" fmla="*/ 22841135 h 812"/>
                <a:gd name="T14" fmla="*/ 14696589 w 2912"/>
                <a:gd name="T15" fmla="*/ 22841135 h 812"/>
                <a:gd name="T16" fmla="*/ 14696589 w 2912"/>
                <a:gd name="T17" fmla="*/ 27624050 h 812"/>
                <a:gd name="T18" fmla="*/ 6858480 w 2912"/>
                <a:gd name="T19" fmla="*/ 27624050 h 812"/>
                <a:gd name="T20" fmla="*/ 6858480 w 2912"/>
                <a:gd name="T21" fmla="*/ 39630169 h 812"/>
                <a:gd name="T22" fmla="*/ 0 w 2912"/>
                <a:gd name="T23" fmla="*/ 39630169 h 8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12"/>
                <a:gd name="T37" fmla="*/ 0 h 812"/>
                <a:gd name="T38" fmla="*/ 2912 w 2912"/>
                <a:gd name="T39" fmla="*/ 812 h 8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12" h="812">
                  <a:moveTo>
                    <a:pt x="2912" y="0"/>
                  </a:moveTo>
                  <a:lnTo>
                    <a:pt x="1918" y="0"/>
                  </a:lnTo>
                  <a:lnTo>
                    <a:pt x="1918" y="189"/>
                  </a:lnTo>
                  <a:lnTo>
                    <a:pt x="1259" y="189"/>
                  </a:lnTo>
                  <a:lnTo>
                    <a:pt x="1259" y="301"/>
                  </a:lnTo>
                  <a:lnTo>
                    <a:pt x="617" y="301"/>
                  </a:lnTo>
                  <a:lnTo>
                    <a:pt x="617" y="468"/>
                  </a:lnTo>
                  <a:lnTo>
                    <a:pt x="300" y="468"/>
                  </a:lnTo>
                  <a:lnTo>
                    <a:pt x="300" y="566"/>
                  </a:lnTo>
                  <a:lnTo>
                    <a:pt x="140" y="566"/>
                  </a:lnTo>
                  <a:lnTo>
                    <a:pt x="140" y="812"/>
                  </a:lnTo>
                  <a:lnTo>
                    <a:pt x="0" y="812"/>
                  </a:lnTo>
                </a:path>
              </a:pathLst>
            </a:custGeom>
            <a:noFill/>
            <a:ln w="1270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49" name="Freeform 104"/>
            <p:cNvSpPr>
              <a:spLocks/>
            </p:cNvSpPr>
            <p:nvPr/>
          </p:nvSpPr>
          <p:spPr bwMode="auto">
            <a:xfrm>
              <a:off x="2644775" y="3925888"/>
              <a:ext cx="1924050" cy="114300"/>
            </a:xfrm>
            <a:custGeom>
              <a:avLst/>
              <a:gdLst>
                <a:gd name="T0" fmla="*/ 0 w 8685"/>
                <a:gd name="T1" fmla="*/ 25124014 h 520"/>
                <a:gd name="T2" fmla="*/ 46526557 w 8685"/>
                <a:gd name="T3" fmla="*/ 25124014 h 520"/>
                <a:gd name="T4" fmla="*/ 46526557 w 8685"/>
                <a:gd name="T5" fmla="*/ 22611614 h 520"/>
                <a:gd name="T6" fmla="*/ 109052962 w 8685"/>
                <a:gd name="T7" fmla="*/ 22611614 h 520"/>
                <a:gd name="T8" fmla="*/ 109052962 w 8685"/>
                <a:gd name="T9" fmla="*/ 15654264 h 520"/>
                <a:gd name="T10" fmla="*/ 173051494 w 8685"/>
                <a:gd name="T11" fmla="*/ 15654264 h 520"/>
                <a:gd name="T12" fmla="*/ 173051494 w 8685"/>
                <a:gd name="T13" fmla="*/ 8068700 h 520"/>
                <a:gd name="T14" fmla="*/ 236068644 w 8685"/>
                <a:gd name="T15" fmla="*/ 8068700 h 520"/>
                <a:gd name="T16" fmla="*/ 236068644 w 8685"/>
                <a:gd name="T17" fmla="*/ 5024803 h 520"/>
                <a:gd name="T18" fmla="*/ 300803316 w 8685"/>
                <a:gd name="T19" fmla="*/ 5024803 h 520"/>
                <a:gd name="T20" fmla="*/ 300803316 w 8685"/>
                <a:gd name="T21" fmla="*/ 821421 h 520"/>
                <a:gd name="T22" fmla="*/ 363133204 w 8685"/>
                <a:gd name="T23" fmla="*/ 821421 h 520"/>
                <a:gd name="T24" fmla="*/ 363133204 w 8685"/>
                <a:gd name="T25" fmla="*/ 0 h 520"/>
                <a:gd name="T26" fmla="*/ 426248440 w 8685"/>
                <a:gd name="T27" fmla="*/ 0 h 52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685"/>
                <a:gd name="T43" fmla="*/ 0 h 520"/>
                <a:gd name="T44" fmla="*/ 8685 w 8685"/>
                <a:gd name="T45" fmla="*/ 520 h 52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685" h="520">
                  <a:moveTo>
                    <a:pt x="0" y="520"/>
                  </a:moveTo>
                  <a:lnTo>
                    <a:pt x="948" y="520"/>
                  </a:lnTo>
                  <a:lnTo>
                    <a:pt x="948" y="468"/>
                  </a:lnTo>
                  <a:lnTo>
                    <a:pt x="2222" y="468"/>
                  </a:lnTo>
                  <a:lnTo>
                    <a:pt x="2222" y="324"/>
                  </a:lnTo>
                  <a:lnTo>
                    <a:pt x="3526" y="324"/>
                  </a:lnTo>
                  <a:lnTo>
                    <a:pt x="3526" y="167"/>
                  </a:lnTo>
                  <a:lnTo>
                    <a:pt x="4810" y="167"/>
                  </a:lnTo>
                  <a:lnTo>
                    <a:pt x="4810" y="104"/>
                  </a:lnTo>
                  <a:lnTo>
                    <a:pt x="6129" y="104"/>
                  </a:lnTo>
                  <a:lnTo>
                    <a:pt x="6129" y="17"/>
                  </a:lnTo>
                  <a:lnTo>
                    <a:pt x="7399" y="17"/>
                  </a:lnTo>
                  <a:lnTo>
                    <a:pt x="7399" y="0"/>
                  </a:lnTo>
                  <a:lnTo>
                    <a:pt x="8685" y="0"/>
                  </a:lnTo>
                </a:path>
              </a:pathLst>
            </a:custGeom>
            <a:noFill/>
            <a:ln w="1270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0" name="Line 80"/>
            <p:cNvSpPr>
              <a:spLocks noChangeShapeType="1"/>
            </p:cNvSpPr>
            <p:nvPr/>
          </p:nvSpPr>
          <p:spPr bwMode="auto">
            <a:xfrm flipH="1">
              <a:off x="3136900" y="2971800"/>
              <a:ext cx="1238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1" name="Line 84"/>
            <p:cNvSpPr>
              <a:spLocks noChangeShapeType="1"/>
            </p:cNvSpPr>
            <p:nvPr/>
          </p:nvSpPr>
          <p:spPr bwMode="auto">
            <a:xfrm flipH="1">
              <a:off x="3148013" y="2097088"/>
              <a:ext cx="1238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500" name="Rectangle 236"/>
            <p:cNvSpPr>
              <a:spLocks noChangeArrowheads="1"/>
            </p:cNvSpPr>
            <p:nvPr/>
          </p:nvSpPr>
          <p:spPr bwMode="auto">
            <a:xfrm>
              <a:off x="3090375" y="1907311"/>
              <a:ext cx="1057393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En faveur de RAL</a:t>
              </a:r>
            </a:p>
          </p:txBody>
        </p:sp>
        <p:sp>
          <p:nvSpPr>
            <p:cNvPr id="11501" name="Rectangle 237"/>
            <p:cNvSpPr>
              <a:spLocks noChangeArrowheads="1"/>
            </p:cNvSpPr>
            <p:nvPr/>
          </p:nvSpPr>
          <p:spPr bwMode="auto">
            <a:xfrm>
              <a:off x="3090375" y="2770414"/>
              <a:ext cx="1165355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En faveur de DRV/r</a:t>
              </a:r>
            </a:p>
          </p:txBody>
        </p:sp>
        <p:sp>
          <p:nvSpPr>
            <p:cNvPr id="14354" name="Line 244"/>
            <p:cNvSpPr>
              <a:spLocks noChangeShapeType="1"/>
            </p:cNvSpPr>
            <p:nvPr/>
          </p:nvSpPr>
          <p:spPr bwMode="auto">
            <a:xfrm flipH="1">
              <a:off x="1906588" y="4222750"/>
              <a:ext cx="460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5" name="Freeform 245"/>
            <p:cNvSpPr>
              <a:spLocks/>
            </p:cNvSpPr>
            <p:nvPr/>
          </p:nvSpPr>
          <p:spPr bwMode="auto">
            <a:xfrm>
              <a:off x="3995738" y="4360863"/>
              <a:ext cx="615950" cy="0"/>
            </a:xfrm>
            <a:custGeom>
              <a:avLst/>
              <a:gdLst>
                <a:gd name="T0" fmla="*/ 0 w 2784"/>
                <a:gd name="T1" fmla="*/ 62998593 w 2784"/>
                <a:gd name="T2" fmla="*/ 126144093 w 2784"/>
                <a:gd name="T3" fmla="*/ 136276733 w 2784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784"/>
                <a:gd name="T9" fmla="*/ 2784 w 2784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784">
                  <a:moveTo>
                    <a:pt x="0" y="0"/>
                  </a:moveTo>
                  <a:lnTo>
                    <a:pt x="1287" y="0"/>
                  </a:lnTo>
                  <a:lnTo>
                    <a:pt x="2577" y="0"/>
                  </a:lnTo>
                  <a:lnTo>
                    <a:pt x="2784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6" name="Line 246"/>
            <p:cNvSpPr>
              <a:spLocks noChangeShapeType="1"/>
            </p:cNvSpPr>
            <p:nvPr/>
          </p:nvSpPr>
          <p:spPr bwMode="auto">
            <a:xfrm flipV="1">
              <a:off x="4565650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7" name="Line 247"/>
            <p:cNvSpPr>
              <a:spLocks noChangeShapeType="1"/>
            </p:cNvSpPr>
            <p:nvPr/>
          </p:nvSpPr>
          <p:spPr bwMode="auto">
            <a:xfrm flipV="1">
              <a:off x="2000250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8" name="Line 248"/>
            <p:cNvSpPr>
              <a:spLocks noChangeShapeType="1"/>
            </p:cNvSpPr>
            <p:nvPr/>
          </p:nvSpPr>
          <p:spPr bwMode="auto">
            <a:xfrm flipV="1">
              <a:off x="2427288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59" name="Line 249"/>
            <p:cNvSpPr>
              <a:spLocks noChangeShapeType="1"/>
            </p:cNvSpPr>
            <p:nvPr/>
          </p:nvSpPr>
          <p:spPr bwMode="auto">
            <a:xfrm flipV="1">
              <a:off x="3138488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0" name="Line 250"/>
            <p:cNvSpPr>
              <a:spLocks noChangeShapeType="1"/>
            </p:cNvSpPr>
            <p:nvPr/>
          </p:nvSpPr>
          <p:spPr bwMode="auto">
            <a:xfrm flipV="1">
              <a:off x="2855913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1" name="Freeform 251"/>
            <p:cNvSpPr>
              <a:spLocks/>
            </p:cNvSpPr>
            <p:nvPr/>
          </p:nvSpPr>
          <p:spPr bwMode="auto">
            <a:xfrm>
              <a:off x="1952625" y="2409825"/>
              <a:ext cx="2043113" cy="1951038"/>
            </a:xfrm>
            <a:custGeom>
              <a:avLst/>
              <a:gdLst>
                <a:gd name="T0" fmla="*/ 0 w 9224"/>
                <a:gd name="T1" fmla="*/ 0 h 8866"/>
                <a:gd name="T2" fmla="*/ 0 w 9224"/>
                <a:gd name="T3" fmla="*/ 99030456 h 8866"/>
                <a:gd name="T4" fmla="*/ 0 w 9224"/>
                <a:gd name="T5" fmla="*/ 207697927 h 8866"/>
                <a:gd name="T6" fmla="*/ 0 w 9224"/>
                <a:gd name="T7" fmla="*/ 316462031 h 8866"/>
                <a:gd name="T8" fmla="*/ 0 w 9224"/>
                <a:gd name="T9" fmla="*/ 429342271 h 8866"/>
                <a:gd name="T10" fmla="*/ 10352008 w 9224"/>
                <a:gd name="T11" fmla="*/ 429342271 h 8866"/>
                <a:gd name="T12" fmla="*/ 105090947 w 9224"/>
                <a:gd name="T13" fmla="*/ 429342271 h 8866"/>
                <a:gd name="T14" fmla="*/ 199879062 w 9224"/>
                <a:gd name="T15" fmla="*/ 429342271 h 8866"/>
                <a:gd name="T16" fmla="*/ 263070955 w 9224"/>
                <a:gd name="T17" fmla="*/ 429342271 h 8866"/>
                <a:gd name="T18" fmla="*/ 326213840 w 9224"/>
                <a:gd name="T19" fmla="*/ 429342271 h 8866"/>
                <a:gd name="T20" fmla="*/ 389405899 w 9224"/>
                <a:gd name="T21" fmla="*/ 429342271 h 8866"/>
                <a:gd name="T22" fmla="*/ 452548784 w 9224"/>
                <a:gd name="T23" fmla="*/ 429342271 h 88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224"/>
                <a:gd name="T37" fmla="*/ 0 h 8866"/>
                <a:gd name="T38" fmla="*/ 9224 w 9224"/>
                <a:gd name="T39" fmla="*/ 8866 h 88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2" y="8866"/>
                  </a:lnTo>
                  <a:lnTo>
                    <a:pt x="4074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2" name="Line 252"/>
            <p:cNvSpPr>
              <a:spLocks noChangeShapeType="1"/>
            </p:cNvSpPr>
            <p:nvPr/>
          </p:nvSpPr>
          <p:spPr bwMode="auto">
            <a:xfrm>
              <a:off x="1906588" y="3727450"/>
              <a:ext cx="460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3" name="Line 253"/>
            <p:cNvSpPr>
              <a:spLocks noChangeShapeType="1"/>
            </p:cNvSpPr>
            <p:nvPr/>
          </p:nvSpPr>
          <p:spPr bwMode="auto">
            <a:xfrm flipV="1">
              <a:off x="3709988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4" name="Line 254"/>
            <p:cNvSpPr>
              <a:spLocks noChangeShapeType="1"/>
            </p:cNvSpPr>
            <p:nvPr/>
          </p:nvSpPr>
          <p:spPr bwMode="auto">
            <a:xfrm flipV="1">
              <a:off x="3424238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5" name="Line 255"/>
            <p:cNvSpPr>
              <a:spLocks noChangeShapeType="1"/>
            </p:cNvSpPr>
            <p:nvPr/>
          </p:nvSpPr>
          <p:spPr bwMode="auto">
            <a:xfrm flipV="1">
              <a:off x="4279900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6" name="Line 256"/>
            <p:cNvSpPr>
              <a:spLocks noChangeShapeType="1"/>
            </p:cNvSpPr>
            <p:nvPr/>
          </p:nvSpPr>
          <p:spPr bwMode="auto">
            <a:xfrm flipV="1">
              <a:off x="3995738" y="4360863"/>
              <a:ext cx="0" cy="603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7" name="Line 257"/>
            <p:cNvSpPr>
              <a:spLocks noChangeShapeType="1"/>
            </p:cNvSpPr>
            <p:nvPr/>
          </p:nvSpPr>
          <p:spPr bwMode="auto">
            <a:xfrm flipH="1">
              <a:off x="1906588" y="3232150"/>
              <a:ext cx="460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8" name="Line 258"/>
            <p:cNvSpPr>
              <a:spLocks noChangeShapeType="1"/>
            </p:cNvSpPr>
            <p:nvPr/>
          </p:nvSpPr>
          <p:spPr bwMode="auto">
            <a:xfrm>
              <a:off x="1952625" y="2189163"/>
              <a:ext cx="0" cy="5715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69" name="Line 259"/>
            <p:cNvSpPr>
              <a:spLocks noChangeShapeType="1"/>
            </p:cNvSpPr>
            <p:nvPr/>
          </p:nvSpPr>
          <p:spPr bwMode="auto">
            <a:xfrm>
              <a:off x="1952625" y="2738438"/>
              <a:ext cx="0" cy="4445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0" name="Line 260"/>
            <p:cNvSpPr>
              <a:spLocks noChangeShapeType="1"/>
            </p:cNvSpPr>
            <p:nvPr/>
          </p:nvSpPr>
          <p:spPr bwMode="auto">
            <a:xfrm>
              <a:off x="1952625" y="2246313"/>
              <a:ext cx="0" cy="4921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1" name="Line 261"/>
            <p:cNvSpPr>
              <a:spLocks noChangeShapeType="1"/>
            </p:cNvSpPr>
            <p:nvPr/>
          </p:nvSpPr>
          <p:spPr bwMode="auto">
            <a:xfrm>
              <a:off x="1906588" y="2738438"/>
              <a:ext cx="460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2" name="Line 262"/>
            <p:cNvSpPr>
              <a:spLocks noChangeShapeType="1"/>
            </p:cNvSpPr>
            <p:nvPr/>
          </p:nvSpPr>
          <p:spPr bwMode="auto">
            <a:xfrm flipH="1">
              <a:off x="1906588" y="2246313"/>
              <a:ext cx="460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3" name="Rectangle 263"/>
            <p:cNvSpPr>
              <a:spLocks noChangeArrowheads="1"/>
            </p:cNvSpPr>
            <p:nvPr/>
          </p:nvSpPr>
          <p:spPr bwMode="auto">
            <a:xfrm>
              <a:off x="2349500" y="4422775"/>
              <a:ext cx="1555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4374" name="Rectangle 264"/>
            <p:cNvSpPr>
              <a:spLocks noChangeArrowheads="1"/>
            </p:cNvSpPr>
            <p:nvPr/>
          </p:nvSpPr>
          <p:spPr bwMode="auto">
            <a:xfrm>
              <a:off x="1944688" y="4422775"/>
              <a:ext cx="77787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375" name="Rectangle 265"/>
            <p:cNvSpPr>
              <a:spLocks noChangeArrowheads="1"/>
            </p:cNvSpPr>
            <p:nvPr/>
          </p:nvSpPr>
          <p:spPr bwMode="auto">
            <a:xfrm>
              <a:off x="2776538" y="4422775"/>
              <a:ext cx="1555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4376" name="Rectangle 266"/>
            <p:cNvSpPr>
              <a:spLocks noChangeArrowheads="1"/>
            </p:cNvSpPr>
            <p:nvPr/>
          </p:nvSpPr>
          <p:spPr bwMode="auto">
            <a:xfrm>
              <a:off x="3060700" y="4422775"/>
              <a:ext cx="1571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4377" name="Rectangle 267"/>
            <p:cNvSpPr>
              <a:spLocks noChangeArrowheads="1"/>
            </p:cNvSpPr>
            <p:nvPr/>
          </p:nvSpPr>
          <p:spPr bwMode="auto">
            <a:xfrm>
              <a:off x="3346450" y="4422775"/>
              <a:ext cx="1555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4378" name="Rectangle 268"/>
            <p:cNvSpPr>
              <a:spLocks noChangeArrowheads="1"/>
            </p:cNvSpPr>
            <p:nvPr/>
          </p:nvSpPr>
          <p:spPr bwMode="auto">
            <a:xfrm>
              <a:off x="3632200" y="4422775"/>
              <a:ext cx="1555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4379" name="Rectangle 269"/>
            <p:cNvSpPr>
              <a:spLocks noChangeArrowheads="1"/>
            </p:cNvSpPr>
            <p:nvPr/>
          </p:nvSpPr>
          <p:spPr bwMode="auto">
            <a:xfrm>
              <a:off x="3892550" y="4422775"/>
              <a:ext cx="2333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112</a:t>
              </a:r>
            </a:p>
          </p:txBody>
        </p:sp>
        <p:sp>
          <p:nvSpPr>
            <p:cNvPr id="14380" name="Rectangle 270"/>
            <p:cNvSpPr>
              <a:spLocks noChangeArrowheads="1"/>
            </p:cNvSpPr>
            <p:nvPr/>
          </p:nvSpPr>
          <p:spPr bwMode="auto">
            <a:xfrm>
              <a:off x="4178300" y="4422775"/>
              <a:ext cx="23336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128</a:t>
              </a:r>
            </a:p>
          </p:txBody>
        </p:sp>
        <p:sp>
          <p:nvSpPr>
            <p:cNvPr id="14381" name="Rectangle 271"/>
            <p:cNvSpPr>
              <a:spLocks noChangeArrowheads="1"/>
            </p:cNvSpPr>
            <p:nvPr/>
          </p:nvSpPr>
          <p:spPr bwMode="auto">
            <a:xfrm>
              <a:off x="4462463" y="4422775"/>
              <a:ext cx="23495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4382" name="Rectangle 272"/>
            <p:cNvSpPr>
              <a:spLocks noChangeArrowheads="1"/>
            </p:cNvSpPr>
            <p:nvPr/>
          </p:nvSpPr>
          <p:spPr bwMode="auto">
            <a:xfrm>
              <a:off x="1598257" y="4129088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0,00</a:t>
              </a:r>
            </a:p>
          </p:txBody>
        </p:sp>
        <p:sp>
          <p:nvSpPr>
            <p:cNvPr id="14383" name="Rectangle 273"/>
            <p:cNvSpPr>
              <a:spLocks noChangeArrowheads="1"/>
            </p:cNvSpPr>
            <p:nvPr/>
          </p:nvSpPr>
          <p:spPr bwMode="auto">
            <a:xfrm>
              <a:off x="1598257" y="3654425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0,25</a:t>
              </a:r>
            </a:p>
          </p:txBody>
        </p:sp>
        <p:sp>
          <p:nvSpPr>
            <p:cNvPr id="14384" name="Rectangle 274"/>
            <p:cNvSpPr>
              <a:spLocks noChangeArrowheads="1"/>
            </p:cNvSpPr>
            <p:nvPr/>
          </p:nvSpPr>
          <p:spPr bwMode="auto">
            <a:xfrm>
              <a:off x="1598257" y="31623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0,50</a:t>
              </a:r>
            </a:p>
          </p:txBody>
        </p:sp>
        <p:sp>
          <p:nvSpPr>
            <p:cNvPr id="14385" name="Rectangle 275"/>
            <p:cNvSpPr>
              <a:spLocks noChangeArrowheads="1"/>
            </p:cNvSpPr>
            <p:nvPr/>
          </p:nvSpPr>
          <p:spPr bwMode="auto">
            <a:xfrm>
              <a:off x="1598257" y="266700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0,75</a:t>
              </a:r>
            </a:p>
          </p:txBody>
        </p:sp>
        <p:sp>
          <p:nvSpPr>
            <p:cNvPr id="14386" name="Rectangle 276"/>
            <p:cNvSpPr>
              <a:spLocks noChangeArrowheads="1"/>
            </p:cNvSpPr>
            <p:nvPr/>
          </p:nvSpPr>
          <p:spPr bwMode="auto">
            <a:xfrm>
              <a:off x="1598257" y="2173288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1,00</a:t>
              </a:r>
            </a:p>
          </p:txBody>
        </p:sp>
        <p:sp>
          <p:nvSpPr>
            <p:cNvPr id="14387" name="Rectangle 277"/>
            <p:cNvSpPr>
              <a:spLocks noChangeArrowheads="1"/>
            </p:cNvSpPr>
            <p:nvPr/>
          </p:nvSpPr>
          <p:spPr bwMode="auto">
            <a:xfrm>
              <a:off x="3183947" y="4584700"/>
              <a:ext cx="63298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Semaine</a:t>
              </a:r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4388" name="Rectangle 278"/>
            <p:cNvSpPr>
              <a:spLocks noChangeArrowheads="1"/>
            </p:cNvSpPr>
            <p:nvPr/>
          </p:nvSpPr>
          <p:spPr bwMode="auto">
            <a:xfrm>
              <a:off x="2328863" y="4840288"/>
              <a:ext cx="212725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548</a:t>
              </a:r>
            </a:p>
          </p:txBody>
        </p:sp>
        <p:sp>
          <p:nvSpPr>
            <p:cNvPr id="14389" name="Rectangle 279"/>
            <p:cNvSpPr>
              <a:spLocks noChangeArrowheads="1"/>
            </p:cNvSpPr>
            <p:nvPr/>
          </p:nvSpPr>
          <p:spPr bwMode="auto">
            <a:xfrm>
              <a:off x="2328863" y="497205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585</a:t>
              </a:r>
            </a:p>
          </p:txBody>
        </p:sp>
        <p:sp>
          <p:nvSpPr>
            <p:cNvPr id="14390" name="Rectangle 280"/>
            <p:cNvSpPr>
              <a:spLocks noChangeArrowheads="1"/>
            </p:cNvSpPr>
            <p:nvPr/>
          </p:nvSpPr>
          <p:spPr bwMode="auto">
            <a:xfrm>
              <a:off x="2328863" y="510540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576</a:t>
              </a:r>
            </a:p>
          </p:txBody>
        </p:sp>
        <p:sp>
          <p:nvSpPr>
            <p:cNvPr id="14391" name="Rectangle 281"/>
            <p:cNvSpPr>
              <a:spLocks noChangeArrowheads="1"/>
            </p:cNvSpPr>
            <p:nvPr/>
          </p:nvSpPr>
          <p:spPr bwMode="auto">
            <a:xfrm>
              <a:off x="1900238" y="4840288"/>
              <a:ext cx="212725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4392" name="Rectangle 282"/>
            <p:cNvSpPr>
              <a:spLocks noChangeArrowheads="1"/>
            </p:cNvSpPr>
            <p:nvPr/>
          </p:nvSpPr>
          <p:spPr bwMode="auto">
            <a:xfrm>
              <a:off x="1900238" y="497205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4393" name="Rectangle 283"/>
            <p:cNvSpPr>
              <a:spLocks noChangeArrowheads="1"/>
            </p:cNvSpPr>
            <p:nvPr/>
          </p:nvSpPr>
          <p:spPr bwMode="auto">
            <a:xfrm>
              <a:off x="1900238" y="510540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4394" name="Rectangle 284"/>
            <p:cNvSpPr>
              <a:spLocks noChangeArrowheads="1"/>
            </p:cNvSpPr>
            <p:nvPr/>
          </p:nvSpPr>
          <p:spPr bwMode="auto">
            <a:xfrm>
              <a:off x="2755900" y="4840288"/>
              <a:ext cx="212725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522</a:t>
              </a:r>
            </a:p>
          </p:txBody>
        </p:sp>
        <p:sp>
          <p:nvSpPr>
            <p:cNvPr id="14395" name="Rectangle 285"/>
            <p:cNvSpPr>
              <a:spLocks noChangeArrowheads="1"/>
            </p:cNvSpPr>
            <p:nvPr/>
          </p:nvSpPr>
          <p:spPr bwMode="auto">
            <a:xfrm>
              <a:off x="2755900" y="497205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562</a:t>
              </a:r>
            </a:p>
          </p:txBody>
        </p:sp>
        <p:sp>
          <p:nvSpPr>
            <p:cNvPr id="14396" name="Rectangle 286"/>
            <p:cNvSpPr>
              <a:spLocks noChangeArrowheads="1"/>
            </p:cNvSpPr>
            <p:nvPr/>
          </p:nvSpPr>
          <p:spPr bwMode="auto">
            <a:xfrm>
              <a:off x="2755900" y="510540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553</a:t>
              </a:r>
            </a:p>
          </p:txBody>
        </p:sp>
        <p:sp>
          <p:nvSpPr>
            <p:cNvPr id="14397" name="Rectangle 287"/>
            <p:cNvSpPr>
              <a:spLocks noChangeArrowheads="1"/>
            </p:cNvSpPr>
            <p:nvPr/>
          </p:nvSpPr>
          <p:spPr bwMode="auto">
            <a:xfrm>
              <a:off x="3611563" y="4840288"/>
              <a:ext cx="212725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467</a:t>
              </a:r>
            </a:p>
          </p:txBody>
        </p:sp>
        <p:sp>
          <p:nvSpPr>
            <p:cNvPr id="14398" name="Rectangle 288"/>
            <p:cNvSpPr>
              <a:spLocks noChangeArrowheads="1"/>
            </p:cNvSpPr>
            <p:nvPr/>
          </p:nvSpPr>
          <p:spPr bwMode="auto">
            <a:xfrm>
              <a:off x="3611563" y="497205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534</a:t>
              </a:r>
            </a:p>
          </p:txBody>
        </p:sp>
        <p:sp>
          <p:nvSpPr>
            <p:cNvPr id="14399" name="Rectangle 289"/>
            <p:cNvSpPr>
              <a:spLocks noChangeArrowheads="1"/>
            </p:cNvSpPr>
            <p:nvPr/>
          </p:nvSpPr>
          <p:spPr bwMode="auto">
            <a:xfrm>
              <a:off x="3611563" y="5105400"/>
              <a:ext cx="2127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517</a:t>
              </a:r>
            </a:p>
          </p:txBody>
        </p:sp>
        <p:sp>
          <p:nvSpPr>
            <p:cNvPr id="14400" name="Rectangle 290"/>
            <p:cNvSpPr>
              <a:spLocks noChangeArrowheads="1"/>
            </p:cNvSpPr>
            <p:nvPr/>
          </p:nvSpPr>
          <p:spPr bwMode="auto">
            <a:xfrm>
              <a:off x="4468813" y="4840288"/>
              <a:ext cx="211137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349</a:t>
              </a:r>
            </a:p>
          </p:txBody>
        </p:sp>
        <p:sp>
          <p:nvSpPr>
            <p:cNvPr id="14401" name="Rectangle 291"/>
            <p:cNvSpPr>
              <a:spLocks noChangeArrowheads="1"/>
            </p:cNvSpPr>
            <p:nvPr/>
          </p:nvSpPr>
          <p:spPr bwMode="auto">
            <a:xfrm>
              <a:off x="4468813" y="4972050"/>
              <a:ext cx="211137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411</a:t>
              </a:r>
            </a:p>
          </p:txBody>
        </p:sp>
        <p:sp>
          <p:nvSpPr>
            <p:cNvPr id="14402" name="Rectangle 292"/>
            <p:cNvSpPr>
              <a:spLocks noChangeArrowheads="1"/>
            </p:cNvSpPr>
            <p:nvPr/>
          </p:nvSpPr>
          <p:spPr bwMode="auto">
            <a:xfrm>
              <a:off x="4468813" y="5105400"/>
              <a:ext cx="211137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392</a:t>
              </a:r>
            </a:p>
          </p:txBody>
        </p:sp>
        <p:sp>
          <p:nvSpPr>
            <p:cNvPr id="14403" name="Rectangle 293"/>
            <p:cNvSpPr>
              <a:spLocks noChangeArrowheads="1"/>
            </p:cNvSpPr>
            <p:nvPr/>
          </p:nvSpPr>
          <p:spPr bwMode="auto">
            <a:xfrm>
              <a:off x="1379538" y="4840288"/>
              <a:ext cx="339725" cy="150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4404" name="Rectangle 294"/>
            <p:cNvSpPr>
              <a:spLocks noChangeArrowheads="1"/>
            </p:cNvSpPr>
            <p:nvPr/>
          </p:nvSpPr>
          <p:spPr bwMode="auto">
            <a:xfrm>
              <a:off x="1457325" y="4972050"/>
              <a:ext cx="261938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4405" name="Rectangle 295"/>
            <p:cNvSpPr>
              <a:spLocks noChangeArrowheads="1"/>
            </p:cNvSpPr>
            <p:nvPr/>
          </p:nvSpPr>
          <p:spPr bwMode="auto">
            <a:xfrm>
              <a:off x="1365250" y="5105400"/>
              <a:ext cx="35401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4406" name="Line 297"/>
            <p:cNvSpPr>
              <a:spLocks noChangeShapeType="1"/>
            </p:cNvSpPr>
            <p:nvPr/>
          </p:nvSpPr>
          <p:spPr bwMode="auto">
            <a:xfrm>
              <a:off x="3708400" y="3336925"/>
              <a:ext cx="0" cy="950913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07" name="Line 105"/>
            <p:cNvSpPr>
              <a:spLocks noChangeShapeType="1"/>
            </p:cNvSpPr>
            <p:nvPr/>
          </p:nvSpPr>
          <p:spPr bwMode="auto">
            <a:xfrm flipH="1">
              <a:off x="2522538" y="3281363"/>
              <a:ext cx="266700" cy="0"/>
            </a:xfrm>
            <a:prstGeom prst="line">
              <a:avLst/>
            </a:prstGeom>
            <a:noFill/>
            <a:ln w="6350">
              <a:solidFill>
                <a:srgbClr val="6666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08" name="Freeform 117"/>
            <p:cNvSpPr>
              <a:spLocks/>
            </p:cNvSpPr>
            <p:nvPr/>
          </p:nvSpPr>
          <p:spPr bwMode="auto">
            <a:xfrm>
              <a:off x="3008313" y="3030538"/>
              <a:ext cx="39687" cy="39687"/>
            </a:xfrm>
            <a:custGeom>
              <a:avLst/>
              <a:gdLst>
                <a:gd name="T0" fmla="*/ 0 w 126"/>
                <a:gd name="T1" fmla="*/ 4921188 h 158"/>
                <a:gd name="T2" fmla="*/ 0 w 126"/>
                <a:gd name="T3" fmla="*/ 9968721 h 158"/>
                <a:gd name="T4" fmla="*/ 12500462 w 126"/>
                <a:gd name="T5" fmla="*/ 9968721 h 158"/>
                <a:gd name="T6" fmla="*/ 12500462 w 126"/>
                <a:gd name="T7" fmla="*/ 4921188 h 158"/>
                <a:gd name="T8" fmla="*/ 12500462 w 126"/>
                <a:gd name="T9" fmla="*/ 0 h 158"/>
                <a:gd name="T10" fmla="*/ 0 w 126"/>
                <a:gd name="T11" fmla="*/ 0 h 158"/>
                <a:gd name="T12" fmla="*/ 0 w 126"/>
                <a:gd name="T13" fmla="*/ 4921188 h 1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6"/>
                <a:gd name="T22" fmla="*/ 0 h 158"/>
                <a:gd name="T23" fmla="*/ 126 w 126"/>
                <a:gd name="T24" fmla="*/ 158 h 1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6" h="158">
                  <a:moveTo>
                    <a:pt x="0" y="78"/>
                  </a:moveTo>
                  <a:lnTo>
                    <a:pt x="0" y="158"/>
                  </a:lnTo>
                  <a:lnTo>
                    <a:pt x="126" y="158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09" name="Freeform 119"/>
            <p:cNvSpPr>
              <a:spLocks/>
            </p:cNvSpPr>
            <p:nvPr/>
          </p:nvSpPr>
          <p:spPr bwMode="auto">
            <a:xfrm>
              <a:off x="3121025" y="3011488"/>
              <a:ext cx="0" cy="79375"/>
            </a:xfrm>
            <a:custGeom>
              <a:avLst/>
              <a:gdLst>
                <a:gd name="T0" fmla="*/ 0 h 321"/>
                <a:gd name="T1" fmla="*/ 9783154 h 321"/>
                <a:gd name="T2" fmla="*/ 19627385 h 321"/>
                <a:gd name="T3" fmla="*/ 0 60000 65536"/>
                <a:gd name="T4" fmla="*/ 0 60000 65536"/>
                <a:gd name="T5" fmla="*/ 0 60000 65536"/>
                <a:gd name="T6" fmla="*/ 0 h 321"/>
                <a:gd name="T7" fmla="*/ 321 h 321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21">
                  <a:moveTo>
                    <a:pt x="0" y="0"/>
                  </a:moveTo>
                  <a:lnTo>
                    <a:pt x="0" y="160"/>
                  </a:lnTo>
                  <a:lnTo>
                    <a:pt x="0" y="321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10" name="Line 120"/>
            <p:cNvSpPr>
              <a:spLocks noChangeShapeType="1"/>
            </p:cNvSpPr>
            <p:nvPr/>
          </p:nvSpPr>
          <p:spPr bwMode="auto">
            <a:xfrm flipH="1">
              <a:off x="3048000" y="3051175"/>
              <a:ext cx="7302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11" name="Line 121"/>
            <p:cNvSpPr>
              <a:spLocks noChangeShapeType="1"/>
            </p:cNvSpPr>
            <p:nvPr/>
          </p:nvSpPr>
          <p:spPr bwMode="auto">
            <a:xfrm flipH="1">
              <a:off x="2925763" y="3051175"/>
              <a:ext cx="82550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4412" name="Grouper 129"/>
            <p:cNvGrpSpPr>
              <a:grpSpLocks/>
            </p:cNvGrpSpPr>
            <p:nvPr/>
          </p:nvGrpSpPr>
          <p:grpSpPr bwMode="auto">
            <a:xfrm>
              <a:off x="2925763" y="3011488"/>
              <a:ext cx="0" cy="79375"/>
              <a:chOff x="4007883" y="2819424"/>
              <a:chExt cx="0" cy="154988"/>
            </a:xfrm>
          </p:grpSpPr>
          <p:sp>
            <p:nvSpPr>
              <p:cNvPr id="14455" name="Line 118"/>
              <p:cNvSpPr>
                <a:spLocks noChangeShapeType="1"/>
              </p:cNvSpPr>
              <p:nvPr/>
            </p:nvSpPr>
            <p:spPr bwMode="auto">
              <a:xfrm flipV="1">
                <a:off x="4007883" y="2819424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6" name="Line 122"/>
              <p:cNvSpPr>
                <a:spLocks noChangeShapeType="1"/>
              </p:cNvSpPr>
              <p:nvPr/>
            </p:nvSpPr>
            <p:spPr bwMode="auto">
              <a:xfrm flipV="1">
                <a:off x="4007883" y="2896918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413" name="Grouper 130"/>
            <p:cNvGrpSpPr>
              <a:grpSpLocks/>
            </p:cNvGrpSpPr>
            <p:nvPr/>
          </p:nvGrpSpPr>
          <p:grpSpPr bwMode="auto">
            <a:xfrm>
              <a:off x="2854325" y="2573338"/>
              <a:ext cx="39688" cy="39687"/>
              <a:chOff x="3936666" y="2296344"/>
              <a:chExt cx="42204" cy="73619"/>
            </a:xfrm>
          </p:grpSpPr>
          <p:sp>
            <p:nvSpPr>
              <p:cNvPr id="14453" name="Freeform 123"/>
              <p:cNvSpPr>
                <a:spLocks/>
              </p:cNvSpPr>
              <p:nvPr/>
            </p:nvSpPr>
            <p:spPr bwMode="auto">
              <a:xfrm>
                <a:off x="3936666" y="2331216"/>
                <a:ext cx="42204" cy="38747"/>
              </a:xfrm>
              <a:custGeom>
                <a:avLst/>
                <a:gdLst>
                  <a:gd name="T0" fmla="*/ 14136332 w 126"/>
                  <a:gd name="T1" fmla="*/ 0 h 80"/>
                  <a:gd name="T2" fmla="*/ 13126451 w 126"/>
                  <a:gd name="T3" fmla="*/ 0 h 80"/>
                  <a:gd name="T4" fmla="*/ 0 w 126"/>
                  <a:gd name="T5" fmla="*/ 0 h 80"/>
                  <a:gd name="T6" fmla="*/ 0 w 126"/>
                  <a:gd name="T7" fmla="*/ 18766626 h 80"/>
                  <a:gd name="T8" fmla="*/ 14136332 w 126"/>
                  <a:gd name="T9" fmla="*/ 18766626 h 80"/>
                  <a:gd name="T10" fmla="*/ 14136332 w 126"/>
                  <a:gd name="T11" fmla="*/ 0 h 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80"/>
                  <a:gd name="T20" fmla="*/ 126 w 126"/>
                  <a:gd name="T21" fmla="*/ 80 h 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80">
                    <a:moveTo>
                      <a:pt x="126" y="0"/>
                    </a:moveTo>
                    <a:lnTo>
                      <a:pt x="117" y="0"/>
                    </a:lnTo>
                    <a:lnTo>
                      <a:pt x="0" y="0"/>
                    </a:lnTo>
                    <a:lnTo>
                      <a:pt x="0" y="80"/>
                    </a:lnTo>
                    <a:lnTo>
                      <a:pt x="126" y="80"/>
                    </a:lnTo>
                    <a:lnTo>
                      <a:pt x="126" y="0"/>
                    </a:lnTo>
                    <a:close/>
                  </a:path>
                </a:pathLst>
              </a:custGeom>
              <a:solidFill>
                <a:srgbClr val="333399"/>
              </a:solidFill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4" name="Freeform 124"/>
              <p:cNvSpPr>
                <a:spLocks/>
              </p:cNvSpPr>
              <p:nvPr/>
            </p:nvSpPr>
            <p:spPr bwMode="auto">
              <a:xfrm>
                <a:off x="3936666" y="2296344"/>
                <a:ext cx="42204" cy="34871"/>
              </a:xfrm>
              <a:custGeom>
                <a:avLst/>
                <a:gdLst>
                  <a:gd name="T0" fmla="*/ 13126451 w 126"/>
                  <a:gd name="T1" fmla="*/ 15589573 h 78"/>
                  <a:gd name="T2" fmla="*/ 14136332 w 126"/>
                  <a:gd name="T3" fmla="*/ 15589573 h 78"/>
                  <a:gd name="T4" fmla="*/ 14136332 w 126"/>
                  <a:gd name="T5" fmla="*/ 0 h 78"/>
                  <a:gd name="T6" fmla="*/ 0 w 126"/>
                  <a:gd name="T7" fmla="*/ 0 h 78"/>
                  <a:gd name="T8" fmla="*/ 0 w 126"/>
                  <a:gd name="T9" fmla="*/ 15589573 h 78"/>
                  <a:gd name="T10" fmla="*/ 13126451 w 126"/>
                  <a:gd name="T11" fmla="*/ 15589573 h 7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78"/>
                  <a:gd name="T20" fmla="*/ 126 w 126"/>
                  <a:gd name="T21" fmla="*/ 78 h 7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78">
                    <a:moveTo>
                      <a:pt x="117" y="78"/>
                    </a:moveTo>
                    <a:lnTo>
                      <a:pt x="126" y="78"/>
                    </a:lnTo>
                    <a:lnTo>
                      <a:pt x="126" y="0"/>
                    </a:lnTo>
                    <a:lnTo>
                      <a:pt x="0" y="0"/>
                    </a:lnTo>
                    <a:lnTo>
                      <a:pt x="0" y="78"/>
                    </a:lnTo>
                    <a:lnTo>
                      <a:pt x="117" y="78"/>
                    </a:lnTo>
                    <a:close/>
                  </a:path>
                </a:pathLst>
              </a:custGeom>
              <a:solidFill>
                <a:srgbClr val="333399"/>
              </a:solidFill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414" name="Freeform 125"/>
            <p:cNvSpPr>
              <a:spLocks/>
            </p:cNvSpPr>
            <p:nvPr/>
          </p:nvSpPr>
          <p:spPr bwMode="auto">
            <a:xfrm>
              <a:off x="2820988" y="2593975"/>
              <a:ext cx="109537" cy="0"/>
            </a:xfrm>
            <a:custGeom>
              <a:avLst/>
              <a:gdLst>
                <a:gd name="T0" fmla="*/ 35923214 w 334"/>
                <a:gd name="T1" fmla="*/ 24414946 w 334"/>
                <a:gd name="T2" fmla="*/ 23446823 w 334"/>
                <a:gd name="T3" fmla="*/ 10862858 w 334"/>
                <a:gd name="T4" fmla="*/ 0 w 334"/>
                <a:gd name="T5" fmla="*/ 0 60000 65536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w 334"/>
                <a:gd name="T11" fmla="*/ 334 w 334"/>
              </a:gdLst>
              <a:ahLst/>
              <a:cxnLst>
                <a:cxn ang="T5">
                  <a:pos x="T0" y="0"/>
                </a:cxn>
                <a:cxn ang="T6">
                  <a:pos x="T1" y="0"/>
                </a:cxn>
                <a:cxn ang="T7">
                  <a:pos x="T2" y="0"/>
                </a:cxn>
                <a:cxn ang="T8">
                  <a:pos x="T3" y="0"/>
                </a:cxn>
                <a:cxn ang="T9">
                  <a:pos x="T4" y="0"/>
                </a:cxn>
              </a:cxnLst>
              <a:rect l="T10" t="0" r="T11" b="0"/>
              <a:pathLst>
                <a:path w="334">
                  <a:moveTo>
                    <a:pt x="334" y="0"/>
                  </a:moveTo>
                  <a:lnTo>
                    <a:pt x="227" y="0"/>
                  </a:lnTo>
                  <a:lnTo>
                    <a:pt x="218" y="0"/>
                  </a:lnTo>
                  <a:lnTo>
                    <a:pt x="101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4415" name="Grouper 128"/>
            <p:cNvGrpSpPr>
              <a:grpSpLocks/>
            </p:cNvGrpSpPr>
            <p:nvPr/>
          </p:nvGrpSpPr>
          <p:grpSpPr bwMode="auto">
            <a:xfrm>
              <a:off x="2820988" y="2554288"/>
              <a:ext cx="0" cy="79375"/>
              <a:chOff x="3902375" y="2253721"/>
              <a:chExt cx="0" cy="154989"/>
            </a:xfrm>
          </p:grpSpPr>
          <p:sp>
            <p:nvSpPr>
              <p:cNvPr id="14451" name="Line 126"/>
              <p:cNvSpPr>
                <a:spLocks noChangeShapeType="1"/>
              </p:cNvSpPr>
              <p:nvPr/>
            </p:nvSpPr>
            <p:spPr bwMode="auto">
              <a:xfrm flipV="1">
                <a:off x="3902375" y="2331216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2" name="Line 128"/>
              <p:cNvSpPr>
                <a:spLocks noChangeShapeType="1"/>
              </p:cNvSpPr>
              <p:nvPr/>
            </p:nvSpPr>
            <p:spPr bwMode="auto">
              <a:xfrm>
                <a:off x="3902375" y="2253721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416" name="Grouper 127"/>
            <p:cNvGrpSpPr>
              <a:grpSpLocks/>
            </p:cNvGrpSpPr>
            <p:nvPr/>
          </p:nvGrpSpPr>
          <p:grpSpPr bwMode="auto">
            <a:xfrm>
              <a:off x="2930525" y="2554288"/>
              <a:ext cx="0" cy="79375"/>
              <a:chOff x="4013159" y="2253721"/>
              <a:chExt cx="0" cy="154989"/>
            </a:xfrm>
          </p:grpSpPr>
          <p:sp>
            <p:nvSpPr>
              <p:cNvPr id="14449" name="Line 127"/>
              <p:cNvSpPr>
                <a:spLocks noChangeShapeType="1"/>
              </p:cNvSpPr>
              <p:nvPr/>
            </p:nvSpPr>
            <p:spPr bwMode="auto">
              <a:xfrm>
                <a:off x="4013159" y="2253721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0" name="Line 129"/>
              <p:cNvSpPr>
                <a:spLocks noChangeShapeType="1"/>
              </p:cNvSpPr>
              <p:nvPr/>
            </p:nvSpPr>
            <p:spPr bwMode="auto">
              <a:xfrm flipV="1">
                <a:off x="4013159" y="2331216"/>
                <a:ext cx="0" cy="77494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417" name="Freeform 130"/>
            <p:cNvSpPr>
              <a:spLocks/>
            </p:cNvSpPr>
            <p:nvPr/>
          </p:nvSpPr>
          <p:spPr bwMode="auto">
            <a:xfrm>
              <a:off x="3101975" y="2190750"/>
              <a:ext cx="39688" cy="39688"/>
            </a:xfrm>
            <a:custGeom>
              <a:avLst/>
              <a:gdLst>
                <a:gd name="T0" fmla="*/ 12501092 w 126"/>
                <a:gd name="T1" fmla="*/ 4984509 h 157"/>
                <a:gd name="T2" fmla="*/ 10814352 w 126"/>
                <a:gd name="T3" fmla="*/ 4984509 h 157"/>
                <a:gd name="T4" fmla="*/ 12501092 w 126"/>
                <a:gd name="T5" fmla="*/ 4984509 h 157"/>
                <a:gd name="T6" fmla="*/ 12501092 w 126"/>
                <a:gd name="T7" fmla="*/ 0 h 157"/>
                <a:gd name="T8" fmla="*/ 0 w 126"/>
                <a:gd name="T9" fmla="*/ 0 h 157"/>
                <a:gd name="T10" fmla="*/ 0 w 126"/>
                <a:gd name="T11" fmla="*/ 4984509 h 157"/>
                <a:gd name="T12" fmla="*/ 0 w 126"/>
                <a:gd name="T13" fmla="*/ 10032722 h 157"/>
                <a:gd name="T14" fmla="*/ 12501092 w 126"/>
                <a:gd name="T15" fmla="*/ 10032722 h 157"/>
                <a:gd name="T16" fmla="*/ 12501092 w 126"/>
                <a:gd name="T17" fmla="*/ 4984509 h 1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6"/>
                <a:gd name="T28" fmla="*/ 0 h 157"/>
                <a:gd name="T29" fmla="*/ 126 w 126"/>
                <a:gd name="T30" fmla="*/ 157 h 1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6" h="157">
                  <a:moveTo>
                    <a:pt x="126" y="78"/>
                  </a:moveTo>
                  <a:lnTo>
                    <a:pt x="109" y="78"/>
                  </a:lnTo>
                  <a:lnTo>
                    <a:pt x="126" y="78"/>
                  </a:ln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7"/>
                  </a:lnTo>
                  <a:lnTo>
                    <a:pt x="126" y="157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18" name="Freeform 131"/>
            <p:cNvSpPr>
              <a:spLocks/>
            </p:cNvSpPr>
            <p:nvPr/>
          </p:nvSpPr>
          <p:spPr bwMode="auto">
            <a:xfrm>
              <a:off x="3136900" y="2211388"/>
              <a:ext cx="68263" cy="0"/>
            </a:xfrm>
            <a:custGeom>
              <a:avLst/>
              <a:gdLst>
                <a:gd name="T0" fmla="*/ 0 w 204"/>
                <a:gd name="T1" fmla="*/ 1903668 w 204"/>
                <a:gd name="T2" fmla="*/ 22842343 w 204"/>
                <a:gd name="T3" fmla="*/ 0 60000 65536"/>
                <a:gd name="T4" fmla="*/ 0 60000 65536"/>
                <a:gd name="T5" fmla="*/ 0 60000 65536"/>
                <a:gd name="T6" fmla="*/ 0 w 204"/>
                <a:gd name="T7" fmla="*/ 204 w 204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204">
                  <a:moveTo>
                    <a:pt x="0" y="0"/>
                  </a:moveTo>
                  <a:lnTo>
                    <a:pt x="17" y="0"/>
                  </a:lnTo>
                  <a:lnTo>
                    <a:pt x="204" y="0"/>
                  </a:lnTo>
                </a:path>
              </a:pathLst>
            </a:custGeom>
            <a:noFill/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19" name="Line 132"/>
            <p:cNvSpPr>
              <a:spLocks noChangeShapeType="1"/>
            </p:cNvSpPr>
            <p:nvPr/>
          </p:nvSpPr>
          <p:spPr bwMode="auto">
            <a:xfrm flipH="1">
              <a:off x="3036888" y="2211388"/>
              <a:ext cx="65087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0" name="Line 133"/>
            <p:cNvSpPr>
              <a:spLocks noChangeShapeType="1"/>
            </p:cNvSpPr>
            <p:nvPr/>
          </p:nvSpPr>
          <p:spPr bwMode="auto">
            <a:xfrm>
              <a:off x="3205163" y="2171700"/>
              <a:ext cx="0" cy="7778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1" name="Line 134"/>
            <p:cNvSpPr>
              <a:spLocks noChangeShapeType="1"/>
            </p:cNvSpPr>
            <p:nvPr/>
          </p:nvSpPr>
          <p:spPr bwMode="auto">
            <a:xfrm>
              <a:off x="3205163" y="2171700"/>
              <a:ext cx="0" cy="7778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2" name="Line 135"/>
            <p:cNvSpPr>
              <a:spLocks noChangeShapeType="1"/>
            </p:cNvSpPr>
            <p:nvPr/>
          </p:nvSpPr>
          <p:spPr bwMode="auto">
            <a:xfrm flipV="1">
              <a:off x="3036888" y="2171700"/>
              <a:ext cx="0" cy="7778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3" name="Line 136"/>
            <p:cNvSpPr>
              <a:spLocks noChangeShapeType="1"/>
            </p:cNvSpPr>
            <p:nvPr/>
          </p:nvSpPr>
          <p:spPr bwMode="auto">
            <a:xfrm flipV="1">
              <a:off x="3036888" y="2171700"/>
              <a:ext cx="0" cy="7778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4" name="Freeform 341"/>
            <p:cNvSpPr>
              <a:spLocks/>
            </p:cNvSpPr>
            <p:nvPr/>
          </p:nvSpPr>
          <p:spPr bwMode="auto">
            <a:xfrm>
              <a:off x="3057525" y="3281363"/>
              <a:ext cx="263525" cy="77787"/>
            </a:xfrm>
            <a:custGeom>
              <a:avLst/>
              <a:gdLst>
                <a:gd name="T0" fmla="*/ 86267624 w 805"/>
                <a:gd name="T1" fmla="*/ 38540239 h 157"/>
                <a:gd name="T2" fmla="*/ 86267624 w 805"/>
                <a:gd name="T3" fmla="*/ 0 h 157"/>
                <a:gd name="T4" fmla="*/ 0 w 805"/>
                <a:gd name="T5" fmla="*/ 0 h 157"/>
                <a:gd name="T6" fmla="*/ 0 60000 65536"/>
                <a:gd name="T7" fmla="*/ 0 60000 65536"/>
                <a:gd name="T8" fmla="*/ 0 60000 65536"/>
                <a:gd name="T9" fmla="*/ 0 w 805"/>
                <a:gd name="T10" fmla="*/ 0 h 157"/>
                <a:gd name="T11" fmla="*/ 805 w 805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5" h="157">
                  <a:moveTo>
                    <a:pt x="805" y="157"/>
                  </a:moveTo>
                  <a:lnTo>
                    <a:pt x="805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5" name="Line 342"/>
            <p:cNvSpPr>
              <a:spLocks noChangeShapeType="1"/>
            </p:cNvSpPr>
            <p:nvPr/>
          </p:nvSpPr>
          <p:spPr bwMode="auto">
            <a:xfrm flipH="1">
              <a:off x="2790825" y="3281363"/>
              <a:ext cx="266700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6" name="Line 343"/>
            <p:cNvSpPr>
              <a:spLocks noChangeShapeType="1"/>
            </p:cNvSpPr>
            <p:nvPr/>
          </p:nvSpPr>
          <p:spPr bwMode="auto">
            <a:xfrm flipV="1">
              <a:off x="3057525" y="1944688"/>
              <a:ext cx="0" cy="1336675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7" name="Line 344"/>
            <p:cNvSpPr>
              <a:spLocks noChangeShapeType="1"/>
            </p:cNvSpPr>
            <p:nvPr/>
          </p:nvSpPr>
          <p:spPr bwMode="auto">
            <a:xfrm>
              <a:off x="2790825" y="1944688"/>
              <a:ext cx="0" cy="1336675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8" name="Line 345"/>
            <p:cNvSpPr>
              <a:spLocks noChangeShapeType="1"/>
            </p:cNvSpPr>
            <p:nvPr/>
          </p:nvSpPr>
          <p:spPr bwMode="auto">
            <a:xfrm>
              <a:off x="2527300" y="1944688"/>
              <a:ext cx="0" cy="1336675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29" name="Freeform 346"/>
            <p:cNvSpPr>
              <a:spLocks/>
            </p:cNvSpPr>
            <p:nvPr/>
          </p:nvSpPr>
          <p:spPr bwMode="auto">
            <a:xfrm>
              <a:off x="2260600" y="3281363"/>
              <a:ext cx="266700" cy="77787"/>
            </a:xfrm>
            <a:custGeom>
              <a:avLst/>
              <a:gdLst>
                <a:gd name="T0" fmla="*/ 88468783 w 804"/>
                <a:gd name="T1" fmla="*/ 0 h 157"/>
                <a:gd name="T2" fmla="*/ 0 w 804"/>
                <a:gd name="T3" fmla="*/ 0 h 157"/>
                <a:gd name="T4" fmla="*/ 0 w 804"/>
                <a:gd name="T5" fmla="*/ 38540239 h 157"/>
                <a:gd name="T6" fmla="*/ 0 60000 65536"/>
                <a:gd name="T7" fmla="*/ 0 60000 65536"/>
                <a:gd name="T8" fmla="*/ 0 60000 65536"/>
                <a:gd name="T9" fmla="*/ 0 w 804"/>
                <a:gd name="T10" fmla="*/ 0 h 157"/>
                <a:gd name="T11" fmla="*/ 804 w 804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4" h="157">
                  <a:moveTo>
                    <a:pt x="804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30" name="Rectangle 348"/>
            <p:cNvSpPr>
              <a:spLocks noChangeArrowheads="1"/>
            </p:cNvSpPr>
            <p:nvPr/>
          </p:nvSpPr>
          <p:spPr bwMode="auto">
            <a:xfrm>
              <a:off x="3235325" y="3390900"/>
              <a:ext cx="188913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4431" name="Rectangle 349"/>
            <p:cNvSpPr>
              <a:spLocks noChangeArrowheads="1"/>
            </p:cNvSpPr>
            <p:nvPr/>
          </p:nvSpPr>
          <p:spPr bwMode="auto">
            <a:xfrm>
              <a:off x="2968625" y="3390900"/>
              <a:ext cx="188913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4432" name="Rectangle 350"/>
            <p:cNvSpPr>
              <a:spLocks noChangeArrowheads="1"/>
            </p:cNvSpPr>
            <p:nvPr/>
          </p:nvSpPr>
          <p:spPr bwMode="auto">
            <a:xfrm>
              <a:off x="2749550" y="3390900"/>
              <a:ext cx="95250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433" name="Rectangle 351"/>
            <p:cNvSpPr>
              <a:spLocks noChangeArrowheads="1"/>
            </p:cNvSpPr>
            <p:nvPr/>
          </p:nvSpPr>
          <p:spPr bwMode="auto">
            <a:xfrm>
              <a:off x="2408238" y="3390900"/>
              <a:ext cx="246062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14434" name="Rectangle 378"/>
            <p:cNvSpPr>
              <a:spLocks noChangeArrowheads="1"/>
            </p:cNvSpPr>
            <p:nvPr/>
          </p:nvSpPr>
          <p:spPr bwMode="auto">
            <a:xfrm>
              <a:off x="2144713" y="3390900"/>
              <a:ext cx="246062" cy="153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-20</a:t>
              </a:r>
            </a:p>
          </p:txBody>
        </p:sp>
        <p:grpSp>
          <p:nvGrpSpPr>
            <p:cNvPr id="14435" name="Group 379"/>
            <p:cNvGrpSpPr>
              <a:grpSpLocks/>
            </p:cNvGrpSpPr>
            <p:nvPr/>
          </p:nvGrpSpPr>
          <p:grpSpPr bwMode="auto">
            <a:xfrm>
              <a:off x="3679314" y="2051416"/>
              <a:ext cx="2283847" cy="1190258"/>
              <a:chOff x="1519" y="1130"/>
              <a:chExt cx="1289" cy="675"/>
            </a:xfrm>
          </p:grpSpPr>
          <p:sp>
            <p:nvSpPr>
              <p:cNvPr id="14443" name="Rectangle 380"/>
              <p:cNvSpPr>
                <a:spLocks noChangeArrowheads="1"/>
              </p:cNvSpPr>
              <p:nvPr/>
            </p:nvSpPr>
            <p:spPr bwMode="auto">
              <a:xfrm>
                <a:off x="1550" y="1130"/>
                <a:ext cx="1227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pt-BR" sz="1200" b="1">
                    <a:solidFill>
                      <a:srgbClr val="000066"/>
                    </a:solidFill>
                  </a:rPr>
                  <a:t>ATV/r (13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9 %) vs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 RAL (0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9 %)</a:t>
                </a:r>
              </a:p>
            </p:txBody>
          </p:sp>
          <p:sp>
            <p:nvSpPr>
              <p:cNvPr id="14444" name="Rectangle 381"/>
              <p:cNvSpPr>
                <a:spLocks noChangeArrowheads="1"/>
              </p:cNvSpPr>
              <p:nvPr/>
            </p:nvSpPr>
            <p:spPr bwMode="auto">
              <a:xfrm>
                <a:off x="1705" y="1217"/>
                <a:ext cx="916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</a:rPr>
                  <a:t>12,7 % (9,4 % ; 16,1 %)</a:t>
                </a:r>
              </a:p>
            </p:txBody>
          </p:sp>
          <p:sp>
            <p:nvSpPr>
              <p:cNvPr id="14445" name="Rectangle 382"/>
              <p:cNvSpPr>
                <a:spLocks noChangeArrowheads="1"/>
              </p:cNvSpPr>
              <p:nvPr/>
            </p:nvSpPr>
            <p:spPr bwMode="auto">
              <a:xfrm>
                <a:off x="1568" y="1361"/>
                <a:ext cx="1193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pt-BR" sz="1200" b="1">
                    <a:solidFill>
                      <a:srgbClr val="000066"/>
                    </a:solidFill>
                  </a:rPr>
                  <a:t>DRV/r (4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7 %) vs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 RAL (0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9 %)</a:t>
                </a:r>
              </a:p>
            </p:txBody>
          </p:sp>
          <p:sp>
            <p:nvSpPr>
              <p:cNvPr id="14446" name="Rectangle 383"/>
              <p:cNvSpPr>
                <a:spLocks noChangeArrowheads="1"/>
              </p:cNvSpPr>
              <p:nvPr/>
            </p:nvSpPr>
            <p:spPr bwMode="auto">
              <a:xfrm>
                <a:off x="1753" y="1437"/>
                <a:ext cx="821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</a:rPr>
                  <a:t>3,6 % (1,4 % ; 5,8 %)</a:t>
                </a:r>
              </a:p>
            </p:txBody>
          </p:sp>
          <p:sp>
            <p:nvSpPr>
              <p:cNvPr id="14447" name="Rectangle 384"/>
              <p:cNvSpPr>
                <a:spLocks noChangeArrowheads="1"/>
              </p:cNvSpPr>
              <p:nvPr/>
            </p:nvSpPr>
            <p:spPr bwMode="auto">
              <a:xfrm>
                <a:off x="1519" y="1624"/>
                <a:ext cx="1289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pt-BR" sz="1200" b="1">
                    <a:solidFill>
                      <a:srgbClr val="000066"/>
                    </a:solidFill>
                  </a:rPr>
                  <a:t>ATV/r (13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9 %) vs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 DRV/r (4</a:t>
                </a:r>
                <a:r>
                  <a:rPr lang="fr-FR" sz="1200" b="1">
                    <a:solidFill>
                      <a:srgbClr val="000066"/>
                    </a:solidFill>
                  </a:rPr>
                  <a:t>,</a:t>
                </a:r>
                <a:r>
                  <a:rPr lang="pt-BR" sz="1200" b="1">
                    <a:solidFill>
                      <a:srgbClr val="000066"/>
                    </a:solidFill>
                  </a:rPr>
                  <a:t>7 %)</a:t>
                </a:r>
              </a:p>
            </p:txBody>
          </p:sp>
          <p:sp>
            <p:nvSpPr>
              <p:cNvPr id="14448" name="Rectangle 385"/>
              <p:cNvSpPr>
                <a:spLocks noChangeArrowheads="1"/>
              </p:cNvSpPr>
              <p:nvPr/>
            </p:nvSpPr>
            <p:spPr bwMode="auto">
              <a:xfrm>
                <a:off x="1729" y="1700"/>
                <a:ext cx="869" cy="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</a:rPr>
                  <a:t>9,2 % (5,5 % ; 12,9 %)</a:t>
                </a:r>
              </a:p>
            </p:txBody>
          </p:sp>
        </p:grpSp>
        <p:sp>
          <p:nvSpPr>
            <p:cNvPr id="132" name="ZoneTexte 131"/>
            <p:cNvSpPr txBox="1"/>
            <p:nvPr/>
          </p:nvSpPr>
          <p:spPr>
            <a:xfrm>
              <a:off x="2286102" y="1556792"/>
              <a:ext cx="976422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≠ (IC 97,5 %)</a:t>
              </a:r>
            </a:p>
          </p:txBody>
        </p:sp>
      </p:grpSp>
      <p:sp>
        <p:nvSpPr>
          <p:cNvPr id="1434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124" name="Groupe 123"/>
          <p:cNvGrpSpPr/>
          <p:nvPr/>
        </p:nvGrpSpPr>
        <p:grpSpPr>
          <a:xfrm>
            <a:off x="4913188" y="3528292"/>
            <a:ext cx="905123" cy="832571"/>
            <a:chOff x="4139952" y="1847129"/>
            <a:chExt cx="905123" cy="832571"/>
          </a:xfrm>
        </p:grpSpPr>
        <p:sp>
          <p:nvSpPr>
            <p:cNvPr id="125" name="AutoShape 165"/>
            <p:cNvSpPr>
              <a:spLocks noChangeArrowheads="1"/>
            </p:cNvSpPr>
            <p:nvPr/>
          </p:nvSpPr>
          <p:spPr bwMode="auto">
            <a:xfrm>
              <a:off x="4139952" y="1847129"/>
              <a:ext cx="905123" cy="83257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26" name="Line 327"/>
            <p:cNvSpPr>
              <a:spLocks noChangeShapeType="1"/>
            </p:cNvSpPr>
            <p:nvPr/>
          </p:nvSpPr>
          <p:spPr bwMode="auto">
            <a:xfrm>
              <a:off x="4267200" y="2246313"/>
              <a:ext cx="188913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7" name="Line 328"/>
            <p:cNvSpPr>
              <a:spLocks noChangeShapeType="1"/>
            </p:cNvSpPr>
            <p:nvPr/>
          </p:nvSpPr>
          <p:spPr bwMode="auto">
            <a:xfrm>
              <a:off x="4271963" y="2014538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8" name="Line 329"/>
            <p:cNvSpPr>
              <a:spLocks noChangeShapeType="1"/>
            </p:cNvSpPr>
            <p:nvPr/>
          </p:nvSpPr>
          <p:spPr bwMode="auto">
            <a:xfrm flipH="1">
              <a:off x="4267200" y="2481263"/>
              <a:ext cx="188913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9" name="Rectangle 330"/>
            <p:cNvSpPr>
              <a:spLocks noChangeArrowheads="1"/>
            </p:cNvSpPr>
            <p:nvPr/>
          </p:nvSpPr>
          <p:spPr bwMode="auto">
            <a:xfrm>
              <a:off x="4518025" y="1939925"/>
              <a:ext cx="4111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130" name="Rectangle 331"/>
            <p:cNvSpPr>
              <a:spLocks noChangeArrowheads="1"/>
            </p:cNvSpPr>
            <p:nvPr/>
          </p:nvSpPr>
          <p:spPr bwMode="auto">
            <a:xfrm>
              <a:off x="4518025" y="2174875"/>
              <a:ext cx="312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131" name="Rectangle 332"/>
            <p:cNvSpPr>
              <a:spLocks noChangeArrowheads="1"/>
            </p:cNvSpPr>
            <p:nvPr/>
          </p:nvSpPr>
          <p:spPr bwMode="auto">
            <a:xfrm>
              <a:off x="4518025" y="2408238"/>
              <a:ext cx="425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DRV/r</a:t>
              </a:r>
            </a:p>
          </p:txBody>
        </p:sp>
      </p:grpSp>
      <p:sp>
        <p:nvSpPr>
          <p:cNvPr id="133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er 7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542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2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graphicFrame>
        <p:nvGraphicFramePr>
          <p:cNvPr id="12599" name="Group 311"/>
          <p:cNvGraphicFramePr>
            <a:graphicFrameLocks noGrp="1"/>
          </p:cNvGraphicFramePr>
          <p:nvPr/>
        </p:nvGraphicFramePr>
        <p:xfrm>
          <a:off x="200025" y="1858963"/>
          <a:ext cx="8751888" cy="4262959"/>
        </p:xfrm>
        <a:graphic>
          <a:graphicData uri="http://schemas.openxmlformats.org/drawingml/2006/table">
            <a:tbl>
              <a:tblPr/>
              <a:tblGrid>
                <a:gridCol w="4155951"/>
                <a:gridCol w="1440160"/>
                <a:gridCol w="1872208"/>
                <a:gridCol w="1283569"/>
              </a:tblGrid>
              <a:tr h="911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ATV/r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DRV/r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RAL +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603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Arrêt/toute toxicité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95 (15,7 %)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32 (5,3 %)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8 (1,3 %)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Ictère ou hyperbilirubinémie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Nausées ou autres toxicités gastro-intestinales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Toxicité hépatique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526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Toxicité cutanée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5 </a:t>
                      </a:r>
                      <a:b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(1 Stevens-Johnson)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Toxicité métabolique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Toxicité rénale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Anomalie biochimique/hématologique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6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Autre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420" name="Text Box 2"/>
          <p:cNvSpPr txBox="1">
            <a:spLocks noChangeArrowheads="1"/>
          </p:cNvSpPr>
          <p:nvPr/>
        </p:nvSpPr>
        <p:spPr bwMode="auto">
          <a:xfrm>
            <a:off x="309563" y="1277938"/>
            <a:ext cx="866933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Arrêt du traitement antirétroviral de la randomisation pour toxicité</a:t>
            </a:r>
          </a:p>
        </p:txBody>
      </p:sp>
      <p:sp>
        <p:nvSpPr>
          <p:cNvPr id="1542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er 5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649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50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6387" name="Espace réservé du contenu 2"/>
          <p:cNvSpPr>
            <a:spLocks/>
          </p:cNvSpPr>
          <p:nvPr/>
        </p:nvSpPr>
        <p:spPr bwMode="auto">
          <a:xfrm>
            <a:off x="2362200" y="6037263"/>
            <a:ext cx="4160838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ATV/r est inférieur à DRV/r et à RAL</a:t>
            </a:r>
          </a:p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  <a:ea typeface="ＭＳ Ｐゴシック"/>
                <a:cs typeface="ＭＳ Ｐゴシック"/>
              </a:rPr>
              <a:t>DRV/r est inférieur à RAL</a:t>
            </a:r>
          </a:p>
        </p:txBody>
      </p:sp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965200" y="1149350"/>
            <a:ext cx="74691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Incidence cumulée de l’échec virologique ou de tolérance</a:t>
            </a:r>
          </a:p>
          <a:p>
            <a:pPr algn="ctr" defTabSz="914400">
              <a:lnSpc>
                <a:spcPct val="80000"/>
              </a:lnSpc>
            </a:pPr>
            <a:r>
              <a:rPr lang="fr-FR" alt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(critère composite d’échec prévu au protocole)</a:t>
            </a:r>
          </a:p>
        </p:txBody>
      </p:sp>
      <p:grpSp>
        <p:nvGrpSpPr>
          <p:cNvPr id="16389" name="Groupe 116"/>
          <p:cNvGrpSpPr>
            <a:grpSpLocks/>
          </p:cNvGrpSpPr>
          <p:nvPr/>
        </p:nvGrpSpPr>
        <p:grpSpPr bwMode="auto">
          <a:xfrm>
            <a:off x="1646238" y="1828800"/>
            <a:ext cx="5421312" cy="4038600"/>
            <a:chOff x="1646238" y="1828800"/>
            <a:chExt cx="5421200" cy="4038600"/>
          </a:xfrm>
        </p:grpSpPr>
        <p:sp>
          <p:nvSpPr>
            <p:cNvPr id="16391" name="Freeform 101"/>
            <p:cNvSpPr>
              <a:spLocks/>
            </p:cNvSpPr>
            <p:nvPr/>
          </p:nvSpPr>
          <p:spPr bwMode="auto">
            <a:xfrm>
              <a:off x="2713038" y="4437063"/>
              <a:ext cx="2811462" cy="274637"/>
            </a:xfrm>
            <a:custGeom>
              <a:avLst/>
              <a:gdLst>
                <a:gd name="T0" fmla="*/ 679765973 w 11628"/>
                <a:gd name="T1" fmla="*/ 0 h 1147"/>
                <a:gd name="T2" fmla="*/ 670120253 w 11628"/>
                <a:gd name="T3" fmla="*/ 5618445 h 1147"/>
                <a:gd name="T4" fmla="*/ 603593464 w 11628"/>
                <a:gd name="T5" fmla="*/ 5618445 h 1147"/>
                <a:gd name="T6" fmla="*/ 597689105 w 11628"/>
                <a:gd name="T7" fmla="*/ 11810347 h 1147"/>
                <a:gd name="T8" fmla="*/ 517424165 w 11628"/>
                <a:gd name="T9" fmla="*/ 11810347 h 1147"/>
                <a:gd name="T10" fmla="*/ 509648884 w 11628"/>
                <a:gd name="T11" fmla="*/ 16052737 h 1147"/>
                <a:gd name="T12" fmla="*/ 442888411 w 11628"/>
                <a:gd name="T13" fmla="*/ 16052737 h 1147"/>
                <a:gd name="T14" fmla="*/ 442888411 w 11628"/>
                <a:gd name="T15" fmla="*/ 21843098 h 1147"/>
                <a:gd name="T16" fmla="*/ 367242023 w 11628"/>
                <a:gd name="T17" fmla="*/ 21843098 h 1147"/>
                <a:gd name="T18" fmla="*/ 367242023 w 11628"/>
                <a:gd name="T19" fmla="*/ 30328108 h 1147"/>
                <a:gd name="T20" fmla="*/ 291653905 w 11628"/>
                <a:gd name="T21" fmla="*/ 30328108 h 1147"/>
                <a:gd name="T22" fmla="*/ 291653905 w 11628"/>
                <a:gd name="T23" fmla="*/ 36864090 h 1147"/>
                <a:gd name="T24" fmla="*/ 217118211 w 11628"/>
                <a:gd name="T25" fmla="*/ 36864090 h 1147"/>
                <a:gd name="T26" fmla="*/ 217118211 w 11628"/>
                <a:gd name="T27" fmla="*/ 44489035 h 1147"/>
                <a:gd name="T28" fmla="*/ 161698724 w 11628"/>
                <a:gd name="T29" fmla="*/ 44489035 h 1147"/>
                <a:gd name="T30" fmla="*/ 161698724 w 11628"/>
                <a:gd name="T31" fmla="*/ 48502277 h 1147"/>
                <a:gd name="T32" fmla="*/ 96750268 w 11628"/>
                <a:gd name="T33" fmla="*/ 48502277 h 1147"/>
                <a:gd name="T34" fmla="*/ 96750268 w 11628"/>
                <a:gd name="T35" fmla="*/ 56012531 h 1147"/>
                <a:gd name="T36" fmla="*/ 64597628 w 11628"/>
                <a:gd name="T37" fmla="*/ 56012531 h 1147"/>
                <a:gd name="T38" fmla="*/ 64597628 w 11628"/>
                <a:gd name="T39" fmla="*/ 65758922 h 1147"/>
                <a:gd name="T40" fmla="*/ 0 w 11628"/>
                <a:gd name="T41" fmla="*/ 65758922 h 114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628"/>
                <a:gd name="T64" fmla="*/ 0 h 1147"/>
                <a:gd name="T65" fmla="*/ 11628 w 11628"/>
                <a:gd name="T66" fmla="*/ 1147 h 114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628" h="1147">
                  <a:moveTo>
                    <a:pt x="11628" y="0"/>
                  </a:moveTo>
                  <a:lnTo>
                    <a:pt x="11463" y="98"/>
                  </a:lnTo>
                  <a:lnTo>
                    <a:pt x="10325" y="98"/>
                  </a:lnTo>
                  <a:lnTo>
                    <a:pt x="10224" y="206"/>
                  </a:lnTo>
                  <a:lnTo>
                    <a:pt x="8851" y="206"/>
                  </a:lnTo>
                  <a:lnTo>
                    <a:pt x="8718" y="280"/>
                  </a:lnTo>
                  <a:lnTo>
                    <a:pt x="7576" y="280"/>
                  </a:lnTo>
                  <a:lnTo>
                    <a:pt x="7576" y="381"/>
                  </a:lnTo>
                  <a:lnTo>
                    <a:pt x="6282" y="381"/>
                  </a:lnTo>
                  <a:lnTo>
                    <a:pt x="6282" y="529"/>
                  </a:lnTo>
                  <a:lnTo>
                    <a:pt x="4989" y="529"/>
                  </a:lnTo>
                  <a:lnTo>
                    <a:pt x="4989" y="643"/>
                  </a:lnTo>
                  <a:lnTo>
                    <a:pt x="3714" y="643"/>
                  </a:lnTo>
                  <a:lnTo>
                    <a:pt x="3714" y="776"/>
                  </a:lnTo>
                  <a:lnTo>
                    <a:pt x="2766" y="776"/>
                  </a:lnTo>
                  <a:lnTo>
                    <a:pt x="2766" y="846"/>
                  </a:lnTo>
                  <a:lnTo>
                    <a:pt x="1655" y="846"/>
                  </a:lnTo>
                  <a:lnTo>
                    <a:pt x="1655" y="977"/>
                  </a:lnTo>
                  <a:lnTo>
                    <a:pt x="1105" y="977"/>
                  </a:lnTo>
                  <a:lnTo>
                    <a:pt x="1105" y="1147"/>
                  </a:lnTo>
                  <a:lnTo>
                    <a:pt x="0" y="1147"/>
                  </a:lnTo>
                </a:path>
              </a:pathLst>
            </a:custGeom>
            <a:noFill/>
            <a:ln w="19050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2" name="Freeform 102"/>
            <p:cNvSpPr>
              <a:spLocks/>
            </p:cNvSpPr>
            <p:nvPr/>
          </p:nvSpPr>
          <p:spPr bwMode="auto">
            <a:xfrm>
              <a:off x="2716213" y="4316413"/>
              <a:ext cx="2765425" cy="404812"/>
            </a:xfrm>
            <a:custGeom>
              <a:avLst/>
              <a:gdLst>
                <a:gd name="T0" fmla="*/ 0 w 11438"/>
                <a:gd name="T1" fmla="*/ 96794305 h 1693"/>
                <a:gd name="T2" fmla="*/ 64359364 w 11438"/>
                <a:gd name="T3" fmla="*/ 96794305 h 1693"/>
                <a:gd name="T4" fmla="*/ 64359364 w 11438"/>
                <a:gd name="T5" fmla="*/ 74611188 h 1693"/>
                <a:gd name="T6" fmla="*/ 102881155 w 11438"/>
                <a:gd name="T7" fmla="*/ 74611188 h 1693"/>
                <a:gd name="T8" fmla="*/ 102881155 w 11438"/>
                <a:gd name="T9" fmla="*/ 59403110 h 1693"/>
                <a:gd name="T10" fmla="*/ 160927286 w 11438"/>
                <a:gd name="T11" fmla="*/ 59403110 h 1693"/>
                <a:gd name="T12" fmla="*/ 160927286 w 11438"/>
                <a:gd name="T13" fmla="*/ 48311312 h 1693"/>
                <a:gd name="T14" fmla="*/ 216342874 w 11438"/>
                <a:gd name="T15" fmla="*/ 48311312 h 1693"/>
                <a:gd name="T16" fmla="*/ 216342874 w 11438"/>
                <a:gd name="T17" fmla="*/ 36304922 h 1693"/>
                <a:gd name="T18" fmla="*/ 290873506 w 11438"/>
                <a:gd name="T19" fmla="*/ 36304922 h 1693"/>
                <a:gd name="T20" fmla="*/ 290873506 w 11438"/>
                <a:gd name="T21" fmla="*/ 29101271 h 1693"/>
                <a:gd name="T22" fmla="*/ 367098922 w 11438"/>
                <a:gd name="T23" fmla="*/ 29101271 h 1693"/>
                <a:gd name="T24" fmla="*/ 367098922 w 11438"/>
                <a:gd name="T25" fmla="*/ 17780885 h 1693"/>
                <a:gd name="T26" fmla="*/ 442097087 w 11438"/>
                <a:gd name="T27" fmla="*/ 17780885 h 1693"/>
                <a:gd name="T28" fmla="*/ 442097087 w 11438"/>
                <a:gd name="T29" fmla="*/ 8004184 h 1693"/>
                <a:gd name="T30" fmla="*/ 519199783 w 11438"/>
                <a:gd name="T31" fmla="*/ 8004184 h 1693"/>
                <a:gd name="T32" fmla="*/ 519199783 w 11438"/>
                <a:gd name="T33" fmla="*/ 3544795 h 1693"/>
                <a:gd name="T34" fmla="*/ 593437807 w 11438"/>
                <a:gd name="T35" fmla="*/ 3544795 h 1693"/>
                <a:gd name="T36" fmla="*/ 593437807 w 11438"/>
                <a:gd name="T37" fmla="*/ 0 h 1693"/>
                <a:gd name="T38" fmla="*/ 668611018 w 11438"/>
                <a:gd name="T39" fmla="*/ 0 h 169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438"/>
                <a:gd name="T61" fmla="*/ 0 h 1693"/>
                <a:gd name="T62" fmla="*/ 11438 w 11438"/>
                <a:gd name="T63" fmla="*/ 1693 h 169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438" h="1693">
                  <a:moveTo>
                    <a:pt x="0" y="1693"/>
                  </a:moveTo>
                  <a:lnTo>
                    <a:pt x="1101" y="1693"/>
                  </a:lnTo>
                  <a:lnTo>
                    <a:pt x="1101" y="1305"/>
                  </a:lnTo>
                  <a:lnTo>
                    <a:pt x="1760" y="1305"/>
                  </a:lnTo>
                  <a:lnTo>
                    <a:pt x="1760" y="1039"/>
                  </a:lnTo>
                  <a:lnTo>
                    <a:pt x="2753" y="1039"/>
                  </a:lnTo>
                  <a:lnTo>
                    <a:pt x="2753" y="845"/>
                  </a:lnTo>
                  <a:lnTo>
                    <a:pt x="3701" y="845"/>
                  </a:lnTo>
                  <a:lnTo>
                    <a:pt x="3701" y="635"/>
                  </a:lnTo>
                  <a:lnTo>
                    <a:pt x="4976" y="635"/>
                  </a:lnTo>
                  <a:lnTo>
                    <a:pt x="4976" y="509"/>
                  </a:lnTo>
                  <a:lnTo>
                    <a:pt x="6280" y="509"/>
                  </a:lnTo>
                  <a:lnTo>
                    <a:pt x="6280" y="311"/>
                  </a:lnTo>
                  <a:lnTo>
                    <a:pt x="7563" y="311"/>
                  </a:lnTo>
                  <a:lnTo>
                    <a:pt x="7563" y="140"/>
                  </a:lnTo>
                  <a:lnTo>
                    <a:pt x="8882" y="140"/>
                  </a:lnTo>
                  <a:lnTo>
                    <a:pt x="8882" y="62"/>
                  </a:lnTo>
                  <a:lnTo>
                    <a:pt x="10152" y="62"/>
                  </a:lnTo>
                  <a:lnTo>
                    <a:pt x="10152" y="0"/>
                  </a:lnTo>
                  <a:lnTo>
                    <a:pt x="11438" y="0"/>
                  </a:lnTo>
                </a:path>
              </a:pathLst>
            </a:custGeom>
            <a:noFill/>
            <a:ln w="19050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3" name="Freeform 103"/>
            <p:cNvSpPr>
              <a:spLocks/>
            </p:cNvSpPr>
            <p:nvPr/>
          </p:nvSpPr>
          <p:spPr bwMode="auto">
            <a:xfrm>
              <a:off x="2676525" y="4137025"/>
              <a:ext cx="2805113" cy="585788"/>
            </a:xfrm>
            <a:custGeom>
              <a:avLst/>
              <a:gdLst>
                <a:gd name="T0" fmla="*/ 0 w 11597"/>
                <a:gd name="T1" fmla="*/ 140231954 h 2447"/>
                <a:gd name="T2" fmla="*/ 8249409 w 11597"/>
                <a:gd name="T3" fmla="*/ 140231954 h 2447"/>
                <a:gd name="T4" fmla="*/ 8249409 w 11597"/>
                <a:gd name="T5" fmla="*/ 126134266 h 2447"/>
                <a:gd name="T6" fmla="*/ 17552216 w 11597"/>
                <a:gd name="T7" fmla="*/ 126134266 h 2447"/>
                <a:gd name="T8" fmla="*/ 17552216 w 11597"/>
                <a:gd name="T9" fmla="*/ 120518142 h 2447"/>
                <a:gd name="T10" fmla="*/ 36157346 w 11597"/>
                <a:gd name="T11" fmla="*/ 120518142 h 2447"/>
                <a:gd name="T12" fmla="*/ 36157346 w 11597"/>
                <a:gd name="T13" fmla="*/ 110947802 h 2447"/>
                <a:gd name="T14" fmla="*/ 73719062 w 11597"/>
                <a:gd name="T15" fmla="*/ 110947802 h 2447"/>
                <a:gd name="T16" fmla="*/ 73719062 w 11597"/>
                <a:gd name="T17" fmla="*/ 91520331 h 2447"/>
                <a:gd name="T18" fmla="*/ 112275384 w 11597"/>
                <a:gd name="T19" fmla="*/ 91520331 h 2447"/>
                <a:gd name="T20" fmla="*/ 112275384 w 11597"/>
                <a:gd name="T21" fmla="*/ 80746576 h 2447"/>
                <a:gd name="T22" fmla="*/ 170372945 w 11597"/>
                <a:gd name="T23" fmla="*/ 80746576 h 2447"/>
                <a:gd name="T24" fmla="*/ 170372945 w 11597"/>
                <a:gd name="T25" fmla="*/ 62522745 h 2447"/>
                <a:gd name="T26" fmla="*/ 225837825 w 11597"/>
                <a:gd name="T27" fmla="*/ 62522745 h 2447"/>
                <a:gd name="T28" fmla="*/ 225837825 w 11597"/>
                <a:gd name="T29" fmla="*/ 54041151 h 2447"/>
                <a:gd name="T30" fmla="*/ 300434467 w 11597"/>
                <a:gd name="T31" fmla="*/ 54041151 h 2447"/>
                <a:gd name="T32" fmla="*/ 300434467 w 11597"/>
                <a:gd name="T33" fmla="*/ 36619531 h 2447"/>
                <a:gd name="T34" fmla="*/ 376727855 w 11597"/>
                <a:gd name="T35" fmla="*/ 36619531 h 2447"/>
                <a:gd name="T36" fmla="*/ 376727855 w 11597"/>
                <a:gd name="T37" fmla="*/ 23152389 h 2447"/>
                <a:gd name="T38" fmla="*/ 451792721 w 11597"/>
                <a:gd name="T39" fmla="*/ 23152389 h 2447"/>
                <a:gd name="T40" fmla="*/ 451792721 w 11597"/>
                <a:gd name="T41" fmla="*/ 12951491 h 2447"/>
                <a:gd name="T42" fmla="*/ 528963538 w 11597"/>
                <a:gd name="T43" fmla="*/ 12951491 h 2447"/>
                <a:gd name="T44" fmla="*/ 528963538 w 11597"/>
                <a:gd name="T45" fmla="*/ 8023166 h 2447"/>
                <a:gd name="T46" fmla="*/ 603267926 w 11597"/>
                <a:gd name="T47" fmla="*/ 8023166 h 2447"/>
                <a:gd name="T48" fmla="*/ 603267926 w 11597"/>
                <a:gd name="T49" fmla="*/ 0 h 2447"/>
                <a:gd name="T50" fmla="*/ 678507915 w 11597"/>
                <a:gd name="T51" fmla="*/ 0 h 244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1597"/>
                <a:gd name="T79" fmla="*/ 0 h 2447"/>
                <a:gd name="T80" fmla="*/ 11597 w 11597"/>
                <a:gd name="T81" fmla="*/ 2447 h 244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1597" h="2447">
                  <a:moveTo>
                    <a:pt x="0" y="2447"/>
                  </a:moveTo>
                  <a:lnTo>
                    <a:pt x="141" y="2447"/>
                  </a:lnTo>
                  <a:lnTo>
                    <a:pt x="141" y="2201"/>
                  </a:lnTo>
                  <a:lnTo>
                    <a:pt x="300" y="2201"/>
                  </a:lnTo>
                  <a:lnTo>
                    <a:pt x="300" y="2103"/>
                  </a:lnTo>
                  <a:lnTo>
                    <a:pt x="618" y="2103"/>
                  </a:lnTo>
                  <a:lnTo>
                    <a:pt x="618" y="1936"/>
                  </a:lnTo>
                  <a:lnTo>
                    <a:pt x="1260" y="1936"/>
                  </a:lnTo>
                  <a:lnTo>
                    <a:pt x="1260" y="1597"/>
                  </a:lnTo>
                  <a:lnTo>
                    <a:pt x="1919" y="1597"/>
                  </a:lnTo>
                  <a:lnTo>
                    <a:pt x="1919" y="1409"/>
                  </a:lnTo>
                  <a:lnTo>
                    <a:pt x="2912" y="1409"/>
                  </a:lnTo>
                  <a:lnTo>
                    <a:pt x="2912" y="1091"/>
                  </a:lnTo>
                  <a:lnTo>
                    <a:pt x="3860" y="1091"/>
                  </a:lnTo>
                  <a:lnTo>
                    <a:pt x="3860" y="943"/>
                  </a:lnTo>
                  <a:lnTo>
                    <a:pt x="5135" y="943"/>
                  </a:lnTo>
                  <a:lnTo>
                    <a:pt x="5135" y="639"/>
                  </a:lnTo>
                  <a:lnTo>
                    <a:pt x="6439" y="639"/>
                  </a:lnTo>
                  <a:lnTo>
                    <a:pt x="6439" y="404"/>
                  </a:lnTo>
                  <a:lnTo>
                    <a:pt x="7722" y="404"/>
                  </a:lnTo>
                  <a:lnTo>
                    <a:pt x="7722" y="226"/>
                  </a:lnTo>
                  <a:lnTo>
                    <a:pt x="9041" y="226"/>
                  </a:lnTo>
                  <a:lnTo>
                    <a:pt x="9041" y="140"/>
                  </a:lnTo>
                  <a:lnTo>
                    <a:pt x="10311" y="140"/>
                  </a:lnTo>
                  <a:lnTo>
                    <a:pt x="10311" y="0"/>
                  </a:lnTo>
                  <a:lnTo>
                    <a:pt x="11597" y="0"/>
                  </a:lnTo>
                </a:path>
              </a:pathLst>
            </a:custGeom>
            <a:noFill/>
            <a:ln w="19050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4" name="Line 106"/>
            <p:cNvSpPr>
              <a:spLocks noChangeShapeType="1"/>
            </p:cNvSpPr>
            <p:nvPr/>
          </p:nvSpPr>
          <p:spPr bwMode="auto">
            <a:xfrm flipV="1">
              <a:off x="267970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5" name="Line 107"/>
            <p:cNvSpPr>
              <a:spLocks noChangeShapeType="1"/>
            </p:cNvSpPr>
            <p:nvPr/>
          </p:nvSpPr>
          <p:spPr bwMode="auto">
            <a:xfrm flipV="1">
              <a:off x="392430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6" name="Line 108"/>
            <p:cNvSpPr>
              <a:spLocks noChangeShapeType="1"/>
            </p:cNvSpPr>
            <p:nvPr/>
          </p:nvSpPr>
          <p:spPr bwMode="auto">
            <a:xfrm flipV="1">
              <a:off x="361315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7" name="Freeform 109"/>
            <p:cNvSpPr>
              <a:spLocks/>
            </p:cNvSpPr>
            <p:nvPr/>
          </p:nvSpPr>
          <p:spPr bwMode="auto">
            <a:xfrm>
              <a:off x="2627313" y="2744788"/>
              <a:ext cx="2230437" cy="2122487"/>
            </a:xfrm>
            <a:custGeom>
              <a:avLst/>
              <a:gdLst>
                <a:gd name="T0" fmla="*/ 0 w 9224"/>
                <a:gd name="T1" fmla="*/ 0 h 8866"/>
                <a:gd name="T2" fmla="*/ 0 w 9224"/>
                <a:gd name="T3" fmla="*/ 117199995 h 8866"/>
                <a:gd name="T4" fmla="*/ 0 w 9224"/>
                <a:gd name="T5" fmla="*/ 245804822 h 8866"/>
                <a:gd name="T6" fmla="*/ 0 w 9224"/>
                <a:gd name="T7" fmla="*/ 374524349 h 8866"/>
                <a:gd name="T8" fmla="*/ 0 w 9224"/>
                <a:gd name="T9" fmla="*/ 508115168 h 8866"/>
                <a:gd name="T10" fmla="*/ 12337285 w 9224"/>
                <a:gd name="T11" fmla="*/ 508115168 h 8866"/>
                <a:gd name="T12" fmla="*/ 125361950 w 9224"/>
                <a:gd name="T13" fmla="*/ 508115168 h 8866"/>
                <a:gd name="T14" fmla="*/ 238269584 w 9224"/>
                <a:gd name="T15" fmla="*/ 508115168 h 8866"/>
                <a:gd name="T16" fmla="*/ 313521955 w 9224"/>
                <a:gd name="T17" fmla="*/ 508115168 h 8866"/>
                <a:gd name="T18" fmla="*/ 388774266 w 9224"/>
                <a:gd name="T19" fmla="*/ 508115168 h 8866"/>
                <a:gd name="T20" fmla="*/ 464085094 w 9224"/>
                <a:gd name="T21" fmla="*/ 508115168 h 8866"/>
                <a:gd name="T22" fmla="*/ 539337284 w 9224"/>
                <a:gd name="T23" fmla="*/ 508115168 h 88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224"/>
                <a:gd name="T37" fmla="*/ 0 h 8866"/>
                <a:gd name="T38" fmla="*/ 9224 w 9224"/>
                <a:gd name="T39" fmla="*/ 8866 h 88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224" h="8866">
                  <a:moveTo>
                    <a:pt x="0" y="0"/>
                  </a:moveTo>
                  <a:lnTo>
                    <a:pt x="0" y="2045"/>
                  </a:lnTo>
                  <a:lnTo>
                    <a:pt x="0" y="4289"/>
                  </a:lnTo>
                  <a:lnTo>
                    <a:pt x="0" y="6535"/>
                  </a:lnTo>
                  <a:lnTo>
                    <a:pt x="0" y="8866"/>
                  </a:lnTo>
                  <a:lnTo>
                    <a:pt x="211" y="8866"/>
                  </a:lnTo>
                  <a:lnTo>
                    <a:pt x="2144" y="8866"/>
                  </a:lnTo>
                  <a:lnTo>
                    <a:pt x="4075" y="8866"/>
                  </a:lnTo>
                  <a:lnTo>
                    <a:pt x="5362" y="8866"/>
                  </a:lnTo>
                  <a:lnTo>
                    <a:pt x="6649" y="8866"/>
                  </a:lnTo>
                  <a:lnTo>
                    <a:pt x="7937" y="8866"/>
                  </a:lnTo>
                  <a:lnTo>
                    <a:pt x="9224" y="88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8" name="Line 110"/>
            <p:cNvSpPr>
              <a:spLocks noChangeShapeType="1"/>
            </p:cNvSpPr>
            <p:nvPr/>
          </p:nvSpPr>
          <p:spPr bwMode="auto">
            <a:xfrm flipV="1">
              <a:off x="4545013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99" name="Line 111"/>
            <p:cNvSpPr>
              <a:spLocks noChangeShapeType="1"/>
            </p:cNvSpPr>
            <p:nvPr/>
          </p:nvSpPr>
          <p:spPr bwMode="auto">
            <a:xfrm flipV="1">
              <a:off x="423545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0" name="Line 112"/>
            <p:cNvSpPr>
              <a:spLocks noChangeShapeType="1"/>
            </p:cNvSpPr>
            <p:nvPr/>
          </p:nvSpPr>
          <p:spPr bwMode="auto">
            <a:xfrm flipV="1">
              <a:off x="485775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1" name="Line 113"/>
            <p:cNvSpPr>
              <a:spLocks noChangeShapeType="1"/>
            </p:cNvSpPr>
            <p:nvPr/>
          </p:nvSpPr>
          <p:spPr bwMode="auto">
            <a:xfrm flipV="1">
              <a:off x="5481638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2" name="Freeform 114"/>
            <p:cNvSpPr>
              <a:spLocks/>
            </p:cNvSpPr>
            <p:nvPr/>
          </p:nvSpPr>
          <p:spPr bwMode="auto">
            <a:xfrm>
              <a:off x="4857750" y="4867275"/>
              <a:ext cx="673100" cy="0"/>
            </a:xfrm>
            <a:custGeom>
              <a:avLst/>
              <a:gdLst>
                <a:gd name="T0" fmla="*/ 0 w 2785"/>
                <a:gd name="T1" fmla="*/ 75177419 w 2785"/>
                <a:gd name="T2" fmla="*/ 150588550 w 2785"/>
                <a:gd name="T3" fmla="*/ 162679935 w 2785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785"/>
                <a:gd name="T9" fmla="*/ 2785 w 2785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785">
                  <a:moveTo>
                    <a:pt x="0" y="0"/>
                  </a:moveTo>
                  <a:lnTo>
                    <a:pt x="1287" y="0"/>
                  </a:lnTo>
                  <a:lnTo>
                    <a:pt x="2578" y="0"/>
                  </a:lnTo>
                  <a:lnTo>
                    <a:pt x="278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3" name="Line 115"/>
            <p:cNvSpPr>
              <a:spLocks noChangeShapeType="1"/>
            </p:cNvSpPr>
            <p:nvPr/>
          </p:nvSpPr>
          <p:spPr bwMode="auto">
            <a:xfrm flipV="1">
              <a:off x="5168900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4" name="Line 116"/>
            <p:cNvSpPr>
              <a:spLocks noChangeShapeType="1"/>
            </p:cNvSpPr>
            <p:nvPr/>
          </p:nvSpPr>
          <p:spPr bwMode="auto">
            <a:xfrm>
              <a:off x="2627313" y="2505075"/>
              <a:ext cx="0" cy="619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5" name="Line 117"/>
            <p:cNvSpPr>
              <a:spLocks noChangeShapeType="1"/>
            </p:cNvSpPr>
            <p:nvPr/>
          </p:nvSpPr>
          <p:spPr bwMode="auto">
            <a:xfrm flipH="1">
              <a:off x="2576513" y="2566988"/>
              <a:ext cx="508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6" name="Line 118"/>
            <p:cNvSpPr>
              <a:spLocks noChangeShapeType="1"/>
            </p:cNvSpPr>
            <p:nvPr/>
          </p:nvSpPr>
          <p:spPr bwMode="auto">
            <a:xfrm>
              <a:off x="2576513" y="3103563"/>
              <a:ext cx="508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7" name="Line 119"/>
            <p:cNvSpPr>
              <a:spLocks noChangeShapeType="1"/>
            </p:cNvSpPr>
            <p:nvPr/>
          </p:nvSpPr>
          <p:spPr bwMode="auto">
            <a:xfrm>
              <a:off x="2627313" y="3103563"/>
              <a:ext cx="0" cy="476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8" name="Line 120"/>
            <p:cNvSpPr>
              <a:spLocks noChangeShapeType="1"/>
            </p:cNvSpPr>
            <p:nvPr/>
          </p:nvSpPr>
          <p:spPr bwMode="auto">
            <a:xfrm>
              <a:off x="2627313" y="2566988"/>
              <a:ext cx="0" cy="5365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9" name="Line 121"/>
            <p:cNvSpPr>
              <a:spLocks noChangeShapeType="1"/>
            </p:cNvSpPr>
            <p:nvPr/>
          </p:nvSpPr>
          <p:spPr bwMode="auto">
            <a:xfrm flipH="1">
              <a:off x="2576513" y="3638550"/>
              <a:ext cx="508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0" name="Line 122"/>
            <p:cNvSpPr>
              <a:spLocks noChangeShapeType="1"/>
            </p:cNvSpPr>
            <p:nvPr/>
          </p:nvSpPr>
          <p:spPr bwMode="auto">
            <a:xfrm flipH="1">
              <a:off x="2576513" y="4176713"/>
              <a:ext cx="508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1" name="Line 123"/>
            <p:cNvSpPr>
              <a:spLocks noChangeShapeType="1"/>
            </p:cNvSpPr>
            <p:nvPr/>
          </p:nvSpPr>
          <p:spPr bwMode="auto">
            <a:xfrm flipH="1">
              <a:off x="2576513" y="4714875"/>
              <a:ext cx="508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2" name="Line 124"/>
            <p:cNvSpPr>
              <a:spLocks noChangeShapeType="1"/>
            </p:cNvSpPr>
            <p:nvPr/>
          </p:nvSpPr>
          <p:spPr bwMode="auto">
            <a:xfrm flipV="1">
              <a:off x="3144838" y="4867275"/>
              <a:ext cx="0" cy="650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3" name="Rectangle 125"/>
            <p:cNvSpPr>
              <a:spLocks noChangeArrowheads="1"/>
            </p:cNvSpPr>
            <p:nvPr/>
          </p:nvSpPr>
          <p:spPr bwMode="auto">
            <a:xfrm>
              <a:off x="3060700" y="493395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6414" name="Rectangle 126"/>
            <p:cNvSpPr>
              <a:spLocks noChangeArrowheads="1"/>
            </p:cNvSpPr>
            <p:nvPr/>
          </p:nvSpPr>
          <p:spPr bwMode="auto">
            <a:xfrm>
              <a:off x="2620963" y="4933950"/>
              <a:ext cx="85725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415" name="Rectangle 127"/>
            <p:cNvSpPr>
              <a:spLocks noChangeArrowheads="1"/>
            </p:cNvSpPr>
            <p:nvPr/>
          </p:nvSpPr>
          <p:spPr bwMode="auto">
            <a:xfrm>
              <a:off x="3527425" y="4933950"/>
              <a:ext cx="171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6416" name="Rectangle 128"/>
            <p:cNvSpPr>
              <a:spLocks noChangeArrowheads="1"/>
            </p:cNvSpPr>
            <p:nvPr/>
          </p:nvSpPr>
          <p:spPr bwMode="auto">
            <a:xfrm>
              <a:off x="3836988" y="4933950"/>
              <a:ext cx="171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6417" name="Rectangle 129"/>
            <p:cNvSpPr>
              <a:spLocks noChangeArrowheads="1"/>
            </p:cNvSpPr>
            <p:nvPr/>
          </p:nvSpPr>
          <p:spPr bwMode="auto">
            <a:xfrm>
              <a:off x="4149725" y="493395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6418" name="Rectangle 130"/>
            <p:cNvSpPr>
              <a:spLocks noChangeArrowheads="1"/>
            </p:cNvSpPr>
            <p:nvPr/>
          </p:nvSpPr>
          <p:spPr bwMode="auto">
            <a:xfrm>
              <a:off x="4460875" y="493395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6419" name="Rectangle 131"/>
            <p:cNvSpPr>
              <a:spLocks noChangeArrowheads="1"/>
            </p:cNvSpPr>
            <p:nvPr/>
          </p:nvSpPr>
          <p:spPr bwMode="auto">
            <a:xfrm>
              <a:off x="4745038" y="4933950"/>
              <a:ext cx="255587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112</a:t>
              </a:r>
            </a:p>
          </p:txBody>
        </p:sp>
        <p:sp>
          <p:nvSpPr>
            <p:cNvPr id="16420" name="Rectangle 132"/>
            <p:cNvSpPr>
              <a:spLocks noChangeArrowheads="1"/>
            </p:cNvSpPr>
            <p:nvPr/>
          </p:nvSpPr>
          <p:spPr bwMode="auto">
            <a:xfrm>
              <a:off x="5056188" y="4933950"/>
              <a:ext cx="255587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128</a:t>
              </a:r>
            </a:p>
          </p:txBody>
        </p:sp>
        <p:sp>
          <p:nvSpPr>
            <p:cNvPr id="16421" name="Rectangle 133"/>
            <p:cNvSpPr>
              <a:spLocks noChangeArrowheads="1"/>
            </p:cNvSpPr>
            <p:nvPr/>
          </p:nvSpPr>
          <p:spPr bwMode="auto">
            <a:xfrm>
              <a:off x="5367338" y="4933950"/>
              <a:ext cx="255587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6422" name="Rectangle 134"/>
            <p:cNvSpPr>
              <a:spLocks noChangeArrowheads="1"/>
            </p:cNvSpPr>
            <p:nvPr/>
          </p:nvSpPr>
          <p:spPr bwMode="auto">
            <a:xfrm>
              <a:off x="2280882" y="46466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0,00</a:t>
              </a:r>
            </a:p>
          </p:txBody>
        </p:sp>
        <p:sp>
          <p:nvSpPr>
            <p:cNvPr id="16423" name="Rectangle 135"/>
            <p:cNvSpPr>
              <a:spLocks noChangeArrowheads="1"/>
            </p:cNvSpPr>
            <p:nvPr/>
          </p:nvSpPr>
          <p:spPr bwMode="auto">
            <a:xfrm>
              <a:off x="2280882" y="4108450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0,25</a:t>
              </a:r>
            </a:p>
          </p:txBody>
        </p:sp>
        <p:sp>
          <p:nvSpPr>
            <p:cNvPr id="16424" name="Rectangle 136"/>
            <p:cNvSpPr>
              <a:spLocks noChangeArrowheads="1"/>
            </p:cNvSpPr>
            <p:nvPr/>
          </p:nvSpPr>
          <p:spPr bwMode="auto">
            <a:xfrm>
              <a:off x="2280882" y="3571875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0,50</a:t>
              </a:r>
            </a:p>
          </p:txBody>
        </p:sp>
        <p:sp>
          <p:nvSpPr>
            <p:cNvPr id="16425" name="Rectangle 137"/>
            <p:cNvSpPr>
              <a:spLocks noChangeArrowheads="1"/>
            </p:cNvSpPr>
            <p:nvPr/>
          </p:nvSpPr>
          <p:spPr bwMode="auto">
            <a:xfrm>
              <a:off x="2280882" y="3033713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0,75</a:t>
              </a:r>
            </a:p>
          </p:txBody>
        </p:sp>
        <p:sp>
          <p:nvSpPr>
            <p:cNvPr id="16426" name="Rectangle 138"/>
            <p:cNvSpPr>
              <a:spLocks noChangeArrowheads="1"/>
            </p:cNvSpPr>
            <p:nvPr/>
          </p:nvSpPr>
          <p:spPr bwMode="auto">
            <a:xfrm>
              <a:off x="2280882" y="2498725"/>
              <a:ext cx="24959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000">
                  <a:solidFill>
                    <a:srgbClr val="000066"/>
                  </a:solidFill>
                </a:rPr>
                <a:t>1,00</a:t>
              </a:r>
            </a:p>
          </p:txBody>
        </p:sp>
        <p:sp>
          <p:nvSpPr>
            <p:cNvPr id="16427" name="Rectangle 139"/>
            <p:cNvSpPr>
              <a:spLocks noChangeArrowheads="1"/>
            </p:cNvSpPr>
            <p:nvPr/>
          </p:nvSpPr>
          <p:spPr bwMode="auto">
            <a:xfrm>
              <a:off x="3960305" y="5110163"/>
              <a:ext cx="71857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Semaines</a:t>
              </a:r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6428" name="Rectangle 140"/>
            <p:cNvSpPr>
              <a:spLocks noChangeArrowheads="1"/>
            </p:cNvSpPr>
            <p:nvPr/>
          </p:nvSpPr>
          <p:spPr bwMode="auto">
            <a:xfrm>
              <a:off x="3038475" y="5413375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536</a:t>
              </a:r>
            </a:p>
          </p:txBody>
        </p:sp>
        <p:sp>
          <p:nvSpPr>
            <p:cNvPr id="16429" name="Rectangle 141"/>
            <p:cNvSpPr>
              <a:spLocks noChangeArrowheads="1"/>
            </p:cNvSpPr>
            <p:nvPr/>
          </p:nvSpPr>
          <p:spPr bwMode="auto">
            <a:xfrm>
              <a:off x="3038475" y="5557838"/>
              <a:ext cx="231775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574</a:t>
              </a:r>
            </a:p>
          </p:txBody>
        </p:sp>
        <p:sp>
          <p:nvSpPr>
            <p:cNvPr id="16430" name="Rectangle 142"/>
            <p:cNvSpPr>
              <a:spLocks noChangeArrowheads="1"/>
            </p:cNvSpPr>
            <p:nvPr/>
          </p:nvSpPr>
          <p:spPr bwMode="auto">
            <a:xfrm>
              <a:off x="3038475" y="5702300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559</a:t>
              </a:r>
            </a:p>
          </p:txBody>
        </p:sp>
        <p:sp>
          <p:nvSpPr>
            <p:cNvPr id="16431" name="Rectangle 143"/>
            <p:cNvSpPr>
              <a:spLocks noChangeArrowheads="1"/>
            </p:cNvSpPr>
            <p:nvPr/>
          </p:nvSpPr>
          <p:spPr bwMode="auto">
            <a:xfrm>
              <a:off x="2570163" y="5413375"/>
              <a:ext cx="233362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6432" name="Rectangle 144"/>
            <p:cNvSpPr>
              <a:spLocks noChangeArrowheads="1"/>
            </p:cNvSpPr>
            <p:nvPr/>
          </p:nvSpPr>
          <p:spPr bwMode="auto">
            <a:xfrm>
              <a:off x="2570163" y="5557838"/>
              <a:ext cx="233362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6433" name="Rectangle 145"/>
            <p:cNvSpPr>
              <a:spLocks noChangeArrowheads="1"/>
            </p:cNvSpPr>
            <p:nvPr/>
          </p:nvSpPr>
          <p:spPr bwMode="auto">
            <a:xfrm>
              <a:off x="2570163" y="5702300"/>
              <a:ext cx="233362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6434" name="Rectangle 146"/>
            <p:cNvSpPr>
              <a:spLocks noChangeArrowheads="1"/>
            </p:cNvSpPr>
            <p:nvPr/>
          </p:nvSpPr>
          <p:spPr bwMode="auto">
            <a:xfrm>
              <a:off x="3505200" y="5413375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494</a:t>
              </a:r>
            </a:p>
          </p:txBody>
        </p:sp>
        <p:sp>
          <p:nvSpPr>
            <p:cNvPr id="16435" name="Rectangle 147"/>
            <p:cNvSpPr>
              <a:spLocks noChangeArrowheads="1"/>
            </p:cNvSpPr>
            <p:nvPr/>
          </p:nvSpPr>
          <p:spPr bwMode="auto">
            <a:xfrm>
              <a:off x="3505200" y="5557838"/>
              <a:ext cx="231775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545</a:t>
              </a:r>
            </a:p>
          </p:txBody>
        </p:sp>
        <p:sp>
          <p:nvSpPr>
            <p:cNvPr id="16436" name="Rectangle 148"/>
            <p:cNvSpPr>
              <a:spLocks noChangeArrowheads="1"/>
            </p:cNvSpPr>
            <p:nvPr/>
          </p:nvSpPr>
          <p:spPr bwMode="auto">
            <a:xfrm>
              <a:off x="3505200" y="5702300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520</a:t>
              </a:r>
            </a:p>
          </p:txBody>
        </p:sp>
        <p:sp>
          <p:nvSpPr>
            <p:cNvPr id="16437" name="Rectangle 149"/>
            <p:cNvSpPr>
              <a:spLocks noChangeArrowheads="1"/>
            </p:cNvSpPr>
            <p:nvPr/>
          </p:nvSpPr>
          <p:spPr bwMode="auto">
            <a:xfrm>
              <a:off x="4438650" y="5413375"/>
              <a:ext cx="233363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427</a:t>
              </a:r>
            </a:p>
          </p:txBody>
        </p:sp>
        <p:sp>
          <p:nvSpPr>
            <p:cNvPr id="16438" name="Rectangle 150"/>
            <p:cNvSpPr>
              <a:spLocks noChangeArrowheads="1"/>
            </p:cNvSpPr>
            <p:nvPr/>
          </p:nvSpPr>
          <p:spPr bwMode="auto">
            <a:xfrm>
              <a:off x="4438650" y="5557838"/>
              <a:ext cx="233363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511</a:t>
              </a:r>
            </a:p>
          </p:txBody>
        </p:sp>
        <p:sp>
          <p:nvSpPr>
            <p:cNvPr id="16439" name="Rectangle 151"/>
            <p:cNvSpPr>
              <a:spLocks noChangeArrowheads="1"/>
            </p:cNvSpPr>
            <p:nvPr/>
          </p:nvSpPr>
          <p:spPr bwMode="auto">
            <a:xfrm>
              <a:off x="4438650" y="5702300"/>
              <a:ext cx="233363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470</a:t>
              </a:r>
            </a:p>
          </p:txBody>
        </p:sp>
        <p:sp>
          <p:nvSpPr>
            <p:cNvPr id="16440" name="Rectangle 152"/>
            <p:cNvSpPr>
              <a:spLocks noChangeArrowheads="1"/>
            </p:cNvSpPr>
            <p:nvPr/>
          </p:nvSpPr>
          <p:spPr bwMode="auto">
            <a:xfrm>
              <a:off x="5373688" y="5413375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317</a:t>
              </a:r>
            </a:p>
          </p:txBody>
        </p:sp>
        <p:sp>
          <p:nvSpPr>
            <p:cNvPr id="16441" name="Rectangle 153"/>
            <p:cNvSpPr>
              <a:spLocks noChangeArrowheads="1"/>
            </p:cNvSpPr>
            <p:nvPr/>
          </p:nvSpPr>
          <p:spPr bwMode="auto">
            <a:xfrm>
              <a:off x="5373688" y="5557838"/>
              <a:ext cx="231775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307</a:t>
              </a:r>
            </a:p>
          </p:txBody>
        </p:sp>
        <p:sp>
          <p:nvSpPr>
            <p:cNvPr id="16442" name="Rectangle 154"/>
            <p:cNvSpPr>
              <a:spLocks noChangeArrowheads="1"/>
            </p:cNvSpPr>
            <p:nvPr/>
          </p:nvSpPr>
          <p:spPr bwMode="auto">
            <a:xfrm>
              <a:off x="5373688" y="5702300"/>
              <a:ext cx="2317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900">
                  <a:solidFill>
                    <a:srgbClr val="000066"/>
                  </a:solidFill>
                </a:rPr>
                <a:t>358</a:t>
              </a:r>
            </a:p>
          </p:txBody>
        </p:sp>
        <p:sp>
          <p:nvSpPr>
            <p:cNvPr id="16443" name="Rectangle 155"/>
            <p:cNvSpPr>
              <a:spLocks noChangeArrowheads="1"/>
            </p:cNvSpPr>
            <p:nvPr/>
          </p:nvSpPr>
          <p:spPr bwMode="auto">
            <a:xfrm>
              <a:off x="2001838" y="5413375"/>
              <a:ext cx="371475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6444" name="Rectangle 156"/>
            <p:cNvSpPr>
              <a:spLocks noChangeArrowheads="1"/>
            </p:cNvSpPr>
            <p:nvPr/>
          </p:nvSpPr>
          <p:spPr bwMode="auto">
            <a:xfrm>
              <a:off x="2087563" y="5557838"/>
              <a:ext cx="285750" cy="163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6445" name="Rectangle 157"/>
            <p:cNvSpPr>
              <a:spLocks noChangeArrowheads="1"/>
            </p:cNvSpPr>
            <p:nvPr/>
          </p:nvSpPr>
          <p:spPr bwMode="auto">
            <a:xfrm>
              <a:off x="1985963" y="5702300"/>
              <a:ext cx="387350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6446" name="Rectangle 158"/>
            <p:cNvSpPr>
              <a:spLocks noChangeArrowheads="1"/>
            </p:cNvSpPr>
            <p:nvPr/>
          </p:nvSpPr>
          <p:spPr bwMode="auto">
            <a:xfrm>
              <a:off x="1646238" y="5226050"/>
              <a:ext cx="141108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Participants à risque, n</a:t>
              </a:r>
            </a:p>
          </p:txBody>
        </p:sp>
        <p:sp>
          <p:nvSpPr>
            <p:cNvPr id="16447" name="Line 159"/>
            <p:cNvSpPr>
              <a:spLocks noChangeShapeType="1"/>
            </p:cNvSpPr>
            <p:nvPr/>
          </p:nvSpPr>
          <p:spPr bwMode="auto">
            <a:xfrm>
              <a:off x="4545013" y="3752850"/>
              <a:ext cx="0" cy="1033463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48" name="Line 43"/>
            <p:cNvSpPr>
              <a:spLocks noChangeShapeType="1"/>
            </p:cNvSpPr>
            <p:nvPr/>
          </p:nvSpPr>
          <p:spPr bwMode="auto">
            <a:xfrm flipH="1">
              <a:off x="4167188" y="3333750"/>
              <a:ext cx="177800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49" name="Line 44"/>
            <p:cNvSpPr>
              <a:spLocks noChangeShapeType="1"/>
            </p:cNvSpPr>
            <p:nvPr/>
          </p:nvSpPr>
          <p:spPr bwMode="auto">
            <a:xfrm flipH="1">
              <a:off x="4167188" y="2800350"/>
              <a:ext cx="177800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0" name="Line 45"/>
            <p:cNvSpPr>
              <a:spLocks noChangeShapeType="1"/>
            </p:cNvSpPr>
            <p:nvPr/>
          </p:nvSpPr>
          <p:spPr bwMode="auto">
            <a:xfrm flipH="1">
              <a:off x="4167188" y="2286000"/>
              <a:ext cx="177800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triangle" w="sm" len="sm"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1" name="Rectangle 72"/>
            <p:cNvSpPr>
              <a:spLocks noChangeArrowheads="1"/>
            </p:cNvSpPr>
            <p:nvPr/>
          </p:nvSpPr>
          <p:spPr bwMode="auto">
            <a:xfrm>
              <a:off x="3600450" y="3349625"/>
              <a:ext cx="39688" cy="34925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2" name="Rectangle 73"/>
            <p:cNvSpPr>
              <a:spLocks noChangeArrowheads="1"/>
            </p:cNvSpPr>
            <p:nvPr/>
          </p:nvSpPr>
          <p:spPr bwMode="auto">
            <a:xfrm>
              <a:off x="3600450" y="3314700"/>
              <a:ext cx="39688" cy="34925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3" name="Line 74"/>
            <p:cNvSpPr>
              <a:spLocks noChangeShapeType="1"/>
            </p:cNvSpPr>
            <p:nvPr/>
          </p:nvSpPr>
          <p:spPr bwMode="auto">
            <a:xfrm>
              <a:off x="3752850" y="3278188"/>
              <a:ext cx="0" cy="714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4" name="Line 75"/>
            <p:cNvSpPr>
              <a:spLocks noChangeShapeType="1"/>
            </p:cNvSpPr>
            <p:nvPr/>
          </p:nvSpPr>
          <p:spPr bwMode="auto">
            <a:xfrm>
              <a:off x="3752850" y="3349625"/>
              <a:ext cx="0" cy="714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5" name="Line 76"/>
            <p:cNvSpPr>
              <a:spLocks noChangeShapeType="1"/>
            </p:cNvSpPr>
            <p:nvPr/>
          </p:nvSpPr>
          <p:spPr bwMode="auto">
            <a:xfrm>
              <a:off x="3490913" y="3278188"/>
              <a:ext cx="0" cy="714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6" name="Line 77"/>
            <p:cNvSpPr>
              <a:spLocks noChangeShapeType="1"/>
            </p:cNvSpPr>
            <p:nvPr/>
          </p:nvSpPr>
          <p:spPr bwMode="auto">
            <a:xfrm flipV="1">
              <a:off x="3490913" y="3349625"/>
              <a:ext cx="0" cy="714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7" name="Freeform 78"/>
            <p:cNvSpPr>
              <a:spLocks/>
            </p:cNvSpPr>
            <p:nvPr/>
          </p:nvSpPr>
          <p:spPr bwMode="auto">
            <a:xfrm>
              <a:off x="3490913" y="3349625"/>
              <a:ext cx="261937" cy="0"/>
            </a:xfrm>
            <a:custGeom>
              <a:avLst/>
              <a:gdLst>
                <a:gd name="T0" fmla="*/ 81292640 w 844"/>
                <a:gd name="T1" fmla="*/ 62125313 w 844"/>
                <a:gd name="T2" fmla="*/ 46136609 w 844"/>
                <a:gd name="T3" fmla="*/ 34000291 w 844"/>
                <a:gd name="T4" fmla="*/ 0 w 844"/>
                <a:gd name="T5" fmla="*/ 0 60000 65536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w 844"/>
                <a:gd name="T11" fmla="*/ 844 w 844"/>
              </a:gdLst>
              <a:ahLst/>
              <a:cxnLst>
                <a:cxn ang="T5">
                  <a:pos x="T0" y="0"/>
                </a:cxn>
                <a:cxn ang="T6">
                  <a:pos x="T1" y="0"/>
                </a:cxn>
                <a:cxn ang="T7">
                  <a:pos x="T2" y="0"/>
                </a:cxn>
                <a:cxn ang="T8">
                  <a:pos x="T3" y="0"/>
                </a:cxn>
                <a:cxn ang="T9">
                  <a:pos x="T4" y="0"/>
                </a:cxn>
              </a:cxnLst>
              <a:rect l="T10" t="0" r="T11" b="0"/>
              <a:pathLst>
                <a:path w="844">
                  <a:moveTo>
                    <a:pt x="844" y="0"/>
                  </a:moveTo>
                  <a:lnTo>
                    <a:pt x="645" y="0"/>
                  </a:lnTo>
                  <a:lnTo>
                    <a:pt x="479" y="0"/>
                  </a:lnTo>
                  <a:lnTo>
                    <a:pt x="353" y="0"/>
                  </a:lnTo>
                  <a:lnTo>
                    <a:pt x="0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8" name="Freeform 79"/>
            <p:cNvSpPr>
              <a:spLocks/>
            </p:cNvSpPr>
            <p:nvPr/>
          </p:nvSpPr>
          <p:spPr bwMode="auto">
            <a:xfrm>
              <a:off x="3600450" y="2800350"/>
              <a:ext cx="39688" cy="66675"/>
            </a:xfrm>
            <a:custGeom>
              <a:avLst/>
              <a:gdLst>
                <a:gd name="T0" fmla="*/ 12501092 w 126"/>
                <a:gd name="T1" fmla="*/ 13890345 h 158"/>
                <a:gd name="T2" fmla="*/ 12501092 w 126"/>
                <a:gd name="T3" fmla="*/ 0 h 158"/>
                <a:gd name="T4" fmla="*/ 0 w 126"/>
                <a:gd name="T5" fmla="*/ 0 h 158"/>
                <a:gd name="T6" fmla="*/ 0 w 126"/>
                <a:gd name="T7" fmla="*/ 13890345 h 158"/>
                <a:gd name="T8" fmla="*/ 0 w 126"/>
                <a:gd name="T9" fmla="*/ 28136430 h 158"/>
                <a:gd name="T10" fmla="*/ 12501092 w 126"/>
                <a:gd name="T11" fmla="*/ 28136430 h 158"/>
                <a:gd name="T12" fmla="*/ 12501092 w 126"/>
                <a:gd name="T13" fmla="*/ 13890345 h 1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6"/>
                <a:gd name="T22" fmla="*/ 0 h 158"/>
                <a:gd name="T23" fmla="*/ 126 w 126"/>
                <a:gd name="T24" fmla="*/ 158 h 1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6" h="158">
                  <a:moveTo>
                    <a:pt x="126" y="78"/>
                  </a:moveTo>
                  <a:lnTo>
                    <a:pt x="126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0" y="158"/>
                  </a:lnTo>
                  <a:lnTo>
                    <a:pt x="126" y="158"/>
                  </a:lnTo>
                  <a:lnTo>
                    <a:pt x="126" y="78"/>
                  </a:lnTo>
                  <a:close/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9" name="Line 80"/>
            <p:cNvSpPr>
              <a:spLocks noChangeShapeType="1"/>
            </p:cNvSpPr>
            <p:nvPr/>
          </p:nvSpPr>
          <p:spPr bwMode="auto">
            <a:xfrm>
              <a:off x="3500438" y="2832100"/>
              <a:ext cx="10001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0" name="Line 81"/>
            <p:cNvSpPr>
              <a:spLocks noChangeShapeType="1"/>
            </p:cNvSpPr>
            <p:nvPr/>
          </p:nvSpPr>
          <p:spPr bwMode="auto">
            <a:xfrm flipV="1">
              <a:off x="3500438" y="2832100"/>
              <a:ext cx="0" cy="698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1" name="Line 82"/>
            <p:cNvSpPr>
              <a:spLocks noChangeShapeType="1"/>
            </p:cNvSpPr>
            <p:nvPr/>
          </p:nvSpPr>
          <p:spPr bwMode="auto">
            <a:xfrm>
              <a:off x="3500438" y="2760663"/>
              <a:ext cx="0" cy="71437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2" name="Line 83"/>
            <p:cNvSpPr>
              <a:spLocks noChangeShapeType="1"/>
            </p:cNvSpPr>
            <p:nvPr/>
          </p:nvSpPr>
          <p:spPr bwMode="auto">
            <a:xfrm>
              <a:off x="3640138" y="2832100"/>
              <a:ext cx="85725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3" name="Freeform 84"/>
            <p:cNvSpPr>
              <a:spLocks/>
            </p:cNvSpPr>
            <p:nvPr/>
          </p:nvSpPr>
          <p:spPr bwMode="auto">
            <a:xfrm>
              <a:off x="3725863" y="2760663"/>
              <a:ext cx="0" cy="141287"/>
            </a:xfrm>
            <a:custGeom>
              <a:avLst/>
              <a:gdLst>
                <a:gd name="T0" fmla="*/ 62381305 h 320"/>
                <a:gd name="T1" fmla="*/ 30995721 h 320"/>
                <a:gd name="T2" fmla="*/ 0 h 320"/>
                <a:gd name="T3" fmla="*/ 0 60000 65536"/>
                <a:gd name="T4" fmla="*/ 0 60000 65536"/>
                <a:gd name="T5" fmla="*/ 0 60000 65536"/>
                <a:gd name="T6" fmla="*/ 0 h 320"/>
                <a:gd name="T7" fmla="*/ 320 h 320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20">
                  <a:moveTo>
                    <a:pt x="0" y="320"/>
                  </a:moveTo>
                  <a:lnTo>
                    <a:pt x="0" y="159"/>
                  </a:lnTo>
                  <a:lnTo>
                    <a:pt x="0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4" name="Rectangle 92"/>
            <p:cNvSpPr>
              <a:spLocks noChangeArrowheads="1"/>
            </p:cNvSpPr>
            <p:nvPr/>
          </p:nvSpPr>
          <p:spPr bwMode="auto">
            <a:xfrm>
              <a:off x="3784600" y="2328863"/>
              <a:ext cx="41275" cy="34925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5" name="Rectangle 93"/>
            <p:cNvSpPr>
              <a:spLocks noChangeArrowheads="1"/>
            </p:cNvSpPr>
            <p:nvPr/>
          </p:nvSpPr>
          <p:spPr bwMode="auto">
            <a:xfrm>
              <a:off x="3784600" y="2292350"/>
              <a:ext cx="41275" cy="36513"/>
            </a:xfrm>
            <a:prstGeom prst="rect">
              <a:avLst/>
            </a:prstGeom>
            <a:solidFill>
              <a:srgbClr val="333399"/>
            </a:solidFill>
            <a:ln w="1905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6" name="Freeform 94"/>
            <p:cNvSpPr>
              <a:spLocks/>
            </p:cNvSpPr>
            <p:nvPr/>
          </p:nvSpPr>
          <p:spPr bwMode="auto">
            <a:xfrm>
              <a:off x="3702050" y="2328863"/>
              <a:ext cx="228600" cy="0"/>
            </a:xfrm>
            <a:custGeom>
              <a:avLst/>
              <a:gdLst>
                <a:gd name="T0" fmla="*/ 0 w 721"/>
                <a:gd name="T1" fmla="*/ 26036305 w 721"/>
                <a:gd name="T2" fmla="*/ 38702833 w 721"/>
                <a:gd name="T3" fmla="*/ 44332235 w 721"/>
                <a:gd name="T4" fmla="*/ 72479829 w 721"/>
                <a:gd name="T5" fmla="*/ 0 60000 65536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w 721"/>
                <a:gd name="T11" fmla="*/ 721 w 721"/>
              </a:gdLst>
              <a:ahLst/>
              <a:cxnLst>
                <a:cxn ang="T5">
                  <a:pos x="T0" y="0"/>
                </a:cxn>
                <a:cxn ang="T6">
                  <a:pos x="T1" y="0"/>
                </a:cxn>
                <a:cxn ang="T7">
                  <a:pos x="T2" y="0"/>
                </a:cxn>
                <a:cxn ang="T8">
                  <a:pos x="T3" y="0"/>
                </a:cxn>
                <a:cxn ang="T9">
                  <a:pos x="T4" y="0"/>
                </a:cxn>
              </a:cxnLst>
              <a:rect l="T10" t="0" r="T11" b="0"/>
              <a:pathLst>
                <a:path w="721">
                  <a:moveTo>
                    <a:pt x="0" y="0"/>
                  </a:moveTo>
                  <a:lnTo>
                    <a:pt x="259" y="0"/>
                  </a:lnTo>
                  <a:lnTo>
                    <a:pt x="385" y="0"/>
                  </a:lnTo>
                  <a:lnTo>
                    <a:pt x="441" y="0"/>
                  </a:lnTo>
                  <a:lnTo>
                    <a:pt x="721" y="0"/>
                  </a:lnTo>
                </a:path>
              </a:pathLst>
            </a:custGeom>
            <a:solidFill>
              <a:srgbClr val="333399"/>
            </a:solidFill>
            <a:ln w="1905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7" name="Line 95"/>
            <p:cNvSpPr>
              <a:spLocks noChangeShapeType="1"/>
            </p:cNvSpPr>
            <p:nvPr/>
          </p:nvSpPr>
          <p:spPr bwMode="auto">
            <a:xfrm>
              <a:off x="3930650" y="2257425"/>
              <a:ext cx="0" cy="714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8" name="Line 96"/>
            <p:cNvSpPr>
              <a:spLocks noChangeShapeType="1"/>
            </p:cNvSpPr>
            <p:nvPr/>
          </p:nvSpPr>
          <p:spPr bwMode="auto">
            <a:xfrm flipV="1">
              <a:off x="3930650" y="2328863"/>
              <a:ext cx="0" cy="698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69" name="Line 97"/>
            <p:cNvSpPr>
              <a:spLocks noChangeShapeType="1"/>
            </p:cNvSpPr>
            <p:nvPr/>
          </p:nvSpPr>
          <p:spPr bwMode="auto">
            <a:xfrm flipV="1">
              <a:off x="3702050" y="2328863"/>
              <a:ext cx="0" cy="6985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0" name="Line 98"/>
            <p:cNvSpPr>
              <a:spLocks noChangeShapeType="1"/>
            </p:cNvSpPr>
            <p:nvPr/>
          </p:nvSpPr>
          <p:spPr bwMode="auto">
            <a:xfrm flipV="1">
              <a:off x="3702050" y="2257425"/>
              <a:ext cx="0" cy="71438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11" name="Rectangle 99"/>
            <p:cNvSpPr>
              <a:spLocks noChangeArrowheads="1"/>
            </p:cNvSpPr>
            <p:nvPr/>
          </p:nvSpPr>
          <p:spPr bwMode="auto">
            <a:xfrm>
              <a:off x="3727407" y="2071688"/>
              <a:ext cx="1112814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En faveur de RAL</a:t>
              </a:r>
            </a:p>
          </p:txBody>
        </p:sp>
        <p:sp>
          <p:nvSpPr>
            <p:cNvPr id="13412" name="Rectangle 100"/>
            <p:cNvSpPr>
              <a:spLocks noChangeArrowheads="1"/>
            </p:cNvSpPr>
            <p:nvPr/>
          </p:nvSpPr>
          <p:spPr bwMode="auto">
            <a:xfrm>
              <a:off x="3727407" y="3038475"/>
              <a:ext cx="1273149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En faveur de DRV/r</a:t>
              </a:r>
            </a:p>
          </p:txBody>
        </p:sp>
        <p:sp>
          <p:nvSpPr>
            <p:cNvPr id="13416" name="Rectangle 104"/>
            <p:cNvSpPr>
              <a:spLocks noChangeArrowheads="1"/>
            </p:cNvSpPr>
            <p:nvPr/>
          </p:nvSpPr>
          <p:spPr bwMode="auto">
            <a:xfrm>
              <a:off x="3727407" y="2586038"/>
              <a:ext cx="1130277" cy="161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fr-FR" sz="1050" dirty="0" smtClean="0">
                  <a:solidFill>
                    <a:srgbClr val="000066"/>
                  </a:solidFill>
                </a:rPr>
                <a:t>En </a:t>
              </a:r>
              <a:r>
                <a:rPr lang="fr-FR" sz="1050" dirty="0">
                  <a:solidFill>
                    <a:srgbClr val="000066"/>
                  </a:solidFill>
                </a:rPr>
                <a:t>faveur de RAL</a:t>
              </a:r>
            </a:p>
          </p:txBody>
        </p:sp>
        <p:sp>
          <p:nvSpPr>
            <p:cNvPr id="16474" name="Line 360"/>
            <p:cNvSpPr>
              <a:spLocks noChangeShapeType="1"/>
            </p:cNvSpPr>
            <p:nvPr/>
          </p:nvSpPr>
          <p:spPr bwMode="auto">
            <a:xfrm flipH="1">
              <a:off x="3182938" y="3455988"/>
              <a:ext cx="252412" cy="0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5" name="Freeform 361"/>
            <p:cNvSpPr>
              <a:spLocks/>
            </p:cNvSpPr>
            <p:nvPr/>
          </p:nvSpPr>
          <p:spPr bwMode="auto">
            <a:xfrm>
              <a:off x="3684588" y="3455988"/>
              <a:ext cx="252412" cy="71437"/>
            </a:xfrm>
            <a:custGeom>
              <a:avLst/>
              <a:gdLst>
                <a:gd name="T0" fmla="*/ 79243550 w 804"/>
                <a:gd name="T1" fmla="*/ 32504747 h 157"/>
                <a:gd name="T2" fmla="*/ 79243550 w 804"/>
                <a:gd name="T3" fmla="*/ 0 h 157"/>
                <a:gd name="T4" fmla="*/ 0 w 804"/>
                <a:gd name="T5" fmla="*/ 0 h 157"/>
                <a:gd name="T6" fmla="*/ 0 60000 65536"/>
                <a:gd name="T7" fmla="*/ 0 60000 65536"/>
                <a:gd name="T8" fmla="*/ 0 60000 65536"/>
                <a:gd name="T9" fmla="*/ 0 w 804"/>
                <a:gd name="T10" fmla="*/ 0 h 157"/>
                <a:gd name="T11" fmla="*/ 804 w 804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4" h="157">
                  <a:moveTo>
                    <a:pt x="804" y="157"/>
                  </a:moveTo>
                  <a:lnTo>
                    <a:pt x="804" y="0"/>
                  </a:lnTo>
                  <a:lnTo>
                    <a:pt x="0" y="0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6" name="Line 362"/>
            <p:cNvSpPr>
              <a:spLocks noChangeShapeType="1"/>
            </p:cNvSpPr>
            <p:nvPr/>
          </p:nvSpPr>
          <p:spPr bwMode="auto">
            <a:xfrm flipH="1">
              <a:off x="3435350" y="3455988"/>
              <a:ext cx="249238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7" name="Line 363"/>
            <p:cNvSpPr>
              <a:spLocks noChangeShapeType="1"/>
            </p:cNvSpPr>
            <p:nvPr/>
          </p:nvSpPr>
          <p:spPr bwMode="auto">
            <a:xfrm flipV="1">
              <a:off x="3684588" y="2232025"/>
              <a:ext cx="0" cy="122396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8" name="Line 364"/>
            <p:cNvSpPr>
              <a:spLocks noChangeShapeType="1"/>
            </p:cNvSpPr>
            <p:nvPr/>
          </p:nvSpPr>
          <p:spPr bwMode="auto">
            <a:xfrm>
              <a:off x="3435350" y="2232025"/>
              <a:ext cx="0" cy="122396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79" name="Line 365"/>
            <p:cNvSpPr>
              <a:spLocks noChangeShapeType="1"/>
            </p:cNvSpPr>
            <p:nvPr/>
          </p:nvSpPr>
          <p:spPr bwMode="auto">
            <a:xfrm>
              <a:off x="3182938" y="2232025"/>
              <a:ext cx="0" cy="1223963"/>
            </a:xfrm>
            <a:prstGeom prst="line">
              <a:avLst/>
            </a:prstGeom>
            <a:noFill/>
            <a:ln w="6350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80" name="Freeform 366"/>
            <p:cNvSpPr>
              <a:spLocks/>
            </p:cNvSpPr>
            <p:nvPr/>
          </p:nvSpPr>
          <p:spPr bwMode="auto">
            <a:xfrm>
              <a:off x="2933700" y="3455988"/>
              <a:ext cx="249238" cy="71437"/>
            </a:xfrm>
            <a:custGeom>
              <a:avLst/>
              <a:gdLst>
                <a:gd name="T0" fmla="*/ 77359374 w 803"/>
                <a:gd name="T1" fmla="*/ 0 h 157"/>
                <a:gd name="T2" fmla="*/ 0 w 803"/>
                <a:gd name="T3" fmla="*/ 0 h 157"/>
                <a:gd name="T4" fmla="*/ 0 w 803"/>
                <a:gd name="T5" fmla="*/ 32504747 h 157"/>
                <a:gd name="T6" fmla="*/ 0 60000 65536"/>
                <a:gd name="T7" fmla="*/ 0 60000 65536"/>
                <a:gd name="T8" fmla="*/ 0 60000 65536"/>
                <a:gd name="T9" fmla="*/ 0 w 803"/>
                <a:gd name="T10" fmla="*/ 0 h 157"/>
                <a:gd name="T11" fmla="*/ 803 w 803"/>
                <a:gd name="T12" fmla="*/ 157 h 1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3" h="157">
                  <a:moveTo>
                    <a:pt x="803" y="0"/>
                  </a:move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noFill/>
            <a:ln w="6350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81" name="Rectangle 367"/>
            <p:cNvSpPr>
              <a:spLocks noChangeArrowheads="1"/>
            </p:cNvSpPr>
            <p:nvPr/>
          </p:nvSpPr>
          <p:spPr bwMode="auto">
            <a:xfrm>
              <a:off x="2824163" y="3579813"/>
              <a:ext cx="2317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16482" name="Rectangle 368"/>
            <p:cNvSpPr>
              <a:spLocks noChangeArrowheads="1"/>
            </p:cNvSpPr>
            <p:nvPr/>
          </p:nvSpPr>
          <p:spPr bwMode="auto">
            <a:xfrm>
              <a:off x="3852863" y="3579813"/>
              <a:ext cx="179387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6483" name="Rectangle 369"/>
            <p:cNvSpPr>
              <a:spLocks noChangeArrowheads="1"/>
            </p:cNvSpPr>
            <p:nvPr/>
          </p:nvSpPr>
          <p:spPr bwMode="auto">
            <a:xfrm>
              <a:off x="3603625" y="3579813"/>
              <a:ext cx="179388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6484" name="Rectangle 370"/>
            <p:cNvSpPr>
              <a:spLocks noChangeArrowheads="1"/>
            </p:cNvSpPr>
            <p:nvPr/>
          </p:nvSpPr>
          <p:spPr bwMode="auto">
            <a:xfrm>
              <a:off x="3395663" y="3579813"/>
              <a:ext cx="90487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485" name="Rectangle 371"/>
            <p:cNvSpPr>
              <a:spLocks noChangeArrowheads="1"/>
            </p:cNvSpPr>
            <p:nvPr/>
          </p:nvSpPr>
          <p:spPr bwMode="auto">
            <a:xfrm>
              <a:off x="3073400" y="3579813"/>
              <a:ext cx="231775" cy="15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16486" name="Rectangle 385"/>
            <p:cNvSpPr>
              <a:spLocks noChangeArrowheads="1"/>
            </p:cNvSpPr>
            <p:nvPr/>
          </p:nvSpPr>
          <p:spPr bwMode="auto">
            <a:xfrm>
              <a:off x="4675661" y="2190750"/>
              <a:ext cx="217392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pt-BR" sz="1200" b="1">
                  <a:solidFill>
                    <a:srgbClr val="000066"/>
                  </a:solidFill>
                </a:rPr>
                <a:t>ATV/r (24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1 %) vs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 RAL (8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6 %)</a:t>
              </a:r>
            </a:p>
          </p:txBody>
        </p:sp>
        <p:sp>
          <p:nvSpPr>
            <p:cNvPr id="16487" name="Rectangle 386"/>
            <p:cNvSpPr>
              <a:spLocks noChangeArrowheads="1"/>
            </p:cNvSpPr>
            <p:nvPr/>
          </p:nvSpPr>
          <p:spPr bwMode="auto">
            <a:xfrm>
              <a:off x="5059831" y="2368550"/>
              <a:ext cx="170880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14,9 % (10,2 % ; 19,6 %)</a:t>
              </a:r>
            </a:p>
          </p:txBody>
        </p:sp>
        <p:sp>
          <p:nvSpPr>
            <p:cNvPr id="16488" name="Rectangle 387"/>
            <p:cNvSpPr>
              <a:spLocks noChangeArrowheads="1"/>
            </p:cNvSpPr>
            <p:nvPr/>
          </p:nvSpPr>
          <p:spPr bwMode="auto">
            <a:xfrm>
              <a:off x="4669668" y="2714625"/>
              <a:ext cx="219861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pt-BR" sz="1200" b="1">
                  <a:solidFill>
                    <a:srgbClr val="000066"/>
                  </a:solidFill>
                </a:rPr>
                <a:t>DRV/r (16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6 %) vs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 RAL (8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6 %)</a:t>
              </a:r>
            </a:p>
          </p:txBody>
        </p:sp>
        <p:sp>
          <p:nvSpPr>
            <p:cNvPr id="16489" name="Rectangle 388"/>
            <p:cNvSpPr>
              <a:spLocks noChangeArrowheads="1"/>
            </p:cNvSpPr>
            <p:nvPr/>
          </p:nvSpPr>
          <p:spPr bwMode="auto">
            <a:xfrm>
              <a:off x="5059217" y="2892425"/>
              <a:ext cx="152746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7,5 % (3,2 % ; 11,8 %)</a:t>
              </a:r>
            </a:p>
          </p:txBody>
        </p:sp>
        <p:sp>
          <p:nvSpPr>
            <p:cNvPr id="16490" name="Rectangle 389"/>
            <p:cNvSpPr>
              <a:spLocks noChangeArrowheads="1"/>
            </p:cNvSpPr>
            <p:nvPr/>
          </p:nvSpPr>
          <p:spPr bwMode="auto">
            <a:xfrm>
              <a:off x="4654662" y="3200400"/>
              <a:ext cx="241277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pt-BR" sz="1200" b="1">
                  <a:solidFill>
                    <a:srgbClr val="000066"/>
                  </a:solidFill>
                </a:rPr>
                <a:t>ATV/r (24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1 %) vs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 DRV/r (16</a:t>
              </a:r>
              <a:r>
                <a:rPr lang="fr-FR" sz="1200" b="1">
                  <a:solidFill>
                    <a:srgbClr val="000066"/>
                  </a:solidFill>
                </a:rPr>
                <a:t>,</a:t>
              </a:r>
              <a:r>
                <a:rPr lang="pt-BR" sz="1200" b="1">
                  <a:solidFill>
                    <a:srgbClr val="000066"/>
                  </a:solidFill>
                </a:rPr>
                <a:t>6 %) </a:t>
              </a:r>
            </a:p>
          </p:txBody>
        </p:sp>
        <p:sp>
          <p:nvSpPr>
            <p:cNvPr id="16491" name="Rectangle 390"/>
            <p:cNvSpPr>
              <a:spLocks noChangeArrowheads="1"/>
            </p:cNvSpPr>
            <p:nvPr/>
          </p:nvSpPr>
          <p:spPr bwMode="auto">
            <a:xfrm>
              <a:off x="5059065" y="3378200"/>
              <a:ext cx="153888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7,5 % (2,3 % ; 12,7 %)</a:t>
              </a:r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2987647" y="1828800"/>
              <a:ext cx="1147739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dirty="0">
                  <a:solidFill>
                    <a:srgbClr val="000066"/>
                  </a:solidFill>
                </a:rPr>
                <a:t>≠ (IC 97,5 % CI)</a:t>
              </a:r>
            </a:p>
          </p:txBody>
        </p:sp>
      </p:grpSp>
      <p:sp>
        <p:nvSpPr>
          <p:cNvPr id="1639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 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118" name="Groupe 117"/>
          <p:cNvGrpSpPr/>
          <p:nvPr/>
        </p:nvGrpSpPr>
        <p:grpSpPr>
          <a:xfrm>
            <a:off x="5863615" y="4099792"/>
            <a:ext cx="905123" cy="832571"/>
            <a:chOff x="4139952" y="1847129"/>
            <a:chExt cx="905123" cy="832571"/>
          </a:xfrm>
        </p:grpSpPr>
        <p:sp>
          <p:nvSpPr>
            <p:cNvPr id="119" name="AutoShape 165"/>
            <p:cNvSpPr>
              <a:spLocks noChangeArrowheads="1"/>
            </p:cNvSpPr>
            <p:nvPr/>
          </p:nvSpPr>
          <p:spPr bwMode="auto">
            <a:xfrm>
              <a:off x="4139952" y="1847129"/>
              <a:ext cx="905123" cy="83257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20" name="Line 327"/>
            <p:cNvSpPr>
              <a:spLocks noChangeShapeType="1"/>
            </p:cNvSpPr>
            <p:nvPr/>
          </p:nvSpPr>
          <p:spPr bwMode="auto">
            <a:xfrm>
              <a:off x="4267200" y="2246313"/>
              <a:ext cx="188913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Line 328"/>
            <p:cNvSpPr>
              <a:spLocks noChangeShapeType="1"/>
            </p:cNvSpPr>
            <p:nvPr/>
          </p:nvSpPr>
          <p:spPr bwMode="auto">
            <a:xfrm>
              <a:off x="4271963" y="2014538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" name="Line 329"/>
            <p:cNvSpPr>
              <a:spLocks noChangeShapeType="1"/>
            </p:cNvSpPr>
            <p:nvPr/>
          </p:nvSpPr>
          <p:spPr bwMode="auto">
            <a:xfrm flipH="1">
              <a:off x="4267200" y="2481263"/>
              <a:ext cx="188913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4" name="Rectangle 330"/>
            <p:cNvSpPr>
              <a:spLocks noChangeArrowheads="1"/>
            </p:cNvSpPr>
            <p:nvPr/>
          </p:nvSpPr>
          <p:spPr bwMode="auto">
            <a:xfrm>
              <a:off x="4518025" y="1939925"/>
              <a:ext cx="4111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125" name="Rectangle 331"/>
            <p:cNvSpPr>
              <a:spLocks noChangeArrowheads="1"/>
            </p:cNvSpPr>
            <p:nvPr/>
          </p:nvSpPr>
          <p:spPr bwMode="auto">
            <a:xfrm>
              <a:off x="4518025" y="2174875"/>
              <a:ext cx="312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126" name="Rectangle 332"/>
            <p:cNvSpPr>
              <a:spLocks noChangeArrowheads="1"/>
            </p:cNvSpPr>
            <p:nvPr/>
          </p:nvSpPr>
          <p:spPr bwMode="auto">
            <a:xfrm>
              <a:off x="4518025" y="2408238"/>
              <a:ext cx="425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DRV/r</a:t>
              </a:r>
            </a:p>
          </p:txBody>
        </p:sp>
      </p:grpSp>
      <p:sp>
        <p:nvSpPr>
          <p:cNvPr id="127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er 8"/>
          <p:cNvGrpSpPr>
            <a:grpSpLocks/>
          </p:cNvGrpSpPr>
          <p:nvPr/>
        </p:nvGrpSpPr>
        <p:grpSpPr bwMode="auto">
          <a:xfrm>
            <a:off x="0" y="6570663"/>
            <a:ext cx="1127125" cy="287337"/>
            <a:chOff x="0" y="6570663"/>
            <a:chExt cx="1393200" cy="288111"/>
          </a:xfrm>
        </p:grpSpPr>
        <p:sp>
          <p:nvSpPr>
            <p:cNvPr id="1773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73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ACTG A5257</a:t>
              </a:r>
            </a:p>
          </p:txBody>
        </p:sp>
      </p:grp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598488" y="1219200"/>
            <a:ext cx="4140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ARN VIH ≤ 50 c/ml,</a:t>
            </a:r>
            <a:b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</a:br>
            <a: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indépendamment d’un changement</a:t>
            </a:r>
          </a:p>
          <a:p>
            <a:pPr algn="ctr" defTabSz="914400">
              <a:lnSpc>
                <a:spcPct val="80000"/>
              </a:lnSpc>
            </a:pPr>
            <a:r>
              <a:rPr lang="fr-FR" altLang="fr-FR" sz="20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de traitement (analyse en ITT)</a:t>
            </a:r>
          </a:p>
        </p:txBody>
      </p:sp>
      <p:sp>
        <p:nvSpPr>
          <p:cNvPr id="17412" name="Text Box 2"/>
          <p:cNvSpPr txBox="1">
            <a:spLocks noChangeArrowheads="1"/>
          </p:cNvSpPr>
          <p:nvPr/>
        </p:nvSpPr>
        <p:spPr bwMode="auto">
          <a:xfrm>
            <a:off x="4979297" y="1219200"/>
            <a:ext cx="4043158" cy="83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fr-FR" altLang="fr-FR" sz="20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ARN VIH ≤ 50 </a:t>
            </a:r>
            <a:r>
              <a:rPr lang="fr-FR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c/ml, </a:t>
            </a:r>
            <a:br>
              <a:rPr lang="fr-FR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</a:br>
            <a:r>
              <a:rPr lang="fr-FR" altLang="fr-FR" sz="2000" b="1" dirty="0" smtClean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sous traitement </a:t>
            </a:r>
            <a:r>
              <a:rPr lang="fr-FR" altLang="fr-FR" sz="20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de la randomisation</a:t>
            </a:r>
            <a:br>
              <a:rPr lang="fr-FR" altLang="fr-FR" sz="20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</a:br>
            <a:r>
              <a:rPr lang="fr-FR" altLang="fr-FR" sz="20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(analyse en ITT, </a:t>
            </a:r>
            <a:r>
              <a:rPr lang="fr-FR" altLang="fr-FR" sz="2000" b="1" dirty="0" err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snapshot</a:t>
            </a:r>
            <a:r>
              <a:rPr lang="fr-FR" altLang="fr-FR" sz="2000" b="1" dirty="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)</a:t>
            </a:r>
          </a:p>
        </p:txBody>
      </p:sp>
      <p:grpSp>
        <p:nvGrpSpPr>
          <p:cNvPr id="17413" name="Groupe 325"/>
          <p:cNvGrpSpPr>
            <a:grpSpLocks/>
          </p:cNvGrpSpPr>
          <p:nvPr/>
        </p:nvGrpSpPr>
        <p:grpSpPr bwMode="auto">
          <a:xfrm>
            <a:off x="4700057" y="2286000"/>
            <a:ext cx="3924831" cy="3844925"/>
            <a:chOff x="4700057" y="2286000"/>
            <a:chExt cx="3924831" cy="3844925"/>
          </a:xfrm>
        </p:grpSpPr>
        <p:sp>
          <p:nvSpPr>
            <p:cNvPr id="17565" name="Line 12"/>
            <p:cNvSpPr>
              <a:spLocks noChangeShapeType="1"/>
            </p:cNvSpPr>
            <p:nvPr/>
          </p:nvSpPr>
          <p:spPr bwMode="auto">
            <a:xfrm flipV="1">
              <a:off x="6969125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66" name="Line 13"/>
            <p:cNvSpPr>
              <a:spLocks noChangeShapeType="1"/>
            </p:cNvSpPr>
            <p:nvPr/>
          </p:nvSpPr>
          <p:spPr bwMode="auto">
            <a:xfrm flipV="1">
              <a:off x="66595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67" name="Freeform 14"/>
            <p:cNvSpPr>
              <a:spLocks/>
            </p:cNvSpPr>
            <p:nvPr/>
          </p:nvSpPr>
          <p:spPr bwMode="auto">
            <a:xfrm>
              <a:off x="5734050" y="5019675"/>
              <a:ext cx="1852613" cy="0"/>
            </a:xfrm>
            <a:custGeom>
              <a:avLst/>
              <a:gdLst>
                <a:gd name="T0" fmla="*/ 0 w 8168"/>
                <a:gd name="T1" fmla="*/ 105049375 w 8168"/>
                <a:gd name="T2" fmla="*/ 210098977 w 8168"/>
                <a:gd name="T3" fmla="*/ 280114769 w 8168"/>
                <a:gd name="T4" fmla="*/ 350181991 w 8168"/>
                <a:gd name="T5" fmla="*/ 420197727 w 8168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8"/>
                <a:gd name="T13" fmla="*/ 8168 w 8168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8168">
                  <a:moveTo>
                    <a:pt x="0" y="0"/>
                  </a:moveTo>
                  <a:lnTo>
                    <a:pt x="2042" y="0"/>
                  </a:lnTo>
                  <a:lnTo>
                    <a:pt x="4084" y="0"/>
                  </a:lnTo>
                  <a:lnTo>
                    <a:pt x="5445" y="0"/>
                  </a:lnTo>
                  <a:lnTo>
                    <a:pt x="6807" y="0"/>
                  </a:lnTo>
                  <a:lnTo>
                    <a:pt x="8168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68" name="Line 15"/>
            <p:cNvSpPr>
              <a:spLocks noChangeShapeType="1"/>
            </p:cNvSpPr>
            <p:nvPr/>
          </p:nvSpPr>
          <p:spPr bwMode="auto">
            <a:xfrm flipV="1">
              <a:off x="75866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69" name="Line 16"/>
            <p:cNvSpPr>
              <a:spLocks noChangeShapeType="1"/>
            </p:cNvSpPr>
            <p:nvPr/>
          </p:nvSpPr>
          <p:spPr bwMode="auto">
            <a:xfrm flipV="1">
              <a:off x="72771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0" name="Line 17"/>
            <p:cNvSpPr>
              <a:spLocks noChangeShapeType="1"/>
            </p:cNvSpPr>
            <p:nvPr/>
          </p:nvSpPr>
          <p:spPr bwMode="auto">
            <a:xfrm>
              <a:off x="805021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1" name="Freeform 18"/>
            <p:cNvSpPr>
              <a:spLocks/>
            </p:cNvSpPr>
            <p:nvPr/>
          </p:nvSpPr>
          <p:spPr bwMode="auto">
            <a:xfrm>
              <a:off x="7586663" y="5019675"/>
              <a:ext cx="976312" cy="0"/>
            </a:xfrm>
            <a:custGeom>
              <a:avLst/>
              <a:gdLst>
                <a:gd name="T0" fmla="*/ 0 w 4305"/>
                <a:gd name="T1" fmla="*/ 105023484 w 4305"/>
                <a:gd name="T2" fmla="*/ 210149929 w 4305"/>
                <a:gd name="T3" fmla="*/ 221413457 w 4305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4305"/>
                <a:gd name="T9" fmla="*/ 4305 w 4305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4305">
                  <a:moveTo>
                    <a:pt x="0" y="0"/>
                  </a:moveTo>
                  <a:lnTo>
                    <a:pt x="2042" y="0"/>
                  </a:lnTo>
                  <a:lnTo>
                    <a:pt x="4086" y="0"/>
                  </a:lnTo>
                  <a:lnTo>
                    <a:pt x="4305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2" name="Line 19"/>
            <p:cNvSpPr>
              <a:spLocks noChangeShapeType="1"/>
            </p:cNvSpPr>
            <p:nvPr/>
          </p:nvSpPr>
          <p:spPr bwMode="auto">
            <a:xfrm flipV="1">
              <a:off x="85137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3" name="Line 21"/>
            <p:cNvSpPr>
              <a:spLocks noChangeShapeType="1"/>
            </p:cNvSpPr>
            <p:nvPr/>
          </p:nvSpPr>
          <p:spPr bwMode="auto">
            <a:xfrm>
              <a:off x="5521325" y="2322513"/>
              <a:ext cx="0" cy="58737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4" name="Line 22"/>
            <p:cNvSpPr>
              <a:spLocks noChangeShapeType="1"/>
            </p:cNvSpPr>
            <p:nvPr/>
          </p:nvSpPr>
          <p:spPr bwMode="auto">
            <a:xfrm flipH="1">
              <a:off x="5473700" y="2381250"/>
              <a:ext cx="47625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5" name="Line 23"/>
            <p:cNvSpPr>
              <a:spLocks noChangeShapeType="1"/>
            </p:cNvSpPr>
            <p:nvPr/>
          </p:nvSpPr>
          <p:spPr bwMode="auto">
            <a:xfrm flipH="1">
              <a:off x="5472113" y="2797175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6" name="Line 24"/>
            <p:cNvSpPr>
              <a:spLocks noChangeShapeType="1"/>
            </p:cNvSpPr>
            <p:nvPr/>
          </p:nvSpPr>
          <p:spPr bwMode="auto">
            <a:xfrm>
              <a:off x="5521325" y="2381250"/>
              <a:ext cx="0" cy="41592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7" name="Line 25"/>
            <p:cNvSpPr>
              <a:spLocks noChangeShapeType="1"/>
            </p:cNvSpPr>
            <p:nvPr/>
          </p:nvSpPr>
          <p:spPr bwMode="auto">
            <a:xfrm flipH="1">
              <a:off x="5472113" y="3213100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8" name="Line 26"/>
            <p:cNvSpPr>
              <a:spLocks noChangeShapeType="1"/>
            </p:cNvSpPr>
            <p:nvPr/>
          </p:nvSpPr>
          <p:spPr bwMode="auto">
            <a:xfrm flipH="1">
              <a:off x="5472113" y="3627438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79" name="Freeform 27"/>
            <p:cNvSpPr>
              <a:spLocks/>
            </p:cNvSpPr>
            <p:nvPr/>
          </p:nvSpPr>
          <p:spPr bwMode="auto">
            <a:xfrm>
              <a:off x="5521325" y="2797175"/>
              <a:ext cx="0" cy="1663700"/>
            </a:xfrm>
            <a:custGeom>
              <a:avLst/>
              <a:gdLst>
                <a:gd name="T0" fmla="*/ 0 h 7335"/>
                <a:gd name="T1" fmla="*/ 94248665 h 7335"/>
                <a:gd name="T2" fmla="*/ 188497330 h 7335"/>
                <a:gd name="T3" fmla="*/ 282797511 h 7335"/>
                <a:gd name="T4" fmla="*/ 377354845 h 7335"/>
                <a:gd name="T5" fmla="*/ 0 60000 65536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h 7335"/>
                <a:gd name="T11" fmla="*/ 7335 h 7335"/>
              </a:gdLst>
              <a:ahLst/>
              <a:cxnLst>
                <a:cxn ang="T5">
                  <a:pos x="0" y="T0"/>
                </a:cxn>
                <a:cxn ang="T6">
                  <a:pos x="0" y="T1"/>
                </a:cxn>
                <a:cxn ang="T7">
                  <a:pos x="0" y="T2"/>
                </a:cxn>
                <a:cxn ang="T8">
                  <a:pos x="0" y="T3"/>
                </a:cxn>
                <a:cxn ang="T9">
                  <a:pos x="0" y="T4"/>
                </a:cxn>
              </a:cxnLst>
              <a:rect l="0" t="T10" r="0" b="T11"/>
              <a:pathLst>
                <a:path h="7335">
                  <a:moveTo>
                    <a:pt x="0" y="0"/>
                  </a:moveTo>
                  <a:lnTo>
                    <a:pt x="0" y="1832"/>
                  </a:lnTo>
                  <a:lnTo>
                    <a:pt x="0" y="3664"/>
                  </a:lnTo>
                  <a:lnTo>
                    <a:pt x="0" y="5497"/>
                  </a:lnTo>
                  <a:lnTo>
                    <a:pt x="0" y="7335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0" name="Line 31"/>
            <p:cNvSpPr>
              <a:spLocks noChangeShapeType="1"/>
            </p:cNvSpPr>
            <p:nvPr/>
          </p:nvSpPr>
          <p:spPr bwMode="auto">
            <a:xfrm flipH="1">
              <a:off x="5472113" y="4043363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1" name="Line 32"/>
            <p:cNvSpPr>
              <a:spLocks noChangeShapeType="1"/>
            </p:cNvSpPr>
            <p:nvPr/>
          </p:nvSpPr>
          <p:spPr bwMode="auto">
            <a:xfrm flipH="1">
              <a:off x="5472113" y="4460875"/>
              <a:ext cx="49212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2" name="Freeform 33"/>
            <p:cNvSpPr>
              <a:spLocks/>
            </p:cNvSpPr>
            <p:nvPr/>
          </p:nvSpPr>
          <p:spPr bwMode="auto">
            <a:xfrm>
              <a:off x="5521325" y="5019675"/>
              <a:ext cx="212725" cy="63500"/>
            </a:xfrm>
            <a:custGeom>
              <a:avLst/>
              <a:gdLst>
                <a:gd name="T0" fmla="*/ 48397783 w 935"/>
                <a:gd name="T1" fmla="*/ 14349641 h 281"/>
                <a:gd name="T2" fmla="*/ 48397783 w 935"/>
                <a:gd name="T3" fmla="*/ 0 h 281"/>
                <a:gd name="T4" fmla="*/ 0 w 935"/>
                <a:gd name="T5" fmla="*/ 0 h 281"/>
                <a:gd name="T6" fmla="*/ 0 60000 65536"/>
                <a:gd name="T7" fmla="*/ 0 60000 65536"/>
                <a:gd name="T8" fmla="*/ 0 60000 65536"/>
                <a:gd name="T9" fmla="*/ 0 w 935"/>
                <a:gd name="T10" fmla="*/ 0 h 281"/>
                <a:gd name="T11" fmla="*/ 935 w 935"/>
                <a:gd name="T12" fmla="*/ 281 h 2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35" h="281">
                  <a:moveTo>
                    <a:pt x="935" y="281"/>
                  </a:moveTo>
                  <a:lnTo>
                    <a:pt x="935" y="0"/>
                  </a:lnTo>
                  <a:lnTo>
                    <a:pt x="0" y="0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3" name="Line 34"/>
            <p:cNvSpPr>
              <a:spLocks noChangeShapeType="1"/>
            </p:cNvSpPr>
            <p:nvPr/>
          </p:nvSpPr>
          <p:spPr bwMode="auto">
            <a:xfrm flipV="1">
              <a:off x="61976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4" name="Line 35"/>
            <p:cNvSpPr>
              <a:spLocks noChangeShapeType="1"/>
            </p:cNvSpPr>
            <p:nvPr/>
          </p:nvSpPr>
          <p:spPr bwMode="auto">
            <a:xfrm>
              <a:off x="5521325" y="4460875"/>
              <a:ext cx="0" cy="5588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5" name="Line 56"/>
            <p:cNvSpPr>
              <a:spLocks noChangeShapeType="1"/>
            </p:cNvSpPr>
            <p:nvPr/>
          </p:nvSpPr>
          <p:spPr bwMode="auto">
            <a:xfrm flipV="1">
              <a:off x="7586663" y="2286000"/>
              <a:ext cx="0" cy="273367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89" name="Rectangle 92"/>
            <p:cNvSpPr>
              <a:spLocks noChangeArrowheads="1"/>
            </p:cNvSpPr>
            <p:nvPr/>
          </p:nvSpPr>
          <p:spPr bwMode="auto">
            <a:xfrm>
              <a:off x="6126163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7590" name="Rectangle 93"/>
            <p:cNvSpPr>
              <a:spLocks noChangeArrowheads="1"/>
            </p:cNvSpPr>
            <p:nvPr/>
          </p:nvSpPr>
          <p:spPr bwMode="auto">
            <a:xfrm>
              <a:off x="5691188" y="5103813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7591" name="Rectangle 94"/>
            <p:cNvSpPr>
              <a:spLocks noChangeArrowheads="1"/>
            </p:cNvSpPr>
            <p:nvPr/>
          </p:nvSpPr>
          <p:spPr bwMode="auto">
            <a:xfrm>
              <a:off x="6588125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7592" name="Rectangle 95"/>
            <p:cNvSpPr>
              <a:spLocks noChangeArrowheads="1"/>
            </p:cNvSpPr>
            <p:nvPr/>
          </p:nvSpPr>
          <p:spPr bwMode="auto">
            <a:xfrm>
              <a:off x="6897688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7593" name="Rectangle 96"/>
            <p:cNvSpPr>
              <a:spLocks noChangeArrowheads="1"/>
            </p:cNvSpPr>
            <p:nvPr/>
          </p:nvSpPr>
          <p:spPr bwMode="auto">
            <a:xfrm>
              <a:off x="7205663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7594" name="Rectangle 97"/>
            <p:cNvSpPr>
              <a:spLocks noChangeArrowheads="1"/>
            </p:cNvSpPr>
            <p:nvPr/>
          </p:nvSpPr>
          <p:spPr bwMode="auto">
            <a:xfrm>
              <a:off x="7515225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7595" name="Rectangle 99"/>
            <p:cNvSpPr>
              <a:spLocks noChangeArrowheads="1"/>
            </p:cNvSpPr>
            <p:nvPr/>
          </p:nvSpPr>
          <p:spPr bwMode="auto">
            <a:xfrm>
              <a:off x="611822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7596" name="Rectangle 100"/>
            <p:cNvSpPr>
              <a:spLocks noChangeArrowheads="1"/>
            </p:cNvSpPr>
            <p:nvPr/>
          </p:nvSpPr>
          <p:spPr bwMode="auto">
            <a:xfrm>
              <a:off x="611822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7597" name="Rectangle 101"/>
            <p:cNvSpPr>
              <a:spLocks noChangeArrowheads="1"/>
            </p:cNvSpPr>
            <p:nvPr/>
          </p:nvSpPr>
          <p:spPr bwMode="auto">
            <a:xfrm>
              <a:off x="611822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7598" name="Rectangle 102"/>
            <p:cNvSpPr>
              <a:spLocks noChangeArrowheads="1"/>
            </p:cNvSpPr>
            <p:nvPr/>
          </p:nvSpPr>
          <p:spPr bwMode="auto">
            <a:xfrm>
              <a:off x="5656263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7599" name="Rectangle 103"/>
            <p:cNvSpPr>
              <a:spLocks noChangeArrowheads="1"/>
            </p:cNvSpPr>
            <p:nvPr/>
          </p:nvSpPr>
          <p:spPr bwMode="auto">
            <a:xfrm>
              <a:off x="5656263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7600" name="Rectangle 104"/>
            <p:cNvSpPr>
              <a:spLocks noChangeArrowheads="1"/>
            </p:cNvSpPr>
            <p:nvPr/>
          </p:nvSpPr>
          <p:spPr bwMode="auto">
            <a:xfrm>
              <a:off x="5656263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7601" name="Rectangle 105"/>
            <p:cNvSpPr>
              <a:spLocks noChangeArrowheads="1"/>
            </p:cNvSpPr>
            <p:nvPr/>
          </p:nvSpPr>
          <p:spPr bwMode="auto">
            <a:xfrm>
              <a:off x="65817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7602" name="Rectangle 106"/>
            <p:cNvSpPr>
              <a:spLocks noChangeArrowheads="1"/>
            </p:cNvSpPr>
            <p:nvPr/>
          </p:nvSpPr>
          <p:spPr bwMode="auto">
            <a:xfrm>
              <a:off x="65817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7603" name="Rectangle 107"/>
            <p:cNvSpPr>
              <a:spLocks noChangeArrowheads="1"/>
            </p:cNvSpPr>
            <p:nvPr/>
          </p:nvSpPr>
          <p:spPr bwMode="auto">
            <a:xfrm>
              <a:off x="65817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7604" name="Rectangle 108"/>
            <p:cNvSpPr>
              <a:spLocks noChangeArrowheads="1"/>
            </p:cNvSpPr>
            <p:nvPr/>
          </p:nvSpPr>
          <p:spPr bwMode="auto">
            <a:xfrm>
              <a:off x="7507288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7605" name="Rectangle 109"/>
            <p:cNvSpPr>
              <a:spLocks noChangeArrowheads="1"/>
            </p:cNvSpPr>
            <p:nvPr/>
          </p:nvSpPr>
          <p:spPr bwMode="auto">
            <a:xfrm>
              <a:off x="7507288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7606" name="Rectangle 110"/>
            <p:cNvSpPr>
              <a:spLocks noChangeArrowheads="1"/>
            </p:cNvSpPr>
            <p:nvPr/>
          </p:nvSpPr>
          <p:spPr bwMode="auto">
            <a:xfrm>
              <a:off x="7507288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7607" name="Rectangle 111"/>
            <p:cNvSpPr>
              <a:spLocks noChangeArrowheads="1"/>
            </p:cNvSpPr>
            <p:nvPr/>
          </p:nvSpPr>
          <p:spPr bwMode="auto">
            <a:xfrm>
              <a:off x="8434388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471</a:t>
              </a:r>
            </a:p>
          </p:txBody>
        </p:sp>
        <p:sp>
          <p:nvSpPr>
            <p:cNvPr id="17608" name="Rectangle 112"/>
            <p:cNvSpPr>
              <a:spLocks noChangeArrowheads="1"/>
            </p:cNvSpPr>
            <p:nvPr/>
          </p:nvSpPr>
          <p:spPr bwMode="auto">
            <a:xfrm>
              <a:off x="8434388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483</a:t>
              </a:r>
            </a:p>
          </p:txBody>
        </p:sp>
        <p:sp>
          <p:nvSpPr>
            <p:cNvPr id="17609" name="Rectangle 113"/>
            <p:cNvSpPr>
              <a:spLocks noChangeArrowheads="1"/>
            </p:cNvSpPr>
            <p:nvPr/>
          </p:nvSpPr>
          <p:spPr bwMode="auto">
            <a:xfrm>
              <a:off x="8434388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468</a:t>
              </a:r>
            </a:p>
          </p:txBody>
        </p:sp>
        <p:sp>
          <p:nvSpPr>
            <p:cNvPr id="17610" name="Rectangle 114"/>
            <p:cNvSpPr>
              <a:spLocks noChangeArrowheads="1"/>
            </p:cNvSpPr>
            <p:nvPr/>
          </p:nvSpPr>
          <p:spPr bwMode="auto">
            <a:xfrm>
              <a:off x="5153025" y="5708650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7611" name="Rectangle 115"/>
            <p:cNvSpPr>
              <a:spLocks noChangeArrowheads="1"/>
            </p:cNvSpPr>
            <p:nvPr/>
          </p:nvSpPr>
          <p:spPr bwMode="auto">
            <a:xfrm>
              <a:off x="5202238" y="5851525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7612" name="Rectangle 116"/>
            <p:cNvSpPr>
              <a:spLocks noChangeArrowheads="1"/>
            </p:cNvSpPr>
            <p:nvPr/>
          </p:nvSpPr>
          <p:spPr bwMode="auto">
            <a:xfrm>
              <a:off x="5141913" y="5994400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7613" name="Rectangle 117"/>
            <p:cNvSpPr>
              <a:spLocks noChangeArrowheads="1"/>
            </p:cNvSpPr>
            <p:nvPr/>
          </p:nvSpPr>
          <p:spPr bwMode="auto">
            <a:xfrm>
              <a:off x="4700057" y="5527675"/>
              <a:ext cx="16245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 b="1">
                  <a:solidFill>
                    <a:srgbClr val="000066"/>
                  </a:solidFill>
                </a:rPr>
                <a:t>Participants contribuant, n</a:t>
              </a:r>
            </a:p>
          </p:txBody>
        </p:sp>
        <p:sp>
          <p:nvSpPr>
            <p:cNvPr id="17614" name="Rectangle 122"/>
            <p:cNvSpPr>
              <a:spLocks noChangeArrowheads="1"/>
            </p:cNvSpPr>
            <p:nvPr/>
          </p:nvSpPr>
          <p:spPr bwMode="auto">
            <a:xfrm>
              <a:off x="5254154" y="4381500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0,0</a:t>
              </a:r>
            </a:p>
          </p:txBody>
        </p:sp>
        <p:sp>
          <p:nvSpPr>
            <p:cNvPr id="17615" name="Rectangle 123"/>
            <p:cNvSpPr>
              <a:spLocks noChangeArrowheads="1"/>
            </p:cNvSpPr>
            <p:nvPr/>
          </p:nvSpPr>
          <p:spPr bwMode="auto">
            <a:xfrm>
              <a:off x="5254154" y="2301875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1,0</a:t>
              </a:r>
            </a:p>
          </p:txBody>
        </p:sp>
        <p:sp>
          <p:nvSpPr>
            <p:cNvPr id="17616" name="Rectangle 124"/>
            <p:cNvSpPr>
              <a:spLocks noChangeArrowheads="1"/>
            </p:cNvSpPr>
            <p:nvPr/>
          </p:nvSpPr>
          <p:spPr bwMode="auto">
            <a:xfrm>
              <a:off x="5254154" y="2717800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0,8</a:t>
              </a:r>
            </a:p>
          </p:txBody>
        </p:sp>
        <p:sp>
          <p:nvSpPr>
            <p:cNvPr id="17617" name="Rectangle 125"/>
            <p:cNvSpPr>
              <a:spLocks noChangeArrowheads="1"/>
            </p:cNvSpPr>
            <p:nvPr/>
          </p:nvSpPr>
          <p:spPr bwMode="auto">
            <a:xfrm>
              <a:off x="5254154" y="3133725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0,6</a:t>
              </a:r>
            </a:p>
          </p:txBody>
        </p:sp>
        <p:sp>
          <p:nvSpPr>
            <p:cNvPr id="17618" name="Rectangle 126"/>
            <p:cNvSpPr>
              <a:spLocks noChangeArrowheads="1"/>
            </p:cNvSpPr>
            <p:nvPr/>
          </p:nvSpPr>
          <p:spPr bwMode="auto">
            <a:xfrm>
              <a:off x="5252889" y="35496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0,4</a:t>
              </a:r>
            </a:p>
          </p:txBody>
        </p:sp>
        <p:sp>
          <p:nvSpPr>
            <p:cNvPr id="17619" name="Rectangle 127"/>
            <p:cNvSpPr>
              <a:spLocks noChangeArrowheads="1"/>
            </p:cNvSpPr>
            <p:nvPr/>
          </p:nvSpPr>
          <p:spPr bwMode="auto">
            <a:xfrm>
              <a:off x="5254154" y="3963988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0,2</a:t>
              </a:r>
            </a:p>
          </p:txBody>
        </p:sp>
        <p:sp>
          <p:nvSpPr>
            <p:cNvPr id="17620" name="Rectangle 128"/>
            <p:cNvSpPr>
              <a:spLocks noChangeArrowheads="1"/>
            </p:cNvSpPr>
            <p:nvPr/>
          </p:nvSpPr>
          <p:spPr bwMode="auto">
            <a:xfrm>
              <a:off x="7947025" y="5103813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7621" name="Rectangle 129"/>
            <p:cNvSpPr>
              <a:spLocks noChangeArrowheads="1"/>
            </p:cNvSpPr>
            <p:nvPr/>
          </p:nvSpPr>
          <p:spPr bwMode="auto">
            <a:xfrm>
              <a:off x="8410575" y="5103813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7625" name="Line 220"/>
            <p:cNvSpPr>
              <a:spLocks noChangeShapeType="1"/>
            </p:cNvSpPr>
            <p:nvPr/>
          </p:nvSpPr>
          <p:spPr bwMode="auto">
            <a:xfrm>
              <a:off x="8543925" y="290195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26" name="Line 221"/>
            <p:cNvSpPr>
              <a:spLocks noChangeShapeType="1"/>
            </p:cNvSpPr>
            <p:nvPr/>
          </p:nvSpPr>
          <p:spPr bwMode="auto">
            <a:xfrm>
              <a:off x="8486775" y="290195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27" name="Freeform 222"/>
            <p:cNvSpPr>
              <a:spLocks/>
            </p:cNvSpPr>
            <p:nvPr/>
          </p:nvSpPr>
          <p:spPr bwMode="auto">
            <a:xfrm>
              <a:off x="8543925" y="2901950"/>
              <a:ext cx="0" cy="138113"/>
            </a:xfrm>
            <a:custGeom>
              <a:avLst/>
              <a:gdLst>
                <a:gd name="T0" fmla="*/ 0 h 605"/>
                <a:gd name="T1" fmla="*/ 16676746 h 605"/>
                <a:gd name="T2" fmla="*/ 31529259 h 605"/>
                <a:gd name="T3" fmla="*/ 0 60000 65536"/>
                <a:gd name="T4" fmla="*/ 0 60000 65536"/>
                <a:gd name="T5" fmla="*/ 0 60000 65536"/>
                <a:gd name="T6" fmla="*/ 0 h 605"/>
                <a:gd name="T7" fmla="*/ 605 h 605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605">
                  <a:moveTo>
                    <a:pt x="0" y="0"/>
                  </a:moveTo>
                  <a:lnTo>
                    <a:pt x="0" y="320"/>
                  </a:lnTo>
                  <a:lnTo>
                    <a:pt x="0" y="605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28" name="Freeform 223"/>
            <p:cNvSpPr>
              <a:spLocks/>
            </p:cNvSpPr>
            <p:nvPr/>
          </p:nvSpPr>
          <p:spPr bwMode="auto">
            <a:xfrm>
              <a:off x="6176963" y="2900363"/>
              <a:ext cx="57150" cy="0"/>
            </a:xfrm>
            <a:custGeom>
              <a:avLst/>
              <a:gdLst>
                <a:gd name="T0" fmla="*/ 12960804 w 252"/>
                <a:gd name="T1" fmla="*/ 3548743 w 252"/>
                <a:gd name="T2" fmla="*/ 0 w 252"/>
                <a:gd name="T3" fmla="*/ 0 60000 65536"/>
                <a:gd name="T4" fmla="*/ 0 60000 65536"/>
                <a:gd name="T5" fmla="*/ 0 60000 65536"/>
                <a:gd name="T6" fmla="*/ 0 w 252"/>
                <a:gd name="T7" fmla="*/ 252 w 252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252">
                  <a:moveTo>
                    <a:pt x="252" y="0"/>
                  </a:moveTo>
                  <a:lnTo>
                    <a:pt x="6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29" name="Freeform 224"/>
            <p:cNvSpPr>
              <a:spLocks/>
            </p:cNvSpPr>
            <p:nvPr/>
          </p:nvSpPr>
          <p:spPr bwMode="auto">
            <a:xfrm>
              <a:off x="7620000" y="2857500"/>
              <a:ext cx="0" cy="128588"/>
            </a:xfrm>
            <a:custGeom>
              <a:avLst/>
              <a:gdLst>
                <a:gd name="T0" fmla="*/ 29162029 h 567"/>
                <a:gd name="T1" fmla="*/ 15583868 h 567"/>
                <a:gd name="T2" fmla="*/ 0 h 567"/>
                <a:gd name="T3" fmla="*/ 0 60000 65536"/>
                <a:gd name="T4" fmla="*/ 0 60000 65536"/>
                <a:gd name="T5" fmla="*/ 0 60000 65536"/>
                <a:gd name="T6" fmla="*/ 0 h 567"/>
                <a:gd name="T7" fmla="*/ 567 h 56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67">
                  <a:moveTo>
                    <a:pt x="0" y="567"/>
                  </a:move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0" name="Line 225"/>
            <p:cNvSpPr>
              <a:spLocks noChangeShapeType="1"/>
            </p:cNvSpPr>
            <p:nvPr/>
          </p:nvSpPr>
          <p:spPr bwMode="auto">
            <a:xfrm>
              <a:off x="7620000" y="285750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1" name="Line 226"/>
            <p:cNvSpPr>
              <a:spLocks noChangeShapeType="1"/>
            </p:cNvSpPr>
            <p:nvPr/>
          </p:nvSpPr>
          <p:spPr bwMode="auto">
            <a:xfrm flipH="1">
              <a:off x="7620000" y="2986088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2" name="Line 227"/>
            <p:cNvSpPr>
              <a:spLocks noChangeShapeType="1"/>
            </p:cNvSpPr>
            <p:nvPr/>
          </p:nvSpPr>
          <p:spPr bwMode="auto">
            <a:xfrm>
              <a:off x="8486775" y="3040063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3" name="Line 228"/>
            <p:cNvSpPr>
              <a:spLocks noChangeShapeType="1"/>
            </p:cNvSpPr>
            <p:nvPr/>
          </p:nvSpPr>
          <p:spPr bwMode="auto">
            <a:xfrm>
              <a:off x="8543925" y="3040063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4" name="Line 229"/>
            <p:cNvSpPr>
              <a:spLocks noChangeShapeType="1"/>
            </p:cNvSpPr>
            <p:nvPr/>
          </p:nvSpPr>
          <p:spPr bwMode="auto">
            <a:xfrm>
              <a:off x="663416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5" name="Freeform 230"/>
            <p:cNvSpPr>
              <a:spLocks/>
            </p:cNvSpPr>
            <p:nvPr/>
          </p:nvSpPr>
          <p:spPr bwMode="auto">
            <a:xfrm>
              <a:off x="6691313" y="2771775"/>
              <a:ext cx="0" cy="127000"/>
            </a:xfrm>
            <a:custGeom>
              <a:avLst/>
              <a:gdLst>
                <a:gd name="T0" fmla="*/ 0 h 563"/>
                <a:gd name="T1" fmla="*/ 17148383 h 563"/>
                <a:gd name="T2" fmla="*/ 28648307 h 563"/>
                <a:gd name="T3" fmla="*/ 0 60000 65536"/>
                <a:gd name="T4" fmla="*/ 0 60000 65536"/>
                <a:gd name="T5" fmla="*/ 0 60000 65536"/>
                <a:gd name="T6" fmla="*/ 0 h 563"/>
                <a:gd name="T7" fmla="*/ 563 h 563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63">
                  <a:moveTo>
                    <a:pt x="0" y="0"/>
                  </a:moveTo>
                  <a:lnTo>
                    <a:pt x="0" y="337"/>
                  </a:lnTo>
                  <a:lnTo>
                    <a:pt x="0" y="563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6" name="Line 231"/>
            <p:cNvSpPr>
              <a:spLocks noChangeShapeType="1"/>
            </p:cNvSpPr>
            <p:nvPr/>
          </p:nvSpPr>
          <p:spPr bwMode="auto">
            <a:xfrm>
              <a:off x="6634163" y="2898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7" name="Line 232"/>
            <p:cNvSpPr>
              <a:spLocks noChangeShapeType="1"/>
            </p:cNvSpPr>
            <p:nvPr/>
          </p:nvSpPr>
          <p:spPr bwMode="auto">
            <a:xfrm>
              <a:off x="669131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8" name="Line 233"/>
            <p:cNvSpPr>
              <a:spLocks noChangeShapeType="1"/>
            </p:cNvSpPr>
            <p:nvPr/>
          </p:nvSpPr>
          <p:spPr bwMode="auto">
            <a:xfrm flipH="1">
              <a:off x="6691313" y="2898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39" name="Line 234"/>
            <p:cNvSpPr>
              <a:spLocks noChangeShapeType="1"/>
            </p:cNvSpPr>
            <p:nvPr/>
          </p:nvSpPr>
          <p:spPr bwMode="auto">
            <a:xfrm>
              <a:off x="7562850" y="2857500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0" name="Line 235"/>
            <p:cNvSpPr>
              <a:spLocks noChangeShapeType="1"/>
            </p:cNvSpPr>
            <p:nvPr/>
          </p:nvSpPr>
          <p:spPr bwMode="auto">
            <a:xfrm flipH="1">
              <a:off x="7562850" y="2986088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1" name="Line 236"/>
            <p:cNvSpPr>
              <a:spLocks noChangeShapeType="1"/>
            </p:cNvSpPr>
            <p:nvPr/>
          </p:nvSpPr>
          <p:spPr bwMode="auto">
            <a:xfrm>
              <a:off x="623411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2" name="Freeform 237"/>
            <p:cNvSpPr>
              <a:spLocks/>
            </p:cNvSpPr>
            <p:nvPr/>
          </p:nvSpPr>
          <p:spPr bwMode="auto">
            <a:xfrm>
              <a:off x="6234113" y="2771775"/>
              <a:ext cx="0" cy="128588"/>
            </a:xfrm>
            <a:custGeom>
              <a:avLst/>
              <a:gdLst>
                <a:gd name="T0" fmla="*/ 29008545 h 570"/>
                <a:gd name="T1" fmla="*/ 14046319 h 570"/>
                <a:gd name="T2" fmla="*/ 0 h 570"/>
                <a:gd name="T3" fmla="*/ 0 60000 65536"/>
                <a:gd name="T4" fmla="*/ 0 60000 65536"/>
                <a:gd name="T5" fmla="*/ 0 60000 65536"/>
                <a:gd name="T6" fmla="*/ 0 h 570"/>
                <a:gd name="T7" fmla="*/ 570 h 570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70">
                  <a:moveTo>
                    <a:pt x="0" y="570"/>
                  </a:moveTo>
                  <a:lnTo>
                    <a:pt x="0" y="276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3" name="Line 238"/>
            <p:cNvSpPr>
              <a:spLocks noChangeShapeType="1"/>
            </p:cNvSpPr>
            <p:nvPr/>
          </p:nvSpPr>
          <p:spPr bwMode="auto">
            <a:xfrm>
              <a:off x="6176963" y="27717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4" name="Line 239"/>
            <p:cNvSpPr>
              <a:spLocks noChangeShapeType="1"/>
            </p:cNvSpPr>
            <p:nvPr/>
          </p:nvSpPr>
          <p:spPr bwMode="auto">
            <a:xfrm flipH="1">
              <a:off x="6234113" y="2900363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5" name="Freeform 240"/>
            <p:cNvSpPr>
              <a:spLocks/>
            </p:cNvSpPr>
            <p:nvPr/>
          </p:nvSpPr>
          <p:spPr bwMode="auto">
            <a:xfrm>
              <a:off x="5695950" y="2833688"/>
              <a:ext cx="2847975" cy="1633537"/>
            </a:xfrm>
            <a:custGeom>
              <a:avLst/>
              <a:gdLst>
                <a:gd name="T0" fmla="*/ 0 w 12553"/>
                <a:gd name="T1" fmla="*/ 370617114 h 7200"/>
                <a:gd name="T2" fmla="*/ 15133088 w 12553"/>
                <a:gd name="T3" fmla="*/ 370617114 h 7200"/>
                <a:gd name="T4" fmla="*/ 35825092 w 12553"/>
                <a:gd name="T5" fmla="*/ 314561400 h 7200"/>
                <a:gd name="T6" fmla="*/ 87555097 w 12553"/>
                <a:gd name="T7" fmla="*/ 55232154 h 7200"/>
                <a:gd name="T8" fmla="*/ 112622397 w 12553"/>
                <a:gd name="T9" fmla="*/ 15133589 h 7200"/>
                <a:gd name="T10" fmla="*/ 122041862 w 12553"/>
                <a:gd name="T11" fmla="*/ 0 h 7200"/>
                <a:gd name="T12" fmla="*/ 172536513 w 12553"/>
                <a:gd name="T13" fmla="*/ 3140021 h 7200"/>
                <a:gd name="T14" fmla="*/ 225759348 w 12553"/>
                <a:gd name="T15" fmla="*/ 3140021 h 7200"/>
                <a:gd name="T16" fmla="*/ 368441932 w 12553"/>
                <a:gd name="T17" fmla="*/ 15751156 h 7200"/>
                <a:gd name="T18" fmla="*/ 436540344 w 12553"/>
                <a:gd name="T19" fmla="*/ 20795835 h 7200"/>
                <a:gd name="T20" fmla="*/ 577781642 w 12553"/>
                <a:gd name="T21" fmla="*/ 27230154 h 7200"/>
                <a:gd name="T22" fmla="*/ 646137105 w 12553"/>
                <a:gd name="T23" fmla="*/ 31862825 h 72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553"/>
                <a:gd name="T37" fmla="*/ 0 h 7200"/>
                <a:gd name="T38" fmla="*/ 12553 w 12553"/>
                <a:gd name="T39" fmla="*/ 7200 h 72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553" h="7200">
                  <a:moveTo>
                    <a:pt x="0" y="7200"/>
                  </a:moveTo>
                  <a:lnTo>
                    <a:pt x="294" y="7200"/>
                  </a:lnTo>
                  <a:lnTo>
                    <a:pt x="696" y="6111"/>
                  </a:lnTo>
                  <a:lnTo>
                    <a:pt x="1701" y="1073"/>
                  </a:lnTo>
                  <a:lnTo>
                    <a:pt x="2188" y="294"/>
                  </a:lnTo>
                  <a:lnTo>
                    <a:pt x="2371" y="0"/>
                  </a:lnTo>
                  <a:lnTo>
                    <a:pt x="3352" y="61"/>
                  </a:lnTo>
                  <a:lnTo>
                    <a:pt x="4386" y="61"/>
                  </a:lnTo>
                  <a:lnTo>
                    <a:pt x="7158" y="306"/>
                  </a:lnTo>
                  <a:lnTo>
                    <a:pt x="8481" y="404"/>
                  </a:lnTo>
                  <a:lnTo>
                    <a:pt x="11225" y="529"/>
                  </a:lnTo>
                  <a:lnTo>
                    <a:pt x="12553" y="619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6" name="Freeform 241"/>
            <p:cNvSpPr>
              <a:spLocks/>
            </p:cNvSpPr>
            <p:nvPr/>
          </p:nvSpPr>
          <p:spPr bwMode="auto">
            <a:xfrm>
              <a:off x="5734050" y="4430713"/>
              <a:ext cx="58738" cy="73025"/>
            </a:xfrm>
            <a:custGeom>
              <a:avLst/>
              <a:gdLst>
                <a:gd name="T0" fmla="*/ 977228 w 259"/>
                <a:gd name="T1" fmla="*/ 3714599 h 317"/>
                <a:gd name="T2" fmla="*/ 102962 w 259"/>
                <a:gd name="T3" fmla="*/ 6686509 h 317"/>
                <a:gd name="T4" fmla="*/ 0 w 259"/>
                <a:gd name="T5" fmla="*/ 9180648 h 317"/>
                <a:gd name="T6" fmla="*/ 205696 w 259"/>
                <a:gd name="T7" fmla="*/ 10719471 h 317"/>
                <a:gd name="T8" fmla="*/ 617089 w 259"/>
                <a:gd name="T9" fmla="*/ 12205310 h 317"/>
                <a:gd name="T10" fmla="*/ 1388621 w 259"/>
                <a:gd name="T11" fmla="*/ 13531969 h 317"/>
                <a:gd name="T12" fmla="*/ 2314368 w 259"/>
                <a:gd name="T13" fmla="*/ 14805644 h 317"/>
                <a:gd name="T14" fmla="*/ 4011647 w 259"/>
                <a:gd name="T15" fmla="*/ 16132306 h 317"/>
                <a:gd name="T16" fmla="*/ 5246051 w 259"/>
                <a:gd name="T17" fmla="*/ 16663062 h 317"/>
                <a:gd name="T18" fmla="*/ 6634898 w 259"/>
                <a:gd name="T19" fmla="*/ 16822242 h 317"/>
                <a:gd name="T20" fmla="*/ 6943329 w 259"/>
                <a:gd name="T21" fmla="*/ 16769259 h 317"/>
                <a:gd name="T22" fmla="*/ 7920558 w 259"/>
                <a:gd name="T23" fmla="*/ 16663062 h 317"/>
                <a:gd name="T24" fmla="*/ 9154963 w 259"/>
                <a:gd name="T25" fmla="*/ 16132306 h 317"/>
                <a:gd name="T26" fmla="*/ 9463621 w 259"/>
                <a:gd name="T27" fmla="*/ 15760962 h 317"/>
                <a:gd name="T28" fmla="*/ 9566355 w 259"/>
                <a:gd name="T29" fmla="*/ 15707748 h 317"/>
                <a:gd name="T30" fmla="*/ 10235152 w 259"/>
                <a:gd name="T31" fmla="*/ 15336403 h 317"/>
                <a:gd name="T32" fmla="*/ 10698025 w 259"/>
                <a:gd name="T33" fmla="*/ 14805644 h 317"/>
                <a:gd name="T34" fmla="*/ 11726734 w 259"/>
                <a:gd name="T35" fmla="*/ 13531969 h 317"/>
                <a:gd name="T36" fmla="*/ 12086645 w 259"/>
                <a:gd name="T37" fmla="*/ 12895246 h 317"/>
                <a:gd name="T38" fmla="*/ 12755215 w 259"/>
                <a:gd name="T39" fmla="*/ 11515604 h 317"/>
                <a:gd name="T40" fmla="*/ 13012392 w 259"/>
                <a:gd name="T41" fmla="*/ 10507306 h 317"/>
                <a:gd name="T42" fmla="*/ 13012392 w 259"/>
                <a:gd name="T43" fmla="*/ 10348126 h 317"/>
                <a:gd name="T44" fmla="*/ 13166834 w 259"/>
                <a:gd name="T45" fmla="*/ 9976551 h 317"/>
                <a:gd name="T46" fmla="*/ 13321050 w 259"/>
                <a:gd name="T47" fmla="*/ 8384514 h 317"/>
                <a:gd name="T48" fmla="*/ 13166834 w 259"/>
                <a:gd name="T49" fmla="*/ 6686509 h 317"/>
                <a:gd name="T50" fmla="*/ 12755215 w 259"/>
                <a:gd name="T51" fmla="*/ 5147456 h 317"/>
                <a:gd name="T52" fmla="*/ 11726734 w 259"/>
                <a:gd name="T53" fmla="*/ 3024893 h 317"/>
                <a:gd name="T54" fmla="*/ 10698025 w 259"/>
                <a:gd name="T55" fmla="*/ 1751218 h 317"/>
                <a:gd name="T56" fmla="*/ 9669317 w 259"/>
                <a:gd name="T57" fmla="*/ 849117 h 317"/>
                <a:gd name="T58" fmla="*/ 7920558 w 259"/>
                <a:gd name="T59" fmla="*/ 106197 h 317"/>
                <a:gd name="T60" fmla="*/ 6634898 w 259"/>
                <a:gd name="T61" fmla="*/ 0 h 317"/>
                <a:gd name="T62" fmla="*/ 4011647 w 259"/>
                <a:gd name="T63" fmla="*/ 583739 h 317"/>
                <a:gd name="T64" fmla="*/ 1851494 w 259"/>
                <a:gd name="T65" fmla="*/ 2387941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2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8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1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7" name="Freeform 242"/>
            <p:cNvSpPr>
              <a:spLocks/>
            </p:cNvSpPr>
            <p:nvPr/>
          </p:nvSpPr>
          <p:spPr bwMode="auto">
            <a:xfrm>
              <a:off x="5824538" y="4184650"/>
              <a:ext cx="58737" cy="71438"/>
            </a:xfrm>
            <a:custGeom>
              <a:avLst/>
              <a:gdLst>
                <a:gd name="T0" fmla="*/ 977211 w 259"/>
                <a:gd name="T1" fmla="*/ 3605703 h 317"/>
                <a:gd name="T2" fmla="*/ 102960 w 259"/>
                <a:gd name="T3" fmla="*/ 6449701 h 317"/>
                <a:gd name="T4" fmla="*/ 0 w 259"/>
                <a:gd name="T5" fmla="*/ 8785973 h 317"/>
                <a:gd name="T6" fmla="*/ 205693 w 259"/>
                <a:gd name="T7" fmla="*/ 10309382 h 317"/>
                <a:gd name="T8" fmla="*/ 668559 w 259"/>
                <a:gd name="T9" fmla="*/ 11731381 h 317"/>
                <a:gd name="T10" fmla="*/ 1388597 w 259"/>
                <a:gd name="T11" fmla="*/ 13001038 h 317"/>
                <a:gd name="T12" fmla="*/ 2314328 w 259"/>
                <a:gd name="T13" fmla="*/ 14169061 h 317"/>
                <a:gd name="T14" fmla="*/ 4063058 w 259"/>
                <a:gd name="T15" fmla="*/ 15438722 h 317"/>
                <a:gd name="T16" fmla="*/ 5297442 w 259"/>
                <a:gd name="T17" fmla="*/ 15946675 h 317"/>
                <a:gd name="T18" fmla="*/ 6686038 w 259"/>
                <a:gd name="T19" fmla="*/ 16099016 h 317"/>
                <a:gd name="T20" fmla="*/ 6943211 w 259"/>
                <a:gd name="T21" fmla="*/ 16048311 h 317"/>
                <a:gd name="T22" fmla="*/ 7971677 w 259"/>
                <a:gd name="T23" fmla="*/ 15946675 h 317"/>
                <a:gd name="T24" fmla="*/ 9154807 w 259"/>
                <a:gd name="T25" fmla="*/ 15438722 h 317"/>
                <a:gd name="T26" fmla="*/ 9514713 w 259"/>
                <a:gd name="T27" fmla="*/ 15134040 h 317"/>
                <a:gd name="T28" fmla="*/ 9566193 w 259"/>
                <a:gd name="T29" fmla="*/ 15083335 h 317"/>
                <a:gd name="T30" fmla="*/ 10234751 w 259"/>
                <a:gd name="T31" fmla="*/ 14677014 h 317"/>
                <a:gd name="T32" fmla="*/ 10749096 w 259"/>
                <a:gd name="T33" fmla="*/ 14169061 h 317"/>
                <a:gd name="T34" fmla="*/ 11726307 w 259"/>
                <a:gd name="T35" fmla="*/ 13001038 h 317"/>
                <a:gd name="T36" fmla="*/ 12137693 w 259"/>
                <a:gd name="T37" fmla="*/ 12391675 h 317"/>
                <a:gd name="T38" fmla="*/ 12806251 w 259"/>
                <a:gd name="T39" fmla="*/ 11071312 h 317"/>
                <a:gd name="T40" fmla="*/ 13011944 w 259"/>
                <a:gd name="T41" fmla="*/ 10055631 h 317"/>
                <a:gd name="T42" fmla="*/ 13011944 w 259"/>
                <a:gd name="T43" fmla="*/ 9903290 h 317"/>
                <a:gd name="T44" fmla="*/ 13166383 w 259"/>
                <a:gd name="T45" fmla="*/ 9547677 h 317"/>
                <a:gd name="T46" fmla="*/ 13320596 w 259"/>
                <a:gd name="T47" fmla="*/ 8024043 h 317"/>
                <a:gd name="T48" fmla="*/ 13166383 w 259"/>
                <a:gd name="T49" fmla="*/ 6449701 h 317"/>
                <a:gd name="T50" fmla="*/ 12806251 w 259"/>
                <a:gd name="T51" fmla="*/ 4976997 h 317"/>
                <a:gd name="T52" fmla="*/ 11726307 w 259"/>
                <a:gd name="T53" fmla="*/ 2945634 h 317"/>
                <a:gd name="T54" fmla="*/ 10749096 w 259"/>
                <a:gd name="T55" fmla="*/ 1726681 h 317"/>
                <a:gd name="T56" fmla="*/ 9668926 w 259"/>
                <a:gd name="T57" fmla="*/ 812635 h 317"/>
                <a:gd name="T58" fmla="*/ 7971677 w 259"/>
                <a:gd name="T59" fmla="*/ 101636 h 317"/>
                <a:gd name="T60" fmla="*/ 6686038 w 259"/>
                <a:gd name="T61" fmla="*/ 0 h 317"/>
                <a:gd name="T62" fmla="*/ 4063058 w 259"/>
                <a:gd name="T63" fmla="*/ 558659 h 317"/>
                <a:gd name="T64" fmla="*/ 1902943 w 259"/>
                <a:gd name="T65" fmla="*/ 2336045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8" name="Freeform 243"/>
            <p:cNvSpPr>
              <a:spLocks/>
            </p:cNvSpPr>
            <p:nvPr/>
          </p:nvSpPr>
          <p:spPr bwMode="auto">
            <a:xfrm>
              <a:off x="5907088" y="3783013"/>
              <a:ext cx="58737" cy="73025"/>
            </a:xfrm>
            <a:custGeom>
              <a:avLst/>
              <a:gdLst>
                <a:gd name="T0" fmla="*/ 1020668 w 260"/>
                <a:gd name="T1" fmla="*/ 3767813 h 317"/>
                <a:gd name="T2" fmla="*/ 102112 w 260"/>
                <a:gd name="T3" fmla="*/ 6739493 h 317"/>
                <a:gd name="T4" fmla="*/ 0 w 260"/>
                <a:gd name="T5" fmla="*/ 9180648 h 317"/>
                <a:gd name="T6" fmla="*/ 204224 w 260"/>
                <a:gd name="T7" fmla="*/ 10772684 h 317"/>
                <a:gd name="T8" fmla="*/ 663502 w 260"/>
                <a:gd name="T9" fmla="*/ 12258524 h 317"/>
                <a:gd name="T10" fmla="*/ 1378060 w 260"/>
                <a:gd name="T11" fmla="*/ 13585182 h 317"/>
                <a:gd name="T12" fmla="*/ 2296617 w 260"/>
                <a:gd name="T13" fmla="*/ 14805644 h 317"/>
                <a:gd name="T14" fmla="*/ 4031843 w 260"/>
                <a:gd name="T15" fmla="*/ 16132306 h 317"/>
                <a:gd name="T16" fmla="*/ 5256735 w 260"/>
                <a:gd name="T17" fmla="*/ 16663062 h 317"/>
                <a:gd name="T18" fmla="*/ 6634795 w 260"/>
                <a:gd name="T19" fmla="*/ 16822242 h 317"/>
                <a:gd name="T20" fmla="*/ 6889849 w 260"/>
                <a:gd name="T21" fmla="*/ 16769259 h 317"/>
                <a:gd name="T22" fmla="*/ 7910518 w 260"/>
                <a:gd name="T23" fmla="*/ 16663062 h 317"/>
                <a:gd name="T24" fmla="*/ 9135410 w 260"/>
                <a:gd name="T25" fmla="*/ 16132306 h 317"/>
                <a:gd name="T26" fmla="*/ 9441746 w 260"/>
                <a:gd name="T27" fmla="*/ 15813945 h 317"/>
                <a:gd name="T28" fmla="*/ 9492802 w 260"/>
                <a:gd name="T29" fmla="*/ 15760962 h 317"/>
                <a:gd name="T30" fmla="*/ 10156078 w 260"/>
                <a:gd name="T31" fmla="*/ 15336403 h 317"/>
                <a:gd name="T32" fmla="*/ 10666638 w 260"/>
                <a:gd name="T33" fmla="*/ 14805644 h 317"/>
                <a:gd name="T34" fmla="*/ 11636250 w 260"/>
                <a:gd name="T35" fmla="*/ 13585182 h 317"/>
                <a:gd name="T36" fmla="*/ 12044472 w 260"/>
                <a:gd name="T37" fmla="*/ 12948460 h 317"/>
                <a:gd name="T38" fmla="*/ 12707973 w 260"/>
                <a:gd name="T39" fmla="*/ 11568587 h 317"/>
                <a:gd name="T40" fmla="*/ 12912197 w 260"/>
                <a:gd name="T41" fmla="*/ 10507306 h 317"/>
                <a:gd name="T42" fmla="*/ 12912197 w 260"/>
                <a:gd name="T43" fmla="*/ 10348126 h 317"/>
                <a:gd name="T44" fmla="*/ 13065139 w 260"/>
                <a:gd name="T45" fmla="*/ 10029765 h 317"/>
                <a:gd name="T46" fmla="*/ 13269363 w 260"/>
                <a:gd name="T47" fmla="*/ 8384514 h 317"/>
                <a:gd name="T48" fmla="*/ 13065139 w 260"/>
                <a:gd name="T49" fmla="*/ 6739493 h 317"/>
                <a:gd name="T50" fmla="*/ 12707973 w 260"/>
                <a:gd name="T51" fmla="*/ 5200670 h 317"/>
                <a:gd name="T52" fmla="*/ 11636250 w 260"/>
                <a:gd name="T53" fmla="*/ 3077877 h 317"/>
                <a:gd name="T54" fmla="*/ 10666638 w 260"/>
                <a:gd name="T55" fmla="*/ 1804201 h 317"/>
                <a:gd name="T56" fmla="*/ 9594688 w 260"/>
                <a:gd name="T57" fmla="*/ 849117 h 317"/>
                <a:gd name="T58" fmla="*/ 7910518 w 260"/>
                <a:gd name="T59" fmla="*/ 106197 h 317"/>
                <a:gd name="T60" fmla="*/ 6634795 w 260"/>
                <a:gd name="T61" fmla="*/ 0 h 317"/>
                <a:gd name="T62" fmla="*/ 4031843 w 260"/>
                <a:gd name="T63" fmla="*/ 583739 h 317"/>
                <a:gd name="T64" fmla="*/ 1888395 w 260"/>
                <a:gd name="T65" fmla="*/ 2441154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49" name="Freeform 244"/>
            <p:cNvSpPr>
              <a:spLocks/>
            </p:cNvSpPr>
            <p:nvPr/>
          </p:nvSpPr>
          <p:spPr bwMode="auto">
            <a:xfrm>
              <a:off x="6053138" y="3041650"/>
              <a:ext cx="58737" cy="71438"/>
            </a:xfrm>
            <a:custGeom>
              <a:avLst/>
              <a:gdLst>
                <a:gd name="T0" fmla="*/ 977211 w 259"/>
                <a:gd name="T1" fmla="*/ 3605703 h 317"/>
                <a:gd name="T2" fmla="*/ 102960 w 259"/>
                <a:gd name="T3" fmla="*/ 6449701 h 317"/>
                <a:gd name="T4" fmla="*/ 0 w 259"/>
                <a:gd name="T5" fmla="*/ 8785973 h 317"/>
                <a:gd name="T6" fmla="*/ 205693 w 259"/>
                <a:gd name="T7" fmla="*/ 10309382 h 317"/>
                <a:gd name="T8" fmla="*/ 668559 w 259"/>
                <a:gd name="T9" fmla="*/ 11731381 h 317"/>
                <a:gd name="T10" fmla="*/ 1388597 w 259"/>
                <a:gd name="T11" fmla="*/ 13001038 h 317"/>
                <a:gd name="T12" fmla="*/ 2314328 w 259"/>
                <a:gd name="T13" fmla="*/ 14169061 h 317"/>
                <a:gd name="T14" fmla="*/ 4063058 w 259"/>
                <a:gd name="T15" fmla="*/ 15438722 h 317"/>
                <a:gd name="T16" fmla="*/ 5297442 w 259"/>
                <a:gd name="T17" fmla="*/ 15946675 h 317"/>
                <a:gd name="T18" fmla="*/ 6686038 w 259"/>
                <a:gd name="T19" fmla="*/ 16099016 h 317"/>
                <a:gd name="T20" fmla="*/ 6943211 w 259"/>
                <a:gd name="T21" fmla="*/ 16048311 h 317"/>
                <a:gd name="T22" fmla="*/ 7920423 w 259"/>
                <a:gd name="T23" fmla="*/ 15946675 h 317"/>
                <a:gd name="T24" fmla="*/ 9154807 w 259"/>
                <a:gd name="T25" fmla="*/ 15438722 h 317"/>
                <a:gd name="T26" fmla="*/ 9514713 w 259"/>
                <a:gd name="T27" fmla="*/ 15134040 h 317"/>
                <a:gd name="T28" fmla="*/ 9566193 w 259"/>
                <a:gd name="T29" fmla="*/ 15083335 h 317"/>
                <a:gd name="T30" fmla="*/ 10234751 w 259"/>
                <a:gd name="T31" fmla="*/ 14677014 h 317"/>
                <a:gd name="T32" fmla="*/ 10749096 w 259"/>
                <a:gd name="T33" fmla="*/ 14169061 h 317"/>
                <a:gd name="T34" fmla="*/ 11726307 w 259"/>
                <a:gd name="T35" fmla="*/ 13001038 h 317"/>
                <a:gd name="T36" fmla="*/ 12137693 w 259"/>
                <a:gd name="T37" fmla="*/ 12391675 h 317"/>
                <a:gd name="T38" fmla="*/ 12806251 w 259"/>
                <a:gd name="T39" fmla="*/ 11071312 h 317"/>
                <a:gd name="T40" fmla="*/ 13011944 w 259"/>
                <a:gd name="T41" fmla="*/ 10055631 h 317"/>
                <a:gd name="T42" fmla="*/ 13011944 w 259"/>
                <a:gd name="T43" fmla="*/ 9903290 h 317"/>
                <a:gd name="T44" fmla="*/ 13166383 w 259"/>
                <a:gd name="T45" fmla="*/ 9547677 h 317"/>
                <a:gd name="T46" fmla="*/ 13320596 w 259"/>
                <a:gd name="T47" fmla="*/ 8024043 h 317"/>
                <a:gd name="T48" fmla="*/ 13166383 w 259"/>
                <a:gd name="T49" fmla="*/ 6449701 h 317"/>
                <a:gd name="T50" fmla="*/ 12806251 w 259"/>
                <a:gd name="T51" fmla="*/ 4976997 h 317"/>
                <a:gd name="T52" fmla="*/ 11726307 w 259"/>
                <a:gd name="T53" fmla="*/ 2945634 h 317"/>
                <a:gd name="T54" fmla="*/ 10749096 w 259"/>
                <a:gd name="T55" fmla="*/ 1726681 h 317"/>
                <a:gd name="T56" fmla="*/ 9668926 w 259"/>
                <a:gd name="T57" fmla="*/ 812635 h 317"/>
                <a:gd name="T58" fmla="*/ 7920423 w 259"/>
                <a:gd name="T59" fmla="*/ 101636 h 317"/>
                <a:gd name="T60" fmla="*/ 6686038 w 259"/>
                <a:gd name="T61" fmla="*/ 0 h 317"/>
                <a:gd name="T62" fmla="*/ 4063058 w 259"/>
                <a:gd name="T63" fmla="*/ 558659 h 317"/>
                <a:gd name="T64" fmla="*/ 1902943 w 259"/>
                <a:gd name="T65" fmla="*/ 2336045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0" name="Freeform 245"/>
            <p:cNvSpPr>
              <a:spLocks/>
            </p:cNvSpPr>
            <p:nvPr/>
          </p:nvSpPr>
          <p:spPr bwMode="auto">
            <a:xfrm>
              <a:off x="6427788" y="2813050"/>
              <a:ext cx="58737" cy="71438"/>
            </a:xfrm>
            <a:custGeom>
              <a:avLst/>
              <a:gdLst>
                <a:gd name="T0" fmla="*/ 977211 w 259"/>
                <a:gd name="T1" fmla="*/ 3583132 h 318"/>
                <a:gd name="T2" fmla="*/ 102960 w 259"/>
                <a:gd name="T3" fmla="*/ 6409201 h 318"/>
                <a:gd name="T4" fmla="*/ 0 w 259"/>
                <a:gd name="T5" fmla="*/ 8781258 h 318"/>
                <a:gd name="T6" fmla="*/ 205693 w 259"/>
                <a:gd name="T7" fmla="*/ 10244613 h 318"/>
                <a:gd name="T8" fmla="*/ 668559 w 259"/>
                <a:gd name="T9" fmla="*/ 11657872 h 318"/>
                <a:gd name="T10" fmla="*/ 1388597 w 259"/>
                <a:gd name="T11" fmla="*/ 12919493 h 318"/>
                <a:gd name="T12" fmla="*/ 2314328 w 259"/>
                <a:gd name="T13" fmla="*/ 14130569 h 318"/>
                <a:gd name="T14" fmla="*/ 4063058 w 259"/>
                <a:gd name="T15" fmla="*/ 15392419 h 318"/>
                <a:gd name="T16" fmla="*/ 5245962 w 259"/>
                <a:gd name="T17" fmla="*/ 15846432 h 318"/>
                <a:gd name="T18" fmla="*/ 6634558 w 259"/>
                <a:gd name="T19" fmla="*/ 16048390 h 318"/>
                <a:gd name="T20" fmla="*/ 6943211 w 259"/>
                <a:gd name="T21" fmla="*/ 15947523 h 318"/>
                <a:gd name="T22" fmla="*/ 7920423 w 259"/>
                <a:gd name="T23" fmla="*/ 15846432 h 318"/>
                <a:gd name="T24" fmla="*/ 9154807 w 259"/>
                <a:gd name="T25" fmla="*/ 15392419 h 318"/>
                <a:gd name="T26" fmla="*/ 9514713 w 259"/>
                <a:gd name="T27" fmla="*/ 15039048 h 318"/>
                <a:gd name="T28" fmla="*/ 9566193 w 259"/>
                <a:gd name="T29" fmla="*/ 14988502 h 318"/>
                <a:gd name="T30" fmla="*/ 10234751 w 259"/>
                <a:gd name="T31" fmla="*/ 14584807 h 318"/>
                <a:gd name="T32" fmla="*/ 10697616 w 259"/>
                <a:gd name="T33" fmla="*/ 14130569 h 318"/>
                <a:gd name="T34" fmla="*/ 11726307 w 259"/>
                <a:gd name="T35" fmla="*/ 12919493 h 318"/>
                <a:gd name="T36" fmla="*/ 12086213 w 259"/>
                <a:gd name="T37" fmla="*/ 12313843 h 318"/>
                <a:gd name="T38" fmla="*/ 12754771 w 259"/>
                <a:gd name="T39" fmla="*/ 11001676 h 318"/>
                <a:gd name="T40" fmla="*/ 13011944 w 259"/>
                <a:gd name="T41" fmla="*/ 9992334 h 318"/>
                <a:gd name="T42" fmla="*/ 13011944 w 259"/>
                <a:gd name="T43" fmla="*/ 9840921 h 318"/>
                <a:gd name="T44" fmla="*/ 13166383 w 259"/>
                <a:gd name="T45" fmla="*/ 9538096 h 318"/>
                <a:gd name="T46" fmla="*/ 13320596 w 259"/>
                <a:gd name="T47" fmla="*/ 7973649 h 318"/>
                <a:gd name="T48" fmla="*/ 13166383 w 259"/>
                <a:gd name="T49" fmla="*/ 6409201 h 318"/>
                <a:gd name="T50" fmla="*/ 12754771 w 259"/>
                <a:gd name="T51" fmla="*/ 4945621 h 318"/>
                <a:gd name="T52" fmla="*/ 11726307 w 259"/>
                <a:gd name="T53" fmla="*/ 2927161 h 318"/>
                <a:gd name="T54" fmla="*/ 10697616 w 259"/>
                <a:gd name="T55" fmla="*/ 1715860 h 318"/>
                <a:gd name="T56" fmla="*/ 9668926 w 259"/>
                <a:gd name="T57" fmla="*/ 857930 h 318"/>
                <a:gd name="T58" fmla="*/ 7920423 w 259"/>
                <a:gd name="T59" fmla="*/ 151413 h 318"/>
                <a:gd name="T60" fmla="*/ 6634558 w 259"/>
                <a:gd name="T61" fmla="*/ 0 h 318"/>
                <a:gd name="T62" fmla="*/ 4063058 w 259"/>
                <a:gd name="T63" fmla="*/ 555105 h 318"/>
                <a:gd name="T64" fmla="*/ 1851462 w 259"/>
                <a:gd name="T65" fmla="*/ 2321510 h 3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8"/>
                <a:gd name="T101" fmla="*/ 259 w 259"/>
                <a:gd name="T102" fmla="*/ 318 h 3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8">
                  <a:moveTo>
                    <a:pt x="36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5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1" name="Freeform 246"/>
            <p:cNvSpPr>
              <a:spLocks/>
            </p:cNvSpPr>
            <p:nvPr/>
          </p:nvSpPr>
          <p:spPr bwMode="auto">
            <a:xfrm>
              <a:off x="6205538" y="2798763"/>
              <a:ext cx="58737" cy="71437"/>
            </a:xfrm>
            <a:custGeom>
              <a:avLst/>
              <a:gdLst>
                <a:gd name="T0" fmla="*/ 1020668 w 260"/>
                <a:gd name="T1" fmla="*/ 3554948 h 317"/>
                <a:gd name="T2" fmla="*/ 153168 w 260"/>
                <a:gd name="T3" fmla="*/ 6398907 h 317"/>
                <a:gd name="T4" fmla="*/ 0 w 260"/>
                <a:gd name="T5" fmla="*/ 8785624 h 317"/>
                <a:gd name="T6" fmla="*/ 255280 w 260"/>
                <a:gd name="T7" fmla="*/ 10258308 h 317"/>
                <a:gd name="T8" fmla="*/ 663502 w 260"/>
                <a:gd name="T9" fmla="*/ 11680287 h 317"/>
                <a:gd name="T10" fmla="*/ 1378060 w 260"/>
                <a:gd name="T11" fmla="*/ 12949927 h 317"/>
                <a:gd name="T12" fmla="*/ 2347672 w 260"/>
                <a:gd name="T13" fmla="*/ 14168862 h 317"/>
                <a:gd name="T14" fmla="*/ 4031843 w 260"/>
                <a:gd name="T15" fmla="*/ 15438280 h 317"/>
                <a:gd name="T16" fmla="*/ 5256735 w 260"/>
                <a:gd name="T17" fmla="*/ 15946227 h 317"/>
                <a:gd name="T18" fmla="*/ 6634795 w 260"/>
                <a:gd name="T19" fmla="*/ 16098565 h 317"/>
                <a:gd name="T20" fmla="*/ 6940905 w 260"/>
                <a:gd name="T21" fmla="*/ 16047861 h 317"/>
                <a:gd name="T22" fmla="*/ 7910518 w 260"/>
                <a:gd name="T23" fmla="*/ 15946227 h 317"/>
                <a:gd name="T24" fmla="*/ 9135410 w 260"/>
                <a:gd name="T25" fmla="*/ 15438280 h 317"/>
                <a:gd name="T26" fmla="*/ 9441746 w 260"/>
                <a:gd name="T27" fmla="*/ 15082898 h 317"/>
                <a:gd name="T28" fmla="*/ 9492802 w 260"/>
                <a:gd name="T29" fmla="*/ 15032194 h 317"/>
                <a:gd name="T30" fmla="*/ 10156078 w 260"/>
                <a:gd name="T31" fmla="*/ 14676583 h 317"/>
                <a:gd name="T32" fmla="*/ 10666638 w 260"/>
                <a:gd name="T33" fmla="*/ 14168862 h 317"/>
                <a:gd name="T34" fmla="*/ 11687306 w 260"/>
                <a:gd name="T35" fmla="*/ 12949927 h 317"/>
                <a:gd name="T36" fmla="*/ 12044472 w 260"/>
                <a:gd name="T37" fmla="*/ 12340572 h 317"/>
                <a:gd name="T38" fmla="*/ 12707973 w 260"/>
                <a:gd name="T39" fmla="*/ 11020227 h 317"/>
                <a:gd name="T40" fmla="*/ 12963253 w 260"/>
                <a:gd name="T41" fmla="*/ 10055264 h 317"/>
                <a:gd name="T42" fmla="*/ 12963253 w 260"/>
                <a:gd name="T43" fmla="*/ 9902926 h 317"/>
                <a:gd name="T44" fmla="*/ 13116195 w 260"/>
                <a:gd name="T45" fmla="*/ 9547318 h 317"/>
                <a:gd name="T46" fmla="*/ 13269363 w 260"/>
                <a:gd name="T47" fmla="*/ 8023930 h 317"/>
                <a:gd name="T48" fmla="*/ 13116195 w 260"/>
                <a:gd name="T49" fmla="*/ 6398907 h 317"/>
                <a:gd name="T50" fmla="*/ 12707973 w 260"/>
                <a:gd name="T51" fmla="*/ 4925998 h 317"/>
                <a:gd name="T52" fmla="*/ 11687306 w 260"/>
                <a:gd name="T53" fmla="*/ 2894663 h 317"/>
                <a:gd name="T54" fmla="*/ 10666638 w 260"/>
                <a:gd name="T55" fmla="*/ 1675952 h 317"/>
                <a:gd name="T56" fmla="*/ 9645744 w 260"/>
                <a:gd name="T57" fmla="*/ 812624 h 317"/>
                <a:gd name="T58" fmla="*/ 7910518 w 260"/>
                <a:gd name="T59" fmla="*/ 101634 h 317"/>
                <a:gd name="T60" fmla="*/ 6634795 w 260"/>
                <a:gd name="T61" fmla="*/ 0 h 317"/>
                <a:gd name="T62" fmla="*/ 4031843 w 260"/>
                <a:gd name="T63" fmla="*/ 558651 h 317"/>
                <a:gd name="T64" fmla="*/ 1888395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2" name="Freeform 247"/>
            <p:cNvSpPr>
              <a:spLocks/>
            </p:cNvSpPr>
            <p:nvPr/>
          </p:nvSpPr>
          <p:spPr bwMode="auto">
            <a:xfrm>
              <a:off x="6662738" y="2813050"/>
              <a:ext cx="58737" cy="71438"/>
            </a:xfrm>
            <a:custGeom>
              <a:avLst/>
              <a:gdLst>
                <a:gd name="T0" fmla="*/ 977211 w 259"/>
                <a:gd name="T1" fmla="*/ 3583132 h 318"/>
                <a:gd name="T2" fmla="*/ 102960 w 259"/>
                <a:gd name="T3" fmla="*/ 6409201 h 318"/>
                <a:gd name="T4" fmla="*/ 0 w 259"/>
                <a:gd name="T5" fmla="*/ 8781258 h 318"/>
                <a:gd name="T6" fmla="*/ 205693 w 259"/>
                <a:gd name="T7" fmla="*/ 10244613 h 318"/>
                <a:gd name="T8" fmla="*/ 668559 w 259"/>
                <a:gd name="T9" fmla="*/ 11657872 h 318"/>
                <a:gd name="T10" fmla="*/ 1388597 w 259"/>
                <a:gd name="T11" fmla="*/ 12919493 h 318"/>
                <a:gd name="T12" fmla="*/ 2314328 w 259"/>
                <a:gd name="T13" fmla="*/ 14130569 h 318"/>
                <a:gd name="T14" fmla="*/ 4063058 w 259"/>
                <a:gd name="T15" fmla="*/ 15392419 h 318"/>
                <a:gd name="T16" fmla="*/ 5297442 w 259"/>
                <a:gd name="T17" fmla="*/ 15846432 h 318"/>
                <a:gd name="T18" fmla="*/ 6686038 w 259"/>
                <a:gd name="T19" fmla="*/ 16048390 h 318"/>
                <a:gd name="T20" fmla="*/ 6943211 w 259"/>
                <a:gd name="T21" fmla="*/ 15947523 h 318"/>
                <a:gd name="T22" fmla="*/ 7920423 w 259"/>
                <a:gd name="T23" fmla="*/ 15846432 h 318"/>
                <a:gd name="T24" fmla="*/ 9154807 w 259"/>
                <a:gd name="T25" fmla="*/ 15392419 h 318"/>
                <a:gd name="T26" fmla="*/ 9514713 w 259"/>
                <a:gd name="T27" fmla="*/ 15039048 h 318"/>
                <a:gd name="T28" fmla="*/ 9566193 w 259"/>
                <a:gd name="T29" fmla="*/ 14988502 h 318"/>
                <a:gd name="T30" fmla="*/ 10234751 w 259"/>
                <a:gd name="T31" fmla="*/ 14584807 h 318"/>
                <a:gd name="T32" fmla="*/ 10749096 w 259"/>
                <a:gd name="T33" fmla="*/ 14130569 h 318"/>
                <a:gd name="T34" fmla="*/ 11726307 w 259"/>
                <a:gd name="T35" fmla="*/ 12919493 h 318"/>
                <a:gd name="T36" fmla="*/ 12137693 w 259"/>
                <a:gd name="T37" fmla="*/ 12313843 h 318"/>
                <a:gd name="T38" fmla="*/ 12806251 w 259"/>
                <a:gd name="T39" fmla="*/ 11001676 h 318"/>
                <a:gd name="T40" fmla="*/ 13011944 w 259"/>
                <a:gd name="T41" fmla="*/ 9992334 h 318"/>
                <a:gd name="T42" fmla="*/ 13011944 w 259"/>
                <a:gd name="T43" fmla="*/ 9840921 h 318"/>
                <a:gd name="T44" fmla="*/ 13166383 w 259"/>
                <a:gd name="T45" fmla="*/ 9538096 h 318"/>
                <a:gd name="T46" fmla="*/ 13320596 w 259"/>
                <a:gd name="T47" fmla="*/ 7973649 h 318"/>
                <a:gd name="T48" fmla="*/ 13166383 w 259"/>
                <a:gd name="T49" fmla="*/ 6409201 h 318"/>
                <a:gd name="T50" fmla="*/ 12806251 w 259"/>
                <a:gd name="T51" fmla="*/ 4945621 h 318"/>
                <a:gd name="T52" fmla="*/ 11726307 w 259"/>
                <a:gd name="T53" fmla="*/ 2927161 h 318"/>
                <a:gd name="T54" fmla="*/ 10749096 w 259"/>
                <a:gd name="T55" fmla="*/ 1715860 h 318"/>
                <a:gd name="T56" fmla="*/ 9668926 w 259"/>
                <a:gd name="T57" fmla="*/ 857930 h 318"/>
                <a:gd name="T58" fmla="*/ 7920423 w 259"/>
                <a:gd name="T59" fmla="*/ 151413 h 318"/>
                <a:gd name="T60" fmla="*/ 6686038 w 259"/>
                <a:gd name="T61" fmla="*/ 0 h 318"/>
                <a:gd name="T62" fmla="*/ 4063058 w 259"/>
                <a:gd name="T63" fmla="*/ 555105 h 318"/>
                <a:gd name="T64" fmla="*/ 1902943 w 259"/>
                <a:gd name="T65" fmla="*/ 2321510 h 3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8"/>
                <a:gd name="T101" fmla="*/ 259 w 259"/>
                <a:gd name="T102" fmla="*/ 318 h 3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8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5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3" name="Freeform 248"/>
            <p:cNvSpPr>
              <a:spLocks/>
            </p:cNvSpPr>
            <p:nvPr/>
          </p:nvSpPr>
          <p:spPr bwMode="auto">
            <a:xfrm>
              <a:off x="6975475" y="2840038"/>
              <a:ext cx="60325" cy="71437"/>
            </a:xfrm>
            <a:custGeom>
              <a:avLst/>
              <a:gdLst>
                <a:gd name="T0" fmla="*/ 1076569 w 260"/>
                <a:gd name="T1" fmla="*/ 3554948 h 317"/>
                <a:gd name="T2" fmla="*/ 161485 w 260"/>
                <a:gd name="T3" fmla="*/ 6398907 h 317"/>
                <a:gd name="T4" fmla="*/ 0 w 260"/>
                <a:gd name="T5" fmla="*/ 8785624 h 317"/>
                <a:gd name="T6" fmla="*/ 269142 w 260"/>
                <a:gd name="T7" fmla="*/ 10258308 h 317"/>
                <a:gd name="T8" fmla="*/ 699770 w 260"/>
                <a:gd name="T9" fmla="*/ 11680287 h 317"/>
                <a:gd name="T10" fmla="*/ 1453600 w 260"/>
                <a:gd name="T11" fmla="*/ 12949927 h 317"/>
                <a:gd name="T12" fmla="*/ 2476341 w 260"/>
                <a:gd name="T13" fmla="*/ 14168862 h 317"/>
                <a:gd name="T14" fmla="*/ 4252912 w 260"/>
                <a:gd name="T15" fmla="*/ 15438280 h 317"/>
                <a:gd name="T16" fmla="*/ 5544795 w 260"/>
                <a:gd name="T17" fmla="*/ 15946227 h 317"/>
                <a:gd name="T18" fmla="*/ 6998395 w 260"/>
                <a:gd name="T19" fmla="*/ 16098565 h 317"/>
                <a:gd name="T20" fmla="*/ 7321365 w 260"/>
                <a:gd name="T21" fmla="*/ 16047861 h 317"/>
                <a:gd name="T22" fmla="*/ 8344107 w 260"/>
                <a:gd name="T23" fmla="*/ 15946227 h 317"/>
                <a:gd name="T24" fmla="*/ 9635990 w 260"/>
                <a:gd name="T25" fmla="*/ 15438280 h 317"/>
                <a:gd name="T26" fmla="*/ 9959192 w 260"/>
                <a:gd name="T27" fmla="*/ 15082898 h 317"/>
                <a:gd name="T28" fmla="*/ 10013021 w 260"/>
                <a:gd name="T29" fmla="*/ 15032194 h 317"/>
                <a:gd name="T30" fmla="*/ 10712791 w 260"/>
                <a:gd name="T31" fmla="*/ 14676583 h 317"/>
                <a:gd name="T32" fmla="*/ 11251075 w 260"/>
                <a:gd name="T33" fmla="*/ 14168862 h 317"/>
                <a:gd name="T34" fmla="*/ 12327644 w 260"/>
                <a:gd name="T35" fmla="*/ 12949927 h 317"/>
                <a:gd name="T36" fmla="*/ 12704675 w 260"/>
                <a:gd name="T37" fmla="*/ 12340572 h 317"/>
                <a:gd name="T38" fmla="*/ 13404444 w 260"/>
                <a:gd name="T39" fmla="*/ 11020227 h 317"/>
                <a:gd name="T40" fmla="*/ 13619758 w 260"/>
                <a:gd name="T41" fmla="*/ 10055264 h 317"/>
                <a:gd name="T42" fmla="*/ 13619758 w 260"/>
                <a:gd name="T43" fmla="*/ 9902926 h 317"/>
                <a:gd name="T44" fmla="*/ 13835072 w 260"/>
                <a:gd name="T45" fmla="*/ 9547318 h 317"/>
                <a:gd name="T46" fmla="*/ 13996557 w 260"/>
                <a:gd name="T47" fmla="*/ 8023930 h 317"/>
                <a:gd name="T48" fmla="*/ 13835072 w 260"/>
                <a:gd name="T49" fmla="*/ 6398907 h 317"/>
                <a:gd name="T50" fmla="*/ 13404444 w 260"/>
                <a:gd name="T51" fmla="*/ 4925998 h 317"/>
                <a:gd name="T52" fmla="*/ 12327644 w 260"/>
                <a:gd name="T53" fmla="*/ 2894663 h 317"/>
                <a:gd name="T54" fmla="*/ 11251075 w 260"/>
                <a:gd name="T55" fmla="*/ 1675952 h 317"/>
                <a:gd name="T56" fmla="*/ 10174506 w 260"/>
                <a:gd name="T57" fmla="*/ 812624 h 317"/>
                <a:gd name="T58" fmla="*/ 8344107 w 260"/>
                <a:gd name="T59" fmla="*/ 101634 h 317"/>
                <a:gd name="T60" fmla="*/ 6998395 w 260"/>
                <a:gd name="T61" fmla="*/ 0 h 317"/>
                <a:gd name="T62" fmla="*/ 4252912 w 260"/>
                <a:gd name="T63" fmla="*/ 558651 h 317"/>
                <a:gd name="T64" fmla="*/ 1991885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4" name="Freeform 249"/>
            <p:cNvSpPr>
              <a:spLocks/>
            </p:cNvSpPr>
            <p:nvPr/>
          </p:nvSpPr>
          <p:spPr bwMode="auto">
            <a:xfrm>
              <a:off x="7289800" y="2867025"/>
              <a:ext cx="60325" cy="73025"/>
            </a:xfrm>
            <a:custGeom>
              <a:avLst/>
              <a:gdLst>
                <a:gd name="T0" fmla="*/ 1022741 w 260"/>
                <a:gd name="T1" fmla="*/ 3714599 h 317"/>
                <a:gd name="T2" fmla="*/ 107657 w 260"/>
                <a:gd name="T3" fmla="*/ 6739493 h 317"/>
                <a:gd name="T4" fmla="*/ 0 w 260"/>
                <a:gd name="T5" fmla="*/ 9180648 h 317"/>
                <a:gd name="T6" fmla="*/ 215314 w 260"/>
                <a:gd name="T7" fmla="*/ 10719471 h 317"/>
                <a:gd name="T8" fmla="*/ 699770 w 260"/>
                <a:gd name="T9" fmla="*/ 12205310 h 317"/>
                <a:gd name="T10" fmla="*/ 1453600 w 260"/>
                <a:gd name="T11" fmla="*/ 13531969 h 317"/>
                <a:gd name="T12" fmla="*/ 2422513 w 260"/>
                <a:gd name="T13" fmla="*/ 14805644 h 317"/>
                <a:gd name="T14" fmla="*/ 4252912 w 260"/>
                <a:gd name="T15" fmla="*/ 16132306 h 317"/>
                <a:gd name="T16" fmla="*/ 5544795 w 260"/>
                <a:gd name="T17" fmla="*/ 16663062 h 317"/>
                <a:gd name="T18" fmla="*/ 6998395 w 260"/>
                <a:gd name="T19" fmla="*/ 16822242 h 317"/>
                <a:gd name="T20" fmla="*/ 7267537 w 260"/>
                <a:gd name="T21" fmla="*/ 16769259 h 317"/>
                <a:gd name="T22" fmla="*/ 8344107 w 260"/>
                <a:gd name="T23" fmla="*/ 16663062 h 317"/>
                <a:gd name="T24" fmla="*/ 9635990 w 260"/>
                <a:gd name="T25" fmla="*/ 16132306 h 317"/>
                <a:gd name="T26" fmla="*/ 9959192 w 260"/>
                <a:gd name="T27" fmla="*/ 15760962 h 317"/>
                <a:gd name="T28" fmla="*/ 10013021 w 260"/>
                <a:gd name="T29" fmla="*/ 15707748 h 317"/>
                <a:gd name="T30" fmla="*/ 10712791 w 260"/>
                <a:gd name="T31" fmla="*/ 15336403 h 317"/>
                <a:gd name="T32" fmla="*/ 11251075 w 260"/>
                <a:gd name="T33" fmla="*/ 14805644 h 317"/>
                <a:gd name="T34" fmla="*/ 12273815 w 260"/>
                <a:gd name="T35" fmla="*/ 13531969 h 317"/>
                <a:gd name="T36" fmla="*/ 12704675 w 260"/>
                <a:gd name="T37" fmla="*/ 12895246 h 317"/>
                <a:gd name="T38" fmla="*/ 13404444 w 260"/>
                <a:gd name="T39" fmla="*/ 11515604 h 317"/>
                <a:gd name="T40" fmla="*/ 13619758 w 260"/>
                <a:gd name="T41" fmla="*/ 10507306 h 317"/>
                <a:gd name="T42" fmla="*/ 13619758 w 260"/>
                <a:gd name="T43" fmla="*/ 10348126 h 317"/>
                <a:gd name="T44" fmla="*/ 13781243 w 260"/>
                <a:gd name="T45" fmla="*/ 9976551 h 317"/>
                <a:gd name="T46" fmla="*/ 13996557 w 260"/>
                <a:gd name="T47" fmla="*/ 8384514 h 317"/>
                <a:gd name="T48" fmla="*/ 13781243 w 260"/>
                <a:gd name="T49" fmla="*/ 6739493 h 317"/>
                <a:gd name="T50" fmla="*/ 13404444 w 260"/>
                <a:gd name="T51" fmla="*/ 5147456 h 317"/>
                <a:gd name="T52" fmla="*/ 12273815 w 260"/>
                <a:gd name="T53" fmla="*/ 3024893 h 317"/>
                <a:gd name="T54" fmla="*/ 11251075 w 260"/>
                <a:gd name="T55" fmla="*/ 1751218 h 317"/>
                <a:gd name="T56" fmla="*/ 10120678 w 260"/>
                <a:gd name="T57" fmla="*/ 849117 h 317"/>
                <a:gd name="T58" fmla="*/ 8344107 w 260"/>
                <a:gd name="T59" fmla="*/ 106197 h 317"/>
                <a:gd name="T60" fmla="*/ 6998395 w 260"/>
                <a:gd name="T61" fmla="*/ 0 h 317"/>
                <a:gd name="T62" fmla="*/ 4252912 w 260"/>
                <a:gd name="T63" fmla="*/ 583739 h 317"/>
                <a:gd name="T64" fmla="*/ 1991885 w 260"/>
                <a:gd name="T65" fmla="*/ 2387941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5" name="Freeform 250"/>
            <p:cNvSpPr>
              <a:spLocks/>
            </p:cNvSpPr>
            <p:nvPr/>
          </p:nvSpPr>
          <p:spPr bwMode="auto">
            <a:xfrm>
              <a:off x="7591425" y="2890838"/>
              <a:ext cx="58738" cy="71437"/>
            </a:xfrm>
            <a:custGeom>
              <a:avLst/>
              <a:gdLst>
                <a:gd name="T0" fmla="*/ 1020686 w 260"/>
                <a:gd name="T1" fmla="*/ 3583082 h 318"/>
                <a:gd name="T2" fmla="*/ 102114 w 260"/>
                <a:gd name="T3" fmla="*/ 6409111 h 318"/>
                <a:gd name="T4" fmla="*/ 0 w 260"/>
                <a:gd name="T5" fmla="*/ 8780910 h 318"/>
                <a:gd name="T6" fmla="*/ 204227 w 260"/>
                <a:gd name="T7" fmla="*/ 10244470 h 318"/>
                <a:gd name="T8" fmla="*/ 663513 w 260"/>
                <a:gd name="T9" fmla="*/ 11657484 h 318"/>
                <a:gd name="T10" fmla="*/ 1378084 w 260"/>
                <a:gd name="T11" fmla="*/ 12919088 h 318"/>
                <a:gd name="T12" fmla="*/ 2296656 w 260"/>
                <a:gd name="T13" fmla="*/ 14130371 h 318"/>
                <a:gd name="T14" fmla="*/ 4031912 w 260"/>
                <a:gd name="T15" fmla="*/ 15391979 h 318"/>
                <a:gd name="T16" fmla="*/ 5256824 w 260"/>
                <a:gd name="T17" fmla="*/ 15845986 h 318"/>
                <a:gd name="T18" fmla="*/ 6634908 w 260"/>
                <a:gd name="T19" fmla="*/ 16047941 h 318"/>
                <a:gd name="T20" fmla="*/ 6890192 w 260"/>
                <a:gd name="T21" fmla="*/ 15947076 h 318"/>
                <a:gd name="T22" fmla="*/ 7910879 w 260"/>
                <a:gd name="T23" fmla="*/ 15845986 h 318"/>
                <a:gd name="T24" fmla="*/ 9135791 w 260"/>
                <a:gd name="T25" fmla="*/ 15391979 h 318"/>
                <a:gd name="T26" fmla="*/ 9441907 w 260"/>
                <a:gd name="T27" fmla="*/ 15038613 h 318"/>
                <a:gd name="T28" fmla="*/ 9492964 w 260"/>
                <a:gd name="T29" fmla="*/ 14988068 h 318"/>
                <a:gd name="T30" fmla="*/ 10156477 w 260"/>
                <a:gd name="T31" fmla="*/ 14584378 h 318"/>
                <a:gd name="T32" fmla="*/ 10666819 w 260"/>
                <a:gd name="T33" fmla="*/ 14130371 h 318"/>
                <a:gd name="T34" fmla="*/ 11636674 w 260"/>
                <a:gd name="T35" fmla="*/ 12919088 h 318"/>
                <a:gd name="T36" fmla="*/ 12044903 w 260"/>
                <a:gd name="T37" fmla="*/ 12313446 h 318"/>
                <a:gd name="T38" fmla="*/ 12708416 w 260"/>
                <a:gd name="T39" fmla="*/ 11001522 h 318"/>
                <a:gd name="T40" fmla="*/ 12912643 w 260"/>
                <a:gd name="T41" fmla="*/ 9992194 h 318"/>
                <a:gd name="T42" fmla="*/ 12912643 w 260"/>
                <a:gd name="T43" fmla="*/ 9840783 h 318"/>
                <a:gd name="T44" fmla="*/ 13065588 w 260"/>
                <a:gd name="T45" fmla="*/ 9537963 h 318"/>
                <a:gd name="T46" fmla="*/ 13269815 w 260"/>
                <a:gd name="T47" fmla="*/ 7973538 h 318"/>
                <a:gd name="T48" fmla="*/ 13065588 w 260"/>
                <a:gd name="T49" fmla="*/ 6409111 h 318"/>
                <a:gd name="T50" fmla="*/ 12708416 w 260"/>
                <a:gd name="T51" fmla="*/ 4945552 h 318"/>
                <a:gd name="T52" fmla="*/ 11636674 w 260"/>
                <a:gd name="T53" fmla="*/ 2926895 h 318"/>
                <a:gd name="T54" fmla="*/ 10666819 w 260"/>
                <a:gd name="T55" fmla="*/ 1715836 h 318"/>
                <a:gd name="T56" fmla="*/ 9595077 w 260"/>
                <a:gd name="T57" fmla="*/ 857918 h 318"/>
                <a:gd name="T58" fmla="*/ 7910879 w 260"/>
                <a:gd name="T59" fmla="*/ 151410 h 318"/>
                <a:gd name="T60" fmla="*/ 6634908 w 260"/>
                <a:gd name="T61" fmla="*/ 0 h 318"/>
                <a:gd name="T62" fmla="*/ 4031912 w 260"/>
                <a:gd name="T63" fmla="*/ 555097 h 318"/>
                <a:gd name="T64" fmla="*/ 1888427 w 260"/>
                <a:gd name="T65" fmla="*/ 2321478 h 31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8"/>
                <a:gd name="T101" fmla="*/ 260 w 260"/>
                <a:gd name="T102" fmla="*/ 318 h 31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8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5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8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5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6" name="Freeform 251"/>
            <p:cNvSpPr>
              <a:spLocks/>
            </p:cNvSpPr>
            <p:nvPr/>
          </p:nvSpPr>
          <p:spPr bwMode="auto">
            <a:xfrm>
              <a:off x="7902575" y="2903538"/>
              <a:ext cx="58738" cy="73025"/>
            </a:xfrm>
            <a:custGeom>
              <a:avLst/>
              <a:gdLst>
                <a:gd name="T0" fmla="*/ 977228 w 259"/>
                <a:gd name="T1" fmla="*/ 3714599 h 317"/>
                <a:gd name="T2" fmla="*/ 102962 w 259"/>
                <a:gd name="T3" fmla="*/ 6739493 h 317"/>
                <a:gd name="T4" fmla="*/ 0 w 259"/>
                <a:gd name="T5" fmla="*/ 9180648 h 317"/>
                <a:gd name="T6" fmla="*/ 205696 w 259"/>
                <a:gd name="T7" fmla="*/ 10719471 h 317"/>
                <a:gd name="T8" fmla="*/ 668570 w 259"/>
                <a:gd name="T9" fmla="*/ 12258524 h 317"/>
                <a:gd name="T10" fmla="*/ 1388621 w 259"/>
                <a:gd name="T11" fmla="*/ 13585182 h 317"/>
                <a:gd name="T12" fmla="*/ 2314368 w 259"/>
                <a:gd name="T13" fmla="*/ 14805644 h 317"/>
                <a:gd name="T14" fmla="*/ 4063127 w 259"/>
                <a:gd name="T15" fmla="*/ 16132306 h 317"/>
                <a:gd name="T16" fmla="*/ 5246051 w 259"/>
                <a:gd name="T17" fmla="*/ 16663062 h 317"/>
                <a:gd name="T18" fmla="*/ 6634898 w 259"/>
                <a:gd name="T19" fmla="*/ 16822242 h 317"/>
                <a:gd name="T20" fmla="*/ 6943329 w 259"/>
                <a:gd name="T21" fmla="*/ 16769259 h 317"/>
                <a:gd name="T22" fmla="*/ 7920558 w 259"/>
                <a:gd name="T23" fmla="*/ 16663062 h 317"/>
                <a:gd name="T24" fmla="*/ 9154963 w 259"/>
                <a:gd name="T25" fmla="*/ 16132306 h 317"/>
                <a:gd name="T26" fmla="*/ 9515101 w 259"/>
                <a:gd name="T27" fmla="*/ 15813945 h 317"/>
                <a:gd name="T28" fmla="*/ 9566355 w 259"/>
                <a:gd name="T29" fmla="*/ 15760962 h 317"/>
                <a:gd name="T30" fmla="*/ 10235152 w 259"/>
                <a:gd name="T31" fmla="*/ 15336403 h 317"/>
                <a:gd name="T32" fmla="*/ 10698025 w 259"/>
                <a:gd name="T33" fmla="*/ 14805644 h 317"/>
                <a:gd name="T34" fmla="*/ 11726734 w 259"/>
                <a:gd name="T35" fmla="*/ 13585182 h 317"/>
                <a:gd name="T36" fmla="*/ 12086645 w 259"/>
                <a:gd name="T37" fmla="*/ 12948460 h 317"/>
                <a:gd name="T38" fmla="*/ 12755215 w 259"/>
                <a:gd name="T39" fmla="*/ 11568587 h 317"/>
                <a:gd name="T40" fmla="*/ 13012392 w 259"/>
                <a:gd name="T41" fmla="*/ 10507306 h 317"/>
                <a:gd name="T42" fmla="*/ 13012392 w 259"/>
                <a:gd name="T43" fmla="*/ 10348126 h 317"/>
                <a:gd name="T44" fmla="*/ 13166834 w 259"/>
                <a:gd name="T45" fmla="*/ 9976551 h 317"/>
                <a:gd name="T46" fmla="*/ 13321050 w 259"/>
                <a:gd name="T47" fmla="*/ 8384514 h 317"/>
                <a:gd name="T48" fmla="*/ 13166834 w 259"/>
                <a:gd name="T49" fmla="*/ 6739493 h 317"/>
                <a:gd name="T50" fmla="*/ 12755215 w 259"/>
                <a:gd name="T51" fmla="*/ 5200670 h 317"/>
                <a:gd name="T52" fmla="*/ 11726734 w 259"/>
                <a:gd name="T53" fmla="*/ 3077877 h 317"/>
                <a:gd name="T54" fmla="*/ 10698025 w 259"/>
                <a:gd name="T55" fmla="*/ 1804201 h 317"/>
                <a:gd name="T56" fmla="*/ 9669317 w 259"/>
                <a:gd name="T57" fmla="*/ 849117 h 317"/>
                <a:gd name="T58" fmla="*/ 7920558 w 259"/>
                <a:gd name="T59" fmla="*/ 106197 h 317"/>
                <a:gd name="T60" fmla="*/ 6634898 w 259"/>
                <a:gd name="T61" fmla="*/ 0 h 317"/>
                <a:gd name="T62" fmla="*/ 4063127 w 259"/>
                <a:gd name="T63" fmla="*/ 583739 h 317"/>
                <a:gd name="T64" fmla="*/ 1851494 w 259"/>
                <a:gd name="T65" fmla="*/ 2441154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6"/>
                  </a:moveTo>
                  <a:lnTo>
                    <a:pt x="19" y="70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0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7" name="Freeform 252"/>
            <p:cNvSpPr>
              <a:spLocks/>
            </p:cNvSpPr>
            <p:nvPr/>
          </p:nvSpPr>
          <p:spPr bwMode="auto">
            <a:xfrm>
              <a:off x="8213725" y="2917825"/>
              <a:ext cx="58738" cy="73025"/>
            </a:xfrm>
            <a:custGeom>
              <a:avLst/>
              <a:gdLst>
                <a:gd name="T0" fmla="*/ 1020686 w 260"/>
                <a:gd name="T1" fmla="*/ 3714599 h 317"/>
                <a:gd name="T2" fmla="*/ 153171 w 260"/>
                <a:gd name="T3" fmla="*/ 6739493 h 317"/>
                <a:gd name="T4" fmla="*/ 0 w 260"/>
                <a:gd name="T5" fmla="*/ 9180648 h 317"/>
                <a:gd name="T6" fmla="*/ 255284 w 260"/>
                <a:gd name="T7" fmla="*/ 10719471 h 317"/>
                <a:gd name="T8" fmla="*/ 663513 w 260"/>
                <a:gd name="T9" fmla="*/ 12205310 h 317"/>
                <a:gd name="T10" fmla="*/ 1378084 w 260"/>
                <a:gd name="T11" fmla="*/ 13531969 h 317"/>
                <a:gd name="T12" fmla="*/ 2347712 w 260"/>
                <a:gd name="T13" fmla="*/ 14805644 h 317"/>
                <a:gd name="T14" fmla="*/ 4031912 w 260"/>
                <a:gd name="T15" fmla="*/ 16132306 h 317"/>
                <a:gd name="T16" fmla="*/ 5256824 w 260"/>
                <a:gd name="T17" fmla="*/ 16663062 h 317"/>
                <a:gd name="T18" fmla="*/ 6634908 w 260"/>
                <a:gd name="T19" fmla="*/ 16822242 h 317"/>
                <a:gd name="T20" fmla="*/ 6941023 w 260"/>
                <a:gd name="T21" fmla="*/ 16769259 h 317"/>
                <a:gd name="T22" fmla="*/ 7910879 w 260"/>
                <a:gd name="T23" fmla="*/ 16663062 h 317"/>
                <a:gd name="T24" fmla="*/ 9135791 w 260"/>
                <a:gd name="T25" fmla="*/ 16132306 h 317"/>
                <a:gd name="T26" fmla="*/ 9441907 w 260"/>
                <a:gd name="T27" fmla="*/ 15760962 h 317"/>
                <a:gd name="T28" fmla="*/ 9492964 w 260"/>
                <a:gd name="T29" fmla="*/ 15707748 h 317"/>
                <a:gd name="T30" fmla="*/ 10156477 w 260"/>
                <a:gd name="T31" fmla="*/ 15336403 h 317"/>
                <a:gd name="T32" fmla="*/ 10666819 w 260"/>
                <a:gd name="T33" fmla="*/ 14805644 h 317"/>
                <a:gd name="T34" fmla="*/ 11687730 w 260"/>
                <a:gd name="T35" fmla="*/ 13531969 h 317"/>
                <a:gd name="T36" fmla="*/ 12044903 w 260"/>
                <a:gd name="T37" fmla="*/ 12895246 h 317"/>
                <a:gd name="T38" fmla="*/ 12708416 w 260"/>
                <a:gd name="T39" fmla="*/ 11515604 h 317"/>
                <a:gd name="T40" fmla="*/ 12912643 w 260"/>
                <a:gd name="T41" fmla="*/ 10507306 h 317"/>
                <a:gd name="T42" fmla="*/ 12912643 w 260"/>
                <a:gd name="T43" fmla="*/ 10348126 h 317"/>
                <a:gd name="T44" fmla="*/ 13116645 w 260"/>
                <a:gd name="T45" fmla="*/ 9976551 h 317"/>
                <a:gd name="T46" fmla="*/ 13269815 w 260"/>
                <a:gd name="T47" fmla="*/ 8384514 h 317"/>
                <a:gd name="T48" fmla="*/ 13116645 w 260"/>
                <a:gd name="T49" fmla="*/ 6739493 h 317"/>
                <a:gd name="T50" fmla="*/ 12708416 w 260"/>
                <a:gd name="T51" fmla="*/ 5147456 h 317"/>
                <a:gd name="T52" fmla="*/ 11687730 w 260"/>
                <a:gd name="T53" fmla="*/ 3024893 h 317"/>
                <a:gd name="T54" fmla="*/ 10666819 w 260"/>
                <a:gd name="T55" fmla="*/ 1751218 h 317"/>
                <a:gd name="T56" fmla="*/ 9646134 w 260"/>
                <a:gd name="T57" fmla="*/ 849117 h 317"/>
                <a:gd name="T58" fmla="*/ 7910879 w 260"/>
                <a:gd name="T59" fmla="*/ 106197 h 317"/>
                <a:gd name="T60" fmla="*/ 6634908 w 260"/>
                <a:gd name="T61" fmla="*/ 0 h 317"/>
                <a:gd name="T62" fmla="*/ 4031912 w 260"/>
                <a:gd name="T63" fmla="*/ 583739 h 317"/>
                <a:gd name="T64" fmla="*/ 1888427 w 260"/>
                <a:gd name="T65" fmla="*/ 2387941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8" name="Freeform 253"/>
            <p:cNvSpPr>
              <a:spLocks/>
            </p:cNvSpPr>
            <p:nvPr/>
          </p:nvSpPr>
          <p:spPr bwMode="auto">
            <a:xfrm>
              <a:off x="8513763" y="2938463"/>
              <a:ext cx="58737" cy="73025"/>
            </a:xfrm>
            <a:custGeom>
              <a:avLst/>
              <a:gdLst>
                <a:gd name="T0" fmla="*/ 977211 w 259"/>
                <a:gd name="T1" fmla="*/ 3714599 h 317"/>
                <a:gd name="T2" fmla="*/ 102960 w 259"/>
                <a:gd name="T3" fmla="*/ 6686509 h 317"/>
                <a:gd name="T4" fmla="*/ 0 w 259"/>
                <a:gd name="T5" fmla="*/ 9180648 h 317"/>
                <a:gd name="T6" fmla="*/ 205693 w 259"/>
                <a:gd name="T7" fmla="*/ 10719471 h 317"/>
                <a:gd name="T8" fmla="*/ 668559 w 259"/>
                <a:gd name="T9" fmla="*/ 12205310 h 317"/>
                <a:gd name="T10" fmla="*/ 1388597 w 259"/>
                <a:gd name="T11" fmla="*/ 13531969 h 317"/>
                <a:gd name="T12" fmla="*/ 2314328 w 259"/>
                <a:gd name="T13" fmla="*/ 14805644 h 317"/>
                <a:gd name="T14" fmla="*/ 4063058 w 259"/>
                <a:gd name="T15" fmla="*/ 16132306 h 317"/>
                <a:gd name="T16" fmla="*/ 5245962 w 259"/>
                <a:gd name="T17" fmla="*/ 16663062 h 317"/>
                <a:gd name="T18" fmla="*/ 6686038 w 259"/>
                <a:gd name="T19" fmla="*/ 16822242 h 317"/>
                <a:gd name="T20" fmla="*/ 6943211 w 259"/>
                <a:gd name="T21" fmla="*/ 16769259 h 317"/>
                <a:gd name="T22" fmla="*/ 7920423 w 259"/>
                <a:gd name="T23" fmla="*/ 16663062 h 317"/>
                <a:gd name="T24" fmla="*/ 9154807 w 259"/>
                <a:gd name="T25" fmla="*/ 16132306 h 317"/>
                <a:gd name="T26" fmla="*/ 9514713 w 259"/>
                <a:gd name="T27" fmla="*/ 15760962 h 317"/>
                <a:gd name="T28" fmla="*/ 9566193 w 259"/>
                <a:gd name="T29" fmla="*/ 15707748 h 317"/>
                <a:gd name="T30" fmla="*/ 10234751 w 259"/>
                <a:gd name="T31" fmla="*/ 15336403 h 317"/>
                <a:gd name="T32" fmla="*/ 10697616 w 259"/>
                <a:gd name="T33" fmla="*/ 14805644 h 317"/>
                <a:gd name="T34" fmla="*/ 11726307 w 259"/>
                <a:gd name="T35" fmla="*/ 13531969 h 317"/>
                <a:gd name="T36" fmla="*/ 12137693 w 259"/>
                <a:gd name="T37" fmla="*/ 12895246 h 317"/>
                <a:gd name="T38" fmla="*/ 12806251 w 259"/>
                <a:gd name="T39" fmla="*/ 11515604 h 317"/>
                <a:gd name="T40" fmla="*/ 13011944 w 259"/>
                <a:gd name="T41" fmla="*/ 10507306 h 317"/>
                <a:gd name="T42" fmla="*/ 13011944 w 259"/>
                <a:gd name="T43" fmla="*/ 10294912 h 317"/>
                <a:gd name="T44" fmla="*/ 13166383 w 259"/>
                <a:gd name="T45" fmla="*/ 9976551 h 317"/>
                <a:gd name="T46" fmla="*/ 13320596 w 259"/>
                <a:gd name="T47" fmla="*/ 8384514 h 317"/>
                <a:gd name="T48" fmla="*/ 13166383 w 259"/>
                <a:gd name="T49" fmla="*/ 6686509 h 317"/>
                <a:gd name="T50" fmla="*/ 12806251 w 259"/>
                <a:gd name="T51" fmla="*/ 5147456 h 317"/>
                <a:gd name="T52" fmla="*/ 11726307 w 259"/>
                <a:gd name="T53" fmla="*/ 3024893 h 317"/>
                <a:gd name="T54" fmla="*/ 10697616 w 259"/>
                <a:gd name="T55" fmla="*/ 1751218 h 317"/>
                <a:gd name="T56" fmla="*/ 9668926 w 259"/>
                <a:gd name="T57" fmla="*/ 849117 h 317"/>
                <a:gd name="T58" fmla="*/ 7920423 w 259"/>
                <a:gd name="T59" fmla="*/ 106197 h 317"/>
                <a:gd name="T60" fmla="*/ 6686038 w 259"/>
                <a:gd name="T61" fmla="*/ 0 h 317"/>
                <a:gd name="T62" fmla="*/ 4063058 w 259"/>
                <a:gd name="T63" fmla="*/ 583739 h 317"/>
                <a:gd name="T64" fmla="*/ 1851462 w 259"/>
                <a:gd name="T65" fmla="*/ 2387941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59" name="Line 254"/>
            <p:cNvSpPr>
              <a:spLocks noChangeShapeType="1"/>
            </p:cNvSpPr>
            <p:nvPr/>
          </p:nvSpPr>
          <p:spPr bwMode="auto">
            <a:xfrm flipH="1">
              <a:off x="8505825" y="2922588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0" name="Freeform 255"/>
            <p:cNvSpPr>
              <a:spLocks/>
            </p:cNvSpPr>
            <p:nvPr/>
          </p:nvSpPr>
          <p:spPr bwMode="auto">
            <a:xfrm>
              <a:off x="8505825" y="2784475"/>
              <a:ext cx="0" cy="138113"/>
            </a:xfrm>
            <a:custGeom>
              <a:avLst/>
              <a:gdLst>
                <a:gd name="T0" fmla="*/ 31322170 h 609"/>
                <a:gd name="T1" fmla="*/ 16046736 h 609"/>
                <a:gd name="T2" fmla="*/ 0 h 609"/>
                <a:gd name="T3" fmla="*/ 0 60000 65536"/>
                <a:gd name="T4" fmla="*/ 0 60000 65536"/>
                <a:gd name="T5" fmla="*/ 0 60000 65536"/>
                <a:gd name="T6" fmla="*/ 0 h 609"/>
                <a:gd name="T7" fmla="*/ 609 h 60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609">
                  <a:moveTo>
                    <a:pt x="0" y="609"/>
                  </a:moveTo>
                  <a:lnTo>
                    <a:pt x="0" y="312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1" name="Line 256"/>
            <p:cNvSpPr>
              <a:spLocks noChangeShapeType="1"/>
            </p:cNvSpPr>
            <p:nvPr/>
          </p:nvSpPr>
          <p:spPr bwMode="auto">
            <a:xfrm>
              <a:off x="8505825" y="2784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2" name="Line 257"/>
            <p:cNvSpPr>
              <a:spLocks noChangeShapeType="1"/>
            </p:cNvSpPr>
            <p:nvPr/>
          </p:nvSpPr>
          <p:spPr bwMode="auto">
            <a:xfrm flipH="1">
              <a:off x="8448675" y="2922588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3" name="Line 258"/>
            <p:cNvSpPr>
              <a:spLocks noChangeShapeType="1"/>
            </p:cNvSpPr>
            <p:nvPr/>
          </p:nvSpPr>
          <p:spPr bwMode="auto">
            <a:xfrm>
              <a:off x="8448675" y="2784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4" name="Line 259"/>
            <p:cNvSpPr>
              <a:spLocks noChangeShapeType="1"/>
            </p:cNvSpPr>
            <p:nvPr/>
          </p:nvSpPr>
          <p:spPr bwMode="auto">
            <a:xfrm>
              <a:off x="6137275" y="2641600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5" name="Line 260"/>
            <p:cNvSpPr>
              <a:spLocks noChangeShapeType="1"/>
            </p:cNvSpPr>
            <p:nvPr/>
          </p:nvSpPr>
          <p:spPr bwMode="auto">
            <a:xfrm>
              <a:off x="7532688" y="27178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6" name="Freeform 261"/>
            <p:cNvSpPr>
              <a:spLocks/>
            </p:cNvSpPr>
            <p:nvPr/>
          </p:nvSpPr>
          <p:spPr bwMode="auto">
            <a:xfrm>
              <a:off x="7589838" y="2717800"/>
              <a:ext cx="0" cy="117475"/>
            </a:xfrm>
            <a:custGeom>
              <a:avLst/>
              <a:gdLst>
                <a:gd name="T0" fmla="*/ 0 h 517"/>
                <a:gd name="T1" fmla="*/ 14250146 h 517"/>
                <a:gd name="T2" fmla="*/ 26693178 h 517"/>
                <a:gd name="T3" fmla="*/ 0 60000 65536"/>
                <a:gd name="T4" fmla="*/ 0 60000 65536"/>
                <a:gd name="T5" fmla="*/ 0 60000 65536"/>
                <a:gd name="T6" fmla="*/ 0 h 517"/>
                <a:gd name="T7" fmla="*/ 517 h 51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17">
                  <a:moveTo>
                    <a:pt x="0" y="0"/>
                  </a:moveTo>
                  <a:lnTo>
                    <a:pt x="0" y="276"/>
                  </a:lnTo>
                  <a:lnTo>
                    <a:pt x="0" y="517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7" name="Line 262"/>
            <p:cNvSpPr>
              <a:spLocks noChangeShapeType="1"/>
            </p:cNvSpPr>
            <p:nvPr/>
          </p:nvSpPr>
          <p:spPr bwMode="auto">
            <a:xfrm flipH="1">
              <a:off x="7532688" y="28352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8" name="Line 263"/>
            <p:cNvSpPr>
              <a:spLocks noChangeShapeType="1"/>
            </p:cNvSpPr>
            <p:nvPr/>
          </p:nvSpPr>
          <p:spPr bwMode="auto">
            <a:xfrm>
              <a:off x="6604000" y="2657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69" name="Freeform 264"/>
            <p:cNvSpPr>
              <a:spLocks/>
            </p:cNvSpPr>
            <p:nvPr/>
          </p:nvSpPr>
          <p:spPr bwMode="auto">
            <a:xfrm>
              <a:off x="6661150" y="2657475"/>
              <a:ext cx="0" cy="104775"/>
            </a:xfrm>
            <a:custGeom>
              <a:avLst/>
              <a:gdLst>
                <a:gd name="T0" fmla="*/ 23608174 h 465"/>
                <a:gd name="T1" fmla="*/ 13707950 h 465"/>
                <a:gd name="T2" fmla="*/ 0 h 465"/>
                <a:gd name="T3" fmla="*/ 0 60000 65536"/>
                <a:gd name="T4" fmla="*/ 0 60000 65536"/>
                <a:gd name="T5" fmla="*/ 0 60000 65536"/>
                <a:gd name="T6" fmla="*/ 0 h 465"/>
                <a:gd name="T7" fmla="*/ 465 h 465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65">
                  <a:moveTo>
                    <a:pt x="0" y="465"/>
                  </a:moveTo>
                  <a:lnTo>
                    <a:pt x="0" y="27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0" name="Line 265"/>
            <p:cNvSpPr>
              <a:spLocks noChangeShapeType="1"/>
            </p:cNvSpPr>
            <p:nvPr/>
          </p:nvSpPr>
          <p:spPr bwMode="auto">
            <a:xfrm>
              <a:off x="6661150" y="26574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1" name="Line 266"/>
            <p:cNvSpPr>
              <a:spLocks noChangeShapeType="1"/>
            </p:cNvSpPr>
            <p:nvPr/>
          </p:nvSpPr>
          <p:spPr bwMode="auto">
            <a:xfrm flipH="1">
              <a:off x="6604000" y="276225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2" name="Line 267"/>
            <p:cNvSpPr>
              <a:spLocks noChangeShapeType="1"/>
            </p:cNvSpPr>
            <p:nvPr/>
          </p:nvSpPr>
          <p:spPr bwMode="auto">
            <a:xfrm flipH="1">
              <a:off x="6661150" y="276225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3" name="Line 268"/>
            <p:cNvSpPr>
              <a:spLocks noChangeShapeType="1"/>
            </p:cNvSpPr>
            <p:nvPr/>
          </p:nvSpPr>
          <p:spPr bwMode="auto">
            <a:xfrm>
              <a:off x="7589838" y="27178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4" name="Line 269"/>
            <p:cNvSpPr>
              <a:spLocks noChangeShapeType="1"/>
            </p:cNvSpPr>
            <p:nvPr/>
          </p:nvSpPr>
          <p:spPr bwMode="auto">
            <a:xfrm flipH="1">
              <a:off x="7589838" y="28352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5" name="Line 270"/>
            <p:cNvSpPr>
              <a:spLocks noChangeShapeType="1"/>
            </p:cNvSpPr>
            <p:nvPr/>
          </p:nvSpPr>
          <p:spPr bwMode="auto">
            <a:xfrm flipH="1">
              <a:off x="6192838" y="27432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6" name="Freeform 271"/>
            <p:cNvSpPr>
              <a:spLocks/>
            </p:cNvSpPr>
            <p:nvPr/>
          </p:nvSpPr>
          <p:spPr bwMode="auto">
            <a:xfrm>
              <a:off x="6192838" y="2641600"/>
              <a:ext cx="0" cy="101600"/>
            </a:xfrm>
            <a:custGeom>
              <a:avLst/>
              <a:gdLst>
                <a:gd name="T0" fmla="*/ 23041429 h 448"/>
                <a:gd name="T1" fmla="*/ 10697710 h 448"/>
                <a:gd name="T2" fmla="*/ 0 h 448"/>
                <a:gd name="T3" fmla="*/ 0 60000 65536"/>
                <a:gd name="T4" fmla="*/ 0 60000 65536"/>
                <a:gd name="T5" fmla="*/ 0 60000 65536"/>
                <a:gd name="T6" fmla="*/ 0 h 448"/>
                <a:gd name="T7" fmla="*/ 448 h 44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48">
                  <a:moveTo>
                    <a:pt x="0" y="448"/>
                  </a:moveTo>
                  <a:lnTo>
                    <a:pt x="0" y="20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7" name="Line 272"/>
            <p:cNvSpPr>
              <a:spLocks noChangeShapeType="1"/>
            </p:cNvSpPr>
            <p:nvPr/>
          </p:nvSpPr>
          <p:spPr bwMode="auto">
            <a:xfrm>
              <a:off x="6192838" y="26416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8" name="Line 273"/>
            <p:cNvSpPr>
              <a:spLocks noChangeShapeType="1"/>
            </p:cNvSpPr>
            <p:nvPr/>
          </p:nvSpPr>
          <p:spPr bwMode="auto">
            <a:xfrm flipH="1">
              <a:off x="6137275" y="2743200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79" name="Freeform 274"/>
            <p:cNvSpPr>
              <a:spLocks/>
            </p:cNvSpPr>
            <p:nvPr/>
          </p:nvSpPr>
          <p:spPr bwMode="auto">
            <a:xfrm>
              <a:off x="5695950" y="2687638"/>
              <a:ext cx="2809875" cy="1779587"/>
            </a:xfrm>
            <a:custGeom>
              <a:avLst/>
              <a:gdLst>
                <a:gd name="T0" fmla="*/ 637496570 w 12385"/>
                <a:gd name="T1" fmla="*/ 38027363 h 7845"/>
                <a:gd name="T2" fmla="*/ 567338427 w 12385"/>
                <a:gd name="T3" fmla="*/ 34168076 h 7845"/>
                <a:gd name="T4" fmla="*/ 499239420 w 12385"/>
                <a:gd name="T5" fmla="*/ 33293368 h 7845"/>
                <a:gd name="T6" fmla="*/ 429750678 w 12385"/>
                <a:gd name="T7" fmla="*/ 21097805 h 7845"/>
                <a:gd name="T8" fmla="*/ 428103549 w 12385"/>
                <a:gd name="T9" fmla="*/ 20840565 h 7845"/>
                <a:gd name="T10" fmla="*/ 357790902 w 12385"/>
                <a:gd name="T11" fmla="*/ 18627707 h 7845"/>
                <a:gd name="T12" fmla="*/ 288147542 w 12385"/>
                <a:gd name="T13" fmla="*/ 15231635 h 7845"/>
                <a:gd name="T14" fmla="*/ 219070412 w 12385"/>
                <a:gd name="T15" fmla="*/ 6792374 h 7845"/>
                <a:gd name="T16" fmla="*/ 165898337 w 12385"/>
                <a:gd name="T17" fmla="*/ 12452799 h 7845"/>
                <a:gd name="T18" fmla="*/ 112777962 w 12385"/>
                <a:gd name="T19" fmla="*/ 0 h 7845"/>
                <a:gd name="T20" fmla="*/ 78188037 w 12385"/>
                <a:gd name="T21" fmla="*/ 5403185 h 7845"/>
                <a:gd name="T22" fmla="*/ 41796239 w 12385"/>
                <a:gd name="T23" fmla="*/ 57169771 h 7845"/>
                <a:gd name="T24" fmla="*/ 21515906 w 12385"/>
                <a:gd name="T25" fmla="*/ 133584965 h 7845"/>
                <a:gd name="T26" fmla="*/ 13434537 w 12385"/>
                <a:gd name="T27" fmla="*/ 352126871 h 7845"/>
                <a:gd name="T28" fmla="*/ 0 w 12385"/>
                <a:gd name="T29" fmla="*/ 403687698 h 78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385"/>
                <a:gd name="T46" fmla="*/ 0 h 7845"/>
                <a:gd name="T47" fmla="*/ 12385 w 12385"/>
                <a:gd name="T48" fmla="*/ 7845 h 78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385" h="7845">
                  <a:moveTo>
                    <a:pt x="12385" y="739"/>
                  </a:moveTo>
                  <a:lnTo>
                    <a:pt x="11022" y="664"/>
                  </a:lnTo>
                  <a:lnTo>
                    <a:pt x="9699" y="647"/>
                  </a:lnTo>
                  <a:lnTo>
                    <a:pt x="8349" y="410"/>
                  </a:lnTo>
                  <a:lnTo>
                    <a:pt x="8317" y="405"/>
                  </a:lnTo>
                  <a:lnTo>
                    <a:pt x="6951" y="362"/>
                  </a:lnTo>
                  <a:lnTo>
                    <a:pt x="5598" y="296"/>
                  </a:lnTo>
                  <a:lnTo>
                    <a:pt x="4256" y="132"/>
                  </a:lnTo>
                  <a:lnTo>
                    <a:pt x="3223" y="242"/>
                  </a:lnTo>
                  <a:lnTo>
                    <a:pt x="2191" y="0"/>
                  </a:lnTo>
                  <a:lnTo>
                    <a:pt x="1519" y="105"/>
                  </a:lnTo>
                  <a:lnTo>
                    <a:pt x="812" y="1111"/>
                  </a:lnTo>
                  <a:lnTo>
                    <a:pt x="418" y="2596"/>
                  </a:lnTo>
                  <a:lnTo>
                    <a:pt x="261" y="6843"/>
                  </a:lnTo>
                  <a:lnTo>
                    <a:pt x="0" y="7845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0" name="Freeform 275"/>
            <p:cNvSpPr>
              <a:spLocks/>
            </p:cNvSpPr>
            <p:nvPr/>
          </p:nvSpPr>
          <p:spPr bwMode="auto">
            <a:xfrm>
              <a:off x="5726113" y="4203700"/>
              <a:ext cx="58737" cy="71438"/>
            </a:xfrm>
            <a:custGeom>
              <a:avLst/>
              <a:gdLst>
                <a:gd name="T0" fmla="*/ 13269363 w 260"/>
                <a:gd name="T1" fmla="*/ 8074973 h 317"/>
                <a:gd name="T2" fmla="*/ 13218307 w 260"/>
                <a:gd name="T3" fmla="*/ 7262336 h 317"/>
                <a:gd name="T4" fmla="*/ 13065139 w 260"/>
                <a:gd name="T5" fmla="*/ 6449701 h 317"/>
                <a:gd name="T6" fmla="*/ 12759029 w 260"/>
                <a:gd name="T7" fmla="*/ 4976997 h 317"/>
                <a:gd name="T8" fmla="*/ 12095528 w 260"/>
                <a:gd name="T9" fmla="*/ 3605703 h 317"/>
                <a:gd name="T10" fmla="*/ 11687306 w 260"/>
                <a:gd name="T11" fmla="*/ 2945634 h 317"/>
                <a:gd name="T12" fmla="*/ 11278858 w 260"/>
                <a:gd name="T13" fmla="*/ 2336045 h 317"/>
                <a:gd name="T14" fmla="*/ 10717468 w 260"/>
                <a:gd name="T15" fmla="*/ 1726681 h 317"/>
                <a:gd name="T16" fmla="*/ 10207134 w 260"/>
                <a:gd name="T17" fmla="*/ 1269658 h 317"/>
                <a:gd name="T18" fmla="*/ 9084354 w 260"/>
                <a:gd name="T19" fmla="*/ 558659 h 317"/>
                <a:gd name="T20" fmla="*/ 7910518 w 260"/>
                <a:gd name="T21" fmla="*/ 101636 h 317"/>
                <a:gd name="T22" fmla="*/ 7247015 w 260"/>
                <a:gd name="T23" fmla="*/ 0 h 317"/>
                <a:gd name="T24" fmla="*/ 6634795 w 260"/>
                <a:gd name="T25" fmla="*/ 0 h 317"/>
                <a:gd name="T26" fmla="*/ 5256735 w 260"/>
                <a:gd name="T27" fmla="*/ 101636 h 317"/>
                <a:gd name="T28" fmla="*/ 4082899 w 260"/>
                <a:gd name="T29" fmla="*/ 558659 h 317"/>
                <a:gd name="T30" fmla="*/ 2909062 w 260"/>
                <a:gd name="T31" fmla="*/ 1269658 h 317"/>
                <a:gd name="T32" fmla="*/ 1939451 w 260"/>
                <a:gd name="T33" fmla="*/ 2336045 h 317"/>
                <a:gd name="T34" fmla="*/ 1071724 w 260"/>
                <a:gd name="T35" fmla="*/ 3605703 h 317"/>
                <a:gd name="T36" fmla="*/ 459278 w 260"/>
                <a:gd name="T37" fmla="*/ 4976997 h 317"/>
                <a:gd name="T38" fmla="*/ 102112 w 260"/>
                <a:gd name="T39" fmla="*/ 6449701 h 317"/>
                <a:gd name="T40" fmla="*/ 0 w 260"/>
                <a:gd name="T41" fmla="*/ 8074973 h 317"/>
                <a:gd name="T42" fmla="*/ 0 w 260"/>
                <a:gd name="T43" fmla="*/ 8836678 h 317"/>
                <a:gd name="T44" fmla="*/ 102112 w 260"/>
                <a:gd name="T45" fmla="*/ 9598382 h 317"/>
                <a:gd name="T46" fmla="*/ 204224 w 260"/>
                <a:gd name="T47" fmla="*/ 10309382 h 317"/>
                <a:gd name="T48" fmla="*/ 459278 w 260"/>
                <a:gd name="T49" fmla="*/ 11071312 h 317"/>
                <a:gd name="T50" fmla="*/ 663502 w 260"/>
                <a:gd name="T51" fmla="*/ 11731381 h 317"/>
                <a:gd name="T52" fmla="*/ 1071724 w 260"/>
                <a:gd name="T53" fmla="*/ 12391675 h 317"/>
                <a:gd name="T54" fmla="*/ 1429116 w 260"/>
                <a:gd name="T55" fmla="*/ 13001038 h 317"/>
                <a:gd name="T56" fmla="*/ 1939451 w 260"/>
                <a:gd name="T57" fmla="*/ 13661333 h 317"/>
                <a:gd name="T58" fmla="*/ 2347672 w 260"/>
                <a:gd name="T59" fmla="*/ 14219991 h 317"/>
                <a:gd name="T60" fmla="*/ 2909062 w 260"/>
                <a:gd name="T61" fmla="*/ 14727719 h 317"/>
                <a:gd name="T62" fmla="*/ 4082899 w 260"/>
                <a:gd name="T63" fmla="*/ 15489652 h 317"/>
                <a:gd name="T64" fmla="*/ 5256735 w 260"/>
                <a:gd name="T65" fmla="*/ 15895970 h 317"/>
                <a:gd name="T66" fmla="*/ 5920237 w 260"/>
                <a:gd name="T67" fmla="*/ 16048311 h 317"/>
                <a:gd name="T68" fmla="*/ 6634795 w 260"/>
                <a:gd name="T69" fmla="*/ 16099016 h 317"/>
                <a:gd name="T70" fmla="*/ 6736681 w 260"/>
                <a:gd name="T71" fmla="*/ 16048311 h 317"/>
                <a:gd name="T72" fmla="*/ 6889849 w 260"/>
                <a:gd name="T73" fmla="*/ 16048311 h 317"/>
                <a:gd name="T74" fmla="*/ 7247015 w 260"/>
                <a:gd name="T75" fmla="*/ 16048311 h 317"/>
                <a:gd name="T76" fmla="*/ 7910518 w 260"/>
                <a:gd name="T77" fmla="*/ 15895970 h 317"/>
                <a:gd name="T78" fmla="*/ 9084354 w 260"/>
                <a:gd name="T79" fmla="*/ 15489652 h 317"/>
                <a:gd name="T80" fmla="*/ 10207134 w 260"/>
                <a:gd name="T81" fmla="*/ 14727719 h 317"/>
                <a:gd name="T82" fmla="*/ 10411358 w 260"/>
                <a:gd name="T83" fmla="*/ 14423037 h 317"/>
                <a:gd name="T84" fmla="*/ 10717468 w 260"/>
                <a:gd name="T85" fmla="*/ 14219991 h 317"/>
                <a:gd name="T86" fmla="*/ 11278858 w 260"/>
                <a:gd name="T87" fmla="*/ 13661333 h 317"/>
                <a:gd name="T88" fmla="*/ 11687306 w 260"/>
                <a:gd name="T89" fmla="*/ 13001038 h 317"/>
                <a:gd name="T90" fmla="*/ 11891304 w 260"/>
                <a:gd name="T91" fmla="*/ 12696357 h 317"/>
                <a:gd name="T92" fmla="*/ 12095528 w 260"/>
                <a:gd name="T93" fmla="*/ 12391675 h 317"/>
                <a:gd name="T94" fmla="*/ 12401638 w 260"/>
                <a:gd name="T95" fmla="*/ 11731381 h 317"/>
                <a:gd name="T96" fmla="*/ 12759029 w 260"/>
                <a:gd name="T97" fmla="*/ 11071312 h 317"/>
                <a:gd name="T98" fmla="*/ 12912197 w 260"/>
                <a:gd name="T99" fmla="*/ 10309382 h 317"/>
                <a:gd name="T100" fmla="*/ 12912197 w 260"/>
                <a:gd name="T101" fmla="*/ 10106336 h 317"/>
                <a:gd name="T102" fmla="*/ 12912197 w 260"/>
                <a:gd name="T103" fmla="*/ 10004700 h 317"/>
                <a:gd name="T104" fmla="*/ 12912197 w 260"/>
                <a:gd name="T105" fmla="*/ 9953995 h 317"/>
                <a:gd name="T106" fmla="*/ 12963253 w 260"/>
                <a:gd name="T107" fmla="*/ 9953995 h 317"/>
                <a:gd name="T108" fmla="*/ 13065139 w 260"/>
                <a:gd name="T109" fmla="*/ 9598382 h 317"/>
                <a:gd name="T110" fmla="*/ 13218307 w 260"/>
                <a:gd name="T111" fmla="*/ 8836678 h 317"/>
                <a:gd name="T112" fmla="*/ 13269363 w 260"/>
                <a:gd name="T113" fmla="*/ 8074973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60" y="159"/>
                  </a:moveTo>
                  <a:lnTo>
                    <a:pt x="259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lnTo>
                    <a:pt x="229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9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1" name="Freeform 276"/>
            <p:cNvSpPr>
              <a:spLocks/>
            </p:cNvSpPr>
            <p:nvPr/>
          </p:nvSpPr>
          <p:spPr bwMode="auto">
            <a:xfrm>
              <a:off x="5762625" y="3241675"/>
              <a:ext cx="58738" cy="71438"/>
            </a:xfrm>
            <a:custGeom>
              <a:avLst/>
              <a:gdLst>
                <a:gd name="T0" fmla="*/ 6789114 w 259"/>
                <a:gd name="T1" fmla="*/ 16098871 h 316"/>
                <a:gd name="T2" fmla="*/ 7303468 w 259"/>
                <a:gd name="T3" fmla="*/ 16098871 h 316"/>
                <a:gd name="T4" fmla="*/ 9154963 w 259"/>
                <a:gd name="T5" fmla="*/ 15536636 h 316"/>
                <a:gd name="T6" fmla="*/ 9515101 w 259"/>
                <a:gd name="T7" fmla="*/ 15178994 h 316"/>
                <a:gd name="T8" fmla="*/ 9566355 w 259"/>
                <a:gd name="T9" fmla="*/ 15127902 h 316"/>
                <a:gd name="T10" fmla="*/ 10235152 w 259"/>
                <a:gd name="T11" fmla="*/ 14770030 h 316"/>
                <a:gd name="T12" fmla="*/ 10749506 w 259"/>
                <a:gd name="T13" fmla="*/ 14258887 h 316"/>
                <a:gd name="T14" fmla="*/ 11726734 w 259"/>
                <a:gd name="T15" fmla="*/ 13032460 h 316"/>
                <a:gd name="T16" fmla="*/ 12138126 w 259"/>
                <a:gd name="T17" fmla="*/ 12419133 h 316"/>
                <a:gd name="T18" fmla="*/ 12806696 w 259"/>
                <a:gd name="T19" fmla="*/ 11090297 h 316"/>
                <a:gd name="T20" fmla="*/ 13012392 w 259"/>
                <a:gd name="T21" fmla="*/ 10119328 h 316"/>
                <a:gd name="T22" fmla="*/ 13012392 w 259"/>
                <a:gd name="T23" fmla="*/ 9914961 h 316"/>
                <a:gd name="T24" fmla="*/ 13166834 w 259"/>
                <a:gd name="T25" fmla="*/ 9608185 h 316"/>
                <a:gd name="T26" fmla="*/ 13321050 w 259"/>
                <a:gd name="T27" fmla="*/ 8074981 h 316"/>
                <a:gd name="T28" fmla="*/ 13166834 w 259"/>
                <a:gd name="T29" fmla="*/ 6439592 h 316"/>
                <a:gd name="T30" fmla="*/ 12806696 w 259"/>
                <a:gd name="T31" fmla="*/ 4957481 h 316"/>
                <a:gd name="T32" fmla="*/ 11726734 w 259"/>
                <a:gd name="T33" fmla="*/ 2913133 h 316"/>
                <a:gd name="T34" fmla="*/ 10749506 w 259"/>
                <a:gd name="T35" fmla="*/ 1686479 h 316"/>
                <a:gd name="T36" fmla="*/ 9669317 w 259"/>
                <a:gd name="T37" fmla="*/ 817694 h 316"/>
                <a:gd name="T38" fmla="*/ 7972039 w 259"/>
                <a:gd name="T39" fmla="*/ 102183 h 316"/>
                <a:gd name="T40" fmla="*/ 6686152 w 259"/>
                <a:gd name="T41" fmla="*/ 0 h 316"/>
                <a:gd name="T42" fmla="*/ 4063127 w 259"/>
                <a:gd name="T43" fmla="*/ 562235 h 316"/>
                <a:gd name="T44" fmla="*/ 1902975 w 259"/>
                <a:gd name="T45" fmla="*/ 2299806 h 316"/>
                <a:gd name="T46" fmla="*/ 411393 w 259"/>
                <a:gd name="T47" fmla="*/ 4957481 h 316"/>
                <a:gd name="T48" fmla="*/ 0 w 259"/>
                <a:gd name="T49" fmla="*/ 8074981 h 316"/>
                <a:gd name="T50" fmla="*/ 102962 w 259"/>
                <a:gd name="T51" fmla="*/ 9608185 h 316"/>
                <a:gd name="T52" fmla="*/ 411393 w 259"/>
                <a:gd name="T53" fmla="*/ 11090297 h 316"/>
                <a:gd name="T54" fmla="*/ 977228 w 259"/>
                <a:gd name="T55" fmla="*/ 12419133 h 316"/>
                <a:gd name="T56" fmla="*/ 1902975 w 259"/>
                <a:gd name="T57" fmla="*/ 13696878 h 316"/>
                <a:gd name="T58" fmla="*/ 2880203 w 259"/>
                <a:gd name="T59" fmla="*/ 14770030 h 316"/>
                <a:gd name="T60" fmla="*/ 5297532 w 259"/>
                <a:gd name="T61" fmla="*/ 15945595 h 316"/>
                <a:gd name="T62" fmla="*/ 6686152 w 259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2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2" name="Freeform 277"/>
            <p:cNvSpPr>
              <a:spLocks/>
            </p:cNvSpPr>
            <p:nvPr/>
          </p:nvSpPr>
          <p:spPr bwMode="auto">
            <a:xfrm>
              <a:off x="5851525" y="2903538"/>
              <a:ext cx="58738" cy="73025"/>
            </a:xfrm>
            <a:custGeom>
              <a:avLst/>
              <a:gdLst>
                <a:gd name="T0" fmla="*/ 6789114 w 259"/>
                <a:gd name="T1" fmla="*/ 16822095 h 316"/>
                <a:gd name="T2" fmla="*/ 7251987 w 259"/>
                <a:gd name="T3" fmla="*/ 16822095 h 316"/>
                <a:gd name="T4" fmla="*/ 9154963 w 259"/>
                <a:gd name="T5" fmla="*/ 16234660 h 316"/>
                <a:gd name="T6" fmla="*/ 9515101 w 259"/>
                <a:gd name="T7" fmla="*/ 15914136 h 316"/>
                <a:gd name="T8" fmla="*/ 9566355 w 259"/>
                <a:gd name="T9" fmla="*/ 15860754 h 316"/>
                <a:gd name="T10" fmla="*/ 10235152 w 259"/>
                <a:gd name="T11" fmla="*/ 15433696 h 316"/>
                <a:gd name="T12" fmla="*/ 10749506 w 259"/>
                <a:gd name="T13" fmla="*/ 14899640 h 316"/>
                <a:gd name="T14" fmla="*/ 11726734 w 259"/>
                <a:gd name="T15" fmla="*/ 13671156 h 316"/>
                <a:gd name="T16" fmla="*/ 12138126 w 259"/>
                <a:gd name="T17" fmla="*/ 13030339 h 316"/>
                <a:gd name="T18" fmla="*/ 12806696 w 259"/>
                <a:gd name="T19" fmla="*/ 11641940 h 316"/>
                <a:gd name="T20" fmla="*/ 13012392 w 259"/>
                <a:gd name="T21" fmla="*/ 10573835 h 316"/>
                <a:gd name="T22" fmla="*/ 13012392 w 259"/>
                <a:gd name="T23" fmla="*/ 10413688 h 316"/>
                <a:gd name="T24" fmla="*/ 13166834 w 259"/>
                <a:gd name="T25" fmla="*/ 10039782 h 316"/>
                <a:gd name="T26" fmla="*/ 13321050 w 259"/>
                <a:gd name="T27" fmla="*/ 8437854 h 316"/>
                <a:gd name="T28" fmla="*/ 13166834 w 259"/>
                <a:gd name="T29" fmla="*/ 6782312 h 316"/>
                <a:gd name="T30" fmla="*/ 12806696 w 259"/>
                <a:gd name="T31" fmla="*/ 5233535 h 316"/>
                <a:gd name="T32" fmla="*/ 11726734 w 259"/>
                <a:gd name="T33" fmla="*/ 3097323 h 316"/>
                <a:gd name="T34" fmla="*/ 10749506 w 259"/>
                <a:gd name="T35" fmla="*/ 1815688 h 316"/>
                <a:gd name="T36" fmla="*/ 9669317 w 259"/>
                <a:gd name="T37" fmla="*/ 854346 h 316"/>
                <a:gd name="T38" fmla="*/ 7920558 w 259"/>
                <a:gd name="T39" fmla="*/ 106764 h 316"/>
                <a:gd name="T40" fmla="*/ 6686152 w 259"/>
                <a:gd name="T41" fmla="*/ 0 h 316"/>
                <a:gd name="T42" fmla="*/ 4063127 w 259"/>
                <a:gd name="T43" fmla="*/ 587435 h 316"/>
                <a:gd name="T44" fmla="*/ 1902975 w 259"/>
                <a:gd name="T45" fmla="*/ 2456505 h 316"/>
                <a:gd name="T46" fmla="*/ 411393 w 259"/>
                <a:gd name="T47" fmla="*/ 5233535 h 316"/>
                <a:gd name="T48" fmla="*/ 0 w 259"/>
                <a:gd name="T49" fmla="*/ 8437854 h 316"/>
                <a:gd name="T50" fmla="*/ 102962 w 259"/>
                <a:gd name="T51" fmla="*/ 10039782 h 316"/>
                <a:gd name="T52" fmla="*/ 411393 w 259"/>
                <a:gd name="T53" fmla="*/ 11641940 h 316"/>
                <a:gd name="T54" fmla="*/ 977228 w 259"/>
                <a:gd name="T55" fmla="*/ 13030339 h 316"/>
                <a:gd name="T56" fmla="*/ 1902975 w 259"/>
                <a:gd name="T57" fmla="*/ 14365587 h 316"/>
                <a:gd name="T58" fmla="*/ 2880203 w 259"/>
                <a:gd name="T59" fmla="*/ 15433696 h 316"/>
                <a:gd name="T60" fmla="*/ 5297532 w 259"/>
                <a:gd name="T61" fmla="*/ 16715331 h 316"/>
                <a:gd name="T62" fmla="*/ 6686152 w 259"/>
                <a:gd name="T63" fmla="*/ 16875477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0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0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5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3" name="Freeform 278"/>
            <p:cNvSpPr>
              <a:spLocks/>
            </p:cNvSpPr>
            <p:nvPr/>
          </p:nvSpPr>
          <p:spPr bwMode="auto">
            <a:xfrm>
              <a:off x="6011863" y="2676525"/>
              <a:ext cx="58737" cy="71438"/>
            </a:xfrm>
            <a:custGeom>
              <a:avLst/>
              <a:gdLst>
                <a:gd name="T0" fmla="*/ 6736681 w 260"/>
                <a:gd name="T1" fmla="*/ 16098871 h 316"/>
                <a:gd name="T2" fmla="*/ 7247015 w 260"/>
                <a:gd name="T3" fmla="*/ 16098871 h 316"/>
                <a:gd name="T4" fmla="*/ 9135410 w 260"/>
                <a:gd name="T5" fmla="*/ 15536636 h 316"/>
                <a:gd name="T6" fmla="*/ 9441746 w 260"/>
                <a:gd name="T7" fmla="*/ 15178994 h 316"/>
                <a:gd name="T8" fmla="*/ 9492802 w 260"/>
                <a:gd name="T9" fmla="*/ 15127902 h 316"/>
                <a:gd name="T10" fmla="*/ 10156078 w 260"/>
                <a:gd name="T11" fmla="*/ 14770030 h 316"/>
                <a:gd name="T12" fmla="*/ 10666638 w 260"/>
                <a:gd name="T13" fmla="*/ 14258887 h 316"/>
                <a:gd name="T14" fmla="*/ 11636250 w 260"/>
                <a:gd name="T15" fmla="*/ 13032460 h 316"/>
                <a:gd name="T16" fmla="*/ 12044472 w 260"/>
                <a:gd name="T17" fmla="*/ 12419133 h 316"/>
                <a:gd name="T18" fmla="*/ 12707973 w 260"/>
                <a:gd name="T19" fmla="*/ 11090297 h 316"/>
                <a:gd name="T20" fmla="*/ 12912197 w 260"/>
                <a:gd name="T21" fmla="*/ 10119328 h 316"/>
                <a:gd name="T22" fmla="*/ 12912197 w 260"/>
                <a:gd name="T23" fmla="*/ 9966053 h 316"/>
                <a:gd name="T24" fmla="*/ 13065139 w 260"/>
                <a:gd name="T25" fmla="*/ 9608185 h 316"/>
                <a:gd name="T26" fmla="*/ 13269363 w 260"/>
                <a:gd name="T27" fmla="*/ 8074981 h 316"/>
                <a:gd name="T28" fmla="*/ 13065139 w 260"/>
                <a:gd name="T29" fmla="*/ 6439592 h 316"/>
                <a:gd name="T30" fmla="*/ 12707973 w 260"/>
                <a:gd name="T31" fmla="*/ 4957481 h 316"/>
                <a:gd name="T32" fmla="*/ 11636250 w 260"/>
                <a:gd name="T33" fmla="*/ 2913133 h 316"/>
                <a:gd name="T34" fmla="*/ 10666638 w 260"/>
                <a:gd name="T35" fmla="*/ 1686479 h 316"/>
                <a:gd name="T36" fmla="*/ 9594688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62235 h 316"/>
                <a:gd name="T44" fmla="*/ 1888395 w 260"/>
                <a:gd name="T45" fmla="*/ 2299806 h 316"/>
                <a:gd name="T46" fmla="*/ 459278 w 260"/>
                <a:gd name="T47" fmla="*/ 4957481 h 316"/>
                <a:gd name="T48" fmla="*/ 0 w 260"/>
                <a:gd name="T49" fmla="*/ 8074981 h 316"/>
                <a:gd name="T50" fmla="*/ 102112 w 260"/>
                <a:gd name="T51" fmla="*/ 9608185 h 316"/>
                <a:gd name="T52" fmla="*/ 459278 w 260"/>
                <a:gd name="T53" fmla="*/ 11090297 h 316"/>
                <a:gd name="T54" fmla="*/ 1020668 w 260"/>
                <a:gd name="T55" fmla="*/ 12419133 h 316"/>
                <a:gd name="T56" fmla="*/ 1888395 w 260"/>
                <a:gd name="T57" fmla="*/ 13696878 h 316"/>
                <a:gd name="T58" fmla="*/ 2858006 w 260"/>
                <a:gd name="T59" fmla="*/ 14770030 h 316"/>
                <a:gd name="T60" fmla="*/ 5256735 w 260"/>
                <a:gd name="T61" fmla="*/ 15996687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4" name="Freeform 279"/>
            <p:cNvSpPr>
              <a:spLocks/>
            </p:cNvSpPr>
            <p:nvPr/>
          </p:nvSpPr>
          <p:spPr bwMode="auto">
            <a:xfrm>
              <a:off x="6164263" y="2652713"/>
              <a:ext cx="58737" cy="71437"/>
            </a:xfrm>
            <a:custGeom>
              <a:avLst/>
              <a:gdLst>
                <a:gd name="T0" fmla="*/ 6788771 w 259"/>
                <a:gd name="T1" fmla="*/ 16098419 h 316"/>
                <a:gd name="T2" fmla="*/ 7303117 w 259"/>
                <a:gd name="T3" fmla="*/ 16098419 h 316"/>
                <a:gd name="T4" fmla="*/ 9154807 w 259"/>
                <a:gd name="T5" fmla="*/ 15536192 h 316"/>
                <a:gd name="T6" fmla="*/ 9514713 w 259"/>
                <a:gd name="T7" fmla="*/ 15178555 h 316"/>
                <a:gd name="T8" fmla="*/ 9566193 w 259"/>
                <a:gd name="T9" fmla="*/ 15127464 h 316"/>
                <a:gd name="T10" fmla="*/ 10234751 w 259"/>
                <a:gd name="T11" fmla="*/ 14769598 h 316"/>
                <a:gd name="T12" fmla="*/ 10749096 w 259"/>
                <a:gd name="T13" fmla="*/ 14258688 h 316"/>
                <a:gd name="T14" fmla="*/ 11726307 w 259"/>
                <a:gd name="T15" fmla="*/ 13032051 h 316"/>
                <a:gd name="T16" fmla="*/ 12137693 w 259"/>
                <a:gd name="T17" fmla="*/ 12418733 h 316"/>
                <a:gd name="T18" fmla="*/ 12806251 w 259"/>
                <a:gd name="T19" fmla="*/ 11089915 h 316"/>
                <a:gd name="T20" fmla="*/ 13011944 w 259"/>
                <a:gd name="T21" fmla="*/ 10118960 h 316"/>
                <a:gd name="T22" fmla="*/ 13011944 w 259"/>
                <a:gd name="T23" fmla="*/ 9965687 h 316"/>
                <a:gd name="T24" fmla="*/ 13166383 w 259"/>
                <a:gd name="T25" fmla="*/ 9607824 h 316"/>
                <a:gd name="T26" fmla="*/ 13320596 w 259"/>
                <a:gd name="T27" fmla="*/ 8074868 h 316"/>
                <a:gd name="T28" fmla="*/ 13166383 w 259"/>
                <a:gd name="T29" fmla="*/ 6439276 h 316"/>
                <a:gd name="T30" fmla="*/ 12806251 w 259"/>
                <a:gd name="T31" fmla="*/ 4957185 h 316"/>
                <a:gd name="T32" fmla="*/ 11726307 w 259"/>
                <a:gd name="T33" fmla="*/ 2913092 h 316"/>
                <a:gd name="T34" fmla="*/ 10749096 w 259"/>
                <a:gd name="T35" fmla="*/ 1686456 h 316"/>
                <a:gd name="T36" fmla="*/ 9668926 w 259"/>
                <a:gd name="T37" fmla="*/ 817682 h 316"/>
                <a:gd name="T38" fmla="*/ 7971677 w 259"/>
                <a:gd name="T39" fmla="*/ 102182 h 316"/>
                <a:gd name="T40" fmla="*/ 6686038 w 259"/>
                <a:gd name="T41" fmla="*/ 0 h 316"/>
                <a:gd name="T42" fmla="*/ 4063058 w 259"/>
                <a:gd name="T43" fmla="*/ 562227 h 316"/>
                <a:gd name="T44" fmla="*/ 1902943 w 259"/>
                <a:gd name="T45" fmla="*/ 2299774 h 316"/>
                <a:gd name="T46" fmla="*/ 462866 w 259"/>
                <a:gd name="T47" fmla="*/ 4957185 h 316"/>
                <a:gd name="T48" fmla="*/ 0 w 259"/>
                <a:gd name="T49" fmla="*/ 8074868 h 316"/>
                <a:gd name="T50" fmla="*/ 102960 w 259"/>
                <a:gd name="T51" fmla="*/ 9607824 h 316"/>
                <a:gd name="T52" fmla="*/ 462866 w 259"/>
                <a:gd name="T53" fmla="*/ 11089915 h 316"/>
                <a:gd name="T54" fmla="*/ 977211 w 259"/>
                <a:gd name="T55" fmla="*/ 12418733 h 316"/>
                <a:gd name="T56" fmla="*/ 1902943 w 259"/>
                <a:gd name="T57" fmla="*/ 13696461 h 316"/>
                <a:gd name="T58" fmla="*/ 2880154 w 259"/>
                <a:gd name="T59" fmla="*/ 14769598 h 316"/>
                <a:gd name="T60" fmla="*/ 5297442 w 259"/>
                <a:gd name="T61" fmla="*/ 15996237 h 316"/>
                <a:gd name="T62" fmla="*/ 6686038 w 259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5" name="Freeform 280"/>
            <p:cNvSpPr>
              <a:spLocks/>
            </p:cNvSpPr>
            <p:nvPr/>
          </p:nvSpPr>
          <p:spPr bwMode="auto">
            <a:xfrm>
              <a:off x="6397625" y="2706688"/>
              <a:ext cx="58738" cy="71437"/>
            </a:xfrm>
            <a:custGeom>
              <a:avLst/>
              <a:gdLst>
                <a:gd name="T0" fmla="*/ 6789114 w 259"/>
                <a:gd name="T1" fmla="*/ 16098419 h 316"/>
                <a:gd name="T2" fmla="*/ 7251987 w 259"/>
                <a:gd name="T3" fmla="*/ 16098419 h 316"/>
                <a:gd name="T4" fmla="*/ 9154963 w 259"/>
                <a:gd name="T5" fmla="*/ 15536192 h 316"/>
                <a:gd name="T6" fmla="*/ 9515101 w 259"/>
                <a:gd name="T7" fmla="*/ 15229646 h 316"/>
                <a:gd name="T8" fmla="*/ 9566355 w 259"/>
                <a:gd name="T9" fmla="*/ 15178555 h 316"/>
                <a:gd name="T10" fmla="*/ 10235152 w 259"/>
                <a:gd name="T11" fmla="*/ 14769598 h 316"/>
                <a:gd name="T12" fmla="*/ 10749506 w 259"/>
                <a:gd name="T13" fmla="*/ 14258688 h 316"/>
                <a:gd name="T14" fmla="*/ 11726734 w 259"/>
                <a:gd name="T15" fmla="*/ 13083142 h 316"/>
                <a:gd name="T16" fmla="*/ 12138126 w 259"/>
                <a:gd name="T17" fmla="*/ 12469824 h 316"/>
                <a:gd name="T18" fmla="*/ 12806696 w 259"/>
                <a:gd name="T19" fmla="*/ 11141006 h 316"/>
                <a:gd name="T20" fmla="*/ 13012392 w 259"/>
                <a:gd name="T21" fmla="*/ 10118960 h 316"/>
                <a:gd name="T22" fmla="*/ 13012392 w 259"/>
                <a:gd name="T23" fmla="*/ 9965687 h 316"/>
                <a:gd name="T24" fmla="*/ 13166834 w 259"/>
                <a:gd name="T25" fmla="*/ 9659141 h 316"/>
                <a:gd name="T26" fmla="*/ 13321050 w 259"/>
                <a:gd name="T27" fmla="*/ 8074868 h 316"/>
                <a:gd name="T28" fmla="*/ 13166834 w 259"/>
                <a:gd name="T29" fmla="*/ 6490367 h 316"/>
                <a:gd name="T30" fmla="*/ 12806696 w 259"/>
                <a:gd name="T31" fmla="*/ 5008502 h 316"/>
                <a:gd name="T32" fmla="*/ 11726734 w 259"/>
                <a:gd name="T33" fmla="*/ 2964183 h 316"/>
                <a:gd name="T34" fmla="*/ 10749506 w 259"/>
                <a:gd name="T35" fmla="*/ 1737547 h 316"/>
                <a:gd name="T36" fmla="*/ 9669317 w 259"/>
                <a:gd name="T37" fmla="*/ 817682 h 316"/>
                <a:gd name="T38" fmla="*/ 7920558 w 259"/>
                <a:gd name="T39" fmla="*/ 102182 h 316"/>
                <a:gd name="T40" fmla="*/ 6686152 w 259"/>
                <a:gd name="T41" fmla="*/ 0 h 316"/>
                <a:gd name="T42" fmla="*/ 4063127 w 259"/>
                <a:gd name="T43" fmla="*/ 562227 h 316"/>
                <a:gd name="T44" fmla="*/ 1902975 w 259"/>
                <a:gd name="T45" fmla="*/ 2350865 h 316"/>
                <a:gd name="T46" fmla="*/ 411393 w 259"/>
                <a:gd name="T47" fmla="*/ 5008502 h 316"/>
                <a:gd name="T48" fmla="*/ 0 w 259"/>
                <a:gd name="T49" fmla="*/ 8074868 h 316"/>
                <a:gd name="T50" fmla="*/ 102962 w 259"/>
                <a:gd name="T51" fmla="*/ 9659141 h 316"/>
                <a:gd name="T52" fmla="*/ 411393 w 259"/>
                <a:gd name="T53" fmla="*/ 11141006 h 316"/>
                <a:gd name="T54" fmla="*/ 977228 w 259"/>
                <a:gd name="T55" fmla="*/ 12469824 h 316"/>
                <a:gd name="T56" fmla="*/ 1902975 w 259"/>
                <a:gd name="T57" fmla="*/ 13747552 h 316"/>
                <a:gd name="T58" fmla="*/ 2880203 w 259"/>
                <a:gd name="T59" fmla="*/ 14769598 h 316"/>
                <a:gd name="T60" fmla="*/ 5246051 w 259"/>
                <a:gd name="T61" fmla="*/ 15996237 h 316"/>
                <a:gd name="T62" fmla="*/ 6686152 w 259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6" name="Freeform 281"/>
            <p:cNvSpPr>
              <a:spLocks/>
            </p:cNvSpPr>
            <p:nvPr/>
          </p:nvSpPr>
          <p:spPr bwMode="auto">
            <a:xfrm>
              <a:off x="6632575" y="2682875"/>
              <a:ext cx="58738" cy="71438"/>
            </a:xfrm>
            <a:custGeom>
              <a:avLst/>
              <a:gdLst>
                <a:gd name="T0" fmla="*/ 6789114 w 259"/>
                <a:gd name="T1" fmla="*/ 16098871 h 316"/>
                <a:gd name="T2" fmla="*/ 7251987 w 259"/>
                <a:gd name="T3" fmla="*/ 16098871 h 316"/>
                <a:gd name="T4" fmla="*/ 9154963 w 259"/>
                <a:gd name="T5" fmla="*/ 15536636 h 316"/>
                <a:gd name="T6" fmla="*/ 9515101 w 259"/>
                <a:gd name="T7" fmla="*/ 15178994 h 316"/>
                <a:gd name="T8" fmla="*/ 9566355 w 259"/>
                <a:gd name="T9" fmla="*/ 15127902 h 316"/>
                <a:gd name="T10" fmla="*/ 10235152 w 259"/>
                <a:gd name="T11" fmla="*/ 14770030 h 316"/>
                <a:gd name="T12" fmla="*/ 10749506 w 259"/>
                <a:gd name="T13" fmla="*/ 14258887 h 316"/>
                <a:gd name="T14" fmla="*/ 11726734 w 259"/>
                <a:gd name="T15" fmla="*/ 13032460 h 316"/>
                <a:gd name="T16" fmla="*/ 12138126 w 259"/>
                <a:gd name="T17" fmla="*/ 12419133 h 316"/>
                <a:gd name="T18" fmla="*/ 12806696 w 259"/>
                <a:gd name="T19" fmla="*/ 11090297 h 316"/>
                <a:gd name="T20" fmla="*/ 13012392 w 259"/>
                <a:gd name="T21" fmla="*/ 10119328 h 316"/>
                <a:gd name="T22" fmla="*/ 13012392 w 259"/>
                <a:gd name="T23" fmla="*/ 9966053 h 316"/>
                <a:gd name="T24" fmla="*/ 13166834 w 259"/>
                <a:gd name="T25" fmla="*/ 9608185 h 316"/>
                <a:gd name="T26" fmla="*/ 13321050 w 259"/>
                <a:gd name="T27" fmla="*/ 8074981 h 316"/>
                <a:gd name="T28" fmla="*/ 13166834 w 259"/>
                <a:gd name="T29" fmla="*/ 6439592 h 316"/>
                <a:gd name="T30" fmla="*/ 12806696 w 259"/>
                <a:gd name="T31" fmla="*/ 4957481 h 316"/>
                <a:gd name="T32" fmla="*/ 11726734 w 259"/>
                <a:gd name="T33" fmla="*/ 2913133 h 316"/>
                <a:gd name="T34" fmla="*/ 10749506 w 259"/>
                <a:gd name="T35" fmla="*/ 1686479 h 316"/>
                <a:gd name="T36" fmla="*/ 9669317 w 259"/>
                <a:gd name="T37" fmla="*/ 817694 h 316"/>
                <a:gd name="T38" fmla="*/ 7920558 w 259"/>
                <a:gd name="T39" fmla="*/ 102183 h 316"/>
                <a:gd name="T40" fmla="*/ 6686152 w 259"/>
                <a:gd name="T41" fmla="*/ 0 h 316"/>
                <a:gd name="T42" fmla="*/ 4063127 w 259"/>
                <a:gd name="T43" fmla="*/ 562235 h 316"/>
                <a:gd name="T44" fmla="*/ 1902975 w 259"/>
                <a:gd name="T45" fmla="*/ 2299806 h 316"/>
                <a:gd name="T46" fmla="*/ 411393 w 259"/>
                <a:gd name="T47" fmla="*/ 4957481 h 316"/>
                <a:gd name="T48" fmla="*/ 0 w 259"/>
                <a:gd name="T49" fmla="*/ 8074981 h 316"/>
                <a:gd name="T50" fmla="*/ 102962 w 259"/>
                <a:gd name="T51" fmla="*/ 9608185 h 316"/>
                <a:gd name="T52" fmla="*/ 411393 w 259"/>
                <a:gd name="T53" fmla="*/ 11090297 h 316"/>
                <a:gd name="T54" fmla="*/ 977228 w 259"/>
                <a:gd name="T55" fmla="*/ 12419133 h 316"/>
                <a:gd name="T56" fmla="*/ 1902975 w 259"/>
                <a:gd name="T57" fmla="*/ 13696878 h 316"/>
                <a:gd name="T58" fmla="*/ 2880203 w 259"/>
                <a:gd name="T59" fmla="*/ 14770030 h 316"/>
                <a:gd name="T60" fmla="*/ 5297532 w 259"/>
                <a:gd name="T61" fmla="*/ 15996687 h 316"/>
                <a:gd name="T62" fmla="*/ 6686152 w 259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7" name="Freeform 282"/>
            <p:cNvSpPr>
              <a:spLocks/>
            </p:cNvSpPr>
            <p:nvPr/>
          </p:nvSpPr>
          <p:spPr bwMode="auto">
            <a:xfrm>
              <a:off x="6937375" y="2719388"/>
              <a:ext cx="58738" cy="71437"/>
            </a:xfrm>
            <a:custGeom>
              <a:avLst/>
              <a:gdLst>
                <a:gd name="T0" fmla="*/ 6737021 w 260"/>
                <a:gd name="T1" fmla="*/ 16098419 h 316"/>
                <a:gd name="T2" fmla="*/ 7247364 w 260"/>
                <a:gd name="T3" fmla="*/ 16098419 h 316"/>
                <a:gd name="T4" fmla="*/ 9135791 w 260"/>
                <a:gd name="T5" fmla="*/ 15536192 h 316"/>
                <a:gd name="T6" fmla="*/ 9441907 w 260"/>
                <a:gd name="T7" fmla="*/ 15229646 h 316"/>
                <a:gd name="T8" fmla="*/ 9492964 w 260"/>
                <a:gd name="T9" fmla="*/ 15178555 h 316"/>
                <a:gd name="T10" fmla="*/ 10156477 w 260"/>
                <a:gd name="T11" fmla="*/ 14769598 h 316"/>
                <a:gd name="T12" fmla="*/ 10666819 w 260"/>
                <a:gd name="T13" fmla="*/ 14258688 h 316"/>
                <a:gd name="T14" fmla="*/ 11636674 w 260"/>
                <a:gd name="T15" fmla="*/ 13083142 h 316"/>
                <a:gd name="T16" fmla="*/ 12044903 w 260"/>
                <a:gd name="T17" fmla="*/ 12469824 h 316"/>
                <a:gd name="T18" fmla="*/ 12708416 w 260"/>
                <a:gd name="T19" fmla="*/ 11141006 h 316"/>
                <a:gd name="T20" fmla="*/ 12912643 w 260"/>
                <a:gd name="T21" fmla="*/ 10118960 h 316"/>
                <a:gd name="T22" fmla="*/ 12912643 w 260"/>
                <a:gd name="T23" fmla="*/ 9965687 h 316"/>
                <a:gd name="T24" fmla="*/ 13116645 w 260"/>
                <a:gd name="T25" fmla="*/ 9659141 h 316"/>
                <a:gd name="T26" fmla="*/ 13269815 w 260"/>
                <a:gd name="T27" fmla="*/ 8074868 h 316"/>
                <a:gd name="T28" fmla="*/ 13116645 w 260"/>
                <a:gd name="T29" fmla="*/ 6490367 h 316"/>
                <a:gd name="T30" fmla="*/ 12708416 w 260"/>
                <a:gd name="T31" fmla="*/ 5008502 h 316"/>
                <a:gd name="T32" fmla="*/ 11636674 w 260"/>
                <a:gd name="T33" fmla="*/ 2964183 h 316"/>
                <a:gd name="T34" fmla="*/ 10666819 w 260"/>
                <a:gd name="T35" fmla="*/ 1737547 h 316"/>
                <a:gd name="T36" fmla="*/ 9595077 w 260"/>
                <a:gd name="T37" fmla="*/ 868773 h 316"/>
                <a:gd name="T38" fmla="*/ 7910879 w 260"/>
                <a:gd name="T39" fmla="*/ 102182 h 316"/>
                <a:gd name="T40" fmla="*/ 6634908 w 260"/>
                <a:gd name="T41" fmla="*/ 0 h 316"/>
                <a:gd name="T42" fmla="*/ 4031912 w 260"/>
                <a:gd name="T43" fmla="*/ 562227 h 316"/>
                <a:gd name="T44" fmla="*/ 1888427 w 260"/>
                <a:gd name="T45" fmla="*/ 2350865 h 316"/>
                <a:gd name="T46" fmla="*/ 459286 w 260"/>
                <a:gd name="T47" fmla="*/ 5008502 h 316"/>
                <a:gd name="T48" fmla="*/ 0 w 260"/>
                <a:gd name="T49" fmla="*/ 8074868 h 316"/>
                <a:gd name="T50" fmla="*/ 102114 w 260"/>
                <a:gd name="T51" fmla="*/ 9659141 h 316"/>
                <a:gd name="T52" fmla="*/ 459286 w 260"/>
                <a:gd name="T53" fmla="*/ 11141006 h 316"/>
                <a:gd name="T54" fmla="*/ 1020686 w 260"/>
                <a:gd name="T55" fmla="*/ 12469824 h 316"/>
                <a:gd name="T56" fmla="*/ 1888427 w 260"/>
                <a:gd name="T57" fmla="*/ 13747552 h 316"/>
                <a:gd name="T58" fmla="*/ 2858055 w 260"/>
                <a:gd name="T59" fmla="*/ 14769598 h 316"/>
                <a:gd name="T60" fmla="*/ 5256824 w 260"/>
                <a:gd name="T61" fmla="*/ 15996237 h 316"/>
                <a:gd name="T62" fmla="*/ 6634908 w 260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8" name="Freeform 283"/>
            <p:cNvSpPr>
              <a:spLocks/>
            </p:cNvSpPr>
            <p:nvPr/>
          </p:nvSpPr>
          <p:spPr bwMode="auto">
            <a:xfrm>
              <a:off x="7243763" y="2733675"/>
              <a:ext cx="58737" cy="73025"/>
            </a:xfrm>
            <a:custGeom>
              <a:avLst/>
              <a:gdLst>
                <a:gd name="T0" fmla="*/ 6736681 w 260"/>
                <a:gd name="T1" fmla="*/ 16822095 h 316"/>
                <a:gd name="T2" fmla="*/ 7247015 w 260"/>
                <a:gd name="T3" fmla="*/ 16822095 h 316"/>
                <a:gd name="T4" fmla="*/ 9135410 w 260"/>
                <a:gd name="T5" fmla="*/ 16234660 h 316"/>
                <a:gd name="T6" fmla="*/ 9441746 w 260"/>
                <a:gd name="T7" fmla="*/ 15914136 h 316"/>
                <a:gd name="T8" fmla="*/ 9492802 w 260"/>
                <a:gd name="T9" fmla="*/ 15860754 h 316"/>
                <a:gd name="T10" fmla="*/ 10156078 w 260"/>
                <a:gd name="T11" fmla="*/ 15433696 h 316"/>
                <a:gd name="T12" fmla="*/ 10666638 w 260"/>
                <a:gd name="T13" fmla="*/ 14953022 h 316"/>
                <a:gd name="T14" fmla="*/ 11687306 w 260"/>
                <a:gd name="T15" fmla="*/ 13671156 h 316"/>
                <a:gd name="T16" fmla="*/ 12044472 w 260"/>
                <a:gd name="T17" fmla="*/ 13030339 h 316"/>
                <a:gd name="T18" fmla="*/ 12707973 w 260"/>
                <a:gd name="T19" fmla="*/ 11641940 h 316"/>
                <a:gd name="T20" fmla="*/ 12963253 w 260"/>
                <a:gd name="T21" fmla="*/ 10573835 h 316"/>
                <a:gd name="T22" fmla="*/ 12963253 w 260"/>
                <a:gd name="T23" fmla="*/ 10413688 h 316"/>
                <a:gd name="T24" fmla="*/ 13116195 w 260"/>
                <a:gd name="T25" fmla="*/ 10093164 h 316"/>
                <a:gd name="T26" fmla="*/ 13269363 w 260"/>
                <a:gd name="T27" fmla="*/ 8437854 h 316"/>
                <a:gd name="T28" fmla="*/ 13116195 w 260"/>
                <a:gd name="T29" fmla="*/ 6782312 h 316"/>
                <a:gd name="T30" fmla="*/ 12707973 w 260"/>
                <a:gd name="T31" fmla="*/ 5233535 h 316"/>
                <a:gd name="T32" fmla="*/ 11687306 w 260"/>
                <a:gd name="T33" fmla="*/ 3097323 h 316"/>
                <a:gd name="T34" fmla="*/ 10666638 w 260"/>
                <a:gd name="T35" fmla="*/ 1815688 h 316"/>
                <a:gd name="T36" fmla="*/ 9645744 w 260"/>
                <a:gd name="T37" fmla="*/ 907959 h 316"/>
                <a:gd name="T38" fmla="*/ 7910518 w 260"/>
                <a:gd name="T39" fmla="*/ 160147 h 316"/>
                <a:gd name="T40" fmla="*/ 6634795 w 260"/>
                <a:gd name="T41" fmla="*/ 0 h 316"/>
                <a:gd name="T42" fmla="*/ 4031843 w 260"/>
                <a:gd name="T43" fmla="*/ 587435 h 316"/>
                <a:gd name="T44" fmla="*/ 1888395 w 260"/>
                <a:gd name="T45" fmla="*/ 2456505 h 316"/>
                <a:gd name="T46" fmla="*/ 459278 w 260"/>
                <a:gd name="T47" fmla="*/ 5233535 h 316"/>
                <a:gd name="T48" fmla="*/ 0 w 260"/>
                <a:gd name="T49" fmla="*/ 8437854 h 316"/>
                <a:gd name="T50" fmla="*/ 153168 w 260"/>
                <a:gd name="T51" fmla="*/ 10093164 h 316"/>
                <a:gd name="T52" fmla="*/ 459278 w 260"/>
                <a:gd name="T53" fmla="*/ 11641940 h 316"/>
                <a:gd name="T54" fmla="*/ 1020668 w 260"/>
                <a:gd name="T55" fmla="*/ 13030339 h 316"/>
                <a:gd name="T56" fmla="*/ 1888395 w 260"/>
                <a:gd name="T57" fmla="*/ 14365587 h 316"/>
                <a:gd name="T58" fmla="*/ 2909062 w 260"/>
                <a:gd name="T59" fmla="*/ 15433696 h 316"/>
                <a:gd name="T60" fmla="*/ 5256735 w 260"/>
                <a:gd name="T61" fmla="*/ 16715331 h 316"/>
                <a:gd name="T62" fmla="*/ 6634795 w 260"/>
                <a:gd name="T63" fmla="*/ 16875477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4" y="203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4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89" name="Freeform 284"/>
            <p:cNvSpPr>
              <a:spLocks/>
            </p:cNvSpPr>
            <p:nvPr/>
          </p:nvSpPr>
          <p:spPr bwMode="auto">
            <a:xfrm>
              <a:off x="7561263" y="2744788"/>
              <a:ext cx="58737" cy="71437"/>
            </a:xfrm>
            <a:custGeom>
              <a:avLst/>
              <a:gdLst>
                <a:gd name="T0" fmla="*/ 6736681 w 260"/>
                <a:gd name="T1" fmla="*/ 16098419 h 316"/>
                <a:gd name="T2" fmla="*/ 7247015 w 260"/>
                <a:gd name="T3" fmla="*/ 16098419 h 316"/>
                <a:gd name="T4" fmla="*/ 9084354 w 260"/>
                <a:gd name="T5" fmla="*/ 15536192 h 316"/>
                <a:gd name="T6" fmla="*/ 9441746 w 260"/>
                <a:gd name="T7" fmla="*/ 15229646 h 316"/>
                <a:gd name="T8" fmla="*/ 9492802 w 260"/>
                <a:gd name="T9" fmla="*/ 15127464 h 316"/>
                <a:gd name="T10" fmla="*/ 10156078 w 260"/>
                <a:gd name="T11" fmla="*/ 14769598 h 316"/>
                <a:gd name="T12" fmla="*/ 10666638 w 260"/>
                <a:gd name="T13" fmla="*/ 14258688 h 316"/>
                <a:gd name="T14" fmla="*/ 11636250 w 260"/>
                <a:gd name="T15" fmla="*/ 13032051 h 316"/>
                <a:gd name="T16" fmla="*/ 12044472 w 260"/>
                <a:gd name="T17" fmla="*/ 12418733 h 316"/>
                <a:gd name="T18" fmla="*/ 12707973 w 260"/>
                <a:gd name="T19" fmla="*/ 11089915 h 316"/>
                <a:gd name="T20" fmla="*/ 12912197 w 260"/>
                <a:gd name="T21" fmla="*/ 10118960 h 316"/>
                <a:gd name="T22" fmla="*/ 12912197 w 260"/>
                <a:gd name="T23" fmla="*/ 9965687 h 316"/>
                <a:gd name="T24" fmla="*/ 13065139 w 260"/>
                <a:gd name="T25" fmla="*/ 9607824 h 316"/>
                <a:gd name="T26" fmla="*/ 13269363 w 260"/>
                <a:gd name="T27" fmla="*/ 8074868 h 316"/>
                <a:gd name="T28" fmla="*/ 13065139 w 260"/>
                <a:gd name="T29" fmla="*/ 6490367 h 316"/>
                <a:gd name="T30" fmla="*/ 12707973 w 260"/>
                <a:gd name="T31" fmla="*/ 4957185 h 316"/>
                <a:gd name="T32" fmla="*/ 11636250 w 260"/>
                <a:gd name="T33" fmla="*/ 2913092 h 316"/>
                <a:gd name="T34" fmla="*/ 10666638 w 260"/>
                <a:gd name="T35" fmla="*/ 1737547 h 316"/>
                <a:gd name="T36" fmla="*/ 9594688 w 260"/>
                <a:gd name="T37" fmla="*/ 817682 h 316"/>
                <a:gd name="T38" fmla="*/ 7910518 w 260"/>
                <a:gd name="T39" fmla="*/ 102182 h 316"/>
                <a:gd name="T40" fmla="*/ 6634795 w 260"/>
                <a:gd name="T41" fmla="*/ 0 h 316"/>
                <a:gd name="T42" fmla="*/ 4031843 w 260"/>
                <a:gd name="T43" fmla="*/ 562227 h 316"/>
                <a:gd name="T44" fmla="*/ 1888395 w 260"/>
                <a:gd name="T45" fmla="*/ 2299774 h 316"/>
                <a:gd name="T46" fmla="*/ 459278 w 260"/>
                <a:gd name="T47" fmla="*/ 4957185 h 316"/>
                <a:gd name="T48" fmla="*/ 0 w 260"/>
                <a:gd name="T49" fmla="*/ 8074868 h 316"/>
                <a:gd name="T50" fmla="*/ 102112 w 260"/>
                <a:gd name="T51" fmla="*/ 9607824 h 316"/>
                <a:gd name="T52" fmla="*/ 459278 w 260"/>
                <a:gd name="T53" fmla="*/ 11089915 h 316"/>
                <a:gd name="T54" fmla="*/ 969612 w 260"/>
                <a:gd name="T55" fmla="*/ 12418733 h 316"/>
                <a:gd name="T56" fmla="*/ 1888395 w 260"/>
                <a:gd name="T57" fmla="*/ 13696461 h 316"/>
                <a:gd name="T58" fmla="*/ 2858006 w 260"/>
                <a:gd name="T59" fmla="*/ 14769598 h 316"/>
                <a:gd name="T60" fmla="*/ 5256735 w 260"/>
                <a:gd name="T61" fmla="*/ 15996237 h 316"/>
                <a:gd name="T62" fmla="*/ 6634795 w 260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0" name="Freeform 285"/>
            <p:cNvSpPr>
              <a:spLocks/>
            </p:cNvSpPr>
            <p:nvPr/>
          </p:nvSpPr>
          <p:spPr bwMode="auto">
            <a:xfrm>
              <a:off x="7866063" y="2798763"/>
              <a:ext cx="60325" cy="71437"/>
            </a:xfrm>
            <a:custGeom>
              <a:avLst/>
              <a:gdLst>
                <a:gd name="T0" fmla="*/ 7106051 w 260"/>
                <a:gd name="T1" fmla="*/ 16098419 h 316"/>
                <a:gd name="T2" fmla="*/ 7644338 w 260"/>
                <a:gd name="T3" fmla="*/ 16098419 h 316"/>
                <a:gd name="T4" fmla="*/ 9582161 w 260"/>
                <a:gd name="T5" fmla="*/ 15536192 h 316"/>
                <a:gd name="T6" fmla="*/ 9959192 w 260"/>
                <a:gd name="T7" fmla="*/ 15229646 h 316"/>
                <a:gd name="T8" fmla="*/ 10013021 w 260"/>
                <a:gd name="T9" fmla="*/ 15127464 h 316"/>
                <a:gd name="T10" fmla="*/ 10712791 w 260"/>
                <a:gd name="T11" fmla="*/ 14769598 h 316"/>
                <a:gd name="T12" fmla="*/ 11251075 w 260"/>
                <a:gd name="T13" fmla="*/ 14258688 h 316"/>
                <a:gd name="T14" fmla="*/ 12273815 w 260"/>
                <a:gd name="T15" fmla="*/ 13032051 h 316"/>
                <a:gd name="T16" fmla="*/ 12704675 w 260"/>
                <a:gd name="T17" fmla="*/ 12418733 h 316"/>
                <a:gd name="T18" fmla="*/ 13404444 w 260"/>
                <a:gd name="T19" fmla="*/ 11089915 h 316"/>
                <a:gd name="T20" fmla="*/ 13619758 w 260"/>
                <a:gd name="T21" fmla="*/ 10118960 h 316"/>
                <a:gd name="T22" fmla="*/ 13619758 w 260"/>
                <a:gd name="T23" fmla="*/ 9965687 h 316"/>
                <a:gd name="T24" fmla="*/ 13781243 w 260"/>
                <a:gd name="T25" fmla="*/ 9607824 h 316"/>
                <a:gd name="T26" fmla="*/ 13996557 w 260"/>
                <a:gd name="T27" fmla="*/ 8074868 h 316"/>
                <a:gd name="T28" fmla="*/ 13781243 w 260"/>
                <a:gd name="T29" fmla="*/ 6490367 h 316"/>
                <a:gd name="T30" fmla="*/ 13404444 w 260"/>
                <a:gd name="T31" fmla="*/ 4957185 h 316"/>
                <a:gd name="T32" fmla="*/ 12273815 w 260"/>
                <a:gd name="T33" fmla="*/ 2913092 h 316"/>
                <a:gd name="T34" fmla="*/ 11251075 w 260"/>
                <a:gd name="T35" fmla="*/ 1686456 h 316"/>
                <a:gd name="T36" fmla="*/ 10120678 w 260"/>
                <a:gd name="T37" fmla="*/ 817682 h 316"/>
                <a:gd name="T38" fmla="*/ 8344107 w 260"/>
                <a:gd name="T39" fmla="*/ 102182 h 316"/>
                <a:gd name="T40" fmla="*/ 6998395 w 260"/>
                <a:gd name="T41" fmla="*/ 0 h 316"/>
                <a:gd name="T42" fmla="*/ 4252912 w 260"/>
                <a:gd name="T43" fmla="*/ 562227 h 316"/>
                <a:gd name="T44" fmla="*/ 1991885 w 260"/>
                <a:gd name="T45" fmla="*/ 2299774 h 316"/>
                <a:gd name="T46" fmla="*/ 484456 w 260"/>
                <a:gd name="T47" fmla="*/ 4957185 h 316"/>
                <a:gd name="T48" fmla="*/ 0 w 260"/>
                <a:gd name="T49" fmla="*/ 8074868 h 316"/>
                <a:gd name="T50" fmla="*/ 107657 w 260"/>
                <a:gd name="T51" fmla="*/ 9607824 h 316"/>
                <a:gd name="T52" fmla="*/ 484456 w 260"/>
                <a:gd name="T53" fmla="*/ 11089915 h 316"/>
                <a:gd name="T54" fmla="*/ 1022741 w 260"/>
                <a:gd name="T55" fmla="*/ 12418733 h 316"/>
                <a:gd name="T56" fmla="*/ 1991885 w 260"/>
                <a:gd name="T57" fmla="*/ 13696461 h 316"/>
                <a:gd name="T58" fmla="*/ 3014625 w 260"/>
                <a:gd name="T59" fmla="*/ 14769598 h 316"/>
                <a:gd name="T60" fmla="*/ 5544795 w 260"/>
                <a:gd name="T61" fmla="*/ 15996237 h 316"/>
                <a:gd name="T62" fmla="*/ 6998395 w 260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1" name="Freeform 286"/>
            <p:cNvSpPr>
              <a:spLocks/>
            </p:cNvSpPr>
            <p:nvPr/>
          </p:nvSpPr>
          <p:spPr bwMode="auto">
            <a:xfrm>
              <a:off x="8167688" y="2803525"/>
              <a:ext cx="58737" cy="71438"/>
            </a:xfrm>
            <a:custGeom>
              <a:avLst/>
              <a:gdLst>
                <a:gd name="T0" fmla="*/ 6736681 w 260"/>
                <a:gd name="T1" fmla="*/ 16098871 h 316"/>
                <a:gd name="T2" fmla="*/ 7247015 w 260"/>
                <a:gd name="T3" fmla="*/ 16098871 h 316"/>
                <a:gd name="T4" fmla="*/ 9084354 w 260"/>
                <a:gd name="T5" fmla="*/ 15536636 h 316"/>
                <a:gd name="T6" fmla="*/ 9441746 w 260"/>
                <a:gd name="T7" fmla="*/ 15230085 h 316"/>
                <a:gd name="T8" fmla="*/ 9492802 w 260"/>
                <a:gd name="T9" fmla="*/ 15178994 h 316"/>
                <a:gd name="T10" fmla="*/ 10156078 w 260"/>
                <a:gd name="T11" fmla="*/ 14770030 h 316"/>
                <a:gd name="T12" fmla="*/ 10666638 w 260"/>
                <a:gd name="T13" fmla="*/ 14258887 h 316"/>
                <a:gd name="T14" fmla="*/ 11636250 w 260"/>
                <a:gd name="T15" fmla="*/ 13083552 h 316"/>
                <a:gd name="T16" fmla="*/ 12044472 w 260"/>
                <a:gd name="T17" fmla="*/ 12470225 h 316"/>
                <a:gd name="T18" fmla="*/ 12707973 w 260"/>
                <a:gd name="T19" fmla="*/ 11141388 h 316"/>
                <a:gd name="T20" fmla="*/ 12912197 w 260"/>
                <a:gd name="T21" fmla="*/ 10119328 h 316"/>
                <a:gd name="T22" fmla="*/ 12912197 w 260"/>
                <a:gd name="T23" fmla="*/ 9966053 h 316"/>
                <a:gd name="T24" fmla="*/ 13065139 w 260"/>
                <a:gd name="T25" fmla="*/ 9659276 h 316"/>
                <a:gd name="T26" fmla="*/ 13269363 w 260"/>
                <a:gd name="T27" fmla="*/ 8074981 h 316"/>
                <a:gd name="T28" fmla="*/ 13065139 w 260"/>
                <a:gd name="T29" fmla="*/ 6490684 h 316"/>
                <a:gd name="T30" fmla="*/ 12707973 w 260"/>
                <a:gd name="T31" fmla="*/ 5008572 h 316"/>
                <a:gd name="T32" fmla="*/ 11636250 w 260"/>
                <a:gd name="T33" fmla="*/ 2964225 h 316"/>
                <a:gd name="T34" fmla="*/ 10666638 w 260"/>
                <a:gd name="T35" fmla="*/ 1737571 h 316"/>
                <a:gd name="T36" fmla="*/ 9594688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62235 h 316"/>
                <a:gd name="T44" fmla="*/ 1888395 w 260"/>
                <a:gd name="T45" fmla="*/ 2350898 h 316"/>
                <a:gd name="T46" fmla="*/ 459278 w 260"/>
                <a:gd name="T47" fmla="*/ 5008572 h 316"/>
                <a:gd name="T48" fmla="*/ 0 w 260"/>
                <a:gd name="T49" fmla="*/ 8074981 h 316"/>
                <a:gd name="T50" fmla="*/ 102112 w 260"/>
                <a:gd name="T51" fmla="*/ 9659276 h 316"/>
                <a:gd name="T52" fmla="*/ 459278 w 260"/>
                <a:gd name="T53" fmla="*/ 11141388 h 316"/>
                <a:gd name="T54" fmla="*/ 969612 w 260"/>
                <a:gd name="T55" fmla="*/ 12470225 h 316"/>
                <a:gd name="T56" fmla="*/ 1888395 w 260"/>
                <a:gd name="T57" fmla="*/ 13747970 h 316"/>
                <a:gd name="T58" fmla="*/ 2858006 w 260"/>
                <a:gd name="T59" fmla="*/ 14770030 h 316"/>
                <a:gd name="T60" fmla="*/ 5256735 w 260"/>
                <a:gd name="T61" fmla="*/ 15996687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2" name="Freeform 287"/>
            <p:cNvSpPr>
              <a:spLocks/>
            </p:cNvSpPr>
            <p:nvPr/>
          </p:nvSpPr>
          <p:spPr bwMode="auto">
            <a:xfrm>
              <a:off x="8475663" y="2819400"/>
              <a:ext cx="58737" cy="71438"/>
            </a:xfrm>
            <a:custGeom>
              <a:avLst/>
              <a:gdLst>
                <a:gd name="T0" fmla="*/ 6736681 w 260"/>
                <a:gd name="T1" fmla="*/ 16098871 h 316"/>
                <a:gd name="T2" fmla="*/ 7247015 w 260"/>
                <a:gd name="T3" fmla="*/ 16098871 h 316"/>
                <a:gd name="T4" fmla="*/ 9084354 w 260"/>
                <a:gd name="T5" fmla="*/ 15536636 h 316"/>
                <a:gd name="T6" fmla="*/ 9441746 w 260"/>
                <a:gd name="T7" fmla="*/ 15178994 h 316"/>
                <a:gd name="T8" fmla="*/ 9492802 w 260"/>
                <a:gd name="T9" fmla="*/ 15127902 h 316"/>
                <a:gd name="T10" fmla="*/ 10156078 w 260"/>
                <a:gd name="T11" fmla="*/ 14770030 h 316"/>
                <a:gd name="T12" fmla="*/ 10666638 w 260"/>
                <a:gd name="T13" fmla="*/ 14258887 h 316"/>
                <a:gd name="T14" fmla="*/ 11636250 w 260"/>
                <a:gd name="T15" fmla="*/ 13032460 h 316"/>
                <a:gd name="T16" fmla="*/ 12044472 w 260"/>
                <a:gd name="T17" fmla="*/ 12419133 h 316"/>
                <a:gd name="T18" fmla="*/ 12707973 w 260"/>
                <a:gd name="T19" fmla="*/ 11090297 h 316"/>
                <a:gd name="T20" fmla="*/ 12912197 w 260"/>
                <a:gd name="T21" fmla="*/ 10119328 h 316"/>
                <a:gd name="T22" fmla="*/ 12912197 w 260"/>
                <a:gd name="T23" fmla="*/ 9966053 h 316"/>
                <a:gd name="T24" fmla="*/ 13065139 w 260"/>
                <a:gd name="T25" fmla="*/ 9608185 h 316"/>
                <a:gd name="T26" fmla="*/ 13269363 w 260"/>
                <a:gd name="T27" fmla="*/ 8074981 h 316"/>
                <a:gd name="T28" fmla="*/ 13065139 w 260"/>
                <a:gd name="T29" fmla="*/ 6490684 h 316"/>
                <a:gd name="T30" fmla="*/ 12707973 w 260"/>
                <a:gd name="T31" fmla="*/ 4957481 h 316"/>
                <a:gd name="T32" fmla="*/ 11636250 w 260"/>
                <a:gd name="T33" fmla="*/ 2913133 h 316"/>
                <a:gd name="T34" fmla="*/ 10666638 w 260"/>
                <a:gd name="T35" fmla="*/ 1686479 h 316"/>
                <a:gd name="T36" fmla="*/ 9594688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62235 h 316"/>
                <a:gd name="T44" fmla="*/ 1888395 w 260"/>
                <a:gd name="T45" fmla="*/ 2299806 h 316"/>
                <a:gd name="T46" fmla="*/ 459278 w 260"/>
                <a:gd name="T47" fmla="*/ 4957481 h 316"/>
                <a:gd name="T48" fmla="*/ 0 w 260"/>
                <a:gd name="T49" fmla="*/ 8074981 h 316"/>
                <a:gd name="T50" fmla="*/ 102112 w 260"/>
                <a:gd name="T51" fmla="*/ 9608185 h 316"/>
                <a:gd name="T52" fmla="*/ 459278 w 260"/>
                <a:gd name="T53" fmla="*/ 11090297 h 316"/>
                <a:gd name="T54" fmla="*/ 969612 w 260"/>
                <a:gd name="T55" fmla="*/ 12419133 h 316"/>
                <a:gd name="T56" fmla="*/ 1888395 w 260"/>
                <a:gd name="T57" fmla="*/ 13696878 h 316"/>
                <a:gd name="T58" fmla="*/ 2858006 w 260"/>
                <a:gd name="T59" fmla="*/ 14770030 h 316"/>
                <a:gd name="T60" fmla="*/ 5256735 w 260"/>
                <a:gd name="T61" fmla="*/ 15996687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3" name="Line 288"/>
            <p:cNvSpPr>
              <a:spLocks noChangeShapeType="1"/>
            </p:cNvSpPr>
            <p:nvPr/>
          </p:nvSpPr>
          <p:spPr bwMode="auto">
            <a:xfrm flipH="1">
              <a:off x="6610350" y="29845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4" name="Freeform 289"/>
            <p:cNvSpPr>
              <a:spLocks/>
            </p:cNvSpPr>
            <p:nvPr/>
          </p:nvSpPr>
          <p:spPr bwMode="auto">
            <a:xfrm>
              <a:off x="8467725" y="3079750"/>
              <a:ext cx="0" cy="152400"/>
            </a:xfrm>
            <a:custGeom>
              <a:avLst/>
              <a:gdLst>
                <a:gd name="T0" fmla="*/ 0 h 667"/>
                <a:gd name="T1" fmla="*/ 17071314 h 667"/>
                <a:gd name="T2" fmla="*/ 34821231 h 667"/>
                <a:gd name="T3" fmla="*/ 0 60000 65536"/>
                <a:gd name="T4" fmla="*/ 0 60000 65536"/>
                <a:gd name="T5" fmla="*/ 0 60000 65536"/>
                <a:gd name="T6" fmla="*/ 0 h 667"/>
                <a:gd name="T7" fmla="*/ 667 h 66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667">
                  <a:moveTo>
                    <a:pt x="0" y="0"/>
                  </a:moveTo>
                  <a:lnTo>
                    <a:pt x="0" y="327"/>
                  </a:lnTo>
                  <a:lnTo>
                    <a:pt x="0" y="667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5" name="Line 290"/>
            <p:cNvSpPr>
              <a:spLocks noChangeShapeType="1"/>
            </p:cNvSpPr>
            <p:nvPr/>
          </p:nvSpPr>
          <p:spPr bwMode="auto">
            <a:xfrm flipH="1">
              <a:off x="8410575" y="32321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6" name="Line 291"/>
            <p:cNvSpPr>
              <a:spLocks noChangeShapeType="1"/>
            </p:cNvSpPr>
            <p:nvPr/>
          </p:nvSpPr>
          <p:spPr bwMode="auto">
            <a:xfrm>
              <a:off x="8410575" y="30797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7" name="Line 292"/>
            <p:cNvSpPr>
              <a:spLocks noChangeShapeType="1"/>
            </p:cNvSpPr>
            <p:nvPr/>
          </p:nvSpPr>
          <p:spPr bwMode="auto">
            <a:xfrm>
              <a:off x="8467725" y="32321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8" name="Line 293"/>
            <p:cNvSpPr>
              <a:spLocks noChangeShapeType="1"/>
            </p:cNvSpPr>
            <p:nvPr/>
          </p:nvSpPr>
          <p:spPr bwMode="auto">
            <a:xfrm>
              <a:off x="8467725" y="307975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99" name="Line 294"/>
            <p:cNvSpPr>
              <a:spLocks noChangeShapeType="1"/>
            </p:cNvSpPr>
            <p:nvPr/>
          </p:nvSpPr>
          <p:spPr bwMode="auto">
            <a:xfrm>
              <a:off x="6554788" y="2867025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0" name="Freeform 295"/>
            <p:cNvSpPr>
              <a:spLocks/>
            </p:cNvSpPr>
            <p:nvPr/>
          </p:nvSpPr>
          <p:spPr bwMode="auto">
            <a:xfrm>
              <a:off x="6610350" y="2867025"/>
              <a:ext cx="0" cy="117475"/>
            </a:xfrm>
            <a:custGeom>
              <a:avLst/>
              <a:gdLst>
                <a:gd name="T0" fmla="*/ 26539178 h 520"/>
                <a:gd name="T1" fmla="*/ 12810194 h 520"/>
                <a:gd name="T2" fmla="*/ 0 h 520"/>
                <a:gd name="T3" fmla="*/ 0 60000 65536"/>
                <a:gd name="T4" fmla="*/ 0 60000 65536"/>
                <a:gd name="T5" fmla="*/ 0 60000 65536"/>
                <a:gd name="T6" fmla="*/ 0 h 520"/>
                <a:gd name="T7" fmla="*/ 520 h 520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20">
                  <a:moveTo>
                    <a:pt x="0" y="520"/>
                  </a:moveTo>
                  <a:lnTo>
                    <a:pt x="0" y="251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1" name="Line 296"/>
            <p:cNvSpPr>
              <a:spLocks noChangeShapeType="1"/>
            </p:cNvSpPr>
            <p:nvPr/>
          </p:nvSpPr>
          <p:spPr bwMode="auto">
            <a:xfrm>
              <a:off x="6610350" y="286702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2" name="Line 297"/>
            <p:cNvSpPr>
              <a:spLocks noChangeShapeType="1"/>
            </p:cNvSpPr>
            <p:nvPr/>
          </p:nvSpPr>
          <p:spPr bwMode="auto">
            <a:xfrm flipH="1">
              <a:off x="6554788" y="2984500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3" name="Line 298"/>
            <p:cNvSpPr>
              <a:spLocks noChangeShapeType="1"/>
            </p:cNvSpPr>
            <p:nvPr/>
          </p:nvSpPr>
          <p:spPr bwMode="auto">
            <a:xfrm flipH="1">
              <a:off x="6162675" y="30384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4" name="Line 299"/>
            <p:cNvSpPr>
              <a:spLocks noChangeShapeType="1"/>
            </p:cNvSpPr>
            <p:nvPr/>
          </p:nvSpPr>
          <p:spPr bwMode="auto">
            <a:xfrm>
              <a:off x="7546975" y="3081338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5" name="Line 300"/>
            <p:cNvSpPr>
              <a:spLocks noChangeShapeType="1"/>
            </p:cNvSpPr>
            <p:nvPr/>
          </p:nvSpPr>
          <p:spPr bwMode="auto">
            <a:xfrm>
              <a:off x="7489825" y="32004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6" name="Line 301"/>
            <p:cNvSpPr>
              <a:spLocks noChangeShapeType="1"/>
            </p:cNvSpPr>
            <p:nvPr/>
          </p:nvSpPr>
          <p:spPr bwMode="auto">
            <a:xfrm>
              <a:off x="7489825" y="3081338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7" name="Freeform 302"/>
            <p:cNvSpPr>
              <a:spLocks/>
            </p:cNvSpPr>
            <p:nvPr/>
          </p:nvSpPr>
          <p:spPr bwMode="auto">
            <a:xfrm>
              <a:off x="7546975" y="3081338"/>
              <a:ext cx="0" cy="119062"/>
            </a:xfrm>
            <a:custGeom>
              <a:avLst/>
              <a:gdLst>
                <a:gd name="T0" fmla="*/ 0 h 528"/>
                <a:gd name="T1" fmla="*/ 12610422 h 528"/>
                <a:gd name="T2" fmla="*/ 26848025 h 528"/>
                <a:gd name="T3" fmla="*/ 0 60000 65536"/>
                <a:gd name="T4" fmla="*/ 0 60000 65536"/>
                <a:gd name="T5" fmla="*/ 0 60000 65536"/>
                <a:gd name="T6" fmla="*/ 0 h 528"/>
                <a:gd name="T7" fmla="*/ 528 h 52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28">
                  <a:moveTo>
                    <a:pt x="0" y="0"/>
                  </a:moveTo>
                  <a:lnTo>
                    <a:pt x="0" y="248"/>
                  </a:lnTo>
                  <a:lnTo>
                    <a:pt x="0" y="528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8" name="Line 303"/>
            <p:cNvSpPr>
              <a:spLocks noChangeShapeType="1"/>
            </p:cNvSpPr>
            <p:nvPr/>
          </p:nvSpPr>
          <p:spPr bwMode="auto">
            <a:xfrm flipH="1">
              <a:off x="7546975" y="3200400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09" name="Line 304"/>
            <p:cNvSpPr>
              <a:spLocks noChangeShapeType="1"/>
            </p:cNvSpPr>
            <p:nvPr/>
          </p:nvSpPr>
          <p:spPr bwMode="auto">
            <a:xfrm>
              <a:off x="6105525" y="291941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0" name="Line 305"/>
            <p:cNvSpPr>
              <a:spLocks noChangeShapeType="1"/>
            </p:cNvSpPr>
            <p:nvPr/>
          </p:nvSpPr>
          <p:spPr bwMode="auto">
            <a:xfrm>
              <a:off x="6162675" y="291941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1" name="Freeform 306"/>
            <p:cNvSpPr>
              <a:spLocks/>
            </p:cNvSpPr>
            <p:nvPr/>
          </p:nvSpPr>
          <p:spPr bwMode="auto">
            <a:xfrm>
              <a:off x="6162675" y="2919413"/>
              <a:ext cx="0" cy="119062"/>
            </a:xfrm>
            <a:custGeom>
              <a:avLst/>
              <a:gdLst>
                <a:gd name="T0" fmla="*/ 0 h 521"/>
                <a:gd name="T1" fmla="*/ 16085024 h 521"/>
                <a:gd name="T2" fmla="*/ 27208746 h 521"/>
                <a:gd name="T3" fmla="*/ 0 60000 65536"/>
                <a:gd name="T4" fmla="*/ 0 60000 65536"/>
                <a:gd name="T5" fmla="*/ 0 60000 65536"/>
                <a:gd name="T6" fmla="*/ 0 h 521"/>
                <a:gd name="T7" fmla="*/ 521 h 521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521">
                  <a:moveTo>
                    <a:pt x="0" y="0"/>
                  </a:moveTo>
                  <a:lnTo>
                    <a:pt x="0" y="308"/>
                  </a:lnTo>
                  <a:lnTo>
                    <a:pt x="0" y="521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2" name="Freeform 307"/>
            <p:cNvSpPr>
              <a:spLocks/>
            </p:cNvSpPr>
            <p:nvPr/>
          </p:nvSpPr>
          <p:spPr bwMode="auto">
            <a:xfrm>
              <a:off x="6105525" y="3038475"/>
              <a:ext cx="57150" cy="0"/>
            </a:xfrm>
            <a:custGeom>
              <a:avLst/>
              <a:gdLst>
                <a:gd name="T0" fmla="*/ 13012441 w 251"/>
                <a:gd name="T1" fmla="*/ 2851353 w 251"/>
                <a:gd name="T2" fmla="*/ 0 w 251"/>
                <a:gd name="T3" fmla="*/ 0 60000 65536"/>
                <a:gd name="T4" fmla="*/ 0 60000 65536"/>
                <a:gd name="T5" fmla="*/ 0 60000 65536"/>
                <a:gd name="T6" fmla="*/ 0 w 251"/>
                <a:gd name="T7" fmla="*/ 251 w 251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251">
                  <a:moveTo>
                    <a:pt x="251" y="0"/>
                  </a:moveTo>
                  <a:lnTo>
                    <a:pt x="55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3" name="Freeform 308"/>
            <p:cNvSpPr>
              <a:spLocks/>
            </p:cNvSpPr>
            <p:nvPr/>
          </p:nvSpPr>
          <p:spPr bwMode="auto">
            <a:xfrm>
              <a:off x="5695950" y="2905125"/>
              <a:ext cx="2771775" cy="1562100"/>
            </a:xfrm>
            <a:custGeom>
              <a:avLst/>
              <a:gdLst>
                <a:gd name="T0" fmla="*/ 0 w 12219"/>
                <a:gd name="T1" fmla="*/ 354364871 h 6886"/>
                <a:gd name="T2" fmla="*/ 20119698 w 12219"/>
                <a:gd name="T3" fmla="*/ 303057636 h 6886"/>
                <a:gd name="T4" fmla="*/ 34424773 w 12219"/>
                <a:gd name="T5" fmla="*/ 218300407 h 6886"/>
                <a:gd name="T6" fmla="*/ 70341708 w 12219"/>
                <a:gd name="T7" fmla="*/ 57482601 h 6886"/>
                <a:gd name="T8" fmla="*/ 95710053 w 12219"/>
                <a:gd name="T9" fmla="*/ 30002035 h 6886"/>
                <a:gd name="T10" fmla="*/ 105795645 w 12219"/>
                <a:gd name="T11" fmla="*/ 19040789 h 6886"/>
                <a:gd name="T12" fmla="*/ 156583631 w 12219"/>
                <a:gd name="T13" fmla="*/ 0 h 6886"/>
                <a:gd name="T14" fmla="*/ 207474574 w 12219"/>
                <a:gd name="T15" fmla="*/ 4168398 h 6886"/>
                <a:gd name="T16" fmla="*/ 278896982 w 12219"/>
                <a:gd name="T17" fmla="*/ 23620921 h 6886"/>
                <a:gd name="T18" fmla="*/ 350216347 w 12219"/>
                <a:gd name="T19" fmla="*/ 34942407 h 6886"/>
                <a:gd name="T20" fmla="*/ 419837805 w 12219"/>
                <a:gd name="T21" fmla="*/ 52593724 h 6886"/>
                <a:gd name="T22" fmla="*/ 491311763 w 12219"/>
                <a:gd name="T23" fmla="*/ 51152763 h 6886"/>
                <a:gd name="T24" fmla="*/ 561498737 w 12219"/>
                <a:gd name="T25" fmla="*/ 58666312 h 6886"/>
                <a:gd name="T26" fmla="*/ 628753105 w 12219"/>
                <a:gd name="T27" fmla="*/ 56453376 h 68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219"/>
                <a:gd name="T43" fmla="*/ 0 h 6886"/>
                <a:gd name="T44" fmla="*/ 12219 w 12219"/>
                <a:gd name="T45" fmla="*/ 6886 h 68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219" h="6886">
                  <a:moveTo>
                    <a:pt x="0" y="6886"/>
                  </a:moveTo>
                  <a:lnTo>
                    <a:pt x="391" y="5889"/>
                  </a:lnTo>
                  <a:lnTo>
                    <a:pt x="669" y="4242"/>
                  </a:lnTo>
                  <a:lnTo>
                    <a:pt x="1367" y="1117"/>
                  </a:lnTo>
                  <a:lnTo>
                    <a:pt x="1860" y="583"/>
                  </a:lnTo>
                  <a:lnTo>
                    <a:pt x="2056" y="370"/>
                  </a:lnTo>
                  <a:lnTo>
                    <a:pt x="3043" y="0"/>
                  </a:lnTo>
                  <a:lnTo>
                    <a:pt x="4032" y="81"/>
                  </a:lnTo>
                  <a:lnTo>
                    <a:pt x="5420" y="459"/>
                  </a:lnTo>
                  <a:lnTo>
                    <a:pt x="6806" y="679"/>
                  </a:lnTo>
                  <a:lnTo>
                    <a:pt x="8159" y="1022"/>
                  </a:lnTo>
                  <a:lnTo>
                    <a:pt x="9548" y="994"/>
                  </a:lnTo>
                  <a:lnTo>
                    <a:pt x="10912" y="1140"/>
                  </a:lnTo>
                  <a:lnTo>
                    <a:pt x="12219" y="1097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4" name="Freeform 309"/>
            <p:cNvSpPr>
              <a:spLocks/>
            </p:cNvSpPr>
            <p:nvPr/>
          </p:nvSpPr>
          <p:spPr bwMode="auto">
            <a:xfrm>
              <a:off x="8437563" y="3114675"/>
              <a:ext cx="60325" cy="73025"/>
            </a:xfrm>
            <a:custGeom>
              <a:avLst/>
              <a:gdLst>
                <a:gd name="T0" fmla="*/ 11897016 w 260"/>
                <a:gd name="T1" fmla="*/ 14275119 h 317"/>
                <a:gd name="T2" fmla="*/ 12381472 w 260"/>
                <a:gd name="T3" fmla="*/ 13585182 h 317"/>
                <a:gd name="T4" fmla="*/ 12542957 w 260"/>
                <a:gd name="T5" fmla="*/ 13266821 h 317"/>
                <a:gd name="T6" fmla="*/ 12758503 w 260"/>
                <a:gd name="T7" fmla="*/ 12948460 h 317"/>
                <a:gd name="T8" fmla="*/ 13135302 w 260"/>
                <a:gd name="T9" fmla="*/ 12258524 h 317"/>
                <a:gd name="T10" fmla="*/ 13458273 w 260"/>
                <a:gd name="T11" fmla="*/ 11568587 h 317"/>
                <a:gd name="T12" fmla="*/ 13673587 w 260"/>
                <a:gd name="T13" fmla="*/ 10772684 h 317"/>
                <a:gd name="T14" fmla="*/ 13673587 w 260"/>
                <a:gd name="T15" fmla="*/ 10560290 h 317"/>
                <a:gd name="T16" fmla="*/ 13673587 w 260"/>
                <a:gd name="T17" fmla="*/ 10454093 h 317"/>
                <a:gd name="T18" fmla="*/ 13673587 w 260"/>
                <a:gd name="T19" fmla="*/ 10401109 h 317"/>
                <a:gd name="T20" fmla="*/ 13727415 w 260"/>
                <a:gd name="T21" fmla="*/ 10401109 h 317"/>
                <a:gd name="T22" fmla="*/ 13835072 w 260"/>
                <a:gd name="T23" fmla="*/ 10029765 h 317"/>
                <a:gd name="T24" fmla="*/ 13942729 w 260"/>
                <a:gd name="T25" fmla="*/ 9233631 h 317"/>
                <a:gd name="T26" fmla="*/ 13996557 w 260"/>
                <a:gd name="T27" fmla="*/ 8437728 h 317"/>
                <a:gd name="T28" fmla="*/ 13942729 w 260"/>
                <a:gd name="T29" fmla="*/ 7588611 h 317"/>
                <a:gd name="T30" fmla="*/ 13835072 w 260"/>
                <a:gd name="T31" fmla="*/ 6739493 h 317"/>
                <a:gd name="T32" fmla="*/ 13458273 w 260"/>
                <a:gd name="T33" fmla="*/ 5200670 h 317"/>
                <a:gd name="T34" fmla="*/ 12758503 w 260"/>
                <a:gd name="T35" fmla="*/ 3767813 h 317"/>
                <a:gd name="T36" fmla="*/ 12381472 w 260"/>
                <a:gd name="T37" fmla="*/ 3077877 h 317"/>
                <a:gd name="T38" fmla="*/ 11897016 w 260"/>
                <a:gd name="T39" fmla="*/ 2441154 h 317"/>
                <a:gd name="T40" fmla="*/ 11304903 w 260"/>
                <a:gd name="T41" fmla="*/ 1804201 h 317"/>
                <a:gd name="T42" fmla="*/ 10820447 w 260"/>
                <a:gd name="T43" fmla="*/ 1326659 h 317"/>
                <a:gd name="T44" fmla="*/ 9635990 w 260"/>
                <a:gd name="T45" fmla="*/ 583739 h 317"/>
                <a:gd name="T46" fmla="*/ 8344107 w 260"/>
                <a:gd name="T47" fmla="*/ 106197 h 317"/>
                <a:gd name="T48" fmla="*/ 7644338 w 260"/>
                <a:gd name="T49" fmla="*/ 0 h 317"/>
                <a:gd name="T50" fmla="*/ 6998395 w 260"/>
                <a:gd name="T51" fmla="*/ 0 h 317"/>
                <a:gd name="T52" fmla="*/ 5544795 w 260"/>
                <a:gd name="T53" fmla="*/ 106197 h 317"/>
                <a:gd name="T54" fmla="*/ 4306741 w 260"/>
                <a:gd name="T55" fmla="*/ 583739 h 317"/>
                <a:gd name="T56" fmla="*/ 3122282 w 260"/>
                <a:gd name="T57" fmla="*/ 1326659 h 317"/>
                <a:gd name="T58" fmla="*/ 2045714 w 260"/>
                <a:gd name="T59" fmla="*/ 2441154 h 317"/>
                <a:gd name="T60" fmla="*/ 1130398 w 260"/>
                <a:gd name="T61" fmla="*/ 3767813 h 317"/>
                <a:gd name="T62" fmla="*/ 484456 w 260"/>
                <a:gd name="T63" fmla="*/ 5200670 h 317"/>
                <a:gd name="T64" fmla="*/ 161485 w 260"/>
                <a:gd name="T65" fmla="*/ 6739493 h 317"/>
                <a:gd name="T66" fmla="*/ 0 w 260"/>
                <a:gd name="T67" fmla="*/ 8437728 h 317"/>
                <a:gd name="T68" fmla="*/ 0 w 260"/>
                <a:gd name="T69" fmla="*/ 9233631 h 317"/>
                <a:gd name="T70" fmla="*/ 161485 w 260"/>
                <a:gd name="T71" fmla="*/ 10029765 h 317"/>
                <a:gd name="T72" fmla="*/ 269142 w 260"/>
                <a:gd name="T73" fmla="*/ 10772684 h 317"/>
                <a:gd name="T74" fmla="*/ 484456 w 260"/>
                <a:gd name="T75" fmla="*/ 11568587 h 317"/>
                <a:gd name="T76" fmla="*/ 699770 w 260"/>
                <a:gd name="T77" fmla="*/ 12258524 h 317"/>
                <a:gd name="T78" fmla="*/ 1130398 w 260"/>
                <a:gd name="T79" fmla="*/ 12948460 h 317"/>
                <a:gd name="T80" fmla="*/ 1561257 w 260"/>
                <a:gd name="T81" fmla="*/ 13585182 h 317"/>
                <a:gd name="T82" fmla="*/ 2045714 w 260"/>
                <a:gd name="T83" fmla="*/ 14275119 h 317"/>
                <a:gd name="T84" fmla="*/ 2530169 w 260"/>
                <a:gd name="T85" fmla="*/ 14858858 h 317"/>
                <a:gd name="T86" fmla="*/ 3122282 w 260"/>
                <a:gd name="T87" fmla="*/ 15389387 h 317"/>
                <a:gd name="T88" fmla="*/ 4306741 w 260"/>
                <a:gd name="T89" fmla="*/ 16185520 h 317"/>
                <a:gd name="T90" fmla="*/ 5544795 w 260"/>
                <a:gd name="T91" fmla="*/ 16663062 h 317"/>
                <a:gd name="T92" fmla="*/ 6244564 w 260"/>
                <a:gd name="T93" fmla="*/ 16769259 h 317"/>
                <a:gd name="T94" fmla="*/ 6998395 w 260"/>
                <a:gd name="T95" fmla="*/ 16822242 h 317"/>
                <a:gd name="T96" fmla="*/ 7106051 w 260"/>
                <a:gd name="T97" fmla="*/ 16769259 h 317"/>
                <a:gd name="T98" fmla="*/ 7321365 w 260"/>
                <a:gd name="T99" fmla="*/ 16769259 h 317"/>
                <a:gd name="T100" fmla="*/ 7644338 w 260"/>
                <a:gd name="T101" fmla="*/ 16769259 h 317"/>
                <a:gd name="T102" fmla="*/ 8344107 w 260"/>
                <a:gd name="T103" fmla="*/ 16663062 h 317"/>
                <a:gd name="T104" fmla="*/ 9635990 w 260"/>
                <a:gd name="T105" fmla="*/ 16185520 h 317"/>
                <a:gd name="T106" fmla="*/ 10820447 w 260"/>
                <a:gd name="T107" fmla="*/ 15389387 h 317"/>
                <a:gd name="T108" fmla="*/ 11035761 w 260"/>
                <a:gd name="T109" fmla="*/ 15071022 h 317"/>
                <a:gd name="T110" fmla="*/ 11304903 w 260"/>
                <a:gd name="T111" fmla="*/ 14858858 h 317"/>
                <a:gd name="T112" fmla="*/ 11897016 w 260"/>
                <a:gd name="T113" fmla="*/ 14275119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5" name="Freeform 310"/>
            <p:cNvSpPr>
              <a:spLocks/>
            </p:cNvSpPr>
            <p:nvPr/>
          </p:nvSpPr>
          <p:spPr bwMode="auto">
            <a:xfrm>
              <a:off x="8142288" y="3128963"/>
              <a:ext cx="58737" cy="71437"/>
            </a:xfrm>
            <a:custGeom>
              <a:avLst/>
              <a:gdLst>
                <a:gd name="T0" fmla="*/ 11314695 w 259"/>
                <a:gd name="T1" fmla="*/ 13660916 h 317"/>
                <a:gd name="T2" fmla="*/ 11777560 w 259"/>
                <a:gd name="T3" fmla="*/ 13051561 h 317"/>
                <a:gd name="T4" fmla="*/ 11932000 w 259"/>
                <a:gd name="T5" fmla="*/ 12695954 h 317"/>
                <a:gd name="T6" fmla="*/ 12189173 w 259"/>
                <a:gd name="T7" fmla="*/ 12442206 h 317"/>
                <a:gd name="T8" fmla="*/ 12497598 w 259"/>
                <a:gd name="T9" fmla="*/ 11781921 h 317"/>
                <a:gd name="T10" fmla="*/ 12857731 w 259"/>
                <a:gd name="T11" fmla="*/ 11121636 h 317"/>
                <a:gd name="T12" fmla="*/ 13011944 w 259"/>
                <a:gd name="T13" fmla="*/ 10309238 h 317"/>
                <a:gd name="T14" fmla="*/ 13011944 w 259"/>
                <a:gd name="T15" fmla="*/ 10105969 h 317"/>
                <a:gd name="T16" fmla="*/ 13011944 w 259"/>
                <a:gd name="T17" fmla="*/ 10004560 h 317"/>
                <a:gd name="T18" fmla="*/ 13011944 w 259"/>
                <a:gd name="T19" fmla="*/ 9953630 h 317"/>
                <a:gd name="T20" fmla="*/ 13063424 w 259"/>
                <a:gd name="T21" fmla="*/ 9953630 h 317"/>
                <a:gd name="T22" fmla="*/ 13166383 w 259"/>
                <a:gd name="T23" fmla="*/ 9598248 h 317"/>
                <a:gd name="T24" fmla="*/ 13269116 w 259"/>
                <a:gd name="T25" fmla="*/ 8836329 h 317"/>
                <a:gd name="T26" fmla="*/ 13320596 w 259"/>
                <a:gd name="T27" fmla="*/ 8074635 h 317"/>
                <a:gd name="T28" fmla="*/ 13269116 w 259"/>
                <a:gd name="T29" fmla="*/ 7262235 h 317"/>
                <a:gd name="T30" fmla="*/ 13166383 w 259"/>
                <a:gd name="T31" fmla="*/ 6500316 h 317"/>
                <a:gd name="T32" fmla="*/ 12857731 w 259"/>
                <a:gd name="T33" fmla="*/ 5027632 h 317"/>
                <a:gd name="T34" fmla="*/ 12189173 w 259"/>
                <a:gd name="T35" fmla="*/ 3605652 h 317"/>
                <a:gd name="T36" fmla="*/ 11777560 w 259"/>
                <a:gd name="T37" fmla="*/ 2945368 h 317"/>
                <a:gd name="T38" fmla="*/ 11314695 w 259"/>
                <a:gd name="T39" fmla="*/ 2386942 h 317"/>
                <a:gd name="T40" fmla="*/ 10800576 w 259"/>
                <a:gd name="T41" fmla="*/ 1777361 h 317"/>
                <a:gd name="T42" fmla="*/ 10286231 w 259"/>
                <a:gd name="T43" fmla="*/ 1269641 h 317"/>
                <a:gd name="T44" fmla="*/ 9154807 w 259"/>
                <a:gd name="T45" fmla="*/ 558651 h 317"/>
                <a:gd name="T46" fmla="*/ 7920423 w 259"/>
                <a:gd name="T47" fmla="*/ 101634 h 317"/>
                <a:gd name="T48" fmla="*/ 7251863 w 259"/>
                <a:gd name="T49" fmla="*/ 0 h 317"/>
                <a:gd name="T50" fmla="*/ 6634558 w 259"/>
                <a:gd name="T51" fmla="*/ 0 h 317"/>
                <a:gd name="T52" fmla="*/ 5245962 w 259"/>
                <a:gd name="T53" fmla="*/ 101634 h 317"/>
                <a:gd name="T54" fmla="*/ 4114538 w 259"/>
                <a:gd name="T55" fmla="*/ 558651 h 317"/>
                <a:gd name="T56" fmla="*/ 2931633 w 259"/>
                <a:gd name="T57" fmla="*/ 1269641 h 317"/>
                <a:gd name="T58" fmla="*/ 1954423 w 259"/>
                <a:gd name="T59" fmla="*/ 2386942 h 317"/>
                <a:gd name="T60" fmla="*/ 1028691 w 259"/>
                <a:gd name="T61" fmla="*/ 3605652 h 317"/>
                <a:gd name="T62" fmla="*/ 411386 w 259"/>
                <a:gd name="T63" fmla="*/ 5027632 h 317"/>
                <a:gd name="T64" fmla="*/ 102960 w 259"/>
                <a:gd name="T65" fmla="*/ 6500316 h 317"/>
                <a:gd name="T66" fmla="*/ 0 w 259"/>
                <a:gd name="T67" fmla="*/ 8074635 h 317"/>
                <a:gd name="T68" fmla="*/ 0 w 259"/>
                <a:gd name="T69" fmla="*/ 8836329 h 317"/>
                <a:gd name="T70" fmla="*/ 102960 w 259"/>
                <a:gd name="T71" fmla="*/ 9598248 h 317"/>
                <a:gd name="T72" fmla="*/ 205693 w 259"/>
                <a:gd name="T73" fmla="*/ 10309238 h 317"/>
                <a:gd name="T74" fmla="*/ 411386 w 259"/>
                <a:gd name="T75" fmla="*/ 11121636 h 317"/>
                <a:gd name="T76" fmla="*/ 668559 w 259"/>
                <a:gd name="T77" fmla="*/ 11781921 h 317"/>
                <a:gd name="T78" fmla="*/ 1028691 w 259"/>
                <a:gd name="T79" fmla="*/ 12442206 h 317"/>
                <a:gd name="T80" fmla="*/ 1440077 w 259"/>
                <a:gd name="T81" fmla="*/ 13051561 h 317"/>
                <a:gd name="T82" fmla="*/ 1954423 w 259"/>
                <a:gd name="T83" fmla="*/ 13660916 h 317"/>
                <a:gd name="T84" fmla="*/ 2365808 w 259"/>
                <a:gd name="T85" fmla="*/ 14219567 h 317"/>
                <a:gd name="T86" fmla="*/ 2931633 w 259"/>
                <a:gd name="T87" fmla="*/ 14727288 h 317"/>
                <a:gd name="T88" fmla="*/ 4114538 w 259"/>
                <a:gd name="T89" fmla="*/ 15489210 h 317"/>
                <a:gd name="T90" fmla="*/ 5245962 w 259"/>
                <a:gd name="T91" fmla="*/ 15946227 h 317"/>
                <a:gd name="T92" fmla="*/ 5914520 w 259"/>
                <a:gd name="T93" fmla="*/ 16047861 h 317"/>
                <a:gd name="T94" fmla="*/ 6634558 w 259"/>
                <a:gd name="T95" fmla="*/ 16098565 h 317"/>
                <a:gd name="T96" fmla="*/ 6788771 w 259"/>
                <a:gd name="T97" fmla="*/ 16047861 h 317"/>
                <a:gd name="T98" fmla="*/ 6943211 w 259"/>
                <a:gd name="T99" fmla="*/ 16047861 h 317"/>
                <a:gd name="T100" fmla="*/ 7251863 w 259"/>
                <a:gd name="T101" fmla="*/ 16047861 h 317"/>
                <a:gd name="T102" fmla="*/ 7920423 w 259"/>
                <a:gd name="T103" fmla="*/ 15946227 h 317"/>
                <a:gd name="T104" fmla="*/ 9154807 w 259"/>
                <a:gd name="T105" fmla="*/ 15489210 h 317"/>
                <a:gd name="T106" fmla="*/ 10286231 w 259"/>
                <a:gd name="T107" fmla="*/ 14727288 h 317"/>
                <a:gd name="T108" fmla="*/ 10491924 w 259"/>
                <a:gd name="T109" fmla="*/ 14473540 h 317"/>
                <a:gd name="T110" fmla="*/ 10800576 w 259"/>
                <a:gd name="T111" fmla="*/ 14219567 h 317"/>
                <a:gd name="T112" fmla="*/ 11314695 w 259"/>
                <a:gd name="T113" fmla="*/ 13660916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6" name="Freeform 311"/>
            <p:cNvSpPr>
              <a:spLocks/>
            </p:cNvSpPr>
            <p:nvPr/>
          </p:nvSpPr>
          <p:spPr bwMode="auto">
            <a:xfrm>
              <a:off x="7832725" y="3095625"/>
              <a:ext cx="58738" cy="71438"/>
            </a:xfrm>
            <a:custGeom>
              <a:avLst/>
              <a:gdLst>
                <a:gd name="T0" fmla="*/ 11315114 w 259"/>
                <a:gd name="T1" fmla="*/ 13661333 h 317"/>
                <a:gd name="T2" fmla="*/ 11777988 w 259"/>
                <a:gd name="T3" fmla="*/ 13001038 h 317"/>
                <a:gd name="T4" fmla="*/ 11932430 w 259"/>
                <a:gd name="T5" fmla="*/ 12696357 h 317"/>
                <a:gd name="T6" fmla="*/ 12189607 w 259"/>
                <a:gd name="T7" fmla="*/ 12391675 h 317"/>
                <a:gd name="T8" fmla="*/ 12498038 w 259"/>
                <a:gd name="T9" fmla="*/ 11731381 h 317"/>
                <a:gd name="T10" fmla="*/ 12806696 w 259"/>
                <a:gd name="T11" fmla="*/ 11071312 h 317"/>
                <a:gd name="T12" fmla="*/ 13012392 w 259"/>
                <a:gd name="T13" fmla="*/ 10309382 h 317"/>
                <a:gd name="T14" fmla="*/ 13012392 w 259"/>
                <a:gd name="T15" fmla="*/ 10106336 h 317"/>
                <a:gd name="T16" fmla="*/ 13012392 w 259"/>
                <a:gd name="T17" fmla="*/ 10004700 h 317"/>
                <a:gd name="T18" fmla="*/ 13012392 w 259"/>
                <a:gd name="T19" fmla="*/ 9953995 h 317"/>
                <a:gd name="T20" fmla="*/ 13063873 w 259"/>
                <a:gd name="T21" fmla="*/ 9953995 h 317"/>
                <a:gd name="T22" fmla="*/ 13166834 w 259"/>
                <a:gd name="T23" fmla="*/ 9598382 h 317"/>
                <a:gd name="T24" fmla="*/ 13269569 w 259"/>
                <a:gd name="T25" fmla="*/ 8836678 h 317"/>
                <a:gd name="T26" fmla="*/ 13321050 w 259"/>
                <a:gd name="T27" fmla="*/ 8074973 h 317"/>
                <a:gd name="T28" fmla="*/ 13269569 w 259"/>
                <a:gd name="T29" fmla="*/ 7262336 h 317"/>
                <a:gd name="T30" fmla="*/ 13166834 w 259"/>
                <a:gd name="T31" fmla="*/ 6500632 h 317"/>
                <a:gd name="T32" fmla="*/ 12806696 w 259"/>
                <a:gd name="T33" fmla="*/ 4976997 h 317"/>
                <a:gd name="T34" fmla="*/ 12189607 w 259"/>
                <a:gd name="T35" fmla="*/ 3605703 h 317"/>
                <a:gd name="T36" fmla="*/ 11777988 w 259"/>
                <a:gd name="T37" fmla="*/ 2945634 h 317"/>
                <a:gd name="T38" fmla="*/ 11315114 w 259"/>
                <a:gd name="T39" fmla="*/ 2336045 h 317"/>
                <a:gd name="T40" fmla="*/ 10749506 w 259"/>
                <a:gd name="T41" fmla="*/ 1777386 h 317"/>
                <a:gd name="T42" fmla="*/ 10286633 w 259"/>
                <a:gd name="T43" fmla="*/ 1269658 h 317"/>
                <a:gd name="T44" fmla="*/ 9154963 w 259"/>
                <a:gd name="T45" fmla="*/ 558659 h 317"/>
                <a:gd name="T46" fmla="*/ 7920558 w 259"/>
                <a:gd name="T47" fmla="*/ 101636 h 317"/>
                <a:gd name="T48" fmla="*/ 7251987 w 259"/>
                <a:gd name="T49" fmla="*/ 0 h 317"/>
                <a:gd name="T50" fmla="*/ 6634898 w 259"/>
                <a:gd name="T51" fmla="*/ 0 h 317"/>
                <a:gd name="T52" fmla="*/ 5246051 w 259"/>
                <a:gd name="T53" fmla="*/ 101636 h 317"/>
                <a:gd name="T54" fmla="*/ 4114608 w 259"/>
                <a:gd name="T55" fmla="*/ 558659 h 317"/>
                <a:gd name="T56" fmla="*/ 2931683 w 259"/>
                <a:gd name="T57" fmla="*/ 1269658 h 317"/>
                <a:gd name="T58" fmla="*/ 1902975 w 259"/>
                <a:gd name="T59" fmla="*/ 2336045 h 317"/>
                <a:gd name="T60" fmla="*/ 1028709 w 259"/>
                <a:gd name="T61" fmla="*/ 3605703 h 317"/>
                <a:gd name="T62" fmla="*/ 411393 w 259"/>
                <a:gd name="T63" fmla="*/ 4976997 h 317"/>
                <a:gd name="T64" fmla="*/ 102962 w 259"/>
                <a:gd name="T65" fmla="*/ 6500632 h 317"/>
                <a:gd name="T66" fmla="*/ 0 w 259"/>
                <a:gd name="T67" fmla="*/ 8074973 h 317"/>
                <a:gd name="T68" fmla="*/ 0 w 259"/>
                <a:gd name="T69" fmla="*/ 8836678 h 317"/>
                <a:gd name="T70" fmla="*/ 102962 w 259"/>
                <a:gd name="T71" fmla="*/ 9598382 h 317"/>
                <a:gd name="T72" fmla="*/ 205696 w 259"/>
                <a:gd name="T73" fmla="*/ 10309382 h 317"/>
                <a:gd name="T74" fmla="*/ 411393 w 259"/>
                <a:gd name="T75" fmla="*/ 11071312 h 317"/>
                <a:gd name="T76" fmla="*/ 668570 w 259"/>
                <a:gd name="T77" fmla="*/ 11731381 h 317"/>
                <a:gd name="T78" fmla="*/ 1028709 w 259"/>
                <a:gd name="T79" fmla="*/ 12391675 h 317"/>
                <a:gd name="T80" fmla="*/ 1440101 w 259"/>
                <a:gd name="T81" fmla="*/ 13001038 h 317"/>
                <a:gd name="T82" fmla="*/ 1902975 w 259"/>
                <a:gd name="T83" fmla="*/ 13661333 h 317"/>
                <a:gd name="T84" fmla="*/ 2365848 w 259"/>
                <a:gd name="T85" fmla="*/ 14219991 h 317"/>
                <a:gd name="T86" fmla="*/ 2931683 w 259"/>
                <a:gd name="T87" fmla="*/ 14727719 h 317"/>
                <a:gd name="T88" fmla="*/ 4114608 w 259"/>
                <a:gd name="T89" fmla="*/ 15489652 h 317"/>
                <a:gd name="T90" fmla="*/ 5246051 w 259"/>
                <a:gd name="T91" fmla="*/ 15946675 h 317"/>
                <a:gd name="T92" fmla="*/ 5914848 w 259"/>
                <a:gd name="T93" fmla="*/ 16048311 h 317"/>
                <a:gd name="T94" fmla="*/ 6634898 w 259"/>
                <a:gd name="T95" fmla="*/ 16099016 h 317"/>
                <a:gd name="T96" fmla="*/ 6789114 w 259"/>
                <a:gd name="T97" fmla="*/ 16048311 h 317"/>
                <a:gd name="T98" fmla="*/ 6943329 w 259"/>
                <a:gd name="T99" fmla="*/ 16048311 h 317"/>
                <a:gd name="T100" fmla="*/ 7251987 w 259"/>
                <a:gd name="T101" fmla="*/ 16048311 h 317"/>
                <a:gd name="T102" fmla="*/ 7920558 w 259"/>
                <a:gd name="T103" fmla="*/ 15946675 h 317"/>
                <a:gd name="T104" fmla="*/ 9154963 w 259"/>
                <a:gd name="T105" fmla="*/ 15489652 h 317"/>
                <a:gd name="T106" fmla="*/ 10286633 w 259"/>
                <a:gd name="T107" fmla="*/ 14727719 h 317"/>
                <a:gd name="T108" fmla="*/ 10492329 w 259"/>
                <a:gd name="T109" fmla="*/ 14423037 h 317"/>
                <a:gd name="T110" fmla="*/ 10749506 w 259"/>
                <a:gd name="T111" fmla="*/ 14219991 h 317"/>
                <a:gd name="T112" fmla="*/ 11315114 w 259"/>
                <a:gd name="T113" fmla="*/ 13661333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49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7" name="Freeform 312"/>
            <p:cNvSpPr>
              <a:spLocks/>
            </p:cNvSpPr>
            <p:nvPr/>
          </p:nvSpPr>
          <p:spPr bwMode="auto">
            <a:xfrm>
              <a:off x="7518400" y="3101975"/>
              <a:ext cx="58738" cy="71438"/>
            </a:xfrm>
            <a:custGeom>
              <a:avLst/>
              <a:gdLst>
                <a:gd name="T0" fmla="*/ 11315114 w 259"/>
                <a:gd name="T1" fmla="*/ 13661333 h 317"/>
                <a:gd name="T2" fmla="*/ 11777988 w 259"/>
                <a:gd name="T3" fmla="*/ 13001038 h 317"/>
                <a:gd name="T4" fmla="*/ 11932430 w 259"/>
                <a:gd name="T5" fmla="*/ 12696357 h 317"/>
                <a:gd name="T6" fmla="*/ 12189607 w 259"/>
                <a:gd name="T7" fmla="*/ 12442380 h 317"/>
                <a:gd name="T8" fmla="*/ 12498038 w 259"/>
                <a:gd name="T9" fmla="*/ 11782311 h 317"/>
                <a:gd name="T10" fmla="*/ 12858177 w 259"/>
                <a:gd name="T11" fmla="*/ 11122017 h 317"/>
                <a:gd name="T12" fmla="*/ 13012392 w 259"/>
                <a:gd name="T13" fmla="*/ 10309382 h 317"/>
                <a:gd name="T14" fmla="*/ 13012392 w 259"/>
                <a:gd name="T15" fmla="*/ 10106336 h 317"/>
                <a:gd name="T16" fmla="*/ 13012392 w 259"/>
                <a:gd name="T17" fmla="*/ 10004700 h 317"/>
                <a:gd name="T18" fmla="*/ 13012392 w 259"/>
                <a:gd name="T19" fmla="*/ 9953995 h 317"/>
                <a:gd name="T20" fmla="*/ 13063873 w 259"/>
                <a:gd name="T21" fmla="*/ 9953995 h 317"/>
                <a:gd name="T22" fmla="*/ 13166834 w 259"/>
                <a:gd name="T23" fmla="*/ 9598382 h 317"/>
                <a:gd name="T24" fmla="*/ 13269569 w 259"/>
                <a:gd name="T25" fmla="*/ 8836678 h 317"/>
                <a:gd name="T26" fmla="*/ 13321050 w 259"/>
                <a:gd name="T27" fmla="*/ 8074973 h 317"/>
                <a:gd name="T28" fmla="*/ 13269569 w 259"/>
                <a:gd name="T29" fmla="*/ 7262336 h 317"/>
                <a:gd name="T30" fmla="*/ 13166834 w 259"/>
                <a:gd name="T31" fmla="*/ 6500632 h 317"/>
                <a:gd name="T32" fmla="*/ 12858177 w 259"/>
                <a:gd name="T33" fmla="*/ 5027703 h 317"/>
                <a:gd name="T34" fmla="*/ 12189607 w 259"/>
                <a:gd name="T35" fmla="*/ 3605703 h 317"/>
                <a:gd name="T36" fmla="*/ 11777988 w 259"/>
                <a:gd name="T37" fmla="*/ 2945634 h 317"/>
                <a:gd name="T38" fmla="*/ 11315114 w 259"/>
                <a:gd name="T39" fmla="*/ 2386976 h 317"/>
                <a:gd name="T40" fmla="*/ 10800760 w 259"/>
                <a:gd name="T41" fmla="*/ 1777386 h 317"/>
                <a:gd name="T42" fmla="*/ 10286633 w 259"/>
                <a:gd name="T43" fmla="*/ 1269658 h 317"/>
                <a:gd name="T44" fmla="*/ 9154963 w 259"/>
                <a:gd name="T45" fmla="*/ 558659 h 317"/>
                <a:gd name="T46" fmla="*/ 7920558 w 259"/>
                <a:gd name="T47" fmla="*/ 101636 h 317"/>
                <a:gd name="T48" fmla="*/ 7251987 w 259"/>
                <a:gd name="T49" fmla="*/ 0 h 317"/>
                <a:gd name="T50" fmla="*/ 6634898 w 259"/>
                <a:gd name="T51" fmla="*/ 0 h 317"/>
                <a:gd name="T52" fmla="*/ 5246051 w 259"/>
                <a:gd name="T53" fmla="*/ 101636 h 317"/>
                <a:gd name="T54" fmla="*/ 4114608 w 259"/>
                <a:gd name="T55" fmla="*/ 558659 h 317"/>
                <a:gd name="T56" fmla="*/ 2931683 w 259"/>
                <a:gd name="T57" fmla="*/ 1269658 h 317"/>
                <a:gd name="T58" fmla="*/ 1954456 w 259"/>
                <a:gd name="T59" fmla="*/ 2386976 h 317"/>
                <a:gd name="T60" fmla="*/ 1028709 w 259"/>
                <a:gd name="T61" fmla="*/ 3605703 h 317"/>
                <a:gd name="T62" fmla="*/ 411393 w 259"/>
                <a:gd name="T63" fmla="*/ 5027703 h 317"/>
                <a:gd name="T64" fmla="*/ 102962 w 259"/>
                <a:gd name="T65" fmla="*/ 6500632 h 317"/>
                <a:gd name="T66" fmla="*/ 0 w 259"/>
                <a:gd name="T67" fmla="*/ 8074973 h 317"/>
                <a:gd name="T68" fmla="*/ 0 w 259"/>
                <a:gd name="T69" fmla="*/ 8836678 h 317"/>
                <a:gd name="T70" fmla="*/ 102962 w 259"/>
                <a:gd name="T71" fmla="*/ 9598382 h 317"/>
                <a:gd name="T72" fmla="*/ 205696 w 259"/>
                <a:gd name="T73" fmla="*/ 10309382 h 317"/>
                <a:gd name="T74" fmla="*/ 411393 w 259"/>
                <a:gd name="T75" fmla="*/ 11122017 h 317"/>
                <a:gd name="T76" fmla="*/ 668570 w 259"/>
                <a:gd name="T77" fmla="*/ 11782311 h 317"/>
                <a:gd name="T78" fmla="*/ 1028709 w 259"/>
                <a:gd name="T79" fmla="*/ 12442380 h 317"/>
                <a:gd name="T80" fmla="*/ 1440101 w 259"/>
                <a:gd name="T81" fmla="*/ 13001038 h 317"/>
                <a:gd name="T82" fmla="*/ 1954456 w 259"/>
                <a:gd name="T83" fmla="*/ 13661333 h 317"/>
                <a:gd name="T84" fmla="*/ 2365848 w 259"/>
                <a:gd name="T85" fmla="*/ 14219991 h 317"/>
                <a:gd name="T86" fmla="*/ 2931683 w 259"/>
                <a:gd name="T87" fmla="*/ 14727719 h 317"/>
                <a:gd name="T88" fmla="*/ 4114608 w 259"/>
                <a:gd name="T89" fmla="*/ 15489652 h 317"/>
                <a:gd name="T90" fmla="*/ 5246051 w 259"/>
                <a:gd name="T91" fmla="*/ 15946675 h 317"/>
                <a:gd name="T92" fmla="*/ 5914848 w 259"/>
                <a:gd name="T93" fmla="*/ 16048311 h 317"/>
                <a:gd name="T94" fmla="*/ 6634898 w 259"/>
                <a:gd name="T95" fmla="*/ 16099016 h 317"/>
                <a:gd name="T96" fmla="*/ 6789114 w 259"/>
                <a:gd name="T97" fmla="*/ 16048311 h 317"/>
                <a:gd name="T98" fmla="*/ 6943329 w 259"/>
                <a:gd name="T99" fmla="*/ 16048311 h 317"/>
                <a:gd name="T100" fmla="*/ 7251987 w 259"/>
                <a:gd name="T101" fmla="*/ 16048311 h 317"/>
                <a:gd name="T102" fmla="*/ 7920558 w 259"/>
                <a:gd name="T103" fmla="*/ 15946675 h 317"/>
                <a:gd name="T104" fmla="*/ 9154963 w 259"/>
                <a:gd name="T105" fmla="*/ 15489652 h 317"/>
                <a:gd name="T106" fmla="*/ 10286633 w 259"/>
                <a:gd name="T107" fmla="*/ 14727719 h 317"/>
                <a:gd name="T108" fmla="*/ 10492329 w 259"/>
                <a:gd name="T109" fmla="*/ 14473968 h 317"/>
                <a:gd name="T110" fmla="*/ 10800760 w 259"/>
                <a:gd name="T111" fmla="*/ 14219991 h 317"/>
                <a:gd name="T112" fmla="*/ 11315114 w 259"/>
                <a:gd name="T113" fmla="*/ 13661333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8" name="Freeform 313"/>
            <p:cNvSpPr>
              <a:spLocks/>
            </p:cNvSpPr>
            <p:nvPr/>
          </p:nvSpPr>
          <p:spPr bwMode="auto">
            <a:xfrm>
              <a:off x="7210425" y="3024188"/>
              <a:ext cx="58738" cy="71437"/>
            </a:xfrm>
            <a:custGeom>
              <a:avLst/>
              <a:gdLst>
                <a:gd name="T0" fmla="*/ 11279276 w 260"/>
                <a:gd name="T1" fmla="*/ 13660916 h 317"/>
                <a:gd name="T2" fmla="*/ 11738787 w 260"/>
                <a:gd name="T3" fmla="*/ 13000631 h 317"/>
                <a:gd name="T4" fmla="*/ 11891732 w 260"/>
                <a:gd name="T5" fmla="*/ 12695954 h 317"/>
                <a:gd name="T6" fmla="*/ 12095959 w 260"/>
                <a:gd name="T7" fmla="*/ 12442206 h 317"/>
                <a:gd name="T8" fmla="*/ 12453131 w 260"/>
                <a:gd name="T9" fmla="*/ 11781921 h 317"/>
                <a:gd name="T10" fmla="*/ 12759473 w 260"/>
                <a:gd name="T11" fmla="*/ 11121636 h 317"/>
                <a:gd name="T12" fmla="*/ 12963474 w 260"/>
                <a:gd name="T13" fmla="*/ 10309238 h 317"/>
                <a:gd name="T14" fmla="*/ 12963474 w 260"/>
                <a:gd name="T15" fmla="*/ 10105969 h 317"/>
                <a:gd name="T16" fmla="*/ 12963474 w 260"/>
                <a:gd name="T17" fmla="*/ 10004560 h 317"/>
                <a:gd name="T18" fmla="*/ 12963474 w 260"/>
                <a:gd name="T19" fmla="*/ 9953630 h 317"/>
                <a:gd name="T20" fmla="*/ 13014531 w 260"/>
                <a:gd name="T21" fmla="*/ 9953630 h 317"/>
                <a:gd name="T22" fmla="*/ 13116645 w 260"/>
                <a:gd name="T23" fmla="*/ 9598248 h 317"/>
                <a:gd name="T24" fmla="*/ 13218758 w 260"/>
                <a:gd name="T25" fmla="*/ 8836329 h 317"/>
                <a:gd name="T26" fmla="*/ 13269815 w 260"/>
                <a:gd name="T27" fmla="*/ 8074635 h 317"/>
                <a:gd name="T28" fmla="*/ 13218758 w 260"/>
                <a:gd name="T29" fmla="*/ 7262235 h 317"/>
                <a:gd name="T30" fmla="*/ 13116645 w 260"/>
                <a:gd name="T31" fmla="*/ 6500316 h 317"/>
                <a:gd name="T32" fmla="*/ 12759473 w 260"/>
                <a:gd name="T33" fmla="*/ 4976928 h 317"/>
                <a:gd name="T34" fmla="*/ 12095959 w 260"/>
                <a:gd name="T35" fmla="*/ 3605652 h 317"/>
                <a:gd name="T36" fmla="*/ 11738787 w 260"/>
                <a:gd name="T37" fmla="*/ 2945368 h 317"/>
                <a:gd name="T38" fmla="*/ 11279276 w 260"/>
                <a:gd name="T39" fmla="*/ 2386942 h 317"/>
                <a:gd name="T40" fmla="*/ 10717876 w 260"/>
                <a:gd name="T41" fmla="*/ 1777361 h 317"/>
                <a:gd name="T42" fmla="*/ 10258590 w 260"/>
                <a:gd name="T43" fmla="*/ 1269641 h 317"/>
                <a:gd name="T44" fmla="*/ 9135791 w 260"/>
                <a:gd name="T45" fmla="*/ 558651 h 317"/>
                <a:gd name="T46" fmla="*/ 7910879 w 260"/>
                <a:gd name="T47" fmla="*/ 101634 h 317"/>
                <a:gd name="T48" fmla="*/ 7247364 w 260"/>
                <a:gd name="T49" fmla="*/ 0 h 317"/>
                <a:gd name="T50" fmla="*/ 6634908 w 260"/>
                <a:gd name="T51" fmla="*/ 0 h 317"/>
                <a:gd name="T52" fmla="*/ 5256824 w 260"/>
                <a:gd name="T53" fmla="*/ 101634 h 317"/>
                <a:gd name="T54" fmla="*/ 4134025 w 260"/>
                <a:gd name="T55" fmla="*/ 558651 h 317"/>
                <a:gd name="T56" fmla="*/ 2960169 w 260"/>
                <a:gd name="T57" fmla="*/ 1269641 h 317"/>
                <a:gd name="T58" fmla="*/ 1939484 w 260"/>
                <a:gd name="T59" fmla="*/ 2386942 h 317"/>
                <a:gd name="T60" fmla="*/ 1071743 w 260"/>
                <a:gd name="T61" fmla="*/ 3605652 h 317"/>
                <a:gd name="T62" fmla="*/ 459286 w 260"/>
                <a:gd name="T63" fmla="*/ 4976928 h 317"/>
                <a:gd name="T64" fmla="*/ 153171 w 260"/>
                <a:gd name="T65" fmla="*/ 6500316 h 317"/>
                <a:gd name="T66" fmla="*/ 0 w 260"/>
                <a:gd name="T67" fmla="*/ 8074635 h 317"/>
                <a:gd name="T68" fmla="*/ 0 w 260"/>
                <a:gd name="T69" fmla="*/ 8836329 h 317"/>
                <a:gd name="T70" fmla="*/ 153171 w 260"/>
                <a:gd name="T71" fmla="*/ 9598248 h 317"/>
                <a:gd name="T72" fmla="*/ 255284 w 260"/>
                <a:gd name="T73" fmla="*/ 10309238 h 317"/>
                <a:gd name="T74" fmla="*/ 459286 w 260"/>
                <a:gd name="T75" fmla="*/ 11121636 h 317"/>
                <a:gd name="T76" fmla="*/ 663513 w 260"/>
                <a:gd name="T77" fmla="*/ 11781921 h 317"/>
                <a:gd name="T78" fmla="*/ 1071743 w 260"/>
                <a:gd name="T79" fmla="*/ 12442206 h 317"/>
                <a:gd name="T80" fmla="*/ 1480197 w 260"/>
                <a:gd name="T81" fmla="*/ 13000631 h 317"/>
                <a:gd name="T82" fmla="*/ 1939484 w 260"/>
                <a:gd name="T83" fmla="*/ 13660916 h 317"/>
                <a:gd name="T84" fmla="*/ 2398769 w 260"/>
                <a:gd name="T85" fmla="*/ 14219567 h 317"/>
                <a:gd name="T86" fmla="*/ 2960169 w 260"/>
                <a:gd name="T87" fmla="*/ 14727288 h 317"/>
                <a:gd name="T88" fmla="*/ 4134025 w 260"/>
                <a:gd name="T89" fmla="*/ 15489210 h 317"/>
                <a:gd name="T90" fmla="*/ 5256824 w 260"/>
                <a:gd name="T91" fmla="*/ 15946227 h 317"/>
                <a:gd name="T92" fmla="*/ 5920338 w 260"/>
                <a:gd name="T93" fmla="*/ 16047861 h 317"/>
                <a:gd name="T94" fmla="*/ 6634908 w 260"/>
                <a:gd name="T95" fmla="*/ 16098565 h 317"/>
                <a:gd name="T96" fmla="*/ 6737021 w 260"/>
                <a:gd name="T97" fmla="*/ 16047861 h 317"/>
                <a:gd name="T98" fmla="*/ 6941023 w 260"/>
                <a:gd name="T99" fmla="*/ 16047861 h 317"/>
                <a:gd name="T100" fmla="*/ 7247364 w 260"/>
                <a:gd name="T101" fmla="*/ 16047861 h 317"/>
                <a:gd name="T102" fmla="*/ 7910879 w 260"/>
                <a:gd name="T103" fmla="*/ 15946227 h 317"/>
                <a:gd name="T104" fmla="*/ 9135791 w 260"/>
                <a:gd name="T105" fmla="*/ 15489210 h 317"/>
                <a:gd name="T106" fmla="*/ 10258590 w 260"/>
                <a:gd name="T107" fmla="*/ 14727288 h 317"/>
                <a:gd name="T108" fmla="*/ 10462818 w 260"/>
                <a:gd name="T109" fmla="*/ 14473540 h 317"/>
                <a:gd name="T110" fmla="*/ 10717876 w 260"/>
                <a:gd name="T111" fmla="*/ 14219567 h 317"/>
                <a:gd name="T112" fmla="*/ 11279276 w 260"/>
                <a:gd name="T113" fmla="*/ 13660916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1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19" name="Freeform 314"/>
            <p:cNvSpPr>
              <a:spLocks/>
            </p:cNvSpPr>
            <p:nvPr/>
          </p:nvSpPr>
          <p:spPr bwMode="auto">
            <a:xfrm>
              <a:off x="6581775" y="2887663"/>
              <a:ext cx="58738" cy="73025"/>
            </a:xfrm>
            <a:custGeom>
              <a:avLst/>
              <a:gdLst>
                <a:gd name="T0" fmla="*/ 11366595 w 259"/>
                <a:gd name="T1" fmla="*/ 14275119 h 317"/>
                <a:gd name="T2" fmla="*/ 11777988 w 259"/>
                <a:gd name="T3" fmla="*/ 13585182 h 317"/>
                <a:gd name="T4" fmla="*/ 11932430 w 259"/>
                <a:gd name="T5" fmla="*/ 13266821 h 317"/>
                <a:gd name="T6" fmla="*/ 12189607 w 259"/>
                <a:gd name="T7" fmla="*/ 12948460 h 317"/>
                <a:gd name="T8" fmla="*/ 12498038 w 259"/>
                <a:gd name="T9" fmla="*/ 12258524 h 317"/>
                <a:gd name="T10" fmla="*/ 12858177 w 259"/>
                <a:gd name="T11" fmla="*/ 11568587 h 317"/>
                <a:gd name="T12" fmla="*/ 13012392 w 259"/>
                <a:gd name="T13" fmla="*/ 10772684 h 317"/>
                <a:gd name="T14" fmla="*/ 13012392 w 259"/>
                <a:gd name="T15" fmla="*/ 10560290 h 317"/>
                <a:gd name="T16" fmla="*/ 13012392 w 259"/>
                <a:gd name="T17" fmla="*/ 10454093 h 317"/>
                <a:gd name="T18" fmla="*/ 13012392 w 259"/>
                <a:gd name="T19" fmla="*/ 10401109 h 317"/>
                <a:gd name="T20" fmla="*/ 13063873 w 259"/>
                <a:gd name="T21" fmla="*/ 10401109 h 317"/>
                <a:gd name="T22" fmla="*/ 13166834 w 259"/>
                <a:gd name="T23" fmla="*/ 10029765 h 317"/>
                <a:gd name="T24" fmla="*/ 13269569 w 259"/>
                <a:gd name="T25" fmla="*/ 9233631 h 317"/>
                <a:gd name="T26" fmla="*/ 13321050 w 259"/>
                <a:gd name="T27" fmla="*/ 8437728 h 317"/>
                <a:gd name="T28" fmla="*/ 13269569 w 259"/>
                <a:gd name="T29" fmla="*/ 7588611 h 317"/>
                <a:gd name="T30" fmla="*/ 13166834 w 259"/>
                <a:gd name="T31" fmla="*/ 6739493 h 317"/>
                <a:gd name="T32" fmla="*/ 12858177 w 259"/>
                <a:gd name="T33" fmla="*/ 5200670 h 317"/>
                <a:gd name="T34" fmla="*/ 12189607 w 259"/>
                <a:gd name="T35" fmla="*/ 3767813 h 317"/>
                <a:gd name="T36" fmla="*/ 11777988 w 259"/>
                <a:gd name="T37" fmla="*/ 3077877 h 317"/>
                <a:gd name="T38" fmla="*/ 11366595 w 259"/>
                <a:gd name="T39" fmla="*/ 2441154 h 317"/>
                <a:gd name="T40" fmla="*/ 10800760 w 259"/>
                <a:gd name="T41" fmla="*/ 1804201 h 317"/>
                <a:gd name="T42" fmla="*/ 10286633 w 259"/>
                <a:gd name="T43" fmla="*/ 1326659 h 317"/>
                <a:gd name="T44" fmla="*/ 9154963 w 259"/>
                <a:gd name="T45" fmla="*/ 583739 h 317"/>
                <a:gd name="T46" fmla="*/ 7972039 w 259"/>
                <a:gd name="T47" fmla="*/ 106197 h 317"/>
                <a:gd name="T48" fmla="*/ 7303468 w 259"/>
                <a:gd name="T49" fmla="*/ 0 h 317"/>
                <a:gd name="T50" fmla="*/ 6686152 w 259"/>
                <a:gd name="T51" fmla="*/ 0 h 317"/>
                <a:gd name="T52" fmla="*/ 5297532 w 259"/>
                <a:gd name="T53" fmla="*/ 106197 h 317"/>
                <a:gd name="T54" fmla="*/ 4114608 w 259"/>
                <a:gd name="T55" fmla="*/ 583739 h 317"/>
                <a:gd name="T56" fmla="*/ 2931683 w 259"/>
                <a:gd name="T57" fmla="*/ 1326659 h 317"/>
                <a:gd name="T58" fmla="*/ 1954456 w 259"/>
                <a:gd name="T59" fmla="*/ 2441154 h 317"/>
                <a:gd name="T60" fmla="*/ 1028709 w 259"/>
                <a:gd name="T61" fmla="*/ 3767813 h 317"/>
                <a:gd name="T62" fmla="*/ 462873 w 259"/>
                <a:gd name="T63" fmla="*/ 5200670 h 317"/>
                <a:gd name="T64" fmla="*/ 102962 w 259"/>
                <a:gd name="T65" fmla="*/ 6739493 h 317"/>
                <a:gd name="T66" fmla="*/ 0 w 259"/>
                <a:gd name="T67" fmla="*/ 8437728 h 317"/>
                <a:gd name="T68" fmla="*/ 0 w 259"/>
                <a:gd name="T69" fmla="*/ 9233631 h 317"/>
                <a:gd name="T70" fmla="*/ 102962 w 259"/>
                <a:gd name="T71" fmla="*/ 10029765 h 317"/>
                <a:gd name="T72" fmla="*/ 205696 w 259"/>
                <a:gd name="T73" fmla="*/ 10772684 h 317"/>
                <a:gd name="T74" fmla="*/ 462873 w 259"/>
                <a:gd name="T75" fmla="*/ 11568587 h 317"/>
                <a:gd name="T76" fmla="*/ 668570 w 259"/>
                <a:gd name="T77" fmla="*/ 12258524 h 317"/>
                <a:gd name="T78" fmla="*/ 1028709 w 259"/>
                <a:gd name="T79" fmla="*/ 12948460 h 317"/>
                <a:gd name="T80" fmla="*/ 1440101 w 259"/>
                <a:gd name="T81" fmla="*/ 13585182 h 317"/>
                <a:gd name="T82" fmla="*/ 1954456 w 259"/>
                <a:gd name="T83" fmla="*/ 14275119 h 317"/>
                <a:gd name="T84" fmla="*/ 2365848 w 259"/>
                <a:gd name="T85" fmla="*/ 14858858 h 317"/>
                <a:gd name="T86" fmla="*/ 2931683 w 259"/>
                <a:gd name="T87" fmla="*/ 15389387 h 317"/>
                <a:gd name="T88" fmla="*/ 4114608 w 259"/>
                <a:gd name="T89" fmla="*/ 16185520 h 317"/>
                <a:gd name="T90" fmla="*/ 5297532 w 259"/>
                <a:gd name="T91" fmla="*/ 16663062 h 317"/>
                <a:gd name="T92" fmla="*/ 5966102 w 259"/>
                <a:gd name="T93" fmla="*/ 16769259 h 317"/>
                <a:gd name="T94" fmla="*/ 6686152 w 259"/>
                <a:gd name="T95" fmla="*/ 16822242 h 317"/>
                <a:gd name="T96" fmla="*/ 6789114 w 259"/>
                <a:gd name="T97" fmla="*/ 16769259 h 317"/>
                <a:gd name="T98" fmla="*/ 6943329 w 259"/>
                <a:gd name="T99" fmla="*/ 16769259 h 317"/>
                <a:gd name="T100" fmla="*/ 7303468 w 259"/>
                <a:gd name="T101" fmla="*/ 16769259 h 317"/>
                <a:gd name="T102" fmla="*/ 7972039 w 259"/>
                <a:gd name="T103" fmla="*/ 16663062 h 317"/>
                <a:gd name="T104" fmla="*/ 9154963 w 259"/>
                <a:gd name="T105" fmla="*/ 16185520 h 317"/>
                <a:gd name="T106" fmla="*/ 10286633 w 259"/>
                <a:gd name="T107" fmla="*/ 15389387 h 317"/>
                <a:gd name="T108" fmla="*/ 10492329 w 259"/>
                <a:gd name="T109" fmla="*/ 15071022 h 317"/>
                <a:gd name="T110" fmla="*/ 10800760 w 259"/>
                <a:gd name="T111" fmla="*/ 14858858 h 317"/>
                <a:gd name="T112" fmla="*/ 11366595 w 259"/>
                <a:gd name="T113" fmla="*/ 14275119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1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0" name="Freeform 315"/>
            <p:cNvSpPr>
              <a:spLocks/>
            </p:cNvSpPr>
            <p:nvPr/>
          </p:nvSpPr>
          <p:spPr bwMode="auto">
            <a:xfrm>
              <a:off x="6896100" y="2973388"/>
              <a:ext cx="58738" cy="71437"/>
            </a:xfrm>
            <a:custGeom>
              <a:avLst/>
              <a:gdLst>
                <a:gd name="T0" fmla="*/ 11315114 w 259"/>
                <a:gd name="T1" fmla="*/ 13711621 h 317"/>
                <a:gd name="T2" fmla="*/ 11777988 w 259"/>
                <a:gd name="T3" fmla="*/ 13051561 h 317"/>
                <a:gd name="T4" fmla="*/ 11932430 w 259"/>
                <a:gd name="T5" fmla="*/ 12695954 h 317"/>
                <a:gd name="T6" fmla="*/ 12189607 w 259"/>
                <a:gd name="T7" fmla="*/ 12442206 h 317"/>
                <a:gd name="T8" fmla="*/ 12498038 w 259"/>
                <a:gd name="T9" fmla="*/ 11781921 h 317"/>
                <a:gd name="T10" fmla="*/ 12858177 w 259"/>
                <a:gd name="T11" fmla="*/ 11121636 h 317"/>
                <a:gd name="T12" fmla="*/ 13012392 w 259"/>
                <a:gd name="T13" fmla="*/ 10359942 h 317"/>
                <a:gd name="T14" fmla="*/ 13012392 w 259"/>
                <a:gd name="T15" fmla="*/ 10105969 h 317"/>
                <a:gd name="T16" fmla="*/ 13012392 w 259"/>
                <a:gd name="T17" fmla="*/ 10004560 h 317"/>
                <a:gd name="T18" fmla="*/ 13012392 w 259"/>
                <a:gd name="T19" fmla="*/ 9953630 h 317"/>
                <a:gd name="T20" fmla="*/ 13063873 w 259"/>
                <a:gd name="T21" fmla="*/ 9953630 h 317"/>
                <a:gd name="T22" fmla="*/ 13166834 w 259"/>
                <a:gd name="T23" fmla="*/ 9648953 h 317"/>
                <a:gd name="T24" fmla="*/ 13269569 w 259"/>
                <a:gd name="T25" fmla="*/ 8887259 h 317"/>
                <a:gd name="T26" fmla="*/ 13321050 w 259"/>
                <a:gd name="T27" fmla="*/ 8074635 h 317"/>
                <a:gd name="T28" fmla="*/ 13269569 w 259"/>
                <a:gd name="T29" fmla="*/ 7262235 h 317"/>
                <a:gd name="T30" fmla="*/ 13166834 w 259"/>
                <a:gd name="T31" fmla="*/ 6500316 h 317"/>
                <a:gd name="T32" fmla="*/ 12858177 w 259"/>
                <a:gd name="T33" fmla="*/ 5027632 h 317"/>
                <a:gd name="T34" fmla="*/ 12189607 w 259"/>
                <a:gd name="T35" fmla="*/ 3656357 h 317"/>
                <a:gd name="T36" fmla="*/ 11777988 w 259"/>
                <a:gd name="T37" fmla="*/ 2996297 h 317"/>
                <a:gd name="T38" fmla="*/ 11315114 w 259"/>
                <a:gd name="T39" fmla="*/ 2386942 h 317"/>
                <a:gd name="T40" fmla="*/ 10800760 w 259"/>
                <a:gd name="T41" fmla="*/ 1777361 h 317"/>
                <a:gd name="T42" fmla="*/ 10286633 w 259"/>
                <a:gd name="T43" fmla="*/ 1269641 h 317"/>
                <a:gd name="T44" fmla="*/ 9154963 w 259"/>
                <a:gd name="T45" fmla="*/ 558651 h 317"/>
                <a:gd name="T46" fmla="*/ 7920558 w 259"/>
                <a:gd name="T47" fmla="*/ 152339 h 317"/>
                <a:gd name="T48" fmla="*/ 7251987 w 259"/>
                <a:gd name="T49" fmla="*/ 0 h 317"/>
                <a:gd name="T50" fmla="*/ 6686152 w 259"/>
                <a:gd name="T51" fmla="*/ 0 h 317"/>
                <a:gd name="T52" fmla="*/ 5246051 w 259"/>
                <a:gd name="T53" fmla="*/ 152339 h 317"/>
                <a:gd name="T54" fmla="*/ 4114608 w 259"/>
                <a:gd name="T55" fmla="*/ 558651 h 317"/>
                <a:gd name="T56" fmla="*/ 2931683 w 259"/>
                <a:gd name="T57" fmla="*/ 1269641 h 317"/>
                <a:gd name="T58" fmla="*/ 1954456 w 259"/>
                <a:gd name="T59" fmla="*/ 2386942 h 317"/>
                <a:gd name="T60" fmla="*/ 1028709 w 259"/>
                <a:gd name="T61" fmla="*/ 3656357 h 317"/>
                <a:gd name="T62" fmla="*/ 411393 w 259"/>
                <a:gd name="T63" fmla="*/ 5027632 h 317"/>
                <a:gd name="T64" fmla="*/ 102962 w 259"/>
                <a:gd name="T65" fmla="*/ 6500316 h 317"/>
                <a:gd name="T66" fmla="*/ 0 w 259"/>
                <a:gd name="T67" fmla="*/ 8074635 h 317"/>
                <a:gd name="T68" fmla="*/ 0 w 259"/>
                <a:gd name="T69" fmla="*/ 8887259 h 317"/>
                <a:gd name="T70" fmla="*/ 102962 w 259"/>
                <a:gd name="T71" fmla="*/ 9648953 h 317"/>
                <a:gd name="T72" fmla="*/ 205696 w 259"/>
                <a:gd name="T73" fmla="*/ 10359942 h 317"/>
                <a:gd name="T74" fmla="*/ 411393 w 259"/>
                <a:gd name="T75" fmla="*/ 11121636 h 317"/>
                <a:gd name="T76" fmla="*/ 668570 w 259"/>
                <a:gd name="T77" fmla="*/ 11781921 h 317"/>
                <a:gd name="T78" fmla="*/ 1028709 w 259"/>
                <a:gd name="T79" fmla="*/ 12442206 h 317"/>
                <a:gd name="T80" fmla="*/ 1440101 w 259"/>
                <a:gd name="T81" fmla="*/ 13051561 h 317"/>
                <a:gd name="T82" fmla="*/ 1954456 w 259"/>
                <a:gd name="T83" fmla="*/ 13711621 h 317"/>
                <a:gd name="T84" fmla="*/ 2365848 w 259"/>
                <a:gd name="T85" fmla="*/ 14270271 h 317"/>
                <a:gd name="T86" fmla="*/ 2931683 w 259"/>
                <a:gd name="T87" fmla="*/ 14727288 h 317"/>
                <a:gd name="T88" fmla="*/ 4114608 w 259"/>
                <a:gd name="T89" fmla="*/ 15539915 h 317"/>
                <a:gd name="T90" fmla="*/ 5246051 w 259"/>
                <a:gd name="T91" fmla="*/ 15946227 h 317"/>
                <a:gd name="T92" fmla="*/ 5914848 w 259"/>
                <a:gd name="T93" fmla="*/ 16047861 h 317"/>
                <a:gd name="T94" fmla="*/ 6686152 w 259"/>
                <a:gd name="T95" fmla="*/ 16098565 h 317"/>
                <a:gd name="T96" fmla="*/ 6789114 w 259"/>
                <a:gd name="T97" fmla="*/ 16047861 h 317"/>
                <a:gd name="T98" fmla="*/ 6943329 w 259"/>
                <a:gd name="T99" fmla="*/ 16047861 h 317"/>
                <a:gd name="T100" fmla="*/ 7251987 w 259"/>
                <a:gd name="T101" fmla="*/ 16047861 h 317"/>
                <a:gd name="T102" fmla="*/ 7920558 w 259"/>
                <a:gd name="T103" fmla="*/ 15946227 h 317"/>
                <a:gd name="T104" fmla="*/ 9154963 w 259"/>
                <a:gd name="T105" fmla="*/ 15539915 h 317"/>
                <a:gd name="T106" fmla="*/ 10286633 w 259"/>
                <a:gd name="T107" fmla="*/ 14727288 h 317"/>
                <a:gd name="T108" fmla="*/ 10492329 w 259"/>
                <a:gd name="T109" fmla="*/ 14473540 h 317"/>
                <a:gd name="T110" fmla="*/ 10800760 w 259"/>
                <a:gd name="T111" fmla="*/ 14270271 h 317"/>
                <a:gd name="T112" fmla="*/ 11315114 w 259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5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2" y="3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6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6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1" name="Freeform 316"/>
            <p:cNvSpPr>
              <a:spLocks/>
            </p:cNvSpPr>
            <p:nvPr/>
          </p:nvSpPr>
          <p:spPr bwMode="auto">
            <a:xfrm>
              <a:off x="6357938" y="2870200"/>
              <a:ext cx="58737" cy="71438"/>
            </a:xfrm>
            <a:custGeom>
              <a:avLst/>
              <a:gdLst>
                <a:gd name="T0" fmla="*/ 11278858 w 260"/>
                <a:gd name="T1" fmla="*/ 13661333 h 317"/>
                <a:gd name="T2" fmla="*/ 11687306 w 260"/>
                <a:gd name="T3" fmla="*/ 13001038 h 317"/>
                <a:gd name="T4" fmla="*/ 11891304 w 260"/>
                <a:gd name="T5" fmla="*/ 12645651 h 317"/>
                <a:gd name="T6" fmla="*/ 12095528 w 260"/>
                <a:gd name="T7" fmla="*/ 12391675 h 317"/>
                <a:gd name="T8" fmla="*/ 12452694 w 260"/>
                <a:gd name="T9" fmla="*/ 11731381 h 317"/>
                <a:gd name="T10" fmla="*/ 12759029 w 260"/>
                <a:gd name="T11" fmla="*/ 11071312 h 317"/>
                <a:gd name="T12" fmla="*/ 12912197 w 260"/>
                <a:gd name="T13" fmla="*/ 10309382 h 317"/>
                <a:gd name="T14" fmla="*/ 12912197 w 260"/>
                <a:gd name="T15" fmla="*/ 10106336 h 317"/>
                <a:gd name="T16" fmla="*/ 12912197 w 260"/>
                <a:gd name="T17" fmla="*/ 9953995 h 317"/>
                <a:gd name="T18" fmla="*/ 12912197 w 260"/>
                <a:gd name="T19" fmla="*/ 9903290 h 317"/>
                <a:gd name="T20" fmla="*/ 12963253 w 260"/>
                <a:gd name="T21" fmla="*/ 9903290 h 317"/>
                <a:gd name="T22" fmla="*/ 13116195 w 260"/>
                <a:gd name="T23" fmla="*/ 9598382 h 317"/>
                <a:gd name="T24" fmla="*/ 13218307 w 260"/>
                <a:gd name="T25" fmla="*/ 8836678 h 317"/>
                <a:gd name="T26" fmla="*/ 13269363 w 260"/>
                <a:gd name="T27" fmla="*/ 8074973 h 317"/>
                <a:gd name="T28" fmla="*/ 13218307 w 260"/>
                <a:gd name="T29" fmla="*/ 7211631 h 317"/>
                <a:gd name="T30" fmla="*/ 13116195 w 260"/>
                <a:gd name="T31" fmla="*/ 6449701 h 317"/>
                <a:gd name="T32" fmla="*/ 12759029 w 260"/>
                <a:gd name="T33" fmla="*/ 4976997 h 317"/>
                <a:gd name="T34" fmla="*/ 12095528 w 260"/>
                <a:gd name="T35" fmla="*/ 3605703 h 317"/>
                <a:gd name="T36" fmla="*/ 11687306 w 260"/>
                <a:gd name="T37" fmla="*/ 2945634 h 317"/>
                <a:gd name="T38" fmla="*/ 11278858 w 260"/>
                <a:gd name="T39" fmla="*/ 2336045 h 317"/>
                <a:gd name="T40" fmla="*/ 10717468 w 260"/>
                <a:gd name="T41" fmla="*/ 1726681 h 317"/>
                <a:gd name="T42" fmla="*/ 10207134 w 260"/>
                <a:gd name="T43" fmla="*/ 1218953 h 317"/>
                <a:gd name="T44" fmla="*/ 9135410 w 260"/>
                <a:gd name="T45" fmla="*/ 507954 h 317"/>
                <a:gd name="T46" fmla="*/ 7910518 w 260"/>
                <a:gd name="T47" fmla="*/ 101636 h 317"/>
                <a:gd name="T48" fmla="*/ 7247015 w 260"/>
                <a:gd name="T49" fmla="*/ 0 h 317"/>
                <a:gd name="T50" fmla="*/ 6634795 w 260"/>
                <a:gd name="T51" fmla="*/ 0 h 317"/>
                <a:gd name="T52" fmla="*/ 5256735 w 260"/>
                <a:gd name="T53" fmla="*/ 101636 h 317"/>
                <a:gd name="T54" fmla="*/ 4082899 w 260"/>
                <a:gd name="T55" fmla="*/ 507954 h 317"/>
                <a:gd name="T56" fmla="*/ 2909062 w 260"/>
                <a:gd name="T57" fmla="*/ 1218953 h 317"/>
                <a:gd name="T58" fmla="*/ 1939451 w 260"/>
                <a:gd name="T59" fmla="*/ 2336045 h 317"/>
                <a:gd name="T60" fmla="*/ 1071724 w 260"/>
                <a:gd name="T61" fmla="*/ 3605703 h 317"/>
                <a:gd name="T62" fmla="*/ 459278 w 260"/>
                <a:gd name="T63" fmla="*/ 4976997 h 317"/>
                <a:gd name="T64" fmla="*/ 102112 w 260"/>
                <a:gd name="T65" fmla="*/ 6449701 h 317"/>
                <a:gd name="T66" fmla="*/ 0 w 260"/>
                <a:gd name="T67" fmla="*/ 8074973 h 317"/>
                <a:gd name="T68" fmla="*/ 0 w 260"/>
                <a:gd name="T69" fmla="*/ 8836678 h 317"/>
                <a:gd name="T70" fmla="*/ 102112 w 260"/>
                <a:gd name="T71" fmla="*/ 9598382 h 317"/>
                <a:gd name="T72" fmla="*/ 204224 w 260"/>
                <a:gd name="T73" fmla="*/ 10309382 h 317"/>
                <a:gd name="T74" fmla="*/ 459278 w 260"/>
                <a:gd name="T75" fmla="*/ 11071312 h 317"/>
                <a:gd name="T76" fmla="*/ 663502 w 260"/>
                <a:gd name="T77" fmla="*/ 11731381 h 317"/>
                <a:gd name="T78" fmla="*/ 1071724 w 260"/>
                <a:gd name="T79" fmla="*/ 12391675 h 317"/>
                <a:gd name="T80" fmla="*/ 1429116 w 260"/>
                <a:gd name="T81" fmla="*/ 13001038 h 317"/>
                <a:gd name="T82" fmla="*/ 1939451 w 260"/>
                <a:gd name="T83" fmla="*/ 13661333 h 317"/>
                <a:gd name="T84" fmla="*/ 2398728 w 260"/>
                <a:gd name="T85" fmla="*/ 14219991 h 317"/>
                <a:gd name="T86" fmla="*/ 2909062 w 260"/>
                <a:gd name="T87" fmla="*/ 14677014 h 317"/>
                <a:gd name="T88" fmla="*/ 4082899 w 260"/>
                <a:gd name="T89" fmla="*/ 15489652 h 317"/>
                <a:gd name="T90" fmla="*/ 5256735 w 260"/>
                <a:gd name="T91" fmla="*/ 15895970 h 317"/>
                <a:gd name="T92" fmla="*/ 5920237 w 260"/>
                <a:gd name="T93" fmla="*/ 15997380 h 317"/>
                <a:gd name="T94" fmla="*/ 6634795 w 260"/>
                <a:gd name="T95" fmla="*/ 16099016 h 317"/>
                <a:gd name="T96" fmla="*/ 6736681 w 260"/>
                <a:gd name="T97" fmla="*/ 15997380 h 317"/>
                <a:gd name="T98" fmla="*/ 6889849 w 260"/>
                <a:gd name="T99" fmla="*/ 15997380 h 317"/>
                <a:gd name="T100" fmla="*/ 7247015 w 260"/>
                <a:gd name="T101" fmla="*/ 15997380 h 317"/>
                <a:gd name="T102" fmla="*/ 7910518 w 260"/>
                <a:gd name="T103" fmla="*/ 15895970 h 317"/>
                <a:gd name="T104" fmla="*/ 9135410 w 260"/>
                <a:gd name="T105" fmla="*/ 15489652 h 317"/>
                <a:gd name="T106" fmla="*/ 10207134 w 260"/>
                <a:gd name="T107" fmla="*/ 14677014 h 317"/>
                <a:gd name="T108" fmla="*/ 10462414 w 260"/>
                <a:gd name="T109" fmla="*/ 14423037 h 317"/>
                <a:gd name="T110" fmla="*/ 10717468 w 260"/>
                <a:gd name="T111" fmla="*/ 14219991 h 317"/>
                <a:gd name="T112" fmla="*/ 11278858 w 260"/>
                <a:gd name="T113" fmla="*/ 13661333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29" y="256"/>
                  </a:lnTo>
                  <a:lnTo>
                    <a:pt x="233" y="249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4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7" y="289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7"/>
                  </a:ln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0" y="289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2" name="Freeform 317"/>
            <p:cNvSpPr>
              <a:spLocks/>
            </p:cNvSpPr>
            <p:nvPr/>
          </p:nvSpPr>
          <p:spPr bwMode="auto">
            <a:xfrm>
              <a:off x="6134100" y="2952750"/>
              <a:ext cx="58738" cy="73025"/>
            </a:xfrm>
            <a:custGeom>
              <a:avLst/>
              <a:gdLst>
                <a:gd name="T0" fmla="*/ 11315114 w 259"/>
                <a:gd name="T1" fmla="*/ 14275119 h 317"/>
                <a:gd name="T2" fmla="*/ 11777988 w 259"/>
                <a:gd name="T3" fmla="*/ 13585182 h 317"/>
                <a:gd name="T4" fmla="*/ 11932430 w 259"/>
                <a:gd name="T5" fmla="*/ 13266821 h 317"/>
                <a:gd name="T6" fmla="*/ 12189607 w 259"/>
                <a:gd name="T7" fmla="*/ 12948460 h 317"/>
                <a:gd name="T8" fmla="*/ 12498038 w 259"/>
                <a:gd name="T9" fmla="*/ 12258524 h 317"/>
                <a:gd name="T10" fmla="*/ 12858177 w 259"/>
                <a:gd name="T11" fmla="*/ 11568587 h 317"/>
                <a:gd name="T12" fmla="*/ 13012392 w 259"/>
                <a:gd name="T13" fmla="*/ 10772684 h 317"/>
                <a:gd name="T14" fmla="*/ 13012392 w 259"/>
                <a:gd name="T15" fmla="*/ 10560290 h 317"/>
                <a:gd name="T16" fmla="*/ 13012392 w 259"/>
                <a:gd name="T17" fmla="*/ 10401109 h 317"/>
                <a:gd name="T18" fmla="*/ 13012392 w 259"/>
                <a:gd name="T19" fmla="*/ 10348126 h 317"/>
                <a:gd name="T20" fmla="*/ 13063873 w 259"/>
                <a:gd name="T21" fmla="*/ 10348126 h 317"/>
                <a:gd name="T22" fmla="*/ 13166834 w 259"/>
                <a:gd name="T23" fmla="*/ 10029765 h 317"/>
                <a:gd name="T24" fmla="*/ 13269569 w 259"/>
                <a:gd name="T25" fmla="*/ 9233631 h 317"/>
                <a:gd name="T26" fmla="*/ 13321050 w 259"/>
                <a:gd name="T27" fmla="*/ 8437728 h 317"/>
                <a:gd name="T28" fmla="*/ 13269569 w 259"/>
                <a:gd name="T29" fmla="*/ 7535626 h 317"/>
                <a:gd name="T30" fmla="*/ 13166834 w 259"/>
                <a:gd name="T31" fmla="*/ 6739493 h 317"/>
                <a:gd name="T32" fmla="*/ 12858177 w 259"/>
                <a:gd name="T33" fmla="*/ 5200670 h 317"/>
                <a:gd name="T34" fmla="*/ 12189607 w 259"/>
                <a:gd name="T35" fmla="*/ 3767813 h 317"/>
                <a:gd name="T36" fmla="*/ 11777988 w 259"/>
                <a:gd name="T37" fmla="*/ 3077877 h 317"/>
                <a:gd name="T38" fmla="*/ 11315114 w 259"/>
                <a:gd name="T39" fmla="*/ 2441154 h 317"/>
                <a:gd name="T40" fmla="*/ 10749506 w 259"/>
                <a:gd name="T41" fmla="*/ 1804201 h 317"/>
                <a:gd name="T42" fmla="*/ 10286633 w 259"/>
                <a:gd name="T43" fmla="*/ 1273676 h 317"/>
                <a:gd name="T44" fmla="*/ 9154963 w 259"/>
                <a:gd name="T45" fmla="*/ 530756 h 317"/>
                <a:gd name="T46" fmla="*/ 7920558 w 259"/>
                <a:gd name="T47" fmla="*/ 106197 h 317"/>
                <a:gd name="T48" fmla="*/ 7251987 w 259"/>
                <a:gd name="T49" fmla="*/ 0 h 317"/>
                <a:gd name="T50" fmla="*/ 6634898 w 259"/>
                <a:gd name="T51" fmla="*/ 0 h 317"/>
                <a:gd name="T52" fmla="*/ 5246051 w 259"/>
                <a:gd name="T53" fmla="*/ 106197 h 317"/>
                <a:gd name="T54" fmla="*/ 4114608 w 259"/>
                <a:gd name="T55" fmla="*/ 530756 h 317"/>
                <a:gd name="T56" fmla="*/ 2931683 w 259"/>
                <a:gd name="T57" fmla="*/ 1273676 h 317"/>
                <a:gd name="T58" fmla="*/ 1902975 w 259"/>
                <a:gd name="T59" fmla="*/ 2441154 h 317"/>
                <a:gd name="T60" fmla="*/ 1028709 w 259"/>
                <a:gd name="T61" fmla="*/ 3767813 h 317"/>
                <a:gd name="T62" fmla="*/ 411393 w 259"/>
                <a:gd name="T63" fmla="*/ 5200670 h 317"/>
                <a:gd name="T64" fmla="*/ 102962 w 259"/>
                <a:gd name="T65" fmla="*/ 6739493 h 317"/>
                <a:gd name="T66" fmla="*/ 0 w 259"/>
                <a:gd name="T67" fmla="*/ 8437728 h 317"/>
                <a:gd name="T68" fmla="*/ 0 w 259"/>
                <a:gd name="T69" fmla="*/ 9233631 h 317"/>
                <a:gd name="T70" fmla="*/ 102962 w 259"/>
                <a:gd name="T71" fmla="*/ 10029765 h 317"/>
                <a:gd name="T72" fmla="*/ 205696 w 259"/>
                <a:gd name="T73" fmla="*/ 10772684 h 317"/>
                <a:gd name="T74" fmla="*/ 411393 w 259"/>
                <a:gd name="T75" fmla="*/ 11568587 h 317"/>
                <a:gd name="T76" fmla="*/ 668570 w 259"/>
                <a:gd name="T77" fmla="*/ 12258524 h 317"/>
                <a:gd name="T78" fmla="*/ 1028709 w 259"/>
                <a:gd name="T79" fmla="*/ 12948460 h 317"/>
                <a:gd name="T80" fmla="*/ 1440101 w 259"/>
                <a:gd name="T81" fmla="*/ 13585182 h 317"/>
                <a:gd name="T82" fmla="*/ 1902975 w 259"/>
                <a:gd name="T83" fmla="*/ 14275119 h 317"/>
                <a:gd name="T84" fmla="*/ 2365848 w 259"/>
                <a:gd name="T85" fmla="*/ 14858858 h 317"/>
                <a:gd name="T86" fmla="*/ 2931683 w 259"/>
                <a:gd name="T87" fmla="*/ 15389387 h 317"/>
                <a:gd name="T88" fmla="*/ 4114608 w 259"/>
                <a:gd name="T89" fmla="*/ 16185520 h 317"/>
                <a:gd name="T90" fmla="*/ 5246051 w 259"/>
                <a:gd name="T91" fmla="*/ 16610078 h 317"/>
                <a:gd name="T92" fmla="*/ 5914848 w 259"/>
                <a:gd name="T93" fmla="*/ 16769259 h 317"/>
                <a:gd name="T94" fmla="*/ 6634898 w 259"/>
                <a:gd name="T95" fmla="*/ 16822242 h 317"/>
                <a:gd name="T96" fmla="*/ 6789114 w 259"/>
                <a:gd name="T97" fmla="*/ 16769259 h 317"/>
                <a:gd name="T98" fmla="*/ 6943329 w 259"/>
                <a:gd name="T99" fmla="*/ 16769259 h 317"/>
                <a:gd name="T100" fmla="*/ 7251987 w 259"/>
                <a:gd name="T101" fmla="*/ 16769259 h 317"/>
                <a:gd name="T102" fmla="*/ 7920558 w 259"/>
                <a:gd name="T103" fmla="*/ 16610078 h 317"/>
                <a:gd name="T104" fmla="*/ 9154963 w 259"/>
                <a:gd name="T105" fmla="*/ 16185520 h 317"/>
                <a:gd name="T106" fmla="*/ 10286633 w 259"/>
                <a:gd name="T107" fmla="*/ 15389387 h 317"/>
                <a:gd name="T108" fmla="*/ 10492329 w 259"/>
                <a:gd name="T109" fmla="*/ 15071022 h 317"/>
                <a:gd name="T110" fmla="*/ 10749506 w 259"/>
                <a:gd name="T111" fmla="*/ 14858858 h 317"/>
                <a:gd name="T112" fmla="*/ 11315114 w 259"/>
                <a:gd name="T113" fmla="*/ 14275119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200" y="24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3" name="Freeform 318"/>
            <p:cNvSpPr>
              <a:spLocks/>
            </p:cNvSpPr>
            <p:nvPr/>
          </p:nvSpPr>
          <p:spPr bwMode="auto">
            <a:xfrm>
              <a:off x="5976938" y="3122613"/>
              <a:ext cx="58737" cy="71437"/>
            </a:xfrm>
            <a:custGeom>
              <a:avLst/>
              <a:gdLst>
                <a:gd name="T0" fmla="*/ 11314695 w 259"/>
                <a:gd name="T1" fmla="*/ 13711621 h 317"/>
                <a:gd name="T2" fmla="*/ 11777560 w 259"/>
                <a:gd name="T3" fmla="*/ 13051561 h 317"/>
                <a:gd name="T4" fmla="*/ 11932000 w 259"/>
                <a:gd name="T5" fmla="*/ 12695954 h 317"/>
                <a:gd name="T6" fmla="*/ 12137693 w 259"/>
                <a:gd name="T7" fmla="*/ 12442206 h 317"/>
                <a:gd name="T8" fmla="*/ 12497598 w 259"/>
                <a:gd name="T9" fmla="*/ 11781921 h 317"/>
                <a:gd name="T10" fmla="*/ 12806251 w 259"/>
                <a:gd name="T11" fmla="*/ 11121636 h 317"/>
                <a:gd name="T12" fmla="*/ 13011944 w 259"/>
                <a:gd name="T13" fmla="*/ 10359942 h 317"/>
                <a:gd name="T14" fmla="*/ 13011944 w 259"/>
                <a:gd name="T15" fmla="*/ 10105969 h 317"/>
                <a:gd name="T16" fmla="*/ 13011944 w 259"/>
                <a:gd name="T17" fmla="*/ 10004560 h 317"/>
                <a:gd name="T18" fmla="*/ 13011944 w 259"/>
                <a:gd name="T19" fmla="*/ 9953630 h 317"/>
                <a:gd name="T20" fmla="*/ 13063424 w 259"/>
                <a:gd name="T21" fmla="*/ 9953630 h 317"/>
                <a:gd name="T22" fmla="*/ 13166383 w 259"/>
                <a:gd name="T23" fmla="*/ 9648953 h 317"/>
                <a:gd name="T24" fmla="*/ 13269116 w 259"/>
                <a:gd name="T25" fmla="*/ 8836329 h 317"/>
                <a:gd name="T26" fmla="*/ 13320596 w 259"/>
                <a:gd name="T27" fmla="*/ 8074635 h 317"/>
                <a:gd name="T28" fmla="*/ 13269116 w 259"/>
                <a:gd name="T29" fmla="*/ 7262235 h 317"/>
                <a:gd name="T30" fmla="*/ 13166383 w 259"/>
                <a:gd name="T31" fmla="*/ 6500316 h 317"/>
                <a:gd name="T32" fmla="*/ 12806251 w 259"/>
                <a:gd name="T33" fmla="*/ 5027632 h 317"/>
                <a:gd name="T34" fmla="*/ 12137693 w 259"/>
                <a:gd name="T35" fmla="*/ 3656357 h 317"/>
                <a:gd name="T36" fmla="*/ 11777560 w 259"/>
                <a:gd name="T37" fmla="*/ 2996297 h 317"/>
                <a:gd name="T38" fmla="*/ 11314695 w 259"/>
                <a:gd name="T39" fmla="*/ 2386942 h 317"/>
                <a:gd name="T40" fmla="*/ 10749096 w 259"/>
                <a:gd name="T41" fmla="*/ 1777361 h 317"/>
                <a:gd name="T42" fmla="*/ 10286231 w 259"/>
                <a:gd name="T43" fmla="*/ 1269641 h 317"/>
                <a:gd name="T44" fmla="*/ 9154807 w 259"/>
                <a:gd name="T45" fmla="*/ 558651 h 317"/>
                <a:gd name="T46" fmla="*/ 7920423 w 259"/>
                <a:gd name="T47" fmla="*/ 101634 h 317"/>
                <a:gd name="T48" fmla="*/ 7251863 w 259"/>
                <a:gd name="T49" fmla="*/ 0 h 317"/>
                <a:gd name="T50" fmla="*/ 6634558 w 259"/>
                <a:gd name="T51" fmla="*/ 0 h 317"/>
                <a:gd name="T52" fmla="*/ 5245962 w 259"/>
                <a:gd name="T53" fmla="*/ 101634 h 317"/>
                <a:gd name="T54" fmla="*/ 4114538 w 259"/>
                <a:gd name="T55" fmla="*/ 558651 h 317"/>
                <a:gd name="T56" fmla="*/ 2931633 w 259"/>
                <a:gd name="T57" fmla="*/ 1269641 h 317"/>
                <a:gd name="T58" fmla="*/ 1902943 w 259"/>
                <a:gd name="T59" fmla="*/ 2386942 h 317"/>
                <a:gd name="T60" fmla="*/ 1028691 w 259"/>
                <a:gd name="T61" fmla="*/ 3656357 h 317"/>
                <a:gd name="T62" fmla="*/ 411386 w 259"/>
                <a:gd name="T63" fmla="*/ 5027632 h 317"/>
                <a:gd name="T64" fmla="*/ 102960 w 259"/>
                <a:gd name="T65" fmla="*/ 6500316 h 317"/>
                <a:gd name="T66" fmla="*/ 0 w 259"/>
                <a:gd name="T67" fmla="*/ 8074635 h 317"/>
                <a:gd name="T68" fmla="*/ 0 w 259"/>
                <a:gd name="T69" fmla="*/ 8836329 h 317"/>
                <a:gd name="T70" fmla="*/ 102960 w 259"/>
                <a:gd name="T71" fmla="*/ 9648953 h 317"/>
                <a:gd name="T72" fmla="*/ 205693 w 259"/>
                <a:gd name="T73" fmla="*/ 10359942 h 317"/>
                <a:gd name="T74" fmla="*/ 411386 w 259"/>
                <a:gd name="T75" fmla="*/ 11121636 h 317"/>
                <a:gd name="T76" fmla="*/ 668559 w 259"/>
                <a:gd name="T77" fmla="*/ 11781921 h 317"/>
                <a:gd name="T78" fmla="*/ 1028691 w 259"/>
                <a:gd name="T79" fmla="*/ 12442206 h 317"/>
                <a:gd name="T80" fmla="*/ 1440077 w 259"/>
                <a:gd name="T81" fmla="*/ 13051561 h 317"/>
                <a:gd name="T82" fmla="*/ 1902943 w 259"/>
                <a:gd name="T83" fmla="*/ 13711621 h 317"/>
                <a:gd name="T84" fmla="*/ 2365808 w 259"/>
                <a:gd name="T85" fmla="*/ 14270271 h 317"/>
                <a:gd name="T86" fmla="*/ 2931633 w 259"/>
                <a:gd name="T87" fmla="*/ 14727288 h 317"/>
                <a:gd name="T88" fmla="*/ 4114538 w 259"/>
                <a:gd name="T89" fmla="*/ 15489210 h 317"/>
                <a:gd name="T90" fmla="*/ 5245962 w 259"/>
                <a:gd name="T91" fmla="*/ 15946227 h 317"/>
                <a:gd name="T92" fmla="*/ 5914520 w 259"/>
                <a:gd name="T93" fmla="*/ 16047861 h 317"/>
                <a:gd name="T94" fmla="*/ 6634558 w 259"/>
                <a:gd name="T95" fmla="*/ 16098565 h 317"/>
                <a:gd name="T96" fmla="*/ 6788771 w 259"/>
                <a:gd name="T97" fmla="*/ 16047861 h 317"/>
                <a:gd name="T98" fmla="*/ 6943211 w 259"/>
                <a:gd name="T99" fmla="*/ 16047861 h 317"/>
                <a:gd name="T100" fmla="*/ 7251863 w 259"/>
                <a:gd name="T101" fmla="*/ 16047861 h 317"/>
                <a:gd name="T102" fmla="*/ 7920423 w 259"/>
                <a:gd name="T103" fmla="*/ 15946227 h 317"/>
                <a:gd name="T104" fmla="*/ 9154807 w 259"/>
                <a:gd name="T105" fmla="*/ 15489210 h 317"/>
                <a:gd name="T106" fmla="*/ 10286231 w 259"/>
                <a:gd name="T107" fmla="*/ 14727288 h 317"/>
                <a:gd name="T108" fmla="*/ 10491924 w 259"/>
                <a:gd name="T109" fmla="*/ 14473540 h 317"/>
                <a:gd name="T110" fmla="*/ 10749096 w 259"/>
                <a:gd name="T111" fmla="*/ 14270271 h 317"/>
                <a:gd name="T112" fmla="*/ 11314695 w 259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6" y="245"/>
                  </a:lnTo>
                  <a:lnTo>
                    <a:pt x="243" y="232"/>
                  </a:lnTo>
                  <a:lnTo>
                    <a:pt x="249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49" y="99"/>
                  </a:lnTo>
                  <a:lnTo>
                    <a:pt x="236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7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7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09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4" name="Freeform 319"/>
            <p:cNvSpPr>
              <a:spLocks/>
            </p:cNvSpPr>
            <p:nvPr/>
          </p:nvSpPr>
          <p:spPr bwMode="auto">
            <a:xfrm>
              <a:off x="5818188" y="3832225"/>
              <a:ext cx="58737" cy="71438"/>
            </a:xfrm>
            <a:custGeom>
              <a:avLst/>
              <a:gdLst>
                <a:gd name="T0" fmla="*/ 11314695 w 259"/>
                <a:gd name="T1" fmla="*/ 13712038 h 317"/>
                <a:gd name="T2" fmla="*/ 11777560 w 259"/>
                <a:gd name="T3" fmla="*/ 13051969 h 317"/>
                <a:gd name="T4" fmla="*/ 11932000 w 259"/>
                <a:gd name="T5" fmla="*/ 12696357 h 317"/>
                <a:gd name="T6" fmla="*/ 12189173 w 259"/>
                <a:gd name="T7" fmla="*/ 12442380 h 317"/>
                <a:gd name="T8" fmla="*/ 12497598 w 259"/>
                <a:gd name="T9" fmla="*/ 11782311 h 317"/>
                <a:gd name="T10" fmla="*/ 12857731 w 259"/>
                <a:gd name="T11" fmla="*/ 11122017 h 317"/>
                <a:gd name="T12" fmla="*/ 13011944 w 259"/>
                <a:gd name="T13" fmla="*/ 10360312 h 317"/>
                <a:gd name="T14" fmla="*/ 13011944 w 259"/>
                <a:gd name="T15" fmla="*/ 10106336 h 317"/>
                <a:gd name="T16" fmla="*/ 13011944 w 259"/>
                <a:gd name="T17" fmla="*/ 10004700 h 317"/>
                <a:gd name="T18" fmla="*/ 13011944 w 259"/>
                <a:gd name="T19" fmla="*/ 9953995 h 317"/>
                <a:gd name="T20" fmla="*/ 13063424 w 259"/>
                <a:gd name="T21" fmla="*/ 9953995 h 317"/>
                <a:gd name="T22" fmla="*/ 13166383 w 259"/>
                <a:gd name="T23" fmla="*/ 9649313 h 317"/>
                <a:gd name="T24" fmla="*/ 13269116 w 259"/>
                <a:gd name="T25" fmla="*/ 8836678 h 317"/>
                <a:gd name="T26" fmla="*/ 13320596 w 259"/>
                <a:gd name="T27" fmla="*/ 8074973 h 317"/>
                <a:gd name="T28" fmla="*/ 13269116 w 259"/>
                <a:gd name="T29" fmla="*/ 7262336 h 317"/>
                <a:gd name="T30" fmla="*/ 13166383 w 259"/>
                <a:gd name="T31" fmla="*/ 6500632 h 317"/>
                <a:gd name="T32" fmla="*/ 12857731 w 259"/>
                <a:gd name="T33" fmla="*/ 5027703 h 317"/>
                <a:gd name="T34" fmla="*/ 12189173 w 259"/>
                <a:gd name="T35" fmla="*/ 3656634 h 317"/>
                <a:gd name="T36" fmla="*/ 11777560 w 259"/>
                <a:gd name="T37" fmla="*/ 2996339 h 317"/>
                <a:gd name="T38" fmla="*/ 11314695 w 259"/>
                <a:gd name="T39" fmla="*/ 2386976 h 317"/>
                <a:gd name="T40" fmla="*/ 10800576 w 259"/>
                <a:gd name="T41" fmla="*/ 1777386 h 317"/>
                <a:gd name="T42" fmla="*/ 10286231 w 259"/>
                <a:gd name="T43" fmla="*/ 1269658 h 317"/>
                <a:gd name="T44" fmla="*/ 9154807 w 259"/>
                <a:gd name="T45" fmla="*/ 558659 h 317"/>
                <a:gd name="T46" fmla="*/ 7920423 w 259"/>
                <a:gd name="T47" fmla="*/ 101636 h 317"/>
                <a:gd name="T48" fmla="*/ 7251863 w 259"/>
                <a:gd name="T49" fmla="*/ 0 h 317"/>
                <a:gd name="T50" fmla="*/ 6686038 w 259"/>
                <a:gd name="T51" fmla="*/ 0 h 317"/>
                <a:gd name="T52" fmla="*/ 5297442 w 259"/>
                <a:gd name="T53" fmla="*/ 101636 h 317"/>
                <a:gd name="T54" fmla="*/ 4114538 w 259"/>
                <a:gd name="T55" fmla="*/ 558659 h 317"/>
                <a:gd name="T56" fmla="*/ 2931633 w 259"/>
                <a:gd name="T57" fmla="*/ 1269658 h 317"/>
                <a:gd name="T58" fmla="*/ 1954423 w 259"/>
                <a:gd name="T59" fmla="*/ 2386976 h 317"/>
                <a:gd name="T60" fmla="*/ 1028691 w 259"/>
                <a:gd name="T61" fmla="*/ 3656634 h 317"/>
                <a:gd name="T62" fmla="*/ 411386 w 259"/>
                <a:gd name="T63" fmla="*/ 5027703 h 317"/>
                <a:gd name="T64" fmla="*/ 102960 w 259"/>
                <a:gd name="T65" fmla="*/ 6500632 h 317"/>
                <a:gd name="T66" fmla="*/ 0 w 259"/>
                <a:gd name="T67" fmla="*/ 8074973 h 317"/>
                <a:gd name="T68" fmla="*/ 0 w 259"/>
                <a:gd name="T69" fmla="*/ 8836678 h 317"/>
                <a:gd name="T70" fmla="*/ 102960 w 259"/>
                <a:gd name="T71" fmla="*/ 9649313 h 317"/>
                <a:gd name="T72" fmla="*/ 205693 w 259"/>
                <a:gd name="T73" fmla="*/ 10360312 h 317"/>
                <a:gd name="T74" fmla="*/ 411386 w 259"/>
                <a:gd name="T75" fmla="*/ 11122017 h 317"/>
                <a:gd name="T76" fmla="*/ 668559 w 259"/>
                <a:gd name="T77" fmla="*/ 11782311 h 317"/>
                <a:gd name="T78" fmla="*/ 1028691 w 259"/>
                <a:gd name="T79" fmla="*/ 12442380 h 317"/>
                <a:gd name="T80" fmla="*/ 1440077 w 259"/>
                <a:gd name="T81" fmla="*/ 13051969 h 317"/>
                <a:gd name="T82" fmla="*/ 1954423 w 259"/>
                <a:gd name="T83" fmla="*/ 13712038 h 317"/>
                <a:gd name="T84" fmla="*/ 2365808 w 259"/>
                <a:gd name="T85" fmla="*/ 14219991 h 317"/>
                <a:gd name="T86" fmla="*/ 2931633 w 259"/>
                <a:gd name="T87" fmla="*/ 14727719 h 317"/>
                <a:gd name="T88" fmla="*/ 4114538 w 259"/>
                <a:gd name="T89" fmla="*/ 15489652 h 317"/>
                <a:gd name="T90" fmla="*/ 5297442 w 259"/>
                <a:gd name="T91" fmla="*/ 15946675 h 317"/>
                <a:gd name="T92" fmla="*/ 5966000 w 259"/>
                <a:gd name="T93" fmla="*/ 16048311 h 317"/>
                <a:gd name="T94" fmla="*/ 6686038 w 259"/>
                <a:gd name="T95" fmla="*/ 16099016 h 317"/>
                <a:gd name="T96" fmla="*/ 6788771 w 259"/>
                <a:gd name="T97" fmla="*/ 16048311 h 317"/>
                <a:gd name="T98" fmla="*/ 6943211 w 259"/>
                <a:gd name="T99" fmla="*/ 16048311 h 317"/>
                <a:gd name="T100" fmla="*/ 7251863 w 259"/>
                <a:gd name="T101" fmla="*/ 16048311 h 317"/>
                <a:gd name="T102" fmla="*/ 7920423 w 259"/>
                <a:gd name="T103" fmla="*/ 15946675 h 317"/>
                <a:gd name="T104" fmla="*/ 9154807 w 259"/>
                <a:gd name="T105" fmla="*/ 15489652 h 317"/>
                <a:gd name="T106" fmla="*/ 10286231 w 259"/>
                <a:gd name="T107" fmla="*/ 14727719 h 317"/>
                <a:gd name="T108" fmla="*/ 10491924 w 259"/>
                <a:gd name="T109" fmla="*/ 14473968 h 317"/>
                <a:gd name="T110" fmla="*/ 10800576 w 259"/>
                <a:gd name="T111" fmla="*/ 14219991 h 317"/>
                <a:gd name="T112" fmla="*/ 11314695 w 259"/>
                <a:gd name="T113" fmla="*/ 13712038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5" name="Freeform 320"/>
            <p:cNvSpPr>
              <a:spLocks/>
            </p:cNvSpPr>
            <p:nvPr/>
          </p:nvSpPr>
          <p:spPr bwMode="auto">
            <a:xfrm>
              <a:off x="5756275" y="4205288"/>
              <a:ext cx="58738" cy="71437"/>
            </a:xfrm>
            <a:custGeom>
              <a:avLst/>
              <a:gdLst>
                <a:gd name="T0" fmla="*/ 11315114 w 259"/>
                <a:gd name="T1" fmla="*/ 13711621 h 317"/>
                <a:gd name="T2" fmla="*/ 11777988 w 259"/>
                <a:gd name="T3" fmla="*/ 13051561 h 317"/>
                <a:gd name="T4" fmla="*/ 11932430 w 259"/>
                <a:gd name="T5" fmla="*/ 12695954 h 317"/>
                <a:gd name="T6" fmla="*/ 12189607 w 259"/>
                <a:gd name="T7" fmla="*/ 12442206 h 317"/>
                <a:gd name="T8" fmla="*/ 12498038 w 259"/>
                <a:gd name="T9" fmla="*/ 11781921 h 317"/>
                <a:gd name="T10" fmla="*/ 12858177 w 259"/>
                <a:gd name="T11" fmla="*/ 11121636 h 317"/>
                <a:gd name="T12" fmla="*/ 13012392 w 259"/>
                <a:gd name="T13" fmla="*/ 10359942 h 317"/>
                <a:gd name="T14" fmla="*/ 13012392 w 259"/>
                <a:gd name="T15" fmla="*/ 10105969 h 317"/>
                <a:gd name="T16" fmla="*/ 13012392 w 259"/>
                <a:gd name="T17" fmla="*/ 10004560 h 317"/>
                <a:gd name="T18" fmla="*/ 13012392 w 259"/>
                <a:gd name="T19" fmla="*/ 9953630 h 317"/>
                <a:gd name="T20" fmla="*/ 13063873 w 259"/>
                <a:gd name="T21" fmla="*/ 9953630 h 317"/>
                <a:gd name="T22" fmla="*/ 13166834 w 259"/>
                <a:gd name="T23" fmla="*/ 9598248 h 317"/>
                <a:gd name="T24" fmla="*/ 13269569 w 259"/>
                <a:gd name="T25" fmla="*/ 8836329 h 317"/>
                <a:gd name="T26" fmla="*/ 13321050 w 259"/>
                <a:gd name="T27" fmla="*/ 8074635 h 317"/>
                <a:gd name="T28" fmla="*/ 13269569 w 259"/>
                <a:gd name="T29" fmla="*/ 7262235 h 317"/>
                <a:gd name="T30" fmla="*/ 13166834 w 259"/>
                <a:gd name="T31" fmla="*/ 6500316 h 317"/>
                <a:gd name="T32" fmla="*/ 12858177 w 259"/>
                <a:gd name="T33" fmla="*/ 5027632 h 317"/>
                <a:gd name="T34" fmla="*/ 12189607 w 259"/>
                <a:gd name="T35" fmla="*/ 3656357 h 317"/>
                <a:gd name="T36" fmla="*/ 11777988 w 259"/>
                <a:gd name="T37" fmla="*/ 2996297 h 317"/>
                <a:gd name="T38" fmla="*/ 11315114 w 259"/>
                <a:gd name="T39" fmla="*/ 2386942 h 317"/>
                <a:gd name="T40" fmla="*/ 10800760 w 259"/>
                <a:gd name="T41" fmla="*/ 1777361 h 317"/>
                <a:gd name="T42" fmla="*/ 10286633 w 259"/>
                <a:gd name="T43" fmla="*/ 1269641 h 317"/>
                <a:gd name="T44" fmla="*/ 9154963 w 259"/>
                <a:gd name="T45" fmla="*/ 558651 h 317"/>
                <a:gd name="T46" fmla="*/ 7920558 w 259"/>
                <a:gd name="T47" fmla="*/ 101634 h 317"/>
                <a:gd name="T48" fmla="*/ 7251987 w 259"/>
                <a:gd name="T49" fmla="*/ 0 h 317"/>
                <a:gd name="T50" fmla="*/ 6686152 w 259"/>
                <a:gd name="T51" fmla="*/ 0 h 317"/>
                <a:gd name="T52" fmla="*/ 5297532 w 259"/>
                <a:gd name="T53" fmla="*/ 101634 h 317"/>
                <a:gd name="T54" fmla="*/ 4114608 w 259"/>
                <a:gd name="T55" fmla="*/ 558651 h 317"/>
                <a:gd name="T56" fmla="*/ 2931683 w 259"/>
                <a:gd name="T57" fmla="*/ 1269641 h 317"/>
                <a:gd name="T58" fmla="*/ 1954456 w 259"/>
                <a:gd name="T59" fmla="*/ 2386942 h 317"/>
                <a:gd name="T60" fmla="*/ 1028709 w 259"/>
                <a:gd name="T61" fmla="*/ 3656357 h 317"/>
                <a:gd name="T62" fmla="*/ 411393 w 259"/>
                <a:gd name="T63" fmla="*/ 5027632 h 317"/>
                <a:gd name="T64" fmla="*/ 102962 w 259"/>
                <a:gd name="T65" fmla="*/ 6500316 h 317"/>
                <a:gd name="T66" fmla="*/ 0 w 259"/>
                <a:gd name="T67" fmla="*/ 8074635 h 317"/>
                <a:gd name="T68" fmla="*/ 0 w 259"/>
                <a:gd name="T69" fmla="*/ 8836329 h 317"/>
                <a:gd name="T70" fmla="*/ 102962 w 259"/>
                <a:gd name="T71" fmla="*/ 9598248 h 317"/>
                <a:gd name="T72" fmla="*/ 205696 w 259"/>
                <a:gd name="T73" fmla="*/ 10359942 h 317"/>
                <a:gd name="T74" fmla="*/ 411393 w 259"/>
                <a:gd name="T75" fmla="*/ 11121636 h 317"/>
                <a:gd name="T76" fmla="*/ 668570 w 259"/>
                <a:gd name="T77" fmla="*/ 11781921 h 317"/>
                <a:gd name="T78" fmla="*/ 1028709 w 259"/>
                <a:gd name="T79" fmla="*/ 12442206 h 317"/>
                <a:gd name="T80" fmla="*/ 1440101 w 259"/>
                <a:gd name="T81" fmla="*/ 13051561 h 317"/>
                <a:gd name="T82" fmla="*/ 1954456 w 259"/>
                <a:gd name="T83" fmla="*/ 13711621 h 317"/>
                <a:gd name="T84" fmla="*/ 2365848 w 259"/>
                <a:gd name="T85" fmla="*/ 14219567 h 317"/>
                <a:gd name="T86" fmla="*/ 2931683 w 259"/>
                <a:gd name="T87" fmla="*/ 14727288 h 317"/>
                <a:gd name="T88" fmla="*/ 4114608 w 259"/>
                <a:gd name="T89" fmla="*/ 15489210 h 317"/>
                <a:gd name="T90" fmla="*/ 5297532 w 259"/>
                <a:gd name="T91" fmla="*/ 15946227 h 317"/>
                <a:gd name="T92" fmla="*/ 5966102 w 259"/>
                <a:gd name="T93" fmla="*/ 16047861 h 317"/>
                <a:gd name="T94" fmla="*/ 6686152 w 259"/>
                <a:gd name="T95" fmla="*/ 16098565 h 317"/>
                <a:gd name="T96" fmla="*/ 6789114 w 259"/>
                <a:gd name="T97" fmla="*/ 16047861 h 317"/>
                <a:gd name="T98" fmla="*/ 6943329 w 259"/>
                <a:gd name="T99" fmla="*/ 16047861 h 317"/>
                <a:gd name="T100" fmla="*/ 7251987 w 259"/>
                <a:gd name="T101" fmla="*/ 16047861 h 317"/>
                <a:gd name="T102" fmla="*/ 7920558 w 259"/>
                <a:gd name="T103" fmla="*/ 15946227 h 317"/>
                <a:gd name="T104" fmla="*/ 9154963 w 259"/>
                <a:gd name="T105" fmla="*/ 15489210 h 317"/>
                <a:gd name="T106" fmla="*/ 10286633 w 259"/>
                <a:gd name="T107" fmla="*/ 14727288 h 317"/>
                <a:gd name="T108" fmla="*/ 10492329 w 259"/>
                <a:gd name="T109" fmla="*/ 14473540 h 317"/>
                <a:gd name="T110" fmla="*/ 10800760 w 259"/>
                <a:gd name="T111" fmla="*/ 14219567 h 317"/>
                <a:gd name="T112" fmla="*/ 11315114 w 259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26" name="Freeform 321"/>
            <p:cNvSpPr>
              <a:spLocks/>
            </p:cNvSpPr>
            <p:nvPr/>
          </p:nvSpPr>
          <p:spPr bwMode="auto">
            <a:xfrm>
              <a:off x="5667375" y="4430713"/>
              <a:ext cx="58738" cy="73025"/>
            </a:xfrm>
            <a:custGeom>
              <a:avLst/>
              <a:gdLst>
                <a:gd name="T0" fmla="*/ 11279276 w 260"/>
                <a:gd name="T1" fmla="*/ 14275119 h 317"/>
                <a:gd name="T2" fmla="*/ 11738787 w 260"/>
                <a:gd name="T3" fmla="*/ 13585182 h 317"/>
                <a:gd name="T4" fmla="*/ 11891732 w 260"/>
                <a:gd name="T5" fmla="*/ 13266821 h 317"/>
                <a:gd name="T6" fmla="*/ 12095959 w 260"/>
                <a:gd name="T7" fmla="*/ 12948460 h 317"/>
                <a:gd name="T8" fmla="*/ 12453131 w 260"/>
                <a:gd name="T9" fmla="*/ 12258524 h 317"/>
                <a:gd name="T10" fmla="*/ 12759473 w 260"/>
                <a:gd name="T11" fmla="*/ 11568587 h 317"/>
                <a:gd name="T12" fmla="*/ 12912643 w 260"/>
                <a:gd name="T13" fmla="*/ 10772684 h 317"/>
                <a:gd name="T14" fmla="*/ 12912643 w 260"/>
                <a:gd name="T15" fmla="*/ 10560290 h 317"/>
                <a:gd name="T16" fmla="*/ 12912643 w 260"/>
                <a:gd name="T17" fmla="*/ 10454093 h 317"/>
                <a:gd name="T18" fmla="*/ 12912643 w 260"/>
                <a:gd name="T19" fmla="*/ 10401109 h 317"/>
                <a:gd name="T20" fmla="*/ 12963474 w 260"/>
                <a:gd name="T21" fmla="*/ 10401109 h 317"/>
                <a:gd name="T22" fmla="*/ 13116645 w 260"/>
                <a:gd name="T23" fmla="*/ 10029765 h 317"/>
                <a:gd name="T24" fmla="*/ 13218758 w 260"/>
                <a:gd name="T25" fmla="*/ 9233631 h 317"/>
                <a:gd name="T26" fmla="*/ 13269815 w 260"/>
                <a:gd name="T27" fmla="*/ 8437728 h 317"/>
                <a:gd name="T28" fmla="*/ 13218758 w 260"/>
                <a:gd name="T29" fmla="*/ 7588611 h 317"/>
                <a:gd name="T30" fmla="*/ 13116645 w 260"/>
                <a:gd name="T31" fmla="*/ 6739493 h 317"/>
                <a:gd name="T32" fmla="*/ 12759473 w 260"/>
                <a:gd name="T33" fmla="*/ 5200670 h 317"/>
                <a:gd name="T34" fmla="*/ 12095959 w 260"/>
                <a:gd name="T35" fmla="*/ 3767813 h 317"/>
                <a:gd name="T36" fmla="*/ 11738787 w 260"/>
                <a:gd name="T37" fmla="*/ 3077877 h 317"/>
                <a:gd name="T38" fmla="*/ 11279276 w 260"/>
                <a:gd name="T39" fmla="*/ 2441154 h 317"/>
                <a:gd name="T40" fmla="*/ 10717876 w 260"/>
                <a:gd name="T41" fmla="*/ 1804201 h 317"/>
                <a:gd name="T42" fmla="*/ 10207534 w 260"/>
                <a:gd name="T43" fmla="*/ 1326659 h 317"/>
                <a:gd name="T44" fmla="*/ 9135791 w 260"/>
                <a:gd name="T45" fmla="*/ 530756 h 317"/>
                <a:gd name="T46" fmla="*/ 7910879 w 260"/>
                <a:gd name="T47" fmla="*/ 106197 h 317"/>
                <a:gd name="T48" fmla="*/ 7247364 w 260"/>
                <a:gd name="T49" fmla="*/ 0 h 317"/>
                <a:gd name="T50" fmla="*/ 6634908 w 260"/>
                <a:gd name="T51" fmla="*/ 0 h 317"/>
                <a:gd name="T52" fmla="*/ 5256824 w 260"/>
                <a:gd name="T53" fmla="*/ 106197 h 317"/>
                <a:gd name="T54" fmla="*/ 4082969 w 260"/>
                <a:gd name="T55" fmla="*/ 530756 h 317"/>
                <a:gd name="T56" fmla="*/ 2960169 w 260"/>
                <a:gd name="T57" fmla="*/ 1326659 h 317"/>
                <a:gd name="T58" fmla="*/ 1939484 w 260"/>
                <a:gd name="T59" fmla="*/ 2441154 h 317"/>
                <a:gd name="T60" fmla="*/ 1071743 w 260"/>
                <a:gd name="T61" fmla="*/ 3767813 h 317"/>
                <a:gd name="T62" fmla="*/ 459286 w 260"/>
                <a:gd name="T63" fmla="*/ 5200670 h 317"/>
                <a:gd name="T64" fmla="*/ 102114 w 260"/>
                <a:gd name="T65" fmla="*/ 6739493 h 317"/>
                <a:gd name="T66" fmla="*/ 0 w 260"/>
                <a:gd name="T67" fmla="*/ 8437728 h 317"/>
                <a:gd name="T68" fmla="*/ 0 w 260"/>
                <a:gd name="T69" fmla="*/ 9233631 h 317"/>
                <a:gd name="T70" fmla="*/ 102114 w 260"/>
                <a:gd name="T71" fmla="*/ 10029765 h 317"/>
                <a:gd name="T72" fmla="*/ 255284 w 260"/>
                <a:gd name="T73" fmla="*/ 10772684 h 317"/>
                <a:gd name="T74" fmla="*/ 459286 w 260"/>
                <a:gd name="T75" fmla="*/ 11568587 h 317"/>
                <a:gd name="T76" fmla="*/ 663513 w 260"/>
                <a:gd name="T77" fmla="*/ 12258524 h 317"/>
                <a:gd name="T78" fmla="*/ 1071743 w 260"/>
                <a:gd name="T79" fmla="*/ 12948460 h 317"/>
                <a:gd name="T80" fmla="*/ 1429140 w 260"/>
                <a:gd name="T81" fmla="*/ 13585182 h 317"/>
                <a:gd name="T82" fmla="*/ 1939484 w 260"/>
                <a:gd name="T83" fmla="*/ 14275119 h 317"/>
                <a:gd name="T84" fmla="*/ 2398769 w 260"/>
                <a:gd name="T85" fmla="*/ 14858858 h 317"/>
                <a:gd name="T86" fmla="*/ 2960169 w 260"/>
                <a:gd name="T87" fmla="*/ 15389387 h 317"/>
                <a:gd name="T88" fmla="*/ 4082969 w 260"/>
                <a:gd name="T89" fmla="*/ 16185520 h 317"/>
                <a:gd name="T90" fmla="*/ 5256824 w 260"/>
                <a:gd name="T91" fmla="*/ 16610078 h 317"/>
                <a:gd name="T92" fmla="*/ 5920338 w 260"/>
                <a:gd name="T93" fmla="*/ 16769259 h 317"/>
                <a:gd name="T94" fmla="*/ 6634908 w 260"/>
                <a:gd name="T95" fmla="*/ 16822242 h 317"/>
                <a:gd name="T96" fmla="*/ 6737021 w 260"/>
                <a:gd name="T97" fmla="*/ 16769259 h 317"/>
                <a:gd name="T98" fmla="*/ 6941023 w 260"/>
                <a:gd name="T99" fmla="*/ 16769259 h 317"/>
                <a:gd name="T100" fmla="*/ 7247364 w 260"/>
                <a:gd name="T101" fmla="*/ 16769259 h 317"/>
                <a:gd name="T102" fmla="*/ 7910879 w 260"/>
                <a:gd name="T103" fmla="*/ 16610078 h 317"/>
                <a:gd name="T104" fmla="*/ 9135791 w 260"/>
                <a:gd name="T105" fmla="*/ 16185520 h 317"/>
                <a:gd name="T106" fmla="*/ 10207534 w 260"/>
                <a:gd name="T107" fmla="*/ 15389387 h 317"/>
                <a:gd name="T108" fmla="*/ 10462818 w 260"/>
                <a:gd name="T109" fmla="*/ 15071022 h 317"/>
                <a:gd name="T110" fmla="*/ 10717876 w 260"/>
                <a:gd name="T111" fmla="*/ 14858858 h 317"/>
                <a:gd name="T112" fmla="*/ 11279276 w 260"/>
                <a:gd name="T113" fmla="*/ 14275119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0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9" name="Rectangle 323"/>
            <p:cNvSpPr>
              <a:spLocks noChangeArrowheads="1"/>
            </p:cNvSpPr>
            <p:nvPr/>
          </p:nvSpPr>
          <p:spPr bwMode="auto">
            <a:xfrm>
              <a:off x="6870700" y="5281613"/>
              <a:ext cx="81756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b="1" dirty="0">
                  <a:solidFill>
                    <a:srgbClr val="000066"/>
                  </a:solidFill>
                </a:rPr>
                <a:t>Semaine</a:t>
              </a:r>
            </a:p>
          </p:txBody>
        </p:sp>
        <p:sp>
          <p:nvSpPr>
            <p:cNvPr id="17728" name="ZoneTexte 319"/>
            <p:cNvSpPr txBox="1">
              <a:spLocks noChangeArrowheads="1"/>
            </p:cNvSpPr>
            <p:nvPr/>
          </p:nvSpPr>
          <p:spPr bwMode="auto">
            <a:xfrm>
              <a:off x="7239000" y="2395538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8000"/>
                  </a:solidFill>
                </a:rPr>
                <a:t>79,8 %</a:t>
              </a:r>
            </a:p>
          </p:txBody>
        </p:sp>
        <p:sp>
          <p:nvSpPr>
            <p:cNvPr id="17729" name="ZoneTexte 320"/>
            <p:cNvSpPr txBox="1">
              <a:spLocks noChangeArrowheads="1"/>
            </p:cNvSpPr>
            <p:nvPr/>
          </p:nvSpPr>
          <p:spPr bwMode="auto">
            <a:xfrm>
              <a:off x="7239000" y="3233738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CC0000"/>
                  </a:solidFill>
                </a:rPr>
                <a:t>72,7 %</a:t>
              </a:r>
            </a:p>
          </p:txBody>
        </p:sp>
        <p:sp>
          <p:nvSpPr>
            <p:cNvPr id="17730" name="ZoneTexte 321"/>
            <p:cNvSpPr txBox="1">
              <a:spLocks noChangeArrowheads="1"/>
            </p:cNvSpPr>
            <p:nvPr/>
          </p:nvSpPr>
          <p:spPr bwMode="auto">
            <a:xfrm>
              <a:off x="7239000" y="3502025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</a:rPr>
                <a:t>62,6 %</a:t>
              </a:r>
            </a:p>
          </p:txBody>
        </p:sp>
      </p:grpSp>
      <p:grpSp>
        <p:nvGrpSpPr>
          <p:cNvPr id="17414" name="Groupe 323"/>
          <p:cNvGrpSpPr>
            <a:grpSpLocks/>
          </p:cNvGrpSpPr>
          <p:nvPr/>
        </p:nvGrpSpPr>
        <p:grpSpPr bwMode="auto">
          <a:xfrm>
            <a:off x="76200" y="2130425"/>
            <a:ext cx="3978275" cy="4000500"/>
            <a:chOff x="76200" y="2130425"/>
            <a:chExt cx="3978275" cy="4000500"/>
          </a:xfrm>
        </p:grpSpPr>
        <p:sp>
          <p:nvSpPr>
            <p:cNvPr id="17416" name="Line 20"/>
            <p:cNvSpPr>
              <a:spLocks noChangeShapeType="1"/>
            </p:cNvSpPr>
            <p:nvPr/>
          </p:nvSpPr>
          <p:spPr bwMode="auto">
            <a:xfrm>
              <a:off x="950913" y="5019675"/>
              <a:ext cx="2111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17" name="Freeform 28"/>
            <p:cNvSpPr>
              <a:spLocks/>
            </p:cNvSpPr>
            <p:nvPr/>
          </p:nvSpPr>
          <p:spPr bwMode="auto">
            <a:xfrm>
              <a:off x="1162050" y="5019675"/>
              <a:ext cx="463550" cy="63500"/>
            </a:xfrm>
            <a:custGeom>
              <a:avLst/>
              <a:gdLst>
                <a:gd name="T0" fmla="*/ 0 w 2044"/>
                <a:gd name="T1" fmla="*/ 14349641 h 281"/>
                <a:gd name="T2" fmla="*/ 0 w 2044"/>
                <a:gd name="T3" fmla="*/ 0 h 281"/>
                <a:gd name="T4" fmla="*/ 105126521 w 2044"/>
                <a:gd name="T5" fmla="*/ 0 h 281"/>
                <a:gd name="T6" fmla="*/ 0 60000 65536"/>
                <a:gd name="T7" fmla="*/ 0 60000 65536"/>
                <a:gd name="T8" fmla="*/ 0 60000 65536"/>
                <a:gd name="T9" fmla="*/ 0 w 2044"/>
                <a:gd name="T10" fmla="*/ 0 h 281"/>
                <a:gd name="T11" fmla="*/ 2044 w 2044"/>
                <a:gd name="T12" fmla="*/ 281 h 2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4" h="281">
                  <a:moveTo>
                    <a:pt x="0" y="281"/>
                  </a:moveTo>
                  <a:lnTo>
                    <a:pt x="0" y="0"/>
                  </a:lnTo>
                  <a:lnTo>
                    <a:pt x="2044" y="0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18" name="Line 29"/>
            <p:cNvSpPr>
              <a:spLocks noChangeShapeType="1"/>
            </p:cNvSpPr>
            <p:nvPr/>
          </p:nvSpPr>
          <p:spPr bwMode="auto">
            <a:xfrm flipV="1">
              <a:off x="39417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19" name="Freeform 30"/>
            <p:cNvSpPr>
              <a:spLocks/>
            </p:cNvSpPr>
            <p:nvPr/>
          </p:nvSpPr>
          <p:spPr bwMode="auto">
            <a:xfrm>
              <a:off x="3014663" y="5019675"/>
              <a:ext cx="976312" cy="0"/>
            </a:xfrm>
            <a:custGeom>
              <a:avLst/>
              <a:gdLst>
                <a:gd name="T0" fmla="*/ 0 w 4305"/>
                <a:gd name="T1" fmla="*/ 105023484 w 4305"/>
                <a:gd name="T2" fmla="*/ 210149929 w 4305"/>
                <a:gd name="T3" fmla="*/ 221413457 w 4305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4305"/>
                <a:gd name="T9" fmla="*/ 4305 w 4305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4305">
                  <a:moveTo>
                    <a:pt x="0" y="0"/>
                  </a:moveTo>
                  <a:lnTo>
                    <a:pt x="2042" y="0"/>
                  </a:lnTo>
                  <a:lnTo>
                    <a:pt x="4086" y="0"/>
                  </a:lnTo>
                  <a:lnTo>
                    <a:pt x="4305" y="0"/>
                  </a:lnTo>
                </a:path>
              </a:pathLst>
            </a:custGeom>
            <a:noFill/>
            <a:ln w="952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0" name="Line 36"/>
            <p:cNvSpPr>
              <a:spLocks noChangeShapeType="1"/>
            </p:cNvSpPr>
            <p:nvPr/>
          </p:nvSpPr>
          <p:spPr bwMode="auto">
            <a:xfrm flipH="1">
              <a:off x="900113" y="4460875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1" name="Line 37"/>
            <p:cNvSpPr>
              <a:spLocks noChangeShapeType="1"/>
            </p:cNvSpPr>
            <p:nvPr/>
          </p:nvSpPr>
          <p:spPr bwMode="auto">
            <a:xfrm>
              <a:off x="950913" y="4460875"/>
              <a:ext cx="0" cy="55880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2" name="Line 38"/>
            <p:cNvSpPr>
              <a:spLocks noChangeShapeType="1"/>
            </p:cNvSpPr>
            <p:nvPr/>
          </p:nvSpPr>
          <p:spPr bwMode="auto">
            <a:xfrm flipH="1">
              <a:off x="900113" y="4043363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3" name="Line 39"/>
            <p:cNvSpPr>
              <a:spLocks noChangeShapeType="1"/>
            </p:cNvSpPr>
            <p:nvPr/>
          </p:nvSpPr>
          <p:spPr bwMode="auto">
            <a:xfrm flipV="1">
              <a:off x="162560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4" name="Line 40"/>
            <p:cNvSpPr>
              <a:spLocks noChangeShapeType="1"/>
            </p:cNvSpPr>
            <p:nvPr/>
          </p:nvSpPr>
          <p:spPr bwMode="auto">
            <a:xfrm flipV="1">
              <a:off x="2397125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5" name="Line 41"/>
            <p:cNvSpPr>
              <a:spLocks noChangeShapeType="1"/>
            </p:cNvSpPr>
            <p:nvPr/>
          </p:nvSpPr>
          <p:spPr bwMode="auto">
            <a:xfrm>
              <a:off x="2089150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6" name="Line 42"/>
            <p:cNvSpPr>
              <a:spLocks noChangeShapeType="1"/>
            </p:cNvSpPr>
            <p:nvPr/>
          </p:nvSpPr>
          <p:spPr bwMode="auto">
            <a:xfrm>
              <a:off x="2089150" y="5019675"/>
              <a:ext cx="307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7" name="Line 43"/>
            <p:cNvSpPr>
              <a:spLocks noChangeShapeType="1"/>
            </p:cNvSpPr>
            <p:nvPr/>
          </p:nvSpPr>
          <p:spPr bwMode="auto">
            <a:xfrm>
              <a:off x="1625600" y="5019675"/>
              <a:ext cx="4635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8" name="Line 44"/>
            <p:cNvSpPr>
              <a:spLocks noChangeShapeType="1"/>
            </p:cNvSpPr>
            <p:nvPr/>
          </p:nvSpPr>
          <p:spPr bwMode="auto">
            <a:xfrm flipV="1">
              <a:off x="301466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29" name="Line 45"/>
            <p:cNvSpPr>
              <a:spLocks noChangeShapeType="1"/>
            </p:cNvSpPr>
            <p:nvPr/>
          </p:nvSpPr>
          <p:spPr bwMode="auto">
            <a:xfrm>
              <a:off x="2706688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0" name="Line 46"/>
            <p:cNvSpPr>
              <a:spLocks noChangeShapeType="1"/>
            </p:cNvSpPr>
            <p:nvPr/>
          </p:nvSpPr>
          <p:spPr bwMode="auto">
            <a:xfrm>
              <a:off x="2706688" y="5019675"/>
              <a:ext cx="3079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1" name="Line 47"/>
            <p:cNvSpPr>
              <a:spLocks noChangeShapeType="1"/>
            </p:cNvSpPr>
            <p:nvPr/>
          </p:nvSpPr>
          <p:spPr bwMode="auto">
            <a:xfrm>
              <a:off x="3478213" y="5019675"/>
              <a:ext cx="0" cy="63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2" name="Freeform 48"/>
            <p:cNvSpPr>
              <a:spLocks/>
            </p:cNvSpPr>
            <p:nvPr/>
          </p:nvSpPr>
          <p:spPr bwMode="auto">
            <a:xfrm>
              <a:off x="950913" y="2797175"/>
              <a:ext cx="0" cy="1663700"/>
            </a:xfrm>
            <a:custGeom>
              <a:avLst/>
              <a:gdLst>
                <a:gd name="T0" fmla="*/ 0 h 7335"/>
                <a:gd name="T1" fmla="*/ 94248665 h 7335"/>
                <a:gd name="T2" fmla="*/ 188497330 h 7335"/>
                <a:gd name="T3" fmla="*/ 282797511 h 7335"/>
                <a:gd name="T4" fmla="*/ 377354845 h 7335"/>
                <a:gd name="T5" fmla="*/ 0 60000 65536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h 7335"/>
                <a:gd name="T11" fmla="*/ 7335 h 7335"/>
              </a:gdLst>
              <a:ahLst/>
              <a:cxnLst>
                <a:cxn ang="T5">
                  <a:pos x="0" y="T0"/>
                </a:cxn>
                <a:cxn ang="T6">
                  <a:pos x="0" y="T1"/>
                </a:cxn>
                <a:cxn ang="T7">
                  <a:pos x="0" y="T2"/>
                </a:cxn>
                <a:cxn ang="T8">
                  <a:pos x="0" y="T3"/>
                </a:cxn>
                <a:cxn ang="T9">
                  <a:pos x="0" y="T4"/>
                </a:cxn>
              </a:cxnLst>
              <a:rect l="0" t="T10" r="0" b="T11"/>
              <a:pathLst>
                <a:path h="7335">
                  <a:moveTo>
                    <a:pt x="0" y="0"/>
                  </a:moveTo>
                  <a:lnTo>
                    <a:pt x="0" y="1832"/>
                  </a:lnTo>
                  <a:lnTo>
                    <a:pt x="0" y="3664"/>
                  </a:lnTo>
                  <a:lnTo>
                    <a:pt x="0" y="5497"/>
                  </a:lnTo>
                  <a:lnTo>
                    <a:pt x="0" y="7335"/>
                  </a:lnTo>
                </a:path>
              </a:pathLst>
            </a:custGeom>
            <a:noFill/>
            <a:ln w="9525" cmpd="sng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3" name="Line 49"/>
            <p:cNvSpPr>
              <a:spLocks noChangeShapeType="1"/>
            </p:cNvSpPr>
            <p:nvPr/>
          </p:nvSpPr>
          <p:spPr bwMode="auto">
            <a:xfrm>
              <a:off x="2397125" y="5019675"/>
              <a:ext cx="3095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4" name="Line 50"/>
            <p:cNvSpPr>
              <a:spLocks noChangeShapeType="1"/>
            </p:cNvSpPr>
            <p:nvPr/>
          </p:nvSpPr>
          <p:spPr bwMode="auto">
            <a:xfrm>
              <a:off x="950913" y="2322513"/>
              <a:ext cx="0" cy="58737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5" name="Line 51"/>
            <p:cNvSpPr>
              <a:spLocks noChangeShapeType="1"/>
            </p:cNvSpPr>
            <p:nvPr/>
          </p:nvSpPr>
          <p:spPr bwMode="auto">
            <a:xfrm flipH="1">
              <a:off x="901700" y="2381250"/>
              <a:ext cx="49213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6" name="Line 52"/>
            <p:cNvSpPr>
              <a:spLocks noChangeShapeType="1"/>
            </p:cNvSpPr>
            <p:nvPr/>
          </p:nvSpPr>
          <p:spPr bwMode="auto">
            <a:xfrm flipH="1">
              <a:off x="900113" y="2797175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7" name="Line 53"/>
            <p:cNvSpPr>
              <a:spLocks noChangeShapeType="1"/>
            </p:cNvSpPr>
            <p:nvPr/>
          </p:nvSpPr>
          <p:spPr bwMode="auto">
            <a:xfrm>
              <a:off x="950913" y="2381250"/>
              <a:ext cx="0" cy="41592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8" name="Line 54"/>
            <p:cNvSpPr>
              <a:spLocks noChangeShapeType="1"/>
            </p:cNvSpPr>
            <p:nvPr/>
          </p:nvSpPr>
          <p:spPr bwMode="auto">
            <a:xfrm flipH="1">
              <a:off x="900113" y="3213100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39" name="Line 55"/>
            <p:cNvSpPr>
              <a:spLocks noChangeShapeType="1"/>
            </p:cNvSpPr>
            <p:nvPr/>
          </p:nvSpPr>
          <p:spPr bwMode="auto">
            <a:xfrm flipH="1">
              <a:off x="900113" y="3627438"/>
              <a:ext cx="50800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40" name="Line 57"/>
            <p:cNvSpPr>
              <a:spLocks noChangeShapeType="1"/>
            </p:cNvSpPr>
            <p:nvPr/>
          </p:nvSpPr>
          <p:spPr bwMode="auto">
            <a:xfrm flipV="1">
              <a:off x="3014663" y="2286000"/>
              <a:ext cx="0" cy="2733675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41" name="Line 58"/>
            <p:cNvSpPr>
              <a:spLocks noChangeShapeType="1"/>
            </p:cNvSpPr>
            <p:nvPr/>
          </p:nvSpPr>
          <p:spPr bwMode="auto">
            <a:xfrm>
              <a:off x="3752850" y="4149725"/>
              <a:ext cx="7938" cy="0"/>
            </a:xfrm>
            <a:prstGeom prst="line">
              <a:avLst/>
            </a:prstGeom>
            <a:noFill/>
            <a:ln w="15875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42" name="Rectangle 62"/>
            <p:cNvSpPr>
              <a:spLocks noChangeArrowheads="1"/>
            </p:cNvSpPr>
            <p:nvPr/>
          </p:nvSpPr>
          <p:spPr bwMode="auto">
            <a:xfrm>
              <a:off x="1554163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7443" name="Rectangle 63"/>
            <p:cNvSpPr>
              <a:spLocks noChangeArrowheads="1"/>
            </p:cNvSpPr>
            <p:nvPr/>
          </p:nvSpPr>
          <p:spPr bwMode="auto">
            <a:xfrm>
              <a:off x="1119188" y="5103813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7444" name="Rectangle 64"/>
            <p:cNvSpPr>
              <a:spLocks noChangeArrowheads="1"/>
            </p:cNvSpPr>
            <p:nvPr/>
          </p:nvSpPr>
          <p:spPr bwMode="auto">
            <a:xfrm>
              <a:off x="2017713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7445" name="Rectangle 65"/>
            <p:cNvSpPr>
              <a:spLocks noChangeArrowheads="1"/>
            </p:cNvSpPr>
            <p:nvPr/>
          </p:nvSpPr>
          <p:spPr bwMode="auto">
            <a:xfrm>
              <a:off x="2325688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64</a:t>
              </a:r>
            </a:p>
          </p:txBody>
        </p:sp>
        <p:sp>
          <p:nvSpPr>
            <p:cNvPr id="17446" name="Rectangle 66"/>
            <p:cNvSpPr>
              <a:spLocks noChangeArrowheads="1"/>
            </p:cNvSpPr>
            <p:nvPr/>
          </p:nvSpPr>
          <p:spPr bwMode="auto">
            <a:xfrm>
              <a:off x="2635250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7447" name="Rectangle 67"/>
            <p:cNvSpPr>
              <a:spLocks noChangeArrowheads="1"/>
            </p:cNvSpPr>
            <p:nvPr/>
          </p:nvSpPr>
          <p:spPr bwMode="auto">
            <a:xfrm>
              <a:off x="2943225" y="5103813"/>
              <a:ext cx="13970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7448" name="Rectangle 68"/>
            <p:cNvSpPr>
              <a:spLocks noChangeArrowheads="1"/>
            </p:cNvSpPr>
            <p:nvPr/>
          </p:nvSpPr>
          <p:spPr bwMode="auto">
            <a:xfrm>
              <a:off x="3376613" y="5103813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7449" name="Rectangle 69"/>
            <p:cNvSpPr>
              <a:spLocks noChangeArrowheads="1"/>
            </p:cNvSpPr>
            <p:nvPr/>
          </p:nvSpPr>
          <p:spPr bwMode="auto">
            <a:xfrm>
              <a:off x="3840163" y="5103813"/>
              <a:ext cx="2095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100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17450" name="Rectangle 70"/>
            <p:cNvSpPr>
              <a:spLocks noChangeArrowheads="1"/>
            </p:cNvSpPr>
            <p:nvPr/>
          </p:nvSpPr>
          <p:spPr bwMode="auto">
            <a:xfrm>
              <a:off x="683742" y="4381500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0,0</a:t>
              </a:r>
            </a:p>
          </p:txBody>
        </p:sp>
        <p:sp>
          <p:nvSpPr>
            <p:cNvPr id="17451" name="Rectangle 71"/>
            <p:cNvSpPr>
              <a:spLocks noChangeArrowheads="1"/>
            </p:cNvSpPr>
            <p:nvPr/>
          </p:nvSpPr>
          <p:spPr bwMode="auto">
            <a:xfrm>
              <a:off x="683742" y="2301875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1,0</a:t>
              </a:r>
            </a:p>
          </p:txBody>
        </p:sp>
        <p:sp>
          <p:nvSpPr>
            <p:cNvPr id="17452" name="Rectangle 73"/>
            <p:cNvSpPr>
              <a:spLocks noChangeArrowheads="1"/>
            </p:cNvSpPr>
            <p:nvPr/>
          </p:nvSpPr>
          <p:spPr bwMode="auto">
            <a:xfrm>
              <a:off x="1547813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563</a:t>
              </a:r>
            </a:p>
          </p:txBody>
        </p:sp>
        <p:sp>
          <p:nvSpPr>
            <p:cNvPr id="17453" name="Rectangle 74"/>
            <p:cNvSpPr>
              <a:spLocks noChangeArrowheads="1"/>
            </p:cNvSpPr>
            <p:nvPr/>
          </p:nvSpPr>
          <p:spPr bwMode="auto">
            <a:xfrm>
              <a:off x="1547813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566</a:t>
              </a:r>
            </a:p>
          </p:txBody>
        </p:sp>
        <p:sp>
          <p:nvSpPr>
            <p:cNvPr id="17454" name="Rectangle 75"/>
            <p:cNvSpPr>
              <a:spLocks noChangeArrowheads="1"/>
            </p:cNvSpPr>
            <p:nvPr/>
          </p:nvSpPr>
          <p:spPr bwMode="auto">
            <a:xfrm>
              <a:off x="1547813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564</a:t>
              </a:r>
            </a:p>
          </p:txBody>
        </p:sp>
        <p:sp>
          <p:nvSpPr>
            <p:cNvPr id="17455" name="Rectangle 76"/>
            <p:cNvSpPr>
              <a:spLocks noChangeArrowheads="1"/>
            </p:cNvSpPr>
            <p:nvPr/>
          </p:nvSpPr>
          <p:spPr bwMode="auto">
            <a:xfrm>
              <a:off x="1084263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605</a:t>
              </a:r>
            </a:p>
          </p:txBody>
        </p:sp>
        <p:sp>
          <p:nvSpPr>
            <p:cNvPr id="17456" name="Rectangle 77"/>
            <p:cNvSpPr>
              <a:spLocks noChangeArrowheads="1"/>
            </p:cNvSpPr>
            <p:nvPr/>
          </p:nvSpPr>
          <p:spPr bwMode="auto">
            <a:xfrm>
              <a:off x="1084263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603</a:t>
              </a:r>
            </a:p>
          </p:txBody>
        </p:sp>
        <p:sp>
          <p:nvSpPr>
            <p:cNvPr id="17457" name="Rectangle 78"/>
            <p:cNvSpPr>
              <a:spLocks noChangeArrowheads="1"/>
            </p:cNvSpPr>
            <p:nvPr/>
          </p:nvSpPr>
          <p:spPr bwMode="auto">
            <a:xfrm>
              <a:off x="1084263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601</a:t>
              </a:r>
            </a:p>
          </p:txBody>
        </p:sp>
        <p:sp>
          <p:nvSpPr>
            <p:cNvPr id="17458" name="Rectangle 79"/>
            <p:cNvSpPr>
              <a:spLocks noChangeArrowheads="1"/>
            </p:cNvSpPr>
            <p:nvPr/>
          </p:nvSpPr>
          <p:spPr bwMode="auto">
            <a:xfrm>
              <a:off x="2011363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553</a:t>
              </a:r>
            </a:p>
          </p:txBody>
        </p:sp>
        <p:sp>
          <p:nvSpPr>
            <p:cNvPr id="17459" name="Rectangle 80"/>
            <p:cNvSpPr>
              <a:spLocks noChangeArrowheads="1"/>
            </p:cNvSpPr>
            <p:nvPr/>
          </p:nvSpPr>
          <p:spPr bwMode="auto">
            <a:xfrm>
              <a:off x="2011363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555</a:t>
              </a:r>
            </a:p>
          </p:txBody>
        </p:sp>
        <p:sp>
          <p:nvSpPr>
            <p:cNvPr id="17460" name="Rectangle 81"/>
            <p:cNvSpPr>
              <a:spLocks noChangeArrowheads="1"/>
            </p:cNvSpPr>
            <p:nvPr/>
          </p:nvSpPr>
          <p:spPr bwMode="auto">
            <a:xfrm>
              <a:off x="2011363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542</a:t>
              </a:r>
            </a:p>
          </p:txBody>
        </p:sp>
        <p:sp>
          <p:nvSpPr>
            <p:cNvPr id="17461" name="Rectangle 82"/>
            <p:cNvSpPr>
              <a:spLocks noChangeArrowheads="1"/>
            </p:cNvSpPr>
            <p:nvPr/>
          </p:nvSpPr>
          <p:spPr bwMode="auto">
            <a:xfrm>
              <a:off x="29368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515</a:t>
              </a:r>
            </a:p>
          </p:txBody>
        </p:sp>
        <p:sp>
          <p:nvSpPr>
            <p:cNvPr id="17462" name="Rectangle 83"/>
            <p:cNvSpPr>
              <a:spLocks noChangeArrowheads="1"/>
            </p:cNvSpPr>
            <p:nvPr/>
          </p:nvSpPr>
          <p:spPr bwMode="auto">
            <a:xfrm>
              <a:off x="29368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526</a:t>
              </a:r>
            </a:p>
          </p:txBody>
        </p:sp>
        <p:sp>
          <p:nvSpPr>
            <p:cNvPr id="17463" name="Rectangle 84"/>
            <p:cNvSpPr>
              <a:spLocks noChangeArrowheads="1"/>
            </p:cNvSpPr>
            <p:nvPr/>
          </p:nvSpPr>
          <p:spPr bwMode="auto">
            <a:xfrm>
              <a:off x="29368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518</a:t>
              </a:r>
            </a:p>
          </p:txBody>
        </p:sp>
        <p:sp>
          <p:nvSpPr>
            <p:cNvPr id="17464" name="Rectangle 85"/>
            <p:cNvSpPr>
              <a:spLocks noChangeArrowheads="1"/>
            </p:cNvSpPr>
            <p:nvPr/>
          </p:nvSpPr>
          <p:spPr bwMode="auto">
            <a:xfrm>
              <a:off x="3863975" y="570865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394</a:t>
              </a:r>
            </a:p>
          </p:txBody>
        </p:sp>
        <p:sp>
          <p:nvSpPr>
            <p:cNvPr id="17465" name="Rectangle 86"/>
            <p:cNvSpPr>
              <a:spLocks noChangeArrowheads="1"/>
            </p:cNvSpPr>
            <p:nvPr/>
          </p:nvSpPr>
          <p:spPr bwMode="auto">
            <a:xfrm>
              <a:off x="3863975" y="5851525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410</a:t>
              </a:r>
            </a:p>
          </p:txBody>
        </p:sp>
        <p:sp>
          <p:nvSpPr>
            <p:cNvPr id="17466" name="Rectangle 87"/>
            <p:cNvSpPr>
              <a:spLocks noChangeArrowheads="1"/>
            </p:cNvSpPr>
            <p:nvPr/>
          </p:nvSpPr>
          <p:spPr bwMode="auto">
            <a:xfrm>
              <a:off x="3863975" y="5994400"/>
              <a:ext cx="190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defTabSz="914400"/>
              <a:r>
                <a:rPr lang="fr-FR" sz="900">
                  <a:solidFill>
                    <a:srgbClr val="000066"/>
                  </a:solidFill>
                </a:rPr>
                <a:t>387</a:t>
              </a:r>
            </a:p>
          </p:txBody>
        </p:sp>
        <p:sp>
          <p:nvSpPr>
            <p:cNvPr id="17467" name="Rectangle 88"/>
            <p:cNvSpPr>
              <a:spLocks noChangeArrowheads="1"/>
            </p:cNvSpPr>
            <p:nvPr/>
          </p:nvSpPr>
          <p:spPr bwMode="auto">
            <a:xfrm>
              <a:off x="582613" y="5708650"/>
              <a:ext cx="3048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ATV/r</a:t>
              </a:r>
            </a:p>
          </p:txBody>
        </p:sp>
        <p:sp>
          <p:nvSpPr>
            <p:cNvPr id="17468" name="Rectangle 89"/>
            <p:cNvSpPr>
              <a:spLocks noChangeArrowheads="1"/>
            </p:cNvSpPr>
            <p:nvPr/>
          </p:nvSpPr>
          <p:spPr bwMode="auto">
            <a:xfrm>
              <a:off x="630238" y="5851525"/>
              <a:ext cx="2349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RAL</a:t>
              </a:r>
            </a:p>
          </p:txBody>
        </p:sp>
        <p:sp>
          <p:nvSpPr>
            <p:cNvPr id="17469" name="Rectangle 90"/>
            <p:cNvSpPr>
              <a:spLocks noChangeArrowheads="1"/>
            </p:cNvSpPr>
            <p:nvPr/>
          </p:nvSpPr>
          <p:spPr bwMode="auto">
            <a:xfrm>
              <a:off x="571500" y="5994400"/>
              <a:ext cx="31750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900" b="1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17470" name="Rectangle 91"/>
            <p:cNvSpPr>
              <a:spLocks noChangeArrowheads="1"/>
            </p:cNvSpPr>
            <p:nvPr/>
          </p:nvSpPr>
          <p:spPr bwMode="auto">
            <a:xfrm>
              <a:off x="76200" y="5527675"/>
              <a:ext cx="1624543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 b="1">
                  <a:solidFill>
                    <a:srgbClr val="000066"/>
                  </a:solidFill>
                </a:rPr>
                <a:t>Participants contribuant, n</a:t>
              </a:r>
            </a:p>
          </p:txBody>
        </p:sp>
        <p:sp>
          <p:nvSpPr>
            <p:cNvPr id="17471" name="Rectangle 118"/>
            <p:cNvSpPr>
              <a:spLocks noChangeArrowheads="1"/>
            </p:cNvSpPr>
            <p:nvPr/>
          </p:nvSpPr>
          <p:spPr bwMode="auto">
            <a:xfrm>
              <a:off x="683742" y="2717800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0,8</a:t>
              </a:r>
            </a:p>
          </p:txBody>
        </p:sp>
        <p:sp>
          <p:nvSpPr>
            <p:cNvPr id="17472" name="Rectangle 119"/>
            <p:cNvSpPr>
              <a:spLocks noChangeArrowheads="1"/>
            </p:cNvSpPr>
            <p:nvPr/>
          </p:nvSpPr>
          <p:spPr bwMode="auto">
            <a:xfrm>
              <a:off x="683742" y="3133725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0,6</a:t>
              </a:r>
            </a:p>
          </p:txBody>
        </p:sp>
        <p:sp>
          <p:nvSpPr>
            <p:cNvPr id="17473" name="Rectangle 120"/>
            <p:cNvSpPr>
              <a:spLocks noChangeArrowheads="1"/>
            </p:cNvSpPr>
            <p:nvPr/>
          </p:nvSpPr>
          <p:spPr bwMode="auto">
            <a:xfrm>
              <a:off x="682477" y="35496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0,4</a:t>
              </a:r>
            </a:p>
          </p:txBody>
        </p:sp>
        <p:sp>
          <p:nvSpPr>
            <p:cNvPr id="17474" name="Rectangle 121"/>
            <p:cNvSpPr>
              <a:spLocks noChangeArrowheads="1"/>
            </p:cNvSpPr>
            <p:nvPr/>
          </p:nvSpPr>
          <p:spPr bwMode="auto">
            <a:xfrm>
              <a:off x="683742" y="3963988"/>
              <a:ext cx="178271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sz="1000">
                  <a:solidFill>
                    <a:srgbClr val="000066"/>
                  </a:solidFill>
                </a:rPr>
                <a:t>0,2</a:t>
              </a:r>
            </a:p>
          </p:txBody>
        </p:sp>
        <p:sp>
          <p:nvSpPr>
            <p:cNvPr id="17475" name="Freeform 133"/>
            <p:cNvSpPr>
              <a:spLocks/>
            </p:cNvSpPr>
            <p:nvPr/>
          </p:nvSpPr>
          <p:spPr bwMode="auto">
            <a:xfrm>
              <a:off x="3922713" y="2541588"/>
              <a:ext cx="114300" cy="101600"/>
            </a:xfrm>
            <a:custGeom>
              <a:avLst/>
              <a:gdLst>
                <a:gd name="T0" fmla="*/ 0 w 503"/>
                <a:gd name="T1" fmla="*/ 23041429 h 448"/>
                <a:gd name="T2" fmla="*/ 13012476 w 503"/>
                <a:gd name="T3" fmla="*/ 23041429 h 448"/>
                <a:gd name="T4" fmla="*/ 13012476 w 503"/>
                <a:gd name="T5" fmla="*/ 11469234 h 448"/>
                <a:gd name="T6" fmla="*/ 13012476 w 503"/>
                <a:gd name="T7" fmla="*/ 0 h 448"/>
                <a:gd name="T8" fmla="*/ 25973142 w 503"/>
                <a:gd name="T9" fmla="*/ 0 h 4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3"/>
                <a:gd name="T16" fmla="*/ 0 h 448"/>
                <a:gd name="T17" fmla="*/ 503 w 503"/>
                <a:gd name="T18" fmla="*/ 448 h 4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3" h="448">
                  <a:moveTo>
                    <a:pt x="0" y="448"/>
                  </a:moveTo>
                  <a:lnTo>
                    <a:pt x="252" y="448"/>
                  </a:lnTo>
                  <a:lnTo>
                    <a:pt x="252" y="223"/>
                  </a:lnTo>
                  <a:lnTo>
                    <a:pt x="252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76" name="Line 134"/>
            <p:cNvSpPr>
              <a:spLocks noChangeShapeType="1"/>
            </p:cNvSpPr>
            <p:nvPr/>
          </p:nvSpPr>
          <p:spPr bwMode="auto">
            <a:xfrm flipH="1">
              <a:off x="3979863" y="2643188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77" name="Line 135"/>
            <p:cNvSpPr>
              <a:spLocks noChangeShapeType="1"/>
            </p:cNvSpPr>
            <p:nvPr/>
          </p:nvSpPr>
          <p:spPr bwMode="auto">
            <a:xfrm>
              <a:off x="3922713" y="2541588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78" name="Line 136"/>
            <p:cNvSpPr>
              <a:spLocks noChangeShapeType="1"/>
            </p:cNvSpPr>
            <p:nvPr/>
          </p:nvSpPr>
          <p:spPr bwMode="auto">
            <a:xfrm flipH="1">
              <a:off x="1662113" y="27844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79" name="Freeform 137"/>
            <p:cNvSpPr>
              <a:spLocks/>
            </p:cNvSpPr>
            <p:nvPr/>
          </p:nvSpPr>
          <p:spPr bwMode="auto">
            <a:xfrm>
              <a:off x="2071688" y="2576513"/>
              <a:ext cx="114300" cy="101600"/>
            </a:xfrm>
            <a:custGeom>
              <a:avLst/>
              <a:gdLst>
                <a:gd name="T0" fmla="*/ 0 w 503"/>
                <a:gd name="T1" fmla="*/ 22990112 h 449"/>
                <a:gd name="T2" fmla="*/ 12960666 w 503"/>
                <a:gd name="T3" fmla="*/ 22990112 h 449"/>
                <a:gd name="T4" fmla="*/ 12960666 w 503"/>
                <a:gd name="T5" fmla="*/ 13005479 h 449"/>
                <a:gd name="T6" fmla="*/ 12960666 w 503"/>
                <a:gd name="T7" fmla="*/ 0 h 449"/>
                <a:gd name="T8" fmla="*/ 25973142 w 503"/>
                <a:gd name="T9" fmla="*/ 0 h 4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3"/>
                <a:gd name="T16" fmla="*/ 0 h 449"/>
                <a:gd name="T17" fmla="*/ 503 w 503"/>
                <a:gd name="T18" fmla="*/ 449 h 4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3" h="449">
                  <a:moveTo>
                    <a:pt x="0" y="449"/>
                  </a:moveTo>
                  <a:lnTo>
                    <a:pt x="251" y="449"/>
                  </a:lnTo>
                  <a:lnTo>
                    <a:pt x="251" y="254"/>
                  </a:lnTo>
                  <a:lnTo>
                    <a:pt x="251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0" name="Line 138"/>
            <p:cNvSpPr>
              <a:spLocks noChangeShapeType="1"/>
            </p:cNvSpPr>
            <p:nvPr/>
          </p:nvSpPr>
          <p:spPr bwMode="auto">
            <a:xfrm>
              <a:off x="2071688" y="2576513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1" name="Line 139"/>
            <p:cNvSpPr>
              <a:spLocks noChangeShapeType="1"/>
            </p:cNvSpPr>
            <p:nvPr/>
          </p:nvSpPr>
          <p:spPr bwMode="auto">
            <a:xfrm flipH="1">
              <a:off x="2128838" y="2678113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2" name="Freeform 140"/>
            <p:cNvSpPr>
              <a:spLocks/>
            </p:cNvSpPr>
            <p:nvPr/>
          </p:nvSpPr>
          <p:spPr bwMode="auto">
            <a:xfrm>
              <a:off x="1604963" y="2682875"/>
              <a:ext cx="114300" cy="101600"/>
            </a:xfrm>
            <a:custGeom>
              <a:avLst/>
              <a:gdLst>
                <a:gd name="T0" fmla="*/ 0 w 503"/>
                <a:gd name="T1" fmla="*/ 23041429 h 448"/>
                <a:gd name="T2" fmla="*/ 6919354 w 503"/>
                <a:gd name="T3" fmla="*/ 23041429 h 448"/>
                <a:gd name="T4" fmla="*/ 12960666 w 503"/>
                <a:gd name="T5" fmla="*/ 23041429 h 448"/>
                <a:gd name="T6" fmla="*/ 12960666 w 503"/>
                <a:gd name="T7" fmla="*/ 11469234 h 448"/>
                <a:gd name="T8" fmla="*/ 12960666 w 503"/>
                <a:gd name="T9" fmla="*/ 0 h 448"/>
                <a:gd name="T10" fmla="*/ 25973142 w 503"/>
                <a:gd name="T11" fmla="*/ 0 h 4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03"/>
                <a:gd name="T19" fmla="*/ 0 h 448"/>
                <a:gd name="T20" fmla="*/ 503 w 503"/>
                <a:gd name="T21" fmla="*/ 448 h 4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03" h="448">
                  <a:moveTo>
                    <a:pt x="0" y="448"/>
                  </a:moveTo>
                  <a:lnTo>
                    <a:pt x="134" y="448"/>
                  </a:lnTo>
                  <a:lnTo>
                    <a:pt x="251" y="448"/>
                  </a:lnTo>
                  <a:lnTo>
                    <a:pt x="251" y="223"/>
                  </a:lnTo>
                  <a:lnTo>
                    <a:pt x="251" y="0"/>
                  </a:lnTo>
                  <a:lnTo>
                    <a:pt x="503" y="0"/>
                  </a:lnTo>
                </a:path>
              </a:pathLst>
            </a:custGeom>
            <a:noFill/>
            <a:ln w="7938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3" name="Line 141"/>
            <p:cNvSpPr>
              <a:spLocks noChangeShapeType="1"/>
            </p:cNvSpPr>
            <p:nvPr/>
          </p:nvSpPr>
          <p:spPr bwMode="auto">
            <a:xfrm>
              <a:off x="1604963" y="2682875"/>
              <a:ext cx="57150" cy="0"/>
            </a:xfrm>
            <a:prstGeom prst="line">
              <a:avLst/>
            </a:prstGeom>
            <a:noFill/>
            <a:ln w="7938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4" name="Freeform 142"/>
            <p:cNvSpPr>
              <a:spLocks/>
            </p:cNvSpPr>
            <p:nvPr/>
          </p:nvSpPr>
          <p:spPr bwMode="auto">
            <a:xfrm>
              <a:off x="1111250" y="2554288"/>
              <a:ext cx="2868613" cy="1912937"/>
            </a:xfrm>
            <a:custGeom>
              <a:avLst/>
              <a:gdLst>
                <a:gd name="T0" fmla="*/ 0 w 12651"/>
                <a:gd name="T1" fmla="*/ 433723744 h 8437"/>
                <a:gd name="T2" fmla="*/ 20926069 w 12651"/>
                <a:gd name="T3" fmla="*/ 433723744 h 8437"/>
                <a:gd name="T4" fmla="*/ 39024340 w 12651"/>
                <a:gd name="T5" fmla="*/ 375787650 h 8437"/>
                <a:gd name="T6" fmla="*/ 91211055 w 12651"/>
                <a:gd name="T7" fmla="*/ 105025141 h 8437"/>
                <a:gd name="T8" fmla="*/ 118924221 w 12651"/>
                <a:gd name="T9" fmla="*/ 52281191 h 8437"/>
                <a:gd name="T10" fmla="*/ 124939667 w 12651"/>
                <a:gd name="T11" fmla="*/ 40714695 h 8437"/>
                <a:gd name="T12" fmla="*/ 175995339 w 12651"/>
                <a:gd name="T13" fmla="*/ 27965560 h 8437"/>
                <a:gd name="T14" fmla="*/ 230598513 w 12651"/>
                <a:gd name="T15" fmla="*/ 18198181 h 8437"/>
                <a:gd name="T16" fmla="*/ 372813796 w 12651"/>
                <a:gd name="T17" fmla="*/ 18198181 h 8437"/>
                <a:gd name="T18" fmla="*/ 439962584 w 12651"/>
                <a:gd name="T19" fmla="*/ 11772372 h 8437"/>
                <a:gd name="T20" fmla="*/ 509013690 w 12651"/>
                <a:gd name="T21" fmla="*/ 11772372 h 8437"/>
                <a:gd name="T22" fmla="*/ 579350127 w 12651"/>
                <a:gd name="T23" fmla="*/ 0 h 8437"/>
                <a:gd name="T24" fmla="*/ 650457513 w 12651"/>
                <a:gd name="T25" fmla="*/ 8842090 h 843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51"/>
                <a:gd name="T40" fmla="*/ 0 h 8437"/>
                <a:gd name="T41" fmla="*/ 12651 w 12651"/>
                <a:gd name="T42" fmla="*/ 8437 h 843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51" h="8437">
                  <a:moveTo>
                    <a:pt x="0" y="8437"/>
                  </a:moveTo>
                  <a:lnTo>
                    <a:pt x="407" y="8437"/>
                  </a:lnTo>
                  <a:lnTo>
                    <a:pt x="759" y="7310"/>
                  </a:lnTo>
                  <a:lnTo>
                    <a:pt x="1774" y="2043"/>
                  </a:lnTo>
                  <a:lnTo>
                    <a:pt x="2313" y="1017"/>
                  </a:lnTo>
                  <a:lnTo>
                    <a:pt x="2430" y="792"/>
                  </a:lnTo>
                  <a:lnTo>
                    <a:pt x="3423" y="544"/>
                  </a:lnTo>
                  <a:lnTo>
                    <a:pt x="4485" y="354"/>
                  </a:lnTo>
                  <a:lnTo>
                    <a:pt x="7251" y="354"/>
                  </a:lnTo>
                  <a:lnTo>
                    <a:pt x="8557" y="229"/>
                  </a:lnTo>
                  <a:lnTo>
                    <a:pt x="9900" y="229"/>
                  </a:lnTo>
                  <a:lnTo>
                    <a:pt x="11268" y="0"/>
                  </a:lnTo>
                  <a:lnTo>
                    <a:pt x="12651" y="172"/>
                  </a:lnTo>
                </a:path>
              </a:pathLst>
            </a:custGeom>
            <a:noFill/>
            <a:ln w="19050" cmpd="sng">
              <a:solidFill>
                <a:srgbClr val="CC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5" name="Freeform 143"/>
            <p:cNvSpPr>
              <a:spLocks/>
            </p:cNvSpPr>
            <p:nvPr/>
          </p:nvSpPr>
          <p:spPr bwMode="auto">
            <a:xfrm>
              <a:off x="1174750" y="4430713"/>
              <a:ext cx="58738" cy="73025"/>
            </a:xfrm>
            <a:custGeom>
              <a:avLst/>
              <a:gdLst>
                <a:gd name="T0" fmla="*/ 1020686 w 260"/>
                <a:gd name="T1" fmla="*/ 3714599 h 317"/>
                <a:gd name="T2" fmla="*/ 153171 w 260"/>
                <a:gd name="T3" fmla="*/ 6686509 h 317"/>
                <a:gd name="T4" fmla="*/ 0 w 260"/>
                <a:gd name="T5" fmla="*/ 9180648 h 317"/>
                <a:gd name="T6" fmla="*/ 255284 w 260"/>
                <a:gd name="T7" fmla="*/ 10719471 h 317"/>
                <a:gd name="T8" fmla="*/ 663513 w 260"/>
                <a:gd name="T9" fmla="*/ 12205310 h 317"/>
                <a:gd name="T10" fmla="*/ 1378084 w 260"/>
                <a:gd name="T11" fmla="*/ 13531969 h 317"/>
                <a:gd name="T12" fmla="*/ 2347712 w 260"/>
                <a:gd name="T13" fmla="*/ 14805644 h 317"/>
                <a:gd name="T14" fmla="*/ 4031912 w 260"/>
                <a:gd name="T15" fmla="*/ 16132306 h 317"/>
                <a:gd name="T16" fmla="*/ 5256824 w 260"/>
                <a:gd name="T17" fmla="*/ 16663062 h 317"/>
                <a:gd name="T18" fmla="*/ 6634908 w 260"/>
                <a:gd name="T19" fmla="*/ 16822242 h 317"/>
                <a:gd name="T20" fmla="*/ 6941023 w 260"/>
                <a:gd name="T21" fmla="*/ 16769259 h 317"/>
                <a:gd name="T22" fmla="*/ 7910879 w 260"/>
                <a:gd name="T23" fmla="*/ 16663062 h 317"/>
                <a:gd name="T24" fmla="*/ 9135791 w 260"/>
                <a:gd name="T25" fmla="*/ 16132306 h 317"/>
                <a:gd name="T26" fmla="*/ 9441907 w 260"/>
                <a:gd name="T27" fmla="*/ 15760962 h 317"/>
                <a:gd name="T28" fmla="*/ 9492964 w 260"/>
                <a:gd name="T29" fmla="*/ 15707748 h 317"/>
                <a:gd name="T30" fmla="*/ 10156477 w 260"/>
                <a:gd name="T31" fmla="*/ 15336403 h 317"/>
                <a:gd name="T32" fmla="*/ 10666819 w 260"/>
                <a:gd name="T33" fmla="*/ 14805644 h 317"/>
                <a:gd name="T34" fmla="*/ 11687730 w 260"/>
                <a:gd name="T35" fmla="*/ 13531969 h 317"/>
                <a:gd name="T36" fmla="*/ 12044903 w 260"/>
                <a:gd name="T37" fmla="*/ 12895246 h 317"/>
                <a:gd name="T38" fmla="*/ 12708416 w 260"/>
                <a:gd name="T39" fmla="*/ 11515604 h 317"/>
                <a:gd name="T40" fmla="*/ 12912643 w 260"/>
                <a:gd name="T41" fmla="*/ 10507306 h 317"/>
                <a:gd name="T42" fmla="*/ 12912643 w 260"/>
                <a:gd name="T43" fmla="*/ 10348126 h 317"/>
                <a:gd name="T44" fmla="*/ 13116645 w 260"/>
                <a:gd name="T45" fmla="*/ 9976551 h 317"/>
                <a:gd name="T46" fmla="*/ 13269815 w 260"/>
                <a:gd name="T47" fmla="*/ 8384514 h 317"/>
                <a:gd name="T48" fmla="*/ 13116645 w 260"/>
                <a:gd name="T49" fmla="*/ 6686509 h 317"/>
                <a:gd name="T50" fmla="*/ 12708416 w 260"/>
                <a:gd name="T51" fmla="*/ 5147456 h 317"/>
                <a:gd name="T52" fmla="*/ 11687730 w 260"/>
                <a:gd name="T53" fmla="*/ 3024893 h 317"/>
                <a:gd name="T54" fmla="*/ 10666819 w 260"/>
                <a:gd name="T55" fmla="*/ 1751218 h 317"/>
                <a:gd name="T56" fmla="*/ 9646134 w 260"/>
                <a:gd name="T57" fmla="*/ 849117 h 317"/>
                <a:gd name="T58" fmla="*/ 7910879 w 260"/>
                <a:gd name="T59" fmla="*/ 106197 h 317"/>
                <a:gd name="T60" fmla="*/ 6634908 w 260"/>
                <a:gd name="T61" fmla="*/ 0 h 317"/>
                <a:gd name="T62" fmla="*/ 4031912 w 260"/>
                <a:gd name="T63" fmla="*/ 583739 h 317"/>
                <a:gd name="T64" fmla="*/ 1888427 w 260"/>
                <a:gd name="T65" fmla="*/ 2387941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6" name="Freeform 144"/>
            <p:cNvSpPr>
              <a:spLocks/>
            </p:cNvSpPr>
            <p:nvPr/>
          </p:nvSpPr>
          <p:spPr bwMode="auto">
            <a:xfrm>
              <a:off x="1255713" y="4168775"/>
              <a:ext cx="58737" cy="71438"/>
            </a:xfrm>
            <a:custGeom>
              <a:avLst/>
              <a:gdLst>
                <a:gd name="T0" fmla="*/ 1020668 w 260"/>
                <a:gd name="T1" fmla="*/ 3554998 h 317"/>
                <a:gd name="T2" fmla="*/ 153168 w 260"/>
                <a:gd name="T3" fmla="*/ 6398996 h 317"/>
                <a:gd name="T4" fmla="*/ 0 w 260"/>
                <a:gd name="T5" fmla="*/ 8785973 h 317"/>
                <a:gd name="T6" fmla="*/ 255280 w 260"/>
                <a:gd name="T7" fmla="*/ 10258677 h 317"/>
                <a:gd name="T8" fmla="*/ 663502 w 260"/>
                <a:gd name="T9" fmla="*/ 11680675 h 317"/>
                <a:gd name="T10" fmla="*/ 1378060 w 260"/>
                <a:gd name="T11" fmla="*/ 12950333 h 317"/>
                <a:gd name="T12" fmla="*/ 2347672 w 260"/>
                <a:gd name="T13" fmla="*/ 14169061 h 317"/>
                <a:gd name="T14" fmla="*/ 4031843 w 260"/>
                <a:gd name="T15" fmla="*/ 15438722 h 317"/>
                <a:gd name="T16" fmla="*/ 5256735 w 260"/>
                <a:gd name="T17" fmla="*/ 15946675 h 317"/>
                <a:gd name="T18" fmla="*/ 6634795 w 260"/>
                <a:gd name="T19" fmla="*/ 16099016 h 317"/>
                <a:gd name="T20" fmla="*/ 6940905 w 260"/>
                <a:gd name="T21" fmla="*/ 16048311 h 317"/>
                <a:gd name="T22" fmla="*/ 7910518 w 260"/>
                <a:gd name="T23" fmla="*/ 15946675 h 317"/>
                <a:gd name="T24" fmla="*/ 9135410 w 260"/>
                <a:gd name="T25" fmla="*/ 15438722 h 317"/>
                <a:gd name="T26" fmla="*/ 9441746 w 260"/>
                <a:gd name="T27" fmla="*/ 15083335 h 317"/>
                <a:gd name="T28" fmla="*/ 9492802 w 260"/>
                <a:gd name="T29" fmla="*/ 15032630 h 317"/>
                <a:gd name="T30" fmla="*/ 10156078 w 260"/>
                <a:gd name="T31" fmla="*/ 14677014 h 317"/>
                <a:gd name="T32" fmla="*/ 10666638 w 260"/>
                <a:gd name="T33" fmla="*/ 14169061 h 317"/>
                <a:gd name="T34" fmla="*/ 11687306 w 260"/>
                <a:gd name="T35" fmla="*/ 12950333 h 317"/>
                <a:gd name="T36" fmla="*/ 12044472 w 260"/>
                <a:gd name="T37" fmla="*/ 12340970 h 317"/>
                <a:gd name="T38" fmla="*/ 12707973 w 260"/>
                <a:gd name="T39" fmla="*/ 11020381 h 317"/>
                <a:gd name="T40" fmla="*/ 12963253 w 260"/>
                <a:gd name="T41" fmla="*/ 10055631 h 317"/>
                <a:gd name="T42" fmla="*/ 12963253 w 260"/>
                <a:gd name="T43" fmla="*/ 9852359 h 317"/>
                <a:gd name="T44" fmla="*/ 13116195 w 260"/>
                <a:gd name="T45" fmla="*/ 9547677 h 317"/>
                <a:gd name="T46" fmla="*/ 13269363 w 260"/>
                <a:gd name="T47" fmla="*/ 8024043 h 317"/>
                <a:gd name="T48" fmla="*/ 13116195 w 260"/>
                <a:gd name="T49" fmla="*/ 6398996 h 317"/>
                <a:gd name="T50" fmla="*/ 12707973 w 260"/>
                <a:gd name="T51" fmla="*/ 4926292 h 317"/>
                <a:gd name="T52" fmla="*/ 11687306 w 260"/>
                <a:gd name="T53" fmla="*/ 2894704 h 317"/>
                <a:gd name="T54" fmla="*/ 10666638 w 260"/>
                <a:gd name="T55" fmla="*/ 1675976 h 317"/>
                <a:gd name="T56" fmla="*/ 9645744 w 260"/>
                <a:gd name="T57" fmla="*/ 812635 h 317"/>
                <a:gd name="T58" fmla="*/ 7910518 w 260"/>
                <a:gd name="T59" fmla="*/ 101636 h 317"/>
                <a:gd name="T60" fmla="*/ 6634795 w 260"/>
                <a:gd name="T61" fmla="*/ 0 h 317"/>
                <a:gd name="T62" fmla="*/ 4031843 w 260"/>
                <a:gd name="T63" fmla="*/ 558659 h 317"/>
                <a:gd name="T64" fmla="*/ 1888395 w 260"/>
                <a:gd name="T65" fmla="*/ 2285340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4"/>
                  </a:lnTo>
                  <a:lnTo>
                    <a:pt x="255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7" name="Freeform 145"/>
            <p:cNvSpPr>
              <a:spLocks/>
            </p:cNvSpPr>
            <p:nvPr/>
          </p:nvSpPr>
          <p:spPr bwMode="auto">
            <a:xfrm>
              <a:off x="1330325" y="3781425"/>
              <a:ext cx="58738" cy="71438"/>
            </a:xfrm>
            <a:custGeom>
              <a:avLst/>
              <a:gdLst>
                <a:gd name="T0" fmla="*/ 1020686 w 260"/>
                <a:gd name="T1" fmla="*/ 3605703 h 317"/>
                <a:gd name="T2" fmla="*/ 102114 w 260"/>
                <a:gd name="T3" fmla="*/ 6449701 h 317"/>
                <a:gd name="T4" fmla="*/ 0 w 260"/>
                <a:gd name="T5" fmla="*/ 8785973 h 317"/>
                <a:gd name="T6" fmla="*/ 255284 w 260"/>
                <a:gd name="T7" fmla="*/ 10309382 h 317"/>
                <a:gd name="T8" fmla="*/ 663513 w 260"/>
                <a:gd name="T9" fmla="*/ 11731381 h 317"/>
                <a:gd name="T10" fmla="*/ 1378084 w 260"/>
                <a:gd name="T11" fmla="*/ 13001038 h 317"/>
                <a:gd name="T12" fmla="*/ 2347712 w 260"/>
                <a:gd name="T13" fmla="*/ 14169061 h 317"/>
                <a:gd name="T14" fmla="*/ 4031912 w 260"/>
                <a:gd name="T15" fmla="*/ 15438722 h 317"/>
                <a:gd name="T16" fmla="*/ 5256824 w 260"/>
                <a:gd name="T17" fmla="*/ 15946675 h 317"/>
                <a:gd name="T18" fmla="*/ 6634908 w 260"/>
                <a:gd name="T19" fmla="*/ 16099016 h 317"/>
                <a:gd name="T20" fmla="*/ 6941023 w 260"/>
                <a:gd name="T21" fmla="*/ 16048311 h 317"/>
                <a:gd name="T22" fmla="*/ 7910879 w 260"/>
                <a:gd name="T23" fmla="*/ 15946675 h 317"/>
                <a:gd name="T24" fmla="*/ 9135791 w 260"/>
                <a:gd name="T25" fmla="*/ 15438722 h 317"/>
                <a:gd name="T26" fmla="*/ 9441907 w 260"/>
                <a:gd name="T27" fmla="*/ 15134040 h 317"/>
                <a:gd name="T28" fmla="*/ 9492964 w 260"/>
                <a:gd name="T29" fmla="*/ 15083335 h 317"/>
                <a:gd name="T30" fmla="*/ 10156477 w 260"/>
                <a:gd name="T31" fmla="*/ 14677014 h 317"/>
                <a:gd name="T32" fmla="*/ 10666819 w 260"/>
                <a:gd name="T33" fmla="*/ 14169061 h 317"/>
                <a:gd name="T34" fmla="*/ 11687730 w 260"/>
                <a:gd name="T35" fmla="*/ 13001038 h 317"/>
                <a:gd name="T36" fmla="*/ 12044903 w 260"/>
                <a:gd name="T37" fmla="*/ 12391675 h 317"/>
                <a:gd name="T38" fmla="*/ 12708416 w 260"/>
                <a:gd name="T39" fmla="*/ 11071312 h 317"/>
                <a:gd name="T40" fmla="*/ 12912643 w 260"/>
                <a:gd name="T41" fmla="*/ 10055631 h 317"/>
                <a:gd name="T42" fmla="*/ 12912643 w 260"/>
                <a:gd name="T43" fmla="*/ 9903290 h 317"/>
                <a:gd name="T44" fmla="*/ 13116645 w 260"/>
                <a:gd name="T45" fmla="*/ 9598382 h 317"/>
                <a:gd name="T46" fmla="*/ 13269815 w 260"/>
                <a:gd name="T47" fmla="*/ 8024043 h 317"/>
                <a:gd name="T48" fmla="*/ 13116645 w 260"/>
                <a:gd name="T49" fmla="*/ 6449701 h 317"/>
                <a:gd name="T50" fmla="*/ 12708416 w 260"/>
                <a:gd name="T51" fmla="*/ 4976997 h 317"/>
                <a:gd name="T52" fmla="*/ 11687730 w 260"/>
                <a:gd name="T53" fmla="*/ 2945634 h 317"/>
                <a:gd name="T54" fmla="*/ 10666819 w 260"/>
                <a:gd name="T55" fmla="*/ 1726681 h 317"/>
                <a:gd name="T56" fmla="*/ 9646134 w 260"/>
                <a:gd name="T57" fmla="*/ 863341 h 317"/>
                <a:gd name="T58" fmla="*/ 7910879 w 260"/>
                <a:gd name="T59" fmla="*/ 101636 h 317"/>
                <a:gd name="T60" fmla="*/ 6634908 w 260"/>
                <a:gd name="T61" fmla="*/ 0 h 317"/>
                <a:gd name="T62" fmla="*/ 4031912 w 260"/>
                <a:gd name="T63" fmla="*/ 558659 h 317"/>
                <a:gd name="T64" fmla="*/ 1888427 w 260"/>
                <a:gd name="T65" fmla="*/ 2336045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6"/>
                  </a:move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7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8" name="Freeform 146"/>
            <p:cNvSpPr>
              <a:spLocks/>
            </p:cNvSpPr>
            <p:nvPr/>
          </p:nvSpPr>
          <p:spPr bwMode="auto">
            <a:xfrm>
              <a:off x="1484313" y="2981325"/>
              <a:ext cx="58737" cy="71438"/>
            </a:xfrm>
            <a:custGeom>
              <a:avLst/>
              <a:gdLst>
                <a:gd name="T0" fmla="*/ 977211 w 259"/>
                <a:gd name="T1" fmla="*/ 3554998 h 317"/>
                <a:gd name="T2" fmla="*/ 102960 w 259"/>
                <a:gd name="T3" fmla="*/ 6449701 h 317"/>
                <a:gd name="T4" fmla="*/ 0 w 259"/>
                <a:gd name="T5" fmla="*/ 8785973 h 317"/>
                <a:gd name="T6" fmla="*/ 205693 w 259"/>
                <a:gd name="T7" fmla="*/ 10258677 h 317"/>
                <a:gd name="T8" fmla="*/ 668559 w 259"/>
                <a:gd name="T9" fmla="*/ 11680675 h 317"/>
                <a:gd name="T10" fmla="*/ 1388597 w 259"/>
                <a:gd name="T11" fmla="*/ 12950333 h 317"/>
                <a:gd name="T12" fmla="*/ 2314328 w 259"/>
                <a:gd name="T13" fmla="*/ 14169061 h 317"/>
                <a:gd name="T14" fmla="*/ 4063058 w 259"/>
                <a:gd name="T15" fmla="*/ 15438722 h 317"/>
                <a:gd name="T16" fmla="*/ 5245962 w 259"/>
                <a:gd name="T17" fmla="*/ 15946675 h 317"/>
                <a:gd name="T18" fmla="*/ 6634558 w 259"/>
                <a:gd name="T19" fmla="*/ 16099016 h 317"/>
                <a:gd name="T20" fmla="*/ 6943211 w 259"/>
                <a:gd name="T21" fmla="*/ 16048311 h 317"/>
                <a:gd name="T22" fmla="*/ 7920423 w 259"/>
                <a:gd name="T23" fmla="*/ 15946675 h 317"/>
                <a:gd name="T24" fmla="*/ 9154807 w 259"/>
                <a:gd name="T25" fmla="*/ 15438722 h 317"/>
                <a:gd name="T26" fmla="*/ 9514713 w 259"/>
                <a:gd name="T27" fmla="*/ 15083335 h 317"/>
                <a:gd name="T28" fmla="*/ 9566193 w 259"/>
                <a:gd name="T29" fmla="*/ 15032630 h 317"/>
                <a:gd name="T30" fmla="*/ 10234751 w 259"/>
                <a:gd name="T31" fmla="*/ 14677014 h 317"/>
                <a:gd name="T32" fmla="*/ 10697616 w 259"/>
                <a:gd name="T33" fmla="*/ 14169061 h 317"/>
                <a:gd name="T34" fmla="*/ 11726307 w 259"/>
                <a:gd name="T35" fmla="*/ 12950333 h 317"/>
                <a:gd name="T36" fmla="*/ 12086213 w 259"/>
                <a:gd name="T37" fmla="*/ 12340970 h 317"/>
                <a:gd name="T38" fmla="*/ 12754771 w 259"/>
                <a:gd name="T39" fmla="*/ 11020381 h 317"/>
                <a:gd name="T40" fmla="*/ 13011944 w 259"/>
                <a:gd name="T41" fmla="*/ 10055631 h 317"/>
                <a:gd name="T42" fmla="*/ 13011944 w 259"/>
                <a:gd name="T43" fmla="*/ 9903290 h 317"/>
                <a:gd name="T44" fmla="*/ 13166383 w 259"/>
                <a:gd name="T45" fmla="*/ 9547677 h 317"/>
                <a:gd name="T46" fmla="*/ 13320596 w 259"/>
                <a:gd name="T47" fmla="*/ 8024043 h 317"/>
                <a:gd name="T48" fmla="*/ 13166383 w 259"/>
                <a:gd name="T49" fmla="*/ 6449701 h 317"/>
                <a:gd name="T50" fmla="*/ 12754771 w 259"/>
                <a:gd name="T51" fmla="*/ 4926292 h 317"/>
                <a:gd name="T52" fmla="*/ 11726307 w 259"/>
                <a:gd name="T53" fmla="*/ 2894704 h 317"/>
                <a:gd name="T54" fmla="*/ 10697616 w 259"/>
                <a:gd name="T55" fmla="*/ 1675976 h 317"/>
                <a:gd name="T56" fmla="*/ 9668926 w 259"/>
                <a:gd name="T57" fmla="*/ 812635 h 317"/>
                <a:gd name="T58" fmla="*/ 7920423 w 259"/>
                <a:gd name="T59" fmla="*/ 101636 h 317"/>
                <a:gd name="T60" fmla="*/ 6634558 w 259"/>
                <a:gd name="T61" fmla="*/ 0 h 317"/>
                <a:gd name="T62" fmla="*/ 4063058 w 259"/>
                <a:gd name="T63" fmla="*/ 558659 h 317"/>
                <a:gd name="T64" fmla="*/ 1851462 w 259"/>
                <a:gd name="T65" fmla="*/ 2285340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89" name="Freeform 147"/>
            <p:cNvSpPr>
              <a:spLocks/>
            </p:cNvSpPr>
            <p:nvPr/>
          </p:nvSpPr>
          <p:spPr bwMode="auto">
            <a:xfrm>
              <a:off x="1633538" y="2697163"/>
              <a:ext cx="58737" cy="73025"/>
            </a:xfrm>
            <a:custGeom>
              <a:avLst/>
              <a:gdLst>
                <a:gd name="T0" fmla="*/ 1020668 w 260"/>
                <a:gd name="T1" fmla="*/ 3714599 h 317"/>
                <a:gd name="T2" fmla="*/ 102112 w 260"/>
                <a:gd name="T3" fmla="*/ 6739493 h 317"/>
                <a:gd name="T4" fmla="*/ 0 w 260"/>
                <a:gd name="T5" fmla="*/ 9180648 h 317"/>
                <a:gd name="T6" fmla="*/ 255280 w 260"/>
                <a:gd name="T7" fmla="*/ 10719471 h 317"/>
                <a:gd name="T8" fmla="*/ 663502 w 260"/>
                <a:gd name="T9" fmla="*/ 12258524 h 317"/>
                <a:gd name="T10" fmla="*/ 1378060 w 260"/>
                <a:gd name="T11" fmla="*/ 13531969 h 317"/>
                <a:gd name="T12" fmla="*/ 2347672 w 260"/>
                <a:gd name="T13" fmla="*/ 14805644 h 317"/>
                <a:gd name="T14" fmla="*/ 4031843 w 260"/>
                <a:gd name="T15" fmla="*/ 16132306 h 317"/>
                <a:gd name="T16" fmla="*/ 5256735 w 260"/>
                <a:gd name="T17" fmla="*/ 16663062 h 317"/>
                <a:gd name="T18" fmla="*/ 6634795 w 260"/>
                <a:gd name="T19" fmla="*/ 16822242 h 317"/>
                <a:gd name="T20" fmla="*/ 6889849 w 260"/>
                <a:gd name="T21" fmla="*/ 16769259 h 317"/>
                <a:gd name="T22" fmla="*/ 7910518 w 260"/>
                <a:gd name="T23" fmla="*/ 16663062 h 317"/>
                <a:gd name="T24" fmla="*/ 9135410 w 260"/>
                <a:gd name="T25" fmla="*/ 16132306 h 317"/>
                <a:gd name="T26" fmla="*/ 9441746 w 260"/>
                <a:gd name="T27" fmla="*/ 15813945 h 317"/>
                <a:gd name="T28" fmla="*/ 9492802 w 260"/>
                <a:gd name="T29" fmla="*/ 15760962 h 317"/>
                <a:gd name="T30" fmla="*/ 10156078 w 260"/>
                <a:gd name="T31" fmla="*/ 15336403 h 317"/>
                <a:gd name="T32" fmla="*/ 10666638 w 260"/>
                <a:gd name="T33" fmla="*/ 14805644 h 317"/>
                <a:gd name="T34" fmla="*/ 11636250 w 260"/>
                <a:gd name="T35" fmla="*/ 13531969 h 317"/>
                <a:gd name="T36" fmla="*/ 12044472 w 260"/>
                <a:gd name="T37" fmla="*/ 12948460 h 317"/>
                <a:gd name="T38" fmla="*/ 12707973 w 260"/>
                <a:gd name="T39" fmla="*/ 11568587 h 317"/>
                <a:gd name="T40" fmla="*/ 12912197 w 260"/>
                <a:gd name="T41" fmla="*/ 10507306 h 317"/>
                <a:gd name="T42" fmla="*/ 12912197 w 260"/>
                <a:gd name="T43" fmla="*/ 10348126 h 317"/>
                <a:gd name="T44" fmla="*/ 13116195 w 260"/>
                <a:gd name="T45" fmla="*/ 9976551 h 317"/>
                <a:gd name="T46" fmla="*/ 13269363 w 260"/>
                <a:gd name="T47" fmla="*/ 8384514 h 317"/>
                <a:gd name="T48" fmla="*/ 13116195 w 260"/>
                <a:gd name="T49" fmla="*/ 6739493 h 317"/>
                <a:gd name="T50" fmla="*/ 12707973 w 260"/>
                <a:gd name="T51" fmla="*/ 5147456 h 317"/>
                <a:gd name="T52" fmla="*/ 11636250 w 260"/>
                <a:gd name="T53" fmla="*/ 3024893 h 317"/>
                <a:gd name="T54" fmla="*/ 10666638 w 260"/>
                <a:gd name="T55" fmla="*/ 1804201 h 317"/>
                <a:gd name="T56" fmla="*/ 9594688 w 260"/>
                <a:gd name="T57" fmla="*/ 849117 h 317"/>
                <a:gd name="T58" fmla="*/ 7910518 w 260"/>
                <a:gd name="T59" fmla="*/ 106197 h 317"/>
                <a:gd name="T60" fmla="*/ 6634795 w 260"/>
                <a:gd name="T61" fmla="*/ 0 h 317"/>
                <a:gd name="T62" fmla="*/ 4031843 w 260"/>
                <a:gd name="T63" fmla="*/ 583739 h 317"/>
                <a:gd name="T64" fmla="*/ 1888395 w 260"/>
                <a:gd name="T65" fmla="*/ 2441154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6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0" name="Freeform 148"/>
            <p:cNvSpPr>
              <a:spLocks/>
            </p:cNvSpPr>
            <p:nvPr/>
          </p:nvSpPr>
          <p:spPr bwMode="auto">
            <a:xfrm>
              <a:off x="1870075" y="2640013"/>
              <a:ext cx="58738" cy="71437"/>
            </a:xfrm>
            <a:custGeom>
              <a:avLst/>
              <a:gdLst>
                <a:gd name="T0" fmla="*/ 1020686 w 260"/>
                <a:gd name="T1" fmla="*/ 3554948 h 317"/>
                <a:gd name="T2" fmla="*/ 102114 w 260"/>
                <a:gd name="T3" fmla="*/ 6398907 h 317"/>
                <a:gd name="T4" fmla="*/ 0 w 260"/>
                <a:gd name="T5" fmla="*/ 8785624 h 317"/>
                <a:gd name="T6" fmla="*/ 255284 w 260"/>
                <a:gd name="T7" fmla="*/ 10258308 h 317"/>
                <a:gd name="T8" fmla="*/ 663513 w 260"/>
                <a:gd name="T9" fmla="*/ 11680287 h 317"/>
                <a:gd name="T10" fmla="*/ 1378084 w 260"/>
                <a:gd name="T11" fmla="*/ 12949927 h 317"/>
                <a:gd name="T12" fmla="*/ 2347712 w 260"/>
                <a:gd name="T13" fmla="*/ 14168862 h 317"/>
                <a:gd name="T14" fmla="*/ 4031912 w 260"/>
                <a:gd name="T15" fmla="*/ 15438280 h 317"/>
                <a:gd name="T16" fmla="*/ 5256824 w 260"/>
                <a:gd name="T17" fmla="*/ 15895522 h 317"/>
                <a:gd name="T18" fmla="*/ 6634908 w 260"/>
                <a:gd name="T19" fmla="*/ 16098565 h 317"/>
                <a:gd name="T20" fmla="*/ 6890192 w 260"/>
                <a:gd name="T21" fmla="*/ 15996931 h 317"/>
                <a:gd name="T22" fmla="*/ 7910879 w 260"/>
                <a:gd name="T23" fmla="*/ 15895522 h 317"/>
                <a:gd name="T24" fmla="*/ 9135791 w 260"/>
                <a:gd name="T25" fmla="*/ 15438280 h 317"/>
                <a:gd name="T26" fmla="*/ 9441907 w 260"/>
                <a:gd name="T27" fmla="*/ 15082898 h 317"/>
                <a:gd name="T28" fmla="*/ 9492964 w 260"/>
                <a:gd name="T29" fmla="*/ 15032194 h 317"/>
                <a:gd name="T30" fmla="*/ 10156477 w 260"/>
                <a:gd name="T31" fmla="*/ 14625879 h 317"/>
                <a:gd name="T32" fmla="*/ 10666819 w 260"/>
                <a:gd name="T33" fmla="*/ 14168862 h 317"/>
                <a:gd name="T34" fmla="*/ 11636674 w 260"/>
                <a:gd name="T35" fmla="*/ 12949927 h 317"/>
                <a:gd name="T36" fmla="*/ 12044903 w 260"/>
                <a:gd name="T37" fmla="*/ 12340572 h 317"/>
                <a:gd name="T38" fmla="*/ 12708416 w 260"/>
                <a:gd name="T39" fmla="*/ 11020227 h 317"/>
                <a:gd name="T40" fmla="*/ 12912643 w 260"/>
                <a:gd name="T41" fmla="*/ 10055264 h 317"/>
                <a:gd name="T42" fmla="*/ 12912643 w 260"/>
                <a:gd name="T43" fmla="*/ 9852221 h 317"/>
                <a:gd name="T44" fmla="*/ 13116645 w 260"/>
                <a:gd name="T45" fmla="*/ 9547318 h 317"/>
                <a:gd name="T46" fmla="*/ 13269815 w 260"/>
                <a:gd name="T47" fmla="*/ 8023930 h 317"/>
                <a:gd name="T48" fmla="*/ 13116645 w 260"/>
                <a:gd name="T49" fmla="*/ 6398907 h 317"/>
                <a:gd name="T50" fmla="*/ 12708416 w 260"/>
                <a:gd name="T51" fmla="*/ 4925998 h 317"/>
                <a:gd name="T52" fmla="*/ 11636674 w 260"/>
                <a:gd name="T53" fmla="*/ 2894663 h 317"/>
                <a:gd name="T54" fmla="*/ 10666819 w 260"/>
                <a:gd name="T55" fmla="*/ 1675952 h 317"/>
                <a:gd name="T56" fmla="*/ 9595077 w 260"/>
                <a:gd name="T57" fmla="*/ 812624 h 317"/>
                <a:gd name="T58" fmla="*/ 7910879 w 260"/>
                <a:gd name="T59" fmla="*/ 101634 h 317"/>
                <a:gd name="T60" fmla="*/ 6634908 w 260"/>
                <a:gd name="T61" fmla="*/ 0 h 317"/>
                <a:gd name="T62" fmla="*/ 4031912 w 260"/>
                <a:gd name="T63" fmla="*/ 507946 h 317"/>
                <a:gd name="T64" fmla="*/ 1888427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8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7"/>
                  </a:ln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8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0"/>
                  </a:lnTo>
                  <a:lnTo>
                    <a:pt x="56" y="24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1" name="Freeform 149"/>
            <p:cNvSpPr>
              <a:spLocks/>
            </p:cNvSpPr>
            <p:nvPr/>
          </p:nvSpPr>
          <p:spPr bwMode="auto">
            <a:xfrm>
              <a:off x="2098675" y="2598738"/>
              <a:ext cx="58738" cy="71437"/>
            </a:xfrm>
            <a:custGeom>
              <a:avLst/>
              <a:gdLst>
                <a:gd name="T0" fmla="*/ 977228 w 259"/>
                <a:gd name="T1" fmla="*/ 3554948 h 317"/>
                <a:gd name="T2" fmla="*/ 102962 w 259"/>
                <a:gd name="T3" fmla="*/ 6398907 h 317"/>
                <a:gd name="T4" fmla="*/ 0 w 259"/>
                <a:gd name="T5" fmla="*/ 8785624 h 317"/>
                <a:gd name="T6" fmla="*/ 205696 w 259"/>
                <a:gd name="T7" fmla="*/ 10258308 h 317"/>
                <a:gd name="T8" fmla="*/ 617089 w 259"/>
                <a:gd name="T9" fmla="*/ 11680287 h 317"/>
                <a:gd name="T10" fmla="*/ 1388621 w 259"/>
                <a:gd name="T11" fmla="*/ 12949927 h 317"/>
                <a:gd name="T12" fmla="*/ 2314368 w 259"/>
                <a:gd name="T13" fmla="*/ 14168862 h 317"/>
                <a:gd name="T14" fmla="*/ 4011647 w 259"/>
                <a:gd name="T15" fmla="*/ 15438280 h 317"/>
                <a:gd name="T16" fmla="*/ 5246051 w 259"/>
                <a:gd name="T17" fmla="*/ 15946227 h 317"/>
                <a:gd name="T18" fmla="*/ 6634898 w 259"/>
                <a:gd name="T19" fmla="*/ 16098565 h 317"/>
                <a:gd name="T20" fmla="*/ 6943329 w 259"/>
                <a:gd name="T21" fmla="*/ 16047861 h 317"/>
                <a:gd name="T22" fmla="*/ 7920558 w 259"/>
                <a:gd name="T23" fmla="*/ 15946227 h 317"/>
                <a:gd name="T24" fmla="*/ 9154963 w 259"/>
                <a:gd name="T25" fmla="*/ 15438280 h 317"/>
                <a:gd name="T26" fmla="*/ 9463621 w 259"/>
                <a:gd name="T27" fmla="*/ 15082898 h 317"/>
                <a:gd name="T28" fmla="*/ 9566355 w 259"/>
                <a:gd name="T29" fmla="*/ 15032194 h 317"/>
                <a:gd name="T30" fmla="*/ 10235152 w 259"/>
                <a:gd name="T31" fmla="*/ 14676583 h 317"/>
                <a:gd name="T32" fmla="*/ 10698025 w 259"/>
                <a:gd name="T33" fmla="*/ 14168862 h 317"/>
                <a:gd name="T34" fmla="*/ 11726734 w 259"/>
                <a:gd name="T35" fmla="*/ 12949927 h 317"/>
                <a:gd name="T36" fmla="*/ 12086645 w 259"/>
                <a:gd name="T37" fmla="*/ 12340572 h 317"/>
                <a:gd name="T38" fmla="*/ 12755215 w 259"/>
                <a:gd name="T39" fmla="*/ 11020227 h 317"/>
                <a:gd name="T40" fmla="*/ 13012392 w 259"/>
                <a:gd name="T41" fmla="*/ 10055264 h 317"/>
                <a:gd name="T42" fmla="*/ 13012392 w 259"/>
                <a:gd name="T43" fmla="*/ 9902926 h 317"/>
                <a:gd name="T44" fmla="*/ 13166834 w 259"/>
                <a:gd name="T45" fmla="*/ 9547318 h 317"/>
                <a:gd name="T46" fmla="*/ 13321050 w 259"/>
                <a:gd name="T47" fmla="*/ 8023930 h 317"/>
                <a:gd name="T48" fmla="*/ 13166834 w 259"/>
                <a:gd name="T49" fmla="*/ 6398907 h 317"/>
                <a:gd name="T50" fmla="*/ 12755215 w 259"/>
                <a:gd name="T51" fmla="*/ 4925998 h 317"/>
                <a:gd name="T52" fmla="*/ 11726734 w 259"/>
                <a:gd name="T53" fmla="*/ 2894663 h 317"/>
                <a:gd name="T54" fmla="*/ 10698025 w 259"/>
                <a:gd name="T55" fmla="*/ 1675952 h 317"/>
                <a:gd name="T56" fmla="*/ 9669317 w 259"/>
                <a:gd name="T57" fmla="*/ 812624 h 317"/>
                <a:gd name="T58" fmla="*/ 7920558 w 259"/>
                <a:gd name="T59" fmla="*/ 101634 h 317"/>
                <a:gd name="T60" fmla="*/ 6634898 w 259"/>
                <a:gd name="T61" fmla="*/ 0 h 317"/>
                <a:gd name="T62" fmla="*/ 4011647 w 259"/>
                <a:gd name="T63" fmla="*/ 558651 h 317"/>
                <a:gd name="T64" fmla="*/ 1851494 w 259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5"/>
                  </a:move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2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8" y="304"/>
                  </a:lnTo>
                  <a:lnTo>
                    <a:pt x="89" y="309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1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1"/>
                  </a:lnTo>
                  <a:lnTo>
                    <a:pt x="56" y="25"/>
                  </a:lnTo>
                  <a:lnTo>
                    <a:pt x="36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2" name="Freeform 150"/>
            <p:cNvSpPr>
              <a:spLocks/>
            </p:cNvSpPr>
            <p:nvPr/>
          </p:nvSpPr>
          <p:spPr bwMode="auto">
            <a:xfrm>
              <a:off x="2413000" y="2598738"/>
              <a:ext cx="58738" cy="71437"/>
            </a:xfrm>
            <a:custGeom>
              <a:avLst/>
              <a:gdLst>
                <a:gd name="T0" fmla="*/ 969629 w 260"/>
                <a:gd name="T1" fmla="*/ 3554948 h 317"/>
                <a:gd name="T2" fmla="*/ 102114 w 260"/>
                <a:gd name="T3" fmla="*/ 6398907 h 317"/>
                <a:gd name="T4" fmla="*/ 0 w 260"/>
                <a:gd name="T5" fmla="*/ 8785624 h 317"/>
                <a:gd name="T6" fmla="*/ 204227 w 260"/>
                <a:gd name="T7" fmla="*/ 10258308 h 317"/>
                <a:gd name="T8" fmla="*/ 663513 w 260"/>
                <a:gd name="T9" fmla="*/ 11680287 h 317"/>
                <a:gd name="T10" fmla="*/ 1378084 w 260"/>
                <a:gd name="T11" fmla="*/ 12949927 h 317"/>
                <a:gd name="T12" fmla="*/ 2296656 w 260"/>
                <a:gd name="T13" fmla="*/ 14168862 h 317"/>
                <a:gd name="T14" fmla="*/ 4031912 w 260"/>
                <a:gd name="T15" fmla="*/ 15438280 h 317"/>
                <a:gd name="T16" fmla="*/ 5256824 w 260"/>
                <a:gd name="T17" fmla="*/ 15946227 h 317"/>
                <a:gd name="T18" fmla="*/ 6634908 w 260"/>
                <a:gd name="T19" fmla="*/ 16098565 h 317"/>
                <a:gd name="T20" fmla="*/ 6890192 w 260"/>
                <a:gd name="T21" fmla="*/ 16047861 h 317"/>
                <a:gd name="T22" fmla="*/ 7910879 w 260"/>
                <a:gd name="T23" fmla="*/ 15946227 h 317"/>
                <a:gd name="T24" fmla="*/ 9084735 w 260"/>
                <a:gd name="T25" fmla="*/ 15438280 h 317"/>
                <a:gd name="T26" fmla="*/ 9441907 w 260"/>
                <a:gd name="T27" fmla="*/ 15082898 h 317"/>
                <a:gd name="T28" fmla="*/ 9492964 w 260"/>
                <a:gd name="T29" fmla="*/ 15032194 h 317"/>
                <a:gd name="T30" fmla="*/ 10156477 w 260"/>
                <a:gd name="T31" fmla="*/ 14676583 h 317"/>
                <a:gd name="T32" fmla="*/ 10666819 w 260"/>
                <a:gd name="T33" fmla="*/ 14168862 h 317"/>
                <a:gd name="T34" fmla="*/ 11636674 w 260"/>
                <a:gd name="T35" fmla="*/ 12949927 h 317"/>
                <a:gd name="T36" fmla="*/ 12044903 w 260"/>
                <a:gd name="T37" fmla="*/ 12340572 h 317"/>
                <a:gd name="T38" fmla="*/ 12708416 w 260"/>
                <a:gd name="T39" fmla="*/ 11020227 h 317"/>
                <a:gd name="T40" fmla="*/ 12912643 w 260"/>
                <a:gd name="T41" fmla="*/ 10055264 h 317"/>
                <a:gd name="T42" fmla="*/ 12912643 w 260"/>
                <a:gd name="T43" fmla="*/ 9902926 h 317"/>
                <a:gd name="T44" fmla="*/ 13065588 w 260"/>
                <a:gd name="T45" fmla="*/ 9547318 h 317"/>
                <a:gd name="T46" fmla="*/ 13269815 w 260"/>
                <a:gd name="T47" fmla="*/ 8023930 h 317"/>
                <a:gd name="T48" fmla="*/ 13065588 w 260"/>
                <a:gd name="T49" fmla="*/ 6398907 h 317"/>
                <a:gd name="T50" fmla="*/ 12708416 w 260"/>
                <a:gd name="T51" fmla="*/ 4925998 h 317"/>
                <a:gd name="T52" fmla="*/ 11636674 w 260"/>
                <a:gd name="T53" fmla="*/ 2894663 h 317"/>
                <a:gd name="T54" fmla="*/ 10666819 w 260"/>
                <a:gd name="T55" fmla="*/ 1675952 h 317"/>
                <a:gd name="T56" fmla="*/ 9595077 w 260"/>
                <a:gd name="T57" fmla="*/ 812624 h 317"/>
                <a:gd name="T58" fmla="*/ 7910879 w 260"/>
                <a:gd name="T59" fmla="*/ 101634 h 317"/>
                <a:gd name="T60" fmla="*/ 6634908 w 260"/>
                <a:gd name="T61" fmla="*/ 0 h 317"/>
                <a:gd name="T62" fmla="*/ 4031912 w 260"/>
                <a:gd name="T63" fmla="*/ 558651 h 317"/>
                <a:gd name="T64" fmla="*/ 1888427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3" name="Freeform 151"/>
            <p:cNvSpPr>
              <a:spLocks/>
            </p:cNvSpPr>
            <p:nvPr/>
          </p:nvSpPr>
          <p:spPr bwMode="auto">
            <a:xfrm>
              <a:off x="2725738" y="2598738"/>
              <a:ext cx="60325" cy="71437"/>
            </a:xfrm>
            <a:custGeom>
              <a:avLst/>
              <a:gdLst>
                <a:gd name="T0" fmla="*/ 1076569 w 260"/>
                <a:gd name="T1" fmla="*/ 3554948 h 317"/>
                <a:gd name="T2" fmla="*/ 161485 w 260"/>
                <a:gd name="T3" fmla="*/ 6398907 h 317"/>
                <a:gd name="T4" fmla="*/ 0 w 260"/>
                <a:gd name="T5" fmla="*/ 8785624 h 317"/>
                <a:gd name="T6" fmla="*/ 269142 w 260"/>
                <a:gd name="T7" fmla="*/ 10258308 h 317"/>
                <a:gd name="T8" fmla="*/ 699770 w 260"/>
                <a:gd name="T9" fmla="*/ 11680287 h 317"/>
                <a:gd name="T10" fmla="*/ 1453600 w 260"/>
                <a:gd name="T11" fmla="*/ 12949927 h 317"/>
                <a:gd name="T12" fmla="*/ 2476341 w 260"/>
                <a:gd name="T13" fmla="*/ 14168862 h 317"/>
                <a:gd name="T14" fmla="*/ 4252912 w 260"/>
                <a:gd name="T15" fmla="*/ 15438280 h 317"/>
                <a:gd name="T16" fmla="*/ 5544795 w 260"/>
                <a:gd name="T17" fmla="*/ 15946227 h 317"/>
                <a:gd name="T18" fmla="*/ 6998395 w 260"/>
                <a:gd name="T19" fmla="*/ 16098565 h 317"/>
                <a:gd name="T20" fmla="*/ 7321365 w 260"/>
                <a:gd name="T21" fmla="*/ 16047861 h 317"/>
                <a:gd name="T22" fmla="*/ 8344107 w 260"/>
                <a:gd name="T23" fmla="*/ 15946227 h 317"/>
                <a:gd name="T24" fmla="*/ 9635990 w 260"/>
                <a:gd name="T25" fmla="*/ 15438280 h 317"/>
                <a:gd name="T26" fmla="*/ 9959192 w 260"/>
                <a:gd name="T27" fmla="*/ 15082898 h 317"/>
                <a:gd name="T28" fmla="*/ 10066849 w 260"/>
                <a:gd name="T29" fmla="*/ 15032194 h 317"/>
                <a:gd name="T30" fmla="*/ 10712791 w 260"/>
                <a:gd name="T31" fmla="*/ 14676583 h 317"/>
                <a:gd name="T32" fmla="*/ 11251075 w 260"/>
                <a:gd name="T33" fmla="*/ 14168862 h 317"/>
                <a:gd name="T34" fmla="*/ 12327644 w 260"/>
                <a:gd name="T35" fmla="*/ 12949927 h 317"/>
                <a:gd name="T36" fmla="*/ 12704675 w 260"/>
                <a:gd name="T37" fmla="*/ 12340572 h 317"/>
                <a:gd name="T38" fmla="*/ 13404444 w 260"/>
                <a:gd name="T39" fmla="*/ 11020227 h 317"/>
                <a:gd name="T40" fmla="*/ 13673587 w 260"/>
                <a:gd name="T41" fmla="*/ 10055264 h 317"/>
                <a:gd name="T42" fmla="*/ 13673587 w 260"/>
                <a:gd name="T43" fmla="*/ 9902926 h 317"/>
                <a:gd name="T44" fmla="*/ 13835072 w 260"/>
                <a:gd name="T45" fmla="*/ 9547318 h 317"/>
                <a:gd name="T46" fmla="*/ 13996557 w 260"/>
                <a:gd name="T47" fmla="*/ 8023930 h 317"/>
                <a:gd name="T48" fmla="*/ 13835072 w 260"/>
                <a:gd name="T49" fmla="*/ 6398907 h 317"/>
                <a:gd name="T50" fmla="*/ 13404444 w 260"/>
                <a:gd name="T51" fmla="*/ 4925998 h 317"/>
                <a:gd name="T52" fmla="*/ 12327644 w 260"/>
                <a:gd name="T53" fmla="*/ 2894663 h 317"/>
                <a:gd name="T54" fmla="*/ 11251075 w 260"/>
                <a:gd name="T55" fmla="*/ 1675952 h 317"/>
                <a:gd name="T56" fmla="*/ 10174506 w 260"/>
                <a:gd name="T57" fmla="*/ 812624 h 317"/>
                <a:gd name="T58" fmla="*/ 8344107 w 260"/>
                <a:gd name="T59" fmla="*/ 101634 h 317"/>
                <a:gd name="T60" fmla="*/ 6998395 w 260"/>
                <a:gd name="T61" fmla="*/ 0 h 317"/>
                <a:gd name="T62" fmla="*/ 4252912 w 260"/>
                <a:gd name="T63" fmla="*/ 558651 h 317"/>
                <a:gd name="T64" fmla="*/ 1991885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09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7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4" name="Freeform 152"/>
            <p:cNvSpPr>
              <a:spLocks/>
            </p:cNvSpPr>
            <p:nvPr/>
          </p:nvSpPr>
          <p:spPr bwMode="auto">
            <a:xfrm>
              <a:off x="3033713" y="2570163"/>
              <a:ext cx="58737" cy="71437"/>
            </a:xfrm>
            <a:custGeom>
              <a:avLst/>
              <a:gdLst>
                <a:gd name="T0" fmla="*/ 977211 w 259"/>
                <a:gd name="T1" fmla="*/ 3605652 h 317"/>
                <a:gd name="T2" fmla="*/ 102960 w 259"/>
                <a:gd name="T3" fmla="*/ 6449611 h 317"/>
                <a:gd name="T4" fmla="*/ 0 w 259"/>
                <a:gd name="T5" fmla="*/ 8836329 h 317"/>
                <a:gd name="T6" fmla="*/ 205693 w 259"/>
                <a:gd name="T7" fmla="*/ 10309238 h 317"/>
                <a:gd name="T8" fmla="*/ 668559 w 259"/>
                <a:gd name="T9" fmla="*/ 11731216 h 317"/>
                <a:gd name="T10" fmla="*/ 1388597 w 259"/>
                <a:gd name="T11" fmla="*/ 13000631 h 317"/>
                <a:gd name="T12" fmla="*/ 2314328 w 259"/>
                <a:gd name="T13" fmla="*/ 14219567 h 317"/>
                <a:gd name="T14" fmla="*/ 4063058 w 259"/>
                <a:gd name="T15" fmla="*/ 15438280 h 317"/>
                <a:gd name="T16" fmla="*/ 5297442 w 259"/>
                <a:gd name="T17" fmla="*/ 15946227 h 317"/>
                <a:gd name="T18" fmla="*/ 6686038 w 259"/>
                <a:gd name="T19" fmla="*/ 16098565 h 317"/>
                <a:gd name="T20" fmla="*/ 6943211 w 259"/>
                <a:gd name="T21" fmla="*/ 16047861 h 317"/>
                <a:gd name="T22" fmla="*/ 7920423 w 259"/>
                <a:gd name="T23" fmla="*/ 15946227 h 317"/>
                <a:gd name="T24" fmla="*/ 9154807 w 259"/>
                <a:gd name="T25" fmla="*/ 15438280 h 317"/>
                <a:gd name="T26" fmla="*/ 9514713 w 259"/>
                <a:gd name="T27" fmla="*/ 15133603 h 317"/>
                <a:gd name="T28" fmla="*/ 9566193 w 259"/>
                <a:gd name="T29" fmla="*/ 15082898 h 317"/>
                <a:gd name="T30" fmla="*/ 10234751 w 259"/>
                <a:gd name="T31" fmla="*/ 14676583 h 317"/>
                <a:gd name="T32" fmla="*/ 10749096 w 259"/>
                <a:gd name="T33" fmla="*/ 14219567 h 317"/>
                <a:gd name="T34" fmla="*/ 11726307 w 259"/>
                <a:gd name="T35" fmla="*/ 13000631 h 317"/>
                <a:gd name="T36" fmla="*/ 12137693 w 259"/>
                <a:gd name="T37" fmla="*/ 12391276 h 317"/>
                <a:gd name="T38" fmla="*/ 12806251 w 259"/>
                <a:gd name="T39" fmla="*/ 11070931 h 317"/>
                <a:gd name="T40" fmla="*/ 13011944 w 259"/>
                <a:gd name="T41" fmla="*/ 10055264 h 317"/>
                <a:gd name="T42" fmla="*/ 13011944 w 259"/>
                <a:gd name="T43" fmla="*/ 9902926 h 317"/>
                <a:gd name="T44" fmla="*/ 13166383 w 259"/>
                <a:gd name="T45" fmla="*/ 9598248 h 317"/>
                <a:gd name="T46" fmla="*/ 13320596 w 259"/>
                <a:gd name="T47" fmla="*/ 8023930 h 317"/>
                <a:gd name="T48" fmla="*/ 13166383 w 259"/>
                <a:gd name="T49" fmla="*/ 6449611 h 317"/>
                <a:gd name="T50" fmla="*/ 12806251 w 259"/>
                <a:gd name="T51" fmla="*/ 4976928 h 317"/>
                <a:gd name="T52" fmla="*/ 11726307 w 259"/>
                <a:gd name="T53" fmla="*/ 2945368 h 317"/>
                <a:gd name="T54" fmla="*/ 10749096 w 259"/>
                <a:gd name="T55" fmla="*/ 1726657 h 317"/>
                <a:gd name="T56" fmla="*/ 9668926 w 259"/>
                <a:gd name="T57" fmla="*/ 863328 h 317"/>
                <a:gd name="T58" fmla="*/ 7920423 w 259"/>
                <a:gd name="T59" fmla="*/ 152339 h 317"/>
                <a:gd name="T60" fmla="*/ 6686038 w 259"/>
                <a:gd name="T61" fmla="*/ 0 h 317"/>
                <a:gd name="T62" fmla="*/ 4063058 w 259"/>
                <a:gd name="T63" fmla="*/ 558651 h 317"/>
                <a:gd name="T64" fmla="*/ 1902943 w 259"/>
                <a:gd name="T65" fmla="*/ 2336012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7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5" name="Freeform 153"/>
            <p:cNvSpPr>
              <a:spLocks/>
            </p:cNvSpPr>
            <p:nvPr/>
          </p:nvSpPr>
          <p:spPr bwMode="auto">
            <a:xfrm>
              <a:off x="3327400" y="2570163"/>
              <a:ext cx="58738" cy="71437"/>
            </a:xfrm>
            <a:custGeom>
              <a:avLst/>
              <a:gdLst>
                <a:gd name="T0" fmla="*/ 977228 w 259"/>
                <a:gd name="T1" fmla="*/ 3605652 h 317"/>
                <a:gd name="T2" fmla="*/ 102962 w 259"/>
                <a:gd name="T3" fmla="*/ 6449611 h 317"/>
                <a:gd name="T4" fmla="*/ 0 w 259"/>
                <a:gd name="T5" fmla="*/ 8836329 h 317"/>
                <a:gd name="T6" fmla="*/ 205696 w 259"/>
                <a:gd name="T7" fmla="*/ 10309238 h 317"/>
                <a:gd name="T8" fmla="*/ 668570 w 259"/>
                <a:gd name="T9" fmla="*/ 11731216 h 317"/>
                <a:gd name="T10" fmla="*/ 1388621 w 259"/>
                <a:gd name="T11" fmla="*/ 13000631 h 317"/>
                <a:gd name="T12" fmla="*/ 2314368 w 259"/>
                <a:gd name="T13" fmla="*/ 14219567 h 317"/>
                <a:gd name="T14" fmla="*/ 4063127 w 259"/>
                <a:gd name="T15" fmla="*/ 15438280 h 317"/>
                <a:gd name="T16" fmla="*/ 5246051 w 259"/>
                <a:gd name="T17" fmla="*/ 15946227 h 317"/>
                <a:gd name="T18" fmla="*/ 6634898 w 259"/>
                <a:gd name="T19" fmla="*/ 16098565 h 317"/>
                <a:gd name="T20" fmla="*/ 6943329 w 259"/>
                <a:gd name="T21" fmla="*/ 16047861 h 317"/>
                <a:gd name="T22" fmla="*/ 7920558 w 259"/>
                <a:gd name="T23" fmla="*/ 15946227 h 317"/>
                <a:gd name="T24" fmla="*/ 9154963 w 259"/>
                <a:gd name="T25" fmla="*/ 15438280 h 317"/>
                <a:gd name="T26" fmla="*/ 9515101 w 259"/>
                <a:gd name="T27" fmla="*/ 15133603 h 317"/>
                <a:gd name="T28" fmla="*/ 9566355 w 259"/>
                <a:gd name="T29" fmla="*/ 15082898 h 317"/>
                <a:gd name="T30" fmla="*/ 10235152 w 259"/>
                <a:gd name="T31" fmla="*/ 14676583 h 317"/>
                <a:gd name="T32" fmla="*/ 10698025 w 259"/>
                <a:gd name="T33" fmla="*/ 14219567 h 317"/>
                <a:gd name="T34" fmla="*/ 11726734 w 259"/>
                <a:gd name="T35" fmla="*/ 13000631 h 317"/>
                <a:gd name="T36" fmla="*/ 12086645 w 259"/>
                <a:gd name="T37" fmla="*/ 12391276 h 317"/>
                <a:gd name="T38" fmla="*/ 12755215 w 259"/>
                <a:gd name="T39" fmla="*/ 11070931 h 317"/>
                <a:gd name="T40" fmla="*/ 13012392 w 259"/>
                <a:gd name="T41" fmla="*/ 10055264 h 317"/>
                <a:gd name="T42" fmla="*/ 13012392 w 259"/>
                <a:gd name="T43" fmla="*/ 9902926 h 317"/>
                <a:gd name="T44" fmla="*/ 13166834 w 259"/>
                <a:gd name="T45" fmla="*/ 9598248 h 317"/>
                <a:gd name="T46" fmla="*/ 13321050 w 259"/>
                <a:gd name="T47" fmla="*/ 8023930 h 317"/>
                <a:gd name="T48" fmla="*/ 13166834 w 259"/>
                <a:gd name="T49" fmla="*/ 6449611 h 317"/>
                <a:gd name="T50" fmla="*/ 12755215 w 259"/>
                <a:gd name="T51" fmla="*/ 4976928 h 317"/>
                <a:gd name="T52" fmla="*/ 11726734 w 259"/>
                <a:gd name="T53" fmla="*/ 2945368 h 317"/>
                <a:gd name="T54" fmla="*/ 10698025 w 259"/>
                <a:gd name="T55" fmla="*/ 1726657 h 317"/>
                <a:gd name="T56" fmla="*/ 9669317 w 259"/>
                <a:gd name="T57" fmla="*/ 863328 h 317"/>
                <a:gd name="T58" fmla="*/ 7920558 w 259"/>
                <a:gd name="T59" fmla="*/ 152339 h 317"/>
                <a:gd name="T60" fmla="*/ 6634898 w 259"/>
                <a:gd name="T61" fmla="*/ 0 h 317"/>
                <a:gd name="T62" fmla="*/ 4063127 w 259"/>
                <a:gd name="T63" fmla="*/ 558651 h 317"/>
                <a:gd name="T64" fmla="*/ 1851494 w 259"/>
                <a:gd name="T65" fmla="*/ 2336012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6" y="46"/>
                  </a:move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89" y="310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65" y="310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6" name="Freeform 154"/>
            <p:cNvSpPr>
              <a:spLocks/>
            </p:cNvSpPr>
            <p:nvPr/>
          </p:nvSpPr>
          <p:spPr bwMode="auto">
            <a:xfrm>
              <a:off x="3636963" y="2517775"/>
              <a:ext cx="58737" cy="71438"/>
            </a:xfrm>
            <a:custGeom>
              <a:avLst/>
              <a:gdLst>
                <a:gd name="T0" fmla="*/ 977211 w 259"/>
                <a:gd name="T1" fmla="*/ 3554998 h 317"/>
                <a:gd name="T2" fmla="*/ 102960 w 259"/>
                <a:gd name="T3" fmla="*/ 6449701 h 317"/>
                <a:gd name="T4" fmla="*/ 0 w 259"/>
                <a:gd name="T5" fmla="*/ 8785973 h 317"/>
                <a:gd name="T6" fmla="*/ 205693 w 259"/>
                <a:gd name="T7" fmla="*/ 10258677 h 317"/>
                <a:gd name="T8" fmla="*/ 668559 w 259"/>
                <a:gd name="T9" fmla="*/ 11680675 h 317"/>
                <a:gd name="T10" fmla="*/ 1388597 w 259"/>
                <a:gd name="T11" fmla="*/ 12950333 h 317"/>
                <a:gd name="T12" fmla="*/ 2314328 w 259"/>
                <a:gd name="T13" fmla="*/ 14169061 h 317"/>
                <a:gd name="T14" fmla="*/ 4063058 w 259"/>
                <a:gd name="T15" fmla="*/ 15438722 h 317"/>
                <a:gd name="T16" fmla="*/ 5297442 w 259"/>
                <a:gd name="T17" fmla="*/ 15946675 h 317"/>
                <a:gd name="T18" fmla="*/ 6686038 w 259"/>
                <a:gd name="T19" fmla="*/ 16099016 h 317"/>
                <a:gd name="T20" fmla="*/ 6943211 w 259"/>
                <a:gd name="T21" fmla="*/ 16048311 h 317"/>
                <a:gd name="T22" fmla="*/ 7971677 w 259"/>
                <a:gd name="T23" fmla="*/ 15946675 h 317"/>
                <a:gd name="T24" fmla="*/ 9154807 w 259"/>
                <a:gd name="T25" fmla="*/ 15438722 h 317"/>
                <a:gd name="T26" fmla="*/ 9514713 w 259"/>
                <a:gd name="T27" fmla="*/ 15134040 h 317"/>
                <a:gd name="T28" fmla="*/ 9566193 w 259"/>
                <a:gd name="T29" fmla="*/ 15032630 h 317"/>
                <a:gd name="T30" fmla="*/ 10234751 w 259"/>
                <a:gd name="T31" fmla="*/ 14677014 h 317"/>
                <a:gd name="T32" fmla="*/ 10749096 w 259"/>
                <a:gd name="T33" fmla="*/ 14169061 h 317"/>
                <a:gd name="T34" fmla="*/ 11726307 w 259"/>
                <a:gd name="T35" fmla="*/ 12950333 h 317"/>
                <a:gd name="T36" fmla="*/ 12137693 w 259"/>
                <a:gd name="T37" fmla="*/ 12340970 h 317"/>
                <a:gd name="T38" fmla="*/ 12806251 w 259"/>
                <a:gd name="T39" fmla="*/ 11020381 h 317"/>
                <a:gd name="T40" fmla="*/ 13011944 w 259"/>
                <a:gd name="T41" fmla="*/ 10055631 h 317"/>
                <a:gd name="T42" fmla="*/ 13011944 w 259"/>
                <a:gd name="T43" fmla="*/ 9903290 h 317"/>
                <a:gd name="T44" fmla="*/ 13166383 w 259"/>
                <a:gd name="T45" fmla="*/ 9547677 h 317"/>
                <a:gd name="T46" fmla="*/ 13320596 w 259"/>
                <a:gd name="T47" fmla="*/ 8024043 h 317"/>
                <a:gd name="T48" fmla="*/ 13166383 w 259"/>
                <a:gd name="T49" fmla="*/ 6449701 h 317"/>
                <a:gd name="T50" fmla="*/ 12806251 w 259"/>
                <a:gd name="T51" fmla="*/ 4926292 h 317"/>
                <a:gd name="T52" fmla="*/ 11726307 w 259"/>
                <a:gd name="T53" fmla="*/ 2894704 h 317"/>
                <a:gd name="T54" fmla="*/ 10749096 w 259"/>
                <a:gd name="T55" fmla="*/ 1726681 h 317"/>
                <a:gd name="T56" fmla="*/ 9668926 w 259"/>
                <a:gd name="T57" fmla="*/ 812635 h 317"/>
                <a:gd name="T58" fmla="*/ 7971677 w 259"/>
                <a:gd name="T59" fmla="*/ 101636 h 317"/>
                <a:gd name="T60" fmla="*/ 6686038 w 259"/>
                <a:gd name="T61" fmla="*/ 0 h 317"/>
                <a:gd name="T62" fmla="*/ 4063058 w 259"/>
                <a:gd name="T63" fmla="*/ 558659 h 317"/>
                <a:gd name="T64" fmla="*/ 1902943 w 259"/>
                <a:gd name="T65" fmla="*/ 2285340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9"/>
                <a:gd name="T100" fmla="*/ 0 h 317"/>
                <a:gd name="T101" fmla="*/ 259 w 259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9" h="317">
                  <a:moveTo>
                    <a:pt x="37" y="45"/>
                  </a:moveTo>
                  <a:lnTo>
                    <a:pt x="19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90" y="309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5" y="309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7" name="Freeform 155"/>
            <p:cNvSpPr>
              <a:spLocks/>
            </p:cNvSpPr>
            <p:nvPr/>
          </p:nvSpPr>
          <p:spPr bwMode="auto">
            <a:xfrm>
              <a:off x="3951288" y="2557463"/>
              <a:ext cx="58737" cy="71437"/>
            </a:xfrm>
            <a:custGeom>
              <a:avLst/>
              <a:gdLst>
                <a:gd name="T0" fmla="*/ 1020668 w 260"/>
                <a:gd name="T1" fmla="*/ 3554948 h 317"/>
                <a:gd name="T2" fmla="*/ 102112 w 260"/>
                <a:gd name="T3" fmla="*/ 6449611 h 317"/>
                <a:gd name="T4" fmla="*/ 0 w 260"/>
                <a:gd name="T5" fmla="*/ 8785624 h 317"/>
                <a:gd name="T6" fmla="*/ 255280 w 260"/>
                <a:gd name="T7" fmla="*/ 10258308 h 317"/>
                <a:gd name="T8" fmla="*/ 663502 w 260"/>
                <a:gd name="T9" fmla="*/ 11731216 h 317"/>
                <a:gd name="T10" fmla="*/ 1378060 w 260"/>
                <a:gd name="T11" fmla="*/ 12949927 h 317"/>
                <a:gd name="T12" fmla="*/ 2347672 w 260"/>
                <a:gd name="T13" fmla="*/ 14168862 h 317"/>
                <a:gd name="T14" fmla="*/ 4031843 w 260"/>
                <a:gd name="T15" fmla="*/ 15438280 h 317"/>
                <a:gd name="T16" fmla="*/ 5256735 w 260"/>
                <a:gd name="T17" fmla="*/ 15946227 h 317"/>
                <a:gd name="T18" fmla="*/ 6634795 w 260"/>
                <a:gd name="T19" fmla="*/ 16098565 h 317"/>
                <a:gd name="T20" fmla="*/ 6940905 w 260"/>
                <a:gd name="T21" fmla="*/ 16047861 h 317"/>
                <a:gd name="T22" fmla="*/ 7910518 w 260"/>
                <a:gd name="T23" fmla="*/ 15946227 h 317"/>
                <a:gd name="T24" fmla="*/ 9135410 w 260"/>
                <a:gd name="T25" fmla="*/ 15438280 h 317"/>
                <a:gd name="T26" fmla="*/ 9441746 w 260"/>
                <a:gd name="T27" fmla="*/ 15133603 h 317"/>
                <a:gd name="T28" fmla="*/ 9492802 w 260"/>
                <a:gd name="T29" fmla="*/ 15082898 h 317"/>
                <a:gd name="T30" fmla="*/ 10156078 w 260"/>
                <a:gd name="T31" fmla="*/ 14676583 h 317"/>
                <a:gd name="T32" fmla="*/ 10666638 w 260"/>
                <a:gd name="T33" fmla="*/ 14168862 h 317"/>
                <a:gd name="T34" fmla="*/ 11687306 w 260"/>
                <a:gd name="T35" fmla="*/ 12949927 h 317"/>
                <a:gd name="T36" fmla="*/ 12044472 w 260"/>
                <a:gd name="T37" fmla="*/ 12391276 h 317"/>
                <a:gd name="T38" fmla="*/ 12707973 w 260"/>
                <a:gd name="T39" fmla="*/ 11070931 h 317"/>
                <a:gd name="T40" fmla="*/ 12912197 w 260"/>
                <a:gd name="T41" fmla="*/ 10055264 h 317"/>
                <a:gd name="T42" fmla="*/ 12912197 w 260"/>
                <a:gd name="T43" fmla="*/ 9902926 h 317"/>
                <a:gd name="T44" fmla="*/ 13116195 w 260"/>
                <a:gd name="T45" fmla="*/ 9547318 h 317"/>
                <a:gd name="T46" fmla="*/ 13269363 w 260"/>
                <a:gd name="T47" fmla="*/ 8023930 h 317"/>
                <a:gd name="T48" fmla="*/ 13116195 w 260"/>
                <a:gd name="T49" fmla="*/ 6449611 h 317"/>
                <a:gd name="T50" fmla="*/ 12707973 w 260"/>
                <a:gd name="T51" fmla="*/ 4925998 h 317"/>
                <a:gd name="T52" fmla="*/ 11687306 w 260"/>
                <a:gd name="T53" fmla="*/ 2894663 h 317"/>
                <a:gd name="T54" fmla="*/ 10666638 w 260"/>
                <a:gd name="T55" fmla="*/ 1726657 h 317"/>
                <a:gd name="T56" fmla="*/ 9645744 w 260"/>
                <a:gd name="T57" fmla="*/ 812624 h 317"/>
                <a:gd name="T58" fmla="*/ 7910518 w 260"/>
                <a:gd name="T59" fmla="*/ 101634 h 317"/>
                <a:gd name="T60" fmla="*/ 6634795 w 260"/>
                <a:gd name="T61" fmla="*/ 0 h 317"/>
                <a:gd name="T62" fmla="*/ 4031843 w 260"/>
                <a:gd name="T63" fmla="*/ 558651 h 317"/>
                <a:gd name="T64" fmla="*/ 1888395 w 260"/>
                <a:gd name="T65" fmla="*/ 2285308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0"/>
                <a:gd name="T100" fmla="*/ 0 h 317"/>
                <a:gd name="T101" fmla="*/ 260 w 260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0" h="317">
                  <a:moveTo>
                    <a:pt x="37" y="45"/>
                  </a:move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90" y="310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66" y="310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8" name="Freeform 156"/>
            <p:cNvSpPr>
              <a:spLocks/>
            </p:cNvSpPr>
            <p:nvPr/>
          </p:nvSpPr>
          <p:spPr bwMode="auto">
            <a:xfrm>
              <a:off x="3946525" y="2455863"/>
              <a:ext cx="0" cy="109537"/>
            </a:xfrm>
            <a:custGeom>
              <a:avLst/>
              <a:gdLst>
                <a:gd name="T0" fmla="*/ 24637279 h 487"/>
                <a:gd name="T1" fmla="*/ 13254652 h 487"/>
                <a:gd name="T2" fmla="*/ 0 h 487"/>
                <a:gd name="T3" fmla="*/ 0 60000 65536"/>
                <a:gd name="T4" fmla="*/ 0 60000 65536"/>
                <a:gd name="T5" fmla="*/ 0 60000 65536"/>
                <a:gd name="T6" fmla="*/ 0 h 487"/>
                <a:gd name="T7" fmla="*/ 487 h 48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87">
                  <a:moveTo>
                    <a:pt x="0" y="487"/>
                  </a:moveTo>
                  <a:lnTo>
                    <a:pt x="0" y="262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99" name="Line 157"/>
            <p:cNvSpPr>
              <a:spLocks noChangeShapeType="1"/>
            </p:cNvSpPr>
            <p:nvPr/>
          </p:nvSpPr>
          <p:spPr bwMode="auto">
            <a:xfrm>
              <a:off x="3946525" y="24558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0" name="Line 158"/>
            <p:cNvSpPr>
              <a:spLocks noChangeShapeType="1"/>
            </p:cNvSpPr>
            <p:nvPr/>
          </p:nvSpPr>
          <p:spPr bwMode="auto">
            <a:xfrm flipH="1">
              <a:off x="3946525" y="25654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1" name="Line 159"/>
            <p:cNvSpPr>
              <a:spLocks noChangeShapeType="1"/>
            </p:cNvSpPr>
            <p:nvPr/>
          </p:nvSpPr>
          <p:spPr bwMode="auto">
            <a:xfrm>
              <a:off x="3889375" y="24558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2" name="Line 160"/>
            <p:cNvSpPr>
              <a:spLocks noChangeShapeType="1"/>
            </p:cNvSpPr>
            <p:nvPr/>
          </p:nvSpPr>
          <p:spPr bwMode="auto">
            <a:xfrm flipH="1">
              <a:off x="3889375" y="2565400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3" name="Line 161"/>
            <p:cNvSpPr>
              <a:spLocks noChangeShapeType="1"/>
            </p:cNvSpPr>
            <p:nvPr/>
          </p:nvSpPr>
          <p:spPr bwMode="auto">
            <a:xfrm flipH="1">
              <a:off x="3014663" y="255111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4" name="Line 162"/>
            <p:cNvSpPr>
              <a:spLocks noChangeShapeType="1"/>
            </p:cNvSpPr>
            <p:nvPr/>
          </p:nvSpPr>
          <p:spPr bwMode="auto">
            <a:xfrm>
              <a:off x="3014663" y="24669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5" name="Freeform 163"/>
            <p:cNvSpPr>
              <a:spLocks/>
            </p:cNvSpPr>
            <p:nvPr/>
          </p:nvSpPr>
          <p:spPr bwMode="auto">
            <a:xfrm>
              <a:off x="3014663" y="2466975"/>
              <a:ext cx="0" cy="84138"/>
            </a:xfrm>
            <a:custGeom>
              <a:avLst/>
              <a:gdLst>
                <a:gd name="T0" fmla="*/ 0 h 372"/>
                <a:gd name="T1" fmla="*/ 9463942 h 372"/>
                <a:gd name="T2" fmla="*/ 19030117 h 372"/>
                <a:gd name="T3" fmla="*/ 0 60000 65536"/>
                <a:gd name="T4" fmla="*/ 0 60000 65536"/>
                <a:gd name="T5" fmla="*/ 0 60000 65536"/>
                <a:gd name="T6" fmla="*/ 0 h 372"/>
                <a:gd name="T7" fmla="*/ 372 h 372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72">
                  <a:moveTo>
                    <a:pt x="0" y="0"/>
                  </a:moveTo>
                  <a:lnTo>
                    <a:pt x="0" y="185"/>
                  </a:lnTo>
                  <a:lnTo>
                    <a:pt x="0" y="372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6" name="Line 164"/>
            <p:cNvSpPr>
              <a:spLocks noChangeShapeType="1"/>
            </p:cNvSpPr>
            <p:nvPr/>
          </p:nvSpPr>
          <p:spPr bwMode="auto">
            <a:xfrm flipH="1">
              <a:off x="2957513" y="255111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7" name="Line 165"/>
            <p:cNvSpPr>
              <a:spLocks noChangeShapeType="1"/>
            </p:cNvSpPr>
            <p:nvPr/>
          </p:nvSpPr>
          <p:spPr bwMode="auto">
            <a:xfrm>
              <a:off x="2957513" y="246697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8" name="Line 166"/>
            <p:cNvSpPr>
              <a:spLocks noChangeShapeType="1"/>
            </p:cNvSpPr>
            <p:nvPr/>
          </p:nvSpPr>
          <p:spPr bwMode="auto">
            <a:xfrm>
              <a:off x="1620838" y="25320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09" name="Line 167"/>
            <p:cNvSpPr>
              <a:spLocks noChangeShapeType="1"/>
            </p:cNvSpPr>
            <p:nvPr/>
          </p:nvSpPr>
          <p:spPr bwMode="auto">
            <a:xfrm>
              <a:off x="2025650" y="249872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0" name="Freeform 168"/>
            <p:cNvSpPr>
              <a:spLocks/>
            </p:cNvSpPr>
            <p:nvPr/>
          </p:nvSpPr>
          <p:spPr bwMode="auto">
            <a:xfrm>
              <a:off x="2082800" y="2498725"/>
              <a:ext cx="0" cy="84138"/>
            </a:xfrm>
            <a:custGeom>
              <a:avLst/>
              <a:gdLst>
                <a:gd name="T0" fmla="*/ 18979097 h 373"/>
                <a:gd name="T1" fmla="*/ 9565792 h 373"/>
                <a:gd name="T2" fmla="*/ 0 h 373"/>
                <a:gd name="T3" fmla="*/ 0 60000 65536"/>
                <a:gd name="T4" fmla="*/ 0 60000 65536"/>
                <a:gd name="T5" fmla="*/ 0 60000 65536"/>
                <a:gd name="T6" fmla="*/ 0 h 373"/>
                <a:gd name="T7" fmla="*/ 373 h 373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373">
                  <a:moveTo>
                    <a:pt x="0" y="373"/>
                  </a:moveTo>
                  <a:lnTo>
                    <a:pt x="0" y="18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1" name="Line 169"/>
            <p:cNvSpPr>
              <a:spLocks noChangeShapeType="1"/>
            </p:cNvSpPr>
            <p:nvPr/>
          </p:nvSpPr>
          <p:spPr bwMode="auto">
            <a:xfrm>
              <a:off x="2082800" y="2498725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2" name="Line 170"/>
            <p:cNvSpPr>
              <a:spLocks noChangeShapeType="1"/>
            </p:cNvSpPr>
            <p:nvPr/>
          </p:nvSpPr>
          <p:spPr bwMode="auto">
            <a:xfrm flipH="1">
              <a:off x="2025650" y="25828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" name="Line 171"/>
            <p:cNvSpPr>
              <a:spLocks noChangeShapeType="1"/>
            </p:cNvSpPr>
            <p:nvPr/>
          </p:nvSpPr>
          <p:spPr bwMode="auto">
            <a:xfrm flipH="1">
              <a:off x="2082800" y="25828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4" name="Line 172"/>
            <p:cNvSpPr>
              <a:spLocks noChangeShapeType="1"/>
            </p:cNvSpPr>
            <p:nvPr/>
          </p:nvSpPr>
          <p:spPr bwMode="auto">
            <a:xfrm>
              <a:off x="1565275" y="2532063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" name="Freeform 173"/>
            <p:cNvSpPr>
              <a:spLocks/>
            </p:cNvSpPr>
            <p:nvPr/>
          </p:nvSpPr>
          <p:spPr bwMode="auto">
            <a:xfrm>
              <a:off x="1620838" y="2532063"/>
              <a:ext cx="0" cy="101600"/>
            </a:xfrm>
            <a:custGeom>
              <a:avLst/>
              <a:gdLst>
                <a:gd name="T0" fmla="*/ 0 h 447"/>
                <a:gd name="T1" fmla="*/ 11468981 h 447"/>
                <a:gd name="T2" fmla="*/ 23092976 h 447"/>
                <a:gd name="T3" fmla="*/ 0 60000 65536"/>
                <a:gd name="T4" fmla="*/ 0 60000 65536"/>
                <a:gd name="T5" fmla="*/ 0 60000 65536"/>
                <a:gd name="T6" fmla="*/ 0 h 447"/>
                <a:gd name="T7" fmla="*/ 447 h 44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47">
                  <a:moveTo>
                    <a:pt x="0" y="0"/>
                  </a:moveTo>
                  <a:lnTo>
                    <a:pt x="0" y="222"/>
                  </a:lnTo>
                  <a:lnTo>
                    <a:pt x="0" y="447"/>
                  </a:lnTo>
                </a:path>
              </a:pathLst>
            </a:custGeom>
            <a:noFill/>
            <a:ln w="7938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6" name="Line 174"/>
            <p:cNvSpPr>
              <a:spLocks noChangeShapeType="1"/>
            </p:cNvSpPr>
            <p:nvPr/>
          </p:nvSpPr>
          <p:spPr bwMode="auto">
            <a:xfrm flipH="1">
              <a:off x="1565275" y="2633663"/>
              <a:ext cx="55563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7" name="Line 175"/>
            <p:cNvSpPr>
              <a:spLocks noChangeShapeType="1"/>
            </p:cNvSpPr>
            <p:nvPr/>
          </p:nvSpPr>
          <p:spPr bwMode="auto">
            <a:xfrm flipH="1">
              <a:off x="1620838" y="2633663"/>
              <a:ext cx="57150" cy="0"/>
            </a:xfrm>
            <a:prstGeom prst="line">
              <a:avLst/>
            </a:prstGeom>
            <a:noFill/>
            <a:ln w="7938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8" name="Freeform 176"/>
            <p:cNvSpPr>
              <a:spLocks/>
            </p:cNvSpPr>
            <p:nvPr/>
          </p:nvSpPr>
          <p:spPr bwMode="auto">
            <a:xfrm>
              <a:off x="1111250" y="2508250"/>
              <a:ext cx="2835275" cy="1958975"/>
            </a:xfrm>
            <a:custGeom>
              <a:avLst/>
              <a:gdLst>
                <a:gd name="T0" fmla="*/ 0 w 12503"/>
                <a:gd name="T1" fmla="*/ 444318895 h 8637"/>
                <a:gd name="T2" fmla="*/ 17329807 w 12503"/>
                <a:gd name="T3" fmla="*/ 400591608 h 8637"/>
                <a:gd name="T4" fmla="*/ 27717346 w 12503"/>
                <a:gd name="T5" fmla="*/ 178663849 h 8637"/>
                <a:gd name="T6" fmla="*/ 48646633 w 12503"/>
                <a:gd name="T7" fmla="*/ 91775369 h 8637"/>
                <a:gd name="T8" fmla="*/ 82380581 w 12503"/>
                <a:gd name="T9" fmla="*/ 28499826 h 8637"/>
                <a:gd name="T10" fmla="*/ 115702932 w 12503"/>
                <a:gd name="T11" fmla="*/ 16667731 h 8637"/>
                <a:gd name="T12" fmla="*/ 220195613 w 12503"/>
                <a:gd name="T13" fmla="*/ 7304932 h 8637"/>
                <a:gd name="T14" fmla="*/ 290131675 w 12503"/>
                <a:gd name="T15" fmla="*/ 977333 h 8637"/>
                <a:gd name="T16" fmla="*/ 362021736 w 12503"/>
                <a:gd name="T17" fmla="*/ 5915936 h 8637"/>
                <a:gd name="T18" fmla="*/ 431752063 w 12503"/>
                <a:gd name="T19" fmla="*/ 0 h 8637"/>
                <a:gd name="T20" fmla="*/ 575429120 w 12503"/>
                <a:gd name="T21" fmla="*/ 5658731 h 8637"/>
                <a:gd name="T22" fmla="*/ 642948238 w 12503"/>
                <a:gd name="T23" fmla="*/ 1388996 h 863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503"/>
                <a:gd name="T37" fmla="*/ 0 h 8637"/>
                <a:gd name="T38" fmla="*/ 12503 w 12503"/>
                <a:gd name="T39" fmla="*/ 8637 h 863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503" h="8637">
                  <a:moveTo>
                    <a:pt x="0" y="8637"/>
                  </a:moveTo>
                  <a:lnTo>
                    <a:pt x="337" y="7787"/>
                  </a:lnTo>
                  <a:lnTo>
                    <a:pt x="539" y="3473"/>
                  </a:lnTo>
                  <a:lnTo>
                    <a:pt x="946" y="1784"/>
                  </a:lnTo>
                  <a:lnTo>
                    <a:pt x="1602" y="554"/>
                  </a:lnTo>
                  <a:lnTo>
                    <a:pt x="2250" y="324"/>
                  </a:lnTo>
                  <a:lnTo>
                    <a:pt x="4282" y="142"/>
                  </a:lnTo>
                  <a:lnTo>
                    <a:pt x="5642" y="19"/>
                  </a:lnTo>
                  <a:lnTo>
                    <a:pt x="7040" y="115"/>
                  </a:lnTo>
                  <a:lnTo>
                    <a:pt x="8396" y="0"/>
                  </a:lnTo>
                  <a:lnTo>
                    <a:pt x="11190" y="110"/>
                  </a:lnTo>
                  <a:lnTo>
                    <a:pt x="12503" y="27"/>
                  </a:lnTo>
                </a:path>
              </a:pathLst>
            </a:custGeom>
            <a:noFill/>
            <a:ln w="19050" cmpd="sng">
              <a:solidFill>
                <a:srgbClr val="007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9" name="Freeform 177"/>
            <p:cNvSpPr>
              <a:spLocks/>
            </p:cNvSpPr>
            <p:nvPr/>
          </p:nvSpPr>
          <p:spPr bwMode="auto">
            <a:xfrm>
              <a:off x="1158875" y="4238625"/>
              <a:ext cx="58738" cy="71438"/>
            </a:xfrm>
            <a:custGeom>
              <a:avLst/>
              <a:gdLst>
                <a:gd name="T0" fmla="*/ 6737021 w 260"/>
                <a:gd name="T1" fmla="*/ 16098871 h 316"/>
                <a:gd name="T2" fmla="*/ 7247364 w 260"/>
                <a:gd name="T3" fmla="*/ 16098871 h 316"/>
                <a:gd name="T4" fmla="*/ 9135791 w 260"/>
                <a:gd name="T5" fmla="*/ 15536636 h 316"/>
                <a:gd name="T6" fmla="*/ 9441907 w 260"/>
                <a:gd name="T7" fmla="*/ 15230085 h 316"/>
                <a:gd name="T8" fmla="*/ 9492964 w 260"/>
                <a:gd name="T9" fmla="*/ 15178994 h 316"/>
                <a:gd name="T10" fmla="*/ 10156477 w 260"/>
                <a:gd name="T11" fmla="*/ 14770030 h 316"/>
                <a:gd name="T12" fmla="*/ 10666819 w 260"/>
                <a:gd name="T13" fmla="*/ 14309979 h 316"/>
                <a:gd name="T14" fmla="*/ 11636674 w 260"/>
                <a:gd name="T15" fmla="*/ 13083552 h 316"/>
                <a:gd name="T16" fmla="*/ 12044903 w 260"/>
                <a:gd name="T17" fmla="*/ 12470225 h 316"/>
                <a:gd name="T18" fmla="*/ 12708416 w 260"/>
                <a:gd name="T19" fmla="*/ 11141388 h 316"/>
                <a:gd name="T20" fmla="*/ 12912643 w 260"/>
                <a:gd name="T21" fmla="*/ 10119328 h 316"/>
                <a:gd name="T22" fmla="*/ 12912643 w 260"/>
                <a:gd name="T23" fmla="*/ 9966053 h 316"/>
                <a:gd name="T24" fmla="*/ 13065588 w 260"/>
                <a:gd name="T25" fmla="*/ 9659276 h 316"/>
                <a:gd name="T26" fmla="*/ 13269815 w 260"/>
                <a:gd name="T27" fmla="*/ 8074981 h 316"/>
                <a:gd name="T28" fmla="*/ 13065588 w 260"/>
                <a:gd name="T29" fmla="*/ 6490684 h 316"/>
                <a:gd name="T30" fmla="*/ 12708416 w 260"/>
                <a:gd name="T31" fmla="*/ 5008572 h 316"/>
                <a:gd name="T32" fmla="*/ 11636674 w 260"/>
                <a:gd name="T33" fmla="*/ 2964225 h 316"/>
                <a:gd name="T34" fmla="*/ 10666819 w 260"/>
                <a:gd name="T35" fmla="*/ 1737571 h 316"/>
                <a:gd name="T36" fmla="*/ 9595077 w 260"/>
                <a:gd name="T37" fmla="*/ 868785 h 316"/>
                <a:gd name="T38" fmla="*/ 7910879 w 260"/>
                <a:gd name="T39" fmla="*/ 153275 h 316"/>
                <a:gd name="T40" fmla="*/ 6634908 w 260"/>
                <a:gd name="T41" fmla="*/ 0 h 316"/>
                <a:gd name="T42" fmla="*/ 4031912 w 260"/>
                <a:gd name="T43" fmla="*/ 562235 h 316"/>
                <a:gd name="T44" fmla="*/ 1888427 w 260"/>
                <a:gd name="T45" fmla="*/ 2350898 h 316"/>
                <a:gd name="T46" fmla="*/ 459286 w 260"/>
                <a:gd name="T47" fmla="*/ 5008572 h 316"/>
                <a:gd name="T48" fmla="*/ 0 w 260"/>
                <a:gd name="T49" fmla="*/ 8074981 h 316"/>
                <a:gd name="T50" fmla="*/ 102114 w 260"/>
                <a:gd name="T51" fmla="*/ 9659276 h 316"/>
                <a:gd name="T52" fmla="*/ 459286 w 260"/>
                <a:gd name="T53" fmla="*/ 11141388 h 316"/>
                <a:gd name="T54" fmla="*/ 969629 w 260"/>
                <a:gd name="T55" fmla="*/ 12470225 h 316"/>
                <a:gd name="T56" fmla="*/ 1888427 w 260"/>
                <a:gd name="T57" fmla="*/ 13747970 h 316"/>
                <a:gd name="T58" fmla="*/ 2858055 w 260"/>
                <a:gd name="T59" fmla="*/ 14770030 h 316"/>
                <a:gd name="T60" fmla="*/ 5256824 w 260"/>
                <a:gd name="T61" fmla="*/ 15996687 h 316"/>
                <a:gd name="T62" fmla="*/ 6634908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80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0" name="Freeform 178"/>
            <p:cNvSpPr>
              <a:spLocks/>
            </p:cNvSpPr>
            <p:nvPr/>
          </p:nvSpPr>
          <p:spPr bwMode="auto">
            <a:xfrm>
              <a:off x="1204913" y="3260725"/>
              <a:ext cx="58737" cy="71438"/>
            </a:xfrm>
            <a:custGeom>
              <a:avLst/>
              <a:gdLst>
                <a:gd name="T0" fmla="*/ 6736681 w 260"/>
                <a:gd name="T1" fmla="*/ 16098871 h 316"/>
                <a:gd name="T2" fmla="*/ 7247015 w 260"/>
                <a:gd name="T3" fmla="*/ 16098871 h 316"/>
                <a:gd name="T4" fmla="*/ 9135410 w 260"/>
                <a:gd name="T5" fmla="*/ 15536636 h 316"/>
                <a:gd name="T6" fmla="*/ 9441746 w 260"/>
                <a:gd name="T7" fmla="*/ 15230085 h 316"/>
                <a:gd name="T8" fmla="*/ 9492802 w 260"/>
                <a:gd name="T9" fmla="*/ 15178994 h 316"/>
                <a:gd name="T10" fmla="*/ 10156078 w 260"/>
                <a:gd name="T11" fmla="*/ 14770030 h 316"/>
                <a:gd name="T12" fmla="*/ 10666638 w 260"/>
                <a:gd name="T13" fmla="*/ 14258887 h 316"/>
                <a:gd name="T14" fmla="*/ 11687306 w 260"/>
                <a:gd name="T15" fmla="*/ 13083552 h 316"/>
                <a:gd name="T16" fmla="*/ 12044472 w 260"/>
                <a:gd name="T17" fmla="*/ 12470225 h 316"/>
                <a:gd name="T18" fmla="*/ 12707973 w 260"/>
                <a:gd name="T19" fmla="*/ 11141388 h 316"/>
                <a:gd name="T20" fmla="*/ 12963253 w 260"/>
                <a:gd name="T21" fmla="*/ 10119328 h 316"/>
                <a:gd name="T22" fmla="*/ 12963253 w 260"/>
                <a:gd name="T23" fmla="*/ 9966053 h 316"/>
                <a:gd name="T24" fmla="*/ 13116195 w 260"/>
                <a:gd name="T25" fmla="*/ 9608185 h 316"/>
                <a:gd name="T26" fmla="*/ 13269363 w 260"/>
                <a:gd name="T27" fmla="*/ 8074981 h 316"/>
                <a:gd name="T28" fmla="*/ 13116195 w 260"/>
                <a:gd name="T29" fmla="*/ 6490684 h 316"/>
                <a:gd name="T30" fmla="*/ 12707973 w 260"/>
                <a:gd name="T31" fmla="*/ 5008572 h 316"/>
                <a:gd name="T32" fmla="*/ 11687306 w 260"/>
                <a:gd name="T33" fmla="*/ 2964225 h 316"/>
                <a:gd name="T34" fmla="*/ 10666638 w 260"/>
                <a:gd name="T35" fmla="*/ 1737571 h 316"/>
                <a:gd name="T36" fmla="*/ 9645744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62235 h 316"/>
                <a:gd name="T44" fmla="*/ 1888395 w 260"/>
                <a:gd name="T45" fmla="*/ 2350898 h 316"/>
                <a:gd name="T46" fmla="*/ 459278 w 260"/>
                <a:gd name="T47" fmla="*/ 5008572 h 316"/>
                <a:gd name="T48" fmla="*/ 0 w 260"/>
                <a:gd name="T49" fmla="*/ 8074981 h 316"/>
                <a:gd name="T50" fmla="*/ 153168 w 260"/>
                <a:gd name="T51" fmla="*/ 9608185 h 316"/>
                <a:gd name="T52" fmla="*/ 459278 w 260"/>
                <a:gd name="T53" fmla="*/ 11141388 h 316"/>
                <a:gd name="T54" fmla="*/ 1020668 w 260"/>
                <a:gd name="T55" fmla="*/ 12470225 h 316"/>
                <a:gd name="T56" fmla="*/ 1888395 w 260"/>
                <a:gd name="T57" fmla="*/ 13747970 h 316"/>
                <a:gd name="T58" fmla="*/ 2909062 w 260"/>
                <a:gd name="T59" fmla="*/ 14770030 h 316"/>
                <a:gd name="T60" fmla="*/ 5256735 w 260"/>
                <a:gd name="T61" fmla="*/ 15996687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9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9" y="256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4" y="203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4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1" name="Freeform 179"/>
            <p:cNvSpPr>
              <a:spLocks/>
            </p:cNvSpPr>
            <p:nvPr/>
          </p:nvSpPr>
          <p:spPr bwMode="auto">
            <a:xfrm>
              <a:off x="1296988" y="2876550"/>
              <a:ext cx="58737" cy="73025"/>
            </a:xfrm>
            <a:custGeom>
              <a:avLst/>
              <a:gdLst>
                <a:gd name="T0" fmla="*/ 6736681 w 260"/>
                <a:gd name="T1" fmla="*/ 16822095 h 316"/>
                <a:gd name="T2" fmla="*/ 7247015 w 260"/>
                <a:gd name="T3" fmla="*/ 16822095 h 316"/>
                <a:gd name="T4" fmla="*/ 9135410 w 260"/>
                <a:gd name="T5" fmla="*/ 16234660 h 316"/>
                <a:gd name="T6" fmla="*/ 9441746 w 260"/>
                <a:gd name="T7" fmla="*/ 15914136 h 316"/>
                <a:gd name="T8" fmla="*/ 9492802 w 260"/>
                <a:gd name="T9" fmla="*/ 15860754 h 316"/>
                <a:gd name="T10" fmla="*/ 10156078 w 260"/>
                <a:gd name="T11" fmla="*/ 15433696 h 316"/>
                <a:gd name="T12" fmla="*/ 10666638 w 260"/>
                <a:gd name="T13" fmla="*/ 14899640 h 316"/>
                <a:gd name="T14" fmla="*/ 11636250 w 260"/>
                <a:gd name="T15" fmla="*/ 13617774 h 316"/>
                <a:gd name="T16" fmla="*/ 12044472 w 260"/>
                <a:gd name="T17" fmla="*/ 13030339 h 316"/>
                <a:gd name="T18" fmla="*/ 12707973 w 260"/>
                <a:gd name="T19" fmla="*/ 11641940 h 316"/>
                <a:gd name="T20" fmla="*/ 12912197 w 260"/>
                <a:gd name="T21" fmla="*/ 10573835 h 316"/>
                <a:gd name="T22" fmla="*/ 12912197 w 260"/>
                <a:gd name="T23" fmla="*/ 10413688 h 316"/>
                <a:gd name="T24" fmla="*/ 13065139 w 260"/>
                <a:gd name="T25" fmla="*/ 10039782 h 316"/>
                <a:gd name="T26" fmla="*/ 13269363 w 260"/>
                <a:gd name="T27" fmla="*/ 8437854 h 316"/>
                <a:gd name="T28" fmla="*/ 13065139 w 260"/>
                <a:gd name="T29" fmla="*/ 6782312 h 316"/>
                <a:gd name="T30" fmla="*/ 12707973 w 260"/>
                <a:gd name="T31" fmla="*/ 5233535 h 316"/>
                <a:gd name="T32" fmla="*/ 11636250 w 260"/>
                <a:gd name="T33" fmla="*/ 3043941 h 316"/>
                <a:gd name="T34" fmla="*/ 10666638 w 260"/>
                <a:gd name="T35" fmla="*/ 1815688 h 316"/>
                <a:gd name="T36" fmla="*/ 9594688 w 260"/>
                <a:gd name="T37" fmla="*/ 854346 h 316"/>
                <a:gd name="T38" fmla="*/ 7910518 w 260"/>
                <a:gd name="T39" fmla="*/ 106764 h 316"/>
                <a:gd name="T40" fmla="*/ 6634795 w 260"/>
                <a:gd name="T41" fmla="*/ 0 h 316"/>
                <a:gd name="T42" fmla="*/ 4031843 w 260"/>
                <a:gd name="T43" fmla="*/ 587435 h 316"/>
                <a:gd name="T44" fmla="*/ 1888395 w 260"/>
                <a:gd name="T45" fmla="*/ 2456505 h 316"/>
                <a:gd name="T46" fmla="*/ 459278 w 260"/>
                <a:gd name="T47" fmla="*/ 5233535 h 316"/>
                <a:gd name="T48" fmla="*/ 0 w 260"/>
                <a:gd name="T49" fmla="*/ 8437854 h 316"/>
                <a:gd name="T50" fmla="*/ 102112 w 260"/>
                <a:gd name="T51" fmla="*/ 10039782 h 316"/>
                <a:gd name="T52" fmla="*/ 459278 w 260"/>
                <a:gd name="T53" fmla="*/ 11641940 h 316"/>
                <a:gd name="T54" fmla="*/ 1020668 w 260"/>
                <a:gd name="T55" fmla="*/ 13030339 h 316"/>
                <a:gd name="T56" fmla="*/ 1888395 w 260"/>
                <a:gd name="T57" fmla="*/ 14312205 h 316"/>
                <a:gd name="T58" fmla="*/ 2858006 w 260"/>
                <a:gd name="T59" fmla="*/ 15433696 h 316"/>
                <a:gd name="T60" fmla="*/ 5256735 w 260"/>
                <a:gd name="T61" fmla="*/ 16715331 h 316"/>
                <a:gd name="T62" fmla="*/ 6634795 w 260"/>
                <a:gd name="T63" fmla="*/ 16875477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0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2" name="Freeform 180"/>
            <p:cNvSpPr>
              <a:spLocks/>
            </p:cNvSpPr>
            <p:nvPr/>
          </p:nvSpPr>
          <p:spPr bwMode="auto">
            <a:xfrm>
              <a:off x="1444625" y="2598738"/>
              <a:ext cx="58738" cy="71437"/>
            </a:xfrm>
            <a:custGeom>
              <a:avLst/>
              <a:gdLst>
                <a:gd name="T0" fmla="*/ 6789114 w 259"/>
                <a:gd name="T1" fmla="*/ 16098419 h 316"/>
                <a:gd name="T2" fmla="*/ 7251987 w 259"/>
                <a:gd name="T3" fmla="*/ 16098419 h 316"/>
                <a:gd name="T4" fmla="*/ 9154963 w 259"/>
                <a:gd name="T5" fmla="*/ 15536192 h 316"/>
                <a:gd name="T6" fmla="*/ 9515101 w 259"/>
                <a:gd name="T7" fmla="*/ 15178555 h 316"/>
                <a:gd name="T8" fmla="*/ 9566355 w 259"/>
                <a:gd name="T9" fmla="*/ 15127464 h 316"/>
                <a:gd name="T10" fmla="*/ 10235152 w 259"/>
                <a:gd name="T11" fmla="*/ 14769598 h 316"/>
                <a:gd name="T12" fmla="*/ 10698025 w 259"/>
                <a:gd name="T13" fmla="*/ 14258688 h 316"/>
                <a:gd name="T14" fmla="*/ 11726734 w 259"/>
                <a:gd name="T15" fmla="*/ 13032051 h 316"/>
                <a:gd name="T16" fmla="*/ 12086645 w 259"/>
                <a:gd name="T17" fmla="*/ 12418733 h 316"/>
                <a:gd name="T18" fmla="*/ 12755215 w 259"/>
                <a:gd name="T19" fmla="*/ 11089915 h 316"/>
                <a:gd name="T20" fmla="*/ 13012392 w 259"/>
                <a:gd name="T21" fmla="*/ 10118960 h 316"/>
                <a:gd name="T22" fmla="*/ 13012392 w 259"/>
                <a:gd name="T23" fmla="*/ 9965687 h 316"/>
                <a:gd name="T24" fmla="*/ 13166834 w 259"/>
                <a:gd name="T25" fmla="*/ 9607824 h 316"/>
                <a:gd name="T26" fmla="*/ 13321050 w 259"/>
                <a:gd name="T27" fmla="*/ 8074868 h 316"/>
                <a:gd name="T28" fmla="*/ 13166834 w 259"/>
                <a:gd name="T29" fmla="*/ 6439276 h 316"/>
                <a:gd name="T30" fmla="*/ 12755215 w 259"/>
                <a:gd name="T31" fmla="*/ 4957185 h 316"/>
                <a:gd name="T32" fmla="*/ 11726734 w 259"/>
                <a:gd name="T33" fmla="*/ 2913092 h 316"/>
                <a:gd name="T34" fmla="*/ 10698025 w 259"/>
                <a:gd name="T35" fmla="*/ 1686456 h 316"/>
                <a:gd name="T36" fmla="*/ 9669317 w 259"/>
                <a:gd name="T37" fmla="*/ 817682 h 316"/>
                <a:gd name="T38" fmla="*/ 7920558 w 259"/>
                <a:gd name="T39" fmla="*/ 102182 h 316"/>
                <a:gd name="T40" fmla="*/ 6634898 w 259"/>
                <a:gd name="T41" fmla="*/ 0 h 316"/>
                <a:gd name="T42" fmla="*/ 4063127 w 259"/>
                <a:gd name="T43" fmla="*/ 562227 h 316"/>
                <a:gd name="T44" fmla="*/ 1851494 w 259"/>
                <a:gd name="T45" fmla="*/ 2299774 h 316"/>
                <a:gd name="T46" fmla="*/ 411393 w 259"/>
                <a:gd name="T47" fmla="*/ 4957185 h 316"/>
                <a:gd name="T48" fmla="*/ 0 w 259"/>
                <a:gd name="T49" fmla="*/ 8074868 h 316"/>
                <a:gd name="T50" fmla="*/ 102962 w 259"/>
                <a:gd name="T51" fmla="*/ 9607824 h 316"/>
                <a:gd name="T52" fmla="*/ 411393 w 259"/>
                <a:gd name="T53" fmla="*/ 11089915 h 316"/>
                <a:gd name="T54" fmla="*/ 977228 w 259"/>
                <a:gd name="T55" fmla="*/ 12418733 h 316"/>
                <a:gd name="T56" fmla="*/ 1851494 w 259"/>
                <a:gd name="T57" fmla="*/ 13696461 h 316"/>
                <a:gd name="T58" fmla="*/ 2880203 w 259"/>
                <a:gd name="T59" fmla="*/ 14769598 h 316"/>
                <a:gd name="T60" fmla="*/ 5246051 w 259"/>
                <a:gd name="T61" fmla="*/ 15996237 h 316"/>
                <a:gd name="T62" fmla="*/ 6634898 w 259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29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29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3" name="Freeform 181"/>
            <p:cNvSpPr>
              <a:spLocks/>
            </p:cNvSpPr>
            <p:nvPr/>
          </p:nvSpPr>
          <p:spPr bwMode="auto">
            <a:xfrm>
              <a:off x="1592263" y="2546350"/>
              <a:ext cx="58737" cy="71438"/>
            </a:xfrm>
            <a:custGeom>
              <a:avLst/>
              <a:gdLst>
                <a:gd name="T0" fmla="*/ 6788771 w 259"/>
                <a:gd name="T1" fmla="*/ 16098871 h 316"/>
                <a:gd name="T2" fmla="*/ 7251863 w 259"/>
                <a:gd name="T3" fmla="*/ 16098871 h 316"/>
                <a:gd name="T4" fmla="*/ 9154807 w 259"/>
                <a:gd name="T5" fmla="*/ 15536636 h 316"/>
                <a:gd name="T6" fmla="*/ 9514713 w 259"/>
                <a:gd name="T7" fmla="*/ 15230085 h 316"/>
                <a:gd name="T8" fmla="*/ 9566193 w 259"/>
                <a:gd name="T9" fmla="*/ 15178994 h 316"/>
                <a:gd name="T10" fmla="*/ 10234751 w 259"/>
                <a:gd name="T11" fmla="*/ 14770030 h 316"/>
                <a:gd name="T12" fmla="*/ 10697616 w 259"/>
                <a:gd name="T13" fmla="*/ 14309979 h 316"/>
                <a:gd name="T14" fmla="*/ 11726307 w 259"/>
                <a:gd name="T15" fmla="*/ 13083552 h 316"/>
                <a:gd name="T16" fmla="*/ 12086213 w 259"/>
                <a:gd name="T17" fmla="*/ 12470225 h 316"/>
                <a:gd name="T18" fmla="*/ 12754771 w 259"/>
                <a:gd name="T19" fmla="*/ 11141388 h 316"/>
                <a:gd name="T20" fmla="*/ 13011944 w 259"/>
                <a:gd name="T21" fmla="*/ 10119328 h 316"/>
                <a:gd name="T22" fmla="*/ 13011944 w 259"/>
                <a:gd name="T23" fmla="*/ 9966053 h 316"/>
                <a:gd name="T24" fmla="*/ 13166383 w 259"/>
                <a:gd name="T25" fmla="*/ 9659276 h 316"/>
                <a:gd name="T26" fmla="*/ 13320596 w 259"/>
                <a:gd name="T27" fmla="*/ 8074981 h 316"/>
                <a:gd name="T28" fmla="*/ 13166383 w 259"/>
                <a:gd name="T29" fmla="*/ 6490684 h 316"/>
                <a:gd name="T30" fmla="*/ 12754771 w 259"/>
                <a:gd name="T31" fmla="*/ 5008572 h 316"/>
                <a:gd name="T32" fmla="*/ 11726307 w 259"/>
                <a:gd name="T33" fmla="*/ 2964225 h 316"/>
                <a:gd name="T34" fmla="*/ 10697616 w 259"/>
                <a:gd name="T35" fmla="*/ 1737571 h 316"/>
                <a:gd name="T36" fmla="*/ 9668926 w 259"/>
                <a:gd name="T37" fmla="*/ 868785 h 316"/>
                <a:gd name="T38" fmla="*/ 7920423 w 259"/>
                <a:gd name="T39" fmla="*/ 153275 h 316"/>
                <a:gd name="T40" fmla="*/ 6634558 w 259"/>
                <a:gd name="T41" fmla="*/ 0 h 316"/>
                <a:gd name="T42" fmla="*/ 4063058 w 259"/>
                <a:gd name="T43" fmla="*/ 562235 h 316"/>
                <a:gd name="T44" fmla="*/ 1851462 w 259"/>
                <a:gd name="T45" fmla="*/ 2350898 h 316"/>
                <a:gd name="T46" fmla="*/ 411386 w 259"/>
                <a:gd name="T47" fmla="*/ 5008572 h 316"/>
                <a:gd name="T48" fmla="*/ 0 w 259"/>
                <a:gd name="T49" fmla="*/ 8074981 h 316"/>
                <a:gd name="T50" fmla="*/ 102960 w 259"/>
                <a:gd name="T51" fmla="*/ 9659276 h 316"/>
                <a:gd name="T52" fmla="*/ 411386 w 259"/>
                <a:gd name="T53" fmla="*/ 11141388 h 316"/>
                <a:gd name="T54" fmla="*/ 977211 w 259"/>
                <a:gd name="T55" fmla="*/ 12470225 h 316"/>
                <a:gd name="T56" fmla="*/ 1851462 w 259"/>
                <a:gd name="T57" fmla="*/ 13747970 h 316"/>
                <a:gd name="T58" fmla="*/ 2880154 w 259"/>
                <a:gd name="T59" fmla="*/ 14770030 h 316"/>
                <a:gd name="T60" fmla="*/ 5245962 w 259"/>
                <a:gd name="T61" fmla="*/ 15996687 h 316"/>
                <a:gd name="T62" fmla="*/ 6634558 w 259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29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1" y="315"/>
                  </a:lnTo>
                  <a:lnTo>
                    <a:pt x="154" y="313"/>
                  </a:lnTo>
                  <a:lnTo>
                    <a:pt x="178" y="304"/>
                  </a:lnTo>
                  <a:lnTo>
                    <a:pt x="182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8" y="280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5" y="244"/>
                  </a:lnTo>
                  <a:lnTo>
                    <a:pt x="242" y="231"/>
                  </a:lnTo>
                  <a:lnTo>
                    <a:pt x="248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8" y="98"/>
                  </a:lnTo>
                  <a:lnTo>
                    <a:pt x="235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8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4" y="3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3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6" y="46"/>
                  </a:lnTo>
                  <a:lnTo>
                    <a:pt x="19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6" y="269"/>
                  </a:lnTo>
                  <a:lnTo>
                    <a:pt x="45" y="280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2" y="313"/>
                  </a:lnTo>
                  <a:lnTo>
                    <a:pt x="115" y="315"/>
                  </a:lnTo>
                  <a:lnTo>
                    <a:pt x="129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4" name="Freeform 182"/>
            <p:cNvSpPr>
              <a:spLocks/>
            </p:cNvSpPr>
            <p:nvPr/>
          </p:nvSpPr>
          <p:spPr bwMode="auto">
            <a:xfrm>
              <a:off x="1836738" y="2524125"/>
              <a:ext cx="58737" cy="71438"/>
            </a:xfrm>
            <a:custGeom>
              <a:avLst/>
              <a:gdLst>
                <a:gd name="T0" fmla="*/ 6736681 w 260"/>
                <a:gd name="T1" fmla="*/ 16098871 h 316"/>
                <a:gd name="T2" fmla="*/ 7247015 w 260"/>
                <a:gd name="T3" fmla="*/ 16098871 h 316"/>
                <a:gd name="T4" fmla="*/ 9135410 w 260"/>
                <a:gd name="T5" fmla="*/ 15536636 h 316"/>
                <a:gd name="T6" fmla="*/ 9441746 w 260"/>
                <a:gd name="T7" fmla="*/ 15230085 h 316"/>
                <a:gd name="T8" fmla="*/ 9492802 w 260"/>
                <a:gd name="T9" fmla="*/ 15178994 h 316"/>
                <a:gd name="T10" fmla="*/ 10156078 w 260"/>
                <a:gd name="T11" fmla="*/ 14770030 h 316"/>
                <a:gd name="T12" fmla="*/ 10666638 w 260"/>
                <a:gd name="T13" fmla="*/ 14258887 h 316"/>
                <a:gd name="T14" fmla="*/ 11636250 w 260"/>
                <a:gd name="T15" fmla="*/ 13032460 h 316"/>
                <a:gd name="T16" fmla="*/ 12044472 w 260"/>
                <a:gd name="T17" fmla="*/ 12470225 h 316"/>
                <a:gd name="T18" fmla="*/ 12707973 w 260"/>
                <a:gd name="T19" fmla="*/ 11141388 h 316"/>
                <a:gd name="T20" fmla="*/ 12912197 w 260"/>
                <a:gd name="T21" fmla="*/ 10119328 h 316"/>
                <a:gd name="T22" fmla="*/ 12912197 w 260"/>
                <a:gd name="T23" fmla="*/ 9966053 h 316"/>
                <a:gd name="T24" fmla="*/ 13116195 w 260"/>
                <a:gd name="T25" fmla="*/ 9608185 h 316"/>
                <a:gd name="T26" fmla="*/ 13269363 w 260"/>
                <a:gd name="T27" fmla="*/ 8074981 h 316"/>
                <a:gd name="T28" fmla="*/ 13116195 w 260"/>
                <a:gd name="T29" fmla="*/ 6490684 h 316"/>
                <a:gd name="T30" fmla="*/ 12707973 w 260"/>
                <a:gd name="T31" fmla="*/ 4957481 h 316"/>
                <a:gd name="T32" fmla="*/ 11636250 w 260"/>
                <a:gd name="T33" fmla="*/ 2913133 h 316"/>
                <a:gd name="T34" fmla="*/ 10666638 w 260"/>
                <a:gd name="T35" fmla="*/ 1737571 h 316"/>
                <a:gd name="T36" fmla="*/ 9594688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62235 h 316"/>
                <a:gd name="T44" fmla="*/ 1888395 w 260"/>
                <a:gd name="T45" fmla="*/ 2350898 h 316"/>
                <a:gd name="T46" fmla="*/ 459278 w 260"/>
                <a:gd name="T47" fmla="*/ 4957481 h 316"/>
                <a:gd name="T48" fmla="*/ 0 w 260"/>
                <a:gd name="T49" fmla="*/ 8074981 h 316"/>
                <a:gd name="T50" fmla="*/ 102112 w 260"/>
                <a:gd name="T51" fmla="*/ 9608185 h 316"/>
                <a:gd name="T52" fmla="*/ 459278 w 260"/>
                <a:gd name="T53" fmla="*/ 11141388 h 316"/>
                <a:gd name="T54" fmla="*/ 1020668 w 260"/>
                <a:gd name="T55" fmla="*/ 12470225 h 316"/>
                <a:gd name="T56" fmla="*/ 1888395 w 260"/>
                <a:gd name="T57" fmla="*/ 13696878 h 316"/>
                <a:gd name="T58" fmla="*/ 2858006 w 260"/>
                <a:gd name="T59" fmla="*/ 14770030 h 316"/>
                <a:gd name="T60" fmla="*/ 5256735 w 260"/>
                <a:gd name="T61" fmla="*/ 15996687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4" y="284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3" y="112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5" y="202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5" name="Freeform 183"/>
            <p:cNvSpPr>
              <a:spLocks/>
            </p:cNvSpPr>
            <p:nvPr/>
          </p:nvSpPr>
          <p:spPr bwMode="auto">
            <a:xfrm>
              <a:off x="2052638" y="2505075"/>
              <a:ext cx="58737" cy="71438"/>
            </a:xfrm>
            <a:custGeom>
              <a:avLst/>
              <a:gdLst>
                <a:gd name="T0" fmla="*/ 6736681 w 260"/>
                <a:gd name="T1" fmla="*/ 16047779 h 316"/>
                <a:gd name="T2" fmla="*/ 7247015 w 260"/>
                <a:gd name="T3" fmla="*/ 16047779 h 316"/>
                <a:gd name="T4" fmla="*/ 9135410 w 260"/>
                <a:gd name="T5" fmla="*/ 15536636 h 316"/>
                <a:gd name="T6" fmla="*/ 9441746 w 260"/>
                <a:gd name="T7" fmla="*/ 15178994 h 316"/>
                <a:gd name="T8" fmla="*/ 9492802 w 260"/>
                <a:gd name="T9" fmla="*/ 15127902 h 316"/>
                <a:gd name="T10" fmla="*/ 10156078 w 260"/>
                <a:gd name="T11" fmla="*/ 14718939 h 316"/>
                <a:gd name="T12" fmla="*/ 10666638 w 260"/>
                <a:gd name="T13" fmla="*/ 14258887 h 316"/>
                <a:gd name="T14" fmla="*/ 11636250 w 260"/>
                <a:gd name="T15" fmla="*/ 13032460 h 316"/>
                <a:gd name="T16" fmla="*/ 12044472 w 260"/>
                <a:gd name="T17" fmla="*/ 12419133 h 316"/>
                <a:gd name="T18" fmla="*/ 12707973 w 260"/>
                <a:gd name="T19" fmla="*/ 11090297 h 316"/>
                <a:gd name="T20" fmla="*/ 12912197 w 260"/>
                <a:gd name="T21" fmla="*/ 10119328 h 316"/>
                <a:gd name="T22" fmla="*/ 12912197 w 260"/>
                <a:gd name="T23" fmla="*/ 9914961 h 316"/>
                <a:gd name="T24" fmla="*/ 13116195 w 260"/>
                <a:gd name="T25" fmla="*/ 9608185 h 316"/>
                <a:gd name="T26" fmla="*/ 13269363 w 260"/>
                <a:gd name="T27" fmla="*/ 8074981 h 316"/>
                <a:gd name="T28" fmla="*/ 13116195 w 260"/>
                <a:gd name="T29" fmla="*/ 6439592 h 316"/>
                <a:gd name="T30" fmla="*/ 12707973 w 260"/>
                <a:gd name="T31" fmla="*/ 4957481 h 316"/>
                <a:gd name="T32" fmla="*/ 11636250 w 260"/>
                <a:gd name="T33" fmla="*/ 2913133 h 316"/>
                <a:gd name="T34" fmla="*/ 10666638 w 260"/>
                <a:gd name="T35" fmla="*/ 1686479 h 316"/>
                <a:gd name="T36" fmla="*/ 9594688 w 260"/>
                <a:gd name="T37" fmla="*/ 817694 h 316"/>
                <a:gd name="T38" fmla="*/ 7910518 w 260"/>
                <a:gd name="T39" fmla="*/ 102183 h 316"/>
                <a:gd name="T40" fmla="*/ 6634795 w 260"/>
                <a:gd name="T41" fmla="*/ 0 h 316"/>
                <a:gd name="T42" fmla="*/ 4031843 w 260"/>
                <a:gd name="T43" fmla="*/ 511143 h 316"/>
                <a:gd name="T44" fmla="*/ 1888395 w 260"/>
                <a:gd name="T45" fmla="*/ 2299806 h 316"/>
                <a:gd name="T46" fmla="*/ 459278 w 260"/>
                <a:gd name="T47" fmla="*/ 4957481 h 316"/>
                <a:gd name="T48" fmla="*/ 0 w 260"/>
                <a:gd name="T49" fmla="*/ 8074981 h 316"/>
                <a:gd name="T50" fmla="*/ 102112 w 260"/>
                <a:gd name="T51" fmla="*/ 9608185 h 316"/>
                <a:gd name="T52" fmla="*/ 459278 w 260"/>
                <a:gd name="T53" fmla="*/ 11090297 h 316"/>
                <a:gd name="T54" fmla="*/ 1020668 w 260"/>
                <a:gd name="T55" fmla="*/ 12419133 h 316"/>
                <a:gd name="T56" fmla="*/ 1888395 w 260"/>
                <a:gd name="T57" fmla="*/ 13696878 h 316"/>
                <a:gd name="T58" fmla="*/ 2858006 w 260"/>
                <a:gd name="T59" fmla="*/ 14718939 h 316"/>
                <a:gd name="T60" fmla="*/ 5256735 w 260"/>
                <a:gd name="T61" fmla="*/ 15945595 h 316"/>
                <a:gd name="T62" fmla="*/ 6634795 w 260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4"/>
                  </a:lnTo>
                  <a:lnTo>
                    <a:pt x="135" y="314"/>
                  </a:lnTo>
                  <a:lnTo>
                    <a:pt x="142" y="314"/>
                  </a:lnTo>
                  <a:lnTo>
                    <a:pt x="155" y="312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8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1"/>
                  </a:lnTo>
                  <a:lnTo>
                    <a:pt x="257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0"/>
                  </a:lnTo>
                  <a:lnTo>
                    <a:pt x="56" y="24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8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4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6" name="Freeform 184"/>
            <p:cNvSpPr>
              <a:spLocks/>
            </p:cNvSpPr>
            <p:nvPr/>
          </p:nvSpPr>
          <p:spPr bwMode="auto">
            <a:xfrm>
              <a:off x="2362200" y="2476500"/>
              <a:ext cx="58738" cy="71438"/>
            </a:xfrm>
            <a:custGeom>
              <a:avLst/>
              <a:gdLst>
                <a:gd name="T0" fmla="*/ 6789114 w 259"/>
                <a:gd name="T1" fmla="*/ 16098871 h 316"/>
                <a:gd name="T2" fmla="*/ 7303468 w 259"/>
                <a:gd name="T3" fmla="*/ 16098871 h 316"/>
                <a:gd name="T4" fmla="*/ 9154963 w 259"/>
                <a:gd name="T5" fmla="*/ 15536636 h 316"/>
                <a:gd name="T6" fmla="*/ 9515101 w 259"/>
                <a:gd name="T7" fmla="*/ 15230085 h 316"/>
                <a:gd name="T8" fmla="*/ 9566355 w 259"/>
                <a:gd name="T9" fmla="*/ 15178994 h 316"/>
                <a:gd name="T10" fmla="*/ 10235152 w 259"/>
                <a:gd name="T11" fmla="*/ 14770030 h 316"/>
                <a:gd name="T12" fmla="*/ 10749506 w 259"/>
                <a:gd name="T13" fmla="*/ 14258887 h 316"/>
                <a:gd name="T14" fmla="*/ 11726734 w 259"/>
                <a:gd name="T15" fmla="*/ 13083552 h 316"/>
                <a:gd name="T16" fmla="*/ 12138126 w 259"/>
                <a:gd name="T17" fmla="*/ 12470225 h 316"/>
                <a:gd name="T18" fmla="*/ 12806696 w 259"/>
                <a:gd name="T19" fmla="*/ 11141388 h 316"/>
                <a:gd name="T20" fmla="*/ 13012392 w 259"/>
                <a:gd name="T21" fmla="*/ 10119328 h 316"/>
                <a:gd name="T22" fmla="*/ 13012392 w 259"/>
                <a:gd name="T23" fmla="*/ 9966053 h 316"/>
                <a:gd name="T24" fmla="*/ 13166834 w 259"/>
                <a:gd name="T25" fmla="*/ 9659276 h 316"/>
                <a:gd name="T26" fmla="*/ 13321050 w 259"/>
                <a:gd name="T27" fmla="*/ 8074981 h 316"/>
                <a:gd name="T28" fmla="*/ 13166834 w 259"/>
                <a:gd name="T29" fmla="*/ 6490684 h 316"/>
                <a:gd name="T30" fmla="*/ 12806696 w 259"/>
                <a:gd name="T31" fmla="*/ 5008572 h 316"/>
                <a:gd name="T32" fmla="*/ 11726734 w 259"/>
                <a:gd name="T33" fmla="*/ 2964225 h 316"/>
                <a:gd name="T34" fmla="*/ 10749506 w 259"/>
                <a:gd name="T35" fmla="*/ 1737571 h 316"/>
                <a:gd name="T36" fmla="*/ 9669317 w 259"/>
                <a:gd name="T37" fmla="*/ 868785 h 316"/>
                <a:gd name="T38" fmla="*/ 7972039 w 259"/>
                <a:gd name="T39" fmla="*/ 102183 h 316"/>
                <a:gd name="T40" fmla="*/ 6686152 w 259"/>
                <a:gd name="T41" fmla="*/ 0 h 316"/>
                <a:gd name="T42" fmla="*/ 4063127 w 259"/>
                <a:gd name="T43" fmla="*/ 562235 h 316"/>
                <a:gd name="T44" fmla="*/ 1902975 w 259"/>
                <a:gd name="T45" fmla="*/ 2350898 h 316"/>
                <a:gd name="T46" fmla="*/ 462873 w 259"/>
                <a:gd name="T47" fmla="*/ 5008572 h 316"/>
                <a:gd name="T48" fmla="*/ 0 w 259"/>
                <a:gd name="T49" fmla="*/ 8074981 h 316"/>
                <a:gd name="T50" fmla="*/ 102962 w 259"/>
                <a:gd name="T51" fmla="*/ 9659276 h 316"/>
                <a:gd name="T52" fmla="*/ 462873 w 259"/>
                <a:gd name="T53" fmla="*/ 11141388 h 316"/>
                <a:gd name="T54" fmla="*/ 977228 w 259"/>
                <a:gd name="T55" fmla="*/ 12470225 h 316"/>
                <a:gd name="T56" fmla="*/ 1902975 w 259"/>
                <a:gd name="T57" fmla="*/ 13747970 h 316"/>
                <a:gd name="T58" fmla="*/ 2880203 w 259"/>
                <a:gd name="T59" fmla="*/ 14770030 h 316"/>
                <a:gd name="T60" fmla="*/ 5297532 w 259"/>
                <a:gd name="T61" fmla="*/ 15996687 h 316"/>
                <a:gd name="T62" fmla="*/ 6686152 w 259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19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19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7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7" name="Freeform 185"/>
            <p:cNvSpPr>
              <a:spLocks/>
            </p:cNvSpPr>
            <p:nvPr/>
          </p:nvSpPr>
          <p:spPr bwMode="auto">
            <a:xfrm>
              <a:off x="2678113" y="2498725"/>
              <a:ext cx="58737" cy="71438"/>
            </a:xfrm>
            <a:custGeom>
              <a:avLst/>
              <a:gdLst>
                <a:gd name="T0" fmla="*/ 6737518 w 259"/>
                <a:gd name="T1" fmla="*/ 16149751 h 315"/>
                <a:gd name="T2" fmla="*/ 7251863 w 259"/>
                <a:gd name="T3" fmla="*/ 16149751 h 315"/>
                <a:gd name="T4" fmla="*/ 9154807 w 259"/>
                <a:gd name="T5" fmla="*/ 15635398 h 315"/>
                <a:gd name="T6" fmla="*/ 9463233 w 259"/>
                <a:gd name="T7" fmla="*/ 15275487 h 315"/>
                <a:gd name="T8" fmla="*/ 9566193 w 259"/>
                <a:gd name="T9" fmla="*/ 15224006 h 315"/>
                <a:gd name="T10" fmla="*/ 10234751 w 259"/>
                <a:gd name="T11" fmla="*/ 14812610 h 315"/>
                <a:gd name="T12" fmla="*/ 10697616 w 259"/>
                <a:gd name="T13" fmla="*/ 14349738 h 315"/>
                <a:gd name="T14" fmla="*/ 11726307 w 259"/>
                <a:gd name="T15" fmla="*/ 13115335 h 315"/>
                <a:gd name="T16" fmla="*/ 12086213 w 259"/>
                <a:gd name="T17" fmla="*/ 12498020 h 315"/>
                <a:gd name="T18" fmla="*/ 12754771 w 259"/>
                <a:gd name="T19" fmla="*/ 11160883 h 315"/>
                <a:gd name="T20" fmla="*/ 13011944 w 259"/>
                <a:gd name="T21" fmla="*/ 10183657 h 315"/>
                <a:gd name="T22" fmla="*/ 13011944 w 259"/>
                <a:gd name="T23" fmla="*/ 9977961 h 315"/>
                <a:gd name="T24" fmla="*/ 13166383 w 259"/>
                <a:gd name="T25" fmla="*/ 9669303 h 315"/>
                <a:gd name="T26" fmla="*/ 13320596 w 259"/>
                <a:gd name="T27" fmla="*/ 8126243 h 315"/>
                <a:gd name="T28" fmla="*/ 13166383 w 259"/>
                <a:gd name="T29" fmla="*/ 6480446 h 315"/>
                <a:gd name="T30" fmla="*/ 12754771 w 259"/>
                <a:gd name="T31" fmla="*/ 4988867 h 315"/>
                <a:gd name="T32" fmla="*/ 11726307 w 259"/>
                <a:gd name="T33" fmla="*/ 2931679 h 315"/>
                <a:gd name="T34" fmla="*/ 10697616 w 259"/>
                <a:gd name="T35" fmla="*/ 1697276 h 315"/>
                <a:gd name="T36" fmla="*/ 9668926 w 259"/>
                <a:gd name="T37" fmla="*/ 823011 h 315"/>
                <a:gd name="T38" fmla="*/ 7920423 w 259"/>
                <a:gd name="T39" fmla="*/ 102961 h 315"/>
                <a:gd name="T40" fmla="*/ 6634558 w 259"/>
                <a:gd name="T41" fmla="*/ 0 h 315"/>
                <a:gd name="T42" fmla="*/ 4011578 w 259"/>
                <a:gd name="T43" fmla="*/ 514354 h 315"/>
                <a:gd name="T44" fmla="*/ 1851462 w 259"/>
                <a:gd name="T45" fmla="*/ 2314364 h 315"/>
                <a:gd name="T46" fmla="*/ 411386 w 259"/>
                <a:gd name="T47" fmla="*/ 4988867 h 315"/>
                <a:gd name="T48" fmla="*/ 0 w 259"/>
                <a:gd name="T49" fmla="*/ 8126243 h 315"/>
                <a:gd name="T50" fmla="*/ 102960 w 259"/>
                <a:gd name="T51" fmla="*/ 9669303 h 315"/>
                <a:gd name="T52" fmla="*/ 411386 w 259"/>
                <a:gd name="T53" fmla="*/ 11160883 h 315"/>
                <a:gd name="T54" fmla="*/ 977211 w 259"/>
                <a:gd name="T55" fmla="*/ 12498020 h 315"/>
                <a:gd name="T56" fmla="*/ 1851462 w 259"/>
                <a:gd name="T57" fmla="*/ 13783904 h 315"/>
                <a:gd name="T58" fmla="*/ 2880154 w 259"/>
                <a:gd name="T59" fmla="*/ 14812610 h 315"/>
                <a:gd name="T60" fmla="*/ 5245962 w 259"/>
                <a:gd name="T61" fmla="*/ 16047017 h 315"/>
                <a:gd name="T62" fmla="*/ 6634558 w 259"/>
                <a:gd name="T63" fmla="*/ 16201232 h 3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5"/>
                <a:gd name="T98" fmla="*/ 259 w 259"/>
                <a:gd name="T99" fmla="*/ 315 h 3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5">
                  <a:moveTo>
                    <a:pt x="129" y="315"/>
                  </a:moveTo>
                  <a:lnTo>
                    <a:pt x="131" y="314"/>
                  </a:lnTo>
                  <a:lnTo>
                    <a:pt x="135" y="314"/>
                  </a:lnTo>
                  <a:lnTo>
                    <a:pt x="141" y="314"/>
                  </a:lnTo>
                  <a:lnTo>
                    <a:pt x="154" y="312"/>
                  </a:lnTo>
                  <a:lnTo>
                    <a:pt x="178" y="304"/>
                  </a:lnTo>
                  <a:lnTo>
                    <a:pt x="182" y="299"/>
                  </a:lnTo>
                  <a:lnTo>
                    <a:pt x="184" y="297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8"/>
                  </a:lnTo>
                  <a:lnTo>
                    <a:pt x="203" y="283"/>
                  </a:lnTo>
                  <a:lnTo>
                    <a:pt x="208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8"/>
                  </a:lnTo>
                  <a:lnTo>
                    <a:pt x="235" y="243"/>
                  </a:lnTo>
                  <a:lnTo>
                    <a:pt x="242" y="230"/>
                  </a:lnTo>
                  <a:lnTo>
                    <a:pt x="248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5"/>
                  </a:lnTo>
                  <a:lnTo>
                    <a:pt x="253" y="194"/>
                  </a:lnTo>
                  <a:lnTo>
                    <a:pt x="254" y="194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1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8" y="97"/>
                  </a:lnTo>
                  <a:lnTo>
                    <a:pt x="235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8" y="33"/>
                  </a:lnTo>
                  <a:lnTo>
                    <a:pt x="199" y="24"/>
                  </a:lnTo>
                  <a:lnTo>
                    <a:pt x="188" y="16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78" y="10"/>
                  </a:lnTo>
                  <a:lnTo>
                    <a:pt x="56" y="24"/>
                  </a:lnTo>
                  <a:lnTo>
                    <a:pt x="36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6" y="268"/>
                  </a:lnTo>
                  <a:lnTo>
                    <a:pt x="45" y="279"/>
                  </a:lnTo>
                  <a:lnTo>
                    <a:pt x="56" y="288"/>
                  </a:lnTo>
                  <a:lnTo>
                    <a:pt x="78" y="304"/>
                  </a:lnTo>
                  <a:lnTo>
                    <a:pt x="102" y="312"/>
                  </a:lnTo>
                  <a:lnTo>
                    <a:pt x="115" y="314"/>
                  </a:lnTo>
                  <a:lnTo>
                    <a:pt x="129" y="315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8" name="Freeform 186"/>
            <p:cNvSpPr>
              <a:spLocks/>
            </p:cNvSpPr>
            <p:nvPr/>
          </p:nvSpPr>
          <p:spPr bwMode="auto">
            <a:xfrm>
              <a:off x="2986088" y="2473325"/>
              <a:ext cx="58737" cy="71438"/>
            </a:xfrm>
            <a:custGeom>
              <a:avLst/>
              <a:gdLst>
                <a:gd name="T0" fmla="*/ 6788771 w 259"/>
                <a:gd name="T1" fmla="*/ 16098871 h 316"/>
                <a:gd name="T2" fmla="*/ 7303117 w 259"/>
                <a:gd name="T3" fmla="*/ 16098871 h 316"/>
                <a:gd name="T4" fmla="*/ 9154807 w 259"/>
                <a:gd name="T5" fmla="*/ 15536636 h 316"/>
                <a:gd name="T6" fmla="*/ 9514713 w 259"/>
                <a:gd name="T7" fmla="*/ 15178994 h 316"/>
                <a:gd name="T8" fmla="*/ 9566193 w 259"/>
                <a:gd name="T9" fmla="*/ 15127902 h 316"/>
                <a:gd name="T10" fmla="*/ 10234751 w 259"/>
                <a:gd name="T11" fmla="*/ 14770030 h 316"/>
                <a:gd name="T12" fmla="*/ 10749096 w 259"/>
                <a:gd name="T13" fmla="*/ 14258887 h 316"/>
                <a:gd name="T14" fmla="*/ 11726307 w 259"/>
                <a:gd name="T15" fmla="*/ 13032460 h 316"/>
                <a:gd name="T16" fmla="*/ 12137693 w 259"/>
                <a:gd name="T17" fmla="*/ 12419133 h 316"/>
                <a:gd name="T18" fmla="*/ 12806251 w 259"/>
                <a:gd name="T19" fmla="*/ 11090297 h 316"/>
                <a:gd name="T20" fmla="*/ 13011944 w 259"/>
                <a:gd name="T21" fmla="*/ 10119328 h 316"/>
                <a:gd name="T22" fmla="*/ 13011944 w 259"/>
                <a:gd name="T23" fmla="*/ 9966053 h 316"/>
                <a:gd name="T24" fmla="*/ 13166383 w 259"/>
                <a:gd name="T25" fmla="*/ 9608185 h 316"/>
                <a:gd name="T26" fmla="*/ 13320596 w 259"/>
                <a:gd name="T27" fmla="*/ 8074981 h 316"/>
                <a:gd name="T28" fmla="*/ 13166383 w 259"/>
                <a:gd name="T29" fmla="*/ 6439592 h 316"/>
                <a:gd name="T30" fmla="*/ 12806251 w 259"/>
                <a:gd name="T31" fmla="*/ 4957481 h 316"/>
                <a:gd name="T32" fmla="*/ 11726307 w 259"/>
                <a:gd name="T33" fmla="*/ 2913133 h 316"/>
                <a:gd name="T34" fmla="*/ 10749096 w 259"/>
                <a:gd name="T35" fmla="*/ 1686479 h 316"/>
                <a:gd name="T36" fmla="*/ 9668926 w 259"/>
                <a:gd name="T37" fmla="*/ 817694 h 316"/>
                <a:gd name="T38" fmla="*/ 7971677 w 259"/>
                <a:gd name="T39" fmla="*/ 102183 h 316"/>
                <a:gd name="T40" fmla="*/ 6686038 w 259"/>
                <a:gd name="T41" fmla="*/ 0 h 316"/>
                <a:gd name="T42" fmla="*/ 4063058 w 259"/>
                <a:gd name="T43" fmla="*/ 562235 h 316"/>
                <a:gd name="T44" fmla="*/ 1902943 w 259"/>
                <a:gd name="T45" fmla="*/ 2299806 h 316"/>
                <a:gd name="T46" fmla="*/ 411386 w 259"/>
                <a:gd name="T47" fmla="*/ 4957481 h 316"/>
                <a:gd name="T48" fmla="*/ 0 w 259"/>
                <a:gd name="T49" fmla="*/ 8074981 h 316"/>
                <a:gd name="T50" fmla="*/ 102960 w 259"/>
                <a:gd name="T51" fmla="*/ 9608185 h 316"/>
                <a:gd name="T52" fmla="*/ 411386 w 259"/>
                <a:gd name="T53" fmla="*/ 11090297 h 316"/>
                <a:gd name="T54" fmla="*/ 977211 w 259"/>
                <a:gd name="T55" fmla="*/ 12419133 h 316"/>
                <a:gd name="T56" fmla="*/ 1902943 w 259"/>
                <a:gd name="T57" fmla="*/ 13696878 h 316"/>
                <a:gd name="T58" fmla="*/ 2880154 w 259"/>
                <a:gd name="T59" fmla="*/ 14770030 h 316"/>
                <a:gd name="T60" fmla="*/ 5297442 w 259"/>
                <a:gd name="T61" fmla="*/ 15996687 h 316"/>
                <a:gd name="T62" fmla="*/ 6686038 w 259"/>
                <a:gd name="T63" fmla="*/ 16149962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9"/>
                <a:gd name="T97" fmla="*/ 0 h 316"/>
                <a:gd name="T98" fmla="*/ 259 w 259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9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19" y="268"/>
                  </a:lnTo>
                  <a:lnTo>
                    <a:pt x="228" y="255"/>
                  </a:lnTo>
                  <a:lnTo>
                    <a:pt x="231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59" y="158"/>
                  </a:lnTo>
                  <a:lnTo>
                    <a:pt x="258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19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19" y="70"/>
                  </a:lnTo>
                  <a:lnTo>
                    <a:pt x="8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8" y="217"/>
                  </a:lnTo>
                  <a:lnTo>
                    <a:pt x="13" y="230"/>
                  </a:lnTo>
                  <a:lnTo>
                    <a:pt x="19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29" name="Freeform 187"/>
            <p:cNvSpPr>
              <a:spLocks/>
            </p:cNvSpPr>
            <p:nvPr/>
          </p:nvSpPr>
          <p:spPr bwMode="auto">
            <a:xfrm>
              <a:off x="3287713" y="2484438"/>
              <a:ext cx="58737" cy="71437"/>
            </a:xfrm>
            <a:custGeom>
              <a:avLst/>
              <a:gdLst>
                <a:gd name="T0" fmla="*/ 6736681 w 260"/>
                <a:gd name="T1" fmla="*/ 16098419 h 316"/>
                <a:gd name="T2" fmla="*/ 7247015 w 260"/>
                <a:gd name="T3" fmla="*/ 16098419 h 316"/>
                <a:gd name="T4" fmla="*/ 9135410 w 260"/>
                <a:gd name="T5" fmla="*/ 15536192 h 316"/>
                <a:gd name="T6" fmla="*/ 9441746 w 260"/>
                <a:gd name="T7" fmla="*/ 15178555 h 316"/>
                <a:gd name="T8" fmla="*/ 9492802 w 260"/>
                <a:gd name="T9" fmla="*/ 15127464 h 316"/>
                <a:gd name="T10" fmla="*/ 10156078 w 260"/>
                <a:gd name="T11" fmla="*/ 14769598 h 316"/>
                <a:gd name="T12" fmla="*/ 10666638 w 260"/>
                <a:gd name="T13" fmla="*/ 14258688 h 316"/>
                <a:gd name="T14" fmla="*/ 11687306 w 260"/>
                <a:gd name="T15" fmla="*/ 13032051 h 316"/>
                <a:gd name="T16" fmla="*/ 12044472 w 260"/>
                <a:gd name="T17" fmla="*/ 12418733 h 316"/>
                <a:gd name="T18" fmla="*/ 12707973 w 260"/>
                <a:gd name="T19" fmla="*/ 11089915 h 316"/>
                <a:gd name="T20" fmla="*/ 12963253 w 260"/>
                <a:gd name="T21" fmla="*/ 10118960 h 316"/>
                <a:gd name="T22" fmla="*/ 12963253 w 260"/>
                <a:gd name="T23" fmla="*/ 9965687 h 316"/>
                <a:gd name="T24" fmla="*/ 13116195 w 260"/>
                <a:gd name="T25" fmla="*/ 9607824 h 316"/>
                <a:gd name="T26" fmla="*/ 13269363 w 260"/>
                <a:gd name="T27" fmla="*/ 8074868 h 316"/>
                <a:gd name="T28" fmla="*/ 13116195 w 260"/>
                <a:gd name="T29" fmla="*/ 6439276 h 316"/>
                <a:gd name="T30" fmla="*/ 12707973 w 260"/>
                <a:gd name="T31" fmla="*/ 4957185 h 316"/>
                <a:gd name="T32" fmla="*/ 11687306 w 260"/>
                <a:gd name="T33" fmla="*/ 2913092 h 316"/>
                <a:gd name="T34" fmla="*/ 10666638 w 260"/>
                <a:gd name="T35" fmla="*/ 1686456 h 316"/>
                <a:gd name="T36" fmla="*/ 9645744 w 260"/>
                <a:gd name="T37" fmla="*/ 817682 h 316"/>
                <a:gd name="T38" fmla="*/ 7910518 w 260"/>
                <a:gd name="T39" fmla="*/ 102182 h 316"/>
                <a:gd name="T40" fmla="*/ 6634795 w 260"/>
                <a:gd name="T41" fmla="*/ 0 h 316"/>
                <a:gd name="T42" fmla="*/ 4031843 w 260"/>
                <a:gd name="T43" fmla="*/ 562227 h 316"/>
                <a:gd name="T44" fmla="*/ 1888395 w 260"/>
                <a:gd name="T45" fmla="*/ 2299774 h 316"/>
                <a:gd name="T46" fmla="*/ 459278 w 260"/>
                <a:gd name="T47" fmla="*/ 4957185 h 316"/>
                <a:gd name="T48" fmla="*/ 0 w 260"/>
                <a:gd name="T49" fmla="*/ 8074868 h 316"/>
                <a:gd name="T50" fmla="*/ 153168 w 260"/>
                <a:gd name="T51" fmla="*/ 9607824 h 316"/>
                <a:gd name="T52" fmla="*/ 459278 w 260"/>
                <a:gd name="T53" fmla="*/ 11089915 h 316"/>
                <a:gd name="T54" fmla="*/ 1020668 w 260"/>
                <a:gd name="T55" fmla="*/ 12418733 h 316"/>
                <a:gd name="T56" fmla="*/ 1888395 w 260"/>
                <a:gd name="T57" fmla="*/ 13696461 h 316"/>
                <a:gd name="T58" fmla="*/ 2909062 w 260"/>
                <a:gd name="T59" fmla="*/ 14769598 h 316"/>
                <a:gd name="T60" fmla="*/ 5256735 w 260"/>
                <a:gd name="T61" fmla="*/ 15945146 h 316"/>
                <a:gd name="T62" fmla="*/ 6634795 w 260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6" y="315"/>
                  </a:lnTo>
                  <a:lnTo>
                    <a:pt x="142" y="315"/>
                  </a:lnTo>
                  <a:lnTo>
                    <a:pt x="155" y="312"/>
                  </a:lnTo>
                  <a:lnTo>
                    <a:pt x="179" y="304"/>
                  </a:lnTo>
                  <a:lnTo>
                    <a:pt x="183" y="299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9" y="296"/>
                  </a:lnTo>
                  <a:lnTo>
                    <a:pt x="199" y="289"/>
                  </a:lnTo>
                  <a:lnTo>
                    <a:pt x="204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9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3" y="230"/>
                  </a:lnTo>
                  <a:lnTo>
                    <a:pt x="249" y="217"/>
                  </a:lnTo>
                  <a:lnTo>
                    <a:pt x="254" y="202"/>
                  </a:lnTo>
                  <a:lnTo>
                    <a:pt x="254" y="198"/>
                  </a:lnTo>
                  <a:lnTo>
                    <a:pt x="254" y="196"/>
                  </a:lnTo>
                  <a:lnTo>
                    <a:pt x="254" y="195"/>
                  </a:lnTo>
                  <a:lnTo>
                    <a:pt x="255" y="195"/>
                  </a:lnTo>
                  <a:lnTo>
                    <a:pt x="257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7" y="126"/>
                  </a:lnTo>
                  <a:lnTo>
                    <a:pt x="254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9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9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7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3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3" y="188"/>
                  </a:lnTo>
                  <a:lnTo>
                    <a:pt x="5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7" y="289"/>
                  </a:lnTo>
                  <a:lnTo>
                    <a:pt x="79" y="304"/>
                  </a:lnTo>
                  <a:lnTo>
                    <a:pt x="103" y="312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0" name="Freeform 188"/>
            <p:cNvSpPr>
              <a:spLocks/>
            </p:cNvSpPr>
            <p:nvPr/>
          </p:nvSpPr>
          <p:spPr bwMode="auto">
            <a:xfrm>
              <a:off x="3619500" y="2497138"/>
              <a:ext cx="58738" cy="71437"/>
            </a:xfrm>
            <a:custGeom>
              <a:avLst/>
              <a:gdLst>
                <a:gd name="T0" fmla="*/ 6737021 w 260"/>
                <a:gd name="T1" fmla="*/ 16098419 h 316"/>
                <a:gd name="T2" fmla="*/ 7247364 w 260"/>
                <a:gd name="T3" fmla="*/ 16098419 h 316"/>
                <a:gd name="T4" fmla="*/ 9084735 w 260"/>
                <a:gd name="T5" fmla="*/ 15536192 h 316"/>
                <a:gd name="T6" fmla="*/ 9441907 w 260"/>
                <a:gd name="T7" fmla="*/ 15229646 h 316"/>
                <a:gd name="T8" fmla="*/ 9492964 w 260"/>
                <a:gd name="T9" fmla="*/ 15178555 h 316"/>
                <a:gd name="T10" fmla="*/ 10156477 w 260"/>
                <a:gd name="T11" fmla="*/ 14769598 h 316"/>
                <a:gd name="T12" fmla="*/ 10666819 w 260"/>
                <a:gd name="T13" fmla="*/ 14258688 h 316"/>
                <a:gd name="T14" fmla="*/ 11636674 w 260"/>
                <a:gd name="T15" fmla="*/ 13083142 h 316"/>
                <a:gd name="T16" fmla="*/ 12044903 w 260"/>
                <a:gd name="T17" fmla="*/ 12469824 h 316"/>
                <a:gd name="T18" fmla="*/ 12708416 w 260"/>
                <a:gd name="T19" fmla="*/ 11141006 h 316"/>
                <a:gd name="T20" fmla="*/ 12912643 w 260"/>
                <a:gd name="T21" fmla="*/ 10118960 h 316"/>
                <a:gd name="T22" fmla="*/ 12912643 w 260"/>
                <a:gd name="T23" fmla="*/ 9965687 h 316"/>
                <a:gd name="T24" fmla="*/ 13065588 w 260"/>
                <a:gd name="T25" fmla="*/ 9607824 h 316"/>
                <a:gd name="T26" fmla="*/ 13269815 w 260"/>
                <a:gd name="T27" fmla="*/ 8074868 h 316"/>
                <a:gd name="T28" fmla="*/ 13065588 w 260"/>
                <a:gd name="T29" fmla="*/ 6490367 h 316"/>
                <a:gd name="T30" fmla="*/ 12708416 w 260"/>
                <a:gd name="T31" fmla="*/ 5008502 h 316"/>
                <a:gd name="T32" fmla="*/ 11636674 w 260"/>
                <a:gd name="T33" fmla="*/ 2964183 h 316"/>
                <a:gd name="T34" fmla="*/ 10666819 w 260"/>
                <a:gd name="T35" fmla="*/ 1737547 h 316"/>
                <a:gd name="T36" fmla="*/ 9595077 w 260"/>
                <a:gd name="T37" fmla="*/ 817682 h 316"/>
                <a:gd name="T38" fmla="*/ 7910879 w 260"/>
                <a:gd name="T39" fmla="*/ 102182 h 316"/>
                <a:gd name="T40" fmla="*/ 6634908 w 260"/>
                <a:gd name="T41" fmla="*/ 0 h 316"/>
                <a:gd name="T42" fmla="*/ 4031912 w 260"/>
                <a:gd name="T43" fmla="*/ 562227 h 316"/>
                <a:gd name="T44" fmla="*/ 1888427 w 260"/>
                <a:gd name="T45" fmla="*/ 2350865 h 316"/>
                <a:gd name="T46" fmla="*/ 459286 w 260"/>
                <a:gd name="T47" fmla="*/ 5008502 h 316"/>
                <a:gd name="T48" fmla="*/ 0 w 260"/>
                <a:gd name="T49" fmla="*/ 8074868 h 316"/>
                <a:gd name="T50" fmla="*/ 102114 w 260"/>
                <a:gd name="T51" fmla="*/ 9607824 h 316"/>
                <a:gd name="T52" fmla="*/ 459286 w 260"/>
                <a:gd name="T53" fmla="*/ 11141006 h 316"/>
                <a:gd name="T54" fmla="*/ 969629 w 260"/>
                <a:gd name="T55" fmla="*/ 12469824 h 316"/>
                <a:gd name="T56" fmla="*/ 1888427 w 260"/>
                <a:gd name="T57" fmla="*/ 13747552 h 316"/>
                <a:gd name="T58" fmla="*/ 2858055 w 260"/>
                <a:gd name="T59" fmla="*/ 14769598 h 316"/>
                <a:gd name="T60" fmla="*/ 5256824 w 260"/>
                <a:gd name="T61" fmla="*/ 15996237 h 316"/>
                <a:gd name="T62" fmla="*/ 6634908 w 260"/>
                <a:gd name="T63" fmla="*/ 16149510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8" y="304"/>
                  </a:lnTo>
                  <a:lnTo>
                    <a:pt x="183" y="300"/>
                  </a:lnTo>
                  <a:lnTo>
                    <a:pt x="185" y="298"/>
                  </a:lnTo>
                  <a:lnTo>
                    <a:pt x="185" y="297"/>
                  </a:lnTo>
                  <a:lnTo>
                    <a:pt x="186" y="297"/>
                  </a:lnTo>
                  <a:lnTo>
                    <a:pt x="188" y="297"/>
                  </a:lnTo>
                  <a:lnTo>
                    <a:pt x="199" y="289"/>
                  </a:lnTo>
                  <a:lnTo>
                    <a:pt x="203" y="284"/>
                  </a:lnTo>
                  <a:lnTo>
                    <a:pt x="209" y="279"/>
                  </a:lnTo>
                  <a:lnTo>
                    <a:pt x="220" y="269"/>
                  </a:lnTo>
                  <a:lnTo>
                    <a:pt x="228" y="256"/>
                  </a:lnTo>
                  <a:lnTo>
                    <a:pt x="231" y="249"/>
                  </a:lnTo>
                  <a:lnTo>
                    <a:pt x="236" y="244"/>
                  </a:lnTo>
                  <a:lnTo>
                    <a:pt x="242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8" y="173"/>
                  </a:lnTo>
                  <a:lnTo>
                    <a:pt x="260" y="158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3" y="112"/>
                  </a:lnTo>
                  <a:lnTo>
                    <a:pt x="249" y="98"/>
                  </a:lnTo>
                  <a:lnTo>
                    <a:pt x="236" y="71"/>
                  </a:lnTo>
                  <a:lnTo>
                    <a:pt x="228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6"/>
                  </a:lnTo>
                  <a:lnTo>
                    <a:pt x="19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19" y="244"/>
                  </a:lnTo>
                  <a:lnTo>
                    <a:pt x="27" y="256"/>
                  </a:lnTo>
                  <a:lnTo>
                    <a:pt x="37" y="269"/>
                  </a:lnTo>
                  <a:lnTo>
                    <a:pt x="45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1" name="Freeform 189"/>
            <p:cNvSpPr>
              <a:spLocks/>
            </p:cNvSpPr>
            <p:nvPr/>
          </p:nvSpPr>
          <p:spPr bwMode="auto">
            <a:xfrm>
              <a:off x="3917950" y="2478088"/>
              <a:ext cx="58738" cy="73025"/>
            </a:xfrm>
            <a:custGeom>
              <a:avLst/>
              <a:gdLst>
                <a:gd name="T0" fmla="*/ 6737021 w 260"/>
                <a:gd name="T1" fmla="*/ 16822095 h 316"/>
                <a:gd name="T2" fmla="*/ 7247364 w 260"/>
                <a:gd name="T3" fmla="*/ 16822095 h 316"/>
                <a:gd name="T4" fmla="*/ 9135791 w 260"/>
                <a:gd name="T5" fmla="*/ 16234660 h 316"/>
                <a:gd name="T6" fmla="*/ 9441907 w 260"/>
                <a:gd name="T7" fmla="*/ 15860754 h 316"/>
                <a:gd name="T8" fmla="*/ 9492964 w 260"/>
                <a:gd name="T9" fmla="*/ 15807372 h 316"/>
                <a:gd name="T10" fmla="*/ 10156477 w 260"/>
                <a:gd name="T11" fmla="*/ 15433696 h 316"/>
                <a:gd name="T12" fmla="*/ 10666819 w 260"/>
                <a:gd name="T13" fmla="*/ 14899640 h 316"/>
                <a:gd name="T14" fmla="*/ 11636674 w 260"/>
                <a:gd name="T15" fmla="*/ 13617774 h 316"/>
                <a:gd name="T16" fmla="*/ 12044903 w 260"/>
                <a:gd name="T17" fmla="*/ 12976957 h 316"/>
                <a:gd name="T18" fmla="*/ 12708416 w 260"/>
                <a:gd name="T19" fmla="*/ 11588558 h 316"/>
                <a:gd name="T20" fmla="*/ 12912643 w 260"/>
                <a:gd name="T21" fmla="*/ 10573835 h 316"/>
                <a:gd name="T22" fmla="*/ 12912643 w 260"/>
                <a:gd name="T23" fmla="*/ 10413688 h 316"/>
                <a:gd name="T24" fmla="*/ 13065588 w 260"/>
                <a:gd name="T25" fmla="*/ 10039782 h 316"/>
                <a:gd name="T26" fmla="*/ 13269815 w 260"/>
                <a:gd name="T27" fmla="*/ 8437854 h 316"/>
                <a:gd name="T28" fmla="*/ 13065588 w 260"/>
                <a:gd name="T29" fmla="*/ 6728929 h 316"/>
                <a:gd name="T30" fmla="*/ 12708416 w 260"/>
                <a:gd name="T31" fmla="*/ 5180153 h 316"/>
                <a:gd name="T32" fmla="*/ 11636674 w 260"/>
                <a:gd name="T33" fmla="*/ 3043941 h 316"/>
                <a:gd name="T34" fmla="*/ 10666819 w 260"/>
                <a:gd name="T35" fmla="*/ 1762306 h 316"/>
                <a:gd name="T36" fmla="*/ 9595077 w 260"/>
                <a:gd name="T37" fmla="*/ 854346 h 316"/>
                <a:gd name="T38" fmla="*/ 7910879 w 260"/>
                <a:gd name="T39" fmla="*/ 106764 h 316"/>
                <a:gd name="T40" fmla="*/ 6634908 w 260"/>
                <a:gd name="T41" fmla="*/ 0 h 316"/>
                <a:gd name="T42" fmla="*/ 4031912 w 260"/>
                <a:gd name="T43" fmla="*/ 587435 h 316"/>
                <a:gd name="T44" fmla="*/ 1888427 w 260"/>
                <a:gd name="T45" fmla="*/ 2403123 h 316"/>
                <a:gd name="T46" fmla="*/ 459286 w 260"/>
                <a:gd name="T47" fmla="*/ 5180153 h 316"/>
                <a:gd name="T48" fmla="*/ 0 w 260"/>
                <a:gd name="T49" fmla="*/ 8437854 h 316"/>
                <a:gd name="T50" fmla="*/ 102114 w 260"/>
                <a:gd name="T51" fmla="*/ 10039782 h 316"/>
                <a:gd name="T52" fmla="*/ 459286 w 260"/>
                <a:gd name="T53" fmla="*/ 11588558 h 316"/>
                <a:gd name="T54" fmla="*/ 1020686 w 260"/>
                <a:gd name="T55" fmla="*/ 12976957 h 316"/>
                <a:gd name="T56" fmla="*/ 1888427 w 260"/>
                <a:gd name="T57" fmla="*/ 14312205 h 316"/>
                <a:gd name="T58" fmla="*/ 2858055 w 260"/>
                <a:gd name="T59" fmla="*/ 15433696 h 316"/>
                <a:gd name="T60" fmla="*/ 5256824 w 260"/>
                <a:gd name="T61" fmla="*/ 16715331 h 316"/>
                <a:gd name="T62" fmla="*/ 6634908 w 260"/>
                <a:gd name="T63" fmla="*/ 16875477 h 31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60"/>
                <a:gd name="T97" fmla="*/ 0 h 316"/>
                <a:gd name="T98" fmla="*/ 260 w 260"/>
                <a:gd name="T99" fmla="*/ 316 h 31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60" h="316">
                  <a:moveTo>
                    <a:pt x="130" y="316"/>
                  </a:moveTo>
                  <a:lnTo>
                    <a:pt x="132" y="315"/>
                  </a:lnTo>
                  <a:lnTo>
                    <a:pt x="135" y="315"/>
                  </a:lnTo>
                  <a:lnTo>
                    <a:pt x="142" y="315"/>
                  </a:lnTo>
                  <a:lnTo>
                    <a:pt x="155" y="313"/>
                  </a:lnTo>
                  <a:lnTo>
                    <a:pt x="179" y="304"/>
                  </a:lnTo>
                  <a:lnTo>
                    <a:pt x="183" y="300"/>
                  </a:lnTo>
                  <a:lnTo>
                    <a:pt x="185" y="297"/>
                  </a:lnTo>
                  <a:lnTo>
                    <a:pt x="185" y="296"/>
                  </a:lnTo>
                  <a:lnTo>
                    <a:pt x="186" y="296"/>
                  </a:lnTo>
                  <a:lnTo>
                    <a:pt x="188" y="296"/>
                  </a:lnTo>
                  <a:lnTo>
                    <a:pt x="199" y="289"/>
                  </a:lnTo>
                  <a:lnTo>
                    <a:pt x="203" y="283"/>
                  </a:lnTo>
                  <a:lnTo>
                    <a:pt x="209" y="279"/>
                  </a:lnTo>
                  <a:lnTo>
                    <a:pt x="220" y="268"/>
                  </a:lnTo>
                  <a:lnTo>
                    <a:pt x="228" y="255"/>
                  </a:lnTo>
                  <a:lnTo>
                    <a:pt x="232" y="249"/>
                  </a:lnTo>
                  <a:lnTo>
                    <a:pt x="236" y="243"/>
                  </a:lnTo>
                  <a:lnTo>
                    <a:pt x="242" y="230"/>
                  </a:lnTo>
                  <a:lnTo>
                    <a:pt x="249" y="217"/>
                  </a:lnTo>
                  <a:lnTo>
                    <a:pt x="253" y="202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8"/>
                  </a:lnTo>
                  <a:lnTo>
                    <a:pt x="259" y="173"/>
                  </a:lnTo>
                  <a:lnTo>
                    <a:pt x="260" y="158"/>
                  </a:lnTo>
                  <a:lnTo>
                    <a:pt x="259" y="142"/>
                  </a:lnTo>
                  <a:lnTo>
                    <a:pt x="256" y="126"/>
                  </a:lnTo>
                  <a:lnTo>
                    <a:pt x="253" y="111"/>
                  </a:lnTo>
                  <a:lnTo>
                    <a:pt x="249" y="97"/>
                  </a:lnTo>
                  <a:lnTo>
                    <a:pt x="236" y="70"/>
                  </a:lnTo>
                  <a:lnTo>
                    <a:pt x="228" y="57"/>
                  </a:lnTo>
                  <a:lnTo>
                    <a:pt x="220" y="45"/>
                  </a:lnTo>
                  <a:lnTo>
                    <a:pt x="209" y="33"/>
                  </a:lnTo>
                  <a:lnTo>
                    <a:pt x="199" y="25"/>
                  </a:lnTo>
                  <a:lnTo>
                    <a:pt x="188" y="16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79" y="11"/>
                  </a:lnTo>
                  <a:lnTo>
                    <a:pt x="56" y="25"/>
                  </a:lnTo>
                  <a:lnTo>
                    <a:pt x="37" y="45"/>
                  </a:lnTo>
                  <a:lnTo>
                    <a:pt x="20" y="70"/>
                  </a:lnTo>
                  <a:lnTo>
                    <a:pt x="9" y="97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0" y="173"/>
                  </a:lnTo>
                  <a:lnTo>
                    <a:pt x="2" y="188"/>
                  </a:lnTo>
                  <a:lnTo>
                    <a:pt x="4" y="202"/>
                  </a:lnTo>
                  <a:lnTo>
                    <a:pt x="9" y="217"/>
                  </a:lnTo>
                  <a:lnTo>
                    <a:pt x="13" y="230"/>
                  </a:lnTo>
                  <a:lnTo>
                    <a:pt x="20" y="243"/>
                  </a:lnTo>
                  <a:lnTo>
                    <a:pt x="27" y="255"/>
                  </a:lnTo>
                  <a:lnTo>
                    <a:pt x="37" y="268"/>
                  </a:lnTo>
                  <a:lnTo>
                    <a:pt x="46" y="279"/>
                  </a:lnTo>
                  <a:lnTo>
                    <a:pt x="56" y="289"/>
                  </a:lnTo>
                  <a:lnTo>
                    <a:pt x="79" y="304"/>
                  </a:lnTo>
                  <a:lnTo>
                    <a:pt x="103" y="313"/>
                  </a:lnTo>
                  <a:lnTo>
                    <a:pt x="116" y="315"/>
                  </a:lnTo>
                  <a:lnTo>
                    <a:pt x="130" y="316"/>
                  </a:lnTo>
                  <a:close/>
                </a:path>
              </a:pathLst>
            </a:custGeom>
            <a:solidFill>
              <a:srgbClr val="00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2" name="Line 190"/>
            <p:cNvSpPr>
              <a:spLocks noChangeShapeType="1"/>
            </p:cNvSpPr>
            <p:nvPr/>
          </p:nvSpPr>
          <p:spPr bwMode="auto">
            <a:xfrm>
              <a:off x="3833813" y="25431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3" name="Freeform 191"/>
            <p:cNvSpPr>
              <a:spLocks/>
            </p:cNvSpPr>
            <p:nvPr/>
          </p:nvSpPr>
          <p:spPr bwMode="auto">
            <a:xfrm>
              <a:off x="3890963" y="2543175"/>
              <a:ext cx="0" cy="101600"/>
            </a:xfrm>
            <a:custGeom>
              <a:avLst/>
              <a:gdLst>
                <a:gd name="T0" fmla="*/ 0 h 449"/>
                <a:gd name="T1" fmla="*/ 8806843 h 449"/>
                <a:gd name="T2" fmla="*/ 22990112 h 449"/>
                <a:gd name="T3" fmla="*/ 0 60000 65536"/>
                <a:gd name="T4" fmla="*/ 0 60000 65536"/>
                <a:gd name="T5" fmla="*/ 0 60000 65536"/>
                <a:gd name="T6" fmla="*/ 0 h 449"/>
                <a:gd name="T7" fmla="*/ 449 h 449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49">
                  <a:moveTo>
                    <a:pt x="0" y="0"/>
                  </a:moveTo>
                  <a:lnTo>
                    <a:pt x="0" y="172"/>
                  </a:lnTo>
                  <a:lnTo>
                    <a:pt x="0" y="449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4" name="Line 192"/>
            <p:cNvSpPr>
              <a:spLocks noChangeShapeType="1"/>
            </p:cNvSpPr>
            <p:nvPr/>
          </p:nvSpPr>
          <p:spPr bwMode="auto">
            <a:xfrm flipH="1">
              <a:off x="3833813" y="2644775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5" name="Line 193"/>
            <p:cNvSpPr>
              <a:spLocks noChangeShapeType="1"/>
            </p:cNvSpPr>
            <p:nvPr/>
          </p:nvSpPr>
          <p:spPr bwMode="auto">
            <a:xfrm>
              <a:off x="3890963" y="2644775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6" name="Line 194"/>
            <p:cNvSpPr>
              <a:spLocks noChangeShapeType="1"/>
            </p:cNvSpPr>
            <p:nvPr/>
          </p:nvSpPr>
          <p:spPr bwMode="auto">
            <a:xfrm>
              <a:off x="3890963" y="2543175"/>
              <a:ext cx="55562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7" name="Line 195"/>
            <p:cNvSpPr>
              <a:spLocks noChangeShapeType="1"/>
            </p:cNvSpPr>
            <p:nvPr/>
          </p:nvSpPr>
          <p:spPr bwMode="auto">
            <a:xfrm>
              <a:off x="1582738" y="2674938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8" name="Line 196"/>
            <p:cNvSpPr>
              <a:spLocks noChangeShapeType="1"/>
            </p:cNvSpPr>
            <p:nvPr/>
          </p:nvSpPr>
          <p:spPr bwMode="auto">
            <a:xfrm>
              <a:off x="2973388" y="257016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39" name="Line 197"/>
            <p:cNvSpPr>
              <a:spLocks noChangeShapeType="1"/>
            </p:cNvSpPr>
            <p:nvPr/>
          </p:nvSpPr>
          <p:spPr bwMode="auto">
            <a:xfrm>
              <a:off x="2916238" y="267176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0" name="Line 198"/>
            <p:cNvSpPr>
              <a:spLocks noChangeShapeType="1"/>
            </p:cNvSpPr>
            <p:nvPr/>
          </p:nvSpPr>
          <p:spPr bwMode="auto">
            <a:xfrm>
              <a:off x="2916238" y="257016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1" name="Freeform 199"/>
            <p:cNvSpPr>
              <a:spLocks/>
            </p:cNvSpPr>
            <p:nvPr/>
          </p:nvSpPr>
          <p:spPr bwMode="auto">
            <a:xfrm>
              <a:off x="2973388" y="2570163"/>
              <a:ext cx="0" cy="101600"/>
            </a:xfrm>
            <a:custGeom>
              <a:avLst/>
              <a:gdLst>
                <a:gd name="T0" fmla="*/ 0 h 450"/>
                <a:gd name="T1" fmla="*/ 10297048 h 450"/>
                <a:gd name="T2" fmla="*/ 22939023 h 450"/>
                <a:gd name="T3" fmla="*/ 0 60000 65536"/>
                <a:gd name="T4" fmla="*/ 0 60000 65536"/>
                <a:gd name="T5" fmla="*/ 0 60000 65536"/>
                <a:gd name="T6" fmla="*/ 0 h 450"/>
                <a:gd name="T7" fmla="*/ 450 h 450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50">
                  <a:moveTo>
                    <a:pt x="0" y="0"/>
                  </a:moveTo>
                  <a:lnTo>
                    <a:pt x="0" y="202"/>
                  </a:lnTo>
                  <a:lnTo>
                    <a:pt x="0" y="45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2" name="Line 200"/>
            <p:cNvSpPr>
              <a:spLocks noChangeShapeType="1"/>
            </p:cNvSpPr>
            <p:nvPr/>
          </p:nvSpPr>
          <p:spPr bwMode="auto">
            <a:xfrm flipH="1">
              <a:off x="2973388" y="2671763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3" name="Freeform 201"/>
            <p:cNvSpPr>
              <a:spLocks/>
            </p:cNvSpPr>
            <p:nvPr/>
          </p:nvSpPr>
          <p:spPr bwMode="auto">
            <a:xfrm>
              <a:off x="1525588" y="2776538"/>
              <a:ext cx="57150" cy="0"/>
            </a:xfrm>
            <a:custGeom>
              <a:avLst/>
              <a:gdLst>
                <a:gd name="T0" fmla="*/ 13012441 w 251"/>
                <a:gd name="T1" fmla="*/ 7724587 w 251"/>
                <a:gd name="T2" fmla="*/ 0 w 251"/>
                <a:gd name="T3" fmla="*/ 0 60000 65536"/>
                <a:gd name="T4" fmla="*/ 0 60000 65536"/>
                <a:gd name="T5" fmla="*/ 0 60000 65536"/>
                <a:gd name="T6" fmla="*/ 0 w 251"/>
                <a:gd name="T7" fmla="*/ 251 w 251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251">
                  <a:moveTo>
                    <a:pt x="251" y="0"/>
                  </a:moveTo>
                  <a:lnTo>
                    <a:pt x="14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4" name="Line 202"/>
            <p:cNvSpPr>
              <a:spLocks noChangeShapeType="1"/>
            </p:cNvSpPr>
            <p:nvPr/>
          </p:nvSpPr>
          <p:spPr bwMode="auto">
            <a:xfrm>
              <a:off x="1525588" y="2674938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5" name="Freeform 203"/>
            <p:cNvSpPr>
              <a:spLocks/>
            </p:cNvSpPr>
            <p:nvPr/>
          </p:nvSpPr>
          <p:spPr bwMode="auto">
            <a:xfrm>
              <a:off x="1582738" y="2674938"/>
              <a:ext cx="0" cy="101600"/>
            </a:xfrm>
            <a:custGeom>
              <a:avLst/>
              <a:gdLst>
                <a:gd name="T0" fmla="*/ 23041429 h 448"/>
                <a:gd name="T1" fmla="*/ 12497934 h 448"/>
                <a:gd name="T2" fmla="*/ 0 h 448"/>
                <a:gd name="T3" fmla="*/ 0 60000 65536"/>
                <a:gd name="T4" fmla="*/ 0 60000 65536"/>
                <a:gd name="T5" fmla="*/ 0 60000 65536"/>
                <a:gd name="T6" fmla="*/ 0 h 448"/>
                <a:gd name="T7" fmla="*/ 448 h 44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448">
                  <a:moveTo>
                    <a:pt x="0" y="448"/>
                  </a:moveTo>
                  <a:lnTo>
                    <a:pt x="0" y="243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6" name="Line 204"/>
            <p:cNvSpPr>
              <a:spLocks noChangeShapeType="1"/>
            </p:cNvSpPr>
            <p:nvPr/>
          </p:nvSpPr>
          <p:spPr bwMode="auto">
            <a:xfrm flipH="1">
              <a:off x="1582738" y="2776538"/>
              <a:ext cx="57150" cy="0"/>
            </a:xfrm>
            <a:prstGeom prst="line">
              <a:avLst/>
            </a:prstGeom>
            <a:noFill/>
            <a:ln w="7938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7" name="Freeform 205"/>
            <p:cNvSpPr>
              <a:spLocks/>
            </p:cNvSpPr>
            <p:nvPr/>
          </p:nvSpPr>
          <p:spPr bwMode="auto">
            <a:xfrm>
              <a:off x="1111250" y="2568575"/>
              <a:ext cx="2779713" cy="1898650"/>
            </a:xfrm>
            <a:custGeom>
              <a:avLst/>
              <a:gdLst>
                <a:gd name="T0" fmla="*/ 0 w 12254"/>
                <a:gd name="T1" fmla="*/ 430689497 h 8370"/>
                <a:gd name="T2" fmla="*/ 22126552 w 12254"/>
                <a:gd name="T3" fmla="*/ 383503870 h 8370"/>
                <a:gd name="T4" fmla="*/ 37409304 w 12254"/>
                <a:gd name="T5" fmla="*/ 287743903 h 8370"/>
                <a:gd name="T6" fmla="*/ 73583459 w 12254"/>
                <a:gd name="T7" fmla="*/ 102603979 h 8370"/>
                <a:gd name="T8" fmla="*/ 101678876 w 12254"/>
                <a:gd name="T9" fmla="*/ 46928178 h 8370"/>
                <a:gd name="T10" fmla="*/ 106927528 w 12254"/>
                <a:gd name="T11" fmla="*/ 36379674 h 8370"/>
                <a:gd name="T12" fmla="*/ 162037946 w 12254"/>
                <a:gd name="T13" fmla="*/ 11320444 h 8370"/>
                <a:gd name="T14" fmla="*/ 211488194 w 12254"/>
                <a:gd name="T15" fmla="*/ 6432044 h 8370"/>
                <a:gd name="T16" fmla="*/ 279823030 w 12254"/>
                <a:gd name="T17" fmla="*/ 10394257 h 8370"/>
                <a:gd name="T18" fmla="*/ 352634519 w 12254"/>
                <a:gd name="T19" fmla="*/ 4888399 h 8370"/>
                <a:gd name="T20" fmla="*/ 422513179 w 12254"/>
                <a:gd name="T21" fmla="*/ 10651493 h 8370"/>
                <a:gd name="T22" fmla="*/ 492597697 w 12254"/>
                <a:gd name="T23" fmla="*/ 0 h 8370"/>
                <a:gd name="T24" fmla="*/ 562115906 w 12254"/>
                <a:gd name="T25" fmla="*/ 10291272 h 8370"/>
                <a:gd name="T26" fmla="*/ 630553444 w 12254"/>
                <a:gd name="T27" fmla="*/ 2830054 h 83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254"/>
                <a:gd name="T43" fmla="*/ 0 h 8370"/>
                <a:gd name="T44" fmla="*/ 12254 w 12254"/>
                <a:gd name="T45" fmla="*/ 8370 h 837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254" h="8370">
                  <a:moveTo>
                    <a:pt x="0" y="8370"/>
                  </a:moveTo>
                  <a:lnTo>
                    <a:pt x="430" y="7453"/>
                  </a:lnTo>
                  <a:lnTo>
                    <a:pt x="727" y="5592"/>
                  </a:lnTo>
                  <a:lnTo>
                    <a:pt x="1430" y="1994"/>
                  </a:lnTo>
                  <a:lnTo>
                    <a:pt x="1976" y="912"/>
                  </a:lnTo>
                  <a:lnTo>
                    <a:pt x="2078" y="707"/>
                  </a:lnTo>
                  <a:lnTo>
                    <a:pt x="3149" y="220"/>
                  </a:lnTo>
                  <a:lnTo>
                    <a:pt x="4110" y="125"/>
                  </a:lnTo>
                  <a:lnTo>
                    <a:pt x="5438" y="202"/>
                  </a:lnTo>
                  <a:lnTo>
                    <a:pt x="6853" y="95"/>
                  </a:lnTo>
                  <a:lnTo>
                    <a:pt x="8211" y="207"/>
                  </a:lnTo>
                  <a:lnTo>
                    <a:pt x="9573" y="0"/>
                  </a:lnTo>
                  <a:lnTo>
                    <a:pt x="10924" y="200"/>
                  </a:lnTo>
                  <a:lnTo>
                    <a:pt x="12254" y="55"/>
                  </a:lnTo>
                </a:path>
              </a:pathLst>
            </a:custGeom>
            <a:noFill/>
            <a:ln w="19050" cmpd="sng">
              <a:solidFill>
                <a:srgbClr val="32329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8" name="Freeform 206"/>
            <p:cNvSpPr>
              <a:spLocks/>
            </p:cNvSpPr>
            <p:nvPr/>
          </p:nvSpPr>
          <p:spPr bwMode="auto">
            <a:xfrm>
              <a:off x="3860800" y="2544763"/>
              <a:ext cx="58738" cy="73025"/>
            </a:xfrm>
            <a:custGeom>
              <a:avLst/>
              <a:gdLst>
                <a:gd name="T0" fmla="*/ 11279276 w 260"/>
                <a:gd name="T1" fmla="*/ 14328102 h 317"/>
                <a:gd name="T2" fmla="*/ 11738787 w 260"/>
                <a:gd name="T3" fmla="*/ 13638166 h 317"/>
                <a:gd name="T4" fmla="*/ 11891732 w 260"/>
                <a:gd name="T5" fmla="*/ 13266821 h 317"/>
                <a:gd name="T6" fmla="*/ 12095959 w 260"/>
                <a:gd name="T7" fmla="*/ 13001443 h 317"/>
                <a:gd name="T8" fmla="*/ 12453131 w 260"/>
                <a:gd name="T9" fmla="*/ 12311507 h 317"/>
                <a:gd name="T10" fmla="*/ 12759473 w 260"/>
                <a:gd name="T11" fmla="*/ 11621571 h 317"/>
                <a:gd name="T12" fmla="*/ 12912643 w 260"/>
                <a:gd name="T13" fmla="*/ 10825668 h 317"/>
                <a:gd name="T14" fmla="*/ 12912643 w 260"/>
                <a:gd name="T15" fmla="*/ 10560290 h 317"/>
                <a:gd name="T16" fmla="*/ 12912643 w 260"/>
                <a:gd name="T17" fmla="*/ 10454093 h 317"/>
                <a:gd name="T18" fmla="*/ 12912643 w 260"/>
                <a:gd name="T19" fmla="*/ 10401109 h 317"/>
                <a:gd name="T20" fmla="*/ 13014531 w 260"/>
                <a:gd name="T21" fmla="*/ 10401109 h 317"/>
                <a:gd name="T22" fmla="*/ 13116645 w 260"/>
                <a:gd name="T23" fmla="*/ 10082748 h 317"/>
                <a:gd name="T24" fmla="*/ 13218758 w 260"/>
                <a:gd name="T25" fmla="*/ 9233631 h 317"/>
                <a:gd name="T26" fmla="*/ 13269815 w 260"/>
                <a:gd name="T27" fmla="*/ 8437728 h 317"/>
                <a:gd name="T28" fmla="*/ 13218758 w 260"/>
                <a:gd name="T29" fmla="*/ 7588611 h 317"/>
                <a:gd name="T30" fmla="*/ 13116645 w 260"/>
                <a:gd name="T31" fmla="*/ 6792476 h 317"/>
                <a:gd name="T32" fmla="*/ 12759473 w 260"/>
                <a:gd name="T33" fmla="*/ 5253653 h 317"/>
                <a:gd name="T34" fmla="*/ 12095959 w 260"/>
                <a:gd name="T35" fmla="*/ 3820797 h 317"/>
                <a:gd name="T36" fmla="*/ 11738787 w 260"/>
                <a:gd name="T37" fmla="*/ 3130860 h 317"/>
                <a:gd name="T38" fmla="*/ 11279276 w 260"/>
                <a:gd name="T39" fmla="*/ 2494138 h 317"/>
                <a:gd name="T40" fmla="*/ 10717876 w 260"/>
                <a:gd name="T41" fmla="*/ 1857415 h 317"/>
                <a:gd name="T42" fmla="*/ 10207534 w 260"/>
                <a:gd name="T43" fmla="*/ 1326659 h 317"/>
                <a:gd name="T44" fmla="*/ 9135791 w 260"/>
                <a:gd name="T45" fmla="*/ 583739 h 317"/>
                <a:gd name="T46" fmla="*/ 7910879 w 260"/>
                <a:gd name="T47" fmla="*/ 106197 h 317"/>
                <a:gd name="T48" fmla="*/ 7247364 w 260"/>
                <a:gd name="T49" fmla="*/ 0 h 317"/>
                <a:gd name="T50" fmla="*/ 6634908 w 260"/>
                <a:gd name="T51" fmla="*/ 0 h 317"/>
                <a:gd name="T52" fmla="*/ 5256824 w 260"/>
                <a:gd name="T53" fmla="*/ 106197 h 317"/>
                <a:gd name="T54" fmla="*/ 4082969 w 260"/>
                <a:gd name="T55" fmla="*/ 583739 h 317"/>
                <a:gd name="T56" fmla="*/ 2960169 w 260"/>
                <a:gd name="T57" fmla="*/ 1326659 h 317"/>
                <a:gd name="T58" fmla="*/ 1939484 w 260"/>
                <a:gd name="T59" fmla="*/ 2494138 h 317"/>
                <a:gd name="T60" fmla="*/ 1071743 w 260"/>
                <a:gd name="T61" fmla="*/ 3820797 h 317"/>
                <a:gd name="T62" fmla="*/ 459286 w 260"/>
                <a:gd name="T63" fmla="*/ 5253653 h 317"/>
                <a:gd name="T64" fmla="*/ 102114 w 260"/>
                <a:gd name="T65" fmla="*/ 6792476 h 317"/>
                <a:gd name="T66" fmla="*/ 0 w 260"/>
                <a:gd name="T67" fmla="*/ 8437728 h 317"/>
                <a:gd name="T68" fmla="*/ 0 w 260"/>
                <a:gd name="T69" fmla="*/ 9233631 h 317"/>
                <a:gd name="T70" fmla="*/ 102114 w 260"/>
                <a:gd name="T71" fmla="*/ 10082748 h 317"/>
                <a:gd name="T72" fmla="*/ 255284 w 260"/>
                <a:gd name="T73" fmla="*/ 10825668 h 317"/>
                <a:gd name="T74" fmla="*/ 459286 w 260"/>
                <a:gd name="T75" fmla="*/ 11621571 h 317"/>
                <a:gd name="T76" fmla="*/ 663513 w 260"/>
                <a:gd name="T77" fmla="*/ 12311507 h 317"/>
                <a:gd name="T78" fmla="*/ 1071743 w 260"/>
                <a:gd name="T79" fmla="*/ 13001443 h 317"/>
                <a:gd name="T80" fmla="*/ 1429140 w 260"/>
                <a:gd name="T81" fmla="*/ 13638166 h 317"/>
                <a:gd name="T82" fmla="*/ 1939484 w 260"/>
                <a:gd name="T83" fmla="*/ 14328102 h 317"/>
                <a:gd name="T84" fmla="*/ 2398769 w 260"/>
                <a:gd name="T85" fmla="*/ 14858858 h 317"/>
                <a:gd name="T86" fmla="*/ 2960169 w 260"/>
                <a:gd name="T87" fmla="*/ 15389387 h 317"/>
                <a:gd name="T88" fmla="*/ 4082969 w 260"/>
                <a:gd name="T89" fmla="*/ 16185520 h 317"/>
                <a:gd name="T90" fmla="*/ 5256824 w 260"/>
                <a:gd name="T91" fmla="*/ 16663062 h 317"/>
                <a:gd name="T92" fmla="*/ 5920338 w 260"/>
                <a:gd name="T93" fmla="*/ 16769259 h 317"/>
                <a:gd name="T94" fmla="*/ 6634908 w 260"/>
                <a:gd name="T95" fmla="*/ 16822242 h 317"/>
                <a:gd name="T96" fmla="*/ 6737021 w 260"/>
                <a:gd name="T97" fmla="*/ 16769259 h 317"/>
                <a:gd name="T98" fmla="*/ 6941023 w 260"/>
                <a:gd name="T99" fmla="*/ 16769259 h 317"/>
                <a:gd name="T100" fmla="*/ 7247364 w 260"/>
                <a:gd name="T101" fmla="*/ 16769259 h 317"/>
                <a:gd name="T102" fmla="*/ 7910879 w 260"/>
                <a:gd name="T103" fmla="*/ 16663062 h 317"/>
                <a:gd name="T104" fmla="*/ 9135791 w 260"/>
                <a:gd name="T105" fmla="*/ 16185520 h 317"/>
                <a:gd name="T106" fmla="*/ 10207534 w 260"/>
                <a:gd name="T107" fmla="*/ 15389387 h 317"/>
                <a:gd name="T108" fmla="*/ 10462818 w 260"/>
                <a:gd name="T109" fmla="*/ 15124009 h 317"/>
                <a:gd name="T110" fmla="*/ 10717876 w 260"/>
                <a:gd name="T111" fmla="*/ 14858858 h 317"/>
                <a:gd name="T112" fmla="*/ 11279276 w 260"/>
                <a:gd name="T113" fmla="*/ 14328102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49" name="Freeform 207"/>
            <p:cNvSpPr>
              <a:spLocks/>
            </p:cNvSpPr>
            <p:nvPr/>
          </p:nvSpPr>
          <p:spPr bwMode="auto">
            <a:xfrm>
              <a:off x="3559175" y="2578100"/>
              <a:ext cx="58738" cy="71438"/>
            </a:xfrm>
            <a:custGeom>
              <a:avLst/>
              <a:gdLst>
                <a:gd name="T0" fmla="*/ 11279276 w 260"/>
                <a:gd name="T1" fmla="*/ 13712038 h 317"/>
                <a:gd name="T2" fmla="*/ 11687730 w 260"/>
                <a:gd name="T3" fmla="*/ 13051969 h 317"/>
                <a:gd name="T4" fmla="*/ 11840675 w 260"/>
                <a:gd name="T5" fmla="*/ 12696357 h 317"/>
                <a:gd name="T6" fmla="*/ 12095959 w 260"/>
                <a:gd name="T7" fmla="*/ 12442380 h 317"/>
                <a:gd name="T8" fmla="*/ 12402075 w 260"/>
                <a:gd name="T9" fmla="*/ 11782311 h 317"/>
                <a:gd name="T10" fmla="*/ 12759473 w 260"/>
                <a:gd name="T11" fmla="*/ 11122017 h 317"/>
                <a:gd name="T12" fmla="*/ 12912643 w 260"/>
                <a:gd name="T13" fmla="*/ 10360312 h 317"/>
                <a:gd name="T14" fmla="*/ 12912643 w 260"/>
                <a:gd name="T15" fmla="*/ 10106336 h 317"/>
                <a:gd name="T16" fmla="*/ 12912643 w 260"/>
                <a:gd name="T17" fmla="*/ 10004700 h 317"/>
                <a:gd name="T18" fmla="*/ 12912643 w 260"/>
                <a:gd name="T19" fmla="*/ 9953995 h 317"/>
                <a:gd name="T20" fmla="*/ 12963474 w 260"/>
                <a:gd name="T21" fmla="*/ 9953995 h 317"/>
                <a:gd name="T22" fmla="*/ 13065588 w 260"/>
                <a:gd name="T23" fmla="*/ 9649313 h 317"/>
                <a:gd name="T24" fmla="*/ 13167701 w 260"/>
                <a:gd name="T25" fmla="*/ 8836678 h 317"/>
                <a:gd name="T26" fmla="*/ 13269815 w 260"/>
                <a:gd name="T27" fmla="*/ 8074973 h 317"/>
                <a:gd name="T28" fmla="*/ 13167701 w 260"/>
                <a:gd name="T29" fmla="*/ 7262336 h 317"/>
                <a:gd name="T30" fmla="*/ 13065588 w 260"/>
                <a:gd name="T31" fmla="*/ 6500632 h 317"/>
                <a:gd name="T32" fmla="*/ 12759473 w 260"/>
                <a:gd name="T33" fmla="*/ 5027703 h 317"/>
                <a:gd name="T34" fmla="*/ 12095959 w 260"/>
                <a:gd name="T35" fmla="*/ 3656634 h 317"/>
                <a:gd name="T36" fmla="*/ 11687730 w 260"/>
                <a:gd name="T37" fmla="*/ 2996339 h 317"/>
                <a:gd name="T38" fmla="*/ 11279276 w 260"/>
                <a:gd name="T39" fmla="*/ 2386976 h 317"/>
                <a:gd name="T40" fmla="*/ 10717876 w 260"/>
                <a:gd name="T41" fmla="*/ 1777386 h 317"/>
                <a:gd name="T42" fmla="*/ 10207534 w 260"/>
                <a:gd name="T43" fmla="*/ 1269658 h 317"/>
                <a:gd name="T44" fmla="*/ 9084735 w 260"/>
                <a:gd name="T45" fmla="*/ 558659 h 317"/>
                <a:gd name="T46" fmla="*/ 7910879 w 260"/>
                <a:gd name="T47" fmla="*/ 101636 h 317"/>
                <a:gd name="T48" fmla="*/ 7247364 w 260"/>
                <a:gd name="T49" fmla="*/ 0 h 317"/>
                <a:gd name="T50" fmla="*/ 6634908 w 260"/>
                <a:gd name="T51" fmla="*/ 0 h 317"/>
                <a:gd name="T52" fmla="*/ 5256824 w 260"/>
                <a:gd name="T53" fmla="*/ 101636 h 317"/>
                <a:gd name="T54" fmla="*/ 4082969 w 260"/>
                <a:gd name="T55" fmla="*/ 558659 h 317"/>
                <a:gd name="T56" fmla="*/ 2909112 w 260"/>
                <a:gd name="T57" fmla="*/ 1269658 h 317"/>
                <a:gd name="T58" fmla="*/ 1939484 w 260"/>
                <a:gd name="T59" fmla="*/ 2386976 h 317"/>
                <a:gd name="T60" fmla="*/ 1020686 w 260"/>
                <a:gd name="T61" fmla="*/ 3656634 h 317"/>
                <a:gd name="T62" fmla="*/ 459286 w 260"/>
                <a:gd name="T63" fmla="*/ 5027703 h 317"/>
                <a:gd name="T64" fmla="*/ 102114 w 260"/>
                <a:gd name="T65" fmla="*/ 6500632 h 317"/>
                <a:gd name="T66" fmla="*/ 0 w 260"/>
                <a:gd name="T67" fmla="*/ 8074973 h 317"/>
                <a:gd name="T68" fmla="*/ 0 w 260"/>
                <a:gd name="T69" fmla="*/ 8836678 h 317"/>
                <a:gd name="T70" fmla="*/ 102114 w 260"/>
                <a:gd name="T71" fmla="*/ 9649313 h 317"/>
                <a:gd name="T72" fmla="*/ 204227 w 260"/>
                <a:gd name="T73" fmla="*/ 10360312 h 317"/>
                <a:gd name="T74" fmla="*/ 459286 w 260"/>
                <a:gd name="T75" fmla="*/ 11122017 h 317"/>
                <a:gd name="T76" fmla="*/ 663513 w 260"/>
                <a:gd name="T77" fmla="*/ 11782311 h 317"/>
                <a:gd name="T78" fmla="*/ 1020686 w 260"/>
                <a:gd name="T79" fmla="*/ 12442380 h 317"/>
                <a:gd name="T80" fmla="*/ 1429140 w 260"/>
                <a:gd name="T81" fmla="*/ 13051969 h 317"/>
                <a:gd name="T82" fmla="*/ 1939484 w 260"/>
                <a:gd name="T83" fmla="*/ 13712038 h 317"/>
                <a:gd name="T84" fmla="*/ 2347712 w 260"/>
                <a:gd name="T85" fmla="*/ 14219991 h 317"/>
                <a:gd name="T86" fmla="*/ 2909112 w 260"/>
                <a:gd name="T87" fmla="*/ 14727719 h 317"/>
                <a:gd name="T88" fmla="*/ 4082969 w 260"/>
                <a:gd name="T89" fmla="*/ 15489652 h 317"/>
                <a:gd name="T90" fmla="*/ 5256824 w 260"/>
                <a:gd name="T91" fmla="*/ 15946675 h 317"/>
                <a:gd name="T92" fmla="*/ 5920338 w 260"/>
                <a:gd name="T93" fmla="*/ 16048311 h 317"/>
                <a:gd name="T94" fmla="*/ 6634908 w 260"/>
                <a:gd name="T95" fmla="*/ 16099016 h 317"/>
                <a:gd name="T96" fmla="*/ 6737021 w 260"/>
                <a:gd name="T97" fmla="*/ 16048311 h 317"/>
                <a:gd name="T98" fmla="*/ 6890192 w 260"/>
                <a:gd name="T99" fmla="*/ 16048311 h 317"/>
                <a:gd name="T100" fmla="*/ 7247364 w 260"/>
                <a:gd name="T101" fmla="*/ 16048311 h 317"/>
                <a:gd name="T102" fmla="*/ 7910879 w 260"/>
                <a:gd name="T103" fmla="*/ 15946675 h 317"/>
                <a:gd name="T104" fmla="*/ 9084735 w 260"/>
                <a:gd name="T105" fmla="*/ 15489652 h 317"/>
                <a:gd name="T106" fmla="*/ 10207534 w 260"/>
                <a:gd name="T107" fmla="*/ 14727719 h 317"/>
                <a:gd name="T108" fmla="*/ 10411761 w 260"/>
                <a:gd name="T109" fmla="*/ 14473968 h 317"/>
                <a:gd name="T110" fmla="*/ 10717876 w 260"/>
                <a:gd name="T111" fmla="*/ 14219991 h 317"/>
                <a:gd name="T112" fmla="*/ 11279276 w 260"/>
                <a:gd name="T113" fmla="*/ 13712038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4"/>
                  </a:lnTo>
                  <a:lnTo>
                    <a:pt x="260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0" name="Freeform 208"/>
            <p:cNvSpPr>
              <a:spLocks/>
            </p:cNvSpPr>
            <p:nvPr/>
          </p:nvSpPr>
          <p:spPr bwMode="auto">
            <a:xfrm>
              <a:off x="3252788" y="2533650"/>
              <a:ext cx="58737" cy="71438"/>
            </a:xfrm>
            <a:custGeom>
              <a:avLst/>
              <a:gdLst>
                <a:gd name="T0" fmla="*/ 11314695 w 259"/>
                <a:gd name="T1" fmla="*/ 13661333 h 317"/>
                <a:gd name="T2" fmla="*/ 11777560 w 259"/>
                <a:gd name="T3" fmla="*/ 13001038 h 317"/>
                <a:gd name="T4" fmla="*/ 11932000 w 259"/>
                <a:gd name="T5" fmla="*/ 12696357 h 317"/>
                <a:gd name="T6" fmla="*/ 12189173 w 259"/>
                <a:gd name="T7" fmla="*/ 12442380 h 317"/>
                <a:gd name="T8" fmla="*/ 12497598 w 259"/>
                <a:gd name="T9" fmla="*/ 11782311 h 317"/>
                <a:gd name="T10" fmla="*/ 12857731 w 259"/>
                <a:gd name="T11" fmla="*/ 11122017 h 317"/>
                <a:gd name="T12" fmla="*/ 13011944 w 259"/>
                <a:gd name="T13" fmla="*/ 10309382 h 317"/>
                <a:gd name="T14" fmla="*/ 13011944 w 259"/>
                <a:gd name="T15" fmla="*/ 10106336 h 317"/>
                <a:gd name="T16" fmla="*/ 13011944 w 259"/>
                <a:gd name="T17" fmla="*/ 10004700 h 317"/>
                <a:gd name="T18" fmla="*/ 13011944 w 259"/>
                <a:gd name="T19" fmla="*/ 9953995 h 317"/>
                <a:gd name="T20" fmla="*/ 13063424 w 259"/>
                <a:gd name="T21" fmla="*/ 9953995 h 317"/>
                <a:gd name="T22" fmla="*/ 13166383 w 259"/>
                <a:gd name="T23" fmla="*/ 9598382 h 317"/>
                <a:gd name="T24" fmla="*/ 13269116 w 259"/>
                <a:gd name="T25" fmla="*/ 8836678 h 317"/>
                <a:gd name="T26" fmla="*/ 13320596 w 259"/>
                <a:gd name="T27" fmla="*/ 8074973 h 317"/>
                <a:gd name="T28" fmla="*/ 13269116 w 259"/>
                <a:gd name="T29" fmla="*/ 7262336 h 317"/>
                <a:gd name="T30" fmla="*/ 13166383 w 259"/>
                <a:gd name="T31" fmla="*/ 6500632 h 317"/>
                <a:gd name="T32" fmla="*/ 12857731 w 259"/>
                <a:gd name="T33" fmla="*/ 4976997 h 317"/>
                <a:gd name="T34" fmla="*/ 12189173 w 259"/>
                <a:gd name="T35" fmla="*/ 3605703 h 317"/>
                <a:gd name="T36" fmla="*/ 11777560 w 259"/>
                <a:gd name="T37" fmla="*/ 2945634 h 317"/>
                <a:gd name="T38" fmla="*/ 11314695 w 259"/>
                <a:gd name="T39" fmla="*/ 2386976 h 317"/>
                <a:gd name="T40" fmla="*/ 10800576 w 259"/>
                <a:gd name="T41" fmla="*/ 1777386 h 317"/>
                <a:gd name="T42" fmla="*/ 10286231 w 259"/>
                <a:gd name="T43" fmla="*/ 1269658 h 317"/>
                <a:gd name="T44" fmla="*/ 9154807 w 259"/>
                <a:gd name="T45" fmla="*/ 558659 h 317"/>
                <a:gd name="T46" fmla="*/ 7920423 w 259"/>
                <a:gd name="T47" fmla="*/ 101636 h 317"/>
                <a:gd name="T48" fmla="*/ 7251863 w 259"/>
                <a:gd name="T49" fmla="*/ 0 h 317"/>
                <a:gd name="T50" fmla="*/ 6686038 w 259"/>
                <a:gd name="T51" fmla="*/ 0 h 317"/>
                <a:gd name="T52" fmla="*/ 5297442 w 259"/>
                <a:gd name="T53" fmla="*/ 101636 h 317"/>
                <a:gd name="T54" fmla="*/ 4114538 w 259"/>
                <a:gd name="T55" fmla="*/ 558659 h 317"/>
                <a:gd name="T56" fmla="*/ 2931633 w 259"/>
                <a:gd name="T57" fmla="*/ 1269658 h 317"/>
                <a:gd name="T58" fmla="*/ 1954423 w 259"/>
                <a:gd name="T59" fmla="*/ 2386976 h 317"/>
                <a:gd name="T60" fmla="*/ 1028691 w 259"/>
                <a:gd name="T61" fmla="*/ 3605703 h 317"/>
                <a:gd name="T62" fmla="*/ 411386 w 259"/>
                <a:gd name="T63" fmla="*/ 4976997 h 317"/>
                <a:gd name="T64" fmla="*/ 102960 w 259"/>
                <a:gd name="T65" fmla="*/ 6500632 h 317"/>
                <a:gd name="T66" fmla="*/ 0 w 259"/>
                <a:gd name="T67" fmla="*/ 8074973 h 317"/>
                <a:gd name="T68" fmla="*/ 0 w 259"/>
                <a:gd name="T69" fmla="*/ 8836678 h 317"/>
                <a:gd name="T70" fmla="*/ 102960 w 259"/>
                <a:gd name="T71" fmla="*/ 9598382 h 317"/>
                <a:gd name="T72" fmla="*/ 205693 w 259"/>
                <a:gd name="T73" fmla="*/ 10309382 h 317"/>
                <a:gd name="T74" fmla="*/ 411386 w 259"/>
                <a:gd name="T75" fmla="*/ 11122017 h 317"/>
                <a:gd name="T76" fmla="*/ 668559 w 259"/>
                <a:gd name="T77" fmla="*/ 11782311 h 317"/>
                <a:gd name="T78" fmla="*/ 1028691 w 259"/>
                <a:gd name="T79" fmla="*/ 12442380 h 317"/>
                <a:gd name="T80" fmla="*/ 1440077 w 259"/>
                <a:gd name="T81" fmla="*/ 13001038 h 317"/>
                <a:gd name="T82" fmla="*/ 1954423 w 259"/>
                <a:gd name="T83" fmla="*/ 13661333 h 317"/>
                <a:gd name="T84" fmla="*/ 2365808 w 259"/>
                <a:gd name="T85" fmla="*/ 14219991 h 317"/>
                <a:gd name="T86" fmla="*/ 2931633 w 259"/>
                <a:gd name="T87" fmla="*/ 14727719 h 317"/>
                <a:gd name="T88" fmla="*/ 4114538 w 259"/>
                <a:gd name="T89" fmla="*/ 15489652 h 317"/>
                <a:gd name="T90" fmla="*/ 5297442 w 259"/>
                <a:gd name="T91" fmla="*/ 15946675 h 317"/>
                <a:gd name="T92" fmla="*/ 5914520 w 259"/>
                <a:gd name="T93" fmla="*/ 16048311 h 317"/>
                <a:gd name="T94" fmla="*/ 6686038 w 259"/>
                <a:gd name="T95" fmla="*/ 16099016 h 317"/>
                <a:gd name="T96" fmla="*/ 6788771 w 259"/>
                <a:gd name="T97" fmla="*/ 16048311 h 317"/>
                <a:gd name="T98" fmla="*/ 6943211 w 259"/>
                <a:gd name="T99" fmla="*/ 16048311 h 317"/>
                <a:gd name="T100" fmla="*/ 7251863 w 259"/>
                <a:gd name="T101" fmla="*/ 16048311 h 317"/>
                <a:gd name="T102" fmla="*/ 7920423 w 259"/>
                <a:gd name="T103" fmla="*/ 15946675 h 317"/>
                <a:gd name="T104" fmla="*/ 9154807 w 259"/>
                <a:gd name="T105" fmla="*/ 15489652 h 317"/>
                <a:gd name="T106" fmla="*/ 10286231 w 259"/>
                <a:gd name="T107" fmla="*/ 14727719 h 317"/>
                <a:gd name="T108" fmla="*/ 10491924 w 259"/>
                <a:gd name="T109" fmla="*/ 14473968 h 317"/>
                <a:gd name="T110" fmla="*/ 10800576 w 259"/>
                <a:gd name="T111" fmla="*/ 14219991 h 317"/>
                <a:gd name="T112" fmla="*/ 11314695 w 259"/>
                <a:gd name="T113" fmla="*/ 13661333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5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1" name="Freeform 209"/>
            <p:cNvSpPr>
              <a:spLocks/>
            </p:cNvSpPr>
            <p:nvPr/>
          </p:nvSpPr>
          <p:spPr bwMode="auto">
            <a:xfrm>
              <a:off x="2944813" y="2579688"/>
              <a:ext cx="58737" cy="71437"/>
            </a:xfrm>
            <a:custGeom>
              <a:avLst/>
              <a:gdLst>
                <a:gd name="T0" fmla="*/ 11278858 w 260"/>
                <a:gd name="T1" fmla="*/ 13660916 h 317"/>
                <a:gd name="T2" fmla="*/ 11687306 w 260"/>
                <a:gd name="T3" fmla="*/ 13000631 h 317"/>
                <a:gd name="T4" fmla="*/ 11891304 w 260"/>
                <a:gd name="T5" fmla="*/ 12695954 h 317"/>
                <a:gd name="T6" fmla="*/ 12095528 w 260"/>
                <a:gd name="T7" fmla="*/ 12391276 h 317"/>
                <a:gd name="T8" fmla="*/ 12401638 w 260"/>
                <a:gd name="T9" fmla="*/ 11731216 h 317"/>
                <a:gd name="T10" fmla="*/ 12759029 w 260"/>
                <a:gd name="T11" fmla="*/ 11070931 h 317"/>
                <a:gd name="T12" fmla="*/ 12912197 w 260"/>
                <a:gd name="T13" fmla="*/ 10309238 h 317"/>
                <a:gd name="T14" fmla="*/ 12912197 w 260"/>
                <a:gd name="T15" fmla="*/ 10105969 h 317"/>
                <a:gd name="T16" fmla="*/ 12912197 w 260"/>
                <a:gd name="T17" fmla="*/ 10004560 h 317"/>
                <a:gd name="T18" fmla="*/ 12912197 w 260"/>
                <a:gd name="T19" fmla="*/ 9953630 h 317"/>
                <a:gd name="T20" fmla="*/ 12963253 w 260"/>
                <a:gd name="T21" fmla="*/ 9953630 h 317"/>
                <a:gd name="T22" fmla="*/ 13065139 w 260"/>
                <a:gd name="T23" fmla="*/ 9598248 h 317"/>
                <a:gd name="T24" fmla="*/ 13167251 w 260"/>
                <a:gd name="T25" fmla="*/ 8836329 h 317"/>
                <a:gd name="T26" fmla="*/ 13269363 w 260"/>
                <a:gd name="T27" fmla="*/ 8074635 h 317"/>
                <a:gd name="T28" fmla="*/ 13167251 w 260"/>
                <a:gd name="T29" fmla="*/ 7262235 h 317"/>
                <a:gd name="T30" fmla="*/ 13065139 w 260"/>
                <a:gd name="T31" fmla="*/ 6449611 h 317"/>
                <a:gd name="T32" fmla="*/ 12759029 w 260"/>
                <a:gd name="T33" fmla="*/ 4976928 h 317"/>
                <a:gd name="T34" fmla="*/ 12095528 w 260"/>
                <a:gd name="T35" fmla="*/ 3605652 h 317"/>
                <a:gd name="T36" fmla="*/ 11687306 w 260"/>
                <a:gd name="T37" fmla="*/ 2945368 h 317"/>
                <a:gd name="T38" fmla="*/ 11278858 w 260"/>
                <a:gd name="T39" fmla="*/ 2336012 h 317"/>
                <a:gd name="T40" fmla="*/ 10717468 w 260"/>
                <a:gd name="T41" fmla="*/ 1726657 h 317"/>
                <a:gd name="T42" fmla="*/ 10207134 w 260"/>
                <a:gd name="T43" fmla="*/ 1269641 h 317"/>
                <a:gd name="T44" fmla="*/ 9084354 w 260"/>
                <a:gd name="T45" fmla="*/ 558651 h 317"/>
                <a:gd name="T46" fmla="*/ 7910518 w 260"/>
                <a:gd name="T47" fmla="*/ 101634 h 317"/>
                <a:gd name="T48" fmla="*/ 7247015 w 260"/>
                <a:gd name="T49" fmla="*/ 0 h 317"/>
                <a:gd name="T50" fmla="*/ 6634795 w 260"/>
                <a:gd name="T51" fmla="*/ 0 h 317"/>
                <a:gd name="T52" fmla="*/ 5256735 w 260"/>
                <a:gd name="T53" fmla="*/ 101634 h 317"/>
                <a:gd name="T54" fmla="*/ 4082899 w 260"/>
                <a:gd name="T55" fmla="*/ 558651 h 317"/>
                <a:gd name="T56" fmla="*/ 2909062 w 260"/>
                <a:gd name="T57" fmla="*/ 1269641 h 317"/>
                <a:gd name="T58" fmla="*/ 1939451 w 260"/>
                <a:gd name="T59" fmla="*/ 2336012 h 317"/>
                <a:gd name="T60" fmla="*/ 1020668 w 260"/>
                <a:gd name="T61" fmla="*/ 3605652 h 317"/>
                <a:gd name="T62" fmla="*/ 459278 w 260"/>
                <a:gd name="T63" fmla="*/ 4976928 h 317"/>
                <a:gd name="T64" fmla="*/ 102112 w 260"/>
                <a:gd name="T65" fmla="*/ 6449611 h 317"/>
                <a:gd name="T66" fmla="*/ 0 w 260"/>
                <a:gd name="T67" fmla="*/ 8074635 h 317"/>
                <a:gd name="T68" fmla="*/ 0 w 260"/>
                <a:gd name="T69" fmla="*/ 8836329 h 317"/>
                <a:gd name="T70" fmla="*/ 102112 w 260"/>
                <a:gd name="T71" fmla="*/ 9598248 h 317"/>
                <a:gd name="T72" fmla="*/ 204224 w 260"/>
                <a:gd name="T73" fmla="*/ 10309238 h 317"/>
                <a:gd name="T74" fmla="*/ 459278 w 260"/>
                <a:gd name="T75" fmla="*/ 11070931 h 317"/>
                <a:gd name="T76" fmla="*/ 663502 w 260"/>
                <a:gd name="T77" fmla="*/ 11731216 h 317"/>
                <a:gd name="T78" fmla="*/ 1020668 w 260"/>
                <a:gd name="T79" fmla="*/ 12391276 h 317"/>
                <a:gd name="T80" fmla="*/ 1429116 w 260"/>
                <a:gd name="T81" fmla="*/ 13000631 h 317"/>
                <a:gd name="T82" fmla="*/ 1939451 w 260"/>
                <a:gd name="T83" fmla="*/ 13660916 h 317"/>
                <a:gd name="T84" fmla="*/ 2347672 w 260"/>
                <a:gd name="T85" fmla="*/ 14219567 h 317"/>
                <a:gd name="T86" fmla="*/ 2909062 w 260"/>
                <a:gd name="T87" fmla="*/ 14727288 h 317"/>
                <a:gd name="T88" fmla="*/ 4082899 w 260"/>
                <a:gd name="T89" fmla="*/ 15489210 h 317"/>
                <a:gd name="T90" fmla="*/ 5256735 w 260"/>
                <a:gd name="T91" fmla="*/ 15895522 h 317"/>
                <a:gd name="T92" fmla="*/ 5920237 w 260"/>
                <a:gd name="T93" fmla="*/ 16047861 h 317"/>
                <a:gd name="T94" fmla="*/ 6634795 w 260"/>
                <a:gd name="T95" fmla="*/ 16098565 h 317"/>
                <a:gd name="T96" fmla="*/ 6736681 w 260"/>
                <a:gd name="T97" fmla="*/ 16047861 h 317"/>
                <a:gd name="T98" fmla="*/ 6889849 w 260"/>
                <a:gd name="T99" fmla="*/ 16047861 h 317"/>
                <a:gd name="T100" fmla="*/ 7247015 w 260"/>
                <a:gd name="T101" fmla="*/ 16047861 h 317"/>
                <a:gd name="T102" fmla="*/ 7910518 w 260"/>
                <a:gd name="T103" fmla="*/ 15895522 h 317"/>
                <a:gd name="T104" fmla="*/ 9084354 w 260"/>
                <a:gd name="T105" fmla="*/ 15489210 h 317"/>
                <a:gd name="T106" fmla="*/ 10207134 w 260"/>
                <a:gd name="T107" fmla="*/ 14727288 h 317"/>
                <a:gd name="T108" fmla="*/ 10411358 w 260"/>
                <a:gd name="T109" fmla="*/ 14422610 h 317"/>
                <a:gd name="T110" fmla="*/ 10717468 w 260"/>
                <a:gd name="T111" fmla="*/ 14219567 h 317"/>
                <a:gd name="T112" fmla="*/ 11278858 w 260"/>
                <a:gd name="T113" fmla="*/ 13660916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29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60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9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2" name="Freeform 210"/>
            <p:cNvSpPr>
              <a:spLocks/>
            </p:cNvSpPr>
            <p:nvPr/>
          </p:nvSpPr>
          <p:spPr bwMode="auto">
            <a:xfrm>
              <a:off x="2635250" y="2554288"/>
              <a:ext cx="60325" cy="71437"/>
            </a:xfrm>
            <a:custGeom>
              <a:avLst/>
              <a:gdLst>
                <a:gd name="T0" fmla="*/ 11897016 w 260"/>
                <a:gd name="T1" fmla="*/ 13711621 h 317"/>
                <a:gd name="T2" fmla="*/ 12381472 w 260"/>
                <a:gd name="T3" fmla="*/ 13051561 h 317"/>
                <a:gd name="T4" fmla="*/ 12542957 w 260"/>
                <a:gd name="T5" fmla="*/ 12695954 h 317"/>
                <a:gd name="T6" fmla="*/ 12758503 w 260"/>
                <a:gd name="T7" fmla="*/ 12442206 h 317"/>
                <a:gd name="T8" fmla="*/ 13135302 w 260"/>
                <a:gd name="T9" fmla="*/ 11781921 h 317"/>
                <a:gd name="T10" fmla="*/ 13458273 w 260"/>
                <a:gd name="T11" fmla="*/ 11121636 h 317"/>
                <a:gd name="T12" fmla="*/ 13619758 w 260"/>
                <a:gd name="T13" fmla="*/ 10359942 h 317"/>
                <a:gd name="T14" fmla="*/ 13619758 w 260"/>
                <a:gd name="T15" fmla="*/ 10105969 h 317"/>
                <a:gd name="T16" fmla="*/ 13619758 w 260"/>
                <a:gd name="T17" fmla="*/ 10004560 h 317"/>
                <a:gd name="T18" fmla="*/ 13619758 w 260"/>
                <a:gd name="T19" fmla="*/ 9953630 h 317"/>
                <a:gd name="T20" fmla="*/ 13727415 w 260"/>
                <a:gd name="T21" fmla="*/ 9953630 h 317"/>
                <a:gd name="T22" fmla="*/ 13835072 w 260"/>
                <a:gd name="T23" fmla="*/ 9648953 h 317"/>
                <a:gd name="T24" fmla="*/ 13942729 w 260"/>
                <a:gd name="T25" fmla="*/ 8836329 h 317"/>
                <a:gd name="T26" fmla="*/ 13996557 w 260"/>
                <a:gd name="T27" fmla="*/ 8074635 h 317"/>
                <a:gd name="T28" fmla="*/ 13942729 w 260"/>
                <a:gd name="T29" fmla="*/ 7262235 h 317"/>
                <a:gd name="T30" fmla="*/ 13835072 w 260"/>
                <a:gd name="T31" fmla="*/ 6500316 h 317"/>
                <a:gd name="T32" fmla="*/ 13458273 w 260"/>
                <a:gd name="T33" fmla="*/ 5027632 h 317"/>
                <a:gd name="T34" fmla="*/ 12758503 w 260"/>
                <a:gd name="T35" fmla="*/ 3656357 h 317"/>
                <a:gd name="T36" fmla="*/ 12381472 w 260"/>
                <a:gd name="T37" fmla="*/ 2996297 h 317"/>
                <a:gd name="T38" fmla="*/ 11897016 w 260"/>
                <a:gd name="T39" fmla="*/ 2386942 h 317"/>
                <a:gd name="T40" fmla="*/ 11304903 w 260"/>
                <a:gd name="T41" fmla="*/ 1777361 h 317"/>
                <a:gd name="T42" fmla="*/ 10766619 w 260"/>
                <a:gd name="T43" fmla="*/ 1269641 h 317"/>
                <a:gd name="T44" fmla="*/ 9635990 w 260"/>
                <a:gd name="T45" fmla="*/ 558651 h 317"/>
                <a:gd name="T46" fmla="*/ 8344107 w 260"/>
                <a:gd name="T47" fmla="*/ 101634 h 317"/>
                <a:gd name="T48" fmla="*/ 7644338 w 260"/>
                <a:gd name="T49" fmla="*/ 0 h 317"/>
                <a:gd name="T50" fmla="*/ 6998395 w 260"/>
                <a:gd name="T51" fmla="*/ 0 h 317"/>
                <a:gd name="T52" fmla="*/ 5544795 w 260"/>
                <a:gd name="T53" fmla="*/ 101634 h 317"/>
                <a:gd name="T54" fmla="*/ 4306741 w 260"/>
                <a:gd name="T55" fmla="*/ 558651 h 317"/>
                <a:gd name="T56" fmla="*/ 3122282 w 260"/>
                <a:gd name="T57" fmla="*/ 1269641 h 317"/>
                <a:gd name="T58" fmla="*/ 2045714 w 260"/>
                <a:gd name="T59" fmla="*/ 2386942 h 317"/>
                <a:gd name="T60" fmla="*/ 1130398 w 260"/>
                <a:gd name="T61" fmla="*/ 3656357 h 317"/>
                <a:gd name="T62" fmla="*/ 484456 w 260"/>
                <a:gd name="T63" fmla="*/ 5027632 h 317"/>
                <a:gd name="T64" fmla="*/ 107657 w 260"/>
                <a:gd name="T65" fmla="*/ 6500316 h 317"/>
                <a:gd name="T66" fmla="*/ 0 w 260"/>
                <a:gd name="T67" fmla="*/ 8074635 h 317"/>
                <a:gd name="T68" fmla="*/ 0 w 260"/>
                <a:gd name="T69" fmla="*/ 8836329 h 317"/>
                <a:gd name="T70" fmla="*/ 107657 w 260"/>
                <a:gd name="T71" fmla="*/ 9648953 h 317"/>
                <a:gd name="T72" fmla="*/ 269142 w 260"/>
                <a:gd name="T73" fmla="*/ 10359942 h 317"/>
                <a:gd name="T74" fmla="*/ 484456 w 260"/>
                <a:gd name="T75" fmla="*/ 11121636 h 317"/>
                <a:gd name="T76" fmla="*/ 699770 w 260"/>
                <a:gd name="T77" fmla="*/ 11781921 h 317"/>
                <a:gd name="T78" fmla="*/ 1130398 w 260"/>
                <a:gd name="T79" fmla="*/ 12442206 h 317"/>
                <a:gd name="T80" fmla="*/ 1507429 w 260"/>
                <a:gd name="T81" fmla="*/ 13051561 h 317"/>
                <a:gd name="T82" fmla="*/ 2045714 w 260"/>
                <a:gd name="T83" fmla="*/ 13711621 h 317"/>
                <a:gd name="T84" fmla="*/ 2530169 w 260"/>
                <a:gd name="T85" fmla="*/ 14219567 h 317"/>
                <a:gd name="T86" fmla="*/ 3122282 w 260"/>
                <a:gd name="T87" fmla="*/ 14727288 h 317"/>
                <a:gd name="T88" fmla="*/ 4306741 w 260"/>
                <a:gd name="T89" fmla="*/ 15489210 h 317"/>
                <a:gd name="T90" fmla="*/ 5544795 w 260"/>
                <a:gd name="T91" fmla="*/ 15946227 h 317"/>
                <a:gd name="T92" fmla="*/ 6244564 w 260"/>
                <a:gd name="T93" fmla="*/ 16047861 h 317"/>
                <a:gd name="T94" fmla="*/ 6998395 w 260"/>
                <a:gd name="T95" fmla="*/ 16098565 h 317"/>
                <a:gd name="T96" fmla="*/ 7106051 w 260"/>
                <a:gd name="T97" fmla="*/ 16047861 h 317"/>
                <a:gd name="T98" fmla="*/ 7321365 w 260"/>
                <a:gd name="T99" fmla="*/ 16047861 h 317"/>
                <a:gd name="T100" fmla="*/ 7644338 w 260"/>
                <a:gd name="T101" fmla="*/ 16047861 h 317"/>
                <a:gd name="T102" fmla="*/ 8344107 w 260"/>
                <a:gd name="T103" fmla="*/ 15946227 h 317"/>
                <a:gd name="T104" fmla="*/ 9635990 w 260"/>
                <a:gd name="T105" fmla="*/ 15489210 h 317"/>
                <a:gd name="T106" fmla="*/ 10766619 w 260"/>
                <a:gd name="T107" fmla="*/ 14727288 h 317"/>
                <a:gd name="T108" fmla="*/ 11035761 w 260"/>
                <a:gd name="T109" fmla="*/ 14473540 h 317"/>
                <a:gd name="T110" fmla="*/ 11304903 w 260"/>
                <a:gd name="T111" fmla="*/ 14219567 h 317"/>
                <a:gd name="T112" fmla="*/ 11897016 w 260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3" name="Freeform 211"/>
            <p:cNvSpPr>
              <a:spLocks/>
            </p:cNvSpPr>
            <p:nvPr/>
          </p:nvSpPr>
          <p:spPr bwMode="auto">
            <a:xfrm>
              <a:off x="2314575" y="2578100"/>
              <a:ext cx="60325" cy="73025"/>
            </a:xfrm>
            <a:custGeom>
              <a:avLst/>
              <a:gdLst>
                <a:gd name="T0" fmla="*/ 11897016 w 260"/>
                <a:gd name="T1" fmla="*/ 14328102 h 317"/>
                <a:gd name="T2" fmla="*/ 12381472 w 260"/>
                <a:gd name="T3" fmla="*/ 13638166 h 317"/>
                <a:gd name="T4" fmla="*/ 12542957 w 260"/>
                <a:gd name="T5" fmla="*/ 13266821 h 317"/>
                <a:gd name="T6" fmla="*/ 12758503 w 260"/>
                <a:gd name="T7" fmla="*/ 13001443 h 317"/>
                <a:gd name="T8" fmla="*/ 13135302 w 260"/>
                <a:gd name="T9" fmla="*/ 12311507 h 317"/>
                <a:gd name="T10" fmla="*/ 13458273 w 260"/>
                <a:gd name="T11" fmla="*/ 11621571 h 317"/>
                <a:gd name="T12" fmla="*/ 13673587 w 260"/>
                <a:gd name="T13" fmla="*/ 10825668 h 317"/>
                <a:gd name="T14" fmla="*/ 13673587 w 260"/>
                <a:gd name="T15" fmla="*/ 10560290 h 317"/>
                <a:gd name="T16" fmla="*/ 13673587 w 260"/>
                <a:gd name="T17" fmla="*/ 10454093 h 317"/>
                <a:gd name="T18" fmla="*/ 13673587 w 260"/>
                <a:gd name="T19" fmla="*/ 10401109 h 317"/>
                <a:gd name="T20" fmla="*/ 13727415 w 260"/>
                <a:gd name="T21" fmla="*/ 10401109 h 317"/>
                <a:gd name="T22" fmla="*/ 13835072 w 260"/>
                <a:gd name="T23" fmla="*/ 10082748 h 317"/>
                <a:gd name="T24" fmla="*/ 13942729 w 260"/>
                <a:gd name="T25" fmla="*/ 9286615 h 317"/>
                <a:gd name="T26" fmla="*/ 13996557 w 260"/>
                <a:gd name="T27" fmla="*/ 8437728 h 317"/>
                <a:gd name="T28" fmla="*/ 13942729 w 260"/>
                <a:gd name="T29" fmla="*/ 7588611 h 317"/>
                <a:gd name="T30" fmla="*/ 13835072 w 260"/>
                <a:gd name="T31" fmla="*/ 6792476 h 317"/>
                <a:gd name="T32" fmla="*/ 13458273 w 260"/>
                <a:gd name="T33" fmla="*/ 5253653 h 317"/>
                <a:gd name="T34" fmla="*/ 12758503 w 260"/>
                <a:gd name="T35" fmla="*/ 3820797 h 317"/>
                <a:gd name="T36" fmla="*/ 12381472 w 260"/>
                <a:gd name="T37" fmla="*/ 3130860 h 317"/>
                <a:gd name="T38" fmla="*/ 11897016 w 260"/>
                <a:gd name="T39" fmla="*/ 2494138 h 317"/>
                <a:gd name="T40" fmla="*/ 11304903 w 260"/>
                <a:gd name="T41" fmla="*/ 1857415 h 317"/>
                <a:gd name="T42" fmla="*/ 10820447 w 260"/>
                <a:gd name="T43" fmla="*/ 1326659 h 317"/>
                <a:gd name="T44" fmla="*/ 9635990 w 260"/>
                <a:gd name="T45" fmla="*/ 583739 h 317"/>
                <a:gd name="T46" fmla="*/ 8344107 w 260"/>
                <a:gd name="T47" fmla="*/ 159181 h 317"/>
                <a:gd name="T48" fmla="*/ 7644338 w 260"/>
                <a:gd name="T49" fmla="*/ 0 h 317"/>
                <a:gd name="T50" fmla="*/ 6998395 w 260"/>
                <a:gd name="T51" fmla="*/ 0 h 317"/>
                <a:gd name="T52" fmla="*/ 5544795 w 260"/>
                <a:gd name="T53" fmla="*/ 159181 h 317"/>
                <a:gd name="T54" fmla="*/ 4360569 w 260"/>
                <a:gd name="T55" fmla="*/ 583739 h 317"/>
                <a:gd name="T56" fmla="*/ 3122282 w 260"/>
                <a:gd name="T57" fmla="*/ 1326659 h 317"/>
                <a:gd name="T58" fmla="*/ 2045714 w 260"/>
                <a:gd name="T59" fmla="*/ 2494138 h 317"/>
                <a:gd name="T60" fmla="*/ 1130398 w 260"/>
                <a:gd name="T61" fmla="*/ 3820797 h 317"/>
                <a:gd name="T62" fmla="*/ 484456 w 260"/>
                <a:gd name="T63" fmla="*/ 5253653 h 317"/>
                <a:gd name="T64" fmla="*/ 161485 w 260"/>
                <a:gd name="T65" fmla="*/ 6792476 h 317"/>
                <a:gd name="T66" fmla="*/ 0 w 260"/>
                <a:gd name="T67" fmla="*/ 8437728 h 317"/>
                <a:gd name="T68" fmla="*/ 0 w 260"/>
                <a:gd name="T69" fmla="*/ 9286615 h 317"/>
                <a:gd name="T70" fmla="*/ 161485 w 260"/>
                <a:gd name="T71" fmla="*/ 10082748 h 317"/>
                <a:gd name="T72" fmla="*/ 269142 w 260"/>
                <a:gd name="T73" fmla="*/ 10825668 h 317"/>
                <a:gd name="T74" fmla="*/ 484456 w 260"/>
                <a:gd name="T75" fmla="*/ 11621571 h 317"/>
                <a:gd name="T76" fmla="*/ 699770 w 260"/>
                <a:gd name="T77" fmla="*/ 12311507 h 317"/>
                <a:gd name="T78" fmla="*/ 1130398 w 260"/>
                <a:gd name="T79" fmla="*/ 13001443 h 317"/>
                <a:gd name="T80" fmla="*/ 1561257 w 260"/>
                <a:gd name="T81" fmla="*/ 13638166 h 317"/>
                <a:gd name="T82" fmla="*/ 2045714 w 260"/>
                <a:gd name="T83" fmla="*/ 14328102 h 317"/>
                <a:gd name="T84" fmla="*/ 2530169 w 260"/>
                <a:gd name="T85" fmla="*/ 14911841 h 317"/>
                <a:gd name="T86" fmla="*/ 3122282 w 260"/>
                <a:gd name="T87" fmla="*/ 15389387 h 317"/>
                <a:gd name="T88" fmla="*/ 4360569 w 260"/>
                <a:gd name="T89" fmla="*/ 16185520 h 317"/>
                <a:gd name="T90" fmla="*/ 5544795 w 260"/>
                <a:gd name="T91" fmla="*/ 16663062 h 317"/>
                <a:gd name="T92" fmla="*/ 6244564 w 260"/>
                <a:gd name="T93" fmla="*/ 16769259 h 317"/>
                <a:gd name="T94" fmla="*/ 6998395 w 260"/>
                <a:gd name="T95" fmla="*/ 16822242 h 317"/>
                <a:gd name="T96" fmla="*/ 7106051 w 260"/>
                <a:gd name="T97" fmla="*/ 16769259 h 317"/>
                <a:gd name="T98" fmla="*/ 7321365 w 260"/>
                <a:gd name="T99" fmla="*/ 16769259 h 317"/>
                <a:gd name="T100" fmla="*/ 7644338 w 260"/>
                <a:gd name="T101" fmla="*/ 16769259 h 317"/>
                <a:gd name="T102" fmla="*/ 8344107 w 260"/>
                <a:gd name="T103" fmla="*/ 16663062 h 317"/>
                <a:gd name="T104" fmla="*/ 9635990 w 260"/>
                <a:gd name="T105" fmla="*/ 16185520 h 317"/>
                <a:gd name="T106" fmla="*/ 10820447 w 260"/>
                <a:gd name="T107" fmla="*/ 15389387 h 317"/>
                <a:gd name="T108" fmla="*/ 11035761 w 260"/>
                <a:gd name="T109" fmla="*/ 15124009 h 317"/>
                <a:gd name="T110" fmla="*/ 11304903 w 260"/>
                <a:gd name="T111" fmla="*/ 14911841 h 317"/>
                <a:gd name="T112" fmla="*/ 11897016 w 260"/>
                <a:gd name="T113" fmla="*/ 14328102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30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4" y="204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90"/>
                  </a:lnTo>
                  <a:lnTo>
                    <a:pt x="259" y="175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30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1" y="25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81" y="11"/>
                  </a:lnTo>
                  <a:lnTo>
                    <a:pt x="58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3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3" y="190"/>
                  </a:lnTo>
                  <a:lnTo>
                    <a:pt x="5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9" y="257"/>
                  </a:lnTo>
                  <a:lnTo>
                    <a:pt x="38" y="270"/>
                  </a:lnTo>
                  <a:lnTo>
                    <a:pt x="47" y="281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5"/>
                  </a:lnTo>
                  <a:lnTo>
                    <a:pt x="210" y="281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4" name="Freeform 213"/>
            <p:cNvSpPr>
              <a:spLocks/>
            </p:cNvSpPr>
            <p:nvPr/>
          </p:nvSpPr>
          <p:spPr bwMode="auto">
            <a:xfrm>
              <a:off x="2014538" y="2560638"/>
              <a:ext cx="58737" cy="73025"/>
            </a:xfrm>
            <a:custGeom>
              <a:avLst/>
              <a:gdLst>
                <a:gd name="T0" fmla="*/ 11278858 w 260"/>
                <a:gd name="T1" fmla="*/ 14328102 h 317"/>
                <a:gd name="T2" fmla="*/ 11687306 w 260"/>
                <a:gd name="T3" fmla="*/ 13638166 h 317"/>
                <a:gd name="T4" fmla="*/ 11891304 w 260"/>
                <a:gd name="T5" fmla="*/ 13266821 h 317"/>
                <a:gd name="T6" fmla="*/ 12095528 w 260"/>
                <a:gd name="T7" fmla="*/ 13001443 h 317"/>
                <a:gd name="T8" fmla="*/ 12452694 w 260"/>
                <a:gd name="T9" fmla="*/ 12311507 h 317"/>
                <a:gd name="T10" fmla="*/ 12759029 w 260"/>
                <a:gd name="T11" fmla="*/ 11621571 h 317"/>
                <a:gd name="T12" fmla="*/ 12912197 w 260"/>
                <a:gd name="T13" fmla="*/ 10825668 h 317"/>
                <a:gd name="T14" fmla="*/ 12912197 w 260"/>
                <a:gd name="T15" fmla="*/ 10613504 h 317"/>
                <a:gd name="T16" fmla="*/ 12912197 w 260"/>
                <a:gd name="T17" fmla="*/ 10454093 h 317"/>
                <a:gd name="T18" fmla="*/ 12912197 w 260"/>
                <a:gd name="T19" fmla="*/ 10401109 h 317"/>
                <a:gd name="T20" fmla="*/ 12963253 w 260"/>
                <a:gd name="T21" fmla="*/ 10401109 h 317"/>
                <a:gd name="T22" fmla="*/ 13116195 w 260"/>
                <a:gd name="T23" fmla="*/ 10082748 h 317"/>
                <a:gd name="T24" fmla="*/ 13218307 w 260"/>
                <a:gd name="T25" fmla="*/ 9286615 h 317"/>
                <a:gd name="T26" fmla="*/ 13269363 w 260"/>
                <a:gd name="T27" fmla="*/ 8490712 h 317"/>
                <a:gd name="T28" fmla="*/ 13218307 w 260"/>
                <a:gd name="T29" fmla="*/ 7588611 h 317"/>
                <a:gd name="T30" fmla="*/ 13116195 w 260"/>
                <a:gd name="T31" fmla="*/ 6792476 h 317"/>
                <a:gd name="T32" fmla="*/ 12759029 w 260"/>
                <a:gd name="T33" fmla="*/ 5253653 h 317"/>
                <a:gd name="T34" fmla="*/ 12095528 w 260"/>
                <a:gd name="T35" fmla="*/ 3820797 h 317"/>
                <a:gd name="T36" fmla="*/ 11687306 w 260"/>
                <a:gd name="T37" fmla="*/ 3130860 h 317"/>
                <a:gd name="T38" fmla="*/ 11278858 w 260"/>
                <a:gd name="T39" fmla="*/ 2494138 h 317"/>
                <a:gd name="T40" fmla="*/ 10717468 w 260"/>
                <a:gd name="T41" fmla="*/ 1857415 h 317"/>
                <a:gd name="T42" fmla="*/ 10207134 w 260"/>
                <a:gd name="T43" fmla="*/ 1326659 h 317"/>
                <a:gd name="T44" fmla="*/ 9135410 w 260"/>
                <a:gd name="T45" fmla="*/ 583739 h 317"/>
                <a:gd name="T46" fmla="*/ 7910518 w 260"/>
                <a:gd name="T47" fmla="*/ 159181 h 317"/>
                <a:gd name="T48" fmla="*/ 7247015 w 260"/>
                <a:gd name="T49" fmla="*/ 0 h 317"/>
                <a:gd name="T50" fmla="*/ 6634795 w 260"/>
                <a:gd name="T51" fmla="*/ 0 h 317"/>
                <a:gd name="T52" fmla="*/ 5256735 w 260"/>
                <a:gd name="T53" fmla="*/ 159181 h 317"/>
                <a:gd name="T54" fmla="*/ 4082899 w 260"/>
                <a:gd name="T55" fmla="*/ 583739 h 317"/>
                <a:gd name="T56" fmla="*/ 2909062 w 260"/>
                <a:gd name="T57" fmla="*/ 1326659 h 317"/>
                <a:gd name="T58" fmla="*/ 1939451 w 260"/>
                <a:gd name="T59" fmla="*/ 2494138 h 317"/>
                <a:gd name="T60" fmla="*/ 1071724 w 260"/>
                <a:gd name="T61" fmla="*/ 3820797 h 317"/>
                <a:gd name="T62" fmla="*/ 459278 w 260"/>
                <a:gd name="T63" fmla="*/ 5253653 h 317"/>
                <a:gd name="T64" fmla="*/ 102112 w 260"/>
                <a:gd name="T65" fmla="*/ 6792476 h 317"/>
                <a:gd name="T66" fmla="*/ 0 w 260"/>
                <a:gd name="T67" fmla="*/ 8490712 h 317"/>
                <a:gd name="T68" fmla="*/ 0 w 260"/>
                <a:gd name="T69" fmla="*/ 9286615 h 317"/>
                <a:gd name="T70" fmla="*/ 102112 w 260"/>
                <a:gd name="T71" fmla="*/ 10082748 h 317"/>
                <a:gd name="T72" fmla="*/ 204224 w 260"/>
                <a:gd name="T73" fmla="*/ 10825668 h 317"/>
                <a:gd name="T74" fmla="*/ 459278 w 260"/>
                <a:gd name="T75" fmla="*/ 11621571 h 317"/>
                <a:gd name="T76" fmla="*/ 663502 w 260"/>
                <a:gd name="T77" fmla="*/ 12311507 h 317"/>
                <a:gd name="T78" fmla="*/ 1071724 w 260"/>
                <a:gd name="T79" fmla="*/ 13001443 h 317"/>
                <a:gd name="T80" fmla="*/ 1429116 w 260"/>
                <a:gd name="T81" fmla="*/ 13638166 h 317"/>
                <a:gd name="T82" fmla="*/ 1939451 w 260"/>
                <a:gd name="T83" fmla="*/ 14328102 h 317"/>
                <a:gd name="T84" fmla="*/ 2398728 w 260"/>
                <a:gd name="T85" fmla="*/ 14911841 h 317"/>
                <a:gd name="T86" fmla="*/ 2909062 w 260"/>
                <a:gd name="T87" fmla="*/ 15389387 h 317"/>
                <a:gd name="T88" fmla="*/ 4082899 w 260"/>
                <a:gd name="T89" fmla="*/ 16238503 h 317"/>
                <a:gd name="T90" fmla="*/ 5256735 w 260"/>
                <a:gd name="T91" fmla="*/ 16663062 h 317"/>
                <a:gd name="T92" fmla="*/ 5920237 w 260"/>
                <a:gd name="T93" fmla="*/ 16769259 h 317"/>
                <a:gd name="T94" fmla="*/ 6634795 w 260"/>
                <a:gd name="T95" fmla="*/ 16822242 h 317"/>
                <a:gd name="T96" fmla="*/ 6736681 w 260"/>
                <a:gd name="T97" fmla="*/ 16769259 h 317"/>
                <a:gd name="T98" fmla="*/ 6889849 w 260"/>
                <a:gd name="T99" fmla="*/ 16769259 h 317"/>
                <a:gd name="T100" fmla="*/ 7247015 w 260"/>
                <a:gd name="T101" fmla="*/ 16769259 h 317"/>
                <a:gd name="T102" fmla="*/ 7910518 w 260"/>
                <a:gd name="T103" fmla="*/ 16663062 h 317"/>
                <a:gd name="T104" fmla="*/ 9135410 w 260"/>
                <a:gd name="T105" fmla="*/ 16238503 h 317"/>
                <a:gd name="T106" fmla="*/ 10207134 w 260"/>
                <a:gd name="T107" fmla="*/ 15389387 h 317"/>
                <a:gd name="T108" fmla="*/ 10462414 w 260"/>
                <a:gd name="T109" fmla="*/ 15124009 h 317"/>
                <a:gd name="T110" fmla="*/ 10717468 w 260"/>
                <a:gd name="T111" fmla="*/ 14911841 h 317"/>
                <a:gd name="T112" fmla="*/ 11278858 w 260"/>
                <a:gd name="T113" fmla="*/ 14328102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4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200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7" y="190"/>
                  </a:lnTo>
                  <a:lnTo>
                    <a:pt x="259" y="175"/>
                  </a:lnTo>
                  <a:lnTo>
                    <a:pt x="260" y="160"/>
                  </a:lnTo>
                  <a:lnTo>
                    <a:pt x="259" y="143"/>
                  </a:lnTo>
                  <a:lnTo>
                    <a:pt x="257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3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3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60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1"/>
                  </a:lnTo>
                  <a:lnTo>
                    <a:pt x="57" y="290"/>
                  </a:lnTo>
                  <a:lnTo>
                    <a:pt x="80" y="306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6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1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5" name="Freeform 214"/>
            <p:cNvSpPr>
              <a:spLocks/>
            </p:cNvSpPr>
            <p:nvPr/>
          </p:nvSpPr>
          <p:spPr bwMode="auto">
            <a:xfrm>
              <a:off x="1795463" y="2582863"/>
              <a:ext cx="58737" cy="71437"/>
            </a:xfrm>
            <a:custGeom>
              <a:avLst/>
              <a:gdLst>
                <a:gd name="T0" fmla="*/ 11278858 w 260"/>
                <a:gd name="T1" fmla="*/ 13660916 h 317"/>
                <a:gd name="T2" fmla="*/ 11738362 w 260"/>
                <a:gd name="T3" fmla="*/ 13000631 h 317"/>
                <a:gd name="T4" fmla="*/ 11891304 w 260"/>
                <a:gd name="T5" fmla="*/ 12695954 h 317"/>
                <a:gd name="T6" fmla="*/ 12095528 w 260"/>
                <a:gd name="T7" fmla="*/ 12391276 h 317"/>
                <a:gd name="T8" fmla="*/ 12452694 w 260"/>
                <a:gd name="T9" fmla="*/ 11731216 h 317"/>
                <a:gd name="T10" fmla="*/ 12759029 w 260"/>
                <a:gd name="T11" fmla="*/ 11070931 h 317"/>
                <a:gd name="T12" fmla="*/ 12963253 w 260"/>
                <a:gd name="T13" fmla="*/ 10309238 h 317"/>
                <a:gd name="T14" fmla="*/ 12963253 w 260"/>
                <a:gd name="T15" fmla="*/ 10105969 h 317"/>
                <a:gd name="T16" fmla="*/ 12963253 w 260"/>
                <a:gd name="T17" fmla="*/ 10004560 h 317"/>
                <a:gd name="T18" fmla="*/ 12963253 w 260"/>
                <a:gd name="T19" fmla="*/ 9953630 h 317"/>
                <a:gd name="T20" fmla="*/ 13014083 w 260"/>
                <a:gd name="T21" fmla="*/ 9953630 h 317"/>
                <a:gd name="T22" fmla="*/ 13116195 w 260"/>
                <a:gd name="T23" fmla="*/ 9598248 h 317"/>
                <a:gd name="T24" fmla="*/ 13218307 w 260"/>
                <a:gd name="T25" fmla="*/ 8836329 h 317"/>
                <a:gd name="T26" fmla="*/ 13269363 w 260"/>
                <a:gd name="T27" fmla="*/ 8074635 h 317"/>
                <a:gd name="T28" fmla="*/ 13218307 w 260"/>
                <a:gd name="T29" fmla="*/ 7211305 h 317"/>
                <a:gd name="T30" fmla="*/ 13116195 w 260"/>
                <a:gd name="T31" fmla="*/ 6449611 h 317"/>
                <a:gd name="T32" fmla="*/ 12759029 w 260"/>
                <a:gd name="T33" fmla="*/ 4976928 h 317"/>
                <a:gd name="T34" fmla="*/ 12095528 w 260"/>
                <a:gd name="T35" fmla="*/ 3605652 h 317"/>
                <a:gd name="T36" fmla="*/ 11738362 w 260"/>
                <a:gd name="T37" fmla="*/ 2945368 h 317"/>
                <a:gd name="T38" fmla="*/ 11278858 w 260"/>
                <a:gd name="T39" fmla="*/ 2336012 h 317"/>
                <a:gd name="T40" fmla="*/ 10717468 w 260"/>
                <a:gd name="T41" fmla="*/ 1726657 h 317"/>
                <a:gd name="T42" fmla="*/ 10258190 w 260"/>
                <a:gd name="T43" fmla="*/ 1269641 h 317"/>
                <a:gd name="T44" fmla="*/ 9135410 w 260"/>
                <a:gd name="T45" fmla="*/ 507946 h 317"/>
                <a:gd name="T46" fmla="*/ 7910518 w 260"/>
                <a:gd name="T47" fmla="*/ 101634 h 317"/>
                <a:gd name="T48" fmla="*/ 7247015 w 260"/>
                <a:gd name="T49" fmla="*/ 0 h 317"/>
                <a:gd name="T50" fmla="*/ 6634795 w 260"/>
                <a:gd name="T51" fmla="*/ 0 h 317"/>
                <a:gd name="T52" fmla="*/ 5256735 w 260"/>
                <a:gd name="T53" fmla="*/ 101634 h 317"/>
                <a:gd name="T54" fmla="*/ 4133955 w 260"/>
                <a:gd name="T55" fmla="*/ 507946 h 317"/>
                <a:gd name="T56" fmla="*/ 2960118 w 260"/>
                <a:gd name="T57" fmla="*/ 1269641 h 317"/>
                <a:gd name="T58" fmla="*/ 1939451 w 260"/>
                <a:gd name="T59" fmla="*/ 2336012 h 317"/>
                <a:gd name="T60" fmla="*/ 1071724 w 260"/>
                <a:gd name="T61" fmla="*/ 3605652 h 317"/>
                <a:gd name="T62" fmla="*/ 459278 w 260"/>
                <a:gd name="T63" fmla="*/ 4976928 h 317"/>
                <a:gd name="T64" fmla="*/ 153168 w 260"/>
                <a:gd name="T65" fmla="*/ 6449611 h 317"/>
                <a:gd name="T66" fmla="*/ 0 w 260"/>
                <a:gd name="T67" fmla="*/ 8074635 h 317"/>
                <a:gd name="T68" fmla="*/ 0 w 260"/>
                <a:gd name="T69" fmla="*/ 8836329 h 317"/>
                <a:gd name="T70" fmla="*/ 153168 w 260"/>
                <a:gd name="T71" fmla="*/ 9598248 h 317"/>
                <a:gd name="T72" fmla="*/ 255280 w 260"/>
                <a:gd name="T73" fmla="*/ 10309238 h 317"/>
                <a:gd name="T74" fmla="*/ 459278 w 260"/>
                <a:gd name="T75" fmla="*/ 11070931 h 317"/>
                <a:gd name="T76" fmla="*/ 663502 w 260"/>
                <a:gd name="T77" fmla="*/ 11731216 h 317"/>
                <a:gd name="T78" fmla="*/ 1071724 w 260"/>
                <a:gd name="T79" fmla="*/ 12391276 h 317"/>
                <a:gd name="T80" fmla="*/ 1479946 w 260"/>
                <a:gd name="T81" fmla="*/ 13000631 h 317"/>
                <a:gd name="T82" fmla="*/ 1939451 w 260"/>
                <a:gd name="T83" fmla="*/ 13660916 h 317"/>
                <a:gd name="T84" fmla="*/ 2398728 w 260"/>
                <a:gd name="T85" fmla="*/ 14219567 h 317"/>
                <a:gd name="T86" fmla="*/ 2960118 w 260"/>
                <a:gd name="T87" fmla="*/ 14727288 h 317"/>
                <a:gd name="T88" fmla="*/ 4133955 w 260"/>
                <a:gd name="T89" fmla="*/ 15489210 h 317"/>
                <a:gd name="T90" fmla="*/ 5256735 w 260"/>
                <a:gd name="T91" fmla="*/ 15895522 h 317"/>
                <a:gd name="T92" fmla="*/ 5920237 w 260"/>
                <a:gd name="T93" fmla="*/ 16047861 h 317"/>
                <a:gd name="T94" fmla="*/ 6634795 w 260"/>
                <a:gd name="T95" fmla="*/ 16098565 h 317"/>
                <a:gd name="T96" fmla="*/ 6736681 w 260"/>
                <a:gd name="T97" fmla="*/ 16047861 h 317"/>
                <a:gd name="T98" fmla="*/ 6940905 w 260"/>
                <a:gd name="T99" fmla="*/ 16047861 h 317"/>
                <a:gd name="T100" fmla="*/ 7247015 w 260"/>
                <a:gd name="T101" fmla="*/ 16047861 h 317"/>
                <a:gd name="T102" fmla="*/ 7910518 w 260"/>
                <a:gd name="T103" fmla="*/ 15895522 h 317"/>
                <a:gd name="T104" fmla="*/ 9135410 w 260"/>
                <a:gd name="T105" fmla="*/ 15489210 h 317"/>
                <a:gd name="T106" fmla="*/ 10258190 w 260"/>
                <a:gd name="T107" fmla="*/ 14727288 h 317"/>
                <a:gd name="T108" fmla="*/ 10462414 w 260"/>
                <a:gd name="T109" fmla="*/ 14422610 h 317"/>
                <a:gd name="T110" fmla="*/ 10717468 w 260"/>
                <a:gd name="T111" fmla="*/ 14219567 h 317"/>
                <a:gd name="T112" fmla="*/ 11278858 w 260"/>
                <a:gd name="T113" fmla="*/ 13660916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69"/>
                  </a:moveTo>
                  <a:lnTo>
                    <a:pt x="230" y="256"/>
                  </a:lnTo>
                  <a:lnTo>
                    <a:pt x="233" y="250"/>
                  </a:lnTo>
                  <a:lnTo>
                    <a:pt x="237" y="244"/>
                  </a:lnTo>
                  <a:lnTo>
                    <a:pt x="244" y="231"/>
                  </a:lnTo>
                  <a:lnTo>
                    <a:pt x="250" y="218"/>
                  </a:lnTo>
                  <a:lnTo>
                    <a:pt x="254" y="203"/>
                  </a:lnTo>
                  <a:lnTo>
                    <a:pt x="254" y="199"/>
                  </a:lnTo>
                  <a:lnTo>
                    <a:pt x="254" y="197"/>
                  </a:lnTo>
                  <a:lnTo>
                    <a:pt x="254" y="196"/>
                  </a:lnTo>
                  <a:lnTo>
                    <a:pt x="255" y="196"/>
                  </a:lnTo>
                  <a:lnTo>
                    <a:pt x="257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2"/>
                  </a:lnTo>
                  <a:lnTo>
                    <a:pt x="257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30" y="58"/>
                  </a:lnTo>
                  <a:lnTo>
                    <a:pt x="221" y="46"/>
                  </a:lnTo>
                  <a:lnTo>
                    <a:pt x="210" y="34"/>
                  </a:lnTo>
                  <a:lnTo>
                    <a:pt x="201" y="25"/>
                  </a:lnTo>
                  <a:lnTo>
                    <a:pt x="179" y="10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1" y="10"/>
                  </a:lnTo>
                  <a:lnTo>
                    <a:pt x="58" y="25"/>
                  </a:lnTo>
                  <a:lnTo>
                    <a:pt x="38" y="46"/>
                  </a:lnTo>
                  <a:lnTo>
                    <a:pt x="21" y="71"/>
                  </a:lnTo>
                  <a:lnTo>
                    <a:pt x="9" y="98"/>
                  </a:lnTo>
                  <a:lnTo>
                    <a:pt x="3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3" y="189"/>
                  </a:lnTo>
                  <a:lnTo>
                    <a:pt x="5" y="203"/>
                  </a:lnTo>
                  <a:lnTo>
                    <a:pt x="9" y="218"/>
                  </a:lnTo>
                  <a:lnTo>
                    <a:pt x="13" y="231"/>
                  </a:lnTo>
                  <a:lnTo>
                    <a:pt x="21" y="244"/>
                  </a:lnTo>
                  <a:lnTo>
                    <a:pt x="29" y="256"/>
                  </a:lnTo>
                  <a:lnTo>
                    <a:pt x="38" y="269"/>
                  </a:lnTo>
                  <a:lnTo>
                    <a:pt x="47" y="280"/>
                  </a:lnTo>
                  <a:lnTo>
                    <a:pt x="58" y="290"/>
                  </a:lnTo>
                  <a:lnTo>
                    <a:pt x="81" y="305"/>
                  </a:lnTo>
                  <a:lnTo>
                    <a:pt x="103" y="313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6" y="316"/>
                  </a:lnTo>
                  <a:lnTo>
                    <a:pt x="142" y="316"/>
                  </a:lnTo>
                  <a:lnTo>
                    <a:pt x="155" y="313"/>
                  </a:lnTo>
                  <a:lnTo>
                    <a:pt x="179" y="305"/>
                  </a:lnTo>
                  <a:lnTo>
                    <a:pt x="201" y="290"/>
                  </a:lnTo>
                  <a:lnTo>
                    <a:pt x="205" y="284"/>
                  </a:lnTo>
                  <a:lnTo>
                    <a:pt x="210" y="280"/>
                  </a:lnTo>
                  <a:lnTo>
                    <a:pt x="221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6" name="Freeform 215"/>
            <p:cNvSpPr>
              <a:spLocks/>
            </p:cNvSpPr>
            <p:nvPr/>
          </p:nvSpPr>
          <p:spPr bwMode="auto">
            <a:xfrm>
              <a:off x="1554163" y="2693988"/>
              <a:ext cx="58737" cy="71437"/>
            </a:xfrm>
            <a:custGeom>
              <a:avLst/>
              <a:gdLst>
                <a:gd name="T0" fmla="*/ 11314695 w 259"/>
                <a:gd name="T1" fmla="*/ 13660916 h 317"/>
                <a:gd name="T2" fmla="*/ 11777560 w 259"/>
                <a:gd name="T3" fmla="*/ 13000631 h 317"/>
                <a:gd name="T4" fmla="*/ 11932000 w 259"/>
                <a:gd name="T5" fmla="*/ 12695954 h 317"/>
                <a:gd name="T6" fmla="*/ 12189173 w 259"/>
                <a:gd name="T7" fmla="*/ 12391276 h 317"/>
                <a:gd name="T8" fmla="*/ 12497598 w 259"/>
                <a:gd name="T9" fmla="*/ 11731216 h 317"/>
                <a:gd name="T10" fmla="*/ 12857731 w 259"/>
                <a:gd name="T11" fmla="*/ 11070931 h 317"/>
                <a:gd name="T12" fmla="*/ 13011944 w 259"/>
                <a:gd name="T13" fmla="*/ 10309238 h 317"/>
                <a:gd name="T14" fmla="*/ 13011944 w 259"/>
                <a:gd name="T15" fmla="*/ 10105969 h 317"/>
                <a:gd name="T16" fmla="*/ 13011944 w 259"/>
                <a:gd name="T17" fmla="*/ 10004560 h 317"/>
                <a:gd name="T18" fmla="*/ 13011944 w 259"/>
                <a:gd name="T19" fmla="*/ 9902926 h 317"/>
                <a:gd name="T20" fmla="*/ 13063424 w 259"/>
                <a:gd name="T21" fmla="*/ 9902926 h 317"/>
                <a:gd name="T22" fmla="*/ 13166383 w 259"/>
                <a:gd name="T23" fmla="*/ 9598248 h 317"/>
                <a:gd name="T24" fmla="*/ 13269116 w 259"/>
                <a:gd name="T25" fmla="*/ 8836329 h 317"/>
                <a:gd name="T26" fmla="*/ 13320596 w 259"/>
                <a:gd name="T27" fmla="*/ 8074635 h 317"/>
                <a:gd name="T28" fmla="*/ 13269116 w 259"/>
                <a:gd name="T29" fmla="*/ 7211305 h 317"/>
                <a:gd name="T30" fmla="*/ 13166383 w 259"/>
                <a:gd name="T31" fmla="*/ 6449611 h 317"/>
                <a:gd name="T32" fmla="*/ 12857731 w 259"/>
                <a:gd name="T33" fmla="*/ 4976928 h 317"/>
                <a:gd name="T34" fmla="*/ 12189173 w 259"/>
                <a:gd name="T35" fmla="*/ 3605652 h 317"/>
                <a:gd name="T36" fmla="*/ 11777560 w 259"/>
                <a:gd name="T37" fmla="*/ 2945368 h 317"/>
                <a:gd name="T38" fmla="*/ 11314695 w 259"/>
                <a:gd name="T39" fmla="*/ 2336012 h 317"/>
                <a:gd name="T40" fmla="*/ 10800576 w 259"/>
                <a:gd name="T41" fmla="*/ 1726657 h 317"/>
                <a:gd name="T42" fmla="*/ 10286231 w 259"/>
                <a:gd name="T43" fmla="*/ 1218711 h 317"/>
                <a:gd name="T44" fmla="*/ 9154807 w 259"/>
                <a:gd name="T45" fmla="*/ 507946 h 317"/>
                <a:gd name="T46" fmla="*/ 7920423 w 259"/>
                <a:gd name="T47" fmla="*/ 101634 h 317"/>
                <a:gd name="T48" fmla="*/ 7251863 w 259"/>
                <a:gd name="T49" fmla="*/ 0 h 317"/>
                <a:gd name="T50" fmla="*/ 6634558 w 259"/>
                <a:gd name="T51" fmla="*/ 0 h 317"/>
                <a:gd name="T52" fmla="*/ 5245962 w 259"/>
                <a:gd name="T53" fmla="*/ 101634 h 317"/>
                <a:gd name="T54" fmla="*/ 4114538 w 259"/>
                <a:gd name="T55" fmla="*/ 507946 h 317"/>
                <a:gd name="T56" fmla="*/ 2931633 w 259"/>
                <a:gd name="T57" fmla="*/ 1218711 h 317"/>
                <a:gd name="T58" fmla="*/ 1954423 w 259"/>
                <a:gd name="T59" fmla="*/ 2336012 h 317"/>
                <a:gd name="T60" fmla="*/ 1028691 w 259"/>
                <a:gd name="T61" fmla="*/ 3605652 h 317"/>
                <a:gd name="T62" fmla="*/ 411386 w 259"/>
                <a:gd name="T63" fmla="*/ 4976928 h 317"/>
                <a:gd name="T64" fmla="*/ 102960 w 259"/>
                <a:gd name="T65" fmla="*/ 6449611 h 317"/>
                <a:gd name="T66" fmla="*/ 0 w 259"/>
                <a:gd name="T67" fmla="*/ 8074635 h 317"/>
                <a:gd name="T68" fmla="*/ 0 w 259"/>
                <a:gd name="T69" fmla="*/ 8836329 h 317"/>
                <a:gd name="T70" fmla="*/ 102960 w 259"/>
                <a:gd name="T71" fmla="*/ 9598248 h 317"/>
                <a:gd name="T72" fmla="*/ 205693 w 259"/>
                <a:gd name="T73" fmla="*/ 10309238 h 317"/>
                <a:gd name="T74" fmla="*/ 411386 w 259"/>
                <a:gd name="T75" fmla="*/ 11070931 h 317"/>
                <a:gd name="T76" fmla="*/ 668559 w 259"/>
                <a:gd name="T77" fmla="*/ 11731216 h 317"/>
                <a:gd name="T78" fmla="*/ 1028691 w 259"/>
                <a:gd name="T79" fmla="*/ 12391276 h 317"/>
                <a:gd name="T80" fmla="*/ 1440077 w 259"/>
                <a:gd name="T81" fmla="*/ 13000631 h 317"/>
                <a:gd name="T82" fmla="*/ 1954423 w 259"/>
                <a:gd name="T83" fmla="*/ 13660916 h 317"/>
                <a:gd name="T84" fmla="*/ 2365808 w 259"/>
                <a:gd name="T85" fmla="*/ 14219567 h 317"/>
                <a:gd name="T86" fmla="*/ 2931633 w 259"/>
                <a:gd name="T87" fmla="*/ 14727288 h 317"/>
                <a:gd name="T88" fmla="*/ 4114538 w 259"/>
                <a:gd name="T89" fmla="*/ 15489210 h 317"/>
                <a:gd name="T90" fmla="*/ 5245962 w 259"/>
                <a:gd name="T91" fmla="*/ 15895522 h 317"/>
                <a:gd name="T92" fmla="*/ 5914520 w 259"/>
                <a:gd name="T93" fmla="*/ 16047861 h 317"/>
                <a:gd name="T94" fmla="*/ 6634558 w 259"/>
                <a:gd name="T95" fmla="*/ 16098565 h 317"/>
                <a:gd name="T96" fmla="*/ 6788771 w 259"/>
                <a:gd name="T97" fmla="*/ 16047861 h 317"/>
                <a:gd name="T98" fmla="*/ 6943211 w 259"/>
                <a:gd name="T99" fmla="*/ 16047861 h 317"/>
                <a:gd name="T100" fmla="*/ 7251863 w 259"/>
                <a:gd name="T101" fmla="*/ 16047861 h 317"/>
                <a:gd name="T102" fmla="*/ 7920423 w 259"/>
                <a:gd name="T103" fmla="*/ 15895522 h 317"/>
                <a:gd name="T104" fmla="*/ 9154807 w 259"/>
                <a:gd name="T105" fmla="*/ 15489210 h 317"/>
                <a:gd name="T106" fmla="*/ 10286231 w 259"/>
                <a:gd name="T107" fmla="*/ 14727288 h 317"/>
                <a:gd name="T108" fmla="*/ 10491924 w 259"/>
                <a:gd name="T109" fmla="*/ 14422610 h 317"/>
                <a:gd name="T110" fmla="*/ 10800576 w 259"/>
                <a:gd name="T111" fmla="*/ 14219567 h 317"/>
                <a:gd name="T112" fmla="*/ 11314695 w 259"/>
                <a:gd name="T113" fmla="*/ 13660916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50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5"/>
                  </a:lnTo>
                  <a:lnTo>
                    <a:pt x="254" y="195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2"/>
                  </a:lnTo>
                  <a:lnTo>
                    <a:pt x="256" y="127"/>
                  </a:lnTo>
                  <a:lnTo>
                    <a:pt x="250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10" y="34"/>
                  </a:lnTo>
                  <a:lnTo>
                    <a:pt x="200" y="24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4"/>
                  </a:lnTo>
                  <a:lnTo>
                    <a:pt x="38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8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10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7" name="Freeform 216"/>
            <p:cNvSpPr>
              <a:spLocks/>
            </p:cNvSpPr>
            <p:nvPr/>
          </p:nvSpPr>
          <p:spPr bwMode="auto">
            <a:xfrm>
              <a:off x="1406525" y="2986088"/>
              <a:ext cx="58738" cy="71437"/>
            </a:xfrm>
            <a:custGeom>
              <a:avLst/>
              <a:gdLst>
                <a:gd name="T0" fmla="*/ 11315114 w 259"/>
                <a:gd name="T1" fmla="*/ 13711621 h 317"/>
                <a:gd name="T2" fmla="*/ 11777988 w 259"/>
                <a:gd name="T3" fmla="*/ 13051561 h 317"/>
                <a:gd name="T4" fmla="*/ 11932430 w 259"/>
                <a:gd name="T5" fmla="*/ 12695954 h 317"/>
                <a:gd name="T6" fmla="*/ 12189607 w 259"/>
                <a:gd name="T7" fmla="*/ 12442206 h 317"/>
                <a:gd name="T8" fmla="*/ 12498038 w 259"/>
                <a:gd name="T9" fmla="*/ 11781921 h 317"/>
                <a:gd name="T10" fmla="*/ 12858177 w 259"/>
                <a:gd name="T11" fmla="*/ 11121636 h 317"/>
                <a:gd name="T12" fmla="*/ 13012392 w 259"/>
                <a:gd name="T13" fmla="*/ 10359942 h 317"/>
                <a:gd name="T14" fmla="*/ 13012392 w 259"/>
                <a:gd name="T15" fmla="*/ 10105969 h 317"/>
                <a:gd name="T16" fmla="*/ 13012392 w 259"/>
                <a:gd name="T17" fmla="*/ 10004560 h 317"/>
                <a:gd name="T18" fmla="*/ 13012392 w 259"/>
                <a:gd name="T19" fmla="*/ 9953630 h 317"/>
                <a:gd name="T20" fmla="*/ 13063873 w 259"/>
                <a:gd name="T21" fmla="*/ 9953630 h 317"/>
                <a:gd name="T22" fmla="*/ 13166834 w 259"/>
                <a:gd name="T23" fmla="*/ 9648953 h 317"/>
                <a:gd name="T24" fmla="*/ 13269569 w 259"/>
                <a:gd name="T25" fmla="*/ 8887259 h 317"/>
                <a:gd name="T26" fmla="*/ 13321050 w 259"/>
                <a:gd name="T27" fmla="*/ 8074635 h 317"/>
                <a:gd name="T28" fmla="*/ 13269569 w 259"/>
                <a:gd name="T29" fmla="*/ 7262235 h 317"/>
                <a:gd name="T30" fmla="*/ 13166834 w 259"/>
                <a:gd name="T31" fmla="*/ 6500316 h 317"/>
                <a:gd name="T32" fmla="*/ 12858177 w 259"/>
                <a:gd name="T33" fmla="*/ 5027632 h 317"/>
                <a:gd name="T34" fmla="*/ 12189607 w 259"/>
                <a:gd name="T35" fmla="*/ 3656357 h 317"/>
                <a:gd name="T36" fmla="*/ 11777988 w 259"/>
                <a:gd name="T37" fmla="*/ 2996297 h 317"/>
                <a:gd name="T38" fmla="*/ 11315114 w 259"/>
                <a:gd name="T39" fmla="*/ 2386942 h 317"/>
                <a:gd name="T40" fmla="*/ 10749506 w 259"/>
                <a:gd name="T41" fmla="*/ 1777361 h 317"/>
                <a:gd name="T42" fmla="*/ 10286633 w 259"/>
                <a:gd name="T43" fmla="*/ 1269641 h 317"/>
                <a:gd name="T44" fmla="*/ 9154963 w 259"/>
                <a:gd name="T45" fmla="*/ 558651 h 317"/>
                <a:gd name="T46" fmla="*/ 7920558 w 259"/>
                <a:gd name="T47" fmla="*/ 101634 h 317"/>
                <a:gd name="T48" fmla="*/ 7251987 w 259"/>
                <a:gd name="T49" fmla="*/ 0 h 317"/>
                <a:gd name="T50" fmla="*/ 6634898 w 259"/>
                <a:gd name="T51" fmla="*/ 0 h 317"/>
                <a:gd name="T52" fmla="*/ 5246051 w 259"/>
                <a:gd name="T53" fmla="*/ 101634 h 317"/>
                <a:gd name="T54" fmla="*/ 4114608 w 259"/>
                <a:gd name="T55" fmla="*/ 558651 h 317"/>
                <a:gd name="T56" fmla="*/ 2931683 w 259"/>
                <a:gd name="T57" fmla="*/ 1269641 h 317"/>
                <a:gd name="T58" fmla="*/ 1954456 w 259"/>
                <a:gd name="T59" fmla="*/ 2386942 h 317"/>
                <a:gd name="T60" fmla="*/ 1028709 w 259"/>
                <a:gd name="T61" fmla="*/ 3656357 h 317"/>
                <a:gd name="T62" fmla="*/ 411393 w 259"/>
                <a:gd name="T63" fmla="*/ 5027632 h 317"/>
                <a:gd name="T64" fmla="*/ 102962 w 259"/>
                <a:gd name="T65" fmla="*/ 6500316 h 317"/>
                <a:gd name="T66" fmla="*/ 0 w 259"/>
                <a:gd name="T67" fmla="*/ 8074635 h 317"/>
                <a:gd name="T68" fmla="*/ 0 w 259"/>
                <a:gd name="T69" fmla="*/ 8887259 h 317"/>
                <a:gd name="T70" fmla="*/ 102962 w 259"/>
                <a:gd name="T71" fmla="*/ 9648953 h 317"/>
                <a:gd name="T72" fmla="*/ 205696 w 259"/>
                <a:gd name="T73" fmla="*/ 10359942 h 317"/>
                <a:gd name="T74" fmla="*/ 411393 w 259"/>
                <a:gd name="T75" fmla="*/ 11121636 h 317"/>
                <a:gd name="T76" fmla="*/ 668570 w 259"/>
                <a:gd name="T77" fmla="*/ 11781921 h 317"/>
                <a:gd name="T78" fmla="*/ 1028709 w 259"/>
                <a:gd name="T79" fmla="*/ 12442206 h 317"/>
                <a:gd name="T80" fmla="*/ 1440101 w 259"/>
                <a:gd name="T81" fmla="*/ 13051561 h 317"/>
                <a:gd name="T82" fmla="*/ 1954456 w 259"/>
                <a:gd name="T83" fmla="*/ 13711621 h 317"/>
                <a:gd name="T84" fmla="*/ 2365848 w 259"/>
                <a:gd name="T85" fmla="*/ 14270271 h 317"/>
                <a:gd name="T86" fmla="*/ 2931683 w 259"/>
                <a:gd name="T87" fmla="*/ 14727288 h 317"/>
                <a:gd name="T88" fmla="*/ 4114608 w 259"/>
                <a:gd name="T89" fmla="*/ 15489210 h 317"/>
                <a:gd name="T90" fmla="*/ 5246051 w 259"/>
                <a:gd name="T91" fmla="*/ 15946227 h 317"/>
                <a:gd name="T92" fmla="*/ 5914848 w 259"/>
                <a:gd name="T93" fmla="*/ 16047861 h 317"/>
                <a:gd name="T94" fmla="*/ 6634898 w 259"/>
                <a:gd name="T95" fmla="*/ 16098565 h 317"/>
                <a:gd name="T96" fmla="*/ 6789114 w 259"/>
                <a:gd name="T97" fmla="*/ 16047861 h 317"/>
                <a:gd name="T98" fmla="*/ 6943329 w 259"/>
                <a:gd name="T99" fmla="*/ 16047861 h 317"/>
                <a:gd name="T100" fmla="*/ 7251987 w 259"/>
                <a:gd name="T101" fmla="*/ 16047861 h 317"/>
                <a:gd name="T102" fmla="*/ 7920558 w 259"/>
                <a:gd name="T103" fmla="*/ 15946227 h 317"/>
                <a:gd name="T104" fmla="*/ 9154963 w 259"/>
                <a:gd name="T105" fmla="*/ 15489210 h 317"/>
                <a:gd name="T106" fmla="*/ 10286633 w 259"/>
                <a:gd name="T107" fmla="*/ 14727288 h 317"/>
                <a:gd name="T108" fmla="*/ 10492329 w 259"/>
                <a:gd name="T109" fmla="*/ 14473540 h 317"/>
                <a:gd name="T110" fmla="*/ 10749506 w 259"/>
                <a:gd name="T111" fmla="*/ 14270271 h 317"/>
                <a:gd name="T112" fmla="*/ 11315114 w 259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70"/>
                  </a:moveTo>
                  <a:lnTo>
                    <a:pt x="229" y="257"/>
                  </a:lnTo>
                  <a:lnTo>
                    <a:pt x="232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8" y="175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0" y="47"/>
                  </a:lnTo>
                  <a:lnTo>
                    <a:pt x="209" y="35"/>
                  </a:lnTo>
                  <a:lnTo>
                    <a:pt x="200" y="25"/>
                  </a:lnTo>
                  <a:lnTo>
                    <a:pt x="178" y="11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0" y="72"/>
                  </a:lnTo>
                  <a:lnTo>
                    <a:pt x="8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5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3" y="232"/>
                  </a:lnTo>
                  <a:lnTo>
                    <a:pt x="20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6" y="281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4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4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5"/>
                  </a:lnTo>
                  <a:lnTo>
                    <a:pt x="209" y="281"/>
                  </a:lnTo>
                  <a:lnTo>
                    <a:pt x="220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8" name="Freeform 217"/>
            <p:cNvSpPr>
              <a:spLocks/>
            </p:cNvSpPr>
            <p:nvPr/>
          </p:nvSpPr>
          <p:spPr bwMode="auto">
            <a:xfrm>
              <a:off x="1247775" y="3792538"/>
              <a:ext cx="60325" cy="71437"/>
            </a:xfrm>
            <a:custGeom>
              <a:avLst/>
              <a:gdLst>
                <a:gd name="T0" fmla="*/ 11897016 w 260"/>
                <a:gd name="T1" fmla="*/ 13711621 h 317"/>
                <a:gd name="T2" fmla="*/ 12327644 w 260"/>
                <a:gd name="T3" fmla="*/ 13051561 h 317"/>
                <a:gd name="T4" fmla="*/ 12542957 w 260"/>
                <a:gd name="T5" fmla="*/ 12695954 h 317"/>
                <a:gd name="T6" fmla="*/ 12758503 w 260"/>
                <a:gd name="T7" fmla="*/ 12442206 h 317"/>
                <a:gd name="T8" fmla="*/ 13081474 w 260"/>
                <a:gd name="T9" fmla="*/ 11781921 h 317"/>
                <a:gd name="T10" fmla="*/ 13458273 w 260"/>
                <a:gd name="T11" fmla="*/ 11121636 h 317"/>
                <a:gd name="T12" fmla="*/ 13619758 w 260"/>
                <a:gd name="T13" fmla="*/ 10359942 h 317"/>
                <a:gd name="T14" fmla="*/ 13619758 w 260"/>
                <a:gd name="T15" fmla="*/ 10105969 h 317"/>
                <a:gd name="T16" fmla="*/ 13619758 w 260"/>
                <a:gd name="T17" fmla="*/ 10004560 h 317"/>
                <a:gd name="T18" fmla="*/ 13619758 w 260"/>
                <a:gd name="T19" fmla="*/ 9953630 h 317"/>
                <a:gd name="T20" fmla="*/ 13673587 w 260"/>
                <a:gd name="T21" fmla="*/ 9953630 h 317"/>
                <a:gd name="T22" fmla="*/ 13781243 w 260"/>
                <a:gd name="T23" fmla="*/ 9598248 h 317"/>
                <a:gd name="T24" fmla="*/ 13942729 w 260"/>
                <a:gd name="T25" fmla="*/ 8836329 h 317"/>
                <a:gd name="T26" fmla="*/ 13996557 w 260"/>
                <a:gd name="T27" fmla="*/ 8074635 h 317"/>
                <a:gd name="T28" fmla="*/ 13942729 w 260"/>
                <a:gd name="T29" fmla="*/ 7262235 h 317"/>
                <a:gd name="T30" fmla="*/ 13781243 w 260"/>
                <a:gd name="T31" fmla="*/ 6500316 h 317"/>
                <a:gd name="T32" fmla="*/ 13458273 w 260"/>
                <a:gd name="T33" fmla="*/ 5027632 h 317"/>
                <a:gd name="T34" fmla="*/ 12758503 w 260"/>
                <a:gd name="T35" fmla="*/ 3656357 h 317"/>
                <a:gd name="T36" fmla="*/ 12327644 w 260"/>
                <a:gd name="T37" fmla="*/ 2996297 h 317"/>
                <a:gd name="T38" fmla="*/ 11897016 w 260"/>
                <a:gd name="T39" fmla="*/ 2386942 h 317"/>
                <a:gd name="T40" fmla="*/ 11304903 w 260"/>
                <a:gd name="T41" fmla="*/ 1777361 h 317"/>
                <a:gd name="T42" fmla="*/ 10766619 w 260"/>
                <a:gd name="T43" fmla="*/ 1269641 h 317"/>
                <a:gd name="T44" fmla="*/ 9635990 w 260"/>
                <a:gd name="T45" fmla="*/ 558651 h 317"/>
                <a:gd name="T46" fmla="*/ 8344107 w 260"/>
                <a:gd name="T47" fmla="*/ 101634 h 317"/>
                <a:gd name="T48" fmla="*/ 7644338 w 260"/>
                <a:gd name="T49" fmla="*/ 0 h 317"/>
                <a:gd name="T50" fmla="*/ 6998395 w 260"/>
                <a:gd name="T51" fmla="*/ 0 h 317"/>
                <a:gd name="T52" fmla="*/ 5544795 w 260"/>
                <a:gd name="T53" fmla="*/ 101634 h 317"/>
                <a:gd name="T54" fmla="*/ 4306741 w 260"/>
                <a:gd name="T55" fmla="*/ 558651 h 317"/>
                <a:gd name="T56" fmla="*/ 3068454 w 260"/>
                <a:gd name="T57" fmla="*/ 1269641 h 317"/>
                <a:gd name="T58" fmla="*/ 2045714 w 260"/>
                <a:gd name="T59" fmla="*/ 2386942 h 317"/>
                <a:gd name="T60" fmla="*/ 1130398 w 260"/>
                <a:gd name="T61" fmla="*/ 3656357 h 317"/>
                <a:gd name="T62" fmla="*/ 484456 w 260"/>
                <a:gd name="T63" fmla="*/ 5027632 h 317"/>
                <a:gd name="T64" fmla="*/ 107657 w 260"/>
                <a:gd name="T65" fmla="*/ 6500316 h 317"/>
                <a:gd name="T66" fmla="*/ 0 w 260"/>
                <a:gd name="T67" fmla="*/ 8074635 h 317"/>
                <a:gd name="T68" fmla="*/ 0 w 260"/>
                <a:gd name="T69" fmla="*/ 8836329 h 317"/>
                <a:gd name="T70" fmla="*/ 107657 w 260"/>
                <a:gd name="T71" fmla="*/ 9598248 h 317"/>
                <a:gd name="T72" fmla="*/ 215314 w 260"/>
                <a:gd name="T73" fmla="*/ 10359942 h 317"/>
                <a:gd name="T74" fmla="*/ 484456 w 260"/>
                <a:gd name="T75" fmla="*/ 11121636 h 317"/>
                <a:gd name="T76" fmla="*/ 699770 w 260"/>
                <a:gd name="T77" fmla="*/ 11781921 h 317"/>
                <a:gd name="T78" fmla="*/ 1130398 w 260"/>
                <a:gd name="T79" fmla="*/ 12442206 h 317"/>
                <a:gd name="T80" fmla="*/ 1507429 w 260"/>
                <a:gd name="T81" fmla="*/ 13051561 h 317"/>
                <a:gd name="T82" fmla="*/ 2045714 w 260"/>
                <a:gd name="T83" fmla="*/ 13711621 h 317"/>
                <a:gd name="T84" fmla="*/ 2530169 w 260"/>
                <a:gd name="T85" fmla="*/ 14219567 h 317"/>
                <a:gd name="T86" fmla="*/ 3068454 w 260"/>
                <a:gd name="T87" fmla="*/ 14727288 h 317"/>
                <a:gd name="T88" fmla="*/ 4306741 w 260"/>
                <a:gd name="T89" fmla="*/ 15489210 h 317"/>
                <a:gd name="T90" fmla="*/ 5544795 w 260"/>
                <a:gd name="T91" fmla="*/ 15946227 h 317"/>
                <a:gd name="T92" fmla="*/ 6244564 w 260"/>
                <a:gd name="T93" fmla="*/ 16047861 h 317"/>
                <a:gd name="T94" fmla="*/ 6998395 w 260"/>
                <a:gd name="T95" fmla="*/ 16098565 h 317"/>
                <a:gd name="T96" fmla="*/ 7106051 w 260"/>
                <a:gd name="T97" fmla="*/ 16047861 h 317"/>
                <a:gd name="T98" fmla="*/ 7267537 w 260"/>
                <a:gd name="T99" fmla="*/ 16047861 h 317"/>
                <a:gd name="T100" fmla="*/ 7644338 w 260"/>
                <a:gd name="T101" fmla="*/ 16047861 h 317"/>
                <a:gd name="T102" fmla="*/ 8344107 w 260"/>
                <a:gd name="T103" fmla="*/ 15946227 h 317"/>
                <a:gd name="T104" fmla="*/ 9635990 w 260"/>
                <a:gd name="T105" fmla="*/ 15489210 h 317"/>
                <a:gd name="T106" fmla="*/ 10766619 w 260"/>
                <a:gd name="T107" fmla="*/ 14727288 h 317"/>
                <a:gd name="T108" fmla="*/ 11035761 w 260"/>
                <a:gd name="T109" fmla="*/ 14473540 h 317"/>
                <a:gd name="T110" fmla="*/ 11304903 w 260"/>
                <a:gd name="T111" fmla="*/ 14219567 h 317"/>
                <a:gd name="T112" fmla="*/ 11897016 w 260"/>
                <a:gd name="T113" fmla="*/ 13711621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59" name="Freeform 218"/>
            <p:cNvSpPr>
              <a:spLocks/>
            </p:cNvSpPr>
            <p:nvPr/>
          </p:nvSpPr>
          <p:spPr bwMode="auto">
            <a:xfrm>
              <a:off x="1179513" y="4222750"/>
              <a:ext cx="58737" cy="73025"/>
            </a:xfrm>
            <a:custGeom>
              <a:avLst/>
              <a:gdLst>
                <a:gd name="T0" fmla="*/ 11278858 w 260"/>
                <a:gd name="T1" fmla="*/ 14328102 h 317"/>
                <a:gd name="T2" fmla="*/ 11687306 w 260"/>
                <a:gd name="T3" fmla="*/ 13638166 h 317"/>
                <a:gd name="T4" fmla="*/ 11891304 w 260"/>
                <a:gd name="T5" fmla="*/ 13266821 h 317"/>
                <a:gd name="T6" fmla="*/ 12095528 w 260"/>
                <a:gd name="T7" fmla="*/ 13001443 h 317"/>
                <a:gd name="T8" fmla="*/ 12401638 w 260"/>
                <a:gd name="T9" fmla="*/ 12311507 h 317"/>
                <a:gd name="T10" fmla="*/ 12759029 w 260"/>
                <a:gd name="T11" fmla="*/ 11621571 h 317"/>
                <a:gd name="T12" fmla="*/ 12912197 w 260"/>
                <a:gd name="T13" fmla="*/ 10825668 h 317"/>
                <a:gd name="T14" fmla="*/ 12912197 w 260"/>
                <a:gd name="T15" fmla="*/ 10560290 h 317"/>
                <a:gd name="T16" fmla="*/ 12912197 w 260"/>
                <a:gd name="T17" fmla="*/ 10454093 h 317"/>
                <a:gd name="T18" fmla="*/ 12912197 w 260"/>
                <a:gd name="T19" fmla="*/ 10401109 h 317"/>
                <a:gd name="T20" fmla="*/ 12963253 w 260"/>
                <a:gd name="T21" fmla="*/ 10401109 h 317"/>
                <a:gd name="T22" fmla="*/ 13065139 w 260"/>
                <a:gd name="T23" fmla="*/ 10082748 h 317"/>
                <a:gd name="T24" fmla="*/ 13218307 w 260"/>
                <a:gd name="T25" fmla="*/ 9233631 h 317"/>
                <a:gd name="T26" fmla="*/ 13269363 w 260"/>
                <a:gd name="T27" fmla="*/ 8437728 h 317"/>
                <a:gd name="T28" fmla="*/ 13218307 w 260"/>
                <a:gd name="T29" fmla="*/ 7588611 h 317"/>
                <a:gd name="T30" fmla="*/ 13065139 w 260"/>
                <a:gd name="T31" fmla="*/ 6792476 h 317"/>
                <a:gd name="T32" fmla="*/ 12759029 w 260"/>
                <a:gd name="T33" fmla="*/ 5253653 h 317"/>
                <a:gd name="T34" fmla="*/ 12095528 w 260"/>
                <a:gd name="T35" fmla="*/ 3820797 h 317"/>
                <a:gd name="T36" fmla="*/ 11687306 w 260"/>
                <a:gd name="T37" fmla="*/ 3130860 h 317"/>
                <a:gd name="T38" fmla="*/ 11278858 w 260"/>
                <a:gd name="T39" fmla="*/ 2494138 h 317"/>
                <a:gd name="T40" fmla="*/ 10717468 w 260"/>
                <a:gd name="T41" fmla="*/ 1857415 h 317"/>
                <a:gd name="T42" fmla="*/ 10207134 w 260"/>
                <a:gd name="T43" fmla="*/ 1326659 h 317"/>
                <a:gd name="T44" fmla="*/ 9135410 w 260"/>
                <a:gd name="T45" fmla="*/ 583739 h 317"/>
                <a:gd name="T46" fmla="*/ 7910518 w 260"/>
                <a:gd name="T47" fmla="*/ 106197 h 317"/>
                <a:gd name="T48" fmla="*/ 7247015 w 260"/>
                <a:gd name="T49" fmla="*/ 0 h 317"/>
                <a:gd name="T50" fmla="*/ 6634795 w 260"/>
                <a:gd name="T51" fmla="*/ 0 h 317"/>
                <a:gd name="T52" fmla="*/ 5256735 w 260"/>
                <a:gd name="T53" fmla="*/ 106197 h 317"/>
                <a:gd name="T54" fmla="*/ 4082899 w 260"/>
                <a:gd name="T55" fmla="*/ 583739 h 317"/>
                <a:gd name="T56" fmla="*/ 2909062 w 260"/>
                <a:gd name="T57" fmla="*/ 1326659 h 317"/>
                <a:gd name="T58" fmla="*/ 1939451 w 260"/>
                <a:gd name="T59" fmla="*/ 2494138 h 317"/>
                <a:gd name="T60" fmla="*/ 1071724 w 260"/>
                <a:gd name="T61" fmla="*/ 3820797 h 317"/>
                <a:gd name="T62" fmla="*/ 459278 w 260"/>
                <a:gd name="T63" fmla="*/ 5253653 h 317"/>
                <a:gd name="T64" fmla="*/ 102112 w 260"/>
                <a:gd name="T65" fmla="*/ 6792476 h 317"/>
                <a:gd name="T66" fmla="*/ 0 w 260"/>
                <a:gd name="T67" fmla="*/ 8437728 h 317"/>
                <a:gd name="T68" fmla="*/ 0 w 260"/>
                <a:gd name="T69" fmla="*/ 9233631 h 317"/>
                <a:gd name="T70" fmla="*/ 102112 w 260"/>
                <a:gd name="T71" fmla="*/ 10082748 h 317"/>
                <a:gd name="T72" fmla="*/ 204224 w 260"/>
                <a:gd name="T73" fmla="*/ 10825668 h 317"/>
                <a:gd name="T74" fmla="*/ 459278 w 260"/>
                <a:gd name="T75" fmla="*/ 11621571 h 317"/>
                <a:gd name="T76" fmla="*/ 663502 w 260"/>
                <a:gd name="T77" fmla="*/ 12311507 h 317"/>
                <a:gd name="T78" fmla="*/ 1071724 w 260"/>
                <a:gd name="T79" fmla="*/ 13001443 h 317"/>
                <a:gd name="T80" fmla="*/ 1429116 w 260"/>
                <a:gd name="T81" fmla="*/ 13638166 h 317"/>
                <a:gd name="T82" fmla="*/ 1939451 w 260"/>
                <a:gd name="T83" fmla="*/ 14328102 h 317"/>
                <a:gd name="T84" fmla="*/ 2398728 w 260"/>
                <a:gd name="T85" fmla="*/ 14858858 h 317"/>
                <a:gd name="T86" fmla="*/ 2909062 w 260"/>
                <a:gd name="T87" fmla="*/ 15389387 h 317"/>
                <a:gd name="T88" fmla="*/ 4082899 w 260"/>
                <a:gd name="T89" fmla="*/ 16185520 h 317"/>
                <a:gd name="T90" fmla="*/ 5256735 w 260"/>
                <a:gd name="T91" fmla="*/ 16663062 h 317"/>
                <a:gd name="T92" fmla="*/ 5920237 w 260"/>
                <a:gd name="T93" fmla="*/ 16769259 h 317"/>
                <a:gd name="T94" fmla="*/ 6634795 w 260"/>
                <a:gd name="T95" fmla="*/ 16822242 h 317"/>
                <a:gd name="T96" fmla="*/ 6736681 w 260"/>
                <a:gd name="T97" fmla="*/ 16769259 h 317"/>
                <a:gd name="T98" fmla="*/ 6889849 w 260"/>
                <a:gd name="T99" fmla="*/ 16769259 h 317"/>
                <a:gd name="T100" fmla="*/ 7247015 w 260"/>
                <a:gd name="T101" fmla="*/ 16769259 h 317"/>
                <a:gd name="T102" fmla="*/ 7910518 w 260"/>
                <a:gd name="T103" fmla="*/ 16663062 h 317"/>
                <a:gd name="T104" fmla="*/ 9135410 w 260"/>
                <a:gd name="T105" fmla="*/ 16185520 h 317"/>
                <a:gd name="T106" fmla="*/ 10207134 w 260"/>
                <a:gd name="T107" fmla="*/ 15389387 h 317"/>
                <a:gd name="T108" fmla="*/ 10462414 w 260"/>
                <a:gd name="T109" fmla="*/ 15124009 h 317"/>
                <a:gd name="T110" fmla="*/ 10717468 w 260"/>
                <a:gd name="T111" fmla="*/ 14858858 h 317"/>
                <a:gd name="T112" fmla="*/ 11278858 w 260"/>
                <a:gd name="T113" fmla="*/ 14328102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60"/>
                <a:gd name="T172" fmla="*/ 0 h 317"/>
                <a:gd name="T173" fmla="*/ 260 w 260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60" h="317">
                  <a:moveTo>
                    <a:pt x="221" y="270"/>
                  </a:moveTo>
                  <a:lnTo>
                    <a:pt x="229" y="257"/>
                  </a:lnTo>
                  <a:lnTo>
                    <a:pt x="233" y="250"/>
                  </a:lnTo>
                  <a:lnTo>
                    <a:pt x="237" y="245"/>
                  </a:lnTo>
                  <a:lnTo>
                    <a:pt x="243" y="232"/>
                  </a:lnTo>
                  <a:lnTo>
                    <a:pt x="250" y="219"/>
                  </a:lnTo>
                  <a:lnTo>
                    <a:pt x="253" y="204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90"/>
                  </a:lnTo>
                  <a:lnTo>
                    <a:pt x="259" y="174"/>
                  </a:lnTo>
                  <a:lnTo>
                    <a:pt x="260" y="159"/>
                  </a:lnTo>
                  <a:lnTo>
                    <a:pt x="259" y="143"/>
                  </a:lnTo>
                  <a:lnTo>
                    <a:pt x="256" y="128"/>
                  </a:lnTo>
                  <a:lnTo>
                    <a:pt x="250" y="99"/>
                  </a:lnTo>
                  <a:lnTo>
                    <a:pt x="237" y="72"/>
                  </a:lnTo>
                  <a:lnTo>
                    <a:pt x="229" y="59"/>
                  </a:lnTo>
                  <a:lnTo>
                    <a:pt x="221" y="47"/>
                  </a:lnTo>
                  <a:lnTo>
                    <a:pt x="210" y="35"/>
                  </a:lnTo>
                  <a:lnTo>
                    <a:pt x="200" y="25"/>
                  </a:lnTo>
                  <a:lnTo>
                    <a:pt x="179" y="11"/>
                  </a:lnTo>
                  <a:lnTo>
                    <a:pt x="155" y="2"/>
                  </a:lnTo>
                  <a:lnTo>
                    <a:pt x="142" y="0"/>
                  </a:lnTo>
                  <a:lnTo>
                    <a:pt x="130" y="0"/>
                  </a:lnTo>
                  <a:lnTo>
                    <a:pt x="103" y="2"/>
                  </a:lnTo>
                  <a:lnTo>
                    <a:pt x="80" y="11"/>
                  </a:lnTo>
                  <a:lnTo>
                    <a:pt x="57" y="25"/>
                  </a:lnTo>
                  <a:lnTo>
                    <a:pt x="38" y="47"/>
                  </a:lnTo>
                  <a:lnTo>
                    <a:pt x="21" y="72"/>
                  </a:lnTo>
                  <a:lnTo>
                    <a:pt x="9" y="99"/>
                  </a:lnTo>
                  <a:lnTo>
                    <a:pt x="2" y="128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4" y="204"/>
                  </a:lnTo>
                  <a:lnTo>
                    <a:pt x="9" y="219"/>
                  </a:lnTo>
                  <a:lnTo>
                    <a:pt x="13" y="232"/>
                  </a:lnTo>
                  <a:lnTo>
                    <a:pt x="21" y="245"/>
                  </a:lnTo>
                  <a:lnTo>
                    <a:pt x="28" y="257"/>
                  </a:lnTo>
                  <a:lnTo>
                    <a:pt x="38" y="270"/>
                  </a:lnTo>
                  <a:lnTo>
                    <a:pt x="47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3" y="314"/>
                  </a:lnTo>
                  <a:lnTo>
                    <a:pt x="116" y="316"/>
                  </a:lnTo>
                  <a:lnTo>
                    <a:pt x="130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2" y="316"/>
                  </a:lnTo>
                  <a:lnTo>
                    <a:pt x="155" y="314"/>
                  </a:lnTo>
                  <a:lnTo>
                    <a:pt x="179" y="305"/>
                  </a:lnTo>
                  <a:lnTo>
                    <a:pt x="200" y="290"/>
                  </a:lnTo>
                  <a:lnTo>
                    <a:pt x="205" y="285"/>
                  </a:lnTo>
                  <a:lnTo>
                    <a:pt x="210" y="280"/>
                  </a:lnTo>
                  <a:lnTo>
                    <a:pt x="221" y="270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60" name="Freeform 219"/>
            <p:cNvSpPr>
              <a:spLocks/>
            </p:cNvSpPr>
            <p:nvPr/>
          </p:nvSpPr>
          <p:spPr bwMode="auto">
            <a:xfrm>
              <a:off x="1082675" y="4430713"/>
              <a:ext cx="58738" cy="73025"/>
            </a:xfrm>
            <a:custGeom>
              <a:avLst/>
              <a:gdLst>
                <a:gd name="T0" fmla="*/ 11315114 w 259"/>
                <a:gd name="T1" fmla="*/ 14275119 h 317"/>
                <a:gd name="T2" fmla="*/ 11777988 w 259"/>
                <a:gd name="T3" fmla="*/ 13585182 h 317"/>
                <a:gd name="T4" fmla="*/ 11932430 w 259"/>
                <a:gd name="T5" fmla="*/ 13266821 h 317"/>
                <a:gd name="T6" fmla="*/ 12189607 w 259"/>
                <a:gd name="T7" fmla="*/ 12948460 h 317"/>
                <a:gd name="T8" fmla="*/ 12498038 w 259"/>
                <a:gd name="T9" fmla="*/ 12258524 h 317"/>
                <a:gd name="T10" fmla="*/ 12806696 w 259"/>
                <a:gd name="T11" fmla="*/ 11568587 h 317"/>
                <a:gd name="T12" fmla="*/ 13012392 w 259"/>
                <a:gd name="T13" fmla="*/ 10772684 h 317"/>
                <a:gd name="T14" fmla="*/ 13012392 w 259"/>
                <a:gd name="T15" fmla="*/ 10560290 h 317"/>
                <a:gd name="T16" fmla="*/ 13012392 w 259"/>
                <a:gd name="T17" fmla="*/ 10454093 h 317"/>
                <a:gd name="T18" fmla="*/ 13012392 w 259"/>
                <a:gd name="T19" fmla="*/ 10401109 h 317"/>
                <a:gd name="T20" fmla="*/ 13063873 w 259"/>
                <a:gd name="T21" fmla="*/ 10401109 h 317"/>
                <a:gd name="T22" fmla="*/ 13166834 w 259"/>
                <a:gd name="T23" fmla="*/ 10029765 h 317"/>
                <a:gd name="T24" fmla="*/ 13269569 w 259"/>
                <a:gd name="T25" fmla="*/ 9233631 h 317"/>
                <a:gd name="T26" fmla="*/ 13321050 w 259"/>
                <a:gd name="T27" fmla="*/ 8437728 h 317"/>
                <a:gd name="T28" fmla="*/ 13269569 w 259"/>
                <a:gd name="T29" fmla="*/ 7588611 h 317"/>
                <a:gd name="T30" fmla="*/ 13166834 w 259"/>
                <a:gd name="T31" fmla="*/ 6739493 h 317"/>
                <a:gd name="T32" fmla="*/ 12806696 w 259"/>
                <a:gd name="T33" fmla="*/ 5200670 h 317"/>
                <a:gd name="T34" fmla="*/ 12189607 w 259"/>
                <a:gd name="T35" fmla="*/ 3767813 h 317"/>
                <a:gd name="T36" fmla="*/ 11777988 w 259"/>
                <a:gd name="T37" fmla="*/ 3077877 h 317"/>
                <a:gd name="T38" fmla="*/ 11315114 w 259"/>
                <a:gd name="T39" fmla="*/ 2441154 h 317"/>
                <a:gd name="T40" fmla="*/ 10749506 w 259"/>
                <a:gd name="T41" fmla="*/ 1804201 h 317"/>
                <a:gd name="T42" fmla="*/ 10286633 w 259"/>
                <a:gd name="T43" fmla="*/ 1326659 h 317"/>
                <a:gd name="T44" fmla="*/ 9154963 w 259"/>
                <a:gd name="T45" fmla="*/ 530756 h 317"/>
                <a:gd name="T46" fmla="*/ 7920558 w 259"/>
                <a:gd name="T47" fmla="*/ 106197 h 317"/>
                <a:gd name="T48" fmla="*/ 7251987 w 259"/>
                <a:gd name="T49" fmla="*/ 0 h 317"/>
                <a:gd name="T50" fmla="*/ 6634898 w 259"/>
                <a:gd name="T51" fmla="*/ 0 h 317"/>
                <a:gd name="T52" fmla="*/ 5246051 w 259"/>
                <a:gd name="T53" fmla="*/ 106197 h 317"/>
                <a:gd name="T54" fmla="*/ 4114608 w 259"/>
                <a:gd name="T55" fmla="*/ 530756 h 317"/>
                <a:gd name="T56" fmla="*/ 2931683 w 259"/>
                <a:gd name="T57" fmla="*/ 1326659 h 317"/>
                <a:gd name="T58" fmla="*/ 1902975 w 259"/>
                <a:gd name="T59" fmla="*/ 2441154 h 317"/>
                <a:gd name="T60" fmla="*/ 1028709 w 259"/>
                <a:gd name="T61" fmla="*/ 3767813 h 317"/>
                <a:gd name="T62" fmla="*/ 411393 w 259"/>
                <a:gd name="T63" fmla="*/ 5200670 h 317"/>
                <a:gd name="T64" fmla="*/ 102962 w 259"/>
                <a:gd name="T65" fmla="*/ 6739493 h 317"/>
                <a:gd name="T66" fmla="*/ 0 w 259"/>
                <a:gd name="T67" fmla="*/ 8437728 h 317"/>
                <a:gd name="T68" fmla="*/ 0 w 259"/>
                <a:gd name="T69" fmla="*/ 9233631 h 317"/>
                <a:gd name="T70" fmla="*/ 102962 w 259"/>
                <a:gd name="T71" fmla="*/ 10029765 h 317"/>
                <a:gd name="T72" fmla="*/ 205696 w 259"/>
                <a:gd name="T73" fmla="*/ 10772684 h 317"/>
                <a:gd name="T74" fmla="*/ 411393 w 259"/>
                <a:gd name="T75" fmla="*/ 11568587 h 317"/>
                <a:gd name="T76" fmla="*/ 668570 w 259"/>
                <a:gd name="T77" fmla="*/ 12258524 h 317"/>
                <a:gd name="T78" fmla="*/ 1028709 w 259"/>
                <a:gd name="T79" fmla="*/ 12948460 h 317"/>
                <a:gd name="T80" fmla="*/ 1440101 w 259"/>
                <a:gd name="T81" fmla="*/ 13585182 h 317"/>
                <a:gd name="T82" fmla="*/ 1902975 w 259"/>
                <a:gd name="T83" fmla="*/ 14275119 h 317"/>
                <a:gd name="T84" fmla="*/ 2365848 w 259"/>
                <a:gd name="T85" fmla="*/ 14858858 h 317"/>
                <a:gd name="T86" fmla="*/ 2931683 w 259"/>
                <a:gd name="T87" fmla="*/ 15389387 h 317"/>
                <a:gd name="T88" fmla="*/ 4114608 w 259"/>
                <a:gd name="T89" fmla="*/ 16185520 h 317"/>
                <a:gd name="T90" fmla="*/ 5246051 w 259"/>
                <a:gd name="T91" fmla="*/ 16610078 h 317"/>
                <a:gd name="T92" fmla="*/ 5914848 w 259"/>
                <a:gd name="T93" fmla="*/ 16769259 h 317"/>
                <a:gd name="T94" fmla="*/ 6634898 w 259"/>
                <a:gd name="T95" fmla="*/ 16822242 h 317"/>
                <a:gd name="T96" fmla="*/ 6789114 w 259"/>
                <a:gd name="T97" fmla="*/ 16769259 h 317"/>
                <a:gd name="T98" fmla="*/ 6943329 w 259"/>
                <a:gd name="T99" fmla="*/ 16769259 h 317"/>
                <a:gd name="T100" fmla="*/ 7251987 w 259"/>
                <a:gd name="T101" fmla="*/ 16769259 h 317"/>
                <a:gd name="T102" fmla="*/ 7920558 w 259"/>
                <a:gd name="T103" fmla="*/ 16610078 h 317"/>
                <a:gd name="T104" fmla="*/ 9154963 w 259"/>
                <a:gd name="T105" fmla="*/ 16185520 h 317"/>
                <a:gd name="T106" fmla="*/ 10286633 w 259"/>
                <a:gd name="T107" fmla="*/ 15389387 h 317"/>
                <a:gd name="T108" fmla="*/ 10492329 w 259"/>
                <a:gd name="T109" fmla="*/ 15071022 h 317"/>
                <a:gd name="T110" fmla="*/ 10749506 w 259"/>
                <a:gd name="T111" fmla="*/ 14858858 h 317"/>
                <a:gd name="T112" fmla="*/ 11315114 w 259"/>
                <a:gd name="T113" fmla="*/ 14275119 h 3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59"/>
                <a:gd name="T172" fmla="*/ 0 h 317"/>
                <a:gd name="T173" fmla="*/ 259 w 259"/>
                <a:gd name="T174" fmla="*/ 317 h 31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59" h="317">
                  <a:moveTo>
                    <a:pt x="220" y="269"/>
                  </a:moveTo>
                  <a:lnTo>
                    <a:pt x="229" y="256"/>
                  </a:lnTo>
                  <a:lnTo>
                    <a:pt x="232" y="250"/>
                  </a:lnTo>
                  <a:lnTo>
                    <a:pt x="237" y="244"/>
                  </a:lnTo>
                  <a:lnTo>
                    <a:pt x="243" y="231"/>
                  </a:lnTo>
                  <a:lnTo>
                    <a:pt x="249" y="218"/>
                  </a:lnTo>
                  <a:lnTo>
                    <a:pt x="253" y="203"/>
                  </a:lnTo>
                  <a:lnTo>
                    <a:pt x="253" y="199"/>
                  </a:lnTo>
                  <a:lnTo>
                    <a:pt x="253" y="197"/>
                  </a:lnTo>
                  <a:lnTo>
                    <a:pt x="253" y="196"/>
                  </a:lnTo>
                  <a:lnTo>
                    <a:pt x="254" y="196"/>
                  </a:lnTo>
                  <a:lnTo>
                    <a:pt x="256" y="189"/>
                  </a:lnTo>
                  <a:lnTo>
                    <a:pt x="258" y="174"/>
                  </a:lnTo>
                  <a:lnTo>
                    <a:pt x="259" y="159"/>
                  </a:lnTo>
                  <a:lnTo>
                    <a:pt x="258" y="143"/>
                  </a:lnTo>
                  <a:lnTo>
                    <a:pt x="256" y="127"/>
                  </a:lnTo>
                  <a:lnTo>
                    <a:pt x="249" y="98"/>
                  </a:lnTo>
                  <a:lnTo>
                    <a:pt x="237" y="71"/>
                  </a:lnTo>
                  <a:lnTo>
                    <a:pt x="229" y="58"/>
                  </a:lnTo>
                  <a:lnTo>
                    <a:pt x="220" y="46"/>
                  </a:lnTo>
                  <a:lnTo>
                    <a:pt x="209" y="34"/>
                  </a:lnTo>
                  <a:lnTo>
                    <a:pt x="200" y="25"/>
                  </a:lnTo>
                  <a:lnTo>
                    <a:pt x="178" y="10"/>
                  </a:lnTo>
                  <a:lnTo>
                    <a:pt x="154" y="2"/>
                  </a:lnTo>
                  <a:lnTo>
                    <a:pt x="141" y="0"/>
                  </a:lnTo>
                  <a:lnTo>
                    <a:pt x="129" y="0"/>
                  </a:lnTo>
                  <a:lnTo>
                    <a:pt x="102" y="2"/>
                  </a:lnTo>
                  <a:lnTo>
                    <a:pt x="80" y="10"/>
                  </a:lnTo>
                  <a:lnTo>
                    <a:pt x="57" y="25"/>
                  </a:lnTo>
                  <a:lnTo>
                    <a:pt x="37" y="46"/>
                  </a:lnTo>
                  <a:lnTo>
                    <a:pt x="20" y="71"/>
                  </a:lnTo>
                  <a:lnTo>
                    <a:pt x="8" y="98"/>
                  </a:lnTo>
                  <a:lnTo>
                    <a:pt x="2" y="127"/>
                  </a:lnTo>
                  <a:lnTo>
                    <a:pt x="0" y="159"/>
                  </a:lnTo>
                  <a:lnTo>
                    <a:pt x="0" y="174"/>
                  </a:lnTo>
                  <a:lnTo>
                    <a:pt x="2" y="189"/>
                  </a:lnTo>
                  <a:lnTo>
                    <a:pt x="4" y="203"/>
                  </a:lnTo>
                  <a:lnTo>
                    <a:pt x="8" y="218"/>
                  </a:lnTo>
                  <a:lnTo>
                    <a:pt x="13" y="231"/>
                  </a:lnTo>
                  <a:lnTo>
                    <a:pt x="20" y="244"/>
                  </a:lnTo>
                  <a:lnTo>
                    <a:pt x="28" y="256"/>
                  </a:lnTo>
                  <a:lnTo>
                    <a:pt x="37" y="269"/>
                  </a:lnTo>
                  <a:lnTo>
                    <a:pt x="46" y="280"/>
                  </a:lnTo>
                  <a:lnTo>
                    <a:pt x="57" y="290"/>
                  </a:lnTo>
                  <a:lnTo>
                    <a:pt x="80" y="305"/>
                  </a:lnTo>
                  <a:lnTo>
                    <a:pt x="102" y="313"/>
                  </a:lnTo>
                  <a:lnTo>
                    <a:pt x="115" y="316"/>
                  </a:lnTo>
                  <a:lnTo>
                    <a:pt x="129" y="317"/>
                  </a:lnTo>
                  <a:lnTo>
                    <a:pt x="132" y="316"/>
                  </a:lnTo>
                  <a:lnTo>
                    <a:pt x="135" y="316"/>
                  </a:lnTo>
                  <a:lnTo>
                    <a:pt x="141" y="316"/>
                  </a:lnTo>
                  <a:lnTo>
                    <a:pt x="154" y="313"/>
                  </a:lnTo>
                  <a:lnTo>
                    <a:pt x="178" y="305"/>
                  </a:lnTo>
                  <a:lnTo>
                    <a:pt x="200" y="290"/>
                  </a:lnTo>
                  <a:lnTo>
                    <a:pt x="204" y="284"/>
                  </a:lnTo>
                  <a:lnTo>
                    <a:pt x="209" y="280"/>
                  </a:lnTo>
                  <a:lnTo>
                    <a:pt x="220" y="269"/>
                  </a:lnTo>
                  <a:close/>
                </a:path>
              </a:pathLst>
            </a:custGeom>
            <a:solidFill>
              <a:srgbClr val="3232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58" name="Rectangle 322"/>
            <p:cNvSpPr>
              <a:spLocks noChangeArrowheads="1"/>
            </p:cNvSpPr>
            <p:nvPr/>
          </p:nvSpPr>
          <p:spPr bwMode="auto">
            <a:xfrm>
              <a:off x="2312988" y="5281613"/>
              <a:ext cx="8175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b="1" dirty="0">
                  <a:solidFill>
                    <a:srgbClr val="000066"/>
                  </a:solidFill>
                </a:rPr>
                <a:t>Semaine</a:t>
              </a:r>
            </a:p>
          </p:txBody>
        </p:sp>
        <p:sp>
          <p:nvSpPr>
            <p:cNvPr id="17562" name="ZoneTexte 322"/>
            <p:cNvSpPr txBox="1">
              <a:spLocks noChangeArrowheads="1"/>
            </p:cNvSpPr>
            <p:nvPr/>
          </p:nvSpPr>
          <p:spPr bwMode="auto">
            <a:xfrm>
              <a:off x="2636838" y="2130425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8000"/>
                  </a:solidFill>
                </a:rPr>
                <a:t>93,9 %</a:t>
              </a:r>
            </a:p>
          </p:txBody>
        </p:sp>
        <p:sp>
          <p:nvSpPr>
            <p:cNvPr id="17563" name="ZoneTexte 323"/>
            <p:cNvSpPr txBox="1">
              <a:spLocks noChangeArrowheads="1"/>
            </p:cNvSpPr>
            <p:nvPr/>
          </p:nvSpPr>
          <p:spPr bwMode="auto">
            <a:xfrm>
              <a:off x="2636838" y="2667000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CC0000"/>
                  </a:solidFill>
                </a:rPr>
                <a:t>89,4 %</a:t>
              </a:r>
            </a:p>
          </p:txBody>
        </p:sp>
        <p:sp>
          <p:nvSpPr>
            <p:cNvPr id="17564" name="ZoneTexte 324"/>
            <p:cNvSpPr txBox="1">
              <a:spLocks noChangeArrowheads="1"/>
            </p:cNvSpPr>
            <p:nvPr/>
          </p:nvSpPr>
          <p:spPr bwMode="auto">
            <a:xfrm>
              <a:off x="2636838" y="2935287"/>
              <a:ext cx="742511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</a:rPr>
                <a:t>88,3 %</a:t>
              </a:r>
            </a:p>
          </p:txBody>
        </p:sp>
      </p:grpSp>
      <p:sp>
        <p:nvSpPr>
          <p:cNvPr id="174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100" smtClean="0">
                <a:ea typeface="ＭＳ Ｐゴシック"/>
                <a:cs typeface="ＭＳ Ｐゴシック"/>
              </a:rPr>
              <a:t>Etude ACTG A5257 : (ATV/r vs DRV/r vs RAL)</a:t>
            </a:r>
            <a:br>
              <a:rPr lang="fr-FR" sz="3100" smtClean="0">
                <a:ea typeface="ＭＳ Ｐゴシック"/>
                <a:cs typeface="ＭＳ Ｐゴシック"/>
              </a:rPr>
            </a:br>
            <a:r>
              <a:rPr lang="fr-FR" sz="3100" smtClean="0">
                <a:ea typeface="ＭＳ Ｐゴシック"/>
                <a:cs typeface="ＭＳ Ｐゴシック"/>
              </a:rPr>
              <a:t>+ TDF/FTC</a:t>
            </a:r>
          </a:p>
        </p:txBody>
      </p:sp>
      <p:grpSp>
        <p:nvGrpSpPr>
          <p:cNvPr id="326" name="Groupe 325"/>
          <p:cNvGrpSpPr/>
          <p:nvPr/>
        </p:nvGrpSpPr>
        <p:grpSpPr>
          <a:xfrm>
            <a:off x="3995936" y="3028477"/>
            <a:ext cx="905123" cy="832571"/>
            <a:chOff x="4139952" y="1847129"/>
            <a:chExt cx="905123" cy="832571"/>
          </a:xfrm>
        </p:grpSpPr>
        <p:sp>
          <p:nvSpPr>
            <p:cNvPr id="327" name="AutoShape 165"/>
            <p:cNvSpPr>
              <a:spLocks noChangeArrowheads="1"/>
            </p:cNvSpPr>
            <p:nvPr/>
          </p:nvSpPr>
          <p:spPr bwMode="auto">
            <a:xfrm>
              <a:off x="4139952" y="1847129"/>
              <a:ext cx="905123" cy="83257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328" name="Line 327"/>
            <p:cNvSpPr>
              <a:spLocks noChangeShapeType="1"/>
            </p:cNvSpPr>
            <p:nvPr/>
          </p:nvSpPr>
          <p:spPr bwMode="auto">
            <a:xfrm>
              <a:off x="4267200" y="2246313"/>
              <a:ext cx="188913" cy="0"/>
            </a:xfrm>
            <a:prstGeom prst="line">
              <a:avLst/>
            </a:prstGeom>
            <a:noFill/>
            <a:ln w="31750">
              <a:solidFill>
                <a:srgbClr val="007F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4271963" y="2014538"/>
              <a:ext cx="188912" cy="0"/>
            </a:xfrm>
            <a:prstGeom prst="line">
              <a:avLst/>
            </a:prstGeom>
            <a:noFill/>
            <a:ln w="31750">
              <a:solidFill>
                <a:srgbClr val="323298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0" name="Line 329"/>
            <p:cNvSpPr>
              <a:spLocks noChangeShapeType="1"/>
            </p:cNvSpPr>
            <p:nvPr/>
          </p:nvSpPr>
          <p:spPr bwMode="auto">
            <a:xfrm flipH="1">
              <a:off x="4267200" y="2481263"/>
              <a:ext cx="188913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1" name="Rectangle 330"/>
            <p:cNvSpPr>
              <a:spLocks noChangeArrowheads="1"/>
            </p:cNvSpPr>
            <p:nvPr/>
          </p:nvSpPr>
          <p:spPr bwMode="auto">
            <a:xfrm>
              <a:off x="4518025" y="1939925"/>
              <a:ext cx="4111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</a:rPr>
                <a:t>ATV/r</a:t>
              </a:r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4518025" y="2174875"/>
              <a:ext cx="3127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RAL</a:t>
              </a:r>
            </a:p>
          </p:txBody>
        </p:sp>
        <p:sp>
          <p:nvSpPr>
            <p:cNvPr id="333" name="Rectangle 332"/>
            <p:cNvSpPr>
              <a:spLocks noChangeArrowheads="1"/>
            </p:cNvSpPr>
            <p:nvPr/>
          </p:nvSpPr>
          <p:spPr bwMode="auto">
            <a:xfrm>
              <a:off x="4518025" y="2408238"/>
              <a:ext cx="425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</a:rPr>
                <a:t>DRV/r</a:t>
              </a:r>
            </a:p>
          </p:txBody>
        </p:sp>
      </p:grpSp>
      <p:sp>
        <p:nvSpPr>
          <p:cNvPr id="334" name="ZoneTexte 69"/>
          <p:cNvSpPr txBox="1">
            <a:spLocks noChangeArrowheads="1"/>
          </p:cNvSpPr>
          <p:nvPr/>
        </p:nvSpPr>
        <p:spPr bwMode="auto">
          <a:xfrm>
            <a:off x="5376636" y="6564086"/>
            <a:ext cx="3749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Lennox JL. Ann </a:t>
            </a:r>
            <a:r>
              <a:rPr lang="fr-FR" sz="1200" i="1" dirty="0" err="1">
                <a:solidFill>
                  <a:srgbClr val="CC0000"/>
                </a:solidFill>
                <a:ea typeface="ＭＳ Ｐゴシック"/>
                <a:cs typeface="ＭＳ Ｐゴシック"/>
              </a:rPr>
              <a:t>Intern</a:t>
            </a:r>
            <a:r>
              <a:rPr lang="fr-FR" sz="1200" i="1" dirty="0">
                <a:solidFill>
                  <a:srgbClr val="CC0000"/>
                </a:solidFill>
                <a:ea typeface="ＭＳ Ｐゴシック"/>
                <a:cs typeface="ＭＳ Ｐゴシック"/>
              </a:rPr>
              <a:t> Med 2014;161:461-71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5579</TotalTime>
  <Words>2798</Words>
  <Application>Microsoft Office PowerPoint</Application>
  <PresentationFormat>Affichage à l'écran (4:3)</PresentationFormat>
  <Paragraphs>1103</Paragraphs>
  <Slides>19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ARV_trials_2015</vt:lpstr>
      <vt:lpstr>Comparaison des inhibiteurs d’intégrase vs IP 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  <vt:lpstr>Etude ACTG A5257 : (ATV/r vs DRV/r vs RAL)  + TDF/FTC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156</cp:revision>
  <dcterms:created xsi:type="dcterms:W3CDTF">2015-05-12T05:51:56Z</dcterms:created>
  <dcterms:modified xsi:type="dcterms:W3CDTF">2015-10-01T20:44:23Z</dcterms:modified>
</cp:coreProperties>
</file>