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7"/>
  </p:notesMasterIdLst>
  <p:handoutMasterIdLst>
    <p:handoutMasterId r:id="rId8"/>
  </p:handoutMasterIdLst>
  <p:sldIdLst>
    <p:sldId id="933" r:id="rId2"/>
    <p:sldId id="779" r:id="rId3"/>
    <p:sldId id="780" r:id="rId4"/>
    <p:sldId id="781" r:id="rId5"/>
    <p:sldId id="783" r:id="rId6"/>
  </p:sldIdLst>
  <p:sldSz cx="9144000" cy="6858000" type="screen4x3"/>
  <p:notesSz cx="7099300" cy="10234613"/>
  <p:custDataLst>
    <p:tags r:id="rId9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800" i="1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000066"/>
    <a:srgbClr val="C0C0C0"/>
    <a:srgbClr val="006600"/>
    <a:srgbClr val="0066FF"/>
    <a:srgbClr val="3399FF"/>
    <a:srgbClr val="CC00FF"/>
    <a:srgbClr val="660033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389" autoAdjust="0"/>
    <p:restoredTop sz="94660"/>
  </p:normalViewPr>
  <p:slideViewPr>
    <p:cSldViewPr snapToGrid="0" snapToObjects="1" showGuides="1">
      <p:cViewPr>
        <p:scale>
          <a:sx n="75" d="100"/>
          <a:sy n="75" d="100"/>
        </p:scale>
        <p:origin x="-3438" y="-918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200" d="100"/>
        <a:sy n="200" d="100"/>
      </p:scale>
      <p:origin x="0" y="82104"/>
    </p:cViewPr>
  </p:sorterViewPr>
  <p:notesViewPr>
    <p:cSldViewPr snapToGrid="0" snapToObjects="1" showGuides="1">
      <p:cViewPr>
        <p:scale>
          <a:sx n="66" d="100"/>
          <a:sy n="66" d="100"/>
        </p:scale>
        <p:origin x="-3872" y="-1056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394D7250-C3D1-4138-90F0-161E79E4659F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638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3290150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fld id="{1F4E8DC5-1466-41CA-B16D-BD30730290C0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1741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>
              <a:defRPr/>
            </a:pPr>
            <a:r>
              <a:rPr lang="fr-FR" sz="1400" i="0" dirty="0">
                <a:solidFill>
                  <a:schemeClr val="tx1"/>
                </a:solidFill>
                <a:latin typeface="Trebuchet MS" pitchFamily="-109" charset="0"/>
                <a:ea typeface="ＭＳ Ｐゴシック" pitchFamily="-109" charset="-128"/>
                <a:cs typeface="ＭＳ Ｐゴシック" pitchFamily="-109" charset="-128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91923295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19866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9866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602A0390-9285-4601-9DD1-20225A7AE4FC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0070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0070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6ADD2712-FBB9-419F-854A-7C333405EC4B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0275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0275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55E192FE-4079-4C6D-B468-BFE659C7D9A3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</p:txBody>
      </p:sp>
      <p:sp>
        <p:nvSpPr>
          <p:cNvPr id="20480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20480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CD70B53D-EF27-4B72-A01B-6931A032471E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des IP vs IP</a:t>
            </a: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FPV/r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ALERT</a:t>
            </a:r>
            <a:endParaRPr lang="en-US" altLang="fr-FR" sz="2600" b="1" i="0" dirty="0">
              <a:solidFill>
                <a:srgbClr val="000066"/>
              </a:solidFill>
              <a:latin typeface="Calibri" pitchFamily="-1" charset="0"/>
            </a:endParaRPr>
          </a:p>
          <a:p>
            <a:pPr marL="342900" indent="-3429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DRV/r				ATADAR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GEMINI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ALERT : ATV/r QD vs FPV/r QD,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197635" name="Espace réservé du contenu 2"/>
          <p:cNvSpPr>
            <a:spLocks noGrp="1"/>
          </p:cNvSpPr>
          <p:nvPr>
            <p:ph idx="1"/>
          </p:nvPr>
        </p:nvSpPr>
        <p:spPr>
          <a:xfrm>
            <a:off x="50800" y="1138238"/>
            <a:ext cx="1712913" cy="512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Schéma d'étude</a:t>
            </a:r>
          </a:p>
        </p:txBody>
      </p:sp>
      <p:sp>
        <p:nvSpPr>
          <p:cNvPr id="197636" name="ZoneTexte 69"/>
          <p:cNvSpPr txBox="1">
            <a:spLocks noChangeArrowheads="1"/>
          </p:cNvSpPr>
          <p:nvPr/>
        </p:nvSpPr>
        <p:spPr bwMode="auto">
          <a:xfrm>
            <a:off x="6432550" y="6545263"/>
            <a:ext cx="2562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Smith KY. AIDS Res Ther 2008;5:5</a:t>
            </a:r>
          </a:p>
        </p:txBody>
      </p:sp>
      <p:sp>
        <p:nvSpPr>
          <p:cNvPr id="197637" name="Espace réservé du contenu 2"/>
          <p:cNvSpPr txBox="1">
            <a:spLocks/>
          </p:cNvSpPr>
          <p:nvPr/>
        </p:nvSpPr>
        <p:spPr bwMode="auto">
          <a:xfrm>
            <a:off x="50800" y="4495800"/>
            <a:ext cx="8559800" cy="156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sz="2000" i="0">
                <a:solidFill>
                  <a:srgbClr val="000066"/>
                </a:solidFill>
                <a:cs typeface="Arial" charset="0"/>
              </a:rPr>
              <a:t>Critère principal : ARN VIH &lt; 50 c/ml à S48</a:t>
            </a:r>
          </a:p>
          <a:p>
            <a:pPr marL="800100" lvl="1" indent="-3429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800" i="0">
                <a:solidFill>
                  <a:srgbClr val="000066"/>
                </a:solidFill>
              </a:rPr>
              <a:t>Pas de calcul de puissance en raison de l’effectif limité</a:t>
            </a:r>
          </a:p>
        </p:txBody>
      </p:sp>
      <p:sp>
        <p:nvSpPr>
          <p:cNvPr id="197638" name="ZoneTexte 37"/>
          <p:cNvSpPr txBox="1">
            <a:spLocks noChangeArrowheads="1"/>
          </p:cNvSpPr>
          <p:nvPr/>
        </p:nvSpPr>
        <p:spPr bwMode="auto">
          <a:xfrm>
            <a:off x="498475" y="5759450"/>
            <a:ext cx="82629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i="0">
                <a:solidFill>
                  <a:srgbClr val="000066"/>
                </a:solidFill>
              </a:rPr>
              <a:t>Note : FPV/r et TDF/FTC administrés avec ou en dehors des repas ; ATV/r avec les repas</a:t>
            </a:r>
          </a:p>
          <a:p>
            <a:r>
              <a:rPr lang="fr-FR" sz="1600" i="0">
                <a:solidFill>
                  <a:srgbClr val="000066"/>
                </a:solidFill>
              </a:rPr>
              <a:t>Substitution autorisée de TDF/FTC pour ABC/3TC fdc</a:t>
            </a:r>
          </a:p>
        </p:txBody>
      </p:sp>
      <p:sp>
        <p:nvSpPr>
          <p:cNvPr id="197639" name="ZoneTexte 38"/>
          <p:cNvSpPr txBox="1">
            <a:spLocks noChangeArrowheads="1"/>
          </p:cNvSpPr>
          <p:nvPr/>
        </p:nvSpPr>
        <p:spPr bwMode="auto">
          <a:xfrm>
            <a:off x="1536700" y="4176713"/>
            <a:ext cx="55165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600" i="0">
                <a:solidFill>
                  <a:srgbClr val="000066"/>
                </a:solidFill>
              </a:rPr>
              <a:t>*Randomisation stratifiée sur ARN VIH &lt; ou </a:t>
            </a:r>
            <a:r>
              <a:rPr lang="fr-FR" sz="1600" i="0" u="sng">
                <a:solidFill>
                  <a:srgbClr val="000066"/>
                </a:solidFill>
              </a:rPr>
              <a:t>&gt;</a:t>
            </a:r>
            <a:r>
              <a:rPr lang="fr-FR" sz="1600" i="0">
                <a:solidFill>
                  <a:srgbClr val="000066"/>
                </a:solidFill>
              </a:rPr>
              <a:t> 100 000 c/ml</a:t>
            </a:r>
          </a:p>
        </p:txBody>
      </p:sp>
      <p:grpSp>
        <p:nvGrpSpPr>
          <p:cNvPr id="197640" name="Group 19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97650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97651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3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ALERT</a:t>
              </a:r>
            </a:p>
          </p:txBody>
        </p:sp>
      </p:grpSp>
      <p:sp>
        <p:nvSpPr>
          <p:cNvPr id="197641" name="AutoShape 162"/>
          <p:cNvSpPr>
            <a:spLocks noChangeArrowheads="1"/>
          </p:cNvSpPr>
          <p:nvPr/>
        </p:nvSpPr>
        <p:spPr bwMode="auto">
          <a:xfrm>
            <a:off x="636588" y="2700338"/>
            <a:ext cx="3171825" cy="14684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Adultes </a:t>
            </a:r>
            <a:r>
              <a:rPr lang="fr-FR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ans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Naïfs d'ARV ou &lt; 14 j de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traitement ARV antérieur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ARN VIH &gt; 1 000 c/ml</a:t>
            </a:r>
          </a:p>
          <a:p>
            <a:pPr algn="ctr"/>
            <a:r>
              <a: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Pas de restriction sur CD4</a:t>
            </a:r>
          </a:p>
        </p:txBody>
      </p:sp>
      <p:cxnSp>
        <p:nvCxnSpPr>
          <p:cNvPr id="197642" name="AutoShape 23"/>
          <p:cNvCxnSpPr>
            <a:cxnSpLocks noChangeShapeType="1"/>
          </p:cNvCxnSpPr>
          <p:nvPr/>
        </p:nvCxnSpPr>
        <p:spPr bwMode="auto">
          <a:xfrm rot="10800000" flipH="1" flipV="1">
            <a:off x="5045075" y="3016250"/>
            <a:ext cx="1588" cy="801688"/>
          </a:xfrm>
          <a:prstGeom prst="bentConnector3">
            <a:avLst>
              <a:gd name="adj1" fmla="val -592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197643" name="Rectangle 10"/>
          <p:cNvSpPr>
            <a:spLocks noChangeArrowheads="1"/>
          </p:cNvSpPr>
          <p:nvPr/>
        </p:nvSpPr>
        <p:spPr bwMode="auto">
          <a:xfrm>
            <a:off x="4197350" y="3486150"/>
            <a:ext cx="6937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53</a:t>
            </a:r>
          </a:p>
        </p:txBody>
      </p:sp>
      <p:sp>
        <p:nvSpPr>
          <p:cNvPr id="197644" name="Rectangle 10"/>
          <p:cNvSpPr>
            <a:spLocks noChangeArrowheads="1"/>
          </p:cNvSpPr>
          <p:nvPr/>
        </p:nvSpPr>
        <p:spPr bwMode="auto">
          <a:xfrm>
            <a:off x="4175125" y="2681288"/>
            <a:ext cx="7397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fr-FR" sz="1600" b="1" i="0">
                <a:solidFill>
                  <a:srgbClr val="FF6600"/>
                </a:solidFill>
                <a:latin typeface="Calibri" pitchFamily="34" charset="0"/>
                <a:cs typeface="Arial" charset="0"/>
              </a:rPr>
              <a:t>n = 53 </a:t>
            </a:r>
          </a:p>
        </p:txBody>
      </p:sp>
      <p:cxnSp>
        <p:nvCxnSpPr>
          <p:cNvPr id="197645" name="Connecteur droit 66"/>
          <p:cNvCxnSpPr>
            <a:cxnSpLocks noChangeShapeType="1"/>
          </p:cNvCxnSpPr>
          <p:nvPr/>
        </p:nvCxnSpPr>
        <p:spPr bwMode="auto">
          <a:xfrm rot="5400000">
            <a:off x="3698082" y="261223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197646" name="Oval 170"/>
          <p:cNvSpPr>
            <a:spLocks noChangeArrowheads="1"/>
          </p:cNvSpPr>
          <p:nvPr/>
        </p:nvSpPr>
        <p:spPr bwMode="auto">
          <a:xfrm>
            <a:off x="3176588" y="1398588"/>
            <a:ext cx="153987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Randomisation*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1:1</a:t>
            </a:r>
          </a:p>
          <a:p>
            <a:pPr algn="ctr"/>
            <a:r>
              <a:rPr lang="fr-FR" sz="14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197647" name="Line 28"/>
          <p:cNvSpPr>
            <a:spLocks noChangeShapeType="1"/>
          </p:cNvSpPr>
          <p:nvPr/>
        </p:nvSpPr>
        <p:spPr bwMode="auto">
          <a:xfrm>
            <a:off x="3819525" y="3427413"/>
            <a:ext cx="2730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197648" name="AutoShape 14"/>
          <p:cNvSpPr>
            <a:spLocks noChangeArrowheads="1"/>
          </p:cNvSpPr>
          <p:nvPr/>
        </p:nvSpPr>
        <p:spPr bwMode="auto">
          <a:xfrm>
            <a:off x="5040313" y="2708275"/>
            <a:ext cx="3276600" cy="650875"/>
          </a:xfrm>
          <a:prstGeom prst="roundRect">
            <a:avLst>
              <a:gd name="adj" fmla="val 12458"/>
            </a:avLst>
          </a:prstGeom>
          <a:solidFill>
            <a:srgbClr val="9999FF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FPV/r 1 400/100 mg QD +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solidFill>
                  <a:srgbClr val="000066"/>
                </a:solidFill>
                <a:latin typeface="Calibri" pitchFamily="34" charset="0"/>
              </a:rPr>
              <a:t>TDF/FTC fdc QD</a:t>
            </a:r>
          </a:p>
        </p:txBody>
      </p:sp>
      <p:sp>
        <p:nvSpPr>
          <p:cNvPr id="197649" name="AutoShape 14"/>
          <p:cNvSpPr>
            <a:spLocks noChangeArrowheads="1"/>
          </p:cNvSpPr>
          <p:nvPr/>
        </p:nvSpPr>
        <p:spPr bwMode="auto">
          <a:xfrm>
            <a:off x="5040313" y="3498850"/>
            <a:ext cx="3276600" cy="650875"/>
          </a:xfrm>
          <a:prstGeom prst="roundRect">
            <a:avLst>
              <a:gd name="adj" fmla="val 12458"/>
            </a:avLst>
          </a:prstGeom>
          <a:solidFill>
            <a:srgbClr val="800080"/>
          </a:solidFill>
          <a:ln w="19050">
            <a:noFill/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ATV/r 300/100 mg QD + </a:t>
            </a:r>
          </a:p>
          <a:p>
            <a:pPr algn="ctr" eaLnBrk="0" hangingPunct="0">
              <a:lnSpc>
                <a:spcPct val="95000"/>
              </a:lnSpc>
            </a:pPr>
            <a:r>
              <a:rPr lang="fr-FR" sz="1800" b="1" i="0">
                <a:latin typeface="Calibri" pitchFamily="34" charset="0"/>
              </a:rPr>
              <a:t>TDF/FTC fdc QD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9741" name="Group 61"/>
          <p:cNvGraphicFramePr>
            <a:graphicFrameLocks noGrp="1"/>
          </p:cNvGraphicFramePr>
          <p:nvPr>
            <p:ph idx="1"/>
          </p:nvPr>
        </p:nvGraphicFramePr>
        <p:xfrm>
          <a:off x="747713" y="1828800"/>
          <a:ext cx="7642225" cy="3692398"/>
        </p:xfrm>
        <a:graphic>
          <a:graphicData uri="http://schemas.openxmlformats.org/drawingml/2006/table">
            <a:tbl>
              <a:tblPr/>
              <a:tblGrid>
                <a:gridCol w="444500"/>
                <a:gridCol w="3514725"/>
                <a:gridCol w="1841500"/>
                <a:gridCol w="1841500"/>
              </a:tblGrid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FPV/r</a:t>
                      </a:r>
                      <a:b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53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ATV/r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 = 53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Age médian,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Race blanche / noire / autre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64 % / 34 % / 2 %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49 % / 45 % / 6 %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c/ml),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4,924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4,89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 100 000 c/ml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CD4 (/mm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),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Stade C du CDC</a:t>
                      </a:r>
                      <a:endParaRPr kumimoji="0" lang="fr-FR" sz="1400" b="1" i="0" u="none" strike="noStrike" cap="none" normalizeH="0" baseline="3000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21 %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Interruption avant S48, n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8 (15 %)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(8 %)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effet indésirable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Pour échec virologique</a:t>
                      </a: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4 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9734" name="Rectangle 8"/>
          <p:cNvSpPr>
            <a:spLocks noChangeArrowheads="1"/>
          </p:cNvSpPr>
          <p:nvPr/>
        </p:nvSpPr>
        <p:spPr bwMode="auto">
          <a:xfrm>
            <a:off x="625475" y="1409700"/>
            <a:ext cx="787082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Caractéristiques à l'inclusion et devenir des patients</a:t>
            </a:r>
          </a:p>
        </p:txBody>
      </p:sp>
      <p:sp>
        <p:nvSpPr>
          <p:cNvPr id="199735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0264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ALERT : ATV/r QD vs FPV/r QD,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199736" name="ZoneTexte 69"/>
          <p:cNvSpPr txBox="1">
            <a:spLocks noChangeArrowheads="1"/>
          </p:cNvSpPr>
          <p:nvPr/>
        </p:nvSpPr>
        <p:spPr bwMode="auto">
          <a:xfrm>
            <a:off x="6432550" y="6545263"/>
            <a:ext cx="2562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Smith KY. AIDS Res Ther 2008;5:5</a:t>
            </a:r>
          </a:p>
        </p:txBody>
      </p:sp>
      <p:sp>
        <p:nvSpPr>
          <p:cNvPr id="199737" name="ZoneTexte 13"/>
          <p:cNvSpPr txBox="1">
            <a:spLocks noChangeArrowheads="1"/>
          </p:cNvSpPr>
          <p:nvPr/>
        </p:nvSpPr>
        <p:spPr bwMode="auto">
          <a:xfrm>
            <a:off x="536575" y="5826125"/>
            <a:ext cx="80248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600" i="0">
                <a:solidFill>
                  <a:srgbClr val="000066"/>
                </a:solidFill>
              </a:rPr>
              <a:t>* Chez 2 des 4 patients, détection à J0 de résistance pré-existante à FPV ou TDF/FTC </a:t>
            </a:r>
          </a:p>
        </p:txBody>
      </p:sp>
      <p:grpSp>
        <p:nvGrpSpPr>
          <p:cNvPr id="199738" name="Group 60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199739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199740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3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ALERT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ext Box 2"/>
          <p:cNvSpPr txBox="1">
            <a:spLocks noChangeArrowheads="1"/>
          </p:cNvSpPr>
          <p:nvPr/>
        </p:nvSpPr>
        <p:spPr bwMode="auto">
          <a:xfrm>
            <a:off x="3516313" y="1150938"/>
            <a:ext cx="209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2400" b="1" i="0">
                <a:solidFill>
                  <a:srgbClr val="CC3300"/>
                </a:solidFill>
                <a:latin typeface="Calibri" pitchFamily="34" charset="0"/>
              </a:rPr>
              <a:t>Résultats à S48</a:t>
            </a:r>
          </a:p>
        </p:txBody>
      </p:sp>
      <p:sp>
        <p:nvSpPr>
          <p:cNvPr id="20173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026400" cy="1106488"/>
          </a:xfrm>
        </p:spPr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ALERT : ATV/r QD vs FPV/r QD,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01732" name="ZoneTexte 69"/>
          <p:cNvSpPr txBox="1">
            <a:spLocks noChangeArrowheads="1"/>
          </p:cNvSpPr>
          <p:nvPr/>
        </p:nvSpPr>
        <p:spPr bwMode="auto">
          <a:xfrm>
            <a:off x="6432550" y="6545263"/>
            <a:ext cx="2562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Smith KY. AIDS Res Ther 2008;5:5</a:t>
            </a:r>
          </a:p>
        </p:txBody>
      </p:sp>
      <p:sp>
        <p:nvSpPr>
          <p:cNvPr id="201733" name="ZoneTexte 45"/>
          <p:cNvSpPr txBox="1">
            <a:spLocks noChangeArrowheads="1"/>
          </p:cNvSpPr>
          <p:nvPr/>
        </p:nvSpPr>
        <p:spPr bwMode="auto">
          <a:xfrm>
            <a:off x="774700" y="6226175"/>
            <a:ext cx="32623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i="0">
                <a:solidFill>
                  <a:srgbClr val="000066"/>
                </a:solidFill>
              </a:rPr>
              <a:t>M/D = E : données manquantes/arrêt = échec</a:t>
            </a:r>
          </a:p>
        </p:txBody>
      </p:sp>
      <p:grpSp>
        <p:nvGrpSpPr>
          <p:cNvPr id="201734" name="Group 46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201773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01774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3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ALERT</a:t>
              </a:r>
            </a:p>
          </p:txBody>
        </p:sp>
      </p:grpSp>
      <p:grpSp>
        <p:nvGrpSpPr>
          <p:cNvPr id="201735" name="Group 45"/>
          <p:cNvGrpSpPr>
            <a:grpSpLocks/>
          </p:cNvGrpSpPr>
          <p:nvPr/>
        </p:nvGrpSpPr>
        <p:grpSpPr bwMode="auto">
          <a:xfrm>
            <a:off x="395288" y="2076450"/>
            <a:ext cx="4338637" cy="4125913"/>
            <a:chOff x="249" y="1396"/>
            <a:chExt cx="2733" cy="2599"/>
          </a:xfrm>
        </p:grpSpPr>
        <p:sp>
          <p:nvSpPr>
            <p:cNvPr id="201739" name="ZoneTexte 64"/>
            <p:cNvSpPr txBox="1">
              <a:spLocks noChangeArrowheads="1"/>
            </p:cNvSpPr>
            <p:nvPr/>
          </p:nvSpPr>
          <p:spPr bwMode="auto">
            <a:xfrm>
              <a:off x="431" y="3669"/>
              <a:ext cx="2551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Augmentation moyenne des CD4 à S48 :</a:t>
              </a:r>
              <a:br>
                <a:rPr lang="fr-FR" sz="1400" b="1" i="0">
                  <a:solidFill>
                    <a:srgbClr val="000066"/>
                  </a:solidFill>
                </a:rPr>
              </a:br>
              <a:r>
                <a:rPr lang="fr-FR" sz="1400" b="1" i="0">
                  <a:solidFill>
                    <a:srgbClr val="000066"/>
                  </a:solidFill>
                </a:rPr>
                <a:t>170/mm</a:t>
              </a:r>
              <a:r>
                <a:rPr lang="fr-FR" sz="1400" b="1" i="0" baseline="30000">
                  <a:solidFill>
                    <a:srgbClr val="000066"/>
                  </a:solidFill>
                </a:rPr>
                <a:t>3 </a:t>
              </a:r>
              <a:r>
                <a:rPr lang="fr-FR" sz="1400" b="1" i="0">
                  <a:solidFill>
                    <a:srgbClr val="000066"/>
                  </a:solidFill>
                </a:rPr>
                <a:t>(FPV/r) vs 183/mm</a:t>
              </a:r>
              <a:r>
                <a:rPr lang="fr-FR" sz="1400" b="1" i="0" baseline="30000">
                  <a:solidFill>
                    <a:srgbClr val="000066"/>
                  </a:solidFill>
                </a:rPr>
                <a:t>3 </a:t>
              </a:r>
              <a:r>
                <a:rPr lang="fr-FR" sz="1400" b="1" i="0">
                  <a:solidFill>
                    <a:srgbClr val="000066"/>
                  </a:solidFill>
                </a:rPr>
                <a:t>(ATV/r) (p = 0,4)</a:t>
              </a:r>
            </a:p>
          </p:txBody>
        </p:sp>
        <p:sp>
          <p:nvSpPr>
            <p:cNvPr id="201740" name="Rectangle 7"/>
            <p:cNvSpPr>
              <a:spLocks noChangeArrowheads="1"/>
            </p:cNvSpPr>
            <p:nvPr/>
          </p:nvSpPr>
          <p:spPr bwMode="auto">
            <a:xfrm>
              <a:off x="734" y="2085"/>
              <a:ext cx="372" cy="1211"/>
            </a:xfrm>
            <a:prstGeom prst="rect">
              <a:avLst/>
            </a:prstGeom>
            <a:solidFill>
              <a:srgbClr val="9999FF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201741" name="Rectangle 8"/>
            <p:cNvSpPr>
              <a:spLocks noChangeArrowheads="1"/>
            </p:cNvSpPr>
            <p:nvPr/>
          </p:nvSpPr>
          <p:spPr bwMode="auto">
            <a:xfrm>
              <a:off x="1815" y="1849"/>
              <a:ext cx="372" cy="1447"/>
            </a:xfrm>
            <a:prstGeom prst="rect">
              <a:avLst/>
            </a:prstGeom>
            <a:solidFill>
              <a:srgbClr val="9999FF"/>
            </a:solidFill>
            <a:ln w="8001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201742" name="Rectangle 9"/>
            <p:cNvSpPr>
              <a:spLocks noChangeArrowheads="1"/>
            </p:cNvSpPr>
            <p:nvPr/>
          </p:nvSpPr>
          <p:spPr bwMode="auto">
            <a:xfrm>
              <a:off x="1100" y="1953"/>
              <a:ext cx="372" cy="1343"/>
            </a:xfrm>
            <a:prstGeom prst="rect">
              <a:avLst/>
            </a:prstGeom>
            <a:solidFill>
              <a:srgbClr val="80008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201743" name="Rectangle 10"/>
            <p:cNvSpPr>
              <a:spLocks noChangeArrowheads="1"/>
            </p:cNvSpPr>
            <p:nvPr/>
          </p:nvSpPr>
          <p:spPr bwMode="auto">
            <a:xfrm>
              <a:off x="2185" y="1809"/>
              <a:ext cx="372" cy="1487"/>
            </a:xfrm>
            <a:prstGeom prst="rect">
              <a:avLst/>
            </a:prstGeom>
            <a:solidFill>
              <a:srgbClr val="800080"/>
            </a:solidFill>
            <a:ln w="7938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201744" name="Line 12"/>
            <p:cNvSpPr>
              <a:spLocks noChangeShapeType="1"/>
            </p:cNvSpPr>
            <p:nvPr/>
          </p:nvSpPr>
          <p:spPr bwMode="auto">
            <a:xfrm>
              <a:off x="515" y="3290"/>
              <a:ext cx="217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45" name="Rectangle 22"/>
            <p:cNvSpPr>
              <a:spLocks noChangeArrowheads="1"/>
            </p:cNvSpPr>
            <p:nvPr/>
          </p:nvSpPr>
          <p:spPr bwMode="auto">
            <a:xfrm>
              <a:off x="819" y="1926"/>
              <a:ext cx="20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6666FF"/>
                  </a:solidFill>
                </a:rPr>
                <a:t>75</a:t>
              </a:r>
              <a:endParaRPr lang="fr-FR" sz="4000" i="0">
                <a:solidFill>
                  <a:srgbClr val="6666FF"/>
                </a:solidFill>
              </a:endParaRPr>
            </a:p>
          </p:txBody>
        </p:sp>
        <p:sp>
          <p:nvSpPr>
            <p:cNvPr id="201746" name="Rectangle 23"/>
            <p:cNvSpPr>
              <a:spLocks noChangeArrowheads="1"/>
            </p:cNvSpPr>
            <p:nvPr/>
          </p:nvSpPr>
          <p:spPr bwMode="auto">
            <a:xfrm>
              <a:off x="1900" y="1693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6666FF"/>
                  </a:solidFill>
                </a:rPr>
                <a:t>89</a:t>
              </a:r>
              <a:endParaRPr lang="fr-FR" sz="4000" i="0">
                <a:solidFill>
                  <a:srgbClr val="6666FF"/>
                </a:solidFill>
              </a:endParaRPr>
            </a:p>
          </p:txBody>
        </p:sp>
        <p:sp>
          <p:nvSpPr>
            <p:cNvPr id="201747" name="Rectangle 24"/>
            <p:cNvSpPr>
              <a:spLocks noChangeArrowheads="1"/>
            </p:cNvSpPr>
            <p:nvPr/>
          </p:nvSpPr>
          <p:spPr bwMode="auto">
            <a:xfrm>
              <a:off x="1181" y="1790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990099"/>
                  </a:solidFill>
                </a:rPr>
                <a:t>83</a:t>
              </a:r>
              <a:endParaRPr lang="fr-FR" sz="4000" i="0">
                <a:solidFill>
                  <a:srgbClr val="990099"/>
                </a:solidFill>
              </a:endParaRPr>
            </a:p>
          </p:txBody>
        </p:sp>
        <p:sp>
          <p:nvSpPr>
            <p:cNvPr id="201748" name="Rectangle 25"/>
            <p:cNvSpPr>
              <a:spLocks noChangeArrowheads="1"/>
            </p:cNvSpPr>
            <p:nvPr/>
          </p:nvSpPr>
          <p:spPr bwMode="auto">
            <a:xfrm>
              <a:off x="2270" y="1648"/>
              <a:ext cx="20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/>
              <a:r>
                <a:rPr lang="fr-FR" sz="1400" b="1" i="0">
                  <a:solidFill>
                    <a:srgbClr val="990099"/>
                  </a:solidFill>
                </a:rPr>
                <a:t>92</a:t>
              </a:r>
              <a:endParaRPr lang="fr-FR" sz="4000" i="0">
                <a:solidFill>
                  <a:srgbClr val="990099"/>
                </a:solidFill>
              </a:endParaRPr>
            </a:p>
          </p:txBody>
        </p:sp>
        <p:sp>
          <p:nvSpPr>
            <p:cNvPr id="201749" name="Text Box 57"/>
            <p:cNvSpPr txBox="1">
              <a:spLocks noChangeArrowheads="1"/>
            </p:cNvSpPr>
            <p:nvPr/>
          </p:nvSpPr>
          <p:spPr bwMode="auto">
            <a:xfrm>
              <a:off x="521" y="3313"/>
              <a:ext cx="114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b="1" i="0">
                  <a:solidFill>
                    <a:srgbClr val="000066"/>
                  </a:solidFill>
                </a:rPr>
                <a:t>ITT, M/D = E</a:t>
              </a:r>
            </a:p>
          </p:txBody>
        </p:sp>
        <p:sp>
          <p:nvSpPr>
            <p:cNvPr id="201750" name="Text Box 58"/>
            <p:cNvSpPr txBox="1">
              <a:spLocks noChangeArrowheads="1"/>
            </p:cNvSpPr>
            <p:nvPr/>
          </p:nvSpPr>
          <p:spPr bwMode="auto">
            <a:xfrm>
              <a:off x="1668" y="3313"/>
              <a:ext cx="102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600" b="1" i="0">
                  <a:solidFill>
                    <a:srgbClr val="000066"/>
                  </a:solidFill>
                </a:rPr>
                <a:t>Données observées</a:t>
              </a:r>
            </a:p>
          </p:txBody>
        </p:sp>
        <p:sp>
          <p:nvSpPr>
            <p:cNvPr id="201751" name="AutoShape 165"/>
            <p:cNvSpPr>
              <a:spLocks noChangeArrowheads="1"/>
            </p:cNvSpPr>
            <p:nvPr/>
          </p:nvSpPr>
          <p:spPr bwMode="auto">
            <a:xfrm>
              <a:off x="814" y="1452"/>
              <a:ext cx="1318" cy="21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fr-FR" i="0">
                <a:solidFill>
                  <a:srgbClr val="000066"/>
                </a:solidFill>
              </a:endParaRPr>
            </a:p>
          </p:txBody>
        </p:sp>
        <p:sp>
          <p:nvSpPr>
            <p:cNvPr id="201752" name="Rectangle 3"/>
            <p:cNvSpPr>
              <a:spLocks noChangeArrowheads="1"/>
            </p:cNvSpPr>
            <p:nvPr/>
          </p:nvSpPr>
          <p:spPr bwMode="auto">
            <a:xfrm>
              <a:off x="903" y="1514"/>
              <a:ext cx="112" cy="91"/>
            </a:xfrm>
            <a:prstGeom prst="rect">
              <a:avLst/>
            </a:prstGeom>
            <a:solidFill>
              <a:srgbClr val="9999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201753" name="Rectangle 4"/>
            <p:cNvSpPr>
              <a:spLocks noChangeArrowheads="1"/>
            </p:cNvSpPr>
            <p:nvPr/>
          </p:nvSpPr>
          <p:spPr bwMode="auto">
            <a:xfrm>
              <a:off x="1512" y="1513"/>
              <a:ext cx="112" cy="91"/>
            </a:xfrm>
            <a:prstGeom prst="rect">
              <a:avLst/>
            </a:prstGeom>
            <a:solidFill>
              <a:srgbClr val="800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 sz="2400" i="0">
                <a:solidFill>
                  <a:srgbClr val="000066"/>
                </a:solidFill>
              </a:endParaRPr>
            </a:p>
          </p:txBody>
        </p:sp>
        <p:sp>
          <p:nvSpPr>
            <p:cNvPr id="201754" name="ZoneTexte 84"/>
            <p:cNvSpPr txBox="1">
              <a:spLocks noChangeArrowheads="1"/>
            </p:cNvSpPr>
            <p:nvPr/>
          </p:nvSpPr>
          <p:spPr bwMode="auto">
            <a:xfrm>
              <a:off x="994" y="1438"/>
              <a:ext cx="45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FPV/r</a:t>
              </a:r>
            </a:p>
          </p:txBody>
        </p:sp>
        <p:sp>
          <p:nvSpPr>
            <p:cNvPr id="201755" name="ZoneTexte 85"/>
            <p:cNvSpPr txBox="1">
              <a:spLocks noChangeArrowheads="1"/>
            </p:cNvSpPr>
            <p:nvPr/>
          </p:nvSpPr>
          <p:spPr bwMode="auto">
            <a:xfrm>
              <a:off x="1626" y="1439"/>
              <a:ext cx="4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1" i="0">
                  <a:solidFill>
                    <a:srgbClr val="000066"/>
                  </a:solidFill>
                  <a:latin typeface="Calibri" pitchFamily="34" charset="0"/>
                </a:rPr>
                <a:t>ATV/r</a:t>
              </a:r>
            </a:p>
          </p:txBody>
        </p:sp>
        <p:sp>
          <p:nvSpPr>
            <p:cNvPr id="201756" name="Line 150"/>
            <p:cNvSpPr>
              <a:spLocks noChangeShapeType="1"/>
            </p:cNvSpPr>
            <p:nvPr/>
          </p:nvSpPr>
          <p:spPr bwMode="auto">
            <a:xfrm flipV="1">
              <a:off x="1640" y="3288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57" name="Line 150"/>
            <p:cNvSpPr>
              <a:spLocks noChangeShapeType="1"/>
            </p:cNvSpPr>
            <p:nvPr/>
          </p:nvSpPr>
          <p:spPr bwMode="auto">
            <a:xfrm flipV="1">
              <a:off x="2682" y="3288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58" name="Text Box 76"/>
            <p:cNvSpPr txBox="1">
              <a:spLocks noChangeArrowheads="1"/>
            </p:cNvSpPr>
            <p:nvPr/>
          </p:nvSpPr>
          <p:spPr bwMode="auto">
            <a:xfrm>
              <a:off x="249" y="1396"/>
              <a:ext cx="3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fr-FR" sz="1800" i="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201759" name="Line 141"/>
            <p:cNvSpPr>
              <a:spLocks noChangeShapeType="1"/>
            </p:cNvSpPr>
            <p:nvPr/>
          </p:nvSpPr>
          <p:spPr bwMode="auto">
            <a:xfrm>
              <a:off x="563" y="1689"/>
              <a:ext cx="0" cy="1599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60" name="Line 142"/>
            <p:cNvSpPr>
              <a:spLocks noChangeShapeType="1"/>
            </p:cNvSpPr>
            <p:nvPr/>
          </p:nvSpPr>
          <p:spPr bwMode="auto">
            <a:xfrm>
              <a:off x="521" y="3288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61" name="Line 143"/>
            <p:cNvSpPr>
              <a:spLocks noChangeShapeType="1"/>
            </p:cNvSpPr>
            <p:nvPr/>
          </p:nvSpPr>
          <p:spPr bwMode="auto">
            <a:xfrm>
              <a:off x="521" y="2968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62" name="Line 144"/>
            <p:cNvSpPr>
              <a:spLocks noChangeShapeType="1"/>
            </p:cNvSpPr>
            <p:nvPr/>
          </p:nvSpPr>
          <p:spPr bwMode="auto">
            <a:xfrm>
              <a:off x="521" y="2647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63" name="Line 145"/>
            <p:cNvSpPr>
              <a:spLocks noChangeShapeType="1"/>
            </p:cNvSpPr>
            <p:nvPr/>
          </p:nvSpPr>
          <p:spPr bwMode="auto">
            <a:xfrm>
              <a:off x="521" y="2331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64" name="Line 146"/>
            <p:cNvSpPr>
              <a:spLocks noChangeShapeType="1"/>
            </p:cNvSpPr>
            <p:nvPr/>
          </p:nvSpPr>
          <p:spPr bwMode="auto">
            <a:xfrm>
              <a:off x="521" y="2010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65" name="Line 147"/>
            <p:cNvSpPr>
              <a:spLocks noChangeShapeType="1"/>
            </p:cNvSpPr>
            <p:nvPr/>
          </p:nvSpPr>
          <p:spPr bwMode="auto">
            <a:xfrm>
              <a:off x="521" y="1689"/>
              <a:ext cx="42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66" name="Line 149"/>
            <p:cNvSpPr>
              <a:spLocks noChangeShapeType="1"/>
            </p:cNvSpPr>
            <p:nvPr/>
          </p:nvSpPr>
          <p:spPr bwMode="auto">
            <a:xfrm flipV="1">
              <a:off x="563" y="3288"/>
              <a:ext cx="0" cy="3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01767" name="Rectangle 159"/>
            <p:cNvSpPr>
              <a:spLocks noChangeArrowheads="1"/>
            </p:cNvSpPr>
            <p:nvPr/>
          </p:nvSpPr>
          <p:spPr bwMode="auto">
            <a:xfrm>
              <a:off x="413" y="3226"/>
              <a:ext cx="6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01768" name="Rectangle 160"/>
            <p:cNvSpPr>
              <a:spLocks noChangeArrowheads="1"/>
            </p:cNvSpPr>
            <p:nvPr/>
          </p:nvSpPr>
          <p:spPr bwMode="auto">
            <a:xfrm>
              <a:off x="351" y="2904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20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01769" name="Rectangle 161"/>
            <p:cNvSpPr>
              <a:spLocks noChangeArrowheads="1"/>
            </p:cNvSpPr>
            <p:nvPr/>
          </p:nvSpPr>
          <p:spPr bwMode="auto">
            <a:xfrm>
              <a:off x="351" y="2584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40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01770" name="Rectangle 162"/>
            <p:cNvSpPr>
              <a:spLocks noChangeArrowheads="1"/>
            </p:cNvSpPr>
            <p:nvPr/>
          </p:nvSpPr>
          <p:spPr bwMode="auto">
            <a:xfrm>
              <a:off x="351" y="2268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60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01771" name="Rectangle 163"/>
            <p:cNvSpPr>
              <a:spLocks noChangeArrowheads="1"/>
            </p:cNvSpPr>
            <p:nvPr/>
          </p:nvSpPr>
          <p:spPr bwMode="auto">
            <a:xfrm>
              <a:off x="351" y="1947"/>
              <a:ext cx="124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80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  <p:sp>
          <p:nvSpPr>
            <p:cNvPr id="201772" name="Rectangle 164"/>
            <p:cNvSpPr>
              <a:spLocks noChangeArrowheads="1"/>
            </p:cNvSpPr>
            <p:nvPr/>
          </p:nvSpPr>
          <p:spPr bwMode="auto">
            <a:xfrm>
              <a:off x="289" y="1626"/>
              <a:ext cx="186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 i="0">
                  <a:solidFill>
                    <a:srgbClr val="000066"/>
                  </a:solidFill>
                </a:rPr>
                <a:t>100</a:t>
              </a:r>
              <a:endParaRPr lang="fr-FR" sz="1800" i="0">
                <a:solidFill>
                  <a:srgbClr val="000066"/>
                </a:solidFill>
              </a:endParaRPr>
            </a:p>
          </p:txBody>
        </p:sp>
      </p:grpSp>
      <p:sp>
        <p:nvSpPr>
          <p:cNvPr id="201736" name="ZoneTexte 11"/>
          <p:cNvSpPr txBox="1">
            <a:spLocks noChangeArrowheads="1"/>
          </p:cNvSpPr>
          <p:nvPr/>
        </p:nvSpPr>
        <p:spPr bwMode="auto">
          <a:xfrm>
            <a:off x="1219200" y="1625600"/>
            <a:ext cx="250825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400" b="1" i="0">
                <a:solidFill>
                  <a:schemeClr val="accent2"/>
                </a:solidFill>
                <a:latin typeface="Calibri" pitchFamily="34" charset="0"/>
              </a:rPr>
              <a:t>ARN VIH &lt; 50 c/ml</a:t>
            </a:r>
          </a:p>
        </p:txBody>
      </p:sp>
      <p:sp>
        <p:nvSpPr>
          <p:cNvPr id="201737" name="ZoneTexte 11"/>
          <p:cNvSpPr txBox="1">
            <a:spLocks noChangeArrowheads="1"/>
          </p:cNvSpPr>
          <p:nvPr/>
        </p:nvSpPr>
        <p:spPr bwMode="auto">
          <a:xfrm>
            <a:off x="6462713" y="1625600"/>
            <a:ext cx="14303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2400" b="1" i="0">
                <a:solidFill>
                  <a:schemeClr val="accent2"/>
                </a:solidFill>
                <a:latin typeface="Calibri" pitchFamily="34" charset="0"/>
              </a:rPr>
              <a:t>Tolérance</a:t>
            </a:r>
          </a:p>
        </p:txBody>
      </p:sp>
      <p:sp>
        <p:nvSpPr>
          <p:cNvPr id="201738" name="Espace réservé du contenu 2"/>
          <p:cNvSpPr>
            <a:spLocks/>
          </p:cNvSpPr>
          <p:nvPr/>
        </p:nvSpPr>
        <p:spPr bwMode="auto">
          <a:xfrm>
            <a:off x="4814888" y="2073275"/>
            <a:ext cx="4233862" cy="377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 i="0">
                <a:solidFill>
                  <a:srgbClr val="000066"/>
                </a:solidFill>
              </a:rPr>
              <a:t>Diarrhée et nausées : plus fréquentes avec FPV/r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 i="0">
                <a:solidFill>
                  <a:srgbClr val="000066"/>
                </a:solidFill>
              </a:rPr>
              <a:t>Hyperbilirubinémie de grade 3-4 avec ATV/r : 28 %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 i="0">
                <a:solidFill>
                  <a:srgbClr val="000066"/>
                </a:solidFill>
              </a:rPr>
              <a:t>Diminution &gt; 25 % du DFG : fréquence identique dans les 2 groupes (environ </a:t>
            </a:r>
            <a:br>
              <a:rPr lang="fr-FR" sz="1600" i="0">
                <a:solidFill>
                  <a:srgbClr val="000066"/>
                </a:solidFill>
              </a:rPr>
            </a:br>
            <a:r>
              <a:rPr lang="fr-FR" sz="1600" i="0">
                <a:solidFill>
                  <a:srgbClr val="000066"/>
                </a:solidFill>
              </a:rPr>
              <a:t>5 % des patients)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 i="0">
                <a:solidFill>
                  <a:srgbClr val="000066"/>
                </a:solidFill>
              </a:rPr>
              <a:t>Arrêt TDF/FTC chez 3 patients (FPV/r) en raison de DFG &lt; 50 ml/min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1600" i="0">
                <a:solidFill>
                  <a:srgbClr val="000066"/>
                </a:solidFill>
              </a:rPr>
              <a:t>Modification médiane du cholestérol total, du LDL- et du HDL-cholestérol similaires dans les 2 groupes ; élévation des triglycérides plus importante avec FPV/r ; utilisation d’hypolipidémiants : FPV/r, n = 7 vs ATV/r, n 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ALERT : ATV/r QD vs FPV/r QD,</a:t>
            </a:r>
            <a:br>
              <a:rPr lang="fr-FR" sz="3200" smtClean="0">
                <a:ea typeface="ＭＳ Ｐゴシック" pitchFamily="34" charset="-128"/>
              </a:rPr>
            </a:br>
            <a:r>
              <a:rPr lang="fr-FR" sz="3200" smtClean="0">
                <a:ea typeface="ＭＳ Ｐゴシック" pitchFamily="34" charset="-128"/>
              </a:rPr>
              <a:t>en association à TDF/FTC</a:t>
            </a:r>
          </a:p>
        </p:txBody>
      </p:sp>
      <p:sp>
        <p:nvSpPr>
          <p:cNvPr id="203779" name="Espace réservé du contenu 4"/>
          <p:cNvSpPr>
            <a:spLocks noGrp="1"/>
          </p:cNvSpPr>
          <p:nvPr>
            <p:ph idx="1"/>
          </p:nvPr>
        </p:nvSpPr>
        <p:spPr>
          <a:xfrm>
            <a:off x="50800" y="1100138"/>
            <a:ext cx="9024938" cy="5303837"/>
          </a:xfrm>
        </p:spPr>
        <p:txBody>
          <a:bodyPr/>
          <a:lstStyle/>
          <a:p>
            <a:pPr>
              <a:spcAft>
                <a:spcPct val="45000"/>
              </a:spcAft>
            </a:pPr>
            <a:r>
              <a:rPr lang="fr-FR" sz="2400" b="1" smtClean="0">
                <a:latin typeface="Calibri" pitchFamily="34" charset="0"/>
                <a:ea typeface="ＭＳ Ｐゴシック" pitchFamily="34" charset="-128"/>
              </a:rPr>
              <a:t>Résumé - Conclusion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Résultats virologiques et immunologiques similaires à S48 avec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FPV/r 1 400/100 mg QD et ATV/r 300/100 mg QD, en association à </a:t>
            </a:r>
            <a:br>
              <a:rPr lang="fr-FR" sz="2000" smtClean="0">
                <a:ea typeface="ＭＳ Ｐゴシック" pitchFamily="34" charset="-128"/>
              </a:rPr>
            </a:br>
            <a:r>
              <a:rPr lang="fr-FR" sz="2000" smtClean="0">
                <a:ea typeface="ＭＳ Ｐゴシック" pitchFamily="34" charset="-128"/>
              </a:rPr>
              <a:t>TDF/FTC fdc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Plus de problèmes de tolérance gastro-intestinale avec FPV/r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Incidence plus élevée d’hyperbilirubinémie avec ATV/r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Elévation plus importante des triglycérides avec FPV/r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Modifications du cholestérol total, du HDL- et du LDL-cholestérol similaires dans les 2 groupes</a:t>
            </a:r>
          </a:p>
          <a:p>
            <a:pPr lvl="1">
              <a:spcAft>
                <a:spcPct val="45000"/>
              </a:spcAft>
            </a:pPr>
            <a:r>
              <a:rPr lang="fr-FR" sz="2000" smtClean="0">
                <a:ea typeface="ＭＳ Ｐゴシック" pitchFamily="34" charset="-128"/>
              </a:rPr>
              <a:t>Limite de l’étude : faible effectif</a:t>
            </a:r>
          </a:p>
        </p:txBody>
      </p:sp>
      <p:sp>
        <p:nvSpPr>
          <p:cNvPr id="203780" name="ZoneTexte 69"/>
          <p:cNvSpPr txBox="1">
            <a:spLocks noChangeArrowheads="1"/>
          </p:cNvSpPr>
          <p:nvPr/>
        </p:nvSpPr>
        <p:spPr bwMode="auto">
          <a:xfrm>
            <a:off x="6432550" y="6545263"/>
            <a:ext cx="25622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CC0000"/>
                </a:solidFill>
              </a:rPr>
              <a:t>Smith KY. AIDS Res Ther 2008;5:5</a:t>
            </a:r>
          </a:p>
        </p:txBody>
      </p:sp>
      <p:grpSp>
        <p:nvGrpSpPr>
          <p:cNvPr id="203781" name="Group 7"/>
          <p:cNvGrpSpPr>
            <a:grpSpLocks/>
          </p:cNvGrpSpPr>
          <p:nvPr/>
        </p:nvGrpSpPr>
        <p:grpSpPr bwMode="auto">
          <a:xfrm>
            <a:off x="-3175" y="6570663"/>
            <a:ext cx="900113" cy="287337"/>
            <a:chOff x="-2" y="4139"/>
            <a:chExt cx="567" cy="181"/>
          </a:xfrm>
        </p:grpSpPr>
        <p:sp>
          <p:nvSpPr>
            <p:cNvPr id="203782" name="AutoShape 162"/>
            <p:cNvSpPr>
              <a:spLocks noChangeArrowheads="1"/>
            </p:cNvSpPr>
            <p:nvPr/>
          </p:nvSpPr>
          <p:spPr bwMode="auto">
            <a:xfrm>
              <a:off x="-2" y="4139"/>
              <a:ext cx="567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/>
              <a:endParaRPr lang="fr-FR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203783" name="ZoneTexte 23"/>
            <p:cNvSpPr txBox="1">
              <a:spLocks noChangeArrowheads="1"/>
            </p:cNvSpPr>
            <p:nvPr/>
          </p:nvSpPr>
          <p:spPr bwMode="auto">
            <a:xfrm>
              <a:off x="82" y="4143"/>
              <a:ext cx="39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chemeClr val="accent2"/>
                  </a:solidFill>
                  <a:latin typeface="Cambria" pitchFamily="18" charset="0"/>
                </a:rPr>
                <a:t>ALERT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20628</TotalTime>
  <Words>406</Words>
  <Application>Microsoft Office PowerPoint</Application>
  <PresentationFormat>Affichage à l'écran (4:3)</PresentationFormat>
  <Paragraphs>121</Paragraphs>
  <Slides>5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ARV_trials_2010</vt:lpstr>
      <vt:lpstr>Comparaison des IP vs IP</vt:lpstr>
      <vt:lpstr>Etude ALERT : ATV/r QD vs FPV/r QD, en association à TDF/FTC</vt:lpstr>
      <vt:lpstr>Etude ALERT : ATV/r QD vs FPV/r QD, en association à TDF/FTC</vt:lpstr>
      <vt:lpstr>Etude ALERT : ATV/r QD vs FPV/r QD, en association à TDF/FTC</vt:lpstr>
      <vt:lpstr>Etude ALERT : ATV/r QD vs FPV/r QD, en association à TDF/FTC</vt:lpstr>
    </vt:vector>
  </TitlesOfParts>
  <Manager>AEI - www.aei.fr</Manager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P. Cahn, A. Pozniak, F. Raffi</dc:creator>
  <cp:lastModifiedBy>Utilisateur</cp:lastModifiedBy>
  <cp:revision>1584</cp:revision>
  <cp:lastPrinted>2009-11-19T07:51:26Z</cp:lastPrinted>
  <dcterms:created xsi:type="dcterms:W3CDTF">2010-03-22T10:11:22Z</dcterms:created>
  <dcterms:modified xsi:type="dcterms:W3CDTF">2015-09-24T07:33:32Z</dcterms:modified>
</cp:coreProperties>
</file>