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94" r:id="rId2"/>
    <p:sldId id="257" r:id="rId3"/>
    <p:sldId id="258" r:id="rId4"/>
    <p:sldId id="288" r:id="rId5"/>
    <p:sldId id="289" r:id="rId6"/>
    <p:sldId id="295" r:id="rId7"/>
    <p:sldId id="296" r:id="rId8"/>
    <p:sldId id="297" r:id="rId9"/>
    <p:sldId id="298" r:id="rId10"/>
    <p:sldId id="262" r:id="rId11"/>
    <p:sldId id="299" r:id="rId12"/>
  </p:sldIdLst>
  <p:sldSz cx="9144000" cy="6858000" type="screen4x3"/>
  <p:notesSz cx="6858000" cy="9144000"/>
  <p:custDataLst>
    <p:tags r:id="rId14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4" clrIdx="0"/>
  <p:cmAuthor id="1" name="Utilisateur de Microsoft Office" initials="Office" lastIdx="3" clrIdx="1"/>
  <p:cmAuthor id="2" name="anton Pozniak" initials="aP" lastIdx="5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33399"/>
    <a:srgbClr val="CC3300"/>
    <a:srgbClr val="CC0000"/>
    <a:srgbClr val="DDDDDD"/>
    <a:srgbClr val="FFFFFF"/>
    <a:srgbClr val="C0C0C0"/>
    <a:srgbClr val="6338A2"/>
    <a:srgbClr val="F66900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71" autoAdjust="0"/>
    <p:restoredTop sz="94660"/>
  </p:normalViewPr>
  <p:slideViewPr>
    <p:cSldViewPr snapToObjects="1">
      <p:cViewPr varScale="1">
        <p:scale>
          <a:sx n="108" d="100"/>
          <a:sy n="108" d="100"/>
        </p:scale>
        <p:origin x="10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32"/>
    </p:cViewPr>
  </p:sorterViewPr>
  <p:notesViewPr>
    <p:cSldViewPr snapToObjects="1" showGuides="1">
      <p:cViewPr varScale="1">
        <p:scale>
          <a:sx n="82" d="100"/>
          <a:sy n="82" d="100"/>
        </p:scale>
        <p:origin x="229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22"/>
    </mc:Choice>
    <mc:Fallback>
      <c:style val="2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689484076125096E-2"/>
          <c:y val="0.18855023369717999"/>
          <c:w val="0.91123445859146102"/>
          <c:h val="0.66251836053039304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46942">
              <a:solidFill>
                <a:srgbClr val="505050"/>
              </a:solidFill>
            </a:ln>
            <a:effectLst/>
          </c:spPr>
          <c:marker>
            <c:spPr>
              <a:solidFill>
                <a:srgbClr val="505050"/>
              </a:solidFill>
              <a:ln>
                <a:solidFill>
                  <a:srgbClr val="505050"/>
                </a:solidFill>
              </a:ln>
              <a:effectLst/>
            </c:spPr>
          </c:marker>
          <c:trendline>
            <c:trendlineType val="linear"/>
            <c:dispRSqr val="0"/>
            <c:dispEq val="0"/>
          </c:trendline>
          <c:errBars>
            <c:errDir val="x"/>
            <c:errBarType val="both"/>
            <c:errValType val="cust"/>
            <c:noEndCap val="0"/>
            <c:plus>
              <c:numRef>
                <c:f>Sheet1!$E$2</c:f>
                <c:numCache>
                  <c:formatCode>General</c:formatCode>
                  <c:ptCount val="1"/>
                  <c:pt idx="0">
                    <c:v>4.4000000000000004</c:v>
                  </c:pt>
                </c:numCache>
              </c:numRef>
            </c:plus>
            <c:minus>
              <c:numRef>
                <c:f>Sheet1!$F$2</c:f>
                <c:numCache>
                  <c:formatCode>General</c:formatCode>
                  <c:ptCount val="1"/>
                  <c:pt idx="0">
                    <c:v>4.3</c:v>
                  </c:pt>
                </c:numCache>
              </c:numRef>
            </c:minus>
            <c:spPr>
              <a:ln w="25400">
                <a:solidFill>
                  <a:srgbClr val="505050"/>
                </a:solidFill>
                <a:prstDash val="solid"/>
              </a:ln>
            </c:spPr>
          </c:errBars>
          <c:xVal>
            <c:numRef>
              <c:f>Sheet1!$A$2</c:f>
              <c:numCache>
                <c:formatCode>General</c:formatCode>
                <c:ptCount val="1"/>
                <c:pt idx="0">
                  <c:v>2.7</c:v>
                </c:pt>
              </c:numCache>
            </c:numRef>
          </c:xVal>
          <c:yVal>
            <c:numRef>
              <c:f>Sheet1!$B$2</c:f>
              <c:numCache>
                <c:formatCode>General</c:formatCode>
                <c:ptCount val="1"/>
                <c:pt idx="0">
                  <c:v>11.6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098A-413B-AE0E-4C8EE01464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11338472"/>
        <c:axId val="-2111335256"/>
      </c:scatterChart>
      <c:valAx>
        <c:axId val="-2111338472"/>
        <c:scaling>
          <c:orientation val="minMax"/>
          <c:max val="10"/>
          <c:min val="-1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>
            <a:solidFill>
              <a:srgbClr val="505050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66"/>
                </a:solidFill>
                <a:latin typeface="+mn-lt"/>
                <a:ea typeface="Arial"/>
                <a:cs typeface="Arial"/>
              </a:defRPr>
            </a:pPr>
            <a:endParaRPr lang="fr-FR"/>
          </a:p>
        </c:txPr>
        <c:crossAx val="-2111335256"/>
        <c:crosses val="autoZero"/>
        <c:crossBetween val="midCat"/>
        <c:majorUnit val="2"/>
        <c:minorUnit val="1"/>
      </c:valAx>
      <c:valAx>
        <c:axId val="-2111335256"/>
        <c:scaling>
          <c:orientation val="minMax"/>
          <c:max val="15"/>
          <c:min val="9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/>
        </c:spPr>
        <c:crossAx val="-2111338472"/>
        <c:crossesAt val="0"/>
        <c:crossBetween val="midCat"/>
      </c:valAx>
      <c:spPr>
        <a:noFill/>
        <a:ln w="25359">
          <a:noFill/>
        </a:ln>
      </c:spPr>
    </c:plotArea>
    <c:plotVisOnly val="1"/>
    <c:dispBlanksAs val="gap"/>
    <c:showDLblsOverMax val="0"/>
  </c:chart>
  <c:txPr>
    <a:bodyPr/>
    <a:lstStyle/>
    <a:p>
      <a:pPr>
        <a:defRPr sz="1380" b="1">
          <a:latin typeface="Calibri" pitchFamily="34" charset="0"/>
          <a:cs typeface="Calibri" pitchFamily="34" charset="0"/>
        </a:defRPr>
      </a:pPr>
      <a:endParaRPr lang="fr-F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0.0494</cdr:x>
      <cdr:y>0.07126</cdr:y>
    </cdr:from>
    <cdr:to>
      <cdr:x>0.5</cdr:x>
      <cdr:y>0.31661</cdr:y>
    </cdr:to>
    <cdr:sp macro="" textlink="">
      <cdr:nvSpPr>
        <cdr:cNvPr id="3" name="Down Arrow 19">
          <a:extLst xmlns:a="http://schemas.openxmlformats.org/drawingml/2006/main">
            <a:ext uri="{FF2B5EF4-FFF2-40B4-BE49-F238E27FC236}">
              <a16:creationId xmlns:a16="http://schemas.microsoft.com/office/drawing/2014/main" id="{62B7FAD7-983A-4DA4-8D70-E19056836029}"/>
            </a:ext>
          </a:extLst>
        </cdr:cNvPr>
        <cdr:cNvSpPr/>
      </cdr:nvSpPr>
      <cdr:spPr>
        <a:xfrm xmlns:a="http://schemas.openxmlformats.org/drawingml/2006/main" rot="5400000">
          <a:off x="477935" y="-104426"/>
          <a:ext cx="755999" cy="1404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008000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txBody>
        <a:bodyPr xmlns:a="http://schemas.openxmlformats.org/drawingml/2006/main" anchor="ctr"/>
        <a:lstStyle xmlns:a="http://schemas.openxmlformats.org/drawingml/2006/main">
          <a:defPPr>
            <a:defRPr lang="en-US"/>
          </a:defPPr>
          <a:lvl1pPr marL="0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46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291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438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584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729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2875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021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167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endParaRPr lang="en-US" kern="0" dirty="0">
            <a:solidFill>
              <a:srgbClr val="FFFFFF"/>
            </a:solidFill>
            <a:cs typeface="+mn-cs"/>
          </a:endParaRPr>
        </a:p>
      </cdr:txBody>
    </cdr:sp>
  </cdr:relSizeAnchor>
  <cdr:relSizeAnchor xmlns:cdr="http://schemas.openxmlformats.org/drawingml/2006/chartDrawing">
    <cdr:from>
      <cdr:x>0.49879</cdr:x>
      <cdr:y>0.07149</cdr:y>
    </cdr:from>
    <cdr:to>
      <cdr:x>0.94939</cdr:x>
      <cdr:y>0.31683</cdr:y>
    </cdr:to>
    <cdr:sp macro="" textlink="">
      <cdr:nvSpPr>
        <cdr:cNvPr id="5" name="Down Arrow 18">
          <a:extLst xmlns:a="http://schemas.openxmlformats.org/drawingml/2006/main">
            <a:ext uri="{FF2B5EF4-FFF2-40B4-BE49-F238E27FC236}">
              <a16:creationId xmlns:a16="http://schemas.microsoft.com/office/drawing/2014/main" id="{9D8A518C-6F11-408E-A085-5A38633E8351}"/>
            </a:ext>
          </a:extLst>
        </cdr:cNvPr>
        <cdr:cNvSpPr/>
      </cdr:nvSpPr>
      <cdr:spPr>
        <a:xfrm xmlns:a="http://schemas.openxmlformats.org/drawingml/2006/main" rot="16200000">
          <a:off x="1878177" y="-103727"/>
          <a:ext cx="755999" cy="1404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3366FF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txBody>
        <a:bodyPr xmlns:a="http://schemas.openxmlformats.org/drawingml/2006/main" anchor="ctr"/>
        <a:lstStyle xmlns:a="http://schemas.openxmlformats.org/drawingml/2006/main">
          <a:defPPr>
            <a:defRPr lang="en-US"/>
          </a:defPPr>
          <a:lvl1pPr marL="0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46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291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438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584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729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2875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021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167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endParaRPr lang="en-US" kern="0" dirty="0">
            <a:solidFill>
              <a:srgbClr val="FFFFFF"/>
            </a:solidFill>
            <a:cs typeface="+mn-cs"/>
          </a:endParaRPr>
        </a:p>
      </cdr:txBody>
    </cdr:sp>
  </cdr:relSizeAnchor>
  <cdr:relSizeAnchor xmlns:cdr="http://schemas.openxmlformats.org/drawingml/2006/chartDrawing">
    <cdr:from>
      <cdr:x>0.54885</cdr:x>
      <cdr:y>0.45006</cdr:y>
    </cdr:from>
    <cdr:to>
      <cdr:x>0.70422</cdr:x>
      <cdr:y>0.54994</cdr:y>
    </cdr:to>
    <cdr:sp macro="" textlink="">
      <cdr:nvSpPr>
        <cdr:cNvPr id="6" name="ZoneTexte 9">
          <a:extLst xmlns:a="http://schemas.openxmlformats.org/drawingml/2006/main">
            <a:ext uri="{FF2B5EF4-FFF2-40B4-BE49-F238E27FC236}">
              <a16:creationId xmlns:a16="http://schemas.microsoft.com/office/drawing/2014/main" id="{BA9CC6CC-436D-49F1-8982-8FE4EA38EE17}"/>
            </a:ext>
          </a:extLst>
        </cdr:cNvPr>
        <cdr:cNvSpPr txBox="1"/>
      </cdr:nvSpPr>
      <cdr:spPr>
        <a:xfrm xmlns:a="http://schemas.openxmlformats.org/drawingml/2006/main">
          <a:off x="1710143" y="1386787"/>
          <a:ext cx="484127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fr-FR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fr-FR" sz="1400" b="1" dirty="0"/>
            <a:t> 2,7 </a:t>
          </a:r>
        </a:p>
      </cdr:txBody>
    </cdr:sp>
  </cdr:relSizeAnchor>
  <cdr:relSizeAnchor xmlns:cdr="http://schemas.openxmlformats.org/drawingml/2006/chartDrawing">
    <cdr:from>
      <cdr:x>0.72492</cdr:x>
      <cdr:y>0.57291</cdr:y>
    </cdr:from>
    <cdr:to>
      <cdr:x>0.88029</cdr:x>
      <cdr:y>0.67279</cdr:y>
    </cdr:to>
    <cdr:sp macro="" textlink="">
      <cdr:nvSpPr>
        <cdr:cNvPr id="7" name="ZoneTexte 9">
          <a:extLst xmlns:a="http://schemas.openxmlformats.org/drawingml/2006/main">
            <a:ext uri="{FF2B5EF4-FFF2-40B4-BE49-F238E27FC236}">
              <a16:creationId xmlns:a16="http://schemas.microsoft.com/office/drawing/2014/main" id="{4414D99A-A6AD-427F-B78D-546FF24CDEED}"/>
            </a:ext>
          </a:extLst>
        </cdr:cNvPr>
        <cdr:cNvSpPr txBox="1"/>
      </cdr:nvSpPr>
      <cdr:spPr>
        <a:xfrm xmlns:a="http://schemas.openxmlformats.org/drawingml/2006/main">
          <a:off x="2258764" y="1765319"/>
          <a:ext cx="484112" cy="30776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400" b="1" dirty="0">
              <a:solidFill>
                <a:srgbClr val="000066"/>
              </a:solidFill>
            </a:rPr>
            <a:t> 7,1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fld id="{A8655BC2-D686-4733-8AA7-A9033C7DF191}" type="datetime1">
              <a:rPr lang="fr-FR"/>
              <a:pPr>
                <a:defRPr/>
              </a:pPr>
              <a:t>21/12/2017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fld id="{72616CD3-53C1-4024-B837-0ADCE8128F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600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71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latin typeface="Trebuchet MS" pitchFamily="34" charset="0"/>
              </a:rPr>
              <a:t>ARV-trial.com</a:t>
            </a:r>
            <a:endParaRPr lang="fr-FR" sz="1300" dirty="0">
              <a:latin typeface="Trebuchet MS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193158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trial,com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875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875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0148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28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292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191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arv-trial 20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Comparaison des associations fixes d’INTI</a:t>
            </a:r>
            <a:endParaRPr lang="en-GB" sz="3200" dirty="0">
              <a:ea typeface="ＭＳ Ｐゴシック" pitchFamily="34" charset="-128"/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fr-FR" sz="2800" b="1" dirty="0">
                <a:solidFill>
                  <a:srgbClr val="C0C0C0"/>
                </a:solidFill>
                <a:latin typeface="+mj-lt"/>
                <a:ea typeface="ＭＳ Ｐゴシック" charset="-128"/>
              </a:rPr>
              <a:t>ZDV/3TC vs TDF + FTC</a:t>
            </a:r>
          </a:p>
          <a:p>
            <a:pPr lvl="1" eaLnBrk="1" hangingPunct="1"/>
            <a:r>
              <a:rPr lang="fr-FR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 934</a:t>
            </a:r>
          </a:p>
          <a:p>
            <a:pPr eaLnBrk="1" hangingPunct="1"/>
            <a:endParaRPr lang="fr-FR" sz="2800" dirty="0">
              <a:solidFill>
                <a:srgbClr val="000066"/>
              </a:solidFill>
              <a:latin typeface="+mj-lt"/>
              <a:ea typeface="ＭＳ Ｐゴシック" charset="-128"/>
            </a:endParaRPr>
          </a:p>
          <a:p>
            <a:pPr eaLnBrk="1" hangingPunct="1"/>
            <a:r>
              <a:rPr lang="fr-FR" sz="2800" b="1" dirty="0">
                <a:solidFill>
                  <a:srgbClr val="C0C0C0"/>
                </a:solidFill>
                <a:latin typeface="+mj-lt"/>
                <a:ea typeface="ＭＳ Ｐゴシック" charset="-128"/>
              </a:rPr>
              <a:t>ABC/3TC vs TDF/FTC</a:t>
            </a:r>
          </a:p>
          <a:p>
            <a:pPr lvl="1" eaLnBrk="1" hangingPunct="1"/>
            <a:r>
              <a:rPr lang="fr-FR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 HEAT</a:t>
            </a:r>
          </a:p>
          <a:p>
            <a:pPr lvl="1" eaLnBrk="1" hangingPunct="1"/>
            <a:r>
              <a:rPr lang="fr-FR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 ACTG A5202</a:t>
            </a:r>
          </a:p>
          <a:p>
            <a:pPr lvl="1" eaLnBrk="1" hangingPunct="1"/>
            <a:r>
              <a:rPr lang="fr-FR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 ASSERT</a:t>
            </a:r>
          </a:p>
          <a:p>
            <a:pPr lvl="1" eaLnBrk="1" hangingPunct="1"/>
            <a:endParaRPr lang="fr-FR" sz="2400" dirty="0">
              <a:solidFill>
                <a:srgbClr val="C0C0C0"/>
              </a:solidFill>
              <a:latin typeface="+mj-lt"/>
              <a:ea typeface="ＭＳ Ｐゴシック" charset="-128"/>
            </a:endParaRPr>
          </a:p>
          <a:p>
            <a:pPr eaLnBrk="1" hangingPunct="1"/>
            <a:r>
              <a:rPr lang="fr-FR" sz="2800" b="1" dirty="0">
                <a:latin typeface="+mj-lt"/>
                <a:ea typeface="ＭＳ Ｐゴシック" charset="-128"/>
              </a:rPr>
              <a:t>TAF vs TDF</a:t>
            </a:r>
          </a:p>
          <a:p>
            <a:pPr lvl="1" eaLnBrk="1" hangingPunct="1"/>
            <a:r>
              <a:rPr lang="fr-FR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Etudes GS-US-292-0104 et GS-US-292-0111</a:t>
            </a:r>
          </a:p>
          <a:p>
            <a:pPr lvl="1" eaLnBrk="1" hangingPunct="1"/>
            <a:r>
              <a:rPr lang="fr-FR" sz="2400" b="1" dirty="0">
                <a:solidFill>
                  <a:srgbClr val="333399"/>
                </a:solidFill>
                <a:latin typeface="+mj-lt"/>
                <a:ea typeface="ＭＳ Ｐゴシック" charset="-128"/>
              </a:rPr>
              <a:t>Etude AMBER</a:t>
            </a:r>
          </a:p>
        </p:txBody>
      </p:sp>
    </p:spTree>
    <p:extLst>
      <p:ext uri="{BB962C8B-B14F-4D97-AF65-F5344CB8AC3E}">
        <p14:creationId xmlns:p14="http://schemas.microsoft.com/office/powerpoint/2010/main" val="36062198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184693"/>
              </p:ext>
            </p:extLst>
          </p:nvPr>
        </p:nvGraphicFramePr>
        <p:xfrm>
          <a:off x="493713" y="1628800"/>
          <a:ext cx="8038726" cy="3030100"/>
        </p:xfrm>
        <a:graphic>
          <a:graphicData uri="http://schemas.openxmlformats.org/drawingml/2006/table">
            <a:tbl>
              <a:tblPr/>
              <a:tblGrid>
                <a:gridCol w="487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5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3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8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362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 + F/TDF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363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Evénement indésirable de grade 3-4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5,2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6,1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Evénement indésirable grave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4,7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5,8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Arrêt pour événement indésirable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1,9 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4,4 **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Décès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1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Evénement indésirable possiblement lié au traitement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Diarrhée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Eruption cutanée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Nausées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34,8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8,6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6,1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5,5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41,6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11,0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3,9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9,9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Diarrhée, tout grade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19,6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18,2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645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62075"/>
            <a:ext cx="9104312" cy="466725"/>
          </a:xfrm>
        </p:spPr>
        <p:txBody>
          <a:bodyPr/>
          <a:lstStyle/>
          <a:p>
            <a:pPr marL="0" indent="0" algn="ctr">
              <a:lnSpc>
                <a:spcPts val="2600"/>
              </a:lnSpc>
              <a:spcBef>
                <a:spcPct val="0"/>
              </a:spcBef>
              <a:buNone/>
            </a:pPr>
            <a:r>
              <a:rPr lang="fr-FR" sz="2400" b="1">
                <a:latin typeface="Calibri" pitchFamily="34" charset="0"/>
                <a:ea typeface="ＭＳ Ｐゴシック" pitchFamily="34" charset="-128"/>
              </a:rPr>
              <a:t>Evénéments indésirables entre J0 et S48, %</a:t>
            </a:r>
            <a:endParaRPr lang="fr-FR" sz="2400">
              <a:ea typeface="ＭＳ Ｐゴシック" pitchFamily="34" charset="-128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39552" y="4653136"/>
            <a:ext cx="811801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Éruption cutanée (n = 6) ; diarrhée (n = 1)</a:t>
            </a:r>
          </a:p>
          <a:p>
            <a:r>
              <a:rPr lang="fr-FR" sz="1400" dirty="0">
                <a:solidFill>
                  <a:srgbClr val="000066"/>
                </a:solidFill>
              </a:rPr>
              <a:t>** rash/</a:t>
            </a:r>
            <a:r>
              <a:rPr lang="fr-FR" sz="1400" dirty="0" err="1">
                <a:solidFill>
                  <a:srgbClr val="000066"/>
                </a:solidFill>
              </a:rPr>
              <a:t>erythème</a:t>
            </a:r>
            <a:r>
              <a:rPr lang="fr-FR" sz="1400" dirty="0">
                <a:solidFill>
                  <a:srgbClr val="000066"/>
                </a:solidFill>
              </a:rPr>
              <a:t> (n = 7), diarrhée (n = 1), toxidermie (n = 2), syndrome de Stevens Johnson (n = 1),</a:t>
            </a:r>
          </a:p>
          <a:p>
            <a:r>
              <a:rPr lang="fr-FR" sz="1400" dirty="0" err="1">
                <a:solidFill>
                  <a:srgbClr val="000066"/>
                </a:solidFill>
              </a:rPr>
              <a:t>oedème</a:t>
            </a:r>
            <a:r>
              <a:rPr lang="fr-FR" sz="1400" dirty="0">
                <a:solidFill>
                  <a:srgbClr val="000066"/>
                </a:solidFill>
              </a:rPr>
              <a:t> moelle osseuse (n = 1), augmentation béta-2 macroglobuline (n = 1), arthralgies (n = 1), </a:t>
            </a:r>
          </a:p>
          <a:p>
            <a:r>
              <a:rPr lang="fr-FR" sz="1400" dirty="0">
                <a:solidFill>
                  <a:srgbClr val="000066"/>
                </a:solidFill>
              </a:rPr>
              <a:t>cancer (n = 2)</a:t>
            </a:r>
          </a:p>
        </p:txBody>
      </p:sp>
      <p:sp>
        <p:nvSpPr>
          <p:cNvPr id="13" name="Espace réservé du contenu 1"/>
          <p:cNvSpPr txBox="1">
            <a:spLocks/>
          </p:cNvSpPr>
          <p:nvPr/>
        </p:nvSpPr>
        <p:spPr>
          <a:xfrm>
            <a:off x="395534" y="5721756"/>
            <a:ext cx="8640961" cy="73158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r>
              <a:rPr lang="fr-FR" sz="1600" dirty="0">
                <a:solidFill>
                  <a:srgbClr val="000066"/>
                </a:solidFill>
                <a:ea typeface="MS PGothic" pitchFamily="34" charset="-128"/>
              </a:rPr>
              <a:t>Absence d’anomalies biologiques de grade 3 ou 4 chez ≥ 5 % patients dans un des bras</a:t>
            </a:r>
          </a:p>
          <a:p>
            <a:r>
              <a:rPr lang="fr-FR" sz="1600" dirty="0">
                <a:solidFill>
                  <a:srgbClr val="000066"/>
                </a:solidFill>
                <a:ea typeface="MS PGothic" pitchFamily="34" charset="-128"/>
              </a:rPr>
              <a:t>Pas d’arrêt de D/C/F/TAF pour événement indésirable osseux, rénal ou du SNC</a:t>
            </a:r>
          </a:p>
        </p:txBody>
      </p:sp>
      <p:grpSp>
        <p:nvGrpSpPr>
          <p:cNvPr id="6" name="Groupe 23"/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8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14" name="Rectangle 27">
            <a:extLst>
              <a:ext uri="{FF2B5EF4-FFF2-40B4-BE49-F238E27FC236}">
                <a16:creationId xmlns:a16="http://schemas.microsoft.com/office/drawing/2014/main" id="{24628077-92D9-4961-B35A-2418E855C8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AMBER : D/C/F/TAF QD vs D/C + F/TDF QD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800" b="1" dirty="0">
                <a:latin typeface="Calibri" pitchFamily="34" charset="0"/>
                <a:ea typeface="ＭＳ Ｐゴシック" pitchFamily="34" charset="-128"/>
              </a:rPr>
              <a:t>Conclusion</a:t>
            </a:r>
            <a:endParaRPr lang="fr-FR" dirty="0"/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fr-FR" sz="1800" dirty="0"/>
              <a:t>Après 48 semaines, D/C/F/TAF permettait d’obtenir un taux élevé de suppression virologique chez les patients naïfs de traitement ARV (91,4 % ; ITT, FDA Snapshot), qui était non-inférieur à DRV/C + F/TDF (88,4 %)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fr-FR" sz="1800" dirty="0"/>
              <a:t>Pas d’émergence de résistance primaire à DRV, aux IP ou de résistance à TDF/TAF</a:t>
            </a:r>
          </a:p>
          <a:p>
            <a:pPr lvl="2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Emergence M184I/V (D/C/F/TAF) chez 1 patient</a:t>
            </a:r>
            <a:endParaRPr lang="fr-FR" sz="1400" dirty="0"/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fr-FR" sz="1800" dirty="0"/>
              <a:t>Peu d’événements indésirables graves, de grade 3/4, ou conduisant à l’arrêt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fr-FR" sz="1800" dirty="0"/>
              <a:t>Pas d’arrêt pour événement indésirable osseux, rénal, ou du SNC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fr-FR" sz="1800" dirty="0"/>
              <a:t>Evolution des lipides conforme aux données attendues</a:t>
            </a:r>
          </a:p>
        </p:txBody>
      </p:sp>
      <p:grpSp>
        <p:nvGrpSpPr>
          <p:cNvPr id="7" name="Groupe 23">
            <a:extLst>
              <a:ext uri="{FF2B5EF4-FFF2-40B4-BE49-F238E27FC236}">
                <a16:creationId xmlns:a16="http://schemas.microsoft.com/office/drawing/2014/main" id="{A18C8126-17B5-4328-9578-D976C2C1BC80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8" name="AutoShape 162">
              <a:extLst>
                <a:ext uri="{FF2B5EF4-FFF2-40B4-BE49-F238E27FC236}">
                  <a16:creationId xmlns:a16="http://schemas.microsoft.com/office/drawing/2014/main" id="{9E5371F7-ACE7-4118-9B1A-92E7343C3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9" name="ZoneTexte 23">
              <a:extLst>
                <a:ext uri="{FF2B5EF4-FFF2-40B4-BE49-F238E27FC236}">
                  <a16:creationId xmlns:a16="http://schemas.microsoft.com/office/drawing/2014/main" id="{92C922E9-D565-43E8-8D49-261F02BB79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10" name="ZoneTexte 69">
            <a:extLst>
              <a:ext uri="{FF2B5EF4-FFF2-40B4-BE49-F238E27FC236}">
                <a16:creationId xmlns:a16="http://schemas.microsoft.com/office/drawing/2014/main" id="{F5023B25-DB69-4CDD-8B14-EC26B7C88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12" name="Rectangle 27">
            <a:extLst>
              <a:ext uri="{FF2B5EF4-FFF2-40B4-BE49-F238E27FC236}">
                <a16:creationId xmlns:a16="http://schemas.microsoft.com/office/drawing/2014/main" id="{737BC7E2-A788-41E8-B197-66BEE0D02F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AMBER : D/C/F/TAF QD vs D/C + F/TDF QD</a:t>
            </a:r>
          </a:p>
        </p:txBody>
      </p:sp>
    </p:spTree>
    <p:extLst>
      <p:ext uri="{BB962C8B-B14F-4D97-AF65-F5344CB8AC3E}">
        <p14:creationId xmlns:p14="http://schemas.microsoft.com/office/powerpoint/2010/main" val="13424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5" name="Line 172"/>
          <p:cNvSpPr>
            <a:spLocks noChangeShapeType="1"/>
          </p:cNvSpPr>
          <p:nvPr/>
        </p:nvSpPr>
        <p:spPr bwMode="auto">
          <a:xfrm>
            <a:off x="8779321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27" name="Line 172"/>
          <p:cNvSpPr>
            <a:spLocks noChangeShapeType="1"/>
          </p:cNvSpPr>
          <p:nvPr/>
        </p:nvSpPr>
        <p:spPr bwMode="auto">
          <a:xfrm>
            <a:off x="6331049" y="1987549"/>
            <a:ext cx="0" cy="22680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grpSp>
        <p:nvGrpSpPr>
          <p:cNvPr id="8194" name="Groupe 23"/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8228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8229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4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</a:p>
        </p:txBody>
      </p:sp>
      <p:cxnSp>
        <p:nvCxnSpPr>
          <p:cNvPr id="8196" name="Connecteur droit 66"/>
          <p:cNvCxnSpPr>
            <a:cxnSpLocks noChangeShapeType="1"/>
          </p:cNvCxnSpPr>
          <p:nvPr/>
        </p:nvCxnSpPr>
        <p:spPr bwMode="auto">
          <a:xfrm rot="5400000">
            <a:off x="2666728" y="25852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197" name="Espace réservé du contenu 2"/>
          <p:cNvSpPr>
            <a:spLocks/>
          </p:cNvSpPr>
          <p:nvPr/>
        </p:nvSpPr>
        <p:spPr bwMode="auto">
          <a:xfrm>
            <a:off x="34925" y="4840288"/>
            <a:ext cx="8963025" cy="11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Non infériorité de D/C/F/TAF à S48 : % ARN VIH &lt; 50 c/ml en ITT, snapshot (borne inférieure de l’IC 95 % de la différence = - 10 %)</a:t>
            </a: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48168"/>
              </p:ext>
            </p:extLst>
          </p:nvPr>
        </p:nvGraphicFramePr>
        <p:xfrm>
          <a:off x="3862388" y="2420938"/>
          <a:ext cx="2437804" cy="755650"/>
        </p:xfrm>
        <a:graphic>
          <a:graphicData uri="http://schemas.openxmlformats.org/drawingml/2006/table">
            <a:tbl>
              <a:tblPr/>
              <a:tblGrid>
                <a:gridCol w="2437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 + F/TDF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578062"/>
              </p:ext>
            </p:extLst>
          </p:nvPr>
        </p:nvGraphicFramePr>
        <p:xfrm>
          <a:off x="3862388" y="3433763"/>
          <a:ext cx="2437804" cy="733425"/>
        </p:xfrm>
        <a:graphic>
          <a:graphicData uri="http://schemas.openxmlformats.org/drawingml/2006/table">
            <a:tbl>
              <a:tblPr/>
              <a:tblGrid>
                <a:gridCol w="2437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 + F/TDF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214" name="Oval 170"/>
          <p:cNvSpPr>
            <a:spLocks noChangeArrowheads="1"/>
          </p:cNvSpPr>
          <p:nvPr/>
        </p:nvSpPr>
        <p:spPr bwMode="auto">
          <a:xfrm>
            <a:off x="2096021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Randomisation*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1:1</a:t>
            </a:r>
          </a:p>
          <a:p>
            <a:pPr algn="ctr" defTabSz="914400"/>
            <a:r>
              <a:rPr lang="en-GB" sz="1400" b="1">
                <a:solidFill>
                  <a:srgbClr val="000066"/>
                </a:solidFill>
                <a:latin typeface="Calibri" pitchFamily="34" charset="0"/>
              </a:rPr>
              <a:t>Double</a:t>
            </a:r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-aveugle</a:t>
            </a:r>
          </a:p>
        </p:txBody>
      </p:sp>
      <p:sp>
        <p:nvSpPr>
          <p:cNvPr id="8215" name="AutoShape 162"/>
          <p:cNvSpPr>
            <a:spLocks noChangeArrowheads="1"/>
          </p:cNvSpPr>
          <p:nvPr/>
        </p:nvSpPr>
        <p:spPr bwMode="auto">
          <a:xfrm>
            <a:off x="323404" y="2556391"/>
            <a:ext cx="2232302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en-GB" sz="1600" b="1" dirty="0" err="1">
                <a:solidFill>
                  <a:srgbClr val="000066"/>
                </a:solidFill>
                <a:latin typeface="Calibri" pitchFamily="34" charset="0"/>
              </a:rPr>
              <a:t>Adultes</a:t>
            </a:r>
            <a:r>
              <a:rPr lang="en-GB" sz="1600" b="1" dirty="0">
                <a:solidFill>
                  <a:srgbClr val="000066"/>
                </a:solidFill>
                <a:latin typeface="Calibri" pitchFamily="34" charset="0"/>
              </a:rPr>
              <a:t> VIH+</a:t>
            </a:r>
          </a:p>
          <a:p>
            <a:pPr algn="ctr" defTabSz="914400"/>
            <a:r>
              <a:rPr lang="en-GB" sz="1600" b="1" dirty="0">
                <a:solidFill>
                  <a:srgbClr val="000066"/>
                </a:solidFill>
                <a:latin typeface="Calibri" pitchFamily="34" charset="0"/>
              </a:rPr>
              <a:t>Naïfs </a:t>
            </a:r>
            <a:r>
              <a:rPr lang="en-GB" sz="1600" b="1" dirty="0" err="1">
                <a:solidFill>
                  <a:srgbClr val="000066"/>
                </a:solidFill>
                <a:latin typeface="Calibri" pitchFamily="34" charset="0"/>
              </a:rPr>
              <a:t>d’ARV</a:t>
            </a:r>
            <a:endParaRPr lang="en-GB" sz="1600" b="1" dirty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en-GB" sz="1600" b="1" dirty="0">
                <a:solidFill>
                  <a:srgbClr val="000066"/>
                </a:solidFill>
                <a:latin typeface="Calibri" pitchFamily="34" charset="0"/>
              </a:rPr>
              <a:t>ARN VIH </a:t>
            </a:r>
            <a:r>
              <a:rPr lang="en-GB" sz="1600" b="1" u="sng" dirty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en-GB" sz="1600" b="1" dirty="0">
                <a:solidFill>
                  <a:srgbClr val="000066"/>
                </a:solidFill>
                <a:latin typeface="Calibri" pitchFamily="34" charset="0"/>
              </a:rPr>
              <a:t> 1 000 c/ml</a:t>
            </a:r>
          </a:p>
          <a:p>
            <a:pPr algn="ctr" defTabSz="914400"/>
            <a:r>
              <a:rPr lang="en-GB" sz="1600" b="1" dirty="0">
                <a:solidFill>
                  <a:srgbClr val="000066"/>
                </a:solidFill>
                <a:latin typeface="Calibri" pitchFamily="34" charset="0"/>
              </a:rPr>
              <a:t>CD4 &gt; 50/mm</a:t>
            </a:r>
            <a:r>
              <a:rPr lang="en-GB" sz="1600" b="1" baseline="30000" dirty="0">
                <a:solidFill>
                  <a:srgbClr val="000066"/>
                </a:solidFill>
                <a:latin typeface="Calibri" pitchFamily="34" charset="0"/>
              </a:rPr>
              <a:t>3</a:t>
            </a:r>
          </a:p>
          <a:p>
            <a:pPr algn="ctr" defTabSz="914400"/>
            <a:r>
              <a:rPr lang="en-GB" sz="1600" b="1" dirty="0" err="1">
                <a:solidFill>
                  <a:srgbClr val="000066"/>
                </a:solidFill>
                <a:latin typeface="Calibri" pitchFamily="34" charset="0"/>
              </a:rPr>
              <a:t>DFGe</a:t>
            </a:r>
            <a:r>
              <a:rPr lang="en-GB" sz="1600" b="1" dirty="0">
                <a:solidFill>
                  <a:srgbClr val="000066"/>
                </a:solidFill>
                <a:latin typeface="Calibri" pitchFamily="34" charset="0"/>
              </a:rPr>
              <a:t> </a:t>
            </a:r>
            <a:r>
              <a:rPr lang="en-GB" sz="1600" b="1" u="sng" dirty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en-GB" sz="1600" b="1" dirty="0">
                <a:solidFill>
                  <a:srgbClr val="000066"/>
                </a:solidFill>
                <a:latin typeface="Calibri" pitchFamily="34" charset="0"/>
              </a:rPr>
              <a:t> 50 ml/min</a:t>
            </a:r>
          </a:p>
        </p:txBody>
      </p:sp>
      <p:sp>
        <p:nvSpPr>
          <p:cNvPr id="8216" name="ZoneTexte 71"/>
          <p:cNvSpPr txBox="1">
            <a:spLocks noChangeArrowheads="1"/>
          </p:cNvSpPr>
          <p:nvPr/>
        </p:nvSpPr>
        <p:spPr bwMode="auto">
          <a:xfrm>
            <a:off x="330887" y="4285355"/>
            <a:ext cx="726670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fr-FR" sz="1400">
                <a:solidFill>
                  <a:srgbClr val="000066"/>
                </a:solidFill>
              </a:rPr>
              <a:t>* Randomisation stratifiée sur ARN VIH (&lt; ou ≥ 100 000 c/ml) et CD4 (&lt; ou ≥ 200/mm</a:t>
            </a:r>
            <a:r>
              <a:rPr lang="fr-FR" sz="1400" baseline="30000">
                <a:solidFill>
                  <a:srgbClr val="000066"/>
                </a:solidFill>
              </a:rPr>
              <a:t>3</a:t>
            </a:r>
            <a:r>
              <a:rPr lang="fr-FR" sz="1400">
                <a:solidFill>
                  <a:srgbClr val="000066"/>
                </a:solidFill>
              </a:rPr>
              <a:t>)</a:t>
            </a:r>
            <a:endParaRPr lang="fr-FR" sz="1400" baseline="30000">
              <a:solidFill>
                <a:srgbClr val="000066"/>
              </a:solidFill>
            </a:endParaRPr>
          </a:p>
        </p:txBody>
      </p:sp>
      <p:sp>
        <p:nvSpPr>
          <p:cNvPr id="821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AMBER : D/C/F/TAF QD vs D/C + F/TDF QD</a:t>
            </a:r>
          </a:p>
        </p:txBody>
      </p:sp>
      <p:cxnSp>
        <p:nvCxnSpPr>
          <p:cNvPr id="8218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63" y="2794000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8219" name="Line 63"/>
          <p:cNvSpPr>
            <a:spLocks noChangeShapeType="1"/>
          </p:cNvSpPr>
          <p:nvPr/>
        </p:nvSpPr>
        <p:spPr bwMode="auto">
          <a:xfrm>
            <a:off x="2605088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20" name="Rectangle 9"/>
          <p:cNvSpPr>
            <a:spLocks noChangeArrowheads="1"/>
          </p:cNvSpPr>
          <p:nvPr/>
        </p:nvSpPr>
        <p:spPr bwMode="auto">
          <a:xfrm>
            <a:off x="3036253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n = 363</a:t>
            </a:r>
          </a:p>
        </p:txBody>
      </p:sp>
      <p:sp>
        <p:nvSpPr>
          <p:cNvPr id="8221" name="Rectangle 8"/>
          <p:cNvSpPr>
            <a:spLocks noChangeArrowheads="1"/>
          </p:cNvSpPr>
          <p:nvPr/>
        </p:nvSpPr>
        <p:spPr bwMode="auto">
          <a:xfrm>
            <a:off x="3036253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n = 362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8460233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</p:txBody>
      </p:sp>
      <p:sp>
        <p:nvSpPr>
          <p:cNvPr id="26" name="Oval 109"/>
          <p:cNvSpPr>
            <a:spLocks noChangeArrowheads="1"/>
          </p:cNvSpPr>
          <p:nvPr/>
        </p:nvSpPr>
        <p:spPr bwMode="auto">
          <a:xfrm>
            <a:off x="6011961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</p:txBody>
      </p:sp>
      <p:sp>
        <p:nvSpPr>
          <p:cNvPr id="25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graphicFrame>
        <p:nvGraphicFramePr>
          <p:cNvPr id="27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414060"/>
              </p:ext>
            </p:extLst>
          </p:nvPr>
        </p:nvGraphicFramePr>
        <p:xfrm>
          <a:off x="6300192" y="2619127"/>
          <a:ext cx="2437804" cy="377825"/>
        </p:xfrm>
        <a:graphic>
          <a:graphicData uri="http://schemas.openxmlformats.org/drawingml/2006/table">
            <a:tbl>
              <a:tblPr/>
              <a:tblGrid>
                <a:gridCol w="2437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231559"/>
              </p:ext>
            </p:extLst>
          </p:nvPr>
        </p:nvGraphicFramePr>
        <p:xfrm>
          <a:off x="6300192" y="3573016"/>
          <a:ext cx="2437804" cy="377825"/>
        </p:xfrm>
        <a:graphic>
          <a:graphicData uri="http://schemas.openxmlformats.org/drawingml/2006/table">
            <a:tbl>
              <a:tblPr/>
              <a:tblGrid>
                <a:gridCol w="2437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95917595"/>
              </p:ext>
            </p:extLst>
          </p:nvPr>
        </p:nvGraphicFramePr>
        <p:xfrm>
          <a:off x="395288" y="1709739"/>
          <a:ext cx="8353425" cy="4751494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4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855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362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 + F/TDF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363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Age médian, années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Femme,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12,2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11,3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c/ml),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4,4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4,6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ARN VIH &gt; 100 000 c/ml,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16,6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19,3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461,5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440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6,1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DFGe (Cockroft-Gault), ml/min,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Interruption avant S48,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23 (6,4)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28 (7,7)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Pour événement indésirable,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Perdu de vue / Retrait du consentement,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/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/ 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Décision de l’investigateur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Non-observance,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Décès,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 (phase de suivi)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Autres raisons,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10303" name="Rectangle 6"/>
          <p:cNvSpPr>
            <a:spLocks noChangeArrowheads="1"/>
          </p:cNvSpPr>
          <p:nvPr/>
        </p:nvSpPr>
        <p:spPr bwMode="auto">
          <a:xfrm>
            <a:off x="981075" y="1295400"/>
            <a:ext cx="71628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</a:p>
        </p:txBody>
      </p:sp>
      <p:grpSp>
        <p:nvGrpSpPr>
          <p:cNvPr id="4" name="Groupe 23"/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5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6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AMBER : D/C/F/TAF QD vs D/C + F/TDF QD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4" y="5301208"/>
            <a:ext cx="8561959" cy="1224136"/>
          </a:xfrm>
        </p:spPr>
        <p:txBody>
          <a:bodyPr/>
          <a:lstStyle/>
          <a:p>
            <a:r>
              <a:rPr lang="fr-FR" b="1" dirty="0">
                <a:latin typeface="+mj-lt"/>
                <a:ea typeface="MS PGothic" pitchFamily="34" charset="-128"/>
              </a:rPr>
              <a:t>Analyse de la résistance</a:t>
            </a:r>
          </a:p>
          <a:p>
            <a:pPr lvl="1"/>
            <a:r>
              <a:rPr lang="fr-FR" sz="1600" dirty="0">
                <a:ea typeface="MS PGothic" pitchFamily="34" charset="-128"/>
                <a:cs typeface="Arial" panose="020B0604020202020204" pitchFamily="34" charset="0"/>
              </a:rPr>
              <a:t>Echecs virologiques avec génotypes à l’inclusion et à l’échec (ARN VIH ≥ 400 c/ml), n = 9 [ 7 D/C/F/TAF + 2 D/C + F+TDF] : 1 patient avec émergence de la mutation M184I/V (D/C/F/TAF)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0BD02537-1337-460A-BDC1-63A3E8557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50" y="1130288"/>
            <a:ext cx="90604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Résultats virologiques à S</a:t>
            </a:r>
            <a:r>
              <a:rPr lang="da-DK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48 (ITT, snapshot)</a:t>
            </a:r>
            <a:endParaRPr lang="fr-FR" sz="2400" b="1" dirty="0">
              <a:solidFill>
                <a:srgbClr val="CC3300"/>
              </a:solidFill>
              <a:latin typeface="Calibri" pitchFamily="34" charset="0"/>
              <a:ea typeface="MS PGothic" pitchFamily="34" charset="-128"/>
            </a:endParaRPr>
          </a:p>
        </p:txBody>
      </p:sp>
      <p:graphicFrame>
        <p:nvGraphicFramePr>
          <p:cNvPr id="35" name="Chart 17">
            <a:extLst>
              <a:ext uri="{FF2B5EF4-FFF2-40B4-BE49-F238E27FC236}">
                <a16:creationId xmlns:a16="http://schemas.microsoft.com/office/drawing/2014/main" id="{1C1AA549-C30A-42DA-A2E0-432A648B8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0880253"/>
              </p:ext>
            </p:extLst>
          </p:nvPr>
        </p:nvGraphicFramePr>
        <p:xfrm>
          <a:off x="5841628" y="2170501"/>
          <a:ext cx="3115866" cy="308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BA9CC6CC-436D-49F1-8982-8FE4EA38EE17}"/>
              </a:ext>
            </a:extLst>
          </p:cNvPr>
          <p:cNvSpPr txBox="1"/>
          <p:nvPr/>
        </p:nvSpPr>
        <p:spPr>
          <a:xfrm>
            <a:off x="6851890" y="3935807"/>
            <a:ext cx="543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000066"/>
                </a:solidFill>
                <a:latin typeface="Arial" charset="0"/>
                <a:cs typeface="Arial" charset="0"/>
              </a:rPr>
              <a:t>- 1,6 </a:t>
            </a:r>
          </a:p>
        </p:txBody>
      </p:sp>
      <p:sp>
        <p:nvSpPr>
          <p:cNvPr id="38" name="ZoneTexte 9">
            <a:extLst>
              <a:ext uri="{FF2B5EF4-FFF2-40B4-BE49-F238E27FC236}">
                <a16:creationId xmlns:a16="http://schemas.microsoft.com/office/drawing/2014/main" id="{F9426FC6-99ED-4ED8-8D1A-EE778A82120D}"/>
              </a:ext>
            </a:extLst>
          </p:cNvPr>
          <p:cNvSpPr txBox="1"/>
          <p:nvPr/>
        </p:nvSpPr>
        <p:spPr>
          <a:xfrm>
            <a:off x="5834730" y="2086109"/>
            <a:ext cx="320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fr-FR"/>
            </a:defPPr>
            <a:lvl1pPr>
              <a:defRPr sz="2400" b="1">
                <a:solidFill>
                  <a:srgbClr val="0070C0"/>
                </a:solidFill>
                <a:latin typeface="Calibri" pitchFamily="34" charset="0"/>
                <a:ea typeface="MS PGothic" pitchFamily="34" charset="-128"/>
              </a:defRPr>
            </a:lvl1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dirty="0">
                <a:solidFill>
                  <a:srgbClr val="CC3300"/>
                </a:solidFill>
                <a:cs typeface="Arial" charset="0"/>
              </a:rPr>
              <a:t> </a:t>
            </a:r>
            <a:r>
              <a:rPr lang="fr-FR" sz="1600" dirty="0">
                <a:solidFill>
                  <a:srgbClr val="CC3300"/>
                </a:solidFill>
              </a:rPr>
              <a:t>D</a:t>
            </a:r>
            <a:r>
              <a:rPr lang="fr-FR" sz="1600" dirty="0">
                <a:solidFill>
                  <a:srgbClr val="CC3300"/>
                </a:solidFill>
                <a:cs typeface="Arial" charset="0"/>
              </a:rPr>
              <a:t>ifférence ajustée, % (IC 95 %)</a:t>
            </a:r>
          </a:p>
        </p:txBody>
      </p:sp>
      <p:sp>
        <p:nvSpPr>
          <p:cNvPr id="39" name="ZoneTexte 9">
            <a:extLst>
              <a:ext uri="{FF2B5EF4-FFF2-40B4-BE49-F238E27FC236}">
                <a16:creationId xmlns:a16="http://schemas.microsoft.com/office/drawing/2014/main" id="{EDEAE7FE-07E5-4AEC-8B07-EB4EB9843F7D}"/>
              </a:ext>
            </a:extLst>
          </p:cNvPr>
          <p:cNvSpPr txBox="1"/>
          <p:nvPr/>
        </p:nvSpPr>
        <p:spPr>
          <a:xfrm>
            <a:off x="7365012" y="2566065"/>
            <a:ext cx="10313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rgbClr val="FFFFFF"/>
                </a:solidFill>
                <a:latin typeface="Arial"/>
              </a:rPr>
              <a:t>En faveur de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rgbClr val="FFFFFF"/>
                </a:solidFill>
                <a:latin typeface="Arial"/>
              </a:rPr>
              <a:t>D/C/F/TAF </a:t>
            </a:r>
          </a:p>
        </p:txBody>
      </p:sp>
      <p:sp>
        <p:nvSpPr>
          <p:cNvPr id="12" name="ZoneTexte 9">
            <a:extLst>
              <a:ext uri="{FF2B5EF4-FFF2-40B4-BE49-F238E27FC236}">
                <a16:creationId xmlns:a16="http://schemas.microsoft.com/office/drawing/2014/main" id="{EDEAE7FE-07E5-4AEC-8B07-EB4EB9843F7D}"/>
              </a:ext>
            </a:extLst>
          </p:cNvPr>
          <p:cNvSpPr txBox="1"/>
          <p:nvPr/>
        </p:nvSpPr>
        <p:spPr>
          <a:xfrm>
            <a:off x="6325783" y="2566065"/>
            <a:ext cx="10392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rgbClr val="FFFFFF"/>
                </a:solidFill>
                <a:latin typeface="Arial"/>
              </a:rPr>
              <a:t>En faveur de </a:t>
            </a:r>
            <a:br>
              <a:rPr lang="fr-FR" b="1" dirty="0">
                <a:solidFill>
                  <a:srgbClr val="FFFFFF"/>
                </a:solidFill>
                <a:latin typeface="Arial"/>
              </a:rPr>
            </a:br>
            <a:r>
              <a:rPr lang="fr-FR" b="1" dirty="0">
                <a:solidFill>
                  <a:srgbClr val="FFFFFF"/>
                </a:solidFill>
                <a:latin typeface="Arial"/>
              </a:rPr>
              <a:t>D/C + F/TDF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8784312" y="3257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FFFFFF"/>
                </a:solidFill>
                <a:latin typeface="Arial" charset="0"/>
                <a:cs typeface="Arial" charset="0"/>
              </a:rPr>
              <a:t>66</a:t>
            </a:r>
          </a:p>
        </p:txBody>
      </p:sp>
      <p:grpSp>
        <p:nvGrpSpPr>
          <p:cNvPr id="16" name="Groupe 1">
            <a:extLst>
              <a:ext uri="{FF2B5EF4-FFF2-40B4-BE49-F238E27FC236}">
                <a16:creationId xmlns:a16="http://schemas.microsoft.com/office/drawing/2014/main" id="{3F44F94A-8A25-40CE-BA2C-2580E0140782}"/>
              </a:ext>
            </a:extLst>
          </p:cNvPr>
          <p:cNvGrpSpPr/>
          <p:nvPr/>
        </p:nvGrpSpPr>
        <p:grpSpPr>
          <a:xfrm>
            <a:off x="615950" y="1557338"/>
            <a:ext cx="5090189" cy="3723362"/>
            <a:chOff x="615950" y="1557338"/>
            <a:chExt cx="3939282" cy="3723362"/>
          </a:xfrm>
        </p:grpSpPr>
        <p:grpSp>
          <p:nvGrpSpPr>
            <p:cNvPr id="17" name="Grouper 2">
              <a:extLst>
                <a:ext uri="{FF2B5EF4-FFF2-40B4-BE49-F238E27FC236}">
                  <a16:creationId xmlns:a16="http://schemas.microsoft.com/office/drawing/2014/main" id="{066CF0A4-1A53-4AAF-A34B-72326D15EB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6177" y="1868487"/>
              <a:ext cx="1993991" cy="624396"/>
              <a:chOff x="6821312" y="1737990"/>
              <a:chExt cx="1993861" cy="625259"/>
            </a:xfrm>
          </p:grpSpPr>
          <p:sp>
            <p:nvSpPr>
              <p:cNvPr id="52" name="AutoShape 165">
                <a:extLst>
                  <a:ext uri="{FF2B5EF4-FFF2-40B4-BE49-F238E27FC236}">
                    <a16:creationId xmlns:a16="http://schemas.microsoft.com/office/drawing/2014/main" id="{F2457DDE-F01A-445F-94BC-5E90E1A80F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1312" y="1760218"/>
                <a:ext cx="1993860" cy="59222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53" name="Rectangle 3">
                <a:extLst>
                  <a:ext uri="{FF2B5EF4-FFF2-40B4-BE49-F238E27FC236}">
                    <a16:creationId xmlns:a16="http://schemas.microsoft.com/office/drawing/2014/main" id="{85D14240-1F33-4035-8A31-D5353D78AB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0838" y="2097636"/>
                <a:ext cx="177782" cy="144483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4" name="Rectangle 4">
                <a:extLst>
                  <a:ext uri="{FF2B5EF4-FFF2-40B4-BE49-F238E27FC236}">
                    <a16:creationId xmlns:a16="http://schemas.microsoft.com/office/drawing/2014/main" id="{04E13E32-3940-495F-8D82-0725548832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0838" y="1863918"/>
                <a:ext cx="177782" cy="144484"/>
              </a:xfrm>
              <a:prstGeom prst="rect">
                <a:avLst/>
              </a:pr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5" name="ZoneTexte 84">
                <a:extLst>
                  <a:ext uri="{FF2B5EF4-FFF2-40B4-BE49-F238E27FC236}">
                    <a16:creationId xmlns:a16="http://schemas.microsoft.com/office/drawing/2014/main" id="{2C04CD3C-890F-487B-A5EB-ECC08C527D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7985" y="1737990"/>
                <a:ext cx="1629849" cy="3698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D/C/F/TAF (n = 362)</a:t>
                </a:r>
              </a:p>
            </p:txBody>
          </p:sp>
          <p:sp>
            <p:nvSpPr>
              <p:cNvPr id="56" name="ZoneTexte 85">
                <a:extLst>
                  <a:ext uri="{FF2B5EF4-FFF2-40B4-BE49-F238E27FC236}">
                    <a16:creationId xmlns:a16="http://schemas.microsoft.com/office/drawing/2014/main" id="{EDDC6BCB-C792-439F-A118-45271C8A4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7985" y="1993407"/>
                <a:ext cx="1727188" cy="3698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D/C + F/TDF (n = 363)</a:t>
                </a:r>
              </a:p>
            </p:txBody>
          </p:sp>
        </p:grpSp>
        <p:sp>
          <p:nvSpPr>
            <p:cNvPr id="18" name="Rectangle 40">
              <a:extLst>
                <a:ext uri="{FF2B5EF4-FFF2-40B4-BE49-F238E27FC236}">
                  <a16:creationId xmlns:a16="http://schemas.microsoft.com/office/drawing/2014/main" id="{3DC67613-0D17-4341-A1E2-2D8F5ED53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1933" y="1842161"/>
              <a:ext cx="28385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91,4</a:t>
              </a:r>
            </a:p>
          </p:txBody>
        </p:sp>
        <p:sp>
          <p:nvSpPr>
            <p:cNvPr id="19" name="Rectangle 41">
              <a:extLst>
                <a:ext uri="{FF2B5EF4-FFF2-40B4-BE49-F238E27FC236}">
                  <a16:creationId xmlns:a16="http://schemas.microsoft.com/office/drawing/2014/main" id="{BF86AB68-E302-4AF1-BD1B-43935B75C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3281" y="4262899"/>
              <a:ext cx="20337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4,4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20" name="Rectangle 42">
              <a:extLst>
                <a:ext uri="{FF2B5EF4-FFF2-40B4-BE49-F238E27FC236}">
                  <a16:creationId xmlns:a16="http://schemas.microsoft.com/office/drawing/2014/main" id="{96D19205-AAAA-47D5-99D8-D229AEEAF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6127" y="4262899"/>
              <a:ext cx="20337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4,1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21" name="Rectangle 43">
              <a:extLst>
                <a:ext uri="{FF2B5EF4-FFF2-40B4-BE49-F238E27FC236}">
                  <a16:creationId xmlns:a16="http://schemas.microsoft.com/office/drawing/2014/main" id="{8942600F-88B8-4831-B61A-84E006110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9462" y="1988840"/>
              <a:ext cx="28385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88,4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22" name="Rectangle 44">
              <a:extLst>
                <a:ext uri="{FF2B5EF4-FFF2-40B4-BE49-F238E27FC236}">
                  <a16:creationId xmlns:a16="http://schemas.microsoft.com/office/drawing/2014/main" id="{F84F11F4-75FF-4F02-A173-B4467ACD5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2382" y="4293542"/>
              <a:ext cx="20337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3,3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23" name="Rectangle 45">
              <a:extLst>
                <a:ext uri="{FF2B5EF4-FFF2-40B4-BE49-F238E27FC236}">
                  <a16:creationId xmlns:a16="http://schemas.microsoft.com/office/drawing/2014/main" id="{6B200BE6-1CB6-4F56-B6A0-565D6CF91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1419" y="4138984"/>
              <a:ext cx="20337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8,3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24" name="Rectangle 46">
              <a:extLst>
                <a:ext uri="{FF2B5EF4-FFF2-40B4-BE49-F238E27FC236}">
                  <a16:creationId xmlns:a16="http://schemas.microsoft.com/office/drawing/2014/main" id="{8CB832DA-9468-4108-8586-1E496AF4E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813" y="4635500"/>
              <a:ext cx="84137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5" name="Rectangle 47">
              <a:extLst>
                <a:ext uri="{FF2B5EF4-FFF2-40B4-BE49-F238E27FC236}">
                  <a16:creationId xmlns:a16="http://schemas.microsoft.com/office/drawing/2014/main" id="{99190C0C-E26D-41F6-A7D4-26B222687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4073525"/>
              <a:ext cx="169862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20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6" name="Rectangle 48">
              <a:extLst>
                <a:ext uri="{FF2B5EF4-FFF2-40B4-BE49-F238E27FC236}">
                  <a16:creationId xmlns:a16="http://schemas.microsoft.com/office/drawing/2014/main" id="{E8E6D08B-0E2C-4D70-B85B-703B45DC9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3513138"/>
              <a:ext cx="169862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40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7" name="Rectangle 49">
              <a:extLst>
                <a:ext uri="{FF2B5EF4-FFF2-40B4-BE49-F238E27FC236}">
                  <a16:creationId xmlns:a16="http://schemas.microsoft.com/office/drawing/2014/main" id="{2AD020F8-EC13-4E38-B463-2E4829AD1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2951163"/>
              <a:ext cx="169862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60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8" name="Rectangle 50">
              <a:extLst>
                <a:ext uri="{FF2B5EF4-FFF2-40B4-BE49-F238E27FC236}">
                  <a16:creationId xmlns:a16="http://schemas.microsoft.com/office/drawing/2014/main" id="{81024ECD-569A-4213-9C2B-470C7240A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2390775"/>
              <a:ext cx="169862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80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9" name="Rectangle 51">
              <a:extLst>
                <a:ext uri="{FF2B5EF4-FFF2-40B4-BE49-F238E27FC236}">
                  <a16:creationId xmlns:a16="http://schemas.microsoft.com/office/drawing/2014/main" id="{E79DA96C-D609-4EDE-B570-409B6058B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950" y="1817688"/>
              <a:ext cx="2540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100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30" name="Rectangle 52">
              <a:extLst>
                <a:ext uri="{FF2B5EF4-FFF2-40B4-BE49-F238E27FC236}">
                  <a16:creationId xmlns:a16="http://schemas.microsoft.com/office/drawing/2014/main" id="{890695CC-14F6-4154-AC22-5D76A5B16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338" y="4849813"/>
              <a:ext cx="590913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ARN VIH</a:t>
              </a:r>
            </a:p>
            <a:p>
              <a:pPr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&lt; 50 c/ml</a:t>
              </a:r>
              <a:endParaRPr lang="en-US" altLang="fr-FR" sz="1800" b="1" dirty="0">
                <a:solidFill>
                  <a:srgbClr val="000066"/>
                </a:solidFill>
              </a:endParaRPr>
            </a:p>
          </p:txBody>
        </p:sp>
        <p:sp>
          <p:nvSpPr>
            <p:cNvPr id="31" name="Rectangle 53">
              <a:extLst>
                <a:ext uri="{FF2B5EF4-FFF2-40B4-BE49-F238E27FC236}">
                  <a16:creationId xmlns:a16="http://schemas.microsoft.com/office/drawing/2014/main" id="{8082E554-A3A4-4829-8668-59892AB98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3836" y="4849813"/>
              <a:ext cx="586029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ARN VIH</a:t>
              </a:r>
            </a:p>
            <a:p>
              <a:pPr algn="ctr"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≥ 50 c/ml</a:t>
              </a:r>
              <a:endParaRPr lang="en-US" altLang="fr-FR" sz="1800" b="1" dirty="0">
                <a:solidFill>
                  <a:srgbClr val="000066"/>
                </a:solidFill>
              </a:endParaRPr>
            </a:p>
          </p:txBody>
        </p:sp>
        <p:sp>
          <p:nvSpPr>
            <p:cNvPr id="32" name="Rectangle 54">
              <a:extLst>
                <a:ext uri="{FF2B5EF4-FFF2-40B4-BE49-F238E27FC236}">
                  <a16:creationId xmlns:a16="http://schemas.microsoft.com/office/drawing/2014/main" id="{6DC448A8-9C24-485F-ADFE-E67CEFA23B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8923" y="4865688"/>
              <a:ext cx="130630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 sz="1400" b="1">
                  <a:solidFill>
                    <a:srgbClr val="000066"/>
                  </a:solidFill>
                </a:rPr>
                <a:t>Absence de donnée</a:t>
              </a:r>
              <a:endParaRPr lang="fr-FR" altLang="fr-FR" sz="1800" b="1">
                <a:solidFill>
                  <a:srgbClr val="000066"/>
                </a:solidFill>
              </a:endParaRPr>
            </a:p>
          </p:txBody>
        </p:sp>
        <p:sp>
          <p:nvSpPr>
            <p:cNvPr id="36" name="ZoneTexte 75">
              <a:extLst>
                <a:ext uri="{FF2B5EF4-FFF2-40B4-BE49-F238E27FC236}">
                  <a16:creationId xmlns:a16="http://schemas.microsoft.com/office/drawing/2014/main" id="{9B331514-5A99-4910-A4AC-E3D79299D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925" y="1557338"/>
              <a:ext cx="366713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37" name="Freeform 8">
              <a:extLst>
                <a:ext uri="{FF2B5EF4-FFF2-40B4-BE49-F238E27FC236}">
                  <a16:creationId xmlns:a16="http://schemas.microsoft.com/office/drawing/2014/main" id="{5F037D5C-5B00-4FF1-BF37-C4949EA2E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6475" y="1912938"/>
              <a:ext cx="3451225" cy="2846387"/>
            </a:xfrm>
            <a:custGeom>
              <a:avLst/>
              <a:gdLst>
                <a:gd name="T0" fmla="*/ 2147483647 w 3239"/>
                <a:gd name="T1" fmla="*/ 2147483647 h 2671"/>
                <a:gd name="T2" fmla="*/ 0 w 3239"/>
                <a:gd name="T3" fmla="*/ 2147483647 h 2671"/>
                <a:gd name="T4" fmla="*/ 0 w 3239"/>
                <a:gd name="T5" fmla="*/ 0 h 26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0" name="Line 9">
              <a:extLst>
                <a:ext uri="{FF2B5EF4-FFF2-40B4-BE49-F238E27FC236}">
                  <a16:creationId xmlns:a16="http://schemas.microsoft.com/office/drawing/2014/main" id="{9AF80EA6-25D1-44EE-8140-112EB127DE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248920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1" name="Line 10">
              <a:extLst>
                <a:ext uri="{FF2B5EF4-FFF2-40B4-BE49-F238E27FC236}">
                  <a16:creationId xmlns:a16="http://schemas.microsoft.com/office/drawing/2014/main" id="{654A3037-851C-4EA7-A011-70F906772D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30543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2" name="Line 11">
              <a:extLst>
                <a:ext uri="{FF2B5EF4-FFF2-40B4-BE49-F238E27FC236}">
                  <a16:creationId xmlns:a16="http://schemas.microsoft.com/office/drawing/2014/main" id="{38AE6A8C-893A-40FC-8D13-EE751A59A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361950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3" name="Line 12">
              <a:extLst>
                <a:ext uri="{FF2B5EF4-FFF2-40B4-BE49-F238E27FC236}">
                  <a16:creationId xmlns:a16="http://schemas.microsoft.com/office/drawing/2014/main" id="{38FDDF1F-E21C-4464-8966-49576A62B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41846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4" name="Line 13">
              <a:extLst>
                <a:ext uri="{FF2B5EF4-FFF2-40B4-BE49-F238E27FC236}">
                  <a16:creationId xmlns:a16="http://schemas.microsoft.com/office/drawing/2014/main" id="{72E617F9-A754-4726-A9F7-2A29ED2453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47434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5" name="Line 14">
              <a:extLst>
                <a:ext uri="{FF2B5EF4-FFF2-40B4-BE49-F238E27FC236}">
                  <a16:creationId xmlns:a16="http://schemas.microsoft.com/office/drawing/2014/main" id="{CA46CF8F-35D0-4F5A-93D3-430A906C1A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19240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F73DEC2F-4AF6-425A-93D7-833036D15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125" y="2168306"/>
              <a:ext cx="442913" cy="2591313"/>
            </a:xfrm>
            <a:custGeom>
              <a:avLst/>
              <a:gdLst>
                <a:gd name="T0" fmla="*/ 2147483647 w 415"/>
                <a:gd name="T1" fmla="*/ 0 h 2575"/>
                <a:gd name="T2" fmla="*/ 0 w 415"/>
                <a:gd name="T3" fmla="*/ 0 h 2575"/>
                <a:gd name="T4" fmla="*/ 0 w 415"/>
                <a:gd name="T5" fmla="*/ 2147483647 h 2575"/>
                <a:gd name="T6" fmla="*/ 2147483647 w 415"/>
                <a:gd name="T7" fmla="*/ 2147483647 h 2575"/>
                <a:gd name="T8" fmla="*/ 2147483647 w 415"/>
                <a:gd name="T9" fmla="*/ 0 h 2575"/>
                <a:gd name="T10" fmla="*/ 2147483647 w 415"/>
                <a:gd name="T11" fmla="*/ 0 h 25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337C6370-E965-4329-BF60-47ED61162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5438" y="2275619"/>
              <a:ext cx="442912" cy="2484000"/>
            </a:xfrm>
            <a:custGeom>
              <a:avLst/>
              <a:gdLst>
                <a:gd name="T0" fmla="*/ 2147483647 w 416"/>
                <a:gd name="T1" fmla="*/ 2147483647 h 2463"/>
                <a:gd name="T2" fmla="*/ 2147483647 w 416"/>
                <a:gd name="T3" fmla="*/ 0 h 2463"/>
                <a:gd name="T4" fmla="*/ 0 w 416"/>
                <a:gd name="T5" fmla="*/ 0 h 2463"/>
                <a:gd name="T6" fmla="*/ 0 w 416"/>
                <a:gd name="T7" fmla="*/ 2147483647 h 2463"/>
                <a:gd name="T8" fmla="*/ 2147483647 w 416"/>
                <a:gd name="T9" fmla="*/ 2147483647 h 2463"/>
                <a:gd name="T10" fmla="*/ 2147483647 w 416"/>
                <a:gd name="T11" fmla="*/ 2147483647 h 24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8" name="Rectangle 17">
              <a:extLst>
                <a:ext uri="{FF2B5EF4-FFF2-40B4-BE49-F238E27FC236}">
                  <a16:creationId xmlns:a16="http://schemas.microsoft.com/office/drawing/2014/main" id="{92104CEC-FCF3-4F18-A2B7-51247D489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3188" y="4399619"/>
              <a:ext cx="442912" cy="3600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49" name="Rectangle 18">
              <a:extLst>
                <a:ext uri="{FF2B5EF4-FFF2-40B4-BE49-F238E27FC236}">
                  <a16:creationId xmlns:a16="http://schemas.microsoft.com/office/drawing/2014/main" id="{5669FABB-3760-43DD-AE4A-EFB60BD869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3288" y="4543619"/>
              <a:ext cx="444500" cy="216000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50" name="Rectangle 19">
              <a:extLst>
                <a:ext uri="{FF2B5EF4-FFF2-40B4-BE49-F238E27FC236}">
                  <a16:creationId xmlns:a16="http://schemas.microsoft.com/office/drawing/2014/main" id="{4DB0BEE4-0C66-4756-BE3F-C6F1834986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75" y="4579619"/>
              <a:ext cx="442913" cy="1800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51" name="Rectangle 20">
              <a:extLst>
                <a:ext uri="{FF2B5EF4-FFF2-40B4-BE49-F238E27FC236}">
                  <a16:creationId xmlns:a16="http://schemas.microsoft.com/office/drawing/2014/main" id="{A3383DFF-9FD1-4A9F-950F-F772D56FF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8063" y="4543619"/>
              <a:ext cx="442912" cy="216000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</p:grpSp>
      <p:grpSp>
        <p:nvGrpSpPr>
          <p:cNvPr id="57" name="Groupe 23"/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58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59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6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AMBER : D/C/F/TAF QD vs D/C + F/TDF QD</a:t>
            </a:r>
          </a:p>
        </p:txBody>
      </p:sp>
      <p:sp>
        <p:nvSpPr>
          <p:cNvPr id="61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5226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2">
            <a:extLst>
              <a:ext uri="{FF2B5EF4-FFF2-40B4-BE49-F238E27FC236}">
                <a16:creationId xmlns:a16="http://schemas.microsoft.com/office/drawing/2014/main" id="{0BD02537-1337-460A-BDC1-63A3E8557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50" y="1130288"/>
            <a:ext cx="9060499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3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Résultats virologiques à S</a:t>
            </a:r>
            <a:r>
              <a:rPr lang="da-DK" sz="23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48 </a:t>
            </a:r>
            <a:r>
              <a:rPr lang="fr-FR" sz="23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selon</a:t>
            </a:r>
            <a:r>
              <a:rPr lang="da-DK" sz="23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 CV et CD4 à </a:t>
            </a:r>
            <a:r>
              <a:rPr lang="fr-FR" sz="23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l’inclusion</a:t>
            </a:r>
            <a:r>
              <a:rPr lang="da-DK" sz="23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 (ITT, snapshot)</a:t>
            </a:r>
            <a:endParaRPr lang="fr-FR" sz="2300" b="1" dirty="0">
              <a:solidFill>
                <a:srgbClr val="CC3300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8784312" y="3257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FFFFFF"/>
                </a:solidFill>
                <a:latin typeface="Arial" charset="0"/>
                <a:cs typeface="Arial" charset="0"/>
              </a:rPr>
              <a:t>66</a:t>
            </a:r>
          </a:p>
        </p:txBody>
      </p:sp>
      <p:grpSp>
        <p:nvGrpSpPr>
          <p:cNvPr id="17" name="Grouper 2">
            <a:extLst>
              <a:ext uri="{FF2B5EF4-FFF2-40B4-BE49-F238E27FC236}">
                <a16:creationId xmlns:a16="http://schemas.microsoft.com/office/drawing/2014/main" id="{066CF0A4-1A53-4AAF-A34B-72326D15EB37}"/>
              </a:ext>
            </a:extLst>
          </p:cNvPr>
          <p:cNvGrpSpPr>
            <a:grpSpLocks/>
          </p:cNvGrpSpPr>
          <p:nvPr/>
        </p:nvGrpSpPr>
        <p:grpSpPr bwMode="auto">
          <a:xfrm>
            <a:off x="3602758" y="1591953"/>
            <a:ext cx="2576559" cy="624396"/>
            <a:chOff x="6821312" y="1737990"/>
            <a:chExt cx="1993861" cy="625259"/>
          </a:xfrm>
        </p:grpSpPr>
        <p:sp>
          <p:nvSpPr>
            <p:cNvPr id="52" name="AutoShape 165">
              <a:extLst>
                <a:ext uri="{FF2B5EF4-FFF2-40B4-BE49-F238E27FC236}">
                  <a16:creationId xmlns:a16="http://schemas.microsoft.com/office/drawing/2014/main" id="{F2457DDE-F01A-445F-94BC-5E90E1A80F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1312" y="1760218"/>
              <a:ext cx="1993860" cy="59222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endParaRPr lang="en-GB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53" name="Rectangle 3">
              <a:extLst>
                <a:ext uri="{FF2B5EF4-FFF2-40B4-BE49-F238E27FC236}">
                  <a16:creationId xmlns:a16="http://schemas.microsoft.com/office/drawing/2014/main" id="{85D14240-1F33-4035-8A31-D5353D78AB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0838" y="2097636"/>
              <a:ext cx="177782" cy="14448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endParaRPr lang="en-GB" altLang="fr-FR">
                <a:solidFill>
                  <a:srgbClr val="000066"/>
                </a:solidFill>
              </a:endParaRPr>
            </a:p>
          </p:txBody>
        </p:sp>
        <p:sp>
          <p:nvSpPr>
            <p:cNvPr id="54" name="Rectangle 4">
              <a:extLst>
                <a:ext uri="{FF2B5EF4-FFF2-40B4-BE49-F238E27FC236}">
                  <a16:creationId xmlns:a16="http://schemas.microsoft.com/office/drawing/2014/main" id="{04E13E32-3940-495F-8D82-072554883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0838" y="1863918"/>
              <a:ext cx="177782" cy="144484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endParaRPr lang="en-GB" altLang="fr-FR">
                <a:solidFill>
                  <a:srgbClr val="000066"/>
                </a:solidFill>
              </a:endParaRPr>
            </a:p>
          </p:txBody>
        </p:sp>
        <p:sp>
          <p:nvSpPr>
            <p:cNvPr id="55" name="ZoneTexte 84">
              <a:extLst>
                <a:ext uri="{FF2B5EF4-FFF2-40B4-BE49-F238E27FC236}">
                  <a16:creationId xmlns:a16="http://schemas.microsoft.com/office/drawing/2014/main" id="{2C04CD3C-890F-487B-A5EB-ECC08C527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87985" y="1737990"/>
              <a:ext cx="1629849" cy="369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800" b="1" dirty="0">
                  <a:solidFill>
                    <a:srgbClr val="333399"/>
                  </a:solidFill>
                  <a:latin typeface="Calibri" panose="020F0502020204030204" pitchFamily="34" charset="0"/>
                </a:rPr>
                <a:t>D/C/F/TAF (n = 362)</a:t>
              </a:r>
            </a:p>
          </p:txBody>
        </p:sp>
        <p:sp>
          <p:nvSpPr>
            <p:cNvPr id="56" name="ZoneTexte 85">
              <a:extLst>
                <a:ext uri="{FF2B5EF4-FFF2-40B4-BE49-F238E27FC236}">
                  <a16:creationId xmlns:a16="http://schemas.microsoft.com/office/drawing/2014/main" id="{EDDC6BCB-C792-439F-A118-45271C8A44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87985" y="1993407"/>
              <a:ext cx="1727188" cy="369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800" b="1" dirty="0">
                  <a:solidFill>
                    <a:srgbClr val="333399"/>
                  </a:solidFill>
                  <a:latin typeface="Calibri" panose="020F0502020204030204" pitchFamily="34" charset="0"/>
                </a:rPr>
                <a:t>D/C + F/TDF (n = 363)</a:t>
              </a:r>
            </a:p>
          </p:txBody>
        </p:sp>
      </p:grpSp>
      <p:sp>
        <p:nvSpPr>
          <p:cNvPr id="18" name="Rectangle 40">
            <a:extLst>
              <a:ext uri="{FF2B5EF4-FFF2-40B4-BE49-F238E27FC236}">
                <a16:creationId xmlns:a16="http://schemas.microsoft.com/office/drawing/2014/main" id="{3DC67613-0D17-4341-A1E2-2D8F5ED53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0076" y="2394518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charset="0"/>
              </a:rPr>
              <a:t>91,7</a:t>
            </a:r>
          </a:p>
        </p:txBody>
      </p:sp>
      <p:sp>
        <p:nvSpPr>
          <p:cNvPr id="21" name="Rectangle 43">
            <a:extLst>
              <a:ext uri="{FF2B5EF4-FFF2-40B4-BE49-F238E27FC236}">
                <a16:creationId xmlns:a16="http://schemas.microsoft.com/office/drawing/2014/main" id="{8942600F-88B8-4831-B61A-84E006110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0042" y="2462699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charset="0"/>
              </a:rPr>
              <a:t>90,4</a:t>
            </a:r>
            <a:endParaRPr lang="fr-FR" sz="2000" dirty="0">
              <a:solidFill>
                <a:srgbClr val="333399"/>
              </a:solidFill>
              <a:latin typeface="+mj-lt"/>
              <a:ea typeface="ＭＳ Ｐゴシック" charset="0"/>
            </a:endParaRPr>
          </a:p>
        </p:txBody>
      </p:sp>
      <p:sp>
        <p:nvSpPr>
          <p:cNvPr id="24" name="Rectangle 46">
            <a:extLst>
              <a:ext uri="{FF2B5EF4-FFF2-40B4-BE49-F238E27FC236}">
                <a16:creationId xmlns:a16="http://schemas.microsoft.com/office/drawing/2014/main" id="{8CB832DA-9468-4108-8586-1E496AF4E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106" y="5187857"/>
            <a:ext cx="108719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fr-FR" altLang="fr-FR" sz="1200">
                <a:solidFill>
                  <a:srgbClr val="000066"/>
                </a:solidFill>
              </a:rPr>
              <a:t>0</a:t>
            </a:r>
            <a:endParaRPr lang="fr-FR" altLang="fr-FR" sz="1600">
              <a:solidFill>
                <a:srgbClr val="000066"/>
              </a:solidFill>
            </a:endParaRPr>
          </a:p>
        </p:txBody>
      </p:sp>
      <p:sp>
        <p:nvSpPr>
          <p:cNvPr id="25" name="Rectangle 47">
            <a:extLst>
              <a:ext uri="{FF2B5EF4-FFF2-40B4-BE49-F238E27FC236}">
                <a16:creationId xmlns:a16="http://schemas.microsoft.com/office/drawing/2014/main" id="{99190C0C-E26D-41F6-A7D4-26B222687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336" y="4625882"/>
            <a:ext cx="219489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fr-FR" altLang="fr-FR" sz="1200">
                <a:solidFill>
                  <a:srgbClr val="000066"/>
                </a:solidFill>
              </a:rPr>
              <a:t>20</a:t>
            </a:r>
            <a:endParaRPr lang="fr-FR" altLang="fr-FR" sz="1600">
              <a:solidFill>
                <a:srgbClr val="000066"/>
              </a:solidFill>
            </a:endParaRPr>
          </a:p>
        </p:txBody>
      </p:sp>
      <p:sp>
        <p:nvSpPr>
          <p:cNvPr id="26" name="Rectangle 48">
            <a:extLst>
              <a:ext uri="{FF2B5EF4-FFF2-40B4-BE49-F238E27FC236}">
                <a16:creationId xmlns:a16="http://schemas.microsoft.com/office/drawing/2014/main" id="{E8E6D08B-0E2C-4D70-B85B-703B45DC9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336" y="4065495"/>
            <a:ext cx="219489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fr-FR" altLang="fr-FR" sz="1200">
                <a:solidFill>
                  <a:srgbClr val="000066"/>
                </a:solidFill>
              </a:rPr>
              <a:t>40</a:t>
            </a:r>
            <a:endParaRPr lang="fr-FR" altLang="fr-FR" sz="1600">
              <a:solidFill>
                <a:srgbClr val="000066"/>
              </a:solidFill>
            </a:endParaRPr>
          </a:p>
        </p:txBody>
      </p:sp>
      <p:sp>
        <p:nvSpPr>
          <p:cNvPr id="27" name="Rectangle 49">
            <a:extLst>
              <a:ext uri="{FF2B5EF4-FFF2-40B4-BE49-F238E27FC236}">
                <a16:creationId xmlns:a16="http://schemas.microsoft.com/office/drawing/2014/main" id="{2AD020F8-EC13-4E38-B463-2E4829AD1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336" y="3503520"/>
            <a:ext cx="219489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fr-FR" altLang="fr-FR" sz="1200">
                <a:solidFill>
                  <a:srgbClr val="000066"/>
                </a:solidFill>
              </a:rPr>
              <a:t>60</a:t>
            </a:r>
            <a:endParaRPr lang="fr-FR" altLang="fr-FR" sz="1600">
              <a:solidFill>
                <a:srgbClr val="000066"/>
              </a:solidFill>
            </a:endParaRPr>
          </a:p>
        </p:txBody>
      </p:sp>
      <p:sp>
        <p:nvSpPr>
          <p:cNvPr id="28" name="Rectangle 50">
            <a:extLst>
              <a:ext uri="{FF2B5EF4-FFF2-40B4-BE49-F238E27FC236}">
                <a16:creationId xmlns:a16="http://schemas.microsoft.com/office/drawing/2014/main" id="{81024ECD-569A-4213-9C2B-470C7240A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336" y="2943132"/>
            <a:ext cx="219489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fr-FR" altLang="fr-FR" sz="1200">
                <a:solidFill>
                  <a:srgbClr val="000066"/>
                </a:solidFill>
              </a:rPr>
              <a:t>80</a:t>
            </a:r>
            <a:endParaRPr lang="fr-FR" altLang="fr-FR" sz="1600">
              <a:solidFill>
                <a:srgbClr val="000066"/>
              </a:solidFill>
            </a:endParaRPr>
          </a:p>
        </p:txBody>
      </p:sp>
      <p:sp>
        <p:nvSpPr>
          <p:cNvPr id="29" name="Rectangle 51">
            <a:extLst>
              <a:ext uri="{FF2B5EF4-FFF2-40B4-BE49-F238E27FC236}">
                <a16:creationId xmlns:a16="http://schemas.microsoft.com/office/drawing/2014/main" id="{E79DA96C-D609-4EDE-B570-409B6058B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2370045"/>
            <a:ext cx="328209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fr-FR" altLang="fr-FR" sz="1200">
                <a:solidFill>
                  <a:srgbClr val="000066"/>
                </a:solidFill>
              </a:rPr>
              <a:t>100</a:t>
            </a:r>
            <a:endParaRPr lang="fr-FR" altLang="fr-FR" sz="1600">
              <a:solidFill>
                <a:srgbClr val="000066"/>
              </a:solidFill>
            </a:endParaRPr>
          </a:p>
        </p:txBody>
      </p:sp>
      <p:sp>
        <p:nvSpPr>
          <p:cNvPr id="30" name="Rectangle 52">
            <a:extLst>
              <a:ext uri="{FF2B5EF4-FFF2-40B4-BE49-F238E27FC236}">
                <a16:creationId xmlns:a16="http://schemas.microsoft.com/office/drawing/2014/main" id="{890695CC-14F6-4154-AC22-5D76A5B16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3156" y="5402170"/>
            <a:ext cx="12927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fr-FR" sz="1400" b="1" dirty="0">
                <a:solidFill>
                  <a:srgbClr val="000066"/>
                </a:solidFill>
              </a:rPr>
              <a:t>CD4 ≥ 200/mm</a:t>
            </a:r>
            <a:r>
              <a:rPr lang="en-US" altLang="fr-FR" sz="1400" b="1" baseline="30000" dirty="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36" name="ZoneTexte 75">
            <a:extLst>
              <a:ext uri="{FF2B5EF4-FFF2-40B4-BE49-F238E27FC236}">
                <a16:creationId xmlns:a16="http://schemas.microsoft.com/office/drawing/2014/main" id="{9B331514-5A99-4910-A4AC-E3D79299D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465" y="2109695"/>
            <a:ext cx="47385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600">
                <a:solidFill>
                  <a:srgbClr val="000066"/>
                </a:solidFill>
              </a:rPr>
              <a:t>%</a:t>
            </a:r>
          </a:p>
        </p:txBody>
      </p:sp>
      <p:sp>
        <p:nvSpPr>
          <p:cNvPr id="40" name="Line 9">
            <a:extLst>
              <a:ext uri="{FF2B5EF4-FFF2-40B4-BE49-F238E27FC236}">
                <a16:creationId xmlns:a16="http://schemas.microsoft.com/office/drawing/2014/main" id="{9AF80EA6-25D1-44EE-8140-112EB127DE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3827" y="3041557"/>
            <a:ext cx="96411" cy="0"/>
          </a:xfrm>
          <a:prstGeom prst="line">
            <a:avLst/>
          </a:prstGeom>
          <a:noFill/>
          <a:ln w="127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" name="Line 10">
            <a:extLst>
              <a:ext uri="{FF2B5EF4-FFF2-40B4-BE49-F238E27FC236}">
                <a16:creationId xmlns:a16="http://schemas.microsoft.com/office/drawing/2014/main" id="{654A3037-851C-4EA7-A011-70F906772D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3827" y="3606707"/>
            <a:ext cx="96411" cy="0"/>
          </a:xfrm>
          <a:prstGeom prst="line">
            <a:avLst/>
          </a:prstGeom>
          <a:noFill/>
          <a:ln w="127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2" name="Line 11">
            <a:extLst>
              <a:ext uri="{FF2B5EF4-FFF2-40B4-BE49-F238E27FC236}">
                <a16:creationId xmlns:a16="http://schemas.microsoft.com/office/drawing/2014/main" id="{38AE6A8C-893A-40FC-8D13-EE751A59A45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3827" y="4171857"/>
            <a:ext cx="96411" cy="0"/>
          </a:xfrm>
          <a:prstGeom prst="line">
            <a:avLst/>
          </a:prstGeom>
          <a:noFill/>
          <a:ln w="127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3" name="Line 12">
            <a:extLst>
              <a:ext uri="{FF2B5EF4-FFF2-40B4-BE49-F238E27FC236}">
                <a16:creationId xmlns:a16="http://schemas.microsoft.com/office/drawing/2014/main" id="{38FDDF1F-E21C-4464-8966-49576A62B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3827" y="4737007"/>
            <a:ext cx="96411" cy="0"/>
          </a:xfrm>
          <a:prstGeom prst="line">
            <a:avLst/>
          </a:prstGeom>
          <a:noFill/>
          <a:ln w="127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4" name="Line 13">
            <a:extLst>
              <a:ext uri="{FF2B5EF4-FFF2-40B4-BE49-F238E27FC236}">
                <a16:creationId xmlns:a16="http://schemas.microsoft.com/office/drawing/2014/main" id="{72E617F9-A754-4726-A9F7-2A29ED2453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3827" y="5295807"/>
            <a:ext cx="96411" cy="0"/>
          </a:xfrm>
          <a:prstGeom prst="line">
            <a:avLst/>
          </a:prstGeom>
          <a:noFill/>
          <a:ln w="127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5" name="Line 14">
            <a:extLst>
              <a:ext uri="{FF2B5EF4-FFF2-40B4-BE49-F238E27FC236}">
                <a16:creationId xmlns:a16="http://schemas.microsoft.com/office/drawing/2014/main" id="{CA46CF8F-35D0-4F5A-93D3-430A906C1A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3827" y="2476407"/>
            <a:ext cx="96411" cy="0"/>
          </a:xfrm>
          <a:prstGeom prst="line">
            <a:avLst/>
          </a:prstGeom>
          <a:noFill/>
          <a:ln w="127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6" name="Freeform 15">
            <a:extLst>
              <a:ext uri="{FF2B5EF4-FFF2-40B4-BE49-F238E27FC236}">
                <a16:creationId xmlns:a16="http://schemas.microsoft.com/office/drawing/2014/main" id="{F73DEC2F-4AF6-425A-93D7-833036D1533B}"/>
              </a:ext>
            </a:extLst>
          </p:cNvPr>
          <p:cNvSpPr>
            <a:spLocks/>
          </p:cNvSpPr>
          <p:nvPr/>
        </p:nvSpPr>
        <p:spPr bwMode="auto">
          <a:xfrm>
            <a:off x="2169255" y="2720369"/>
            <a:ext cx="572315" cy="2591313"/>
          </a:xfrm>
          <a:custGeom>
            <a:avLst/>
            <a:gdLst>
              <a:gd name="T0" fmla="*/ 2147483647 w 415"/>
              <a:gd name="T1" fmla="*/ 0 h 2575"/>
              <a:gd name="T2" fmla="*/ 0 w 415"/>
              <a:gd name="T3" fmla="*/ 0 h 2575"/>
              <a:gd name="T4" fmla="*/ 0 w 415"/>
              <a:gd name="T5" fmla="*/ 2147483647 h 2575"/>
              <a:gd name="T6" fmla="*/ 2147483647 w 415"/>
              <a:gd name="T7" fmla="*/ 2147483647 h 2575"/>
              <a:gd name="T8" fmla="*/ 2147483647 w 415"/>
              <a:gd name="T9" fmla="*/ 0 h 2575"/>
              <a:gd name="T10" fmla="*/ 2147483647 w 415"/>
              <a:gd name="T11" fmla="*/ 0 h 25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close/>
              </a:path>
            </a:pathLst>
          </a:cu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7" name="Freeform 16">
            <a:extLst>
              <a:ext uri="{FF2B5EF4-FFF2-40B4-BE49-F238E27FC236}">
                <a16:creationId xmlns:a16="http://schemas.microsoft.com/office/drawing/2014/main" id="{337C6370-E965-4329-BF60-47ED61162C0B}"/>
              </a:ext>
            </a:extLst>
          </p:cNvPr>
          <p:cNvSpPr>
            <a:spLocks/>
          </p:cNvSpPr>
          <p:nvPr/>
        </p:nvSpPr>
        <p:spPr bwMode="auto">
          <a:xfrm>
            <a:off x="2774391" y="2755682"/>
            <a:ext cx="572314" cy="2556000"/>
          </a:xfrm>
          <a:custGeom>
            <a:avLst/>
            <a:gdLst>
              <a:gd name="T0" fmla="*/ 2147483647 w 416"/>
              <a:gd name="T1" fmla="*/ 2147483647 h 2463"/>
              <a:gd name="T2" fmla="*/ 2147483647 w 416"/>
              <a:gd name="T3" fmla="*/ 0 h 2463"/>
              <a:gd name="T4" fmla="*/ 0 w 416"/>
              <a:gd name="T5" fmla="*/ 0 h 2463"/>
              <a:gd name="T6" fmla="*/ 0 w 416"/>
              <a:gd name="T7" fmla="*/ 2147483647 h 2463"/>
              <a:gd name="T8" fmla="*/ 2147483647 w 416"/>
              <a:gd name="T9" fmla="*/ 2147483647 h 2463"/>
              <a:gd name="T10" fmla="*/ 2147483647 w 416"/>
              <a:gd name="T11" fmla="*/ 2147483647 h 246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6" h="2463">
                <a:moveTo>
                  <a:pt x="416" y="2463"/>
                </a:moveTo>
                <a:lnTo>
                  <a:pt x="416" y="0"/>
                </a:lnTo>
                <a:lnTo>
                  <a:pt x="0" y="0"/>
                </a:lnTo>
                <a:lnTo>
                  <a:pt x="0" y="2463"/>
                </a:lnTo>
                <a:lnTo>
                  <a:pt x="416" y="2463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7" name="Freeform 15">
            <a:extLst>
              <a:ext uri="{FF2B5EF4-FFF2-40B4-BE49-F238E27FC236}">
                <a16:creationId xmlns:a16="http://schemas.microsoft.com/office/drawing/2014/main" id="{F73DEC2F-4AF6-425A-93D7-833036D1533B}"/>
              </a:ext>
            </a:extLst>
          </p:cNvPr>
          <p:cNvSpPr>
            <a:spLocks/>
          </p:cNvSpPr>
          <p:nvPr/>
        </p:nvSpPr>
        <p:spPr bwMode="auto">
          <a:xfrm>
            <a:off x="3713588" y="2791682"/>
            <a:ext cx="572315" cy="2520000"/>
          </a:xfrm>
          <a:custGeom>
            <a:avLst/>
            <a:gdLst>
              <a:gd name="T0" fmla="*/ 2147483647 w 415"/>
              <a:gd name="T1" fmla="*/ 0 h 2575"/>
              <a:gd name="T2" fmla="*/ 0 w 415"/>
              <a:gd name="T3" fmla="*/ 0 h 2575"/>
              <a:gd name="T4" fmla="*/ 0 w 415"/>
              <a:gd name="T5" fmla="*/ 2147483647 h 2575"/>
              <a:gd name="T6" fmla="*/ 2147483647 w 415"/>
              <a:gd name="T7" fmla="*/ 2147483647 h 2575"/>
              <a:gd name="T8" fmla="*/ 2147483647 w 415"/>
              <a:gd name="T9" fmla="*/ 0 h 2575"/>
              <a:gd name="T10" fmla="*/ 2147483647 w 415"/>
              <a:gd name="T11" fmla="*/ 0 h 25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close/>
              </a:path>
            </a:pathLst>
          </a:cu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8" name="Freeform 16">
            <a:extLst>
              <a:ext uri="{FF2B5EF4-FFF2-40B4-BE49-F238E27FC236}">
                <a16:creationId xmlns:a16="http://schemas.microsoft.com/office/drawing/2014/main" id="{337C6370-E965-4329-BF60-47ED61162C0B}"/>
              </a:ext>
            </a:extLst>
          </p:cNvPr>
          <p:cNvSpPr>
            <a:spLocks/>
          </p:cNvSpPr>
          <p:nvPr/>
        </p:nvSpPr>
        <p:spPr bwMode="auto">
          <a:xfrm>
            <a:off x="4318724" y="3043682"/>
            <a:ext cx="572314" cy="2268000"/>
          </a:xfrm>
          <a:custGeom>
            <a:avLst/>
            <a:gdLst>
              <a:gd name="T0" fmla="*/ 2147483647 w 416"/>
              <a:gd name="T1" fmla="*/ 2147483647 h 2463"/>
              <a:gd name="T2" fmla="*/ 2147483647 w 416"/>
              <a:gd name="T3" fmla="*/ 0 h 2463"/>
              <a:gd name="T4" fmla="*/ 0 w 416"/>
              <a:gd name="T5" fmla="*/ 0 h 2463"/>
              <a:gd name="T6" fmla="*/ 0 w 416"/>
              <a:gd name="T7" fmla="*/ 2147483647 h 2463"/>
              <a:gd name="T8" fmla="*/ 2147483647 w 416"/>
              <a:gd name="T9" fmla="*/ 2147483647 h 2463"/>
              <a:gd name="T10" fmla="*/ 2147483647 w 416"/>
              <a:gd name="T11" fmla="*/ 2147483647 h 246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6" h="2463">
                <a:moveTo>
                  <a:pt x="416" y="2463"/>
                </a:moveTo>
                <a:lnTo>
                  <a:pt x="416" y="0"/>
                </a:lnTo>
                <a:lnTo>
                  <a:pt x="0" y="0"/>
                </a:lnTo>
                <a:lnTo>
                  <a:pt x="0" y="2463"/>
                </a:lnTo>
                <a:lnTo>
                  <a:pt x="416" y="2463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9" name="Rectangle 40">
            <a:extLst>
              <a:ext uri="{FF2B5EF4-FFF2-40B4-BE49-F238E27FC236}">
                <a16:creationId xmlns:a16="http://schemas.microsoft.com/office/drawing/2014/main" id="{3DC67613-0D17-4341-A1E2-2D8F5ED53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2433" y="2366984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charset="0"/>
              </a:rPr>
              <a:t>92,6</a:t>
            </a:r>
          </a:p>
        </p:txBody>
      </p:sp>
      <p:sp>
        <p:nvSpPr>
          <p:cNvPr id="60" name="Rectangle 43">
            <a:extLst>
              <a:ext uri="{FF2B5EF4-FFF2-40B4-BE49-F238E27FC236}">
                <a16:creationId xmlns:a16="http://schemas.microsoft.com/office/drawing/2014/main" id="{8942600F-88B8-4831-B61A-84E006110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1965" y="2511000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charset="0"/>
              </a:rPr>
              <a:t>88,6</a:t>
            </a:r>
            <a:endParaRPr lang="fr-FR" sz="2000" dirty="0">
              <a:solidFill>
                <a:srgbClr val="333399"/>
              </a:solidFill>
              <a:latin typeface="+mj-lt"/>
              <a:ea typeface="ＭＳ Ｐゴシック" charset="0"/>
            </a:endParaRPr>
          </a:p>
        </p:txBody>
      </p:sp>
      <p:sp>
        <p:nvSpPr>
          <p:cNvPr id="61" name="Freeform 15">
            <a:extLst>
              <a:ext uri="{FF2B5EF4-FFF2-40B4-BE49-F238E27FC236}">
                <a16:creationId xmlns:a16="http://schemas.microsoft.com/office/drawing/2014/main" id="{F73DEC2F-4AF6-425A-93D7-833036D1533B}"/>
              </a:ext>
            </a:extLst>
          </p:cNvPr>
          <p:cNvSpPr>
            <a:spLocks/>
          </p:cNvSpPr>
          <p:nvPr/>
        </p:nvSpPr>
        <p:spPr bwMode="auto">
          <a:xfrm>
            <a:off x="5791178" y="2683682"/>
            <a:ext cx="572315" cy="2628000"/>
          </a:xfrm>
          <a:custGeom>
            <a:avLst/>
            <a:gdLst>
              <a:gd name="T0" fmla="*/ 2147483647 w 415"/>
              <a:gd name="T1" fmla="*/ 0 h 2575"/>
              <a:gd name="T2" fmla="*/ 0 w 415"/>
              <a:gd name="T3" fmla="*/ 0 h 2575"/>
              <a:gd name="T4" fmla="*/ 0 w 415"/>
              <a:gd name="T5" fmla="*/ 2147483647 h 2575"/>
              <a:gd name="T6" fmla="*/ 2147483647 w 415"/>
              <a:gd name="T7" fmla="*/ 2147483647 h 2575"/>
              <a:gd name="T8" fmla="*/ 2147483647 w 415"/>
              <a:gd name="T9" fmla="*/ 0 h 2575"/>
              <a:gd name="T10" fmla="*/ 2147483647 w 415"/>
              <a:gd name="T11" fmla="*/ 0 h 25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close/>
              </a:path>
            </a:pathLst>
          </a:cu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2" name="Freeform 16">
            <a:extLst>
              <a:ext uri="{FF2B5EF4-FFF2-40B4-BE49-F238E27FC236}">
                <a16:creationId xmlns:a16="http://schemas.microsoft.com/office/drawing/2014/main" id="{337C6370-E965-4329-BF60-47ED61162C0B}"/>
              </a:ext>
            </a:extLst>
          </p:cNvPr>
          <p:cNvSpPr>
            <a:spLocks/>
          </p:cNvSpPr>
          <p:nvPr/>
        </p:nvSpPr>
        <p:spPr bwMode="auto">
          <a:xfrm>
            <a:off x="6396314" y="2791682"/>
            <a:ext cx="572314" cy="2520000"/>
          </a:xfrm>
          <a:custGeom>
            <a:avLst/>
            <a:gdLst>
              <a:gd name="T0" fmla="*/ 2147483647 w 416"/>
              <a:gd name="T1" fmla="*/ 2147483647 h 2463"/>
              <a:gd name="T2" fmla="*/ 2147483647 w 416"/>
              <a:gd name="T3" fmla="*/ 0 h 2463"/>
              <a:gd name="T4" fmla="*/ 0 w 416"/>
              <a:gd name="T5" fmla="*/ 0 h 2463"/>
              <a:gd name="T6" fmla="*/ 0 w 416"/>
              <a:gd name="T7" fmla="*/ 2147483647 h 2463"/>
              <a:gd name="T8" fmla="*/ 2147483647 w 416"/>
              <a:gd name="T9" fmla="*/ 2147483647 h 2463"/>
              <a:gd name="T10" fmla="*/ 2147483647 w 416"/>
              <a:gd name="T11" fmla="*/ 2147483647 h 246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6" h="2463">
                <a:moveTo>
                  <a:pt x="416" y="2463"/>
                </a:moveTo>
                <a:lnTo>
                  <a:pt x="416" y="0"/>
                </a:lnTo>
                <a:lnTo>
                  <a:pt x="0" y="0"/>
                </a:lnTo>
                <a:lnTo>
                  <a:pt x="0" y="2463"/>
                </a:lnTo>
                <a:lnTo>
                  <a:pt x="416" y="2463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3" name="Rectangle 40">
            <a:extLst>
              <a:ext uri="{FF2B5EF4-FFF2-40B4-BE49-F238E27FC236}">
                <a16:creationId xmlns:a16="http://schemas.microsoft.com/office/drawing/2014/main" id="{3DC67613-0D17-4341-A1E2-2D8F5ED53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3764" y="2943048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charset="0"/>
              </a:rPr>
              <a:t>72,7</a:t>
            </a:r>
          </a:p>
        </p:txBody>
      </p:sp>
      <p:sp>
        <p:nvSpPr>
          <p:cNvPr id="64" name="Rectangle 43">
            <a:extLst>
              <a:ext uri="{FF2B5EF4-FFF2-40B4-BE49-F238E27FC236}">
                <a16:creationId xmlns:a16="http://schemas.microsoft.com/office/drawing/2014/main" id="{8942600F-88B8-4831-B61A-84E006110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9255" y="2583008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charset="0"/>
              </a:rPr>
              <a:t>86,2</a:t>
            </a:r>
            <a:endParaRPr lang="fr-FR" sz="2000" dirty="0">
              <a:solidFill>
                <a:srgbClr val="333399"/>
              </a:solidFill>
              <a:latin typeface="+mj-lt"/>
              <a:ea typeface="ＭＳ Ｐゴシック" charset="0"/>
            </a:endParaRPr>
          </a:p>
        </p:txBody>
      </p:sp>
      <p:sp>
        <p:nvSpPr>
          <p:cNvPr id="65" name="Freeform 15">
            <a:extLst>
              <a:ext uri="{FF2B5EF4-FFF2-40B4-BE49-F238E27FC236}">
                <a16:creationId xmlns:a16="http://schemas.microsoft.com/office/drawing/2014/main" id="{F73DEC2F-4AF6-425A-93D7-833036D1533B}"/>
              </a:ext>
            </a:extLst>
          </p:cNvPr>
          <p:cNvSpPr>
            <a:spLocks/>
          </p:cNvSpPr>
          <p:nvPr/>
        </p:nvSpPr>
        <p:spPr bwMode="auto">
          <a:xfrm>
            <a:off x="7352943" y="3259683"/>
            <a:ext cx="572315" cy="2051999"/>
          </a:xfrm>
          <a:custGeom>
            <a:avLst/>
            <a:gdLst>
              <a:gd name="T0" fmla="*/ 2147483647 w 415"/>
              <a:gd name="T1" fmla="*/ 0 h 2575"/>
              <a:gd name="T2" fmla="*/ 0 w 415"/>
              <a:gd name="T3" fmla="*/ 0 h 2575"/>
              <a:gd name="T4" fmla="*/ 0 w 415"/>
              <a:gd name="T5" fmla="*/ 2147483647 h 2575"/>
              <a:gd name="T6" fmla="*/ 2147483647 w 415"/>
              <a:gd name="T7" fmla="*/ 2147483647 h 2575"/>
              <a:gd name="T8" fmla="*/ 2147483647 w 415"/>
              <a:gd name="T9" fmla="*/ 0 h 2575"/>
              <a:gd name="T10" fmla="*/ 2147483647 w 415"/>
              <a:gd name="T11" fmla="*/ 0 h 25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close/>
              </a:path>
            </a:pathLst>
          </a:cu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6" name="Freeform 16">
            <a:extLst>
              <a:ext uri="{FF2B5EF4-FFF2-40B4-BE49-F238E27FC236}">
                <a16:creationId xmlns:a16="http://schemas.microsoft.com/office/drawing/2014/main" id="{337C6370-E965-4329-BF60-47ED61162C0B}"/>
              </a:ext>
            </a:extLst>
          </p:cNvPr>
          <p:cNvSpPr>
            <a:spLocks/>
          </p:cNvSpPr>
          <p:nvPr/>
        </p:nvSpPr>
        <p:spPr bwMode="auto">
          <a:xfrm>
            <a:off x="7958079" y="2863682"/>
            <a:ext cx="572314" cy="2448000"/>
          </a:xfrm>
          <a:custGeom>
            <a:avLst/>
            <a:gdLst>
              <a:gd name="T0" fmla="*/ 2147483647 w 416"/>
              <a:gd name="T1" fmla="*/ 2147483647 h 2463"/>
              <a:gd name="T2" fmla="*/ 2147483647 w 416"/>
              <a:gd name="T3" fmla="*/ 0 h 2463"/>
              <a:gd name="T4" fmla="*/ 0 w 416"/>
              <a:gd name="T5" fmla="*/ 0 h 2463"/>
              <a:gd name="T6" fmla="*/ 0 w 416"/>
              <a:gd name="T7" fmla="*/ 2147483647 h 2463"/>
              <a:gd name="T8" fmla="*/ 2147483647 w 416"/>
              <a:gd name="T9" fmla="*/ 2147483647 h 2463"/>
              <a:gd name="T10" fmla="*/ 2147483647 w 416"/>
              <a:gd name="T11" fmla="*/ 2147483647 h 246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16" h="2463">
                <a:moveTo>
                  <a:pt x="416" y="2463"/>
                </a:moveTo>
                <a:lnTo>
                  <a:pt x="416" y="0"/>
                </a:lnTo>
                <a:lnTo>
                  <a:pt x="0" y="0"/>
                </a:lnTo>
                <a:lnTo>
                  <a:pt x="0" y="2463"/>
                </a:lnTo>
                <a:lnTo>
                  <a:pt x="416" y="2463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7" name="Rectangle 52">
            <a:extLst>
              <a:ext uri="{FF2B5EF4-FFF2-40B4-BE49-F238E27FC236}">
                <a16:creationId xmlns:a16="http://schemas.microsoft.com/office/drawing/2014/main" id="{890695CC-14F6-4154-AC22-5D76A5B16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1020" y="5406227"/>
            <a:ext cx="129903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fr-FR" sz="1400" b="1" dirty="0">
                <a:solidFill>
                  <a:srgbClr val="000066"/>
                </a:solidFill>
              </a:rPr>
              <a:t>CD4 &lt; 200/mm</a:t>
            </a:r>
            <a:r>
              <a:rPr lang="en-US" altLang="fr-FR" sz="1400" b="1" baseline="30000" dirty="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68" name="Rectangle 52">
            <a:extLst>
              <a:ext uri="{FF2B5EF4-FFF2-40B4-BE49-F238E27FC236}">
                <a16:creationId xmlns:a16="http://schemas.microsoft.com/office/drawing/2014/main" id="{890695CC-14F6-4154-AC22-5D76A5B16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0687" y="5402170"/>
            <a:ext cx="12065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1400" b="1" dirty="0">
                <a:solidFill>
                  <a:srgbClr val="000066"/>
                </a:solidFill>
              </a:rPr>
              <a:t>ARN VIH</a:t>
            </a:r>
          </a:p>
          <a:p>
            <a:pPr algn="ctr" eaLnBrk="1" hangingPunct="1"/>
            <a:r>
              <a:rPr lang="en-US" altLang="fr-FR" sz="1400" b="1" dirty="0">
                <a:solidFill>
                  <a:srgbClr val="000066"/>
                </a:solidFill>
              </a:rPr>
              <a:t>≤ 100 000 c/ml</a:t>
            </a:r>
          </a:p>
        </p:txBody>
      </p:sp>
      <p:sp>
        <p:nvSpPr>
          <p:cNvPr id="69" name="Rectangle 52">
            <a:extLst>
              <a:ext uri="{FF2B5EF4-FFF2-40B4-BE49-F238E27FC236}">
                <a16:creationId xmlns:a16="http://schemas.microsoft.com/office/drawing/2014/main" id="{890695CC-14F6-4154-AC22-5D76A5B16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43" y="5402170"/>
            <a:ext cx="121283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1400" b="1" dirty="0">
                <a:solidFill>
                  <a:srgbClr val="000066"/>
                </a:solidFill>
              </a:rPr>
              <a:t>ARN VIH</a:t>
            </a:r>
          </a:p>
          <a:p>
            <a:pPr algn="ctr" eaLnBrk="1" hangingPunct="1"/>
            <a:r>
              <a:rPr lang="en-US" altLang="fr-FR" sz="1400" b="1" dirty="0">
                <a:solidFill>
                  <a:srgbClr val="000066"/>
                </a:solidFill>
              </a:rPr>
              <a:t>&gt; 100 000 c/ml</a:t>
            </a:r>
          </a:p>
        </p:txBody>
      </p:sp>
      <p:sp>
        <p:nvSpPr>
          <p:cNvPr id="70" name="Rectangle 40">
            <a:extLst>
              <a:ext uri="{FF2B5EF4-FFF2-40B4-BE49-F238E27FC236}">
                <a16:creationId xmlns:a16="http://schemas.microsoft.com/office/drawing/2014/main" id="{3DC67613-0D17-4341-A1E2-2D8F5ED53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0783" y="2511000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charset="0"/>
              </a:rPr>
              <a:t>89,8</a:t>
            </a:r>
          </a:p>
        </p:txBody>
      </p:sp>
      <p:sp>
        <p:nvSpPr>
          <p:cNvPr id="71" name="Rectangle 43">
            <a:extLst>
              <a:ext uri="{FF2B5EF4-FFF2-40B4-BE49-F238E27FC236}">
                <a16:creationId xmlns:a16="http://schemas.microsoft.com/office/drawing/2014/main" id="{8942600F-88B8-4831-B61A-84E006110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3594" y="2727024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charset="0"/>
              </a:rPr>
              <a:t>80,0</a:t>
            </a:r>
            <a:endParaRPr lang="fr-FR" sz="2000" dirty="0">
              <a:solidFill>
                <a:srgbClr val="333399"/>
              </a:solidFill>
              <a:latin typeface="+mj-lt"/>
              <a:ea typeface="ＭＳ Ｐゴシック" charset="0"/>
            </a:endParaRPr>
          </a:p>
        </p:txBody>
      </p:sp>
      <p:sp>
        <p:nvSpPr>
          <p:cNvPr id="37" name="Freeform 8">
            <a:extLst>
              <a:ext uri="{FF2B5EF4-FFF2-40B4-BE49-F238E27FC236}">
                <a16:creationId xmlns:a16="http://schemas.microsoft.com/office/drawing/2014/main" id="{5F037D5C-5B00-4FF1-BF37-C4949EA2E807}"/>
              </a:ext>
            </a:extLst>
          </p:cNvPr>
          <p:cNvSpPr>
            <a:spLocks/>
          </p:cNvSpPr>
          <p:nvPr/>
        </p:nvSpPr>
        <p:spPr bwMode="auto">
          <a:xfrm>
            <a:off x="1620237" y="2465295"/>
            <a:ext cx="7091999" cy="2846387"/>
          </a:xfrm>
          <a:custGeom>
            <a:avLst/>
            <a:gdLst>
              <a:gd name="T0" fmla="*/ 2147483647 w 3239"/>
              <a:gd name="T1" fmla="*/ 2147483647 h 2671"/>
              <a:gd name="T2" fmla="*/ 0 w 3239"/>
              <a:gd name="T3" fmla="*/ 2147483647 h 2671"/>
              <a:gd name="T4" fmla="*/ 0 w 3239"/>
              <a:gd name="T5" fmla="*/ 0 h 26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39" h="2671">
                <a:moveTo>
                  <a:pt x="3239" y="2671"/>
                </a:moveTo>
                <a:lnTo>
                  <a:pt x="0" y="2671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759298" y="4993431"/>
            <a:ext cx="412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rgbClr val="000066"/>
                </a:solidFill>
              </a:rPr>
              <a:t>n =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2191346" y="4993431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303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2872808" y="4993431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293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5801734" y="4993431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340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3857376" y="499343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59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4351586" y="499343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70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6508720" y="4993431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334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7438556" y="499343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79" name="ZoneTexte 78"/>
          <p:cNvSpPr txBox="1"/>
          <p:nvPr/>
        </p:nvSpPr>
        <p:spPr>
          <a:xfrm>
            <a:off x="8076067" y="499343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07504" y="5929535"/>
            <a:ext cx="1857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Différence (IC 95 %)</a:t>
            </a:r>
          </a:p>
        </p:txBody>
      </p:sp>
      <p:sp>
        <p:nvSpPr>
          <p:cNvPr id="80" name="ZoneTexte 79"/>
          <p:cNvSpPr txBox="1"/>
          <p:nvPr/>
        </p:nvSpPr>
        <p:spPr>
          <a:xfrm>
            <a:off x="2051720" y="5929535"/>
            <a:ext cx="13622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1,3 (-3,4 à 6,1)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3564066" y="5929535"/>
            <a:ext cx="15119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9,8 (- 3,3 à 22,5)</a:t>
            </a:r>
          </a:p>
        </p:txBody>
      </p:sp>
      <p:sp>
        <p:nvSpPr>
          <p:cNvPr id="82" name="ZoneTexte 81"/>
          <p:cNvSpPr txBox="1"/>
          <p:nvPr/>
        </p:nvSpPr>
        <p:spPr>
          <a:xfrm>
            <a:off x="5796136" y="5929535"/>
            <a:ext cx="12624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4 (- 0,4 à 8,6)</a:t>
            </a:r>
          </a:p>
        </p:txBody>
      </p:sp>
      <p:sp>
        <p:nvSpPr>
          <p:cNvPr id="83" name="ZoneTexte 82"/>
          <p:cNvSpPr txBox="1"/>
          <p:nvPr/>
        </p:nvSpPr>
        <p:spPr>
          <a:xfrm>
            <a:off x="7160500" y="5929535"/>
            <a:ext cx="1721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- 13,5 (- 37,8 à 9,6)</a:t>
            </a:r>
          </a:p>
        </p:txBody>
      </p:sp>
      <p:grpSp>
        <p:nvGrpSpPr>
          <p:cNvPr id="84" name="Groupe 23"/>
          <p:cNvGrpSpPr>
            <a:grpSpLocks/>
          </p:cNvGrpSpPr>
          <p:nvPr/>
        </p:nvGrpSpPr>
        <p:grpSpPr bwMode="auto">
          <a:xfrm>
            <a:off x="-11110" y="6570837"/>
            <a:ext cx="683995" cy="287337"/>
            <a:chOff x="-10712" y="6570663"/>
            <a:chExt cx="1787525" cy="287337"/>
          </a:xfrm>
        </p:grpSpPr>
        <p:sp>
          <p:nvSpPr>
            <p:cNvPr id="85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86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8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624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AMBER : D/C/F/TAF QD vs D/C + F/TDF QD</a:t>
            </a:r>
          </a:p>
        </p:txBody>
      </p:sp>
      <p:sp>
        <p:nvSpPr>
          <p:cNvPr id="88" name="ZoneTexte 69"/>
          <p:cNvSpPr txBox="1">
            <a:spLocks noChangeArrowheads="1"/>
          </p:cNvSpPr>
          <p:nvPr/>
        </p:nvSpPr>
        <p:spPr bwMode="auto">
          <a:xfrm>
            <a:off x="5334000" y="6581949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5408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AutoShape 165">
            <a:extLst>
              <a:ext uri="{FF2B5EF4-FFF2-40B4-BE49-F238E27FC236}">
                <a16:creationId xmlns:a16="http://schemas.microsoft.com/office/drawing/2014/main" id="{E304C7D5-6B40-4247-8865-FBEBE34AA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2584563"/>
            <a:ext cx="4223101" cy="40121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 sz="2800">
              <a:solidFill>
                <a:srgbClr val="000066"/>
              </a:solidFill>
            </a:endParaRPr>
          </a:p>
        </p:txBody>
      </p:sp>
      <p:sp>
        <p:nvSpPr>
          <p:cNvPr id="51" name="Line 49">
            <a:extLst>
              <a:ext uri="{FF2B5EF4-FFF2-40B4-BE49-F238E27FC236}">
                <a16:creationId xmlns:a16="http://schemas.microsoft.com/office/drawing/2014/main" id="{CF41581E-73F3-44A0-A259-9212B61633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818" y="2787833"/>
            <a:ext cx="262613" cy="0"/>
          </a:xfrm>
          <a:prstGeom prst="line">
            <a:avLst/>
          </a:prstGeom>
          <a:noFill/>
          <a:ln w="39688" cap="rnd">
            <a:solidFill>
              <a:srgbClr val="3366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</a:endParaRPr>
          </a:p>
        </p:txBody>
      </p:sp>
      <p:sp>
        <p:nvSpPr>
          <p:cNvPr id="52" name="Line 50">
            <a:extLst>
              <a:ext uri="{FF2B5EF4-FFF2-40B4-BE49-F238E27FC236}">
                <a16:creationId xmlns:a16="http://schemas.microsoft.com/office/drawing/2014/main" id="{30AE2F5E-E107-4A69-92F7-435FEA3CC1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99065" y="2787833"/>
            <a:ext cx="266991" cy="0"/>
          </a:xfrm>
          <a:prstGeom prst="line">
            <a:avLst/>
          </a:prstGeom>
          <a:noFill/>
          <a:ln w="39688" cap="rnd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</a:endParaRP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B8F2004A-9D71-4EA0-AE1D-E06FE12E22D6}"/>
              </a:ext>
            </a:extLst>
          </p:cNvPr>
          <p:cNvSpPr txBox="1"/>
          <p:nvPr/>
        </p:nvSpPr>
        <p:spPr>
          <a:xfrm>
            <a:off x="720299" y="2622190"/>
            <a:ext cx="1680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D/C/F/TAF (n = 340)</a:t>
            </a:r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B71E7E07-8F29-4F32-9772-C7413285307C}"/>
              </a:ext>
            </a:extLst>
          </p:cNvPr>
          <p:cNvSpPr txBox="1"/>
          <p:nvPr/>
        </p:nvSpPr>
        <p:spPr>
          <a:xfrm>
            <a:off x="2746137" y="2622190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D/C + F/TDF (n = 330)</a:t>
            </a:r>
          </a:p>
        </p:txBody>
      </p:sp>
      <p:grpSp>
        <p:nvGrpSpPr>
          <p:cNvPr id="6" name="Grouper 5"/>
          <p:cNvGrpSpPr/>
          <p:nvPr/>
        </p:nvGrpSpPr>
        <p:grpSpPr>
          <a:xfrm>
            <a:off x="326432" y="3228219"/>
            <a:ext cx="3982748" cy="2649053"/>
            <a:chOff x="326432" y="3228219"/>
            <a:chExt cx="3982748" cy="2649053"/>
          </a:xfrm>
        </p:grpSpPr>
        <p:sp>
          <p:nvSpPr>
            <p:cNvPr id="14" name="Line 12">
              <a:extLst>
                <a:ext uri="{FF2B5EF4-FFF2-40B4-BE49-F238E27FC236}">
                  <a16:creationId xmlns:a16="http://schemas.microsoft.com/office/drawing/2014/main" id="{DA48229F-44CF-4BC4-BAEF-18694A7D7F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1106" y="3228219"/>
              <a:ext cx="0" cy="777627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5" name="Line 13">
              <a:extLst>
                <a:ext uri="{FF2B5EF4-FFF2-40B4-BE49-F238E27FC236}">
                  <a16:creationId xmlns:a16="http://schemas.microsoft.com/office/drawing/2014/main" id="{7B0865FE-C1C7-453F-BD14-6D4C9C2D09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1106" y="4005846"/>
              <a:ext cx="0" cy="116279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6" name="Line 14">
              <a:extLst>
                <a:ext uri="{FF2B5EF4-FFF2-40B4-BE49-F238E27FC236}">
                  <a16:creationId xmlns:a16="http://schemas.microsoft.com/office/drawing/2014/main" id="{123FEDD5-2BEE-42A2-A649-5F7D5EFF5A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1106" y="4005846"/>
              <a:ext cx="3416890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7" name="Line 15">
              <a:extLst>
                <a:ext uri="{FF2B5EF4-FFF2-40B4-BE49-F238E27FC236}">
                  <a16:creationId xmlns:a16="http://schemas.microsoft.com/office/drawing/2014/main" id="{463F9DAC-45AB-4E2C-8471-0C9C5715CC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8038" y="3245726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418C2A54-35D4-4258-86F8-39CC435806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568" y="3625057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43DCCD41-74F0-4954-8F89-B06B2CECD1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568" y="4005846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51BC8731-F331-4D17-B756-5CFF0D661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568" y="4760130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1" name="Line 19">
              <a:extLst>
                <a:ext uri="{FF2B5EF4-FFF2-40B4-BE49-F238E27FC236}">
                  <a16:creationId xmlns:a16="http://schemas.microsoft.com/office/drawing/2014/main" id="{389A30EB-994B-4D01-AC12-3239FE1AE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568" y="4382259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2" name="Line 20">
              <a:extLst>
                <a:ext uri="{FF2B5EF4-FFF2-40B4-BE49-F238E27FC236}">
                  <a16:creationId xmlns:a16="http://schemas.microsoft.com/office/drawing/2014/main" id="{09C6AEC8-0AB5-4258-92E3-ECF6B971A2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568" y="5138001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3" name="Line 21">
              <a:extLst>
                <a:ext uri="{FF2B5EF4-FFF2-40B4-BE49-F238E27FC236}">
                  <a16:creationId xmlns:a16="http://schemas.microsoft.com/office/drawing/2014/main" id="{0A126AE6-CE20-4417-A9C0-53A83BD972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31097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4" name="Line 22">
              <a:extLst>
                <a:ext uri="{FF2B5EF4-FFF2-40B4-BE49-F238E27FC236}">
                  <a16:creationId xmlns:a16="http://schemas.microsoft.com/office/drawing/2014/main" id="{8D6555B7-D9F3-4ADA-AF8B-B17FB36758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8792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5" name="Line 23">
              <a:extLst>
                <a:ext uri="{FF2B5EF4-FFF2-40B4-BE49-F238E27FC236}">
                  <a16:creationId xmlns:a16="http://schemas.microsoft.com/office/drawing/2014/main" id="{0A62E9EE-DEEC-4BE9-9330-9E0801D133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9033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6" name="Line 24">
              <a:extLst>
                <a:ext uri="{FF2B5EF4-FFF2-40B4-BE49-F238E27FC236}">
                  <a16:creationId xmlns:a16="http://schemas.microsoft.com/office/drawing/2014/main" id="{72A55546-A1D1-4B97-AFFF-B358F0DE38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50372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7" name="Line 25">
              <a:extLst>
                <a:ext uri="{FF2B5EF4-FFF2-40B4-BE49-F238E27FC236}">
                  <a16:creationId xmlns:a16="http://schemas.microsoft.com/office/drawing/2014/main" id="{743842A5-8AB8-4A0E-AB94-4CAF0C1885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9275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2610332B-70AA-4B56-B5A3-C4E838BEAA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7696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F9B38089-4425-4FCC-A31D-394053B22F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6599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2ADE683F-FBFF-4EEC-9B6F-78426189FF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67937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1" name="Line 29">
              <a:extLst>
                <a:ext uri="{FF2B5EF4-FFF2-40B4-BE49-F238E27FC236}">
                  <a16:creationId xmlns:a16="http://schemas.microsoft.com/office/drawing/2014/main" id="{18470CDE-9160-49E6-A5C6-D12C1B80FB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2686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2" name="Line 30">
              <a:extLst>
                <a:ext uri="{FF2B5EF4-FFF2-40B4-BE49-F238E27FC236}">
                  <a16:creationId xmlns:a16="http://schemas.microsoft.com/office/drawing/2014/main" id="{7D9DD436-1F99-43DE-81DF-D3734DCC3C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1347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3" name="Line 31">
              <a:extLst>
                <a:ext uri="{FF2B5EF4-FFF2-40B4-BE49-F238E27FC236}">
                  <a16:creationId xmlns:a16="http://schemas.microsoft.com/office/drawing/2014/main" id="{E0363D7B-76BE-4E18-93E2-276B94236E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1589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4" name="Line 32">
              <a:extLst>
                <a:ext uri="{FF2B5EF4-FFF2-40B4-BE49-F238E27FC236}">
                  <a16:creationId xmlns:a16="http://schemas.microsoft.com/office/drawing/2014/main" id="{D9BD8AC1-00F9-4A1C-B613-EEB69CE0E7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0010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5" name="Freeform 33">
              <a:extLst>
                <a:ext uri="{FF2B5EF4-FFF2-40B4-BE49-F238E27FC236}">
                  <a16:creationId xmlns:a16="http://schemas.microsoft.com/office/drawing/2014/main" id="{1D244E4E-41B9-45E9-9C1E-03F79EF8C57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106" y="4005846"/>
              <a:ext cx="3370203" cy="657993"/>
            </a:xfrm>
            <a:custGeom>
              <a:avLst/>
              <a:gdLst>
                <a:gd name="T0" fmla="*/ 2310 w 2310"/>
                <a:gd name="T1" fmla="*/ 383 h 451"/>
                <a:gd name="T2" fmla="*/ 2305 w 2310"/>
                <a:gd name="T3" fmla="*/ 385 h 451"/>
                <a:gd name="T4" fmla="*/ 1731 w 2310"/>
                <a:gd name="T5" fmla="*/ 451 h 451"/>
                <a:gd name="T6" fmla="*/ 1728 w 2310"/>
                <a:gd name="T7" fmla="*/ 451 h 451"/>
                <a:gd name="T8" fmla="*/ 1154 w 2310"/>
                <a:gd name="T9" fmla="*/ 426 h 451"/>
                <a:gd name="T10" fmla="*/ 579 w 2310"/>
                <a:gd name="T11" fmla="*/ 334 h 451"/>
                <a:gd name="T12" fmla="*/ 577 w 2310"/>
                <a:gd name="T13" fmla="*/ 336 h 451"/>
                <a:gd name="T14" fmla="*/ 388 w 2310"/>
                <a:gd name="T15" fmla="*/ 406 h 451"/>
                <a:gd name="T16" fmla="*/ 386 w 2310"/>
                <a:gd name="T17" fmla="*/ 406 h 451"/>
                <a:gd name="T18" fmla="*/ 195 w 2310"/>
                <a:gd name="T19" fmla="*/ 377 h 451"/>
                <a:gd name="T20" fmla="*/ 195 w 2310"/>
                <a:gd name="T21" fmla="*/ 377 h 451"/>
                <a:gd name="T22" fmla="*/ 104 w 2310"/>
                <a:gd name="T23" fmla="*/ 323 h 451"/>
                <a:gd name="T24" fmla="*/ 98 w 2310"/>
                <a:gd name="T25" fmla="*/ 319 h 451"/>
                <a:gd name="T26" fmla="*/ 0 w 2310"/>
                <a:gd name="T27" fmla="*/ 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10" h="451">
                  <a:moveTo>
                    <a:pt x="2310" y="383"/>
                  </a:moveTo>
                  <a:lnTo>
                    <a:pt x="2305" y="385"/>
                  </a:lnTo>
                  <a:lnTo>
                    <a:pt x="1731" y="451"/>
                  </a:lnTo>
                  <a:lnTo>
                    <a:pt x="1728" y="451"/>
                  </a:lnTo>
                  <a:lnTo>
                    <a:pt x="1154" y="426"/>
                  </a:lnTo>
                  <a:lnTo>
                    <a:pt x="579" y="334"/>
                  </a:lnTo>
                  <a:lnTo>
                    <a:pt x="577" y="336"/>
                  </a:lnTo>
                  <a:lnTo>
                    <a:pt x="388" y="406"/>
                  </a:lnTo>
                  <a:lnTo>
                    <a:pt x="386" y="406"/>
                  </a:lnTo>
                  <a:lnTo>
                    <a:pt x="195" y="377"/>
                  </a:lnTo>
                  <a:lnTo>
                    <a:pt x="195" y="377"/>
                  </a:lnTo>
                  <a:lnTo>
                    <a:pt x="104" y="323"/>
                  </a:lnTo>
                  <a:lnTo>
                    <a:pt x="98" y="319"/>
                  </a:lnTo>
                  <a:lnTo>
                    <a:pt x="0" y="0"/>
                  </a:lnTo>
                </a:path>
              </a:pathLst>
            </a:custGeom>
            <a:noFill/>
            <a:ln w="39688" cap="rnd">
              <a:solidFill>
                <a:srgbClr val="33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6" name="Freeform 34">
              <a:extLst>
                <a:ext uri="{FF2B5EF4-FFF2-40B4-BE49-F238E27FC236}">
                  <a16:creationId xmlns:a16="http://schemas.microsoft.com/office/drawing/2014/main" id="{AC0EA682-A7D8-4549-BEAC-C4F2117D1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604" y="4498976"/>
              <a:ext cx="0" cy="113799"/>
            </a:xfrm>
            <a:custGeom>
              <a:avLst/>
              <a:gdLst>
                <a:gd name="T0" fmla="*/ 78 h 78"/>
                <a:gd name="T1" fmla="*/ 39 h 78"/>
                <a:gd name="T2" fmla="*/ 0 h 78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8">
                  <a:moveTo>
                    <a:pt x="0" y="78"/>
                  </a:moveTo>
                  <a:lnTo>
                    <a:pt x="0" y="39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7" name="Freeform 35">
              <a:extLst>
                <a:ext uri="{FF2B5EF4-FFF2-40B4-BE49-F238E27FC236}">
                  <a16:creationId xmlns:a16="http://schemas.microsoft.com/office/drawing/2014/main" id="{CAEC445B-0E69-48B9-9771-39C26B5A7C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6570" y="4609857"/>
              <a:ext cx="0" cy="107963"/>
            </a:xfrm>
            <a:custGeom>
              <a:avLst/>
              <a:gdLst>
                <a:gd name="T0" fmla="*/ 74 h 74"/>
                <a:gd name="T1" fmla="*/ 37 h 74"/>
                <a:gd name="T2" fmla="*/ 0 h 7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4">
                  <a:moveTo>
                    <a:pt x="0" y="74"/>
                  </a:moveTo>
                  <a:lnTo>
                    <a:pt x="0" y="37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8" name="Freeform 36">
              <a:extLst>
                <a:ext uri="{FF2B5EF4-FFF2-40B4-BE49-F238E27FC236}">
                  <a16:creationId xmlns:a16="http://schemas.microsoft.com/office/drawing/2014/main" id="{5C92C06E-BE7D-4776-B7F0-03BDEFB333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4265" y="4538367"/>
              <a:ext cx="0" cy="113799"/>
            </a:xfrm>
            <a:custGeom>
              <a:avLst/>
              <a:gdLst>
                <a:gd name="T0" fmla="*/ 78 h 78"/>
                <a:gd name="T1" fmla="*/ 41 h 78"/>
                <a:gd name="T2" fmla="*/ 0 h 78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8">
                  <a:moveTo>
                    <a:pt x="0" y="78"/>
                  </a:moveTo>
                  <a:lnTo>
                    <a:pt x="0" y="41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9" name="Freeform 37">
              <a:extLst>
                <a:ext uri="{FF2B5EF4-FFF2-40B4-BE49-F238E27FC236}">
                  <a16:creationId xmlns:a16="http://schemas.microsoft.com/office/drawing/2014/main" id="{8AADBB70-18E3-47FC-BB74-6D2886F0B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4749" y="4576300"/>
              <a:ext cx="0" cy="112341"/>
            </a:xfrm>
            <a:custGeom>
              <a:avLst/>
              <a:gdLst>
                <a:gd name="T0" fmla="*/ 77 h 77"/>
                <a:gd name="T1" fmla="*/ 35 h 77"/>
                <a:gd name="T2" fmla="*/ 0 h 7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7">
                  <a:moveTo>
                    <a:pt x="0" y="77"/>
                  </a:moveTo>
                  <a:lnTo>
                    <a:pt x="0" y="35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0" name="Freeform 38">
              <a:extLst>
                <a:ext uri="{FF2B5EF4-FFF2-40B4-BE49-F238E27FC236}">
                  <a16:creationId xmlns:a16="http://schemas.microsoft.com/office/drawing/2014/main" id="{F515BB75-7F23-454E-80AC-2944AAE004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4015" y="4513565"/>
              <a:ext cx="0" cy="107963"/>
            </a:xfrm>
            <a:custGeom>
              <a:avLst/>
              <a:gdLst>
                <a:gd name="T0" fmla="*/ 74 h 74"/>
                <a:gd name="T1" fmla="*/ 37 h 74"/>
                <a:gd name="T2" fmla="*/ 0 h 7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4">
                  <a:moveTo>
                    <a:pt x="0" y="74"/>
                  </a:moveTo>
                  <a:lnTo>
                    <a:pt x="0" y="37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1" name="Freeform 39">
              <a:extLst>
                <a:ext uri="{FF2B5EF4-FFF2-40B4-BE49-F238E27FC236}">
                  <a16:creationId xmlns:a16="http://schemas.microsoft.com/office/drawing/2014/main" id="{E841336A-5E34-4743-BF4D-7A95C58A7C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2928" y="4442076"/>
              <a:ext cx="0" cy="113799"/>
            </a:xfrm>
            <a:custGeom>
              <a:avLst/>
              <a:gdLst>
                <a:gd name="T0" fmla="*/ 78 h 78"/>
                <a:gd name="T1" fmla="*/ 37 h 78"/>
                <a:gd name="T2" fmla="*/ 0 h 78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8">
                  <a:moveTo>
                    <a:pt x="0" y="78"/>
                  </a:moveTo>
                  <a:lnTo>
                    <a:pt x="0" y="37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2" name="Freeform 40">
              <a:extLst>
                <a:ext uri="{FF2B5EF4-FFF2-40B4-BE49-F238E27FC236}">
                  <a16:creationId xmlns:a16="http://schemas.microsoft.com/office/drawing/2014/main" id="{52978F70-1AB0-4044-9AC7-17A56188BC3F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38" y="4414356"/>
              <a:ext cx="0" cy="118176"/>
            </a:xfrm>
            <a:custGeom>
              <a:avLst/>
              <a:gdLst>
                <a:gd name="T0" fmla="*/ 81 h 81"/>
                <a:gd name="T1" fmla="*/ 43 h 81"/>
                <a:gd name="T2" fmla="*/ 0 h 8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81">
                  <a:moveTo>
                    <a:pt x="0" y="81"/>
                  </a:moveTo>
                  <a:lnTo>
                    <a:pt x="0" y="43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3" name="Freeform 41">
              <a:extLst>
                <a:ext uri="{FF2B5EF4-FFF2-40B4-BE49-F238E27FC236}">
                  <a16:creationId xmlns:a16="http://schemas.microsoft.com/office/drawing/2014/main" id="{36E640B2-8435-4EA6-887F-71858E37E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7183" y="4871011"/>
              <a:ext cx="0" cy="129848"/>
            </a:xfrm>
            <a:custGeom>
              <a:avLst/>
              <a:gdLst>
                <a:gd name="T0" fmla="*/ 89 h 89"/>
                <a:gd name="T1" fmla="*/ 50 h 89"/>
                <a:gd name="T2" fmla="*/ 0 h 89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89">
                  <a:moveTo>
                    <a:pt x="0" y="89"/>
                  </a:moveTo>
                  <a:lnTo>
                    <a:pt x="0" y="50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4" name="Freeform 42">
              <a:extLst>
                <a:ext uri="{FF2B5EF4-FFF2-40B4-BE49-F238E27FC236}">
                  <a16:creationId xmlns:a16="http://schemas.microsoft.com/office/drawing/2014/main" id="{CA9734EE-AC42-448D-8E02-433643FE6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686" y="4694477"/>
              <a:ext cx="0" cy="105045"/>
            </a:xfrm>
            <a:custGeom>
              <a:avLst/>
              <a:gdLst>
                <a:gd name="T0" fmla="*/ 72 h 72"/>
                <a:gd name="T1" fmla="*/ 33 h 72"/>
                <a:gd name="T2" fmla="*/ 0 h 7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2">
                  <a:moveTo>
                    <a:pt x="0" y="72"/>
                  </a:moveTo>
                  <a:lnTo>
                    <a:pt x="0" y="33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5" name="Freeform 43">
              <a:extLst>
                <a:ext uri="{FF2B5EF4-FFF2-40B4-BE49-F238E27FC236}">
                  <a16:creationId xmlns:a16="http://schemas.microsoft.com/office/drawing/2014/main" id="{4EA7B084-935E-4783-ADCF-F2CF3D5F28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5846" y="4745540"/>
              <a:ext cx="0" cy="116717"/>
            </a:xfrm>
            <a:custGeom>
              <a:avLst/>
              <a:gdLst>
                <a:gd name="T0" fmla="*/ 80 h 80"/>
                <a:gd name="T1" fmla="*/ 39 h 80"/>
                <a:gd name="T2" fmla="*/ 0 h 8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80">
                  <a:moveTo>
                    <a:pt x="0" y="80"/>
                  </a:moveTo>
                  <a:lnTo>
                    <a:pt x="0" y="39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6" name="Freeform 44">
              <a:extLst>
                <a:ext uri="{FF2B5EF4-FFF2-40B4-BE49-F238E27FC236}">
                  <a16:creationId xmlns:a16="http://schemas.microsoft.com/office/drawing/2014/main" id="{03086B5F-51F1-41AF-901B-F57D6E61E8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11166" y="4760130"/>
              <a:ext cx="0" cy="107963"/>
            </a:xfrm>
            <a:custGeom>
              <a:avLst/>
              <a:gdLst>
                <a:gd name="T0" fmla="*/ 0 h 74"/>
                <a:gd name="T1" fmla="*/ 35 h 74"/>
                <a:gd name="T2" fmla="*/ 74 h 7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4">
                  <a:moveTo>
                    <a:pt x="0" y="0"/>
                  </a:moveTo>
                  <a:lnTo>
                    <a:pt x="0" y="35"/>
                  </a:lnTo>
                  <a:lnTo>
                    <a:pt x="0" y="74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7" name="Freeform 45">
              <a:extLst>
                <a:ext uri="{FF2B5EF4-FFF2-40B4-BE49-F238E27FC236}">
                  <a16:creationId xmlns:a16="http://schemas.microsoft.com/office/drawing/2014/main" id="{8FA51BFF-E79C-41B0-8F02-69D36E4CBD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6570" y="4919157"/>
              <a:ext cx="0" cy="132766"/>
            </a:xfrm>
            <a:custGeom>
              <a:avLst/>
              <a:gdLst>
                <a:gd name="T0" fmla="*/ 91 h 91"/>
                <a:gd name="T1" fmla="*/ 43 h 91"/>
                <a:gd name="T2" fmla="*/ 0 h 9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1">
                  <a:moveTo>
                    <a:pt x="0" y="91"/>
                  </a:moveTo>
                  <a:lnTo>
                    <a:pt x="0" y="43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8" name="Line 46">
              <a:extLst>
                <a:ext uri="{FF2B5EF4-FFF2-40B4-BE49-F238E27FC236}">
                  <a16:creationId xmlns:a16="http://schemas.microsoft.com/office/drawing/2014/main" id="{DA76F57A-7069-4770-A21F-E1EBB451A5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36933" y="4825783"/>
              <a:ext cx="0" cy="126930"/>
            </a:xfrm>
            <a:prstGeom prst="line">
              <a:avLst/>
            </a:pr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9" name="Freeform 47">
              <a:extLst>
                <a:ext uri="{FF2B5EF4-FFF2-40B4-BE49-F238E27FC236}">
                  <a16:creationId xmlns:a16="http://schemas.microsoft.com/office/drawing/2014/main" id="{B363E557-ACB9-4953-B15E-F202B8BFB2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4749" y="4796604"/>
              <a:ext cx="0" cy="119635"/>
            </a:xfrm>
            <a:custGeom>
              <a:avLst/>
              <a:gdLst>
                <a:gd name="T0" fmla="*/ 82 h 82"/>
                <a:gd name="T1" fmla="*/ 43 h 82"/>
                <a:gd name="T2" fmla="*/ 0 h 8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82">
                  <a:moveTo>
                    <a:pt x="0" y="82"/>
                  </a:moveTo>
                  <a:lnTo>
                    <a:pt x="0" y="43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50" name="Freeform 48">
              <a:extLst>
                <a:ext uri="{FF2B5EF4-FFF2-40B4-BE49-F238E27FC236}">
                  <a16:creationId xmlns:a16="http://schemas.microsoft.com/office/drawing/2014/main" id="{CB7FCBCF-0E13-477D-BD99-E80EDE320BE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106" y="4005846"/>
              <a:ext cx="3357073" cy="976046"/>
            </a:xfrm>
            <a:custGeom>
              <a:avLst/>
              <a:gdLst>
                <a:gd name="T0" fmla="*/ 2301 w 2301"/>
                <a:gd name="T1" fmla="*/ 603 h 669"/>
                <a:gd name="T2" fmla="*/ 1733 w 2301"/>
                <a:gd name="T3" fmla="*/ 669 h 669"/>
                <a:gd name="T4" fmla="*/ 1731 w 2301"/>
                <a:gd name="T5" fmla="*/ 669 h 669"/>
                <a:gd name="T6" fmla="*/ 1158 w 2301"/>
                <a:gd name="T7" fmla="*/ 585 h 669"/>
                <a:gd name="T8" fmla="*/ 1154 w 2301"/>
                <a:gd name="T9" fmla="*/ 585 h 669"/>
                <a:gd name="T10" fmla="*/ 579 w 2301"/>
                <a:gd name="T11" fmla="*/ 546 h 669"/>
                <a:gd name="T12" fmla="*/ 577 w 2301"/>
                <a:gd name="T13" fmla="*/ 546 h 669"/>
                <a:gd name="T14" fmla="*/ 390 w 2301"/>
                <a:gd name="T15" fmla="*/ 645 h 669"/>
                <a:gd name="T16" fmla="*/ 388 w 2301"/>
                <a:gd name="T17" fmla="*/ 643 h 669"/>
                <a:gd name="T18" fmla="*/ 197 w 2301"/>
                <a:gd name="T19" fmla="*/ 503 h 669"/>
                <a:gd name="T20" fmla="*/ 193 w 2301"/>
                <a:gd name="T21" fmla="*/ 505 h 669"/>
                <a:gd name="T22" fmla="*/ 96 w 2301"/>
                <a:gd name="T23" fmla="*/ 552 h 669"/>
                <a:gd name="T24" fmla="*/ 0 w 2301"/>
                <a:gd name="T25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01" h="669">
                  <a:moveTo>
                    <a:pt x="2301" y="603"/>
                  </a:moveTo>
                  <a:lnTo>
                    <a:pt x="1733" y="669"/>
                  </a:lnTo>
                  <a:lnTo>
                    <a:pt x="1731" y="669"/>
                  </a:lnTo>
                  <a:lnTo>
                    <a:pt x="1158" y="585"/>
                  </a:lnTo>
                  <a:lnTo>
                    <a:pt x="1154" y="585"/>
                  </a:lnTo>
                  <a:lnTo>
                    <a:pt x="579" y="546"/>
                  </a:lnTo>
                  <a:lnTo>
                    <a:pt x="577" y="546"/>
                  </a:lnTo>
                  <a:lnTo>
                    <a:pt x="390" y="645"/>
                  </a:lnTo>
                  <a:lnTo>
                    <a:pt x="388" y="643"/>
                  </a:lnTo>
                  <a:lnTo>
                    <a:pt x="197" y="503"/>
                  </a:lnTo>
                  <a:lnTo>
                    <a:pt x="193" y="505"/>
                  </a:lnTo>
                  <a:lnTo>
                    <a:pt x="96" y="552"/>
                  </a:lnTo>
                  <a:lnTo>
                    <a:pt x="0" y="0"/>
                  </a:lnTo>
                </a:path>
              </a:pathLst>
            </a:custGeom>
            <a:noFill/>
            <a:ln w="39688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id="{428D8955-E4C8-4066-8ECA-B0BF216414EA}"/>
                </a:ext>
              </a:extLst>
            </p:cNvPr>
            <p:cNvSpPr txBox="1"/>
            <p:nvPr/>
          </p:nvSpPr>
          <p:spPr>
            <a:xfrm>
              <a:off x="462687" y="388647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626F9294-4924-44C6-A802-D0A67F32A8AC}"/>
                </a:ext>
              </a:extLst>
            </p:cNvPr>
            <p:cNvSpPr txBox="1"/>
            <p:nvPr/>
          </p:nvSpPr>
          <p:spPr>
            <a:xfrm>
              <a:off x="411391" y="4252067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-4</a:t>
              </a: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B0FA92CE-8326-499F-B3B1-FF38E612378B}"/>
                </a:ext>
              </a:extLst>
            </p:cNvPr>
            <p:cNvSpPr txBox="1"/>
            <p:nvPr/>
          </p:nvSpPr>
          <p:spPr>
            <a:xfrm>
              <a:off x="411391" y="4617658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-8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861339DC-8924-4EC9-B8B2-A46D9E6A529B}"/>
                </a:ext>
              </a:extLst>
            </p:cNvPr>
            <p:cNvSpPr txBox="1"/>
            <p:nvPr/>
          </p:nvSpPr>
          <p:spPr>
            <a:xfrm>
              <a:off x="326432" y="5014890"/>
              <a:ext cx="4058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-12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25B7257C-C57D-42A7-943D-141C6D7AD0DB}"/>
                </a:ext>
              </a:extLst>
            </p:cNvPr>
            <p:cNvSpPr txBox="1"/>
            <p:nvPr/>
          </p:nvSpPr>
          <p:spPr>
            <a:xfrm>
              <a:off x="922588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C27CAD44-A154-4F45-BC8E-45E78207719B}"/>
                </a:ext>
              </a:extLst>
            </p:cNvPr>
            <p:cNvSpPr txBox="1"/>
            <p:nvPr/>
          </p:nvSpPr>
          <p:spPr>
            <a:xfrm>
              <a:off x="1202087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D27EB447-55C6-446E-A19E-A71C1BDB4C95}"/>
                </a:ext>
              </a:extLst>
            </p:cNvPr>
            <p:cNvSpPr txBox="1"/>
            <p:nvPr/>
          </p:nvSpPr>
          <p:spPr>
            <a:xfrm>
              <a:off x="1439108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E1622F4D-EC8C-49DB-950E-A80C9AFFEC14}"/>
                </a:ext>
              </a:extLst>
            </p:cNvPr>
            <p:cNvSpPr txBox="1"/>
            <p:nvPr/>
          </p:nvSpPr>
          <p:spPr>
            <a:xfrm>
              <a:off x="1718607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16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A01D81E1-9EE1-4867-A054-A26C89D023E9}"/>
                </a:ext>
              </a:extLst>
            </p:cNvPr>
            <p:cNvSpPr txBox="1"/>
            <p:nvPr/>
          </p:nvSpPr>
          <p:spPr>
            <a:xfrm>
              <a:off x="1998106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77622C37-723D-4585-93EE-DC438810A143}"/>
                </a:ext>
              </a:extLst>
            </p:cNvPr>
            <p:cNvSpPr txBox="1"/>
            <p:nvPr/>
          </p:nvSpPr>
          <p:spPr>
            <a:xfrm>
              <a:off x="2277605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50B7799E-3B82-48E8-ADFF-D16355A7EA00}"/>
                </a:ext>
              </a:extLst>
            </p:cNvPr>
            <p:cNvSpPr txBox="1"/>
            <p:nvPr/>
          </p:nvSpPr>
          <p:spPr>
            <a:xfrm>
              <a:off x="2557104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28</a:t>
              </a:r>
            </a:p>
          </p:txBody>
        </p:sp>
        <p:sp>
          <p:nvSpPr>
            <p:cNvPr id="68" name="ZoneTexte 67">
              <a:extLst>
                <a:ext uri="{FF2B5EF4-FFF2-40B4-BE49-F238E27FC236}">
                  <a16:creationId xmlns:a16="http://schemas.microsoft.com/office/drawing/2014/main" id="{D0A22ED1-06C7-4DA6-AE99-9E5E189B52C0}"/>
                </a:ext>
              </a:extLst>
            </p:cNvPr>
            <p:cNvSpPr txBox="1"/>
            <p:nvPr/>
          </p:nvSpPr>
          <p:spPr>
            <a:xfrm>
              <a:off x="2836603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32</a:t>
              </a:r>
            </a:p>
          </p:txBody>
        </p:sp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id="{23692865-A5E0-4E4F-AC36-6D5D52BF3D98}"/>
                </a:ext>
              </a:extLst>
            </p:cNvPr>
            <p:cNvSpPr txBox="1"/>
            <p:nvPr/>
          </p:nvSpPr>
          <p:spPr>
            <a:xfrm>
              <a:off x="3116102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36</a:t>
              </a:r>
            </a:p>
          </p:txBody>
        </p:sp>
        <p:sp>
          <p:nvSpPr>
            <p:cNvPr id="70" name="ZoneTexte 69">
              <a:extLst>
                <a:ext uri="{FF2B5EF4-FFF2-40B4-BE49-F238E27FC236}">
                  <a16:creationId xmlns:a16="http://schemas.microsoft.com/office/drawing/2014/main" id="{0C712ABF-97E9-4EF1-8450-4B7BB7B86882}"/>
                </a:ext>
              </a:extLst>
            </p:cNvPr>
            <p:cNvSpPr txBox="1"/>
            <p:nvPr/>
          </p:nvSpPr>
          <p:spPr>
            <a:xfrm>
              <a:off x="3395601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id="{D48F7268-1104-4E45-9C5F-902198577135}"/>
                </a:ext>
              </a:extLst>
            </p:cNvPr>
            <p:cNvSpPr txBox="1"/>
            <p:nvPr/>
          </p:nvSpPr>
          <p:spPr>
            <a:xfrm>
              <a:off x="3675100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44</a:t>
              </a:r>
            </a:p>
          </p:txBody>
        </p:sp>
        <p:sp>
          <p:nvSpPr>
            <p:cNvPr id="72" name="ZoneTexte 71">
              <a:extLst>
                <a:ext uri="{FF2B5EF4-FFF2-40B4-BE49-F238E27FC236}">
                  <a16:creationId xmlns:a16="http://schemas.microsoft.com/office/drawing/2014/main" id="{0E9D4A48-295A-44AA-A3FC-213F3B68E49E}"/>
                </a:ext>
              </a:extLst>
            </p:cNvPr>
            <p:cNvSpPr txBox="1"/>
            <p:nvPr/>
          </p:nvSpPr>
          <p:spPr>
            <a:xfrm>
              <a:off x="3954596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73" name="ZoneTexte 72">
              <a:extLst>
                <a:ext uri="{FF2B5EF4-FFF2-40B4-BE49-F238E27FC236}">
                  <a16:creationId xmlns:a16="http://schemas.microsoft.com/office/drawing/2014/main" id="{053A9B80-463E-42EF-9966-5C84F5163909}"/>
                </a:ext>
              </a:extLst>
            </p:cNvPr>
            <p:cNvSpPr txBox="1"/>
            <p:nvPr/>
          </p:nvSpPr>
          <p:spPr>
            <a:xfrm>
              <a:off x="644228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id="{FD751689-0E4B-4D48-990F-2758028363D8}"/>
                </a:ext>
              </a:extLst>
            </p:cNvPr>
            <p:cNvSpPr txBox="1"/>
            <p:nvPr/>
          </p:nvSpPr>
          <p:spPr>
            <a:xfrm>
              <a:off x="2213566" y="5600273"/>
              <a:ext cx="9032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Semaines</a:t>
              </a:r>
            </a:p>
          </p:txBody>
        </p:sp>
      </p:grpSp>
      <p:sp>
        <p:nvSpPr>
          <p:cNvPr id="105" name="AutoShape 165">
            <a:extLst>
              <a:ext uri="{FF2B5EF4-FFF2-40B4-BE49-F238E27FC236}">
                <a16:creationId xmlns:a16="http://schemas.microsoft.com/office/drawing/2014/main" id="{8C6A9FB6-55F9-49B0-93BD-BDB886077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016" y="2577189"/>
            <a:ext cx="4334377" cy="40121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 sz="2800">
              <a:solidFill>
                <a:srgbClr val="000066"/>
              </a:solidFill>
            </a:endParaRPr>
          </a:p>
        </p:txBody>
      </p:sp>
      <p:sp>
        <p:nvSpPr>
          <p:cNvPr id="12" name="Line 10">
            <a:extLst>
              <a:ext uri="{FF2B5EF4-FFF2-40B4-BE49-F238E27FC236}">
                <a16:creationId xmlns:a16="http://schemas.microsoft.com/office/drawing/2014/main" id="{F1AD5E2D-5192-4B63-8F35-36619C7B41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4699" y="2787833"/>
            <a:ext cx="264073" cy="0"/>
          </a:xfrm>
          <a:prstGeom prst="line">
            <a:avLst/>
          </a:prstGeom>
          <a:noFill/>
          <a:ln w="39688" cap="rnd">
            <a:solidFill>
              <a:srgbClr val="3366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</a:endParaRPr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id="{BD810F27-810B-467E-AD9D-6400DAFA4C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56" y="2787833"/>
            <a:ext cx="265531" cy="0"/>
          </a:xfrm>
          <a:prstGeom prst="line">
            <a:avLst/>
          </a:prstGeom>
          <a:noFill/>
          <a:ln w="39688" cap="rnd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</a:endParaRPr>
          </a:p>
        </p:txBody>
      </p:sp>
      <p:sp>
        <p:nvSpPr>
          <p:cNvPr id="96" name="ZoneTexte 95">
            <a:extLst>
              <a:ext uri="{FF2B5EF4-FFF2-40B4-BE49-F238E27FC236}">
                <a16:creationId xmlns:a16="http://schemas.microsoft.com/office/drawing/2014/main" id="{F9418B4F-29E2-4924-9B1C-4150798D3E56}"/>
              </a:ext>
            </a:extLst>
          </p:cNvPr>
          <p:cNvSpPr txBox="1"/>
          <p:nvPr/>
        </p:nvSpPr>
        <p:spPr>
          <a:xfrm>
            <a:off x="5048986" y="2622190"/>
            <a:ext cx="1680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D/C/F/TAF (n = 337)</a:t>
            </a: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2DD2749C-5767-4184-A674-65DBAF0A20EB}"/>
              </a:ext>
            </a:extLst>
          </p:cNvPr>
          <p:cNvSpPr txBox="1"/>
          <p:nvPr/>
        </p:nvSpPr>
        <p:spPr>
          <a:xfrm>
            <a:off x="7129100" y="2622190"/>
            <a:ext cx="19212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</a:rPr>
              <a:t>D/C + F/TDF</a:t>
            </a:r>
            <a:r>
              <a:rPr lang="fr-FR" sz="1400" b="1" dirty="0">
                <a:solidFill>
                  <a:srgbClr val="333399"/>
                </a:solidFill>
                <a:latin typeface="+mj-lt"/>
              </a:rPr>
              <a:t> (n = 329)</a:t>
            </a:r>
          </a:p>
        </p:txBody>
      </p:sp>
      <p:grpSp>
        <p:nvGrpSpPr>
          <p:cNvPr id="5" name="Grouper 4"/>
          <p:cNvGrpSpPr/>
          <p:nvPr/>
        </p:nvGrpSpPr>
        <p:grpSpPr>
          <a:xfrm>
            <a:off x="5016923" y="3135183"/>
            <a:ext cx="3846493" cy="2742089"/>
            <a:chOff x="5016923" y="3135183"/>
            <a:chExt cx="3846493" cy="2742089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EFFAC42B-7382-46F5-BAB5-EE18D1429E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4037" y="3218438"/>
              <a:ext cx="3504427" cy="1937502"/>
            </a:xfrm>
            <a:custGeom>
              <a:avLst/>
              <a:gdLst>
                <a:gd name="T0" fmla="*/ 59 w 2402"/>
                <a:gd name="T1" fmla="*/ 1328 h 1328"/>
                <a:gd name="T2" fmla="*/ 59 w 2402"/>
                <a:gd name="T3" fmla="*/ 531 h 1328"/>
                <a:gd name="T4" fmla="*/ 2402 w 2402"/>
                <a:gd name="T5" fmla="*/ 531 h 1328"/>
                <a:gd name="T6" fmla="*/ 59 w 2402"/>
                <a:gd name="T7" fmla="*/ 531 h 1328"/>
                <a:gd name="T8" fmla="*/ 59 w 2402"/>
                <a:gd name="T9" fmla="*/ 531 h 1328"/>
                <a:gd name="T10" fmla="*/ 59 w 2402"/>
                <a:gd name="T11" fmla="*/ 0 h 1328"/>
                <a:gd name="T12" fmla="*/ 0 w 2402"/>
                <a:gd name="T13" fmla="*/ 272 h 1328"/>
                <a:gd name="T14" fmla="*/ 59 w 2402"/>
                <a:gd name="T15" fmla="*/ 272 h 1328"/>
                <a:gd name="T16" fmla="*/ 0 w 2402"/>
                <a:gd name="T17" fmla="*/ 12 h 1328"/>
                <a:gd name="T18" fmla="*/ 59 w 2402"/>
                <a:gd name="T19" fmla="*/ 12 h 1328"/>
                <a:gd name="T20" fmla="*/ 0 w 2402"/>
                <a:gd name="T21" fmla="*/ 531 h 1328"/>
                <a:gd name="T22" fmla="*/ 59 w 2402"/>
                <a:gd name="T23" fmla="*/ 531 h 1328"/>
                <a:gd name="T24" fmla="*/ 0 w 2402"/>
                <a:gd name="T25" fmla="*/ 791 h 1328"/>
                <a:gd name="T26" fmla="*/ 59 w 2402"/>
                <a:gd name="T27" fmla="*/ 791 h 1328"/>
                <a:gd name="T28" fmla="*/ 0 w 2402"/>
                <a:gd name="T29" fmla="*/ 1050 h 1328"/>
                <a:gd name="T30" fmla="*/ 59 w 2402"/>
                <a:gd name="T31" fmla="*/ 1050 h 1328"/>
                <a:gd name="T32" fmla="*/ 0 w 2402"/>
                <a:gd name="T33" fmla="*/ 1309 h 1328"/>
                <a:gd name="T34" fmla="*/ 59 w 2402"/>
                <a:gd name="T35" fmla="*/ 1309 h 1328"/>
                <a:gd name="T36" fmla="*/ 1593 w 2402"/>
                <a:gd name="T37" fmla="*/ 531 h 1328"/>
                <a:gd name="T38" fmla="*/ 1593 w 2402"/>
                <a:gd name="T39" fmla="*/ 471 h 1328"/>
                <a:gd name="T40" fmla="*/ 1786 w 2402"/>
                <a:gd name="T41" fmla="*/ 531 h 1328"/>
                <a:gd name="T42" fmla="*/ 1786 w 2402"/>
                <a:gd name="T43" fmla="*/ 471 h 1328"/>
                <a:gd name="T44" fmla="*/ 1977 w 2402"/>
                <a:gd name="T45" fmla="*/ 531 h 1328"/>
                <a:gd name="T46" fmla="*/ 1977 w 2402"/>
                <a:gd name="T47" fmla="*/ 471 h 1328"/>
                <a:gd name="T48" fmla="*/ 2168 w 2402"/>
                <a:gd name="T49" fmla="*/ 531 h 1328"/>
                <a:gd name="T50" fmla="*/ 2168 w 2402"/>
                <a:gd name="T51" fmla="*/ 471 h 1328"/>
                <a:gd name="T52" fmla="*/ 2363 w 2402"/>
                <a:gd name="T53" fmla="*/ 531 h 1328"/>
                <a:gd name="T54" fmla="*/ 2363 w 2402"/>
                <a:gd name="T55" fmla="*/ 471 h 1328"/>
                <a:gd name="T56" fmla="*/ 443 w 2402"/>
                <a:gd name="T57" fmla="*/ 531 h 1328"/>
                <a:gd name="T58" fmla="*/ 443 w 2402"/>
                <a:gd name="T59" fmla="*/ 471 h 1328"/>
                <a:gd name="T60" fmla="*/ 252 w 2402"/>
                <a:gd name="T61" fmla="*/ 531 h 1328"/>
                <a:gd name="T62" fmla="*/ 252 w 2402"/>
                <a:gd name="T63" fmla="*/ 471 h 1328"/>
                <a:gd name="T64" fmla="*/ 634 w 2402"/>
                <a:gd name="T65" fmla="*/ 531 h 1328"/>
                <a:gd name="T66" fmla="*/ 634 w 2402"/>
                <a:gd name="T67" fmla="*/ 471 h 1328"/>
                <a:gd name="T68" fmla="*/ 827 w 2402"/>
                <a:gd name="T69" fmla="*/ 531 h 1328"/>
                <a:gd name="T70" fmla="*/ 827 w 2402"/>
                <a:gd name="T71" fmla="*/ 471 h 1328"/>
                <a:gd name="T72" fmla="*/ 1018 w 2402"/>
                <a:gd name="T73" fmla="*/ 531 h 1328"/>
                <a:gd name="T74" fmla="*/ 1018 w 2402"/>
                <a:gd name="T75" fmla="*/ 471 h 1328"/>
                <a:gd name="T76" fmla="*/ 1209 w 2402"/>
                <a:gd name="T77" fmla="*/ 531 h 1328"/>
                <a:gd name="T78" fmla="*/ 1209 w 2402"/>
                <a:gd name="T79" fmla="*/ 471 h 1328"/>
                <a:gd name="T80" fmla="*/ 1402 w 2402"/>
                <a:gd name="T81" fmla="*/ 531 h 1328"/>
                <a:gd name="T82" fmla="*/ 1402 w 2402"/>
                <a:gd name="T83" fmla="*/ 471 h 1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02" h="1328">
                  <a:moveTo>
                    <a:pt x="59" y="1328"/>
                  </a:moveTo>
                  <a:lnTo>
                    <a:pt x="59" y="531"/>
                  </a:lnTo>
                  <a:moveTo>
                    <a:pt x="2402" y="531"/>
                  </a:moveTo>
                  <a:lnTo>
                    <a:pt x="59" y="531"/>
                  </a:lnTo>
                  <a:moveTo>
                    <a:pt x="59" y="531"/>
                  </a:moveTo>
                  <a:lnTo>
                    <a:pt x="59" y="0"/>
                  </a:lnTo>
                  <a:moveTo>
                    <a:pt x="0" y="272"/>
                  </a:moveTo>
                  <a:lnTo>
                    <a:pt x="59" y="272"/>
                  </a:lnTo>
                  <a:moveTo>
                    <a:pt x="0" y="12"/>
                  </a:moveTo>
                  <a:lnTo>
                    <a:pt x="59" y="12"/>
                  </a:lnTo>
                  <a:moveTo>
                    <a:pt x="0" y="531"/>
                  </a:moveTo>
                  <a:lnTo>
                    <a:pt x="59" y="531"/>
                  </a:lnTo>
                  <a:moveTo>
                    <a:pt x="0" y="791"/>
                  </a:moveTo>
                  <a:lnTo>
                    <a:pt x="59" y="791"/>
                  </a:lnTo>
                  <a:moveTo>
                    <a:pt x="0" y="1050"/>
                  </a:moveTo>
                  <a:lnTo>
                    <a:pt x="59" y="1050"/>
                  </a:lnTo>
                  <a:moveTo>
                    <a:pt x="0" y="1309"/>
                  </a:moveTo>
                  <a:lnTo>
                    <a:pt x="59" y="1309"/>
                  </a:lnTo>
                  <a:moveTo>
                    <a:pt x="1593" y="531"/>
                  </a:moveTo>
                  <a:lnTo>
                    <a:pt x="1593" y="471"/>
                  </a:lnTo>
                  <a:moveTo>
                    <a:pt x="1786" y="531"/>
                  </a:moveTo>
                  <a:lnTo>
                    <a:pt x="1786" y="471"/>
                  </a:lnTo>
                  <a:moveTo>
                    <a:pt x="1977" y="531"/>
                  </a:moveTo>
                  <a:lnTo>
                    <a:pt x="1977" y="471"/>
                  </a:lnTo>
                  <a:moveTo>
                    <a:pt x="2168" y="531"/>
                  </a:moveTo>
                  <a:lnTo>
                    <a:pt x="2168" y="471"/>
                  </a:lnTo>
                  <a:moveTo>
                    <a:pt x="2363" y="531"/>
                  </a:moveTo>
                  <a:lnTo>
                    <a:pt x="2363" y="471"/>
                  </a:lnTo>
                  <a:moveTo>
                    <a:pt x="443" y="531"/>
                  </a:moveTo>
                  <a:lnTo>
                    <a:pt x="443" y="471"/>
                  </a:lnTo>
                  <a:moveTo>
                    <a:pt x="252" y="531"/>
                  </a:moveTo>
                  <a:lnTo>
                    <a:pt x="252" y="471"/>
                  </a:lnTo>
                  <a:moveTo>
                    <a:pt x="634" y="531"/>
                  </a:moveTo>
                  <a:lnTo>
                    <a:pt x="634" y="471"/>
                  </a:lnTo>
                  <a:moveTo>
                    <a:pt x="827" y="531"/>
                  </a:moveTo>
                  <a:lnTo>
                    <a:pt x="827" y="471"/>
                  </a:lnTo>
                  <a:moveTo>
                    <a:pt x="1018" y="531"/>
                  </a:moveTo>
                  <a:lnTo>
                    <a:pt x="1018" y="471"/>
                  </a:lnTo>
                  <a:moveTo>
                    <a:pt x="1209" y="531"/>
                  </a:moveTo>
                  <a:lnTo>
                    <a:pt x="1209" y="471"/>
                  </a:lnTo>
                  <a:moveTo>
                    <a:pt x="1402" y="531"/>
                  </a:moveTo>
                  <a:lnTo>
                    <a:pt x="1402" y="47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FD68BE6D-8A17-4A7F-847E-D56D340F51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55587" y="3440200"/>
              <a:ext cx="3227224" cy="507719"/>
            </a:xfrm>
            <a:custGeom>
              <a:avLst/>
              <a:gdLst>
                <a:gd name="T0" fmla="*/ 1639 w 2212"/>
                <a:gd name="T1" fmla="*/ 109 h 348"/>
                <a:gd name="T2" fmla="*/ 1639 w 2212"/>
                <a:gd name="T3" fmla="*/ 76 h 348"/>
                <a:gd name="T4" fmla="*/ 1639 w 2212"/>
                <a:gd name="T5" fmla="*/ 27 h 348"/>
                <a:gd name="T6" fmla="*/ 2212 w 2212"/>
                <a:gd name="T7" fmla="*/ 79 h 348"/>
                <a:gd name="T8" fmla="*/ 2212 w 2212"/>
                <a:gd name="T9" fmla="*/ 41 h 348"/>
                <a:gd name="T10" fmla="*/ 2212 w 2212"/>
                <a:gd name="T11" fmla="*/ 0 h 348"/>
                <a:gd name="T12" fmla="*/ 485 w 2212"/>
                <a:gd name="T13" fmla="*/ 163 h 348"/>
                <a:gd name="T14" fmla="*/ 485 w 2212"/>
                <a:gd name="T15" fmla="*/ 122 h 348"/>
                <a:gd name="T16" fmla="*/ 485 w 2212"/>
                <a:gd name="T17" fmla="*/ 87 h 348"/>
                <a:gd name="T18" fmla="*/ 292 w 2212"/>
                <a:gd name="T19" fmla="*/ 179 h 348"/>
                <a:gd name="T20" fmla="*/ 292 w 2212"/>
                <a:gd name="T21" fmla="*/ 149 h 348"/>
                <a:gd name="T22" fmla="*/ 292 w 2212"/>
                <a:gd name="T23" fmla="*/ 109 h 348"/>
                <a:gd name="T24" fmla="*/ 101 w 2212"/>
                <a:gd name="T25" fmla="*/ 278 h 348"/>
                <a:gd name="T26" fmla="*/ 101 w 2212"/>
                <a:gd name="T27" fmla="*/ 239 h 348"/>
                <a:gd name="T28" fmla="*/ 101 w 2212"/>
                <a:gd name="T29" fmla="*/ 204 h 348"/>
                <a:gd name="T30" fmla="*/ 1062 w 2212"/>
                <a:gd name="T31" fmla="*/ 231 h 348"/>
                <a:gd name="T32" fmla="*/ 1062 w 2212"/>
                <a:gd name="T33" fmla="*/ 186 h 348"/>
                <a:gd name="T34" fmla="*/ 1062 w 2212"/>
                <a:gd name="T35" fmla="*/ 142 h 348"/>
                <a:gd name="T36" fmla="*/ 0 w 2212"/>
                <a:gd name="T37" fmla="*/ 348 h 348"/>
                <a:gd name="T38" fmla="*/ 0 w 2212"/>
                <a:gd name="T39" fmla="*/ 319 h 348"/>
                <a:gd name="T40" fmla="*/ 0 w 2212"/>
                <a:gd name="T41" fmla="*/ 282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12" h="348">
                  <a:moveTo>
                    <a:pt x="1639" y="109"/>
                  </a:moveTo>
                  <a:lnTo>
                    <a:pt x="1639" y="76"/>
                  </a:lnTo>
                  <a:lnTo>
                    <a:pt x="1639" y="27"/>
                  </a:lnTo>
                  <a:moveTo>
                    <a:pt x="2212" y="79"/>
                  </a:moveTo>
                  <a:lnTo>
                    <a:pt x="2212" y="41"/>
                  </a:lnTo>
                  <a:lnTo>
                    <a:pt x="2212" y="0"/>
                  </a:lnTo>
                  <a:moveTo>
                    <a:pt x="485" y="163"/>
                  </a:moveTo>
                  <a:lnTo>
                    <a:pt x="485" y="122"/>
                  </a:lnTo>
                  <a:lnTo>
                    <a:pt x="485" y="87"/>
                  </a:lnTo>
                  <a:moveTo>
                    <a:pt x="292" y="179"/>
                  </a:moveTo>
                  <a:lnTo>
                    <a:pt x="292" y="149"/>
                  </a:lnTo>
                  <a:lnTo>
                    <a:pt x="292" y="109"/>
                  </a:lnTo>
                  <a:moveTo>
                    <a:pt x="101" y="278"/>
                  </a:moveTo>
                  <a:lnTo>
                    <a:pt x="101" y="239"/>
                  </a:lnTo>
                  <a:lnTo>
                    <a:pt x="101" y="204"/>
                  </a:lnTo>
                  <a:moveTo>
                    <a:pt x="1062" y="231"/>
                  </a:moveTo>
                  <a:lnTo>
                    <a:pt x="1062" y="186"/>
                  </a:lnTo>
                  <a:lnTo>
                    <a:pt x="1062" y="142"/>
                  </a:lnTo>
                  <a:moveTo>
                    <a:pt x="0" y="348"/>
                  </a:moveTo>
                  <a:lnTo>
                    <a:pt x="0" y="319"/>
                  </a:lnTo>
                  <a:lnTo>
                    <a:pt x="0" y="282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893BE4B7-D87A-48A4-8085-ADD33E90CB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0116" y="3500018"/>
              <a:ext cx="3361449" cy="493129"/>
            </a:xfrm>
            <a:custGeom>
              <a:avLst/>
              <a:gdLst>
                <a:gd name="T0" fmla="*/ 2304 w 2304"/>
                <a:gd name="T1" fmla="*/ 0 h 338"/>
                <a:gd name="T2" fmla="*/ 2298 w 2304"/>
                <a:gd name="T3" fmla="*/ 0 h 338"/>
                <a:gd name="T4" fmla="*/ 1731 w 2304"/>
                <a:gd name="T5" fmla="*/ 33 h 338"/>
                <a:gd name="T6" fmla="*/ 1725 w 2304"/>
                <a:gd name="T7" fmla="*/ 35 h 338"/>
                <a:gd name="T8" fmla="*/ 1152 w 2304"/>
                <a:gd name="T9" fmla="*/ 145 h 338"/>
                <a:gd name="T10" fmla="*/ 1148 w 2304"/>
                <a:gd name="T11" fmla="*/ 145 h 338"/>
                <a:gd name="T12" fmla="*/ 571 w 2304"/>
                <a:gd name="T13" fmla="*/ 81 h 338"/>
                <a:gd name="T14" fmla="*/ 569 w 2304"/>
                <a:gd name="T15" fmla="*/ 79 h 338"/>
                <a:gd name="T16" fmla="*/ 384 w 2304"/>
                <a:gd name="T17" fmla="*/ 103 h 338"/>
                <a:gd name="T18" fmla="*/ 378 w 2304"/>
                <a:gd name="T19" fmla="*/ 108 h 338"/>
                <a:gd name="T20" fmla="*/ 189 w 2304"/>
                <a:gd name="T21" fmla="*/ 198 h 338"/>
                <a:gd name="T22" fmla="*/ 187 w 2304"/>
                <a:gd name="T23" fmla="*/ 198 h 338"/>
                <a:gd name="T24" fmla="*/ 92 w 2304"/>
                <a:gd name="T25" fmla="*/ 276 h 338"/>
                <a:gd name="T26" fmla="*/ 86 w 2304"/>
                <a:gd name="T27" fmla="*/ 278 h 338"/>
                <a:gd name="T28" fmla="*/ 0 w 2304"/>
                <a:gd name="T29" fmla="*/ 338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04" h="338">
                  <a:moveTo>
                    <a:pt x="2304" y="0"/>
                  </a:moveTo>
                  <a:lnTo>
                    <a:pt x="2298" y="0"/>
                  </a:lnTo>
                  <a:lnTo>
                    <a:pt x="1731" y="33"/>
                  </a:lnTo>
                  <a:lnTo>
                    <a:pt x="1725" y="35"/>
                  </a:lnTo>
                  <a:lnTo>
                    <a:pt x="1152" y="145"/>
                  </a:lnTo>
                  <a:lnTo>
                    <a:pt x="1148" y="145"/>
                  </a:lnTo>
                  <a:lnTo>
                    <a:pt x="571" y="81"/>
                  </a:lnTo>
                  <a:lnTo>
                    <a:pt x="569" y="79"/>
                  </a:lnTo>
                  <a:lnTo>
                    <a:pt x="384" y="103"/>
                  </a:lnTo>
                  <a:lnTo>
                    <a:pt x="378" y="108"/>
                  </a:lnTo>
                  <a:lnTo>
                    <a:pt x="189" y="198"/>
                  </a:lnTo>
                  <a:lnTo>
                    <a:pt x="187" y="198"/>
                  </a:lnTo>
                  <a:lnTo>
                    <a:pt x="92" y="276"/>
                  </a:lnTo>
                  <a:lnTo>
                    <a:pt x="86" y="278"/>
                  </a:lnTo>
                  <a:lnTo>
                    <a:pt x="0" y="338"/>
                  </a:lnTo>
                </a:path>
              </a:pathLst>
            </a:custGeom>
            <a:noFill/>
            <a:ln w="39688" cap="rnd">
              <a:solidFill>
                <a:srgbClr val="33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DD5D8088-A89D-4692-A10F-2606AC7B63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1423" y="3650291"/>
              <a:ext cx="3224306" cy="493129"/>
            </a:xfrm>
            <a:custGeom>
              <a:avLst/>
              <a:gdLst>
                <a:gd name="T0" fmla="*/ 1633 w 2210"/>
                <a:gd name="T1" fmla="*/ 130 h 338"/>
                <a:gd name="T2" fmla="*/ 1633 w 2210"/>
                <a:gd name="T3" fmla="*/ 81 h 338"/>
                <a:gd name="T4" fmla="*/ 1633 w 2210"/>
                <a:gd name="T5" fmla="*/ 33 h 338"/>
                <a:gd name="T6" fmla="*/ 2210 w 2210"/>
                <a:gd name="T7" fmla="*/ 93 h 338"/>
                <a:gd name="T8" fmla="*/ 2210 w 2210"/>
                <a:gd name="T9" fmla="*/ 50 h 338"/>
                <a:gd name="T10" fmla="*/ 2210 w 2210"/>
                <a:gd name="T11" fmla="*/ 0 h 338"/>
                <a:gd name="T12" fmla="*/ 103 w 2210"/>
                <a:gd name="T13" fmla="*/ 295 h 338"/>
                <a:gd name="T14" fmla="*/ 103 w 2210"/>
                <a:gd name="T15" fmla="*/ 256 h 338"/>
                <a:gd name="T16" fmla="*/ 103 w 2210"/>
                <a:gd name="T17" fmla="*/ 219 h 338"/>
                <a:gd name="T18" fmla="*/ 288 w 2210"/>
                <a:gd name="T19" fmla="*/ 223 h 338"/>
                <a:gd name="T20" fmla="*/ 288 w 2210"/>
                <a:gd name="T21" fmla="*/ 180 h 338"/>
                <a:gd name="T22" fmla="*/ 288 w 2210"/>
                <a:gd name="T23" fmla="*/ 142 h 338"/>
                <a:gd name="T24" fmla="*/ 481 w 2210"/>
                <a:gd name="T25" fmla="*/ 212 h 338"/>
                <a:gd name="T26" fmla="*/ 481 w 2210"/>
                <a:gd name="T27" fmla="*/ 175 h 338"/>
                <a:gd name="T28" fmla="*/ 481 w 2210"/>
                <a:gd name="T29" fmla="*/ 130 h 338"/>
                <a:gd name="T30" fmla="*/ 1058 w 2210"/>
                <a:gd name="T31" fmla="*/ 227 h 338"/>
                <a:gd name="T32" fmla="*/ 1058 w 2210"/>
                <a:gd name="T33" fmla="*/ 175 h 338"/>
                <a:gd name="T34" fmla="*/ 1058 w 2210"/>
                <a:gd name="T35" fmla="*/ 136 h 338"/>
                <a:gd name="T36" fmla="*/ 0 w 2210"/>
                <a:gd name="T37" fmla="*/ 338 h 338"/>
                <a:gd name="T38" fmla="*/ 0 w 2210"/>
                <a:gd name="T39" fmla="*/ 301 h 338"/>
                <a:gd name="T40" fmla="*/ 0 w 2210"/>
                <a:gd name="T41" fmla="*/ 260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10" h="338">
                  <a:moveTo>
                    <a:pt x="1633" y="130"/>
                  </a:moveTo>
                  <a:lnTo>
                    <a:pt x="1633" y="81"/>
                  </a:lnTo>
                  <a:lnTo>
                    <a:pt x="1633" y="33"/>
                  </a:lnTo>
                  <a:moveTo>
                    <a:pt x="2210" y="93"/>
                  </a:moveTo>
                  <a:lnTo>
                    <a:pt x="2210" y="50"/>
                  </a:lnTo>
                  <a:lnTo>
                    <a:pt x="2210" y="0"/>
                  </a:lnTo>
                  <a:moveTo>
                    <a:pt x="103" y="295"/>
                  </a:moveTo>
                  <a:lnTo>
                    <a:pt x="103" y="256"/>
                  </a:lnTo>
                  <a:lnTo>
                    <a:pt x="103" y="219"/>
                  </a:lnTo>
                  <a:moveTo>
                    <a:pt x="288" y="223"/>
                  </a:moveTo>
                  <a:lnTo>
                    <a:pt x="288" y="180"/>
                  </a:lnTo>
                  <a:lnTo>
                    <a:pt x="288" y="142"/>
                  </a:lnTo>
                  <a:moveTo>
                    <a:pt x="481" y="212"/>
                  </a:moveTo>
                  <a:lnTo>
                    <a:pt x="481" y="175"/>
                  </a:lnTo>
                  <a:lnTo>
                    <a:pt x="481" y="130"/>
                  </a:lnTo>
                  <a:moveTo>
                    <a:pt x="1058" y="227"/>
                  </a:moveTo>
                  <a:lnTo>
                    <a:pt x="1058" y="175"/>
                  </a:lnTo>
                  <a:lnTo>
                    <a:pt x="1058" y="136"/>
                  </a:lnTo>
                  <a:moveTo>
                    <a:pt x="0" y="338"/>
                  </a:moveTo>
                  <a:lnTo>
                    <a:pt x="0" y="301"/>
                  </a:lnTo>
                  <a:lnTo>
                    <a:pt x="0" y="26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078EC766-DA9D-4434-BDDA-7CCF5986E73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0116" y="3723239"/>
              <a:ext cx="3355613" cy="369118"/>
            </a:xfrm>
            <a:custGeom>
              <a:avLst/>
              <a:gdLst>
                <a:gd name="T0" fmla="*/ 2300 w 2300"/>
                <a:gd name="T1" fmla="*/ 0 h 253"/>
                <a:gd name="T2" fmla="*/ 1729 w 2300"/>
                <a:gd name="T3" fmla="*/ 31 h 253"/>
                <a:gd name="T4" fmla="*/ 1723 w 2300"/>
                <a:gd name="T5" fmla="*/ 31 h 253"/>
                <a:gd name="T6" fmla="*/ 1150 w 2300"/>
                <a:gd name="T7" fmla="*/ 125 h 253"/>
                <a:gd name="T8" fmla="*/ 1148 w 2300"/>
                <a:gd name="T9" fmla="*/ 125 h 253"/>
                <a:gd name="T10" fmla="*/ 571 w 2300"/>
                <a:gd name="T11" fmla="*/ 125 h 253"/>
                <a:gd name="T12" fmla="*/ 384 w 2300"/>
                <a:gd name="T13" fmla="*/ 125 h 253"/>
                <a:gd name="T14" fmla="*/ 378 w 2300"/>
                <a:gd name="T15" fmla="*/ 130 h 253"/>
                <a:gd name="T16" fmla="*/ 193 w 2300"/>
                <a:gd name="T17" fmla="*/ 206 h 253"/>
                <a:gd name="T18" fmla="*/ 179 w 2300"/>
                <a:gd name="T19" fmla="*/ 210 h 253"/>
                <a:gd name="T20" fmla="*/ 97 w 2300"/>
                <a:gd name="T21" fmla="*/ 253 h 253"/>
                <a:gd name="T22" fmla="*/ 90 w 2300"/>
                <a:gd name="T23" fmla="*/ 251 h 253"/>
                <a:gd name="T24" fmla="*/ 0 w 2300"/>
                <a:gd name="T25" fmla="*/ 18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00" h="253">
                  <a:moveTo>
                    <a:pt x="2300" y="0"/>
                  </a:moveTo>
                  <a:lnTo>
                    <a:pt x="1729" y="31"/>
                  </a:lnTo>
                  <a:lnTo>
                    <a:pt x="1723" y="31"/>
                  </a:lnTo>
                  <a:lnTo>
                    <a:pt x="1150" y="125"/>
                  </a:lnTo>
                  <a:lnTo>
                    <a:pt x="1148" y="125"/>
                  </a:lnTo>
                  <a:lnTo>
                    <a:pt x="571" y="125"/>
                  </a:lnTo>
                  <a:lnTo>
                    <a:pt x="384" y="125"/>
                  </a:lnTo>
                  <a:lnTo>
                    <a:pt x="378" y="130"/>
                  </a:lnTo>
                  <a:lnTo>
                    <a:pt x="193" y="206"/>
                  </a:lnTo>
                  <a:lnTo>
                    <a:pt x="179" y="210"/>
                  </a:lnTo>
                  <a:lnTo>
                    <a:pt x="97" y="253"/>
                  </a:lnTo>
                  <a:lnTo>
                    <a:pt x="90" y="251"/>
                  </a:lnTo>
                  <a:lnTo>
                    <a:pt x="0" y="185"/>
                  </a:lnTo>
                </a:path>
              </a:pathLst>
            </a:custGeom>
            <a:noFill/>
            <a:ln w="39688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19035523-B7D9-4C16-A6AF-555462FF45EE}"/>
                </a:ext>
              </a:extLst>
            </p:cNvPr>
            <p:cNvSpPr txBox="1"/>
            <p:nvPr/>
          </p:nvSpPr>
          <p:spPr>
            <a:xfrm>
              <a:off x="5016923" y="388647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id="{33227A0E-6312-48EF-89CF-B8E3AD8F8720}"/>
                </a:ext>
              </a:extLst>
            </p:cNvPr>
            <p:cNvSpPr txBox="1"/>
            <p:nvPr/>
          </p:nvSpPr>
          <p:spPr>
            <a:xfrm>
              <a:off x="5016923" y="3543652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id="{BBF15ABD-3936-4DD5-ADA6-42CD0A05DDFE}"/>
                </a:ext>
              </a:extLst>
            </p:cNvPr>
            <p:cNvSpPr txBox="1"/>
            <p:nvPr/>
          </p:nvSpPr>
          <p:spPr>
            <a:xfrm>
              <a:off x="5016923" y="313518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id="{FD78154B-8163-4CE7-9C39-AF53E6E259D2}"/>
                </a:ext>
              </a:extLst>
            </p:cNvPr>
            <p:cNvSpPr txBox="1"/>
            <p:nvPr/>
          </p:nvSpPr>
          <p:spPr>
            <a:xfrm>
              <a:off x="5476824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D07EDDC1-9267-40C0-9062-172974EF0F42}"/>
                </a:ext>
              </a:extLst>
            </p:cNvPr>
            <p:cNvSpPr txBox="1"/>
            <p:nvPr/>
          </p:nvSpPr>
          <p:spPr>
            <a:xfrm>
              <a:off x="5756323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85" name="ZoneTexte 84">
              <a:extLst>
                <a:ext uri="{FF2B5EF4-FFF2-40B4-BE49-F238E27FC236}">
                  <a16:creationId xmlns:a16="http://schemas.microsoft.com/office/drawing/2014/main" id="{5246A618-E141-4917-A53A-F5E45C3BC99C}"/>
                </a:ext>
              </a:extLst>
            </p:cNvPr>
            <p:cNvSpPr txBox="1"/>
            <p:nvPr/>
          </p:nvSpPr>
          <p:spPr>
            <a:xfrm>
              <a:off x="5993344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id="{7CA79F53-6B5C-4508-91F0-66AF5A6A2BB5}"/>
                </a:ext>
              </a:extLst>
            </p:cNvPr>
            <p:cNvSpPr txBox="1"/>
            <p:nvPr/>
          </p:nvSpPr>
          <p:spPr>
            <a:xfrm>
              <a:off x="6272843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16</a:t>
              </a:r>
            </a:p>
          </p:txBody>
        </p: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id="{25E2D76F-4288-4700-AF1A-0E0CF0FEC106}"/>
                </a:ext>
              </a:extLst>
            </p:cNvPr>
            <p:cNvSpPr txBox="1"/>
            <p:nvPr/>
          </p:nvSpPr>
          <p:spPr>
            <a:xfrm>
              <a:off x="6552342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id="{A3427D6C-A9AE-4EE8-87F0-4625A26AD099}"/>
                </a:ext>
              </a:extLst>
            </p:cNvPr>
            <p:cNvSpPr txBox="1"/>
            <p:nvPr/>
          </p:nvSpPr>
          <p:spPr>
            <a:xfrm>
              <a:off x="6831841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89" name="ZoneTexte 88">
              <a:extLst>
                <a:ext uri="{FF2B5EF4-FFF2-40B4-BE49-F238E27FC236}">
                  <a16:creationId xmlns:a16="http://schemas.microsoft.com/office/drawing/2014/main" id="{1BB1A1EE-2C40-4B9E-983D-B8EE8F3CBC44}"/>
                </a:ext>
              </a:extLst>
            </p:cNvPr>
            <p:cNvSpPr txBox="1"/>
            <p:nvPr/>
          </p:nvSpPr>
          <p:spPr>
            <a:xfrm>
              <a:off x="7111340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28</a:t>
              </a:r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id="{AAA9D01E-1603-40FD-87D3-652C80891422}"/>
                </a:ext>
              </a:extLst>
            </p:cNvPr>
            <p:cNvSpPr txBox="1"/>
            <p:nvPr/>
          </p:nvSpPr>
          <p:spPr>
            <a:xfrm>
              <a:off x="7390839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32</a:t>
              </a:r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id="{33F6F3DD-2F66-4FAF-B0DD-9AE6A18BF955}"/>
                </a:ext>
              </a:extLst>
            </p:cNvPr>
            <p:cNvSpPr txBox="1"/>
            <p:nvPr/>
          </p:nvSpPr>
          <p:spPr>
            <a:xfrm>
              <a:off x="7670338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36</a:t>
              </a:r>
            </a:p>
          </p:txBody>
        </p:sp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id="{18EB2026-C49C-42E0-B1A9-9D2DBE6D7D88}"/>
                </a:ext>
              </a:extLst>
            </p:cNvPr>
            <p:cNvSpPr txBox="1"/>
            <p:nvPr/>
          </p:nvSpPr>
          <p:spPr>
            <a:xfrm>
              <a:off x="7949837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93" name="ZoneTexte 92">
              <a:extLst>
                <a:ext uri="{FF2B5EF4-FFF2-40B4-BE49-F238E27FC236}">
                  <a16:creationId xmlns:a16="http://schemas.microsoft.com/office/drawing/2014/main" id="{0592444D-AA75-4F3E-960A-FA44D0C8C136}"/>
                </a:ext>
              </a:extLst>
            </p:cNvPr>
            <p:cNvSpPr txBox="1"/>
            <p:nvPr/>
          </p:nvSpPr>
          <p:spPr>
            <a:xfrm>
              <a:off x="8229336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44</a:t>
              </a:r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id="{3111D3AB-FBDC-4638-AAC3-DE003C9BA004}"/>
                </a:ext>
              </a:extLst>
            </p:cNvPr>
            <p:cNvSpPr txBox="1"/>
            <p:nvPr/>
          </p:nvSpPr>
          <p:spPr>
            <a:xfrm>
              <a:off x="8508832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95" name="ZoneTexte 94">
              <a:extLst>
                <a:ext uri="{FF2B5EF4-FFF2-40B4-BE49-F238E27FC236}">
                  <a16:creationId xmlns:a16="http://schemas.microsoft.com/office/drawing/2014/main" id="{C64A9A35-C735-44AE-AE37-8FBF15503782}"/>
                </a:ext>
              </a:extLst>
            </p:cNvPr>
            <p:cNvSpPr txBox="1"/>
            <p:nvPr/>
          </p:nvSpPr>
          <p:spPr>
            <a:xfrm>
              <a:off x="5198464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98" name="ZoneTexte 97">
              <a:extLst>
                <a:ext uri="{FF2B5EF4-FFF2-40B4-BE49-F238E27FC236}">
                  <a16:creationId xmlns:a16="http://schemas.microsoft.com/office/drawing/2014/main" id="{F76E1B90-1C6A-4162-8923-D1B279B93C39}"/>
                </a:ext>
              </a:extLst>
            </p:cNvPr>
            <p:cNvSpPr txBox="1"/>
            <p:nvPr/>
          </p:nvSpPr>
          <p:spPr>
            <a:xfrm>
              <a:off x="6767802" y="5600273"/>
              <a:ext cx="9032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Semaines</a:t>
              </a:r>
            </a:p>
          </p:txBody>
        </p:sp>
      </p:grpSp>
      <p:grpSp>
        <p:nvGrpSpPr>
          <p:cNvPr id="99" name="Groupe 23">
            <a:extLst>
              <a:ext uri="{FF2B5EF4-FFF2-40B4-BE49-F238E27FC236}">
                <a16:creationId xmlns:a16="http://schemas.microsoft.com/office/drawing/2014/main" id="{D0A823FF-A169-4DCC-A7A7-7AE158430C15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100" name="AutoShape 162">
              <a:extLst>
                <a:ext uri="{FF2B5EF4-FFF2-40B4-BE49-F238E27FC236}">
                  <a16:creationId xmlns:a16="http://schemas.microsoft.com/office/drawing/2014/main" id="{0316F580-C686-427F-AF60-BD2CF6415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01" name="ZoneTexte 23">
              <a:extLst>
                <a:ext uri="{FF2B5EF4-FFF2-40B4-BE49-F238E27FC236}">
                  <a16:creationId xmlns:a16="http://schemas.microsoft.com/office/drawing/2014/main" id="{0CD0EE00-0271-44CB-B8E6-24E6B6CB6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102" name="ZoneTexte 69">
            <a:extLst>
              <a:ext uri="{FF2B5EF4-FFF2-40B4-BE49-F238E27FC236}">
                <a16:creationId xmlns:a16="http://schemas.microsoft.com/office/drawing/2014/main" id="{4011FD67-B4CB-4E51-9E44-6B8E40112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848646" y="5878446"/>
            <a:ext cx="12078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333399"/>
                </a:solidFill>
              </a:rPr>
              <a:t> * p &lt; 0,0001</a:t>
            </a:r>
          </a:p>
        </p:txBody>
      </p:sp>
      <p:sp>
        <p:nvSpPr>
          <p:cNvPr id="106" name="TextBox 14"/>
          <p:cNvSpPr txBox="1">
            <a:spLocks noChangeArrowheads="1"/>
          </p:cNvSpPr>
          <p:nvPr/>
        </p:nvSpPr>
        <p:spPr bwMode="auto">
          <a:xfrm>
            <a:off x="323527" y="1268760"/>
            <a:ext cx="83680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C3300"/>
                </a:solidFill>
                <a:latin typeface="+mj-lt"/>
              </a:rPr>
              <a:t>Modification moyenne (DS) du </a:t>
            </a:r>
            <a:r>
              <a:rPr lang="fr-FR" sz="2400" b="1" dirty="0" err="1">
                <a:solidFill>
                  <a:srgbClr val="CC3300"/>
                </a:solidFill>
                <a:latin typeface="+mj-lt"/>
              </a:rPr>
              <a:t>DFGe</a:t>
            </a:r>
            <a:r>
              <a:rPr lang="fr-FR" sz="2400" b="1" dirty="0">
                <a:solidFill>
                  <a:srgbClr val="CC3300"/>
                </a:solidFill>
                <a:latin typeface="+mj-lt"/>
              </a:rPr>
              <a:t> (ml/min/1.73m</a:t>
            </a:r>
            <a:r>
              <a:rPr lang="fr-FR" sz="2400" b="1" baseline="30000" dirty="0">
                <a:solidFill>
                  <a:srgbClr val="CC3300"/>
                </a:solidFill>
                <a:latin typeface="+mj-lt"/>
              </a:rPr>
              <a:t>2</a:t>
            </a:r>
            <a:r>
              <a:rPr lang="fr-FR" sz="2400" b="1" dirty="0">
                <a:solidFill>
                  <a:srgbClr val="CC3300"/>
                </a:solidFill>
                <a:latin typeface="+mj-lt"/>
              </a:rPr>
              <a:t>) depuis J0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7520594" y="5878446"/>
            <a:ext cx="1227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333399"/>
                </a:solidFill>
              </a:rPr>
              <a:t>** p = 0,0001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8753665" y="3412182"/>
            <a:ext cx="364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333399"/>
                </a:solidFill>
              </a:rPr>
              <a:t>**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03084" y="1988840"/>
            <a:ext cx="3888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>
                <a:solidFill>
                  <a:srgbClr val="CC3300"/>
                </a:solidFill>
                <a:latin typeface="+mj-lt"/>
              </a:rPr>
              <a:t>Basé sur la créatinine et la formule CKD-EPI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4975270" y="1988840"/>
            <a:ext cx="40612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>
                <a:solidFill>
                  <a:srgbClr val="CC3300"/>
                </a:solidFill>
                <a:latin typeface="Calibri"/>
              </a:rPr>
              <a:t>Basé sur la cystatine et la formule </a:t>
            </a:r>
            <a:r>
              <a:rPr lang="fr-FR" sz="1600" b="1">
                <a:solidFill>
                  <a:srgbClr val="CC3300"/>
                </a:solidFill>
                <a:latin typeface="+mj-lt"/>
              </a:rPr>
              <a:t>CKD-EPI</a:t>
            </a:r>
          </a:p>
        </p:txBody>
      </p:sp>
      <p:sp>
        <p:nvSpPr>
          <p:cNvPr id="109" name="ZoneTexte 108"/>
          <p:cNvSpPr txBox="1"/>
          <p:nvPr/>
        </p:nvSpPr>
        <p:spPr>
          <a:xfrm>
            <a:off x="4191228" y="4571836"/>
            <a:ext cx="274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333399"/>
                </a:solidFill>
              </a:rPr>
              <a:t>*</a:t>
            </a:r>
          </a:p>
        </p:txBody>
      </p:sp>
      <p:sp>
        <p:nvSpPr>
          <p:cNvPr id="110" name="Rectangle 27">
            <a:extLst>
              <a:ext uri="{FF2B5EF4-FFF2-40B4-BE49-F238E27FC236}">
                <a16:creationId xmlns:a16="http://schemas.microsoft.com/office/drawing/2014/main" id="{2EBE0973-B493-4EFB-84A2-96FADB2D5F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AMBER : D/C/F/TAF QD vs D/C + F/TDF QD</a:t>
            </a:r>
          </a:p>
        </p:txBody>
      </p:sp>
    </p:spTree>
    <p:extLst>
      <p:ext uri="{BB962C8B-B14F-4D97-AF65-F5344CB8AC3E}">
        <p14:creationId xmlns:p14="http://schemas.microsoft.com/office/powerpoint/2010/main" val="2458966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AutoShape 165">
            <a:extLst>
              <a:ext uri="{FF2B5EF4-FFF2-40B4-BE49-F238E27FC236}">
                <a16:creationId xmlns:a16="http://schemas.microsoft.com/office/drawing/2014/main" id="{829D9893-B109-458F-A72E-B5F89BF0B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2" y="1715377"/>
            <a:ext cx="1804305" cy="66925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 sz="2800">
              <a:solidFill>
                <a:srgbClr val="000066"/>
              </a:solidFill>
            </a:endParaRPr>
          </a:p>
        </p:txBody>
      </p:sp>
      <p:sp>
        <p:nvSpPr>
          <p:cNvPr id="8" name="Text Placeholder 7"/>
          <p:cNvSpPr>
            <a:spLocks/>
          </p:cNvSpPr>
          <p:nvPr/>
        </p:nvSpPr>
        <p:spPr bwMode="auto">
          <a:xfrm>
            <a:off x="785477" y="1963690"/>
            <a:ext cx="2704863" cy="286614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  <a:buFont typeface="Wingdings" pitchFamily="2" charset="2"/>
              <a:buNone/>
            </a:pPr>
            <a:r>
              <a:rPr lang="fr-FR" sz="1600" b="1">
                <a:solidFill>
                  <a:srgbClr val="CC3300"/>
                </a:solidFill>
                <a:latin typeface="+mj-lt"/>
                <a:ea typeface="SimSun" panose="02010600030101010101" pitchFamily="2" charset="-122"/>
              </a:rPr>
              <a:t>Protéinurie:créatininurie</a:t>
            </a:r>
            <a:endParaRPr lang="fr-FR" altLang="en-US" sz="1600" b="1" baseline="-2500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9" name="Text Placeholder 9"/>
          <p:cNvSpPr>
            <a:spLocks/>
          </p:cNvSpPr>
          <p:nvPr/>
        </p:nvSpPr>
        <p:spPr bwMode="auto">
          <a:xfrm>
            <a:off x="5337174" y="1990258"/>
            <a:ext cx="2901952" cy="286614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</a:pPr>
            <a:r>
              <a:rPr lang="fr-FR" sz="1600" b="1">
                <a:solidFill>
                  <a:srgbClr val="CC3300"/>
                </a:solidFill>
                <a:latin typeface="+mj-lt"/>
                <a:ea typeface="SimSun" panose="02010600030101010101" pitchFamily="2" charset="-122"/>
              </a:rPr>
              <a:t>Albuminurie:créatininurie</a:t>
            </a:r>
            <a:endParaRPr lang="fr-FR" altLang="en-US" sz="1600" b="1" baseline="-2500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4" name="Text Placeholder 7"/>
          <p:cNvSpPr>
            <a:spLocks/>
          </p:cNvSpPr>
          <p:nvPr/>
        </p:nvSpPr>
        <p:spPr bwMode="auto">
          <a:xfrm>
            <a:off x="562644" y="4087870"/>
            <a:ext cx="4142388" cy="330190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  <a:buFont typeface="Wingdings" pitchFamily="2" charset="2"/>
              <a:buNone/>
            </a:pPr>
            <a:r>
              <a:rPr lang="fr-FR" sz="1600" b="1">
                <a:solidFill>
                  <a:srgbClr val="CC3300"/>
                </a:solidFill>
                <a:latin typeface="+mj-lt"/>
                <a:ea typeface="SimSun" panose="02010600030101010101" pitchFamily="2" charset="-122"/>
              </a:rPr>
              <a:t>Rétinol binding protéine:créatininurie</a:t>
            </a:r>
            <a:endParaRPr lang="fr-FR" altLang="en-US" sz="1600" b="1" baseline="-2500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5" name="Text Placeholder 9"/>
          <p:cNvSpPr>
            <a:spLocks/>
          </p:cNvSpPr>
          <p:nvPr/>
        </p:nvSpPr>
        <p:spPr bwMode="auto">
          <a:xfrm>
            <a:off x="5343111" y="4084472"/>
            <a:ext cx="3383997" cy="330190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</a:pPr>
            <a:r>
              <a:rPr lang="el-GR" sz="1600" b="1" dirty="0">
                <a:solidFill>
                  <a:srgbClr val="CC3300"/>
                </a:solidFill>
                <a:latin typeface="+mj-lt"/>
                <a:ea typeface="SimSun" panose="02010600030101010101" pitchFamily="2" charset="-122"/>
              </a:rPr>
              <a:t>β-2-</a:t>
            </a:r>
            <a:r>
              <a:rPr lang="fr-FR" sz="1600" b="1" dirty="0">
                <a:solidFill>
                  <a:srgbClr val="CC3300"/>
                </a:solidFill>
                <a:latin typeface="+mj-lt"/>
                <a:ea typeface="SimSun" panose="02010600030101010101" pitchFamily="2" charset="-122"/>
              </a:rPr>
              <a:t>microglobuline: créatininurie</a:t>
            </a:r>
            <a:endParaRPr lang="fr-FR" altLang="en-US" sz="1600" b="1" dirty="0">
              <a:solidFill>
                <a:srgbClr val="CC3300"/>
              </a:solidFill>
              <a:latin typeface="+mj-lt"/>
            </a:endParaRPr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240418"/>
              </p:ext>
            </p:extLst>
          </p:nvPr>
        </p:nvGraphicFramePr>
        <p:xfrm>
          <a:off x="899592" y="2392568"/>
          <a:ext cx="2538730" cy="163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1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17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J0</a:t>
                      </a: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66,23 (3,66)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77,67 (6,51)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9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28302"/>
              </p:ext>
            </p:extLst>
          </p:nvPr>
        </p:nvGraphicFramePr>
        <p:xfrm>
          <a:off x="5292080" y="2332005"/>
          <a:ext cx="2538730" cy="163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1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17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J0</a:t>
                      </a: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11,38 (1,57)	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17,92 (5,07)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851015"/>
              </p:ext>
            </p:extLst>
          </p:nvPr>
        </p:nvGraphicFramePr>
        <p:xfrm>
          <a:off x="649402" y="6362276"/>
          <a:ext cx="2618101" cy="163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8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4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4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J0</a:t>
                      </a: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110,66 (7,12)	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186,73 (74,66)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601014"/>
              </p:ext>
            </p:extLst>
          </p:nvPr>
        </p:nvGraphicFramePr>
        <p:xfrm>
          <a:off x="5301568" y="6362276"/>
          <a:ext cx="2746604" cy="163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9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8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J0</a:t>
                      </a: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248,45 (40,36)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379,54 (176,11)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TextBox 6"/>
          <p:cNvSpPr txBox="1">
            <a:spLocks noChangeArrowheads="1"/>
          </p:cNvSpPr>
          <p:nvPr/>
        </p:nvSpPr>
        <p:spPr bwMode="auto">
          <a:xfrm>
            <a:off x="1733633" y="4396281"/>
            <a:ext cx="1044000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rPr>
              <a:t> p &lt; </a:t>
            </a:r>
            <a:r>
              <a:rPr lang="en-US" altLang="en-US" sz="1200" kern="0" noProof="0" dirty="0">
                <a:solidFill>
                  <a:srgbClr val="000066"/>
                </a:solidFill>
                <a:latin typeface="+mn-lt"/>
              </a:rPr>
              <a:t>0,0001</a:t>
            </a:r>
            <a:endParaRPr kumimoji="0" lang="en-US" altLang="en-US" sz="1200" b="0" i="0" u="none" kern="0" cap="none" spc="0" normalizeH="0" baseline="3000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7" name="Right Bracket 107"/>
          <p:cNvSpPr>
            <a:spLocks/>
          </p:cNvSpPr>
          <p:nvPr/>
        </p:nvSpPr>
        <p:spPr bwMode="auto">
          <a:xfrm rot="5400000" flipH="1" flipV="1">
            <a:off x="2203607" y="4275180"/>
            <a:ext cx="91440" cy="914400"/>
          </a:xfrm>
          <a:prstGeom prst="rightBracket">
            <a:avLst>
              <a:gd name="adj" fmla="val 0"/>
            </a:avLst>
          </a:prstGeom>
          <a:noFill/>
          <a:ln w="9525" algn="ctr">
            <a:solidFill>
              <a:srgbClr val="26262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  <p:grpSp>
        <p:nvGrpSpPr>
          <p:cNvPr id="75" name="Groupe 74">
            <a:extLst>
              <a:ext uri="{FF2B5EF4-FFF2-40B4-BE49-F238E27FC236}">
                <a16:creationId xmlns:a16="http://schemas.microsoft.com/office/drawing/2014/main" id="{D49728E4-CF14-42F2-B579-578EF3EBD9F1}"/>
              </a:ext>
            </a:extLst>
          </p:cNvPr>
          <p:cNvGrpSpPr/>
          <p:nvPr/>
        </p:nvGrpSpPr>
        <p:grpSpPr>
          <a:xfrm>
            <a:off x="987425" y="4960892"/>
            <a:ext cx="2509838" cy="1241426"/>
            <a:chOff x="987425" y="4394200"/>
            <a:chExt cx="2509838" cy="1241426"/>
          </a:xfrm>
        </p:grpSpPr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150DE17B-6A53-4E26-9CA2-197780379E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1238" y="4805363"/>
              <a:ext cx="808038" cy="812800"/>
            </a:xfrm>
            <a:custGeom>
              <a:avLst/>
              <a:gdLst>
                <a:gd name="T0" fmla="*/ 509 w 509"/>
                <a:gd name="T1" fmla="*/ 512 h 512"/>
                <a:gd name="T2" fmla="*/ 509 w 509"/>
                <a:gd name="T3" fmla="*/ 0 h 512"/>
                <a:gd name="T4" fmla="*/ 0 w 509"/>
                <a:gd name="T5" fmla="*/ 0 h 512"/>
                <a:gd name="T6" fmla="*/ 0 w 509"/>
                <a:gd name="T7" fmla="*/ 512 h 512"/>
                <a:gd name="T8" fmla="*/ 509 w 509"/>
                <a:gd name="T9" fmla="*/ 512 h 512"/>
                <a:gd name="T10" fmla="*/ 509 w 509"/>
                <a:gd name="T11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9" h="512">
                  <a:moveTo>
                    <a:pt x="509" y="512"/>
                  </a:moveTo>
                  <a:lnTo>
                    <a:pt x="509" y="0"/>
                  </a:lnTo>
                  <a:lnTo>
                    <a:pt x="0" y="0"/>
                  </a:lnTo>
                  <a:lnTo>
                    <a:pt x="0" y="512"/>
                  </a:lnTo>
                  <a:lnTo>
                    <a:pt x="509" y="512"/>
                  </a:lnTo>
                  <a:lnTo>
                    <a:pt x="509" y="51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" name="Freeform 12">
              <a:extLst>
                <a:ext uri="{FF2B5EF4-FFF2-40B4-BE49-F238E27FC236}">
                  <a16:creationId xmlns:a16="http://schemas.microsoft.com/office/drawing/2014/main" id="{ECBD3284-9E02-4485-BA4D-E4A805FED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9388" y="5584825"/>
              <a:ext cx="806450" cy="41275"/>
            </a:xfrm>
            <a:custGeom>
              <a:avLst/>
              <a:gdLst>
                <a:gd name="T0" fmla="*/ 0 w 508"/>
                <a:gd name="T1" fmla="*/ 0 h 26"/>
                <a:gd name="T2" fmla="*/ 0 w 508"/>
                <a:gd name="T3" fmla="*/ 26 h 26"/>
                <a:gd name="T4" fmla="*/ 508 w 508"/>
                <a:gd name="T5" fmla="*/ 26 h 26"/>
                <a:gd name="T6" fmla="*/ 508 w 508"/>
                <a:gd name="T7" fmla="*/ 0 h 26"/>
                <a:gd name="T8" fmla="*/ 0 w 508"/>
                <a:gd name="T9" fmla="*/ 0 h 26"/>
                <a:gd name="T10" fmla="*/ 0 w 508"/>
                <a:gd name="T11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8" h="26">
                  <a:moveTo>
                    <a:pt x="0" y="0"/>
                  </a:moveTo>
                  <a:lnTo>
                    <a:pt x="0" y="26"/>
                  </a:lnTo>
                  <a:lnTo>
                    <a:pt x="508" y="26"/>
                  </a:lnTo>
                  <a:lnTo>
                    <a:pt x="50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3" name="Line 14">
              <a:extLst>
                <a:ext uri="{FF2B5EF4-FFF2-40B4-BE49-F238E27FC236}">
                  <a16:creationId xmlns:a16="http://schemas.microsoft.com/office/drawing/2014/main" id="{392C5EB0-B142-457D-AA40-EA99FC3321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6050" y="4500563"/>
              <a:ext cx="0" cy="304800"/>
            </a:xfrm>
            <a:prstGeom prst="line">
              <a:avLst/>
            </a:prstGeom>
            <a:noFill/>
            <a:ln w="20638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3" name="Line 24">
              <a:extLst>
                <a:ext uri="{FF2B5EF4-FFF2-40B4-BE49-F238E27FC236}">
                  <a16:creationId xmlns:a16="http://schemas.microsoft.com/office/drawing/2014/main" id="{76065776-ADF3-4348-8F2B-370EA8D76B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8225" y="5618163"/>
              <a:ext cx="0" cy="1746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4" name="Line 25">
              <a:extLst>
                <a:ext uri="{FF2B5EF4-FFF2-40B4-BE49-F238E27FC236}">
                  <a16:creationId xmlns:a16="http://schemas.microsoft.com/office/drawing/2014/main" id="{8547C0C3-6D3D-4673-B5C4-1CE4835551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8225" y="4394200"/>
              <a:ext cx="0" cy="122396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5" name="Line 26">
              <a:extLst>
                <a:ext uri="{FF2B5EF4-FFF2-40B4-BE49-F238E27FC236}">
                  <a16:creationId xmlns:a16="http://schemas.microsoft.com/office/drawing/2014/main" id="{095EFEF1-A250-4A07-809D-75DF5FA75A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8225" y="5618163"/>
              <a:ext cx="2459038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6" name="Line 27">
              <a:extLst>
                <a:ext uri="{FF2B5EF4-FFF2-40B4-BE49-F238E27FC236}">
                  <a16:creationId xmlns:a16="http://schemas.microsoft.com/office/drawing/2014/main" id="{0492ABC5-7ED1-45AA-8F8D-F9F5DF36FF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7425" y="4402138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" name="Line 28">
              <a:extLst>
                <a:ext uri="{FF2B5EF4-FFF2-40B4-BE49-F238E27FC236}">
                  <a16:creationId xmlns:a16="http://schemas.microsoft.com/office/drawing/2014/main" id="{39FD8E20-3C49-42F8-844C-4D63968231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7425" y="4805363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8" name="Line 29">
              <a:extLst>
                <a:ext uri="{FF2B5EF4-FFF2-40B4-BE49-F238E27FC236}">
                  <a16:creationId xmlns:a16="http://schemas.microsoft.com/office/drawing/2014/main" id="{3768A1C0-C489-4EB2-B094-5E77C3A1B1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7425" y="5211763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9" name="Line 30">
              <a:extLst>
                <a:ext uri="{FF2B5EF4-FFF2-40B4-BE49-F238E27FC236}">
                  <a16:creationId xmlns:a16="http://schemas.microsoft.com/office/drawing/2014/main" id="{14442EC3-888D-42CE-A162-C1B8B31F89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7425" y="5618163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9" name="Line 40">
              <a:extLst>
                <a:ext uri="{FF2B5EF4-FFF2-40B4-BE49-F238E27FC236}">
                  <a16:creationId xmlns:a16="http://schemas.microsoft.com/office/drawing/2014/main" id="{EFE6A944-D358-44D6-A717-14EE63A114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2613" y="5553075"/>
              <a:ext cx="0" cy="31750"/>
            </a:xfrm>
            <a:prstGeom prst="line">
              <a:avLst/>
            </a:prstGeom>
            <a:noFill/>
            <a:ln w="20638" cap="rnd">
              <a:solidFill>
                <a:srgbClr val="33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sp>
        <p:nvSpPr>
          <p:cNvPr id="84" name="ZoneTexte 83">
            <a:extLst>
              <a:ext uri="{FF2B5EF4-FFF2-40B4-BE49-F238E27FC236}">
                <a16:creationId xmlns:a16="http://schemas.microsoft.com/office/drawing/2014/main" id="{A4951DE9-83B1-4E01-932D-CC5E1C1965D7}"/>
              </a:ext>
            </a:extLst>
          </p:cNvPr>
          <p:cNvSpPr txBox="1"/>
          <p:nvPr/>
        </p:nvSpPr>
        <p:spPr>
          <a:xfrm>
            <a:off x="2331969" y="4814178"/>
            <a:ext cx="6190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401,12</a:t>
            </a:r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id="{655D05E5-3FC3-4A50-BE02-54C95854948F}"/>
              </a:ext>
            </a:extLst>
          </p:cNvPr>
          <p:cNvSpPr txBox="1"/>
          <p:nvPr/>
        </p:nvSpPr>
        <p:spPr>
          <a:xfrm>
            <a:off x="1539870" y="5812179"/>
            <a:ext cx="540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16,84</a:t>
            </a:r>
          </a:p>
        </p:txBody>
      </p:sp>
      <p:sp>
        <p:nvSpPr>
          <p:cNvPr id="90" name="ZoneTexte 89">
            <a:extLst>
              <a:ext uri="{FF2B5EF4-FFF2-40B4-BE49-F238E27FC236}">
                <a16:creationId xmlns:a16="http://schemas.microsoft.com/office/drawing/2014/main" id="{557491C3-4E84-4B41-93C1-D2E1AAA7FB1B}"/>
              </a:ext>
            </a:extLst>
          </p:cNvPr>
          <p:cNvSpPr txBox="1"/>
          <p:nvPr/>
        </p:nvSpPr>
        <p:spPr>
          <a:xfrm>
            <a:off x="779190" y="6056199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91" name="ZoneTexte 90">
            <a:extLst>
              <a:ext uri="{FF2B5EF4-FFF2-40B4-BE49-F238E27FC236}">
                <a16:creationId xmlns:a16="http://schemas.microsoft.com/office/drawing/2014/main" id="{B3CB1EA6-C242-4495-BF65-7C031C81D973}"/>
              </a:ext>
            </a:extLst>
          </p:cNvPr>
          <p:cNvSpPr txBox="1"/>
          <p:nvPr/>
        </p:nvSpPr>
        <p:spPr>
          <a:xfrm>
            <a:off x="609272" y="5650110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200</a:t>
            </a: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5E572B79-802D-4330-9CBA-83DFE51E11F4}"/>
              </a:ext>
            </a:extLst>
          </p:cNvPr>
          <p:cNvSpPr txBox="1"/>
          <p:nvPr/>
        </p:nvSpPr>
        <p:spPr>
          <a:xfrm>
            <a:off x="609272" y="5244022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400</a:t>
            </a:r>
          </a:p>
        </p:txBody>
      </p:sp>
      <p:sp>
        <p:nvSpPr>
          <p:cNvPr id="93" name="ZoneTexte 92">
            <a:extLst>
              <a:ext uri="{FF2B5EF4-FFF2-40B4-BE49-F238E27FC236}">
                <a16:creationId xmlns:a16="http://schemas.microsoft.com/office/drawing/2014/main" id="{1B33EFE5-6A9A-4218-8D79-440A4FD721B5}"/>
              </a:ext>
            </a:extLst>
          </p:cNvPr>
          <p:cNvSpPr txBox="1"/>
          <p:nvPr/>
        </p:nvSpPr>
        <p:spPr>
          <a:xfrm>
            <a:off x="609272" y="4837934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600</a:t>
            </a:r>
          </a:p>
        </p:txBody>
      </p:sp>
      <p:sp>
        <p:nvSpPr>
          <p:cNvPr id="19" name="TextBox 6"/>
          <p:cNvSpPr txBox="1">
            <a:spLocks noChangeArrowheads="1"/>
          </p:cNvSpPr>
          <p:nvPr/>
        </p:nvSpPr>
        <p:spPr bwMode="auto">
          <a:xfrm>
            <a:off x="1763865" y="3689149"/>
            <a:ext cx="1044000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rPr>
              <a:t> p = 0,033</a:t>
            </a:r>
            <a:endParaRPr kumimoji="0" lang="en-US" altLang="en-US" sz="1200" b="0" i="0" u="none" kern="0" cap="none" spc="0" normalizeH="0" baseline="3000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0" name="Right Bracket 107"/>
          <p:cNvSpPr>
            <a:spLocks/>
          </p:cNvSpPr>
          <p:nvPr/>
        </p:nvSpPr>
        <p:spPr bwMode="auto">
          <a:xfrm rot="16200000" flipH="1">
            <a:off x="2240145" y="3209660"/>
            <a:ext cx="91440" cy="914400"/>
          </a:xfrm>
          <a:prstGeom prst="rightBracket">
            <a:avLst>
              <a:gd name="adj" fmla="val 0"/>
            </a:avLst>
          </a:prstGeom>
          <a:noFill/>
          <a:ln w="9525" algn="ctr">
            <a:solidFill>
              <a:srgbClr val="26262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86F3CB07-63B1-4A5B-93E2-440AF2104583}"/>
              </a:ext>
            </a:extLst>
          </p:cNvPr>
          <p:cNvGrpSpPr/>
          <p:nvPr/>
        </p:nvGrpSpPr>
        <p:grpSpPr>
          <a:xfrm>
            <a:off x="987425" y="2569169"/>
            <a:ext cx="2509838" cy="1166812"/>
            <a:chOff x="987425" y="1928813"/>
            <a:chExt cx="2509838" cy="1166812"/>
          </a:xfrm>
        </p:grpSpPr>
        <p:sp>
          <p:nvSpPr>
            <p:cNvPr id="39" name="Freeform 10">
              <a:extLst>
                <a:ext uri="{FF2B5EF4-FFF2-40B4-BE49-F238E27FC236}">
                  <a16:creationId xmlns:a16="http://schemas.microsoft.com/office/drawing/2014/main" id="{4148BFBB-DD03-4427-AB8E-E0AFD7F806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1238" y="2165350"/>
              <a:ext cx="808038" cy="231775"/>
            </a:xfrm>
            <a:custGeom>
              <a:avLst/>
              <a:gdLst>
                <a:gd name="T0" fmla="*/ 509 w 509"/>
                <a:gd name="T1" fmla="*/ 146 h 146"/>
                <a:gd name="T2" fmla="*/ 509 w 509"/>
                <a:gd name="T3" fmla="*/ 0 h 146"/>
                <a:gd name="T4" fmla="*/ 0 w 509"/>
                <a:gd name="T5" fmla="*/ 0 h 146"/>
                <a:gd name="T6" fmla="*/ 0 w 509"/>
                <a:gd name="T7" fmla="*/ 146 h 146"/>
                <a:gd name="T8" fmla="*/ 509 w 509"/>
                <a:gd name="T9" fmla="*/ 146 h 146"/>
                <a:gd name="T10" fmla="*/ 509 w 509"/>
                <a:gd name="T11" fmla="*/ 14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9" h="146">
                  <a:moveTo>
                    <a:pt x="509" y="146"/>
                  </a:moveTo>
                  <a:lnTo>
                    <a:pt x="509" y="0"/>
                  </a:lnTo>
                  <a:lnTo>
                    <a:pt x="0" y="0"/>
                  </a:lnTo>
                  <a:lnTo>
                    <a:pt x="0" y="146"/>
                  </a:lnTo>
                  <a:lnTo>
                    <a:pt x="509" y="146"/>
                  </a:lnTo>
                  <a:lnTo>
                    <a:pt x="509" y="14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0" name="Freeform 11">
              <a:extLst>
                <a:ext uri="{FF2B5EF4-FFF2-40B4-BE49-F238E27FC236}">
                  <a16:creationId xmlns:a16="http://schemas.microsoft.com/office/drawing/2014/main" id="{FB557694-165F-4DDB-865E-A50BE915A3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9388" y="2165350"/>
              <a:ext cx="806450" cy="515938"/>
            </a:xfrm>
            <a:custGeom>
              <a:avLst/>
              <a:gdLst>
                <a:gd name="T0" fmla="*/ 508 w 508"/>
                <a:gd name="T1" fmla="*/ 325 h 325"/>
                <a:gd name="T2" fmla="*/ 508 w 508"/>
                <a:gd name="T3" fmla="*/ 0 h 325"/>
                <a:gd name="T4" fmla="*/ 0 w 508"/>
                <a:gd name="T5" fmla="*/ 0 h 325"/>
                <a:gd name="T6" fmla="*/ 0 w 508"/>
                <a:gd name="T7" fmla="*/ 325 h 325"/>
                <a:gd name="T8" fmla="*/ 508 w 508"/>
                <a:gd name="T9" fmla="*/ 325 h 325"/>
                <a:gd name="T10" fmla="*/ 508 w 508"/>
                <a:gd name="T11" fmla="*/ 325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8" h="325">
                  <a:moveTo>
                    <a:pt x="508" y="325"/>
                  </a:moveTo>
                  <a:lnTo>
                    <a:pt x="508" y="0"/>
                  </a:lnTo>
                  <a:lnTo>
                    <a:pt x="0" y="0"/>
                  </a:lnTo>
                  <a:lnTo>
                    <a:pt x="0" y="325"/>
                  </a:lnTo>
                  <a:lnTo>
                    <a:pt x="508" y="325"/>
                  </a:lnTo>
                  <a:lnTo>
                    <a:pt x="508" y="325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4" name="Line 15">
              <a:extLst>
                <a:ext uri="{FF2B5EF4-FFF2-40B4-BE49-F238E27FC236}">
                  <a16:creationId xmlns:a16="http://schemas.microsoft.com/office/drawing/2014/main" id="{FF50FB9C-AFAE-4231-A9A1-DF7562BA3B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8225" y="2165350"/>
              <a:ext cx="0" cy="930275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5" name="Line 16">
              <a:extLst>
                <a:ext uri="{FF2B5EF4-FFF2-40B4-BE49-F238E27FC236}">
                  <a16:creationId xmlns:a16="http://schemas.microsoft.com/office/drawing/2014/main" id="{C1DFD51E-F6B0-4C76-92E9-50800E01EE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8225" y="1928813"/>
              <a:ext cx="0" cy="236538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6" name="Line 17">
              <a:extLst>
                <a:ext uri="{FF2B5EF4-FFF2-40B4-BE49-F238E27FC236}">
                  <a16:creationId xmlns:a16="http://schemas.microsoft.com/office/drawing/2014/main" id="{C5008949-750A-43E8-AB75-AF474232E4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8225" y="2165350"/>
              <a:ext cx="2459038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7" name="Line 18">
              <a:extLst>
                <a:ext uri="{FF2B5EF4-FFF2-40B4-BE49-F238E27FC236}">
                  <a16:creationId xmlns:a16="http://schemas.microsoft.com/office/drawing/2014/main" id="{502BB733-F01D-41DF-A0A9-2A4031D85D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7425" y="1941513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8" name="Line 19">
              <a:extLst>
                <a:ext uri="{FF2B5EF4-FFF2-40B4-BE49-F238E27FC236}">
                  <a16:creationId xmlns:a16="http://schemas.microsoft.com/office/drawing/2014/main" id="{C65A20A5-5DB9-4E02-B003-476F9ADD8B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7425" y="2165350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9" name="Line 20">
              <a:extLst>
                <a:ext uri="{FF2B5EF4-FFF2-40B4-BE49-F238E27FC236}">
                  <a16:creationId xmlns:a16="http://schemas.microsoft.com/office/drawing/2014/main" id="{251EFC86-F890-40A3-B312-20B14F52DD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7425" y="2397125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0" name="Line 21">
              <a:extLst>
                <a:ext uri="{FF2B5EF4-FFF2-40B4-BE49-F238E27FC236}">
                  <a16:creationId xmlns:a16="http://schemas.microsoft.com/office/drawing/2014/main" id="{B9298E10-3139-499B-B813-F47515069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7425" y="2851150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1" name="Line 22">
              <a:extLst>
                <a:ext uri="{FF2B5EF4-FFF2-40B4-BE49-F238E27FC236}">
                  <a16:creationId xmlns:a16="http://schemas.microsoft.com/office/drawing/2014/main" id="{A7EF3908-DEAF-48EE-98E0-870492E1DC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7425" y="2622550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2" name="Line 23">
              <a:extLst>
                <a:ext uri="{FF2B5EF4-FFF2-40B4-BE49-F238E27FC236}">
                  <a16:creationId xmlns:a16="http://schemas.microsoft.com/office/drawing/2014/main" id="{4C678C7D-379E-4C87-A86A-E0E1ABEBCE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7425" y="3078163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8" name="Line 39">
              <a:extLst>
                <a:ext uri="{FF2B5EF4-FFF2-40B4-BE49-F238E27FC236}">
                  <a16:creationId xmlns:a16="http://schemas.microsoft.com/office/drawing/2014/main" id="{C620067B-7B81-45D9-8E91-9113EECCF6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2613" y="2681288"/>
              <a:ext cx="0" cy="84138"/>
            </a:xfrm>
            <a:prstGeom prst="line">
              <a:avLst/>
            </a:prstGeom>
            <a:noFill/>
            <a:ln w="20638" cap="rnd">
              <a:solidFill>
                <a:srgbClr val="33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1" name="Line 42">
              <a:extLst>
                <a:ext uri="{FF2B5EF4-FFF2-40B4-BE49-F238E27FC236}">
                  <a16:creationId xmlns:a16="http://schemas.microsoft.com/office/drawing/2014/main" id="{1693D7AF-42D4-42A2-9C31-6EA2F9F337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6050" y="2397125"/>
              <a:ext cx="0" cy="30163"/>
            </a:xfrm>
            <a:prstGeom prst="line">
              <a:avLst/>
            </a:prstGeom>
            <a:noFill/>
            <a:ln w="20638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sp>
        <p:nvSpPr>
          <p:cNvPr id="82" name="ZoneTexte 81">
            <a:extLst>
              <a:ext uri="{FF2B5EF4-FFF2-40B4-BE49-F238E27FC236}">
                <a16:creationId xmlns:a16="http://schemas.microsoft.com/office/drawing/2014/main" id="{84F719E5-3B96-4A07-B971-9A9AD10C600F}"/>
              </a:ext>
            </a:extLst>
          </p:cNvPr>
          <p:cNvSpPr txBox="1"/>
          <p:nvPr/>
        </p:nvSpPr>
        <p:spPr>
          <a:xfrm>
            <a:off x="1527243" y="3386432"/>
            <a:ext cx="583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-22,42</a:t>
            </a: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2781CA47-96D6-46D4-9090-F9AF4961C970}"/>
              </a:ext>
            </a:extLst>
          </p:cNvPr>
          <p:cNvSpPr txBox="1"/>
          <p:nvPr/>
        </p:nvSpPr>
        <p:spPr>
          <a:xfrm>
            <a:off x="2366666" y="3084692"/>
            <a:ext cx="583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-10,34</a:t>
            </a:r>
          </a:p>
        </p:txBody>
      </p:sp>
      <p:sp>
        <p:nvSpPr>
          <p:cNvPr id="94" name="ZoneTexte 93">
            <a:extLst>
              <a:ext uri="{FF2B5EF4-FFF2-40B4-BE49-F238E27FC236}">
                <a16:creationId xmlns:a16="http://schemas.microsoft.com/office/drawing/2014/main" id="{7AEB4BF7-378F-49EC-961B-13E9CD12DDCC}"/>
              </a:ext>
            </a:extLst>
          </p:cNvPr>
          <p:cNvSpPr txBox="1"/>
          <p:nvPr/>
        </p:nvSpPr>
        <p:spPr>
          <a:xfrm>
            <a:off x="642936" y="3577987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-40</a:t>
            </a:r>
          </a:p>
        </p:txBody>
      </p:sp>
      <p:sp>
        <p:nvSpPr>
          <p:cNvPr id="95" name="ZoneTexte 94">
            <a:extLst>
              <a:ext uri="{FF2B5EF4-FFF2-40B4-BE49-F238E27FC236}">
                <a16:creationId xmlns:a16="http://schemas.microsoft.com/office/drawing/2014/main" id="{A9BAB490-9447-4AAB-871A-9FD0CDF8730B}"/>
              </a:ext>
            </a:extLst>
          </p:cNvPr>
          <p:cNvSpPr txBox="1"/>
          <p:nvPr/>
        </p:nvSpPr>
        <p:spPr>
          <a:xfrm>
            <a:off x="642936" y="3352888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-30</a:t>
            </a:r>
          </a:p>
        </p:txBody>
      </p:sp>
      <p:sp>
        <p:nvSpPr>
          <p:cNvPr id="96" name="ZoneTexte 95">
            <a:extLst>
              <a:ext uri="{FF2B5EF4-FFF2-40B4-BE49-F238E27FC236}">
                <a16:creationId xmlns:a16="http://schemas.microsoft.com/office/drawing/2014/main" id="{0F43C23A-2671-4773-9942-38DEED293537}"/>
              </a:ext>
            </a:extLst>
          </p:cNvPr>
          <p:cNvSpPr txBox="1"/>
          <p:nvPr/>
        </p:nvSpPr>
        <p:spPr>
          <a:xfrm>
            <a:off x="642936" y="3127791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-20</a:t>
            </a: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FFCA3571-C02F-44D1-AC4F-BFFBB5FF5786}"/>
              </a:ext>
            </a:extLst>
          </p:cNvPr>
          <p:cNvSpPr txBox="1"/>
          <p:nvPr/>
        </p:nvSpPr>
        <p:spPr>
          <a:xfrm>
            <a:off x="642936" y="2902694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-10</a:t>
            </a:r>
          </a:p>
        </p:txBody>
      </p:sp>
      <p:sp>
        <p:nvSpPr>
          <p:cNvPr id="98" name="ZoneTexte 97">
            <a:extLst>
              <a:ext uri="{FF2B5EF4-FFF2-40B4-BE49-F238E27FC236}">
                <a16:creationId xmlns:a16="http://schemas.microsoft.com/office/drawing/2014/main" id="{45A3319F-9FDF-49F4-A74F-E8D5827DA183}"/>
              </a:ext>
            </a:extLst>
          </p:cNvPr>
          <p:cNvSpPr txBox="1"/>
          <p:nvPr/>
        </p:nvSpPr>
        <p:spPr>
          <a:xfrm>
            <a:off x="779190" y="2677597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99" name="ZoneTexte 98">
            <a:extLst>
              <a:ext uri="{FF2B5EF4-FFF2-40B4-BE49-F238E27FC236}">
                <a16:creationId xmlns:a16="http://schemas.microsoft.com/office/drawing/2014/main" id="{0CAA3EFB-6D99-4710-B5FD-901816D699A5}"/>
              </a:ext>
            </a:extLst>
          </p:cNvPr>
          <p:cNvSpPr txBox="1"/>
          <p:nvPr/>
        </p:nvSpPr>
        <p:spPr>
          <a:xfrm>
            <a:off x="694232" y="24525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10</a:t>
            </a:r>
          </a:p>
        </p:txBody>
      </p:sp>
      <p:sp>
        <p:nvSpPr>
          <p:cNvPr id="21" name="TextBox 6"/>
          <p:cNvSpPr txBox="1">
            <a:spLocks noChangeArrowheads="1"/>
          </p:cNvSpPr>
          <p:nvPr/>
        </p:nvSpPr>
        <p:spPr bwMode="auto">
          <a:xfrm>
            <a:off x="6264357" y="4468289"/>
            <a:ext cx="1044000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rPr>
              <a:t> p &lt; </a:t>
            </a:r>
            <a:r>
              <a:rPr lang="en-US" altLang="en-US" sz="1200" kern="0" noProof="0" dirty="0">
                <a:solidFill>
                  <a:srgbClr val="000066"/>
                </a:solidFill>
                <a:latin typeface="+mn-lt"/>
              </a:rPr>
              <a:t>0,0001</a:t>
            </a:r>
            <a:endParaRPr kumimoji="0" lang="en-US" altLang="en-US" sz="1200" b="0" i="0" u="none" kern="0" cap="none" spc="0" normalizeH="0" baseline="3000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2" name="Right Bracket 107"/>
          <p:cNvSpPr>
            <a:spLocks/>
          </p:cNvSpPr>
          <p:nvPr/>
        </p:nvSpPr>
        <p:spPr bwMode="auto">
          <a:xfrm rot="5400000" flipH="1" flipV="1">
            <a:off x="6734331" y="4347188"/>
            <a:ext cx="91440" cy="914400"/>
          </a:xfrm>
          <a:prstGeom prst="rightBracket">
            <a:avLst>
              <a:gd name="adj" fmla="val 0"/>
            </a:avLst>
          </a:prstGeom>
          <a:noFill/>
          <a:ln w="9525" algn="ctr">
            <a:solidFill>
              <a:srgbClr val="26262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3DA6D286-1FC8-42AA-82A9-C17A8EE6FF8F}"/>
              </a:ext>
            </a:extLst>
          </p:cNvPr>
          <p:cNvGrpSpPr/>
          <p:nvPr/>
        </p:nvGrpSpPr>
        <p:grpSpPr>
          <a:xfrm>
            <a:off x="5518150" y="4965655"/>
            <a:ext cx="2511425" cy="1166813"/>
            <a:chOff x="5518150" y="4398963"/>
            <a:chExt cx="2511425" cy="1166813"/>
          </a:xfrm>
        </p:grpSpPr>
        <p:sp>
          <p:nvSpPr>
            <p:cNvPr id="35" name="Freeform 6">
              <a:extLst>
                <a:ext uri="{FF2B5EF4-FFF2-40B4-BE49-F238E27FC236}">
                  <a16:creationId xmlns:a16="http://schemas.microsoft.com/office/drawing/2014/main" id="{6A82CB20-0428-434F-A644-7EEA6AEE4F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3550" y="4784725"/>
              <a:ext cx="808038" cy="490538"/>
            </a:xfrm>
            <a:custGeom>
              <a:avLst/>
              <a:gdLst>
                <a:gd name="T0" fmla="*/ 0 w 509"/>
                <a:gd name="T1" fmla="*/ 0 h 309"/>
                <a:gd name="T2" fmla="*/ 0 w 509"/>
                <a:gd name="T3" fmla="*/ 309 h 309"/>
                <a:gd name="T4" fmla="*/ 509 w 509"/>
                <a:gd name="T5" fmla="*/ 309 h 309"/>
                <a:gd name="T6" fmla="*/ 509 w 509"/>
                <a:gd name="T7" fmla="*/ 0 h 309"/>
                <a:gd name="T8" fmla="*/ 0 w 509"/>
                <a:gd name="T9" fmla="*/ 0 h 309"/>
                <a:gd name="T10" fmla="*/ 0 w 509"/>
                <a:gd name="T11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9" h="309">
                  <a:moveTo>
                    <a:pt x="0" y="0"/>
                  </a:moveTo>
                  <a:lnTo>
                    <a:pt x="0" y="309"/>
                  </a:lnTo>
                  <a:lnTo>
                    <a:pt x="509" y="309"/>
                  </a:lnTo>
                  <a:lnTo>
                    <a:pt x="509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" name="Freeform 9">
              <a:extLst>
                <a:ext uri="{FF2B5EF4-FFF2-40B4-BE49-F238E27FC236}">
                  <a16:creationId xmlns:a16="http://schemas.microsoft.com/office/drawing/2014/main" id="{D8DB2A09-63A6-420C-AD11-4A649E8432F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1700" y="5275263"/>
              <a:ext cx="806450" cy="47625"/>
            </a:xfrm>
            <a:custGeom>
              <a:avLst/>
              <a:gdLst>
                <a:gd name="T0" fmla="*/ 0 w 508"/>
                <a:gd name="T1" fmla="*/ 0 h 30"/>
                <a:gd name="T2" fmla="*/ 0 w 508"/>
                <a:gd name="T3" fmla="*/ 30 h 30"/>
                <a:gd name="T4" fmla="*/ 508 w 508"/>
                <a:gd name="T5" fmla="*/ 30 h 30"/>
                <a:gd name="T6" fmla="*/ 508 w 508"/>
                <a:gd name="T7" fmla="*/ 0 h 30"/>
                <a:gd name="T8" fmla="*/ 0 w 508"/>
                <a:gd name="T9" fmla="*/ 0 h 30"/>
                <a:gd name="T10" fmla="*/ 0 w 508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8" h="30">
                  <a:moveTo>
                    <a:pt x="0" y="0"/>
                  </a:moveTo>
                  <a:lnTo>
                    <a:pt x="0" y="30"/>
                  </a:lnTo>
                  <a:lnTo>
                    <a:pt x="508" y="30"/>
                  </a:lnTo>
                  <a:lnTo>
                    <a:pt x="50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" name="Line 13">
              <a:extLst>
                <a:ext uri="{FF2B5EF4-FFF2-40B4-BE49-F238E27FC236}">
                  <a16:creationId xmlns:a16="http://schemas.microsoft.com/office/drawing/2014/main" id="{A8E651DD-722D-47FE-8A35-5BDFF59612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61113" y="5322888"/>
              <a:ext cx="0" cy="25400"/>
            </a:xfrm>
            <a:prstGeom prst="line">
              <a:avLst/>
            </a:prstGeom>
            <a:noFill/>
            <a:ln w="20638" cap="rnd">
              <a:solidFill>
                <a:srgbClr val="33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0" name="Line 31">
              <a:extLst>
                <a:ext uri="{FF2B5EF4-FFF2-40B4-BE49-F238E27FC236}">
                  <a16:creationId xmlns:a16="http://schemas.microsoft.com/office/drawing/2014/main" id="{681660D8-B901-46E1-BE1D-5E2F92A6FF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8950" y="5275263"/>
              <a:ext cx="0" cy="29051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" name="Line 32">
              <a:extLst>
                <a:ext uri="{FF2B5EF4-FFF2-40B4-BE49-F238E27FC236}">
                  <a16:creationId xmlns:a16="http://schemas.microsoft.com/office/drawing/2014/main" id="{2C1BC301-CD7F-4FCD-9A78-ACAF01DA02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8950" y="4398963"/>
              <a:ext cx="0" cy="87630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" name="Line 33">
              <a:extLst>
                <a:ext uri="{FF2B5EF4-FFF2-40B4-BE49-F238E27FC236}">
                  <a16:creationId xmlns:a16="http://schemas.microsoft.com/office/drawing/2014/main" id="{34C6A8E5-E91F-4CE3-BFC1-B28EAE5F80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8950" y="5275263"/>
              <a:ext cx="2460625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3" name="Line 34">
              <a:extLst>
                <a:ext uri="{FF2B5EF4-FFF2-40B4-BE49-F238E27FC236}">
                  <a16:creationId xmlns:a16="http://schemas.microsoft.com/office/drawing/2014/main" id="{11823603-732C-4EC2-873E-8A7B77E081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8150" y="4402138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4" name="Line 35">
              <a:extLst>
                <a:ext uri="{FF2B5EF4-FFF2-40B4-BE49-F238E27FC236}">
                  <a16:creationId xmlns:a16="http://schemas.microsoft.com/office/drawing/2014/main" id="{B287332C-0ECF-4FD2-A543-C9A85F081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8150" y="4978400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5" name="Line 36">
              <a:extLst>
                <a:ext uri="{FF2B5EF4-FFF2-40B4-BE49-F238E27FC236}">
                  <a16:creationId xmlns:a16="http://schemas.microsoft.com/office/drawing/2014/main" id="{FC641862-5CB5-45C3-B4B1-20682E980E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8150" y="5275263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6" name="Line 37">
              <a:extLst>
                <a:ext uri="{FF2B5EF4-FFF2-40B4-BE49-F238E27FC236}">
                  <a16:creationId xmlns:a16="http://schemas.microsoft.com/office/drawing/2014/main" id="{7185F011-8CF1-4D6C-A08A-00AEB7A2E9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8150" y="5559425"/>
              <a:ext cx="508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3" name="Line 44">
              <a:extLst>
                <a:ext uri="{FF2B5EF4-FFF2-40B4-BE49-F238E27FC236}">
                  <a16:creationId xmlns:a16="http://schemas.microsoft.com/office/drawing/2014/main" id="{8D6AF192-7828-4BFE-ACF2-32663ADDF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16775" y="4589463"/>
              <a:ext cx="0" cy="195263"/>
            </a:xfrm>
            <a:prstGeom prst="line">
              <a:avLst/>
            </a:prstGeom>
            <a:noFill/>
            <a:ln w="20638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sp>
        <p:nvSpPr>
          <p:cNvPr id="86" name="ZoneTexte 85">
            <a:extLst>
              <a:ext uri="{FF2B5EF4-FFF2-40B4-BE49-F238E27FC236}">
                <a16:creationId xmlns:a16="http://schemas.microsoft.com/office/drawing/2014/main" id="{2372808E-3F72-491B-ADA5-F5145463BDDD}"/>
              </a:ext>
            </a:extLst>
          </p:cNvPr>
          <p:cNvSpPr txBox="1"/>
          <p:nvPr/>
        </p:nvSpPr>
        <p:spPr>
          <a:xfrm>
            <a:off x="5990066" y="5950180"/>
            <a:ext cx="665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-100,58</a:t>
            </a: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7A6895A8-773F-4223-B35A-F3AFB821EF60}"/>
              </a:ext>
            </a:extLst>
          </p:cNvPr>
          <p:cNvSpPr txBox="1"/>
          <p:nvPr/>
        </p:nvSpPr>
        <p:spPr>
          <a:xfrm>
            <a:off x="6844979" y="4889161"/>
            <a:ext cx="6190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837,63</a:t>
            </a: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60F56A59-F7DF-4B20-8D3D-C578D858E6C2}"/>
              </a:ext>
            </a:extLst>
          </p:cNvPr>
          <p:cNvSpPr txBox="1"/>
          <p:nvPr/>
        </p:nvSpPr>
        <p:spPr>
          <a:xfrm>
            <a:off x="4963406" y="4825768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1 500</a:t>
            </a:r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D1AB659E-503A-44C0-9F4D-71F15029C2C8}"/>
              </a:ext>
            </a:extLst>
          </p:cNvPr>
          <p:cNvSpPr txBox="1"/>
          <p:nvPr/>
        </p:nvSpPr>
        <p:spPr>
          <a:xfrm>
            <a:off x="5091646" y="5413181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500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277E88DD-8282-4454-89D2-3282581E8D29}"/>
              </a:ext>
            </a:extLst>
          </p:cNvPr>
          <p:cNvSpPr txBox="1"/>
          <p:nvPr/>
        </p:nvSpPr>
        <p:spPr>
          <a:xfrm>
            <a:off x="5040350" y="6000594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-500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B69E0C2-D084-4201-A205-EF91221F243E}"/>
              </a:ext>
            </a:extLst>
          </p:cNvPr>
          <p:cNvSpPr/>
          <p:nvPr/>
        </p:nvSpPr>
        <p:spPr>
          <a:xfrm>
            <a:off x="1292756" y="1168037"/>
            <a:ext cx="67368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3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fr-FR" sz="2400" b="1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Modification moyenne (DS) de la protéinurie à S48</a:t>
            </a: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6217936" y="3343074"/>
            <a:ext cx="1044000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rPr>
              <a:t> p = 0,003</a:t>
            </a:r>
            <a:endParaRPr kumimoji="0" lang="en-US" altLang="en-US" sz="1200" b="0" i="0" u="none" kern="0" cap="none" spc="0" normalizeH="0" baseline="3000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8" name="Right Bracket 107"/>
          <p:cNvSpPr>
            <a:spLocks/>
          </p:cNvSpPr>
          <p:nvPr/>
        </p:nvSpPr>
        <p:spPr bwMode="auto">
          <a:xfrm rot="16200000" flipH="1">
            <a:off x="6687910" y="2815724"/>
            <a:ext cx="91440" cy="914400"/>
          </a:xfrm>
          <a:prstGeom prst="rightBracket">
            <a:avLst>
              <a:gd name="adj" fmla="val 0"/>
            </a:avLst>
          </a:prstGeom>
          <a:noFill/>
          <a:ln w="9525" algn="ctr">
            <a:solidFill>
              <a:srgbClr val="26262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  <p:sp>
        <p:nvSpPr>
          <p:cNvPr id="36" name="Freeform 7">
            <a:extLst>
              <a:ext uri="{FF2B5EF4-FFF2-40B4-BE49-F238E27FC236}">
                <a16:creationId xmlns:a16="http://schemas.microsoft.com/office/drawing/2014/main" id="{69A5C155-CCF3-4C9A-A637-13C7C5DF4220}"/>
              </a:ext>
            </a:extLst>
          </p:cNvPr>
          <p:cNvSpPr>
            <a:spLocks/>
          </p:cNvSpPr>
          <p:nvPr/>
        </p:nvSpPr>
        <p:spPr bwMode="auto">
          <a:xfrm>
            <a:off x="6737350" y="2912069"/>
            <a:ext cx="808038" cy="15875"/>
          </a:xfrm>
          <a:custGeom>
            <a:avLst/>
            <a:gdLst>
              <a:gd name="T0" fmla="*/ 509 w 509"/>
              <a:gd name="T1" fmla="*/ 10 h 10"/>
              <a:gd name="T2" fmla="*/ 509 w 509"/>
              <a:gd name="T3" fmla="*/ 0 h 10"/>
              <a:gd name="T4" fmla="*/ 0 w 509"/>
              <a:gd name="T5" fmla="*/ 0 h 10"/>
              <a:gd name="T6" fmla="*/ 0 w 509"/>
              <a:gd name="T7" fmla="*/ 10 h 10"/>
              <a:gd name="T8" fmla="*/ 509 w 509"/>
              <a:gd name="T9" fmla="*/ 10 h 10"/>
              <a:gd name="T10" fmla="*/ 509 w 509"/>
              <a:gd name="T11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9" h="10">
                <a:moveTo>
                  <a:pt x="509" y="10"/>
                </a:moveTo>
                <a:lnTo>
                  <a:pt x="509" y="0"/>
                </a:lnTo>
                <a:lnTo>
                  <a:pt x="0" y="0"/>
                </a:lnTo>
                <a:lnTo>
                  <a:pt x="0" y="10"/>
                </a:lnTo>
                <a:lnTo>
                  <a:pt x="509" y="10"/>
                </a:lnTo>
                <a:lnTo>
                  <a:pt x="509" y="1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37" name="Freeform 8">
            <a:extLst>
              <a:ext uri="{FF2B5EF4-FFF2-40B4-BE49-F238E27FC236}">
                <a16:creationId xmlns:a16="http://schemas.microsoft.com/office/drawing/2014/main" id="{F757545C-0178-478B-AF8C-8FF519C229B2}"/>
              </a:ext>
            </a:extLst>
          </p:cNvPr>
          <p:cNvSpPr>
            <a:spLocks/>
          </p:cNvSpPr>
          <p:nvPr/>
        </p:nvSpPr>
        <p:spPr bwMode="auto">
          <a:xfrm>
            <a:off x="5905500" y="2912069"/>
            <a:ext cx="806450" cy="76200"/>
          </a:xfrm>
          <a:custGeom>
            <a:avLst/>
            <a:gdLst>
              <a:gd name="T0" fmla="*/ 508 w 508"/>
              <a:gd name="T1" fmla="*/ 48 h 48"/>
              <a:gd name="T2" fmla="*/ 508 w 508"/>
              <a:gd name="T3" fmla="*/ 0 h 48"/>
              <a:gd name="T4" fmla="*/ 0 w 508"/>
              <a:gd name="T5" fmla="*/ 0 h 48"/>
              <a:gd name="T6" fmla="*/ 0 w 508"/>
              <a:gd name="T7" fmla="*/ 48 h 48"/>
              <a:gd name="T8" fmla="*/ 508 w 508"/>
              <a:gd name="T9" fmla="*/ 48 h 48"/>
              <a:gd name="T10" fmla="*/ 508 w 508"/>
              <a:gd name="T11" fmla="*/ 48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8" h="48">
                <a:moveTo>
                  <a:pt x="508" y="48"/>
                </a:moveTo>
                <a:lnTo>
                  <a:pt x="508" y="0"/>
                </a:lnTo>
                <a:lnTo>
                  <a:pt x="0" y="0"/>
                </a:lnTo>
                <a:lnTo>
                  <a:pt x="0" y="48"/>
                </a:lnTo>
                <a:lnTo>
                  <a:pt x="508" y="48"/>
                </a:lnTo>
                <a:lnTo>
                  <a:pt x="508" y="48"/>
                </a:lnTo>
                <a:close/>
              </a:path>
            </a:pathLst>
          </a:cu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7" name="Freeform 38">
            <a:extLst>
              <a:ext uri="{FF2B5EF4-FFF2-40B4-BE49-F238E27FC236}">
                <a16:creationId xmlns:a16="http://schemas.microsoft.com/office/drawing/2014/main" id="{02237D63-1106-4EC2-A26D-14A945927601}"/>
              </a:ext>
            </a:extLst>
          </p:cNvPr>
          <p:cNvSpPr>
            <a:spLocks noEditPoints="1"/>
          </p:cNvSpPr>
          <p:nvPr/>
        </p:nvSpPr>
        <p:spPr bwMode="auto">
          <a:xfrm>
            <a:off x="5443538" y="2580281"/>
            <a:ext cx="2509838" cy="1165225"/>
          </a:xfrm>
          <a:custGeom>
            <a:avLst/>
            <a:gdLst>
              <a:gd name="T0" fmla="*/ 32 w 1581"/>
              <a:gd name="T1" fmla="*/ 734 h 734"/>
              <a:gd name="T2" fmla="*/ 32 w 1581"/>
              <a:gd name="T3" fmla="*/ 209 h 734"/>
              <a:gd name="T4" fmla="*/ 32 w 1581"/>
              <a:gd name="T5" fmla="*/ 209 h 734"/>
              <a:gd name="T6" fmla="*/ 1581 w 1581"/>
              <a:gd name="T7" fmla="*/ 209 h 734"/>
              <a:gd name="T8" fmla="*/ 32 w 1581"/>
              <a:gd name="T9" fmla="*/ 209 h 734"/>
              <a:gd name="T10" fmla="*/ 32 w 1581"/>
              <a:gd name="T11" fmla="*/ 0 h 734"/>
              <a:gd name="T12" fmla="*/ 0 w 1581"/>
              <a:gd name="T13" fmla="*/ 104 h 734"/>
              <a:gd name="T14" fmla="*/ 32 w 1581"/>
              <a:gd name="T15" fmla="*/ 104 h 734"/>
              <a:gd name="T16" fmla="*/ 0 w 1581"/>
              <a:gd name="T17" fmla="*/ 310 h 734"/>
              <a:gd name="T18" fmla="*/ 32 w 1581"/>
              <a:gd name="T19" fmla="*/ 310 h 734"/>
              <a:gd name="T20" fmla="*/ 0 w 1581"/>
              <a:gd name="T21" fmla="*/ 517 h 734"/>
              <a:gd name="T22" fmla="*/ 32 w 1581"/>
              <a:gd name="T23" fmla="*/ 517 h 734"/>
              <a:gd name="T24" fmla="*/ 0 w 1581"/>
              <a:gd name="T25" fmla="*/ 723 h 734"/>
              <a:gd name="T26" fmla="*/ 32 w 1581"/>
              <a:gd name="T27" fmla="*/ 723 h 7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581" h="734">
                <a:moveTo>
                  <a:pt x="32" y="734"/>
                </a:moveTo>
                <a:lnTo>
                  <a:pt x="32" y="209"/>
                </a:lnTo>
                <a:moveTo>
                  <a:pt x="32" y="209"/>
                </a:moveTo>
                <a:lnTo>
                  <a:pt x="1581" y="209"/>
                </a:lnTo>
                <a:moveTo>
                  <a:pt x="32" y="209"/>
                </a:moveTo>
                <a:lnTo>
                  <a:pt x="32" y="0"/>
                </a:lnTo>
                <a:moveTo>
                  <a:pt x="0" y="104"/>
                </a:moveTo>
                <a:lnTo>
                  <a:pt x="32" y="104"/>
                </a:lnTo>
                <a:moveTo>
                  <a:pt x="0" y="310"/>
                </a:moveTo>
                <a:lnTo>
                  <a:pt x="32" y="310"/>
                </a:lnTo>
                <a:moveTo>
                  <a:pt x="0" y="517"/>
                </a:moveTo>
                <a:lnTo>
                  <a:pt x="32" y="517"/>
                </a:lnTo>
                <a:moveTo>
                  <a:pt x="0" y="723"/>
                </a:moveTo>
                <a:lnTo>
                  <a:pt x="32" y="723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70" name="Line 41">
            <a:extLst>
              <a:ext uri="{FF2B5EF4-FFF2-40B4-BE49-F238E27FC236}">
                <a16:creationId xmlns:a16="http://schemas.microsoft.com/office/drawing/2014/main" id="{5F5F183D-DC3E-498D-A304-EA1D7DE3AE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8725" y="2988269"/>
            <a:ext cx="0" cy="44450"/>
          </a:xfrm>
          <a:prstGeom prst="line">
            <a:avLst/>
          </a:prstGeom>
          <a:noFill/>
          <a:ln w="20638" cap="rnd">
            <a:solidFill>
              <a:srgbClr val="0070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72" name="Line 43">
            <a:extLst>
              <a:ext uri="{FF2B5EF4-FFF2-40B4-BE49-F238E27FC236}">
                <a16:creationId xmlns:a16="http://schemas.microsoft.com/office/drawing/2014/main" id="{DB9C9832-6D38-40DC-B538-71387DED3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40575" y="2927944"/>
            <a:ext cx="0" cy="122238"/>
          </a:xfrm>
          <a:prstGeom prst="line">
            <a:avLst/>
          </a:prstGeom>
          <a:noFill/>
          <a:ln w="20638" cap="rnd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348FC838-EAD3-466D-A204-09AFF9A6228A}"/>
              </a:ext>
            </a:extLst>
          </p:cNvPr>
          <p:cNvSpPr txBox="1"/>
          <p:nvPr/>
        </p:nvSpPr>
        <p:spPr>
          <a:xfrm>
            <a:off x="6028725" y="3007722"/>
            <a:ext cx="508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-2,45</a:t>
            </a: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id="{49F0FFE8-35B6-4047-808F-3B2B35052FFB}"/>
              </a:ext>
            </a:extLst>
          </p:cNvPr>
          <p:cNvSpPr txBox="1"/>
          <p:nvPr/>
        </p:nvSpPr>
        <p:spPr>
          <a:xfrm>
            <a:off x="6873765" y="3004884"/>
            <a:ext cx="508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rgbClr val="333399"/>
                </a:solidFill>
                <a:latin typeface="+mj-lt"/>
              </a:rPr>
              <a:t>-0,58</a:t>
            </a:r>
          </a:p>
        </p:txBody>
      </p:sp>
      <p:sp>
        <p:nvSpPr>
          <p:cNvPr id="100" name="ZoneTexte 99">
            <a:extLst>
              <a:ext uri="{FF2B5EF4-FFF2-40B4-BE49-F238E27FC236}">
                <a16:creationId xmlns:a16="http://schemas.microsoft.com/office/drawing/2014/main" id="{FFDBAFB2-559B-4BDE-AC0B-BD7B4D7E0481}"/>
              </a:ext>
            </a:extLst>
          </p:cNvPr>
          <p:cNvSpPr txBox="1"/>
          <p:nvPr/>
        </p:nvSpPr>
        <p:spPr>
          <a:xfrm>
            <a:off x="5208296" y="2594803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5</a:t>
            </a:r>
          </a:p>
        </p:txBody>
      </p:sp>
      <p:sp>
        <p:nvSpPr>
          <p:cNvPr id="101" name="ZoneTexte 100">
            <a:extLst>
              <a:ext uri="{FF2B5EF4-FFF2-40B4-BE49-F238E27FC236}">
                <a16:creationId xmlns:a16="http://schemas.microsoft.com/office/drawing/2014/main" id="{92C4D979-427D-418D-96C2-EF3363B7F3DA}"/>
              </a:ext>
            </a:extLst>
          </p:cNvPr>
          <p:cNvSpPr txBox="1"/>
          <p:nvPr/>
        </p:nvSpPr>
        <p:spPr>
          <a:xfrm>
            <a:off x="5157000" y="2920749"/>
            <a:ext cx="3209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-5</a:t>
            </a:r>
          </a:p>
        </p:txBody>
      </p:sp>
      <p:sp>
        <p:nvSpPr>
          <p:cNvPr id="102" name="ZoneTexte 101">
            <a:extLst>
              <a:ext uri="{FF2B5EF4-FFF2-40B4-BE49-F238E27FC236}">
                <a16:creationId xmlns:a16="http://schemas.microsoft.com/office/drawing/2014/main" id="{A35BEE25-CC4C-4EA6-8093-F886E6E4AA7C}"/>
              </a:ext>
            </a:extLst>
          </p:cNvPr>
          <p:cNvSpPr txBox="1"/>
          <p:nvPr/>
        </p:nvSpPr>
        <p:spPr>
          <a:xfrm>
            <a:off x="5072042" y="3246695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-10</a:t>
            </a: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FE9FDA49-E3E6-41C9-BCBE-2A9529D85183}"/>
              </a:ext>
            </a:extLst>
          </p:cNvPr>
          <p:cNvSpPr txBox="1"/>
          <p:nvPr/>
        </p:nvSpPr>
        <p:spPr>
          <a:xfrm>
            <a:off x="5072042" y="3572641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-25</a:t>
            </a:r>
          </a:p>
        </p:txBody>
      </p:sp>
      <p:grpSp>
        <p:nvGrpSpPr>
          <p:cNvPr id="109" name="Groupe 23">
            <a:extLst>
              <a:ext uri="{FF2B5EF4-FFF2-40B4-BE49-F238E27FC236}">
                <a16:creationId xmlns:a16="http://schemas.microsoft.com/office/drawing/2014/main" id="{15712052-1BE7-4272-AD78-BF37A6DA36AF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110" name="AutoShape 162">
              <a:extLst>
                <a:ext uri="{FF2B5EF4-FFF2-40B4-BE49-F238E27FC236}">
                  <a16:creationId xmlns:a16="http://schemas.microsoft.com/office/drawing/2014/main" id="{6F0E6B59-8523-4048-80E5-85BB45D1D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11" name="ZoneTexte 23">
              <a:extLst>
                <a:ext uri="{FF2B5EF4-FFF2-40B4-BE49-F238E27FC236}">
                  <a16:creationId xmlns:a16="http://schemas.microsoft.com/office/drawing/2014/main" id="{A6A3A361-BF2A-4408-BA57-1F8BC0ADB4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112" name="ZoneTexte 69">
            <a:extLst>
              <a:ext uri="{FF2B5EF4-FFF2-40B4-BE49-F238E27FC236}">
                <a16:creationId xmlns:a16="http://schemas.microsoft.com/office/drawing/2014/main" id="{9FE0D119-38BB-4CEA-A7C8-559539BEC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114" name="Rectangle 3">
            <a:extLst>
              <a:ext uri="{FF2B5EF4-FFF2-40B4-BE49-F238E27FC236}">
                <a16:creationId xmlns:a16="http://schemas.microsoft.com/office/drawing/2014/main" id="{85D14240-1F33-4035-8A31-D5353D78A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575" y="2082955"/>
            <a:ext cx="229738" cy="144284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>
              <a:solidFill>
                <a:srgbClr val="000066"/>
              </a:solidFill>
            </a:endParaRPr>
          </a:p>
        </p:txBody>
      </p:sp>
      <p:sp>
        <p:nvSpPr>
          <p:cNvPr id="115" name="Rectangle 4">
            <a:extLst>
              <a:ext uri="{FF2B5EF4-FFF2-40B4-BE49-F238E27FC236}">
                <a16:creationId xmlns:a16="http://schemas.microsoft.com/office/drawing/2014/main" id="{04E13E32-3940-495F-8D82-072554883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896" y="1826562"/>
            <a:ext cx="229738" cy="144285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>
              <a:solidFill>
                <a:srgbClr val="000066"/>
              </a:solidFill>
            </a:endParaRPr>
          </a:p>
        </p:txBody>
      </p:sp>
      <p:sp>
        <p:nvSpPr>
          <p:cNvPr id="116" name="ZoneTexte 84">
            <a:extLst>
              <a:ext uri="{FF2B5EF4-FFF2-40B4-BE49-F238E27FC236}">
                <a16:creationId xmlns:a16="http://schemas.microsoft.com/office/drawing/2014/main" id="{2C04CD3C-890F-487B-A5EB-ECC08C527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969" y="1700808"/>
            <a:ext cx="12159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800" b="1" dirty="0">
                <a:solidFill>
                  <a:srgbClr val="333399"/>
                </a:solidFill>
                <a:latin typeface="Calibri" panose="020F0502020204030204" pitchFamily="34" charset="0"/>
              </a:rPr>
              <a:t>D/C/F/TAF</a:t>
            </a:r>
          </a:p>
        </p:txBody>
      </p:sp>
      <p:sp>
        <p:nvSpPr>
          <p:cNvPr id="117" name="ZoneTexte 85">
            <a:extLst>
              <a:ext uri="{FF2B5EF4-FFF2-40B4-BE49-F238E27FC236}">
                <a16:creationId xmlns:a16="http://schemas.microsoft.com/office/drawing/2014/main" id="{EDDC6BCB-C792-439F-A118-45271C8A4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313" y="1955872"/>
            <a:ext cx="13417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800" b="1" dirty="0">
                <a:solidFill>
                  <a:srgbClr val="333399"/>
                </a:solidFill>
                <a:latin typeface="Calibri" panose="020F0502020204030204" pitchFamily="34" charset="0"/>
              </a:rPr>
              <a:t>D/C + F/TDF</a:t>
            </a:r>
          </a:p>
        </p:txBody>
      </p:sp>
      <p:sp>
        <p:nvSpPr>
          <p:cNvPr id="108" name="Rectangle 27">
            <a:extLst>
              <a:ext uri="{FF2B5EF4-FFF2-40B4-BE49-F238E27FC236}">
                <a16:creationId xmlns:a16="http://schemas.microsoft.com/office/drawing/2014/main" id="{88A83B47-0C2F-4036-90AA-77F104637C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AMBER : D/C/F/TAF QD vs D/C + F/TDF QD</a:t>
            </a:r>
          </a:p>
        </p:txBody>
      </p:sp>
    </p:spTree>
    <p:extLst>
      <p:ext uri="{BB962C8B-B14F-4D97-AF65-F5344CB8AC3E}">
        <p14:creationId xmlns:p14="http://schemas.microsoft.com/office/powerpoint/2010/main" val="2428324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311429"/>
              </p:ext>
            </p:extLst>
          </p:nvPr>
        </p:nvGraphicFramePr>
        <p:xfrm>
          <a:off x="263406" y="5229200"/>
          <a:ext cx="8657361" cy="980962"/>
        </p:xfrm>
        <a:graphic>
          <a:graphicData uri="http://schemas.openxmlformats.org/drawingml/2006/table">
            <a:tbl>
              <a:tblPr/>
              <a:tblGrid>
                <a:gridCol w="1716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14660735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0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9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Arial" charset="0"/>
                        <a:cs typeface="Arial" charset="0"/>
                      </a:endParaRP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D/C/F/TAF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D/C + F/TDF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Arial" charset="0"/>
                        <a:cs typeface="Arial" charset="0"/>
                      </a:endParaRP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D/C/F/TAF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D/C + F/TDF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Diminution ≥ 3 %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79388" rtl="0" fontAlgn="b"/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27,1 %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41,2 %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Arial" charset="0"/>
                        <a:cs typeface="Arial" charset="0"/>
                      </a:endParaRP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12,5 %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44,7 %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Augmentation ≥ 3 %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583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12,5 %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4,7 %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Arial" charset="0"/>
                        <a:cs typeface="Arial" charset="0"/>
                      </a:endParaRP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12,5 %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583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2,4 %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 Placeholder 7"/>
          <p:cNvSpPr>
            <a:spLocks/>
          </p:cNvSpPr>
          <p:nvPr/>
        </p:nvSpPr>
        <p:spPr bwMode="auto">
          <a:xfrm>
            <a:off x="5988097" y="1753068"/>
            <a:ext cx="2487168" cy="286614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  <a:buFont typeface="Wingdings" pitchFamily="2" charset="2"/>
              <a:buNone/>
            </a:pPr>
            <a:r>
              <a:rPr lang="fr-FR" altLang="en-US" sz="2000" b="1">
                <a:solidFill>
                  <a:srgbClr val="CC3300"/>
                </a:solidFill>
                <a:latin typeface="+mj-lt"/>
              </a:rPr>
              <a:t>Hanche</a:t>
            </a:r>
            <a:endParaRPr lang="fr-FR" altLang="en-US" sz="2000" b="1" baseline="-2500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7" name="Text Placeholder 9"/>
          <p:cNvSpPr>
            <a:spLocks/>
          </p:cNvSpPr>
          <p:nvPr/>
        </p:nvSpPr>
        <p:spPr bwMode="auto">
          <a:xfrm>
            <a:off x="1295698" y="1749825"/>
            <a:ext cx="2487168" cy="286614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  <a:buFont typeface="Wingdings" pitchFamily="2" charset="2"/>
              <a:buNone/>
            </a:pPr>
            <a:r>
              <a:rPr lang="fr-FR" altLang="en-US" sz="2000" b="1">
                <a:solidFill>
                  <a:srgbClr val="CC3300"/>
                </a:solidFill>
                <a:latin typeface="+mj-lt"/>
              </a:rPr>
              <a:t>Rachis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D8495337-8FE8-41EC-ABA0-CEFF3BB16EF4}"/>
              </a:ext>
            </a:extLst>
          </p:cNvPr>
          <p:cNvGrpSpPr/>
          <p:nvPr/>
        </p:nvGrpSpPr>
        <p:grpSpPr>
          <a:xfrm>
            <a:off x="467544" y="2115636"/>
            <a:ext cx="4006724" cy="2857431"/>
            <a:chOff x="467544" y="2115636"/>
            <a:chExt cx="4006724" cy="2857431"/>
          </a:xfrm>
        </p:grpSpPr>
        <p:sp>
          <p:nvSpPr>
            <p:cNvPr id="94" name="AutoShape 165">
              <a:extLst>
                <a:ext uri="{FF2B5EF4-FFF2-40B4-BE49-F238E27FC236}">
                  <a16:creationId xmlns:a16="http://schemas.microsoft.com/office/drawing/2014/main" id="{C5EA21E8-3F3A-4C23-9D93-542EB24E21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544" y="2115636"/>
              <a:ext cx="3982198" cy="34001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endParaRPr lang="en-GB" altLang="fr-FR" sz="2800">
                <a:solidFill>
                  <a:srgbClr val="000066"/>
                </a:solidFill>
              </a:endParaRPr>
            </a:p>
          </p:txBody>
        </p:sp>
        <p:cxnSp>
          <p:nvCxnSpPr>
            <p:cNvPr id="18" name="Straight Connector 31"/>
            <p:cNvCxnSpPr/>
            <p:nvPr/>
          </p:nvCxnSpPr>
          <p:spPr>
            <a:xfrm>
              <a:off x="2627784" y="2902132"/>
              <a:ext cx="0" cy="129600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32"/>
            <p:cNvCxnSpPr/>
            <p:nvPr/>
          </p:nvCxnSpPr>
          <p:spPr>
            <a:xfrm>
              <a:off x="2536438" y="3655373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34"/>
            <p:cNvCxnSpPr/>
            <p:nvPr/>
          </p:nvCxnSpPr>
          <p:spPr>
            <a:xfrm>
              <a:off x="2536438" y="4195176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35"/>
            <p:cNvCxnSpPr/>
            <p:nvPr/>
          </p:nvCxnSpPr>
          <p:spPr>
            <a:xfrm>
              <a:off x="4355976" y="2996204"/>
              <a:ext cx="0" cy="100800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36"/>
            <p:cNvCxnSpPr/>
            <p:nvPr/>
          </p:nvCxnSpPr>
          <p:spPr>
            <a:xfrm>
              <a:off x="4264630" y="3535494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37"/>
            <p:cNvCxnSpPr/>
            <p:nvPr/>
          </p:nvCxnSpPr>
          <p:spPr>
            <a:xfrm>
              <a:off x="4264630" y="3996599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6"/>
            <p:cNvSpPr txBox="1">
              <a:spLocks noChangeArrowheads="1"/>
            </p:cNvSpPr>
            <p:nvPr/>
          </p:nvSpPr>
          <p:spPr bwMode="auto">
            <a:xfrm>
              <a:off x="2123163" y="2637713"/>
              <a:ext cx="873782" cy="255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p &lt; </a:t>
              </a:r>
              <a:r>
                <a:rPr lang="en-US" altLang="en-US" sz="1200" kern="0" noProof="0" dirty="0">
                  <a:solidFill>
                    <a:srgbClr val="000066"/>
                  </a:solidFill>
                  <a:latin typeface="+mn-lt"/>
                </a:rPr>
                <a:t>0,0001</a:t>
              </a:r>
              <a:endParaRPr kumimoji="0" lang="en-US" altLang="en-US" sz="120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25" name="TextBox 6"/>
            <p:cNvSpPr txBox="1">
              <a:spLocks noChangeArrowheads="1"/>
            </p:cNvSpPr>
            <p:nvPr/>
          </p:nvSpPr>
          <p:spPr bwMode="auto">
            <a:xfrm>
              <a:off x="3741262" y="2695317"/>
              <a:ext cx="733006" cy="296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1200" kern="0" dirty="0">
                  <a:solidFill>
                    <a:srgbClr val="000066"/>
                  </a:solidFill>
                  <a:latin typeface="+mn-lt"/>
                </a:rPr>
                <a:t>p </a:t>
              </a:r>
              <a:r>
                <a:rPr kumimoji="0" lang="en-US" alt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= 0,00</a:t>
              </a:r>
              <a:r>
                <a:rPr lang="en-US" altLang="en-US" sz="1200" kern="0" baseline="30000" dirty="0">
                  <a:solidFill>
                    <a:srgbClr val="000066"/>
                  </a:solidFill>
                  <a:latin typeface="+mn-lt"/>
                </a:rPr>
                <a:t>*</a:t>
              </a:r>
              <a:endParaRPr kumimoji="0" lang="en-US" altLang="en-US" sz="120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31" name="Line 9">
              <a:extLst>
                <a:ext uri="{FF2B5EF4-FFF2-40B4-BE49-F238E27FC236}">
                  <a16:creationId xmlns:a16="http://schemas.microsoft.com/office/drawing/2014/main" id="{471D9B4B-45F5-4293-8DE3-9087326611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2457" y="2276872"/>
              <a:ext cx="263525" cy="0"/>
            </a:xfrm>
            <a:prstGeom prst="line">
              <a:avLst/>
            </a:prstGeom>
            <a:noFill/>
            <a:ln w="34925" cap="rnd">
              <a:solidFill>
                <a:srgbClr val="33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47" name="Line 25">
              <a:extLst>
                <a:ext uri="{FF2B5EF4-FFF2-40B4-BE49-F238E27FC236}">
                  <a16:creationId xmlns:a16="http://schemas.microsoft.com/office/drawing/2014/main" id="{3E6ECE8F-62DE-4FAA-A8F2-BA5F876198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25410" y="2276872"/>
              <a:ext cx="261938" cy="0"/>
            </a:xfrm>
            <a:prstGeom prst="line">
              <a:avLst/>
            </a:prstGeom>
            <a:noFill/>
            <a:ln w="34925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  <a:latin typeface="+mn-lt"/>
              </a:endParaRPr>
            </a:p>
          </p:txBody>
        </p:sp>
        <p:grpSp>
          <p:nvGrpSpPr>
            <p:cNvPr id="55" name="Groupe 54">
              <a:extLst>
                <a:ext uri="{FF2B5EF4-FFF2-40B4-BE49-F238E27FC236}">
                  <a16:creationId xmlns:a16="http://schemas.microsoft.com/office/drawing/2014/main" id="{8316411D-97E9-49B5-9AAA-5D4EF941962C}"/>
                </a:ext>
              </a:extLst>
            </p:cNvPr>
            <p:cNvGrpSpPr/>
            <p:nvPr/>
          </p:nvGrpSpPr>
          <p:grpSpPr>
            <a:xfrm>
              <a:off x="757313" y="2850828"/>
              <a:ext cx="3505201" cy="1541463"/>
              <a:chOff x="668338" y="2490788"/>
              <a:chExt cx="3505201" cy="1541463"/>
            </a:xfrm>
          </p:grpSpPr>
          <p:sp>
            <p:nvSpPr>
              <p:cNvPr id="35" name="Line 13">
                <a:extLst>
                  <a:ext uri="{FF2B5EF4-FFF2-40B4-BE49-F238E27FC236}">
                    <a16:creationId xmlns:a16="http://schemas.microsoft.com/office/drawing/2014/main" id="{5172EFCC-1978-4D16-BD77-00091BAB3B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7076" y="2490788"/>
                <a:ext cx="0" cy="51435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6" name="Line 14">
                <a:extLst>
                  <a:ext uri="{FF2B5EF4-FFF2-40B4-BE49-F238E27FC236}">
                    <a16:creationId xmlns:a16="http://schemas.microsoft.com/office/drawing/2014/main" id="{A8853951-B876-4F05-BF0B-7BFF21FF31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7076" y="3005138"/>
                <a:ext cx="0" cy="1027113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7" name="Line 15">
                <a:extLst>
                  <a:ext uri="{FF2B5EF4-FFF2-40B4-BE49-F238E27FC236}">
                    <a16:creationId xmlns:a16="http://schemas.microsoft.com/office/drawing/2014/main" id="{85F90DB1-0638-4086-94E5-26BC0E0F8F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7076" y="3005138"/>
                <a:ext cx="3446463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8" name="Line 16">
                <a:extLst>
                  <a:ext uri="{FF2B5EF4-FFF2-40B4-BE49-F238E27FC236}">
                    <a16:creationId xmlns:a16="http://schemas.microsoft.com/office/drawing/2014/main" id="{45FEDE38-5D41-4237-B5DA-66CCB23E84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2505075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9" name="Line 17">
                <a:extLst>
                  <a:ext uri="{FF2B5EF4-FFF2-40B4-BE49-F238E27FC236}">
                    <a16:creationId xmlns:a16="http://schemas.microsoft.com/office/drawing/2014/main" id="{040DAC26-BA5F-4F96-B9BE-22C4B96104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2757488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0" name="Line 18">
                <a:extLst>
                  <a:ext uri="{FF2B5EF4-FFF2-40B4-BE49-F238E27FC236}">
                    <a16:creationId xmlns:a16="http://schemas.microsoft.com/office/drawing/2014/main" id="{FFA510D3-4D66-4087-9F8F-5CAA0C6E26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3260725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1" name="Line 19">
                <a:extLst>
                  <a:ext uri="{FF2B5EF4-FFF2-40B4-BE49-F238E27FC236}">
                    <a16:creationId xmlns:a16="http://schemas.microsoft.com/office/drawing/2014/main" id="{1D27542E-A7A2-40BF-BF21-B5576B1938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3005138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2" name="Line 20">
                <a:extLst>
                  <a:ext uri="{FF2B5EF4-FFF2-40B4-BE49-F238E27FC236}">
                    <a16:creationId xmlns:a16="http://schemas.microsoft.com/office/drawing/2014/main" id="{B6B1164C-5201-438D-BD1B-05B08E767C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3762375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3" name="Line 21">
                <a:extLst>
                  <a:ext uri="{FF2B5EF4-FFF2-40B4-BE49-F238E27FC236}">
                    <a16:creationId xmlns:a16="http://schemas.microsoft.com/office/drawing/2014/main" id="{91AE1BDF-8899-4B81-9656-5E22B2EF48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3509963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4" name="Line 22">
                <a:extLst>
                  <a:ext uri="{FF2B5EF4-FFF2-40B4-BE49-F238E27FC236}">
                    <a16:creationId xmlns:a16="http://schemas.microsoft.com/office/drawing/2014/main" id="{C3B46527-8A1A-415A-A5C0-61931B8654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4014788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5" name="Line 23">
                <a:extLst>
                  <a:ext uri="{FF2B5EF4-FFF2-40B4-BE49-F238E27FC236}">
                    <a16:creationId xmlns:a16="http://schemas.microsoft.com/office/drawing/2014/main" id="{F8DD5CEB-227E-4045-AB7E-0AD28DCC0B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14801" y="2944813"/>
                <a:ext cx="0" cy="60325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6" name="Line 24">
                <a:extLst>
                  <a:ext uri="{FF2B5EF4-FFF2-40B4-BE49-F238E27FC236}">
                    <a16:creationId xmlns:a16="http://schemas.microsoft.com/office/drawing/2014/main" id="{A8EA7176-E54E-4173-9C5C-622BA9E84B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0938" y="2944813"/>
                <a:ext cx="0" cy="60325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" name="Freeform 26">
                <a:extLst>
                  <a:ext uri="{FF2B5EF4-FFF2-40B4-BE49-F238E27FC236}">
                    <a16:creationId xmlns:a16="http://schemas.microsoft.com/office/drawing/2014/main" id="{4F65738A-915A-479D-8B44-A1570A1620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7076" y="3005138"/>
                <a:ext cx="3390900" cy="328613"/>
              </a:xfrm>
              <a:custGeom>
                <a:avLst/>
                <a:gdLst>
                  <a:gd name="T0" fmla="*/ 2136 w 2136"/>
                  <a:gd name="T1" fmla="*/ 104 h 207"/>
                  <a:gd name="T2" fmla="*/ 1073 w 2136"/>
                  <a:gd name="T3" fmla="*/ 207 h 207"/>
                  <a:gd name="T4" fmla="*/ 1067 w 2136"/>
                  <a:gd name="T5" fmla="*/ 206 h 207"/>
                  <a:gd name="T6" fmla="*/ 0 w 2136"/>
                  <a:gd name="T7" fmla="*/ 0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36" h="207">
                    <a:moveTo>
                      <a:pt x="2136" y="104"/>
                    </a:moveTo>
                    <a:lnTo>
                      <a:pt x="1073" y="207"/>
                    </a:lnTo>
                    <a:lnTo>
                      <a:pt x="1067" y="206"/>
                    </a:lnTo>
                    <a:lnTo>
                      <a:pt x="0" y="0"/>
                    </a:lnTo>
                  </a:path>
                </a:pathLst>
              </a:custGeom>
              <a:noFill/>
              <a:ln w="34925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" name="Freeform 27">
                <a:extLst>
                  <a:ext uri="{FF2B5EF4-FFF2-40B4-BE49-F238E27FC236}">
                    <a16:creationId xmlns:a16="http://schemas.microsoft.com/office/drawing/2014/main" id="{D0F2607D-6FAC-436A-A44E-D9A2A4F109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938" y="3265488"/>
                <a:ext cx="0" cy="142875"/>
              </a:xfrm>
              <a:custGeom>
                <a:avLst/>
                <a:gdLst>
                  <a:gd name="T0" fmla="*/ 90 h 90"/>
                  <a:gd name="T1" fmla="*/ 42 h 90"/>
                  <a:gd name="T2" fmla="*/ 0 h 90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0">
                    <a:moveTo>
                      <a:pt x="0" y="90"/>
                    </a:moveTo>
                    <a:lnTo>
                      <a:pt x="0" y="42"/>
                    </a:lnTo>
                    <a:lnTo>
                      <a:pt x="0" y="0"/>
                    </a:lnTo>
                  </a:path>
                </a:pathLst>
              </a:custGeom>
              <a:noFill/>
              <a:ln w="23813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" name="Freeform 28">
                <a:extLst>
                  <a:ext uri="{FF2B5EF4-FFF2-40B4-BE49-F238E27FC236}">
                    <a16:creationId xmlns:a16="http://schemas.microsoft.com/office/drawing/2014/main" id="{F496BA24-0A81-4DDE-9036-B41DA57683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7976" y="3073400"/>
                <a:ext cx="0" cy="207963"/>
              </a:xfrm>
              <a:custGeom>
                <a:avLst/>
                <a:gdLst>
                  <a:gd name="T0" fmla="*/ 131 h 131"/>
                  <a:gd name="T1" fmla="*/ 61 h 131"/>
                  <a:gd name="T2" fmla="*/ 0 h 13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31">
                    <a:moveTo>
                      <a:pt x="0" y="131"/>
                    </a:moveTo>
                    <a:lnTo>
                      <a:pt x="0" y="61"/>
                    </a:lnTo>
                    <a:lnTo>
                      <a:pt x="0" y="0"/>
                    </a:lnTo>
                  </a:path>
                </a:pathLst>
              </a:custGeom>
              <a:noFill/>
              <a:ln w="23813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" name="Freeform 29">
                <a:extLst>
                  <a:ext uri="{FF2B5EF4-FFF2-40B4-BE49-F238E27FC236}">
                    <a16:creationId xmlns:a16="http://schemas.microsoft.com/office/drawing/2014/main" id="{7102578C-627D-4955-8179-C5B702C434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7076" y="3005138"/>
                <a:ext cx="3384550" cy="860425"/>
              </a:xfrm>
              <a:custGeom>
                <a:avLst/>
                <a:gdLst>
                  <a:gd name="T0" fmla="*/ 2132 w 2132"/>
                  <a:gd name="T1" fmla="*/ 380 h 542"/>
                  <a:gd name="T2" fmla="*/ 1069 w 2132"/>
                  <a:gd name="T3" fmla="*/ 542 h 542"/>
                  <a:gd name="T4" fmla="*/ 1067 w 2132"/>
                  <a:gd name="T5" fmla="*/ 542 h 542"/>
                  <a:gd name="T6" fmla="*/ 0 w 2132"/>
                  <a:gd name="T7" fmla="*/ 0 h 5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32" h="542">
                    <a:moveTo>
                      <a:pt x="2132" y="380"/>
                    </a:moveTo>
                    <a:lnTo>
                      <a:pt x="1069" y="542"/>
                    </a:lnTo>
                    <a:lnTo>
                      <a:pt x="1067" y="542"/>
                    </a:lnTo>
                    <a:lnTo>
                      <a:pt x="0" y="0"/>
                    </a:lnTo>
                  </a:path>
                </a:pathLst>
              </a:custGeom>
              <a:noFill/>
              <a:ln w="34925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" name="Freeform 30">
                <a:extLst>
                  <a:ext uri="{FF2B5EF4-FFF2-40B4-BE49-F238E27FC236}">
                    <a16:creationId xmlns:a16="http://schemas.microsoft.com/office/drawing/2014/main" id="{45FA9377-5B08-4D72-B3F7-A5FD99373E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4113" y="3783013"/>
                <a:ext cx="0" cy="169863"/>
              </a:xfrm>
              <a:custGeom>
                <a:avLst/>
                <a:gdLst>
                  <a:gd name="T0" fmla="*/ 107 h 107"/>
                  <a:gd name="T1" fmla="*/ 52 h 107"/>
                  <a:gd name="T2" fmla="*/ 0 h 10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07">
                    <a:moveTo>
                      <a:pt x="0" y="107"/>
                    </a:moveTo>
                    <a:lnTo>
                      <a:pt x="0" y="52"/>
                    </a:lnTo>
                    <a:lnTo>
                      <a:pt x="0" y="0"/>
                    </a:lnTo>
                  </a:path>
                </a:pathLst>
              </a:custGeom>
              <a:noFill/>
              <a:ln w="23813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" name="Line 31">
                <a:extLst>
                  <a:ext uri="{FF2B5EF4-FFF2-40B4-BE49-F238E27FC236}">
                    <a16:creationId xmlns:a16="http://schemas.microsoft.com/office/drawing/2014/main" id="{C3B14C1B-7923-4571-BE8F-DEEE270A0D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17976" y="3497263"/>
                <a:ext cx="0" cy="206375"/>
              </a:xfrm>
              <a:prstGeom prst="line">
                <a:avLst/>
              </a:prstGeom>
              <a:noFill/>
              <a:ln w="23813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DB3B3992-ACB9-4D15-BF7A-BE60D93613FC}"/>
                </a:ext>
              </a:extLst>
            </p:cNvPr>
            <p:cNvSpPr txBox="1"/>
            <p:nvPr/>
          </p:nvSpPr>
          <p:spPr>
            <a:xfrm>
              <a:off x="544837" y="3223205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E45CFED6-3F84-484F-A246-3D462AB7EED3}"/>
                </a:ext>
              </a:extLst>
            </p:cNvPr>
            <p:cNvSpPr txBox="1"/>
            <p:nvPr/>
          </p:nvSpPr>
          <p:spPr>
            <a:xfrm>
              <a:off x="544837" y="296946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1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CABF25EB-1E25-41ED-86B3-5697B76284BF}"/>
                </a:ext>
              </a:extLst>
            </p:cNvPr>
            <p:cNvSpPr txBox="1"/>
            <p:nvPr/>
          </p:nvSpPr>
          <p:spPr>
            <a:xfrm>
              <a:off x="544837" y="2715731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</a:t>
              </a: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88157837-AA79-4F1A-9DE8-0C0AAD6994E3}"/>
                </a:ext>
              </a:extLst>
            </p:cNvPr>
            <p:cNvSpPr txBox="1"/>
            <p:nvPr/>
          </p:nvSpPr>
          <p:spPr>
            <a:xfrm>
              <a:off x="493541" y="3476942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-1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1C068CAD-112F-4234-8391-F2B19279A917}"/>
                </a:ext>
              </a:extLst>
            </p:cNvPr>
            <p:cNvSpPr txBox="1"/>
            <p:nvPr/>
          </p:nvSpPr>
          <p:spPr>
            <a:xfrm>
              <a:off x="493541" y="3730679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-2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4444EE8D-DA80-4CC1-92A7-55BA59DEE51E}"/>
                </a:ext>
              </a:extLst>
            </p:cNvPr>
            <p:cNvSpPr txBox="1"/>
            <p:nvPr/>
          </p:nvSpPr>
          <p:spPr>
            <a:xfrm>
              <a:off x="493541" y="3984416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-3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99139F42-43FA-40D1-A10B-4C1951B44DDA}"/>
                </a:ext>
              </a:extLst>
            </p:cNvPr>
            <p:cNvSpPr txBox="1"/>
            <p:nvPr/>
          </p:nvSpPr>
          <p:spPr>
            <a:xfrm>
              <a:off x="493541" y="4238152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-4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32895D48-2EBF-4659-8080-FCE7A0CFFE1E}"/>
                </a:ext>
              </a:extLst>
            </p:cNvPr>
            <p:cNvSpPr txBox="1"/>
            <p:nvPr/>
          </p:nvSpPr>
          <p:spPr>
            <a:xfrm>
              <a:off x="846938" y="2132856"/>
              <a:ext cx="15892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D/C/F/TAF (n = 96)</a:t>
              </a:r>
            </a:p>
          </p:txBody>
        </p: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99930801-FF0C-4E0C-8A52-3DBE4AC259A0}"/>
                </a:ext>
              </a:extLst>
            </p:cNvPr>
            <p:cNvSpPr txBox="1"/>
            <p:nvPr/>
          </p:nvSpPr>
          <p:spPr>
            <a:xfrm>
              <a:off x="2741823" y="2132856"/>
              <a:ext cx="170791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D/C + F/TDF (n = 85)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B2799FF9-FCB8-4C1D-8221-65D610BAC6E6}"/>
                </a:ext>
              </a:extLst>
            </p:cNvPr>
            <p:cNvSpPr txBox="1"/>
            <p:nvPr/>
          </p:nvSpPr>
          <p:spPr>
            <a:xfrm>
              <a:off x="2027313" y="3656890"/>
              <a:ext cx="4700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-1,3</a:t>
              </a: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1A017CEB-782E-4DC4-A4D7-CF1BD726E744}"/>
                </a:ext>
              </a:extLst>
            </p:cNvPr>
            <p:cNvSpPr txBox="1"/>
            <p:nvPr/>
          </p:nvSpPr>
          <p:spPr>
            <a:xfrm>
              <a:off x="2037582" y="4237719"/>
              <a:ext cx="4700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-3,4</a:t>
              </a:r>
            </a:p>
          </p:txBody>
        </p:sp>
        <p:sp>
          <p:nvSpPr>
            <p:cNvPr id="81" name="TextBox 6">
              <a:extLst>
                <a:ext uri="{FF2B5EF4-FFF2-40B4-BE49-F238E27FC236}">
                  <a16:creationId xmlns:a16="http://schemas.microsoft.com/office/drawing/2014/main" id="{5D9E8317-76A4-4049-89D4-529CF8A5E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6011" y="4717779"/>
              <a:ext cx="873782" cy="255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en-US" sz="1200" b="1" i="0" u="none" strike="noStrike" kern="0" cap="none" spc="0" normalizeH="0" baseline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Semaines</a:t>
              </a:r>
              <a:endParaRPr kumimoji="0" lang="fr-FR" altLang="en-US" sz="1200" b="1" i="0" u="none" kern="0" cap="none" spc="0" normalizeH="0" baseline="3000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id="{64D4D24D-9A13-4C08-97AE-F6C38E0E0ED1}"/>
                </a:ext>
              </a:extLst>
            </p:cNvPr>
            <p:cNvSpPr txBox="1"/>
            <p:nvPr/>
          </p:nvSpPr>
          <p:spPr>
            <a:xfrm>
              <a:off x="687145" y="444308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EEF8CD8F-EA9F-47A9-84C1-5FD1381086E0}"/>
                </a:ext>
              </a:extLst>
            </p:cNvPr>
            <p:cNvSpPr txBox="1"/>
            <p:nvPr/>
          </p:nvSpPr>
          <p:spPr>
            <a:xfrm>
              <a:off x="2339752" y="444308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24</a:t>
              </a:r>
            </a:p>
          </p:txBody>
        </p:sp>
        <p:sp>
          <p:nvSpPr>
            <p:cNvPr id="85" name="ZoneTexte 84">
              <a:extLst>
                <a:ext uri="{FF2B5EF4-FFF2-40B4-BE49-F238E27FC236}">
                  <a16:creationId xmlns:a16="http://schemas.microsoft.com/office/drawing/2014/main" id="{30D46F54-6AF9-4D7A-BE9C-5690561B9ACE}"/>
                </a:ext>
              </a:extLst>
            </p:cNvPr>
            <p:cNvSpPr txBox="1"/>
            <p:nvPr/>
          </p:nvSpPr>
          <p:spPr>
            <a:xfrm>
              <a:off x="4045207" y="444308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48</a:t>
              </a: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F2CA63D5-A886-4B8B-84B8-C6756032F53D}"/>
              </a:ext>
            </a:extLst>
          </p:cNvPr>
          <p:cNvGrpSpPr/>
          <p:nvPr/>
        </p:nvGrpSpPr>
        <p:grpSpPr>
          <a:xfrm>
            <a:off x="5003651" y="2107460"/>
            <a:ext cx="4039090" cy="2865607"/>
            <a:chOff x="5003651" y="2107460"/>
            <a:chExt cx="4039090" cy="2865607"/>
          </a:xfrm>
        </p:grpSpPr>
        <p:sp>
          <p:nvSpPr>
            <p:cNvPr id="95" name="AutoShape 165">
              <a:extLst>
                <a:ext uri="{FF2B5EF4-FFF2-40B4-BE49-F238E27FC236}">
                  <a16:creationId xmlns:a16="http://schemas.microsoft.com/office/drawing/2014/main" id="{0536C13C-FA12-4225-9480-ECEC6C8B49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4320" y="2107460"/>
              <a:ext cx="4002176" cy="34001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endParaRPr lang="en-GB" altLang="fr-FR" sz="2800">
                <a:solidFill>
                  <a:srgbClr val="000066"/>
                </a:solidFill>
              </a:endParaRPr>
            </a:p>
          </p:txBody>
        </p:sp>
        <p:cxnSp>
          <p:nvCxnSpPr>
            <p:cNvPr id="8" name="Straight Connector 45"/>
            <p:cNvCxnSpPr/>
            <p:nvPr/>
          </p:nvCxnSpPr>
          <p:spPr>
            <a:xfrm>
              <a:off x="7207572" y="2905533"/>
              <a:ext cx="0" cy="90000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46"/>
            <p:cNvCxnSpPr/>
            <p:nvPr/>
          </p:nvCxnSpPr>
          <p:spPr>
            <a:xfrm>
              <a:off x="7116226" y="3270618"/>
              <a:ext cx="91346" cy="0"/>
            </a:xfrm>
            <a:prstGeom prst="line">
              <a:avLst/>
            </a:prstGeom>
            <a:ln w="12700">
              <a:solidFill>
                <a:srgbClr val="3366FF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47"/>
            <p:cNvCxnSpPr/>
            <p:nvPr/>
          </p:nvCxnSpPr>
          <p:spPr>
            <a:xfrm>
              <a:off x="7120988" y="3796139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48"/>
            <p:cNvCxnSpPr/>
            <p:nvPr/>
          </p:nvCxnSpPr>
          <p:spPr>
            <a:xfrm>
              <a:off x="8923151" y="2941832"/>
              <a:ext cx="0" cy="115200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49"/>
            <p:cNvCxnSpPr/>
            <p:nvPr/>
          </p:nvCxnSpPr>
          <p:spPr>
            <a:xfrm>
              <a:off x="8829422" y="3306924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50"/>
            <p:cNvCxnSpPr/>
            <p:nvPr/>
          </p:nvCxnSpPr>
          <p:spPr>
            <a:xfrm>
              <a:off x="8829422" y="4089619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6"/>
            <p:cNvSpPr txBox="1">
              <a:spLocks noChangeArrowheads="1"/>
            </p:cNvSpPr>
            <p:nvPr/>
          </p:nvSpPr>
          <p:spPr bwMode="auto">
            <a:xfrm>
              <a:off x="6842083" y="2690591"/>
              <a:ext cx="828783" cy="18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1200" kern="0" dirty="0">
                  <a:solidFill>
                    <a:srgbClr val="000066"/>
                  </a:solidFill>
                  <a:latin typeface="+mn-lt"/>
                </a:rPr>
                <a:t>p &lt; </a:t>
              </a:r>
              <a:r>
                <a:rPr lang="en-US" altLang="en-US" sz="1200" kern="0" noProof="0" dirty="0">
                  <a:solidFill>
                    <a:srgbClr val="000066"/>
                  </a:solidFill>
                  <a:latin typeface="+mn-lt"/>
                </a:rPr>
                <a:t>0,0001</a:t>
              </a:r>
              <a:endParaRPr kumimoji="0" lang="en-US" altLang="en-US" sz="120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15" name="TextBox 6"/>
            <p:cNvSpPr txBox="1">
              <a:spLocks noChangeArrowheads="1"/>
            </p:cNvSpPr>
            <p:nvPr/>
          </p:nvSpPr>
          <p:spPr bwMode="auto">
            <a:xfrm>
              <a:off x="8200730" y="2646074"/>
              <a:ext cx="842011" cy="302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p &lt; </a:t>
              </a:r>
              <a:r>
                <a:rPr lang="en-US" altLang="en-US" sz="1200" kern="0" noProof="0" dirty="0">
                  <a:solidFill>
                    <a:srgbClr val="000066"/>
                  </a:solidFill>
                  <a:latin typeface="+mn-lt"/>
                </a:rPr>
                <a:t>0,0001</a:t>
              </a:r>
              <a:endParaRPr kumimoji="0" lang="en-US" altLang="en-US" sz="120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grpSp>
          <p:nvGrpSpPr>
            <p:cNvPr id="54" name="Groupe 53">
              <a:extLst>
                <a:ext uri="{FF2B5EF4-FFF2-40B4-BE49-F238E27FC236}">
                  <a16:creationId xmlns:a16="http://schemas.microsoft.com/office/drawing/2014/main" id="{F988FAD9-2BD4-48AD-83EC-48DE3E592572}"/>
                </a:ext>
              </a:extLst>
            </p:cNvPr>
            <p:cNvGrpSpPr/>
            <p:nvPr/>
          </p:nvGrpSpPr>
          <p:grpSpPr>
            <a:xfrm>
              <a:off x="5315272" y="2850828"/>
              <a:ext cx="3505200" cy="1541463"/>
              <a:chOff x="5315272" y="2490788"/>
              <a:chExt cx="3505200" cy="1541463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16DF7126-A164-4110-A1EA-0A644E9EEE5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315272" y="2490788"/>
                <a:ext cx="3505200" cy="1541463"/>
              </a:xfrm>
              <a:custGeom>
                <a:avLst/>
                <a:gdLst>
                  <a:gd name="T0" fmla="*/ 37 w 2208"/>
                  <a:gd name="T1" fmla="*/ 971 h 971"/>
                  <a:gd name="T2" fmla="*/ 37 w 2208"/>
                  <a:gd name="T3" fmla="*/ 324 h 971"/>
                  <a:gd name="T4" fmla="*/ 2208 w 2208"/>
                  <a:gd name="T5" fmla="*/ 324 h 971"/>
                  <a:gd name="T6" fmla="*/ 37 w 2208"/>
                  <a:gd name="T7" fmla="*/ 324 h 971"/>
                  <a:gd name="T8" fmla="*/ 37 w 2208"/>
                  <a:gd name="T9" fmla="*/ 324 h 971"/>
                  <a:gd name="T10" fmla="*/ 37 w 2208"/>
                  <a:gd name="T11" fmla="*/ 0 h 971"/>
                  <a:gd name="T12" fmla="*/ 0 w 2208"/>
                  <a:gd name="T13" fmla="*/ 9 h 971"/>
                  <a:gd name="T14" fmla="*/ 37 w 2208"/>
                  <a:gd name="T15" fmla="*/ 9 h 971"/>
                  <a:gd name="T16" fmla="*/ 0 w 2208"/>
                  <a:gd name="T17" fmla="*/ 324 h 971"/>
                  <a:gd name="T18" fmla="*/ 37 w 2208"/>
                  <a:gd name="T19" fmla="*/ 324 h 971"/>
                  <a:gd name="T20" fmla="*/ 0 w 2208"/>
                  <a:gd name="T21" fmla="*/ 485 h 971"/>
                  <a:gd name="T22" fmla="*/ 37 w 2208"/>
                  <a:gd name="T23" fmla="*/ 485 h 971"/>
                  <a:gd name="T24" fmla="*/ 0 w 2208"/>
                  <a:gd name="T25" fmla="*/ 168 h 971"/>
                  <a:gd name="T26" fmla="*/ 37 w 2208"/>
                  <a:gd name="T27" fmla="*/ 168 h 971"/>
                  <a:gd name="T28" fmla="*/ 0 w 2208"/>
                  <a:gd name="T29" fmla="*/ 642 h 971"/>
                  <a:gd name="T30" fmla="*/ 37 w 2208"/>
                  <a:gd name="T31" fmla="*/ 642 h 971"/>
                  <a:gd name="T32" fmla="*/ 0 w 2208"/>
                  <a:gd name="T33" fmla="*/ 801 h 971"/>
                  <a:gd name="T34" fmla="*/ 37 w 2208"/>
                  <a:gd name="T35" fmla="*/ 801 h 971"/>
                  <a:gd name="T36" fmla="*/ 0 w 2208"/>
                  <a:gd name="T37" fmla="*/ 960 h 971"/>
                  <a:gd name="T38" fmla="*/ 37 w 2208"/>
                  <a:gd name="T39" fmla="*/ 960 h 971"/>
                  <a:gd name="T40" fmla="*/ 1104 w 2208"/>
                  <a:gd name="T41" fmla="*/ 324 h 971"/>
                  <a:gd name="T42" fmla="*/ 1104 w 2208"/>
                  <a:gd name="T43" fmla="*/ 286 h 971"/>
                  <a:gd name="T44" fmla="*/ 2171 w 2208"/>
                  <a:gd name="T45" fmla="*/ 324 h 971"/>
                  <a:gd name="T46" fmla="*/ 2171 w 2208"/>
                  <a:gd name="T47" fmla="*/ 286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208" h="971">
                    <a:moveTo>
                      <a:pt x="37" y="971"/>
                    </a:moveTo>
                    <a:lnTo>
                      <a:pt x="37" y="324"/>
                    </a:lnTo>
                    <a:moveTo>
                      <a:pt x="2208" y="324"/>
                    </a:moveTo>
                    <a:lnTo>
                      <a:pt x="37" y="324"/>
                    </a:lnTo>
                    <a:moveTo>
                      <a:pt x="37" y="324"/>
                    </a:moveTo>
                    <a:lnTo>
                      <a:pt x="37" y="0"/>
                    </a:lnTo>
                    <a:moveTo>
                      <a:pt x="0" y="9"/>
                    </a:moveTo>
                    <a:lnTo>
                      <a:pt x="37" y="9"/>
                    </a:lnTo>
                    <a:moveTo>
                      <a:pt x="0" y="324"/>
                    </a:moveTo>
                    <a:lnTo>
                      <a:pt x="37" y="324"/>
                    </a:lnTo>
                    <a:moveTo>
                      <a:pt x="0" y="485"/>
                    </a:moveTo>
                    <a:lnTo>
                      <a:pt x="37" y="485"/>
                    </a:lnTo>
                    <a:moveTo>
                      <a:pt x="0" y="168"/>
                    </a:moveTo>
                    <a:lnTo>
                      <a:pt x="37" y="168"/>
                    </a:lnTo>
                    <a:moveTo>
                      <a:pt x="0" y="642"/>
                    </a:moveTo>
                    <a:lnTo>
                      <a:pt x="37" y="642"/>
                    </a:lnTo>
                    <a:moveTo>
                      <a:pt x="0" y="801"/>
                    </a:moveTo>
                    <a:lnTo>
                      <a:pt x="37" y="801"/>
                    </a:lnTo>
                    <a:moveTo>
                      <a:pt x="0" y="960"/>
                    </a:moveTo>
                    <a:lnTo>
                      <a:pt x="37" y="960"/>
                    </a:lnTo>
                    <a:moveTo>
                      <a:pt x="1104" y="324"/>
                    </a:moveTo>
                    <a:lnTo>
                      <a:pt x="1104" y="286"/>
                    </a:lnTo>
                    <a:moveTo>
                      <a:pt x="2171" y="324"/>
                    </a:moveTo>
                    <a:lnTo>
                      <a:pt x="2171" y="286"/>
                    </a:lnTo>
                  </a:path>
                </a:pathLst>
              </a:cu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B7DE6E3B-A9EA-4368-9070-55B1C22D9CC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67872" y="2855913"/>
                <a:ext cx="1693863" cy="177800"/>
              </a:xfrm>
              <a:custGeom>
                <a:avLst/>
                <a:gdLst>
                  <a:gd name="T0" fmla="*/ 0 w 1067"/>
                  <a:gd name="T1" fmla="*/ 94 h 112"/>
                  <a:gd name="T2" fmla="*/ 0 w 1067"/>
                  <a:gd name="T3" fmla="*/ 36 h 112"/>
                  <a:gd name="T4" fmla="*/ 0 w 1067"/>
                  <a:gd name="T5" fmla="*/ 0 h 112"/>
                  <a:gd name="T6" fmla="*/ 1067 w 1067"/>
                  <a:gd name="T7" fmla="*/ 112 h 112"/>
                  <a:gd name="T8" fmla="*/ 1067 w 1067"/>
                  <a:gd name="T9" fmla="*/ 56 h 112"/>
                  <a:gd name="T10" fmla="*/ 1067 w 1067"/>
                  <a:gd name="T11" fmla="*/ 13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67" h="112">
                    <a:moveTo>
                      <a:pt x="0" y="94"/>
                    </a:moveTo>
                    <a:lnTo>
                      <a:pt x="0" y="36"/>
                    </a:lnTo>
                    <a:lnTo>
                      <a:pt x="0" y="0"/>
                    </a:lnTo>
                    <a:moveTo>
                      <a:pt x="1067" y="112"/>
                    </a:moveTo>
                    <a:lnTo>
                      <a:pt x="1067" y="56"/>
                    </a:lnTo>
                    <a:lnTo>
                      <a:pt x="1067" y="13"/>
                    </a:lnTo>
                  </a:path>
                </a:pathLst>
              </a:custGeom>
              <a:noFill/>
              <a:ln w="23813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9" name="Freeform 7">
                <a:extLst>
                  <a:ext uri="{FF2B5EF4-FFF2-40B4-BE49-F238E27FC236}">
                    <a16:creationId xmlns:a16="http://schemas.microsoft.com/office/drawing/2014/main" id="{41000973-9EFC-4F16-9035-580D28EEF9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4010" y="2909888"/>
                <a:ext cx="3387725" cy="95250"/>
              </a:xfrm>
              <a:custGeom>
                <a:avLst/>
                <a:gdLst>
                  <a:gd name="T0" fmla="*/ 2134 w 2134"/>
                  <a:gd name="T1" fmla="*/ 22 h 60"/>
                  <a:gd name="T2" fmla="*/ 1069 w 2134"/>
                  <a:gd name="T3" fmla="*/ 0 h 60"/>
                  <a:gd name="T4" fmla="*/ 1067 w 2134"/>
                  <a:gd name="T5" fmla="*/ 2 h 60"/>
                  <a:gd name="T6" fmla="*/ 0 w 2134"/>
                  <a:gd name="T7" fmla="*/ 6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34" h="60">
                    <a:moveTo>
                      <a:pt x="2134" y="22"/>
                    </a:moveTo>
                    <a:lnTo>
                      <a:pt x="1069" y="0"/>
                    </a:lnTo>
                    <a:lnTo>
                      <a:pt x="1067" y="2"/>
                    </a:lnTo>
                    <a:lnTo>
                      <a:pt x="0" y="60"/>
                    </a:lnTo>
                  </a:path>
                </a:pathLst>
              </a:custGeom>
              <a:noFill/>
              <a:ln w="34925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0" name="Freeform 8">
                <a:extLst>
                  <a:ext uri="{FF2B5EF4-FFF2-40B4-BE49-F238E27FC236}">
                    <a16:creationId xmlns:a16="http://schemas.microsoft.com/office/drawing/2014/main" id="{CA524B75-26AF-48B2-AB59-66DCF182EBE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64697" y="3357563"/>
                <a:ext cx="1693863" cy="422275"/>
              </a:xfrm>
              <a:custGeom>
                <a:avLst/>
                <a:gdLst>
                  <a:gd name="T0" fmla="*/ 0 w 1067"/>
                  <a:gd name="T1" fmla="*/ 83 h 266"/>
                  <a:gd name="T2" fmla="*/ 0 w 1067"/>
                  <a:gd name="T3" fmla="*/ 40 h 266"/>
                  <a:gd name="T4" fmla="*/ 0 w 1067"/>
                  <a:gd name="T5" fmla="*/ 0 h 266"/>
                  <a:gd name="T6" fmla="*/ 1067 w 1067"/>
                  <a:gd name="T7" fmla="*/ 266 h 266"/>
                  <a:gd name="T8" fmla="*/ 1067 w 1067"/>
                  <a:gd name="T9" fmla="*/ 210 h 266"/>
                  <a:gd name="T10" fmla="*/ 1067 w 1067"/>
                  <a:gd name="T11" fmla="*/ 154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67" h="266">
                    <a:moveTo>
                      <a:pt x="0" y="83"/>
                    </a:moveTo>
                    <a:lnTo>
                      <a:pt x="0" y="40"/>
                    </a:lnTo>
                    <a:lnTo>
                      <a:pt x="0" y="0"/>
                    </a:lnTo>
                    <a:moveTo>
                      <a:pt x="1067" y="266"/>
                    </a:moveTo>
                    <a:lnTo>
                      <a:pt x="1067" y="210"/>
                    </a:lnTo>
                    <a:lnTo>
                      <a:pt x="1067" y="154"/>
                    </a:lnTo>
                  </a:path>
                </a:pathLst>
              </a:custGeom>
              <a:noFill/>
              <a:ln w="23813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2" name="Freeform 10">
                <a:extLst>
                  <a:ext uri="{FF2B5EF4-FFF2-40B4-BE49-F238E27FC236}">
                    <a16:creationId xmlns:a16="http://schemas.microsoft.com/office/drawing/2014/main" id="{D35C8254-03BB-4905-A0C5-9F38E08DD0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4010" y="3005138"/>
                <a:ext cx="3384550" cy="685800"/>
              </a:xfrm>
              <a:custGeom>
                <a:avLst/>
                <a:gdLst>
                  <a:gd name="T0" fmla="*/ 2132 w 2132"/>
                  <a:gd name="T1" fmla="*/ 432 h 432"/>
                  <a:gd name="T2" fmla="*/ 1067 w 2132"/>
                  <a:gd name="T3" fmla="*/ 262 h 432"/>
                  <a:gd name="T4" fmla="*/ 1065 w 2132"/>
                  <a:gd name="T5" fmla="*/ 262 h 432"/>
                  <a:gd name="T6" fmla="*/ 0 w 2132"/>
                  <a:gd name="T7" fmla="*/ 0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32" h="432">
                    <a:moveTo>
                      <a:pt x="2132" y="432"/>
                    </a:moveTo>
                    <a:lnTo>
                      <a:pt x="1067" y="262"/>
                    </a:lnTo>
                    <a:lnTo>
                      <a:pt x="1065" y="262"/>
                    </a:lnTo>
                    <a:lnTo>
                      <a:pt x="0" y="0"/>
                    </a:lnTo>
                  </a:path>
                </a:pathLst>
              </a:custGeom>
              <a:noFill/>
              <a:ln w="34925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33" name="Line 11">
              <a:extLst>
                <a:ext uri="{FF2B5EF4-FFF2-40B4-BE49-F238E27FC236}">
                  <a16:creationId xmlns:a16="http://schemas.microsoft.com/office/drawing/2014/main" id="{906A1074-241A-49AA-9CAD-6B98EBBA30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28072" y="2276872"/>
              <a:ext cx="260350" cy="0"/>
            </a:xfrm>
            <a:prstGeom prst="line">
              <a:avLst/>
            </a:prstGeom>
            <a:noFill/>
            <a:ln w="34925" cap="rnd">
              <a:solidFill>
                <a:srgbClr val="33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34" name="Line 12">
              <a:extLst>
                <a:ext uri="{FF2B5EF4-FFF2-40B4-BE49-F238E27FC236}">
                  <a16:creationId xmlns:a16="http://schemas.microsoft.com/office/drawing/2014/main" id="{11B9926B-B619-4280-9DF3-6D9DA4847D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96035" y="2276872"/>
              <a:ext cx="263525" cy="0"/>
            </a:xfrm>
            <a:prstGeom prst="line">
              <a:avLst/>
            </a:prstGeom>
            <a:noFill/>
            <a:ln w="34925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526B30DC-0BDB-44A4-8468-8282EAE5D16E}"/>
                </a:ext>
              </a:extLst>
            </p:cNvPr>
            <p:cNvSpPr txBox="1"/>
            <p:nvPr/>
          </p:nvSpPr>
          <p:spPr>
            <a:xfrm>
              <a:off x="6666831" y="2972570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0,3</a:t>
              </a:r>
            </a:p>
          </p:txBody>
        </p:sp>
        <p:sp>
          <p:nvSpPr>
            <p:cNvPr id="68" name="ZoneTexte 67">
              <a:extLst>
                <a:ext uri="{FF2B5EF4-FFF2-40B4-BE49-F238E27FC236}">
                  <a16:creationId xmlns:a16="http://schemas.microsoft.com/office/drawing/2014/main" id="{F589FD3D-6644-47A0-9519-E303DDFA67AB}"/>
                </a:ext>
              </a:extLst>
            </p:cNvPr>
            <p:cNvSpPr txBox="1"/>
            <p:nvPr/>
          </p:nvSpPr>
          <p:spPr>
            <a:xfrm>
              <a:off x="6618710" y="3729497"/>
              <a:ext cx="4683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-1,7</a:t>
              </a:r>
            </a:p>
          </p:txBody>
        </p:sp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id="{6178407C-D25D-442C-ABBD-2D1A41336D32}"/>
                </a:ext>
              </a:extLst>
            </p:cNvPr>
            <p:cNvSpPr txBox="1"/>
            <p:nvPr/>
          </p:nvSpPr>
          <p:spPr>
            <a:xfrm>
              <a:off x="8277621" y="4062091"/>
              <a:ext cx="4700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-2,7</a:t>
              </a:r>
            </a:p>
          </p:txBody>
        </p:sp>
        <p:sp>
          <p:nvSpPr>
            <p:cNvPr id="70" name="ZoneTexte 69">
              <a:extLst>
                <a:ext uri="{FF2B5EF4-FFF2-40B4-BE49-F238E27FC236}">
                  <a16:creationId xmlns:a16="http://schemas.microsoft.com/office/drawing/2014/main" id="{8E8BDC66-370E-4D2A-9274-6150885A5714}"/>
                </a:ext>
              </a:extLst>
            </p:cNvPr>
            <p:cNvSpPr txBox="1"/>
            <p:nvPr/>
          </p:nvSpPr>
          <p:spPr>
            <a:xfrm>
              <a:off x="8366907" y="3041328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0,2</a:t>
              </a:r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id="{18625473-7728-4DE6-BD44-608FA2367B43}"/>
                </a:ext>
              </a:extLst>
            </p:cNvPr>
            <p:cNvSpPr txBox="1"/>
            <p:nvPr/>
          </p:nvSpPr>
          <p:spPr>
            <a:xfrm>
              <a:off x="5378390" y="2132856"/>
              <a:ext cx="15892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D/C/F/TAF (n = 96)</a:t>
              </a:r>
            </a:p>
          </p:txBody>
        </p:sp>
        <p:sp>
          <p:nvSpPr>
            <p:cNvPr id="72" name="ZoneTexte 71">
              <a:extLst>
                <a:ext uri="{FF2B5EF4-FFF2-40B4-BE49-F238E27FC236}">
                  <a16:creationId xmlns:a16="http://schemas.microsoft.com/office/drawing/2014/main" id="{45AF1B24-91C4-4C29-A910-C58E8E91D566}"/>
                </a:ext>
              </a:extLst>
            </p:cNvPr>
            <p:cNvSpPr txBox="1"/>
            <p:nvPr/>
          </p:nvSpPr>
          <p:spPr>
            <a:xfrm>
              <a:off x="7328577" y="2132856"/>
              <a:ext cx="170791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D/C + F/TDF (n = 85)</a:t>
              </a:r>
            </a:p>
          </p:txBody>
        </p:sp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id="{DC35D587-9139-4D36-83DF-216E893E1DC8}"/>
                </a:ext>
              </a:extLst>
            </p:cNvPr>
            <p:cNvSpPr txBox="1"/>
            <p:nvPr/>
          </p:nvSpPr>
          <p:spPr>
            <a:xfrm>
              <a:off x="5054947" y="3223205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DD996881-2632-4571-A002-E64CCF803BED}"/>
                </a:ext>
              </a:extLst>
            </p:cNvPr>
            <p:cNvSpPr txBox="1"/>
            <p:nvPr/>
          </p:nvSpPr>
          <p:spPr>
            <a:xfrm>
              <a:off x="5054947" y="296946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1</a:t>
              </a:r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id="{72A0B9D9-919D-4357-9633-C444C5C35706}"/>
                </a:ext>
              </a:extLst>
            </p:cNvPr>
            <p:cNvSpPr txBox="1"/>
            <p:nvPr/>
          </p:nvSpPr>
          <p:spPr>
            <a:xfrm>
              <a:off x="5054947" y="2715731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</a:t>
              </a: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7B327FEF-9C58-4EE9-B947-39E8E44AE393}"/>
                </a:ext>
              </a:extLst>
            </p:cNvPr>
            <p:cNvSpPr txBox="1"/>
            <p:nvPr/>
          </p:nvSpPr>
          <p:spPr>
            <a:xfrm>
              <a:off x="5003651" y="3476942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-1</a:t>
              </a: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id="{C8B56DAB-8819-49CD-A3C4-CB865A25C31E}"/>
                </a:ext>
              </a:extLst>
            </p:cNvPr>
            <p:cNvSpPr txBox="1"/>
            <p:nvPr/>
          </p:nvSpPr>
          <p:spPr>
            <a:xfrm>
              <a:off x="5003651" y="3730679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-2</a:t>
              </a: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id="{FEBA634D-A19C-4923-8276-FD310B000DB0}"/>
                </a:ext>
              </a:extLst>
            </p:cNvPr>
            <p:cNvSpPr txBox="1"/>
            <p:nvPr/>
          </p:nvSpPr>
          <p:spPr>
            <a:xfrm>
              <a:off x="5003651" y="3984416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-3</a:t>
              </a: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id="{3620343E-B4BC-4FA8-8427-D9EBF4DB109B}"/>
                </a:ext>
              </a:extLst>
            </p:cNvPr>
            <p:cNvSpPr txBox="1"/>
            <p:nvPr/>
          </p:nvSpPr>
          <p:spPr>
            <a:xfrm>
              <a:off x="5003651" y="4238152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-4</a:t>
              </a:r>
            </a:p>
          </p:txBody>
        </p:sp>
        <p:sp>
          <p:nvSpPr>
            <p:cNvPr id="82" name="TextBox 6">
              <a:extLst>
                <a:ext uri="{FF2B5EF4-FFF2-40B4-BE49-F238E27FC236}">
                  <a16:creationId xmlns:a16="http://schemas.microsoft.com/office/drawing/2014/main" id="{B8FCCA0C-FCA5-45D0-8C59-B27A3F1031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42083" y="4717779"/>
              <a:ext cx="873782" cy="255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en-US" sz="1200" b="1" i="0" u="none" strike="noStrike" kern="0" cap="none" spc="0" normalizeH="0" baseline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Semaines</a:t>
              </a:r>
              <a:endParaRPr kumimoji="0" lang="fr-FR" altLang="en-US" sz="1200" b="1" i="0" u="none" kern="0" cap="none" spc="0" normalizeH="0" baseline="3000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id="{875860BB-24E0-4420-AB58-1F27614EFA0A}"/>
                </a:ext>
              </a:extLst>
            </p:cNvPr>
            <p:cNvSpPr txBox="1"/>
            <p:nvPr/>
          </p:nvSpPr>
          <p:spPr>
            <a:xfrm>
              <a:off x="5239197" y="444308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id="{341110DF-ECD1-42BD-92EE-281D6BDD6BC7}"/>
                </a:ext>
              </a:extLst>
            </p:cNvPr>
            <p:cNvSpPr txBox="1"/>
            <p:nvPr/>
          </p:nvSpPr>
          <p:spPr>
            <a:xfrm>
              <a:off x="6891804" y="444308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24</a:t>
              </a:r>
            </a:p>
          </p:txBody>
        </p:sp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id="{F8F1FF29-479B-4A6E-B2B7-187D7BCE9B9A}"/>
                </a:ext>
              </a:extLst>
            </p:cNvPr>
            <p:cNvSpPr txBox="1"/>
            <p:nvPr/>
          </p:nvSpPr>
          <p:spPr>
            <a:xfrm>
              <a:off x="8597259" y="444308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48</a:t>
              </a:r>
            </a:p>
          </p:txBody>
        </p:sp>
      </p:grpSp>
      <p:grpSp>
        <p:nvGrpSpPr>
          <p:cNvPr id="89" name="Groupe 23">
            <a:extLst>
              <a:ext uri="{FF2B5EF4-FFF2-40B4-BE49-F238E27FC236}">
                <a16:creationId xmlns:a16="http://schemas.microsoft.com/office/drawing/2014/main" id="{94F1B2FC-E156-4D17-921B-48BD57AC0FDD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90" name="AutoShape 162">
              <a:extLst>
                <a:ext uri="{FF2B5EF4-FFF2-40B4-BE49-F238E27FC236}">
                  <a16:creationId xmlns:a16="http://schemas.microsoft.com/office/drawing/2014/main" id="{798E597A-12E2-467A-9769-53B413D65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91" name="ZoneTexte 23">
              <a:extLst>
                <a:ext uri="{FF2B5EF4-FFF2-40B4-BE49-F238E27FC236}">
                  <a16:creationId xmlns:a16="http://schemas.microsoft.com/office/drawing/2014/main" id="{41F9D335-533F-4DE1-8328-EDF065A4F7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92" name="ZoneTexte 69">
            <a:extLst>
              <a:ext uri="{FF2B5EF4-FFF2-40B4-BE49-F238E27FC236}">
                <a16:creationId xmlns:a16="http://schemas.microsoft.com/office/drawing/2014/main" id="{CF8734E6-A8B5-43DD-8EEF-2982624ED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98" name="Rectangle 34"/>
          <p:cNvSpPr>
            <a:spLocks noChangeArrowheads="1"/>
          </p:cNvSpPr>
          <p:nvPr/>
        </p:nvSpPr>
        <p:spPr bwMode="auto">
          <a:xfrm>
            <a:off x="56547" y="1261178"/>
            <a:ext cx="9073167" cy="367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ts val="2000"/>
              </a:lnSpc>
            </a:pPr>
            <a:r>
              <a:rPr lang="fr-FR" altLang="fr-FR" sz="2400" b="1">
                <a:solidFill>
                  <a:srgbClr val="CC3300"/>
                </a:solidFill>
                <a:latin typeface="Calibri"/>
                <a:cs typeface="Calibri"/>
              </a:rPr>
              <a:t>% moyen (DS) de modification de la densité minérale osseuse</a:t>
            </a:r>
          </a:p>
        </p:txBody>
      </p:sp>
      <p:sp>
        <p:nvSpPr>
          <p:cNvPr id="96" name="Rectangle 27">
            <a:extLst>
              <a:ext uri="{FF2B5EF4-FFF2-40B4-BE49-F238E27FC236}">
                <a16:creationId xmlns:a16="http://schemas.microsoft.com/office/drawing/2014/main" id="{B0F6DBCD-A23D-49B6-98BD-A65C5DDD0A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AMBER : D/C/F/TAF QD vs D/C + F/TDF QD</a:t>
            </a:r>
          </a:p>
        </p:txBody>
      </p:sp>
    </p:spTree>
    <p:extLst>
      <p:ext uri="{BB962C8B-B14F-4D97-AF65-F5344CB8AC3E}">
        <p14:creationId xmlns:p14="http://schemas.microsoft.com/office/powerpoint/2010/main" val="1609122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AutoShape 162">
            <a:extLst>
              <a:ext uri="{FF2B5EF4-FFF2-40B4-BE49-F238E27FC236}">
                <a16:creationId xmlns:a16="http://schemas.microsoft.com/office/drawing/2014/main" id="{6540CE4F-92E5-4FCF-8D98-919527E18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011" y="6570663"/>
            <a:ext cx="67989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95" name="ZoneTexte 23">
            <a:extLst>
              <a:ext uri="{FF2B5EF4-FFF2-40B4-BE49-F238E27FC236}">
                <a16:creationId xmlns:a16="http://schemas.microsoft.com/office/drawing/2014/main" id="{46F075CF-4EF6-4F03-B00D-2D71C782A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110" y="6581775"/>
            <a:ext cx="68399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AMBER</a:t>
            </a:r>
          </a:p>
        </p:txBody>
      </p:sp>
      <p:sp>
        <p:nvSpPr>
          <p:cNvPr id="96" name="ZoneTexte 69">
            <a:extLst>
              <a:ext uri="{FF2B5EF4-FFF2-40B4-BE49-F238E27FC236}">
                <a16:creationId xmlns:a16="http://schemas.microsoft.com/office/drawing/2014/main" id="{5C147A5F-323A-4DE9-BDBB-BB4D2FCC4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473E13F-7900-4F28-91B2-9D917410B740}"/>
              </a:ext>
            </a:extLst>
          </p:cNvPr>
          <p:cNvSpPr/>
          <p:nvPr/>
        </p:nvSpPr>
        <p:spPr>
          <a:xfrm flipH="1">
            <a:off x="1483849" y="1240126"/>
            <a:ext cx="53732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58775" algn="l"/>
              </a:tabLst>
              <a:defRPr sz="13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fr-FR" sz="2400" b="1" dirty="0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L</a:t>
            </a:r>
            <a:r>
              <a:rPr lang="fr-FR" sz="2400" b="1" kern="1200" dirty="0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ipides à jeun, valeur médiane</a:t>
            </a:r>
            <a:r>
              <a:rPr lang="fr-FR" sz="2400" b="1" dirty="0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(mg/dl)</a:t>
            </a:r>
            <a:endParaRPr lang="fr-FR" sz="2400" b="1" kern="1200" dirty="0">
              <a:solidFill>
                <a:srgbClr val="CC3300"/>
              </a:solidFill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F019B58B-34BA-4BA6-BF68-59BD5167290F}"/>
              </a:ext>
            </a:extLst>
          </p:cNvPr>
          <p:cNvGrpSpPr/>
          <p:nvPr/>
        </p:nvGrpSpPr>
        <p:grpSpPr>
          <a:xfrm>
            <a:off x="434546" y="1848934"/>
            <a:ext cx="8344695" cy="4455859"/>
            <a:chOff x="434546" y="1848934"/>
            <a:chExt cx="8344695" cy="4455859"/>
          </a:xfrm>
        </p:grpSpPr>
        <p:sp>
          <p:nvSpPr>
            <p:cNvPr id="5" name="Rectangle 4"/>
            <p:cNvSpPr/>
            <p:nvPr/>
          </p:nvSpPr>
          <p:spPr>
            <a:xfrm flipH="1">
              <a:off x="6699255" y="2103234"/>
              <a:ext cx="1962925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tabLst>
                  <a:tab pos="358775" algn="l"/>
                </a:tabLst>
                <a:defRPr sz="13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r>
                <a:rPr lang="en-US" sz="1600" b="1" kern="1200" dirty="0">
                  <a:solidFill>
                    <a:srgbClr val="CC3300"/>
                  </a:solidFill>
                  <a:latin typeface="+mj-lt"/>
                  <a:cs typeface="Arial" panose="020B0604020202020204" pitchFamily="34" charset="0"/>
                </a:rPr>
                <a:t>Rapport Chol total :</a:t>
              </a:r>
            </a:p>
            <a:p>
              <a:pPr algn="ctr">
                <a:tabLst>
                  <a:tab pos="358775" algn="l"/>
                </a:tabLst>
                <a:defRPr sz="1300" b="0" i="0" u="none" strike="noStrike" kern="1200" baseline="0">
                  <a:solidFill>
                    <a:prstClr val="black"/>
                  </a:solidFill>
                  <a:latin typeface="+mn-lt"/>
                  <a:ea typeface="+mn-ea"/>
                  <a:cs typeface="+mn-cs"/>
                </a:defRPr>
              </a:pPr>
              <a:r>
                <a:rPr lang="en-US" sz="1600" b="1" dirty="0">
                  <a:solidFill>
                    <a:srgbClr val="CC3300"/>
                  </a:solidFill>
                  <a:latin typeface="+mj-lt"/>
                  <a:cs typeface="Arial" panose="020B0604020202020204" pitchFamily="34" charset="0"/>
                </a:rPr>
                <a:t>HDL-</a:t>
              </a:r>
              <a:r>
                <a:rPr lang="en-US" sz="1600" b="1" dirty="0" err="1">
                  <a:solidFill>
                    <a:srgbClr val="CC3300"/>
                  </a:solidFill>
                  <a:latin typeface="+mj-lt"/>
                  <a:cs typeface="Arial" panose="020B0604020202020204" pitchFamily="34" charset="0"/>
                </a:rPr>
                <a:t>chol</a:t>
              </a:r>
              <a:endParaRPr lang="en-US" sz="1600" b="1" kern="1200" dirty="0">
                <a:solidFill>
                  <a:srgbClr val="CC3300"/>
                </a:solidFill>
                <a:latin typeface="+mj-lt"/>
                <a:cs typeface="Arial" panose="020B0604020202020204" pitchFamily="34" charset="0"/>
              </a:endParaRPr>
            </a:p>
          </p:txBody>
        </p:sp>
        <p:grpSp>
          <p:nvGrpSpPr>
            <p:cNvPr id="9" name="Grouper 8"/>
            <p:cNvGrpSpPr/>
            <p:nvPr/>
          </p:nvGrpSpPr>
          <p:grpSpPr>
            <a:xfrm>
              <a:off x="8416437" y="2717574"/>
              <a:ext cx="69657" cy="3039364"/>
              <a:chOff x="8261569" y="1801033"/>
              <a:chExt cx="64026" cy="2905502"/>
            </a:xfrm>
          </p:grpSpPr>
          <p:cxnSp>
            <p:nvCxnSpPr>
              <p:cNvPr id="10" name="Straight Connector 85"/>
              <p:cNvCxnSpPr/>
              <p:nvPr/>
            </p:nvCxnSpPr>
            <p:spPr>
              <a:xfrm>
                <a:off x="8261569" y="1801033"/>
                <a:ext cx="0" cy="2905502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89"/>
              <p:cNvCxnSpPr/>
              <p:nvPr/>
            </p:nvCxnSpPr>
            <p:spPr>
              <a:xfrm>
                <a:off x="8264234" y="2183414"/>
                <a:ext cx="61200" cy="0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90"/>
              <p:cNvCxnSpPr/>
              <p:nvPr/>
            </p:nvCxnSpPr>
            <p:spPr>
              <a:xfrm>
                <a:off x="8264276" y="2813825"/>
                <a:ext cx="61200" cy="0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91"/>
              <p:cNvCxnSpPr/>
              <p:nvPr/>
            </p:nvCxnSpPr>
            <p:spPr>
              <a:xfrm>
                <a:off x="8264289" y="3444236"/>
                <a:ext cx="61200" cy="0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92"/>
              <p:cNvCxnSpPr/>
              <p:nvPr/>
            </p:nvCxnSpPr>
            <p:spPr>
              <a:xfrm>
                <a:off x="8264312" y="4074645"/>
                <a:ext cx="61200" cy="0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67"/>
              <p:cNvCxnSpPr/>
              <p:nvPr/>
            </p:nvCxnSpPr>
            <p:spPr>
              <a:xfrm>
                <a:off x="8264395" y="4705055"/>
                <a:ext cx="61200" cy="0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30A26DCC-5647-489C-99AC-8A3634CDDF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55606" y="2442295"/>
              <a:ext cx="6047982" cy="3313113"/>
            </a:xfrm>
            <a:custGeom>
              <a:avLst/>
              <a:gdLst>
                <a:gd name="T0" fmla="*/ 4780 w 4780"/>
                <a:gd name="T1" fmla="*/ 2087 h 2087"/>
                <a:gd name="T2" fmla="*/ 53 w 4780"/>
                <a:gd name="T3" fmla="*/ 2087 h 2087"/>
                <a:gd name="T4" fmla="*/ 53 w 4780"/>
                <a:gd name="T5" fmla="*/ 0 h 2087"/>
                <a:gd name="T6" fmla="*/ 0 w 4780"/>
                <a:gd name="T7" fmla="*/ 424 h 2087"/>
                <a:gd name="T8" fmla="*/ 53 w 4780"/>
                <a:gd name="T9" fmla="*/ 424 h 2087"/>
                <a:gd name="T10" fmla="*/ 0 w 4780"/>
                <a:gd name="T11" fmla="*/ 839 h 2087"/>
                <a:gd name="T12" fmla="*/ 53 w 4780"/>
                <a:gd name="T13" fmla="*/ 839 h 2087"/>
                <a:gd name="T14" fmla="*/ 0 w 4780"/>
                <a:gd name="T15" fmla="*/ 1254 h 2087"/>
                <a:gd name="T16" fmla="*/ 53 w 4780"/>
                <a:gd name="T17" fmla="*/ 1254 h 2087"/>
                <a:gd name="T18" fmla="*/ 0 w 4780"/>
                <a:gd name="T19" fmla="*/ 1670 h 2087"/>
                <a:gd name="T20" fmla="*/ 53 w 4780"/>
                <a:gd name="T21" fmla="*/ 1670 h 2087"/>
                <a:gd name="T22" fmla="*/ 0 w 4780"/>
                <a:gd name="T23" fmla="*/ 2087 h 2087"/>
                <a:gd name="T24" fmla="*/ 53 w 4780"/>
                <a:gd name="T25" fmla="*/ 2087 h 2087"/>
                <a:gd name="T26" fmla="*/ 0 w 4780"/>
                <a:gd name="T27" fmla="*/ 6 h 2087"/>
                <a:gd name="T28" fmla="*/ 53 w 4780"/>
                <a:gd name="T29" fmla="*/ 6 h 2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780" h="2087">
                  <a:moveTo>
                    <a:pt x="4780" y="2087"/>
                  </a:moveTo>
                  <a:lnTo>
                    <a:pt x="53" y="2087"/>
                  </a:lnTo>
                  <a:lnTo>
                    <a:pt x="53" y="0"/>
                  </a:lnTo>
                  <a:moveTo>
                    <a:pt x="0" y="424"/>
                  </a:moveTo>
                  <a:lnTo>
                    <a:pt x="53" y="424"/>
                  </a:lnTo>
                  <a:moveTo>
                    <a:pt x="0" y="839"/>
                  </a:moveTo>
                  <a:lnTo>
                    <a:pt x="53" y="839"/>
                  </a:lnTo>
                  <a:moveTo>
                    <a:pt x="0" y="1254"/>
                  </a:moveTo>
                  <a:lnTo>
                    <a:pt x="53" y="1254"/>
                  </a:lnTo>
                  <a:moveTo>
                    <a:pt x="0" y="1670"/>
                  </a:moveTo>
                  <a:lnTo>
                    <a:pt x="53" y="1670"/>
                  </a:lnTo>
                  <a:moveTo>
                    <a:pt x="0" y="2087"/>
                  </a:moveTo>
                  <a:lnTo>
                    <a:pt x="53" y="2087"/>
                  </a:lnTo>
                  <a:moveTo>
                    <a:pt x="0" y="6"/>
                  </a:moveTo>
                  <a:lnTo>
                    <a:pt x="53" y="6"/>
                  </a:lnTo>
                </a:path>
              </a:pathLst>
            </a:custGeom>
            <a:noFill/>
            <a:ln w="142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27" name="Freeform 6">
              <a:extLst>
                <a:ext uri="{FF2B5EF4-FFF2-40B4-BE49-F238E27FC236}">
                  <a16:creationId xmlns:a16="http://schemas.microsoft.com/office/drawing/2014/main" id="{B29DDAAA-59A6-40BC-AB3A-AF6178E87E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8810" y="3604345"/>
              <a:ext cx="250825" cy="2151063"/>
            </a:xfrm>
            <a:custGeom>
              <a:avLst/>
              <a:gdLst>
                <a:gd name="T0" fmla="*/ 158 w 158"/>
                <a:gd name="T1" fmla="*/ 0 h 1355"/>
                <a:gd name="T2" fmla="*/ 0 w 158"/>
                <a:gd name="T3" fmla="*/ 0 h 1355"/>
                <a:gd name="T4" fmla="*/ 0 w 158"/>
                <a:gd name="T5" fmla="*/ 1355 h 1355"/>
                <a:gd name="T6" fmla="*/ 158 w 158"/>
                <a:gd name="T7" fmla="*/ 1355 h 1355"/>
                <a:gd name="T8" fmla="*/ 158 w 158"/>
                <a:gd name="T9" fmla="*/ 0 h 1355"/>
                <a:gd name="T10" fmla="*/ 158 w 158"/>
                <a:gd name="T11" fmla="*/ 0 h 1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1355">
                  <a:moveTo>
                    <a:pt x="158" y="0"/>
                  </a:moveTo>
                  <a:lnTo>
                    <a:pt x="0" y="0"/>
                  </a:lnTo>
                  <a:lnTo>
                    <a:pt x="0" y="1355"/>
                  </a:lnTo>
                  <a:lnTo>
                    <a:pt x="158" y="1355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28" name="Freeform 7">
              <a:extLst>
                <a:ext uri="{FF2B5EF4-FFF2-40B4-BE49-F238E27FC236}">
                  <a16:creationId xmlns:a16="http://schemas.microsoft.com/office/drawing/2014/main" id="{DB40D637-2724-43BB-BDB5-6EF7710D0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3447" y="3170957"/>
              <a:ext cx="254000" cy="2584450"/>
            </a:xfrm>
            <a:custGeom>
              <a:avLst/>
              <a:gdLst>
                <a:gd name="T0" fmla="*/ 160 w 160"/>
                <a:gd name="T1" fmla="*/ 0 h 1628"/>
                <a:gd name="T2" fmla="*/ 0 w 160"/>
                <a:gd name="T3" fmla="*/ 0 h 1628"/>
                <a:gd name="T4" fmla="*/ 0 w 160"/>
                <a:gd name="T5" fmla="*/ 1628 h 1628"/>
                <a:gd name="T6" fmla="*/ 160 w 160"/>
                <a:gd name="T7" fmla="*/ 1628 h 1628"/>
                <a:gd name="T8" fmla="*/ 160 w 160"/>
                <a:gd name="T9" fmla="*/ 0 h 1628"/>
                <a:gd name="T10" fmla="*/ 160 w 160"/>
                <a:gd name="T11" fmla="*/ 0 h 1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1628">
                  <a:moveTo>
                    <a:pt x="160" y="0"/>
                  </a:moveTo>
                  <a:lnTo>
                    <a:pt x="0" y="0"/>
                  </a:lnTo>
                  <a:lnTo>
                    <a:pt x="0" y="1628"/>
                  </a:lnTo>
                  <a:lnTo>
                    <a:pt x="160" y="1628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3EA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29" name="Freeform 8">
              <a:extLst>
                <a:ext uri="{FF2B5EF4-FFF2-40B4-BE49-F238E27FC236}">
                  <a16:creationId xmlns:a16="http://schemas.microsoft.com/office/drawing/2014/main" id="{ADD8114F-2FC4-43F5-A837-CCAC8F532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9672" y="3617045"/>
              <a:ext cx="250825" cy="2138363"/>
            </a:xfrm>
            <a:custGeom>
              <a:avLst/>
              <a:gdLst>
                <a:gd name="T0" fmla="*/ 158 w 158"/>
                <a:gd name="T1" fmla="*/ 0 h 1347"/>
                <a:gd name="T2" fmla="*/ 0 w 158"/>
                <a:gd name="T3" fmla="*/ 0 h 1347"/>
                <a:gd name="T4" fmla="*/ 0 w 158"/>
                <a:gd name="T5" fmla="*/ 1347 h 1347"/>
                <a:gd name="T6" fmla="*/ 158 w 158"/>
                <a:gd name="T7" fmla="*/ 1347 h 1347"/>
                <a:gd name="T8" fmla="*/ 158 w 158"/>
                <a:gd name="T9" fmla="*/ 0 h 1347"/>
                <a:gd name="T10" fmla="*/ 158 w 158"/>
                <a:gd name="T11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1347">
                  <a:moveTo>
                    <a:pt x="158" y="0"/>
                  </a:moveTo>
                  <a:lnTo>
                    <a:pt x="0" y="0"/>
                  </a:lnTo>
                  <a:lnTo>
                    <a:pt x="0" y="1347"/>
                  </a:lnTo>
                  <a:lnTo>
                    <a:pt x="158" y="1347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639859FE-EF9F-41DF-BD40-60244F875C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4310" y="3486870"/>
              <a:ext cx="254000" cy="2268538"/>
            </a:xfrm>
            <a:custGeom>
              <a:avLst/>
              <a:gdLst>
                <a:gd name="T0" fmla="*/ 160 w 160"/>
                <a:gd name="T1" fmla="*/ 0 h 1429"/>
                <a:gd name="T2" fmla="*/ 0 w 160"/>
                <a:gd name="T3" fmla="*/ 0 h 1429"/>
                <a:gd name="T4" fmla="*/ 0 w 160"/>
                <a:gd name="T5" fmla="*/ 1429 h 1429"/>
                <a:gd name="T6" fmla="*/ 160 w 160"/>
                <a:gd name="T7" fmla="*/ 1429 h 1429"/>
                <a:gd name="T8" fmla="*/ 160 w 160"/>
                <a:gd name="T9" fmla="*/ 0 h 1429"/>
                <a:gd name="T10" fmla="*/ 160 w 160"/>
                <a:gd name="T11" fmla="*/ 0 h 1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1429">
                  <a:moveTo>
                    <a:pt x="160" y="0"/>
                  </a:moveTo>
                  <a:lnTo>
                    <a:pt x="0" y="0"/>
                  </a:lnTo>
                  <a:lnTo>
                    <a:pt x="0" y="1429"/>
                  </a:lnTo>
                  <a:lnTo>
                    <a:pt x="160" y="1429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id="{2C588340-329C-48FF-90A7-51357A2F0F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2647" y="4485407"/>
              <a:ext cx="250825" cy="1270000"/>
            </a:xfrm>
            <a:custGeom>
              <a:avLst/>
              <a:gdLst>
                <a:gd name="T0" fmla="*/ 158 w 158"/>
                <a:gd name="T1" fmla="*/ 0 h 800"/>
                <a:gd name="T2" fmla="*/ 0 w 158"/>
                <a:gd name="T3" fmla="*/ 0 h 800"/>
                <a:gd name="T4" fmla="*/ 0 w 158"/>
                <a:gd name="T5" fmla="*/ 800 h 800"/>
                <a:gd name="T6" fmla="*/ 158 w 158"/>
                <a:gd name="T7" fmla="*/ 800 h 800"/>
                <a:gd name="T8" fmla="*/ 158 w 158"/>
                <a:gd name="T9" fmla="*/ 0 h 800"/>
                <a:gd name="T10" fmla="*/ 158 w 158"/>
                <a:gd name="T11" fmla="*/ 0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800">
                  <a:moveTo>
                    <a:pt x="158" y="0"/>
                  </a:moveTo>
                  <a:lnTo>
                    <a:pt x="0" y="0"/>
                  </a:lnTo>
                  <a:lnTo>
                    <a:pt x="0" y="800"/>
                  </a:lnTo>
                  <a:lnTo>
                    <a:pt x="158" y="800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A8250188-7A18-4073-B272-F4C934AAD1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97" y="4228232"/>
              <a:ext cx="255588" cy="1527175"/>
            </a:xfrm>
            <a:custGeom>
              <a:avLst/>
              <a:gdLst>
                <a:gd name="T0" fmla="*/ 161 w 161"/>
                <a:gd name="T1" fmla="*/ 0 h 962"/>
                <a:gd name="T2" fmla="*/ 0 w 161"/>
                <a:gd name="T3" fmla="*/ 0 h 962"/>
                <a:gd name="T4" fmla="*/ 0 w 161"/>
                <a:gd name="T5" fmla="*/ 962 h 962"/>
                <a:gd name="T6" fmla="*/ 161 w 161"/>
                <a:gd name="T7" fmla="*/ 962 h 962"/>
                <a:gd name="T8" fmla="*/ 161 w 161"/>
                <a:gd name="T9" fmla="*/ 0 h 962"/>
                <a:gd name="T10" fmla="*/ 161 w 161"/>
                <a:gd name="T11" fmla="*/ 0 h 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1" h="962">
                  <a:moveTo>
                    <a:pt x="161" y="0"/>
                  </a:moveTo>
                  <a:lnTo>
                    <a:pt x="0" y="0"/>
                  </a:lnTo>
                  <a:lnTo>
                    <a:pt x="0" y="962"/>
                  </a:lnTo>
                  <a:lnTo>
                    <a:pt x="161" y="962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3EA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3" name="Freeform 12">
              <a:extLst>
                <a:ext uri="{FF2B5EF4-FFF2-40B4-BE49-F238E27FC236}">
                  <a16:creationId xmlns:a16="http://schemas.microsoft.com/office/drawing/2014/main" id="{9636C306-12CA-4C4E-A61D-C88FA0314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3510" y="4469532"/>
              <a:ext cx="254000" cy="1285875"/>
            </a:xfrm>
            <a:custGeom>
              <a:avLst/>
              <a:gdLst>
                <a:gd name="T0" fmla="*/ 160 w 160"/>
                <a:gd name="T1" fmla="*/ 0 h 810"/>
                <a:gd name="T2" fmla="*/ 0 w 160"/>
                <a:gd name="T3" fmla="*/ 0 h 810"/>
                <a:gd name="T4" fmla="*/ 0 w 160"/>
                <a:gd name="T5" fmla="*/ 810 h 810"/>
                <a:gd name="T6" fmla="*/ 160 w 160"/>
                <a:gd name="T7" fmla="*/ 810 h 810"/>
                <a:gd name="T8" fmla="*/ 160 w 160"/>
                <a:gd name="T9" fmla="*/ 0 h 810"/>
                <a:gd name="T10" fmla="*/ 160 w 160"/>
                <a:gd name="T11" fmla="*/ 0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810">
                  <a:moveTo>
                    <a:pt x="160" y="0"/>
                  </a:moveTo>
                  <a:lnTo>
                    <a:pt x="0" y="0"/>
                  </a:lnTo>
                  <a:lnTo>
                    <a:pt x="0" y="810"/>
                  </a:lnTo>
                  <a:lnTo>
                    <a:pt x="160" y="810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D28C569D-EB7B-4057-9F5D-BD1E701730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9735" y="4426670"/>
              <a:ext cx="252413" cy="1328738"/>
            </a:xfrm>
            <a:custGeom>
              <a:avLst/>
              <a:gdLst>
                <a:gd name="T0" fmla="*/ 159 w 159"/>
                <a:gd name="T1" fmla="*/ 837 h 837"/>
                <a:gd name="T2" fmla="*/ 159 w 159"/>
                <a:gd name="T3" fmla="*/ 0 h 837"/>
                <a:gd name="T4" fmla="*/ 0 w 159"/>
                <a:gd name="T5" fmla="*/ 0 h 837"/>
                <a:gd name="T6" fmla="*/ 0 w 159"/>
                <a:gd name="T7" fmla="*/ 837 h 837"/>
                <a:gd name="T8" fmla="*/ 159 w 159"/>
                <a:gd name="T9" fmla="*/ 837 h 837"/>
                <a:gd name="T10" fmla="*/ 159 w 159"/>
                <a:gd name="T11" fmla="*/ 837 h 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837">
                  <a:moveTo>
                    <a:pt x="159" y="837"/>
                  </a:moveTo>
                  <a:lnTo>
                    <a:pt x="159" y="0"/>
                  </a:lnTo>
                  <a:lnTo>
                    <a:pt x="0" y="0"/>
                  </a:lnTo>
                  <a:lnTo>
                    <a:pt x="0" y="837"/>
                  </a:lnTo>
                  <a:lnTo>
                    <a:pt x="159" y="837"/>
                  </a:lnTo>
                  <a:lnTo>
                    <a:pt x="159" y="837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5" name="Freeform 14">
              <a:extLst>
                <a:ext uri="{FF2B5EF4-FFF2-40B4-BE49-F238E27FC236}">
                  <a16:creationId xmlns:a16="http://schemas.microsoft.com/office/drawing/2014/main" id="{32128E79-DF9D-4E44-971A-E90E9B31D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9185" y="5202957"/>
              <a:ext cx="250825" cy="552450"/>
            </a:xfrm>
            <a:custGeom>
              <a:avLst/>
              <a:gdLst>
                <a:gd name="T0" fmla="*/ 158 w 158"/>
                <a:gd name="T1" fmla="*/ 0 h 348"/>
                <a:gd name="T2" fmla="*/ 0 w 158"/>
                <a:gd name="T3" fmla="*/ 0 h 348"/>
                <a:gd name="T4" fmla="*/ 0 w 158"/>
                <a:gd name="T5" fmla="*/ 348 h 348"/>
                <a:gd name="T6" fmla="*/ 158 w 158"/>
                <a:gd name="T7" fmla="*/ 348 h 348"/>
                <a:gd name="T8" fmla="*/ 158 w 158"/>
                <a:gd name="T9" fmla="*/ 0 h 348"/>
                <a:gd name="T10" fmla="*/ 158 w 158"/>
                <a:gd name="T11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348">
                  <a:moveTo>
                    <a:pt x="158" y="0"/>
                  </a:moveTo>
                  <a:lnTo>
                    <a:pt x="0" y="0"/>
                  </a:lnTo>
                  <a:lnTo>
                    <a:pt x="0" y="348"/>
                  </a:lnTo>
                  <a:lnTo>
                    <a:pt x="158" y="348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54A72A07-13AC-4AEE-B475-17AC302FEC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2235" y="5131520"/>
              <a:ext cx="254000" cy="623888"/>
            </a:xfrm>
            <a:custGeom>
              <a:avLst/>
              <a:gdLst>
                <a:gd name="T0" fmla="*/ 160 w 160"/>
                <a:gd name="T1" fmla="*/ 393 h 393"/>
                <a:gd name="T2" fmla="*/ 160 w 160"/>
                <a:gd name="T3" fmla="*/ 0 h 393"/>
                <a:gd name="T4" fmla="*/ 0 w 160"/>
                <a:gd name="T5" fmla="*/ 0 h 393"/>
                <a:gd name="T6" fmla="*/ 0 w 160"/>
                <a:gd name="T7" fmla="*/ 393 h 393"/>
                <a:gd name="T8" fmla="*/ 160 w 160"/>
                <a:gd name="T9" fmla="*/ 393 h 393"/>
                <a:gd name="T10" fmla="*/ 160 w 160"/>
                <a:gd name="T11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393">
                  <a:moveTo>
                    <a:pt x="160" y="393"/>
                  </a:moveTo>
                  <a:lnTo>
                    <a:pt x="160" y="0"/>
                  </a:lnTo>
                  <a:lnTo>
                    <a:pt x="0" y="0"/>
                  </a:lnTo>
                  <a:lnTo>
                    <a:pt x="0" y="393"/>
                  </a:lnTo>
                  <a:lnTo>
                    <a:pt x="160" y="393"/>
                  </a:lnTo>
                  <a:lnTo>
                    <a:pt x="160" y="393"/>
                  </a:lnTo>
                  <a:close/>
                </a:path>
              </a:pathLst>
            </a:custGeom>
            <a:solidFill>
              <a:srgbClr val="3EA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7" name="Freeform 16">
              <a:extLst>
                <a:ext uri="{FF2B5EF4-FFF2-40B4-BE49-F238E27FC236}">
                  <a16:creationId xmlns:a16="http://schemas.microsoft.com/office/drawing/2014/main" id="{FBA8626E-70E2-4B8B-8686-D91D6DAC1B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0047" y="5199782"/>
              <a:ext cx="250825" cy="555625"/>
            </a:xfrm>
            <a:custGeom>
              <a:avLst/>
              <a:gdLst>
                <a:gd name="T0" fmla="*/ 158 w 158"/>
                <a:gd name="T1" fmla="*/ 0 h 350"/>
                <a:gd name="T2" fmla="*/ 0 w 158"/>
                <a:gd name="T3" fmla="*/ 0 h 350"/>
                <a:gd name="T4" fmla="*/ 0 w 158"/>
                <a:gd name="T5" fmla="*/ 350 h 350"/>
                <a:gd name="T6" fmla="*/ 158 w 158"/>
                <a:gd name="T7" fmla="*/ 350 h 350"/>
                <a:gd name="T8" fmla="*/ 158 w 158"/>
                <a:gd name="T9" fmla="*/ 0 h 350"/>
                <a:gd name="T10" fmla="*/ 158 w 158"/>
                <a:gd name="T11" fmla="*/ 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350">
                  <a:moveTo>
                    <a:pt x="158" y="0"/>
                  </a:moveTo>
                  <a:lnTo>
                    <a:pt x="0" y="0"/>
                  </a:lnTo>
                  <a:lnTo>
                    <a:pt x="0" y="350"/>
                  </a:lnTo>
                  <a:lnTo>
                    <a:pt x="158" y="350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F26D1414-CC13-45D8-992B-EFAE5BC91FF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3097" y="5180732"/>
              <a:ext cx="255588" cy="574675"/>
            </a:xfrm>
            <a:custGeom>
              <a:avLst/>
              <a:gdLst>
                <a:gd name="T0" fmla="*/ 161 w 161"/>
                <a:gd name="T1" fmla="*/ 0 h 362"/>
                <a:gd name="T2" fmla="*/ 0 w 161"/>
                <a:gd name="T3" fmla="*/ 0 h 362"/>
                <a:gd name="T4" fmla="*/ 0 w 161"/>
                <a:gd name="T5" fmla="*/ 362 h 362"/>
                <a:gd name="T6" fmla="*/ 161 w 161"/>
                <a:gd name="T7" fmla="*/ 362 h 362"/>
                <a:gd name="T8" fmla="*/ 161 w 161"/>
                <a:gd name="T9" fmla="*/ 0 h 362"/>
                <a:gd name="T10" fmla="*/ 161 w 161"/>
                <a:gd name="T11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1" h="362">
                  <a:moveTo>
                    <a:pt x="161" y="0"/>
                  </a:moveTo>
                  <a:lnTo>
                    <a:pt x="0" y="0"/>
                  </a:lnTo>
                  <a:lnTo>
                    <a:pt x="0" y="362"/>
                  </a:lnTo>
                  <a:lnTo>
                    <a:pt x="161" y="362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9" name="Freeform 18">
              <a:extLst>
                <a:ext uri="{FF2B5EF4-FFF2-40B4-BE49-F238E27FC236}">
                  <a16:creationId xmlns:a16="http://schemas.microsoft.com/office/drawing/2014/main" id="{DDDF0A1F-7634-4BA2-99B4-0848F6972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1435" y="4475882"/>
              <a:ext cx="252413" cy="1279525"/>
            </a:xfrm>
            <a:custGeom>
              <a:avLst/>
              <a:gdLst>
                <a:gd name="T0" fmla="*/ 159 w 159"/>
                <a:gd name="T1" fmla="*/ 806 h 806"/>
                <a:gd name="T2" fmla="*/ 159 w 159"/>
                <a:gd name="T3" fmla="*/ 0 h 806"/>
                <a:gd name="T4" fmla="*/ 0 w 159"/>
                <a:gd name="T5" fmla="*/ 0 h 806"/>
                <a:gd name="T6" fmla="*/ 0 w 159"/>
                <a:gd name="T7" fmla="*/ 806 h 806"/>
                <a:gd name="T8" fmla="*/ 159 w 159"/>
                <a:gd name="T9" fmla="*/ 806 h 806"/>
                <a:gd name="T10" fmla="*/ 159 w 159"/>
                <a:gd name="T11" fmla="*/ 806 h 8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806">
                  <a:moveTo>
                    <a:pt x="159" y="806"/>
                  </a:moveTo>
                  <a:lnTo>
                    <a:pt x="159" y="0"/>
                  </a:lnTo>
                  <a:lnTo>
                    <a:pt x="0" y="0"/>
                  </a:lnTo>
                  <a:lnTo>
                    <a:pt x="0" y="806"/>
                  </a:lnTo>
                  <a:lnTo>
                    <a:pt x="159" y="806"/>
                  </a:lnTo>
                  <a:lnTo>
                    <a:pt x="159" y="806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0" name="Freeform 19">
              <a:extLst>
                <a:ext uri="{FF2B5EF4-FFF2-40B4-BE49-F238E27FC236}">
                  <a16:creationId xmlns:a16="http://schemas.microsoft.com/office/drawing/2014/main" id="{BEB47962-0594-4F87-9BB0-45EBA4A0D5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26072" y="4136157"/>
              <a:ext cx="254000" cy="1619250"/>
            </a:xfrm>
            <a:custGeom>
              <a:avLst/>
              <a:gdLst>
                <a:gd name="T0" fmla="*/ 160 w 160"/>
                <a:gd name="T1" fmla="*/ 0 h 1020"/>
                <a:gd name="T2" fmla="*/ 0 w 160"/>
                <a:gd name="T3" fmla="*/ 0 h 1020"/>
                <a:gd name="T4" fmla="*/ 0 w 160"/>
                <a:gd name="T5" fmla="*/ 1020 h 1020"/>
                <a:gd name="T6" fmla="*/ 160 w 160"/>
                <a:gd name="T7" fmla="*/ 1020 h 1020"/>
                <a:gd name="T8" fmla="*/ 160 w 160"/>
                <a:gd name="T9" fmla="*/ 0 h 1020"/>
                <a:gd name="T10" fmla="*/ 160 w 160"/>
                <a:gd name="T11" fmla="*/ 0 h 1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1020">
                  <a:moveTo>
                    <a:pt x="160" y="0"/>
                  </a:moveTo>
                  <a:lnTo>
                    <a:pt x="0" y="0"/>
                  </a:lnTo>
                  <a:lnTo>
                    <a:pt x="0" y="1020"/>
                  </a:lnTo>
                  <a:lnTo>
                    <a:pt x="160" y="1020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3EA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1" name="Freeform 20">
              <a:extLst>
                <a:ext uri="{FF2B5EF4-FFF2-40B4-BE49-F238E27FC236}">
                  <a16:creationId xmlns:a16="http://schemas.microsoft.com/office/drawing/2014/main" id="{F60137DC-094C-4CE5-A33E-2BDCE1757E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03885" y="4501282"/>
              <a:ext cx="254000" cy="1254125"/>
            </a:xfrm>
            <a:custGeom>
              <a:avLst/>
              <a:gdLst>
                <a:gd name="T0" fmla="*/ 160 w 160"/>
                <a:gd name="T1" fmla="*/ 0 h 790"/>
                <a:gd name="T2" fmla="*/ 0 w 160"/>
                <a:gd name="T3" fmla="*/ 0 h 790"/>
                <a:gd name="T4" fmla="*/ 0 w 160"/>
                <a:gd name="T5" fmla="*/ 790 h 790"/>
                <a:gd name="T6" fmla="*/ 160 w 160"/>
                <a:gd name="T7" fmla="*/ 790 h 790"/>
                <a:gd name="T8" fmla="*/ 160 w 160"/>
                <a:gd name="T9" fmla="*/ 0 h 790"/>
                <a:gd name="T10" fmla="*/ 160 w 160"/>
                <a:gd name="T11" fmla="*/ 0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790">
                  <a:moveTo>
                    <a:pt x="160" y="0"/>
                  </a:moveTo>
                  <a:lnTo>
                    <a:pt x="0" y="0"/>
                  </a:lnTo>
                  <a:lnTo>
                    <a:pt x="0" y="790"/>
                  </a:lnTo>
                  <a:lnTo>
                    <a:pt x="160" y="790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41CE29E-12C9-420B-B073-1A582E1953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0110" y="4283795"/>
              <a:ext cx="250825" cy="1471613"/>
            </a:xfrm>
            <a:custGeom>
              <a:avLst/>
              <a:gdLst>
                <a:gd name="T0" fmla="*/ 158 w 158"/>
                <a:gd name="T1" fmla="*/ 0 h 927"/>
                <a:gd name="T2" fmla="*/ 0 w 158"/>
                <a:gd name="T3" fmla="*/ 0 h 927"/>
                <a:gd name="T4" fmla="*/ 0 w 158"/>
                <a:gd name="T5" fmla="*/ 927 h 927"/>
                <a:gd name="T6" fmla="*/ 158 w 158"/>
                <a:gd name="T7" fmla="*/ 927 h 927"/>
                <a:gd name="T8" fmla="*/ 158 w 158"/>
                <a:gd name="T9" fmla="*/ 0 h 927"/>
                <a:gd name="T10" fmla="*/ 158 w 158"/>
                <a:gd name="T11" fmla="*/ 0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927">
                  <a:moveTo>
                    <a:pt x="158" y="0"/>
                  </a:moveTo>
                  <a:lnTo>
                    <a:pt x="0" y="0"/>
                  </a:lnTo>
                  <a:lnTo>
                    <a:pt x="0" y="927"/>
                  </a:lnTo>
                  <a:lnTo>
                    <a:pt x="158" y="927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3" name="Freeform 22">
              <a:extLst>
                <a:ext uri="{FF2B5EF4-FFF2-40B4-BE49-F238E27FC236}">
                  <a16:creationId xmlns:a16="http://schemas.microsoft.com/office/drawing/2014/main" id="{4413CC5A-71A7-4281-B562-D0371A528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1622" y="3251920"/>
              <a:ext cx="252413" cy="2503488"/>
            </a:xfrm>
            <a:custGeom>
              <a:avLst/>
              <a:gdLst>
                <a:gd name="T0" fmla="*/ 159 w 159"/>
                <a:gd name="T1" fmla="*/ 0 h 1577"/>
                <a:gd name="T2" fmla="*/ 0 w 159"/>
                <a:gd name="T3" fmla="*/ 0 h 1577"/>
                <a:gd name="T4" fmla="*/ 0 w 159"/>
                <a:gd name="T5" fmla="*/ 1577 h 1577"/>
                <a:gd name="T6" fmla="*/ 159 w 159"/>
                <a:gd name="T7" fmla="*/ 1577 h 1577"/>
                <a:gd name="T8" fmla="*/ 159 w 159"/>
                <a:gd name="T9" fmla="*/ 0 h 1577"/>
                <a:gd name="T10" fmla="*/ 159 w 159"/>
                <a:gd name="T11" fmla="*/ 0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577">
                  <a:moveTo>
                    <a:pt x="159" y="0"/>
                  </a:moveTo>
                  <a:lnTo>
                    <a:pt x="0" y="0"/>
                  </a:lnTo>
                  <a:lnTo>
                    <a:pt x="0" y="1577"/>
                  </a:lnTo>
                  <a:lnTo>
                    <a:pt x="159" y="1577"/>
                  </a:lnTo>
                  <a:lnTo>
                    <a:pt x="159" y="0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4" name="Freeform 23">
              <a:extLst>
                <a:ext uri="{FF2B5EF4-FFF2-40B4-BE49-F238E27FC236}">
                  <a16:creationId xmlns:a16="http://schemas.microsoft.com/office/drawing/2014/main" id="{58C8DBA7-30EF-49AB-B1FF-993B484AE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6260" y="3115395"/>
              <a:ext cx="254000" cy="2640013"/>
            </a:xfrm>
            <a:custGeom>
              <a:avLst/>
              <a:gdLst>
                <a:gd name="T0" fmla="*/ 160 w 160"/>
                <a:gd name="T1" fmla="*/ 0 h 1663"/>
                <a:gd name="T2" fmla="*/ 0 w 160"/>
                <a:gd name="T3" fmla="*/ 0 h 1663"/>
                <a:gd name="T4" fmla="*/ 0 w 160"/>
                <a:gd name="T5" fmla="*/ 1663 h 1663"/>
                <a:gd name="T6" fmla="*/ 160 w 160"/>
                <a:gd name="T7" fmla="*/ 1663 h 1663"/>
                <a:gd name="T8" fmla="*/ 160 w 160"/>
                <a:gd name="T9" fmla="*/ 0 h 1663"/>
                <a:gd name="T10" fmla="*/ 160 w 160"/>
                <a:gd name="T11" fmla="*/ 0 h 1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1663">
                  <a:moveTo>
                    <a:pt x="160" y="0"/>
                  </a:moveTo>
                  <a:lnTo>
                    <a:pt x="0" y="0"/>
                  </a:lnTo>
                  <a:lnTo>
                    <a:pt x="0" y="1663"/>
                  </a:lnTo>
                  <a:lnTo>
                    <a:pt x="160" y="1663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3EA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5" name="Freeform 24">
              <a:extLst>
                <a:ext uri="{FF2B5EF4-FFF2-40B4-BE49-F238E27FC236}">
                  <a16:creationId xmlns:a16="http://schemas.microsoft.com/office/drawing/2014/main" id="{884EC1A1-11DD-473A-9A60-B5EDDED2D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4072" y="3251920"/>
              <a:ext cx="254000" cy="2503488"/>
            </a:xfrm>
            <a:custGeom>
              <a:avLst/>
              <a:gdLst>
                <a:gd name="T0" fmla="*/ 160 w 160"/>
                <a:gd name="T1" fmla="*/ 0 h 1577"/>
                <a:gd name="T2" fmla="*/ 0 w 160"/>
                <a:gd name="T3" fmla="*/ 0 h 1577"/>
                <a:gd name="T4" fmla="*/ 0 w 160"/>
                <a:gd name="T5" fmla="*/ 1577 h 1577"/>
                <a:gd name="T6" fmla="*/ 160 w 160"/>
                <a:gd name="T7" fmla="*/ 1577 h 1577"/>
                <a:gd name="T8" fmla="*/ 160 w 160"/>
                <a:gd name="T9" fmla="*/ 0 h 1577"/>
                <a:gd name="T10" fmla="*/ 160 w 160"/>
                <a:gd name="T11" fmla="*/ 0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1577">
                  <a:moveTo>
                    <a:pt x="160" y="0"/>
                  </a:moveTo>
                  <a:lnTo>
                    <a:pt x="0" y="0"/>
                  </a:lnTo>
                  <a:lnTo>
                    <a:pt x="0" y="1577"/>
                  </a:lnTo>
                  <a:lnTo>
                    <a:pt x="160" y="1577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6" name="Freeform 25">
              <a:extLst>
                <a:ext uri="{FF2B5EF4-FFF2-40B4-BE49-F238E27FC236}">
                  <a16:creationId xmlns:a16="http://schemas.microsoft.com/office/drawing/2014/main" id="{FD8AE06C-6247-42C5-A8A5-891076D0F6F1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0297" y="3190007"/>
              <a:ext cx="250825" cy="2565400"/>
            </a:xfrm>
            <a:custGeom>
              <a:avLst/>
              <a:gdLst>
                <a:gd name="T0" fmla="*/ 158 w 158"/>
                <a:gd name="T1" fmla="*/ 0 h 1616"/>
                <a:gd name="T2" fmla="*/ 0 w 158"/>
                <a:gd name="T3" fmla="*/ 0 h 1616"/>
                <a:gd name="T4" fmla="*/ 0 w 158"/>
                <a:gd name="T5" fmla="*/ 1616 h 1616"/>
                <a:gd name="T6" fmla="*/ 158 w 158"/>
                <a:gd name="T7" fmla="*/ 1616 h 1616"/>
                <a:gd name="T8" fmla="*/ 158 w 158"/>
                <a:gd name="T9" fmla="*/ 0 h 1616"/>
                <a:gd name="T10" fmla="*/ 158 w 158"/>
                <a:gd name="T11" fmla="*/ 0 h 1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1616">
                  <a:moveTo>
                    <a:pt x="158" y="0"/>
                  </a:moveTo>
                  <a:lnTo>
                    <a:pt x="0" y="0"/>
                  </a:lnTo>
                  <a:lnTo>
                    <a:pt x="0" y="1616"/>
                  </a:lnTo>
                  <a:lnTo>
                    <a:pt x="158" y="1616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52" name="TextBox 94">
              <a:extLst>
                <a:ext uri="{FF2B5EF4-FFF2-40B4-BE49-F238E27FC236}">
                  <a16:creationId xmlns:a16="http://schemas.microsoft.com/office/drawing/2014/main" id="{DC78CA98-0634-49C4-8AB9-BE626C9E7381}"/>
                </a:ext>
              </a:extLst>
            </p:cNvPr>
            <p:cNvSpPr txBox="1"/>
            <p:nvPr/>
          </p:nvSpPr>
          <p:spPr>
            <a:xfrm>
              <a:off x="8548505" y="3030074"/>
              <a:ext cx="23073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4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53" name="TextBox 95">
              <a:extLst>
                <a:ext uri="{FF2B5EF4-FFF2-40B4-BE49-F238E27FC236}">
                  <a16:creationId xmlns:a16="http://schemas.microsoft.com/office/drawing/2014/main" id="{9AEF497D-9218-4B28-8ADB-6C82E09AD758}"/>
                </a:ext>
              </a:extLst>
            </p:cNvPr>
            <p:cNvSpPr txBox="1"/>
            <p:nvPr/>
          </p:nvSpPr>
          <p:spPr>
            <a:xfrm>
              <a:off x="8548505" y="3685768"/>
              <a:ext cx="23073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400" dirty="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54" name="TextBox 96">
              <a:extLst>
                <a:ext uri="{FF2B5EF4-FFF2-40B4-BE49-F238E27FC236}">
                  <a16:creationId xmlns:a16="http://schemas.microsoft.com/office/drawing/2014/main" id="{2B43BA7B-BB09-4779-9A4C-E54DFDBE1430}"/>
                </a:ext>
              </a:extLst>
            </p:cNvPr>
            <p:cNvSpPr txBox="1"/>
            <p:nvPr/>
          </p:nvSpPr>
          <p:spPr>
            <a:xfrm>
              <a:off x="8548505" y="4341462"/>
              <a:ext cx="23073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400" dirty="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55" name="TextBox 97">
              <a:extLst>
                <a:ext uri="{FF2B5EF4-FFF2-40B4-BE49-F238E27FC236}">
                  <a16:creationId xmlns:a16="http://schemas.microsoft.com/office/drawing/2014/main" id="{72D5C670-9B9C-441D-B5B4-AC44E8501BC5}"/>
                </a:ext>
              </a:extLst>
            </p:cNvPr>
            <p:cNvSpPr txBox="1"/>
            <p:nvPr/>
          </p:nvSpPr>
          <p:spPr>
            <a:xfrm>
              <a:off x="8548505" y="4997156"/>
              <a:ext cx="23073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400" dirty="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56" name="TextBox 98">
              <a:extLst>
                <a:ext uri="{FF2B5EF4-FFF2-40B4-BE49-F238E27FC236}">
                  <a16:creationId xmlns:a16="http://schemas.microsoft.com/office/drawing/2014/main" id="{928DF016-AB27-4662-9EAA-9D49B4CD55FE}"/>
                </a:ext>
              </a:extLst>
            </p:cNvPr>
            <p:cNvSpPr txBox="1"/>
            <p:nvPr/>
          </p:nvSpPr>
          <p:spPr>
            <a:xfrm>
              <a:off x="8536600" y="5652851"/>
              <a:ext cx="23073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4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A5AB49D8-6235-4811-AB6F-36454B1F8C1A}"/>
                </a:ext>
              </a:extLst>
            </p:cNvPr>
            <p:cNvSpPr txBox="1"/>
            <p:nvPr/>
          </p:nvSpPr>
          <p:spPr>
            <a:xfrm>
              <a:off x="634246" y="5616175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60925338-B680-4EF4-A01E-BDAB70C8C1C0}"/>
                </a:ext>
              </a:extLst>
            </p:cNvPr>
            <p:cNvSpPr txBox="1"/>
            <p:nvPr/>
          </p:nvSpPr>
          <p:spPr>
            <a:xfrm>
              <a:off x="534396" y="4954547"/>
              <a:ext cx="3843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50</a:t>
              </a: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CE177293-AA04-4DA4-917E-CDC0DCCA51B4}"/>
                </a:ext>
              </a:extLst>
            </p:cNvPr>
            <p:cNvSpPr txBox="1"/>
            <p:nvPr/>
          </p:nvSpPr>
          <p:spPr>
            <a:xfrm>
              <a:off x="434546" y="4292918"/>
              <a:ext cx="4842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08C9633E-4256-4D49-B423-33E95915CE08}"/>
                </a:ext>
              </a:extLst>
            </p:cNvPr>
            <p:cNvSpPr txBox="1"/>
            <p:nvPr/>
          </p:nvSpPr>
          <p:spPr>
            <a:xfrm>
              <a:off x="434546" y="3631289"/>
              <a:ext cx="4842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150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F3BF4FEF-7201-41B2-BE07-7545FF18A1D9}"/>
                </a:ext>
              </a:extLst>
            </p:cNvPr>
            <p:cNvSpPr txBox="1"/>
            <p:nvPr/>
          </p:nvSpPr>
          <p:spPr>
            <a:xfrm>
              <a:off x="434546" y="2969660"/>
              <a:ext cx="4842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200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090CDC8E-2F9B-4E46-93EC-A075101D8611}"/>
                </a:ext>
              </a:extLst>
            </p:cNvPr>
            <p:cNvSpPr txBox="1"/>
            <p:nvPr/>
          </p:nvSpPr>
          <p:spPr>
            <a:xfrm>
              <a:off x="434546" y="2308031"/>
              <a:ext cx="4842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250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2F1B9276-BB38-4590-9AF4-38E934854B68}"/>
                </a:ext>
              </a:extLst>
            </p:cNvPr>
            <p:cNvSpPr txBox="1"/>
            <p:nvPr/>
          </p:nvSpPr>
          <p:spPr>
            <a:xfrm>
              <a:off x="1123114" y="5781573"/>
              <a:ext cx="11722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  <a:latin typeface="+mn-lt"/>
                </a:rPr>
                <a:t>Cholestérol</a:t>
              </a:r>
            </a:p>
            <a:p>
              <a:pPr algn="ctr"/>
              <a:r>
                <a:rPr lang="fr-FR" sz="1400" b="1">
                  <a:solidFill>
                    <a:srgbClr val="000066"/>
                  </a:solidFill>
                  <a:latin typeface="+mn-lt"/>
                </a:rPr>
                <a:t>total</a:t>
              </a:r>
            </a:p>
          </p:txBody>
        </p: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D9A0C264-579F-40C0-B214-7AE6BAAF10B7}"/>
                </a:ext>
              </a:extLst>
            </p:cNvPr>
            <p:cNvSpPr txBox="1"/>
            <p:nvPr/>
          </p:nvSpPr>
          <p:spPr>
            <a:xfrm>
              <a:off x="2852203" y="5781573"/>
              <a:ext cx="7216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>
                  <a:solidFill>
                    <a:srgbClr val="000066"/>
                  </a:solidFill>
                  <a:latin typeface="+mn-lt"/>
                </a:rPr>
                <a:t>LDL-C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23D7DD51-244D-483A-9F1A-91EBF7659601}"/>
                </a:ext>
              </a:extLst>
            </p:cNvPr>
            <p:cNvSpPr txBox="1"/>
            <p:nvPr/>
          </p:nvSpPr>
          <p:spPr>
            <a:xfrm>
              <a:off x="4338791" y="5781573"/>
              <a:ext cx="7425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>
                  <a:solidFill>
                    <a:srgbClr val="000066"/>
                  </a:solidFill>
                  <a:latin typeface="+mn-lt"/>
                </a:rPr>
                <a:t>HDL-C</a:t>
              </a: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3BE1E2DE-1930-4FEC-9F7F-41DE7106CD6A}"/>
                </a:ext>
              </a:extLst>
            </p:cNvPr>
            <p:cNvSpPr txBox="1"/>
            <p:nvPr/>
          </p:nvSpPr>
          <p:spPr>
            <a:xfrm>
              <a:off x="5566424" y="5781573"/>
              <a:ext cx="129239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  <a:latin typeface="+mn-lt"/>
                </a:rPr>
                <a:t>Triglycérides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B247886F-EDE9-430F-8C28-C6F2C8101CE5}"/>
                </a:ext>
              </a:extLst>
            </p:cNvPr>
            <p:cNvGrpSpPr/>
            <p:nvPr/>
          </p:nvGrpSpPr>
          <p:grpSpPr>
            <a:xfrm>
              <a:off x="2195736" y="1848934"/>
              <a:ext cx="4135775" cy="787978"/>
              <a:chOff x="2847877" y="1747420"/>
              <a:chExt cx="4135775" cy="787978"/>
            </a:xfrm>
          </p:grpSpPr>
          <p:sp>
            <p:nvSpPr>
              <p:cNvPr id="98" name="AutoShape 165">
                <a:extLst>
                  <a:ext uri="{FF2B5EF4-FFF2-40B4-BE49-F238E27FC236}">
                    <a16:creationId xmlns:a16="http://schemas.microsoft.com/office/drawing/2014/main" id="{FD9A91BC-B3C8-468A-BB0A-E5A3C0EEBC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7877" y="1747420"/>
                <a:ext cx="4135775" cy="78797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47" name="Freeform 26">
                <a:extLst>
                  <a:ext uri="{FF2B5EF4-FFF2-40B4-BE49-F238E27FC236}">
                    <a16:creationId xmlns:a16="http://schemas.microsoft.com/office/drawing/2014/main" id="{EC513FF2-CEA6-4C74-998C-1BD9A4AA28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6613" y="1943373"/>
                <a:ext cx="117475" cy="117475"/>
              </a:xfrm>
              <a:custGeom>
                <a:avLst/>
                <a:gdLst>
                  <a:gd name="T0" fmla="*/ 74 w 74"/>
                  <a:gd name="T1" fmla="*/ 0 h 74"/>
                  <a:gd name="T2" fmla="*/ 0 w 74"/>
                  <a:gd name="T3" fmla="*/ 0 h 74"/>
                  <a:gd name="T4" fmla="*/ 0 w 74"/>
                  <a:gd name="T5" fmla="*/ 74 h 74"/>
                  <a:gd name="T6" fmla="*/ 74 w 74"/>
                  <a:gd name="T7" fmla="*/ 74 h 74"/>
                  <a:gd name="T8" fmla="*/ 74 w 74"/>
                  <a:gd name="T9" fmla="*/ 0 h 74"/>
                  <a:gd name="T10" fmla="*/ 74 w 74"/>
                  <a:gd name="T11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4" h="74">
                    <a:moveTo>
                      <a:pt x="74" y="0"/>
                    </a:moveTo>
                    <a:lnTo>
                      <a:pt x="0" y="0"/>
                    </a:lnTo>
                    <a:lnTo>
                      <a:pt x="0" y="74"/>
                    </a:lnTo>
                    <a:lnTo>
                      <a:pt x="74" y="74"/>
                    </a:lnTo>
                    <a:lnTo>
                      <a:pt x="74" y="0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3EA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8" name="Freeform 27">
                <a:extLst>
                  <a:ext uri="{FF2B5EF4-FFF2-40B4-BE49-F238E27FC236}">
                    <a16:creationId xmlns:a16="http://schemas.microsoft.com/office/drawing/2014/main" id="{0106080A-01EE-4B97-8691-FD409D7B3C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6613" y="2276872"/>
                <a:ext cx="117475" cy="117475"/>
              </a:xfrm>
              <a:custGeom>
                <a:avLst/>
                <a:gdLst>
                  <a:gd name="T0" fmla="*/ 0 w 74"/>
                  <a:gd name="T1" fmla="*/ 0 h 74"/>
                  <a:gd name="T2" fmla="*/ 0 w 74"/>
                  <a:gd name="T3" fmla="*/ 74 h 74"/>
                  <a:gd name="T4" fmla="*/ 74 w 74"/>
                  <a:gd name="T5" fmla="*/ 74 h 74"/>
                  <a:gd name="T6" fmla="*/ 74 w 74"/>
                  <a:gd name="T7" fmla="*/ 0 h 74"/>
                  <a:gd name="T8" fmla="*/ 0 w 74"/>
                  <a:gd name="T9" fmla="*/ 0 h 74"/>
                  <a:gd name="T10" fmla="*/ 0 w 74"/>
                  <a:gd name="T11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4" h="74">
                    <a:moveTo>
                      <a:pt x="0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74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C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9" name="Freeform 28">
                <a:extLst>
                  <a:ext uri="{FF2B5EF4-FFF2-40B4-BE49-F238E27FC236}">
                    <a16:creationId xmlns:a16="http://schemas.microsoft.com/office/drawing/2014/main" id="{9834545A-259E-4C65-9EAC-37DA8FE21A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6897" y="1943373"/>
                <a:ext cx="117475" cy="117475"/>
              </a:xfrm>
              <a:custGeom>
                <a:avLst/>
                <a:gdLst>
                  <a:gd name="T0" fmla="*/ 74 w 74"/>
                  <a:gd name="T1" fmla="*/ 0 h 74"/>
                  <a:gd name="T2" fmla="*/ 0 w 74"/>
                  <a:gd name="T3" fmla="*/ 0 h 74"/>
                  <a:gd name="T4" fmla="*/ 0 w 74"/>
                  <a:gd name="T5" fmla="*/ 74 h 74"/>
                  <a:gd name="T6" fmla="*/ 74 w 74"/>
                  <a:gd name="T7" fmla="*/ 74 h 74"/>
                  <a:gd name="T8" fmla="*/ 74 w 74"/>
                  <a:gd name="T9" fmla="*/ 0 h 74"/>
                  <a:gd name="T10" fmla="*/ 74 w 74"/>
                  <a:gd name="T11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4" h="74">
                    <a:moveTo>
                      <a:pt x="74" y="0"/>
                    </a:moveTo>
                    <a:lnTo>
                      <a:pt x="0" y="0"/>
                    </a:lnTo>
                    <a:lnTo>
                      <a:pt x="0" y="74"/>
                    </a:lnTo>
                    <a:lnTo>
                      <a:pt x="74" y="74"/>
                    </a:lnTo>
                    <a:lnTo>
                      <a:pt x="74" y="0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0" name="Freeform 29">
                <a:extLst>
                  <a:ext uri="{FF2B5EF4-FFF2-40B4-BE49-F238E27FC236}">
                    <a16:creationId xmlns:a16="http://schemas.microsoft.com/office/drawing/2014/main" id="{2445292F-124A-48FD-AFBB-C278751DB0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6897" y="2276872"/>
                <a:ext cx="117475" cy="117475"/>
              </a:xfrm>
              <a:custGeom>
                <a:avLst/>
                <a:gdLst>
                  <a:gd name="T0" fmla="*/ 0 w 74"/>
                  <a:gd name="T1" fmla="*/ 0 h 74"/>
                  <a:gd name="T2" fmla="*/ 0 w 74"/>
                  <a:gd name="T3" fmla="*/ 74 h 74"/>
                  <a:gd name="T4" fmla="*/ 74 w 74"/>
                  <a:gd name="T5" fmla="*/ 74 h 74"/>
                  <a:gd name="T6" fmla="*/ 74 w 74"/>
                  <a:gd name="T7" fmla="*/ 0 h 74"/>
                  <a:gd name="T8" fmla="*/ 0 w 74"/>
                  <a:gd name="T9" fmla="*/ 0 h 74"/>
                  <a:gd name="T10" fmla="*/ 0 w 74"/>
                  <a:gd name="T11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4" h="74">
                    <a:moveTo>
                      <a:pt x="0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74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9" name="ZoneTexte 68">
                <a:extLst>
                  <a:ext uri="{FF2B5EF4-FFF2-40B4-BE49-F238E27FC236}">
                    <a16:creationId xmlns:a16="http://schemas.microsoft.com/office/drawing/2014/main" id="{701F7D82-765A-489B-BAE6-88C92C811D3D}"/>
                  </a:ext>
                </a:extLst>
              </p:cNvPr>
              <p:cNvSpPr txBox="1"/>
              <p:nvPr/>
            </p:nvSpPr>
            <p:spPr>
              <a:xfrm>
                <a:off x="3160334" y="1815803"/>
                <a:ext cx="18365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333399"/>
                    </a:solidFill>
                    <a:latin typeface="+mj-lt"/>
                  </a:rPr>
                  <a:t>D/C/F/TAF baseline</a:t>
                </a:r>
              </a:p>
            </p:txBody>
          </p:sp>
          <p:sp>
            <p:nvSpPr>
              <p:cNvPr id="70" name="ZoneTexte 69">
                <a:extLst>
                  <a:ext uri="{FF2B5EF4-FFF2-40B4-BE49-F238E27FC236}">
                    <a16:creationId xmlns:a16="http://schemas.microsoft.com/office/drawing/2014/main" id="{E522036F-6B86-4CF4-8E7F-A684B2F46019}"/>
                  </a:ext>
                </a:extLst>
              </p:cNvPr>
              <p:cNvSpPr txBox="1"/>
              <p:nvPr/>
            </p:nvSpPr>
            <p:spPr>
              <a:xfrm>
                <a:off x="3160334" y="2148265"/>
                <a:ext cx="197031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333399"/>
                    </a:solidFill>
                    <a:latin typeface="+mj-lt"/>
                  </a:rPr>
                  <a:t>D/C + F/TDF baseline </a:t>
                </a:r>
              </a:p>
            </p:txBody>
          </p:sp>
          <p:sp>
            <p:nvSpPr>
              <p:cNvPr id="71" name="ZoneTexte 70">
                <a:extLst>
                  <a:ext uri="{FF2B5EF4-FFF2-40B4-BE49-F238E27FC236}">
                    <a16:creationId xmlns:a16="http://schemas.microsoft.com/office/drawing/2014/main" id="{FDC249D0-CB9C-4078-AD75-9F8451BD05A5}"/>
                  </a:ext>
                </a:extLst>
              </p:cNvPr>
              <p:cNvSpPr txBox="1"/>
              <p:nvPr/>
            </p:nvSpPr>
            <p:spPr>
              <a:xfrm>
                <a:off x="5366754" y="1815803"/>
                <a:ext cx="143417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333399"/>
                    </a:solidFill>
                    <a:latin typeface="+mj-lt"/>
                  </a:rPr>
                  <a:t>D/C/F/TAF S48</a:t>
                </a:r>
              </a:p>
            </p:txBody>
          </p:sp>
          <p:sp>
            <p:nvSpPr>
              <p:cNvPr id="72" name="ZoneTexte 71">
                <a:extLst>
                  <a:ext uri="{FF2B5EF4-FFF2-40B4-BE49-F238E27FC236}">
                    <a16:creationId xmlns:a16="http://schemas.microsoft.com/office/drawing/2014/main" id="{9AC9611A-1549-4F69-BA1F-00C2CE805A79}"/>
                  </a:ext>
                </a:extLst>
              </p:cNvPr>
              <p:cNvSpPr txBox="1"/>
              <p:nvPr/>
            </p:nvSpPr>
            <p:spPr>
              <a:xfrm>
                <a:off x="5366754" y="2148265"/>
                <a:ext cx="156254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333399"/>
                    </a:solidFill>
                    <a:latin typeface="+mj-lt"/>
                  </a:rPr>
                  <a:t>D/C + F/TDF S48</a:t>
                </a:r>
              </a:p>
            </p:txBody>
          </p:sp>
        </p:grpSp>
        <p:sp>
          <p:nvSpPr>
            <p:cNvPr id="73" name="ZoneTexte 72">
              <a:extLst>
                <a:ext uri="{FF2B5EF4-FFF2-40B4-BE49-F238E27FC236}">
                  <a16:creationId xmlns:a16="http://schemas.microsoft.com/office/drawing/2014/main" id="{6391E48D-E1E7-44B1-87C0-7E798BA5294A}"/>
                </a:ext>
              </a:extLst>
            </p:cNvPr>
            <p:cNvSpPr txBox="1"/>
            <p:nvPr/>
          </p:nvSpPr>
          <p:spPr>
            <a:xfrm>
              <a:off x="1026199" y="3298065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163</a:t>
              </a:r>
            </a:p>
          </p:txBody>
        </p:sp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id="{F30BEC13-4292-4D5F-AB8D-A55874F776AC}"/>
                </a:ext>
              </a:extLst>
            </p:cNvPr>
            <p:cNvSpPr txBox="1"/>
            <p:nvPr/>
          </p:nvSpPr>
          <p:spPr>
            <a:xfrm>
              <a:off x="1282299" y="2852936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196</a:t>
              </a: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6FD2B709-043F-4DDA-9230-91ECE8240E9D}"/>
                </a:ext>
              </a:extLst>
            </p:cNvPr>
            <p:cNvSpPr txBox="1"/>
            <p:nvPr/>
          </p:nvSpPr>
          <p:spPr>
            <a:xfrm>
              <a:off x="1592418" y="3305230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162</a:t>
              </a:r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id="{5FF61962-38FC-4CA2-88C3-433BF0B37F45}"/>
                </a:ext>
              </a:extLst>
            </p:cNvPr>
            <p:cNvSpPr txBox="1"/>
            <p:nvPr/>
          </p:nvSpPr>
          <p:spPr>
            <a:xfrm>
              <a:off x="1895207" y="3158099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172</a:t>
              </a: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C500E9C5-9F05-426A-837B-0E83A17C5FC8}"/>
                </a:ext>
              </a:extLst>
            </p:cNvPr>
            <p:cNvSpPr txBox="1"/>
            <p:nvPr/>
          </p:nvSpPr>
          <p:spPr>
            <a:xfrm>
              <a:off x="2531263" y="4167574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96</a:t>
              </a: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id="{1899FD33-8657-4418-A2CA-95DD047BF4BD}"/>
                </a:ext>
              </a:extLst>
            </p:cNvPr>
            <p:cNvSpPr txBox="1"/>
            <p:nvPr/>
          </p:nvSpPr>
          <p:spPr>
            <a:xfrm>
              <a:off x="2793728" y="3914811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116</a:t>
              </a: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id="{1CB72283-15DA-4C8F-84E5-F54FE2280AEB}"/>
                </a:ext>
              </a:extLst>
            </p:cNvPr>
            <p:cNvSpPr txBox="1"/>
            <p:nvPr/>
          </p:nvSpPr>
          <p:spPr>
            <a:xfrm>
              <a:off x="3141450" y="4138617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97</a:t>
              </a: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id="{7BF14839-B176-427D-AE0F-C456B60FAEF5}"/>
                </a:ext>
              </a:extLst>
            </p:cNvPr>
            <p:cNvSpPr txBox="1"/>
            <p:nvPr/>
          </p:nvSpPr>
          <p:spPr>
            <a:xfrm>
              <a:off x="3381878" y="4097650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101</a:t>
              </a:r>
            </a:p>
          </p:txBody>
        </p: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id="{39E14801-0D5F-4B38-A6A8-52A24879A9AE}"/>
                </a:ext>
              </a:extLst>
            </p:cNvPr>
            <p:cNvSpPr txBox="1"/>
            <p:nvPr/>
          </p:nvSpPr>
          <p:spPr>
            <a:xfrm>
              <a:off x="4102961" y="4877072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42</a:t>
              </a: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21AF6221-D4EE-4BDE-ABEE-53085D45C406}"/>
                </a:ext>
              </a:extLst>
            </p:cNvPr>
            <p:cNvSpPr txBox="1"/>
            <p:nvPr/>
          </p:nvSpPr>
          <p:spPr>
            <a:xfrm>
              <a:off x="4333446" y="4781390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48</a:t>
              </a:r>
            </a:p>
          </p:txBody>
        </p: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id="{E050E45E-242C-4FAE-A652-B7D14BC22C9B}"/>
                </a:ext>
              </a:extLst>
            </p:cNvPr>
            <p:cNvSpPr txBox="1"/>
            <p:nvPr/>
          </p:nvSpPr>
          <p:spPr>
            <a:xfrm>
              <a:off x="4684188" y="4877072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42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640A165F-B080-4F8A-868A-6D0CAB7B2C90}"/>
                </a:ext>
              </a:extLst>
            </p:cNvPr>
            <p:cNvSpPr txBox="1"/>
            <p:nvPr/>
          </p:nvSpPr>
          <p:spPr>
            <a:xfrm>
              <a:off x="4914673" y="4868867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44</a:t>
              </a:r>
            </a:p>
          </p:txBody>
        </p:sp>
        <p:sp>
          <p:nvSpPr>
            <p:cNvPr id="85" name="ZoneTexte 84">
              <a:extLst>
                <a:ext uri="{FF2B5EF4-FFF2-40B4-BE49-F238E27FC236}">
                  <a16:creationId xmlns:a16="http://schemas.microsoft.com/office/drawing/2014/main" id="{55E2806D-FDF6-4FDF-A39B-C6206D1B54F9}"/>
                </a:ext>
              </a:extLst>
            </p:cNvPr>
            <p:cNvSpPr txBox="1"/>
            <p:nvPr/>
          </p:nvSpPr>
          <p:spPr>
            <a:xfrm>
              <a:off x="5557429" y="4156476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97</a:t>
              </a:r>
            </a:p>
          </p:txBody>
        </p:sp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id="{65373F7F-48FF-4E31-98D9-C9CDE2030190}"/>
                </a:ext>
              </a:extLst>
            </p:cNvPr>
            <p:cNvSpPr txBox="1"/>
            <p:nvPr/>
          </p:nvSpPr>
          <p:spPr>
            <a:xfrm>
              <a:off x="5776928" y="3829877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123</a:t>
              </a:r>
            </a:p>
          </p:txBody>
        </p: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id="{E3E8A92B-2612-4599-AAE5-400752078022}"/>
                </a:ext>
              </a:extLst>
            </p:cNvPr>
            <p:cNvSpPr txBox="1"/>
            <p:nvPr/>
          </p:nvSpPr>
          <p:spPr>
            <a:xfrm>
              <a:off x="6123648" y="4189257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95</a:t>
              </a:r>
            </a:p>
          </p:txBody>
        </p:sp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id="{48BDB360-DE76-4576-BCB8-3125932F6F95}"/>
                </a:ext>
              </a:extLst>
            </p:cNvPr>
            <p:cNvSpPr txBox="1"/>
            <p:nvPr/>
          </p:nvSpPr>
          <p:spPr>
            <a:xfrm>
              <a:off x="6351439" y="3965824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112</a:t>
              </a:r>
            </a:p>
          </p:txBody>
        </p:sp>
        <p:sp>
          <p:nvSpPr>
            <p:cNvPr id="89" name="ZoneTexte 88">
              <a:extLst>
                <a:ext uri="{FF2B5EF4-FFF2-40B4-BE49-F238E27FC236}">
                  <a16:creationId xmlns:a16="http://schemas.microsoft.com/office/drawing/2014/main" id="{C998B22D-FE71-4776-A8B3-C19F0B314CE0}"/>
                </a:ext>
              </a:extLst>
            </p:cNvPr>
            <p:cNvSpPr txBox="1"/>
            <p:nvPr/>
          </p:nvSpPr>
          <p:spPr>
            <a:xfrm>
              <a:off x="7025314" y="2972206"/>
              <a:ext cx="4146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3,8</a:t>
              </a:r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id="{EEDA2C53-6247-4087-981B-866A407F5EC4}"/>
                </a:ext>
              </a:extLst>
            </p:cNvPr>
            <p:cNvSpPr txBox="1"/>
            <p:nvPr/>
          </p:nvSpPr>
          <p:spPr>
            <a:xfrm>
              <a:off x="7328103" y="2852936"/>
              <a:ext cx="4146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4,0</a:t>
              </a:r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id="{255E1D46-0B21-4E3C-9017-D3F1EB0434FD}"/>
                </a:ext>
              </a:extLst>
            </p:cNvPr>
            <p:cNvSpPr txBox="1"/>
            <p:nvPr/>
          </p:nvSpPr>
          <p:spPr>
            <a:xfrm>
              <a:off x="7622401" y="2924944"/>
              <a:ext cx="4146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3,8</a:t>
              </a:r>
            </a:p>
          </p:txBody>
        </p:sp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id="{CC7EC735-AD33-48DE-97E4-D10C7F856B2E}"/>
                </a:ext>
              </a:extLst>
            </p:cNvPr>
            <p:cNvSpPr txBox="1"/>
            <p:nvPr/>
          </p:nvSpPr>
          <p:spPr>
            <a:xfrm>
              <a:off x="7876401" y="2886949"/>
              <a:ext cx="4146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3,9</a:t>
              </a:r>
            </a:p>
          </p:txBody>
        </p:sp>
        <p:sp>
          <p:nvSpPr>
            <p:cNvPr id="102" name="Line 63"/>
            <p:cNvSpPr>
              <a:spLocks noChangeShapeType="1"/>
            </p:cNvSpPr>
            <p:nvPr/>
          </p:nvSpPr>
          <p:spPr bwMode="auto">
            <a:xfrm>
              <a:off x="7019026" y="5755408"/>
              <a:ext cx="1441379" cy="0"/>
            </a:xfrm>
            <a:prstGeom prst="line">
              <a:avLst/>
            </a:prstGeom>
            <a:noFill/>
            <a:ln w="1270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400"/>
            </a:p>
          </p:txBody>
        </p:sp>
      </p:grpSp>
      <p:sp>
        <p:nvSpPr>
          <p:cNvPr id="93" name="Rectangle 27">
            <a:extLst>
              <a:ext uri="{FF2B5EF4-FFF2-40B4-BE49-F238E27FC236}">
                <a16:creationId xmlns:a16="http://schemas.microsoft.com/office/drawing/2014/main" id="{F0F8B3E8-1943-42E5-B9BD-861A1CC79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AMBER : D/C/F/TAF QD vs D/C + F/TDF QD</a:t>
            </a:r>
          </a:p>
        </p:txBody>
      </p:sp>
    </p:spTree>
    <p:extLst>
      <p:ext uri="{BB962C8B-B14F-4D97-AF65-F5344CB8AC3E}">
        <p14:creationId xmlns:p14="http://schemas.microsoft.com/office/powerpoint/2010/main" val="37534762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1735</Words>
  <Application>Microsoft Office PowerPoint</Application>
  <PresentationFormat>Affichage à l'écran (4:3)</PresentationFormat>
  <Paragraphs>417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1" baseType="lpstr">
      <vt:lpstr>ＭＳ Ｐゴシック</vt:lpstr>
      <vt:lpstr>ＭＳ Ｐゴシック</vt:lpstr>
      <vt:lpstr>SimSun</vt:lpstr>
      <vt:lpstr>Arial</vt:lpstr>
      <vt:lpstr>Calibri</vt:lpstr>
      <vt:lpstr>Cambria</vt:lpstr>
      <vt:lpstr>Times New Roman</vt:lpstr>
      <vt:lpstr>Trebuchet MS</vt:lpstr>
      <vt:lpstr>Wingdings</vt:lpstr>
      <vt:lpstr>ARV_trials_2017</vt:lpstr>
      <vt:lpstr>Comparaison des associations fixes d’INTI</vt:lpstr>
      <vt:lpstr>Etude AMBER : D/C/F/TAF QD vs D/C + F/TDF QD</vt:lpstr>
      <vt:lpstr>Etude AMBER : D/C/F/TAF QD vs D/C + F/TDF QD</vt:lpstr>
      <vt:lpstr>Etude AMBER : D/C/F/TAF QD vs D/C + F/TDF QD</vt:lpstr>
      <vt:lpstr>Etude AMBER : D/C/F/TAF QD vs D/C + F/TDF QD</vt:lpstr>
      <vt:lpstr>Etude AMBER : D/C/F/TAF QD vs D/C + F/TDF QD</vt:lpstr>
      <vt:lpstr>Etude AMBER : D/C/F/TAF QD vs D/C + F/TDF QD</vt:lpstr>
      <vt:lpstr>Etude AMBER : D/C/F/TAF QD vs D/C + F/TDF QD</vt:lpstr>
      <vt:lpstr>Etude AMBER : D/C/F/TAF QD vs D/C + F/TDF QD</vt:lpstr>
      <vt:lpstr>Etude AMBER : D/C/F/TAF QD vs D/C + F/TDF QD</vt:lpstr>
      <vt:lpstr>Etude AMBER : D/C/F/TAF QD vs D/C + F/TDF QD</vt:lpstr>
    </vt:vector>
  </TitlesOfParts>
  <Company>AEI - www.aei.fr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creator>www.arv-trial.com</dc:creator>
  <cp:lastModifiedBy>Pilar</cp:lastModifiedBy>
  <cp:revision>217</cp:revision>
  <dcterms:created xsi:type="dcterms:W3CDTF">2015-05-12T13:46:29Z</dcterms:created>
  <dcterms:modified xsi:type="dcterms:W3CDTF">2017-12-21T09:41:50Z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73C666C9-46E7-4AEC-9BAD-02C35C10517F</vt:lpwstr>
  </property>
  <property fmtid="{D5CDD505-2E9C-101B-9397-08002B2CF9AE}" pid="3" name="ArticulatePath">
    <vt:lpwstr>TAF-vs-TDF-ACTU MAi 2016</vt:lpwstr>
  </property>
</Properties>
</file>