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7" r:id="rId2"/>
    <p:sldId id="257" r:id="rId3"/>
    <p:sldId id="258" r:id="rId4"/>
    <p:sldId id="266" r:id="rId5"/>
    <p:sldId id="264" r:id="rId6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6"/>
    <a:srgbClr val="CC3300"/>
    <a:srgbClr val="DDDDDD"/>
    <a:srgbClr val="C0C0C0"/>
    <a:srgbClr val="00A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0"/>
  </p:normalViewPr>
  <p:slideViewPr>
    <p:cSldViewPr snapToObjects="1" showGuides="1">
      <p:cViewPr>
        <p:scale>
          <a:sx n="100" d="100"/>
          <a:sy n="100" d="100"/>
        </p:scale>
        <p:origin x="-1860" y="-234"/>
      </p:cViewPr>
      <p:guideLst>
        <p:guide orient="horz" pos="2160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67" d="100"/>
          <a:sy n="67" d="100"/>
        </p:scale>
        <p:origin x="2748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0FA79EA9-D641-426E-8D59-90A1C67889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54B5C1F5-B0C5-4A29-B061-6B48606FFB1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451ADA4-16AD-499E-B0FB-5652EED716C0}" type="datetimeFigureOut">
              <a:rPr lang="fr-FR" altLang="fr-FR"/>
              <a:pPr>
                <a:defRPr/>
              </a:pPr>
              <a:t>11/05/2018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xmlns="" id="{AF7DB2FC-D66A-475A-A9D4-3D7BA85C75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xmlns="" id="{9BF21E34-0D19-4A73-B2B3-2D864F292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A2CC51E8-48F7-4230-AA03-093D76DA8B2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6155E28-F96C-4C7B-A96F-0FBEEDF030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B7E1AC7-31E5-43BE-A12D-D264EC68700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002925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>
              <a:ea typeface="ＭＳ Ｐゴシック"/>
              <a:cs typeface="ＭＳ Ｐゴシック"/>
            </a:endParaRPr>
          </a:p>
        </p:txBody>
      </p:sp>
      <p:sp>
        <p:nvSpPr>
          <p:cNvPr id="337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/>
          <a:lstStyle/>
          <a:p>
            <a:pPr algn="ctr" defTabSz="921750"/>
            <a:r>
              <a:rPr lang="fr-FR" alt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33796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/>
          <a:lstStyle/>
          <a:p>
            <a:pPr algn="r" defTabSz="849944"/>
            <a:fld id="{E5EBBB9E-B9EC-4454-B399-EAA6DC6E3A6A}" type="slidenum">
              <a:rPr lang="fr-FR" altLang="fr-FR" sz="1200"/>
              <a:pPr algn="r" defTabSz="849944"/>
              <a:t>1</a:t>
            </a:fld>
            <a:endParaRPr lang="fr-FR" altLang="fr-F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72299A5B-7EBF-4A9E-9D1D-EB25328F2B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1B5EEEDF-D751-45D5-A671-695EDA159F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6148" name="Rectangle 8">
            <a:extLst>
              <a:ext uri="{FF2B5EF4-FFF2-40B4-BE49-F238E27FC236}">
                <a16:creationId xmlns:a16="http://schemas.microsoft.com/office/drawing/2014/main" xmlns="" id="{E478FBBB-BD95-44BF-AAD3-798ECD5689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6149" name="Rectangle 7">
            <a:extLst>
              <a:ext uri="{FF2B5EF4-FFF2-40B4-BE49-F238E27FC236}">
                <a16:creationId xmlns:a16="http://schemas.microsoft.com/office/drawing/2014/main" xmlns="" id="{61B37537-15E4-46BD-BBD2-CC68E1DB427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42BD514-7C73-4791-90FA-B916B3BAB883}" type="slidenum">
              <a:rPr lang="fr-FR" altLang="fr-FR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fr-FR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8A0E4ABF-F0DF-4C61-8FBE-30925820DF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E310FE47-0179-42DF-A6CE-988A9C44B0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8196" name="Rectangle 8">
            <a:extLst>
              <a:ext uri="{FF2B5EF4-FFF2-40B4-BE49-F238E27FC236}">
                <a16:creationId xmlns:a16="http://schemas.microsoft.com/office/drawing/2014/main" xmlns="" id="{49A587F1-0CCC-4E62-BD78-7B394AA4451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8197" name="Rectangle 7">
            <a:extLst>
              <a:ext uri="{FF2B5EF4-FFF2-40B4-BE49-F238E27FC236}">
                <a16:creationId xmlns:a16="http://schemas.microsoft.com/office/drawing/2014/main" xmlns="" id="{522AE9CC-FF01-4AC0-B9C5-62C7920DCBC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811146-ED9E-415F-ADBE-929B1168B04D}" type="slidenum">
              <a:rPr lang="fr-FR" altLang="fr-FR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3F7A00B7-508F-463D-8D1D-29A708BB32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1C512146-DB1D-4E69-A380-5A2B25157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0244" name="Rectangle 8">
            <a:extLst>
              <a:ext uri="{FF2B5EF4-FFF2-40B4-BE49-F238E27FC236}">
                <a16:creationId xmlns:a16="http://schemas.microsoft.com/office/drawing/2014/main" xmlns="" id="{89698479-A92D-4C9B-99C0-5679F7A26A8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0245" name="Rectangle 7">
            <a:extLst>
              <a:ext uri="{FF2B5EF4-FFF2-40B4-BE49-F238E27FC236}">
                <a16:creationId xmlns:a16="http://schemas.microsoft.com/office/drawing/2014/main" xmlns="" id="{BB9A6491-3F5F-4883-B8C8-44EC2D4B79F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E904490-6FF0-46EE-AED1-0AF5AAAE5077}" type="slidenum">
              <a:rPr lang="fr-FR" altLang="fr-FR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fr-FR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78F55919-4E5D-4723-A718-FE912895B2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3CDAD39C-A4EC-4444-A4CF-807B141FB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2292" name="Rectangle 8">
            <a:extLst>
              <a:ext uri="{FF2B5EF4-FFF2-40B4-BE49-F238E27FC236}">
                <a16:creationId xmlns:a16="http://schemas.microsoft.com/office/drawing/2014/main" xmlns="" id="{5569D3CB-FAFB-4C69-BD67-3DF9EAC1665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2293" name="Rectangle 7">
            <a:extLst>
              <a:ext uri="{FF2B5EF4-FFF2-40B4-BE49-F238E27FC236}">
                <a16:creationId xmlns:a16="http://schemas.microsoft.com/office/drawing/2014/main" xmlns="" id="{8F4DE669-EE8F-412B-974D-7D6A4B3B05E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8509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EBF515D-BAAE-4D12-8767-C8A3163BE1BC}" type="slidenum">
              <a:rPr lang="fr-FR" altLang="fr-FR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fr-FR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51379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1900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15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0D94B4B6-84AC-42AE-999B-3F5A6E429B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7274867-3BCC-4BF7-B6CD-8F1F5AD4CC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MS PGothic" panose="020B0600070205080204" pitchFamily="34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anose="05000000000000000000" pitchFamily="2" charset="2"/>
        <a:buChar char="§"/>
        <a:defRPr sz="2000">
          <a:solidFill>
            <a:srgbClr val="CC3300"/>
          </a:solidFill>
          <a:latin typeface="+mn-lt"/>
          <a:ea typeface="MS PGothic" panose="020B0600070205080204" pitchFamily="34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MS PGothic" panose="020B0600070205080204" pitchFamily="3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MS PGothic" panose="020B0600070205080204" pitchFamily="3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MS PGothic" panose="020B0600070205080204" pitchFamily="3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MS PGothic" panose="020B0600070205080204" pitchFamily="3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>
                <a:ea typeface="ＭＳ Ｐゴシック"/>
                <a:cs typeface="ＭＳ Ｐゴシック"/>
              </a:rPr>
              <a:t>Comparaison des IP vs IP</a:t>
            </a:r>
          </a:p>
        </p:txBody>
      </p:sp>
      <p:sp>
        <p:nvSpPr>
          <p:cNvPr id="32770" name="Espace réservé du contenu 4"/>
          <p:cNvSpPr>
            <a:spLocks/>
          </p:cNvSpPr>
          <p:nvPr/>
        </p:nvSpPr>
        <p:spPr bwMode="auto">
          <a:xfrm>
            <a:off x="50800" y="1219200"/>
            <a:ext cx="8481640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defTabSz="2286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ATV vs ATV/r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089</a:t>
            </a:r>
          </a:p>
          <a:p>
            <a:pPr marL="342900" lvl="1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LPV/r mono vs LPV/r +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ZDV/3TC	MONARK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defTabSz="2286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LPV/r QD vs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34" charset="0"/>
              </a:rPr>
              <a:t>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34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34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34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34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34" charset="0"/>
              </a:rPr>
              <a:t>	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34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34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34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34" charset="0"/>
              </a:rPr>
              <a:t>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34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A5073</a:t>
            </a:r>
            <a:endParaRPr lang="en-GB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LPV/r + 3TC vs LPV/r + 2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INTI	GARDEL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ATV/r vs FPV/r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	ALERT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vs DRV/r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ATADAR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FPV/r vs LPV/r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SQV/r vs LPV/r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GEMINI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ATV/r vs LPV/r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CASTLE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5114925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DRV/r vs LPV/r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ARTEMIS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defTabSz="914400">
              <a:lnSpc>
                <a:spcPct val="90000"/>
              </a:lnSpc>
              <a:spcBef>
                <a:spcPts val="600"/>
              </a:spcBef>
              <a:buClr>
                <a:srgbClr val="CC3300"/>
              </a:buClr>
              <a:buFont typeface="Wingdings" charset="0"/>
              <a:buChar char="§"/>
              <a:tabLst>
                <a:tab pos="3683000" algn="l"/>
                <a:tab pos="5114925" algn="l"/>
              </a:tabLst>
              <a:defRPr/>
            </a:pPr>
            <a:r>
              <a:rPr lang="en-US" sz="2600" b="1" dirty="0">
                <a:solidFill>
                  <a:srgbClr val="CC3300"/>
                </a:solidFill>
                <a:latin typeface="Calibri" charset="0"/>
                <a:ea typeface="ＭＳ Ｐゴシック" charset="0"/>
                <a:cs typeface="ＭＳ Ｐゴシック" charset="0"/>
              </a:rPr>
              <a:t>DRV/r + 3TC vs DRV/r + </a:t>
            </a:r>
            <a:r>
              <a:rPr lang="en-US" sz="2600" b="1" dirty="0" smtClean="0">
                <a:solidFill>
                  <a:srgbClr val="CC3300"/>
                </a:solidFill>
                <a:latin typeface="Calibri" charset="0"/>
                <a:ea typeface="ＭＳ Ｐゴシック" charset="0"/>
                <a:cs typeface="ＭＳ Ｐゴシック" charset="0"/>
              </a:rPr>
              <a:t>3TC/TDF	</a:t>
            </a:r>
            <a:r>
              <a:rPr lang="en-US" sz="2600" b="1" dirty="0" smtClean="0">
                <a:solidFill>
                  <a:srgbClr val="000066"/>
                </a:solidFill>
                <a:latin typeface="Calibri" charset="0"/>
                <a:ea typeface="ＭＳ Ｐゴシック" charset="0"/>
                <a:cs typeface="ＭＳ Ｐゴシック" charset="0"/>
              </a:rPr>
              <a:t>ANDES</a:t>
            </a:r>
            <a:endParaRPr lang="en-US" sz="2600" b="1" dirty="0">
              <a:solidFill>
                <a:srgbClr val="000066"/>
              </a:solidFill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endParaRPr lang="en-US" altLang="fr-FR" sz="2600" b="1" i="0" dirty="0">
              <a:solidFill>
                <a:srgbClr val="0000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559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69">
            <a:extLst>
              <a:ext uri="{FF2B5EF4-FFF2-40B4-BE49-F238E27FC236}">
                <a16:creationId xmlns:a16="http://schemas.microsoft.com/office/drawing/2014/main" xmlns="" id="{4B3FF33B-8EAC-45FA-BDE7-005AAF0D6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338" y="6553200"/>
            <a:ext cx="46370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>
                <a:solidFill>
                  <a:srgbClr val="CC0000"/>
                </a:solidFill>
              </a:rPr>
              <a:t>Figueroa MI, CROI 2018, Abs. 489</a:t>
            </a:r>
          </a:p>
        </p:txBody>
      </p:sp>
      <p:grpSp>
        <p:nvGrpSpPr>
          <p:cNvPr id="5123" name="Grouper 27">
            <a:extLst>
              <a:ext uri="{FF2B5EF4-FFF2-40B4-BE49-F238E27FC236}">
                <a16:creationId xmlns:a16="http://schemas.microsoft.com/office/drawing/2014/main" xmlns="" id="{0E98CDAE-2A74-4337-8A84-3630045420DE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803275" cy="287337"/>
            <a:chOff x="0" y="6570663"/>
            <a:chExt cx="802800" cy="287337"/>
          </a:xfrm>
        </p:grpSpPr>
        <p:sp>
          <p:nvSpPr>
            <p:cNvPr id="5149" name="AutoShape 162">
              <a:extLst>
                <a:ext uri="{FF2B5EF4-FFF2-40B4-BE49-F238E27FC236}">
                  <a16:creationId xmlns:a16="http://schemas.microsoft.com/office/drawing/2014/main" xmlns="" id="{6F421321-01A6-4FB2-A29B-0689F127C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0" name="ZoneTexte 23">
              <a:extLst>
                <a:ext uri="{FF2B5EF4-FFF2-40B4-BE49-F238E27FC236}">
                  <a16:creationId xmlns:a16="http://schemas.microsoft.com/office/drawing/2014/main" xmlns="" id="{F76C7831-BDAF-42F7-9084-7CC6DED640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ANDES</a:t>
              </a:r>
            </a:p>
          </p:txBody>
        </p:sp>
      </p:grp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xmlns="" id="{AB97F36F-CEB1-4575-8259-B7513FE61E9C}"/>
              </a:ext>
            </a:extLst>
          </p:cNvPr>
          <p:cNvSpPr txBox="1">
            <a:spLocks/>
          </p:cNvSpPr>
          <p:nvPr/>
        </p:nvSpPr>
        <p:spPr bwMode="auto">
          <a:xfrm>
            <a:off x="52388" y="1125538"/>
            <a:ext cx="34528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5125" name="Connecteur droit 66">
            <a:extLst>
              <a:ext uri="{FF2B5EF4-FFF2-40B4-BE49-F238E27FC236}">
                <a16:creationId xmlns:a16="http://schemas.microsoft.com/office/drawing/2014/main" xmlns="" id="{0D5D07F7-0D35-423E-9ED8-3E024B92674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536032" y="2914452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4502" name="Espace réservé du contenu 2">
            <a:extLst>
              <a:ext uri="{FF2B5EF4-FFF2-40B4-BE49-F238E27FC236}">
                <a16:creationId xmlns:a16="http://schemas.microsoft.com/office/drawing/2014/main" xmlns="" id="{F2CB0A50-C226-4C7F-83F4-4A1001BFE2E8}"/>
              </a:ext>
            </a:extLst>
          </p:cNvPr>
          <p:cNvSpPr>
            <a:spLocks/>
          </p:cNvSpPr>
          <p:nvPr/>
        </p:nvSpPr>
        <p:spPr bwMode="auto">
          <a:xfrm>
            <a:off x="34925" y="5301208"/>
            <a:ext cx="8963025" cy="118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28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Arial" pitchFamily="-1" charset="0"/>
              <a:buChar char="–"/>
              <a:defRPr/>
            </a:pPr>
            <a:r>
              <a:rPr lang="fr-FR" dirty="0">
                <a:solidFill>
                  <a:srgbClr val="000066"/>
                </a:solidFill>
                <a:latin typeface="+mn-lt"/>
                <a:ea typeface="ＭＳ Ｐゴシック" pitchFamily="-1" charset="-128"/>
                <a:cs typeface="ＭＳ Ｐゴシック" pitchFamily="-1" charset="-128"/>
              </a:rPr>
              <a:t>Non infériorité de DRV/r + 3TC à S48 : % ARN VIH &lt; 50 c/ml en ITT L, analyse snapshot</a:t>
            </a:r>
            <a:endParaRPr lang="fr-FR" b="1" dirty="0">
              <a:solidFill>
                <a:srgbClr val="000066"/>
              </a:solidFill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>
            <a:extLst>
              <a:ext uri="{FF2B5EF4-FFF2-40B4-BE49-F238E27FC236}">
                <a16:creationId xmlns:a16="http://schemas.microsoft.com/office/drawing/2014/main" xmlns="" id="{6E1E443D-54A8-42A5-BAFD-AF1C783D1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446096"/>
              </p:ext>
            </p:extLst>
          </p:nvPr>
        </p:nvGraphicFramePr>
        <p:xfrm>
          <a:off x="3709988" y="2750146"/>
          <a:ext cx="4276725" cy="755650"/>
        </p:xfrm>
        <a:graphic>
          <a:graphicData uri="http://schemas.openxmlformats.org/drawingml/2006/table">
            <a:tbl>
              <a:tblPr/>
              <a:tblGrid>
                <a:gridCol w="4276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800/100 mg + 3TC 300 mg QD</a:t>
                      </a:r>
                    </a:p>
                  </a:txBody>
                  <a:tcPr marL="91417" marR="9141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>
            <a:extLst>
              <a:ext uri="{FF2B5EF4-FFF2-40B4-BE49-F238E27FC236}">
                <a16:creationId xmlns:a16="http://schemas.microsoft.com/office/drawing/2014/main" xmlns="" id="{14793B78-59BA-4897-9D27-49BC616A3F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95662"/>
              </p:ext>
            </p:extLst>
          </p:nvPr>
        </p:nvGraphicFramePr>
        <p:xfrm>
          <a:off x="3711575" y="3762971"/>
          <a:ext cx="4275138" cy="733425"/>
        </p:xfrm>
        <a:graphic>
          <a:graphicData uri="http://schemas.openxmlformats.org/drawingml/2006/table">
            <a:tbl>
              <a:tblPr/>
              <a:tblGrid>
                <a:gridCol w="42751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800/100 mg  + 3TC/TDF QD</a:t>
                      </a:r>
                    </a:p>
                  </a:txBody>
                  <a:tcPr marL="91423" marR="9142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34519" name="Oval 170">
            <a:extLst>
              <a:ext uri="{FF2B5EF4-FFF2-40B4-BE49-F238E27FC236}">
                <a16:creationId xmlns:a16="http://schemas.microsoft.com/office/drawing/2014/main" xmlns="" id="{AAFA90B5-AC57-4F02-9CE9-2E722DE2F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1700808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400" b="1" dirty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eaLnBrk="1" hangingPunct="1">
              <a:defRPr/>
            </a:pPr>
            <a:r>
              <a:rPr lang="en-GB" sz="1400" b="1" dirty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eaLnBrk="1" hangingPunct="1">
              <a:defRPr/>
            </a:pPr>
            <a:r>
              <a:rPr lang="en-GB" sz="1400" b="1" dirty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Sans </a:t>
            </a:r>
            <a:r>
              <a:rPr lang="en-GB" sz="1400" b="1" dirty="0" err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insu</a:t>
            </a:r>
            <a:endParaRPr lang="en-GB" sz="1400" b="1" dirty="0">
              <a:solidFill>
                <a:srgbClr val="000066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5140" name="AutoShape 162">
            <a:extLst>
              <a:ext uri="{FF2B5EF4-FFF2-40B4-BE49-F238E27FC236}">
                <a16:creationId xmlns:a16="http://schemas.microsoft.com/office/drawing/2014/main" xmlns="" id="{4923CB79-116B-47C1-9C3A-3F599ABF4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544" y="2591700"/>
            <a:ext cx="2183739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u="sng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18 ans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Naïfs d’ARV 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ARN VIH &gt; 1 000 c/ml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Tout CD4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Ag </a:t>
            </a:r>
            <a:r>
              <a:rPr lang="fr-FR" altLang="fr-FR" sz="16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HBs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négatif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Pas de résistance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 ARV de l’étude</a:t>
            </a:r>
          </a:p>
        </p:txBody>
      </p:sp>
      <p:sp>
        <p:nvSpPr>
          <p:cNvPr id="5141" name="ZoneTexte 71">
            <a:extLst>
              <a:ext uri="{FF2B5EF4-FFF2-40B4-BE49-F238E27FC236}">
                <a16:creationId xmlns:a16="http://schemas.microsoft.com/office/drawing/2014/main" xmlns="" id="{F7CA2E5D-6244-4E65-955E-412913C0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" y="4663443"/>
            <a:ext cx="7402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</a:rPr>
              <a:t>* Randomisation stratifiée sur ARN VIH (</a:t>
            </a:r>
            <a:r>
              <a:rPr lang="fr-FR" altLang="fr-FR" sz="1400" u="sng" dirty="0">
                <a:solidFill>
                  <a:srgbClr val="000066"/>
                </a:solidFill>
              </a:rPr>
              <a:t>&lt;</a:t>
            </a:r>
            <a:r>
              <a:rPr lang="fr-FR" altLang="fr-FR" sz="1400" dirty="0">
                <a:solidFill>
                  <a:srgbClr val="000066"/>
                </a:solidFill>
              </a:rPr>
              <a:t> ou &gt; 100 000 c/ml) à la pré-inclusion</a:t>
            </a:r>
            <a:endParaRPr lang="fr-FR" altLang="fr-FR" sz="1400" baseline="30000" dirty="0">
              <a:solidFill>
                <a:srgbClr val="000066"/>
              </a:solidFill>
            </a:endParaRPr>
          </a:p>
        </p:txBody>
      </p:sp>
      <p:sp>
        <p:nvSpPr>
          <p:cNvPr id="5142" name="Rectangle 27">
            <a:extLst>
              <a:ext uri="{FF2B5EF4-FFF2-40B4-BE49-F238E27FC236}">
                <a16:creationId xmlns:a16="http://schemas.microsoft.com/office/drawing/2014/main" xmlns="" id="{D21E91E8-691B-41E9-BD0E-5937D5DB2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altLang="fr-FR" sz="3200" dirty="0"/>
              <a:t>Etude ANDES : DRV/r + 3TC vs DRV/r + 3TC/TDF</a:t>
            </a:r>
          </a:p>
        </p:txBody>
      </p:sp>
      <p:cxnSp>
        <p:nvCxnSpPr>
          <p:cNvPr id="5143" name="AutoShape 60">
            <a:extLst>
              <a:ext uri="{FF2B5EF4-FFF2-40B4-BE49-F238E27FC236}">
                <a16:creationId xmlns:a16="http://schemas.microsoft.com/office/drawing/2014/main" xmlns="" id="{40C11D41-ECED-4221-864E-34AF7804E0FB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3709988" y="3123208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4524" name="Line 63">
            <a:extLst>
              <a:ext uri="{FF2B5EF4-FFF2-40B4-BE49-F238E27FC236}">
                <a16:creationId xmlns:a16="http://schemas.microsoft.com/office/drawing/2014/main" xmlns="" id="{2748C8DA-F085-4733-9DE4-167B0F2441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7300" y="3613746"/>
            <a:ext cx="4333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pPr algn="ctr" defTabSz="914400" eaLnBrk="1" hangingPunct="1">
              <a:defRPr/>
            </a:pPr>
            <a:endParaRPr lang="fr-FR" sz="2400" i="1">
              <a:solidFill>
                <a:srgbClr val="FFFFFF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>
            <a:extLst>
              <a:ext uri="{FF2B5EF4-FFF2-40B4-BE49-F238E27FC236}">
                <a16:creationId xmlns:a16="http://schemas.microsoft.com/office/drawing/2014/main" xmlns="" id="{20E613D8-D127-425D-8858-5374FE49F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913" y="3789958"/>
            <a:ext cx="723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rPr>
              <a:t>n = 74</a:t>
            </a:r>
          </a:p>
        </p:txBody>
      </p:sp>
      <p:sp>
        <p:nvSpPr>
          <p:cNvPr id="234526" name="Rectangle 8">
            <a:extLst>
              <a:ext uri="{FF2B5EF4-FFF2-40B4-BE49-F238E27FC236}">
                <a16:creationId xmlns:a16="http://schemas.microsoft.com/office/drawing/2014/main" xmlns="" id="{6F2514AF-0517-40C2-9262-292F80175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913" y="2796183"/>
            <a:ext cx="723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rPr>
              <a:t>n = 75</a:t>
            </a:r>
          </a:p>
        </p:txBody>
      </p:sp>
      <p:sp>
        <p:nvSpPr>
          <p:cNvPr id="28781" name="Oval 109">
            <a:extLst>
              <a:ext uri="{FF2B5EF4-FFF2-40B4-BE49-F238E27FC236}">
                <a16:creationId xmlns:a16="http://schemas.microsoft.com/office/drawing/2014/main" xmlns="" id="{66898904-A1FC-42F6-8CD7-5B631A582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177700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4" name="Line 172">
            <a:extLst>
              <a:ext uri="{FF2B5EF4-FFF2-40B4-BE49-F238E27FC236}">
                <a16:creationId xmlns:a16="http://schemas.microsoft.com/office/drawing/2014/main" xmlns="" id="{5DA1DB78-78E0-42AF-A27F-028CF6244B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713" y="2316758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 defTabSz="914400" eaLnBrk="1" hangingPunct="1">
              <a:defRPr/>
            </a:pPr>
            <a:endParaRPr lang="fr-FR" sz="2400" i="1">
              <a:solidFill>
                <a:srgbClr val="FFFFFF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5809" y="4919001"/>
            <a:ext cx="23071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sz="1400" dirty="0">
                <a:solidFill>
                  <a:srgbClr val="000066"/>
                </a:solidFill>
                <a:latin typeface="Arial"/>
                <a:cs typeface="Arial"/>
              </a:rPr>
              <a:t>DRV/r 800/100 mg</a:t>
            </a:r>
            <a:r>
              <a:rPr lang="fr-FR" sz="1400" dirty="0">
                <a:solidFill>
                  <a:srgbClr val="000066"/>
                </a:solidFill>
                <a:latin typeface="Arial"/>
                <a:cs typeface="Arial"/>
              </a:rPr>
              <a:t> en 1 </a:t>
            </a:r>
            <a:r>
              <a:rPr lang="fr-FR" sz="1400" dirty="0" err="1">
                <a:solidFill>
                  <a:srgbClr val="000066"/>
                </a:solidFill>
                <a:latin typeface="Arial"/>
                <a:cs typeface="Arial"/>
              </a:rPr>
              <a:t>cp</a:t>
            </a:r>
            <a:r>
              <a:rPr lang="mr-IN" sz="1400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endParaRPr lang="fr-FR" sz="1400" dirty="0">
              <a:solidFill>
                <a:srgbClr val="00006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>
            <a:extLst>
              <a:ext uri="{FF2B5EF4-FFF2-40B4-BE49-F238E27FC236}">
                <a16:creationId xmlns:a16="http://schemas.microsoft.com/office/drawing/2014/main" xmlns="" id="{470250C7-23C4-4F2A-B6A5-EE87E1C86E5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93887151"/>
              </p:ext>
            </p:extLst>
          </p:nvPr>
        </p:nvGraphicFramePr>
        <p:xfrm>
          <a:off x="323850" y="1852613"/>
          <a:ext cx="8353426" cy="4530723"/>
        </p:xfrm>
        <a:graphic>
          <a:graphicData uri="http://schemas.openxmlformats.org/drawingml/2006/table">
            <a:tbl>
              <a:tblPr/>
              <a:tblGrid>
                <a:gridCol w="41047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243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243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75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74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8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années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30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30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8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Femme, %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8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médiane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4,6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4,5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8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c/ml, %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22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8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419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367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89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Arrêt avant S24,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Retrait de consentement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0000" marR="90000" marT="46442" marB="4644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204" name="Rectangle 6">
            <a:extLst>
              <a:ext uri="{FF2B5EF4-FFF2-40B4-BE49-F238E27FC236}">
                <a16:creationId xmlns:a16="http://schemas.microsoft.com/office/drawing/2014/main" xmlns="" id="{E7D1797C-3E02-4028-98F9-B10088B90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333500"/>
            <a:ext cx="7162800" cy="331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buClrTx/>
              <a:buFontTx/>
              <a:buNone/>
            </a:pPr>
            <a:r>
              <a:rPr lang="fr-FR" altLang="fr-FR" sz="2800" b="1" dirty="0">
                <a:latin typeface="Calibri" panose="020F0502020204030204" pitchFamily="34" charset="0"/>
              </a:rPr>
              <a:t>Caractéristiques à l’inclusion et devenir</a:t>
            </a:r>
          </a:p>
        </p:txBody>
      </p:sp>
      <p:sp>
        <p:nvSpPr>
          <p:cNvPr id="7205" name="ZoneTexte 69">
            <a:extLst>
              <a:ext uri="{FF2B5EF4-FFF2-40B4-BE49-F238E27FC236}">
                <a16:creationId xmlns:a16="http://schemas.microsoft.com/office/drawing/2014/main" xmlns="" id="{BAFB29B9-4212-4179-97DB-C2E7103DC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338" y="6553200"/>
            <a:ext cx="46370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>
                <a:solidFill>
                  <a:srgbClr val="CC0000"/>
                </a:solidFill>
              </a:rPr>
              <a:t>Figueroa MI, CROI 2018, Abs. 489</a:t>
            </a:r>
          </a:p>
        </p:txBody>
      </p:sp>
      <p:grpSp>
        <p:nvGrpSpPr>
          <p:cNvPr id="7206" name="Grouper 27">
            <a:extLst>
              <a:ext uri="{FF2B5EF4-FFF2-40B4-BE49-F238E27FC236}">
                <a16:creationId xmlns:a16="http://schemas.microsoft.com/office/drawing/2014/main" xmlns="" id="{FD94A1EC-2EC4-4944-8C30-BD812A275263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803275" cy="287337"/>
            <a:chOff x="0" y="6570663"/>
            <a:chExt cx="802800" cy="287337"/>
          </a:xfrm>
        </p:grpSpPr>
        <p:sp>
          <p:nvSpPr>
            <p:cNvPr id="7208" name="AutoShape 162">
              <a:extLst>
                <a:ext uri="{FF2B5EF4-FFF2-40B4-BE49-F238E27FC236}">
                  <a16:creationId xmlns:a16="http://schemas.microsoft.com/office/drawing/2014/main" xmlns="" id="{01E72836-1CBF-420C-B03B-161276909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09" name="ZoneTexte 23">
              <a:extLst>
                <a:ext uri="{FF2B5EF4-FFF2-40B4-BE49-F238E27FC236}">
                  <a16:creationId xmlns:a16="http://schemas.microsoft.com/office/drawing/2014/main" xmlns="" id="{E904B764-6962-41D6-BA00-217FBEDAD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ANDES</a:t>
              </a:r>
            </a:p>
          </p:txBody>
        </p:sp>
      </p:grpSp>
      <p:sp>
        <p:nvSpPr>
          <p:cNvPr id="8" name="Rectangle 27">
            <a:extLst>
              <a:ext uri="{FF2B5EF4-FFF2-40B4-BE49-F238E27FC236}">
                <a16:creationId xmlns:a16="http://schemas.microsoft.com/office/drawing/2014/main" xmlns="" id="{D21E91E8-691B-41E9-BD0E-5937D5DB2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altLang="fr-FR" sz="3200" dirty="0"/>
              <a:t>Etude ANDES : DRV/r + 3TC vs DRV/r + 3TC/TDF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>
            <a:extLst>
              <a:ext uri="{FF2B5EF4-FFF2-40B4-BE49-F238E27FC236}">
                <a16:creationId xmlns:a16="http://schemas.microsoft.com/office/drawing/2014/main" xmlns="" id="{0CB9614D-E97A-45B1-BE29-56B02074D64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94336935"/>
              </p:ext>
            </p:extLst>
          </p:nvPr>
        </p:nvGraphicFramePr>
        <p:xfrm>
          <a:off x="395288" y="1628775"/>
          <a:ext cx="8569325" cy="1943898"/>
        </p:xfrm>
        <a:graphic>
          <a:graphicData uri="http://schemas.openxmlformats.org/drawingml/2006/table">
            <a:tbl>
              <a:tblPr/>
              <a:tblGrid>
                <a:gridCol w="32406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762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762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762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26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75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74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23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&lt; 50 c/ml, %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93 %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94 %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Différence : - 1,0 %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(IC 95 % : - 7,5 à 5,6)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2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&lt; 50 c/ml chez les patients avec ARN VIH à l’inclusion &gt; 100 000 c/ml, %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91 %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92 %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2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Augmentation médiane CD4/mm</a:t>
                      </a:r>
                      <a:r>
                        <a:rPr kumimoji="0" lang="fr-FR" sz="12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246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200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 = 0,20</a:t>
                      </a:r>
                    </a:p>
                  </a:txBody>
                  <a:tcPr marL="90001" marR="90001" marT="46288" marB="462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9245" name="Rectangle 6">
            <a:extLst>
              <a:ext uri="{FF2B5EF4-FFF2-40B4-BE49-F238E27FC236}">
                <a16:creationId xmlns:a16="http://schemas.microsoft.com/office/drawing/2014/main" xmlns="" id="{1C796BD3-9700-410D-91D9-94F3179E0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314450"/>
            <a:ext cx="7162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buClrTx/>
              <a:buFontTx/>
              <a:buNone/>
            </a:pPr>
            <a:r>
              <a:rPr lang="fr-FR" altLang="fr-FR" sz="2400" b="1">
                <a:latin typeface="Calibri" panose="020F0502020204030204" pitchFamily="34" charset="0"/>
              </a:rPr>
              <a:t>Résultats : efficacité à S48</a:t>
            </a:r>
          </a:p>
        </p:txBody>
      </p:sp>
      <p:graphicFrame>
        <p:nvGraphicFramePr>
          <p:cNvPr id="4" name="Group 77">
            <a:extLst>
              <a:ext uri="{FF2B5EF4-FFF2-40B4-BE49-F238E27FC236}">
                <a16:creationId xmlns:a16="http://schemas.microsoft.com/office/drawing/2014/main" xmlns="" id="{7C0D8C2C-8AB5-48C3-9D10-80D2EAB7DD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215030"/>
              </p:ext>
            </p:extLst>
          </p:nvPr>
        </p:nvGraphicFramePr>
        <p:xfrm>
          <a:off x="395287" y="4025461"/>
          <a:ext cx="8569325" cy="2192860"/>
        </p:xfrm>
        <a:graphic>
          <a:graphicData uri="http://schemas.openxmlformats.org/drawingml/2006/table">
            <a:tbl>
              <a:tblPr/>
              <a:tblGrid>
                <a:gridCol w="44647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88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62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8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75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74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Evénements indésirables grade 2-4 possiblement </a:t>
                      </a:r>
                      <a:b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ou probablement liés au traitement, n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7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Evénements indésirables gastro-intestinaux, %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7 %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7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Eruption, %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8 %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7 %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2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Augmentation cholestérol total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Augmentation LDL-cholestérol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Augmentation triglycérides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25 %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4 % (p = 0,01)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6 % (ns)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 (ns)</a:t>
                      </a:r>
                    </a:p>
                  </a:txBody>
                  <a:tcPr marL="90001" marR="90001" marT="46303" marB="4630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272" name="Rectangle 6">
            <a:extLst>
              <a:ext uri="{FF2B5EF4-FFF2-40B4-BE49-F238E27FC236}">
                <a16:creationId xmlns:a16="http://schemas.microsoft.com/office/drawing/2014/main" xmlns="" id="{CD640EA2-088A-4875-94BC-FAD95C593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3717032"/>
            <a:ext cx="7162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buClrTx/>
              <a:buFontTx/>
              <a:buNone/>
            </a:pPr>
            <a:r>
              <a:rPr lang="fr-FR" altLang="fr-FR" sz="2400" b="1">
                <a:latin typeface="Calibri" panose="020F0502020204030204" pitchFamily="34" charset="0"/>
              </a:rPr>
              <a:t>Résultats : tolérance à S48</a:t>
            </a:r>
          </a:p>
        </p:txBody>
      </p:sp>
      <p:sp>
        <p:nvSpPr>
          <p:cNvPr id="9273" name="ZoneTexte 1">
            <a:extLst>
              <a:ext uri="{FF2B5EF4-FFF2-40B4-BE49-F238E27FC236}">
                <a16:creationId xmlns:a16="http://schemas.microsoft.com/office/drawing/2014/main" xmlns="" id="{7378B232-42A3-4D52-8CA0-EE44403EC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76" y="6198462"/>
            <a:ext cx="46025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285750" indent="-285750" eaLnBrk="1" hangingPunct="1">
              <a:spcBef>
                <a:spcPct val="0"/>
              </a:spcBef>
            </a:pPr>
            <a:r>
              <a:rPr lang="fr-FR" altLang="fr-FR" sz="1800" dirty="0">
                <a:solidFill>
                  <a:srgbClr val="000066"/>
                </a:solidFill>
              </a:rPr>
              <a:t>Pas d’événement grave lié au traitement</a:t>
            </a:r>
          </a:p>
        </p:txBody>
      </p:sp>
      <p:sp>
        <p:nvSpPr>
          <p:cNvPr id="9274" name="ZoneTexte 69">
            <a:extLst>
              <a:ext uri="{FF2B5EF4-FFF2-40B4-BE49-F238E27FC236}">
                <a16:creationId xmlns:a16="http://schemas.microsoft.com/office/drawing/2014/main" xmlns="" id="{2674E736-E8F1-4129-BAEB-2CA409E49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338" y="6553200"/>
            <a:ext cx="46370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>
                <a:solidFill>
                  <a:srgbClr val="CC0000"/>
                </a:solidFill>
              </a:rPr>
              <a:t>Figueroa MI, CROI 2018, Abs. 489</a:t>
            </a:r>
          </a:p>
        </p:txBody>
      </p:sp>
      <p:grpSp>
        <p:nvGrpSpPr>
          <p:cNvPr id="9275" name="Grouper 27">
            <a:extLst>
              <a:ext uri="{FF2B5EF4-FFF2-40B4-BE49-F238E27FC236}">
                <a16:creationId xmlns:a16="http://schemas.microsoft.com/office/drawing/2014/main" xmlns="" id="{0618B94E-411B-42AE-93A0-DEBCA78205DE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803275" cy="287337"/>
            <a:chOff x="0" y="6570663"/>
            <a:chExt cx="802800" cy="287337"/>
          </a:xfrm>
        </p:grpSpPr>
        <p:sp>
          <p:nvSpPr>
            <p:cNvPr id="9277" name="AutoShape 162">
              <a:extLst>
                <a:ext uri="{FF2B5EF4-FFF2-40B4-BE49-F238E27FC236}">
                  <a16:creationId xmlns:a16="http://schemas.microsoft.com/office/drawing/2014/main" xmlns="" id="{00BB1CFF-5880-4CBB-AF38-671328FAC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78" name="ZoneTexte 23">
              <a:extLst>
                <a:ext uri="{FF2B5EF4-FFF2-40B4-BE49-F238E27FC236}">
                  <a16:creationId xmlns:a16="http://schemas.microsoft.com/office/drawing/2014/main" xmlns="" id="{04F7F7BC-DB20-4F82-8EB3-5D270774F3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ANDES</a:t>
              </a:r>
            </a:p>
          </p:txBody>
        </p:sp>
      </p:grpSp>
      <p:sp>
        <p:nvSpPr>
          <p:cNvPr id="11" name="Rectangle 27">
            <a:extLst>
              <a:ext uri="{FF2B5EF4-FFF2-40B4-BE49-F238E27FC236}">
                <a16:creationId xmlns:a16="http://schemas.microsoft.com/office/drawing/2014/main" xmlns="" id="{D21E91E8-691B-41E9-BD0E-5937D5DB2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altLang="fr-FR" sz="3200" dirty="0"/>
              <a:t>Etude ANDES : DRV/r + 3TC vs DRV/r + 3TC/TDF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xmlns="" id="{32BE7739-89C8-4984-9DE3-85A1A95129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800" y="1150938"/>
            <a:ext cx="8337624" cy="53038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r-FR" altLang="fr-FR" sz="2800" b="1" dirty="0">
                <a:latin typeface="Calibri" panose="020F0502020204030204" pitchFamily="34" charset="0"/>
              </a:rPr>
              <a:t>Conclusion</a:t>
            </a:r>
            <a:br>
              <a:rPr lang="fr-FR" altLang="fr-FR" sz="2800" b="1" dirty="0">
                <a:latin typeface="Calibri" panose="020F0502020204030204" pitchFamily="34" charset="0"/>
              </a:rPr>
            </a:br>
            <a:endParaRPr lang="fr-FR" altLang="fr-FR" sz="2800" b="1" dirty="0">
              <a:latin typeface="Calibri" panose="020F0502020204030204" pitchFamily="34" charset="0"/>
            </a:endParaRPr>
          </a:p>
          <a:p>
            <a:pPr lvl="1">
              <a:spcBef>
                <a:spcPts val="600"/>
              </a:spcBef>
            </a:pPr>
            <a:r>
              <a:rPr lang="fr-FR" altLang="fr-FR" sz="2000" dirty="0"/>
              <a:t>La bithérapie DRV/r + 3TC était </a:t>
            </a:r>
            <a:r>
              <a:rPr lang="fr-FR" altLang="fr-FR" sz="2000" dirty="0" err="1"/>
              <a:t>virologiquement</a:t>
            </a:r>
            <a:r>
              <a:rPr lang="fr-FR" altLang="fr-FR" sz="2000" dirty="0"/>
              <a:t> non inférieure à la trithérapie standard DRV/r + 3TC/TDF chez les patients naïfs</a:t>
            </a:r>
            <a:endParaRPr lang="fr-FR" altLang="fr-FR" sz="2000" baseline="30000" dirty="0"/>
          </a:p>
          <a:p>
            <a:pPr lvl="1">
              <a:spcBef>
                <a:spcPts val="600"/>
              </a:spcBef>
            </a:pPr>
            <a:r>
              <a:rPr lang="fr-FR" altLang="fr-FR" sz="2000" dirty="0"/>
              <a:t>Le taux de réponse  virologique était similaire chez les patients inclus avec ARN VIH </a:t>
            </a:r>
            <a:r>
              <a:rPr lang="fr-FR" altLang="fr-FR" sz="2000" u="sng" dirty="0"/>
              <a:t>&gt;</a:t>
            </a:r>
            <a:r>
              <a:rPr lang="fr-FR" altLang="fr-FR" sz="2000" dirty="0"/>
              <a:t> 100 000 c/ml </a:t>
            </a:r>
          </a:p>
          <a:p>
            <a:pPr lvl="1">
              <a:spcBef>
                <a:spcPts val="600"/>
              </a:spcBef>
            </a:pPr>
            <a:r>
              <a:rPr lang="fr-FR" altLang="fr-FR" sz="2000" dirty="0"/>
              <a:t>1 seul cas d’échec virologique (DRV/r + 3TC/TDF), sans émergence de résistance</a:t>
            </a:r>
            <a:endParaRPr lang="fr-FR" altLang="fr-FR" sz="1800" dirty="0"/>
          </a:p>
          <a:p>
            <a:pPr lvl="1">
              <a:spcBef>
                <a:spcPts val="600"/>
              </a:spcBef>
            </a:pPr>
            <a:r>
              <a:rPr lang="fr-FR" altLang="fr-FR" sz="2000" dirty="0"/>
              <a:t>L’incidence des événements indésirables gastro-intestinaux était plus élevée dans le groupe trithérapie</a:t>
            </a:r>
          </a:p>
          <a:p>
            <a:pPr lvl="1">
              <a:spcBef>
                <a:spcPts val="600"/>
              </a:spcBef>
            </a:pPr>
            <a:r>
              <a:rPr lang="fr-FR" altLang="fr-FR" sz="2000" dirty="0"/>
              <a:t>L’augmentation des lipides était plus élevée sous DRV/r + 3TC, de manière significative pour le cholestérol total</a:t>
            </a:r>
            <a:endParaRPr lang="fr-FR" altLang="fr-FR" sz="1800" dirty="0">
              <a:latin typeface="Calibri" panose="020F0502020204030204" pitchFamily="34" charset="0"/>
            </a:endParaRPr>
          </a:p>
          <a:p>
            <a:pPr lvl="1">
              <a:spcBef>
                <a:spcPts val="600"/>
              </a:spcBef>
              <a:buFontTx/>
              <a:buNone/>
            </a:pPr>
            <a:endParaRPr lang="fr-FR" altLang="fr-FR" sz="2000" dirty="0">
              <a:latin typeface="Calibri" panose="020F0502020204030204" pitchFamily="34" charset="0"/>
            </a:endParaRPr>
          </a:p>
        </p:txBody>
      </p:sp>
      <p:sp>
        <p:nvSpPr>
          <p:cNvPr id="11267" name="ZoneTexte 69">
            <a:extLst>
              <a:ext uri="{FF2B5EF4-FFF2-40B4-BE49-F238E27FC236}">
                <a16:creationId xmlns:a16="http://schemas.microsoft.com/office/drawing/2014/main" xmlns="" id="{18788F8F-6D0A-4FB7-A83F-0B2E7A513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338" y="6553200"/>
            <a:ext cx="46370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>
                <a:solidFill>
                  <a:srgbClr val="CC0000"/>
                </a:solidFill>
              </a:rPr>
              <a:t>Figueroa MI, CROI 2018, Abs. 489</a:t>
            </a:r>
          </a:p>
        </p:txBody>
      </p:sp>
      <p:grpSp>
        <p:nvGrpSpPr>
          <p:cNvPr id="11268" name="Grouper 27">
            <a:extLst>
              <a:ext uri="{FF2B5EF4-FFF2-40B4-BE49-F238E27FC236}">
                <a16:creationId xmlns:a16="http://schemas.microsoft.com/office/drawing/2014/main" xmlns="" id="{FCC9744C-4B2D-4E08-A3C7-2250EA60B0B3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803275" cy="287337"/>
            <a:chOff x="0" y="6570663"/>
            <a:chExt cx="802800" cy="287337"/>
          </a:xfrm>
        </p:grpSpPr>
        <p:sp>
          <p:nvSpPr>
            <p:cNvPr id="11270" name="AutoShape 162">
              <a:extLst>
                <a:ext uri="{FF2B5EF4-FFF2-40B4-BE49-F238E27FC236}">
                  <a16:creationId xmlns:a16="http://schemas.microsoft.com/office/drawing/2014/main" xmlns="" id="{C227EC94-386A-460D-A504-35FF1CA8C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71" name="ZoneTexte 23">
              <a:extLst>
                <a:ext uri="{FF2B5EF4-FFF2-40B4-BE49-F238E27FC236}">
                  <a16:creationId xmlns:a16="http://schemas.microsoft.com/office/drawing/2014/main" xmlns="" id="{C3AD6706-667B-40A1-BE45-1576A6C3CC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ANDES</a:t>
              </a:r>
            </a:p>
          </p:txBody>
        </p:sp>
      </p:grpSp>
      <p:sp>
        <p:nvSpPr>
          <p:cNvPr id="7" name="Rectangle 27">
            <a:extLst>
              <a:ext uri="{FF2B5EF4-FFF2-40B4-BE49-F238E27FC236}">
                <a16:creationId xmlns:a16="http://schemas.microsoft.com/office/drawing/2014/main" xmlns="" id="{D21E91E8-691B-41E9-BD0E-5937D5DB2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altLang="fr-FR" sz="3200" dirty="0"/>
              <a:t>Etude ANDES : DRV/r + 3TC vs DRV/r + 3TC/TDF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_trials_2018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420</Words>
  <Application>Microsoft Office PowerPoint</Application>
  <PresentationFormat>Affichage à l'écran (4:3)</PresentationFormat>
  <Paragraphs>133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ARV_trials_2018</vt:lpstr>
      <vt:lpstr>Comparaison des IP vs IP</vt:lpstr>
      <vt:lpstr>Etude ANDES : DRV/r + 3TC vs DRV/r + 3TC/TDF</vt:lpstr>
      <vt:lpstr>Etude ANDES : DRV/r + 3TC vs DRV/r + 3TC/TDF</vt:lpstr>
      <vt:lpstr>Etude ANDES : DRV/r + 3TC vs DRV/r + 3TC/TDF</vt:lpstr>
      <vt:lpstr>Etude ANDES : DRV/r + 3TC vs DRV/r + 3TC/TDF</vt:lpstr>
    </vt:vector>
  </TitlesOfParts>
  <Company>AEI - www.aei.fr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2018</dc:title>
  <dc:creator>www.arv-trial.com</dc:creator>
  <cp:lastModifiedBy>Utilisateur</cp:lastModifiedBy>
  <cp:revision>98</cp:revision>
  <dcterms:created xsi:type="dcterms:W3CDTF">2014-10-03T08:14:04Z</dcterms:created>
  <dcterms:modified xsi:type="dcterms:W3CDTF">2018-05-11T12:15:07Z</dcterms:modified>
</cp:coreProperties>
</file>