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2" r:id="rId2"/>
    <p:sldId id="257" r:id="rId3"/>
    <p:sldId id="258" r:id="rId4"/>
    <p:sldId id="259" r:id="rId5"/>
    <p:sldId id="273" r:id="rId6"/>
    <p:sldId id="264" r:id="rId7"/>
    <p:sldId id="275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759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0000"/>
    <a:srgbClr val="DDDDDD"/>
    <a:srgbClr val="FFFFFF"/>
    <a:srgbClr val="000066"/>
    <a:srgbClr val="0066FF"/>
    <a:srgbClr val="CC3300"/>
    <a:srgbClr val="C0C0C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4674"/>
  </p:normalViewPr>
  <p:slideViewPr>
    <p:cSldViewPr snapToObjects="1" showGuides="1">
      <p:cViewPr varScale="1">
        <p:scale>
          <a:sx n="102" d="100"/>
          <a:sy n="102" d="100"/>
        </p:scale>
        <p:origin x="1086" y="84"/>
      </p:cViewPr>
      <p:guideLst>
        <p:guide pos="575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3156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8750D1C-5A80-40EE-86EE-75E58689B1C3}" type="datetimeFigureOut">
              <a:rPr lang="fr-FR"/>
              <a:pPr/>
              <a:t>21/12/2017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959C15D-D99E-447D-9835-B8BBEE9F3D9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77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ea typeface="ＭＳ Ｐゴシック" pitchFamily="34" charset="-128"/>
            </a:endParaRPr>
          </a:p>
        </p:txBody>
      </p:sp>
      <p:sp>
        <p:nvSpPr>
          <p:cNvPr id="40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410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A224A7F-BAE0-48F1-BCED-281989E56AB9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02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B7B8DE-4998-4AB4-8D0A-010AFE567A19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599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B75FC05-2E57-4C0B-81CD-F113590A10CC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192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EDA7DE-3F6F-420F-B3DD-909E70BE4F4D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8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EDA7DE-3F6F-420F-B3DD-909E70BE4F4D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8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DE43E1D-F6A1-4DC0-B603-A2E15794ED2B}" type="slidenum">
              <a:rPr lang="fr-FR" sz="1200">
                <a:latin typeface="Calibri" pitchFamily="34" charset="0"/>
              </a:rPr>
              <a:pPr algn="r" defTabSz="850900"/>
              <a:t>6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60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DE43E1D-F6A1-4DC0-B603-A2E15794ED2B}" type="slidenum">
              <a:rPr lang="fr-FR" sz="1200">
                <a:latin typeface="Calibri" pitchFamily="34" charset="0"/>
              </a:rPr>
              <a:pPr algn="r" defTabSz="850900"/>
              <a:t>7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60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A0DF24E-5F12-4607-800C-C71F4E984FF6}" type="slidenum">
              <a:rPr lang="fr-FR" sz="1200">
                <a:solidFill>
                  <a:srgbClr val="000000"/>
                </a:solidFill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58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Comparaison des inhibiteurs d’intégrase vs IP</a:t>
            </a:r>
          </a:p>
        </p:txBody>
      </p:sp>
      <p:sp>
        <p:nvSpPr>
          <p:cNvPr id="307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GS-236-0103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A5257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WAVES</a:t>
            </a:r>
          </a:p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ARIA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4" y="1125538"/>
            <a:ext cx="252085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cxnSp>
        <p:nvCxnSpPr>
          <p:cNvPr id="5123" name="Connecteur droit 66"/>
          <p:cNvCxnSpPr>
            <a:cxnSpLocks noChangeShapeType="1"/>
          </p:cNvCxnSpPr>
          <p:nvPr/>
        </p:nvCxnSpPr>
        <p:spPr bwMode="auto">
          <a:xfrm rot="5400000">
            <a:off x="2931319" y="253761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4" name="Espace réservé du contenu 2"/>
          <p:cNvSpPr>
            <a:spLocks/>
          </p:cNvSpPr>
          <p:nvPr/>
        </p:nvSpPr>
        <p:spPr bwMode="auto">
          <a:xfrm>
            <a:off x="34925" y="493395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DTG/ABC/3TC à S48 : % ARN VIH &lt; 50 c/ml en intention de traiter, analyse </a:t>
            </a:r>
            <a:r>
              <a:rPr lang="fr-FR" dirty="0" err="1">
                <a:solidFill>
                  <a:srgbClr val="000066"/>
                </a:solidFill>
              </a:rPr>
              <a:t>snapshot</a:t>
            </a:r>
            <a:r>
              <a:rPr lang="fr-FR" dirty="0">
                <a:solidFill>
                  <a:srgbClr val="000066"/>
                </a:solidFill>
              </a:rPr>
              <a:t> (borne inférieure de l’IC 95 % bilatéral de la différence = - 12 %, puissance de 90 %)</a:t>
            </a:r>
            <a:endParaRPr lang="fr-FR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327710"/>
              </p:ext>
            </p:extLst>
          </p:nvPr>
        </p:nvGraphicFramePr>
        <p:xfrm>
          <a:off x="4038600" y="2504748"/>
          <a:ext cx="3533775" cy="530304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DTG/ABC/3TC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918579"/>
              </p:ext>
            </p:extLst>
          </p:nvPr>
        </p:nvGraphicFramePr>
        <p:xfrm>
          <a:off x="4038600" y="3505771"/>
          <a:ext cx="3533775" cy="499293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9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 + r 300/100 mg + FTC/TDF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141" name="Oval 170"/>
          <p:cNvSpPr>
            <a:spLocks noChangeArrowheads="1"/>
          </p:cNvSpPr>
          <p:nvPr/>
        </p:nvSpPr>
        <p:spPr bwMode="auto">
          <a:xfrm>
            <a:off x="2311400" y="132397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5142" name="AutoShape 162"/>
          <p:cNvSpPr>
            <a:spLocks noChangeArrowheads="1"/>
          </p:cNvSpPr>
          <p:nvPr/>
        </p:nvSpPr>
        <p:spPr bwMode="auto">
          <a:xfrm>
            <a:off x="113796" y="2279908"/>
            <a:ext cx="2710526" cy="22814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Femmes ≥ 18 ans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Naïves d’ARV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u="sng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500 c/ml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Tout CD4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HLA-B*5701 négatif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mutations majeures 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résistance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co-infection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VHB</a:t>
            </a:r>
          </a:p>
        </p:txBody>
      </p:sp>
      <p:sp>
        <p:nvSpPr>
          <p:cNvPr id="5143" name="ZoneTexte 71"/>
          <p:cNvSpPr txBox="1">
            <a:spLocks noChangeArrowheads="1"/>
          </p:cNvSpPr>
          <p:nvPr/>
        </p:nvSpPr>
        <p:spPr bwMode="auto">
          <a:xfrm>
            <a:off x="1442466" y="4561383"/>
            <a:ext cx="75220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fr-FR" sz="1400" dirty="0">
                <a:solidFill>
                  <a:srgbClr val="000066"/>
                </a:solidFill>
              </a:rPr>
              <a:t>* Randomisation stratifiée sur ARN VIH (≤ ou &gt; 100 000 c/ml) et sur CD4 (≤ ou &gt; 350/mm</a:t>
            </a:r>
            <a:r>
              <a:rPr lang="fr-FR" sz="1400" baseline="30000" dirty="0">
                <a:solidFill>
                  <a:srgbClr val="000066"/>
                </a:solidFill>
              </a:rPr>
              <a:t>3</a:t>
            </a:r>
            <a:r>
              <a:rPr lang="fr-FR" sz="1400" dirty="0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51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  <p:cxnSp>
        <p:nvCxnSpPr>
          <p:cNvPr id="5145" name="AutoShape 60"/>
          <p:cNvCxnSpPr>
            <a:cxnSpLocks noChangeShapeType="1"/>
          </p:cNvCxnSpPr>
          <p:nvPr/>
        </p:nvCxnSpPr>
        <p:spPr bwMode="auto">
          <a:xfrm rot="10800000" flipH="1" flipV="1">
            <a:off x="3990975" y="2794000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6" name="Line 63"/>
          <p:cNvSpPr>
            <a:spLocks noChangeShapeType="1"/>
          </p:cNvSpPr>
          <p:nvPr/>
        </p:nvSpPr>
        <p:spPr bwMode="auto">
          <a:xfrm>
            <a:off x="2824322" y="3284538"/>
            <a:ext cx="38877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5147" name="Rectangle 9"/>
          <p:cNvSpPr>
            <a:spLocks noChangeArrowheads="1"/>
          </p:cNvSpPr>
          <p:nvPr/>
        </p:nvSpPr>
        <p:spPr bwMode="auto">
          <a:xfrm>
            <a:off x="3213259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247</a:t>
            </a:r>
          </a:p>
        </p:txBody>
      </p:sp>
      <p:sp>
        <p:nvSpPr>
          <p:cNvPr id="5148" name="Rectangle 8"/>
          <p:cNvSpPr>
            <a:spLocks noChangeArrowheads="1"/>
          </p:cNvSpPr>
          <p:nvPr/>
        </p:nvSpPr>
        <p:spPr bwMode="auto">
          <a:xfrm>
            <a:off x="3213259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248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2358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0" name="Line 172"/>
          <p:cNvSpPr>
            <a:spLocks noChangeShapeType="1"/>
          </p:cNvSpPr>
          <p:nvPr/>
        </p:nvSpPr>
        <p:spPr bwMode="auto">
          <a:xfrm>
            <a:off x="7554913" y="1987551"/>
            <a:ext cx="0" cy="2017514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flipV="1">
            <a:off x="7572375" y="2780854"/>
            <a:ext cx="13033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5155" name="ZoneTexte 1"/>
          <p:cNvSpPr txBox="1">
            <a:spLocks noChangeArrowheads="1"/>
          </p:cNvSpPr>
          <p:nvPr/>
        </p:nvSpPr>
        <p:spPr bwMode="auto">
          <a:xfrm>
            <a:off x="7624689" y="2411596"/>
            <a:ext cx="1123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333399"/>
                </a:solidFill>
                <a:latin typeface="+mj-lt"/>
              </a:rPr>
              <a:t>extension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6416500" y="6525344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58259011"/>
              </p:ext>
            </p:extLst>
          </p:nvPr>
        </p:nvGraphicFramePr>
        <p:xfrm>
          <a:off x="423614" y="1628775"/>
          <a:ext cx="8353425" cy="4586232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7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7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22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38,1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37,8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Blanche / noire / asiatique,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46 / 41 / 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 / 44 / 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SIDA,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médiane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4,41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4,43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&gt; 100 000 c/ml,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, médiane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340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350/mm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,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Hépatite C %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04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42 (17 %)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(22 %)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événement indésirable,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Perdu de vue / Retrait du consentement,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/ 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/ 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Grossesse,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Déviation protocole/ Décision investigateur, n</a:t>
                      </a:r>
                    </a:p>
                  </a:txBody>
                  <a:tcPr marL="90000" marR="90000" marT="46804" marB="46804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/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/ 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156843" y="1151863"/>
            <a:ext cx="6817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416500" y="6525344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/>
          <p:cNvSpPr txBox="1">
            <a:spLocks noChangeArrowheads="1"/>
          </p:cNvSpPr>
          <p:nvPr/>
        </p:nvSpPr>
        <p:spPr bwMode="auto">
          <a:xfrm>
            <a:off x="932468" y="1151863"/>
            <a:ext cx="7266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Réponse au traitement à S48 (ARN VIH &lt; 50 c/ml), ITT-E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78778" y="2089283"/>
            <a:ext cx="4501333" cy="4623366"/>
            <a:chOff x="78778" y="2089283"/>
            <a:chExt cx="4501333" cy="4623366"/>
          </a:xfrm>
        </p:grpSpPr>
        <p:grpSp>
          <p:nvGrpSpPr>
            <p:cNvPr id="9240" name="Groupe 54"/>
            <p:cNvGrpSpPr>
              <a:grpSpLocks/>
            </p:cNvGrpSpPr>
            <p:nvPr/>
          </p:nvGrpSpPr>
          <p:grpSpPr bwMode="auto">
            <a:xfrm>
              <a:off x="1283129" y="2089283"/>
              <a:ext cx="2790437" cy="611647"/>
              <a:chOff x="2439988" y="2017713"/>
              <a:chExt cx="2790182" cy="611022"/>
            </a:xfrm>
          </p:grpSpPr>
          <p:sp>
            <p:nvSpPr>
              <p:cNvPr id="9249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79018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sz="28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0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1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sz="24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2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2024837"/>
                <a:ext cx="2182193" cy="338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sz="1600" b="1" dirty="0">
                    <a:solidFill>
                      <a:srgbClr val="333399"/>
                    </a:solidFill>
                    <a:latin typeface="Calibri" pitchFamily="34" charset="0"/>
                  </a:rPr>
                  <a:t>DTG/ABC/3TC (n = 248)</a:t>
                </a:r>
              </a:p>
            </p:txBody>
          </p:sp>
          <p:sp>
            <p:nvSpPr>
              <p:cNvPr id="9253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90527"/>
                <a:ext cx="2512317" cy="338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fr-FR" sz="1600" b="1" dirty="0">
                    <a:solidFill>
                      <a:srgbClr val="333399"/>
                    </a:solidFill>
                    <a:latin typeface="Calibri" pitchFamily="34" charset="0"/>
                  </a:rPr>
                  <a:t>ATV + r + FTC/TDF (n = 247)</a:t>
                </a:r>
              </a:p>
            </p:txBody>
          </p:sp>
        </p:grpSp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747994" y="2904827"/>
              <a:ext cx="467999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163737" y="457620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 dirty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163737" y="388405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 dirty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78778" y="250293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 dirty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163737" y="319349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 dirty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389218" y="46685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389218" y="39779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389218" y="25936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389218" y="32842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506693" y="2597804"/>
              <a:ext cx="1587" cy="281844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707220" y="2538114"/>
              <a:ext cx="54954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81,9</a:t>
              </a: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261538" y="2899848"/>
              <a:ext cx="54954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71,3</a:t>
              </a: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302313" y="3217861"/>
              <a:ext cx="467999" cy="2131715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135523" y="5844719"/>
              <a:ext cx="2197087" cy="867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400" dirty="0">
                  <a:solidFill>
                    <a:srgbClr val="000066"/>
                  </a:solidFill>
                  <a:sym typeface="Symbol" pitchFamily="18" charset="2"/>
                </a:rPr>
                <a:t>D</a:t>
              </a:r>
              <a:r>
                <a:rPr lang="fr-FR" sz="140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ifférence ajustée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40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400" dirty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400" dirty="0">
                  <a:solidFill>
                    <a:srgbClr val="000066"/>
                  </a:solidFill>
                </a:rPr>
                <a:t> 10,5 % (3,1 ; 17,8)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400" dirty="0">
                  <a:solidFill>
                    <a:srgbClr val="000066"/>
                  </a:solidFill>
                </a:rPr>
                <a:t>p = 0,005</a:t>
              </a: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051720" y="5182889"/>
              <a:ext cx="467999" cy="1666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141289" y="4870321"/>
              <a:ext cx="28886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6</a:t>
              </a: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2620424" y="4582289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14</a:t>
              </a: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2582953" y="4941168"/>
              <a:ext cx="467999" cy="408409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389218" y="5351164"/>
              <a:ext cx="408012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 dirty="0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689101" y="5370214"/>
              <a:ext cx="1148071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Succès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virologique</a:t>
              </a: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1976866" y="5370214"/>
              <a:ext cx="1148070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Echec 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virologique</a:t>
              </a: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81243" y="2107902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fr-FR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248696" y="5244544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 dirty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3366001" y="5026443"/>
              <a:ext cx="467999" cy="323134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3901075" y="4919116"/>
              <a:ext cx="467999" cy="430461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3403472" y="4691580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12</a:t>
              </a: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3938546" y="4579731"/>
              <a:ext cx="393057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6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15</a:t>
              </a: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3133881" y="5374977"/>
              <a:ext cx="1446230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Pas de donnée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 dirty="0">
                  <a:solidFill>
                    <a:srgbClr val="000066"/>
                  </a:solidFill>
                  <a:cs typeface="Arial" charset="0"/>
                </a:rPr>
                <a:t>virologique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4788024" y="1700808"/>
            <a:ext cx="3903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cs typeface="Arial" charset="0"/>
              </a:rPr>
              <a:t>Selon ARN VIH et CD4 à l’inclusion) </a:t>
            </a:r>
            <a:endParaRPr lang="fr-FR" sz="2000" dirty="0"/>
          </a:p>
        </p:txBody>
      </p: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44" name="Espace réservé du contenu 2"/>
          <p:cNvSpPr>
            <a:spLocks/>
          </p:cNvSpPr>
          <p:nvPr/>
        </p:nvSpPr>
        <p:spPr bwMode="auto">
          <a:xfrm>
            <a:off x="4499992" y="4437112"/>
            <a:ext cx="463708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Emergence de résistance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400" dirty="0">
                <a:solidFill>
                  <a:srgbClr val="000066"/>
                </a:solidFill>
              </a:rPr>
              <a:t>Echec virologique confirmé (ARN VIH ≥ 400 c/ml) :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6 DTG/ABC/3TC vs 4 ATV + r + FTC/TDF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400" dirty="0">
                <a:solidFill>
                  <a:srgbClr val="000066"/>
                </a:solidFill>
              </a:rPr>
              <a:t>Emergence de mutations à l’échec :</a:t>
            </a:r>
          </a:p>
          <a:p>
            <a:pPr marL="809625" lvl="2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400" dirty="0">
                <a:solidFill>
                  <a:srgbClr val="000066"/>
                </a:solidFill>
              </a:rPr>
              <a:t>DTG/ABC/3TC, n = 2 (K219K/Q ; E138E/G)</a:t>
            </a:r>
          </a:p>
          <a:p>
            <a:pPr marL="809625" lvl="2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400" dirty="0">
                <a:solidFill>
                  <a:srgbClr val="000066"/>
                </a:solidFill>
              </a:rPr>
              <a:t>ATV + r + FTC/TDF, n = 1 (M184V)</a:t>
            </a:r>
          </a:p>
        </p:txBody>
      </p:sp>
      <p:graphicFrame>
        <p:nvGraphicFramePr>
          <p:cNvPr id="45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188179"/>
              </p:ext>
            </p:extLst>
          </p:nvPr>
        </p:nvGraphicFramePr>
        <p:xfrm>
          <a:off x="4338778" y="2196404"/>
          <a:ext cx="4735001" cy="1741452"/>
        </p:xfrm>
        <a:graphic>
          <a:graphicData uri="http://schemas.openxmlformats.org/drawingml/2006/table">
            <a:tbl>
              <a:tblPr/>
              <a:tblGrid>
                <a:gridCol w="1975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≤ 10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82,6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74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&gt; 10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79,7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63,6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≤ 350/mm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85,4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71,8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443">
                <a:tc>
                  <a:txBody>
                    <a:bodyPr/>
                    <a:lstStyle/>
                    <a:p>
                      <a:pPr marL="0" marR="0" lvl="0" indent="92075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&gt; 350/mm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>
                          <a:solidFill>
                            <a:srgbClr val="000066"/>
                          </a:solidFill>
                        </a:rPr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70,7</a:t>
                      </a: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  <p:sp>
        <p:nvSpPr>
          <p:cNvPr id="47" name="ZoneTexte 69"/>
          <p:cNvSpPr txBox="1">
            <a:spLocks noChangeArrowheads="1"/>
          </p:cNvSpPr>
          <p:nvPr/>
        </p:nvSpPr>
        <p:spPr bwMode="auto">
          <a:xfrm>
            <a:off x="6416500" y="6525344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462064" y="1916832"/>
            <a:ext cx="6174804" cy="4618392"/>
            <a:chOff x="78778" y="2089284"/>
            <a:chExt cx="4390562" cy="4618392"/>
          </a:xfrm>
        </p:grpSpPr>
        <p:grpSp>
          <p:nvGrpSpPr>
            <p:cNvPr id="9240" name="Groupe 54"/>
            <p:cNvGrpSpPr>
              <a:grpSpLocks/>
            </p:cNvGrpSpPr>
            <p:nvPr/>
          </p:nvGrpSpPr>
          <p:grpSpPr bwMode="auto">
            <a:xfrm>
              <a:off x="1283129" y="2089284"/>
              <a:ext cx="1928568" cy="592743"/>
              <a:chOff x="2439988" y="2017713"/>
              <a:chExt cx="1928392" cy="592137"/>
            </a:xfrm>
          </p:grpSpPr>
          <p:sp>
            <p:nvSpPr>
              <p:cNvPr id="9249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39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0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1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9252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2024837"/>
                <a:ext cx="1355243" cy="307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DTG/ABC/3TC (n = 230)</a:t>
                </a:r>
              </a:p>
            </p:txBody>
          </p:sp>
          <p:sp>
            <p:nvSpPr>
              <p:cNvPr id="9253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90527"/>
                <a:ext cx="1557928" cy="307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400" b="1" dirty="0">
                    <a:solidFill>
                      <a:srgbClr val="333399"/>
                    </a:solidFill>
                    <a:latin typeface="Calibri" pitchFamily="34" charset="0"/>
                  </a:rPr>
                  <a:t>ATV + r + FTC/TDF (n = 225)</a:t>
                </a:r>
              </a:p>
            </p:txBody>
          </p:sp>
        </p:grpSp>
        <p:sp>
          <p:nvSpPr>
            <p:cNvPr id="9219" name="Rectangle 133"/>
            <p:cNvSpPr>
              <a:spLocks noChangeArrowheads="1"/>
            </p:cNvSpPr>
            <p:nvPr/>
          </p:nvSpPr>
          <p:spPr bwMode="auto">
            <a:xfrm>
              <a:off x="747994" y="2832827"/>
              <a:ext cx="467999" cy="2516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20" name="Rectangle 135"/>
            <p:cNvSpPr>
              <a:spLocks noChangeArrowheads="1"/>
            </p:cNvSpPr>
            <p:nvPr/>
          </p:nvSpPr>
          <p:spPr bwMode="auto">
            <a:xfrm>
              <a:off x="163737" y="457620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9221" name="Rectangle 136"/>
            <p:cNvSpPr>
              <a:spLocks noChangeArrowheads="1"/>
            </p:cNvSpPr>
            <p:nvPr/>
          </p:nvSpPr>
          <p:spPr bwMode="auto">
            <a:xfrm>
              <a:off x="163737" y="388405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9222" name="Rectangle 137"/>
            <p:cNvSpPr>
              <a:spLocks noChangeArrowheads="1"/>
            </p:cNvSpPr>
            <p:nvPr/>
          </p:nvSpPr>
          <p:spPr bwMode="auto">
            <a:xfrm>
              <a:off x="78778" y="250293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 dirty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9223" name="Rectangle 138"/>
            <p:cNvSpPr>
              <a:spLocks noChangeArrowheads="1"/>
            </p:cNvSpPr>
            <p:nvPr/>
          </p:nvSpPr>
          <p:spPr bwMode="auto">
            <a:xfrm>
              <a:off x="163737" y="319349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9224" name="Line 139"/>
            <p:cNvSpPr>
              <a:spLocks noChangeShapeType="1"/>
            </p:cNvSpPr>
            <p:nvPr/>
          </p:nvSpPr>
          <p:spPr bwMode="auto">
            <a:xfrm>
              <a:off x="389218" y="46685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5" name="Line 140"/>
            <p:cNvSpPr>
              <a:spLocks noChangeShapeType="1"/>
            </p:cNvSpPr>
            <p:nvPr/>
          </p:nvSpPr>
          <p:spPr bwMode="auto">
            <a:xfrm>
              <a:off x="389218" y="39779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6" name="Line 141"/>
            <p:cNvSpPr>
              <a:spLocks noChangeShapeType="1"/>
            </p:cNvSpPr>
            <p:nvPr/>
          </p:nvSpPr>
          <p:spPr bwMode="auto">
            <a:xfrm>
              <a:off x="389218" y="2593677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7" name="Line 142"/>
            <p:cNvSpPr>
              <a:spLocks noChangeShapeType="1"/>
            </p:cNvSpPr>
            <p:nvPr/>
          </p:nvSpPr>
          <p:spPr bwMode="auto">
            <a:xfrm>
              <a:off x="389218" y="3284239"/>
              <a:ext cx="11906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8" name="Line 143"/>
            <p:cNvSpPr>
              <a:spLocks noChangeShapeType="1"/>
            </p:cNvSpPr>
            <p:nvPr/>
          </p:nvSpPr>
          <p:spPr bwMode="auto">
            <a:xfrm>
              <a:off x="506693" y="2597804"/>
              <a:ext cx="1587" cy="281844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29" name="Rectangle 144"/>
            <p:cNvSpPr>
              <a:spLocks noChangeArrowheads="1"/>
            </p:cNvSpPr>
            <p:nvPr/>
          </p:nvSpPr>
          <p:spPr bwMode="auto">
            <a:xfrm>
              <a:off x="798664" y="2420888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</a:p>
          </p:txBody>
        </p:sp>
        <p:sp>
          <p:nvSpPr>
            <p:cNvPr id="9230" name="Rectangle 145"/>
            <p:cNvSpPr>
              <a:spLocks noChangeArrowheads="1"/>
            </p:cNvSpPr>
            <p:nvPr/>
          </p:nvSpPr>
          <p:spPr bwMode="auto">
            <a:xfrm>
              <a:off x="1352984" y="2780928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76</a:t>
              </a:r>
            </a:p>
          </p:txBody>
        </p:sp>
        <p:sp>
          <p:nvSpPr>
            <p:cNvPr id="9231" name="Rectangle 151"/>
            <p:cNvSpPr>
              <a:spLocks noChangeArrowheads="1"/>
            </p:cNvSpPr>
            <p:nvPr/>
          </p:nvSpPr>
          <p:spPr bwMode="auto">
            <a:xfrm>
              <a:off x="1302313" y="3117577"/>
              <a:ext cx="467999" cy="2232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2" name="ZoneTexte 86"/>
            <p:cNvSpPr txBox="1">
              <a:spLocks noChangeArrowheads="1"/>
            </p:cNvSpPr>
            <p:nvPr/>
          </p:nvSpPr>
          <p:spPr bwMode="auto">
            <a:xfrm>
              <a:off x="662246" y="5836155"/>
              <a:ext cx="1157934" cy="871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</a:rPr>
                <a:t>Différence ajustée</a:t>
              </a:r>
              <a:endParaRPr lang="fr-FR" sz="14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40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</a:rPr>
                <a:t> 9,7% (2,6 ; 16,8)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400">
                  <a:solidFill>
                    <a:srgbClr val="000066"/>
                  </a:solidFill>
                </a:rPr>
                <a:t>p = 0,005</a:t>
              </a:r>
            </a:p>
          </p:txBody>
        </p:sp>
        <p:sp>
          <p:nvSpPr>
            <p:cNvPr id="9233" name="Rectangle 133"/>
            <p:cNvSpPr>
              <a:spLocks noChangeArrowheads="1"/>
            </p:cNvSpPr>
            <p:nvPr/>
          </p:nvSpPr>
          <p:spPr bwMode="auto">
            <a:xfrm>
              <a:off x="2051720" y="5182889"/>
              <a:ext cx="467999" cy="1666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4" name="Rectangle 144"/>
            <p:cNvSpPr>
              <a:spLocks noChangeArrowheads="1"/>
            </p:cNvSpPr>
            <p:nvPr/>
          </p:nvSpPr>
          <p:spPr bwMode="auto">
            <a:xfrm>
              <a:off x="2147701" y="4870321"/>
              <a:ext cx="2760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6</a:t>
              </a:r>
            </a:p>
          </p:txBody>
        </p:sp>
        <p:sp>
          <p:nvSpPr>
            <p:cNvPr id="9235" name="Rectangle 145"/>
            <p:cNvSpPr>
              <a:spLocks noChangeArrowheads="1"/>
            </p:cNvSpPr>
            <p:nvPr/>
          </p:nvSpPr>
          <p:spPr bwMode="auto">
            <a:xfrm>
              <a:off x="2633623" y="4685074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11</a:t>
              </a:r>
            </a:p>
          </p:txBody>
        </p:sp>
        <p:sp>
          <p:nvSpPr>
            <p:cNvPr id="9236" name="Rectangle 151"/>
            <p:cNvSpPr>
              <a:spLocks noChangeArrowheads="1"/>
            </p:cNvSpPr>
            <p:nvPr/>
          </p:nvSpPr>
          <p:spPr bwMode="auto">
            <a:xfrm>
              <a:off x="2582953" y="5025577"/>
              <a:ext cx="467999" cy="324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37" name="Line 146"/>
            <p:cNvSpPr>
              <a:spLocks noChangeShapeType="1"/>
            </p:cNvSpPr>
            <p:nvPr/>
          </p:nvSpPr>
          <p:spPr bwMode="auto">
            <a:xfrm>
              <a:off x="389218" y="5351164"/>
              <a:ext cx="408012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9238" name="Rectangle 40"/>
            <p:cNvSpPr>
              <a:spLocks noChangeArrowheads="1"/>
            </p:cNvSpPr>
            <p:nvPr/>
          </p:nvSpPr>
          <p:spPr bwMode="auto">
            <a:xfrm>
              <a:off x="609348" y="5370214"/>
              <a:ext cx="13075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Succès virologique</a:t>
              </a:r>
            </a:p>
          </p:txBody>
        </p:sp>
        <p:sp>
          <p:nvSpPr>
            <p:cNvPr id="9239" name="Rectangle 41"/>
            <p:cNvSpPr>
              <a:spLocks noChangeArrowheads="1"/>
            </p:cNvSpPr>
            <p:nvPr/>
          </p:nvSpPr>
          <p:spPr bwMode="auto">
            <a:xfrm>
              <a:off x="2093158" y="5370214"/>
              <a:ext cx="915493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Non réponse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virologique</a:t>
              </a:r>
            </a:p>
          </p:txBody>
        </p:sp>
        <p:sp>
          <p:nvSpPr>
            <p:cNvPr id="9242" name="Text Box 148"/>
            <p:cNvSpPr txBox="1">
              <a:spLocks noChangeArrowheads="1"/>
            </p:cNvSpPr>
            <p:nvPr/>
          </p:nvSpPr>
          <p:spPr bwMode="auto">
            <a:xfrm>
              <a:off x="81243" y="2107902"/>
              <a:ext cx="39052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defTabSz="914400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43" name="Rectangle 135"/>
            <p:cNvSpPr>
              <a:spLocks noChangeArrowheads="1"/>
            </p:cNvSpPr>
            <p:nvPr/>
          </p:nvSpPr>
          <p:spPr bwMode="auto">
            <a:xfrm>
              <a:off x="248696" y="5244544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9244" name="Rectangle 133"/>
            <p:cNvSpPr>
              <a:spLocks noChangeArrowheads="1"/>
            </p:cNvSpPr>
            <p:nvPr/>
          </p:nvSpPr>
          <p:spPr bwMode="auto">
            <a:xfrm>
              <a:off x="3366001" y="5097577"/>
              <a:ext cx="467999" cy="25200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5" name="Rectangle 151"/>
            <p:cNvSpPr>
              <a:spLocks noChangeArrowheads="1"/>
            </p:cNvSpPr>
            <p:nvPr/>
          </p:nvSpPr>
          <p:spPr bwMode="auto">
            <a:xfrm>
              <a:off x="3901075" y="4991118"/>
              <a:ext cx="467999" cy="358459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9246" name="Rectangle 144"/>
            <p:cNvSpPr>
              <a:spLocks noChangeArrowheads="1"/>
            </p:cNvSpPr>
            <p:nvPr/>
          </p:nvSpPr>
          <p:spPr bwMode="auto">
            <a:xfrm>
              <a:off x="3462169" y="4757082"/>
              <a:ext cx="27566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8</a:t>
              </a:r>
            </a:p>
          </p:txBody>
        </p:sp>
        <p:sp>
          <p:nvSpPr>
            <p:cNvPr id="9247" name="Rectangle 145"/>
            <p:cNvSpPr>
              <a:spLocks noChangeArrowheads="1"/>
            </p:cNvSpPr>
            <p:nvPr/>
          </p:nvSpPr>
          <p:spPr bwMode="auto">
            <a:xfrm>
              <a:off x="3951745" y="4613066"/>
              <a:ext cx="36665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13</a:t>
              </a:r>
            </a:p>
          </p:txBody>
        </p:sp>
        <p:sp>
          <p:nvSpPr>
            <p:cNvPr id="9248" name="Rectangle 41"/>
            <p:cNvSpPr>
              <a:spLocks noChangeArrowheads="1"/>
            </p:cNvSpPr>
            <p:nvPr/>
          </p:nvSpPr>
          <p:spPr bwMode="auto">
            <a:xfrm>
              <a:off x="3339981" y="5374977"/>
              <a:ext cx="1034033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Pas de donnée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virologique</a:t>
              </a:r>
            </a:p>
          </p:txBody>
        </p:sp>
      </p:grpSp>
      <p:sp>
        <p:nvSpPr>
          <p:cNvPr id="41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1462064" y="1151863"/>
            <a:ext cx="62071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ARN VIH &lt; 50 c/ml à S48, analyse per-protocole</a:t>
            </a:r>
          </a:p>
        </p:txBody>
      </p:sp>
      <p:sp>
        <p:nvSpPr>
          <p:cNvPr id="47" name="ZoneTexte 69"/>
          <p:cNvSpPr txBox="1">
            <a:spLocks noChangeArrowheads="1"/>
          </p:cNvSpPr>
          <p:nvPr/>
        </p:nvSpPr>
        <p:spPr bwMode="auto">
          <a:xfrm>
            <a:off x="6416500" y="6582618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  <p:sp>
        <p:nvSpPr>
          <p:cNvPr id="4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</p:spTree>
    <p:extLst>
      <p:ext uri="{BB962C8B-B14F-4D97-AF65-F5344CB8AC3E}">
        <p14:creationId xmlns:p14="http://schemas.microsoft.com/office/powerpoint/2010/main" val="335571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488352"/>
              </p:ext>
            </p:extLst>
          </p:nvPr>
        </p:nvGraphicFramePr>
        <p:xfrm>
          <a:off x="324296" y="1674813"/>
          <a:ext cx="8496176" cy="4833816"/>
        </p:xfrm>
        <a:graphic>
          <a:graphicData uri="http://schemas.openxmlformats.org/drawingml/2006/table">
            <a:tbl>
              <a:tblPr/>
              <a:tblGrid>
                <a:gridCol w="482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0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</a:txBody>
                  <a:tcPr marL="90000" marR="90000" marT="47355" marB="47355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grade 2 à 4,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115 (46)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137 (55)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EI liés au traitement (≥ 5 % dans 1 des bras),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Nausées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Dyspepsie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Ictère conjonctival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Ictère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83 (33)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31 (13)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121 (49)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(7)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(6)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 (7)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 (6)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 (5)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graves,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 (5)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(8)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fatals,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 (non lié)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EIG liés au traitement,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83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Arrêt pour événement indésirable, n (%)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(4)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(7)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58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indésirables psychiatriques, n (%)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Insomnie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Anxiété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Dépression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Idées suicidaires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Humeur dépressive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Rêves anormaux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 (4)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(1)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(&lt; 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(14)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(4)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(3)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(3)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 (1)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(&lt; 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2866076" y="1214238"/>
            <a:ext cx="3368231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Font typeface="Wingdings" pitchFamily="-1" charset="2"/>
              <a:buNone/>
              <a:defRPr/>
            </a:pP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16500" y="6582618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215126"/>
              </p:ext>
            </p:extLst>
          </p:nvPr>
        </p:nvGraphicFramePr>
        <p:xfrm>
          <a:off x="251520" y="1669633"/>
          <a:ext cx="8712200" cy="4577840"/>
        </p:xfrm>
        <a:graphic>
          <a:graphicData uri="http://schemas.openxmlformats.org/drawingml/2006/table">
            <a:tbl>
              <a:tblPr/>
              <a:tblGrid>
                <a:gridCol w="388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DTG/ABC/3TC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248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 + 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247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ALAT ≥ 3 x LSN, %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 case &gt;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20 x ULN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764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Créatinine, modification moyenne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+ 9,29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+ 5,86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Rapport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albuminurie:créatininurie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 (g/mol), modification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médiane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- 0,10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0,00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Créatinine </a:t>
                      </a:r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phosphokinase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, grade 3-4, n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Rapport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c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holestérol total: HDL-cholestérol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Différence moyenne ajustée : - 0,106 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(IC 95 % : - 0,313 à 0,101)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Triglycérides, </a:t>
                      </a:r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mmol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/l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Différence moyenne ajustée : - 0,026 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(IC 95 % : - 0,159 à 0,107)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ns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5312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Marqueurs osseux, rapport S48 : J0</a:t>
                      </a:r>
                    </a:p>
                    <a:p>
                      <a:pPr lvl="1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Phosphatase alcaline osseuse</a:t>
                      </a:r>
                    </a:p>
                    <a:p>
                      <a:pPr lvl="1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Type I </a:t>
                      </a:r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collagen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 C-</a:t>
                      </a:r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télopeptides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lvl="1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Ostéocalcine</a:t>
                      </a:r>
                    </a:p>
                    <a:p>
                      <a:pPr lvl="1"/>
                      <a:r>
                        <a:rPr lang="fr-FR" sz="1400" b="1" dirty="0" err="1">
                          <a:solidFill>
                            <a:srgbClr val="000066"/>
                          </a:solidFill>
                        </a:rPr>
                        <a:t>Procollagen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 1 N-terminal propeptide</a:t>
                      </a:r>
                    </a:p>
                    <a:p>
                      <a:pPr lvl="1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Vitamine D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1,188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1,257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1,282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1,214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0,987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1,629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1,918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2,039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1,752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1,158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</a:txBody>
                  <a:tcPr marL="90000" marR="90000" marT="47355" marB="4735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1391318" y="1214238"/>
            <a:ext cx="6317756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Font typeface="Wingdings" pitchFamily="-1" charset="2"/>
              <a:buNone/>
              <a:defRPr/>
            </a:pPr>
            <a:r>
              <a:rPr lang="fr-FR" sz="2400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des paramètres biologiques à S48  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16500" y="6525344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</p:spTree>
    <p:extLst>
      <p:ext uri="{BB962C8B-B14F-4D97-AF65-F5344CB8AC3E}">
        <p14:creationId xmlns:p14="http://schemas.microsoft.com/office/powerpoint/2010/main" val="423367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Conclusion</a:t>
            </a:r>
            <a:br>
              <a:rPr lang="fr-FR" sz="2800" b="1" dirty="0">
                <a:latin typeface="Calibri" pitchFamily="34" charset="0"/>
                <a:ea typeface="ＭＳ Ｐゴシック" pitchFamily="34" charset="-128"/>
              </a:rPr>
            </a:br>
            <a:endParaRPr lang="fr-FR" sz="2800" b="1" dirty="0">
              <a:latin typeface="Calibri" pitchFamily="34" charset="0"/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34" charset="-128"/>
              </a:rPr>
              <a:t>Chez les femmes naïves de traitement ARV, DTG/ABC/3TC était supérieur à ATV + r + TDF/FTC après 48 semaines de traitement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34" charset="-128"/>
              </a:rPr>
              <a:t>ARN VIH &lt; 50 c/ml (ITT-E, </a:t>
            </a:r>
            <a:r>
              <a:rPr lang="fr-FR" sz="2000" dirty="0" err="1">
                <a:ea typeface="ＭＳ Ｐゴシック" pitchFamily="34" charset="-128"/>
              </a:rPr>
              <a:t>snapshot</a:t>
            </a:r>
            <a:r>
              <a:rPr lang="fr-FR" sz="2000" dirty="0">
                <a:ea typeface="ＭＳ Ｐゴシック" pitchFamily="34" charset="-128"/>
              </a:rPr>
              <a:t>) : 82 % vs 71 %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34" charset="-128"/>
              </a:rPr>
              <a:t>Différence ajustée de 10,5 %, IC 95 % : 3,1 % à 17,8 %, p = 0,005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34" charset="-128"/>
              </a:rPr>
              <a:t>Différence liée au taux plus faible de non réponse virologique et au plus faible taux d’arrêt pour événement indésirable dans le bras DTG</a:t>
            </a:r>
          </a:p>
          <a:p>
            <a:pPr marL="914400" lvl="2" indent="0">
              <a:spcBef>
                <a:spcPts val="300"/>
              </a:spcBef>
              <a:buNone/>
            </a:pPr>
            <a:endParaRPr lang="fr-FR" sz="2000" dirty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34" charset="-128"/>
              </a:rPr>
              <a:t>DTG/ABC/3TC avait un profil de tolérance favorable comparé </a:t>
            </a:r>
            <a:br>
              <a:rPr lang="fr-FR" sz="2000" dirty="0">
                <a:ea typeface="ＭＳ Ｐゴシック" pitchFamily="34" charset="-128"/>
              </a:rPr>
            </a:br>
            <a:r>
              <a:rPr lang="fr-FR" sz="2000" dirty="0">
                <a:ea typeface="ＭＳ Ｐゴシック" pitchFamily="34" charset="-128"/>
              </a:rPr>
              <a:t>à ATV + r + TDF/FTC </a:t>
            </a: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-2" y="6605389"/>
            <a:ext cx="755651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ARIA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fr-FR" sz="3200" dirty="0">
                <a:ea typeface="ＭＳ Ｐゴシック" pitchFamily="34" charset="-128"/>
              </a:rPr>
              <a:t>Etude ARIA </a:t>
            </a:r>
            <a:r>
              <a:rPr lang="en-GB" sz="3200" dirty="0">
                <a:ea typeface="ＭＳ Ｐゴシック" pitchFamily="34" charset="-128"/>
              </a:rPr>
              <a:t>: DTG/ABC/3TC QD </a:t>
            </a:r>
            <a:br>
              <a:rPr lang="en-GB" sz="3200" dirty="0">
                <a:ea typeface="ＭＳ Ｐゴシック" pitchFamily="34" charset="-128"/>
              </a:rPr>
            </a:br>
            <a:r>
              <a:rPr lang="en-GB" sz="3200" dirty="0">
                <a:ea typeface="ＭＳ Ｐゴシック" pitchFamily="34" charset="-128"/>
              </a:rPr>
              <a:t>vs ATV + r + FTC/TDF QD chez les femmes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6416500" y="6525344"/>
            <a:ext cx="2720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Orrell</a:t>
            </a:r>
            <a:r>
              <a:rPr lang="fr-FR" sz="1200" i="1" dirty="0">
                <a:solidFill>
                  <a:srgbClr val="CC0000"/>
                </a:solidFill>
              </a:rPr>
              <a:t> C. Lancet HIV 2017 4:e536-46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1065</Words>
  <Application>Microsoft Office PowerPoint</Application>
  <PresentationFormat>Affichage à l'écran (4:3)</PresentationFormat>
  <Paragraphs>298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Cambria</vt:lpstr>
      <vt:lpstr>Symbol</vt:lpstr>
      <vt:lpstr>Trebuchet MS</vt:lpstr>
      <vt:lpstr>Wingdings</vt:lpstr>
      <vt:lpstr>ARV_trials_2017</vt:lpstr>
      <vt:lpstr>Comparaison des inhibiteurs d’intégrase vs IP</vt:lpstr>
      <vt:lpstr>Etude ARIA : DTG/ABC/3TC QD  vs ATV + r + FTC/TDF QD chez les femmes</vt:lpstr>
      <vt:lpstr>Etude ARIA : DTG/ABC/3TC QD  vs ATV + r + FTC/TDF QD chez les femmes</vt:lpstr>
      <vt:lpstr>Etude ARIA : DTG/ABC/3TC QD  vs ATV + r + FTC/TDF QD chez les femmes</vt:lpstr>
      <vt:lpstr>Etude ARIA : DTG/ABC/3TC QD  vs ATV + r + FTC/TDF QD chez les femmes</vt:lpstr>
      <vt:lpstr>Etude ARIA : DTG/ABC/3TC QD  vs ATV + r + FTC/TDF QD chez les femmes</vt:lpstr>
      <vt:lpstr>Etude ARIA : DTG/ABC/3TC QD  vs ATV + r + FTC/TDF QD chez les femmes</vt:lpstr>
      <vt:lpstr>Etude ARIA : DTG/ABC/3TC QD  vs ATV + r + FTC/TDF QD chez les femmes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Pilar</cp:lastModifiedBy>
  <cp:revision>187</cp:revision>
  <dcterms:created xsi:type="dcterms:W3CDTF">2014-10-03T12:12:49Z</dcterms:created>
  <dcterms:modified xsi:type="dcterms:W3CDTF">2017-12-21T09:42:10Z</dcterms:modified>
</cp:coreProperties>
</file>