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2" r:id="rId2"/>
    <p:sldId id="257" r:id="rId3"/>
    <p:sldId id="258" r:id="rId4"/>
    <p:sldId id="259" r:id="rId5"/>
    <p:sldId id="273" r:id="rId6"/>
    <p:sldId id="264" r:id="rId7"/>
    <p:sldId id="275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0000"/>
    <a:srgbClr val="DDDDDD"/>
    <a:srgbClr val="FFFFFF"/>
    <a:srgbClr val="000066"/>
    <a:srgbClr val="0066FF"/>
    <a:srgbClr val="CC3300"/>
    <a:srgbClr val="C0C0C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674"/>
  </p:normalViewPr>
  <p:slideViewPr>
    <p:cSldViewPr snapToObjects="1" showGuides="1">
      <p:cViewPr varScale="1">
        <p:scale>
          <a:sx n="102" d="100"/>
          <a:sy n="102" d="100"/>
        </p:scale>
        <p:origin x="1086" y="84"/>
      </p:cViewPr>
      <p:guideLst>
        <p:guide pos="575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15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8750D1C-5A80-40EE-86EE-75E58689B1C3}" type="datetimeFigureOut">
              <a:rPr lang="fr-FR"/>
              <a:pPr/>
              <a:t>21/12/2017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59C15D-D99E-447D-9835-B8BBEE9F3D9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A224A7F-BAE0-48F1-BCED-281989E56AB9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B7B8DE-4998-4AB4-8D0A-010AFE567A19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9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75FC05-2E57-4C0B-81CD-F113590A10C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9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6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0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7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0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A0DF24E-5F12-4607-800C-C71F4E984FF6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Comparaison des inhibiteurs d’intégrase vs IP</a:t>
            </a:r>
          </a:p>
        </p:txBody>
      </p:sp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</a:t>
            </a:r>
          </a:p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ARIA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4" y="1125538"/>
            <a:ext cx="252085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5123" name="Connecteur droit 66"/>
          <p:cNvCxnSpPr>
            <a:cxnSpLocks noChangeShapeType="1"/>
          </p:cNvCxnSpPr>
          <p:nvPr/>
        </p:nvCxnSpPr>
        <p:spPr bwMode="auto">
          <a:xfrm rot="5400000">
            <a:off x="2931319" y="25376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93395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DTG/ABC/3TC à S48 : % ARN VIH &lt; 50 c/ml en intention de traiter, analyse </a:t>
            </a:r>
            <a:r>
              <a:rPr lang="fr-FR" dirty="0" err="1">
                <a:solidFill>
                  <a:srgbClr val="000066"/>
                </a:solidFill>
              </a:rPr>
              <a:t>snapshot</a:t>
            </a:r>
            <a:r>
              <a:rPr lang="fr-FR" dirty="0">
                <a:solidFill>
                  <a:srgbClr val="000066"/>
                </a:solidFill>
              </a:rPr>
              <a:t> (borne inférieure de l’IC 95 % bilatéral de la différence = - 12 %, puissance de 90 %)</a:t>
            </a:r>
            <a:endParaRPr lang="fr-FR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27710"/>
              </p:ext>
            </p:extLst>
          </p:nvPr>
        </p:nvGraphicFramePr>
        <p:xfrm>
          <a:off x="4038600" y="2504748"/>
          <a:ext cx="3533775" cy="530304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DTG/ABC/3TC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18579"/>
              </p:ext>
            </p:extLst>
          </p:nvPr>
        </p:nvGraphicFramePr>
        <p:xfrm>
          <a:off x="4038600" y="3505771"/>
          <a:ext cx="3533775" cy="499293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9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300/100 mg + FTC/TDF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311400" y="1323975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113796" y="2279908"/>
            <a:ext cx="2710526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Femmes ≥ 18 ans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Naïves d’ARV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500 c/ml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Tout CD4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HLA-B*5701 négatif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mutations majeures 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de résistance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co-infection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VHB</a:t>
            </a: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1442466" y="4561383"/>
            <a:ext cx="75220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fr-FR" sz="1400" dirty="0">
                <a:solidFill>
                  <a:srgbClr val="000066"/>
                </a:solidFill>
              </a:rPr>
              <a:t>* Randomisation stratifiée sur ARN VIH (≤ ou &gt; 100 000 c/ml) et sur CD4 (≤ ou &gt; 350/mm</a:t>
            </a:r>
            <a:r>
              <a:rPr lang="fr-FR" sz="1400" baseline="30000" dirty="0">
                <a:solidFill>
                  <a:srgbClr val="000066"/>
                </a:solidFill>
              </a:rPr>
              <a:t>3</a:t>
            </a:r>
            <a:r>
              <a:rPr lang="fr-FR" sz="1400" dirty="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514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  <p:cxnSp>
        <p:nvCxnSpPr>
          <p:cNvPr id="5145" name="AutoShape 60"/>
          <p:cNvCxnSpPr>
            <a:cxnSpLocks noChangeShapeType="1"/>
          </p:cNvCxnSpPr>
          <p:nvPr/>
        </p:nvCxnSpPr>
        <p:spPr bwMode="auto">
          <a:xfrm rot="10800000" flipH="1" flipV="1">
            <a:off x="3990975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6" name="Line 63"/>
          <p:cNvSpPr>
            <a:spLocks noChangeShapeType="1"/>
          </p:cNvSpPr>
          <p:nvPr/>
        </p:nvSpPr>
        <p:spPr bwMode="auto">
          <a:xfrm>
            <a:off x="2824322" y="3284538"/>
            <a:ext cx="38877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3213259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247</a:t>
            </a:r>
          </a:p>
        </p:txBody>
      </p:sp>
      <p:sp>
        <p:nvSpPr>
          <p:cNvPr id="5148" name="Rectangle 8"/>
          <p:cNvSpPr>
            <a:spLocks noChangeArrowheads="1"/>
          </p:cNvSpPr>
          <p:nvPr/>
        </p:nvSpPr>
        <p:spPr bwMode="auto">
          <a:xfrm>
            <a:off x="3213259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248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358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0" name="Line 172"/>
          <p:cNvSpPr>
            <a:spLocks noChangeShapeType="1"/>
          </p:cNvSpPr>
          <p:nvPr/>
        </p:nvSpPr>
        <p:spPr bwMode="auto">
          <a:xfrm>
            <a:off x="7554913" y="1987551"/>
            <a:ext cx="0" cy="201751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572375" y="2780854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55" name="ZoneTexte 1"/>
          <p:cNvSpPr txBox="1">
            <a:spLocks noChangeArrowheads="1"/>
          </p:cNvSpPr>
          <p:nvPr/>
        </p:nvSpPr>
        <p:spPr bwMode="auto">
          <a:xfrm>
            <a:off x="7624689" y="2411596"/>
            <a:ext cx="1123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+mj-lt"/>
              </a:rPr>
              <a:t>extension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416500" y="6525344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58259011"/>
              </p:ext>
            </p:extLst>
          </p:nvPr>
        </p:nvGraphicFramePr>
        <p:xfrm>
          <a:off x="423614" y="1628775"/>
          <a:ext cx="8353425" cy="4586232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2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moyen, années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38,1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37,8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Blanche / noire / asiatique,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 / 41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 / 44 / 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SIDA,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médiane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4,41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4,43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100 000 c/ml,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médiane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350/mm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Hépatite C 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44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avant S48,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(17 %)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 (22 %)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manque d’efficacité,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Pour événement indésirable,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Perdu de vue / Retrait du consentement,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/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/ 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Grossesse,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Déviation protocole/ Décision investigateur, n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/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/ 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56843" y="1151863"/>
            <a:ext cx="6817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 et devenir des patients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416500" y="6525344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932468" y="1151863"/>
            <a:ext cx="7266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Réponse au traitement à S48 (ARN VIH &lt; 50 c/ml), ITT-E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78778" y="2089283"/>
            <a:ext cx="4501333" cy="4623366"/>
            <a:chOff x="78778" y="2089283"/>
            <a:chExt cx="4501333" cy="4623366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3"/>
              <a:ext cx="2790437" cy="611647"/>
              <a:chOff x="2439988" y="2017713"/>
              <a:chExt cx="2790182" cy="611022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79018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2182193" cy="338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248)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2512317" cy="338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247)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904827"/>
              <a:ext cx="467999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07220" y="2538114"/>
              <a:ext cx="54954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81,9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261538" y="2899848"/>
              <a:ext cx="54954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71,3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217861"/>
              <a:ext cx="467999" cy="2131715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135523" y="5844719"/>
              <a:ext cx="2197087" cy="867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400" dirty="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fr-FR" sz="14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ifférence ajustée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40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4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400" dirty="0">
                  <a:solidFill>
                    <a:srgbClr val="000066"/>
                  </a:solidFill>
                </a:rPr>
                <a:t> 10,5 % (3,1 ; 17,8)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400" dirty="0">
                  <a:solidFill>
                    <a:srgbClr val="000066"/>
                  </a:solidFill>
                </a:rPr>
                <a:t>p = 0,005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1289" y="4870321"/>
              <a:ext cx="28886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20424" y="4582289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14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4941168"/>
              <a:ext cx="467999" cy="40840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 dirty="0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689101" y="5370214"/>
              <a:ext cx="1148071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Succès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virologique</a:t>
              </a: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1976866" y="5370214"/>
              <a:ext cx="1148070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Echec 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virologique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fr-FR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fr-FR" sz="1200" dirty="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26443"/>
              <a:ext cx="467999" cy="32313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19116"/>
              <a:ext cx="467999" cy="43046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03472" y="4691580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12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38546" y="4579731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15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3133881" y="5374977"/>
              <a:ext cx="1446230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Pas de donnée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 dirty="0">
                  <a:solidFill>
                    <a:srgbClr val="000066"/>
                  </a:solidFill>
                  <a:cs typeface="Arial" charset="0"/>
                </a:rPr>
                <a:t>virologique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788024" y="1700808"/>
            <a:ext cx="3903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Selon ARN VIH et CD4 à l’inclusion) </a:t>
            </a:r>
            <a:endParaRPr lang="fr-FR" sz="2000" dirty="0"/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4" name="Espace réservé du contenu 2"/>
          <p:cNvSpPr>
            <a:spLocks/>
          </p:cNvSpPr>
          <p:nvPr/>
        </p:nvSpPr>
        <p:spPr bwMode="auto">
          <a:xfrm>
            <a:off x="4499992" y="4437112"/>
            <a:ext cx="463708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000" b="1" dirty="0">
                <a:solidFill>
                  <a:srgbClr val="CC3300"/>
                </a:solidFill>
                <a:latin typeface="Calibri" pitchFamily="34" charset="0"/>
              </a:rPr>
              <a:t>Emergence de résistance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400" dirty="0">
                <a:solidFill>
                  <a:srgbClr val="000066"/>
                </a:solidFill>
              </a:rPr>
              <a:t>Echec virologique confirmé (ARN VIH ≥ 400 c/ml) :</a:t>
            </a:r>
            <a:br>
              <a:rPr lang="fr-FR" sz="1400" dirty="0">
                <a:solidFill>
                  <a:srgbClr val="000066"/>
                </a:solidFill>
              </a:rPr>
            </a:br>
            <a:r>
              <a:rPr lang="fr-FR" sz="1400" dirty="0">
                <a:solidFill>
                  <a:srgbClr val="000066"/>
                </a:solidFill>
              </a:rPr>
              <a:t>6 DTG/ABC/3TC vs 4 ATV + r + FTC/TDF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400" dirty="0">
                <a:solidFill>
                  <a:srgbClr val="000066"/>
                </a:solidFill>
              </a:rPr>
              <a:t>Emergence de mutations à l’échec :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400" dirty="0">
                <a:solidFill>
                  <a:srgbClr val="000066"/>
                </a:solidFill>
              </a:rPr>
              <a:t>DTG/ABC/3TC, n = 2 (K219K/Q ; E138E/G)</a:t>
            </a:r>
          </a:p>
          <a:p>
            <a:pPr marL="809625" lvl="2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400" dirty="0">
                <a:solidFill>
                  <a:srgbClr val="000066"/>
                </a:solidFill>
              </a:rPr>
              <a:t>ATV + r + FTC/TDF, n = 1 (M184V)</a:t>
            </a:r>
          </a:p>
        </p:txBody>
      </p:sp>
      <p:graphicFrame>
        <p:nvGraphicFramePr>
          <p:cNvPr id="4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188179"/>
              </p:ext>
            </p:extLst>
          </p:nvPr>
        </p:nvGraphicFramePr>
        <p:xfrm>
          <a:off x="4338778" y="2196404"/>
          <a:ext cx="4735001" cy="1741452"/>
        </p:xfrm>
        <a:graphic>
          <a:graphicData uri="http://schemas.openxmlformats.org/drawingml/2006/table">
            <a:tbl>
              <a:tblPr/>
              <a:tblGrid>
                <a:gridCol w="197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≤ 10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82,6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10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79,7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63,6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≤ 350/mm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85,4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71,8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3">
                <a:tc>
                  <a:txBody>
                    <a:bodyPr/>
                    <a:lstStyle/>
                    <a:p>
                      <a:pPr marL="0" marR="0" lvl="0" indent="920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&gt; 350/mm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>
                          <a:solidFill>
                            <a:srgbClr val="000066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70,7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416500" y="6525344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462064" y="1916832"/>
            <a:ext cx="6174804" cy="4618392"/>
            <a:chOff x="78778" y="2089284"/>
            <a:chExt cx="4390562" cy="4618392"/>
          </a:xfrm>
        </p:grpSpPr>
        <p:grpSp>
          <p:nvGrpSpPr>
            <p:cNvPr id="9240" name="Groupe 54"/>
            <p:cNvGrpSpPr>
              <a:grpSpLocks/>
            </p:cNvGrpSpPr>
            <p:nvPr/>
          </p:nvGrpSpPr>
          <p:grpSpPr bwMode="auto">
            <a:xfrm>
              <a:off x="1283129" y="2089284"/>
              <a:ext cx="1928568" cy="592743"/>
              <a:chOff x="2439988" y="2017713"/>
              <a:chExt cx="1928392" cy="592137"/>
            </a:xfrm>
          </p:grpSpPr>
          <p:sp>
            <p:nvSpPr>
              <p:cNvPr id="9249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39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0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1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9252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2024837"/>
                <a:ext cx="1355243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DTG/ABC/3TC (n = 230)</a:t>
                </a:r>
              </a:p>
            </p:txBody>
          </p:sp>
          <p:sp>
            <p:nvSpPr>
              <p:cNvPr id="9253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90527"/>
                <a:ext cx="1557928" cy="307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sz="1400" b="1" dirty="0">
                    <a:solidFill>
                      <a:srgbClr val="333399"/>
                    </a:solidFill>
                    <a:latin typeface="Calibri" pitchFamily="34" charset="0"/>
                  </a:rPr>
                  <a:t>ATV + r + FTC/TDF (n = 225)</a:t>
                </a:r>
              </a:p>
            </p:txBody>
          </p:sp>
        </p:grpSp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747994" y="2832827"/>
              <a:ext cx="467999" cy="2516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163737" y="457620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163737" y="388405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78778" y="2502932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163737" y="319349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389218" y="46685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389218" y="39779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389218" y="2593677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389218" y="3284239"/>
              <a:ext cx="1190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506693" y="2597804"/>
              <a:ext cx="1587" cy="281844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798664" y="242088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352984" y="278092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76</a:t>
              </a: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302313" y="3117577"/>
              <a:ext cx="467999" cy="2232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662246" y="5836155"/>
              <a:ext cx="1157934" cy="871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</a:rPr>
                <a:t>Différence ajustée</a:t>
              </a:r>
              <a:endParaRPr lang="fr-FR" sz="140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 95 %) </a:t>
              </a:r>
              <a:r>
                <a:rPr lang="fr-FR" sz="140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</a:rPr>
                <a:t> 9,7% (2,6 ; 16,8)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fr-FR" sz="1400">
                  <a:solidFill>
                    <a:srgbClr val="000066"/>
                  </a:solidFill>
                </a:rPr>
                <a:t>p = 0,005</a:t>
              </a: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051720" y="5182889"/>
              <a:ext cx="467999" cy="16668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147701" y="4870321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6</a:t>
              </a: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2633623" y="4685074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11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2582953" y="5025577"/>
              <a:ext cx="467999" cy="324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389218" y="5351164"/>
              <a:ext cx="408012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609348" y="5370214"/>
              <a:ext cx="13075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Succès virologique</a:t>
              </a: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2093158" y="5370214"/>
              <a:ext cx="915493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Non réponse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virologique</a:t>
              </a: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81243" y="2107902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248696" y="5244544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3366001" y="5097577"/>
              <a:ext cx="467999" cy="25200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3901075" y="4991118"/>
              <a:ext cx="467999" cy="35845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3462169" y="4757082"/>
              <a:ext cx="2756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3951745" y="4613066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13</a:t>
              </a: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3339981" y="5374977"/>
              <a:ext cx="1034033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Pas de donnée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 b="1">
                  <a:solidFill>
                    <a:srgbClr val="000066"/>
                  </a:solidFill>
                  <a:cs typeface="Arial" charset="0"/>
                </a:rPr>
                <a:t>virologique</a:t>
              </a: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462064" y="1151863"/>
            <a:ext cx="6207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ARN VIH &lt; 50 c/ml à S48, analyse per-protocole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  <p:sp>
        <p:nvSpPr>
          <p:cNvPr id="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</p:spTree>
    <p:extLst>
      <p:ext uri="{BB962C8B-B14F-4D97-AF65-F5344CB8AC3E}">
        <p14:creationId xmlns:p14="http://schemas.microsoft.com/office/powerpoint/2010/main" val="335571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88352"/>
              </p:ext>
            </p:extLst>
          </p:nvPr>
        </p:nvGraphicFramePr>
        <p:xfrm>
          <a:off x="324296" y="1674813"/>
          <a:ext cx="8496176" cy="4833816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indésirables grade 2 à 4,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 (46)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137 (55)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EI liés au traitement (≥ 5 % dans 1 des bras),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Dyspepsie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Ictère conjonctival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Ictère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83 (33)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 (13)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121 (49)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 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(6)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indésirables graves,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 (5)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 (8)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indésirables fatals,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 (non lié)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EIG liés au traitement,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83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Arrêt pour événement indésirable, n (%)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 (7)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586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Evénements indésirables psychiatriques, n (%)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Insomnie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Anxiété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Dépression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Idées suicidaires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Humeur dépressive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Rêves anormaux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 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 (4)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 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 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(&lt; 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2866076" y="1214238"/>
            <a:ext cx="336823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fr-FR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</a:t>
            </a:r>
            <a:endParaRPr lang="fr-F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16500" y="6582618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15126"/>
              </p:ext>
            </p:extLst>
          </p:nvPr>
        </p:nvGraphicFramePr>
        <p:xfrm>
          <a:off x="251520" y="1669633"/>
          <a:ext cx="8712200" cy="4577840"/>
        </p:xfrm>
        <a:graphic>
          <a:graphicData uri="http://schemas.openxmlformats.org/drawingml/2006/table">
            <a:tbl>
              <a:tblPr/>
              <a:tblGrid>
                <a:gridCol w="388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248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247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ALAT ≥ 3 x LSN,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 case &gt;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20 x ULN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64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Créatinine, modification moyenne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+ 9,29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+ 5,86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Rapport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albuminurie:créatininurie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 (g/mol), modification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médiane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- 0,10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0,00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Créatinine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phosphokinase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, grade 3-4,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Rapport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c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holestérol total: HDL-cholestérol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Différence moyenne ajustée : - 0,106 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(IC 95 % : - 0,313 à 0,101)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04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Triglycérides,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/l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Différence moyenne ajustée : - 0,026 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(IC 95 % : - 0,159 à 0,107)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ns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31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Marqueurs osseux, rapport S48 : J0</a:t>
                      </a:r>
                    </a:p>
                    <a:p>
                      <a:pPr lvl="1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Phosphatase alcaline osseuse</a:t>
                      </a:r>
                    </a:p>
                    <a:p>
                      <a:pPr lvl="1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Type I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collagen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 C-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télopeptides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Ostéocalcine</a:t>
                      </a:r>
                    </a:p>
                    <a:p>
                      <a:pPr lvl="1"/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Procollagen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 1 N-terminal propeptide</a:t>
                      </a:r>
                    </a:p>
                    <a:p>
                      <a:pPr lvl="1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Vitamine D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1,188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1,257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1,282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1,214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0,987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1,629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1,918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2,039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1,752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1,158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&lt; 0,001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1391318" y="1214238"/>
            <a:ext cx="631775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fr-FR" sz="2400" b="1" ker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Modification des paramètres biologiques à S48  </a:t>
            </a:r>
            <a:endParaRPr lang="fr-FR" sz="1800" ker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16500" y="6525344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</p:spTree>
    <p:extLst>
      <p:ext uri="{BB962C8B-B14F-4D97-AF65-F5344CB8AC3E}">
        <p14:creationId xmlns:p14="http://schemas.microsoft.com/office/powerpoint/2010/main" val="423367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  <a:br>
              <a:rPr lang="fr-FR" sz="2800" b="1" dirty="0">
                <a:latin typeface="Calibri" pitchFamily="34" charset="0"/>
                <a:ea typeface="ＭＳ Ｐゴシック" pitchFamily="34" charset="-128"/>
              </a:rPr>
            </a:br>
            <a:endParaRPr lang="fr-FR" sz="2800" b="1" dirty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34" charset="-128"/>
              </a:rPr>
              <a:t>Chez les femmes naïves de traitement ARV, DTG/ABC/3TC était supérieur à ATV + r + TDF/FTC après 48 semaines de traitement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34" charset="-128"/>
              </a:rPr>
              <a:t>ARN VIH &lt; 50 c/ml (ITT-E, </a:t>
            </a:r>
            <a:r>
              <a:rPr lang="fr-FR" sz="2000" dirty="0" err="1">
                <a:ea typeface="ＭＳ Ｐゴシック" pitchFamily="34" charset="-128"/>
              </a:rPr>
              <a:t>snapshot</a:t>
            </a:r>
            <a:r>
              <a:rPr lang="fr-FR" sz="2000" dirty="0">
                <a:ea typeface="ＭＳ Ｐゴシック" pitchFamily="34" charset="-128"/>
              </a:rPr>
              <a:t>) : 82 % vs 71 %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34" charset="-128"/>
              </a:rPr>
              <a:t>Différence ajustée de 10,5 %, IC 95 % : 3,1 % à 17,8 %, p = 0,005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34" charset="-128"/>
              </a:rPr>
              <a:t>Différence liée au taux plus faible de non réponse virologique et au plus faible taux d’arrêt pour événement indésirable dans le bras DTG</a:t>
            </a:r>
          </a:p>
          <a:p>
            <a:pPr marL="914400" lvl="2" indent="0">
              <a:spcBef>
                <a:spcPts val="300"/>
              </a:spcBef>
              <a:buNone/>
            </a:pPr>
            <a:endParaRPr lang="fr-FR" sz="20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34" charset="-128"/>
              </a:rPr>
              <a:t>DTG/ABC/3TC avait un profil de tolérance favorable comparé </a:t>
            </a:r>
            <a:br>
              <a:rPr lang="fr-FR" sz="2000" dirty="0">
                <a:ea typeface="ＭＳ Ｐゴシック" pitchFamily="34" charset="-128"/>
              </a:rPr>
            </a:br>
            <a:r>
              <a:rPr lang="fr-FR" sz="2000" dirty="0">
                <a:ea typeface="ＭＳ Ｐゴシック" pitchFamily="34" charset="-128"/>
              </a:rPr>
              <a:t>à ATV + r + TDF/FTC 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-2" y="6605389"/>
            <a:ext cx="75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ARIA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ARIA </a:t>
            </a:r>
            <a:r>
              <a:rPr lang="en-GB" sz="3200" dirty="0">
                <a:ea typeface="ＭＳ Ｐゴシック" pitchFamily="34" charset="-128"/>
              </a:rPr>
              <a:t>: DTG/ABC/3TC QD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vs ATV + r + FTC/TDF QD chez les femmes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16500" y="6525344"/>
            <a:ext cx="2720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Orrell</a:t>
            </a:r>
            <a:r>
              <a:rPr lang="fr-FR" sz="1200" i="1" dirty="0">
                <a:solidFill>
                  <a:srgbClr val="CC0000"/>
                </a:solidFill>
              </a:rPr>
              <a:t> C. Lancet HIV 2017 4:e536-46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1065</Words>
  <Application>Microsoft Office PowerPoint</Application>
  <PresentationFormat>Affichage à l'écran (4:3)</PresentationFormat>
  <Paragraphs>298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ARV_trials_2017</vt:lpstr>
      <vt:lpstr>Comparaison des inhibiteurs d’intégrase vs IP</vt:lpstr>
      <vt:lpstr>Etude ARIA : DTG/ABC/3TC QD  vs ATV + r + FTC/TDF QD chez les femmes</vt:lpstr>
      <vt:lpstr>Etude ARIA : DTG/ABC/3TC QD  vs ATV + r + FTC/TDF QD chez les femmes</vt:lpstr>
      <vt:lpstr>Etude ARIA : DTG/ABC/3TC QD  vs ATV + r + FTC/TDF QD chez les femmes</vt:lpstr>
      <vt:lpstr>Etude ARIA : DTG/ABC/3TC QD  vs ATV + r + FTC/TDF QD chez les femmes</vt:lpstr>
      <vt:lpstr>Etude ARIA : DTG/ABC/3TC QD  vs ATV + r + FTC/TDF QD chez les femmes</vt:lpstr>
      <vt:lpstr>Etude ARIA : DTG/ABC/3TC QD  vs ATV + r + FTC/TDF QD chez les femmes</vt:lpstr>
      <vt:lpstr>Etude ARIA : DTG/ABC/3TC QD  vs ATV + r + FTC/TDF QD chez les femmes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Pilar</cp:lastModifiedBy>
  <cp:revision>187</cp:revision>
  <dcterms:created xsi:type="dcterms:W3CDTF">2014-10-03T12:12:49Z</dcterms:created>
  <dcterms:modified xsi:type="dcterms:W3CDTF">2017-12-21T09:42:10Z</dcterms:modified>
</cp:coreProperties>
</file>