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73" r:id="rId3"/>
    <p:sldMasterId id="2147483675" r:id="rId4"/>
  </p:sldMasterIdLst>
  <p:notesMasterIdLst>
    <p:notesMasterId r:id="rId17"/>
  </p:notesMasterIdLst>
  <p:handoutMasterIdLst>
    <p:handoutMasterId r:id="rId18"/>
  </p:handoutMasterIdLst>
  <p:sldIdLst>
    <p:sldId id="969" r:id="rId5"/>
    <p:sldId id="957" r:id="rId6"/>
    <p:sldId id="958" r:id="rId7"/>
    <p:sldId id="959" r:id="rId8"/>
    <p:sldId id="960" r:id="rId9"/>
    <p:sldId id="961" r:id="rId10"/>
    <p:sldId id="968" r:id="rId11"/>
    <p:sldId id="963" r:id="rId12"/>
    <p:sldId id="964" r:id="rId13"/>
    <p:sldId id="965" r:id="rId14"/>
    <p:sldId id="966" r:id="rId15"/>
    <p:sldId id="967" r:id="rId16"/>
  </p:sldIdLst>
  <p:sldSz cx="9144000" cy="6858000" type="screen4x3"/>
  <p:notesSz cx="7099300" cy="10234613"/>
  <p:custDataLst>
    <p:tags r:id="rId19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/>
        <a:cs typeface="ＭＳ Ｐゴシック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" lastIdx="9" clrIdx="0"/>
  <p:cmAuthor id="1" name="François RAFFI" initials="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DDDDDD"/>
    <a:srgbClr val="08A3FF"/>
    <a:srgbClr val="FF00FF"/>
    <a:srgbClr val="80008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-3438" y="-918"/>
      </p:cViewPr>
      <p:guideLst>
        <p:guide orient="horz" pos="2205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Objects="1">
      <p:cViewPr>
        <p:scale>
          <a:sx n="66" d="100"/>
          <a:sy n="66" d="100"/>
        </p:scale>
        <p:origin x="-2718" y="-3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67BF67AD-7B5E-4B3B-AA8A-DA7BEA7A30E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55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-1" charset="0"/>
                <a:cs typeface="+mn-cs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241797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fld id="{1263C058-DFBB-4F5B-BCB7-EBEDDC9393C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1434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/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eaLnBrk="1" hangingPunct="1">
              <a:defRPr/>
            </a:pPr>
            <a:r>
              <a:rPr lang="fr-FR" altLang="fr-FR" sz="1400" i="0" smtClean="0">
                <a:solidFill>
                  <a:schemeClr val="tx1"/>
                </a:solidFill>
                <a:latin typeface="Trebuchet MS" pitchFamily="-1" charset="0"/>
                <a:cs typeface="+mn-cs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207805317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337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algn="ctr" defTabSz="998538"/>
            <a:r>
              <a:rPr lang="fr-FR" altLang="fr-FR" sz="1400">
                <a:latin typeface="Trebuchet MS" pitchFamily="34" charset="0"/>
              </a:rPr>
              <a:t>ARV-trial.com</a:t>
            </a:r>
          </a:p>
        </p:txBody>
      </p:sp>
      <p:sp>
        <p:nvSpPr>
          <p:cNvPr id="3379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0750"/>
            <a:fld id="{E5EBBB9E-B9EC-4454-B399-EAA6DC6E3A6A}" type="slidenum">
              <a:rPr lang="fr-FR" altLang="fr-FR" sz="1300"/>
              <a:pPr algn="r" defTabSz="920750"/>
              <a:t>1</a:t>
            </a:fld>
            <a:endParaRPr lang="fr-FR" altLang="fr-FR" sz="13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5222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alt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52228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03343AE-248E-4A24-9304-1C4BC85815E6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/>
              <a:cs typeface="ＭＳ Ｐゴシック"/>
            </a:endParaRPr>
          </a:p>
        </p:txBody>
      </p:sp>
      <p:sp>
        <p:nvSpPr>
          <p:cNvPr id="5529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alt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55300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E851510-E5F7-4BC2-BA9A-FF8BB4C31AE3}" type="slidenum">
              <a:rPr lang="fr-FR" altLang="fr-FR" sz="1300" i="0">
                <a:solidFill>
                  <a:schemeClr val="tx1"/>
                </a:solidFill>
              </a:rPr>
              <a:pPr algn="r" defTabSz="922338"/>
              <a:t>12</a:t>
            </a:fld>
            <a:endParaRPr lang="fr-FR" alt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3584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5844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1B2D7C1-7E86-4B1E-ABAD-1E98DA7D6C23}" type="slidenum">
              <a:rPr lang="fr-FR" sz="1300" i="0">
                <a:solidFill>
                  <a:srgbClr val="000000"/>
                </a:solidFill>
              </a:rPr>
              <a:pPr algn="r" defTabSz="922338"/>
              <a:t>2</a:t>
            </a:fld>
            <a:endParaRPr lang="fr-FR" sz="130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3789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ctr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7892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728C7BD-F21C-48C0-AC8B-F18DF1FCC35B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3993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ctr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9940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EE4449B-A7AB-497E-87B8-768EC7BCEADA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419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ctr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1988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54B1B66-CBE8-410B-AFF2-3F9B025BE38B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4403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ctr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403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7F2362F-BE76-4A03-89EF-0B832CAF90F7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4608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ctr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46084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DFCCBC4-3848-4F91-8113-6468D5673876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/>
              <a:cs typeface="ＭＳ Ｐゴシック"/>
            </a:endParaRPr>
          </a:p>
        </p:txBody>
      </p:sp>
      <p:sp>
        <p:nvSpPr>
          <p:cNvPr id="4813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8A041E-F9AB-4E51-BF4D-E869DAE1702F}" type="slidenum">
              <a:rPr lang="fr-FR" altLang="fr-FR" smtClean="0">
                <a:ea typeface="ＭＳ Ｐゴシック"/>
                <a:cs typeface="ＭＳ Ｐゴシック"/>
              </a:rPr>
              <a:pPr/>
              <a:t>8</a:t>
            </a:fld>
            <a:endParaRPr lang="fr-FR" altLang="fr-FR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0178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/>
              <a:cs typeface="ＭＳ Ｐゴシック"/>
            </a:endParaRPr>
          </a:p>
        </p:txBody>
      </p:sp>
      <p:sp>
        <p:nvSpPr>
          <p:cNvPr id="5017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FA6B63-D8D3-4E5F-AFA0-82347DB27EB3}" type="slidenum">
              <a:rPr lang="fr-FR" altLang="fr-FR" smtClean="0">
                <a:ea typeface="ＭＳ Ｐゴシック"/>
                <a:cs typeface="ＭＳ Ｐゴシック"/>
              </a:rPr>
              <a:pPr/>
              <a:t>9</a:t>
            </a:fld>
            <a:endParaRPr lang="fr-FR" altLang="fr-FR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5" r:id="rId2"/>
    <p:sldLayoutId id="2147483684" r:id="rId3"/>
    <p:sldLayoutId id="2147483683" r:id="rId4"/>
    <p:sldLayoutId id="2147483682" r:id="rId5"/>
    <p:sldLayoutId id="2147483681" r:id="rId6"/>
    <p:sldLayoutId id="2147483680" r:id="rId7"/>
    <p:sldLayoutId id="2147483679" r:id="rId8"/>
    <p:sldLayoutId id="2147483678" r:id="rId9"/>
    <p:sldLayoutId id="2147483677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9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smtClean="0">
                <a:ea typeface="ＭＳ Ｐゴシック"/>
                <a:cs typeface="ＭＳ Ｐゴシック"/>
              </a:rPr>
              <a:t>Comparaison des IP vs IP</a:t>
            </a:r>
          </a:p>
        </p:txBody>
      </p:sp>
      <p:sp>
        <p:nvSpPr>
          <p:cNvPr id="32770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ATV/r			 	BMS 089</a:t>
            </a:r>
          </a:p>
          <a:p>
            <a:pPr marL="342900" lvl="1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LPV/r + ZDV/3TC		MONARK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34" charset="0"/>
              </a:rPr>
              <a:t>				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34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34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  <a:t>				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34" charset="0"/>
              </a:rPr>
              <a:t>				</a:t>
            </a:r>
            <a:r>
              <a:rPr lang="en-GB" altLang="fr-FR" sz="2600" b="1" i="0" dirty="0">
                <a:solidFill>
                  <a:srgbClr val="C0C0C0"/>
                </a:solidFill>
                <a:latin typeface="Calibri" pitchFamily="34" charset="0"/>
              </a:rPr>
              <a:t>A5073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LPV/r + 3TC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LPV/r + 2 INTI			GARDEL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FPV/r	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34" charset="0"/>
              </a:rPr>
              <a:t>ALERT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ATADAR</a:t>
            </a:r>
            <a:endParaRPr lang="en-US" altLang="fr-FR" sz="2600" b="1" i="0" dirty="0">
              <a:solidFill>
                <a:srgbClr val="C0C0C0"/>
              </a:solidFill>
              <a:latin typeface="Calibri" pitchFamily="34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LPV/r				KLEAN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LPV/r				GEMINI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 LPV/r				CASTLE</a:t>
            </a: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34" charset="0"/>
              </a:rPr>
              <a:t>DRV/r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34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34" charset="0"/>
              </a:rPr>
              <a:t> LPV/r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34" charset="0"/>
              </a:rPr>
              <a:t>				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34" charset="0"/>
              </a:rPr>
              <a:t>ARTEMIS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34"/>
          <p:cNvSpPr txBox="1">
            <a:spLocks noChangeArrowheads="1"/>
          </p:cNvSpPr>
          <p:nvPr/>
        </p:nvSpPr>
        <p:spPr bwMode="auto">
          <a:xfrm>
            <a:off x="1066800" y="1620838"/>
            <a:ext cx="33067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alt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ARN VIH &lt; 50 c/ml (TLOVR)</a:t>
            </a:r>
          </a:p>
        </p:txBody>
      </p:sp>
      <p:graphicFrame>
        <p:nvGraphicFramePr>
          <p:cNvPr id="255040" name="Group 64"/>
          <p:cNvGraphicFramePr>
            <a:graphicFrameLocks noGrp="1"/>
          </p:cNvGraphicFramePr>
          <p:nvPr/>
        </p:nvGraphicFramePr>
        <p:xfrm>
          <a:off x="4772025" y="2636838"/>
          <a:ext cx="4246563" cy="1825625"/>
        </p:xfrm>
        <a:graphic>
          <a:graphicData uri="http://schemas.openxmlformats.org/drawingml/2006/table">
            <a:tbl>
              <a:tblPr/>
              <a:tblGrid>
                <a:gridCol w="2162347"/>
                <a:gridCol w="685800"/>
                <a:gridCol w="685800"/>
                <a:gridCol w="712788"/>
              </a:tblGrid>
              <a:tr h="58124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Inclusion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DRV/r</a:t>
                      </a:r>
                      <a:b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(%)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LPV/r</a:t>
                      </a:r>
                      <a:b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altLang="fr-F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(%)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p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6028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&lt; 5 log</a:t>
                      </a:r>
                      <a:r>
                        <a:rPr kumimoji="0" lang="en-GB" altLang="fr-FR" sz="15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altLang="fr-FR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</a:t>
                      </a: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ARN VIH </a:t>
                      </a:r>
                      <a:r>
                        <a:rPr kumimoji="0" lang="en-GB" altLang="fr-FR" sz="15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&gt;</a:t>
                      </a: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5 log</a:t>
                      </a:r>
                      <a:r>
                        <a:rPr kumimoji="0" lang="en-GB" altLang="fr-FR" sz="15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</a:t>
                      </a:r>
                      <a:r>
                        <a:rPr kumimoji="0" lang="en-GB" altLang="fr-FR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</a:t>
                      </a:r>
                      <a:r>
                        <a:rPr kumimoji="0" lang="en-GB" altLang="fr-F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/ml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69,5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67,5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60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51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012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409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</a:t>
                      </a:r>
                      <a:r>
                        <a:rPr kumimoji="0" lang="en-GB" altLang="fr-FR" sz="15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&gt;</a:t>
                      </a: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200/mm</a:t>
                      </a:r>
                      <a:r>
                        <a:rPr kumimoji="0" lang="en-GB" altLang="fr-FR" sz="1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n-GB" altLang="fr-F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&lt; 200/mm</a:t>
                      </a:r>
                      <a:r>
                        <a:rPr kumimoji="0" lang="en-GB" altLang="fr-FR" sz="15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n-GB" altLang="fr-FR" sz="15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71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65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59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54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  <a:r>
                        <a:rPr kumimoji="0" lang="fr-FR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</a:t>
                      </a:r>
                      <a:r>
                        <a:rPr kumimoji="0" lang="en-GB" altLang="fr-F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052</a:t>
                      </a:r>
                    </a:p>
                  </a:txBody>
                  <a:tcPr marL="90000" marR="90000" marT="46791" marB="4679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1224" name="Text Box 134"/>
          <p:cNvSpPr txBox="1">
            <a:spLocks noChangeArrowheads="1"/>
          </p:cNvSpPr>
          <p:nvPr/>
        </p:nvSpPr>
        <p:spPr bwMode="auto">
          <a:xfrm>
            <a:off x="4772025" y="1619250"/>
            <a:ext cx="4246563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alt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ARN VIH &lt; 50 c/ml (ITT, TLOVR) </a:t>
            </a:r>
            <a:br>
              <a:rPr lang="fr-FR" alt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</a:br>
            <a:r>
              <a:rPr lang="fr-FR" alt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selon les facteurs de stratification</a:t>
            </a:r>
          </a:p>
          <a:p>
            <a:pPr algn="ctr">
              <a:lnSpc>
                <a:spcPct val="85000"/>
              </a:lnSpc>
            </a:pPr>
            <a:r>
              <a:rPr lang="fr-FR" alt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à la randomisation</a:t>
            </a:r>
          </a:p>
        </p:txBody>
      </p:sp>
      <p:sp>
        <p:nvSpPr>
          <p:cNvPr id="51225" name="Text Box 2"/>
          <p:cNvSpPr txBox="1">
            <a:spLocks noChangeArrowheads="1"/>
          </p:cNvSpPr>
          <p:nvPr/>
        </p:nvSpPr>
        <p:spPr bwMode="auto">
          <a:xfrm>
            <a:off x="2324100" y="1133475"/>
            <a:ext cx="4457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2800" b="1" i="0">
                <a:solidFill>
                  <a:srgbClr val="CC3300"/>
                </a:solidFill>
                <a:latin typeface="Calibri" pitchFamily="34" charset="0"/>
              </a:rPr>
              <a:t>Analyse finale (semaine 192)</a:t>
            </a:r>
          </a:p>
        </p:txBody>
      </p:sp>
      <p:sp>
        <p:nvSpPr>
          <p:cNvPr id="51226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>
                <a:solidFill>
                  <a:srgbClr val="CC0000"/>
                </a:solidFill>
              </a:rPr>
              <a:t>Orkin C. HIV Med 2012;14:49-59</a:t>
            </a:r>
          </a:p>
        </p:txBody>
      </p:sp>
      <p:sp>
        <p:nvSpPr>
          <p:cNvPr id="51227" name="Rectangle 133"/>
          <p:cNvSpPr>
            <a:spLocks noChangeArrowheads="1"/>
          </p:cNvSpPr>
          <p:nvPr/>
        </p:nvSpPr>
        <p:spPr bwMode="auto">
          <a:xfrm>
            <a:off x="1160463" y="3190875"/>
            <a:ext cx="609600" cy="1957388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en-GB" altLang="fr-FR" sz="1800" i="0">
              <a:solidFill>
                <a:srgbClr val="000066"/>
              </a:solidFill>
            </a:endParaRPr>
          </a:p>
        </p:txBody>
      </p:sp>
      <p:sp>
        <p:nvSpPr>
          <p:cNvPr id="51228" name="Rectangle 135"/>
          <p:cNvSpPr>
            <a:spLocks noChangeArrowheads="1"/>
          </p:cNvSpPr>
          <p:nvPr/>
        </p:nvSpPr>
        <p:spPr bwMode="auto">
          <a:xfrm>
            <a:off x="290513" y="4360863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en-GB" altLang="fr-FR" sz="1400" b="1" i="0">
                <a:solidFill>
                  <a:srgbClr val="000066"/>
                </a:solidFill>
                <a:cs typeface="Arial" charset="0"/>
              </a:rPr>
              <a:t>25</a:t>
            </a:r>
          </a:p>
        </p:txBody>
      </p:sp>
      <p:sp>
        <p:nvSpPr>
          <p:cNvPr id="51229" name="Rectangle 136"/>
          <p:cNvSpPr>
            <a:spLocks noChangeArrowheads="1"/>
          </p:cNvSpPr>
          <p:nvPr/>
        </p:nvSpPr>
        <p:spPr bwMode="auto">
          <a:xfrm>
            <a:off x="290513" y="3668713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en-GB" altLang="fr-FR" sz="1400" b="1" i="0">
                <a:solidFill>
                  <a:srgbClr val="000066"/>
                </a:solidFill>
                <a:cs typeface="Arial" charset="0"/>
              </a:rPr>
              <a:t>50</a:t>
            </a:r>
          </a:p>
        </p:txBody>
      </p:sp>
      <p:sp>
        <p:nvSpPr>
          <p:cNvPr id="51230" name="Rectangle 137"/>
          <p:cNvSpPr>
            <a:spLocks noChangeArrowheads="1"/>
          </p:cNvSpPr>
          <p:nvPr/>
        </p:nvSpPr>
        <p:spPr bwMode="auto">
          <a:xfrm>
            <a:off x="192088" y="2287588"/>
            <a:ext cx="295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en-GB" altLang="fr-FR" sz="1400" b="1" i="0">
                <a:solidFill>
                  <a:srgbClr val="000066"/>
                </a:solidFill>
                <a:cs typeface="Arial" charset="0"/>
              </a:rPr>
              <a:t>100</a:t>
            </a:r>
          </a:p>
        </p:txBody>
      </p:sp>
      <p:sp>
        <p:nvSpPr>
          <p:cNvPr id="51231" name="Rectangle 138"/>
          <p:cNvSpPr>
            <a:spLocks noChangeArrowheads="1"/>
          </p:cNvSpPr>
          <p:nvPr/>
        </p:nvSpPr>
        <p:spPr bwMode="auto">
          <a:xfrm>
            <a:off x="290513" y="2978150"/>
            <a:ext cx="1968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en-GB" altLang="fr-FR" sz="1400" b="1" i="0">
                <a:solidFill>
                  <a:srgbClr val="000066"/>
                </a:solidFill>
                <a:cs typeface="Arial" charset="0"/>
              </a:rPr>
              <a:t>75</a:t>
            </a:r>
          </a:p>
        </p:txBody>
      </p:sp>
      <p:sp>
        <p:nvSpPr>
          <p:cNvPr id="51232" name="Line 139"/>
          <p:cNvSpPr>
            <a:spLocks noChangeShapeType="1"/>
          </p:cNvSpPr>
          <p:nvPr/>
        </p:nvSpPr>
        <p:spPr bwMode="auto">
          <a:xfrm>
            <a:off x="581025" y="446722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51233" name="Line 140"/>
          <p:cNvSpPr>
            <a:spLocks noChangeShapeType="1"/>
          </p:cNvSpPr>
          <p:nvPr/>
        </p:nvSpPr>
        <p:spPr bwMode="auto">
          <a:xfrm>
            <a:off x="581025" y="3776663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51234" name="Line 141"/>
          <p:cNvSpPr>
            <a:spLocks noChangeShapeType="1"/>
          </p:cNvSpPr>
          <p:nvPr/>
        </p:nvSpPr>
        <p:spPr bwMode="auto">
          <a:xfrm>
            <a:off x="581025" y="2392363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51235" name="Line 142"/>
          <p:cNvSpPr>
            <a:spLocks noChangeShapeType="1"/>
          </p:cNvSpPr>
          <p:nvPr/>
        </p:nvSpPr>
        <p:spPr bwMode="auto">
          <a:xfrm>
            <a:off x="581025" y="3082925"/>
            <a:ext cx="920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51236" name="Line 143"/>
          <p:cNvSpPr>
            <a:spLocks noChangeShapeType="1"/>
          </p:cNvSpPr>
          <p:nvPr/>
        </p:nvSpPr>
        <p:spPr bwMode="auto">
          <a:xfrm>
            <a:off x="671513" y="2382838"/>
            <a:ext cx="1587" cy="28606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51237" name="Rectangle 144"/>
          <p:cNvSpPr>
            <a:spLocks noChangeArrowheads="1"/>
          </p:cNvSpPr>
          <p:nvPr/>
        </p:nvSpPr>
        <p:spPr bwMode="auto">
          <a:xfrm>
            <a:off x="1189038" y="28749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/>
            <a:r>
              <a:rPr lang="en-GB" altLang="fr-FR" sz="1400" b="1" i="0">
                <a:solidFill>
                  <a:srgbClr val="008000"/>
                </a:solidFill>
                <a:cs typeface="Arial" charset="0"/>
              </a:rPr>
              <a:t>69</a:t>
            </a:r>
            <a:r>
              <a:rPr lang="fr-FR" altLang="fr-FR" sz="1400" b="1" i="0">
                <a:solidFill>
                  <a:srgbClr val="008000"/>
                </a:solidFill>
                <a:cs typeface="Arial" charset="0"/>
              </a:rPr>
              <a:t>,</a:t>
            </a:r>
            <a:r>
              <a:rPr lang="en-GB" altLang="fr-FR" sz="1400" b="1" i="0">
                <a:solidFill>
                  <a:srgbClr val="008000"/>
                </a:solidFill>
                <a:cs typeface="Arial" charset="0"/>
              </a:rPr>
              <a:t>1</a:t>
            </a:r>
          </a:p>
        </p:txBody>
      </p:sp>
      <p:sp>
        <p:nvSpPr>
          <p:cNvPr id="51238" name="Rectangle 145"/>
          <p:cNvSpPr>
            <a:spLocks noChangeArrowheads="1"/>
          </p:cNvSpPr>
          <p:nvPr/>
        </p:nvSpPr>
        <p:spPr bwMode="auto">
          <a:xfrm>
            <a:off x="1974850" y="31416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/>
            <a:r>
              <a:rPr lang="en-GB" altLang="fr-FR" sz="1400" b="1" i="0">
                <a:solidFill>
                  <a:srgbClr val="993300"/>
                </a:solidFill>
                <a:cs typeface="Arial" charset="0"/>
              </a:rPr>
              <a:t>57</a:t>
            </a:r>
            <a:r>
              <a:rPr lang="fr-FR" altLang="fr-FR" sz="1400" b="1" i="0">
                <a:solidFill>
                  <a:srgbClr val="993300"/>
                </a:solidFill>
                <a:cs typeface="Arial" charset="0"/>
              </a:rPr>
              <a:t>,</a:t>
            </a:r>
            <a:r>
              <a:rPr lang="en-GB" altLang="fr-FR" sz="1400" b="1" i="0">
                <a:solidFill>
                  <a:srgbClr val="993300"/>
                </a:solidFill>
                <a:cs typeface="Arial" charset="0"/>
              </a:rPr>
              <a:t>1</a:t>
            </a:r>
          </a:p>
        </p:txBody>
      </p:sp>
      <p:sp>
        <p:nvSpPr>
          <p:cNvPr id="51239" name="Line 146"/>
          <p:cNvSpPr>
            <a:spLocks noChangeShapeType="1"/>
          </p:cNvSpPr>
          <p:nvPr/>
        </p:nvSpPr>
        <p:spPr bwMode="auto">
          <a:xfrm>
            <a:off x="581025" y="5159375"/>
            <a:ext cx="405447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sp>
        <p:nvSpPr>
          <p:cNvPr id="51240" name="Rectangle 147"/>
          <p:cNvSpPr>
            <a:spLocks noChangeArrowheads="1"/>
          </p:cNvSpPr>
          <p:nvPr/>
        </p:nvSpPr>
        <p:spPr bwMode="auto">
          <a:xfrm>
            <a:off x="1236663" y="4830763"/>
            <a:ext cx="4429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altLang="fr-FR" sz="1200" b="1" i="0"/>
              <a:t>340</a:t>
            </a:r>
          </a:p>
        </p:txBody>
      </p:sp>
      <p:sp>
        <p:nvSpPr>
          <p:cNvPr id="51241" name="Text Box 148"/>
          <p:cNvSpPr txBox="1">
            <a:spLocks noChangeArrowheads="1"/>
          </p:cNvSpPr>
          <p:nvPr/>
        </p:nvSpPr>
        <p:spPr bwMode="auto">
          <a:xfrm>
            <a:off x="219075" y="18557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altLang="fr-FR" sz="1800" i="0">
                <a:solidFill>
                  <a:srgbClr val="000066"/>
                </a:solidFill>
              </a:rPr>
              <a:t>%</a:t>
            </a:r>
          </a:p>
        </p:txBody>
      </p:sp>
      <p:sp>
        <p:nvSpPr>
          <p:cNvPr id="51242" name="Text Box 149"/>
          <p:cNvSpPr txBox="1">
            <a:spLocks noChangeArrowheads="1"/>
          </p:cNvSpPr>
          <p:nvPr/>
        </p:nvSpPr>
        <p:spPr bwMode="auto">
          <a:xfrm>
            <a:off x="1066800" y="5189538"/>
            <a:ext cx="827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fr-FR" sz="1600" b="1" i="0">
                <a:solidFill>
                  <a:srgbClr val="000066"/>
                </a:solidFill>
              </a:rPr>
              <a:t>DRV/r</a:t>
            </a:r>
          </a:p>
        </p:txBody>
      </p:sp>
      <p:sp>
        <p:nvSpPr>
          <p:cNvPr id="51243" name="Text Box 150"/>
          <p:cNvSpPr txBox="1">
            <a:spLocks noChangeArrowheads="1"/>
          </p:cNvSpPr>
          <p:nvPr/>
        </p:nvSpPr>
        <p:spPr bwMode="auto">
          <a:xfrm>
            <a:off x="1870075" y="5189538"/>
            <a:ext cx="720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fr-FR" sz="1600" b="1" i="0">
                <a:solidFill>
                  <a:srgbClr val="000066"/>
                </a:solidFill>
              </a:rPr>
              <a:t>LPV/r</a:t>
            </a:r>
          </a:p>
        </p:txBody>
      </p:sp>
      <p:sp>
        <p:nvSpPr>
          <p:cNvPr id="51244" name="Rectangle 151"/>
          <p:cNvSpPr>
            <a:spLocks noChangeArrowheads="1"/>
          </p:cNvSpPr>
          <p:nvPr/>
        </p:nvSpPr>
        <p:spPr bwMode="auto">
          <a:xfrm>
            <a:off x="1935163" y="3500438"/>
            <a:ext cx="609600" cy="1647825"/>
          </a:xfrm>
          <a:prstGeom prst="rect">
            <a:avLst/>
          </a:prstGeom>
          <a:solidFill>
            <a:srgbClr val="CC66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en-GB" altLang="fr-FR" sz="1800" i="0">
              <a:solidFill>
                <a:srgbClr val="000066"/>
              </a:solidFill>
            </a:endParaRPr>
          </a:p>
        </p:txBody>
      </p:sp>
      <p:sp>
        <p:nvSpPr>
          <p:cNvPr id="51245" name="Rectangle 152"/>
          <p:cNvSpPr>
            <a:spLocks noChangeArrowheads="1"/>
          </p:cNvSpPr>
          <p:nvPr/>
        </p:nvSpPr>
        <p:spPr bwMode="auto">
          <a:xfrm>
            <a:off x="2011363" y="4830763"/>
            <a:ext cx="4429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altLang="fr-FR" sz="1200" b="1" i="0"/>
              <a:t>345</a:t>
            </a:r>
          </a:p>
        </p:txBody>
      </p:sp>
      <p:sp>
        <p:nvSpPr>
          <p:cNvPr id="51246" name="Text Box 154"/>
          <p:cNvSpPr txBox="1">
            <a:spLocks noChangeArrowheads="1"/>
          </p:cNvSpPr>
          <p:nvPr/>
        </p:nvSpPr>
        <p:spPr bwMode="auto">
          <a:xfrm>
            <a:off x="1812925" y="2446338"/>
            <a:ext cx="184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 altLang="fr-FR" sz="2800" i="0">
              <a:solidFill>
                <a:srgbClr val="000066"/>
              </a:solidFill>
            </a:endParaRPr>
          </a:p>
        </p:txBody>
      </p:sp>
      <p:sp>
        <p:nvSpPr>
          <p:cNvPr id="51247" name="ZoneTexte 86"/>
          <p:cNvSpPr txBox="1">
            <a:spLocks noChangeArrowheads="1"/>
          </p:cNvSpPr>
          <p:nvPr/>
        </p:nvSpPr>
        <p:spPr bwMode="auto">
          <a:xfrm>
            <a:off x="828675" y="5556250"/>
            <a:ext cx="1978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cs typeface="Arial" charset="0"/>
                <a:sym typeface="Symbol" pitchFamily="18" charset="2"/>
              </a:rPr>
              <a:t>Différence (IC </a:t>
            </a: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95 %) </a:t>
            </a:r>
          </a:p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= 12,0 % (4,8 ; 19,2)</a:t>
            </a:r>
          </a:p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 (p &lt; 0,001)</a:t>
            </a:r>
          </a:p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latin typeface="Wingdings" pitchFamily="2" charset="2"/>
                <a:cs typeface="Arial" charset="0"/>
              </a:rPr>
              <a:t></a:t>
            </a: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 Supériorité</a:t>
            </a:r>
          </a:p>
        </p:txBody>
      </p:sp>
      <p:sp>
        <p:nvSpPr>
          <p:cNvPr id="51248" name="Rectangle 133"/>
          <p:cNvSpPr>
            <a:spLocks noChangeArrowheads="1"/>
          </p:cNvSpPr>
          <p:nvPr/>
        </p:nvSpPr>
        <p:spPr bwMode="auto">
          <a:xfrm>
            <a:off x="3035300" y="3241675"/>
            <a:ext cx="609600" cy="1906588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en-GB" altLang="fr-FR" sz="1800" i="0">
              <a:solidFill>
                <a:srgbClr val="000066"/>
              </a:solidFill>
            </a:endParaRPr>
          </a:p>
        </p:txBody>
      </p:sp>
      <p:sp>
        <p:nvSpPr>
          <p:cNvPr id="51249" name="Rectangle 144"/>
          <p:cNvSpPr>
            <a:spLocks noChangeArrowheads="1"/>
          </p:cNvSpPr>
          <p:nvPr/>
        </p:nvSpPr>
        <p:spPr bwMode="auto">
          <a:xfrm>
            <a:off x="3076575" y="2922588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/>
            <a:r>
              <a:rPr lang="en-GB" altLang="fr-FR" sz="1400" b="1" i="0">
                <a:solidFill>
                  <a:srgbClr val="008000"/>
                </a:solidFill>
                <a:cs typeface="Arial" charset="0"/>
              </a:rPr>
              <a:t>68</a:t>
            </a:r>
            <a:r>
              <a:rPr lang="fr-FR" altLang="fr-FR" sz="1400" b="1" i="0">
                <a:solidFill>
                  <a:srgbClr val="008000"/>
                </a:solidFill>
                <a:cs typeface="Arial" charset="0"/>
              </a:rPr>
              <a:t>,</a:t>
            </a:r>
            <a:r>
              <a:rPr lang="en-GB" altLang="fr-FR" sz="1400" b="1" i="0">
                <a:solidFill>
                  <a:srgbClr val="008000"/>
                </a:solidFill>
                <a:cs typeface="Arial" charset="0"/>
              </a:rPr>
              <a:t>8</a:t>
            </a:r>
          </a:p>
        </p:txBody>
      </p:sp>
      <p:sp>
        <p:nvSpPr>
          <p:cNvPr id="51250" name="Rectangle 145"/>
          <p:cNvSpPr>
            <a:spLocks noChangeArrowheads="1"/>
          </p:cNvSpPr>
          <p:nvPr/>
        </p:nvSpPr>
        <p:spPr bwMode="auto">
          <a:xfrm>
            <a:off x="3851275" y="3141663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/>
            <a:r>
              <a:rPr lang="en-GB" altLang="fr-FR" sz="1400" b="1" i="0">
                <a:solidFill>
                  <a:srgbClr val="993300"/>
                </a:solidFill>
                <a:cs typeface="Arial" charset="0"/>
              </a:rPr>
              <a:t>57</a:t>
            </a:r>
            <a:r>
              <a:rPr lang="fr-FR" altLang="fr-FR" sz="1400" b="1" i="0">
                <a:solidFill>
                  <a:srgbClr val="993300"/>
                </a:solidFill>
                <a:cs typeface="Arial" charset="0"/>
              </a:rPr>
              <a:t>,</a:t>
            </a:r>
            <a:r>
              <a:rPr lang="en-GB" altLang="fr-FR" sz="1400" b="1" i="0">
                <a:solidFill>
                  <a:srgbClr val="993300"/>
                </a:solidFill>
                <a:cs typeface="Arial" charset="0"/>
              </a:rPr>
              <a:t>2</a:t>
            </a:r>
          </a:p>
        </p:txBody>
      </p:sp>
      <p:sp>
        <p:nvSpPr>
          <p:cNvPr id="51251" name="Rectangle 147"/>
          <p:cNvSpPr>
            <a:spLocks noChangeArrowheads="1"/>
          </p:cNvSpPr>
          <p:nvPr/>
        </p:nvSpPr>
        <p:spPr bwMode="auto">
          <a:xfrm>
            <a:off x="3114675" y="4830763"/>
            <a:ext cx="4365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altLang="fr-FR" sz="1200" b="1" i="0"/>
              <a:t>343</a:t>
            </a:r>
          </a:p>
        </p:txBody>
      </p:sp>
      <p:sp>
        <p:nvSpPr>
          <p:cNvPr id="51252" name="Text Box 149"/>
          <p:cNvSpPr txBox="1">
            <a:spLocks noChangeArrowheads="1"/>
          </p:cNvSpPr>
          <p:nvPr/>
        </p:nvSpPr>
        <p:spPr bwMode="auto">
          <a:xfrm>
            <a:off x="2971800" y="5189538"/>
            <a:ext cx="8270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fr-FR" sz="1600" b="1" i="0">
                <a:solidFill>
                  <a:srgbClr val="000066"/>
                </a:solidFill>
              </a:rPr>
              <a:t>DRV/r</a:t>
            </a:r>
          </a:p>
        </p:txBody>
      </p:sp>
      <p:sp>
        <p:nvSpPr>
          <p:cNvPr id="51253" name="Text Box 150"/>
          <p:cNvSpPr txBox="1">
            <a:spLocks noChangeArrowheads="1"/>
          </p:cNvSpPr>
          <p:nvPr/>
        </p:nvSpPr>
        <p:spPr bwMode="auto">
          <a:xfrm>
            <a:off x="3733800" y="5189538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fr-FR" sz="1600" b="1" i="0">
                <a:solidFill>
                  <a:srgbClr val="000066"/>
                </a:solidFill>
              </a:rPr>
              <a:t>LPV/r</a:t>
            </a:r>
          </a:p>
        </p:txBody>
      </p:sp>
      <p:sp>
        <p:nvSpPr>
          <p:cNvPr id="51254" name="Rectangle 151"/>
          <p:cNvSpPr>
            <a:spLocks noChangeArrowheads="1"/>
          </p:cNvSpPr>
          <p:nvPr/>
        </p:nvSpPr>
        <p:spPr bwMode="auto">
          <a:xfrm>
            <a:off x="3810000" y="3449638"/>
            <a:ext cx="609600" cy="1698625"/>
          </a:xfrm>
          <a:prstGeom prst="rect">
            <a:avLst/>
          </a:prstGeom>
          <a:solidFill>
            <a:srgbClr val="CC66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en-GB" altLang="fr-FR" sz="1800" i="0">
              <a:solidFill>
                <a:srgbClr val="000066"/>
              </a:solidFill>
            </a:endParaRPr>
          </a:p>
        </p:txBody>
      </p:sp>
      <p:sp>
        <p:nvSpPr>
          <p:cNvPr id="51255" name="Rectangle 152"/>
          <p:cNvSpPr>
            <a:spLocks noChangeArrowheads="1"/>
          </p:cNvSpPr>
          <p:nvPr/>
        </p:nvSpPr>
        <p:spPr bwMode="auto">
          <a:xfrm>
            <a:off x="3889375" y="4830763"/>
            <a:ext cx="4365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altLang="fr-FR" sz="1200" b="1" i="0"/>
              <a:t>346</a:t>
            </a:r>
          </a:p>
        </p:txBody>
      </p:sp>
      <p:sp>
        <p:nvSpPr>
          <p:cNvPr id="51256" name="Rectangle 64"/>
          <p:cNvSpPr>
            <a:spLocks noChangeArrowheads="1"/>
          </p:cNvSpPr>
          <p:nvPr/>
        </p:nvSpPr>
        <p:spPr bwMode="auto">
          <a:xfrm>
            <a:off x="1144588" y="2492375"/>
            <a:ext cx="14065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"/>
              </a:spcBef>
            </a:pPr>
            <a:r>
              <a:rPr lang="fr-FR" altLang="fr-FR" sz="1600" i="0">
                <a:solidFill>
                  <a:srgbClr val="000066"/>
                </a:solidFill>
                <a:cs typeface="Arial" charset="0"/>
              </a:rPr>
              <a:t>Per protocole</a:t>
            </a:r>
          </a:p>
        </p:txBody>
      </p:sp>
      <p:sp>
        <p:nvSpPr>
          <p:cNvPr id="51257" name="Rectangle 65"/>
          <p:cNvSpPr>
            <a:spLocks noChangeArrowheads="1"/>
          </p:cNvSpPr>
          <p:nvPr/>
        </p:nvSpPr>
        <p:spPr bwMode="auto">
          <a:xfrm>
            <a:off x="3486150" y="2492375"/>
            <a:ext cx="49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"/>
              </a:spcBef>
            </a:pPr>
            <a:r>
              <a:rPr lang="en-GB" altLang="fr-FR" sz="1600" i="0">
                <a:solidFill>
                  <a:srgbClr val="000066"/>
                </a:solidFill>
                <a:cs typeface="Arial" charset="0"/>
              </a:rPr>
              <a:t>ITT</a:t>
            </a:r>
          </a:p>
        </p:txBody>
      </p:sp>
      <p:sp>
        <p:nvSpPr>
          <p:cNvPr id="51258" name="Rectangle 135"/>
          <p:cNvSpPr>
            <a:spLocks noChangeArrowheads="1"/>
          </p:cNvSpPr>
          <p:nvPr/>
        </p:nvSpPr>
        <p:spPr bwMode="auto">
          <a:xfrm>
            <a:off x="388938" y="5038725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r"/>
            <a:r>
              <a:rPr lang="en-GB" altLang="fr-FR" sz="1400" b="1" i="0">
                <a:solidFill>
                  <a:srgbClr val="000066"/>
                </a:solidFill>
                <a:cs typeface="Arial" charset="0"/>
              </a:rPr>
              <a:t>0</a:t>
            </a:r>
          </a:p>
        </p:txBody>
      </p:sp>
      <p:sp>
        <p:nvSpPr>
          <p:cNvPr id="51259" name="ZoneTexte 69"/>
          <p:cNvSpPr txBox="1">
            <a:spLocks noChangeArrowheads="1"/>
          </p:cNvSpPr>
          <p:nvPr/>
        </p:nvSpPr>
        <p:spPr bwMode="auto">
          <a:xfrm>
            <a:off x="685800" y="4811713"/>
            <a:ext cx="50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fr-FR" sz="1400" i="0">
                <a:solidFill>
                  <a:srgbClr val="000066"/>
                </a:solidFill>
              </a:rPr>
              <a:t>N = </a:t>
            </a:r>
          </a:p>
        </p:txBody>
      </p:sp>
      <p:sp>
        <p:nvSpPr>
          <p:cNvPr id="51260" name="AutoShape 162"/>
          <p:cNvSpPr>
            <a:spLocks noChangeArrowheads="1"/>
          </p:cNvSpPr>
          <p:nvPr/>
        </p:nvSpPr>
        <p:spPr bwMode="auto">
          <a:xfrm>
            <a:off x="5508625" y="5013325"/>
            <a:ext cx="3254375" cy="919163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/>
            <a:r>
              <a:rPr lang="fr-FR" altLang="fr-FR" sz="1600" i="0">
                <a:solidFill>
                  <a:srgbClr val="000066"/>
                </a:solidFill>
                <a:cs typeface="Arial" charset="0"/>
              </a:rPr>
              <a:t>Augmentation médiane des CD4/mm</a:t>
            </a:r>
            <a:r>
              <a:rPr lang="fr-FR" altLang="fr-FR" sz="1600" i="0" baseline="30000">
                <a:solidFill>
                  <a:srgbClr val="000066"/>
                </a:solidFill>
                <a:cs typeface="Arial" charset="0"/>
              </a:rPr>
              <a:t>3</a:t>
            </a:r>
            <a:r>
              <a:rPr lang="fr-FR" altLang="fr-FR" sz="1600" i="0">
                <a:solidFill>
                  <a:srgbClr val="000066"/>
                </a:solidFill>
                <a:cs typeface="Arial" charset="0"/>
              </a:rPr>
              <a:t> à S192 (ITT, NC = E) </a:t>
            </a:r>
          </a:p>
          <a:p>
            <a:pPr algn="ctr"/>
            <a:r>
              <a:rPr lang="fr-FR" altLang="fr-FR" sz="1600" i="0">
                <a:solidFill>
                  <a:srgbClr val="000066"/>
                </a:solidFill>
                <a:cs typeface="Arial" charset="0"/>
              </a:rPr>
              <a:t>+ 258 (DRV/r) vs + 263 (LPV/r)</a:t>
            </a:r>
          </a:p>
        </p:txBody>
      </p:sp>
      <p:grpSp>
        <p:nvGrpSpPr>
          <p:cNvPr id="51261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51264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alt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265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alt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  <p:sp>
        <p:nvSpPr>
          <p:cNvPr id="51262" name="ZoneTexte 86"/>
          <p:cNvSpPr txBox="1">
            <a:spLocks noChangeArrowheads="1"/>
          </p:cNvSpPr>
          <p:nvPr/>
        </p:nvSpPr>
        <p:spPr bwMode="auto">
          <a:xfrm>
            <a:off x="2820988" y="5565775"/>
            <a:ext cx="19780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cs typeface="Arial" charset="0"/>
                <a:sym typeface="Symbol" pitchFamily="18" charset="2"/>
              </a:rPr>
              <a:t>Différence (IC </a:t>
            </a: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95 %) </a:t>
            </a:r>
          </a:p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= 11,6 % (4,4 ; 18,8)</a:t>
            </a:r>
          </a:p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 (p &lt; 0,001)</a:t>
            </a:r>
          </a:p>
          <a:p>
            <a:pPr algn="ctr">
              <a:lnSpc>
                <a:spcPct val="90000"/>
              </a:lnSpc>
            </a:pPr>
            <a:r>
              <a:rPr lang="fr-FR" altLang="fr-FR" sz="1500" i="0">
                <a:solidFill>
                  <a:srgbClr val="000066"/>
                </a:solidFill>
                <a:latin typeface="Wingdings" pitchFamily="2" charset="2"/>
                <a:cs typeface="Arial" charset="0"/>
              </a:rPr>
              <a:t></a:t>
            </a:r>
            <a:r>
              <a:rPr lang="fr-FR" altLang="fr-FR" sz="1500" i="0">
                <a:solidFill>
                  <a:srgbClr val="000066"/>
                </a:solidFill>
                <a:cs typeface="Arial" charset="0"/>
              </a:rPr>
              <a:t> Supériorité</a:t>
            </a:r>
          </a:p>
        </p:txBody>
      </p:sp>
      <p:sp>
        <p:nvSpPr>
          <p:cNvPr id="51263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9"/>
          <p:cNvGraphicFramePr>
            <a:graphicFrameLocks noGrp="1"/>
          </p:cNvGraphicFramePr>
          <p:nvPr>
            <p:ph idx="4294967295"/>
          </p:nvPr>
        </p:nvGraphicFramePr>
        <p:xfrm>
          <a:off x="560388" y="1893888"/>
          <a:ext cx="7991475" cy="3465512"/>
        </p:xfrm>
        <a:graphic>
          <a:graphicData uri="http://schemas.openxmlformats.org/drawingml/2006/table">
            <a:tbl>
              <a:tblPr/>
              <a:tblGrid>
                <a:gridCol w="4959350"/>
                <a:gridCol w="1608137"/>
                <a:gridCol w="1423988"/>
              </a:tblGrid>
              <a:tr h="640069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DRV/r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343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LPV/r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Echec virologique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55 (16,0 %)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71 (20,5 %)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Pas d’obtention de suppression virologique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22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Rebond virologique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49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79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Génotype réalisé (ARN VIH &gt; 50 c/ml)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43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57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37021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Emergence de mutation de résistance aux IP 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Mutation majeure aux IP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4**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69248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>
                          <a:tab pos="447675" algn="l"/>
                        </a:tabLst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	Emergence de mutation de résistance aux INTI *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M184I/V =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K70E = 1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M184I/V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53283" name="Rectangle 10"/>
          <p:cNvSpPr>
            <a:spLocks noChangeArrowheads="1"/>
          </p:cNvSpPr>
          <p:nvPr/>
        </p:nvSpPr>
        <p:spPr bwMode="auto">
          <a:xfrm>
            <a:off x="2897188" y="1433513"/>
            <a:ext cx="395446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en-GB" altLang="fr-FR" b="1" i="0">
                <a:solidFill>
                  <a:srgbClr val="CC3300"/>
                </a:solidFill>
                <a:latin typeface="Calibri" pitchFamily="34" charset="0"/>
              </a:rPr>
              <a:t>Données de résistance à S192</a:t>
            </a:r>
          </a:p>
        </p:txBody>
      </p:sp>
      <p:sp>
        <p:nvSpPr>
          <p:cNvPr id="53284" name="ZoneTexte 5"/>
          <p:cNvSpPr txBox="1">
            <a:spLocks noChangeArrowheads="1"/>
          </p:cNvSpPr>
          <p:nvPr/>
        </p:nvSpPr>
        <p:spPr bwMode="auto">
          <a:xfrm>
            <a:off x="617538" y="5437188"/>
            <a:ext cx="58054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altLang="fr-FR" sz="1600" i="0">
                <a:solidFill>
                  <a:srgbClr val="000066"/>
                </a:solidFill>
              </a:rPr>
              <a:t>* Au dernier point de suivi avec génotype disponible</a:t>
            </a:r>
          </a:p>
          <a:p>
            <a:r>
              <a:rPr lang="fr-FR" altLang="fr-FR" sz="1600" i="0">
                <a:solidFill>
                  <a:srgbClr val="000066"/>
                </a:solidFill>
              </a:rPr>
              <a:t>** L10V, n = 1 ; V11I, n = 1 ; I13V, n = 1 ; I13V + G16E, n = 1</a:t>
            </a:r>
          </a:p>
        </p:txBody>
      </p:sp>
      <p:sp>
        <p:nvSpPr>
          <p:cNvPr id="53285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>
                <a:solidFill>
                  <a:srgbClr val="CC0000"/>
                </a:solidFill>
              </a:rPr>
              <a:t>Orkin C. HIV Med 2012;14:49-59</a:t>
            </a:r>
          </a:p>
        </p:txBody>
      </p:sp>
      <p:grpSp>
        <p:nvGrpSpPr>
          <p:cNvPr id="53286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53288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alt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3289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alt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  <p:sp>
        <p:nvSpPr>
          <p:cNvPr id="53287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Espace réservé du contenu 2"/>
          <p:cNvSpPr>
            <a:spLocks noGrp="1"/>
          </p:cNvSpPr>
          <p:nvPr>
            <p:ph idx="4294967295"/>
          </p:nvPr>
        </p:nvSpPr>
        <p:spPr>
          <a:xfrm>
            <a:off x="273050" y="1295400"/>
            <a:ext cx="8745538" cy="4679950"/>
          </a:xfrm>
        </p:spPr>
        <p:txBody>
          <a:bodyPr/>
          <a:lstStyle/>
          <a:p>
            <a:r>
              <a:rPr lang="fr-FR" altLang="fr-FR" sz="2800" b="1" smtClean="0">
                <a:latin typeface="Calibri" pitchFamily="34" charset="0"/>
                <a:ea typeface="ＭＳ Ｐゴシック"/>
                <a:cs typeface="ＭＳ Ｐゴシック"/>
              </a:rPr>
              <a:t>Tolérance – Analyse à S192</a:t>
            </a:r>
          </a:p>
          <a:p>
            <a:pPr lvl="1"/>
            <a:r>
              <a:rPr lang="fr-FR" altLang="fr-FR" sz="2000" smtClean="0">
                <a:ea typeface="ＭＳ Ｐゴシック"/>
              </a:rPr>
              <a:t>Résultats similaires à ceux de S96</a:t>
            </a:r>
          </a:p>
          <a:p>
            <a:pPr lvl="1"/>
            <a:r>
              <a:rPr lang="fr-FR" altLang="fr-FR" sz="2000" smtClean="0">
                <a:ea typeface="ＭＳ Ｐゴシック"/>
              </a:rPr>
              <a:t>Pas de nouvel événement indésirable émergent avec un suivi </a:t>
            </a:r>
            <a:br>
              <a:rPr lang="fr-FR" altLang="fr-FR" sz="2000" smtClean="0">
                <a:ea typeface="ＭＳ Ｐゴシック"/>
              </a:rPr>
            </a:br>
            <a:r>
              <a:rPr lang="fr-FR" altLang="fr-FR" sz="2000" smtClean="0">
                <a:ea typeface="ＭＳ Ｐゴシック"/>
              </a:rPr>
              <a:t>plus prolongé</a:t>
            </a:r>
          </a:p>
          <a:p>
            <a:pPr lvl="1"/>
            <a:r>
              <a:rPr lang="fr-FR" altLang="fr-FR" sz="2000" smtClean="0">
                <a:ea typeface="ＭＳ Ｐゴシック"/>
              </a:rPr>
              <a:t>Diarrhée de grade 2-4 liée au traitement significativement moins fréquente avec DRV/r que avec LPV/r (5,0 % vs 11,3 % ; p = 0,003)</a:t>
            </a:r>
          </a:p>
          <a:p>
            <a:pPr lvl="1"/>
            <a:r>
              <a:rPr lang="fr-FR" altLang="fr-FR" sz="2000" smtClean="0">
                <a:ea typeface="ＭＳ Ｐゴシック"/>
              </a:rPr>
              <a:t>DRV/r associé avec une élévation médiane moindre du cholestérol total et des triglycérides. Les modifications du LDL-cholestérol et du HDL-cholestérol étaient similaires pour DRV/r et LPV/r</a:t>
            </a:r>
          </a:p>
          <a:p>
            <a:pPr lvl="1"/>
            <a:r>
              <a:rPr lang="fr-FR" altLang="fr-FR" sz="2000" smtClean="0">
                <a:ea typeface="ＭＳ Ｐゴシック"/>
              </a:rPr>
              <a:t>Fréquence d’augmentation des ALAT et ASAT identique </a:t>
            </a:r>
            <a:br>
              <a:rPr lang="fr-FR" altLang="fr-FR" sz="2000" smtClean="0">
                <a:ea typeface="ＭＳ Ｐゴシック"/>
              </a:rPr>
            </a:br>
            <a:r>
              <a:rPr lang="fr-FR" altLang="fr-FR" sz="2000" smtClean="0">
                <a:ea typeface="ＭＳ Ｐゴシック"/>
              </a:rPr>
              <a:t>pour les 2 IP/r</a:t>
            </a:r>
          </a:p>
        </p:txBody>
      </p:sp>
      <p:sp>
        <p:nvSpPr>
          <p:cNvPr id="54274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>
                <a:solidFill>
                  <a:srgbClr val="CC0000"/>
                </a:solidFill>
              </a:rPr>
              <a:t>Orkin C. HIV Med 2012;14:49-59</a:t>
            </a:r>
          </a:p>
        </p:txBody>
      </p:sp>
      <p:grpSp>
        <p:nvGrpSpPr>
          <p:cNvPr id="54275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54277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alt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4278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alt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  <p:sp>
        <p:nvSpPr>
          <p:cNvPr id="54276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Line 42"/>
          <p:cNvSpPr>
            <a:spLocks noChangeShapeType="1"/>
          </p:cNvSpPr>
          <p:nvPr/>
        </p:nvSpPr>
        <p:spPr bwMode="auto">
          <a:xfrm>
            <a:off x="2995613" y="3541713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4818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  <p:grpSp>
        <p:nvGrpSpPr>
          <p:cNvPr id="34819" name="Group 38"/>
          <p:cNvGrpSpPr>
            <a:grpSpLocks/>
          </p:cNvGrpSpPr>
          <p:nvPr/>
        </p:nvGrpSpPr>
        <p:grpSpPr bwMode="auto">
          <a:xfrm>
            <a:off x="0" y="6570663"/>
            <a:ext cx="928688" cy="287337"/>
            <a:chOff x="0" y="4139"/>
            <a:chExt cx="585" cy="181"/>
          </a:xfrm>
        </p:grpSpPr>
        <p:sp>
          <p:nvSpPr>
            <p:cNvPr id="3485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485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200" b="1">
                  <a:solidFill>
                    <a:srgbClr val="333399"/>
                  </a:solidFill>
                  <a:latin typeface="Cambria" pitchFamily="18" charset="0"/>
                </a:rPr>
                <a:t>ARTEMIS</a:t>
              </a:r>
            </a:p>
          </p:txBody>
        </p:sp>
      </p:grpSp>
      <p:sp>
        <p:nvSpPr>
          <p:cNvPr id="34820" name="Espace réservé du contenu 2"/>
          <p:cNvSpPr txBox="1">
            <a:spLocks/>
          </p:cNvSpPr>
          <p:nvPr/>
        </p:nvSpPr>
        <p:spPr bwMode="auto">
          <a:xfrm>
            <a:off x="203200" y="11001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34821" name="Rectangle 8"/>
          <p:cNvSpPr>
            <a:spLocks noChangeArrowheads="1"/>
          </p:cNvSpPr>
          <p:nvPr/>
        </p:nvSpPr>
        <p:spPr bwMode="auto">
          <a:xfrm>
            <a:off x="3346450" y="3744913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346</a:t>
            </a:r>
          </a:p>
        </p:txBody>
      </p:sp>
      <p:sp>
        <p:nvSpPr>
          <p:cNvPr id="34822" name="Line 31"/>
          <p:cNvSpPr>
            <a:spLocks noChangeShapeType="1"/>
          </p:cNvSpPr>
          <p:nvPr/>
        </p:nvSpPr>
        <p:spPr bwMode="auto">
          <a:xfrm flipV="1">
            <a:off x="7038975" y="3009900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3" name="Line 33"/>
          <p:cNvSpPr>
            <a:spLocks noChangeShapeType="1"/>
          </p:cNvSpPr>
          <p:nvPr/>
        </p:nvSpPr>
        <p:spPr bwMode="auto">
          <a:xfrm flipV="1">
            <a:off x="7038975" y="4038600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3324225" y="2609850"/>
            <a:ext cx="796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b="1" i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343</a:t>
            </a:r>
          </a:p>
        </p:txBody>
      </p:sp>
      <p:cxnSp>
        <p:nvCxnSpPr>
          <p:cNvPr id="34825" name="Connecteur droit 66"/>
          <p:cNvCxnSpPr>
            <a:cxnSpLocks noChangeShapeType="1"/>
          </p:cNvCxnSpPr>
          <p:nvPr/>
        </p:nvCxnSpPr>
        <p:spPr bwMode="auto">
          <a:xfrm rot="5400000">
            <a:off x="2944019" y="266144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4826" name="Espace réservé du contenu 2"/>
          <p:cNvSpPr>
            <a:spLocks/>
          </p:cNvSpPr>
          <p:nvPr/>
        </p:nvSpPr>
        <p:spPr bwMode="auto">
          <a:xfrm>
            <a:off x="203200" y="4953000"/>
            <a:ext cx="8864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1800" i="0">
                <a:solidFill>
                  <a:srgbClr val="000066"/>
                </a:solidFill>
              </a:rPr>
              <a:t>Non infériorité de DRV/r vs LPV/r à S48 : % ARN VIH &lt; 50 c/ml dans l’analyse per-protocole, TLOVR (borne inférieure de l’IC 95 % bilatéral 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de la différence = - 12 %, puissance de 90 %). Supériorité testée en ITT 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si mise en évidence de la non infériorité</a:t>
            </a:r>
            <a:endParaRPr lang="fr-FR" sz="1800" b="1" i="0">
              <a:solidFill>
                <a:srgbClr val="000066"/>
              </a:solidFill>
            </a:endParaRPr>
          </a:p>
        </p:txBody>
      </p:sp>
      <p:graphicFrame>
        <p:nvGraphicFramePr>
          <p:cNvPr id="16" name="Group 287"/>
          <p:cNvGraphicFramePr>
            <a:graphicFrameLocks noGrp="1"/>
          </p:cNvGraphicFramePr>
          <p:nvPr/>
        </p:nvGraphicFramePr>
        <p:xfrm>
          <a:off x="4240213" y="2633663"/>
          <a:ext cx="2727325" cy="755650"/>
        </p:xfrm>
        <a:graphic>
          <a:graphicData uri="http://schemas.openxmlformats.org/drawingml/2006/table">
            <a:tbl>
              <a:tblPr/>
              <a:tblGrid>
                <a:gridCol w="2727325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800/100 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862" name="Group 38"/>
          <p:cNvGraphicFramePr>
            <a:graphicFrameLocks noGrp="1"/>
          </p:cNvGraphicFramePr>
          <p:nvPr/>
        </p:nvGraphicFramePr>
        <p:xfrm>
          <a:off x="4240213" y="3509963"/>
          <a:ext cx="2727325" cy="895477"/>
        </p:xfrm>
        <a:graphic>
          <a:graphicData uri="http://schemas.openxmlformats.org/drawingml/2006/table">
            <a:tbl>
              <a:tblPr/>
              <a:tblGrid>
                <a:gridCol w="272732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ou 800/200 mg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 fdc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43" name="Oval 170"/>
          <p:cNvSpPr>
            <a:spLocks noChangeArrowheads="1"/>
          </p:cNvSpPr>
          <p:nvPr/>
        </p:nvSpPr>
        <p:spPr bwMode="auto">
          <a:xfrm>
            <a:off x="2422525" y="14478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19" name="Oval 173"/>
          <p:cNvSpPr>
            <a:spLocks noChangeArrowheads="1"/>
          </p:cNvSpPr>
          <p:nvPr/>
        </p:nvSpPr>
        <p:spPr bwMode="auto">
          <a:xfrm>
            <a:off x="8367713" y="17272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FR" sz="1600" b="1" i="0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S192</a:t>
            </a:r>
            <a:endParaRPr lang="fr-FR" sz="1600" i="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845" name="Line 174"/>
          <p:cNvSpPr>
            <a:spLocks noChangeShapeType="1"/>
          </p:cNvSpPr>
          <p:nvPr/>
        </p:nvSpPr>
        <p:spPr bwMode="auto">
          <a:xfrm>
            <a:off x="8662988" y="22542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4846" name="AutoShape 162"/>
          <p:cNvSpPr>
            <a:spLocks noChangeArrowheads="1"/>
          </p:cNvSpPr>
          <p:nvPr/>
        </p:nvSpPr>
        <p:spPr bwMode="auto">
          <a:xfrm>
            <a:off x="379413" y="2874963"/>
            <a:ext cx="2725737" cy="130968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/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5 000 c/ml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</p:txBody>
      </p:sp>
      <p:sp>
        <p:nvSpPr>
          <p:cNvPr id="34847" name="ZoneTexte 71"/>
          <p:cNvSpPr txBox="1">
            <a:spLocks noChangeArrowheads="1"/>
          </p:cNvSpPr>
          <p:nvPr/>
        </p:nvSpPr>
        <p:spPr bwMode="auto">
          <a:xfrm>
            <a:off x="1311275" y="4470400"/>
            <a:ext cx="6496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800" i="0">
                <a:solidFill>
                  <a:srgbClr val="000066"/>
                </a:solidFill>
              </a:rPr>
              <a:t>* Randomisation stratifiée sur l’ARN VIH (&lt; ou </a:t>
            </a:r>
            <a:r>
              <a:rPr lang="fr-FR" sz="1800" i="0" u="sng">
                <a:solidFill>
                  <a:srgbClr val="000066"/>
                </a:solidFill>
              </a:rPr>
              <a:t>&gt;</a:t>
            </a:r>
            <a:r>
              <a:rPr lang="fr-FR" sz="1800" i="0">
                <a:solidFill>
                  <a:srgbClr val="000066"/>
                </a:solidFill>
              </a:rPr>
              <a:t> 100 000 c/ml)</a:t>
            </a:r>
            <a:br>
              <a:rPr lang="fr-FR" sz="1800" i="0">
                <a:solidFill>
                  <a:srgbClr val="000066"/>
                </a:solidFill>
              </a:rPr>
            </a:br>
            <a:r>
              <a:rPr lang="fr-FR" sz="1800" i="0">
                <a:solidFill>
                  <a:srgbClr val="000066"/>
                </a:solidFill>
              </a:rPr>
              <a:t>et sur les CD4 (&lt; ou </a:t>
            </a:r>
            <a:r>
              <a:rPr lang="fr-FR" sz="1800" i="0" u="sng">
                <a:solidFill>
                  <a:srgbClr val="000066"/>
                </a:solidFill>
              </a:rPr>
              <a:t>&gt;</a:t>
            </a:r>
            <a:r>
              <a:rPr lang="fr-FR" sz="1800" i="0">
                <a:solidFill>
                  <a:srgbClr val="000066"/>
                </a:solidFill>
              </a:rPr>
              <a:t> 200/mm</a:t>
            </a:r>
            <a:r>
              <a:rPr lang="fr-FR" sz="1800" i="0" baseline="30000">
                <a:solidFill>
                  <a:srgbClr val="000066"/>
                </a:solidFill>
              </a:rPr>
              <a:t>3</a:t>
            </a:r>
            <a:r>
              <a:rPr lang="fr-FR" sz="1800" i="0">
                <a:solidFill>
                  <a:srgbClr val="000066"/>
                </a:solidFill>
              </a:rPr>
              <a:t>) à la pré-inclusion</a:t>
            </a:r>
          </a:p>
        </p:txBody>
      </p:sp>
      <p:sp>
        <p:nvSpPr>
          <p:cNvPr id="25" name="Oval 173"/>
          <p:cNvSpPr>
            <a:spLocks noChangeArrowheads="1"/>
          </p:cNvSpPr>
          <p:nvPr/>
        </p:nvSpPr>
        <p:spPr bwMode="auto">
          <a:xfrm>
            <a:off x="6705600" y="17272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fr-FR" sz="1600" b="1" i="0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 i="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849" name="Line 174"/>
          <p:cNvSpPr>
            <a:spLocks noChangeShapeType="1"/>
          </p:cNvSpPr>
          <p:nvPr/>
        </p:nvSpPr>
        <p:spPr bwMode="auto">
          <a:xfrm>
            <a:off x="7000875" y="2254250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cxnSp>
        <p:nvCxnSpPr>
          <p:cNvPr id="34850" name="AutoShape 41"/>
          <p:cNvCxnSpPr>
            <a:cxnSpLocks noChangeShapeType="1"/>
          </p:cNvCxnSpPr>
          <p:nvPr/>
        </p:nvCxnSpPr>
        <p:spPr bwMode="auto">
          <a:xfrm rot="10800000" flipH="1" flipV="1">
            <a:off x="4211638" y="2989263"/>
            <a:ext cx="1587" cy="1095375"/>
          </a:xfrm>
          <a:prstGeom prst="bentConnector3">
            <a:avLst>
              <a:gd name="adj1" fmla="val -60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4851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Ortiz R. AIDS 2008;22:1389-97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5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  <p:graphicFrame>
        <p:nvGraphicFramePr>
          <p:cNvPr id="252985" name="Group 57"/>
          <p:cNvGraphicFramePr>
            <a:graphicFrameLocks noGrp="1"/>
          </p:cNvGraphicFramePr>
          <p:nvPr>
            <p:ph idx="4294967295"/>
          </p:nvPr>
        </p:nvGraphicFramePr>
        <p:xfrm>
          <a:off x="1116013" y="1752600"/>
          <a:ext cx="6875462" cy="3407925"/>
        </p:xfrm>
        <a:graphic>
          <a:graphicData uri="http://schemas.openxmlformats.org/drawingml/2006/table">
            <a:tbl>
              <a:tblPr/>
              <a:tblGrid>
                <a:gridCol w="398462"/>
                <a:gridCol w="2819400"/>
                <a:gridCol w="1905000"/>
                <a:gridCol w="1752600"/>
              </a:tblGrid>
              <a:tr h="3381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DRV/r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343 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**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063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Age moyen, années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Race blanche/hispanique/autre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40 % / 23 % / 37 %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44 % / 21 % / 35 %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c/ml), moyenne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4,86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0,64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4,84 </a:t>
                      </a:r>
                      <a:r>
                        <a:rPr kumimoji="0" lang="fr-FR" sz="1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0,60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3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Co-infection hépatite B et/ou C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63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Pour échec virologique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(&lt; 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(2 %)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Pour effet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(3 %)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24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914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Ortiz R. AIDS 2008;22:1389-97</a:t>
            </a:r>
          </a:p>
        </p:txBody>
      </p:sp>
      <p:sp>
        <p:nvSpPr>
          <p:cNvPr id="36915" name="ZoneTexte 9"/>
          <p:cNvSpPr txBox="1">
            <a:spLocks noChangeArrowheads="1"/>
          </p:cNvSpPr>
          <p:nvPr/>
        </p:nvSpPr>
        <p:spPr bwMode="auto">
          <a:xfrm>
            <a:off x="1093788" y="5172075"/>
            <a:ext cx="780573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3 patients exclus de l’analyse per-protocole (n’ont pas reçu le traitement de l’étude </a:t>
            </a:r>
            <a:br>
              <a:rPr lang="fr-FR" sz="1400" i="0">
                <a:solidFill>
                  <a:srgbClr val="000066"/>
                </a:solidFill>
              </a:rPr>
            </a:br>
            <a:r>
              <a:rPr lang="fr-FR" sz="1400" i="0">
                <a:solidFill>
                  <a:srgbClr val="000066"/>
                </a:solidFill>
              </a:rPr>
              <a:t>ou ont reçu un traitement non autorisé pendant plus d’une semaine)</a:t>
            </a:r>
          </a:p>
          <a:p>
            <a:r>
              <a:rPr lang="fr-FR" sz="1400" i="0">
                <a:solidFill>
                  <a:srgbClr val="000066"/>
                </a:solidFill>
              </a:rPr>
              <a:t>** LPV/r administré BID ou QD selon la décision de l’investigateur et/ou la préférence du patient</a:t>
            </a:r>
          </a:p>
          <a:p>
            <a:r>
              <a:rPr lang="fr-FR" sz="1400" i="0">
                <a:solidFill>
                  <a:srgbClr val="000066"/>
                </a:solidFill>
              </a:rPr>
              <a:t>(77 % BID, 15 % QD et 8 % les 2 successivement ; 15 % les gélules molles, 2 % les comprimés</a:t>
            </a:r>
          </a:p>
          <a:p>
            <a:r>
              <a:rPr lang="fr-FR" sz="1400" i="0">
                <a:solidFill>
                  <a:srgbClr val="000066"/>
                </a:solidFill>
              </a:rPr>
              <a:t>et 83 % ont commencé par les gélules, changés ensuite pour les comprimés)</a:t>
            </a:r>
          </a:p>
        </p:txBody>
      </p:sp>
      <p:sp>
        <p:nvSpPr>
          <p:cNvPr id="36916" name="Text Box 2"/>
          <p:cNvSpPr txBox="1">
            <a:spLocks noChangeArrowheads="1"/>
          </p:cNvSpPr>
          <p:nvPr/>
        </p:nvSpPr>
        <p:spPr bwMode="auto">
          <a:xfrm>
            <a:off x="1166813" y="1138238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grpSp>
        <p:nvGrpSpPr>
          <p:cNvPr id="36917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36918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6919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63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  <p:sp>
        <p:nvSpPr>
          <p:cNvPr id="38914" name="Text Box 134"/>
          <p:cNvSpPr txBox="1">
            <a:spLocks noChangeArrowheads="1"/>
          </p:cNvSpPr>
          <p:nvPr/>
        </p:nvSpPr>
        <p:spPr bwMode="auto">
          <a:xfrm>
            <a:off x="1066800" y="1760538"/>
            <a:ext cx="33067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ARN VIH &lt; 50 c/ml (TLOVR)</a:t>
            </a:r>
          </a:p>
        </p:txBody>
      </p:sp>
      <p:sp>
        <p:nvSpPr>
          <p:cNvPr id="38915" name="Text Box 179"/>
          <p:cNvSpPr txBox="1">
            <a:spLocks noChangeArrowheads="1"/>
          </p:cNvSpPr>
          <p:nvPr/>
        </p:nvSpPr>
        <p:spPr bwMode="auto">
          <a:xfrm>
            <a:off x="5003800" y="5300663"/>
            <a:ext cx="4014788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5000"/>
              </a:spcBef>
            </a:pPr>
            <a:r>
              <a:rPr lang="fr-FR" sz="1800" i="0">
                <a:solidFill>
                  <a:srgbClr val="000066"/>
                </a:solidFill>
                <a:cs typeface="Arial" charset="0"/>
              </a:rPr>
              <a:t>Augmentation médiane </a:t>
            </a:r>
            <a:br>
              <a:rPr lang="fr-FR" sz="1800" i="0">
                <a:solidFill>
                  <a:srgbClr val="000066"/>
                </a:solidFill>
                <a:cs typeface="Arial" charset="0"/>
              </a:rPr>
            </a:br>
            <a:r>
              <a:rPr lang="fr-FR" sz="1800" i="0">
                <a:solidFill>
                  <a:srgbClr val="000066"/>
                </a:solidFill>
                <a:cs typeface="Arial" charset="0"/>
              </a:rPr>
              <a:t>des CD4/mm</a:t>
            </a:r>
            <a:r>
              <a:rPr lang="fr-FR" sz="1800" i="0" baseline="30000">
                <a:solidFill>
                  <a:srgbClr val="000066"/>
                </a:solidFill>
                <a:cs typeface="Arial" charset="0"/>
              </a:rPr>
              <a:t>3 </a:t>
            </a:r>
            <a:r>
              <a:rPr lang="fr-FR" sz="1800" i="0">
                <a:solidFill>
                  <a:srgbClr val="000066"/>
                </a:solidFill>
                <a:cs typeface="Arial" charset="0"/>
              </a:rPr>
              <a:t>à S48 (ITT, NC = E) : </a:t>
            </a:r>
          </a:p>
          <a:p>
            <a:pPr algn="ctr">
              <a:spcBef>
                <a:spcPct val="5000"/>
              </a:spcBef>
            </a:pPr>
            <a:r>
              <a:rPr lang="fr-FR" sz="1800" i="0">
                <a:solidFill>
                  <a:srgbClr val="000066"/>
                </a:solidFill>
                <a:cs typeface="Arial" charset="0"/>
              </a:rPr>
              <a:t>137 (DRV/r) vs 141 (LPV/r)</a:t>
            </a:r>
          </a:p>
        </p:txBody>
      </p:sp>
      <p:graphicFrame>
        <p:nvGraphicFramePr>
          <p:cNvPr id="255041" name="Group 65"/>
          <p:cNvGraphicFramePr>
            <a:graphicFrameLocks noGrp="1"/>
          </p:cNvGraphicFramePr>
          <p:nvPr/>
        </p:nvGraphicFramePr>
        <p:xfrm>
          <a:off x="5003800" y="2636838"/>
          <a:ext cx="3759200" cy="1886840"/>
        </p:xfrm>
        <a:graphic>
          <a:graphicData uri="http://schemas.openxmlformats.org/drawingml/2006/table">
            <a:tbl>
              <a:tblPr/>
              <a:tblGrid>
                <a:gridCol w="2109788"/>
                <a:gridCol w="800100"/>
                <a:gridCol w="849312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&lt; 100 000 c/ml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</a:t>
                      </a:r>
                      <a:r>
                        <a:rPr kumimoji="0" lang="fr-FR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79 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67 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&gt; 200/mm</a:t>
                      </a:r>
                      <a:r>
                        <a:rPr kumimoji="0" lang="fr-FR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6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fr-FR" sz="16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8934" name="Text Box 134"/>
          <p:cNvSpPr txBox="1">
            <a:spLocks noChangeArrowheads="1"/>
          </p:cNvSpPr>
          <p:nvPr/>
        </p:nvSpPr>
        <p:spPr bwMode="auto">
          <a:xfrm>
            <a:off x="5003800" y="1582738"/>
            <a:ext cx="3759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ARN VIH &lt; 50 c/ml à S48</a:t>
            </a:r>
            <a:br>
              <a:rPr 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</a:br>
            <a:r>
              <a:rPr 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(per-protocole, TLOVR) selon</a:t>
            </a:r>
          </a:p>
          <a:p>
            <a:pPr algn="ctr"/>
            <a:r>
              <a:rPr lang="fr-FR" sz="2000" b="1" i="0">
                <a:solidFill>
                  <a:schemeClr val="accent2"/>
                </a:solidFill>
                <a:latin typeface="Calibri" pitchFamily="34" charset="0"/>
                <a:cs typeface="Arial" charset="0"/>
              </a:rPr>
              <a:t>les facteurs de stratification</a:t>
            </a:r>
          </a:p>
        </p:txBody>
      </p:sp>
      <p:sp>
        <p:nvSpPr>
          <p:cNvPr id="38935" name="Text Box 2"/>
          <p:cNvSpPr txBox="1">
            <a:spLocks noChangeArrowheads="1"/>
          </p:cNvSpPr>
          <p:nvPr/>
        </p:nvSpPr>
        <p:spPr bwMode="auto">
          <a:xfrm>
            <a:off x="2633663" y="1133475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b="1" i="0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</a:p>
        </p:txBody>
      </p:sp>
      <p:sp>
        <p:nvSpPr>
          <p:cNvPr id="38936" name="ZoneTexte 68"/>
          <p:cNvSpPr txBox="1">
            <a:spLocks noChangeArrowheads="1"/>
          </p:cNvSpPr>
          <p:nvPr/>
        </p:nvSpPr>
        <p:spPr bwMode="auto">
          <a:xfrm>
            <a:off x="7370763" y="4572000"/>
            <a:ext cx="1062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i="0">
                <a:solidFill>
                  <a:srgbClr val="000066"/>
                </a:solidFill>
              </a:rPr>
              <a:t>* p &lt; 0,05</a:t>
            </a:r>
          </a:p>
        </p:txBody>
      </p:sp>
      <p:grpSp>
        <p:nvGrpSpPr>
          <p:cNvPr id="38937" name="Group 62"/>
          <p:cNvGrpSpPr>
            <a:grpSpLocks/>
          </p:cNvGrpSpPr>
          <p:nvPr/>
        </p:nvGrpSpPr>
        <p:grpSpPr bwMode="auto">
          <a:xfrm>
            <a:off x="192088" y="1989138"/>
            <a:ext cx="4516437" cy="4618037"/>
            <a:chOff x="121" y="1253"/>
            <a:chExt cx="2845" cy="2909"/>
          </a:xfrm>
        </p:grpSpPr>
        <p:sp>
          <p:nvSpPr>
            <p:cNvPr id="38942" name="Rectangle 133"/>
            <p:cNvSpPr>
              <a:spLocks noChangeArrowheads="1"/>
            </p:cNvSpPr>
            <p:nvPr/>
          </p:nvSpPr>
          <p:spPr bwMode="auto">
            <a:xfrm>
              <a:off x="731" y="1821"/>
              <a:ext cx="384" cy="1506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38943" name="Rectangle 135"/>
            <p:cNvSpPr>
              <a:spLocks noChangeArrowheads="1"/>
            </p:cNvSpPr>
            <p:nvPr/>
          </p:nvSpPr>
          <p:spPr bwMode="auto">
            <a:xfrm>
              <a:off x="183" y="2831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25</a:t>
              </a:r>
            </a:p>
          </p:txBody>
        </p:sp>
        <p:sp>
          <p:nvSpPr>
            <p:cNvPr id="38944" name="Rectangle 136"/>
            <p:cNvSpPr>
              <a:spLocks noChangeArrowheads="1"/>
            </p:cNvSpPr>
            <p:nvPr/>
          </p:nvSpPr>
          <p:spPr bwMode="auto">
            <a:xfrm>
              <a:off x="183" y="2395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50</a:t>
              </a:r>
            </a:p>
          </p:txBody>
        </p:sp>
        <p:sp>
          <p:nvSpPr>
            <p:cNvPr id="38945" name="Rectangle 137"/>
            <p:cNvSpPr>
              <a:spLocks noChangeArrowheads="1"/>
            </p:cNvSpPr>
            <p:nvPr/>
          </p:nvSpPr>
          <p:spPr bwMode="auto">
            <a:xfrm>
              <a:off x="121" y="1525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100</a:t>
              </a:r>
            </a:p>
          </p:txBody>
        </p:sp>
        <p:sp>
          <p:nvSpPr>
            <p:cNvPr id="38946" name="Rectangle 138"/>
            <p:cNvSpPr>
              <a:spLocks noChangeArrowheads="1"/>
            </p:cNvSpPr>
            <p:nvPr/>
          </p:nvSpPr>
          <p:spPr bwMode="auto">
            <a:xfrm>
              <a:off x="183" y="1960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75</a:t>
              </a:r>
            </a:p>
          </p:txBody>
        </p:sp>
        <p:sp>
          <p:nvSpPr>
            <p:cNvPr id="38947" name="Line 139"/>
            <p:cNvSpPr>
              <a:spLocks noChangeShapeType="1"/>
            </p:cNvSpPr>
            <p:nvPr/>
          </p:nvSpPr>
          <p:spPr bwMode="auto">
            <a:xfrm>
              <a:off x="366" y="2898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8948" name="Line 140"/>
            <p:cNvSpPr>
              <a:spLocks noChangeShapeType="1"/>
            </p:cNvSpPr>
            <p:nvPr/>
          </p:nvSpPr>
          <p:spPr bwMode="auto">
            <a:xfrm>
              <a:off x="366" y="2463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8949" name="Line 141"/>
            <p:cNvSpPr>
              <a:spLocks noChangeShapeType="1"/>
            </p:cNvSpPr>
            <p:nvPr/>
          </p:nvSpPr>
          <p:spPr bwMode="auto">
            <a:xfrm>
              <a:off x="366" y="1591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8950" name="Line 142"/>
            <p:cNvSpPr>
              <a:spLocks noChangeShapeType="1"/>
            </p:cNvSpPr>
            <p:nvPr/>
          </p:nvSpPr>
          <p:spPr bwMode="auto">
            <a:xfrm>
              <a:off x="366" y="2026"/>
              <a:ext cx="5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8951" name="Line 143"/>
            <p:cNvSpPr>
              <a:spLocks noChangeShapeType="1"/>
            </p:cNvSpPr>
            <p:nvPr/>
          </p:nvSpPr>
          <p:spPr bwMode="auto">
            <a:xfrm>
              <a:off x="423" y="1585"/>
              <a:ext cx="1" cy="180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8952" name="Rectangle 144"/>
            <p:cNvSpPr>
              <a:spLocks noChangeArrowheads="1"/>
            </p:cNvSpPr>
            <p:nvPr/>
          </p:nvSpPr>
          <p:spPr bwMode="auto">
            <a:xfrm>
              <a:off x="797" y="1574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6600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38953" name="Rectangle 145"/>
            <p:cNvSpPr>
              <a:spLocks noChangeArrowheads="1"/>
            </p:cNvSpPr>
            <p:nvPr/>
          </p:nvSpPr>
          <p:spPr bwMode="auto">
            <a:xfrm>
              <a:off x="1292" y="1704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330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38954" name="Line 146"/>
            <p:cNvSpPr>
              <a:spLocks noChangeShapeType="1"/>
            </p:cNvSpPr>
            <p:nvPr/>
          </p:nvSpPr>
          <p:spPr bwMode="auto">
            <a:xfrm>
              <a:off x="366" y="3334"/>
              <a:ext cx="255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38955" name="Rectangle 147"/>
            <p:cNvSpPr>
              <a:spLocks noChangeArrowheads="1"/>
            </p:cNvSpPr>
            <p:nvPr/>
          </p:nvSpPr>
          <p:spPr bwMode="auto">
            <a:xfrm>
              <a:off x="781" y="3127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343</a:t>
              </a:r>
            </a:p>
          </p:txBody>
        </p:sp>
        <p:sp>
          <p:nvSpPr>
            <p:cNvPr id="38956" name="Text Box 148"/>
            <p:cNvSpPr txBox="1">
              <a:spLocks noChangeArrowheads="1"/>
            </p:cNvSpPr>
            <p:nvPr/>
          </p:nvSpPr>
          <p:spPr bwMode="auto">
            <a:xfrm>
              <a:off x="138" y="1253"/>
              <a:ext cx="2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38957" name="Text Box 149"/>
            <p:cNvSpPr txBox="1">
              <a:spLocks noChangeArrowheads="1"/>
            </p:cNvSpPr>
            <p:nvPr/>
          </p:nvSpPr>
          <p:spPr bwMode="auto">
            <a:xfrm>
              <a:off x="672" y="3353"/>
              <a:ext cx="5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b="1" i="0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38958" name="Text Box 150"/>
            <p:cNvSpPr txBox="1">
              <a:spLocks noChangeArrowheads="1"/>
            </p:cNvSpPr>
            <p:nvPr/>
          </p:nvSpPr>
          <p:spPr bwMode="auto">
            <a:xfrm>
              <a:off x="1178" y="3353"/>
              <a:ext cx="45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b="1" i="0">
                  <a:solidFill>
                    <a:srgbClr val="000066"/>
                  </a:solidFill>
                </a:rPr>
                <a:t>LPV/r</a:t>
              </a:r>
            </a:p>
          </p:txBody>
        </p:sp>
        <p:sp>
          <p:nvSpPr>
            <p:cNvPr id="38959" name="Rectangle 151"/>
            <p:cNvSpPr>
              <a:spLocks noChangeArrowheads="1"/>
            </p:cNvSpPr>
            <p:nvPr/>
          </p:nvSpPr>
          <p:spPr bwMode="auto">
            <a:xfrm>
              <a:off x="1219" y="1967"/>
              <a:ext cx="384" cy="136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38960" name="Rectangle 152"/>
            <p:cNvSpPr>
              <a:spLocks noChangeArrowheads="1"/>
            </p:cNvSpPr>
            <p:nvPr/>
          </p:nvSpPr>
          <p:spPr bwMode="auto">
            <a:xfrm>
              <a:off x="1269" y="3127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346</a:t>
              </a:r>
            </a:p>
          </p:txBody>
        </p:sp>
        <p:sp>
          <p:nvSpPr>
            <p:cNvPr id="38961" name="Text Box 154"/>
            <p:cNvSpPr txBox="1">
              <a:spLocks noChangeArrowheads="1"/>
            </p:cNvSpPr>
            <p:nvPr/>
          </p:nvSpPr>
          <p:spPr bwMode="auto">
            <a:xfrm>
              <a:off x="1142" y="1625"/>
              <a:ext cx="11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38962" name="ZoneTexte 86"/>
            <p:cNvSpPr txBox="1">
              <a:spLocks noChangeArrowheads="1"/>
            </p:cNvSpPr>
            <p:nvPr/>
          </p:nvSpPr>
          <p:spPr bwMode="auto">
            <a:xfrm>
              <a:off x="490" y="3584"/>
              <a:ext cx="1309" cy="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= - 0,1 ; 11 (p &lt; 0,001)</a:t>
              </a: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  <a:latin typeface="Wingdings" pitchFamily="2" charset="2"/>
                </a:rPr>
                <a:t></a:t>
              </a:r>
              <a:r>
                <a:rPr lang="fr-FR" sz="1500" i="0">
                  <a:solidFill>
                    <a:srgbClr val="000066"/>
                  </a:solidFill>
                </a:rPr>
                <a:t> Non infériorité</a:t>
              </a:r>
            </a:p>
          </p:txBody>
        </p:sp>
        <p:sp>
          <p:nvSpPr>
            <p:cNvPr id="38963" name="Rectangle 133"/>
            <p:cNvSpPr>
              <a:spLocks noChangeArrowheads="1"/>
            </p:cNvSpPr>
            <p:nvPr/>
          </p:nvSpPr>
          <p:spPr bwMode="auto">
            <a:xfrm>
              <a:off x="1912" y="1821"/>
              <a:ext cx="384" cy="1506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38964" name="Rectangle 144"/>
            <p:cNvSpPr>
              <a:spLocks noChangeArrowheads="1"/>
            </p:cNvSpPr>
            <p:nvPr/>
          </p:nvSpPr>
          <p:spPr bwMode="auto">
            <a:xfrm>
              <a:off x="1986" y="1560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6600"/>
                  </a:solidFill>
                  <a:cs typeface="Arial" charset="0"/>
                </a:rPr>
                <a:t>84</a:t>
              </a:r>
            </a:p>
          </p:txBody>
        </p:sp>
        <p:sp>
          <p:nvSpPr>
            <p:cNvPr id="38965" name="Rectangle 145"/>
            <p:cNvSpPr>
              <a:spLocks noChangeArrowheads="1"/>
            </p:cNvSpPr>
            <p:nvPr/>
          </p:nvSpPr>
          <p:spPr bwMode="auto">
            <a:xfrm>
              <a:off x="2474" y="1704"/>
              <a:ext cx="2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3300"/>
                  </a:solidFill>
                  <a:cs typeface="Arial" charset="0"/>
                </a:rPr>
                <a:t>78</a:t>
              </a:r>
            </a:p>
          </p:txBody>
        </p:sp>
        <p:sp>
          <p:nvSpPr>
            <p:cNvPr id="38966" name="Rectangle 147"/>
            <p:cNvSpPr>
              <a:spLocks noChangeArrowheads="1"/>
            </p:cNvSpPr>
            <p:nvPr/>
          </p:nvSpPr>
          <p:spPr bwMode="auto">
            <a:xfrm>
              <a:off x="1962" y="3127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343</a:t>
              </a:r>
            </a:p>
          </p:txBody>
        </p:sp>
        <p:sp>
          <p:nvSpPr>
            <p:cNvPr id="38967" name="Text Box 149"/>
            <p:cNvSpPr txBox="1">
              <a:spLocks noChangeArrowheads="1"/>
            </p:cNvSpPr>
            <p:nvPr/>
          </p:nvSpPr>
          <p:spPr bwMode="auto">
            <a:xfrm>
              <a:off x="1872" y="3353"/>
              <a:ext cx="5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b="1" i="0">
                  <a:solidFill>
                    <a:srgbClr val="000066"/>
                  </a:solidFill>
                </a:rPr>
                <a:t>DRV/r</a:t>
              </a:r>
            </a:p>
          </p:txBody>
        </p:sp>
        <p:sp>
          <p:nvSpPr>
            <p:cNvPr id="38968" name="Text Box 150"/>
            <p:cNvSpPr txBox="1">
              <a:spLocks noChangeArrowheads="1"/>
            </p:cNvSpPr>
            <p:nvPr/>
          </p:nvSpPr>
          <p:spPr bwMode="auto">
            <a:xfrm>
              <a:off x="2352" y="3353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b="1" i="0">
                  <a:solidFill>
                    <a:srgbClr val="000066"/>
                  </a:solidFill>
                </a:rPr>
                <a:t>LPV/r</a:t>
              </a:r>
            </a:p>
          </p:txBody>
        </p:sp>
        <p:sp>
          <p:nvSpPr>
            <p:cNvPr id="38969" name="Rectangle 151"/>
            <p:cNvSpPr>
              <a:spLocks noChangeArrowheads="1"/>
            </p:cNvSpPr>
            <p:nvPr/>
          </p:nvSpPr>
          <p:spPr bwMode="auto">
            <a:xfrm>
              <a:off x="2400" y="1967"/>
              <a:ext cx="384" cy="1360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38970" name="Rectangle 152"/>
            <p:cNvSpPr>
              <a:spLocks noChangeArrowheads="1"/>
            </p:cNvSpPr>
            <p:nvPr/>
          </p:nvSpPr>
          <p:spPr bwMode="auto">
            <a:xfrm>
              <a:off x="2450" y="3127"/>
              <a:ext cx="27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200" b="1" i="0"/>
                <a:t>346</a:t>
              </a:r>
            </a:p>
          </p:txBody>
        </p:sp>
        <p:sp>
          <p:nvSpPr>
            <p:cNvPr id="38971" name="Rectangle 64"/>
            <p:cNvSpPr>
              <a:spLocks noChangeArrowheads="1"/>
            </p:cNvSpPr>
            <p:nvPr/>
          </p:nvSpPr>
          <p:spPr bwMode="auto">
            <a:xfrm>
              <a:off x="673" y="1352"/>
              <a:ext cx="9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800" i="0">
                  <a:solidFill>
                    <a:srgbClr val="000066"/>
                  </a:solidFill>
                  <a:cs typeface="Arial" charset="0"/>
                </a:rPr>
                <a:t>Per-protocole</a:t>
              </a:r>
            </a:p>
          </p:txBody>
        </p:sp>
        <p:sp>
          <p:nvSpPr>
            <p:cNvPr id="38972" name="Rectangle 65"/>
            <p:cNvSpPr>
              <a:spLocks noChangeArrowheads="1"/>
            </p:cNvSpPr>
            <p:nvPr/>
          </p:nvSpPr>
          <p:spPr bwMode="auto">
            <a:xfrm>
              <a:off x="2185" y="1352"/>
              <a:ext cx="3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5000"/>
                </a:spcBef>
              </a:pPr>
              <a:r>
                <a:rPr lang="fr-FR" sz="1800" i="0">
                  <a:solidFill>
                    <a:srgbClr val="000066"/>
                  </a:solidFill>
                  <a:cs typeface="Arial" charset="0"/>
                </a:rPr>
                <a:t>ITT</a:t>
              </a:r>
            </a:p>
          </p:txBody>
        </p:sp>
        <p:sp>
          <p:nvSpPr>
            <p:cNvPr id="38973" name="ZoneTexte 86"/>
            <p:cNvSpPr txBox="1">
              <a:spLocks noChangeArrowheads="1"/>
            </p:cNvSpPr>
            <p:nvPr/>
          </p:nvSpPr>
          <p:spPr bwMode="auto">
            <a:xfrm>
              <a:off x="1727" y="3584"/>
              <a:ext cx="1239" cy="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= - 0,3 ; 11</a:t>
              </a:r>
            </a:p>
            <a:p>
              <a:pPr algn="ctr">
                <a:lnSpc>
                  <a:spcPct val="90000"/>
                </a:lnSpc>
                <a:buFont typeface="Wingdings" pitchFamily="2" charset="2"/>
                <a:buChar char="è"/>
              </a:pPr>
              <a:r>
                <a:rPr lang="fr-FR" sz="1500" i="0">
                  <a:solidFill>
                    <a:srgbClr val="000066"/>
                  </a:solidFill>
                </a:rPr>
                <a:t>Test de supériorité</a:t>
              </a:r>
            </a:p>
            <a:p>
              <a:pPr algn="ctr">
                <a:lnSpc>
                  <a:spcPct val="90000"/>
                </a:lnSpc>
              </a:pPr>
              <a:r>
                <a:rPr lang="fr-FR" sz="1500" i="0">
                  <a:solidFill>
                    <a:srgbClr val="000066"/>
                  </a:solidFill>
                </a:rPr>
                <a:t>(p = 0,062)</a:t>
              </a:r>
            </a:p>
          </p:txBody>
        </p:sp>
        <p:sp>
          <p:nvSpPr>
            <p:cNvPr id="38974" name="Rectangle 135"/>
            <p:cNvSpPr>
              <a:spLocks noChangeArrowheads="1"/>
            </p:cNvSpPr>
            <p:nvPr/>
          </p:nvSpPr>
          <p:spPr bwMode="auto">
            <a:xfrm>
              <a:off x="245" y="3258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  <a:cs typeface="Arial" charset="0"/>
                </a:rPr>
                <a:t>0</a:t>
              </a:r>
            </a:p>
          </p:txBody>
        </p:sp>
        <p:sp>
          <p:nvSpPr>
            <p:cNvPr id="38975" name="ZoneTexte 69"/>
            <p:cNvSpPr txBox="1">
              <a:spLocks noChangeArrowheads="1"/>
            </p:cNvSpPr>
            <p:nvPr/>
          </p:nvSpPr>
          <p:spPr bwMode="auto">
            <a:xfrm>
              <a:off x="432" y="3115"/>
              <a:ext cx="32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400" i="0">
                  <a:solidFill>
                    <a:srgbClr val="000066"/>
                  </a:solidFill>
                </a:rPr>
                <a:t>n = </a:t>
              </a:r>
            </a:p>
          </p:txBody>
        </p:sp>
      </p:grpSp>
      <p:sp>
        <p:nvSpPr>
          <p:cNvPr id="38938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Ortiz R. AIDS 2008;22:1389-97</a:t>
            </a:r>
          </a:p>
        </p:txBody>
      </p:sp>
      <p:grpSp>
        <p:nvGrpSpPr>
          <p:cNvPr id="38939" name="Group 64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38940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38941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51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 </a:t>
            </a:r>
            <a:endParaRPr lang="fr-FR" sz="2400" smtClean="0">
              <a:ea typeface="ＭＳ Ｐゴシック"/>
              <a:cs typeface="ＭＳ Ｐゴシック"/>
            </a:endParaRPr>
          </a:p>
        </p:txBody>
      </p:sp>
      <p:sp>
        <p:nvSpPr>
          <p:cNvPr id="40962" name="Rectangle 52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66813"/>
            <a:ext cx="9024938" cy="14763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Echec virologique</a:t>
            </a:r>
          </a:p>
          <a:p>
            <a:pPr lvl="1">
              <a:spcBef>
                <a:spcPct val="0"/>
              </a:spcBef>
            </a:pPr>
            <a:r>
              <a:rPr lang="fr-FR" sz="1900" smtClean="0">
                <a:ea typeface="ＭＳ Ｐゴシック"/>
              </a:rPr>
              <a:t>Définition : ARN VIH ne devenant pas &lt; 50 c/ml à S24 </a:t>
            </a:r>
            <a:br>
              <a:rPr lang="fr-FR" sz="1900" smtClean="0">
                <a:ea typeface="ＭＳ Ｐゴシック"/>
              </a:rPr>
            </a:br>
            <a:r>
              <a:rPr lang="fr-FR" sz="1900" smtClean="0">
                <a:ea typeface="ＭＳ Ｐゴシック"/>
              </a:rPr>
              <a:t>ou ARN VIH confirmé </a:t>
            </a:r>
            <a:r>
              <a:rPr lang="fr-FR" sz="1900" u="sng" smtClean="0">
                <a:ea typeface="ＭＳ Ｐゴシック"/>
              </a:rPr>
              <a:t>&gt;</a:t>
            </a:r>
            <a:r>
              <a:rPr lang="fr-FR" sz="1900" smtClean="0">
                <a:ea typeface="ＭＳ Ｐゴシック"/>
              </a:rPr>
              <a:t> 50 c/ml après obtention d’un taux &lt; 50 c/ml </a:t>
            </a:r>
            <a:br>
              <a:rPr lang="fr-FR" sz="1900" smtClean="0">
                <a:ea typeface="ＭＳ Ｐゴシック"/>
              </a:rPr>
            </a:br>
            <a:r>
              <a:rPr lang="fr-FR" sz="1900" smtClean="0">
                <a:ea typeface="ＭＳ Ｐゴシック"/>
              </a:rPr>
              <a:t>ou dernière valeur d’ARN VIH </a:t>
            </a:r>
            <a:r>
              <a:rPr lang="fr-FR" sz="1900" u="sng" smtClean="0">
                <a:ea typeface="ＭＳ Ｐゴシック"/>
              </a:rPr>
              <a:t>&gt;</a:t>
            </a:r>
            <a:r>
              <a:rPr lang="fr-FR" sz="1900" smtClean="0">
                <a:ea typeface="ＭＳ Ｐゴシック"/>
              </a:rPr>
              <a:t> 50 c/ml suivie d’interruption du traitement</a:t>
            </a:r>
            <a:br>
              <a:rPr lang="fr-FR" sz="1900" smtClean="0">
                <a:ea typeface="ＭＳ Ｐゴシック"/>
              </a:rPr>
            </a:br>
            <a:endParaRPr lang="fr-FR" sz="1900" smtClean="0">
              <a:ea typeface="ＭＳ Ｐゴシック"/>
            </a:endParaRPr>
          </a:p>
          <a:p>
            <a:pPr>
              <a:spcBef>
                <a:spcPct val="0"/>
              </a:spcBef>
            </a:pPr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Données de résistance</a:t>
            </a:r>
          </a:p>
          <a:p>
            <a:pPr lvl="1">
              <a:spcBef>
                <a:spcPct val="0"/>
              </a:spcBef>
            </a:pPr>
            <a:endParaRPr lang="fr-FR" sz="2400" b="1" smtClean="0">
              <a:solidFill>
                <a:srgbClr val="CC3300"/>
              </a:solidFill>
              <a:latin typeface="Calibri" pitchFamily="34" charset="0"/>
              <a:ea typeface="ＭＳ Ｐゴシック"/>
            </a:endParaRPr>
          </a:p>
        </p:txBody>
      </p:sp>
      <p:graphicFrame>
        <p:nvGraphicFramePr>
          <p:cNvPr id="221253" name="Group 69"/>
          <p:cNvGraphicFramePr>
            <a:graphicFrameLocks noGrp="1"/>
          </p:cNvGraphicFramePr>
          <p:nvPr>
            <p:ph idx="4294967295"/>
          </p:nvPr>
        </p:nvGraphicFramePr>
        <p:xfrm>
          <a:off x="347663" y="3213100"/>
          <a:ext cx="8534400" cy="2354264"/>
        </p:xfrm>
        <a:graphic>
          <a:graphicData uri="http://schemas.openxmlformats.org/drawingml/2006/table">
            <a:tbl>
              <a:tblPr/>
              <a:tblGrid>
                <a:gridCol w="5829300"/>
                <a:gridCol w="1352550"/>
                <a:gridCol w="1352550"/>
              </a:tblGrid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endParaRPr kumimoji="0" lang="fr-FR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DRV/r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</a:t>
                      </a:r>
                      <a:b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Echec virologique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34 (10 %)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49 (14 %)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Résultats du génotype disponibles (ARN VIH &gt; 1 000 c/ml)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Emergence de mutation(s) de résistance aux IP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M184I/V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40989" name="ZoneTexte 10"/>
          <p:cNvSpPr txBox="1">
            <a:spLocks noChangeArrowheads="1"/>
          </p:cNvSpPr>
          <p:nvPr/>
        </p:nvSpPr>
        <p:spPr bwMode="auto">
          <a:xfrm>
            <a:off x="539750" y="5622925"/>
            <a:ext cx="52466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400" i="0">
                <a:solidFill>
                  <a:srgbClr val="000066"/>
                </a:solidFill>
              </a:rPr>
              <a:t>* 1 patient avec ARN VIH &gt; 1 000 c/ml sans génotype disponible</a:t>
            </a:r>
          </a:p>
          <a:p>
            <a:pPr algn="ctr">
              <a:lnSpc>
                <a:spcPct val="90000"/>
              </a:lnSpc>
            </a:pPr>
            <a:r>
              <a:rPr lang="fr-FR" sz="1400" i="0">
                <a:solidFill>
                  <a:srgbClr val="000066"/>
                </a:solidFill>
              </a:rPr>
              <a:t>** A71T et V77I</a:t>
            </a:r>
          </a:p>
        </p:txBody>
      </p:sp>
      <p:sp>
        <p:nvSpPr>
          <p:cNvPr id="40990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Ortiz R. AIDS 2008;22:1389-97</a:t>
            </a:r>
          </a:p>
        </p:txBody>
      </p:sp>
      <p:grpSp>
        <p:nvGrpSpPr>
          <p:cNvPr id="40991" name="Group 35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40992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099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  <p:sp>
        <p:nvSpPr>
          <p:cNvPr id="43010" name="Espace réservé du contenu 2"/>
          <p:cNvSpPr>
            <a:spLocks noGrp="1"/>
          </p:cNvSpPr>
          <p:nvPr>
            <p:ph idx="4294967295"/>
          </p:nvPr>
        </p:nvSpPr>
        <p:spPr>
          <a:xfrm>
            <a:off x="42863" y="1125538"/>
            <a:ext cx="9024937" cy="5303837"/>
          </a:xfrm>
        </p:spPr>
        <p:txBody>
          <a:bodyPr/>
          <a:lstStyle/>
          <a:p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Tolérance à S48 : DRV/r vs LPV/r</a:t>
            </a:r>
          </a:p>
          <a:p>
            <a:pPr lvl="1"/>
            <a:r>
              <a:rPr lang="fr-FR" sz="2000" smtClean="0">
                <a:ea typeface="ＭＳ Ｐゴシック"/>
              </a:rPr>
              <a:t>Interruptions pour effet indésirable (EI) significativement moins fréquentes avec DRV/r : 3 % vs 7 % (p &lt; 0,05)</a:t>
            </a:r>
          </a:p>
          <a:p>
            <a:pPr lvl="1"/>
            <a:r>
              <a:rPr lang="fr-FR" sz="2000" smtClean="0">
                <a:ea typeface="ＭＳ Ｐゴシック"/>
              </a:rPr>
              <a:t>Fréquence des EI graves non significativement différente : 7 % vs 12 %</a:t>
            </a:r>
          </a:p>
          <a:p>
            <a:pPr lvl="1"/>
            <a:r>
              <a:rPr lang="fr-FR" sz="2000" smtClean="0">
                <a:ea typeface="ＭＳ Ｐゴシック"/>
              </a:rPr>
              <a:t>EI gastro-intestinaux significativement moins fréquents avec DRV/r : </a:t>
            </a:r>
            <a:br>
              <a:rPr lang="fr-FR" sz="2000" smtClean="0">
                <a:ea typeface="ＭＳ Ｐゴシック"/>
              </a:rPr>
            </a:br>
            <a:r>
              <a:rPr lang="fr-FR" sz="2000" smtClean="0">
                <a:ea typeface="ＭＳ Ｐゴシック"/>
              </a:rPr>
              <a:t>7 % vs 14 % (p &lt; 0,01) ; essentiellement diarrhée : 4 % vs 10 % </a:t>
            </a:r>
            <a:br>
              <a:rPr lang="fr-FR" sz="2000" smtClean="0">
                <a:ea typeface="ＭＳ Ｐゴシック"/>
              </a:rPr>
            </a:br>
            <a:r>
              <a:rPr lang="fr-FR" sz="2000" smtClean="0">
                <a:ea typeface="ＭＳ Ｐゴシック"/>
              </a:rPr>
              <a:t>(p &lt;  0,01)</a:t>
            </a:r>
          </a:p>
          <a:p>
            <a:pPr lvl="1"/>
            <a:r>
              <a:rPr lang="fr-FR" sz="2000" smtClean="0">
                <a:ea typeface="ＭＳ Ｐゴシック"/>
              </a:rPr>
              <a:t>Incidence de rash non significativement différente : 3 % vs 1 % ; </a:t>
            </a:r>
            <a:br>
              <a:rPr lang="fr-FR" sz="2000" smtClean="0">
                <a:ea typeface="ＭＳ Ｐゴシック"/>
              </a:rPr>
            </a:br>
            <a:r>
              <a:rPr lang="fr-FR" sz="2000" smtClean="0">
                <a:ea typeface="ＭＳ Ｐゴシック"/>
              </a:rPr>
              <a:t>1 cas de Stevens-Johnson avec DRV/r</a:t>
            </a:r>
          </a:p>
          <a:p>
            <a:pPr lvl="1"/>
            <a:r>
              <a:rPr lang="fr-FR" sz="2000" smtClean="0">
                <a:ea typeface="ＭＳ Ｐゴシック"/>
              </a:rPr>
              <a:t>Pas d’interruption de traitement pour EI rénal</a:t>
            </a:r>
          </a:p>
          <a:p>
            <a:pPr lvl="1"/>
            <a:r>
              <a:rPr lang="fr-FR" sz="2000" smtClean="0">
                <a:ea typeface="ＭＳ Ｐゴシック"/>
              </a:rPr>
              <a:t>Augmentations moyennes des triglycérides et du cholestérol total moins importantes avec DRV/r ; augmentations grade 2 à 4 des triglycérides et du cholestérol total significativement moins fréquentes avec DRV/r : respectivement 3 % vs 11 %, et 13 % vs 23 %</a:t>
            </a:r>
          </a:p>
          <a:p>
            <a:pPr lvl="1"/>
            <a:r>
              <a:rPr lang="fr-FR" sz="2000" smtClean="0">
                <a:ea typeface="ＭＳ Ｐゴシック"/>
              </a:rPr>
              <a:t>Tolérance hépatique similaire dans les 2 groupes</a:t>
            </a:r>
            <a:endParaRPr lang="fr-FR" sz="1800" smtClean="0">
              <a:ea typeface="ＭＳ Ｐゴシック"/>
            </a:endParaRPr>
          </a:p>
        </p:txBody>
      </p:sp>
      <p:sp>
        <p:nvSpPr>
          <p:cNvPr id="43011" name="ZoneTexte 69"/>
          <p:cNvSpPr txBox="1">
            <a:spLocks noChangeArrowheads="1"/>
          </p:cNvSpPr>
          <p:nvPr/>
        </p:nvSpPr>
        <p:spPr bwMode="auto">
          <a:xfrm>
            <a:off x="6275388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Ortiz R. AIDS 2008;22:1389-97</a:t>
            </a:r>
          </a:p>
        </p:txBody>
      </p:sp>
      <p:grpSp>
        <p:nvGrpSpPr>
          <p:cNvPr id="43012" name="Group 7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43013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3014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  <p:sp>
        <p:nvSpPr>
          <p:cNvPr id="45058" name="Espace réservé du contenu 2"/>
          <p:cNvSpPr>
            <a:spLocks noGrp="1"/>
          </p:cNvSpPr>
          <p:nvPr>
            <p:ph idx="4294967295"/>
          </p:nvPr>
        </p:nvSpPr>
        <p:spPr>
          <a:xfrm>
            <a:off x="36513" y="1171575"/>
            <a:ext cx="9024937" cy="5303838"/>
          </a:xfrm>
        </p:spPr>
        <p:txBody>
          <a:bodyPr/>
          <a:lstStyle/>
          <a:p>
            <a:r>
              <a:rPr lang="fr-FR" sz="2400" b="1" smtClean="0">
                <a:latin typeface="Calibri" pitchFamily="34" charset="0"/>
                <a:ea typeface="ＭＳ Ｐゴシック"/>
                <a:cs typeface="ＭＳ Ｐゴシック"/>
              </a:rPr>
              <a:t>Résumé – Conclusion (S48)</a:t>
            </a:r>
          </a:p>
          <a:p>
            <a:pPr lvl="1"/>
            <a:r>
              <a:rPr lang="fr-FR" sz="2000" smtClean="0">
                <a:ea typeface="ＭＳ Ｐゴシック"/>
              </a:rPr>
              <a:t>DRV/r QD est non inférieur à LPV/r, lorsque associé à TDF/FTC</a:t>
            </a:r>
            <a:endParaRPr lang="fr-FR" sz="2000" baseline="30000" smtClean="0">
              <a:ea typeface="ＭＳ Ｐゴシック"/>
            </a:endParaRPr>
          </a:p>
          <a:p>
            <a:pPr lvl="1"/>
            <a:r>
              <a:rPr lang="fr-FR" sz="2000" smtClean="0">
                <a:ea typeface="ＭＳ Ｐゴシック"/>
              </a:rPr>
              <a:t>Réponse virologique supérieure à S48 (ARN VIH &lt; 50 c/ml) avec DRV/r qu’avec LPV/r chez les patients avec une valeur pré-thérapeutique d’ARN VIH élevée (différence significative) ou un taux de CD4 bas</a:t>
            </a:r>
          </a:p>
          <a:p>
            <a:pPr lvl="1"/>
            <a:r>
              <a:rPr lang="fr-FR" sz="2000" smtClean="0">
                <a:ea typeface="ＭＳ Ｐゴシック"/>
              </a:rPr>
              <a:t>Incidence de diarrhée plus faible avec DRV/r qu’avec LPV/r</a:t>
            </a:r>
          </a:p>
          <a:p>
            <a:pPr lvl="1"/>
            <a:r>
              <a:rPr lang="fr-FR" sz="2000" smtClean="0">
                <a:ea typeface="ＭＳ Ｐゴシック"/>
              </a:rPr>
              <a:t>Augmentations des lipides moins importante avec DRV/r</a:t>
            </a:r>
          </a:p>
          <a:p>
            <a:pPr lvl="1"/>
            <a:endParaRPr lang="fr-FR" sz="1400" smtClean="0">
              <a:ea typeface="ＭＳ Ｐゴシック"/>
            </a:endParaRPr>
          </a:p>
        </p:txBody>
      </p:sp>
      <p:sp>
        <p:nvSpPr>
          <p:cNvPr id="45059" name="ZoneTexte 69"/>
          <p:cNvSpPr txBox="1">
            <a:spLocks noChangeArrowheads="1"/>
          </p:cNvSpPr>
          <p:nvPr/>
        </p:nvSpPr>
        <p:spPr bwMode="auto">
          <a:xfrm>
            <a:off x="3702050" y="6532563"/>
            <a:ext cx="533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sz="1200">
                <a:solidFill>
                  <a:srgbClr val="CC0000"/>
                </a:solidFill>
              </a:rPr>
              <a:t> Ortiz R. AIDS 2008;22:1389-97</a:t>
            </a:r>
          </a:p>
        </p:txBody>
      </p:sp>
      <p:grpSp>
        <p:nvGrpSpPr>
          <p:cNvPr id="45060" name="Group 7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45061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5062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00" y="1084263"/>
            <a:ext cx="8804275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2400" b="1" smtClean="0">
                <a:latin typeface="Calibri" pitchFamily="34" charset="0"/>
                <a:ea typeface="ＭＳ Ｐゴシック"/>
                <a:cs typeface="ＭＳ Ｐゴシック"/>
              </a:rPr>
              <a:t>Résultats à 96</a:t>
            </a:r>
            <a:endParaRPr lang="fr-FR" altLang="fr-FR" sz="1400" smtClean="0">
              <a:ea typeface="ＭＳ Ｐゴシック"/>
              <a:cs typeface="ＭＳ Ｐゴシック"/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fr-FR" altLang="fr-FR" sz="1200" smtClean="0">
              <a:ea typeface="ＭＳ Ｐゴシック"/>
            </a:endParaRPr>
          </a:p>
          <a:p>
            <a:pPr lvl="1">
              <a:spcBef>
                <a:spcPct val="0"/>
              </a:spcBef>
            </a:pPr>
            <a:r>
              <a:rPr lang="fr-FR" altLang="fr-FR" sz="2000" smtClean="0">
                <a:ea typeface="ＭＳ Ｐゴシック"/>
              </a:rPr>
              <a:t>A S96, la proportion de patients avec une CV &lt; 50 c/ml est significativement plus élevée pour DRV/r (79 %) que pour LPV/r </a:t>
            </a:r>
            <a:br>
              <a:rPr lang="fr-FR" altLang="fr-FR" sz="2000" smtClean="0">
                <a:ea typeface="ＭＳ Ｐゴシック"/>
              </a:rPr>
            </a:br>
            <a:r>
              <a:rPr lang="fr-FR" altLang="fr-FR" sz="2000" smtClean="0">
                <a:ea typeface="ＭＳ Ｐゴシック"/>
              </a:rPr>
              <a:t>(71 %), confirmant la non infériorité et la supériorité (p = 0,012 ; ITT) en termes de réponse virologique</a:t>
            </a:r>
          </a:p>
          <a:p>
            <a:pPr lvl="1">
              <a:spcBef>
                <a:spcPct val="0"/>
              </a:spcBef>
            </a:pPr>
            <a:r>
              <a:rPr lang="fr-FR" altLang="fr-FR" sz="2000" smtClean="0">
                <a:ea typeface="ＭＳ Ｐゴシック"/>
              </a:rPr>
              <a:t>Les résultats de tolérance confirment les données à S48 : profil gastrointestinal et lipidique meilleur pour DRV/r QD </a:t>
            </a:r>
            <a:endParaRPr lang="fr-FR" altLang="fr-FR" sz="1800" smtClean="0">
              <a:ea typeface="ＭＳ Ｐゴシック"/>
            </a:endParaRPr>
          </a:p>
          <a:p>
            <a:pPr lvl="2">
              <a:spcBef>
                <a:spcPct val="0"/>
              </a:spcBef>
            </a:pPr>
            <a:r>
              <a:rPr lang="fr-FR" altLang="fr-FR" sz="1800" smtClean="0">
                <a:ea typeface="ＭＳ Ｐゴシック"/>
              </a:rPr>
              <a:t>Utilisation d’hypolipidémiants à S96 : 8 % LPV/r vs 7 % DRV/r </a:t>
            </a:r>
          </a:p>
          <a:p>
            <a:pPr lvl="1">
              <a:spcBef>
                <a:spcPct val="0"/>
              </a:spcBef>
            </a:pPr>
            <a:r>
              <a:rPr lang="fr-FR" altLang="fr-FR" sz="2000" smtClean="0">
                <a:ea typeface="ＭＳ Ｐゴシック"/>
              </a:rPr>
              <a:t>Globalement, le taux d’arrêt pour événement indésirable était de 4 % pour les patients sous DRV/r vs 9 % pour les patients sous LPV/r</a:t>
            </a:r>
            <a:endParaRPr lang="fr-FR" altLang="fr-FR" smtClean="0">
              <a:ea typeface="ＭＳ Ｐゴシック"/>
            </a:endParaRPr>
          </a:p>
        </p:txBody>
      </p:sp>
      <p:sp>
        <p:nvSpPr>
          <p:cNvPr id="47106" name="ZoneTexte 69"/>
          <p:cNvSpPr txBox="1">
            <a:spLocks noChangeArrowheads="1"/>
          </p:cNvSpPr>
          <p:nvPr/>
        </p:nvSpPr>
        <p:spPr bwMode="auto">
          <a:xfrm>
            <a:off x="3702050" y="6532563"/>
            <a:ext cx="533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>
                <a:solidFill>
                  <a:srgbClr val="CC0000"/>
                </a:solidFill>
              </a:rPr>
              <a:t> Mills AM. AIDS 2009;23:1679-88</a:t>
            </a:r>
          </a:p>
        </p:txBody>
      </p:sp>
      <p:sp>
        <p:nvSpPr>
          <p:cNvPr id="47107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57"/>
          <p:cNvGraphicFramePr>
            <a:graphicFrameLocks noGrp="1"/>
          </p:cNvGraphicFramePr>
          <p:nvPr>
            <p:ph idx="4294967295"/>
          </p:nvPr>
        </p:nvGraphicFramePr>
        <p:xfrm>
          <a:off x="881063" y="1828800"/>
          <a:ext cx="7424737" cy="4484688"/>
        </p:xfrm>
        <a:graphic>
          <a:graphicData uri="http://schemas.openxmlformats.org/drawingml/2006/table">
            <a:tbl>
              <a:tblPr/>
              <a:tblGrid>
                <a:gridCol w="320800"/>
                <a:gridCol w="3446335"/>
                <a:gridCol w="1447800"/>
                <a:gridCol w="1447800"/>
                <a:gridCol w="762000"/>
              </a:tblGrid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DRV/r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343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LPV/r</a:t>
                      </a:r>
                      <a:b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fr-FR" alt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346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p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Interruption avant S48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12 %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16 %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échec virologique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 (&lt; 1 %)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(2 %)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événement indésirable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 (3 %)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24 (7 %)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Interruption à S96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17,2 %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23,4 %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Interruption à S192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24,8 %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32,9 %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échec virologique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événement indésirable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 (4,7 %)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 (12,7 %)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0,005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Pour grossesse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Perdu de vue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21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17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Retrait consentement/non observance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26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37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Autre</a:t>
                      </a:r>
                    </a:p>
                  </a:txBody>
                  <a:tcPr marL="90000" marR="90000" marT="46799" marB="46799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</a:t>
                      </a: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itchFamily="-1" charset="2"/>
                        <a:defRPr>
                          <a:solidFill>
                            <a:srgbClr val="CC3300"/>
                          </a:solidFill>
                          <a:latin typeface="Arial" charset="0"/>
                          <a:ea typeface="ＭＳ Ｐゴシック" pitchFamily="-1" charset="-128"/>
                        </a:defRPr>
                      </a:lvl1pPr>
                      <a:lvl2pPr marL="37931725" indent="-37474525" algn="l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14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66"/>
                          </a:solidFill>
                          <a:latin typeface="Arial" charset="0"/>
                          <a:ea typeface="ＭＳ Ｐゴシック" pitchFamily="-1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799" marB="46799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228" name="Text Box 2"/>
          <p:cNvSpPr txBox="1">
            <a:spLocks noChangeArrowheads="1"/>
          </p:cNvSpPr>
          <p:nvPr/>
        </p:nvSpPr>
        <p:spPr bwMode="auto">
          <a:xfrm>
            <a:off x="1914525" y="1138238"/>
            <a:ext cx="5295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altLang="fr-FR" sz="2800" b="1" i="0">
                <a:solidFill>
                  <a:srgbClr val="CC3300"/>
                </a:solidFill>
                <a:latin typeface="Calibri" pitchFamily="34" charset="0"/>
              </a:rPr>
              <a:t>Devenir des patients à S96 et S192</a:t>
            </a:r>
          </a:p>
        </p:txBody>
      </p:sp>
      <p:sp>
        <p:nvSpPr>
          <p:cNvPr id="49229" name="ZoneTexte 69"/>
          <p:cNvSpPr txBox="1">
            <a:spLocks noChangeArrowheads="1"/>
          </p:cNvSpPr>
          <p:nvPr/>
        </p:nvSpPr>
        <p:spPr bwMode="auto">
          <a:xfrm>
            <a:off x="1206500" y="6532563"/>
            <a:ext cx="79025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altLang="fr-FR" sz="1200">
                <a:solidFill>
                  <a:srgbClr val="CC0000"/>
                </a:solidFill>
              </a:rPr>
              <a:t>Ortiz R. AIDS 2008;22:1389-97 ;  Mills AM. AIDS 2009;23:1679-88 ; Orkin C. HIV Med 2012;14:49-59</a:t>
            </a:r>
          </a:p>
        </p:txBody>
      </p:sp>
      <p:grpSp>
        <p:nvGrpSpPr>
          <p:cNvPr id="49230" name="Group 100"/>
          <p:cNvGrpSpPr>
            <a:grpSpLocks/>
          </p:cNvGrpSpPr>
          <p:nvPr/>
        </p:nvGrpSpPr>
        <p:grpSpPr bwMode="auto">
          <a:xfrm>
            <a:off x="-19050" y="6570663"/>
            <a:ext cx="947738" cy="287337"/>
            <a:chOff x="-12" y="4139"/>
            <a:chExt cx="597" cy="181"/>
          </a:xfrm>
        </p:grpSpPr>
        <p:sp>
          <p:nvSpPr>
            <p:cNvPr id="49232" name="AutoShape 162"/>
            <p:cNvSpPr>
              <a:spLocks noChangeArrowheads="1"/>
            </p:cNvSpPr>
            <p:nvPr/>
          </p:nvSpPr>
          <p:spPr bwMode="auto">
            <a:xfrm>
              <a:off x="-1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en-GB" alt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4923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37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altLang="fr-FR" sz="1200" b="1">
                  <a:solidFill>
                    <a:schemeClr val="accent2"/>
                  </a:solidFill>
                  <a:latin typeface="Cambria" pitchFamily="18" charset="0"/>
                </a:rPr>
                <a:t>ARTEMIS</a:t>
              </a:r>
            </a:p>
          </p:txBody>
        </p:sp>
      </p:grpSp>
      <p:sp>
        <p:nvSpPr>
          <p:cNvPr id="49231" name="Rectangle 39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200" smtClean="0">
                <a:ea typeface="ＭＳ Ｐゴシック"/>
                <a:cs typeface="ＭＳ Ｐゴシック"/>
              </a:rPr>
              <a:t>Etude ARTEMIS : DRV/r QD vs LPV/r (BID ou QD),</a:t>
            </a:r>
            <a:br>
              <a:rPr lang="fr-FR" sz="3200" smtClean="0">
                <a:ea typeface="ＭＳ Ｐゴシック"/>
                <a:cs typeface="ＭＳ Ｐゴシック"/>
              </a:rPr>
            </a:br>
            <a:r>
              <a:rPr lang="fr-FR" sz="3200" smtClean="0">
                <a:ea typeface="ＭＳ Ｐゴシック"/>
                <a:cs typeface="ＭＳ Ｐゴシック"/>
              </a:rPr>
              <a:t>en association à TDF/FTC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1144</Words>
  <Application>Microsoft Office PowerPoint</Application>
  <PresentationFormat>Affichage à l'écran (4:3)</PresentationFormat>
  <Paragraphs>333</Paragraphs>
  <Slides>12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ARV_trials_2014</vt:lpstr>
      <vt:lpstr>1_ARV_trials_2010</vt:lpstr>
      <vt:lpstr>ARV_trials_2010</vt:lpstr>
      <vt:lpstr>2_ARV_trials_2010</vt:lpstr>
      <vt:lpstr>Comparaison des IP vs IP</vt:lpstr>
      <vt:lpstr>Etude ARTEMIS : DRV/r QD vs LPV/r (BID ou QD), en association à TDF/FTC</vt:lpstr>
      <vt:lpstr>Etude ARTEMIS : DRV/r QD vs LPV/r (BID ou QD), en association à TDF/FTC</vt:lpstr>
      <vt:lpstr>Etude ARTEMIS : DRV/r QD vs LPV/r (BID ou QD), en association à TDF/FTC</vt:lpstr>
      <vt:lpstr>Etude ARTEMIS : DRV/r QD vs LPV/r (BID ou QD), en association à TDF/FTC </vt:lpstr>
      <vt:lpstr>Etude ARTEMIS : DRV/r QD vs LPV/r (BID ou QD), en association à TDF/FTC</vt:lpstr>
      <vt:lpstr>Etude ARTEMIS : DRV/r QD vs LPV/r (BID ou QD), en association à TDF/FTC</vt:lpstr>
      <vt:lpstr>Etude ARTEMIS : DRV/r QD vs LPV/r (BID ou QD), en association à TDF/FTC</vt:lpstr>
      <vt:lpstr>Etude ARTEMIS : DRV/r QD vs LPV/r (BID ou QD), en association à TDF/FTC</vt:lpstr>
      <vt:lpstr>Etude ARTEMIS : DRV/r QD vs LPV/r (BID ou QD), en association à TDF/FTC</vt:lpstr>
      <vt:lpstr>Etude ARTEMIS : DRV/r QD vs LPV/r (BID ou QD), en association à TDF/FTC</vt:lpstr>
      <vt:lpstr>Etude ARTEMIS : DRV/r QD vs LPV/r (BID ou QD), en association à TDF/FTC</vt:lpstr>
    </vt:vector>
  </TitlesOfParts>
  <Manager/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Utilisateur</cp:lastModifiedBy>
  <cp:revision>1482</cp:revision>
  <cp:lastPrinted>2009-11-19T07:51:26Z</cp:lastPrinted>
  <dcterms:created xsi:type="dcterms:W3CDTF">2014-10-11T14:33:59Z</dcterms:created>
  <dcterms:modified xsi:type="dcterms:W3CDTF">2015-09-24T07:33:53Z</dcterms:modified>
  <cp:category/>
</cp:coreProperties>
</file>