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4.xml" ContentType="application/vnd.openxmlformats-officedocument.presentationml.notesSlide+xml"/>
  <Override PartName="/ppt/tags/tag7.xml" ContentType="application/vnd.openxmlformats-officedocument.presentationml.tags+xml"/>
  <Override PartName="/ppt/notesSlides/notesSlide5.xml" ContentType="application/vnd.openxmlformats-officedocument.presentationml.notesSlide+xml"/>
  <Override PartName="/ppt/tags/tag8.xml" ContentType="application/vnd.openxmlformats-officedocument.presentationml.tag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0"/>
  </p:notesMasterIdLst>
  <p:sldIdLst>
    <p:sldId id="286" r:id="rId2"/>
    <p:sldId id="279" r:id="rId3"/>
    <p:sldId id="280" r:id="rId4"/>
    <p:sldId id="281" r:id="rId5"/>
    <p:sldId id="282" r:id="rId6"/>
    <p:sldId id="283" r:id="rId7"/>
    <p:sldId id="284" r:id="rId8"/>
    <p:sldId id="285" r:id="rId9"/>
  </p:sldIdLst>
  <p:sldSz cx="9144000" cy="6858000" type="screen4x3"/>
  <p:notesSz cx="6858000" cy="9144000"/>
  <p:custDataLst>
    <p:tags r:id="rId11"/>
  </p:custDataLst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çois RAFFI" initials="FR" lastIdx="17" clrIdx="0"/>
  <p:cmAuthor id="1" name="anton" initials="a" lastIdx="4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C0C0"/>
    <a:srgbClr val="000066"/>
    <a:srgbClr val="CC3300"/>
    <a:srgbClr val="DDDDDD"/>
    <a:srgbClr val="009900"/>
    <a:srgbClr val="660066"/>
    <a:srgbClr val="FF9933"/>
    <a:srgbClr val="FE7F00"/>
    <a:srgbClr val="333399"/>
    <a:srgbClr val="00B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518" autoAdjust="0"/>
    <p:restoredTop sz="97993" autoAdjust="0"/>
  </p:normalViewPr>
  <p:slideViewPr>
    <p:cSldViewPr snapToGrid="0">
      <p:cViewPr>
        <p:scale>
          <a:sx n="100" d="100"/>
          <a:sy n="100" d="100"/>
        </p:scale>
        <p:origin x="-2058" y="-378"/>
      </p:cViewPr>
      <p:guideLst>
        <p:guide orient="horz" pos="4319"/>
        <p:guide pos="573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010ECD-B946-CB4A-8BB3-0315FBE2F8F0}" type="datetimeFigureOut">
              <a:rPr lang="fr-FR" smtClean="0"/>
              <a:pPr/>
              <a:t>24/09/2015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D959F4-DF48-F941-8737-148BEA9BF33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9907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>
              <a:ea typeface="ＭＳ Ｐゴシック" charset="-128"/>
            </a:endParaRPr>
          </a:p>
        </p:txBody>
      </p:sp>
      <p:sp>
        <p:nvSpPr>
          <p:cNvPr id="20484" name="Rectangle 8"/>
          <p:cNvSpPr txBox="1">
            <a:spLocks noGrp="1" noChangeArrowheads="1"/>
          </p:cNvSpPr>
          <p:nvPr/>
        </p:nvSpPr>
        <p:spPr bwMode="auto">
          <a:xfrm>
            <a:off x="0" y="1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294" tIns="46147" rIns="92294" bIns="46147"/>
          <a:lstStyle/>
          <a:p>
            <a:pPr defTabSz="923124"/>
            <a:r>
              <a:rPr lang="fr-FR" sz="1300" dirty="0">
                <a:latin typeface="Trebuchet MS" pitchFamily="34" charset="0"/>
              </a:rPr>
              <a:t>ARV-trial.com</a:t>
            </a:r>
          </a:p>
        </p:txBody>
      </p:sp>
      <p:sp>
        <p:nvSpPr>
          <p:cNvPr id="20485" name="Rectangle 7"/>
          <p:cNvSpPr txBox="1">
            <a:spLocks noGrp="1" noChangeArrowheads="1"/>
          </p:cNvSpPr>
          <p:nvPr/>
        </p:nvSpPr>
        <p:spPr bwMode="auto">
          <a:xfrm>
            <a:off x="3614559" y="8424906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74" tIns="42486" rIns="84974" bIns="42486" anchor="b"/>
          <a:lstStyle/>
          <a:p>
            <a:pPr algn="r" defTabSz="851326"/>
            <a:fld id="{9615C112-4E10-4B05-8C4D-4190C30C8760}" type="slidenum">
              <a:rPr lang="fr-FR" sz="1200"/>
              <a:pPr algn="r" defTabSz="851326"/>
              <a:t>1</a:t>
            </a:fld>
            <a:endParaRPr lang="fr-FR" sz="12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552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552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ABD13AC1-ED3F-2A4B-9921-15F23555C253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757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7573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880136FD-DA54-CE44-8A56-02770BFDE739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1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739ECD3C-8BBF-4A4E-8234-D11AD2556071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713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/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</a:endParaRPr>
          </a:p>
        </p:txBody>
      </p:sp>
      <p:sp>
        <p:nvSpPr>
          <p:cNvPr id="27136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/>
            <a:fld id="{51BBB3C3-479F-F74A-8A5F-5BCF43A2533F}" type="slidenum">
              <a:rPr lang="fr-FR" sz="1200">
                <a:solidFill>
                  <a:prstClr val="black"/>
                </a:solidFill>
              </a:rPr>
              <a:pPr algn="r" defTabSz="851410"/>
              <a:t>7</a:t>
            </a:fld>
            <a:endParaRPr lang="fr-FR" sz="1200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57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576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E26E9A7A-16C4-8D4C-92B1-498CD72DE977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-1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r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fr-FR" sz="3200" smtClean="0">
                <a:ea typeface="ＭＳ Ｐゴシック" charset="-128"/>
              </a:rPr>
              <a:t>Comparaison des associations fixes d’INTI</a:t>
            </a:r>
          </a:p>
        </p:txBody>
      </p:sp>
      <p:sp>
        <p:nvSpPr>
          <p:cNvPr id="19459" name="Espace réservé du conten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z="2800" b="1" dirty="0" smtClean="0">
                <a:solidFill>
                  <a:srgbClr val="C0C0C0"/>
                </a:solidFill>
                <a:latin typeface="+mj-lt"/>
                <a:ea typeface="ＭＳ Ｐゴシック" charset="-128"/>
              </a:rPr>
              <a:t>ZDV/3TC </a:t>
            </a:r>
            <a:r>
              <a:rPr lang="en-GB" sz="2800" b="1" dirty="0" err="1" smtClean="0">
                <a:solidFill>
                  <a:srgbClr val="C0C0C0"/>
                </a:solidFill>
                <a:latin typeface="+mj-lt"/>
                <a:ea typeface="ＭＳ Ｐゴシック" charset="-128"/>
              </a:rPr>
              <a:t>vs</a:t>
            </a:r>
            <a:r>
              <a:rPr lang="en-GB" sz="2800" b="1" dirty="0" smtClean="0">
                <a:solidFill>
                  <a:srgbClr val="C0C0C0"/>
                </a:solidFill>
                <a:latin typeface="+mj-lt"/>
                <a:ea typeface="ＭＳ Ｐゴシック" charset="-128"/>
              </a:rPr>
              <a:t> TDF + FTC</a:t>
            </a:r>
          </a:p>
          <a:p>
            <a:pPr lvl="1" eaLnBrk="1" hangingPunct="1"/>
            <a:r>
              <a:rPr lang="en-GB" sz="2400" dirty="0" smtClean="0">
                <a:solidFill>
                  <a:srgbClr val="C0C0C0"/>
                </a:solidFill>
                <a:latin typeface="+mj-lt"/>
                <a:ea typeface="ＭＳ Ｐゴシック" charset="-128"/>
              </a:rPr>
              <a:t>Etude 934</a:t>
            </a:r>
          </a:p>
          <a:p>
            <a:pPr eaLnBrk="1" hangingPunct="1"/>
            <a:endParaRPr lang="en-GB" sz="2800" dirty="0" smtClean="0">
              <a:solidFill>
                <a:srgbClr val="000066"/>
              </a:solidFill>
              <a:latin typeface="+mj-lt"/>
              <a:ea typeface="ＭＳ Ｐゴシック" charset="-128"/>
            </a:endParaRPr>
          </a:p>
          <a:p>
            <a:pPr eaLnBrk="1" hangingPunct="1"/>
            <a:r>
              <a:rPr lang="en-GB" sz="2800" b="1" dirty="0" smtClean="0">
                <a:latin typeface="+mj-lt"/>
                <a:ea typeface="ＭＳ Ｐゴシック" charset="-128"/>
              </a:rPr>
              <a:t>ABC/3TC </a:t>
            </a:r>
            <a:r>
              <a:rPr lang="en-GB" sz="2800" b="1" dirty="0" err="1" smtClean="0">
                <a:latin typeface="+mj-lt"/>
                <a:ea typeface="ＭＳ Ｐゴシック" charset="-128"/>
              </a:rPr>
              <a:t>vs</a:t>
            </a:r>
            <a:r>
              <a:rPr lang="en-GB" sz="2800" b="1" dirty="0" smtClean="0">
                <a:latin typeface="+mj-lt"/>
                <a:ea typeface="ＭＳ Ｐゴシック" charset="-128"/>
              </a:rPr>
              <a:t> TDF/FTC</a:t>
            </a:r>
          </a:p>
          <a:p>
            <a:pPr lvl="1" eaLnBrk="1" hangingPunct="1"/>
            <a:r>
              <a:rPr lang="en-GB" sz="2400" dirty="0" smtClean="0">
                <a:solidFill>
                  <a:srgbClr val="C0C0C0"/>
                </a:solidFill>
                <a:latin typeface="+mj-lt"/>
                <a:ea typeface="ＭＳ Ｐゴシック" charset="-128"/>
              </a:rPr>
              <a:t>Etude HEAT</a:t>
            </a:r>
          </a:p>
          <a:p>
            <a:pPr lvl="1" eaLnBrk="1" hangingPunct="1"/>
            <a:r>
              <a:rPr lang="en-GB" sz="2400" dirty="0" smtClean="0">
                <a:solidFill>
                  <a:srgbClr val="C0C0C0"/>
                </a:solidFill>
                <a:latin typeface="+mj-lt"/>
                <a:ea typeface="ＭＳ Ｐゴシック" charset="-128"/>
              </a:rPr>
              <a:t>Etude ACTG A5202</a:t>
            </a:r>
          </a:p>
          <a:p>
            <a:pPr lvl="1" eaLnBrk="1" hangingPunct="1"/>
            <a:r>
              <a:rPr lang="en-GB" sz="2400" dirty="0" smtClean="0">
                <a:latin typeface="+mj-lt"/>
                <a:ea typeface="ＭＳ Ｐゴシック" charset="-128"/>
              </a:rPr>
              <a:t>Etude ASSERT</a:t>
            </a:r>
          </a:p>
          <a:p>
            <a:pPr lvl="1" eaLnBrk="1" hangingPunct="1"/>
            <a:endParaRPr lang="en-GB" sz="2400" dirty="0" smtClean="0">
              <a:solidFill>
                <a:srgbClr val="C0C0C0"/>
              </a:solidFill>
              <a:latin typeface="+mj-lt"/>
              <a:ea typeface="ＭＳ Ｐゴシック" charset="-128"/>
            </a:endParaRPr>
          </a:p>
          <a:p>
            <a:pPr eaLnBrk="1" hangingPunct="1"/>
            <a:r>
              <a:rPr lang="en-GB" sz="2800" b="1" dirty="0" smtClean="0">
                <a:solidFill>
                  <a:srgbClr val="C0C0C0"/>
                </a:solidFill>
                <a:latin typeface="+mj-lt"/>
                <a:ea typeface="ＭＳ Ｐゴシック" charset="-128"/>
              </a:rPr>
              <a:t>TAF </a:t>
            </a:r>
            <a:r>
              <a:rPr lang="en-GB" sz="2800" b="1" dirty="0" err="1" smtClean="0">
                <a:solidFill>
                  <a:srgbClr val="C0C0C0"/>
                </a:solidFill>
                <a:latin typeface="+mj-lt"/>
                <a:ea typeface="ＭＳ Ｐゴシック" charset="-128"/>
              </a:rPr>
              <a:t>vs</a:t>
            </a:r>
            <a:r>
              <a:rPr lang="en-GB" sz="2800" b="1" dirty="0" smtClean="0">
                <a:solidFill>
                  <a:srgbClr val="C0C0C0"/>
                </a:solidFill>
                <a:latin typeface="+mj-lt"/>
                <a:ea typeface="ＭＳ Ｐゴシック" charset="-128"/>
              </a:rPr>
              <a:t> TDF</a:t>
            </a:r>
          </a:p>
          <a:p>
            <a:pPr lvl="1" eaLnBrk="1" hangingPunct="1"/>
            <a:r>
              <a:rPr lang="en-GB" sz="2400" dirty="0">
                <a:solidFill>
                  <a:srgbClr val="C0C0C0"/>
                </a:solidFill>
                <a:latin typeface="+mj-lt"/>
                <a:ea typeface="ＭＳ Ｐゴシック" charset="-128"/>
              </a:rPr>
              <a:t>Etudes GS-US-292-0104 et </a:t>
            </a:r>
            <a:r>
              <a:rPr lang="en-GB" sz="2400" dirty="0" smtClean="0">
                <a:solidFill>
                  <a:srgbClr val="C0C0C0"/>
                </a:solidFill>
                <a:latin typeface="+mj-lt"/>
                <a:ea typeface="ＭＳ Ｐゴシック" charset="-128"/>
              </a:rPr>
              <a:t>GS-US-292-0111</a:t>
            </a:r>
            <a:endParaRPr lang="en-GB" sz="2400" dirty="0">
              <a:solidFill>
                <a:srgbClr val="C0C0C0"/>
              </a:solidFill>
              <a:latin typeface="+mj-lt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216526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34925" y="1125538"/>
            <a:ext cx="3419804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fr-FR" sz="2800" b="1" kern="0" dirty="0" smtClean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Schéma de l’étude</a:t>
            </a:r>
            <a:endParaRPr lang="fr-FR" sz="2800" b="1" kern="0" dirty="0">
              <a:solidFill>
                <a:srgbClr val="CC3300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cxnSp>
        <p:nvCxnSpPr>
          <p:cNvPr id="234501" name="Connecteur droit 66"/>
          <p:cNvCxnSpPr>
            <a:cxnSpLocks noChangeShapeType="1"/>
          </p:cNvCxnSpPr>
          <p:nvPr/>
        </p:nvCxnSpPr>
        <p:spPr bwMode="auto">
          <a:xfrm rot="5400000">
            <a:off x="2840831" y="2929628"/>
            <a:ext cx="400050" cy="15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234502" name="Espace réservé du contenu 2"/>
          <p:cNvSpPr>
            <a:spLocks/>
          </p:cNvSpPr>
          <p:nvPr/>
        </p:nvSpPr>
        <p:spPr bwMode="auto">
          <a:xfrm>
            <a:off x="34925" y="4929744"/>
            <a:ext cx="8963025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</a:pPr>
            <a:r>
              <a:rPr lang="fr-FR" sz="28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Analyse principale</a:t>
            </a:r>
          </a:p>
          <a:p>
            <a:pPr marL="800100" lvl="1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Arial" pitchFamily="-1" charset="0"/>
              <a:buChar char="–"/>
            </a:pPr>
            <a:r>
              <a:rPr lang="fr-F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Analyse en intention de traiter, exposé : taux de significativité bilatéral à 5 % </a:t>
            </a:r>
            <a:br>
              <a:rPr lang="fr-F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</a:br>
            <a:r>
              <a:rPr lang="fr-F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et puissance de 90 % pour mettre en évidence une différence de</a:t>
            </a:r>
            <a:r>
              <a:rPr lang="fr-FR" dirty="0" smtClean="0">
                <a:solidFill>
                  <a:srgbClr val="000066"/>
                </a:solidFill>
              </a:rPr>
              <a:t> 10 ml/min dans la modification depuis l’inclusion du </a:t>
            </a:r>
            <a:r>
              <a:rPr lang="fr-FR" dirty="0" err="1" smtClean="0">
                <a:solidFill>
                  <a:srgbClr val="000066"/>
                </a:solidFill>
              </a:rPr>
              <a:t>DFGe</a:t>
            </a:r>
            <a:r>
              <a:rPr lang="fr-FR" dirty="0" smtClean="0">
                <a:solidFill>
                  <a:srgbClr val="000066"/>
                </a:solidFill>
              </a:rPr>
              <a:t> (MDRD) entre les 2 bras</a:t>
            </a:r>
            <a:endParaRPr lang="fr-FR" b="1" dirty="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aphicFrame>
        <p:nvGraphicFramePr>
          <p:cNvPr id="207880" name="Group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5600241"/>
              </p:ext>
            </p:extLst>
          </p:nvPr>
        </p:nvGraphicFramePr>
        <p:xfrm>
          <a:off x="4267200" y="2862033"/>
          <a:ext cx="3129206" cy="377825"/>
        </p:xfrm>
        <a:graphic>
          <a:graphicData uri="http://schemas.openxmlformats.org/drawingml/2006/table">
            <a:tbl>
              <a:tblPr/>
              <a:tblGrid>
                <a:gridCol w="3129206"/>
              </a:tblGrid>
              <a:tr h="377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ABC/3TC + EFV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7888" name="Group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6891273"/>
              </p:ext>
            </p:extLst>
          </p:nvPr>
        </p:nvGraphicFramePr>
        <p:xfrm>
          <a:off x="4267200" y="3925784"/>
          <a:ext cx="3129205" cy="368300"/>
        </p:xfrm>
        <a:graphic>
          <a:graphicData uri="http://schemas.openxmlformats.org/drawingml/2006/table">
            <a:tbl>
              <a:tblPr/>
              <a:tblGrid>
                <a:gridCol w="3129205"/>
              </a:tblGrid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TDF/FTC + EFV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66"/>
                    </a:solidFill>
                  </a:tcPr>
                </a:tc>
              </a:tr>
            </a:tbl>
          </a:graphicData>
        </a:graphic>
      </p:graphicFrame>
      <p:sp>
        <p:nvSpPr>
          <p:cNvPr id="234519" name="Oval 170"/>
          <p:cNvSpPr>
            <a:spLocks noChangeArrowheads="1"/>
          </p:cNvSpPr>
          <p:nvPr/>
        </p:nvSpPr>
        <p:spPr bwMode="auto">
          <a:xfrm>
            <a:off x="2270125" y="1715984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Randomisation*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1 : 1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sans insu</a:t>
            </a:r>
            <a:endParaRPr lang="fr-FR" sz="1400" b="1">
              <a:solidFill>
                <a:srgbClr val="000066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34520" name="AutoShape 162"/>
          <p:cNvSpPr>
            <a:spLocks noChangeArrowheads="1"/>
          </p:cNvSpPr>
          <p:nvPr/>
        </p:nvSpPr>
        <p:spPr bwMode="auto">
          <a:xfrm>
            <a:off x="315058" y="2888754"/>
            <a:ext cx="2542674" cy="1464231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u="sng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&gt;</a:t>
            </a:r>
            <a:r>
              <a:rPr lang="fr-F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18 ans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Naïfs d’ARV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ARN VIH </a:t>
            </a:r>
            <a:r>
              <a:rPr lang="fr-FR" sz="1600" b="1" u="sng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&gt;</a:t>
            </a:r>
            <a:r>
              <a:rPr lang="fr-F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1 000 c/ml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Pas de restriction sur CD4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Allèle HLA-B*5701 négatif</a:t>
            </a:r>
            <a:endParaRPr lang="fr-FR" sz="1600" b="1" dirty="0">
              <a:solidFill>
                <a:srgbClr val="000066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34521" name="ZoneTexte 71"/>
          <p:cNvSpPr txBox="1">
            <a:spLocks noChangeArrowheads="1"/>
          </p:cNvSpPr>
          <p:nvPr/>
        </p:nvSpPr>
        <p:spPr bwMode="auto">
          <a:xfrm>
            <a:off x="61685" y="4560208"/>
            <a:ext cx="771071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* Randomisation stratifiée sur DFGe (MDRD) à l’inclusion, race (noire ou non noire), et l’IMC</a:t>
            </a:r>
            <a:endParaRPr lang="fr-FR" sz="1400" baseline="3000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cxnSp>
        <p:nvCxnSpPr>
          <p:cNvPr id="234523" name="AutoShape 60"/>
          <p:cNvCxnSpPr>
            <a:cxnSpLocks noChangeShapeType="1"/>
          </p:cNvCxnSpPr>
          <p:nvPr/>
        </p:nvCxnSpPr>
        <p:spPr bwMode="auto">
          <a:xfrm rot="10800000" flipH="1" flipV="1">
            <a:off x="4113213" y="3138384"/>
            <a:ext cx="1587" cy="993775"/>
          </a:xfrm>
          <a:prstGeom prst="bentConnector3">
            <a:avLst>
              <a:gd name="adj1" fmla="val -48000000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234524" name="Line 63"/>
          <p:cNvSpPr>
            <a:spLocks noChangeShapeType="1"/>
          </p:cNvSpPr>
          <p:nvPr/>
        </p:nvSpPr>
        <p:spPr bwMode="auto">
          <a:xfrm>
            <a:off x="2903538" y="3628922"/>
            <a:ext cx="433387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fr-F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4525" name="Rectangle 9"/>
          <p:cNvSpPr>
            <a:spLocks noChangeArrowheads="1"/>
          </p:cNvSpPr>
          <p:nvPr/>
        </p:nvSpPr>
        <p:spPr bwMode="auto">
          <a:xfrm>
            <a:off x="3364231" y="3805134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600" b="1" dirty="0" smtClean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 </a:t>
            </a:r>
            <a:r>
              <a:rPr lang="en-GB" sz="1600" b="1" dirty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=</a:t>
            </a:r>
            <a:r>
              <a:rPr lang="en-GB" sz="1600" b="1" dirty="0" smtClean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197</a:t>
            </a:r>
            <a:endParaRPr lang="en-GB" sz="1600" b="1" dirty="0">
              <a:solidFill>
                <a:srgbClr val="C00000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34526" name="Rectangle 8"/>
          <p:cNvSpPr>
            <a:spLocks noChangeArrowheads="1"/>
          </p:cNvSpPr>
          <p:nvPr/>
        </p:nvSpPr>
        <p:spPr bwMode="auto">
          <a:xfrm>
            <a:off x="3364231" y="2811359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600" b="1" dirty="0" smtClean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 </a:t>
            </a:r>
            <a:r>
              <a:rPr lang="en-GB" sz="1600" b="1" dirty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=</a:t>
            </a:r>
            <a:r>
              <a:rPr lang="en-GB" sz="1600" b="1" dirty="0" smtClean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195</a:t>
            </a:r>
            <a:endParaRPr lang="en-GB" sz="1600" b="1" dirty="0">
              <a:solidFill>
                <a:srgbClr val="C00000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7096145" y="1792184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600" b="1" dirty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</a:t>
            </a:r>
            <a:r>
              <a:rPr lang="en-GB" sz="1600" b="1" dirty="0" smtClean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48</a:t>
            </a:r>
            <a:endParaRPr lang="en-GB" sz="1600" dirty="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8782" name="Oval 110"/>
          <p:cNvSpPr>
            <a:spLocks noChangeArrowheads="1"/>
          </p:cNvSpPr>
          <p:nvPr/>
        </p:nvSpPr>
        <p:spPr bwMode="auto">
          <a:xfrm>
            <a:off x="8421688" y="1792184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600" b="1" dirty="0" smtClean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S96</a:t>
            </a:r>
            <a:endParaRPr lang="en-GB" sz="1600" dirty="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34533" name="Line 172"/>
          <p:cNvSpPr>
            <a:spLocks noChangeShapeType="1"/>
          </p:cNvSpPr>
          <p:nvPr/>
        </p:nvSpPr>
        <p:spPr bwMode="auto">
          <a:xfrm>
            <a:off x="8720138" y="2331934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fr-F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4534" name="Line 172"/>
          <p:cNvSpPr>
            <a:spLocks noChangeShapeType="1"/>
          </p:cNvSpPr>
          <p:nvPr/>
        </p:nvSpPr>
        <p:spPr bwMode="auto">
          <a:xfrm>
            <a:off x="7415233" y="2331934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fr-F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2" name="Group 37"/>
          <p:cNvGrpSpPr>
            <a:grpSpLocks/>
          </p:cNvGrpSpPr>
          <p:nvPr/>
        </p:nvGrpSpPr>
        <p:grpSpPr bwMode="auto">
          <a:xfrm>
            <a:off x="7396405" y="3144734"/>
            <a:ext cx="1303200" cy="974725"/>
            <a:chOff x="4502" y="1764"/>
            <a:chExt cx="646" cy="614"/>
          </a:xfrm>
        </p:grpSpPr>
        <p:sp>
          <p:nvSpPr>
            <p:cNvPr id="234531" name="Line 31"/>
            <p:cNvSpPr>
              <a:spLocks noChangeShapeType="1"/>
            </p:cNvSpPr>
            <p:nvPr/>
          </p:nvSpPr>
          <p:spPr bwMode="auto">
            <a:xfrm flipV="1">
              <a:off x="4502" y="1764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4532" name="Line 31"/>
            <p:cNvSpPr>
              <a:spLocks noChangeShapeType="1"/>
            </p:cNvSpPr>
            <p:nvPr/>
          </p:nvSpPr>
          <p:spPr bwMode="auto">
            <a:xfrm flipV="1">
              <a:off x="4502" y="2378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31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Etude ASSERT 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ABC/3TC + EFV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TDF/FTC + EFV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6735167" y="6553200"/>
            <a:ext cx="24088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i="1" dirty="0" smtClean="0">
                <a:solidFill>
                  <a:srgbClr val="CC0000"/>
                </a:solidFill>
              </a:rPr>
              <a:t>Post FA. JAIDS 2010;55:149-57</a:t>
            </a:r>
            <a:endParaRPr lang="fr-FR" sz="1200" i="1" dirty="0">
              <a:solidFill>
                <a:srgbClr val="CC0000"/>
              </a:solidFill>
            </a:endParaRPr>
          </a:p>
        </p:txBody>
      </p:sp>
      <p:grpSp>
        <p:nvGrpSpPr>
          <p:cNvPr id="3" name="Grouper 41"/>
          <p:cNvGrpSpPr/>
          <p:nvPr/>
        </p:nvGrpSpPr>
        <p:grpSpPr>
          <a:xfrm>
            <a:off x="1" y="6570663"/>
            <a:ext cx="784978" cy="288111"/>
            <a:chOff x="0" y="6570663"/>
            <a:chExt cx="1393200" cy="288111"/>
          </a:xfrm>
        </p:grpSpPr>
        <p:sp>
          <p:nvSpPr>
            <p:cNvPr id="24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5" name="ZoneTexte 23"/>
            <p:cNvSpPr txBox="1">
              <a:spLocks noChangeArrowheads="1"/>
            </p:cNvSpPr>
            <p:nvPr/>
          </p:nvSpPr>
          <p:spPr bwMode="auto">
            <a:xfrm>
              <a:off x="58766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ASSERT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Etude ASSERT 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ABC/3TC + EFV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TDF/FTC + EFV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  <p:graphicFrame>
        <p:nvGraphicFramePr>
          <p:cNvPr id="236621" name="Group 7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407227657"/>
              </p:ext>
            </p:extLst>
          </p:nvPr>
        </p:nvGraphicFramePr>
        <p:xfrm>
          <a:off x="407629" y="1700213"/>
          <a:ext cx="8353426" cy="4799702"/>
        </p:xfrm>
        <a:graphic>
          <a:graphicData uri="http://schemas.openxmlformats.org/drawingml/2006/table">
            <a:tbl>
              <a:tblPr/>
              <a:tblGrid>
                <a:gridCol w="329713"/>
                <a:gridCol w="4410217"/>
                <a:gridCol w="1844261"/>
                <a:gridCol w="1769235"/>
              </a:tblGrid>
              <a:tr h="60894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ABC/3TC + EFV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192</a:t>
                      </a: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TDF/FTC + EFV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197 </a:t>
                      </a: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66"/>
                    </a:solidFill>
                  </a:tcPr>
                </a:tc>
              </a:tr>
              <a:tr h="28035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Age médian, ans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38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36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035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Femmes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17 %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20 %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8035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Noirs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14 %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16 %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035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IMC (kg/m</a:t>
                      </a:r>
                      <a:r>
                        <a:rPr kumimoji="0" lang="fr-F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) &lt; 25 / </a:t>
                      </a:r>
                      <a:r>
                        <a:rPr kumimoji="0" lang="fr-FR" sz="1400" b="1" i="0" u="sng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&gt;</a:t>
                      </a: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25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66 % / 33 %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67 % / 33 %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8035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DFGe (ml/min/1,73m</a:t>
                      </a:r>
                      <a:r>
                        <a:rPr kumimoji="0" lang="fr-F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) &lt; 90 / </a:t>
                      </a:r>
                      <a:r>
                        <a:rPr kumimoji="0" lang="fr-FR" sz="1400" b="1" i="0" u="sng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&gt;</a:t>
                      </a: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90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32 % / 68 %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33 % / 67 %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035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ARN VIH (log</a:t>
                      </a:r>
                      <a:r>
                        <a:rPr kumimoji="0" lang="fr-FR" sz="1400" b="1" i="0" u="none" strike="noStrike" cap="none" normalizeH="0" baseline="-25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</a:t>
                      </a: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c/ml), médiane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5,01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5,12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8035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CD4 /mm</a:t>
                      </a:r>
                      <a:r>
                        <a:rPr kumimoji="0" lang="fr-F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, médiane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240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230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6882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Risque coronarien à 10 ans (score de Framingham), médiane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2,97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2,90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8035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Interruption avant S48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63 (33 %)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44 (23 %)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03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Pour manque d’efficacité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11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2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03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Pour événement indésirable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25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20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03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Perdu de vue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5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5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03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Déviation du protocole / Retrait du consentement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5 / n = 6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 / n = 4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03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Autres raisons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11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12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36614" name="Rectangle 6"/>
          <p:cNvSpPr>
            <a:spLocks noChangeArrowheads="1"/>
          </p:cNvSpPr>
          <p:nvPr/>
        </p:nvSpPr>
        <p:spPr bwMode="auto">
          <a:xfrm>
            <a:off x="408609" y="1295400"/>
            <a:ext cx="8161129" cy="3313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defTabSz="914400" fontAlgn="base">
              <a:lnSpc>
                <a:spcPts val="1525"/>
              </a:lnSpc>
              <a:spcBef>
                <a:spcPct val="20000"/>
              </a:spcBef>
              <a:spcAft>
                <a:spcPct val="0"/>
              </a:spcAft>
            </a:pPr>
            <a:r>
              <a:rPr lang="fr-FR" sz="2800" b="1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Caractéristiques à l’inclusion et devenir des patients</a:t>
            </a:r>
            <a:endParaRPr lang="fr-FR" sz="2800" b="1">
              <a:solidFill>
                <a:srgbClr val="CC330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735167" y="6553200"/>
            <a:ext cx="24088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i="1" dirty="0" smtClean="0">
                <a:solidFill>
                  <a:srgbClr val="CC0000"/>
                </a:solidFill>
              </a:rPr>
              <a:t>Post FA. JAIDS 2010;55:149-57</a:t>
            </a:r>
            <a:endParaRPr lang="fr-FR" sz="1200" i="1" dirty="0">
              <a:solidFill>
                <a:srgbClr val="CC0000"/>
              </a:solidFill>
            </a:endParaRPr>
          </a:p>
        </p:txBody>
      </p:sp>
      <p:grpSp>
        <p:nvGrpSpPr>
          <p:cNvPr id="2" name="Grouper 41"/>
          <p:cNvGrpSpPr/>
          <p:nvPr/>
        </p:nvGrpSpPr>
        <p:grpSpPr>
          <a:xfrm>
            <a:off x="1" y="6570663"/>
            <a:ext cx="784978" cy="288111"/>
            <a:chOff x="0" y="6570663"/>
            <a:chExt cx="1393200" cy="288111"/>
          </a:xfrm>
        </p:grpSpPr>
        <p:sp>
          <p:nvSpPr>
            <p:cNvPr id="8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9" name="ZoneTexte 23"/>
            <p:cNvSpPr txBox="1">
              <a:spLocks noChangeArrowheads="1"/>
            </p:cNvSpPr>
            <p:nvPr/>
          </p:nvSpPr>
          <p:spPr bwMode="auto">
            <a:xfrm>
              <a:off x="58766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ASSERT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260871" y="1128713"/>
            <a:ext cx="860959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2400" b="1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Modification moyenne ajustée depuis l’inclusion du DGFe (MDRD) </a:t>
            </a:r>
            <a:br>
              <a:rPr lang="fr-FR" sz="2400" b="1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</a:br>
            <a:r>
              <a:rPr lang="fr-FR" sz="2400" b="1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(ml/min/1,73 m</a:t>
            </a:r>
            <a:r>
              <a:rPr lang="fr-FR" sz="2400" b="1" baseline="3000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2</a:t>
            </a:r>
            <a:r>
              <a:rPr lang="fr-FR" sz="2400" b="1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), population ITT-e</a:t>
            </a:r>
            <a:endParaRPr lang="fr-FR" sz="2400" b="1">
              <a:solidFill>
                <a:srgbClr val="CC330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52400" y="6072616"/>
            <a:ext cx="44952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>
                <a:solidFill>
                  <a:srgbClr val="000066"/>
                </a:solidFill>
                <a:latin typeface="Calibri"/>
              </a:rPr>
              <a:t>Analyse selon le modèle mixte en mesures répétées</a:t>
            </a:r>
            <a:endParaRPr lang="fr-FR" sz="1600" dirty="0">
              <a:solidFill>
                <a:srgbClr val="000066"/>
              </a:solidFill>
              <a:latin typeface="Calibri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6872312" y="5105400"/>
            <a:ext cx="2132815" cy="10464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dirty="0" smtClean="0">
                <a:solidFill>
                  <a:srgbClr val="000066"/>
                </a:solidFill>
                <a:latin typeface="Calibri"/>
                <a:ea typeface="Arial" pitchFamily="-1" charset="0"/>
                <a:cs typeface="Arial" pitchFamily="-1" charset="0"/>
              </a:rPr>
              <a:t>Modification moyenne</a:t>
            </a:r>
          </a:p>
          <a:p>
            <a:r>
              <a:rPr lang="fr-FR" sz="1600" b="1" dirty="0" smtClean="0">
                <a:solidFill>
                  <a:srgbClr val="000066"/>
                </a:solidFill>
                <a:latin typeface="Calibri"/>
                <a:ea typeface="Arial" pitchFamily="-1" charset="0"/>
                <a:cs typeface="Arial" pitchFamily="-1" charset="0"/>
              </a:rPr>
              <a:t>du </a:t>
            </a:r>
            <a:r>
              <a:rPr lang="fr-FR" sz="1600" b="1" dirty="0" err="1" smtClean="0">
                <a:solidFill>
                  <a:srgbClr val="000066"/>
                </a:solidFill>
                <a:latin typeface="Calibri"/>
                <a:ea typeface="Arial" pitchFamily="-1" charset="0"/>
                <a:cs typeface="Arial" pitchFamily="-1" charset="0"/>
              </a:rPr>
              <a:t>DFGe</a:t>
            </a:r>
            <a:r>
              <a:rPr lang="fr-FR" sz="1600" b="1" dirty="0" smtClean="0">
                <a:solidFill>
                  <a:srgbClr val="000066"/>
                </a:solidFill>
                <a:latin typeface="Calibri"/>
                <a:ea typeface="Arial" pitchFamily="-1" charset="0"/>
                <a:cs typeface="Arial" pitchFamily="-1" charset="0"/>
              </a:rPr>
              <a:t> à S96 :</a:t>
            </a:r>
            <a:endParaRPr lang="fr-FR" sz="1600" b="1" dirty="0">
              <a:solidFill>
                <a:srgbClr val="000066"/>
              </a:solidFill>
              <a:latin typeface="Calibri"/>
              <a:ea typeface="Arial" pitchFamily="-1" charset="0"/>
              <a:cs typeface="Arial" pitchFamily="-1" charset="0"/>
            </a:endParaRPr>
          </a:p>
          <a:p>
            <a:r>
              <a:rPr lang="fr-FR" sz="1500" dirty="0">
                <a:solidFill>
                  <a:srgbClr val="000066"/>
                </a:solidFill>
                <a:latin typeface="Calibri"/>
                <a:ea typeface="ＭＳ Ｐゴシック" pitchFamily="-1" charset="-128"/>
                <a:cs typeface="ＭＳ Ｐゴシック" pitchFamily="-1" charset="-128"/>
              </a:rPr>
              <a:t>+ </a:t>
            </a:r>
            <a:r>
              <a:rPr lang="fr-FR" sz="1500" dirty="0" smtClean="0">
                <a:solidFill>
                  <a:srgbClr val="000066"/>
                </a:solidFill>
                <a:latin typeface="Calibri"/>
                <a:ea typeface="ＭＳ Ｐゴシック" pitchFamily="-1" charset="-128"/>
                <a:cs typeface="ＭＳ Ｐゴシック" pitchFamily="-1" charset="-128"/>
              </a:rPr>
              <a:t>1,48 </a:t>
            </a:r>
            <a:r>
              <a:rPr lang="fr-FR" sz="1500" dirty="0">
                <a:solidFill>
                  <a:srgbClr val="000066"/>
                </a:solidFill>
                <a:latin typeface="Calibri"/>
                <a:ea typeface="ＭＳ Ｐゴシック" pitchFamily="-1" charset="-128"/>
                <a:cs typeface="ＭＳ Ｐゴシック" pitchFamily="-1" charset="-128"/>
              </a:rPr>
              <a:t>(ABC/3TC)</a:t>
            </a:r>
          </a:p>
          <a:p>
            <a:r>
              <a:rPr lang="fr-FR" sz="1500" dirty="0">
                <a:solidFill>
                  <a:srgbClr val="000066"/>
                </a:solidFill>
                <a:latin typeface="Calibri"/>
                <a:ea typeface="ＭＳ Ｐゴシック" pitchFamily="-1" charset="-128"/>
                <a:cs typeface="ＭＳ Ｐゴシック" pitchFamily="-1" charset="-128"/>
              </a:rPr>
              <a:t>- </a:t>
            </a:r>
            <a:r>
              <a:rPr lang="fr-FR" sz="1500" dirty="0" smtClean="0">
                <a:solidFill>
                  <a:srgbClr val="000066"/>
                </a:solidFill>
                <a:latin typeface="Calibri"/>
                <a:ea typeface="ＭＳ Ｐゴシック" pitchFamily="-1" charset="-128"/>
                <a:cs typeface="ＭＳ Ｐゴシック" pitchFamily="-1" charset="-128"/>
              </a:rPr>
              <a:t>1,15 </a:t>
            </a:r>
            <a:r>
              <a:rPr lang="fr-FR" sz="1500" dirty="0">
                <a:solidFill>
                  <a:srgbClr val="000066"/>
                </a:solidFill>
                <a:latin typeface="Calibri"/>
                <a:ea typeface="ＭＳ Ｐゴシック" pitchFamily="-1" charset="-128"/>
                <a:cs typeface="ＭＳ Ｐゴシック" pitchFamily="-1" charset="-128"/>
              </a:rPr>
              <a:t>(TDF/FTC)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3564453" y="6553200"/>
            <a:ext cx="55795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i="1" dirty="0" smtClean="0">
                <a:solidFill>
                  <a:srgbClr val="CC0000"/>
                </a:solidFill>
              </a:rPr>
              <a:t>Post FA. JAIDS 2010;55:149-57 ; </a:t>
            </a:r>
            <a:r>
              <a:rPr lang="fr-FR" sz="1200" i="1" dirty="0" err="1" smtClean="0">
                <a:solidFill>
                  <a:srgbClr val="CC0000"/>
                </a:solidFill>
              </a:rPr>
              <a:t>Moyle</a:t>
            </a:r>
            <a:r>
              <a:rPr lang="fr-FR" sz="1200" i="1" dirty="0" smtClean="0">
                <a:solidFill>
                  <a:srgbClr val="CC0000"/>
                </a:solidFill>
              </a:rPr>
              <a:t> GJ, Antiviral </a:t>
            </a:r>
            <a:r>
              <a:rPr lang="fr-FR" sz="1200" i="1" dirty="0" err="1" smtClean="0">
                <a:solidFill>
                  <a:srgbClr val="CC0000"/>
                </a:solidFill>
              </a:rPr>
              <a:t>Therapy</a:t>
            </a:r>
            <a:r>
              <a:rPr lang="fr-FR" sz="1200" i="1" dirty="0" smtClean="0">
                <a:solidFill>
                  <a:srgbClr val="CC0000"/>
                </a:solidFill>
              </a:rPr>
              <a:t> 2013;18:905-13</a:t>
            </a:r>
          </a:p>
        </p:txBody>
      </p:sp>
      <p:grpSp>
        <p:nvGrpSpPr>
          <p:cNvPr id="2" name="Grouper 41"/>
          <p:cNvGrpSpPr/>
          <p:nvPr/>
        </p:nvGrpSpPr>
        <p:grpSpPr>
          <a:xfrm>
            <a:off x="1" y="6570663"/>
            <a:ext cx="784978" cy="288111"/>
            <a:chOff x="0" y="6570663"/>
            <a:chExt cx="1393200" cy="288111"/>
          </a:xfrm>
        </p:grpSpPr>
        <p:sp>
          <p:nvSpPr>
            <p:cNvPr id="14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5" name="ZoneTexte 23"/>
            <p:cNvSpPr txBox="1">
              <a:spLocks noChangeArrowheads="1"/>
            </p:cNvSpPr>
            <p:nvPr/>
          </p:nvSpPr>
          <p:spPr bwMode="auto">
            <a:xfrm>
              <a:off x="58766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ASSERT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grpSp>
        <p:nvGrpSpPr>
          <p:cNvPr id="130" name="Groupe 129"/>
          <p:cNvGrpSpPr/>
          <p:nvPr/>
        </p:nvGrpSpPr>
        <p:grpSpPr>
          <a:xfrm>
            <a:off x="85163" y="1944282"/>
            <a:ext cx="7640399" cy="3994321"/>
            <a:chOff x="85163" y="1944282"/>
            <a:chExt cx="7640399" cy="3994321"/>
          </a:xfrm>
        </p:grpSpPr>
        <p:sp>
          <p:nvSpPr>
            <p:cNvPr id="7" name="ZoneTexte 6"/>
            <p:cNvSpPr txBox="1"/>
            <p:nvPr/>
          </p:nvSpPr>
          <p:spPr>
            <a:xfrm>
              <a:off x="4631005" y="2637492"/>
              <a:ext cx="679673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>
              <a:defPPr>
                <a:defRPr lang="fr-FR"/>
              </a:defPPr>
              <a:lvl1pPr defTabSz="914400" fontAlgn="base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000066"/>
                  </a:solidFill>
                  <a:ea typeface="Arial" pitchFamily="-1" charset="0"/>
                  <a:cs typeface="Arial" pitchFamily="-1" charset="0"/>
                </a:defRPr>
              </a:lvl1pPr>
            </a:lstStyle>
            <a:p>
              <a:r>
                <a:rPr lang="fr-FR" dirty="0" smtClean="0">
                  <a:latin typeface="Calibri"/>
                </a:rPr>
                <a:t>p = 0,435</a:t>
              </a:r>
              <a:endParaRPr lang="fr-FR" dirty="0">
                <a:latin typeface="Calibri"/>
              </a:endParaRPr>
            </a:p>
          </p:txBody>
        </p:sp>
        <p:sp>
          <p:nvSpPr>
            <p:cNvPr id="17" name="Rectangle 135"/>
            <p:cNvSpPr>
              <a:spLocks noChangeArrowheads="1"/>
            </p:cNvSpPr>
            <p:nvPr/>
          </p:nvSpPr>
          <p:spPr bwMode="auto">
            <a:xfrm>
              <a:off x="6948278" y="3908073"/>
              <a:ext cx="145874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400" b="1" dirty="0" smtClean="0">
                  <a:solidFill>
                    <a:srgbClr val="000066"/>
                  </a:solidFill>
                  <a:latin typeface="Calibri"/>
                  <a:ea typeface="Arial" pitchFamily="-1" charset="0"/>
                  <a:cs typeface="Arial" pitchFamily="-1" charset="0"/>
                </a:rPr>
                <a:t>-4</a:t>
              </a:r>
              <a:endParaRPr lang="en-GB" sz="1400" b="1" dirty="0">
                <a:solidFill>
                  <a:srgbClr val="000066"/>
                </a:solidFill>
                <a:latin typeface="Calibri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8" name="Rectangle 136"/>
            <p:cNvSpPr>
              <a:spLocks noChangeArrowheads="1"/>
            </p:cNvSpPr>
            <p:nvPr/>
          </p:nvSpPr>
          <p:spPr bwMode="auto">
            <a:xfrm>
              <a:off x="6948278" y="3252473"/>
              <a:ext cx="913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400" b="1" dirty="0" smtClean="0">
                  <a:solidFill>
                    <a:srgbClr val="000066"/>
                  </a:solidFill>
                  <a:latin typeface="Calibri"/>
                  <a:ea typeface="Arial" pitchFamily="-1" charset="0"/>
                  <a:cs typeface="Arial" pitchFamily="-1" charset="0"/>
                </a:rPr>
                <a:t>0</a:t>
              </a:r>
              <a:endParaRPr lang="en-GB" sz="1400" b="1" dirty="0">
                <a:solidFill>
                  <a:srgbClr val="000066"/>
                </a:solidFill>
                <a:latin typeface="Calibri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9" name="Rectangle 137"/>
            <p:cNvSpPr>
              <a:spLocks noChangeArrowheads="1"/>
            </p:cNvSpPr>
            <p:nvPr/>
          </p:nvSpPr>
          <p:spPr bwMode="auto">
            <a:xfrm>
              <a:off x="6948278" y="1944282"/>
              <a:ext cx="913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400" b="1" dirty="0" smtClean="0">
                  <a:solidFill>
                    <a:srgbClr val="000066"/>
                  </a:solidFill>
                  <a:latin typeface="Calibri"/>
                  <a:ea typeface="Arial" pitchFamily="-1" charset="0"/>
                  <a:cs typeface="Arial" pitchFamily="-1" charset="0"/>
                </a:rPr>
                <a:t>8</a:t>
              </a:r>
              <a:endParaRPr lang="en-GB" sz="1400" b="1" dirty="0">
                <a:solidFill>
                  <a:srgbClr val="000066"/>
                </a:solidFill>
                <a:latin typeface="Calibri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0" name="Rectangle 138"/>
            <p:cNvSpPr>
              <a:spLocks noChangeArrowheads="1"/>
            </p:cNvSpPr>
            <p:nvPr/>
          </p:nvSpPr>
          <p:spPr bwMode="auto">
            <a:xfrm>
              <a:off x="6948278" y="2598377"/>
              <a:ext cx="913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400" b="1" dirty="0" smtClean="0">
                  <a:solidFill>
                    <a:srgbClr val="000066"/>
                  </a:solidFill>
                  <a:latin typeface="Calibri"/>
                  <a:ea typeface="Arial" pitchFamily="-1" charset="0"/>
                  <a:cs typeface="Arial" pitchFamily="-1" charset="0"/>
                </a:rPr>
                <a:t>4</a:t>
              </a:r>
              <a:endParaRPr lang="en-GB" sz="1400" b="1" dirty="0">
                <a:solidFill>
                  <a:srgbClr val="000066"/>
                </a:solidFill>
                <a:latin typeface="Calibri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1" name="Line 139"/>
            <p:cNvSpPr>
              <a:spLocks noChangeShapeType="1"/>
            </p:cNvSpPr>
            <p:nvPr/>
          </p:nvSpPr>
          <p:spPr bwMode="auto">
            <a:xfrm>
              <a:off x="6825104" y="4015794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latin typeface="Calibri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2" name="Line 140"/>
            <p:cNvSpPr>
              <a:spLocks noChangeShapeType="1"/>
            </p:cNvSpPr>
            <p:nvPr/>
          </p:nvSpPr>
          <p:spPr bwMode="auto">
            <a:xfrm>
              <a:off x="6825104" y="3361699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latin typeface="Calibri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" name="Line 141"/>
            <p:cNvSpPr>
              <a:spLocks noChangeShapeType="1"/>
            </p:cNvSpPr>
            <p:nvPr/>
          </p:nvSpPr>
          <p:spPr bwMode="auto">
            <a:xfrm>
              <a:off x="6825104" y="2050500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latin typeface="Calibri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4" name="Line 142"/>
            <p:cNvSpPr>
              <a:spLocks noChangeShapeType="1"/>
            </p:cNvSpPr>
            <p:nvPr/>
          </p:nvSpPr>
          <p:spPr bwMode="auto">
            <a:xfrm>
              <a:off x="6825104" y="2704595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latin typeface="Calibri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5" name="Line 143"/>
            <p:cNvSpPr>
              <a:spLocks noChangeShapeType="1"/>
            </p:cNvSpPr>
            <p:nvPr/>
          </p:nvSpPr>
          <p:spPr bwMode="auto">
            <a:xfrm>
              <a:off x="1581208" y="2041478"/>
              <a:ext cx="2066" cy="270961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latin typeface="Calibri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30" name="Line 146"/>
            <p:cNvSpPr>
              <a:spLocks noChangeShapeType="1"/>
            </p:cNvSpPr>
            <p:nvPr/>
          </p:nvSpPr>
          <p:spPr bwMode="auto">
            <a:xfrm>
              <a:off x="1463402" y="4671393"/>
              <a:ext cx="5408909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latin typeface="Calibri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grpSp>
          <p:nvGrpSpPr>
            <p:cNvPr id="3" name="Groupe 2"/>
            <p:cNvGrpSpPr/>
            <p:nvPr/>
          </p:nvGrpSpPr>
          <p:grpSpPr>
            <a:xfrm>
              <a:off x="1733059" y="3808676"/>
              <a:ext cx="2179339" cy="629682"/>
              <a:chOff x="11818980" y="1818814"/>
              <a:chExt cx="2179339" cy="629682"/>
            </a:xfrm>
          </p:grpSpPr>
          <p:sp>
            <p:nvSpPr>
              <p:cNvPr id="33" name="AutoShape 165"/>
              <p:cNvSpPr>
                <a:spLocks noChangeArrowheads="1"/>
              </p:cNvSpPr>
              <p:nvPr/>
            </p:nvSpPr>
            <p:spPr bwMode="auto">
              <a:xfrm>
                <a:off x="11818980" y="1841039"/>
                <a:ext cx="2179339" cy="592137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 sz="2800">
                  <a:solidFill>
                    <a:srgbClr val="000066"/>
                  </a:solidFill>
                  <a:latin typeface="Calibri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36" name="ZoneTexte 84"/>
              <p:cNvSpPr txBox="1">
                <a:spLocks noChangeArrowheads="1"/>
              </p:cNvSpPr>
              <p:nvPr/>
            </p:nvSpPr>
            <p:spPr bwMode="auto">
              <a:xfrm>
                <a:off x="12085681" y="1818814"/>
                <a:ext cx="1608133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GB" b="1" dirty="0" smtClean="0">
                    <a:solidFill>
                      <a:srgbClr val="333399"/>
                    </a:solidFill>
                    <a:latin typeface="Calibri"/>
                    <a:ea typeface="ＭＳ Ｐゴシック" pitchFamily="-1" charset="-128"/>
                    <a:cs typeface="ＭＳ Ｐゴシック" pitchFamily="-1" charset="-128"/>
                  </a:rPr>
                  <a:t>ABC/3TC + EFV</a:t>
                </a:r>
                <a:endParaRPr lang="en-GB" b="1" dirty="0">
                  <a:solidFill>
                    <a:srgbClr val="333399"/>
                  </a:solidFill>
                  <a:latin typeface="Calibri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37" name="ZoneTexte 85"/>
              <p:cNvSpPr txBox="1">
                <a:spLocks noChangeArrowheads="1"/>
              </p:cNvSpPr>
              <p:nvPr/>
            </p:nvSpPr>
            <p:spPr bwMode="auto">
              <a:xfrm>
                <a:off x="12085681" y="2079164"/>
                <a:ext cx="1556836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GB" b="1" dirty="0" smtClean="0">
                    <a:solidFill>
                      <a:srgbClr val="333399"/>
                    </a:solidFill>
                    <a:latin typeface="Calibri"/>
                    <a:ea typeface="ＭＳ Ｐゴシック" pitchFamily="-1" charset="-128"/>
                    <a:cs typeface="ＭＳ Ｐゴシック" pitchFamily="-1" charset="-128"/>
                  </a:rPr>
                  <a:t>TDF/FTC + EFV</a:t>
                </a:r>
                <a:endParaRPr lang="en-GB" b="1" dirty="0">
                  <a:solidFill>
                    <a:srgbClr val="333399"/>
                  </a:solidFill>
                  <a:latin typeface="Calibri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34" name="Rectangle 3"/>
              <p:cNvSpPr>
                <a:spLocks noChangeArrowheads="1"/>
              </p:cNvSpPr>
              <p:nvPr/>
            </p:nvSpPr>
            <p:spPr bwMode="auto">
              <a:xfrm>
                <a:off x="11916816" y="1960934"/>
                <a:ext cx="177800" cy="136833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 sz="2400">
                  <a:solidFill>
                    <a:srgbClr val="000066"/>
                  </a:solidFill>
                  <a:latin typeface="Calibri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35" name="Rectangle 4"/>
              <p:cNvSpPr>
                <a:spLocks noChangeArrowheads="1"/>
              </p:cNvSpPr>
              <p:nvPr/>
            </p:nvSpPr>
            <p:spPr bwMode="auto">
              <a:xfrm>
                <a:off x="11916816" y="2212046"/>
                <a:ext cx="177800" cy="136834"/>
              </a:xfrm>
              <a:prstGeom prst="rect">
                <a:avLst/>
              </a:prstGeom>
              <a:solidFill>
                <a:srgbClr val="66006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 sz="2400">
                  <a:solidFill>
                    <a:srgbClr val="000066"/>
                  </a:solidFill>
                  <a:latin typeface="Calibri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</p:grpSp>
        <p:sp>
          <p:nvSpPr>
            <p:cNvPr id="39" name="Text Box 148"/>
            <p:cNvSpPr txBox="1">
              <a:spLocks noChangeArrowheads="1"/>
            </p:cNvSpPr>
            <p:nvPr/>
          </p:nvSpPr>
          <p:spPr bwMode="auto">
            <a:xfrm rot="16200000">
              <a:off x="-401933" y="3076794"/>
              <a:ext cx="2758287" cy="5847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600" b="1" dirty="0" smtClean="0">
                  <a:solidFill>
                    <a:srgbClr val="000066"/>
                  </a:solidFill>
                  <a:latin typeface="Calibri"/>
                  <a:ea typeface="ＭＳ Ｐゴシック" pitchFamily="-1" charset="-128"/>
                  <a:cs typeface="ＭＳ Ｐゴシック" pitchFamily="-1" charset="-128"/>
                </a:rPr>
                <a:t>Modification du </a:t>
              </a:r>
              <a:r>
                <a:rPr lang="en-GB" sz="1600" b="1" dirty="0" err="1" smtClean="0">
                  <a:solidFill>
                    <a:srgbClr val="000066"/>
                  </a:solidFill>
                  <a:latin typeface="Calibri"/>
                  <a:ea typeface="ＭＳ Ｐゴシック" pitchFamily="-1" charset="-128"/>
                  <a:cs typeface="ＭＳ Ｐゴシック" pitchFamily="-1" charset="-128"/>
                </a:rPr>
                <a:t>DFGe</a:t>
              </a:r>
              <a:r>
                <a:rPr lang="en-GB" sz="1600" b="1" dirty="0" smtClean="0">
                  <a:solidFill>
                    <a:srgbClr val="000066"/>
                  </a:solidFill>
                  <a:latin typeface="Calibri"/>
                  <a:ea typeface="ＭＳ Ｐゴシック" pitchFamily="-1" charset="-128"/>
                  <a:cs typeface="ＭＳ Ｐゴシック" pitchFamily="-1" charset="-128"/>
                </a:rPr>
                <a:t> (MDRD) </a:t>
              </a:r>
              <a:br>
                <a:rPr lang="en-GB" sz="1600" b="1" dirty="0" smtClean="0">
                  <a:solidFill>
                    <a:srgbClr val="000066"/>
                  </a:solidFill>
                  <a:latin typeface="Calibri"/>
                  <a:ea typeface="ＭＳ Ｐゴシック" pitchFamily="-1" charset="-128"/>
                  <a:cs typeface="ＭＳ Ｐゴシック" pitchFamily="-1" charset="-128"/>
                </a:rPr>
              </a:br>
              <a:r>
                <a:rPr lang="en-GB" sz="1600" b="1" dirty="0" smtClean="0">
                  <a:solidFill>
                    <a:srgbClr val="000066"/>
                  </a:solidFill>
                  <a:latin typeface="Calibri"/>
                  <a:ea typeface="ＭＳ Ｐゴシック" pitchFamily="-1" charset="-128"/>
                  <a:cs typeface="ＭＳ Ｐゴシック" pitchFamily="-1" charset="-128"/>
                </a:rPr>
                <a:t>(ml/min/1,73 m²)</a:t>
              </a:r>
              <a:endParaRPr lang="en-GB" sz="1600" b="1" dirty="0">
                <a:solidFill>
                  <a:srgbClr val="000066"/>
                </a:solidFill>
                <a:latin typeface="Calibri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40" name="Rectangle 135"/>
            <p:cNvSpPr>
              <a:spLocks noChangeArrowheads="1"/>
            </p:cNvSpPr>
            <p:nvPr/>
          </p:nvSpPr>
          <p:spPr bwMode="auto">
            <a:xfrm>
              <a:off x="6948278" y="4541093"/>
              <a:ext cx="145874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400" b="1" dirty="0" smtClean="0">
                  <a:solidFill>
                    <a:srgbClr val="000066"/>
                  </a:solidFill>
                  <a:latin typeface="Calibri"/>
                  <a:ea typeface="Arial" pitchFamily="-1" charset="0"/>
                  <a:cs typeface="Arial" pitchFamily="-1" charset="0"/>
                </a:rPr>
                <a:t>-8</a:t>
              </a:r>
              <a:endParaRPr lang="en-GB" sz="1400" b="1" dirty="0">
                <a:solidFill>
                  <a:srgbClr val="000066"/>
                </a:solidFill>
                <a:latin typeface="Calibri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41" name="Line 143"/>
            <p:cNvSpPr>
              <a:spLocks noChangeShapeType="1"/>
            </p:cNvSpPr>
            <p:nvPr/>
          </p:nvSpPr>
          <p:spPr bwMode="auto">
            <a:xfrm>
              <a:off x="6826530" y="2041478"/>
              <a:ext cx="2066" cy="270961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latin typeface="Calibri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42" name="Line 146"/>
            <p:cNvSpPr>
              <a:spLocks noChangeShapeType="1"/>
            </p:cNvSpPr>
            <p:nvPr/>
          </p:nvSpPr>
          <p:spPr bwMode="auto">
            <a:xfrm>
              <a:off x="1463402" y="3363121"/>
              <a:ext cx="5408909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dash"/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latin typeface="Calibri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43" name="Rectangle 135"/>
            <p:cNvSpPr>
              <a:spLocks noChangeArrowheads="1"/>
            </p:cNvSpPr>
            <p:nvPr/>
          </p:nvSpPr>
          <p:spPr bwMode="auto">
            <a:xfrm>
              <a:off x="1267916" y="3908073"/>
              <a:ext cx="145873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400" b="1" dirty="0" smtClean="0">
                  <a:solidFill>
                    <a:srgbClr val="000066"/>
                  </a:solidFill>
                  <a:latin typeface="Calibri"/>
                  <a:ea typeface="Arial" pitchFamily="-1" charset="0"/>
                  <a:cs typeface="Arial" pitchFamily="-1" charset="0"/>
                </a:rPr>
                <a:t>-4</a:t>
              </a:r>
              <a:endParaRPr lang="en-GB" sz="1400" b="1" dirty="0">
                <a:solidFill>
                  <a:srgbClr val="000066"/>
                </a:solidFill>
                <a:latin typeface="Calibri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44" name="Rectangle 136"/>
            <p:cNvSpPr>
              <a:spLocks noChangeArrowheads="1"/>
            </p:cNvSpPr>
            <p:nvPr/>
          </p:nvSpPr>
          <p:spPr bwMode="auto">
            <a:xfrm>
              <a:off x="1322418" y="3252473"/>
              <a:ext cx="91371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400" b="1" dirty="0" smtClean="0">
                  <a:solidFill>
                    <a:srgbClr val="000066"/>
                  </a:solidFill>
                  <a:latin typeface="Calibri"/>
                  <a:ea typeface="Arial" pitchFamily="-1" charset="0"/>
                  <a:cs typeface="Arial" pitchFamily="-1" charset="0"/>
                </a:rPr>
                <a:t>0</a:t>
              </a:r>
              <a:endParaRPr lang="en-GB" sz="1400" b="1" dirty="0">
                <a:solidFill>
                  <a:srgbClr val="000066"/>
                </a:solidFill>
                <a:latin typeface="Calibri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45" name="Rectangle 137"/>
            <p:cNvSpPr>
              <a:spLocks noChangeArrowheads="1"/>
            </p:cNvSpPr>
            <p:nvPr/>
          </p:nvSpPr>
          <p:spPr bwMode="auto">
            <a:xfrm>
              <a:off x="1322418" y="1944282"/>
              <a:ext cx="91371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400" b="1" dirty="0" smtClean="0">
                  <a:solidFill>
                    <a:srgbClr val="000066"/>
                  </a:solidFill>
                  <a:latin typeface="Calibri"/>
                  <a:ea typeface="Arial" pitchFamily="-1" charset="0"/>
                  <a:cs typeface="Arial" pitchFamily="-1" charset="0"/>
                </a:rPr>
                <a:t>8</a:t>
              </a:r>
              <a:endParaRPr lang="en-GB" sz="1400" b="1" dirty="0">
                <a:solidFill>
                  <a:srgbClr val="000066"/>
                </a:solidFill>
                <a:latin typeface="Calibri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46" name="Rectangle 138"/>
            <p:cNvSpPr>
              <a:spLocks noChangeArrowheads="1"/>
            </p:cNvSpPr>
            <p:nvPr/>
          </p:nvSpPr>
          <p:spPr bwMode="auto">
            <a:xfrm>
              <a:off x="1322418" y="2598377"/>
              <a:ext cx="91371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400" b="1" dirty="0" smtClean="0">
                  <a:solidFill>
                    <a:srgbClr val="000066"/>
                  </a:solidFill>
                  <a:latin typeface="Calibri"/>
                  <a:ea typeface="Arial" pitchFamily="-1" charset="0"/>
                  <a:cs typeface="Arial" pitchFamily="-1" charset="0"/>
                </a:rPr>
                <a:t>4</a:t>
              </a:r>
              <a:endParaRPr lang="en-GB" sz="1400" b="1" dirty="0">
                <a:solidFill>
                  <a:srgbClr val="000066"/>
                </a:solidFill>
                <a:latin typeface="Calibri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47" name="Line 139"/>
            <p:cNvSpPr>
              <a:spLocks noChangeShapeType="1"/>
            </p:cNvSpPr>
            <p:nvPr/>
          </p:nvSpPr>
          <p:spPr bwMode="auto">
            <a:xfrm>
              <a:off x="1463403" y="4015794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latin typeface="Calibri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48" name="Line 140"/>
            <p:cNvSpPr>
              <a:spLocks noChangeShapeType="1"/>
            </p:cNvSpPr>
            <p:nvPr/>
          </p:nvSpPr>
          <p:spPr bwMode="auto">
            <a:xfrm>
              <a:off x="1463403" y="3361699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latin typeface="Calibri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49" name="Line 141"/>
            <p:cNvSpPr>
              <a:spLocks noChangeShapeType="1"/>
            </p:cNvSpPr>
            <p:nvPr/>
          </p:nvSpPr>
          <p:spPr bwMode="auto">
            <a:xfrm>
              <a:off x="1463403" y="2050500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latin typeface="Calibri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0" name="Line 142"/>
            <p:cNvSpPr>
              <a:spLocks noChangeShapeType="1"/>
            </p:cNvSpPr>
            <p:nvPr/>
          </p:nvSpPr>
          <p:spPr bwMode="auto">
            <a:xfrm>
              <a:off x="1463403" y="2704595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latin typeface="Calibri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1" name="Rectangle 135"/>
            <p:cNvSpPr>
              <a:spLocks noChangeArrowheads="1"/>
            </p:cNvSpPr>
            <p:nvPr/>
          </p:nvSpPr>
          <p:spPr bwMode="auto">
            <a:xfrm>
              <a:off x="1267916" y="4541093"/>
              <a:ext cx="145873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400" b="1" dirty="0" smtClean="0">
                  <a:solidFill>
                    <a:srgbClr val="000066"/>
                  </a:solidFill>
                  <a:latin typeface="Calibri"/>
                  <a:ea typeface="Arial" pitchFamily="-1" charset="0"/>
                  <a:cs typeface="Arial" pitchFamily="-1" charset="0"/>
                </a:rPr>
                <a:t>-8</a:t>
              </a:r>
              <a:endParaRPr lang="en-GB" sz="1400" b="1" dirty="0">
                <a:solidFill>
                  <a:srgbClr val="000066"/>
                </a:solidFill>
                <a:latin typeface="Calibri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53" name="Line 140"/>
            <p:cNvSpPr>
              <a:spLocks noChangeShapeType="1"/>
            </p:cNvSpPr>
            <p:nvPr/>
          </p:nvSpPr>
          <p:spPr bwMode="auto">
            <a:xfrm>
              <a:off x="1463403" y="3693331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latin typeface="Calibri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4" name="Line 141"/>
            <p:cNvSpPr>
              <a:spLocks noChangeShapeType="1"/>
            </p:cNvSpPr>
            <p:nvPr/>
          </p:nvSpPr>
          <p:spPr bwMode="auto">
            <a:xfrm>
              <a:off x="1463403" y="2393562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latin typeface="Calibri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5" name="Line 142"/>
            <p:cNvSpPr>
              <a:spLocks noChangeShapeType="1"/>
            </p:cNvSpPr>
            <p:nvPr/>
          </p:nvSpPr>
          <p:spPr bwMode="auto">
            <a:xfrm>
              <a:off x="1463403" y="3047657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latin typeface="Calibri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6" name="Line 140"/>
            <p:cNvSpPr>
              <a:spLocks noChangeShapeType="1"/>
            </p:cNvSpPr>
            <p:nvPr/>
          </p:nvSpPr>
          <p:spPr bwMode="auto">
            <a:xfrm>
              <a:off x="1463403" y="4338434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latin typeface="Calibri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cxnSp>
          <p:nvCxnSpPr>
            <p:cNvPr id="10" name="Connecteur droit 9"/>
            <p:cNvCxnSpPr/>
            <p:nvPr/>
          </p:nvCxnSpPr>
          <p:spPr bwMode="auto">
            <a:xfrm>
              <a:off x="1782752" y="4671393"/>
              <a:ext cx="0" cy="7969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</p:cxnSp>
        <p:cxnSp>
          <p:nvCxnSpPr>
            <p:cNvPr id="57" name="Connecteur droit 56"/>
            <p:cNvCxnSpPr/>
            <p:nvPr/>
          </p:nvCxnSpPr>
          <p:spPr bwMode="auto">
            <a:xfrm>
              <a:off x="2051512" y="4671393"/>
              <a:ext cx="0" cy="7969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</p:cxnSp>
        <p:cxnSp>
          <p:nvCxnSpPr>
            <p:cNvPr id="58" name="Connecteur droit 57"/>
            <p:cNvCxnSpPr/>
            <p:nvPr/>
          </p:nvCxnSpPr>
          <p:spPr bwMode="auto">
            <a:xfrm>
              <a:off x="2593508" y="4671393"/>
              <a:ext cx="0" cy="7969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</p:cxnSp>
        <p:cxnSp>
          <p:nvCxnSpPr>
            <p:cNvPr id="59" name="Connecteur droit 58"/>
            <p:cNvCxnSpPr/>
            <p:nvPr/>
          </p:nvCxnSpPr>
          <p:spPr bwMode="auto">
            <a:xfrm>
              <a:off x="3419886" y="4671393"/>
              <a:ext cx="0" cy="7969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</p:cxnSp>
        <p:cxnSp>
          <p:nvCxnSpPr>
            <p:cNvPr id="60" name="Connecteur droit 59"/>
            <p:cNvCxnSpPr/>
            <p:nvPr/>
          </p:nvCxnSpPr>
          <p:spPr bwMode="auto">
            <a:xfrm>
              <a:off x="4231024" y="4671393"/>
              <a:ext cx="0" cy="7969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</p:cxnSp>
        <p:cxnSp>
          <p:nvCxnSpPr>
            <p:cNvPr id="61" name="Connecteur droit 60"/>
            <p:cNvCxnSpPr/>
            <p:nvPr/>
          </p:nvCxnSpPr>
          <p:spPr bwMode="auto">
            <a:xfrm>
              <a:off x="5050325" y="4671393"/>
              <a:ext cx="0" cy="7969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</p:cxnSp>
        <p:cxnSp>
          <p:nvCxnSpPr>
            <p:cNvPr id="62" name="Connecteur droit 61"/>
            <p:cNvCxnSpPr/>
            <p:nvPr/>
          </p:nvCxnSpPr>
          <p:spPr bwMode="auto">
            <a:xfrm>
              <a:off x="6129520" y="4671393"/>
              <a:ext cx="0" cy="7969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</p:cxnSp>
        <p:cxnSp>
          <p:nvCxnSpPr>
            <p:cNvPr id="63" name="Connecteur droit 62"/>
            <p:cNvCxnSpPr/>
            <p:nvPr/>
          </p:nvCxnSpPr>
          <p:spPr bwMode="auto">
            <a:xfrm>
              <a:off x="5469646" y="1988840"/>
              <a:ext cx="0" cy="2762248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</p:cxnSp>
        <p:sp>
          <p:nvSpPr>
            <p:cNvPr id="67" name="Forme libre 66"/>
            <p:cNvSpPr/>
            <p:nvPr/>
          </p:nvSpPr>
          <p:spPr bwMode="auto">
            <a:xfrm>
              <a:off x="1819666" y="3162300"/>
              <a:ext cx="3265170" cy="419100"/>
            </a:xfrm>
            <a:custGeom>
              <a:avLst/>
              <a:gdLst>
                <a:gd name="connsiteX0" fmla="*/ 0 w 3265170"/>
                <a:gd name="connsiteY0" fmla="*/ 198120 h 419100"/>
                <a:gd name="connsiteX1" fmla="*/ 274320 w 3265170"/>
                <a:gd name="connsiteY1" fmla="*/ 53340 h 419100"/>
                <a:gd name="connsiteX2" fmla="*/ 807720 w 3265170"/>
                <a:gd name="connsiteY2" fmla="*/ 11430 h 419100"/>
                <a:gd name="connsiteX3" fmla="*/ 1630680 w 3265170"/>
                <a:gd name="connsiteY3" fmla="*/ 95250 h 419100"/>
                <a:gd name="connsiteX4" fmla="*/ 2446020 w 3265170"/>
                <a:gd name="connsiteY4" fmla="*/ 419100 h 419100"/>
                <a:gd name="connsiteX5" fmla="*/ 3265170 w 3265170"/>
                <a:gd name="connsiteY5" fmla="*/ 0 h 419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265170" h="419100">
                  <a:moveTo>
                    <a:pt x="0" y="198120"/>
                  </a:moveTo>
                  <a:lnTo>
                    <a:pt x="274320" y="53340"/>
                  </a:lnTo>
                  <a:lnTo>
                    <a:pt x="807720" y="11430"/>
                  </a:lnTo>
                  <a:lnTo>
                    <a:pt x="1630680" y="95250"/>
                  </a:lnTo>
                  <a:lnTo>
                    <a:pt x="2446020" y="419100"/>
                  </a:lnTo>
                  <a:lnTo>
                    <a:pt x="3265170" y="0"/>
                  </a:lnTo>
                </a:path>
              </a:pathLst>
            </a:custGeom>
            <a:noFill/>
            <a:ln w="28575" cap="flat" cmpd="sng" algn="ctr">
              <a:solidFill>
                <a:srgbClr val="66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800">
                <a:solidFill>
                  <a:srgbClr val="FFFFFF"/>
                </a:solidFill>
                <a:latin typeface="Calibri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68" name="Forme libre 67"/>
            <p:cNvSpPr/>
            <p:nvPr/>
          </p:nvSpPr>
          <p:spPr bwMode="auto">
            <a:xfrm>
              <a:off x="1743466" y="2926080"/>
              <a:ext cx="3272790" cy="441960"/>
            </a:xfrm>
            <a:custGeom>
              <a:avLst/>
              <a:gdLst>
                <a:gd name="connsiteX0" fmla="*/ 3272790 w 3272790"/>
                <a:gd name="connsiteY0" fmla="*/ 392430 h 441960"/>
                <a:gd name="connsiteX1" fmla="*/ 2453640 w 3272790"/>
                <a:gd name="connsiteY1" fmla="*/ 430530 h 441960"/>
                <a:gd name="connsiteX2" fmla="*/ 1626870 w 3272790"/>
                <a:gd name="connsiteY2" fmla="*/ 11430 h 441960"/>
                <a:gd name="connsiteX3" fmla="*/ 819150 w 3272790"/>
                <a:gd name="connsiteY3" fmla="*/ 0 h 441960"/>
                <a:gd name="connsiteX4" fmla="*/ 266700 w 3272790"/>
                <a:gd name="connsiteY4" fmla="*/ 243840 h 441960"/>
                <a:gd name="connsiteX5" fmla="*/ 0 w 3272790"/>
                <a:gd name="connsiteY5" fmla="*/ 441960 h 441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272790" h="441960">
                  <a:moveTo>
                    <a:pt x="3272790" y="392430"/>
                  </a:moveTo>
                  <a:lnTo>
                    <a:pt x="2453640" y="430530"/>
                  </a:lnTo>
                  <a:lnTo>
                    <a:pt x="1626870" y="11430"/>
                  </a:lnTo>
                  <a:lnTo>
                    <a:pt x="819150" y="0"/>
                  </a:lnTo>
                  <a:lnTo>
                    <a:pt x="266700" y="243840"/>
                  </a:lnTo>
                  <a:lnTo>
                    <a:pt x="0" y="441960"/>
                  </a:lnTo>
                </a:path>
              </a:pathLst>
            </a:custGeom>
            <a:noFill/>
            <a:ln w="28575" cap="flat" cmpd="sng" algn="ctr">
              <a:solidFill>
                <a:srgbClr val="0099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800">
                <a:solidFill>
                  <a:srgbClr val="FFFFFF"/>
                </a:solidFill>
                <a:latin typeface="Calibri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grpSp>
          <p:nvGrpSpPr>
            <p:cNvPr id="4" name="Groupe 74"/>
            <p:cNvGrpSpPr/>
            <p:nvPr/>
          </p:nvGrpSpPr>
          <p:grpSpPr>
            <a:xfrm>
              <a:off x="6084182" y="2810770"/>
              <a:ext cx="90173" cy="777724"/>
              <a:chOff x="5796136" y="2810770"/>
              <a:chExt cx="90173" cy="777724"/>
            </a:xfrm>
          </p:grpSpPr>
          <p:sp>
            <p:nvSpPr>
              <p:cNvPr id="69" name="Rectangle 68"/>
              <p:cNvSpPr/>
              <p:nvPr/>
            </p:nvSpPr>
            <p:spPr bwMode="auto">
              <a:xfrm>
                <a:off x="5796136" y="3162300"/>
                <a:ext cx="90173" cy="90173"/>
              </a:xfrm>
              <a:prstGeom prst="rect">
                <a:avLst/>
              </a:prstGeom>
              <a:solidFill>
                <a:srgbClr val="660066"/>
              </a:solidFill>
              <a:ln w="9525" cap="flat" cmpd="sng" algn="ctr">
                <a:solidFill>
                  <a:srgbClr val="66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800">
                  <a:solidFill>
                    <a:srgbClr val="FFFFFF"/>
                  </a:solidFill>
                  <a:latin typeface="Calibri"/>
                  <a:ea typeface="ＭＳ Ｐゴシック" pitchFamily="-109" charset="-128"/>
                  <a:cs typeface="ＭＳ Ｐゴシック" pitchFamily="-109" charset="-128"/>
                </a:endParaRPr>
              </a:p>
            </p:txBody>
          </p:sp>
          <p:cxnSp>
            <p:nvCxnSpPr>
              <p:cNvPr id="71" name="Connecteur droit 70"/>
              <p:cNvCxnSpPr/>
              <p:nvPr/>
            </p:nvCxnSpPr>
            <p:spPr bwMode="auto">
              <a:xfrm>
                <a:off x="5836384" y="2813821"/>
                <a:ext cx="0" cy="767579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66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73" name="Line 142"/>
              <p:cNvSpPr>
                <a:spLocks noChangeShapeType="1"/>
              </p:cNvSpPr>
              <p:nvPr/>
            </p:nvSpPr>
            <p:spPr bwMode="auto">
              <a:xfrm>
                <a:off x="5797922" y="2810770"/>
                <a:ext cx="79065" cy="0"/>
              </a:xfrm>
              <a:prstGeom prst="line">
                <a:avLst/>
              </a:prstGeom>
              <a:noFill/>
              <a:ln w="12700">
                <a:solidFill>
                  <a:srgbClr val="660066"/>
                </a:solidFill>
                <a:round/>
                <a:headEnd/>
                <a:tailEnd/>
              </a:ln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400" i="1">
                  <a:solidFill>
                    <a:srgbClr val="FFFFFF"/>
                  </a:solidFill>
                  <a:latin typeface="Calibri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74" name="Line 142"/>
              <p:cNvSpPr>
                <a:spLocks noChangeShapeType="1"/>
              </p:cNvSpPr>
              <p:nvPr/>
            </p:nvSpPr>
            <p:spPr bwMode="auto">
              <a:xfrm>
                <a:off x="5804058" y="3588494"/>
                <a:ext cx="79065" cy="0"/>
              </a:xfrm>
              <a:prstGeom prst="line">
                <a:avLst/>
              </a:prstGeom>
              <a:noFill/>
              <a:ln w="12700">
                <a:solidFill>
                  <a:srgbClr val="660066"/>
                </a:solidFill>
                <a:round/>
                <a:headEnd/>
                <a:tailEnd/>
              </a:ln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400" i="1">
                  <a:solidFill>
                    <a:srgbClr val="FFFFFF"/>
                  </a:solidFill>
                  <a:latin typeface="Calibri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</p:grpSp>
        <p:grpSp>
          <p:nvGrpSpPr>
            <p:cNvPr id="9" name="Groupe 81"/>
            <p:cNvGrpSpPr/>
            <p:nvPr/>
          </p:nvGrpSpPr>
          <p:grpSpPr>
            <a:xfrm>
              <a:off x="5058046" y="2896623"/>
              <a:ext cx="85201" cy="540048"/>
              <a:chOff x="4917275" y="2863611"/>
              <a:chExt cx="85201" cy="777724"/>
            </a:xfrm>
          </p:grpSpPr>
          <p:cxnSp>
            <p:nvCxnSpPr>
              <p:cNvPr id="78" name="Connecteur droit 77"/>
              <p:cNvCxnSpPr/>
              <p:nvPr/>
            </p:nvCxnSpPr>
            <p:spPr bwMode="auto">
              <a:xfrm>
                <a:off x="4955737" y="2866662"/>
                <a:ext cx="0" cy="767579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66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79" name="Line 142"/>
              <p:cNvSpPr>
                <a:spLocks noChangeShapeType="1"/>
              </p:cNvSpPr>
              <p:nvPr/>
            </p:nvSpPr>
            <p:spPr bwMode="auto">
              <a:xfrm>
                <a:off x="4917275" y="2863611"/>
                <a:ext cx="79065" cy="0"/>
              </a:xfrm>
              <a:prstGeom prst="line">
                <a:avLst/>
              </a:prstGeom>
              <a:noFill/>
              <a:ln w="12700">
                <a:solidFill>
                  <a:srgbClr val="660066"/>
                </a:solidFill>
                <a:round/>
                <a:headEnd/>
                <a:tailEnd/>
              </a:ln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400" i="1">
                  <a:solidFill>
                    <a:srgbClr val="FFFFFF"/>
                  </a:solidFill>
                  <a:latin typeface="Calibri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80" name="Line 142"/>
              <p:cNvSpPr>
                <a:spLocks noChangeShapeType="1"/>
              </p:cNvSpPr>
              <p:nvPr/>
            </p:nvSpPr>
            <p:spPr bwMode="auto">
              <a:xfrm>
                <a:off x="4923411" y="3641335"/>
                <a:ext cx="79065" cy="0"/>
              </a:xfrm>
              <a:prstGeom prst="line">
                <a:avLst/>
              </a:prstGeom>
              <a:noFill/>
              <a:ln w="12700">
                <a:solidFill>
                  <a:srgbClr val="660066"/>
                </a:solidFill>
                <a:round/>
                <a:headEnd/>
                <a:tailEnd/>
              </a:ln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400" i="1">
                  <a:solidFill>
                    <a:srgbClr val="FFFFFF"/>
                  </a:solidFill>
                  <a:latin typeface="Calibri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</p:grpSp>
        <p:sp>
          <p:nvSpPr>
            <p:cNvPr id="81" name="Ellipse 80"/>
            <p:cNvSpPr/>
            <p:nvPr/>
          </p:nvSpPr>
          <p:spPr bwMode="auto">
            <a:xfrm>
              <a:off x="5050325" y="3117213"/>
              <a:ext cx="90173" cy="90173"/>
            </a:xfrm>
            <a:prstGeom prst="ellipse">
              <a:avLst/>
            </a:prstGeom>
            <a:solidFill>
              <a:srgbClr val="660066"/>
            </a:solidFill>
            <a:ln w="9525" cap="flat" cmpd="sng" algn="ctr">
              <a:solidFill>
                <a:srgbClr val="66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800">
                <a:solidFill>
                  <a:srgbClr val="FFFFFF"/>
                </a:solidFill>
                <a:latin typeface="Calibri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grpSp>
          <p:nvGrpSpPr>
            <p:cNvPr id="11" name="Groupe 82"/>
            <p:cNvGrpSpPr/>
            <p:nvPr/>
          </p:nvGrpSpPr>
          <p:grpSpPr>
            <a:xfrm>
              <a:off x="4238745" y="3315723"/>
              <a:ext cx="85201" cy="540048"/>
              <a:chOff x="4917275" y="2863611"/>
              <a:chExt cx="85201" cy="777724"/>
            </a:xfrm>
          </p:grpSpPr>
          <p:cxnSp>
            <p:nvCxnSpPr>
              <p:cNvPr id="84" name="Connecteur droit 83"/>
              <p:cNvCxnSpPr/>
              <p:nvPr/>
            </p:nvCxnSpPr>
            <p:spPr bwMode="auto">
              <a:xfrm>
                <a:off x="4955737" y="2866662"/>
                <a:ext cx="0" cy="767579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66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85" name="Line 142"/>
              <p:cNvSpPr>
                <a:spLocks noChangeShapeType="1"/>
              </p:cNvSpPr>
              <p:nvPr/>
            </p:nvSpPr>
            <p:spPr bwMode="auto">
              <a:xfrm>
                <a:off x="4917275" y="2863611"/>
                <a:ext cx="79065" cy="0"/>
              </a:xfrm>
              <a:prstGeom prst="line">
                <a:avLst/>
              </a:prstGeom>
              <a:noFill/>
              <a:ln w="12700">
                <a:solidFill>
                  <a:srgbClr val="660066"/>
                </a:solidFill>
                <a:round/>
                <a:headEnd/>
                <a:tailEnd/>
              </a:ln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400" i="1">
                  <a:solidFill>
                    <a:srgbClr val="FFFFFF"/>
                  </a:solidFill>
                  <a:latin typeface="Calibri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86" name="Line 142"/>
              <p:cNvSpPr>
                <a:spLocks noChangeShapeType="1"/>
              </p:cNvSpPr>
              <p:nvPr/>
            </p:nvSpPr>
            <p:spPr bwMode="auto">
              <a:xfrm>
                <a:off x="4923411" y="3641335"/>
                <a:ext cx="79065" cy="0"/>
              </a:xfrm>
              <a:prstGeom prst="line">
                <a:avLst/>
              </a:prstGeom>
              <a:noFill/>
              <a:ln w="12700">
                <a:solidFill>
                  <a:srgbClr val="660066"/>
                </a:solidFill>
                <a:round/>
                <a:headEnd/>
                <a:tailEnd/>
              </a:ln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400" i="1">
                  <a:solidFill>
                    <a:srgbClr val="FFFFFF"/>
                  </a:solidFill>
                  <a:latin typeface="Calibri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</p:grpSp>
        <p:sp>
          <p:nvSpPr>
            <p:cNvPr id="87" name="Ellipse 86"/>
            <p:cNvSpPr/>
            <p:nvPr/>
          </p:nvSpPr>
          <p:spPr bwMode="auto">
            <a:xfrm>
              <a:off x="4231024" y="3536313"/>
              <a:ext cx="90173" cy="90173"/>
            </a:xfrm>
            <a:prstGeom prst="ellipse">
              <a:avLst/>
            </a:prstGeom>
            <a:solidFill>
              <a:srgbClr val="660066"/>
            </a:solidFill>
            <a:ln w="9525" cap="flat" cmpd="sng" algn="ctr">
              <a:solidFill>
                <a:srgbClr val="66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800">
                <a:solidFill>
                  <a:srgbClr val="FFFFFF"/>
                </a:solidFill>
                <a:latin typeface="Calibri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grpSp>
          <p:nvGrpSpPr>
            <p:cNvPr id="13" name="Groupe 87"/>
            <p:cNvGrpSpPr/>
            <p:nvPr/>
          </p:nvGrpSpPr>
          <p:grpSpPr>
            <a:xfrm>
              <a:off x="3429746" y="3004960"/>
              <a:ext cx="85201" cy="540048"/>
              <a:chOff x="4917275" y="2863611"/>
              <a:chExt cx="85201" cy="777724"/>
            </a:xfrm>
          </p:grpSpPr>
          <p:cxnSp>
            <p:nvCxnSpPr>
              <p:cNvPr id="89" name="Connecteur droit 88"/>
              <p:cNvCxnSpPr/>
              <p:nvPr/>
            </p:nvCxnSpPr>
            <p:spPr bwMode="auto">
              <a:xfrm>
                <a:off x="4955737" y="2866662"/>
                <a:ext cx="0" cy="767579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66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90" name="Line 142"/>
              <p:cNvSpPr>
                <a:spLocks noChangeShapeType="1"/>
              </p:cNvSpPr>
              <p:nvPr/>
            </p:nvSpPr>
            <p:spPr bwMode="auto">
              <a:xfrm>
                <a:off x="4917275" y="2863611"/>
                <a:ext cx="79065" cy="0"/>
              </a:xfrm>
              <a:prstGeom prst="line">
                <a:avLst/>
              </a:prstGeom>
              <a:noFill/>
              <a:ln w="12700">
                <a:solidFill>
                  <a:srgbClr val="660066"/>
                </a:solidFill>
                <a:round/>
                <a:headEnd/>
                <a:tailEnd/>
              </a:ln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400" i="1">
                  <a:solidFill>
                    <a:srgbClr val="FFFFFF"/>
                  </a:solidFill>
                  <a:latin typeface="Calibri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91" name="Line 142"/>
              <p:cNvSpPr>
                <a:spLocks noChangeShapeType="1"/>
              </p:cNvSpPr>
              <p:nvPr/>
            </p:nvSpPr>
            <p:spPr bwMode="auto">
              <a:xfrm>
                <a:off x="4923411" y="3641335"/>
                <a:ext cx="79065" cy="0"/>
              </a:xfrm>
              <a:prstGeom prst="line">
                <a:avLst/>
              </a:prstGeom>
              <a:noFill/>
              <a:ln w="12700">
                <a:solidFill>
                  <a:srgbClr val="660066"/>
                </a:solidFill>
                <a:round/>
                <a:headEnd/>
                <a:tailEnd/>
              </a:ln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400" i="1">
                  <a:solidFill>
                    <a:srgbClr val="FFFFFF"/>
                  </a:solidFill>
                  <a:latin typeface="Calibri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</p:grpSp>
        <p:sp>
          <p:nvSpPr>
            <p:cNvPr id="92" name="Ellipse 91"/>
            <p:cNvSpPr/>
            <p:nvPr/>
          </p:nvSpPr>
          <p:spPr bwMode="auto">
            <a:xfrm>
              <a:off x="3422025" y="3225550"/>
              <a:ext cx="90173" cy="90173"/>
            </a:xfrm>
            <a:prstGeom prst="ellipse">
              <a:avLst/>
            </a:prstGeom>
            <a:solidFill>
              <a:srgbClr val="660066"/>
            </a:solidFill>
            <a:ln w="9525" cap="flat" cmpd="sng" algn="ctr">
              <a:solidFill>
                <a:srgbClr val="66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800">
                <a:solidFill>
                  <a:srgbClr val="FFFFFF"/>
                </a:solidFill>
                <a:latin typeface="Calibri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grpSp>
          <p:nvGrpSpPr>
            <p:cNvPr id="16" name="Groupe 92"/>
            <p:cNvGrpSpPr/>
            <p:nvPr/>
          </p:nvGrpSpPr>
          <p:grpSpPr>
            <a:xfrm>
              <a:off x="2601229" y="2914787"/>
              <a:ext cx="85201" cy="540048"/>
              <a:chOff x="4917275" y="2863611"/>
              <a:chExt cx="85201" cy="777724"/>
            </a:xfrm>
          </p:grpSpPr>
          <p:cxnSp>
            <p:nvCxnSpPr>
              <p:cNvPr id="94" name="Connecteur droit 93"/>
              <p:cNvCxnSpPr/>
              <p:nvPr/>
            </p:nvCxnSpPr>
            <p:spPr bwMode="auto">
              <a:xfrm>
                <a:off x="4955737" y="2866662"/>
                <a:ext cx="0" cy="767579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66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95" name="Line 142"/>
              <p:cNvSpPr>
                <a:spLocks noChangeShapeType="1"/>
              </p:cNvSpPr>
              <p:nvPr/>
            </p:nvSpPr>
            <p:spPr bwMode="auto">
              <a:xfrm>
                <a:off x="4917275" y="2863611"/>
                <a:ext cx="79065" cy="0"/>
              </a:xfrm>
              <a:prstGeom prst="line">
                <a:avLst/>
              </a:prstGeom>
              <a:noFill/>
              <a:ln w="12700">
                <a:solidFill>
                  <a:srgbClr val="660066"/>
                </a:solidFill>
                <a:round/>
                <a:headEnd/>
                <a:tailEnd/>
              </a:ln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400" i="1">
                  <a:solidFill>
                    <a:srgbClr val="FFFFFF"/>
                  </a:solidFill>
                  <a:latin typeface="Calibri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96" name="Line 142"/>
              <p:cNvSpPr>
                <a:spLocks noChangeShapeType="1"/>
              </p:cNvSpPr>
              <p:nvPr/>
            </p:nvSpPr>
            <p:spPr bwMode="auto">
              <a:xfrm>
                <a:off x="4923411" y="3641335"/>
                <a:ext cx="79065" cy="0"/>
              </a:xfrm>
              <a:prstGeom prst="line">
                <a:avLst/>
              </a:prstGeom>
              <a:noFill/>
              <a:ln w="12700">
                <a:solidFill>
                  <a:srgbClr val="660066"/>
                </a:solidFill>
                <a:round/>
                <a:headEnd/>
                <a:tailEnd/>
              </a:ln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400" i="1">
                  <a:solidFill>
                    <a:srgbClr val="FFFFFF"/>
                  </a:solidFill>
                  <a:latin typeface="Calibri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</p:grpSp>
        <p:sp>
          <p:nvSpPr>
            <p:cNvPr id="97" name="Ellipse 96"/>
            <p:cNvSpPr/>
            <p:nvPr/>
          </p:nvSpPr>
          <p:spPr bwMode="auto">
            <a:xfrm>
              <a:off x="2593508" y="3135377"/>
              <a:ext cx="90173" cy="90173"/>
            </a:xfrm>
            <a:prstGeom prst="ellipse">
              <a:avLst/>
            </a:prstGeom>
            <a:solidFill>
              <a:srgbClr val="660066"/>
            </a:solidFill>
            <a:ln w="9525" cap="flat" cmpd="sng" algn="ctr">
              <a:solidFill>
                <a:srgbClr val="66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800">
                <a:solidFill>
                  <a:srgbClr val="FFFFFF"/>
                </a:solidFill>
                <a:latin typeface="Calibri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grpSp>
          <p:nvGrpSpPr>
            <p:cNvPr id="26" name="Groupe 97"/>
            <p:cNvGrpSpPr/>
            <p:nvPr/>
          </p:nvGrpSpPr>
          <p:grpSpPr>
            <a:xfrm>
              <a:off x="2059233" y="2959873"/>
              <a:ext cx="85201" cy="540048"/>
              <a:chOff x="4917275" y="2863611"/>
              <a:chExt cx="85201" cy="777724"/>
            </a:xfrm>
          </p:grpSpPr>
          <p:cxnSp>
            <p:nvCxnSpPr>
              <p:cNvPr id="99" name="Connecteur droit 98"/>
              <p:cNvCxnSpPr/>
              <p:nvPr/>
            </p:nvCxnSpPr>
            <p:spPr bwMode="auto">
              <a:xfrm>
                <a:off x="4955737" y="2866662"/>
                <a:ext cx="0" cy="767579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66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00" name="Line 142"/>
              <p:cNvSpPr>
                <a:spLocks noChangeShapeType="1"/>
              </p:cNvSpPr>
              <p:nvPr/>
            </p:nvSpPr>
            <p:spPr bwMode="auto">
              <a:xfrm>
                <a:off x="4917275" y="2863611"/>
                <a:ext cx="79065" cy="0"/>
              </a:xfrm>
              <a:prstGeom prst="line">
                <a:avLst/>
              </a:prstGeom>
              <a:noFill/>
              <a:ln w="12700">
                <a:solidFill>
                  <a:srgbClr val="660066"/>
                </a:solidFill>
                <a:round/>
                <a:headEnd/>
                <a:tailEnd/>
              </a:ln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400" i="1">
                  <a:solidFill>
                    <a:srgbClr val="FFFFFF"/>
                  </a:solidFill>
                  <a:latin typeface="Calibri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101" name="Line 142"/>
              <p:cNvSpPr>
                <a:spLocks noChangeShapeType="1"/>
              </p:cNvSpPr>
              <p:nvPr/>
            </p:nvSpPr>
            <p:spPr bwMode="auto">
              <a:xfrm>
                <a:off x="4923411" y="3641335"/>
                <a:ext cx="79065" cy="0"/>
              </a:xfrm>
              <a:prstGeom prst="line">
                <a:avLst/>
              </a:prstGeom>
              <a:noFill/>
              <a:ln w="12700">
                <a:solidFill>
                  <a:srgbClr val="660066"/>
                </a:solidFill>
                <a:round/>
                <a:headEnd/>
                <a:tailEnd/>
              </a:ln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400" i="1">
                  <a:solidFill>
                    <a:srgbClr val="FFFFFF"/>
                  </a:solidFill>
                  <a:latin typeface="Calibri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</p:grpSp>
        <p:sp>
          <p:nvSpPr>
            <p:cNvPr id="102" name="Ellipse 101"/>
            <p:cNvSpPr/>
            <p:nvPr/>
          </p:nvSpPr>
          <p:spPr bwMode="auto">
            <a:xfrm>
              <a:off x="2051512" y="3180463"/>
              <a:ext cx="90173" cy="90173"/>
            </a:xfrm>
            <a:prstGeom prst="ellipse">
              <a:avLst/>
            </a:prstGeom>
            <a:solidFill>
              <a:srgbClr val="660066"/>
            </a:solidFill>
            <a:ln w="9525" cap="flat" cmpd="sng" algn="ctr">
              <a:solidFill>
                <a:srgbClr val="66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800">
                <a:solidFill>
                  <a:srgbClr val="FFFFFF"/>
                </a:solidFill>
                <a:latin typeface="Calibri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103" name="Ellipse 102"/>
            <p:cNvSpPr/>
            <p:nvPr/>
          </p:nvSpPr>
          <p:spPr bwMode="auto">
            <a:xfrm>
              <a:off x="1782752" y="3318034"/>
              <a:ext cx="90173" cy="90173"/>
            </a:xfrm>
            <a:prstGeom prst="ellipse">
              <a:avLst/>
            </a:prstGeom>
            <a:solidFill>
              <a:srgbClr val="660066"/>
            </a:solidFill>
            <a:ln w="9525" cap="flat" cmpd="sng" algn="ctr">
              <a:solidFill>
                <a:srgbClr val="66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800">
                <a:solidFill>
                  <a:srgbClr val="FFFFFF"/>
                </a:solidFill>
                <a:latin typeface="Calibri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105" name="Rectangle 104"/>
            <p:cNvSpPr/>
            <p:nvPr/>
          </p:nvSpPr>
          <p:spPr bwMode="auto">
            <a:xfrm>
              <a:off x="4969805" y="3277867"/>
              <a:ext cx="90173" cy="90173"/>
            </a:xfrm>
            <a:prstGeom prst="rect">
              <a:avLst/>
            </a:prstGeom>
            <a:solidFill>
              <a:srgbClr val="0099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800">
                <a:solidFill>
                  <a:srgbClr val="FFFFFF"/>
                </a:solidFill>
                <a:latin typeface="Calibri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grpSp>
          <p:nvGrpSpPr>
            <p:cNvPr id="27" name="Groupe 108"/>
            <p:cNvGrpSpPr/>
            <p:nvPr/>
          </p:nvGrpSpPr>
          <p:grpSpPr>
            <a:xfrm>
              <a:off x="4971591" y="3036793"/>
              <a:ext cx="79065" cy="581415"/>
              <a:chOff x="4957165" y="2896623"/>
              <a:chExt cx="79065" cy="777724"/>
            </a:xfrm>
          </p:grpSpPr>
          <p:cxnSp>
            <p:nvCxnSpPr>
              <p:cNvPr id="106" name="Connecteur droit 105"/>
              <p:cNvCxnSpPr/>
              <p:nvPr/>
            </p:nvCxnSpPr>
            <p:spPr bwMode="auto">
              <a:xfrm>
                <a:off x="4995627" y="2899674"/>
                <a:ext cx="0" cy="767579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0099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07" name="Line 142"/>
              <p:cNvSpPr>
                <a:spLocks noChangeShapeType="1"/>
              </p:cNvSpPr>
              <p:nvPr/>
            </p:nvSpPr>
            <p:spPr bwMode="auto">
              <a:xfrm>
                <a:off x="4957165" y="2896623"/>
                <a:ext cx="79065" cy="0"/>
              </a:xfrm>
              <a:prstGeom prst="line">
                <a:avLst/>
              </a:prstGeom>
              <a:noFill/>
              <a:ln w="12700">
                <a:solidFill>
                  <a:srgbClr val="009900"/>
                </a:solidFill>
                <a:round/>
                <a:headEnd/>
                <a:tailEnd/>
              </a:ln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400" i="1">
                  <a:solidFill>
                    <a:srgbClr val="FFFFFF"/>
                  </a:solidFill>
                  <a:latin typeface="Calibri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108" name="Line 142"/>
              <p:cNvSpPr>
                <a:spLocks noChangeShapeType="1"/>
              </p:cNvSpPr>
              <p:nvPr/>
            </p:nvSpPr>
            <p:spPr bwMode="auto">
              <a:xfrm>
                <a:off x="4957165" y="3674347"/>
                <a:ext cx="79065" cy="0"/>
              </a:xfrm>
              <a:prstGeom prst="line">
                <a:avLst/>
              </a:prstGeom>
              <a:noFill/>
              <a:ln w="12700">
                <a:solidFill>
                  <a:srgbClr val="009900"/>
                </a:solidFill>
                <a:round/>
                <a:headEnd/>
                <a:tailEnd/>
              </a:ln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400" i="1">
                  <a:solidFill>
                    <a:srgbClr val="FFFFFF"/>
                  </a:solidFill>
                  <a:latin typeface="Calibri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</p:grpSp>
        <p:sp>
          <p:nvSpPr>
            <p:cNvPr id="114" name="Rectangle 113"/>
            <p:cNvSpPr/>
            <p:nvPr/>
          </p:nvSpPr>
          <p:spPr bwMode="auto">
            <a:xfrm>
              <a:off x="4154708" y="3306110"/>
              <a:ext cx="90173" cy="90173"/>
            </a:xfrm>
            <a:prstGeom prst="rect">
              <a:avLst/>
            </a:prstGeom>
            <a:solidFill>
              <a:srgbClr val="0099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800">
                <a:solidFill>
                  <a:srgbClr val="FFFFFF"/>
                </a:solidFill>
                <a:latin typeface="Calibri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grpSp>
          <p:nvGrpSpPr>
            <p:cNvPr id="28" name="Groupe 114"/>
            <p:cNvGrpSpPr/>
            <p:nvPr/>
          </p:nvGrpSpPr>
          <p:grpSpPr>
            <a:xfrm>
              <a:off x="4156494" y="3089047"/>
              <a:ext cx="79065" cy="529161"/>
              <a:chOff x="4957165" y="2896623"/>
              <a:chExt cx="79065" cy="777724"/>
            </a:xfrm>
          </p:grpSpPr>
          <p:cxnSp>
            <p:nvCxnSpPr>
              <p:cNvPr id="116" name="Connecteur droit 115"/>
              <p:cNvCxnSpPr/>
              <p:nvPr/>
            </p:nvCxnSpPr>
            <p:spPr bwMode="auto">
              <a:xfrm>
                <a:off x="4995627" y="2899674"/>
                <a:ext cx="0" cy="767579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0099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17" name="Line 142"/>
              <p:cNvSpPr>
                <a:spLocks noChangeShapeType="1"/>
              </p:cNvSpPr>
              <p:nvPr/>
            </p:nvSpPr>
            <p:spPr bwMode="auto">
              <a:xfrm>
                <a:off x="4957165" y="2896623"/>
                <a:ext cx="79065" cy="0"/>
              </a:xfrm>
              <a:prstGeom prst="line">
                <a:avLst/>
              </a:prstGeom>
              <a:noFill/>
              <a:ln w="12700">
                <a:solidFill>
                  <a:srgbClr val="009900"/>
                </a:solidFill>
                <a:round/>
                <a:headEnd/>
                <a:tailEnd/>
              </a:ln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400" i="1">
                  <a:solidFill>
                    <a:srgbClr val="FFFFFF"/>
                  </a:solidFill>
                  <a:latin typeface="Calibri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118" name="Line 142"/>
              <p:cNvSpPr>
                <a:spLocks noChangeShapeType="1"/>
              </p:cNvSpPr>
              <p:nvPr/>
            </p:nvSpPr>
            <p:spPr bwMode="auto">
              <a:xfrm>
                <a:off x="4957165" y="3674347"/>
                <a:ext cx="79065" cy="0"/>
              </a:xfrm>
              <a:prstGeom prst="line">
                <a:avLst/>
              </a:prstGeom>
              <a:noFill/>
              <a:ln w="12700">
                <a:solidFill>
                  <a:srgbClr val="009900"/>
                </a:solidFill>
                <a:round/>
                <a:headEnd/>
                <a:tailEnd/>
              </a:ln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400" i="1">
                  <a:solidFill>
                    <a:srgbClr val="FFFFFF"/>
                  </a:solidFill>
                  <a:latin typeface="Calibri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</p:grpSp>
        <p:sp>
          <p:nvSpPr>
            <p:cNvPr id="119" name="Rectangle 118"/>
            <p:cNvSpPr/>
            <p:nvPr/>
          </p:nvSpPr>
          <p:spPr bwMode="auto">
            <a:xfrm>
              <a:off x="3334774" y="2880993"/>
              <a:ext cx="90173" cy="90173"/>
            </a:xfrm>
            <a:prstGeom prst="rect">
              <a:avLst/>
            </a:prstGeom>
            <a:solidFill>
              <a:srgbClr val="0099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800">
                <a:solidFill>
                  <a:srgbClr val="FFFFFF"/>
                </a:solidFill>
                <a:latin typeface="Calibri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grpSp>
          <p:nvGrpSpPr>
            <p:cNvPr id="29" name="Groupe 119"/>
            <p:cNvGrpSpPr/>
            <p:nvPr/>
          </p:nvGrpSpPr>
          <p:grpSpPr>
            <a:xfrm>
              <a:off x="3336560" y="2639919"/>
              <a:ext cx="79065" cy="581415"/>
              <a:chOff x="4957165" y="2896623"/>
              <a:chExt cx="79065" cy="777724"/>
            </a:xfrm>
          </p:grpSpPr>
          <p:cxnSp>
            <p:nvCxnSpPr>
              <p:cNvPr id="121" name="Connecteur droit 120"/>
              <p:cNvCxnSpPr/>
              <p:nvPr/>
            </p:nvCxnSpPr>
            <p:spPr bwMode="auto">
              <a:xfrm>
                <a:off x="4995627" y="2899674"/>
                <a:ext cx="0" cy="767579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0099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22" name="Line 142"/>
              <p:cNvSpPr>
                <a:spLocks noChangeShapeType="1"/>
              </p:cNvSpPr>
              <p:nvPr/>
            </p:nvSpPr>
            <p:spPr bwMode="auto">
              <a:xfrm>
                <a:off x="4957165" y="2896623"/>
                <a:ext cx="79065" cy="0"/>
              </a:xfrm>
              <a:prstGeom prst="line">
                <a:avLst/>
              </a:prstGeom>
              <a:noFill/>
              <a:ln w="12700">
                <a:solidFill>
                  <a:srgbClr val="009900"/>
                </a:solidFill>
                <a:round/>
                <a:headEnd/>
                <a:tailEnd/>
              </a:ln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400" i="1">
                  <a:solidFill>
                    <a:srgbClr val="FFFFFF"/>
                  </a:solidFill>
                  <a:latin typeface="Calibri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123" name="Line 142"/>
              <p:cNvSpPr>
                <a:spLocks noChangeShapeType="1"/>
              </p:cNvSpPr>
              <p:nvPr/>
            </p:nvSpPr>
            <p:spPr bwMode="auto">
              <a:xfrm>
                <a:off x="4957165" y="3674347"/>
                <a:ext cx="79065" cy="0"/>
              </a:xfrm>
              <a:prstGeom prst="line">
                <a:avLst/>
              </a:prstGeom>
              <a:noFill/>
              <a:ln w="12700">
                <a:solidFill>
                  <a:srgbClr val="009900"/>
                </a:solidFill>
                <a:round/>
                <a:headEnd/>
                <a:tailEnd/>
              </a:ln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400" i="1">
                  <a:solidFill>
                    <a:srgbClr val="FFFFFF"/>
                  </a:solidFill>
                  <a:latin typeface="Calibri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</p:grpSp>
        <p:sp>
          <p:nvSpPr>
            <p:cNvPr id="124" name="Rectangle 123"/>
            <p:cNvSpPr/>
            <p:nvPr/>
          </p:nvSpPr>
          <p:spPr bwMode="auto">
            <a:xfrm>
              <a:off x="2520361" y="2879593"/>
              <a:ext cx="90173" cy="90173"/>
            </a:xfrm>
            <a:prstGeom prst="rect">
              <a:avLst/>
            </a:prstGeom>
            <a:solidFill>
              <a:srgbClr val="0099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800">
                <a:solidFill>
                  <a:srgbClr val="FFFFFF"/>
                </a:solidFill>
                <a:latin typeface="Calibri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grpSp>
          <p:nvGrpSpPr>
            <p:cNvPr id="31" name="Groupe 124"/>
            <p:cNvGrpSpPr/>
            <p:nvPr/>
          </p:nvGrpSpPr>
          <p:grpSpPr>
            <a:xfrm>
              <a:off x="2522147" y="2638519"/>
              <a:ext cx="79065" cy="581415"/>
              <a:chOff x="4957165" y="2896623"/>
              <a:chExt cx="79065" cy="777724"/>
            </a:xfrm>
          </p:grpSpPr>
          <p:cxnSp>
            <p:nvCxnSpPr>
              <p:cNvPr id="126" name="Connecteur droit 125"/>
              <p:cNvCxnSpPr/>
              <p:nvPr/>
            </p:nvCxnSpPr>
            <p:spPr bwMode="auto">
              <a:xfrm>
                <a:off x="4995627" y="2899674"/>
                <a:ext cx="0" cy="767579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0099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27" name="Line 142"/>
              <p:cNvSpPr>
                <a:spLocks noChangeShapeType="1"/>
              </p:cNvSpPr>
              <p:nvPr/>
            </p:nvSpPr>
            <p:spPr bwMode="auto">
              <a:xfrm>
                <a:off x="4957165" y="2896623"/>
                <a:ext cx="79065" cy="0"/>
              </a:xfrm>
              <a:prstGeom prst="line">
                <a:avLst/>
              </a:prstGeom>
              <a:noFill/>
              <a:ln w="12700">
                <a:solidFill>
                  <a:srgbClr val="009900"/>
                </a:solidFill>
                <a:round/>
                <a:headEnd/>
                <a:tailEnd/>
              </a:ln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400" i="1">
                  <a:solidFill>
                    <a:srgbClr val="FFFFFF"/>
                  </a:solidFill>
                  <a:latin typeface="Calibri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128" name="Line 142"/>
              <p:cNvSpPr>
                <a:spLocks noChangeShapeType="1"/>
              </p:cNvSpPr>
              <p:nvPr/>
            </p:nvSpPr>
            <p:spPr bwMode="auto">
              <a:xfrm>
                <a:off x="4957165" y="3674347"/>
                <a:ext cx="79065" cy="0"/>
              </a:xfrm>
              <a:prstGeom prst="line">
                <a:avLst/>
              </a:prstGeom>
              <a:noFill/>
              <a:ln w="12700">
                <a:solidFill>
                  <a:srgbClr val="009900"/>
                </a:solidFill>
                <a:round/>
                <a:headEnd/>
                <a:tailEnd/>
              </a:ln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400" i="1">
                  <a:solidFill>
                    <a:srgbClr val="FFFFFF"/>
                  </a:solidFill>
                  <a:latin typeface="Calibri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</p:grpSp>
        <p:sp>
          <p:nvSpPr>
            <p:cNvPr id="129" name="Rectangle 128"/>
            <p:cNvSpPr/>
            <p:nvPr/>
          </p:nvSpPr>
          <p:spPr bwMode="auto">
            <a:xfrm>
              <a:off x="1975196" y="3124458"/>
              <a:ext cx="90173" cy="90173"/>
            </a:xfrm>
            <a:prstGeom prst="rect">
              <a:avLst/>
            </a:prstGeom>
            <a:solidFill>
              <a:srgbClr val="0099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800">
                <a:solidFill>
                  <a:srgbClr val="FFFFFF"/>
                </a:solidFill>
                <a:latin typeface="Calibri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grpSp>
          <p:nvGrpSpPr>
            <p:cNvPr id="32" name="Groupe 129"/>
            <p:cNvGrpSpPr/>
            <p:nvPr/>
          </p:nvGrpSpPr>
          <p:grpSpPr>
            <a:xfrm>
              <a:off x="1976982" y="2926080"/>
              <a:ext cx="79065" cy="482127"/>
              <a:chOff x="4957165" y="2896623"/>
              <a:chExt cx="79065" cy="777724"/>
            </a:xfrm>
          </p:grpSpPr>
          <p:cxnSp>
            <p:nvCxnSpPr>
              <p:cNvPr id="131" name="Connecteur droit 130"/>
              <p:cNvCxnSpPr/>
              <p:nvPr/>
            </p:nvCxnSpPr>
            <p:spPr bwMode="auto">
              <a:xfrm>
                <a:off x="4995627" y="2899674"/>
                <a:ext cx="0" cy="767579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rgbClr val="0099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32" name="Line 142"/>
              <p:cNvSpPr>
                <a:spLocks noChangeShapeType="1"/>
              </p:cNvSpPr>
              <p:nvPr/>
            </p:nvSpPr>
            <p:spPr bwMode="auto">
              <a:xfrm>
                <a:off x="4957165" y="2896623"/>
                <a:ext cx="79065" cy="0"/>
              </a:xfrm>
              <a:prstGeom prst="line">
                <a:avLst/>
              </a:prstGeom>
              <a:noFill/>
              <a:ln w="12700">
                <a:solidFill>
                  <a:srgbClr val="009900"/>
                </a:solidFill>
                <a:round/>
                <a:headEnd/>
                <a:tailEnd/>
              </a:ln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400" i="1">
                  <a:solidFill>
                    <a:srgbClr val="FFFFFF"/>
                  </a:solidFill>
                  <a:latin typeface="Calibri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133" name="Line 142"/>
              <p:cNvSpPr>
                <a:spLocks noChangeShapeType="1"/>
              </p:cNvSpPr>
              <p:nvPr/>
            </p:nvSpPr>
            <p:spPr bwMode="auto">
              <a:xfrm>
                <a:off x="4957165" y="3674347"/>
                <a:ext cx="79065" cy="0"/>
              </a:xfrm>
              <a:prstGeom prst="line">
                <a:avLst/>
              </a:prstGeom>
              <a:noFill/>
              <a:ln w="12700">
                <a:solidFill>
                  <a:srgbClr val="009900"/>
                </a:solidFill>
                <a:round/>
                <a:headEnd/>
                <a:tailEnd/>
              </a:ln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400" i="1">
                  <a:solidFill>
                    <a:srgbClr val="FFFFFF"/>
                  </a:solidFill>
                  <a:latin typeface="Calibri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</p:grpSp>
        <p:sp>
          <p:nvSpPr>
            <p:cNvPr id="134" name="ZoneTexte 133"/>
            <p:cNvSpPr txBox="1"/>
            <p:nvPr/>
          </p:nvSpPr>
          <p:spPr>
            <a:xfrm>
              <a:off x="1733059" y="4757126"/>
              <a:ext cx="913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>
              <a:defPPr>
                <a:defRPr lang="fr-FR"/>
              </a:defPPr>
              <a:lvl1pPr defTabSz="914400" fontAlgn="base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000066"/>
                  </a:solidFill>
                  <a:ea typeface="Arial" pitchFamily="-1" charset="0"/>
                  <a:cs typeface="Arial" pitchFamily="-1" charset="0"/>
                </a:defRPr>
              </a:lvl1pPr>
            </a:lstStyle>
            <a:p>
              <a:r>
                <a:rPr lang="fr-FR" dirty="0" smtClean="0">
                  <a:latin typeface="Calibri"/>
                </a:rPr>
                <a:t>0</a:t>
              </a:r>
              <a:endParaRPr lang="fr-FR" dirty="0">
                <a:latin typeface="Calibri"/>
              </a:endParaRPr>
            </a:p>
          </p:txBody>
        </p:sp>
        <p:sp>
          <p:nvSpPr>
            <p:cNvPr id="135" name="ZoneTexte 134"/>
            <p:cNvSpPr txBox="1"/>
            <p:nvPr/>
          </p:nvSpPr>
          <p:spPr>
            <a:xfrm>
              <a:off x="2002464" y="4757126"/>
              <a:ext cx="913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>
              <a:defPPr>
                <a:defRPr lang="fr-FR"/>
              </a:defPPr>
              <a:lvl1pPr defTabSz="914400" fontAlgn="base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000066"/>
                  </a:solidFill>
                  <a:ea typeface="Arial" pitchFamily="-1" charset="0"/>
                  <a:cs typeface="Arial" pitchFamily="-1" charset="0"/>
                </a:defRPr>
              </a:lvl1pPr>
            </a:lstStyle>
            <a:p>
              <a:pPr algn="ctr"/>
              <a:r>
                <a:rPr lang="fr-FR" dirty="0" smtClean="0">
                  <a:latin typeface="Calibri"/>
                </a:rPr>
                <a:t>4</a:t>
              </a:r>
              <a:endParaRPr lang="fr-FR" dirty="0">
                <a:latin typeface="Calibri"/>
              </a:endParaRPr>
            </a:p>
          </p:txBody>
        </p:sp>
        <p:sp>
          <p:nvSpPr>
            <p:cNvPr id="136" name="ZoneTexte 135"/>
            <p:cNvSpPr txBox="1"/>
            <p:nvPr/>
          </p:nvSpPr>
          <p:spPr>
            <a:xfrm>
              <a:off x="2508897" y="4757126"/>
              <a:ext cx="18274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>
              <a:defPPr>
                <a:defRPr lang="fr-FR"/>
              </a:defPPr>
              <a:lvl1pPr defTabSz="914400" fontAlgn="base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000066"/>
                  </a:solidFill>
                  <a:ea typeface="Arial" pitchFamily="-1" charset="0"/>
                  <a:cs typeface="Arial" pitchFamily="-1" charset="0"/>
                </a:defRPr>
              </a:lvl1pPr>
            </a:lstStyle>
            <a:p>
              <a:pPr algn="ctr"/>
              <a:r>
                <a:rPr lang="fr-FR" dirty="0" smtClean="0">
                  <a:latin typeface="Calibri"/>
                </a:rPr>
                <a:t>12</a:t>
              </a:r>
              <a:endParaRPr lang="fr-FR" dirty="0">
                <a:latin typeface="Calibri"/>
              </a:endParaRPr>
            </a:p>
          </p:txBody>
        </p:sp>
        <p:sp>
          <p:nvSpPr>
            <p:cNvPr id="137" name="ZoneTexte 136"/>
            <p:cNvSpPr txBox="1"/>
            <p:nvPr/>
          </p:nvSpPr>
          <p:spPr>
            <a:xfrm>
              <a:off x="3326047" y="4757126"/>
              <a:ext cx="18274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>
              <a:defPPr>
                <a:defRPr lang="fr-FR"/>
              </a:defPPr>
              <a:lvl1pPr defTabSz="914400" fontAlgn="base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000066"/>
                  </a:solidFill>
                  <a:ea typeface="Arial" pitchFamily="-1" charset="0"/>
                  <a:cs typeface="Arial" pitchFamily="-1" charset="0"/>
                </a:defRPr>
              </a:lvl1pPr>
            </a:lstStyle>
            <a:p>
              <a:pPr algn="ctr"/>
              <a:r>
                <a:rPr lang="fr-FR" dirty="0" smtClean="0">
                  <a:latin typeface="Calibri"/>
                </a:rPr>
                <a:t>24</a:t>
              </a:r>
              <a:endParaRPr lang="fr-FR" dirty="0">
                <a:latin typeface="Calibri"/>
              </a:endParaRPr>
            </a:p>
          </p:txBody>
        </p:sp>
        <p:sp>
          <p:nvSpPr>
            <p:cNvPr id="138" name="ZoneTexte 137"/>
            <p:cNvSpPr txBox="1"/>
            <p:nvPr/>
          </p:nvSpPr>
          <p:spPr>
            <a:xfrm>
              <a:off x="4143349" y="4757126"/>
              <a:ext cx="18274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>
              <a:defPPr>
                <a:defRPr lang="fr-FR"/>
              </a:defPPr>
              <a:lvl1pPr defTabSz="914400" fontAlgn="base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000066"/>
                  </a:solidFill>
                  <a:ea typeface="Arial" pitchFamily="-1" charset="0"/>
                  <a:cs typeface="Arial" pitchFamily="-1" charset="0"/>
                </a:defRPr>
              </a:lvl1pPr>
            </a:lstStyle>
            <a:p>
              <a:pPr algn="ctr"/>
              <a:r>
                <a:rPr lang="fr-FR" dirty="0" smtClean="0">
                  <a:latin typeface="Calibri"/>
                </a:rPr>
                <a:t>36</a:t>
              </a:r>
              <a:endParaRPr lang="fr-FR" dirty="0">
                <a:latin typeface="Calibri"/>
              </a:endParaRPr>
            </a:p>
          </p:txBody>
        </p:sp>
        <p:sp>
          <p:nvSpPr>
            <p:cNvPr id="139" name="ZoneTexte 138"/>
            <p:cNvSpPr txBox="1"/>
            <p:nvPr/>
          </p:nvSpPr>
          <p:spPr>
            <a:xfrm>
              <a:off x="4950062" y="4757126"/>
              <a:ext cx="18274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>
              <a:defPPr>
                <a:defRPr lang="fr-FR"/>
              </a:defPPr>
              <a:lvl1pPr defTabSz="914400" fontAlgn="base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000066"/>
                  </a:solidFill>
                  <a:ea typeface="Arial" pitchFamily="-1" charset="0"/>
                  <a:cs typeface="Arial" pitchFamily="-1" charset="0"/>
                </a:defRPr>
              </a:lvl1pPr>
            </a:lstStyle>
            <a:p>
              <a:pPr algn="ctr"/>
              <a:r>
                <a:rPr lang="fr-FR" dirty="0" smtClean="0">
                  <a:latin typeface="Calibri"/>
                </a:rPr>
                <a:t>48</a:t>
              </a:r>
              <a:endParaRPr lang="fr-FR" dirty="0">
                <a:latin typeface="Calibri"/>
              </a:endParaRPr>
            </a:p>
          </p:txBody>
        </p:sp>
        <p:sp>
          <p:nvSpPr>
            <p:cNvPr id="140" name="ZoneTexte 139"/>
            <p:cNvSpPr txBox="1"/>
            <p:nvPr/>
          </p:nvSpPr>
          <p:spPr>
            <a:xfrm>
              <a:off x="5518261" y="4763183"/>
              <a:ext cx="1206435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>
              <a:defPPr>
                <a:defRPr lang="fr-FR"/>
              </a:defPPr>
              <a:lvl1pPr defTabSz="914400" fontAlgn="base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000066"/>
                  </a:solidFill>
                  <a:ea typeface="Arial" pitchFamily="-1" charset="0"/>
                  <a:cs typeface="Arial" pitchFamily="-1" charset="0"/>
                </a:defRPr>
              </a:lvl1pPr>
            </a:lstStyle>
            <a:p>
              <a:pPr algn="ctr"/>
              <a:r>
                <a:rPr lang="fr-FR" dirty="0" smtClean="0">
                  <a:latin typeface="Calibri"/>
                </a:rPr>
                <a:t>Différence entre </a:t>
              </a:r>
            </a:p>
            <a:p>
              <a:pPr algn="ctr"/>
              <a:r>
                <a:rPr lang="fr-FR" dirty="0" smtClean="0">
                  <a:latin typeface="Calibri"/>
                </a:rPr>
                <a:t>les 2 bras à S48</a:t>
              </a:r>
              <a:endParaRPr lang="fr-FR" dirty="0">
                <a:latin typeface="Calibri"/>
              </a:endParaRPr>
            </a:p>
          </p:txBody>
        </p:sp>
        <p:sp>
          <p:nvSpPr>
            <p:cNvPr id="141" name="ZoneTexte 140"/>
            <p:cNvSpPr txBox="1"/>
            <p:nvPr/>
          </p:nvSpPr>
          <p:spPr>
            <a:xfrm>
              <a:off x="3914123" y="4972570"/>
              <a:ext cx="641201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>
              <a:defPPr>
                <a:defRPr lang="fr-FR"/>
              </a:defPPr>
              <a:lvl1pPr defTabSz="914400" fontAlgn="base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000066"/>
                  </a:solidFill>
                  <a:ea typeface="Arial" pitchFamily="-1" charset="0"/>
                  <a:cs typeface="Arial" pitchFamily="-1" charset="0"/>
                </a:defRPr>
              </a:lvl1pPr>
            </a:lstStyle>
            <a:p>
              <a:pPr algn="ctr"/>
              <a:r>
                <a:rPr lang="fr-FR" dirty="0" smtClean="0">
                  <a:latin typeface="Calibri"/>
                </a:rPr>
                <a:t>Semaine</a:t>
              </a:r>
              <a:endParaRPr lang="fr-FR" dirty="0">
                <a:latin typeface="Calibri"/>
              </a:endParaRPr>
            </a:p>
          </p:txBody>
        </p:sp>
        <p:sp>
          <p:nvSpPr>
            <p:cNvPr id="142" name="ZoneTexte 141"/>
            <p:cNvSpPr txBox="1"/>
            <p:nvPr/>
          </p:nvSpPr>
          <p:spPr>
            <a:xfrm rot="16200000">
              <a:off x="5999986" y="3811546"/>
              <a:ext cx="119699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>
              <a:defPPr>
                <a:defRPr lang="fr-FR"/>
              </a:defPPr>
              <a:lvl1pPr defTabSz="914400" fontAlgn="base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000066"/>
                  </a:solidFill>
                  <a:ea typeface="Arial" pitchFamily="-1" charset="0"/>
                  <a:cs typeface="Arial" pitchFamily="-1" charset="0"/>
                </a:defRPr>
              </a:lvl1pPr>
            </a:lstStyle>
            <a:p>
              <a:pPr algn="r"/>
              <a:r>
                <a:rPr lang="fr-FR" sz="1300" dirty="0" smtClean="0">
                  <a:latin typeface="Calibri"/>
                </a:rPr>
                <a:t>ABC/3TC EFV QD </a:t>
              </a:r>
              <a:br>
                <a:rPr lang="fr-FR" sz="1300" dirty="0" smtClean="0">
                  <a:latin typeface="Calibri"/>
                </a:rPr>
              </a:br>
              <a:r>
                <a:rPr lang="fr-FR" sz="1300" dirty="0" smtClean="0">
                  <a:latin typeface="Calibri"/>
                </a:rPr>
                <a:t>Mieux</a:t>
              </a:r>
              <a:endParaRPr lang="fr-FR" sz="1300" dirty="0">
                <a:latin typeface="Calibri"/>
              </a:endParaRPr>
            </a:p>
          </p:txBody>
        </p:sp>
        <p:sp>
          <p:nvSpPr>
            <p:cNvPr id="143" name="ZoneTexte 142"/>
            <p:cNvSpPr txBox="1"/>
            <p:nvPr/>
          </p:nvSpPr>
          <p:spPr>
            <a:xfrm rot="16200000">
              <a:off x="6034226" y="2507558"/>
              <a:ext cx="112851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>
              <a:defPPr>
                <a:defRPr lang="fr-FR"/>
              </a:defPPr>
              <a:lvl1pPr defTabSz="914400" fontAlgn="base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000066"/>
                  </a:solidFill>
                  <a:ea typeface="Arial" pitchFamily="-1" charset="0"/>
                  <a:cs typeface="Arial" pitchFamily="-1" charset="0"/>
                </a:defRPr>
              </a:lvl1pPr>
            </a:lstStyle>
            <a:p>
              <a:r>
                <a:rPr lang="fr-FR" sz="1300" dirty="0" smtClean="0">
                  <a:latin typeface="Calibri"/>
                </a:rPr>
                <a:t>TDF/FTC EFV QD </a:t>
              </a:r>
              <a:br>
                <a:rPr lang="fr-FR" sz="1300" dirty="0" smtClean="0">
                  <a:latin typeface="Calibri"/>
                </a:rPr>
              </a:br>
              <a:r>
                <a:rPr lang="fr-FR" sz="1300" dirty="0" smtClean="0">
                  <a:latin typeface="Calibri"/>
                </a:rPr>
                <a:t>Mieux</a:t>
              </a:r>
              <a:endParaRPr lang="fr-FR" sz="1300" dirty="0">
                <a:latin typeface="Calibri"/>
              </a:endParaRPr>
            </a:p>
          </p:txBody>
        </p:sp>
        <p:sp>
          <p:nvSpPr>
            <p:cNvPr id="144" name="Text Box 148"/>
            <p:cNvSpPr txBox="1">
              <a:spLocks noChangeArrowheads="1"/>
            </p:cNvSpPr>
            <p:nvPr/>
          </p:nvSpPr>
          <p:spPr bwMode="auto">
            <a:xfrm rot="16200000">
              <a:off x="6592639" y="3076795"/>
              <a:ext cx="1681069" cy="5847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600" b="1" smtClean="0">
                  <a:solidFill>
                    <a:srgbClr val="000066"/>
                  </a:solidFill>
                  <a:latin typeface="Calibri"/>
                  <a:ea typeface="ＭＳ Ｐゴシック" pitchFamily="-1" charset="-128"/>
                  <a:cs typeface="ＭＳ Ｐゴシック" pitchFamily="-1" charset="-128"/>
                </a:rPr>
                <a:t>Différence</a:t>
              </a:r>
              <a:br>
                <a:rPr lang="fr-FR" sz="1600" b="1" smtClean="0">
                  <a:solidFill>
                    <a:srgbClr val="000066"/>
                  </a:solidFill>
                  <a:latin typeface="Calibri"/>
                  <a:ea typeface="ＭＳ Ｐゴシック" pitchFamily="-1" charset="-128"/>
                  <a:cs typeface="ＭＳ Ｐゴシック" pitchFamily="-1" charset="-128"/>
                </a:rPr>
              </a:br>
              <a:r>
                <a:rPr lang="fr-FR" sz="1600" b="1" smtClean="0">
                  <a:solidFill>
                    <a:srgbClr val="000066"/>
                  </a:solidFill>
                  <a:latin typeface="Calibri"/>
                  <a:ea typeface="ＭＳ Ｐゴシック" pitchFamily="-1" charset="-128"/>
                  <a:cs typeface="ＭＳ Ｐゴシック" pitchFamily="-1" charset="-128"/>
                </a:rPr>
                <a:t>(ml/min/1,73 m²)</a:t>
              </a:r>
              <a:endParaRPr lang="fr-FR" sz="1600" b="1">
                <a:solidFill>
                  <a:srgbClr val="000066"/>
                </a:solidFill>
                <a:latin typeface="Calibri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145" name="ZoneTexte 144"/>
            <p:cNvSpPr txBox="1"/>
            <p:nvPr/>
          </p:nvSpPr>
          <p:spPr>
            <a:xfrm>
              <a:off x="1620897" y="5507212"/>
              <a:ext cx="274114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t">
              <a:prstTxWarp prst="textNoShape">
                <a:avLst/>
              </a:prstTxWarp>
              <a:spAutoFit/>
            </a:bodyPr>
            <a:lstStyle>
              <a:defPPr>
                <a:defRPr lang="fr-FR"/>
              </a:defPPr>
              <a:lvl1pPr defTabSz="914400" fontAlgn="base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000066"/>
                  </a:solidFill>
                  <a:ea typeface="Arial" pitchFamily="-1" charset="0"/>
                  <a:cs typeface="Arial" pitchFamily="-1" charset="0"/>
                </a:defRPr>
              </a:lvl1pPr>
            </a:lstStyle>
            <a:p>
              <a:r>
                <a:rPr lang="fr-FR" dirty="0" smtClean="0">
                  <a:latin typeface="Calibri"/>
                </a:rPr>
                <a:t>192</a:t>
              </a:r>
            </a:p>
            <a:p>
              <a:r>
                <a:rPr lang="fr-FR" dirty="0" smtClean="0">
                  <a:latin typeface="Calibri"/>
                </a:rPr>
                <a:t>193</a:t>
              </a:r>
              <a:endParaRPr lang="fr-FR" dirty="0">
                <a:latin typeface="Calibri"/>
              </a:endParaRPr>
            </a:p>
          </p:txBody>
        </p:sp>
        <p:sp>
          <p:nvSpPr>
            <p:cNvPr id="146" name="ZoneTexte 145"/>
            <p:cNvSpPr txBox="1"/>
            <p:nvPr/>
          </p:nvSpPr>
          <p:spPr>
            <a:xfrm>
              <a:off x="1966004" y="5507212"/>
              <a:ext cx="274114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t">
              <a:prstTxWarp prst="textNoShape">
                <a:avLst/>
              </a:prstTxWarp>
              <a:spAutoFit/>
            </a:bodyPr>
            <a:lstStyle>
              <a:defPPr>
                <a:defRPr lang="fr-FR"/>
              </a:defPPr>
              <a:lvl1pPr defTabSz="914400" fontAlgn="base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000066"/>
                  </a:solidFill>
                  <a:ea typeface="Arial" pitchFamily="-1" charset="0"/>
                  <a:cs typeface="Arial" pitchFamily="-1" charset="0"/>
                </a:defRPr>
              </a:lvl1pPr>
            </a:lstStyle>
            <a:p>
              <a:pPr algn="ctr"/>
              <a:r>
                <a:rPr lang="fr-FR" dirty="0" smtClean="0">
                  <a:latin typeface="Calibri"/>
                </a:rPr>
                <a:t>172</a:t>
              </a:r>
            </a:p>
            <a:p>
              <a:pPr algn="ctr"/>
              <a:r>
                <a:rPr lang="fr-FR" dirty="0" smtClean="0">
                  <a:latin typeface="Calibri"/>
                </a:rPr>
                <a:t>181</a:t>
              </a:r>
              <a:endParaRPr lang="fr-FR" dirty="0">
                <a:latin typeface="Calibri"/>
              </a:endParaRPr>
            </a:p>
          </p:txBody>
        </p:sp>
        <p:sp>
          <p:nvSpPr>
            <p:cNvPr id="147" name="ZoneTexte 146"/>
            <p:cNvSpPr txBox="1"/>
            <p:nvPr/>
          </p:nvSpPr>
          <p:spPr>
            <a:xfrm>
              <a:off x="2478843" y="5507212"/>
              <a:ext cx="274114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t">
              <a:prstTxWarp prst="textNoShape">
                <a:avLst/>
              </a:prstTxWarp>
              <a:spAutoFit/>
            </a:bodyPr>
            <a:lstStyle>
              <a:defPPr>
                <a:defRPr lang="fr-FR"/>
              </a:defPPr>
              <a:lvl1pPr defTabSz="914400" fontAlgn="base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000066"/>
                  </a:solidFill>
                  <a:ea typeface="Arial" pitchFamily="-1" charset="0"/>
                  <a:cs typeface="Arial" pitchFamily="-1" charset="0"/>
                </a:defRPr>
              </a:lvl1pPr>
            </a:lstStyle>
            <a:p>
              <a:pPr algn="ctr"/>
              <a:r>
                <a:rPr lang="fr-FR" dirty="0" smtClean="0">
                  <a:latin typeface="Calibri"/>
                </a:rPr>
                <a:t>158</a:t>
              </a:r>
            </a:p>
            <a:p>
              <a:pPr algn="ctr"/>
              <a:r>
                <a:rPr lang="fr-FR" dirty="0" smtClean="0">
                  <a:latin typeface="Calibri"/>
                </a:rPr>
                <a:t>176</a:t>
              </a:r>
              <a:endParaRPr lang="fr-FR" dirty="0">
                <a:latin typeface="Calibri"/>
              </a:endParaRPr>
            </a:p>
          </p:txBody>
        </p:sp>
        <p:sp>
          <p:nvSpPr>
            <p:cNvPr id="148" name="ZoneTexte 147"/>
            <p:cNvSpPr txBox="1"/>
            <p:nvPr/>
          </p:nvSpPr>
          <p:spPr>
            <a:xfrm>
              <a:off x="3295993" y="5507212"/>
              <a:ext cx="274114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t">
              <a:prstTxWarp prst="textNoShape">
                <a:avLst/>
              </a:prstTxWarp>
              <a:spAutoFit/>
            </a:bodyPr>
            <a:lstStyle>
              <a:defPPr>
                <a:defRPr lang="fr-FR"/>
              </a:defPPr>
              <a:lvl1pPr defTabSz="914400" fontAlgn="base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000066"/>
                  </a:solidFill>
                  <a:ea typeface="Arial" pitchFamily="-1" charset="0"/>
                  <a:cs typeface="Arial" pitchFamily="-1" charset="0"/>
                </a:defRPr>
              </a:lvl1pPr>
            </a:lstStyle>
            <a:p>
              <a:pPr algn="ctr"/>
              <a:r>
                <a:rPr lang="fr-FR" dirty="0" smtClean="0">
                  <a:latin typeface="Calibri"/>
                </a:rPr>
                <a:t>155</a:t>
              </a:r>
            </a:p>
            <a:p>
              <a:pPr algn="ctr"/>
              <a:r>
                <a:rPr lang="fr-FR" dirty="0" smtClean="0">
                  <a:latin typeface="Calibri"/>
                </a:rPr>
                <a:t>173</a:t>
              </a:r>
              <a:endParaRPr lang="fr-FR" dirty="0">
                <a:latin typeface="Calibri"/>
              </a:endParaRPr>
            </a:p>
          </p:txBody>
        </p:sp>
        <p:sp>
          <p:nvSpPr>
            <p:cNvPr id="149" name="ZoneTexte 148"/>
            <p:cNvSpPr txBox="1"/>
            <p:nvPr/>
          </p:nvSpPr>
          <p:spPr>
            <a:xfrm>
              <a:off x="4113295" y="5507212"/>
              <a:ext cx="274114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t">
              <a:prstTxWarp prst="textNoShape">
                <a:avLst/>
              </a:prstTxWarp>
              <a:spAutoFit/>
            </a:bodyPr>
            <a:lstStyle>
              <a:defPPr>
                <a:defRPr lang="fr-FR"/>
              </a:defPPr>
              <a:lvl1pPr defTabSz="914400" fontAlgn="base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000066"/>
                  </a:solidFill>
                  <a:ea typeface="Arial" pitchFamily="-1" charset="0"/>
                  <a:cs typeface="Arial" pitchFamily="-1" charset="0"/>
                </a:defRPr>
              </a:lvl1pPr>
            </a:lstStyle>
            <a:p>
              <a:pPr algn="ctr"/>
              <a:r>
                <a:rPr lang="fr-FR" dirty="0" smtClean="0">
                  <a:latin typeface="Calibri"/>
                </a:rPr>
                <a:t>144</a:t>
              </a:r>
            </a:p>
            <a:p>
              <a:pPr algn="ctr"/>
              <a:r>
                <a:rPr lang="fr-FR" dirty="0" smtClean="0">
                  <a:latin typeface="Calibri"/>
                </a:rPr>
                <a:t>167</a:t>
              </a:r>
              <a:endParaRPr lang="fr-FR" dirty="0">
                <a:latin typeface="Calibri"/>
              </a:endParaRPr>
            </a:p>
          </p:txBody>
        </p:sp>
        <p:sp>
          <p:nvSpPr>
            <p:cNvPr id="150" name="ZoneTexte 149"/>
            <p:cNvSpPr txBox="1"/>
            <p:nvPr/>
          </p:nvSpPr>
          <p:spPr>
            <a:xfrm>
              <a:off x="4920008" y="5507212"/>
              <a:ext cx="274114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t">
              <a:prstTxWarp prst="textNoShape">
                <a:avLst/>
              </a:prstTxWarp>
              <a:spAutoFit/>
            </a:bodyPr>
            <a:lstStyle>
              <a:defPPr>
                <a:defRPr lang="fr-FR"/>
              </a:defPPr>
              <a:lvl1pPr defTabSz="914400" fontAlgn="base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000066"/>
                  </a:solidFill>
                  <a:ea typeface="Arial" pitchFamily="-1" charset="0"/>
                  <a:cs typeface="Arial" pitchFamily="-1" charset="0"/>
                </a:defRPr>
              </a:lvl1pPr>
            </a:lstStyle>
            <a:p>
              <a:pPr algn="ctr"/>
              <a:r>
                <a:rPr lang="fr-FR" dirty="0" smtClean="0">
                  <a:latin typeface="Calibri"/>
                </a:rPr>
                <a:t>135</a:t>
              </a:r>
            </a:p>
            <a:p>
              <a:pPr algn="ctr"/>
              <a:r>
                <a:rPr lang="fr-FR" dirty="0" smtClean="0">
                  <a:latin typeface="Calibri"/>
                </a:rPr>
                <a:t>159</a:t>
              </a:r>
              <a:endParaRPr lang="fr-FR" dirty="0">
                <a:latin typeface="Calibri"/>
              </a:endParaRPr>
            </a:p>
          </p:txBody>
        </p:sp>
        <p:sp>
          <p:nvSpPr>
            <p:cNvPr id="151" name="ZoneTexte 150"/>
            <p:cNvSpPr txBox="1"/>
            <p:nvPr/>
          </p:nvSpPr>
          <p:spPr>
            <a:xfrm>
              <a:off x="85163" y="5292272"/>
              <a:ext cx="111569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t">
              <a:prstTxWarp prst="textNoShape">
                <a:avLst/>
              </a:prstTxWarp>
              <a:spAutoFit/>
            </a:bodyPr>
            <a:lstStyle>
              <a:defPPr>
                <a:defRPr lang="fr-FR"/>
              </a:defPPr>
              <a:lvl1pPr defTabSz="914400" fontAlgn="base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000066"/>
                  </a:solidFill>
                  <a:ea typeface="Arial" pitchFamily="-1" charset="0"/>
                  <a:cs typeface="Arial" pitchFamily="-1" charset="0"/>
                </a:defRPr>
              </a:lvl1pPr>
            </a:lstStyle>
            <a:p>
              <a:r>
                <a:rPr lang="fr-FR" dirty="0" smtClean="0">
                  <a:latin typeface="Calibri"/>
                </a:rPr>
                <a:t>N patients</a:t>
              </a:r>
            </a:p>
            <a:p>
              <a:r>
                <a:rPr lang="fr-FR" dirty="0" smtClean="0">
                  <a:latin typeface="Calibri"/>
                </a:rPr>
                <a:t>ABC/3TC + EFV</a:t>
              </a:r>
            </a:p>
            <a:p>
              <a:r>
                <a:rPr lang="fr-FR" dirty="0" smtClean="0">
                  <a:latin typeface="Calibri"/>
                </a:rPr>
                <a:t>TDF/FTC + EFV </a:t>
              </a:r>
              <a:endParaRPr lang="fr-FR" dirty="0">
                <a:latin typeface="Calibri"/>
              </a:endParaRPr>
            </a:p>
          </p:txBody>
        </p:sp>
      </p:grpSp>
      <p:sp>
        <p:nvSpPr>
          <p:cNvPr id="153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Etude ASSERT 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ABC/3TC + EFV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TDF/FTC + EFV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Etude ASSERT 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ABC/3TC + EFV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TDF/FTC + EFV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800" y="1219200"/>
            <a:ext cx="9024938" cy="2779923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fr-FR" b="1" dirty="0" smtClean="0">
                <a:latin typeface="+mj-lt"/>
              </a:rPr>
              <a:t>Critères secondaires rénaux</a:t>
            </a:r>
          </a:p>
          <a:p>
            <a:pPr lvl="1">
              <a:spcBef>
                <a:spcPts val="0"/>
              </a:spcBef>
            </a:pPr>
            <a:r>
              <a:rPr lang="fr-FR" sz="1800" dirty="0" smtClean="0"/>
              <a:t>Pas de différence entre les bras pour la proportion avec baisse significative du </a:t>
            </a:r>
            <a:r>
              <a:rPr lang="fr-FR" sz="1800" dirty="0" err="1" smtClean="0"/>
              <a:t>DFGe</a:t>
            </a:r>
            <a:r>
              <a:rPr lang="fr-FR" sz="1800" dirty="0" smtClean="0"/>
              <a:t> ou avec insuffisance rénale</a:t>
            </a:r>
            <a:br>
              <a:rPr lang="fr-FR" sz="1800" dirty="0" smtClean="0"/>
            </a:br>
            <a:endParaRPr lang="fr-FR" sz="1800" dirty="0" smtClean="0"/>
          </a:p>
          <a:p>
            <a:pPr lvl="1">
              <a:spcBef>
                <a:spcPts val="0"/>
              </a:spcBef>
            </a:pPr>
            <a:r>
              <a:rPr lang="fr-FR" sz="1800" dirty="0" smtClean="0"/>
              <a:t>Modification entre l’inclusion et S48 des paramètres urinaires </a:t>
            </a:r>
          </a:p>
          <a:p>
            <a:pPr lvl="2">
              <a:spcBef>
                <a:spcPts val="0"/>
              </a:spcBef>
            </a:pPr>
            <a:r>
              <a:rPr lang="fr-FR" dirty="0" err="1" smtClean="0"/>
              <a:t>Retinol</a:t>
            </a:r>
            <a:r>
              <a:rPr lang="fr-FR" dirty="0" smtClean="0"/>
              <a:t>-</a:t>
            </a:r>
            <a:r>
              <a:rPr lang="fr-FR" dirty="0" err="1" smtClean="0"/>
              <a:t>binding</a:t>
            </a:r>
            <a:r>
              <a:rPr lang="fr-FR" dirty="0" smtClean="0"/>
              <a:t> protéine/créatinine : TDF/FTC = + 50 % vs ABC/3TC = 0 %</a:t>
            </a:r>
            <a:br>
              <a:rPr lang="fr-FR" dirty="0" smtClean="0"/>
            </a:br>
            <a:r>
              <a:rPr lang="fr-FR" dirty="0" smtClean="0"/>
              <a:t>(p &lt; 0,0001)</a:t>
            </a:r>
          </a:p>
          <a:p>
            <a:pPr lvl="2">
              <a:spcBef>
                <a:spcPts val="0"/>
              </a:spcBef>
            </a:pPr>
            <a:r>
              <a:rPr lang="fr-FR" dirty="0" smtClean="0"/>
              <a:t> </a:t>
            </a:r>
            <a:r>
              <a:rPr lang="fr-FR" dirty="0" smtClean="0">
                <a:latin typeface="Symbol"/>
              </a:rPr>
              <a:t>b</a:t>
            </a:r>
            <a:r>
              <a:rPr lang="fr-FR" dirty="0" smtClean="0"/>
              <a:t>2-</a:t>
            </a:r>
            <a:r>
              <a:rPr lang="fr-FR" dirty="0" err="1" smtClean="0"/>
              <a:t>microglobuline</a:t>
            </a:r>
            <a:r>
              <a:rPr lang="fr-FR" dirty="0" smtClean="0"/>
              <a:t>/créatinine : TDF/FTC = + 24 % vs ABC/3TC = - 47 % </a:t>
            </a:r>
            <a:br>
              <a:rPr lang="fr-FR" dirty="0" smtClean="0"/>
            </a:br>
            <a:r>
              <a:rPr lang="fr-FR" dirty="0" smtClean="0"/>
              <a:t>(p &lt; 0,0001)</a:t>
            </a:r>
          </a:p>
          <a:p>
            <a:pPr>
              <a:spcBef>
                <a:spcPts val="0"/>
              </a:spcBef>
            </a:pPr>
            <a:r>
              <a:rPr lang="fr-FR" b="1" dirty="0" smtClean="0">
                <a:latin typeface="+mj-lt"/>
              </a:rPr>
              <a:t>Modification de la densité minérale osseuse (DXA) à S48</a:t>
            </a:r>
          </a:p>
          <a:p>
            <a:pPr lvl="1">
              <a:spcBef>
                <a:spcPts val="0"/>
              </a:spcBef>
            </a:pPr>
            <a:endParaRPr lang="fr-FR" dirty="0"/>
          </a:p>
        </p:txBody>
      </p:sp>
      <p:graphicFrame>
        <p:nvGraphicFramePr>
          <p:cNvPr id="4" name="Group 7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62967325"/>
              </p:ext>
            </p:extLst>
          </p:nvPr>
        </p:nvGraphicFramePr>
        <p:xfrm>
          <a:off x="395287" y="4071444"/>
          <a:ext cx="8353427" cy="1193928"/>
        </p:xfrm>
        <a:graphic>
          <a:graphicData uri="http://schemas.openxmlformats.org/drawingml/2006/table">
            <a:tbl>
              <a:tblPr/>
              <a:tblGrid>
                <a:gridCol w="3712887"/>
                <a:gridCol w="1700696"/>
                <a:gridCol w="1634434"/>
                <a:gridCol w="1305410"/>
              </a:tblGrid>
              <a:tr h="3370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ABC/3TC + EFV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TDF/FTC + EFV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</a:t>
                      </a:r>
                      <a:endParaRPr kumimoji="0" lang="fr-FR" sz="18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31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Modification moyenne hanche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- 1,9 %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- 3,6 %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&lt; 0,001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31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Modification moyenne vertèbre lombaire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- 1,6 %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- 2,4 %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0,036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31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Perte DMO </a:t>
                      </a:r>
                      <a:r>
                        <a:rPr kumimoji="0" lang="fr-FR" sz="1400" b="1" i="0" u="sng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&gt;</a:t>
                      </a: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6 % hanche / vertèbre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3 % / 5 %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13 % / 10 %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0" y="5454664"/>
            <a:ext cx="907573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</a:pPr>
            <a:r>
              <a:rPr lang="fr-FR" sz="2000" b="1" kern="0" dirty="0" err="1" smtClean="0">
                <a:solidFill>
                  <a:srgbClr val="CC3300"/>
                </a:solidFill>
                <a:latin typeface="Calibri"/>
                <a:ea typeface="ＭＳ Ｐゴシック" pitchFamily="-109" charset="-128"/>
                <a:cs typeface="ＭＳ Ｐゴシック" pitchFamily="-109" charset="-128"/>
              </a:rPr>
              <a:t>Biomarqueurs</a:t>
            </a:r>
            <a:r>
              <a:rPr lang="fr-FR" sz="2000" b="1" kern="0" dirty="0" smtClean="0">
                <a:solidFill>
                  <a:srgbClr val="CC3300"/>
                </a:solidFill>
                <a:latin typeface="Calibri"/>
                <a:ea typeface="ＭＳ Ｐゴシック" pitchFamily="-109" charset="-128"/>
                <a:cs typeface="ＭＳ Ｐゴシック" pitchFamily="-109" charset="-128"/>
              </a:rPr>
              <a:t> osseux : </a:t>
            </a:r>
            <a:r>
              <a:rPr lang="fr-FR" kern="0" dirty="0" smtClean="0">
                <a:solidFill>
                  <a:srgbClr val="000066"/>
                </a:solidFill>
                <a:ea typeface="ＭＳ Ｐゴシック" pitchFamily="-109" charset="-128"/>
                <a:cs typeface="ＭＳ Ｐゴシック" pitchFamily="-109" charset="-128"/>
              </a:rPr>
              <a:t>augmentation dans les 2 groupes au cours des 24 premières semaines (significativement plus importante avec TDF/FTC), puis stabilisation ou diminution</a:t>
            </a:r>
            <a:endParaRPr lang="fr-FR" sz="2000" kern="0" dirty="0" smtClean="0">
              <a:solidFill>
                <a:srgbClr val="000066"/>
              </a:solidFill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1058208" y="6581001"/>
            <a:ext cx="808579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i="1" dirty="0" smtClean="0">
                <a:solidFill>
                  <a:srgbClr val="CC0000"/>
                </a:solidFill>
              </a:rPr>
              <a:t>Post FA. JAIDS 2010;55:149-57 ; </a:t>
            </a:r>
            <a:r>
              <a:rPr lang="fr-FR" sz="1200" i="1" dirty="0" err="1" smtClean="0">
                <a:solidFill>
                  <a:srgbClr val="CC0000"/>
                </a:solidFill>
              </a:rPr>
              <a:t>Moyle</a:t>
            </a:r>
            <a:r>
              <a:rPr lang="fr-FR" sz="1200" i="1" dirty="0" smtClean="0">
                <a:solidFill>
                  <a:srgbClr val="CC0000"/>
                </a:solidFill>
              </a:rPr>
              <a:t> GJ, Antiviral </a:t>
            </a:r>
            <a:r>
              <a:rPr lang="fr-FR" sz="1200" i="1" dirty="0" err="1" smtClean="0">
                <a:solidFill>
                  <a:srgbClr val="CC0000"/>
                </a:solidFill>
              </a:rPr>
              <a:t>Therapy</a:t>
            </a:r>
            <a:r>
              <a:rPr lang="fr-FR" sz="1200" i="1" dirty="0" smtClean="0">
                <a:solidFill>
                  <a:srgbClr val="CC0000"/>
                </a:solidFill>
              </a:rPr>
              <a:t> 2013;18:905-13 ; </a:t>
            </a:r>
            <a:r>
              <a:rPr lang="fr-FR" sz="1200" i="1" dirty="0" err="1" smtClean="0">
                <a:solidFill>
                  <a:srgbClr val="CC0000"/>
                </a:solidFill>
              </a:rPr>
              <a:t>Stellbrink</a:t>
            </a:r>
            <a:r>
              <a:rPr lang="fr-FR" sz="1200" i="1" dirty="0" smtClean="0">
                <a:solidFill>
                  <a:srgbClr val="CC0000"/>
                </a:solidFill>
              </a:rPr>
              <a:t> HJ. CID 2010;51:963-72</a:t>
            </a:r>
          </a:p>
        </p:txBody>
      </p:sp>
      <p:grpSp>
        <p:nvGrpSpPr>
          <p:cNvPr id="2" name="Grouper 41"/>
          <p:cNvGrpSpPr/>
          <p:nvPr/>
        </p:nvGrpSpPr>
        <p:grpSpPr>
          <a:xfrm>
            <a:off x="1" y="6570663"/>
            <a:ext cx="784978" cy="288111"/>
            <a:chOff x="0" y="6570663"/>
            <a:chExt cx="1393200" cy="288111"/>
          </a:xfrm>
        </p:grpSpPr>
        <p:sp>
          <p:nvSpPr>
            <p:cNvPr id="11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2" name="ZoneTexte 23"/>
            <p:cNvSpPr txBox="1">
              <a:spLocks noChangeArrowheads="1"/>
            </p:cNvSpPr>
            <p:nvPr/>
          </p:nvSpPr>
          <p:spPr bwMode="auto">
            <a:xfrm>
              <a:off x="58766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ASSERT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611" name="Text Box 2"/>
          <p:cNvSpPr txBox="1">
            <a:spLocks noChangeArrowheads="1"/>
          </p:cNvSpPr>
          <p:nvPr/>
        </p:nvSpPr>
        <p:spPr bwMode="auto">
          <a:xfrm>
            <a:off x="3370457" y="1128713"/>
            <a:ext cx="239039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2800" b="1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Efficacité à S48</a:t>
            </a:r>
            <a:endParaRPr lang="fr-FR" sz="2800" b="1">
              <a:solidFill>
                <a:srgbClr val="CC330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53" name="Text Box 179"/>
          <p:cNvSpPr txBox="1">
            <a:spLocks noChangeArrowheads="1"/>
          </p:cNvSpPr>
          <p:nvPr/>
        </p:nvSpPr>
        <p:spPr bwMode="auto">
          <a:xfrm>
            <a:off x="3200400" y="5839852"/>
            <a:ext cx="5867400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fr-F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Augmentation médiane CD4/mm</a:t>
            </a:r>
            <a:r>
              <a:rPr lang="fr-FR" sz="1700" baseline="300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3</a:t>
            </a:r>
            <a:r>
              <a:rPr lang="fr-F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 à S48 : </a:t>
            </a:r>
            <a:br>
              <a:rPr lang="fr-F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</a:br>
            <a:r>
              <a:rPr lang="fr-F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+ 150 dans les 2 groupes</a:t>
            </a:r>
            <a:endParaRPr lang="fr-FR" sz="1700" dirty="0">
              <a:solidFill>
                <a:srgbClr val="000066"/>
              </a:solidFill>
              <a:ea typeface="Arial" pitchFamily="-1" charset="0"/>
              <a:cs typeface="Arial" pitchFamily="-1" charset="0"/>
            </a:endParaRPr>
          </a:p>
        </p:txBody>
      </p:sp>
      <p:sp>
        <p:nvSpPr>
          <p:cNvPr id="61" name="Text Box 134"/>
          <p:cNvSpPr txBox="1">
            <a:spLocks noChangeArrowheads="1"/>
          </p:cNvSpPr>
          <p:nvPr/>
        </p:nvSpPr>
        <p:spPr bwMode="auto">
          <a:xfrm>
            <a:off x="507795" y="1755987"/>
            <a:ext cx="2232149" cy="34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algn="ctr" defTabSz="914400" fontAlgn="base">
              <a:lnSpc>
                <a:spcPct val="80000"/>
              </a:lnSpc>
              <a:spcBef>
                <a:spcPct val="5000"/>
              </a:spcBef>
              <a:spcAft>
                <a:spcPct val="0"/>
              </a:spcAft>
            </a:pPr>
            <a:r>
              <a:rPr lang="en-GB" sz="2000" b="1" dirty="0" smtClean="0">
                <a:solidFill>
                  <a:srgbClr val="333399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ARN VIH &lt; </a:t>
            </a:r>
            <a:r>
              <a:rPr lang="en-GB" sz="2000" b="1" dirty="0">
                <a:solidFill>
                  <a:srgbClr val="333399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50 </a:t>
            </a:r>
            <a:r>
              <a:rPr lang="en-GB" sz="2000" b="1" dirty="0" err="1">
                <a:solidFill>
                  <a:srgbClr val="333399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c</a:t>
            </a:r>
            <a:r>
              <a:rPr lang="en-GB" sz="2000" b="1" dirty="0">
                <a:solidFill>
                  <a:srgbClr val="333399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/</a:t>
            </a:r>
            <a:r>
              <a:rPr lang="en-GB" sz="2000" b="1" dirty="0" smtClean="0">
                <a:solidFill>
                  <a:srgbClr val="333399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ml </a:t>
            </a:r>
            <a:endParaRPr lang="en-GB" sz="2000" b="1" dirty="0">
              <a:solidFill>
                <a:srgbClr val="333399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grpSp>
        <p:nvGrpSpPr>
          <p:cNvPr id="37" name="Groupe 36"/>
          <p:cNvGrpSpPr/>
          <p:nvPr/>
        </p:nvGrpSpPr>
        <p:grpSpPr>
          <a:xfrm>
            <a:off x="209636" y="2106613"/>
            <a:ext cx="4293054" cy="4069355"/>
            <a:chOff x="209636" y="2106613"/>
            <a:chExt cx="4293054" cy="4069355"/>
          </a:xfrm>
        </p:grpSpPr>
        <p:sp>
          <p:nvSpPr>
            <p:cNvPr id="238615" name="Rectangle 133"/>
            <p:cNvSpPr>
              <a:spLocks noChangeArrowheads="1"/>
            </p:cNvSpPr>
            <p:nvPr/>
          </p:nvSpPr>
          <p:spPr bwMode="auto">
            <a:xfrm>
              <a:off x="922103" y="3635829"/>
              <a:ext cx="793627" cy="1712460"/>
            </a:xfrm>
            <a:prstGeom prst="rect">
              <a:avLst/>
            </a:prstGeom>
            <a:solidFill>
              <a:srgbClr val="00990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16" name="Rectangle 135"/>
            <p:cNvSpPr>
              <a:spLocks noChangeArrowheads="1"/>
            </p:cNvSpPr>
            <p:nvPr/>
          </p:nvSpPr>
          <p:spPr bwMode="auto">
            <a:xfrm>
              <a:off x="309023" y="4559529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25</a:t>
              </a:r>
              <a:endParaRPr lang="fr-F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7" name="Rectangle 136"/>
            <p:cNvSpPr>
              <a:spLocks noChangeArrowheads="1"/>
            </p:cNvSpPr>
            <p:nvPr/>
          </p:nvSpPr>
          <p:spPr bwMode="auto">
            <a:xfrm>
              <a:off x="309023" y="3867379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50</a:t>
              </a:r>
              <a:endParaRPr lang="fr-F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8" name="Rectangle 137"/>
            <p:cNvSpPr>
              <a:spLocks noChangeArrowheads="1"/>
            </p:cNvSpPr>
            <p:nvPr/>
          </p:nvSpPr>
          <p:spPr bwMode="auto">
            <a:xfrm>
              <a:off x="209636" y="2486254"/>
              <a:ext cx="29815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100</a:t>
              </a:r>
              <a:endParaRPr lang="fr-F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9" name="Rectangle 138"/>
            <p:cNvSpPr>
              <a:spLocks noChangeArrowheads="1"/>
            </p:cNvSpPr>
            <p:nvPr/>
          </p:nvSpPr>
          <p:spPr bwMode="auto">
            <a:xfrm>
              <a:off x="309023" y="3176816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75</a:t>
              </a:r>
              <a:endParaRPr lang="fr-F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0" name="Line 139"/>
            <p:cNvSpPr>
              <a:spLocks noChangeShapeType="1"/>
            </p:cNvSpPr>
            <p:nvPr/>
          </p:nvSpPr>
          <p:spPr bwMode="auto">
            <a:xfrm>
              <a:off x="562490" y="4667250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1" name="Line 140"/>
            <p:cNvSpPr>
              <a:spLocks noChangeShapeType="1"/>
            </p:cNvSpPr>
            <p:nvPr/>
          </p:nvSpPr>
          <p:spPr bwMode="auto">
            <a:xfrm>
              <a:off x="562490" y="3976688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2" name="Line 141"/>
            <p:cNvSpPr>
              <a:spLocks noChangeShapeType="1"/>
            </p:cNvSpPr>
            <p:nvPr/>
          </p:nvSpPr>
          <p:spPr bwMode="auto">
            <a:xfrm>
              <a:off x="562490" y="2592388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3" name="Line 142"/>
            <p:cNvSpPr>
              <a:spLocks noChangeShapeType="1"/>
            </p:cNvSpPr>
            <p:nvPr/>
          </p:nvSpPr>
          <p:spPr bwMode="auto">
            <a:xfrm>
              <a:off x="562490" y="3282950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4" name="Line 143"/>
            <p:cNvSpPr>
              <a:spLocks noChangeShapeType="1"/>
            </p:cNvSpPr>
            <p:nvPr/>
          </p:nvSpPr>
          <p:spPr bwMode="auto">
            <a:xfrm>
              <a:off x="680295" y="2582863"/>
              <a:ext cx="2066" cy="2860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5" name="Rectangle 144"/>
            <p:cNvSpPr>
              <a:spLocks noChangeArrowheads="1"/>
            </p:cNvSpPr>
            <p:nvPr/>
          </p:nvSpPr>
          <p:spPr bwMode="auto">
            <a:xfrm>
              <a:off x="1070251" y="3223290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B200"/>
                  </a:solidFill>
                  <a:ea typeface="Arial" pitchFamily="-1" charset="0"/>
                  <a:cs typeface="Arial" pitchFamily="-1" charset="0"/>
                </a:rPr>
                <a:t>59,4</a:t>
              </a:r>
              <a:endParaRPr lang="fr-FR" sz="1400" b="1">
                <a:solidFill>
                  <a:srgbClr val="00B200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6" name="Rectangle 145"/>
            <p:cNvSpPr>
              <a:spLocks noChangeArrowheads="1"/>
            </p:cNvSpPr>
            <p:nvPr/>
          </p:nvSpPr>
          <p:spPr bwMode="auto">
            <a:xfrm>
              <a:off x="1856398" y="2978516"/>
              <a:ext cx="53251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660066"/>
                  </a:solidFill>
                  <a:ea typeface="Arial" pitchFamily="-1" charset="0"/>
                  <a:cs typeface="Arial" pitchFamily="-1" charset="0"/>
                </a:rPr>
                <a:t>71,0</a:t>
              </a:r>
              <a:endParaRPr lang="fr-FR" sz="1400" b="1">
                <a:solidFill>
                  <a:srgbClr val="66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8" name="Rectangle 151"/>
            <p:cNvSpPr>
              <a:spLocks noChangeArrowheads="1"/>
            </p:cNvSpPr>
            <p:nvPr/>
          </p:nvSpPr>
          <p:spPr bwMode="auto">
            <a:xfrm>
              <a:off x="1707463" y="3396343"/>
              <a:ext cx="793627" cy="1951945"/>
            </a:xfrm>
            <a:prstGeom prst="rect">
              <a:avLst/>
            </a:prstGeom>
            <a:solidFill>
              <a:srgbClr val="660066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9" name="ZoneTexte 86"/>
            <p:cNvSpPr txBox="1">
              <a:spLocks noChangeArrowheads="1"/>
            </p:cNvSpPr>
            <p:nvPr/>
          </p:nvSpPr>
          <p:spPr bwMode="auto">
            <a:xfrm>
              <a:off x="380900" y="5668137"/>
              <a:ext cx="2655022" cy="5078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50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Différence ajustée</a:t>
              </a:r>
              <a:endParaRPr lang="fr-FR" sz="1500" smtClean="0">
                <a:solidFill>
                  <a:srgbClr val="000066"/>
                </a:solidFill>
                <a:ea typeface="Arial" pitchFamily="-1" charset="0"/>
                <a:cs typeface="Arial" pitchFamily="-1" charset="0"/>
                <a:sym typeface="Symbol" pitchFamily="-1" charset="2"/>
              </a:endParaRP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5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IC 95 % </a:t>
              </a:r>
              <a:r>
                <a:rPr lang="fr-FR" sz="150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= 11,6 % (2,2 ; 21,1)</a:t>
              </a:r>
              <a:endParaRPr lang="fr-FR" sz="15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6" name="Line 146"/>
            <p:cNvSpPr>
              <a:spLocks noChangeShapeType="1"/>
            </p:cNvSpPr>
            <p:nvPr/>
          </p:nvSpPr>
          <p:spPr bwMode="auto">
            <a:xfrm>
              <a:off x="562490" y="5359400"/>
              <a:ext cx="2177454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42" name="Rectangle 40"/>
            <p:cNvSpPr>
              <a:spLocks noChangeArrowheads="1"/>
            </p:cNvSpPr>
            <p:nvPr/>
          </p:nvSpPr>
          <p:spPr bwMode="auto">
            <a:xfrm>
              <a:off x="1064644" y="5368925"/>
              <a:ext cx="128753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fr-FR" sz="16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ITT, TLOVR</a:t>
              </a:r>
              <a:endParaRPr lang="fr-FR" sz="16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grpSp>
          <p:nvGrpSpPr>
            <p:cNvPr id="2" name="Groupe 54"/>
            <p:cNvGrpSpPr/>
            <p:nvPr/>
          </p:nvGrpSpPr>
          <p:grpSpPr>
            <a:xfrm>
              <a:off x="2501090" y="2117879"/>
              <a:ext cx="2001600" cy="629682"/>
              <a:chOff x="2439988" y="1995488"/>
              <a:chExt cx="2001600" cy="629682"/>
            </a:xfrm>
          </p:grpSpPr>
          <p:sp>
            <p:nvSpPr>
              <p:cNvPr id="56" name="AutoShape 165"/>
              <p:cNvSpPr>
                <a:spLocks noChangeArrowheads="1"/>
              </p:cNvSpPr>
              <p:nvPr/>
            </p:nvSpPr>
            <p:spPr bwMode="auto">
              <a:xfrm>
                <a:off x="2439988" y="2017713"/>
                <a:ext cx="2001600" cy="592137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8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57" name="Rectangle 3"/>
              <p:cNvSpPr>
                <a:spLocks noChangeArrowheads="1"/>
              </p:cNvSpPr>
              <p:nvPr/>
            </p:nvSpPr>
            <p:spPr bwMode="auto">
              <a:xfrm>
                <a:off x="2549525" y="2116138"/>
                <a:ext cx="177800" cy="144462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4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58" name="Rectangle 4"/>
              <p:cNvSpPr>
                <a:spLocks noChangeArrowheads="1"/>
              </p:cNvSpPr>
              <p:nvPr/>
            </p:nvSpPr>
            <p:spPr bwMode="auto">
              <a:xfrm>
                <a:off x="2549525" y="2381250"/>
                <a:ext cx="177800" cy="144463"/>
              </a:xfrm>
              <a:prstGeom prst="rect">
                <a:avLst/>
              </a:prstGeom>
              <a:solidFill>
                <a:srgbClr val="66006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4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59" name="ZoneTexte 84"/>
              <p:cNvSpPr txBox="1">
                <a:spLocks noChangeArrowheads="1"/>
              </p:cNvSpPr>
              <p:nvPr/>
            </p:nvSpPr>
            <p:spPr bwMode="auto">
              <a:xfrm>
                <a:off x="2706688" y="1995488"/>
                <a:ext cx="1608133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fr-FR" b="1" smtClean="0">
                    <a:solidFill>
                      <a:srgbClr val="333399"/>
                    </a:solidFill>
                    <a:latin typeface="Calibri" pitchFamily="-1" charset="0"/>
                    <a:ea typeface="ＭＳ Ｐゴシック" pitchFamily="-1" charset="-128"/>
                    <a:cs typeface="ＭＳ Ｐゴシック" pitchFamily="-1" charset="-128"/>
                  </a:rPr>
                  <a:t>ABC/3TC + EFV</a:t>
                </a:r>
                <a:endParaRPr lang="fr-FR" b="1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60" name="ZoneTexte 85"/>
              <p:cNvSpPr txBox="1">
                <a:spLocks noChangeArrowheads="1"/>
              </p:cNvSpPr>
              <p:nvPr/>
            </p:nvSpPr>
            <p:spPr bwMode="auto">
              <a:xfrm>
                <a:off x="2706688" y="2255838"/>
                <a:ext cx="1556836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fr-FR" b="1" smtClean="0">
                    <a:solidFill>
                      <a:srgbClr val="333399"/>
                    </a:solidFill>
                    <a:latin typeface="Calibri" pitchFamily="-1" charset="0"/>
                    <a:ea typeface="ＭＳ Ｐゴシック" pitchFamily="-1" charset="-128"/>
                    <a:cs typeface="ＭＳ Ｐゴシック" pitchFamily="-1" charset="-128"/>
                  </a:rPr>
                  <a:t>TDF/FTC + EFV</a:t>
                </a:r>
                <a:endParaRPr lang="fr-FR" b="1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</p:grpSp>
        <p:sp>
          <p:nvSpPr>
            <p:cNvPr id="69" name="Text Box 148"/>
            <p:cNvSpPr txBox="1">
              <a:spLocks noChangeArrowheads="1"/>
            </p:cNvSpPr>
            <p:nvPr/>
          </p:nvSpPr>
          <p:spPr bwMode="auto">
            <a:xfrm>
              <a:off x="255271" y="2106613"/>
              <a:ext cx="38985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%</a:t>
              </a: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43" name="Rectangle 135"/>
            <p:cNvSpPr>
              <a:spLocks noChangeArrowheads="1"/>
            </p:cNvSpPr>
            <p:nvPr/>
          </p:nvSpPr>
          <p:spPr bwMode="auto">
            <a:xfrm>
              <a:off x="408409" y="5227841"/>
              <a:ext cx="993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0</a:t>
              </a:r>
              <a:endParaRPr lang="fr-F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</p:grpSp>
      <p:sp>
        <p:nvSpPr>
          <p:cNvPr id="45" name="Text Box 179"/>
          <p:cNvSpPr txBox="1">
            <a:spLocks noChangeArrowheads="1"/>
          </p:cNvSpPr>
          <p:nvPr/>
        </p:nvSpPr>
        <p:spPr bwMode="auto">
          <a:xfrm>
            <a:off x="3124200" y="2842542"/>
            <a:ext cx="5867400" cy="275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5000"/>
              </a:spcBef>
              <a:spcAft>
                <a:spcPts val="600"/>
              </a:spcAft>
            </a:pPr>
            <a:r>
              <a:rPr lang="fr-F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Echec virologique défini au protocole (baisse ARN VIH </a:t>
            </a:r>
            <a:br>
              <a:rPr lang="fr-F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</a:br>
            <a:r>
              <a:rPr lang="fr-F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&lt; 1 log</a:t>
            </a:r>
            <a:r>
              <a:rPr lang="fr-FR" sz="1600" baseline="-250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10</a:t>
            </a:r>
            <a:r>
              <a:rPr lang="fr-F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 c/ml à S4, rebond ≥ 400 c/ml confirmé après obtention ARN VIH confirmé &lt; 400 c/ml à S24 ou ARN VIH confirmé </a:t>
            </a:r>
            <a:r>
              <a:rPr lang="fr-FR" sz="1600" u="sng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&gt;</a:t>
            </a:r>
            <a:r>
              <a:rPr lang="fr-F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 400 c/ml après S24) </a:t>
            </a:r>
          </a:p>
          <a:p>
            <a:pPr defTabSz="914400" fontAlgn="base">
              <a:spcBef>
                <a:spcPct val="5000"/>
              </a:spcBef>
              <a:spcAft>
                <a:spcPts val="600"/>
              </a:spcAft>
              <a:buClr>
                <a:srgbClr val="CC3300"/>
              </a:buClr>
              <a:buFont typeface="Arial"/>
              <a:buChar char="•"/>
            </a:pPr>
            <a:r>
              <a:rPr lang="fr-F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 6 sous ABC/3TC + EFV </a:t>
            </a:r>
          </a:p>
          <a:p>
            <a:pPr lvl="1" defTabSz="914400" fontAlgn="base">
              <a:spcBef>
                <a:spcPct val="5000"/>
              </a:spcBef>
              <a:spcAft>
                <a:spcPts val="600"/>
              </a:spcAft>
              <a:buClr>
                <a:srgbClr val="CC3300"/>
              </a:buClr>
              <a:buFont typeface="Verdana" pitchFamily="34" charset="0"/>
              <a:buChar char="–"/>
            </a:pPr>
            <a:r>
              <a:rPr lang="fr-F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 Emergence de résistance : 3/6</a:t>
            </a:r>
          </a:p>
          <a:p>
            <a:pPr lvl="2" defTabSz="914400" fontAlgn="base">
              <a:spcBef>
                <a:spcPct val="5000"/>
              </a:spcBef>
              <a:spcAft>
                <a:spcPts val="600"/>
              </a:spcAft>
              <a:buClr>
                <a:srgbClr val="CC3300"/>
              </a:buClr>
              <a:buFont typeface="Verdana" pitchFamily="34" charset="0"/>
              <a:buChar char="–"/>
            </a:pPr>
            <a:r>
              <a:rPr lang="fr-F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 2 patients avec mutation INNTI seule</a:t>
            </a:r>
          </a:p>
          <a:p>
            <a:pPr lvl="2" defTabSz="914400" fontAlgn="base">
              <a:spcBef>
                <a:spcPct val="5000"/>
              </a:spcBef>
              <a:spcAft>
                <a:spcPts val="600"/>
              </a:spcAft>
              <a:buClr>
                <a:srgbClr val="CC3300"/>
              </a:buClr>
              <a:buFont typeface="Verdana" pitchFamily="34" charset="0"/>
              <a:buChar char="–"/>
            </a:pPr>
            <a:r>
              <a:rPr lang="fr-F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1 patient avec mutation INNTI, et K65R + D67N</a:t>
            </a:r>
          </a:p>
          <a:p>
            <a:pPr defTabSz="914400" fontAlgn="base">
              <a:spcBef>
                <a:spcPct val="5000"/>
              </a:spcBef>
              <a:spcAft>
                <a:spcPts val="600"/>
              </a:spcAft>
              <a:buClr>
                <a:srgbClr val="CC3300"/>
              </a:buClr>
              <a:buFont typeface="Arial"/>
              <a:buChar char="•"/>
            </a:pPr>
            <a:r>
              <a:rPr lang="fr-F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 2 sous TDF/FTC + EFV = pas d’émergence de résistance</a:t>
            </a:r>
          </a:p>
        </p:txBody>
      </p:sp>
      <p:sp>
        <p:nvSpPr>
          <p:cNvPr id="33" name="ZoneTexte 32"/>
          <p:cNvSpPr txBox="1"/>
          <p:nvPr/>
        </p:nvSpPr>
        <p:spPr>
          <a:xfrm>
            <a:off x="6735167" y="6553200"/>
            <a:ext cx="24088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i="1" dirty="0" smtClean="0">
                <a:solidFill>
                  <a:srgbClr val="CC0000"/>
                </a:solidFill>
              </a:rPr>
              <a:t>Post FA. JAIDS 2010;55:149-57</a:t>
            </a:r>
            <a:endParaRPr lang="fr-FR" sz="1200" i="1" dirty="0">
              <a:solidFill>
                <a:srgbClr val="CC0000"/>
              </a:solidFill>
            </a:endParaRPr>
          </a:p>
        </p:txBody>
      </p:sp>
      <p:grpSp>
        <p:nvGrpSpPr>
          <p:cNvPr id="3" name="Grouper 41"/>
          <p:cNvGrpSpPr/>
          <p:nvPr/>
        </p:nvGrpSpPr>
        <p:grpSpPr>
          <a:xfrm>
            <a:off x="1" y="6570663"/>
            <a:ext cx="784978" cy="288111"/>
            <a:chOff x="0" y="6570663"/>
            <a:chExt cx="1393200" cy="288111"/>
          </a:xfrm>
        </p:grpSpPr>
        <p:sp>
          <p:nvSpPr>
            <p:cNvPr id="35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36" name="ZoneTexte 23"/>
            <p:cNvSpPr txBox="1">
              <a:spLocks noChangeArrowheads="1"/>
            </p:cNvSpPr>
            <p:nvPr/>
          </p:nvSpPr>
          <p:spPr bwMode="auto">
            <a:xfrm>
              <a:off x="58766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ASSERT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38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Etude ASSERT 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ABC/3TC + EFV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TDF/FTC + EFV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ce réservé du contenu 2"/>
          <p:cNvSpPr txBox="1">
            <a:spLocks/>
          </p:cNvSpPr>
          <p:nvPr/>
        </p:nvSpPr>
        <p:spPr bwMode="auto">
          <a:xfrm>
            <a:off x="39688" y="1201953"/>
            <a:ext cx="9024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 defTabSz="914400">
              <a:lnSpc>
                <a:spcPts val="2280"/>
              </a:lnSpc>
              <a:spcBef>
                <a:spcPts val="0"/>
              </a:spcBef>
            </a:pPr>
            <a:r>
              <a:rPr lang="fr-FR" sz="2800" b="1" kern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Tolérance à S48</a:t>
            </a:r>
            <a:endParaRPr lang="fr-FR" sz="1600" kern="0">
              <a:ea typeface="ＭＳ Ｐゴシック" pitchFamily="-1" charset="-128"/>
              <a:cs typeface="ＭＳ Ｐゴシック" pitchFamily="-1" charset="-128"/>
            </a:endParaRPr>
          </a:p>
        </p:txBody>
      </p:sp>
      <p:graphicFrame>
        <p:nvGraphicFramePr>
          <p:cNvPr id="5" name="Group 7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29012794"/>
              </p:ext>
            </p:extLst>
          </p:nvPr>
        </p:nvGraphicFramePr>
        <p:xfrm>
          <a:off x="395287" y="1700216"/>
          <a:ext cx="8353426" cy="4621173"/>
        </p:xfrm>
        <a:graphic>
          <a:graphicData uri="http://schemas.openxmlformats.org/drawingml/2006/table">
            <a:tbl>
              <a:tblPr/>
              <a:tblGrid>
                <a:gridCol w="329713"/>
                <a:gridCol w="4532800"/>
                <a:gridCol w="1752600"/>
                <a:gridCol w="1738313"/>
              </a:tblGrid>
              <a:tr h="64602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ABC/3TC + EFV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192</a:t>
                      </a: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TDF/FTC + EFV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197 </a:t>
                      </a: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66"/>
                    </a:solidFill>
                  </a:tcPr>
                </a:tc>
              </a:tr>
              <a:tr h="31414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Evénements indésirables liés au traitement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51 %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47 %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141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Grade 2-4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29 %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20 %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141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EI grade 2-4 les plus fréquents : vertiges, rêves anormaux, hypersensibilité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1414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Hypersensibilité médicamenteuse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12 (6 %)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 (&lt; 1 %)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141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Hypersensibilité suspectée à l’ABC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6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8717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9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465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Modification médiane des lipides </a:t>
                      </a:r>
                      <a:b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à jeun entre l’inclusion et S48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noProof="0"/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noProof="0"/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376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/>
                        <a:ea typeface="ＭＳ Ｐゴシック" pitchFamily="-109" charset="-128"/>
                        <a:cs typeface="Arial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/>
                          <a:ea typeface="ＭＳ Ｐゴシック" pitchFamily="-109" charset="-128"/>
                          <a:cs typeface="Arial"/>
                        </a:rPr>
                        <a:t>Cholestérol total, mg/dl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/>
                        <a:ea typeface="ＭＳ Ｐゴシック" pitchFamily="-109" charset="-128"/>
                        <a:cs typeface="Arial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  <a:latin typeface="Arial"/>
                          <a:cs typeface="Arial"/>
                        </a:rPr>
                        <a:t>1,36</a:t>
                      </a:r>
                      <a:endParaRPr lang="fr-FR" sz="1400" b="1" noProof="0">
                        <a:solidFill>
                          <a:srgbClr val="000066"/>
                        </a:solidFill>
                        <a:latin typeface="Arial"/>
                        <a:cs typeface="Arial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  <a:latin typeface="Arial"/>
                          <a:cs typeface="Arial"/>
                        </a:rPr>
                        <a:t>0,66</a:t>
                      </a:r>
                      <a:endParaRPr lang="fr-FR" sz="1400" b="1" noProof="0">
                        <a:solidFill>
                          <a:srgbClr val="000066"/>
                        </a:solidFill>
                        <a:latin typeface="Arial"/>
                        <a:cs typeface="Arial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376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/>
                        <a:ea typeface="ＭＳ Ｐゴシック" pitchFamily="-109" charset="-128"/>
                        <a:cs typeface="Arial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/>
                          <a:ea typeface="ＭＳ Ｐゴシック" pitchFamily="-109" charset="-128"/>
                          <a:cs typeface="Arial"/>
                        </a:rPr>
                        <a:t>Triglycérides, mg/dl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/>
                        <a:ea typeface="ＭＳ Ｐゴシック" pitchFamily="-109" charset="-128"/>
                        <a:cs typeface="Arial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  <a:latin typeface="Arial"/>
                          <a:cs typeface="Arial"/>
                        </a:rPr>
                        <a:t>0,23</a:t>
                      </a:r>
                      <a:endParaRPr lang="fr-FR" sz="1400" b="1" noProof="0">
                        <a:solidFill>
                          <a:srgbClr val="000066"/>
                        </a:solidFill>
                        <a:latin typeface="Arial"/>
                        <a:cs typeface="Arial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  <a:latin typeface="Arial"/>
                          <a:cs typeface="Arial"/>
                        </a:rPr>
                        <a:t>0,05</a:t>
                      </a:r>
                      <a:endParaRPr lang="fr-FR" sz="1400" b="1" noProof="0">
                        <a:solidFill>
                          <a:srgbClr val="000066"/>
                        </a:solidFill>
                        <a:latin typeface="Arial"/>
                        <a:cs typeface="Arial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376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/>
                        <a:ea typeface="ＭＳ Ｐゴシック" pitchFamily="-109" charset="-128"/>
                        <a:cs typeface="Arial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/>
                          <a:ea typeface="ＭＳ Ｐゴシック" pitchFamily="-109" charset="-128"/>
                          <a:cs typeface="Arial"/>
                        </a:rPr>
                        <a:t>LDL-cholestérol, mg/dl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/>
                        <a:ea typeface="ＭＳ Ｐゴシック" pitchFamily="-109" charset="-128"/>
                        <a:cs typeface="Arial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  <a:latin typeface="Arial"/>
                          <a:cs typeface="Arial"/>
                        </a:rPr>
                        <a:t>0,81</a:t>
                      </a:r>
                      <a:endParaRPr lang="fr-FR" sz="1400" b="1" noProof="0">
                        <a:solidFill>
                          <a:srgbClr val="000066"/>
                        </a:solidFill>
                        <a:latin typeface="Arial"/>
                        <a:cs typeface="Arial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  <a:latin typeface="Arial"/>
                          <a:cs typeface="Arial"/>
                        </a:rPr>
                        <a:t>0,39</a:t>
                      </a:r>
                      <a:endParaRPr lang="fr-FR" sz="1400" b="1" noProof="0">
                        <a:solidFill>
                          <a:srgbClr val="000066"/>
                        </a:solidFill>
                        <a:latin typeface="Arial"/>
                        <a:cs typeface="Arial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376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/>
                        <a:ea typeface="ＭＳ Ｐゴシック" pitchFamily="-109" charset="-128"/>
                        <a:cs typeface="Arial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/>
                          <a:ea typeface="ＭＳ Ｐゴシック" pitchFamily="-109" charset="-128"/>
                          <a:cs typeface="Arial"/>
                        </a:rPr>
                        <a:t>HDL-cholestérol, mg/dl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/>
                        <a:ea typeface="ＭＳ Ｐゴシック" pitchFamily="-109" charset="-128"/>
                        <a:cs typeface="Arial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  <a:latin typeface="Arial"/>
                          <a:cs typeface="Arial"/>
                        </a:rPr>
                        <a:t>0,38</a:t>
                      </a:r>
                      <a:endParaRPr lang="fr-FR" sz="1400" b="1" noProof="0">
                        <a:solidFill>
                          <a:srgbClr val="000066"/>
                        </a:solidFill>
                        <a:latin typeface="Arial"/>
                        <a:cs typeface="Arial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  <a:latin typeface="Arial"/>
                          <a:cs typeface="Arial"/>
                        </a:rPr>
                        <a:t>0,28</a:t>
                      </a:r>
                      <a:endParaRPr lang="fr-FR" sz="1400" b="1" noProof="0">
                        <a:solidFill>
                          <a:srgbClr val="000066"/>
                        </a:solidFill>
                        <a:latin typeface="Arial"/>
                        <a:cs typeface="Arial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376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/>
                        <a:ea typeface="ＭＳ Ｐゴシック" pitchFamily="-109" charset="-128"/>
                        <a:cs typeface="Arial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/>
                          <a:ea typeface="ＭＳ Ｐゴシック" pitchFamily="-109" charset="-128"/>
                          <a:cs typeface="Arial"/>
                        </a:rPr>
                        <a:t>Rapport cholestérol/HDL-cholestérol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/>
                        <a:ea typeface="ＭＳ Ｐゴシック" pitchFamily="-109" charset="-128"/>
                        <a:cs typeface="Arial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  <a:latin typeface="Arial"/>
                          <a:cs typeface="Arial"/>
                        </a:rPr>
                        <a:t>- 0,559</a:t>
                      </a:r>
                      <a:endParaRPr lang="fr-FR" sz="1400" b="1" noProof="0">
                        <a:solidFill>
                          <a:srgbClr val="000066"/>
                        </a:solidFill>
                        <a:latin typeface="Arial"/>
                        <a:cs typeface="Arial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  <a:latin typeface="Arial"/>
                          <a:cs typeface="Arial"/>
                        </a:rPr>
                        <a:t> - 0,934</a:t>
                      </a:r>
                      <a:endParaRPr lang="fr-FR" sz="1400" b="1" noProof="0" dirty="0">
                        <a:solidFill>
                          <a:srgbClr val="000066"/>
                        </a:solidFill>
                        <a:latin typeface="Arial"/>
                        <a:cs typeface="Arial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" name="ZoneTexte 7"/>
          <p:cNvSpPr txBox="1"/>
          <p:nvPr/>
        </p:nvSpPr>
        <p:spPr>
          <a:xfrm>
            <a:off x="6735167" y="6536377"/>
            <a:ext cx="24088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i="1" dirty="0" smtClean="0">
                <a:solidFill>
                  <a:srgbClr val="CC0000"/>
                </a:solidFill>
              </a:rPr>
              <a:t>Post FA. JAIDS 2010;55:149-57</a:t>
            </a:r>
            <a:endParaRPr lang="fr-FR" sz="1200" i="1" dirty="0">
              <a:solidFill>
                <a:srgbClr val="CC0000"/>
              </a:solidFill>
            </a:endParaRPr>
          </a:p>
        </p:txBody>
      </p:sp>
      <p:grpSp>
        <p:nvGrpSpPr>
          <p:cNvPr id="2" name="Grouper 41"/>
          <p:cNvGrpSpPr/>
          <p:nvPr/>
        </p:nvGrpSpPr>
        <p:grpSpPr>
          <a:xfrm>
            <a:off x="1" y="6570663"/>
            <a:ext cx="784978" cy="288111"/>
            <a:chOff x="0" y="6570663"/>
            <a:chExt cx="1393200" cy="288111"/>
          </a:xfrm>
        </p:grpSpPr>
        <p:sp>
          <p:nvSpPr>
            <p:cNvPr id="10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1" name="ZoneTexte 23"/>
            <p:cNvSpPr txBox="1">
              <a:spLocks noChangeArrowheads="1"/>
            </p:cNvSpPr>
            <p:nvPr/>
          </p:nvSpPr>
          <p:spPr bwMode="auto">
            <a:xfrm>
              <a:off x="58766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ASSERT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14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Etude ASSERT 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ABC/3TC + EFV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TDF/FTC + EFV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Etude ASSERT 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ABC/3TC + EFV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TDF/FTC + EFV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4740" name="Espace réservé du contenu 2"/>
          <p:cNvSpPr>
            <a:spLocks noGrp="1"/>
          </p:cNvSpPr>
          <p:nvPr>
            <p:ph idx="4294967295"/>
          </p:nvPr>
        </p:nvSpPr>
        <p:spPr>
          <a:xfrm>
            <a:off x="0" y="1066800"/>
            <a:ext cx="8890000" cy="549275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fr-FR" sz="2800" b="1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Conclusion</a:t>
            </a:r>
          </a:p>
          <a:p>
            <a:pPr lvl="1">
              <a:spcBef>
                <a:spcPts val="0"/>
              </a:spcBef>
            </a:pPr>
            <a:r>
              <a:rPr lang="fr-FR" sz="2000" dirty="0" smtClean="0">
                <a:ea typeface="ＭＳ Ｐゴシック" pitchFamily="-1" charset="-128"/>
              </a:rPr>
              <a:t>Pas de différence dans la modification du débit de filtration glomérulaire estimé entre ABC/3TC + EFV et TDF/FTC + EFV</a:t>
            </a:r>
          </a:p>
          <a:p>
            <a:pPr lvl="2">
              <a:spcBef>
                <a:spcPts val="0"/>
              </a:spcBef>
            </a:pPr>
            <a:r>
              <a:rPr lang="fr-FR" sz="1800" dirty="0" smtClean="0">
                <a:ea typeface="ＭＳ Ｐゴシック" pitchFamily="-1" charset="-128"/>
              </a:rPr>
              <a:t>Toutefois, augmentation des marqueurs urinaires de dysfonction tubulaire dans le bras TDF/FTC </a:t>
            </a:r>
          </a:p>
          <a:p>
            <a:pPr lvl="2">
              <a:spcBef>
                <a:spcPts val="0"/>
              </a:spcBef>
            </a:pPr>
            <a:r>
              <a:rPr lang="fr-FR" sz="1800" dirty="0" smtClean="0">
                <a:ea typeface="ＭＳ Ｐゴシック" pitchFamily="-1" charset="-128"/>
              </a:rPr>
              <a:t>Pas de différence dans les marqueurs de fonction glomérulaire rénale </a:t>
            </a:r>
            <a:br>
              <a:rPr lang="fr-FR" sz="1800" dirty="0" smtClean="0">
                <a:ea typeface="ＭＳ Ｐゴシック" pitchFamily="-1" charset="-128"/>
              </a:rPr>
            </a:br>
            <a:r>
              <a:rPr lang="fr-FR" sz="1800" dirty="0" smtClean="0">
                <a:ea typeface="ＭＳ Ｐゴシック" pitchFamily="-1" charset="-128"/>
              </a:rPr>
              <a:t>au cours des 96 semaines</a:t>
            </a:r>
            <a:endParaRPr lang="fr-FR" sz="2000" dirty="0" smtClean="0">
              <a:ea typeface="ＭＳ Ｐゴシック" pitchFamily="-1" charset="-128"/>
            </a:endParaRPr>
          </a:p>
          <a:p>
            <a:pPr lvl="1">
              <a:spcBef>
                <a:spcPts val="0"/>
              </a:spcBef>
            </a:pPr>
            <a:r>
              <a:rPr lang="fr-FR" sz="2000" dirty="0" smtClean="0">
                <a:ea typeface="ＭＳ Ｐゴシック" pitchFamily="-1" charset="-128"/>
              </a:rPr>
              <a:t>Efficacité virologique significativement plus élevée pour TDF/FTC </a:t>
            </a:r>
            <a:br>
              <a:rPr lang="fr-FR" sz="2000" dirty="0" smtClean="0">
                <a:ea typeface="ＭＳ Ｐゴシック" pitchFamily="-1" charset="-128"/>
              </a:rPr>
            </a:br>
            <a:r>
              <a:rPr lang="fr-FR" sz="2000" dirty="0" smtClean="0">
                <a:ea typeface="ＭＳ Ｐゴシック" pitchFamily="-1" charset="-128"/>
              </a:rPr>
              <a:t>+ EFV</a:t>
            </a:r>
          </a:p>
          <a:p>
            <a:pPr lvl="2">
              <a:spcBef>
                <a:spcPts val="0"/>
              </a:spcBef>
            </a:pPr>
            <a:r>
              <a:rPr lang="fr-FR" sz="1800" dirty="0" smtClean="0">
                <a:ea typeface="ＭＳ Ｐゴシック" pitchFamily="-1" charset="-128"/>
              </a:rPr>
              <a:t>Emergence de résistance aux INNTI et INTI lors des échecs virologiques sous ABC/3TC + EFV mais pas sous TDF/FTC + EFV</a:t>
            </a:r>
          </a:p>
          <a:p>
            <a:pPr lvl="1">
              <a:spcBef>
                <a:spcPts val="0"/>
              </a:spcBef>
            </a:pPr>
            <a:r>
              <a:rPr lang="fr-FR" sz="2000" dirty="0" smtClean="0">
                <a:ea typeface="ＭＳ Ｐゴシック" pitchFamily="-1" charset="-128"/>
              </a:rPr>
              <a:t>Incidence des événements indésirables de grade 4 et des EIG plus élevée dans le bras ABC/3TC, essentiellement en raison des hypersensibilités et des hypersensibilités médicamenteuses</a:t>
            </a:r>
          </a:p>
          <a:p>
            <a:pPr lvl="1">
              <a:spcBef>
                <a:spcPts val="0"/>
              </a:spcBef>
            </a:pPr>
            <a:r>
              <a:rPr lang="fr-FR" sz="2000" dirty="0" smtClean="0">
                <a:ea typeface="ＭＳ Ｐゴシック" pitchFamily="-1" charset="-128"/>
              </a:rPr>
              <a:t>Augmentation plus modérée des lipides sous TDF/FTC</a:t>
            </a:r>
          </a:p>
          <a:p>
            <a:pPr lvl="1">
              <a:spcBef>
                <a:spcPts val="0"/>
              </a:spcBef>
            </a:pPr>
            <a:r>
              <a:rPr lang="fr-FR" sz="2000" dirty="0" smtClean="0">
                <a:ea typeface="ＭＳ Ｐゴシック" pitchFamily="-1" charset="-128"/>
              </a:rPr>
              <a:t>Augmentation plus importante du turnover osseux et de la diminution de la densité minérale osseuse vertébrale et de la hanche sous TDF/FTC + EFV comparativement à ABC/3TC + EFV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3564453" y="6553200"/>
            <a:ext cx="55795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smtClean="0">
                <a:solidFill>
                  <a:srgbClr val="CC0000"/>
                </a:solidFill>
              </a:rPr>
              <a:t>Post FA. JAIDS 2010; 55:149-57 ; Moyle GJ, Antiviral Therapy 2013;18:905-13</a:t>
            </a:r>
          </a:p>
        </p:txBody>
      </p:sp>
      <p:grpSp>
        <p:nvGrpSpPr>
          <p:cNvPr id="2" name="Grouper 41"/>
          <p:cNvGrpSpPr/>
          <p:nvPr/>
        </p:nvGrpSpPr>
        <p:grpSpPr>
          <a:xfrm>
            <a:off x="1" y="6570663"/>
            <a:ext cx="784978" cy="288111"/>
            <a:chOff x="0" y="6570663"/>
            <a:chExt cx="1393200" cy="288111"/>
          </a:xfrm>
        </p:grpSpPr>
        <p:sp>
          <p:nvSpPr>
            <p:cNvPr id="7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b="1" dirty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9" name="ZoneTexte 23"/>
            <p:cNvSpPr txBox="1">
              <a:spLocks noChangeArrowheads="1"/>
            </p:cNvSpPr>
            <p:nvPr/>
          </p:nvSpPr>
          <p:spPr bwMode="auto">
            <a:xfrm>
              <a:off x="58766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ASSERT</a:t>
              </a:r>
              <a:endParaRPr lang="en-US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7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4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</TotalTime>
  <Words>823</Words>
  <Application>Microsoft Office PowerPoint</Application>
  <PresentationFormat>Affichage à l'écran (4:3)</PresentationFormat>
  <Paragraphs>242</Paragraphs>
  <Slides>8</Slides>
  <Notes>6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ARV_trials_2014</vt:lpstr>
      <vt:lpstr>Comparaison des associations fixes d’INTI</vt:lpstr>
      <vt:lpstr>Etude ASSERT : ABC/3TC + EFV vs TDF/FTC + EFV</vt:lpstr>
      <vt:lpstr>Etude ASSERT : ABC/3TC + EFV vs TDF/FTC + EFV</vt:lpstr>
      <vt:lpstr>Etude ASSERT : ABC/3TC + EFV vs TDF/FTC + EFV</vt:lpstr>
      <vt:lpstr>Etude ASSERT : ABC/3TC + EFV vs TDF/FTC + EFV</vt:lpstr>
      <vt:lpstr>Etude ASSERT : ABC/3TC + EFV vs TDF/FTC + EFV</vt:lpstr>
      <vt:lpstr>Etude ASSERT : ABC/3TC + EFV vs TDF/FTC + EFV</vt:lpstr>
      <vt:lpstr>Etude ASSERT : ABC/3TC + EFV vs TDF/FTC + EFV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2014</dc:title>
  <dc:creator>www.arv-trial.com</dc:creator>
  <cp:lastModifiedBy>Utilisateur</cp:lastModifiedBy>
  <cp:revision>165</cp:revision>
  <dcterms:created xsi:type="dcterms:W3CDTF">2014-10-11T15:18:37Z</dcterms:created>
  <dcterms:modified xsi:type="dcterms:W3CDTF">2015-09-24T07:18:44Z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1C989B15-8C61-4571-AE01-DA17A7A34B29</vt:lpwstr>
  </property>
  <property fmtid="{D5CDD505-2E9C-101B-9397-08002B2CF9AE}" pid="3" name="ArticulatePath">
    <vt:lpwstr>AEI_ARV trials naive MAJ 2014-ASSERT-v01</vt:lpwstr>
  </property>
</Properties>
</file>