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</p:sldMasterIdLst>
  <p:notesMasterIdLst>
    <p:notesMasterId r:id="rId13"/>
  </p:notesMasterIdLst>
  <p:sldIdLst>
    <p:sldId id="273" r:id="rId3"/>
    <p:sldId id="257" r:id="rId4"/>
    <p:sldId id="258" r:id="rId5"/>
    <p:sldId id="267" r:id="rId6"/>
    <p:sldId id="268" r:id="rId7"/>
    <p:sldId id="269" r:id="rId8"/>
    <p:sldId id="270" r:id="rId9"/>
    <p:sldId id="271" r:id="rId10"/>
    <p:sldId id="272" r:id="rId11"/>
    <p:sldId id="266" r:id="rId12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DDDDDD"/>
    <a:srgbClr val="10EB00"/>
    <a:srgbClr val="3AC5FF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horzBarState="maximized">
    <p:restoredLeft sz="6911" autoAdjust="0"/>
    <p:restoredTop sz="94660"/>
  </p:normalViewPr>
  <p:slideViewPr>
    <p:cSldViewPr snapToGrid="0" snapToObjects="1">
      <p:cViewPr>
        <p:scale>
          <a:sx n="121" d="100"/>
          <a:sy n="121" d="100"/>
        </p:scale>
        <p:origin x="-1722" y="-30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0" d="100"/>
          <a:sy n="110" d="100"/>
        </p:scale>
        <p:origin x="-341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defTabSz="923124"/>
            <a:r>
              <a:rPr lang="fr-FR" altLang="fr-FR" sz="1300" i="1" dirty="0">
                <a:solidFill>
                  <a:prstClr val="white"/>
                </a:solidFill>
                <a:latin typeface="Trebuchet MS" pitchFamily="-1" charset="0"/>
                <a:ea typeface="ＭＳ Ｐゴシック" pitchFamily="34" charset="-128"/>
                <a:cs typeface="+mn-cs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6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1326"/>
            <a:fld id="{D8E299A8-BD2F-47C1-A874-21993439B286}" type="slidenum">
              <a:rPr lang="fr-FR" altLang="fr-FR" sz="1200" i="1">
                <a:solidFill>
                  <a:prstClr val="white"/>
                </a:solidFill>
                <a:ea typeface="ＭＳ Ｐゴシック" pitchFamily="34" charset="-128"/>
                <a:cs typeface="+mn-cs"/>
              </a:rPr>
              <a:pPr algn="r" defTabSz="851326"/>
              <a:t>1</a:t>
            </a:fld>
            <a:endParaRPr lang="fr-FR" altLang="fr-FR" sz="1200" i="1" dirty="0">
              <a:solidFill>
                <a:prstClr val="white"/>
              </a:solidFill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8204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36938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47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8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8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43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2718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78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31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25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1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6135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ATV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ATV/r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	BMS 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089</a:t>
            </a:r>
          </a:p>
          <a:p>
            <a:pPr marL="342900" lvl="1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LPV/r mono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 + ZDV/3TC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MONARK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LPV/r QD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BID</a:t>
            </a: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		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M02-418</a:t>
            </a:r>
            <a: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/>
            </a:r>
            <a:b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34" charset="-128"/>
                <a:cs typeface="+mn-cs"/>
              </a:rPr>
            </a:b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M05-730</a:t>
            </a: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/>
            </a:r>
            <a:b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</a:br>
            <a:r>
              <a:rPr lang="en-GB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		</a:t>
            </a:r>
            <a:r>
              <a:rPr lang="en-GB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</a:t>
            </a:r>
            <a:r>
              <a:rPr lang="en-GB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A5073</a:t>
            </a: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LPV/r + 3TC </a:t>
            </a:r>
            <a:r>
              <a:rPr lang="en-US" altLang="fr-FR" sz="2600" b="1" dirty="0" err="1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 + 2 INTI			GARDEL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FPV/r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ALERT</a:t>
            </a: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DRV/r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ATADAR</a:t>
            </a:r>
            <a:endParaRPr lang="en-US" altLang="fr-FR" sz="2600" b="1" dirty="0">
              <a:solidFill>
                <a:srgbClr val="000066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FPV/r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KLEAN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SQV/r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GEMINI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CASTLE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DRV/r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  <a:cs typeface="+mn-cs"/>
              </a:rPr>
              <a:t>	ARTEMIS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0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55258"/>
            <a:ext cx="8714204" cy="5186620"/>
          </a:xfrm>
        </p:spPr>
        <p:txBody>
          <a:bodyPr/>
          <a:lstStyle/>
          <a:p>
            <a:r>
              <a:rPr lang="fr-FR" sz="2800" b="1" dirty="0" smtClean="0">
                <a:latin typeface="+mj-lt"/>
              </a:rPr>
              <a:t>Conclusion</a:t>
            </a:r>
            <a:endParaRPr lang="fr-FR" sz="2400" b="1" dirty="0" smtClean="0">
              <a:latin typeface="+mj-lt"/>
            </a:endParaRPr>
          </a:p>
          <a:p>
            <a:pPr lvl="1"/>
            <a:r>
              <a:rPr lang="fr-FR" sz="2000" dirty="0" smtClean="0">
                <a:latin typeface=""/>
              </a:rPr>
              <a:t>Pas de différence majeure entre ATV/r + TDF/FTC et DRV/r </a:t>
            </a:r>
            <a:br>
              <a:rPr lang="fr-FR" sz="2000" dirty="0" smtClean="0">
                <a:latin typeface=""/>
              </a:rPr>
            </a:br>
            <a:r>
              <a:rPr lang="fr-FR" sz="2000" dirty="0" smtClean="0">
                <a:latin typeface=""/>
              </a:rPr>
              <a:t>+ TDF/FTC en termes d’efficacité, d’événements indésirables, ou de modifications des fractions du cholestérol plasmatique, sur une période de 96 semaines</a:t>
            </a:r>
          </a:p>
          <a:p>
            <a:pPr lvl="1"/>
            <a:r>
              <a:rPr lang="fr-FR" sz="2000" dirty="0" smtClean="0">
                <a:latin typeface=""/>
              </a:rPr>
              <a:t>Toutefois, l’ATV/r a entrainé une élévation plus importante des triglycérides, ainsi que de la graisse totale et abdominale sous-cutanée </a:t>
            </a:r>
          </a:p>
          <a:p>
            <a:pPr lvl="1"/>
            <a:r>
              <a:rPr lang="fr-FR" sz="2000" dirty="0" smtClean="0">
                <a:latin typeface=""/>
              </a:rPr>
              <a:t>L’augmentation de graisse sous ATV/r était associée à une </a:t>
            </a:r>
            <a:r>
              <a:rPr lang="fr-FR" sz="2000" dirty="0" err="1" smtClean="0">
                <a:latin typeface=""/>
              </a:rPr>
              <a:t>insulino</a:t>
            </a:r>
            <a:r>
              <a:rPr lang="fr-FR" sz="2000" dirty="0" smtClean="0">
                <a:latin typeface=""/>
              </a:rPr>
              <a:t>-résistance</a:t>
            </a:r>
          </a:p>
          <a:p>
            <a:pPr lvl="1"/>
            <a:r>
              <a:rPr lang="fr-FR" sz="2000" dirty="0" smtClean="0">
                <a:latin typeface=""/>
              </a:rPr>
              <a:t>Contrairement à ce qui est observé avec ATV/r, le phénotype du LDL-cholestérol (sous-fractions) s’améliore sous DRV/r à S48. Cette différence est associée avec un plus faible impact du DRV/r sur les triglycérides</a:t>
            </a:r>
          </a:p>
          <a:p>
            <a:pPr lvl="1"/>
            <a:r>
              <a:rPr lang="fr-FR" sz="2000" dirty="0" smtClean="0">
                <a:latin typeface=""/>
              </a:rPr>
              <a:t>Les événements de grade 3-4 étaient le plus souvent une </a:t>
            </a:r>
            <a:r>
              <a:rPr lang="fr-FR" sz="2000" dirty="0" err="1" smtClean="0">
                <a:latin typeface=""/>
              </a:rPr>
              <a:t>hyperbilirubinémie</a:t>
            </a:r>
            <a:r>
              <a:rPr lang="fr-FR" sz="2000" dirty="0" smtClean="0">
                <a:latin typeface=""/>
              </a:rPr>
              <a:t>, sous ATV/r</a:t>
            </a:r>
          </a:p>
          <a:p>
            <a:pPr lvl="1"/>
            <a:endParaRPr lang="fr-FR" sz="4000" dirty="0" smtClean="0">
              <a:latin typeface="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2010218" y="6565238"/>
            <a:ext cx="712564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Saumoy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M.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2015;70:1130-8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059912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468986" y="3208338"/>
            <a:ext cx="556617" cy="4762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231554"/>
            <a:ext cx="4111624" cy="824400"/>
          </a:xfrm>
          <a:prstGeom prst="rect">
            <a:avLst/>
          </a:prstGeom>
          <a:solidFill>
            <a:srgbClr val="10EB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  <a:t>ATV/r  300/100 mg + TDF/FTC </a:t>
            </a:r>
            <a:r>
              <a:rPr lang="fr-FR" sz="1600" b="1" smtClean="0">
                <a:ea typeface="Times New Roman" pitchFamily="-65" charset="0"/>
                <a:cs typeface="ＭＳ Ｐゴシック" pitchFamily="-65" charset="-128"/>
              </a:rPr>
              <a:t>qd</a:t>
            </a:r>
            <a:endParaRPr lang="fr-FR" sz="1600" b="1">
              <a:ln>
                <a:solidFill>
                  <a:srgbClr val="FF6600"/>
                </a:solidFill>
              </a:ln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995647" y="2383450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91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983816" y="3682315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89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208338"/>
            <a:ext cx="4111625" cy="823912"/>
          </a:xfrm>
          <a:prstGeom prst="rect">
            <a:avLst/>
          </a:prstGeom>
          <a:solidFill>
            <a:srgbClr val="3AC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rgbClr val="000000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DRV/r 800/100 mg + TDF/FTC</a:t>
            </a:r>
            <a:r>
              <a:rPr lang="fr-FR" sz="1600" b="1" smtClean="0">
                <a:solidFill>
                  <a:srgbClr val="000000"/>
                </a:solidFill>
                <a:ea typeface="Times New Roman" pitchFamily="-65" charset="0"/>
                <a:cs typeface="Times New Roman" pitchFamily="-65" charset="0"/>
              </a:rPr>
              <a:t>qd</a:t>
            </a:r>
            <a:endParaRPr lang="fr-FR" sz="1600" b="1">
              <a:solidFill>
                <a:srgbClr val="000000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4" y="1163638"/>
            <a:ext cx="288433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259842"/>
            <a:ext cx="8843595" cy="2123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Critère principal : modification moyenne du cholestérol total à S24 (analyse en ITT)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0066"/>
                </a:solidFill>
              </a:rPr>
              <a:t>90 patients par bras nécessaire pour détecter une différence ≥ 21 mg/dl dans la modification du cholestérol total entre les bras, puissance de 80 %, significativité bilatérale de 5 % 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Critères secondaires : modification moyenne des autres paramètres lipidiques, résistance à l’insuline, bilirubine totale, </a:t>
            </a:r>
            <a:r>
              <a:rPr lang="fr-FR" sz="1600" dirty="0" err="1" smtClean="0">
                <a:solidFill>
                  <a:srgbClr val="000066"/>
                </a:solidFill>
              </a:rPr>
              <a:t>DFGe</a:t>
            </a:r>
            <a:r>
              <a:rPr lang="fr-FR" sz="1600" dirty="0" smtClean="0">
                <a:solidFill>
                  <a:srgbClr val="000066"/>
                </a:solidFill>
              </a:rPr>
              <a:t> (équation MDRD), CD4 et CD8, ARN VIH, arrêt pour événement indésirable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fr-FR" sz="1200" b="1" i="1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fr-FR" sz="1200" i="1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142172" y="2354111"/>
            <a:ext cx="3326814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Naïfs d’ARV, ARN VIH </a:t>
            </a:r>
            <a:r>
              <a:rPr lang="fr-FR" sz="1600" b="1" u="sng" smtClean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 1000 c/ml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Pas de diabète, IMC &lt; 30 kg/m</a:t>
            </a:r>
            <a:r>
              <a:rPr lang="fr-FR" sz="1600" b="1" baseline="30000" smtClean="0">
                <a:solidFill>
                  <a:srgbClr val="000066"/>
                </a:solidFill>
                <a:latin typeface="Calibri" pitchFamily="34" charset="0"/>
              </a:rPr>
              <a:t>2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Pas de traitement en cours par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hypolipidémiant ou médicament interférant avec le glucose</a:t>
            </a:r>
            <a:endParaRPr lang="fr-FR" sz="16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5740825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1" y="44450"/>
            <a:ext cx="9101138" cy="1106488"/>
          </a:xfrm>
        </p:spPr>
        <p:txBody>
          <a:bodyPr/>
          <a:lstStyle/>
          <a:p>
            <a:r>
              <a:rPr lang="en-GB" sz="3100" dirty="0" smtClean="0">
                <a:ea typeface="ＭＳ Ｐゴシック" pitchFamily="34" charset="-128"/>
              </a:rPr>
              <a:t>Etude ATADAR : ATV/r + TDF/FTC </a:t>
            </a:r>
            <a:r>
              <a:rPr lang="en-GB" sz="3100" dirty="0" err="1" smtClean="0">
                <a:ea typeface="ＭＳ Ｐゴシック" pitchFamily="34" charset="-128"/>
              </a:rPr>
              <a:t>vs</a:t>
            </a:r>
            <a:r>
              <a:rPr lang="en-GB" sz="3100" dirty="0" smtClean="0">
                <a:ea typeface="ＭＳ Ｐゴシック" pitchFamily="34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212883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des patients et devenir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28294"/>
              </p:ext>
            </p:extLst>
          </p:nvPr>
        </p:nvGraphicFramePr>
        <p:xfrm>
          <a:off x="383371" y="1599160"/>
          <a:ext cx="8545740" cy="4735068"/>
        </p:xfrm>
        <a:graphic>
          <a:graphicData uri="http://schemas.openxmlformats.org/drawingml/2006/table">
            <a:tbl>
              <a:tblPr/>
              <a:tblGrid>
                <a:gridCol w="3802423"/>
                <a:gridCol w="2434064"/>
                <a:gridCol w="2309253"/>
              </a:tblGrid>
              <a:tr h="287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VIH, 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Rapport cholestérol 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total:HDL-cholestérol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Triglycérides,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HOMA-IR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Bilirubine totale,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DFGe (MDRD), ml/min/1,73 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S24,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(9 %)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(9 %)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358775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358775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consentement / perdu de vue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69583" y="6322862"/>
            <a:ext cx="1491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000066"/>
                </a:solidFill>
              </a:rPr>
              <a:t>Valeurs moyennes</a:t>
            </a:r>
            <a:endParaRPr lang="fr-FR" sz="1200" i="1" dirty="0">
              <a:solidFill>
                <a:srgbClr val="000066"/>
              </a:solidFill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616477" y="1374800"/>
            <a:ext cx="660702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Efficacité virologique et tolérance globale à S24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346476"/>
              </p:ext>
            </p:extLst>
          </p:nvPr>
        </p:nvGraphicFramePr>
        <p:xfrm>
          <a:off x="383371" y="1858605"/>
          <a:ext cx="8545740" cy="4435585"/>
        </p:xfrm>
        <a:graphic>
          <a:graphicData uri="http://schemas.openxmlformats.org/drawingml/2006/table">
            <a:tbl>
              <a:tblPr/>
              <a:tblGrid>
                <a:gridCol w="4687487"/>
                <a:gridCol w="2020928"/>
                <a:gridCol w="1837325"/>
              </a:tblGrid>
              <a:tr h="461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confirmé &gt; 50 c/ml,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Evénements indésirables, tout grade,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Evénements indésirables, grade 3-4,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8,0 (p &lt; 0,01)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832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Elévation bilirubine,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Ictère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Evénements indésirables conduisant à l’arrêt,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(5,6 %)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(3,4 %)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Ictère,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Rash,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Tentative de suicide,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Symptômes gastro-intestinaux,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616477" y="1374800"/>
            <a:ext cx="6607029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Modifications lipidiques à S24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90514"/>
              </p:ext>
            </p:extLst>
          </p:nvPr>
        </p:nvGraphicFramePr>
        <p:xfrm>
          <a:off x="383371" y="1858605"/>
          <a:ext cx="8545741" cy="2025396"/>
        </p:xfrm>
        <a:graphic>
          <a:graphicData uri="http://schemas.openxmlformats.org/drawingml/2006/table">
            <a:tbl>
              <a:tblPr/>
              <a:tblGrid>
                <a:gridCol w="3076137"/>
                <a:gridCol w="2530653"/>
                <a:gridCol w="2189426"/>
                <a:gridCol w="749525"/>
              </a:tblGrid>
              <a:tr h="313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+ 7,26 ± 26,76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+ 11,47 ± 25,85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- 2,14 ± 21,45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+ 3,14 ± 21,97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+ 5,50 ± 10,36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+ 3,88 ± 8,42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total:HDL-cholestérol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- 1,16 ± 6,38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- 0,14 ± 0,86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Triglycérides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+ 16,29 ± 61,76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+ 18,40 ± 64,24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3371" y="3895575"/>
            <a:ext cx="85457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 smtClean="0">
                <a:solidFill>
                  <a:srgbClr val="000066"/>
                </a:solidFill>
              </a:rPr>
              <a:t>Aucun patient n’a eu de prescription d’</a:t>
            </a:r>
            <a:r>
              <a:rPr lang="fr-FR" sz="1400" i="1" dirty="0" err="1" smtClean="0">
                <a:solidFill>
                  <a:srgbClr val="000066"/>
                </a:solidFill>
              </a:rPr>
              <a:t>hypolipidémiant</a:t>
            </a:r>
            <a:endParaRPr lang="fr-FR" sz="1400" i="1" dirty="0">
              <a:solidFill>
                <a:srgbClr val="000066"/>
              </a:solidFill>
            </a:endParaRPr>
          </a:p>
        </p:txBody>
      </p:sp>
      <p:graphicFrame>
        <p:nvGraphicFramePr>
          <p:cNvPr id="5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30628"/>
              </p:ext>
            </p:extLst>
          </p:nvPr>
        </p:nvGraphicFramePr>
        <p:xfrm>
          <a:off x="383371" y="4873433"/>
          <a:ext cx="8545741" cy="1437132"/>
        </p:xfrm>
        <a:graphic>
          <a:graphicData uri="http://schemas.openxmlformats.org/drawingml/2006/table">
            <a:tbl>
              <a:tblPr/>
              <a:tblGrid>
                <a:gridCol w="2743717"/>
                <a:gridCol w="2621837"/>
                <a:gridCol w="2430662"/>
                <a:gridCol w="749525"/>
              </a:tblGrid>
              <a:tr h="313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HOMA-IR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+ 0,08 ± 0,24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+ 0,03 ± 0,34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Bilirubine totale,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+ 1,85 ± 1,30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- 0,02 ± 0,30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&lt; 0,01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DFGe, ml/min/1,73m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- 6,89 ± 22,16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- 5,64 ± 14,54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80505" y="4494623"/>
            <a:ext cx="7295402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Modifications des autres paramètres biologiques à S24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50798" y="1148303"/>
            <a:ext cx="8884858" cy="546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Sous-étude métabolique, 86 patients (ATV/r = 45, DRV/r = 41)</a:t>
            </a:r>
          </a:p>
          <a:p>
            <a:pPr marL="742950" marR="0" lvl="1" indent="-28575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Sous-fractions LDL (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phénotype) et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</a:t>
            </a:r>
            <a:r>
              <a:rPr kumimoji="0" lang="fr-FR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Lp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-PLA2 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à S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48, modification du score </a:t>
            </a:r>
            <a:b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</a:b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de Framingham.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Patients</a:t>
            </a:r>
            <a:r>
              <a:rPr lang="fr-FR" kern="0" noProof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évalués à S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48 : 40/45 et 37/41</a:t>
            </a:r>
          </a:p>
          <a:p>
            <a:pPr marL="742950" marR="0" lvl="1" indent="-28575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Sous-fractions LDL : prédominance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du phénotype le plus favorable à l’inclusion (environ 75 % des patients)</a:t>
            </a:r>
          </a:p>
          <a:p>
            <a:pPr marL="1200150" lvl="2" indent="-285750" defTabSz="914400" eaLnBrk="0" hangingPunct="0">
              <a:spcBef>
                <a:spcPts val="0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ATV/r : augmentation du contenu en </a:t>
            </a:r>
            <a:r>
              <a:rPr lang="fr-F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cholestérol dans les particules LDL denses </a:t>
            </a:r>
            <a:br>
              <a:rPr lang="fr-F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fr-F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et de petite taille, associées au risque coronarien (p = 0,015) à S48</a:t>
            </a:r>
          </a:p>
          <a:p>
            <a:pPr marL="1200150" lvl="2" indent="-285750" defTabSz="914400" eaLnBrk="0" hangingPunct="0">
              <a:spcBef>
                <a:spcPts val="0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DRV/r </a:t>
            </a:r>
            <a:r>
              <a:rPr lang="fr-F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: augmentation de la taille des LDL (p = 0,017) et des particules de LDL larges (p = 0,008) (amélioration des propriétés </a:t>
            </a:r>
            <a:r>
              <a:rPr lang="fr-FR" sz="1600" kern="0" dirty="0" err="1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athérogènes</a:t>
            </a:r>
            <a:r>
              <a:rPr lang="fr-F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) à S48</a:t>
            </a:r>
          </a:p>
          <a:p>
            <a:pPr marL="742950" lvl="1" indent="-285750" defTabSz="914400" eaLnBrk="0" hangingPunct="0">
              <a:spcBef>
                <a:spcPts val="0"/>
              </a:spcBef>
              <a:buClr>
                <a:srgbClr val="CC3300"/>
              </a:buClr>
              <a:buFontTx/>
              <a:buChar char="–"/>
            </a:pP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Pas de modification de l’activité de la </a:t>
            </a:r>
            <a:r>
              <a:rPr lang="fr-FR" kern="0" dirty="0" err="1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Lp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-PLA2 totale et pas de modification </a:t>
            </a:r>
            <a:b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de sa distribution relative dans les particules de LDL ou de HDL à S48, sans différence entre les bras</a:t>
            </a:r>
          </a:p>
          <a:p>
            <a:pPr marL="742950" lvl="1" indent="-285750" defTabSz="914400" eaLnBrk="0" hangingPunct="0">
              <a:spcBef>
                <a:spcPts val="0"/>
              </a:spcBef>
              <a:buClr>
                <a:srgbClr val="CC3300"/>
              </a:buClr>
              <a:buFontTx/>
              <a:buChar char="–"/>
            </a:pP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Score de F</a:t>
            </a:r>
            <a:r>
              <a:rPr kumimoji="0" lang="fr-FR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ramingham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tr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ès bas à l’inclusion 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(1 %),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non modifié à S48</a:t>
            </a:r>
          </a:p>
          <a:p>
            <a:pPr marL="742950" lvl="1" indent="-285750" defTabSz="914400" eaLnBrk="0" hangingPunct="0">
              <a:spcBef>
                <a:spcPts val="0"/>
              </a:spcBef>
              <a:buClr>
                <a:srgbClr val="CC3300"/>
              </a:buClr>
              <a:buFontTx/>
              <a:buChar char="–"/>
            </a:pPr>
            <a:r>
              <a:rPr lang="fr-F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Augmentation de l’insuline seulement sous ATV/r (p = 0,017), 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mais</a:t>
            </a:r>
            <a:r>
              <a:rPr lang="fr-F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HOMA-IR inchangé dans aucun des 2 bras à S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48</a:t>
            </a:r>
          </a:p>
          <a:p>
            <a:pPr marL="742950" lvl="1" indent="-285750" defTabSz="914400" eaLnBrk="0" hangingPunct="0">
              <a:spcBef>
                <a:spcPts val="0"/>
              </a:spcBef>
              <a:buClr>
                <a:srgbClr val="CC3300"/>
              </a:buClr>
              <a:buFontTx/>
              <a:buChar char="–"/>
            </a:pP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Augmentation IMC sous ATV/r 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(+1,01 kg/m</a:t>
            </a:r>
            <a:r>
              <a:rPr kumimoji="0" lang="fr-FR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2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à S</a:t>
            </a: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48, p = 0,004) </a:t>
            </a:r>
            <a:b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</a:br>
            <a:r>
              <a:rPr kumimoji="0" lang="fr-F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[p= 0,06 vs DRV/r]</a:t>
            </a:r>
          </a:p>
          <a:p>
            <a:pPr marL="742950" lvl="1" indent="-285750" defTabSz="914400" eaLnBrk="0" hangingPunct="0">
              <a:spcBef>
                <a:spcPts val="0"/>
              </a:spcBef>
              <a:buClr>
                <a:srgbClr val="CC3300"/>
              </a:buClr>
              <a:buFontTx/>
              <a:buChar char="–"/>
            </a:pPr>
            <a:r>
              <a:rPr lang="fr-F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Augmentation du tour de taille sous</a:t>
            </a: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DRV/r (+ 3 cm à S48, p &lt; 0,001) </a:t>
            </a:r>
            <a:b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fr-F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[p = 0,027 vs ATV/r]</a:t>
            </a:r>
            <a:endParaRPr kumimoji="0" lang="fr-FR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"/>
              <a:ea typeface="ＭＳ Ｐゴシック" pitchFamily="-109" charset="-128"/>
            </a:endParaRP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Saumoy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M.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50800" y="1409700"/>
            <a:ext cx="8193088" cy="66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800" b="1" i="0" u="none" strike="noStrike" kern="0" cap="none" spc="0" normalizeH="0" baseline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Résultats à S96 (efficacité</a:t>
            </a:r>
            <a:r>
              <a:rPr kumimoji="0" lang="fr-FR" sz="2800" b="1" i="0" u="none" strike="noStrike" kern="0" cap="none" spc="0" normalizeH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et résistance)</a:t>
            </a:r>
            <a:endParaRPr kumimoji="0" lang="fr-FR" sz="2800" b="1" i="0" u="none" strike="noStrike" kern="0" cap="none" spc="0" normalizeH="0" baseline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871997"/>
              </p:ext>
            </p:extLst>
          </p:nvPr>
        </p:nvGraphicFramePr>
        <p:xfrm>
          <a:off x="383371" y="2035004"/>
          <a:ext cx="8545741" cy="3080083"/>
        </p:xfrm>
        <a:graphic>
          <a:graphicData uri="http://schemas.openxmlformats.org/drawingml/2006/table">
            <a:tbl>
              <a:tblPr/>
              <a:tblGrid>
                <a:gridCol w="3373059"/>
                <a:gridCol w="1618842"/>
                <a:gridCol w="1681450"/>
                <a:gridCol w="1872390"/>
              </a:tblGrid>
              <a:tr h="647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 (23 %)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 (19 %)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227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Pour EI / pour échec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7/2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5/2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53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% sans échec du traitement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 95 % : - 0,6 à 21,6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% sans échec virologique (EV)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79 %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 95 % : - 0,5 à 17,6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Test de résistance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ＭＳ ゴシック"/>
                          <a:ea typeface="ＭＳ ゴシック"/>
                          <a:cs typeface="ＭＳ ゴシック"/>
                        </a:rPr>
                        <a:t>♯</a:t>
                      </a:r>
                      <a:endParaRPr kumimoji="0" lang="fr-FR" sz="1400" b="1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6/17 EV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5/13 EV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Mutations IP détectées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(aucune majeure)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4*/6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4**/5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39202" y="5508325"/>
            <a:ext cx="7074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solidFill>
                  <a:srgbClr val="000066"/>
                </a:solidFill>
                <a:latin typeface="+mn-lt"/>
              </a:rPr>
              <a:t>* V45M ; E35D + K43K/N + D60E + I93L ; A71V + E35D + M36I + I62V + I93L ; L24I/V</a:t>
            </a:r>
          </a:p>
          <a:p>
            <a:r>
              <a:rPr lang="fr-FR" sz="1400" i="1" dirty="0" smtClean="0">
                <a:solidFill>
                  <a:srgbClr val="000066"/>
                </a:solidFill>
                <a:latin typeface="+mn-lt"/>
              </a:rPr>
              <a:t>** I15V ; E35D + L63P ; E35D + L63P ; I13V + M36I/M + I62I/V + L63H/Q</a:t>
            </a:r>
            <a:endParaRPr lang="fr-FR" sz="1400" i="1" dirty="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3371" y="5127947"/>
            <a:ext cx="3336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baseline="30000" smtClean="0">
                <a:solidFill>
                  <a:srgbClr val="000066"/>
                </a:solidFill>
                <a:latin typeface="+mn-lt"/>
                <a:ea typeface="ＭＳ ゴシック"/>
                <a:cs typeface="ＭＳ ゴシック"/>
              </a:rPr>
              <a:t>♯</a:t>
            </a:r>
            <a:r>
              <a:rPr lang="fr-FR" sz="1400" i="1" smtClean="0">
                <a:solidFill>
                  <a:srgbClr val="000066"/>
                </a:solidFill>
                <a:latin typeface="+mn-lt"/>
              </a:rPr>
              <a:t> Pas de test de résistance à l’inclusion</a:t>
            </a:r>
            <a:endParaRPr lang="fr-FR" sz="1400" i="1">
              <a:solidFill>
                <a:srgbClr val="000066"/>
              </a:solidFill>
              <a:latin typeface="+mn-lt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50800" y="1409700"/>
            <a:ext cx="8193088" cy="66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Tolérance à S96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295124"/>
              </p:ext>
            </p:extLst>
          </p:nvPr>
        </p:nvGraphicFramePr>
        <p:xfrm>
          <a:off x="232542" y="2035004"/>
          <a:ext cx="8696570" cy="1279397"/>
        </p:xfrm>
        <a:graphic>
          <a:graphicData uri="http://schemas.openxmlformats.org/drawingml/2006/table">
            <a:tbl>
              <a:tblPr/>
              <a:tblGrid>
                <a:gridCol w="3219796"/>
                <a:gridCol w="2271746"/>
                <a:gridCol w="2271745"/>
                <a:gridCol w="933283"/>
              </a:tblGrid>
              <a:tr h="3970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Evénements indésirables graves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Evénements indésirables grade 3-4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&lt; 0,0001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EI conduisant à l’arrêt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7,8 %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178741"/>
              </p:ext>
            </p:extLst>
          </p:nvPr>
        </p:nvGraphicFramePr>
        <p:xfrm>
          <a:off x="232544" y="4157853"/>
          <a:ext cx="8696569" cy="2130552"/>
        </p:xfrm>
        <a:graphic>
          <a:graphicData uri="http://schemas.openxmlformats.org/drawingml/2006/table">
            <a:tbl>
              <a:tblPr/>
              <a:tblGrid>
                <a:gridCol w="3283042"/>
                <a:gridCol w="1768567"/>
                <a:gridCol w="1673903"/>
                <a:gridCol w="1971057"/>
              </a:tblGrid>
              <a:tr h="250977">
                <a:tc>
                  <a:txBody>
                    <a:bodyPr/>
                    <a:lstStyle/>
                    <a:p>
                      <a:endParaRPr lang="fr-FR" noProof="0" dirty="0"/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</a:t>
                      </a:r>
                      <a:endParaRPr lang="fr-FR" noProof="0">
                        <a:solidFill>
                          <a:schemeClr val="tx1"/>
                        </a:solidFill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</a:t>
                      </a:r>
                      <a:endParaRPr lang="fr-FR" noProof="0">
                        <a:solidFill>
                          <a:schemeClr val="tx1"/>
                        </a:solidFill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+ 11,31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+ 14,63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Tous non significatifs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+ 8,22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total:HDL-cholestérol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Triglycérides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+ 38,89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+ 15,65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DFGe (MDRD), ml/min/1,73 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- 8,63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-7,27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775148" y="1720815"/>
            <a:ext cx="3117704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 globale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117985" y="3718465"/>
            <a:ext cx="7253487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Lipides et autres paramètres biologiques, moyenne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536695"/>
              </p:ext>
            </p:extLst>
          </p:nvPr>
        </p:nvGraphicFramePr>
        <p:xfrm>
          <a:off x="231495" y="1925937"/>
          <a:ext cx="8697618" cy="3337390"/>
        </p:xfrm>
        <a:graphic>
          <a:graphicData uri="http://schemas.openxmlformats.org/drawingml/2006/table">
            <a:tbl>
              <a:tblPr/>
              <a:tblGrid>
                <a:gridCol w="3579807"/>
                <a:gridCol w="2238275"/>
                <a:gridCol w="2214714"/>
                <a:gridCol w="664822"/>
              </a:tblGrid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IMC, kg/m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+ 0,67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totale,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+ 3 373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+ 1 096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Masse maigre totale,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+ 894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+ 661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cuisse,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+ 1 235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tronc,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+ 1 566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+ 541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abdominale sous-cutanée, cm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abdominale viscérale, cm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+ 30,1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abdominale totale, cm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+ 77,3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+ 45,1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3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Densité minérale osseuse,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- 79,8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- 80,2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1292190"/>
            <a:ext cx="8997544" cy="586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Modifications de la composition corporelle </a:t>
            </a:r>
          </a:p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(DEXA et scanner abdominal) à S96, moyenne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3371" y="5307945"/>
            <a:ext cx="85457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dirty="0" smtClean="0">
                <a:solidFill>
                  <a:srgbClr val="000066"/>
                </a:solidFill>
              </a:rPr>
              <a:t>Dans le groupe ATV/r : corrélations significatives entre les modifications du HOMA-IR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et celles de l’IMC, de la graisse totale et de la graisse abdominale sous-cutanée</a:t>
            </a:r>
            <a:br>
              <a:rPr lang="fr-FR" sz="1600" dirty="0" smtClean="0">
                <a:solidFill>
                  <a:srgbClr val="000066"/>
                </a:solidFill>
              </a:rPr>
            </a:br>
            <a:endParaRPr lang="fr-FR" sz="1600" dirty="0" smtClean="0">
              <a:solidFill>
                <a:srgbClr val="000066"/>
              </a:solidFill>
            </a:endParaRPr>
          </a:p>
          <a:p>
            <a:pPr marL="173038" indent="-173038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dirty="0" smtClean="0">
                <a:solidFill>
                  <a:srgbClr val="000066"/>
                </a:solidFill>
              </a:rPr>
              <a:t>Dans le groupe DRV/r : pas de corrélations entre les modifications du HOMA-IR et celles de l’IMC ou de la graisse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hangingPunct="0">
              <a:defRPr/>
            </a:pPr>
            <a:r>
              <a:rPr lang="en-GB" sz="3100" b="1" kern="0" dirty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lang="en-GB" sz="3100" b="1" kern="0" dirty="0" smtClean="0">
                <a:solidFill>
                  <a:srgbClr val="333399"/>
                </a:solidFill>
                <a:latin typeface="Calibri"/>
                <a:ea typeface="ＭＳ Ｐゴシック" pitchFamily="34" charset="-128"/>
                <a:cs typeface="ＭＳ Ｐゴシック" pitchFamily="-109" charset="-128"/>
              </a:rPr>
              <a:t>ATADAR : 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1074</Words>
  <Application>Microsoft Office PowerPoint</Application>
  <PresentationFormat>Affichage à l'écran (4:3)</PresentationFormat>
  <Paragraphs>316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ARV_trials_2015</vt:lpstr>
      <vt:lpstr>ARV_trials_2010</vt:lpstr>
      <vt:lpstr>Comparaison des IP vs IP</vt:lpstr>
      <vt:lpstr>Etude ATADAR : ATV/r + TDF/FTC vs DRV/r + TDF/FTC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90</cp:revision>
  <dcterms:created xsi:type="dcterms:W3CDTF">2015-05-20T09:27:03Z</dcterms:created>
  <dcterms:modified xsi:type="dcterms:W3CDTF">2015-09-24T07:35:02Z</dcterms:modified>
</cp:coreProperties>
</file>