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924" r:id="rId2"/>
    <p:sldId id="767" r:id="rId3"/>
    <p:sldId id="774" r:id="rId4"/>
    <p:sldId id="826" r:id="rId5"/>
    <p:sldId id="777" r:id="rId6"/>
    <p:sldId id="778" r:id="rId7"/>
    <p:sldId id="769" r:id="rId8"/>
  </p:sldIdLst>
  <p:sldSz cx="9144000" cy="6858000" type="screen4x3"/>
  <p:notesSz cx="7099300" cy="10234613"/>
  <p:custDataLst>
    <p:tags r:id="rId11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006600"/>
    <a:srgbClr val="0066FF"/>
    <a:srgbClr val="3399FF"/>
    <a:srgbClr val="CC00FF"/>
    <a:srgbClr val="6600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43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13EFFD8F-54C4-4311-8321-91C32546F25F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36741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3B4FDFFC-A511-477A-A69D-BFB0B611A77D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78023173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45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5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25E88E3-11F8-4C46-BD3B-449ECFC8CB07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14746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746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692BB89-8A4C-498F-A883-3F296304F108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1495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950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C1091E6-FF3C-4176-BAEC-6F27AF46342A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51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15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3373076-B83E-4460-AD91-684512750D45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536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0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40615C7-4C16-445D-899A-9DC1F788790D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5565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565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8A51DDE-CDFD-4514-9CF4-CD47DDCD118A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ATV/r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BMS 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M02-418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M05-730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ALERT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Malan DR. JAIDS 2008;47:161-7</a:t>
            </a:r>
          </a:p>
        </p:txBody>
      </p:sp>
      <p:sp>
        <p:nvSpPr>
          <p:cNvPr id="144387" name="Espace réservé du contenu 2"/>
          <p:cNvSpPr txBox="1">
            <a:spLocks/>
          </p:cNvSpPr>
          <p:nvPr/>
        </p:nvSpPr>
        <p:spPr bwMode="auto">
          <a:xfrm>
            <a:off x="50800" y="1103313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144388" name="Rectangle 9"/>
          <p:cNvSpPr>
            <a:spLocks noChangeArrowheads="1"/>
          </p:cNvSpPr>
          <p:nvPr/>
        </p:nvSpPr>
        <p:spPr bwMode="auto">
          <a:xfrm>
            <a:off x="3784600" y="3898900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105</a:t>
            </a:r>
          </a:p>
        </p:txBody>
      </p:sp>
      <p:sp>
        <p:nvSpPr>
          <p:cNvPr id="144389" name="Line 31"/>
          <p:cNvSpPr>
            <a:spLocks noChangeShapeType="1"/>
          </p:cNvSpPr>
          <p:nvPr/>
        </p:nvSpPr>
        <p:spPr bwMode="auto">
          <a:xfrm flipV="1">
            <a:off x="7299325" y="3236913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4390" name="Line 33"/>
          <p:cNvSpPr>
            <a:spLocks noChangeShapeType="1"/>
          </p:cNvSpPr>
          <p:nvPr/>
        </p:nvSpPr>
        <p:spPr bwMode="auto">
          <a:xfrm flipV="1">
            <a:off x="7308850" y="4227513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4391" name="Rectangle 8"/>
          <p:cNvSpPr>
            <a:spLocks noChangeArrowheads="1"/>
          </p:cNvSpPr>
          <p:nvPr/>
        </p:nvSpPr>
        <p:spPr bwMode="auto">
          <a:xfrm>
            <a:off x="3835400" y="2922588"/>
            <a:ext cx="693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95</a:t>
            </a:r>
          </a:p>
        </p:txBody>
      </p:sp>
      <p:cxnSp>
        <p:nvCxnSpPr>
          <p:cNvPr id="144392" name="Connecteur droit 66"/>
          <p:cNvCxnSpPr>
            <a:cxnSpLocks noChangeShapeType="1"/>
          </p:cNvCxnSpPr>
          <p:nvPr/>
        </p:nvCxnSpPr>
        <p:spPr bwMode="auto">
          <a:xfrm rot="5400000">
            <a:off x="3475832" y="26233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44393" name="Espace réservé du contenu 2"/>
          <p:cNvSpPr>
            <a:spLocks/>
          </p:cNvSpPr>
          <p:nvPr/>
        </p:nvSpPr>
        <p:spPr bwMode="auto">
          <a:xfrm>
            <a:off x="50800" y="5097463"/>
            <a:ext cx="83454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2000" i="0">
                <a:solidFill>
                  <a:srgbClr val="000066"/>
                </a:solidFill>
              </a:rPr>
              <a:t>Non infériorité de ATV/r 300/100 vs ATV 400 à S48 : </a:t>
            </a:r>
            <a:br>
              <a:rPr lang="fr-FR" sz="2000" i="0">
                <a:solidFill>
                  <a:srgbClr val="000066"/>
                </a:solidFill>
              </a:rPr>
            </a:br>
            <a:r>
              <a:rPr lang="fr-FR" sz="2000" i="0">
                <a:solidFill>
                  <a:srgbClr val="000066"/>
                </a:solidFill>
              </a:rPr>
              <a:t>% ARN VIH &lt; 400 c/ml, ITT, algorithme TLOVR (borne inférieure </a:t>
            </a:r>
            <a:br>
              <a:rPr lang="fr-FR" sz="2000" i="0">
                <a:solidFill>
                  <a:srgbClr val="000066"/>
                </a:solidFill>
              </a:rPr>
            </a:br>
            <a:r>
              <a:rPr lang="fr-FR" sz="2000" i="0">
                <a:solidFill>
                  <a:srgbClr val="000066"/>
                </a:solidFill>
              </a:rPr>
              <a:t>de l'IC 95 % de la différence = -10 %, puissance de 80 %)</a:t>
            </a:r>
            <a:endParaRPr lang="fr-FR" sz="2400" b="1" i="0">
              <a:solidFill>
                <a:srgbClr val="000066"/>
              </a:solidFill>
            </a:endParaRPr>
          </a:p>
        </p:txBody>
      </p:sp>
      <p:graphicFrame>
        <p:nvGraphicFramePr>
          <p:cNvPr id="123948" name="Group 44"/>
          <p:cNvGraphicFramePr>
            <a:graphicFrameLocks noGrp="1"/>
          </p:cNvGraphicFramePr>
          <p:nvPr/>
        </p:nvGraphicFramePr>
        <p:xfrm>
          <a:off x="4567238" y="2852738"/>
          <a:ext cx="2714625" cy="755650"/>
        </p:xfrm>
        <a:graphic>
          <a:graphicData uri="http://schemas.openxmlformats.org/drawingml/2006/table">
            <a:tbl>
              <a:tblPr/>
              <a:tblGrid>
                <a:gridCol w="1987550"/>
                <a:gridCol w="72707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300/100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3TC + d4T XR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7018" name="Group 42"/>
          <p:cNvGraphicFramePr>
            <a:graphicFrameLocks noGrp="1"/>
          </p:cNvGraphicFramePr>
          <p:nvPr/>
        </p:nvGraphicFramePr>
        <p:xfrm>
          <a:off x="4567238" y="3859213"/>
          <a:ext cx="2727325" cy="733425"/>
        </p:xfrm>
        <a:graphic>
          <a:graphicData uri="http://schemas.openxmlformats.org/drawingml/2006/table">
            <a:tbl>
              <a:tblPr/>
              <a:tblGrid>
                <a:gridCol w="1987550"/>
                <a:gridCol w="73977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400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3TC + d4T XR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416" name="Oval 170"/>
          <p:cNvSpPr>
            <a:spLocks noChangeArrowheads="1"/>
          </p:cNvSpPr>
          <p:nvPr/>
        </p:nvSpPr>
        <p:spPr bwMode="auto">
          <a:xfrm>
            <a:off x="2811463" y="1419225"/>
            <a:ext cx="172402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23" name="Oval 173"/>
          <p:cNvSpPr>
            <a:spLocks noChangeArrowheads="1"/>
          </p:cNvSpPr>
          <p:nvPr/>
        </p:nvSpPr>
        <p:spPr bwMode="auto">
          <a:xfrm>
            <a:off x="8428038" y="19891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44418" name="Line 174"/>
          <p:cNvSpPr>
            <a:spLocks noChangeShapeType="1"/>
          </p:cNvSpPr>
          <p:nvPr/>
        </p:nvSpPr>
        <p:spPr bwMode="auto">
          <a:xfrm>
            <a:off x="8723313" y="2516188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4419" name="AutoShape 162"/>
          <p:cNvSpPr>
            <a:spLocks noChangeArrowheads="1"/>
          </p:cNvSpPr>
          <p:nvPr/>
        </p:nvSpPr>
        <p:spPr bwMode="auto">
          <a:xfrm>
            <a:off x="61913" y="2633663"/>
            <a:ext cx="3317875" cy="22225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200 adultes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 ou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30 j de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traitement antérieur par INTI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ou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 j de traitement antérieur par INNTI ou PI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2 000 c/ml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</p:txBody>
      </p:sp>
      <p:sp>
        <p:nvSpPr>
          <p:cNvPr id="144420" name="ZoneTexte 71"/>
          <p:cNvSpPr txBox="1">
            <a:spLocks noChangeArrowheads="1"/>
          </p:cNvSpPr>
          <p:nvPr/>
        </p:nvSpPr>
        <p:spPr bwMode="auto">
          <a:xfrm>
            <a:off x="2189163" y="4819650"/>
            <a:ext cx="6242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i="0">
                <a:solidFill>
                  <a:srgbClr val="000066"/>
                </a:solidFill>
              </a:rPr>
              <a:t>* Randomisation stratifiée sur ARN VIH &lt; ou </a:t>
            </a:r>
            <a:r>
              <a:rPr lang="fr-FR" sz="1800" i="0" u="sng">
                <a:solidFill>
                  <a:srgbClr val="000066"/>
                </a:solidFill>
              </a:rPr>
              <a:t>&gt;</a:t>
            </a:r>
            <a:r>
              <a:rPr lang="fr-FR" sz="1800" i="0">
                <a:solidFill>
                  <a:srgbClr val="000066"/>
                </a:solidFill>
              </a:rPr>
              <a:t> 100 000 c/ml</a:t>
            </a:r>
            <a:endParaRPr lang="fr-FR" sz="1800" i="0" baseline="30000">
              <a:solidFill>
                <a:srgbClr val="000066"/>
              </a:solidFill>
            </a:endParaRPr>
          </a:p>
        </p:txBody>
      </p:sp>
      <p:grpSp>
        <p:nvGrpSpPr>
          <p:cNvPr id="144421" name="Group 4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44425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4426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144422" name="Rectangle 4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BMS 089 : ATV vs ATV/r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3TC + d4T XR QD</a:t>
            </a:r>
          </a:p>
        </p:txBody>
      </p:sp>
      <p:cxnSp>
        <p:nvCxnSpPr>
          <p:cNvPr id="144423" name="AutoShape 48"/>
          <p:cNvCxnSpPr>
            <a:cxnSpLocks noChangeShapeType="1"/>
          </p:cNvCxnSpPr>
          <p:nvPr/>
        </p:nvCxnSpPr>
        <p:spPr bwMode="auto">
          <a:xfrm rot="10800000" flipH="1" flipV="1">
            <a:off x="4591050" y="3227388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44424" name="Line 49"/>
          <p:cNvSpPr>
            <a:spLocks noChangeShapeType="1"/>
          </p:cNvSpPr>
          <p:nvPr/>
        </p:nvSpPr>
        <p:spPr bwMode="auto">
          <a:xfrm>
            <a:off x="3381375" y="3717925"/>
            <a:ext cx="4333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6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BMS 089 : ATV vs ATV/r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3TC + d4T XR QD</a:t>
            </a:r>
          </a:p>
        </p:txBody>
      </p:sp>
      <p:graphicFrame>
        <p:nvGraphicFramePr>
          <p:cNvPr id="146494" name="Group 62"/>
          <p:cNvGraphicFramePr>
            <a:graphicFrameLocks noGrp="1"/>
          </p:cNvGraphicFramePr>
          <p:nvPr>
            <p:ph idx="4294967295"/>
          </p:nvPr>
        </p:nvGraphicFramePr>
        <p:xfrm>
          <a:off x="288925" y="1844675"/>
          <a:ext cx="8507413" cy="4140335"/>
        </p:xfrm>
        <a:graphic>
          <a:graphicData uri="http://schemas.openxmlformats.org/drawingml/2006/table">
            <a:tbl>
              <a:tblPr/>
              <a:tblGrid>
                <a:gridCol w="4468813"/>
                <a:gridCol w="2019300"/>
                <a:gridCol w="20193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ATV/r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300/100 mg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400 mg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Randomisés,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Patients randomisés traités,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 / autre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53 % / 26 % / 21 %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57 % / 26 % / 17 %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Co-infection par hépatite B et/ou C</a:t>
                      </a:r>
                      <a:endParaRPr kumimoji="0" lang="fr-FR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</a:t>
                      </a:r>
                      <a:endParaRPr kumimoji="0" lang="fr-FR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46489" name="Group 6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4649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6493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146490" name="ZoneTexte 11"/>
          <p:cNvSpPr txBox="1">
            <a:spLocks noChangeArrowheads="1"/>
          </p:cNvSpPr>
          <p:nvPr/>
        </p:nvSpPr>
        <p:spPr bwMode="auto">
          <a:xfrm>
            <a:off x="1168400" y="1152525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sp>
        <p:nvSpPr>
          <p:cNvPr id="146491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Malan DR. JAIDS 2008;47:161-7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ext Box 2"/>
          <p:cNvSpPr txBox="1">
            <a:spLocks noChangeArrowheads="1"/>
          </p:cNvSpPr>
          <p:nvPr/>
        </p:nvSpPr>
        <p:spPr bwMode="auto">
          <a:xfrm>
            <a:off x="1833563" y="1154113"/>
            <a:ext cx="546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Réponse au traitement à S48 (ITT, TLOVR)</a:t>
            </a:r>
          </a:p>
        </p:txBody>
      </p:sp>
      <p:sp>
        <p:nvSpPr>
          <p:cNvPr id="148483" name="Text Box 67"/>
          <p:cNvSpPr txBox="1">
            <a:spLocks noChangeArrowheads="1"/>
          </p:cNvSpPr>
          <p:nvPr/>
        </p:nvSpPr>
        <p:spPr bwMode="auto">
          <a:xfrm>
            <a:off x="5424488" y="5999163"/>
            <a:ext cx="2397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fr-FR" sz="1600" i="0">
              <a:solidFill>
                <a:srgbClr val="000066"/>
              </a:solidFill>
            </a:endParaRPr>
          </a:p>
        </p:txBody>
      </p:sp>
      <p:sp>
        <p:nvSpPr>
          <p:cNvPr id="148484" name="ZoneTexte 113"/>
          <p:cNvSpPr txBox="1">
            <a:spLocks noChangeArrowheads="1"/>
          </p:cNvSpPr>
          <p:nvPr/>
        </p:nvSpPr>
        <p:spPr bwMode="auto">
          <a:xfrm>
            <a:off x="1338263" y="6162675"/>
            <a:ext cx="7158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Augmentation médiane des CD4 à S48 : 174/mm</a:t>
            </a:r>
            <a:r>
              <a:rPr lang="fr-FR" sz="1600" i="0" baseline="30000">
                <a:solidFill>
                  <a:srgbClr val="000066"/>
                </a:solidFill>
              </a:rPr>
              <a:t>3</a:t>
            </a:r>
            <a:r>
              <a:rPr lang="fr-FR" sz="1600" i="0">
                <a:solidFill>
                  <a:srgbClr val="000066"/>
                </a:solidFill>
              </a:rPr>
              <a:t> (ATV/r) vs 213/mm</a:t>
            </a:r>
            <a:r>
              <a:rPr lang="fr-FR" sz="1600" i="0" baseline="30000">
                <a:solidFill>
                  <a:srgbClr val="000066"/>
                </a:solidFill>
              </a:rPr>
              <a:t>3 </a:t>
            </a:r>
            <a:r>
              <a:rPr lang="fr-FR" sz="1600" i="0">
                <a:solidFill>
                  <a:srgbClr val="000066"/>
                </a:solidFill>
              </a:rPr>
              <a:t>(ATV) </a:t>
            </a:r>
          </a:p>
        </p:txBody>
      </p:sp>
      <p:grpSp>
        <p:nvGrpSpPr>
          <p:cNvPr id="148485" name="Group 66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48543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8544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148486" name="Rectangle 6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BMS 089 : ATV vs ATV/r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3TC + d4T XR QD</a:t>
            </a:r>
          </a:p>
        </p:txBody>
      </p:sp>
      <p:grpSp>
        <p:nvGrpSpPr>
          <p:cNvPr id="148487" name="Group 65"/>
          <p:cNvGrpSpPr>
            <a:grpSpLocks/>
          </p:cNvGrpSpPr>
          <p:nvPr/>
        </p:nvGrpSpPr>
        <p:grpSpPr bwMode="auto">
          <a:xfrm>
            <a:off x="684213" y="1757363"/>
            <a:ext cx="7621587" cy="4398962"/>
            <a:chOff x="431" y="1107"/>
            <a:chExt cx="4801" cy="2771"/>
          </a:xfrm>
        </p:grpSpPr>
        <p:sp>
          <p:nvSpPr>
            <p:cNvPr id="148489" name="AutoShape 165"/>
            <p:cNvSpPr>
              <a:spLocks noChangeArrowheads="1"/>
            </p:cNvSpPr>
            <p:nvPr/>
          </p:nvSpPr>
          <p:spPr bwMode="auto">
            <a:xfrm>
              <a:off x="2088" y="1121"/>
              <a:ext cx="2173" cy="2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/>
            </a:p>
          </p:txBody>
        </p:sp>
        <p:sp>
          <p:nvSpPr>
            <p:cNvPr id="148490" name="Text Box 58"/>
            <p:cNvSpPr txBox="1">
              <a:spLocks noChangeArrowheads="1"/>
            </p:cNvSpPr>
            <p:nvPr/>
          </p:nvSpPr>
          <p:spPr bwMode="auto">
            <a:xfrm>
              <a:off x="1645" y="3385"/>
              <a:ext cx="1507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Tous les patients</a:t>
              </a:r>
            </a:p>
          </p:txBody>
        </p:sp>
        <p:sp>
          <p:nvSpPr>
            <p:cNvPr id="148491" name="Text Box 76"/>
            <p:cNvSpPr txBox="1">
              <a:spLocks noChangeArrowheads="1"/>
            </p:cNvSpPr>
            <p:nvPr/>
          </p:nvSpPr>
          <p:spPr bwMode="auto">
            <a:xfrm>
              <a:off x="431" y="1457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20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48492" name="Rectangle 3"/>
            <p:cNvSpPr>
              <a:spLocks noChangeArrowheads="1"/>
            </p:cNvSpPr>
            <p:nvPr/>
          </p:nvSpPr>
          <p:spPr bwMode="auto">
            <a:xfrm>
              <a:off x="2181" y="1183"/>
              <a:ext cx="112" cy="91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333399"/>
                </a:solidFill>
              </a:endParaRPr>
            </a:p>
          </p:txBody>
        </p:sp>
        <p:sp>
          <p:nvSpPr>
            <p:cNvPr id="148493" name="Rectangle 4"/>
            <p:cNvSpPr>
              <a:spLocks noChangeArrowheads="1"/>
            </p:cNvSpPr>
            <p:nvPr/>
          </p:nvSpPr>
          <p:spPr bwMode="auto">
            <a:xfrm>
              <a:off x="3223" y="1182"/>
              <a:ext cx="112" cy="91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333399"/>
                </a:solidFill>
              </a:endParaRPr>
            </a:p>
          </p:txBody>
        </p:sp>
        <p:sp>
          <p:nvSpPr>
            <p:cNvPr id="148494" name="ZoneTexte 84"/>
            <p:cNvSpPr txBox="1">
              <a:spLocks noChangeArrowheads="1"/>
            </p:cNvSpPr>
            <p:nvPr/>
          </p:nvSpPr>
          <p:spPr bwMode="auto">
            <a:xfrm>
              <a:off x="2272" y="1107"/>
              <a:ext cx="9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ATV/r (n = 95)</a:t>
              </a:r>
            </a:p>
          </p:txBody>
        </p:sp>
        <p:sp>
          <p:nvSpPr>
            <p:cNvPr id="148495" name="ZoneTexte 85"/>
            <p:cNvSpPr txBox="1">
              <a:spLocks noChangeArrowheads="1"/>
            </p:cNvSpPr>
            <p:nvPr/>
          </p:nvSpPr>
          <p:spPr bwMode="auto">
            <a:xfrm>
              <a:off x="3337" y="1108"/>
              <a:ext cx="9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ATV (n = 105)</a:t>
              </a:r>
            </a:p>
          </p:txBody>
        </p:sp>
        <p:sp>
          <p:nvSpPr>
            <p:cNvPr id="148496" name="ZoneTexte 86"/>
            <p:cNvSpPr txBox="1">
              <a:spLocks noChangeArrowheads="1"/>
            </p:cNvSpPr>
            <p:nvPr/>
          </p:nvSpPr>
          <p:spPr bwMode="auto">
            <a:xfrm>
              <a:off x="813" y="3552"/>
              <a:ext cx="87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IC 95 % de la 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400" i="0">
                <a:solidFill>
                  <a:srgbClr val="000066"/>
                </a:solidFill>
              </a:endParaRPr>
            </a:p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= - 8,2 ; 11,1 </a:t>
              </a:r>
            </a:p>
          </p:txBody>
        </p:sp>
        <p:sp>
          <p:nvSpPr>
            <p:cNvPr id="148497" name="ZoneTexte 87"/>
            <p:cNvSpPr txBox="1">
              <a:spLocks noChangeArrowheads="1"/>
            </p:cNvSpPr>
            <p:nvPr/>
          </p:nvSpPr>
          <p:spPr bwMode="auto">
            <a:xfrm>
              <a:off x="1022" y="1108"/>
              <a:ext cx="532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Critère</a:t>
              </a:r>
            </a:p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principal</a:t>
              </a:r>
            </a:p>
          </p:txBody>
        </p:sp>
        <p:sp>
          <p:nvSpPr>
            <p:cNvPr id="148498" name="ZoneTexte 88"/>
            <p:cNvSpPr txBox="1">
              <a:spLocks noChangeArrowheads="1"/>
            </p:cNvSpPr>
            <p:nvPr/>
          </p:nvSpPr>
          <p:spPr bwMode="auto">
            <a:xfrm>
              <a:off x="1996" y="3552"/>
              <a:ext cx="87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IC 95 % de la 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</a:p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= - 7 ; 17</a:t>
              </a:r>
            </a:p>
          </p:txBody>
        </p:sp>
        <p:sp>
          <p:nvSpPr>
            <p:cNvPr id="148499" name="Text Box 58"/>
            <p:cNvSpPr txBox="1">
              <a:spLocks noChangeArrowheads="1"/>
            </p:cNvSpPr>
            <p:nvPr/>
          </p:nvSpPr>
          <p:spPr bwMode="auto">
            <a:xfrm>
              <a:off x="2898" y="3385"/>
              <a:ext cx="1151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ARN VIH J0</a:t>
              </a:r>
            </a:p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&lt; 100 000 c/ml</a:t>
              </a:r>
            </a:p>
          </p:txBody>
        </p:sp>
        <p:sp>
          <p:nvSpPr>
            <p:cNvPr id="148500" name="Rectangle 135"/>
            <p:cNvSpPr>
              <a:spLocks noChangeArrowheads="1"/>
            </p:cNvSpPr>
            <p:nvPr/>
          </p:nvSpPr>
          <p:spPr bwMode="auto">
            <a:xfrm>
              <a:off x="979" y="1972"/>
              <a:ext cx="316" cy="1377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01" name="Rectangle 136"/>
            <p:cNvSpPr>
              <a:spLocks noChangeArrowheads="1"/>
            </p:cNvSpPr>
            <p:nvPr/>
          </p:nvSpPr>
          <p:spPr bwMode="auto">
            <a:xfrm>
              <a:off x="2088" y="2151"/>
              <a:ext cx="317" cy="119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02" name="Rectangle 137"/>
            <p:cNvSpPr>
              <a:spLocks noChangeArrowheads="1"/>
            </p:cNvSpPr>
            <p:nvPr/>
          </p:nvSpPr>
          <p:spPr bwMode="auto">
            <a:xfrm>
              <a:off x="3158" y="1960"/>
              <a:ext cx="316" cy="1389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03" name="Rectangle 138"/>
            <p:cNvSpPr>
              <a:spLocks noChangeArrowheads="1"/>
            </p:cNvSpPr>
            <p:nvPr/>
          </p:nvSpPr>
          <p:spPr bwMode="auto">
            <a:xfrm>
              <a:off x="1298" y="1988"/>
              <a:ext cx="311" cy="1361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04" name="Rectangle 139"/>
            <p:cNvSpPr>
              <a:spLocks noChangeArrowheads="1"/>
            </p:cNvSpPr>
            <p:nvPr/>
          </p:nvSpPr>
          <p:spPr bwMode="auto">
            <a:xfrm>
              <a:off x="2407" y="2229"/>
              <a:ext cx="310" cy="112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05" name="Rectangle 140"/>
            <p:cNvSpPr>
              <a:spLocks noChangeArrowheads="1"/>
            </p:cNvSpPr>
            <p:nvPr/>
          </p:nvSpPr>
          <p:spPr bwMode="auto">
            <a:xfrm>
              <a:off x="3476" y="2057"/>
              <a:ext cx="311" cy="1288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06" name="Line 141"/>
            <p:cNvSpPr>
              <a:spLocks noChangeShapeType="1"/>
            </p:cNvSpPr>
            <p:nvPr/>
          </p:nvSpPr>
          <p:spPr bwMode="auto">
            <a:xfrm>
              <a:off x="745" y="1750"/>
              <a:ext cx="0" cy="1599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07" name="Line 142"/>
            <p:cNvSpPr>
              <a:spLocks noChangeShapeType="1"/>
            </p:cNvSpPr>
            <p:nvPr/>
          </p:nvSpPr>
          <p:spPr bwMode="auto">
            <a:xfrm>
              <a:off x="703" y="3349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08" name="Line 143"/>
            <p:cNvSpPr>
              <a:spLocks noChangeShapeType="1"/>
            </p:cNvSpPr>
            <p:nvPr/>
          </p:nvSpPr>
          <p:spPr bwMode="auto">
            <a:xfrm>
              <a:off x="703" y="3029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09" name="Line 144"/>
            <p:cNvSpPr>
              <a:spLocks noChangeShapeType="1"/>
            </p:cNvSpPr>
            <p:nvPr/>
          </p:nvSpPr>
          <p:spPr bwMode="auto">
            <a:xfrm>
              <a:off x="703" y="2708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10" name="Line 145"/>
            <p:cNvSpPr>
              <a:spLocks noChangeShapeType="1"/>
            </p:cNvSpPr>
            <p:nvPr/>
          </p:nvSpPr>
          <p:spPr bwMode="auto">
            <a:xfrm>
              <a:off x="703" y="2392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11" name="Line 146"/>
            <p:cNvSpPr>
              <a:spLocks noChangeShapeType="1"/>
            </p:cNvSpPr>
            <p:nvPr/>
          </p:nvSpPr>
          <p:spPr bwMode="auto">
            <a:xfrm>
              <a:off x="703" y="2071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12" name="Line 147"/>
            <p:cNvSpPr>
              <a:spLocks noChangeShapeType="1"/>
            </p:cNvSpPr>
            <p:nvPr/>
          </p:nvSpPr>
          <p:spPr bwMode="auto">
            <a:xfrm>
              <a:off x="703" y="1750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13" name="Line 149"/>
            <p:cNvSpPr>
              <a:spLocks noChangeShapeType="1"/>
            </p:cNvSpPr>
            <p:nvPr/>
          </p:nvSpPr>
          <p:spPr bwMode="auto">
            <a:xfrm flipV="1">
              <a:off x="745" y="3349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14" name="Line 150"/>
            <p:cNvSpPr>
              <a:spLocks noChangeShapeType="1"/>
            </p:cNvSpPr>
            <p:nvPr/>
          </p:nvSpPr>
          <p:spPr bwMode="auto">
            <a:xfrm flipV="1">
              <a:off x="1838" y="3349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15" name="Line 151"/>
            <p:cNvSpPr>
              <a:spLocks noChangeShapeType="1"/>
            </p:cNvSpPr>
            <p:nvPr/>
          </p:nvSpPr>
          <p:spPr bwMode="auto">
            <a:xfrm flipV="1">
              <a:off x="2932" y="3349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16" name="Rectangle 153"/>
            <p:cNvSpPr>
              <a:spLocks noChangeArrowheads="1"/>
            </p:cNvSpPr>
            <p:nvPr/>
          </p:nvSpPr>
          <p:spPr bwMode="auto">
            <a:xfrm>
              <a:off x="1075" y="183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800080"/>
                  </a:solidFill>
                </a:rPr>
                <a:t>86</a:t>
              </a:r>
              <a:endParaRPr lang="fr-FR" sz="1800" i="0">
                <a:solidFill>
                  <a:srgbClr val="800080"/>
                </a:solidFill>
              </a:endParaRPr>
            </a:p>
          </p:txBody>
        </p:sp>
        <p:sp>
          <p:nvSpPr>
            <p:cNvPr id="148517" name="Rectangle 154"/>
            <p:cNvSpPr>
              <a:spLocks noChangeArrowheads="1"/>
            </p:cNvSpPr>
            <p:nvPr/>
          </p:nvSpPr>
          <p:spPr bwMode="auto">
            <a:xfrm>
              <a:off x="2184" y="2010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800080"/>
                  </a:solidFill>
                </a:rPr>
                <a:t>75</a:t>
              </a:r>
              <a:endParaRPr lang="fr-FR" sz="1800" i="0">
                <a:solidFill>
                  <a:srgbClr val="800080"/>
                </a:solidFill>
              </a:endParaRPr>
            </a:p>
          </p:txBody>
        </p:sp>
        <p:sp>
          <p:nvSpPr>
            <p:cNvPr id="148518" name="Rectangle 155"/>
            <p:cNvSpPr>
              <a:spLocks noChangeArrowheads="1"/>
            </p:cNvSpPr>
            <p:nvPr/>
          </p:nvSpPr>
          <p:spPr bwMode="auto">
            <a:xfrm>
              <a:off x="3254" y="1810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800080"/>
                  </a:solidFill>
                </a:rPr>
                <a:t>87</a:t>
              </a:r>
              <a:endParaRPr lang="fr-FR" sz="1800" i="0">
                <a:solidFill>
                  <a:srgbClr val="800080"/>
                </a:solidFill>
              </a:endParaRPr>
            </a:p>
          </p:txBody>
        </p:sp>
        <p:sp>
          <p:nvSpPr>
            <p:cNvPr id="148519" name="Rectangle 156"/>
            <p:cNvSpPr>
              <a:spLocks noChangeArrowheads="1"/>
            </p:cNvSpPr>
            <p:nvPr/>
          </p:nvSpPr>
          <p:spPr bwMode="auto">
            <a:xfrm>
              <a:off x="1391" y="184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85</a:t>
              </a:r>
              <a:endParaRPr lang="fr-FR" sz="1800" i="0">
                <a:solidFill>
                  <a:srgbClr val="FF3399"/>
                </a:solidFill>
              </a:endParaRPr>
            </a:p>
          </p:txBody>
        </p:sp>
        <p:sp>
          <p:nvSpPr>
            <p:cNvPr id="148520" name="Rectangle 157"/>
            <p:cNvSpPr>
              <a:spLocks noChangeArrowheads="1"/>
            </p:cNvSpPr>
            <p:nvPr/>
          </p:nvSpPr>
          <p:spPr bwMode="auto">
            <a:xfrm>
              <a:off x="2500" y="2090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70</a:t>
              </a:r>
              <a:endParaRPr lang="fr-FR" sz="1800" i="0">
                <a:solidFill>
                  <a:srgbClr val="FF3399"/>
                </a:solidFill>
              </a:endParaRPr>
            </a:p>
          </p:txBody>
        </p:sp>
        <p:sp>
          <p:nvSpPr>
            <p:cNvPr id="148521" name="Rectangle 158"/>
            <p:cNvSpPr>
              <a:spLocks noChangeArrowheads="1"/>
            </p:cNvSpPr>
            <p:nvPr/>
          </p:nvSpPr>
          <p:spPr bwMode="auto">
            <a:xfrm>
              <a:off x="3553" y="191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82</a:t>
              </a:r>
              <a:endParaRPr lang="fr-FR" sz="1800" i="0">
                <a:solidFill>
                  <a:srgbClr val="FF3399"/>
                </a:solidFill>
              </a:endParaRPr>
            </a:p>
          </p:txBody>
        </p:sp>
        <p:sp>
          <p:nvSpPr>
            <p:cNvPr id="148522" name="Rectangle 159"/>
            <p:cNvSpPr>
              <a:spLocks noChangeArrowheads="1"/>
            </p:cNvSpPr>
            <p:nvPr/>
          </p:nvSpPr>
          <p:spPr bwMode="auto">
            <a:xfrm>
              <a:off x="595" y="3287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48523" name="Rectangle 160"/>
            <p:cNvSpPr>
              <a:spLocks noChangeArrowheads="1"/>
            </p:cNvSpPr>
            <p:nvPr/>
          </p:nvSpPr>
          <p:spPr bwMode="auto">
            <a:xfrm>
              <a:off x="533" y="2965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48524" name="Rectangle 161"/>
            <p:cNvSpPr>
              <a:spLocks noChangeArrowheads="1"/>
            </p:cNvSpPr>
            <p:nvPr/>
          </p:nvSpPr>
          <p:spPr bwMode="auto">
            <a:xfrm>
              <a:off x="533" y="2645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48525" name="Rectangle 162"/>
            <p:cNvSpPr>
              <a:spLocks noChangeArrowheads="1"/>
            </p:cNvSpPr>
            <p:nvPr/>
          </p:nvSpPr>
          <p:spPr bwMode="auto">
            <a:xfrm>
              <a:off x="533" y="232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48526" name="Rectangle 163"/>
            <p:cNvSpPr>
              <a:spLocks noChangeArrowheads="1"/>
            </p:cNvSpPr>
            <p:nvPr/>
          </p:nvSpPr>
          <p:spPr bwMode="auto">
            <a:xfrm>
              <a:off x="533" y="200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48527" name="Rectangle 164"/>
            <p:cNvSpPr>
              <a:spLocks noChangeArrowheads="1"/>
            </p:cNvSpPr>
            <p:nvPr/>
          </p:nvSpPr>
          <p:spPr bwMode="auto">
            <a:xfrm>
              <a:off x="471" y="1687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48528" name="Text Box 57"/>
            <p:cNvSpPr txBox="1">
              <a:spLocks noChangeArrowheads="1"/>
            </p:cNvSpPr>
            <p:nvPr/>
          </p:nvSpPr>
          <p:spPr bwMode="auto">
            <a:xfrm>
              <a:off x="892" y="1497"/>
              <a:ext cx="797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ARN VIH</a:t>
              </a:r>
              <a:br>
                <a:rPr lang="fr-FR" sz="1400" b="1" i="0">
                  <a:solidFill>
                    <a:srgbClr val="000066"/>
                  </a:solidFill>
                </a:rPr>
              </a:br>
              <a:r>
                <a:rPr lang="fr-FR" sz="1400" b="1" i="0">
                  <a:solidFill>
                    <a:srgbClr val="000066"/>
                  </a:solidFill>
                </a:rPr>
                <a:t>&lt; 400 c/ml</a:t>
              </a:r>
            </a:p>
          </p:txBody>
        </p:sp>
        <p:sp>
          <p:nvSpPr>
            <p:cNvPr id="148529" name="Text Box 58"/>
            <p:cNvSpPr txBox="1">
              <a:spLocks noChangeArrowheads="1"/>
            </p:cNvSpPr>
            <p:nvPr/>
          </p:nvSpPr>
          <p:spPr bwMode="auto">
            <a:xfrm>
              <a:off x="1973" y="1497"/>
              <a:ext cx="872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ARN VIH</a:t>
              </a:r>
              <a:br>
                <a:rPr lang="fr-FR" sz="1400" b="1" i="0">
                  <a:solidFill>
                    <a:srgbClr val="000066"/>
                  </a:solidFill>
                </a:rPr>
              </a:br>
              <a:r>
                <a:rPr lang="fr-FR" sz="1400" b="1" i="0">
                  <a:solidFill>
                    <a:srgbClr val="000066"/>
                  </a:solidFill>
                </a:rPr>
                <a:t>&lt; 50 c/ml</a:t>
              </a:r>
            </a:p>
          </p:txBody>
        </p:sp>
        <p:sp>
          <p:nvSpPr>
            <p:cNvPr id="148530" name="Text Box 58"/>
            <p:cNvSpPr txBox="1">
              <a:spLocks noChangeArrowheads="1"/>
            </p:cNvSpPr>
            <p:nvPr/>
          </p:nvSpPr>
          <p:spPr bwMode="auto">
            <a:xfrm>
              <a:off x="3433" y="1519"/>
              <a:ext cx="1175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ARN VIH &lt; 50 c/ml</a:t>
              </a:r>
            </a:p>
          </p:txBody>
        </p:sp>
        <p:sp>
          <p:nvSpPr>
            <p:cNvPr id="148531" name="Line 151"/>
            <p:cNvSpPr>
              <a:spLocks noChangeShapeType="1"/>
            </p:cNvSpPr>
            <p:nvPr/>
          </p:nvSpPr>
          <p:spPr bwMode="auto">
            <a:xfrm flipV="1">
              <a:off x="4032" y="3347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32" name="Rectangle 137"/>
            <p:cNvSpPr>
              <a:spLocks noChangeArrowheads="1"/>
            </p:cNvSpPr>
            <p:nvPr/>
          </p:nvSpPr>
          <p:spPr bwMode="auto">
            <a:xfrm>
              <a:off x="4272" y="2346"/>
              <a:ext cx="316" cy="1001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33" name="Rectangle 140"/>
            <p:cNvSpPr>
              <a:spLocks noChangeArrowheads="1"/>
            </p:cNvSpPr>
            <p:nvPr/>
          </p:nvSpPr>
          <p:spPr bwMode="auto">
            <a:xfrm>
              <a:off x="4586" y="2423"/>
              <a:ext cx="311" cy="924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148534" name="Text Box 58"/>
            <p:cNvSpPr txBox="1">
              <a:spLocks noChangeArrowheads="1"/>
            </p:cNvSpPr>
            <p:nvPr/>
          </p:nvSpPr>
          <p:spPr bwMode="auto">
            <a:xfrm>
              <a:off x="4009" y="3395"/>
              <a:ext cx="1151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ARN VIH J0</a:t>
              </a:r>
            </a:p>
            <a:p>
              <a:pPr algn="ctr">
                <a:lnSpc>
                  <a:spcPct val="90000"/>
                </a:lnSpc>
              </a:pPr>
              <a:r>
                <a:rPr lang="fr-FR" sz="1400" b="1" i="0" u="sng">
                  <a:solidFill>
                    <a:srgbClr val="000066"/>
                  </a:solidFill>
                </a:rPr>
                <a:t>&gt;</a:t>
              </a:r>
              <a:r>
                <a:rPr lang="fr-FR" sz="1400" b="1" i="0">
                  <a:solidFill>
                    <a:srgbClr val="000066"/>
                  </a:solidFill>
                </a:rPr>
                <a:t> 100 000 c/ml</a:t>
              </a:r>
            </a:p>
          </p:txBody>
        </p:sp>
        <p:sp>
          <p:nvSpPr>
            <p:cNvPr id="148535" name="Rectangle 155"/>
            <p:cNvSpPr>
              <a:spLocks noChangeArrowheads="1"/>
            </p:cNvSpPr>
            <p:nvPr/>
          </p:nvSpPr>
          <p:spPr bwMode="auto">
            <a:xfrm>
              <a:off x="4355" y="219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800080"/>
                  </a:solidFill>
                </a:rPr>
                <a:t>63</a:t>
              </a:r>
              <a:endParaRPr lang="fr-FR" sz="1800" i="0">
                <a:solidFill>
                  <a:srgbClr val="800080"/>
                </a:solidFill>
              </a:endParaRPr>
            </a:p>
          </p:txBody>
        </p:sp>
        <p:sp>
          <p:nvSpPr>
            <p:cNvPr id="148536" name="Rectangle 158"/>
            <p:cNvSpPr>
              <a:spLocks noChangeArrowheads="1"/>
            </p:cNvSpPr>
            <p:nvPr/>
          </p:nvSpPr>
          <p:spPr bwMode="auto">
            <a:xfrm>
              <a:off x="4674" y="226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58</a:t>
              </a:r>
              <a:endParaRPr lang="fr-FR" sz="1800" i="0">
                <a:solidFill>
                  <a:srgbClr val="FF3399"/>
                </a:solidFill>
              </a:endParaRPr>
            </a:p>
          </p:txBody>
        </p:sp>
        <p:sp>
          <p:nvSpPr>
            <p:cNvPr id="148537" name="ZoneTexte 93"/>
            <p:cNvSpPr txBox="1">
              <a:spLocks noChangeArrowheads="1"/>
            </p:cNvSpPr>
            <p:nvPr/>
          </p:nvSpPr>
          <p:spPr bwMode="auto">
            <a:xfrm>
              <a:off x="2835" y="3134"/>
              <a:ext cx="2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148538" name="Line 148"/>
            <p:cNvSpPr>
              <a:spLocks noChangeShapeType="1"/>
            </p:cNvSpPr>
            <p:nvPr/>
          </p:nvSpPr>
          <p:spPr bwMode="auto">
            <a:xfrm>
              <a:off x="745" y="3349"/>
              <a:ext cx="448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539" name="Text Box 65"/>
            <p:cNvSpPr txBox="1">
              <a:spLocks noChangeArrowheads="1"/>
            </p:cNvSpPr>
            <p:nvPr/>
          </p:nvSpPr>
          <p:spPr bwMode="auto">
            <a:xfrm>
              <a:off x="3183" y="313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46</a:t>
              </a:r>
            </a:p>
          </p:txBody>
        </p:sp>
        <p:sp>
          <p:nvSpPr>
            <p:cNvPr id="148540" name="Text Box 66"/>
            <p:cNvSpPr txBox="1">
              <a:spLocks noChangeArrowheads="1"/>
            </p:cNvSpPr>
            <p:nvPr/>
          </p:nvSpPr>
          <p:spPr bwMode="auto">
            <a:xfrm>
              <a:off x="3508" y="313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50</a:t>
              </a:r>
            </a:p>
          </p:txBody>
        </p:sp>
        <p:sp>
          <p:nvSpPr>
            <p:cNvPr id="148541" name="Text Box 65"/>
            <p:cNvSpPr txBox="1">
              <a:spLocks noChangeArrowheads="1"/>
            </p:cNvSpPr>
            <p:nvPr/>
          </p:nvSpPr>
          <p:spPr bwMode="auto">
            <a:xfrm>
              <a:off x="4304" y="313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49</a:t>
              </a:r>
            </a:p>
          </p:txBody>
        </p:sp>
        <p:sp>
          <p:nvSpPr>
            <p:cNvPr id="148542" name="Text Box 66"/>
            <p:cNvSpPr txBox="1">
              <a:spLocks noChangeArrowheads="1"/>
            </p:cNvSpPr>
            <p:nvPr/>
          </p:nvSpPr>
          <p:spPr bwMode="auto">
            <a:xfrm>
              <a:off x="4629" y="313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55</a:t>
              </a:r>
            </a:p>
          </p:txBody>
        </p:sp>
      </p:grpSp>
      <p:sp>
        <p:nvSpPr>
          <p:cNvPr id="148488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Malan DR. JAIDS 2008;47:161-7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2"/>
          <p:cNvSpPr txBox="1">
            <a:spLocks noChangeArrowheads="1"/>
          </p:cNvSpPr>
          <p:nvPr/>
        </p:nvSpPr>
        <p:spPr bwMode="auto">
          <a:xfrm>
            <a:off x="2890838" y="1138238"/>
            <a:ext cx="3322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Emergence de résistance</a:t>
            </a:r>
          </a:p>
        </p:txBody>
      </p:sp>
      <p:graphicFrame>
        <p:nvGraphicFramePr>
          <p:cNvPr id="150582" name="Group 54"/>
          <p:cNvGraphicFramePr>
            <a:graphicFrameLocks noGrp="1"/>
          </p:cNvGraphicFramePr>
          <p:nvPr/>
        </p:nvGraphicFramePr>
        <p:xfrm>
          <a:off x="1077913" y="2611438"/>
          <a:ext cx="6950075" cy="2840104"/>
        </p:xfrm>
        <a:graphic>
          <a:graphicData uri="http://schemas.openxmlformats.org/drawingml/2006/table">
            <a:tbl>
              <a:tblPr/>
              <a:tblGrid>
                <a:gridCol w="430212"/>
                <a:gridCol w="3713163"/>
                <a:gridCol w="1403350"/>
                <a:gridCol w="1403350"/>
              </a:tblGrid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ATV/r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ATV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292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400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Tests de résistance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30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Mutations majeures protéase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I50L, N88S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 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I50I/L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Mutations mineures protéase*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Phénotype ATV : FC &gt; 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 (FC = 26) 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#</a:t>
                      </a: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M184V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50575" name="ZoneTexte 9"/>
          <p:cNvSpPr txBox="1">
            <a:spLocks noChangeArrowheads="1"/>
          </p:cNvSpPr>
          <p:nvPr/>
        </p:nvSpPr>
        <p:spPr bwMode="auto">
          <a:xfrm>
            <a:off x="1116013" y="5661025"/>
            <a:ext cx="688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 baseline="30000">
                <a:solidFill>
                  <a:srgbClr val="000066"/>
                </a:solidFill>
                <a:cs typeface="Arial" charset="0"/>
              </a:rPr>
              <a:t># </a:t>
            </a:r>
            <a:r>
              <a:rPr lang="fr-FR" sz="1400" i="0">
                <a:solidFill>
                  <a:srgbClr val="000066"/>
                </a:solidFill>
                <a:cs typeface="Arial" charset="0"/>
              </a:rPr>
              <a:t>Concerne le même patient ; </a:t>
            </a:r>
            <a:r>
              <a:rPr lang="fr-FR" sz="1400" i="0">
                <a:solidFill>
                  <a:srgbClr val="000066"/>
                </a:solidFill>
              </a:rPr>
              <a:t>* Parmi 20I/T, 33F, 34Q, 36V, 64V, 71V, 73S, 74A, 83D</a:t>
            </a:r>
          </a:p>
        </p:txBody>
      </p:sp>
      <p:grpSp>
        <p:nvGrpSpPr>
          <p:cNvPr id="150576" name="Group 53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5058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0581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150577" name="Rectangle 5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BMS 089 : ATV vs ATV/r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3TC + d4T XR QD</a:t>
            </a:r>
            <a:endParaRPr lang="fr-FR" smtClean="0">
              <a:solidFill>
                <a:srgbClr val="000066"/>
              </a:solidFill>
              <a:ea typeface="ＭＳ Ｐゴシック" pitchFamily="34" charset="-128"/>
              <a:cs typeface="Arial" charset="0"/>
            </a:endParaRPr>
          </a:p>
        </p:txBody>
      </p:sp>
      <p:sp>
        <p:nvSpPr>
          <p:cNvPr id="150578" name="Rectangle 263"/>
          <p:cNvSpPr>
            <a:spLocks noChangeArrowheads="1"/>
          </p:cNvSpPr>
          <p:nvPr/>
        </p:nvSpPr>
        <p:spPr bwMode="auto">
          <a:xfrm>
            <a:off x="1077913" y="1712913"/>
            <a:ext cx="6950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 i="0">
                <a:solidFill>
                  <a:schemeClr val="accent2"/>
                </a:solidFill>
                <a:latin typeface="Calibri" pitchFamily="34" charset="0"/>
              </a:rPr>
              <a:t>Résistance génotypique et phénotypique</a:t>
            </a:r>
          </a:p>
          <a:p>
            <a:pPr algn="ctr"/>
            <a:r>
              <a:rPr lang="fr-FR" sz="2400" b="1" i="0">
                <a:solidFill>
                  <a:schemeClr val="accent2"/>
                </a:solidFill>
                <a:latin typeface="Calibri" pitchFamily="34" charset="0"/>
              </a:rPr>
              <a:t>chez les patients avec échec virologique jusqu’à S48</a:t>
            </a:r>
          </a:p>
        </p:txBody>
      </p:sp>
      <p:sp>
        <p:nvSpPr>
          <p:cNvPr id="150579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Malan DR. JAIDS 2008;47:161-7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ext Box 2"/>
          <p:cNvSpPr txBox="1">
            <a:spLocks noChangeArrowheads="1"/>
          </p:cNvSpPr>
          <p:nvPr/>
        </p:nvSpPr>
        <p:spPr bwMode="auto">
          <a:xfrm>
            <a:off x="3825875" y="1141413"/>
            <a:ext cx="1430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Tolérance</a:t>
            </a:r>
          </a:p>
        </p:txBody>
      </p:sp>
      <p:graphicFrame>
        <p:nvGraphicFramePr>
          <p:cNvPr id="152642" name="Group 66"/>
          <p:cNvGraphicFramePr>
            <a:graphicFrameLocks noGrp="1"/>
          </p:cNvGraphicFramePr>
          <p:nvPr/>
        </p:nvGraphicFramePr>
        <p:xfrm>
          <a:off x="361950" y="1676400"/>
          <a:ext cx="8237538" cy="3383280"/>
        </p:xfrm>
        <a:graphic>
          <a:graphicData uri="http://schemas.openxmlformats.org/drawingml/2006/table">
            <a:tbl>
              <a:tblPr/>
              <a:tblGrid>
                <a:gridCol w="898525"/>
                <a:gridCol w="4745038"/>
                <a:gridCol w="1401762"/>
                <a:gridCol w="1192213"/>
              </a:tblGrid>
              <a:tr h="269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ATV/r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269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 indésirable grave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pour effet indésirable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9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 indésirable lié au traitement de grade 2 à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Ictère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Anomalie biologique de grade 3-4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Bilirubine totale &gt; 2,5 x LSN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ALAT &gt; 5 x LSN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ASAT &gt; 5 x LSN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Cholestérol total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300 mg/dl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Triglycérides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751 mg/dl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52635" name="Group 65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52639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2640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152636" name="Rectangle 8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BMS 089 : ATV vs ATV/r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3TC + d4T XR QD</a:t>
            </a:r>
            <a:endParaRPr lang="fr-FR" smtClean="0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52637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Malan DR. JAIDS 2008;47:161-7</a:t>
            </a:r>
          </a:p>
        </p:txBody>
      </p:sp>
      <p:sp>
        <p:nvSpPr>
          <p:cNvPr id="152638" name="Rectangle 120"/>
          <p:cNvSpPr>
            <a:spLocks noChangeArrowheads="1"/>
          </p:cNvSpPr>
          <p:nvPr/>
        </p:nvSpPr>
        <p:spPr bwMode="auto">
          <a:xfrm>
            <a:off x="1112838" y="5397500"/>
            <a:ext cx="7061200" cy="1190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55600" indent="-355600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lang="fr-FR" sz="1800" i="0">
                <a:solidFill>
                  <a:srgbClr val="000066"/>
                </a:solidFill>
              </a:rPr>
              <a:t>Augmentation d’une catégorie NCEP </a:t>
            </a:r>
            <a:r>
              <a:rPr lang="fr-FR" sz="1800" i="0" u="sng">
                <a:solidFill>
                  <a:srgbClr val="000066"/>
                </a:solidFill>
              </a:rPr>
              <a:t>&gt;</a:t>
            </a:r>
            <a:r>
              <a:rPr lang="fr-FR" sz="1800" i="0">
                <a:solidFill>
                  <a:srgbClr val="000066"/>
                </a:solidFill>
              </a:rPr>
              <a:t> 1 à S48 pour ATV/r vs ATV :</a:t>
            </a:r>
            <a:endParaRPr lang="fr-FR" sz="1600" i="0">
              <a:solidFill>
                <a:srgbClr val="000066"/>
              </a:solidFill>
            </a:endParaRPr>
          </a:p>
          <a:p>
            <a:pPr marL="355600" indent="-355600" eaLnBrk="0" hangingPunct="0"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Cholestérol total : 16 % vs 11 %</a:t>
            </a:r>
          </a:p>
          <a:p>
            <a:pPr marL="355600" indent="-355600" eaLnBrk="0" hangingPunct="0"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LDL-cholestérol : 46 % vs 48 %</a:t>
            </a:r>
          </a:p>
          <a:p>
            <a:pPr marL="355600" indent="-355600" eaLnBrk="0" hangingPunct="0"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Triglycérides : 30 % vs 18 %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BMS 089 : ATV vs ATV/r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3TC + d4T XR QD</a:t>
            </a:r>
          </a:p>
        </p:txBody>
      </p:sp>
      <p:sp>
        <p:nvSpPr>
          <p:cNvPr id="154627" name="Espace réservé du contenu 4"/>
          <p:cNvSpPr>
            <a:spLocks noGrp="1"/>
          </p:cNvSpPr>
          <p:nvPr>
            <p:ph idx="1"/>
          </p:nvPr>
        </p:nvSpPr>
        <p:spPr>
          <a:xfrm>
            <a:off x="50800" y="1071563"/>
            <a:ext cx="9024938" cy="5303837"/>
          </a:xfrm>
        </p:spPr>
        <p:txBody>
          <a:bodyPr/>
          <a:lstStyle/>
          <a:p>
            <a:pPr>
              <a:spcBef>
                <a:spcPts val="75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Résumé - Conclusion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ATV/r 300/100 mg QD était virologiquement non inférieur à ATV 400 mg QD, lorsque associé à 3TC et d4T XR QD, pour le traitement antirétroviral de 1ère ligne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Le taux de réponse à S48 (ARN VIH &lt; 50 c/ml) était inférieur de 25 % chez les patients avec ARN VIH </a:t>
            </a:r>
            <a:r>
              <a:rPr lang="fr-FR" sz="1800" u="sng" smtClean="0">
                <a:ea typeface="ＭＳ Ｐゴシック" pitchFamily="34" charset="-128"/>
              </a:rPr>
              <a:t>&gt;</a:t>
            </a:r>
            <a:r>
              <a:rPr lang="fr-FR" sz="1800" smtClean="0">
                <a:ea typeface="ＭＳ Ｐゴシック" pitchFamily="34" charset="-128"/>
              </a:rPr>
              <a:t> 100 000 c/ml à J0 comparés à ceux avec ARN VIH</a:t>
            </a:r>
            <a:br>
              <a:rPr lang="fr-FR" sz="1800" smtClean="0">
                <a:ea typeface="ＭＳ Ｐゴシック" pitchFamily="34" charset="-128"/>
              </a:rPr>
            </a:br>
            <a:r>
              <a:rPr lang="fr-FR" sz="1800" smtClean="0">
                <a:ea typeface="ＭＳ Ｐゴシック" pitchFamily="34" charset="-128"/>
              </a:rPr>
              <a:t>&lt; 100 000 c/ml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L’échec virologique était plus fréquent avec ATV (9,5 % vs 3,2 %), avec émergence de mutations majeures de résistance à ATV chez 3 des 8 patients testés dans ce groupe ATV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Ces résultats (ARN VIH &lt; 50 c/ml à S48, taux d’échec virologique, données de résistance) suggèrent que ATV/r est plus puissant que ATV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L’interruption pour effet indésirable lié au traitement était plus fréquente avec ATV/r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L’élévation du cholestérol total et des triglycérides était plus importante avec ATV/r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Il faut noter un impact possible de la stavudine sur l’élévation des lipides</a:t>
            </a:r>
          </a:p>
          <a:p>
            <a:pPr lvl="1">
              <a:spcBef>
                <a:spcPts val="75"/>
              </a:spcBef>
            </a:pPr>
            <a:r>
              <a:rPr lang="fr-FR" sz="1800" smtClean="0">
                <a:ea typeface="ＭＳ Ｐゴシック" pitchFamily="34" charset="-128"/>
              </a:rPr>
              <a:t>Limitation : étude de faible effectif</a:t>
            </a:r>
          </a:p>
        </p:txBody>
      </p:sp>
      <p:grpSp>
        <p:nvGrpSpPr>
          <p:cNvPr id="154628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5463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4631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154629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Malan DR. JAIDS 2008;47:161-7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20625</TotalTime>
  <Words>714</Words>
  <Application>Microsoft Office PowerPoint</Application>
  <PresentationFormat>Affichage à l'écran (4:3)</PresentationFormat>
  <Paragraphs>213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ARV_trials_2010</vt:lpstr>
      <vt:lpstr>Comparaison des IP vs IP</vt:lpstr>
      <vt:lpstr>Etude BMS 089 : ATV vs ATV/r QD, en association à 3TC + d4T XR QD</vt:lpstr>
      <vt:lpstr>Etude BMS 089 : ATV vs ATV/r QD, en association à 3TC + d4T XR QD</vt:lpstr>
      <vt:lpstr>Etude BMS 089 : ATV vs ATV/r QD, en association à 3TC + d4T XR QD</vt:lpstr>
      <vt:lpstr>Etude BMS 089 : ATV vs ATV/r QD, en association à 3TC + d4T XR QD</vt:lpstr>
      <vt:lpstr>Etude BMS 089 : ATV vs ATV/r QD, en association à 3TC + d4T XR QD</vt:lpstr>
      <vt:lpstr>Etude BMS 089 : ATV vs ATV/r QD, en association à 3TC + d4T XR QD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1584</cp:revision>
  <cp:lastPrinted>2009-11-19T07:51:26Z</cp:lastPrinted>
  <dcterms:created xsi:type="dcterms:W3CDTF">2010-03-22T10:11:22Z</dcterms:created>
  <dcterms:modified xsi:type="dcterms:W3CDTF">2015-09-24T07:33:01Z</dcterms:modified>
</cp:coreProperties>
</file>