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915" r:id="rId3"/>
    <p:sldId id="904" r:id="rId4"/>
    <p:sldId id="905" r:id="rId5"/>
    <p:sldId id="906" r:id="rId6"/>
    <p:sldId id="907" r:id="rId7"/>
    <p:sldId id="908" r:id="rId8"/>
    <p:sldId id="913" r:id="rId9"/>
    <p:sldId id="914" r:id="rId10"/>
  </p:sldIdLst>
  <p:sldSz cx="9144000" cy="6858000" type="screen4x3"/>
  <p:notesSz cx="7099300" cy="10234613"/>
  <p:custDataLst>
    <p:tags r:id="rId13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28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F36FD7C4-0EBC-4558-9665-A85C2560B94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025717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D32EDBA6-8CBE-4BBA-BFAF-3BFCBD78463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0472869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150FD1C-B187-4B54-9823-88C4AD9522EB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9958A29-35BE-4DD1-BEF9-344CF3FD6699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D2F6E3B-A2A3-4357-9C9C-277F992AEA4C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08F56D5-7946-4A1F-8F22-63D8FF4ADBAD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37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37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9DFEC3F-F05D-43FD-BA14-0DD925117EBE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84EDB29-8E2D-4D1C-905D-B0F5C20779F7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478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78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0BD9072-4282-4F82-A87B-E78F52DF14D3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CASTLE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Line 63"/>
          <p:cNvSpPr>
            <a:spLocks noChangeShapeType="1"/>
          </p:cNvSpPr>
          <p:nvPr/>
        </p:nvSpPr>
        <p:spPr bwMode="auto">
          <a:xfrm>
            <a:off x="284321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4499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  <p:grpSp>
        <p:nvGrpSpPr>
          <p:cNvPr id="234500" name="Group 4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34501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cxnSp>
        <p:nvCxnSpPr>
          <p:cNvPr id="234502" name="Connecteur droit 66"/>
          <p:cNvCxnSpPr>
            <a:cxnSpLocks noChangeShapeType="1"/>
          </p:cNvCxnSpPr>
          <p:nvPr/>
        </p:nvCxnSpPr>
        <p:spPr bwMode="auto">
          <a:xfrm rot="5400000">
            <a:off x="286464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3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 ATV/r vs LPV/r à S48 : % ARN VIH &lt; 50 c/ml, analyse en intention de traiter, réponse virologique confirmée, non compléteur = échec (RVC, NC = E) (borne inférieure de l’IC 95 % bilatéral de la différence =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- 10 %, puissance de 90 %)</a:t>
            </a:r>
            <a:endParaRPr lang="fr-FR" sz="1800" b="1" i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140200" y="2420938"/>
          <a:ext cx="2879725" cy="755650"/>
        </p:xfrm>
        <a:graphic>
          <a:graphicData uri="http://schemas.openxmlformats.org/drawingml/2006/table">
            <a:tbl>
              <a:tblPr/>
              <a:tblGrid>
                <a:gridCol w="287972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300/100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4140200" y="3433763"/>
          <a:ext cx="2879725" cy="733425"/>
        </p:xfrm>
        <a:graphic>
          <a:graphicData uri="http://schemas.openxmlformats.org/drawingml/2006/table">
            <a:tbl>
              <a:tblPr/>
              <a:tblGrid>
                <a:gridCol w="287972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20" name="Oval 170"/>
          <p:cNvSpPr>
            <a:spLocks noChangeArrowheads="1"/>
          </p:cNvSpPr>
          <p:nvPr/>
        </p:nvSpPr>
        <p:spPr bwMode="auto">
          <a:xfrm>
            <a:off x="2293938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234521" name="AutoShape 162"/>
          <p:cNvSpPr>
            <a:spLocks noChangeArrowheads="1"/>
          </p:cNvSpPr>
          <p:nvPr/>
        </p:nvSpPr>
        <p:spPr bwMode="auto">
          <a:xfrm>
            <a:off x="252413" y="2563813"/>
            <a:ext cx="2720975" cy="1446212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/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 ou &lt; 1 semaine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traitement ARV antérieur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5 000 c/ml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sp>
        <p:nvSpPr>
          <p:cNvPr id="234522" name="ZoneTexte 71"/>
          <p:cNvSpPr txBox="1">
            <a:spLocks noChangeArrowheads="1"/>
          </p:cNvSpPr>
          <p:nvPr/>
        </p:nvSpPr>
        <p:spPr bwMode="auto">
          <a:xfrm>
            <a:off x="2547938" y="4292600"/>
            <a:ext cx="59499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000066"/>
                </a:solidFill>
              </a:rPr>
              <a:t>*Randomisation stratifiée sur ARN VIH (&lt; ou </a:t>
            </a:r>
            <a:r>
              <a:rPr lang="fr-FR" sz="1600" b="1" i="0" u="sng">
                <a:solidFill>
                  <a:srgbClr val="000066"/>
                </a:solidFill>
              </a:rPr>
              <a:t>&gt;</a:t>
            </a:r>
            <a:r>
              <a:rPr lang="fr-FR" sz="1600" b="1" i="0">
                <a:solidFill>
                  <a:srgbClr val="000066"/>
                </a:solidFill>
              </a:rPr>
              <a:t> 100 000 c/ml)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</a:rPr>
              <a:t>à la pré-inclusion et la région géographique</a:t>
            </a:r>
            <a:endParaRPr lang="fr-FR" sz="1600" b="1" i="0" baseline="30000">
              <a:solidFill>
                <a:srgbClr val="000066"/>
              </a:solidFill>
            </a:endParaRPr>
          </a:p>
        </p:txBody>
      </p:sp>
      <p:sp>
        <p:nvSpPr>
          <p:cNvPr id="23452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cxnSp>
        <p:nvCxnSpPr>
          <p:cNvPr id="234524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289300" y="346075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443</a:t>
            </a: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289300" y="2466975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440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7786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234529" name="Group 34"/>
          <p:cNvGrpSpPr>
            <a:grpSpLocks/>
          </p:cNvGrpSpPr>
          <p:nvPr/>
        </p:nvGrpSpPr>
        <p:grpSpPr bwMode="auto">
          <a:xfrm>
            <a:off x="7097713" y="1987550"/>
            <a:ext cx="1622425" cy="2151063"/>
            <a:chOff x="4471" y="1525"/>
            <a:chExt cx="1022" cy="1074"/>
          </a:xfrm>
        </p:grpSpPr>
        <p:sp>
          <p:nvSpPr>
            <p:cNvPr id="234533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4534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34530" name="Group 37"/>
          <p:cNvGrpSpPr>
            <a:grpSpLocks/>
          </p:cNvGrpSpPr>
          <p:nvPr/>
        </p:nvGrpSpPr>
        <p:grpSpPr bwMode="auto">
          <a:xfrm>
            <a:off x="7146925" y="2800350"/>
            <a:ext cx="15748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546" name="Group 7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3661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6618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365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graphicFrame>
        <p:nvGraphicFramePr>
          <p:cNvPr id="236619" name="Group 75"/>
          <p:cNvGraphicFramePr>
            <a:graphicFrameLocks noGrp="1"/>
          </p:cNvGraphicFramePr>
          <p:nvPr>
            <p:ph idx="4294967295"/>
          </p:nvPr>
        </p:nvGraphicFramePr>
        <p:xfrm>
          <a:off x="395288" y="1644650"/>
          <a:ext cx="8353425" cy="4453637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12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440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443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50 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Co-infection VHB / VHC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 / 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 / 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à S48 ou au-delà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395288" y="1295400"/>
            <a:ext cx="83534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236615" name="ZoneTexte 9"/>
          <p:cNvSpPr txBox="1">
            <a:spLocks noChangeArrowheads="1"/>
          </p:cNvSpPr>
          <p:nvPr/>
        </p:nvSpPr>
        <p:spPr bwMode="auto">
          <a:xfrm>
            <a:off x="628650" y="6145213"/>
            <a:ext cx="8023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LPV/r administré sous formes de capsules molles au cours des 48 premières semaines</a:t>
            </a:r>
          </a:p>
        </p:txBody>
      </p:sp>
      <p:sp>
        <p:nvSpPr>
          <p:cNvPr id="236616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134"/>
          <p:cNvSpPr txBox="1">
            <a:spLocks noChangeArrowheads="1"/>
          </p:cNvSpPr>
          <p:nvPr/>
        </p:nvSpPr>
        <p:spPr bwMode="auto">
          <a:xfrm>
            <a:off x="836613" y="1628775"/>
            <a:ext cx="315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  <a:spcBef>
                <a:spcPct val="5000"/>
              </a:spcBef>
            </a:pPr>
            <a:r>
              <a:rPr 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(ITT)</a:t>
            </a:r>
          </a:p>
        </p:txBody>
      </p:sp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4787900" y="4792663"/>
            <a:ext cx="39608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ts val="2025"/>
              </a:lnSpc>
              <a:spcBef>
                <a:spcPct val="5000"/>
              </a:spcBef>
            </a:pPr>
            <a:r>
              <a:rPr lang="fr-FR" sz="1600" i="0">
                <a:solidFill>
                  <a:srgbClr val="000066"/>
                </a:solidFill>
                <a:cs typeface="Arial" charset="0"/>
              </a:rPr>
              <a:t>Augmentation moyenne des CD4/mm</a:t>
            </a:r>
            <a:r>
              <a:rPr lang="fr-FR" sz="1600" i="0" baseline="30000">
                <a:solidFill>
                  <a:srgbClr val="000066"/>
                </a:solidFill>
                <a:cs typeface="Arial" charset="0"/>
              </a:rPr>
              <a:t>3 </a:t>
            </a:r>
            <a:br>
              <a:rPr lang="fr-FR" sz="1600" i="0" baseline="30000">
                <a:solidFill>
                  <a:srgbClr val="000066"/>
                </a:solidFill>
                <a:cs typeface="Arial" charset="0"/>
              </a:rPr>
            </a:br>
            <a:r>
              <a:rPr lang="fr-FR" sz="1600" i="0">
                <a:solidFill>
                  <a:srgbClr val="000066"/>
                </a:solidFill>
                <a:cs typeface="Arial" charset="0"/>
              </a:rPr>
              <a:t>à S48 (données observées) : 203 (ATV/r) vs 219 (LPV/r)</a:t>
            </a:r>
          </a:p>
        </p:txBody>
      </p:sp>
      <p:graphicFrame>
        <p:nvGraphicFramePr>
          <p:cNvPr id="208962" name="Group 66"/>
          <p:cNvGraphicFramePr>
            <a:graphicFrameLocks noGrp="1"/>
          </p:cNvGraphicFramePr>
          <p:nvPr/>
        </p:nvGraphicFramePr>
        <p:xfrm>
          <a:off x="4837113" y="2314575"/>
          <a:ext cx="3925887" cy="1079500"/>
        </p:xfrm>
        <a:graphic>
          <a:graphicData uri="http://schemas.openxmlformats.org/drawingml/2006/table">
            <a:tbl>
              <a:tblPr/>
              <a:tblGrid>
                <a:gridCol w="2122487"/>
                <a:gridCol w="874713"/>
                <a:gridCol w="928687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&lt; 100 000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82 %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81 %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8610" name="Text Box 134"/>
          <p:cNvSpPr txBox="1">
            <a:spLocks noChangeArrowheads="1"/>
          </p:cNvSpPr>
          <p:nvPr/>
        </p:nvSpPr>
        <p:spPr bwMode="auto">
          <a:xfrm>
            <a:off x="4686300" y="1628775"/>
            <a:ext cx="41989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  <a:spcBef>
                <a:spcPct val="5000"/>
              </a:spcBef>
            </a:pPr>
            <a:r>
              <a:rPr 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à S48</a:t>
            </a:r>
            <a:br>
              <a:rPr 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</a:br>
            <a:r>
              <a:rPr 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(RVC, NC = E) selon ARN VIH à J0</a:t>
            </a: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646363" y="1128713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sp>
        <p:nvSpPr>
          <p:cNvPr id="238612" name="Text Box 134"/>
          <p:cNvSpPr txBox="1">
            <a:spLocks noChangeArrowheads="1"/>
          </p:cNvSpPr>
          <p:nvPr/>
        </p:nvSpPr>
        <p:spPr bwMode="auto">
          <a:xfrm>
            <a:off x="4787900" y="3602038"/>
            <a:ext cx="4097338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ts val="2025"/>
              </a:lnSpc>
              <a:spcBef>
                <a:spcPct val="5000"/>
              </a:spcBef>
            </a:pPr>
            <a:r>
              <a:rPr lang="fr-FR" sz="1600" i="0">
                <a:solidFill>
                  <a:srgbClr val="000066"/>
                </a:solidFill>
                <a:cs typeface="Arial" charset="0"/>
              </a:rPr>
              <a:t>Analyse post hoc : réponse virologique moindre lorsque les CD4 étaient plus bas </a:t>
            </a:r>
            <a:br>
              <a:rPr lang="fr-FR" sz="1600" i="0">
                <a:solidFill>
                  <a:srgbClr val="000066"/>
                </a:solidFill>
                <a:cs typeface="Arial" charset="0"/>
              </a:rPr>
            </a:br>
            <a:r>
              <a:rPr lang="fr-FR" sz="1600" i="0">
                <a:solidFill>
                  <a:srgbClr val="000066"/>
                </a:solidFill>
                <a:cs typeface="Arial" charset="0"/>
              </a:rPr>
              <a:t>à l’inclusion avec LPV/r (p = 0,0085) mais pas avec ATV/r (p = 0,51)</a:t>
            </a:r>
          </a:p>
        </p:txBody>
      </p:sp>
      <p:sp>
        <p:nvSpPr>
          <p:cNvPr id="238613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38614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  <p:grpSp>
        <p:nvGrpSpPr>
          <p:cNvPr id="238648" name="Group 56"/>
          <p:cNvGrpSpPr>
            <a:grpSpLocks/>
          </p:cNvGrpSpPr>
          <p:nvPr/>
        </p:nvGrpSpPr>
        <p:grpSpPr bwMode="auto">
          <a:xfrm>
            <a:off x="452438" y="2047875"/>
            <a:ext cx="3916362" cy="4287838"/>
            <a:chOff x="285" y="1290"/>
            <a:chExt cx="2467" cy="2701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688" y="1956"/>
              <a:ext cx="384" cy="1506"/>
            </a:xfrm>
            <a:prstGeom prst="rect">
              <a:avLst/>
            </a:prstGeom>
            <a:solidFill>
              <a:srgbClr val="80008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47" y="2966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47" y="253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85" y="1660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47" y="209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14" y="3033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14" y="2598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14" y="1726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14" y="2161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571" y="1720"/>
              <a:ext cx="1" cy="180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738" y="175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132" y="1888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  <a:cs typeface="Arial" charset="0"/>
                </a:rPr>
                <a:t>76</a:t>
              </a: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301" y="142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068" y="2102"/>
              <a:ext cx="384" cy="136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585" y="3673"/>
              <a:ext cx="936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- 3,8 ; 7,1</a:t>
              </a: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1755" y="1956"/>
              <a:ext cx="384" cy="1506"/>
            </a:xfrm>
            <a:prstGeom prst="rect">
              <a:avLst/>
            </a:prstGeom>
            <a:solidFill>
              <a:srgbClr val="80008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1813" y="175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2206" y="1888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  <a:cs typeface="Arial" charset="0"/>
                </a:rPr>
                <a:t>76</a:t>
              </a: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2135" y="2102"/>
              <a:ext cx="384" cy="136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724" y="1372"/>
              <a:ext cx="662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600" i="0">
                  <a:solidFill>
                    <a:srgbClr val="000066"/>
                  </a:solidFill>
                  <a:cs typeface="Arial" charset="0"/>
                </a:rPr>
                <a:t>Analyse</a:t>
              </a:r>
            </a:p>
            <a:p>
              <a:pPr algn="ctr">
                <a:spcBef>
                  <a:spcPct val="5000"/>
                </a:spcBef>
              </a:pPr>
              <a:r>
                <a:rPr lang="fr-FR" sz="1600" i="0">
                  <a:solidFill>
                    <a:srgbClr val="000066"/>
                  </a:solidFill>
                  <a:cs typeface="Arial" charset="0"/>
                </a:rPr>
                <a:t>principale</a:t>
              </a:r>
              <a:endParaRPr lang="fr-FR" sz="18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1695" y="3673"/>
              <a:ext cx="936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- 3,6 ; 7,4</a:t>
              </a: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14" y="3469"/>
              <a:ext cx="218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1537" y="1304"/>
              <a:ext cx="1215" cy="37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1606" y="1366"/>
              <a:ext cx="112" cy="91"/>
            </a:xfrm>
            <a:prstGeom prst="rect">
              <a:avLst/>
            </a:prstGeom>
            <a:solidFill>
              <a:srgbClr val="8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1606" y="1533"/>
              <a:ext cx="112" cy="91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1705" y="1290"/>
              <a:ext cx="10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ATV/r (n = 440)</a:t>
              </a: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1705" y="1454"/>
              <a:ext cx="100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LPV/r (n = 443)</a:t>
              </a: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630" y="3475"/>
              <a:ext cx="87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600" b="1" i="0">
                  <a:solidFill>
                    <a:srgbClr val="000066"/>
                  </a:solidFill>
                  <a:cs typeface="Arial" charset="0"/>
                </a:rPr>
                <a:t>RVC, NC = E</a:t>
              </a: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1871" y="3475"/>
              <a:ext cx="5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600" b="1" i="0">
                  <a:solidFill>
                    <a:srgbClr val="000066"/>
                  </a:solidFill>
                  <a:cs typeface="Arial" charset="0"/>
                </a:rPr>
                <a:t>TLOVR</a:t>
              </a:r>
            </a:p>
          </p:txBody>
        </p:sp>
      </p:grpSp>
      <p:grpSp>
        <p:nvGrpSpPr>
          <p:cNvPr id="238644" name="Group 5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3864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8647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38645" name="Rectangle 42"/>
          <p:cNvSpPr>
            <a:spLocks noChangeArrowheads="1"/>
          </p:cNvSpPr>
          <p:nvPr/>
        </p:nvSpPr>
        <p:spPr bwMode="auto">
          <a:xfrm>
            <a:off x="923925" y="6345238"/>
            <a:ext cx="55578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300" i="0">
                <a:solidFill>
                  <a:srgbClr val="000066"/>
                </a:solidFill>
              </a:rPr>
              <a:t>RVC, NC = E : réponse virologique confirmée, non compléteur = échec </a:t>
            </a:r>
            <a:endParaRPr lang="fr-FR" sz="1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642" name="Group 49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4068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068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406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9024938" cy="5303838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Echec virologique</a:t>
            </a:r>
          </a:p>
          <a:p>
            <a:pPr lvl="1">
              <a:lnSpc>
                <a:spcPct val="90000"/>
              </a:lnSpc>
            </a:pPr>
            <a:r>
              <a:rPr lang="fr-FR" sz="1800" smtClean="0">
                <a:ea typeface="ＭＳ Ｐゴシック" pitchFamily="34" charset="-128"/>
              </a:rPr>
              <a:t>Définition : non obtention d’un taux confirmé d’ARN VIH &lt; 400 c/ml à S48,ou rebond de l’ARN VIH &gt; 400 c/ml après l’obtention d’un taux confirmé d’ARN  VIH &lt; 400 c/ml sans resuppression, ou interruption pour réponse virologique insuffisante avant S48</a:t>
            </a:r>
            <a:endParaRPr lang="fr-FR" sz="2400" smtClean="0">
              <a:ea typeface="ＭＳ Ｐゴシック" pitchFamily="34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79400" y="2708275"/>
          <a:ext cx="8469313" cy="3427984"/>
        </p:xfrm>
        <a:graphic>
          <a:graphicData uri="http://schemas.openxmlformats.org/drawingml/2006/table">
            <a:tbl>
              <a:tblPr/>
              <a:tblGrid>
                <a:gridCol w="619125"/>
                <a:gridCol w="5222875"/>
                <a:gridCol w="1365250"/>
                <a:gridCol w="1262063"/>
              </a:tblGrid>
              <a:tr h="396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Emergence de résistance lors des échecs virologiques</a:t>
                      </a: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ATV/r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440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443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Echec virologique confirmé selon la définition de l’étude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 (6 %)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26 (6 %)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Non obtention ARN VIH confirmé &lt; 400 c/ml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Rebond après obtention ARN VIH confirmé &lt; 400 c/ml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pour réponse virologique insuffisante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évalués pour l’émergence de mutations de résistance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968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Toute mutation de résistance aux 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Mutations de polymorphisme protéase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Mutations majeures protéase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M184I/V / Mutations de résistance au TDF / TAM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/ 1 /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/ 0 /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339725" y="6172200"/>
            <a:ext cx="732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1 patient avec M46I et N88S ; 1 patient avec L10F, V32I, K43T, M46I, A71I, G73S, L90M </a:t>
            </a:r>
          </a:p>
        </p:txBody>
      </p:sp>
      <p:sp>
        <p:nvSpPr>
          <p:cNvPr id="240687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42691" name="Espace réservé du contenu 2"/>
          <p:cNvSpPr>
            <a:spLocks noGrp="1"/>
          </p:cNvSpPr>
          <p:nvPr>
            <p:ph type="body" idx="4294967295"/>
          </p:nvPr>
        </p:nvSpPr>
        <p:spPr>
          <a:xfrm>
            <a:off x="22225" y="1190625"/>
            <a:ext cx="9093200" cy="561657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Tolérance à S48 : ATV/r vs LPV/r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Effets indésirables graves survenant avec une fréquence similaire :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12 % vs 10 %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Nausées et diarrhée liées au traitement, de grade 2 à 4, moins fréquentes avec ATV/r : respectivement 4 % vs 8 %, et 2 % vs 11 %</a:t>
            </a:r>
          </a:p>
          <a:p>
            <a:pPr lvl="2"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Initiation d’un traitement anti-diarrhéique : 9 % vs 22 %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Ictère de grade 2 à 4 : 4 % avec ATV/r vs aucun avec LPV/r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Hyperbilirubinémie de grade 3-4 : 34 % vs &lt; 1 %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Augmentations de grade 3-4 des triglycérides et du cholestérol total significativement moins fréquentes avec ATV/r : respectivement &lt; 1 % vs 4 %, et 7 % vs 18 %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Modification médiane de la clairance calculée de la créatinine (Cockroft) similaire dans les 2 groupes : - 1 %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Augmentations moyennes du cholestérol total, du non-HDL-cholestérol et des triglycérides significativement moindres avec ATV/r (p &lt; 0,0001 pour les 3 paramètres)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Utilisation d’hypolipidémiants au cours des 48 semaines d’étude :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2 % vs 8 %</a:t>
            </a:r>
          </a:p>
        </p:txBody>
      </p:sp>
      <p:grpSp>
        <p:nvGrpSpPr>
          <p:cNvPr id="242692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4269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2695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42693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4474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474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44739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9036050" cy="5303838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ATV/r QD était non inférieur à LPV/r BID, lorsque associé à TDF/FTC</a:t>
            </a:r>
            <a:endParaRPr lang="fr-FR" sz="2000" baseline="30000" smtClean="0">
              <a:ea typeface="ＭＳ Ｐゴシック" pitchFamily="34" charset="-128"/>
            </a:endParaRPr>
          </a:p>
          <a:p>
            <a:pPr lvl="1"/>
            <a:r>
              <a:rPr lang="fr-FR" sz="2000" smtClean="0">
                <a:ea typeface="ＭＳ Ｐゴシック" pitchFamily="34" charset="-128"/>
              </a:rPr>
              <a:t>La réponse virologique était similaire pour les 2 IP/r, chez les patients avec ARN VIH élevé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Les résultats suggèrent une réponse virologique réduite avec LPV/r chez les patients avec CD4 à J0 &lt; 50/mm</a:t>
            </a:r>
            <a:r>
              <a:rPr lang="fr-FR" sz="2000" baseline="30000" smtClean="0">
                <a:ea typeface="ＭＳ Ｐゴシック" pitchFamily="34" charset="-128"/>
              </a:rPr>
              <a:t>3</a:t>
            </a:r>
            <a:r>
              <a:rPr lang="fr-FR" sz="2000" smtClean="0">
                <a:ea typeface="ＭＳ Ｐゴシック" pitchFamily="34" charset="-128"/>
              </a:rPr>
              <a:t>, en raison principalement d’une intolérance à LPV/r chez ces patients très immunodéprimés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Emergence de mutations majeures de résistance aux IP chez 2 patients sous ATV/r patients et aucun sous LPV/r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L’incidence de la diarrhée et des nausées était moindre avec ATV/r que avec LPV/r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L’incidence d’une hyperbilirubinémie était élevée avec ATV/r, mais moins de 1 % des patients ont interrompu le traitement pour ictère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Les augmentations des lipides étaient moins importantes avec ATV/r</a:t>
            </a:r>
            <a:endParaRPr lang="fr-FR" sz="1400" smtClean="0">
              <a:ea typeface="ＭＳ Ｐゴシック" pitchFamily="34" charset="-128"/>
            </a:endParaRPr>
          </a:p>
        </p:txBody>
      </p:sp>
      <p:sp>
        <p:nvSpPr>
          <p:cNvPr id="244741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786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24679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U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679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2467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CASTLE : ATV/r QD vs LPV/r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46788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085850"/>
            <a:ext cx="8970963" cy="530383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ATV/r QD a démontré une efficacité antivirale similaire à LPV/r BID, lorsque associé à TDF/FTC </a:t>
            </a:r>
            <a:r>
              <a:rPr lang="fr-FR" sz="2000" baseline="30000" smtClean="0">
                <a:ea typeface="ＭＳ Ｐゴシック" pitchFamily="34" charset="-128"/>
              </a:rPr>
              <a:t>(1)</a:t>
            </a:r>
          </a:p>
          <a:p>
            <a:pPr lvl="2"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Avec moins d’intolérance gastro-intestinale</a:t>
            </a:r>
          </a:p>
          <a:p>
            <a:pPr lvl="2"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Mais un taux plus élevé d’hyperbilirubinémie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 S96 </a:t>
            </a:r>
            <a:r>
              <a:rPr lang="fr-FR" sz="2000" baseline="30000" smtClean="0">
                <a:ea typeface="ＭＳ Ｐゴシック" pitchFamily="34" charset="-128"/>
              </a:rPr>
              <a:t>(2)</a:t>
            </a:r>
            <a:r>
              <a:rPr lang="fr-FR" sz="2000" smtClean="0">
                <a:ea typeface="ＭＳ Ｐゴシック" pitchFamily="34" charset="-128"/>
              </a:rPr>
              <a:t>, un taux d’ARN VIH &lt; 50 c/ml était obtenu chez 74 %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des patients avec ATV/r vs 68 % avec LPV/r (p &lt; 0,05 dans l’analyse en ITT) confirmant la non infériorité de ATV/r par rapport à LPV/r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Les données de tolérance à S96 confirment les résultats de S48</a:t>
            </a:r>
          </a:p>
          <a:p>
            <a:pPr lvl="2"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Les effets indésirables gastro-intestinaux liés au traitement étaient plus fréquents avec LPV/r</a:t>
            </a:r>
          </a:p>
          <a:p>
            <a:pPr lvl="2"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L’hyperbilirubinémie et/ou l’ictère était l’effet indésirable le plus fréquent avec ATV/r</a:t>
            </a:r>
          </a:p>
          <a:p>
            <a:pPr lvl="2"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Les augmentations des lipides étaient significativement plus importantes avec LPV/r</a:t>
            </a:r>
            <a:endParaRPr lang="fr-FR" smtClean="0">
              <a:ea typeface="ＭＳ Ｐゴシック" pitchFamily="34" charset="-128"/>
            </a:endParaRP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Ces résultats étayent la recommandation actuelle de ATV/r + TDF + FTC QD comme un des choix préférentiels pour le traitement de 1</a:t>
            </a:r>
            <a:r>
              <a:rPr lang="fr-FR" sz="2000" baseline="30000" smtClean="0">
                <a:ea typeface="ＭＳ Ｐゴシック" pitchFamily="34" charset="-128"/>
              </a:rPr>
              <a:t>ère</a:t>
            </a:r>
            <a:r>
              <a:rPr lang="fr-FR" sz="2000" smtClean="0">
                <a:ea typeface="ＭＳ Ｐゴシック" pitchFamily="34" charset="-128"/>
              </a:rPr>
              <a:t> ligne des patients infectés par le VIH</a:t>
            </a:r>
            <a:endParaRPr lang="fr-FR" sz="1400" smtClean="0">
              <a:ea typeface="ＭＳ Ｐゴシック" pitchFamily="34" charset="-128"/>
            </a:endParaRPr>
          </a:p>
        </p:txBody>
      </p:sp>
      <p:sp>
        <p:nvSpPr>
          <p:cNvPr id="246789" name="ZoneTexte 69"/>
          <p:cNvSpPr txBox="1">
            <a:spLocks noChangeArrowheads="1"/>
          </p:cNvSpPr>
          <p:nvPr/>
        </p:nvSpPr>
        <p:spPr bwMode="auto">
          <a:xfrm>
            <a:off x="3379788" y="6545263"/>
            <a:ext cx="57642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(1) Molina JM. Lancet 2008;372:646-55 ; (2) Molina JM. JAIDS 2010;53:323-32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20630</TotalTime>
  <Words>877</Words>
  <Application>Microsoft Office PowerPoint</Application>
  <PresentationFormat>Affichage à l'écran (4:3)</PresentationFormat>
  <Paragraphs>207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ARV_trials_2010</vt:lpstr>
      <vt:lpstr>1_ARV_trials_2010</vt:lpstr>
      <vt:lpstr>Comparaison des IP vs IP</vt:lpstr>
      <vt:lpstr>Etude CASTLE : ATV/r QD vs LPV/r BID, en association à TDF/FTC</vt:lpstr>
      <vt:lpstr>Etude CASTLE : ATV/r QD vs LPV/r BID, en association à TDF/FTC</vt:lpstr>
      <vt:lpstr>Etude CASTLE : ATV/r QD vs LPV/r BID, en association à TDF/FTC</vt:lpstr>
      <vt:lpstr>Etude CASTLE : ATV/r QD vs LPV/r BID, en association à TDF/FTC</vt:lpstr>
      <vt:lpstr>Etude CASTLE : ATV/r QD vs LPV/r BID, en association à TDF/FTC</vt:lpstr>
      <vt:lpstr>Etude CASTLE : ATV/r QD vs LPV/r BID,  en association à TDF/FTC</vt:lpstr>
      <vt:lpstr>Etude CASTLE : ATV/r QD vs LPV/r BID,  en association à TDF/FTC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1586</cp:revision>
  <cp:lastPrinted>2009-11-19T07:51:26Z</cp:lastPrinted>
  <dcterms:created xsi:type="dcterms:W3CDTF">2010-03-22T10:11:22Z</dcterms:created>
  <dcterms:modified xsi:type="dcterms:W3CDTF">2015-09-24T07:35:08Z</dcterms:modified>
</cp:coreProperties>
</file>