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82" r:id="rId2"/>
    <p:sldId id="257" r:id="rId3"/>
    <p:sldId id="258" r:id="rId4"/>
    <p:sldId id="283" r:id="rId5"/>
    <p:sldId id="284" r:id="rId6"/>
    <p:sldId id="285" r:id="rId7"/>
    <p:sldId id="286" r:id="rId8"/>
    <p:sldId id="287" r:id="rId9"/>
    <p:sldId id="288" r:id="rId10"/>
    <p:sldId id="262" r:id="rId11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  <p:cmAuthor id="1" name="Utilisateur de Microsoft Office" initials="Office" lastIdx="1" clrIdx="1"/>
  <p:cmAuthor id="2" name="anton Pozniak" initials="aP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FFFFFF"/>
    <a:srgbClr val="333399"/>
    <a:srgbClr val="CC3300"/>
    <a:srgbClr val="2D9851"/>
    <a:srgbClr val="C0C0C0"/>
    <a:srgbClr val="FF660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06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224" y="9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72" d="100"/>
          <a:sy n="72" d="100"/>
        </p:scale>
        <p:origin x="-18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479BA-1910-4E5E-A989-0F49E5B0D4DA}" type="datetimeFigureOut">
              <a:rPr lang="fr-FR" smtClean="0"/>
              <a:pPr/>
              <a:t>07/05/2018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01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FC97BEA1-4B77-4E30-9DD4-EC2397A56F71}" type="datetime1">
              <a:rPr lang="fr-FR"/>
              <a:pPr>
                <a:defRPr/>
              </a:pPr>
              <a:t>07/05/2018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6A134E43-7C6F-4493-AD69-9593F2CE1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53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300" dirty="0">
                <a:solidFill>
                  <a:prstClr val="black"/>
                </a:solidFill>
                <a:latin typeface="Trebuchet MS" charset="0"/>
              </a:rPr>
              <a:t>ARV-</a:t>
            </a:r>
            <a:r>
              <a:rPr lang="fr-FR" sz="1300" dirty="0" err="1">
                <a:solidFill>
                  <a:prstClr val="black"/>
                </a:solidFill>
                <a:latin typeface="Trebuchet MS" charset="0"/>
              </a:rPr>
              <a:t>trial.com</a:t>
            </a:r>
            <a:endParaRPr lang="fr-FR" sz="1300" dirty="0">
              <a:solidFill>
                <a:prstClr val="black"/>
              </a:solidFill>
              <a:latin typeface="Trebuchet MS" charset="0"/>
            </a:endParaRP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e l'image des diapositives 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Espace réservé des commentaires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-8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-84" charset="0"/>
            </a:endParaRP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</a:t>
            </a:r>
            <a:r>
              <a:rPr lang="fr-FR" sz="1300" dirty="0" err="1">
                <a:solidFill>
                  <a:srgbClr val="000000"/>
                </a:solidFill>
                <a:latin typeface="Trebuchet MS" pitchFamily="-84" charset="0"/>
              </a:rPr>
              <a:t>trial.com</a:t>
            </a:r>
            <a:endParaRPr lang="fr-FR" sz="1300" dirty="0">
              <a:solidFill>
                <a:srgbClr val="000000"/>
              </a:solidFill>
              <a:latin typeface="Trebuchet MS" pitchFamily="-84" charset="0"/>
            </a:endParaRP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01757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927253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852463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523725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670239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07694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>
                <a:latin typeface="Calibri" charset="0"/>
                <a:ea typeface="ＭＳ Ｐゴシック" charset="0"/>
                <a:cs typeface="ＭＳ Ｐゴシック" charset="0"/>
              </a:rPr>
              <a:t>Comparaison INNTI vs IP/r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>
              <a:defRPr/>
            </a:pPr>
            <a:r>
              <a:rPr lang="fr-FR" altLang="fr-FR" sz="2800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EFV vs LPV/r vs EFV + LPV/r </a:t>
            </a:r>
          </a:p>
          <a:p>
            <a:pPr lvl="1">
              <a:defRPr/>
            </a:pPr>
            <a:r>
              <a:rPr lang="fr-FR" altLang="fr-FR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A5142</a:t>
            </a:r>
          </a:p>
          <a:p>
            <a:pPr lvl="1">
              <a:defRPr/>
            </a:pPr>
            <a:r>
              <a:rPr lang="fr-FR" altLang="fr-FR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Etude mexicaine</a:t>
            </a:r>
          </a:p>
          <a:p>
            <a:pPr>
              <a:defRPr/>
            </a:pPr>
            <a:r>
              <a:rPr lang="fr-FR" altLang="fr-FR" sz="2800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NVP vs ATV/r </a:t>
            </a:r>
          </a:p>
          <a:p>
            <a:pPr lvl="1">
              <a:defRPr/>
            </a:pPr>
            <a:r>
              <a:rPr lang="fr-FR" altLang="fr-FR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ARTEN </a:t>
            </a:r>
          </a:p>
          <a:p>
            <a:pPr>
              <a:defRPr/>
            </a:pPr>
            <a:r>
              <a:rPr lang="fr-FR" altLang="fr-FR" sz="2800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EFV vs ATV/r </a:t>
            </a:r>
          </a:p>
          <a:p>
            <a:pPr lvl="1">
              <a:defRPr/>
            </a:pPr>
            <a:r>
              <a:rPr lang="fr-FR" altLang="fr-FR" b="1" dirty="0">
                <a:solidFill>
                  <a:srgbClr val="C0C0C0"/>
                </a:solidFill>
                <a:latin typeface="Calibri"/>
                <a:ea typeface="ＭＳ Ｐゴシック" pitchFamily="34" charset="-128"/>
              </a:rPr>
              <a:t>A5202</a:t>
            </a:r>
          </a:p>
          <a:p>
            <a:pPr>
              <a:defRPr/>
            </a:pPr>
            <a:r>
              <a:rPr lang="fr-FR" altLang="fr-FR" sz="2800" b="1" dirty="0">
                <a:latin typeface="Calibri"/>
                <a:ea typeface="ＭＳ Ｐゴシック" pitchFamily="34" charset="-128"/>
              </a:rPr>
              <a:t>DOR vs DRV/r</a:t>
            </a:r>
          </a:p>
          <a:p>
            <a:pPr lvl="1">
              <a:defRPr/>
            </a:pPr>
            <a:r>
              <a:rPr lang="fr-FR" altLang="fr-FR" b="1" dirty="0">
                <a:latin typeface="Calibri"/>
                <a:ea typeface="ＭＳ Ｐゴシック" pitchFamily="34" charset="-128"/>
              </a:rPr>
              <a:t>DRIVE-FORWARD</a:t>
            </a:r>
          </a:p>
        </p:txBody>
      </p:sp>
    </p:spTree>
    <p:extLst>
      <p:ext uri="{BB962C8B-B14F-4D97-AF65-F5344CB8AC3E}">
        <p14:creationId xmlns:p14="http://schemas.microsoft.com/office/powerpoint/2010/main" val="290977476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50800" y="1085460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sz="2800" b="1" dirty="0">
                <a:latin typeface="Calibri" pitchFamily="-84" charset="0"/>
                <a:ea typeface="ＭＳ Ｐゴシック" pitchFamily="-84" charset="-128"/>
              </a:rPr>
              <a:t>Conclusion à S48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DOR 100 mg </a:t>
            </a:r>
            <a:r>
              <a:rPr lang="fr-FR" sz="2000" dirty="0" err="1">
                <a:ea typeface="ＭＳ Ｐゴシック" pitchFamily="-84" charset="-128"/>
              </a:rPr>
              <a:t>qd</a:t>
            </a:r>
            <a:r>
              <a:rPr lang="fr-FR" sz="2000" dirty="0">
                <a:ea typeface="ＭＳ Ｐゴシック" pitchFamily="-84" charset="-128"/>
              </a:rPr>
              <a:t>, en association avec TDF/FTC ou ABC/3TC</a:t>
            </a:r>
          </a:p>
          <a:p>
            <a:pPr lvl="2">
              <a:spcBef>
                <a:spcPts val="300"/>
              </a:spcBef>
            </a:pPr>
            <a:r>
              <a:rPr lang="fr-FR" sz="1800" dirty="0">
                <a:ea typeface="ＭＳ Ｐゴシック" pitchFamily="-84" charset="-128"/>
              </a:rPr>
              <a:t>Entraînait un taux de succès virologique élevé à S48</a:t>
            </a:r>
          </a:p>
          <a:p>
            <a:pPr lvl="2">
              <a:spcBef>
                <a:spcPts val="300"/>
              </a:spcBef>
            </a:pPr>
            <a:r>
              <a:rPr lang="fr-FR" sz="1800" dirty="0">
                <a:ea typeface="ＭＳ Ｐゴシック" pitchFamily="-84" charset="-128"/>
              </a:rPr>
              <a:t>Et était non inférieur à DRV/r + 2 INTI, indépendamment du niveau</a:t>
            </a:r>
            <a:br>
              <a:rPr lang="fr-FR" sz="1800" dirty="0">
                <a:ea typeface="ＭＳ Ｐゴシック" pitchFamily="-84" charset="-128"/>
              </a:rPr>
            </a:br>
            <a:r>
              <a:rPr lang="fr-FR" sz="1800" dirty="0">
                <a:ea typeface="ＭＳ Ｐゴシック" pitchFamily="-84" charset="-128"/>
              </a:rPr>
              <a:t>d’ARN VIH 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Mutations de résistance jusqu’à S48 </a:t>
            </a:r>
          </a:p>
          <a:p>
            <a:pPr lvl="2">
              <a:spcBef>
                <a:spcPts val="300"/>
              </a:spcBef>
            </a:pPr>
            <a:r>
              <a:rPr lang="fr-FR" sz="1800" dirty="0">
                <a:ea typeface="ＭＳ Ｐゴシック" pitchFamily="-84" charset="-128"/>
              </a:rPr>
              <a:t>Aucune détectée chez les patients avec échec virologique défini au protocole</a:t>
            </a:r>
          </a:p>
          <a:p>
            <a:pPr lvl="2">
              <a:spcBef>
                <a:spcPts val="300"/>
              </a:spcBef>
            </a:pPr>
            <a:r>
              <a:rPr lang="fr-FR" sz="1800" dirty="0">
                <a:ea typeface="ＭＳ Ｐゴシック" pitchFamily="-84" charset="-128"/>
              </a:rPr>
              <a:t>Seulement 1/383 participants sous DOR a présenté une émergence de résistance génotypique et phénotypique à DOR + FTC/3TC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Evénements indésirables conduisant à l’arrêt du traitement : fréquence faible dans les 2 groupes, DOR et DRV/r</a:t>
            </a:r>
          </a:p>
          <a:p>
            <a:pPr lvl="2">
              <a:spcBef>
                <a:spcPts val="300"/>
              </a:spcBef>
            </a:pPr>
            <a:r>
              <a:rPr lang="fr-FR" sz="1800" dirty="0">
                <a:ea typeface="ＭＳ Ｐゴシック" pitchFamily="-84" charset="-128"/>
              </a:rPr>
              <a:t>Faible taux d’arrêt pour éruption cutanée ou troubles neuropsychiatriques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Modifications lipidiques moins marquées pour DOR que pour DRV/r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La DOR une fois/jour, en association avec une dose fixe d’INTI, constitue une option thérapeutique efficace pour les patients VIH naïfs de traitement ARV</a:t>
            </a:r>
          </a:p>
        </p:txBody>
      </p:sp>
      <p:grpSp>
        <p:nvGrpSpPr>
          <p:cNvPr id="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3075" name="Connecteur droit 66"/>
          <p:cNvCxnSpPr>
            <a:cxnSpLocks noChangeShapeType="1"/>
          </p:cNvCxnSpPr>
          <p:nvPr/>
        </p:nvCxnSpPr>
        <p:spPr bwMode="auto">
          <a:xfrm rot="5400000">
            <a:off x="2476268" y="242089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34926" y="5073520"/>
            <a:ext cx="8409847" cy="1424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84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-84" charset="0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DOR à S48 : % ARN VIH &lt; 50 c/ml en ITT, non </a:t>
            </a:r>
            <a:r>
              <a:rPr lang="fr-FR" dirty="0" err="1">
                <a:solidFill>
                  <a:srgbClr val="000066"/>
                </a:solidFill>
              </a:rPr>
              <a:t>compléteur</a:t>
            </a:r>
            <a:r>
              <a:rPr lang="fr-FR" dirty="0">
                <a:solidFill>
                  <a:srgbClr val="000066"/>
                </a:solidFill>
              </a:rPr>
              <a:t> = échec, analyse snapshot (borne inférieure de l’IC 95 %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de la différence = - 10 %, puissance de 90 %)</a:t>
            </a:r>
            <a:endParaRPr lang="fr-FR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15705"/>
              </p:ext>
            </p:extLst>
          </p:nvPr>
        </p:nvGraphicFramePr>
        <p:xfrm>
          <a:off x="3556000" y="2517775"/>
          <a:ext cx="3840164" cy="590677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100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+ DRV/r placebo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+ 2 INTI**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001851"/>
              </p:ext>
            </p:extLst>
          </p:nvPr>
        </p:nvGraphicFramePr>
        <p:xfrm>
          <a:off x="3556000" y="3451412"/>
          <a:ext cx="3840164" cy="60547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5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800/100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+ DOR 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+ 2 INTI**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1" name="Oval 170"/>
          <p:cNvSpPr>
            <a:spLocks noChangeArrowheads="1"/>
          </p:cNvSpPr>
          <p:nvPr/>
        </p:nvSpPr>
        <p:spPr bwMode="auto">
          <a:xfrm>
            <a:off x="1905561" y="120724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Double aveugle</a:t>
            </a:r>
          </a:p>
        </p:txBody>
      </p:sp>
      <p:sp>
        <p:nvSpPr>
          <p:cNvPr id="3082" name="AutoShape 162"/>
          <p:cNvSpPr>
            <a:spLocks noChangeArrowheads="1"/>
          </p:cNvSpPr>
          <p:nvPr/>
        </p:nvSpPr>
        <p:spPr bwMode="auto">
          <a:xfrm>
            <a:off x="113697" y="2266090"/>
            <a:ext cx="2363654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18 ans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Naïfs d’ARV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ARN VIH </a:t>
            </a:r>
            <a:r>
              <a:rPr lang="fr-FR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1 000 c/ml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Tout CD4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DFGe (CG) ≥ 50 ml/min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Pas de résistance à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DOR, DRV/r, INTI</a:t>
            </a:r>
          </a:p>
        </p:txBody>
      </p:sp>
      <p:sp>
        <p:nvSpPr>
          <p:cNvPr id="3083" name="ZoneTexte 71"/>
          <p:cNvSpPr txBox="1">
            <a:spLocks noChangeArrowheads="1"/>
          </p:cNvSpPr>
          <p:nvPr/>
        </p:nvSpPr>
        <p:spPr bwMode="auto">
          <a:xfrm>
            <a:off x="303213" y="4336146"/>
            <a:ext cx="872807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300" dirty="0">
                <a:solidFill>
                  <a:srgbClr val="000066"/>
                </a:solidFill>
              </a:rPr>
              <a:t>* Randomisation (DOR vs DRV/r) stratifiée sur le taux d’ARN VIH (</a:t>
            </a:r>
            <a:r>
              <a:rPr lang="fr-FR" sz="1300" u="sng" dirty="0">
                <a:solidFill>
                  <a:srgbClr val="000066"/>
                </a:solidFill>
              </a:rPr>
              <a:t>&lt;</a:t>
            </a:r>
            <a:r>
              <a:rPr lang="fr-FR" sz="1300" dirty="0">
                <a:solidFill>
                  <a:srgbClr val="000066"/>
                </a:solidFill>
              </a:rPr>
              <a:t> ou &gt; 100 000 c/ml) à l’inclusion et les INTI</a:t>
            </a:r>
            <a:endParaRPr lang="fr-FR" sz="1300" baseline="30000" dirty="0">
              <a:solidFill>
                <a:srgbClr val="000066"/>
              </a:solidFill>
            </a:endParaRPr>
          </a:p>
        </p:txBody>
      </p:sp>
      <p:cxnSp>
        <p:nvCxnSpPr>
          <p:cNvPr id="3084" name="AutoShape 60"/>
          <p:cNvCxnSpPr>
            <a:cxnSpLocks noChangeShapeType="1"/>
          </p:cNvCxnSpPr>
          <p:nvPr/>
        </p:nvCxnSpPr>
        <p:spPr bwMode="auto">
          <a:xfrm rot="10800000" flipH="1" flipV="1">
            <a:off x="3560766" y="2779775"/>
            <a:ext cx="1587" cy="1008000"/>
          </a:xfrm>
          <a:prstGeom prst="bentConnector3">
            <a:avLst>
              <a:gd name="adj1" fmla="val -40468242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5" name="Line 63"/>
          <p:cNvSpPr>
            <a:spLocks noChangeShapeType="1"/>
          </p:cNvSpPr>
          <p:nvPr/>
        </p:nvSpPr>
        <p:spPr bwMode="auto">
          <a:xfrm>
            <a:off x="2425795" y="3284538"/>
            <a:ext cx="504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2762410" y="380439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340</a:t>
            </a:r>
          </a:p>
        </p:txBody>
      </p:sp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2762410" y="245203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340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3090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1" name="Line 172"/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3092" name="Group 37"/>
          <p:cNvGrpSpPr>
            <a:grpSpLocks/>
          </p:cNvGrpSpPr>
          <p:nvPr/>
        </p:nvGrpSpPr>
        <p:grpSpPr bwMode="auto">
          <a:xfrm>
            <a:off x="7396163" y="2800350"/>
            <a:ext cx="1303337" cy="974725"/>
            <a:chOff x="4502" y="1764"/>
            <a:chExt cx="646" cy="614"/>
          </a:xfrm>
        </p:grpSpPr>
        <p:sp>
          <p:nvSpPr>
            <p:cNvPr id="3099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00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309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309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3094" name="ZoneTexte 71"/>
          <p:cNvSpPr txBox="1">
            <a:spLocks noChangeArrowheads="1"/>
          </p:cNvSpPr>
          <p:nvPr/>
        </p:nvSpPr>
        <p:spPr bwMode="auto">
          <a:xfrm>
            <a:off x="303213" y="4586062"/>
            <a:ext cx="8707437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300" dirty="0">
                <a:solidFill>
                  <a:srgbClr val="000066"/>
                </a:solidFill>
              </a:rPr>
              <a:t>** INTI  (TDF/FTC ou ABC/3TC si HLA-B*5701 négatif) choisis par l’investigateur</a:t>
            </a:r>
            <a:endParaRPr lang="fr-FR" sz="1300" baseline="30000" dirty="0">
              <a:solidFill>
                <a:srgbClr val="000066"/>
              </a:solidFill>
            </a:endParaRPr>
          </a:p>
        </p:txBody>
      </p:sp>
      <p:sp>
        <p:nvSpPr>
          <p:cNvPr id="30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28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049519"/>
              </p:ext>
            </p:extLst>
          </p:nvPr>
        </p:nvGraphicFramePr>
        <p:xfrm>
          <a:off x="251004" y="1660720"/>
          <a:ext cx="8600610" cy="4560892"/>
        </p:xfrm>
        <a:graphic>
          <a:graphicData uri="http://schemas.openxmlformats.org/drawingml/2006/table">
            <a:tbl>
              <a:tblPr/>
              <a:tblGrid>
                <a:gridCol w="466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4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2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383)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383)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Age moyen, années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Femme,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SIDA,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moyenne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4,4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&gt; 100 000 c/ml,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19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moyenne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433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412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11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INTI: TDF/FTC / ABC/3TC,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87 / 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88 / 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33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Manque d’efficacité,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Evénement indésirable,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Décès,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Perdu de vue / Retrait de consentement,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Non observance / Autre, n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56 (15 %)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17 /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 / 5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71 (19 %)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 / 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 / 9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149099" y="1151863"/>
            <a:ext cx="68331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grpSp>
        <p:nvGrpSpPr>
          <p:cNvPr id="12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r 19"/>
          <p:cNvGrpSpPr/>
          <p:nvPr/>
        </p:nvGrpSpPr>
        <p:grpSpPr>
          <a:xfrm>
            <a:off x="4947784" y="2149255"/>
            <a:ext cx="3554413" cy="3034260"/>
            <a:chOff x="4947784" y="2149255"/>
            <a:chExt cx="3554413" cy="3034260"/>
          </a:xfrm>
        </p:grpSpPr>
        <p:sp>
          <p:nvSpPr>
            <p:cNvPr id="42" name="AutoShape 106"/>
            <p:cNvSpPr>
              <a:spLocks noChangeArrowheads="1"/>
            </p:cNvSpPr>
            <p:nvPr/>
          </p:nvSpPr>
          <p:spPr bwMode="auto">
            <a:xfrm flipH="1">
              <a:off x="5158922" y="2514380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DRV/r</a:t>
              </a:r>
            </a:p>
          </p:txBody>
        </p:sp>
        <p:sp>
          <p:nvSpPr>
            <p:cNvPr id="59" name="AutoShape 106"/>
            <p:cNvSpPr>
              <a:spLocks noChangeArrowheads="1"/>
            </p:cNvSpPr>
            <p:nvPr/>
          </p:nvSpPr>
          <p:spPr bwMode="auto">
            <a:xfrm>
              <a:off x="6714672" y="2514380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DOR</a:t>
              </a:r>
            </a:p>
          </p:txBody>
        </p:sp>
        <p:sp>
          <p:nvSpPr>
            <p:cNvPr id="67" name="Line 14"/>
            <p:cNvSpPr>
              <a:spLocks noChangeShapeType="1"/>
            </p:cNvSpPr>
            <p:nvPr/>
          </p:nvSpPr>
          <p:spPr bwMode="auto">
            <a:xfrm flipV="1">
              <a:off x="5314497" y="3219640"/>
              <a:ext cx="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fr-FR" sz="1100" kern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0" name="Line 92"/>
            <p:cNvSpPr>
              <a:spLocks noChangeShapeType="1"/>
            </p:cNvSpPr>
            <p:nvPr/>
          </p:nvSpPr>
          <p:spPr bwMode="auto">
            <a:xfrm>
              <a:off x="6711497" y="3219640"/>
              <a:ext cx="3175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fr-FR" sz="1100" kern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1" name="Line 94"/>
            <p:cNvSpPr>
              <a:spLocks noChangeShapeType="1"/>
            </p:cNvSpPr>
            <p:nvPr/>
          </p:nvSpPr>
          <p:spPr bwMode="auto">
            <a:xfrm>
              <a:off x="8129134" y="3219640"/>
              <a:ext cx="635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fr-FR" sz="1100" kern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6565447" y="4700915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sz="1400" kern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57351" name="TextBox 70"/>
            <p:cNvSpPr txBox="1">
              <a:spLocks noChangeArrowheads="1"/>
            </p:cNvSpPr>
            <p:nvPr/>
          </p:nvSpPr>
          <p:spPr bwMode="auto">
            <a:xfrm>
              <a:off x="4947784" y="4700915"/>
              <a:ext cx="731838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fr-FR" sz="1400">
                  <a:solidFill>
                    <a:srgbClr val="000066"/>
                  </a:solidFill>
                  <a:ea typeface="MS PGothic" pitchFamily="34" charset="-128"/>
                </a:rPr>
                <a:t>‒ 10%</a:t>
              </a:r>
            </a:p>
          </p:txBody>
        </p:sp>
        <p:sp>
          <p:nvSpPr>
            <p:cNvPr id="57352" name="TextBox 70"/>
            <p:cNvSpPr txBox="1">
              <a:spLocks noChangeArrowheads="1"/>
            </p:cNvSpPr>
            <p:nvPr/>
          </p:nvSpPr>
          <p:spPr bwMode="auto">
            <a:xfrm>
              <a:off x="7764009" y="4700915"/>
              <a:ext cx="730250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fr-FR" sz="1400">
                  <a:solidFill>
                    <a:srgbClr val="000066"/>
                  </a:solidFill>
                  <a:ea typeface="MS PGothic" pitchFamily="34" charset="-128"/>
                </a:rPr>
                <a:t>+ 10%</a:t>
              </a:r>
            </a:p>
          </p:txBody>
        </p:sp>
        <p:sp>
          <p:nvSpPr>
            <p:cNvPr id="64" name="Text Box 99"/>
            <p:cNvSpPr txBox="1">
              <a:spLocks noChangeArrowheads="1"/>
            </p:cNvSpPr>
            <p:nvPr/>
          </p:nvSpPr>
          <p:spPr bwMode="auto">
            <a:xfrm>
              <a:off x="7769955" y="3763784"/>
              <a:ext cx="51954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fr-FR" sz="1400" b="1" kern="0">
                  <a:solidFill>
                    <a:srgbClr val="333399"/>
                  </a:solidFill>
                  <a:latin typeface="+mj-lt"/>
                  <a:ea typeface="MS PGothic"/>
                </a:rPr>
                <a:t>9,4</a:t>
              </a:r>
            </a:p>
          </p:txBody>
        </p:sp>
        <p:sp>
          <p:nvSpPr>
            <p:cNvPr id="73" name="Text Box 98"/>
            <p:cNvSpPr txBox="1">
              <a:spLocks noChangeArrowheads="1"/>
            </p:cNvSpPr>
            <p:nvPr/>
          </p:nvSpPr>
          <p:spPr bwMode="auto">
            <a:xfrm>
              <a:off x="6359525" y="3756237"/>
              <a:ext cx="31432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sz="1400" b="1" kern="0">
                  <a:solidFill>
                    <a:srgbClr val="333399"/>
                  </a:solidFill>
                  <a:latin typeface="+mj-lt"/>
                  <a:ea typeface="MS PGothic"/>
                </a:rPr>
                <a:t>-1,6</a:t>
              </a:r>
            </a:p>
          </p:txBody>
        </p:sp>
        <p:sp>
          <p:nvSpPr>
            <p:cNvPr id="48" name="Text Box 99"/>
            <p:cNvSpPr txBox="1">
              <a:spLocks noChangeArrowheads="1"/>
            </p:cNvSpPr>
            <p:nvPr/>
          </p:nvSpPr>
          <p:spPr bwMode="auto">
            <a:xfrm>
              <a:off x="6920393" y="3259446"/>
              <a:ext cx="585788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sz="1600" b="1" kern="0">
                  <a:solidFill>
                    <a:srgbClr val="333399"/>
                  </a:solidFill>
                  <a:latin typeface="+mj-lt"/>
                  <a:ea typeface="MS PGothic"/>
                </a:rPr>
                <a:t>3,9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516688" y="3714473"/>
              <a:ext cx="152489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>
              <a:off x="7110415" y="3713679"/>
              <a:ext cx="23971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92"/>
            <p:cNvSpPr>
              <a:spLocks noChangeShapeType="1"/>
            </p:cNvSpPr>
            <p:nvPr/>
          </p:nvSpPr>
          <p:spPr bwMode="auto">
            <a:xfrm rot="16200000">
              <a:off x="6711497" y="3103890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fr-FR" sz="1100" kern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360" name="Rectangle 6"/>
            <p:cNvSpPr>
              <a:spLocks noChangeArrowheads="1"/>
            </p:cNvSpPr>
            <p:nvPr/>
          </p:nvSpPr>
          <p:spPr bwMode="auto">
            <a:xfrm>
              <a:off x="5119234" y="2149255"/>
              <a:ext cx="3382963" cy="365125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90000"/>
                </a:lnSpc>
              </a:pPr>
              <a:r>
                <a:rPr lang="fr-FR" sz="1600" b="1" dirty="0">
                  <a:solidFill>
                    <a:srgbClr val="FFFFFF"/>
                  </a:solidFill>
                  <a:latin typeface="+mj-lt"/>
                  <a:ea typeface="MS PGothic" pitchFamily="34" charset="-128"/>
                </a:rPr>
                <a:t>Différence (IC 95 %)</a:t>
              </a:r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556271" y="2049189"/>
            <a:ext cx="3985847" cy="3724394"/>
            <a:chOff x="556271" y="2049189"/>
            <a:chExt cx="3985847" cy="3724394"/>
          </a:xfrm>
        </p:grpSpPr>
        <p:sp>
          <p:nvSpPr>
            <p:cNvPr id="63" name="AutoShape 165"/>
            <p:cNvSpPr>
              <a:spLocks noChangeArrowheads="1"/>
            </p:cNvSpPr>
            <p:nvPr/>
          </p:nvSpPr>
          <p:spPr bwMode="auto">
            <a:xfrm>
              <a:off x="2036189" y="2116178"/>
              <a:ext cx="2503721" cy="59274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3200">
                <a:solidFill>
                  <a:srgbClr val="000066"/>
                </a:solidFill>
              </a:endParaRPr>
            </a:p>
          </p:txBody>
        </p:sp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1259716" y="2525134"/>
              <a:ext cx="2083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405177" y="4673514"/>
              <a:ext cx="2083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11</a:t>
              </a:r>
              <a:endParaRPr lang="fr-FR" sz="2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3620715" y="4840171"/>
              <a:ext cx="10419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692722" y="2679485"/>
              <a:ext cx="2083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80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2865552" y="4565434"/>
              <a:ext cx="2083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13</a:t>
              </a:r>
              <a:endParaRPr lang="fr-FR" sz="2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065412" y="4772621"/>
              <a:ext cx="10419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333399"/>
                  </a:solidFill>
                  <a:latin typeface="+mj-lt"/>
                </a:rPr>
                <a:t>7</a:t>
              </a:r>
              <a:endParaRPr lang="fr-FR" sz="2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755970" y="5128383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656121" y="4566408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20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656121" y="4006021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40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656121" y="3444046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60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656121" y="2883658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80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556271" y="2309651"/>
              <a:ext cx="29954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100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1081272" y="5342696"/>
              <a:ext cx="97462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Réponse </a:t>
              </a:r>
            </a:p>
            <a:p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164429" y="5342696"/>
              <a:ext cx="111569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Non-réponse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3391854" y="5342696"/>
              <a:ext cx="99225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Absence</a:t>
              </a:r>
              <a:br>
                <a:rPr lang="fr-FR" sz="1400" b="1" dirty="0">
                  <a:solidFill>
                    <a:srgbClr val="000066"/>
                  </a:solidFill>
                </a:rPr>
              </a:br>
              <a:r>
                <a:rPr lang="fr-FR" sz="1400" b="1" dirty="0">
                  <a:solidFill>
                    <a:srgbClr val="000066"/>
                  </a:solidFill>
                </a:rPr>
                <a:t>de données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57384" name="Rectangle 57"/>
            <p:cNvSpPr>
              <a:spLocks noChangeArrowheads="1"/>
            </p:cNvSpPr>
            <p:nvPr/>
          </p:nvSpPr>
          <p:spPr bwMode="auto">
            <a:xfrm>
              <a:off x="2395091" y="2161438"/>
              <a:ext cx="211714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 + 2 INTI (n = 383)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87" name="Rectangle 60"/>
            <p:cNvSpPr>
              <a:spLocks noChangeArrowheads="1"/>
            </p:cNvSpPr>
            <p:nvPr/>
          </p:nvSpPr>
          <p:spPr bwMode="auto">
            <a:xfrm>
              <a:off x="2395091" y="2456188"/>
              <a:ext cx="214702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DRV/r + 2 INTI (n = 383)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81819" y="2049189"/>
              <a:ext cx="389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992886" y="2389744"/>
              <a:ext cx="3450684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917245" y="2981458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917245" y="3546096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917245" y="4111800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917245" y="4677503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917245" y="5235307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917245" y="2415755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1113270" y="2858861"/>
              <a:ext cx="442123" cy="2376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2D985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580961" y="2981457"/>
              <a:ext cx="443188" cy="2253403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669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3898108" y="5057033"/>
              <a:ext cx="444253" cy="177828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429352" y="5100638"/>
              <a:ext cx="444253" cy="134223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2732610" y="4879205"/>
              <a:ext cx="442123" cy="355656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263853" y="4942215"/>
              <a:ext cx="442123" cy="292645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76" name="Rectangle 21"/>
            <p:cNvSpPr>
              <a:spLocks noChangeArrowheads="1"/>
            </p:cNvSpPr>
            <p:nvPr/>
          </p:nvSpPr>
          <p:spPr bwMode="auto">
            <a:xfrm>
              <a:off x="2205911" y="2215649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  <p:sp>
          <p:nvSpPr>
            <p:cNvPr id="77" name="Rectangle 22"/>
            <p:cNvSpPr>
              <a:spLocks noChangeArrowheads="1"/>
            </p:cNvSpPr>
            <p:nvPr/>
          </p:nvSpPr>
          <p:spPr bwMode="auto">
            <a:xfrm>
              <a:off x="2205911" y="249931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000">
                <a:solidFill>
                  <a:srgbClr val="000066"/>
                </a:solidFill>
              </a:endParaRP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>
                <a:solidFill>
                  <a:schemeClr val="bg1"/>
                </a:solidFill>
              </a:rPr>
              <a:t>58</a:t>
            </a: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837110" y="1151863"/>
            <a:ext cx="74570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Critère principal : ARN VIH &lt; 50 c/ml à S48 (ITT, snapshot)</a:t>
            </a:r>
          </a:p>
        </p:txBody>
      </p:sp>
      <p:sp>
        <p:nvSpPr>
          <p:cNvPr id="65" name="Espace réservé du contenu 2"/>
          <p:cNvSpPr>
            <a:spLocks/>
          </p:cNvSpPr>
          <p:nvPr/>
        </p:nvSpPr>
        <p:spPr bwMode="auto">
          <a:xfrm>
            <a:off x="4849627" y="5263044"/>
            <a:ext cx="3622169" cy="102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Augmentation des CD4 à S48 (ITT, NC = E)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>
                <a:solidFill>
                  <a:srgbClr val="000066"/>
                </a:solidFill>
              </a:rPr>
              <a:t>DOR : + 193/mm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>
                <a:solidFill>
                  <a:srgbClr val="000066"/>
                </a:solidFill>
              </a:rPr>
              <a:t>DRV/r : + 186/mm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</a:p>
        </p:txBody>
      </p:sp>
      <p:grpSp>
        <p:nvGrpSpPr>
          <p:cNvPr id="6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6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72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6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61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74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oneTexte 114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>
                <a:solidFill>
                  <a:schemeClr val="bg1"/>
                </a:solidFill>
              </a:rPr>
              <a:t>59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73056" y="6005369"/>
            <a:ext cx="5485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Arrêts pour manque d’efficacité comptabilisés comme échecs, exclusion des données manquantes pour autres raisons</a:t>
            </a:r>
          </a:p>
        </p:txBody>
      </p:sp>
      <p:sp>
        <p:nvSpPr>
          <p:cNvPr id="129" name="Text Box 2"/>
          <p:cNvSpPr txBox="1">
            <a:spLocks noChangeArrowheads="1"/>
          </p:cNvSpPr>
          <p:nvPr/>
        </p:nvSpPr>
        <p:spPr bwMode="auto">
          <a:xfrm>
            <a:off x="1403677" y="1151863"/>
            <a:ext cx="63239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ARN VIH &lt; 50 c/ml, approche en échec observé*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110393" y="1702733"/>
            <a:ext cx="8801384" cy="4250701"/>
            <a:chOff x="208367" y="1702733"/>
            <a:chExt cx="8801384" cy="4250701"/>
          </a:xfrm>
        </p:grpSpPr>
        <p:sp>
          <p:nvSpPr>
            <p:cNvPr id="14346" name="Rectangle 15"/>
            <p:cNvSpPr>
              <a:spLocks noChangeArrowheads="1"/>
            </p:cNvSpPr>
            <p:nvPr/>
          </p:nvSpPr>
          <p:spPr bwMode="auto">
            <a:xfrm>
              <a:off x="3166480" y="2932760"/>
              <a:ext cx="467999" cy="2356373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sz="12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347" name="Rectangle 16"/>
            <p:cNvSpPr>
              <a:spLocks noChangeArrowheads="1"/>
            </p:cNvSpPr>
            <p:nvPr/>
          </p:nvSpPr>
          <p:spPr bwMode="auto">
            <a:xfrm>
              <a:off x="3685680" y="3067317"/>
              <a:ext cx="467999" cy="2221816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0" name="Rectangle 19"/>
            <p:cNvSpPr>
              <a:spLocks noChangeArrowheads="1"/>
            </p:cNvSpPr>
            <p:nvPr/>
          </p:nvSpPr>
          <p:spPr bwMode="auto">
            <a:xfrm>
              <a:off x="5628871" y="2707335"/>
              <a:ext cx="467999" cy="2581797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1" name="Rectangle 20"/>
            <p:cNvSpPr>
              <a:spLocks noChangeArrowheads="1"/>
            </p:cNvSpPr>
            <p:nvPr/>
          </p:nvSpPr>
          <p:spPr bwMode="auto">
            <a:xfrm>
              <a:off x="6166953" y="2694635"/>
              <a:ext cx="467999" cy="2594498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2" name="Line 21"/>
            <p:cNvSpPr>
              <a:spLocks noChangeShapeType="1"/>
            </p:cNvSpPr>
            <p:nvPr/>
          </p:nvSpPr>
          <p:spPr bwMode="auto">
            <a:xfrm>
              <a:off x="585751" y="2368719"/>
              <a:ext cx="0" cy="29241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3" name="Line 22"/>
            <p:cNvSpPr>
              <a:spLocks noChangeShapeType="1"/>
            </p:cNvSpPr>
            <p:nvPr/>
          </p:nvSpPr>
          <p:spPr bwMode="auto">
            <a:xfrm>
              <a:off x="519076" y="5292894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4" name="Line 23"/>
            <p:cNvSpPr>
              <a:spLocks noChangeShapeType="1"/>
            </p:cNvSpPr>
            <p:nvPr/>
          </p:nvSpPr>
          <p:spPr bwMode="auto">
            <a:xfrm>
              <a:off x="519076" y="4710281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5" name="Line 24"/>
            <p:cNvSpPr>
              <a:spLocks noChangeShapeType="1"/>
            </p:cNvSpPr>
            <p:nvPr/>
          </p:nvSpPr>
          <p:spPr bwMode="auto">
            <a:xfrm>
              <a:off x="519076" y="4127669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6" name="Line 25"/>
            <p:cNvSpPr>
              <a:spLocks noChangeShapeType="1"/>
            </p:cNvSpPr>
            <p:nvPr/>
          </p:nvSpPr>
          <p:spPr bwMode="auto">
            <a:xfrm>
              <a:off x="519076" y="3533944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7" name="Line 26"/>
            <p:cNvSpPr>
              <a:spLocks noChangeShapeType="1"/>
            </p:cNvSpPr>
            <p:nvPr/>
          </p:nvSpPr>
          <p:spPr bwMode="auto">
            <a:xfrm>
              <a:off x="519076" y="2951331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58" name="Line 27"/>
            <p:cNvSpPr>
              <a:spLocks noChangeShapeType="1"/>
            </p:cNvSpPr>
            <p:nvPr/>
          </p:nvSpPr>
          <p:spPr bwMode="auto">
            <a:xfrm>
              <a:off x="519076" y="2368719"/>
              <a:ext cx="6667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60" name="Line 29"/>
            <p:cNvSpPr>
              <a:spLocks noChangeShapeType="1"/>
            </p:cNvSpPr>
            <p:nvPr/>
          </p:nvSpPr>
          <p:spPr bwMode="auto">
            <a:xfrm flipV="1">
              <a:off x="585751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61" name="Line 30"/>
            <p:cNvSpPr>
              <a:spLocks noChangeShapeType="1"/>
            </p:cNvSpPr>
            <p:nvPr/>
          </p:nvSpPr>
          <p:spPr bwMode="auto">
            <a:xfrm flipV="1">
              <a:off x="1935232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63" name="Line 32"/>
            <p:cNvSpPr>
              <a:spLocks noChangeShapeType="1"/>
            </p:cNvSpPr>
            <p:nvPr/>
          </p:nvSpPr>
          <p:spPr bwMode="auto">
            <a:xfrm flipV="1">
              <a:off x="3105320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67" name="Line 36"/>
            <p:cNvSpPr>
              <a:spLocks noChangeShapeType="1"/>
            </p:cNvSpPr>
            <p:nvPr/>
          </p:nvSpPr>
          <p:spPr bwMode="auto">
            <a:xfrm flipV="1">
              <a:off x="5566936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68" name="Line 37"/>
            <p:cNvSpPr>
              <a:spLocks noChangeShapeType="1"/>
            </p:cNvSpPr>
            <p:nvPr/>
          </p:nvSpPr>
          <p:spPr bwMode="auto">
            <a:xfrm flipV="1">
              <a:off x="6809032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73" name="Rectangle 42"/>
            <p:cNvSpPr>
              <a:spLocks noChangeArrowheads="1"/>
            </p:cNvSpPr>
            <p:nvPr/>
          </p:nvSpPr>
          <p:spPr bwMode="auto">
            <a:xfrm>
              <a:off x="3208860" y="2621741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81,0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4" name="Rectangle 43"/>
            <p:cNvSpPr>
              <a:spLocks noChangeArrowheads="1"/>
            </p:cNvSpPr>
            <p:nvPr/>
          </p:nvSpPr>
          <p:spPr bwMode="auto">
            <a:xfrm>
              <a:off x="3737586" y="2756679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76,4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7" name="Rectangle 46"/>
            <p:cNvSpPr>
              <a:spLocks noChangeArrowheads="1"/>
            </p:cNvSpPr>
            <p:nvPr/>
          </p:nvSpPr>
          <p:spPr bwMode="auto">
            <a:xfrm>
              <a:off x="5678780" y="2357326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88,9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8" name="Rectangle 47"/>
            <p:cNvSpPr>
              <a:spLocks noChangeArrowheads="1"/>
            </p:cNvSpPr>
            <p:nvPr/>
          </p:nvSpPr>
          <p:spPr bwMode="auto">
            <a:xfrm>
              <a:off x="6250927" y="2357326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89,1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9" name="Rectangle 48"/>
            <p:cNvSpPr>
              <a:spLocks noChangeArrowheads="1"/>
            </p:cNvSpPr>
            <p:nvPr/>
          </p:nvSpPr>
          <p:spPr bwMode="auto">
            <a:xfrm>
              <a:off x="378285" y="5193436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4380" name="Rectangle 49"/>
            <p:cNvSpPr>
              <a:spLocks noChangeArrowheads="1"/>
            </p:cNvSpPr>
            <p:nvPr/>
          </p:nvSpPr>
          <p:spPr bwMode="auto">
            <a:xfrm>
              <a:off x="293327" y="461082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14381" name="Rectangle 50"/>
            <p:cNvSpPr>
              <a:spLocks noChangeArrowheads="1"/>
            </p:cNvSpPr>
            <p:nvPr/>
          </p:nvSpPr>
          <p:spPr bwMode="auto">
            <a:xfrm>
              <a:off x="293327" y="402662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14382" name="Rectangle 51"/>
            <p:cNvSpPr>
              <a:spLocks noChangeArrowheads="1"/>
            </p:cNvSpPr>
            <p:nvPr/>
          </p:nvSpPr>
          <p:spPr bwMode="auto">
            <a:xfrm>
              <a:off x="293327" y="343448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14383" name="Rectangle 52"/>
            <p:cNvSpPr>
              <a:spLocks noChangeArrowheads="1"/>
            </p:cNvSpPr>
            <p:nvPr/>
          </p:nvSpPr>
          <p:spPr bwMode="auto">
            <a:xfrm>
              <a:off x="293327" y="285187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14384" name="Rectangle 53"/>
            <p:cNvSpPr>
              <a:spLocks noChangeArrowheads="1"/>
            </p:cNvSpPr>
            <p:nvPr/>
          </p:nvSpPr>
          <p:spPr bwMode="auto">
            <a:xfrm>
              <a:off x="208367" y="2267673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14389" name="Rectangle 58"/>
            <p:cNvSpPr>
              <a:spLocks noChangeArrowheads="1"/>
            </p:cNvSpPr>
            <p:nvPr/>
          </p:nvSpPr>
          <p:spPr bwMode="auto">
            <a:xfrm>
              <a:off x="3176620" y="5434231"/>
              <a:ext cx="105614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n-lt"/>
                </a:rPr>
                <a:t>&gt; 5 log</a:t>
              </a:r>
              <a:r>
                <a:rPr lang="fr-FR" sz="1400" baseline="-25000">
                  <a:solidFill>
                    <a:srgbClr val="000066"/>
                  </a:solidFill>
                  <a:latin typeface="+mn-lt"/>
                </a:rPr>
                <a:t>10</a:t>
              </a:r>
              <a:r>
                <a:rPr lang="fr-FR" sz="1400">
                  <a:solidFill>
                    <a:srgbClr val="000066"/>
                  </a:solidFill>
                  <a:latin typeface="+mn-lt"/>
                </a:rPr>
                <a:t> c/ml</a:t>
              </a:r>
              <a:endParaRPr lang="fr-FR" sz="2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903636" y="5049420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400">
                  <a:latin typeface="+mn-lt"/>
                </a:rPr>
                <a:t>71</a:t>
              </a:r>
            </a:p>
          </p:txBody>
        </p:sp>
        <p:sp>
          <p:nvSpPr>
            <p:cNvPr id="74" name="Rectangle 40"/>
            <p:cNvSpPr>
              <a:spLocks noChangeArrowheads="1"/>
            </p:cNvSpPr>
            <p:nvPr/>
          </p:nvSpPr>
          <p:spPr bwMode="auto">
            <a:xfrm>
              <a:off x="3275230" y="5053210"/>
              <a:ext cx="46166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79	</a:t>
              </a:r>
            </a:p>
          </p:txBody>
        </p:sp>
        <p:sp>
          <p:nvSpPr>
            <p:cNvPr id="77" name="Rectangle 40"/>
            <p:cNvSpPr>
              <a:spLocks noChangeArrowheads="1"/>
            </p:cNvSpPr>
            <p:nvPr/>
          </p:nvSpPr>
          <p:spPr bwMode="auto">
            <a:xfrm>
              <a:off x="3831668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72</a:t>
              </a:r>
            </a:p>
          </p:txBody>
        </p:sp>
        <p:sp>
          <p:nvSpPr>
            <p:cNvPr id="86" name="Rectangle 40"/>
            <p:cNvSpPr>
              <a:spLocks noChangeArrowheads="1"/>
            </p:cNvSpPr>
            <p:nvPr/>
          </p:nvSpPr>
          <p:spPr bwMode="auto">
            <a:xfrm>
              <a:off x="5693228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323</a:t>
              </a:r>
            </a:p>
          </p:txBody>
        </p:sp>
        <p:sp>
          <p:nvSpPr>
            <p:cNvPr id="94" name="Rectangle 58"/>
            <p:cNvSpPr>
              <a:spLocks noChangeArrowheads="1"/>
            </p:cNvSpPr>
            <p:nvPr/>
          </p:nvSpPr>
          <p:spPr bwMode="auto">
            <a:xfrm>
              <a:off x="7840392" y="5737990"/>
              <a:ext cx="33908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  <a:latin typeface="+mn-lt"/>
                </a:rPr>
                <a:t>INTI</a:t>
              </a:r>
              <a:endParaRPr lang="fr-FR" sz="2000" b="1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4344" name="Rectangle 13"/>
            <p:cNvSpPr>
              <a:spLocks noChangeArrowheads="1"/>
            </p:cNvSpPr>
            <p:nvPr/>
          </p:nvSpPr>
          <p:spPr bwMode="auto">
            <a:xfrm>
              <a:off x="4515211" y="2872435"/>
              <a:ext cx="467999" cy="2416698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45" name="Rectangle 14"/>
            <p:cNvSpPr>
              <a:spLocks noChangeArrowheads="1"/>
            </p:cNvSpPr>
            <p:nvPr/>
          </p:nvSpPr>
          <p:spPr bwMode="auto">
            <a:xfrm>
              <a:off x="5039295" y="3189935"/>
              <a:ext cx="467999" cy="2099198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71" name="Rectangle 40"/>
            <p:cNvSpPr>
              <a:spLocks noChangeArrowheads="1"/>
            </p:cNvSpPr>
            <p:nvPr/>
          </p:nvSpPr>
          <p:spPr bwMode="auto">
            <a:xfrm>
              <a:off x="4573746" y="258803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82,9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2" name="Rectangle 41"/>
            <p:cNvSpPr>
              <a:spLocks noChangeArrowheads="1"/>
            </p:cNvSpPr>
            <p:nvPr/>
          </p:nvSpPr>
          <p:spPr bwMode="auto">
            <a:xfrm>
              <a:off x="5118811" y="2880619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72,1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88" name="Rectangle 57"/>
            <p:cNvSpPr>
              <a:spLocks noChangeArrowheads="1"/>
            </p:cNvSpPr>
            <p:nvPr/>
          </p:nvSpPr>
          <p:spPr bwMode="auto">
            <a:xfrm>
              <a:off x="4383439" y="5434231"/>
              <a:ext cx="11995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latin typeface="+mn-lt"/>
                </a:rPr>
                <a:t>≤ 200/mm</a:t>
              </a:r>
              <a:r>
                <a:rPr lang="fr-FR" sz="1400" baseline="30000">
                  <a:solidFill>
                    <a:srgbClr val="000066"/>
                  </a:solidFill>
                  <a:latin typeface="+mn-lt"/>
                </a:rPr>
                <a:t>3</a:t>
              </a:r>
              <a:endParaRPr lang="fr-FR" sz="2000" baseline="30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4611794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41</a:t>
              </a: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5160558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61</a:t>
              </a:r>
            </a:p>
          </p:txBody>
        </p:sp>
        <p:sp>
          <p:nvSpPr>
            <p:cNvPr id="91" name="Rectangle 58"/>
            <p:cNvSpPr>
              <a:spLocks noChangeArrowheads="1"/>
            </p:cNvSpPr>
            <p:nvPr/>
          </p:nvSpPr>
          <p:spPr bwMode="auto">
            <a:xfrm>
              <a:off x="4843754" y="5737990"/>
              <a:ext cx="144654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  <a:latin typeface="+mn-lt"/>
                </a:rPr>
                <a:t>CD4 à l’inclusion</a:t>
              </a:r>
              <a:endParaRPr lang="fr-FR" sz="2000" b="1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96" name="Connecteur droit 95"/>
            <p:cNvCxnSpPr/>
            <p:nvPr/>
          </p:nvCxnSpPr>
          <p:spPr>
            <a:xfrm>
              <a:off x="4661584" y="5690934"/>
              <a:ext cx="1944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8" name="Rectangle 17"/>
            <p:cNvSpPr>
              <a:spLocks noChangeArrowheads="1"/>
            </p:cNvSpPr>
            <p:nvPr/>
          </p:nvSpPr>
          <p:spPr bwMode="auto">
            <a:xfrm>
              <a:off x="740941" y="2712931"/>
              <a:ext cx="467999" cy="2576202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49" name="Rectangle 18"/>
            <p:cNvSpPr>
              <a:spLocks noChangeArrowheads="1"/>
            </p:cNvSpPr>
            <p:nvPr/>
          </p:nvSpPr>
          <p:spPr bwMode="auto">
            <a:xfrm>
              <a:off x="1254373" y="2781961"/>
              <a:ext cx="467999" cy="250717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4375" name="Rectangle 44"/>
            <p:cNvSpPr>
              <a:spLocks noChangeArrowheads="1"/>
            </p:cNvSpPr>
            <p:nvPr/>
          </p:nvSpPr>
          <p:spPr bwMode="auto">
            <a:xfrm>
              <a:off x="838542" y="2416261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88,2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4376" name="Rectangle 45"/>
            <p:cNvSpPr>
              <a:spLocks noChangeArrowheads="1"/>
            </p:cNvSpPr>
            <p:nvPr/>
          </p:nvSpPr>
          <p:spPr bwMode="auto">
            <a:xfrm>
              <a:off x="1334650" y="249748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86,2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0" name="Rectangle 40"/>
            <p:cNvSpPr>
              <a:spLocks noChangeArrowheads="1"/>
            </p:cNvSpPr>
            <p:nvPr/>
          </p:nvSpPr>
          <p:spPr bwMode="auto">
            <a:xfrm>
              <a:off x="834809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364</a:t>
              </a:r>
            </a:p>
          </p:txBody>
        </p:sp>
        <p:sp>
          <p:nvSpPr>
            <p:cNvPr id="83" name="Rectangle 40"/>
            <p:cNvSpPr>
              <a:spLocks noChangeArrowheads="1"/>
            </p:cNvSpPr>
            <p:nvPr/>
          </p:nvSpPr>
          <p:spPr bwMode="auto">
            <a:xfrm>
              <a:off x="1312180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355</a:t>
              </a:r>
            </a:p>
          </p:txBody>
        </p:sp>
        <p:sp>
          <p:nvSpPr>
            <p:cNvPr id="93" name="Rectangle 58"/>
            <p:cNvSpPr>
              <a:spLocks noChangeArrowheads="1"/>
            </p:cNvSpPr>
            <p:nvPr/>
          </p:nvSpPr>
          <p:spPr bwMode="auto">
            <a:xfrm>
              <a:off x="692888" y="5440520"/>
              <a:ext cx="101760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  <a:latin typeface="+mn-lt"/>
                </a:rPr>
                <a:t>Tous les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  <a:latin typeface="+mn-lt"/>
                </a:rPr>
                <a:t>participants</a:t>
              </a:r>
              <a:endParaRPr lang="fr-FR" sz="2000" b="1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98" name="Connecteur droit 97"/>
            <p:cNvCxnSpPr/>
            <p:nvPr/>
          </p:nvCxnSpPr>
          <p:spPr>
            <a:xfrm>
              <a:off x="758782" y="5393464"/>
              <a:ext cx="972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cteur droit 98"/>
            <p:cNvCxnSpPr/>
            <p:nvPr/>
          </p:nvCxnSpPr>
          <p:spPr>
            <a:xfrm>
              <a:off x="6984592" y="5690934"/>
              <a:ext cx="1980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 Box 148"/>
            <p:cNvSpPr txBox="1">
              <a:spLocks noChangeArrowheads="1"/>
            </p:cNvSpPr>
            <p:nvPr/>
          </p:nvSpPr>
          <p:spPr bwMode="auto">
            <a:xfrm>
              <a:off x="407630" y="1934978"/>
              <a:ext cx="36710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600" dirty="0">
                  <a:solidFill>
                    <a:srgbClr val="000066"/>
                  </a:solidFill>
                  <a:latin typeface="+mn-lt"/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72" name="Rectangle 58"/>
            <p:cNvSpPr>
              <a:spLocks noChangeArrowheads="1"/>
            </p:cNvSpPr>
            <p:nvPr/>
          </p:nvSpPr>
          <p:spPr bwMode="auto">
            <a:xfrm>
              <a:off x="2190783" y="5737990"/>
              <a:ext cx="182552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  <a:latin typeface="+mn-lt"/>
                </a:rPr>
                <a:t>ARN VIH à l’inclusion</a:t>
              </a:r>
              <a:endParaRPr lang="fr-FR" sz="2000" b="1">
                <a:solidFill>
                  <a:srgbClr val="000066"/>
                </a:solidFill>
                <a:latin typeface="+mn-lt"/>
              </a:endParaRPr>
            </a:p>
          </p:txBody>
        </p:sp>
        <p:cxnSp>
          <p:nvCxnSpPr>
            <p:cNvPr id="75" name="Connecteur droit 74"/>
            <p:cNvCxnSpPr/>
            <p:nvPr/>
          </p:nvCxnSpPr>
          <p:spPr>
            <a:xfrm>
              <a:off x="2199848" y="5690934"/>
              <a:ext cx="1944000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 flipV="1">
              <a:off x="4335074" y="5288667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87" name="Rectangle 17"/>
            <p:cNvSpPr>
              <a:spLocks noChangeArrowheads="1"/>
            </p:cNvSpPr>
            <p:nvPr/>
          </p:nvSpPr>
          <p:spPr bwMode="auto">
            <a:xfrm>
              <a:off x="2076500" y="2661497"/>
              <a:ext cx="467999" cy="2627636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88" name="Rectangle 18"/>
            <p:cNvSpPr>
              <a:spLocks noChangeArrowheads="1"/>
            </p:cNvSpPr>
            <p:nvPr/>
          </p:nvSpPr>
          <p:spPr bwMode="auto">
            <a:xfrm>
              <a:off x="2591222" y="2697133"/>
              <a:ext cx="467999" cy="2593926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90" name="Rectangle 44"/>
            <p:cNvSpPr>
              <a:spLocks noChangeArrowheads="1"/>
            </p:cNvSpPr>
            <p:nvPr/>
          </p:nvSpPr>
          <p:spPr bwMode="auto">
            <a:xfrm>
              <a:off x="2118881" y="232223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90,2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2" name="Rectangle 45"/>
            <p:cNvSpPr>
              <a:spLocks noChangeArrowheads="1"/>
            </p:cNvSpPr>
            <p:nvPr/>
          </p:nvSpPr>
          <p:spPr bwMode="auto">
            <a:xfrm>
              <a:off x="2643889" y="2366010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88,7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5" name="Rectangle 61"/>
            <p:cNvSpPr>
              <a:spLocks noChangeArrowheads="1"/>
            </p:cNvSpPr>
            <p:nvPr/>
          </p:nvSpPr>
          <p:spPr bwMode="auto">
            <a:xfrm>
              <a:off x="2021974" y="5434231"/>
              <a:ext cx="104983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n-lt"/>
                </a:rPr>
                <a:t>≤ 5 log</a:t>
              </a:r>
              <a:r>
                <a:rPr lang="fr-FR" sz="1400" baseline="-25000">
                  <a:solidFill>
                    <a:srgbClr val="000066"/>
                  </a:solidFill>
                  <a:latin typeface="+mn-lt"/>
                </a:rPr>
                <a:t>10</a:t>
              </a:r>
              <a:r>
                <a:rPr lang="fr-FR" sz="1400">
                  <a:solidFill>
                    <a:srgbClr val="000066"/>
                  </a:solidFill>
                  <a:latin typeface="+mn-lt"/>
                </a:rPr>
                <a:t> c/ml</a:t>
              </a:r>
              <a:endParaRPr lang="fr-FR" sz="2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97" name="Rectangle 40"/>
            <p:cNvSpPr>
              <a:spLocks noChangeArrowheads="1"/>
            </p:cNvSpPr>
            <p:nvPr/>
          </p:nvSpPr>
          <p:spPr bwMode="auto">
            <a:xfrm>
              <a:off x="2170368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285</a:t>
              </a:r>
            </a:p>
          </p:txBody>
        </p:sp>
        <p:sp>
          <p:nvSpPr>
            <p:cNvPr id="100" name="Rectangle 40"/>
            <p:cNvSpPr>
              <a:spLocks noChangeArrowheads="1"/>
            </p:cNvSpPr>
            <p:nvPr/>
          </p:nvSpPr>
          <p:spPr bwMode="auto">
            <a:xfrm>
              <a:off x="2692573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282</a:t>
              </a:r>
            </a:p>
          </p:txBody>
        </p:sp>
        <p:sp>
          <p:nvSpPr>
            <p:cNvPr id="103" name="Rectangle 58"/>
            <p:cNvSpPr>
              <a:spLocks noChangeArrowheads="1"/>
            </p:cNvSpPr>
            <p:nvPr/>
          </p:nvSpPr>
          <p:spPr bwMode="auto">
            <a:xfrm>
              <a:off x="7042324" y="5434231"/>
              <a:ext cx="74786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n-lt"/>
                </a:rPr>
                <a:t>TDF/FTC</a:t>
              </a:r>
              <a:endParaRPr lang="fr-FR" sz="2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04" name="Rectangle 60"/>
            <p:cNvSpPr>
              <a:spLocks noChangeArrowheads="1"/>
            </p:cNvSpPr>
            <p:nvPr/>
          </p:nvSpPr>
          <p:spPr bwMode="auto">
            <a:xfrm>
              <a:off x="8140924" y="5434231"/>
              <a:ext cx="75820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n-lt"/>
                </a:rPr>
                <a:t>ABC/3TC</a:t>
              </a:r>
              <a:endParaRPr lang="fr-FR" sz="2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05" name="Rectangle 19"/>
            <p:cNvSpPr>
              <a:spLocks noChangeArrowheads="1"/>
            </p:cNvSpPr>
            <p:nvPr/>
          </p:nvSpPr>
          <p:spPr bwMode="auto">
            <a:xfrm>
              <a:off x="8029199" y="2674239"/>
              <a:ext cx="467999" cy="2614894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06" name="Rectangle 20"/>
            <p:cNvSpPr>
              <a:spLocks noChangeArrowheads="1"/>
            </p:cNvSpPr>
            <p:nvPr/>
          </p:nvSpPr>
          <p:spPr bwMode="auto">
            <a:xfrm>
              <a:off x="8532440" y="2851873"/>
              <a:ext cx="467999" cy="2437260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08" name="Line 37"/>
            <p:cNvSpPr>
              <a:spLocks noChangeShapeType="1"/>
            </p:cNvSpPr>
            <p:nvPr/>
          </p:nvSpPr>
          <p:spPr bwMode="auto">
            <a:xfrm flipV="1">
              <a:off x="7979768" y="5292894"/>
              <a:ext cx="0" cy="4762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09" name="Rectangle 46"/>
            <p:cNvSpPr>
              <a:spLocks noChangeArrowheads="1"/>
            </p:cNvSpPr>
            <p:nvPr/>
          </p:nvSpPr>
          <p:spPr bwMode="auto">
            <a:xfrm>
              <a:off x="8060844" y="2399664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89,6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0" name="Rectangle 47"/>
            <p:cNvSpPr>
              <a:spLocks noChangeArrowheads="1"/>
            </p:cNvSpPr>
            <p:nvPr/>
          </p:nvSpPr>
          <p:spPr bwMode="auto">
            <a:xfrm>
              <a:off x="8598150" y="2566517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83,7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1" name="Rectangle 40"/>
            <p:cNvSpPr>
              <a:spLocks noChangeArrowheads="1"/>
            </p:cNvSpPr>
            <p:nvPr/>
          </p:nvSpPr>
          <p:spPr bwMode="auto">
            <a:xfrm>
              <a:off x="8157056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48</a:t>
              </a:r>
            </a:p>
          </p:txBody>
        </p:sp>
        <p:sp>
          <p:nvSpPr>
            <p:cNvPr id="112" name="Rectangle 40"/>
            <p:cNvSpPr>
              <a:spLocks noChangeArrowheads="1"/>
            </p:cNvSpPr>
            <p:nvPr/>
          </p:nvSpPr>
          <p:spPr bwMode="auto">
            <a:xfrm>
              <a:off x="8669822" y="505321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43</a:t>
              </a:r>
            </a:p>
          </p:txBody>
        </p:sp>
        <p:sp>
          <p:nvSpPr>
            <p:cNvPr id="117" name="Rectangle 57"/>
            <p:cNvSpPr>
              <a:spLocks noChangeArrowheads="1"/>
            </p:cNvSpPr>
            <p:nvPr/>
          </p:nvSpPr>
          <p:spPr bwMode="auto">
            <a:xfrm>
              <a:off x="5597335" y="5434231"/>
              <a:ext cx="106964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  <a:latin typeface="+mn-lt"/>
                </a:rPr>
                <a:t>&gt; 200/mm</a:t>
              </a:r>
              <a:r>
                <a:rPr lang="fr-FR" sz="1400" baseline="30000">
                  <a:solidFill>
                    <a:srgbClr val="000066"/>
                  </a:solidFill>
                  <a:latin typeface="+mn-lt"/>
                </a:rPr>
                <a:t>3</a:t>
              </a:r>
              <a:endParaRPr lang="fr-FR" sz="2000" baseline="300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8" name="Rectangle 19"/>
            <p:cNvSpPr>
              <a:spLocks noChangeArrowheads="1"/>
            </p:cNvSpPr>
            <p:nvPr/>
          </p:nvSpPr>
          <p:spPr bwMode="auto">
            <a:xfrm>
              <a:off x="6952007" y="2707335"/>
              <a:ext cx="467999" cy="2581798"/>
            </a:xfrm>
            <a:prstGeom prst="rect">
              <a:avLst/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19" name="Rectangle 20"/>
            <p:cNvSpPr>
              <a:spLocks noChangeArrowheads="1"/>
            </p:cNvSpPr>
            <p:nvPr/>
          </p:nvSpPr>
          <p:spPr bwMode="auto">
            <a:xfrm>
              <a:off x="7455248" y="2756679"/>
              <a:ext cx="467999" cy="2532454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latin typeface="+mn-lt"/>
              </a:endParaRPr>
            </a:p>
          </p:txBody>
        </p:sp>
        <p:sp>
          <p:nvSpPr>
            <p:cNvPr id="120" name="Rectangle 46"/>
            <p:cNvSpPr>
              <a:spLocks noChangeArrowheads="1"/>
            </p:cNvSpPr>
            <p:nvPr/>
          </p:nvSpPr>
          <p:spPr bwMode="auto">
            <a:xfrm>
              <a:off x="6997457" y="2417260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88,0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1" name="Rectangle 47"/>
            <p:cNvSpPr>
              <a:spLocks noChangeArrowheads="1"/>
            </p:cNvSpPr>
            <p:nvPr/>
          </p:nvSpPr>
          <p:spPr bwMode="auto">
            <a:xfrm>
              <a:off x="7534763" y="2446053"/>
              <a:ext cx="3670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86,5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22" name="Rectangle 40"/>
            <p:cNvSpPr>
              <a:spLocks noChangeArrowheads="1"/>
            </p:cNvSpPr>
            <p:nvPr/>
          </p:nvSpPr>
          <p:spPr bwMode="auto">
            <a:xfrm>
              <a:off x="7016364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316</a:t>
              </a:r>
            </a:p>
          </p:txBody>
        </p:sp>
        <p:sp>
          <p:nvSpPr>
            <p:cNvPr id="123" name="Rectangle 40"/>
            <p:cNvSpPr>
              <a:spLocks noChangeArrowheads="1"/>
            </p:cNvSpPr>
            <p:nvPr/>
          </p:nvSpPr>
          <p:spPr bwMode="auto">
            <a:xfrm>
              <a:off x="7557804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312</a:t>
              </a:r>
            </a:p>
          </p:txBody>
        </p:sp>
        <p:sp>
          <p:nvSpPr>
            <p:cNvPr id="14359" name="Line 28"/>
            <p:cNvSpPr>
              <a:spLocks noChangeShapeType="1"/>
            </p:cNvSpPr>
            <p:nvPr/>
          </p:nvSpPr>
          <p:spPr bwMode="auto">
            <a:xfrm>
              <a:off x="585752" y="5292894"/>
              <a:ext cx="8423999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2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4" name="Rectangle 40"/>
            <p:cNvSpPr>
              <a:spLocks noChangeArrowheads="1"/>
            </p:cNvSpPr>
            <p:nvPr/>
          </p:nvSpPr>
          <p:spPr bwMode="auto">
            <a:xfrm>
              <a:off x="6225687" y="505321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>
                  <a:solidFill>
                    <a:schemeClr val="bg1"/>
                  </a:solidFill>
                  <a:latin typeface="+mn-lt"/>
                </a:rPr>
                <a:t>294</a:t>
              </a: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654507" y="2357326"/>
              <a:ext cx="1144797" cy="2935567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effectLst/>
                <a:latin typeface="+mn-lt"/>
              </a:endParaRPr>
            </a:p>
          </p:txBody>
        </p:sp>
        <p:sp>
          <p:nvSpPr>
            <p:cNvPr id="114" name="Rectangle 40"/>
            <p:cNvSpPr>
              <a:spLocks noChangeArrowheads="1"/>
            </p:cNvSpPr>
            <p:nvPr/>
          </p:nvSpPr>
          <p:spPr bwMode="auto">
            <a:xfrm>
              <a:off x="222793" y="5053210"/>
              <a:ext cx="21800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n =</a:t>
              </a:r>
            </a:p>
          </p:txBody>
        </p:sp>
        <p:sp>
          <p:nvSpPr>
            <p:cNvPr id="131" name="AutoShape 165"/>
            <p:cNvSpPr>
              <a:spLocks noChangeArrowheads="1"/>
            </p:cNvSpPr>
            <p:nvPr/>
          </p:nvSpPr>
          <p:spPr bwMode="auto">
            <a:xfrm>
              <a:off x="2970290" y="1702733"/>
              <a:ext cx="3206912" cy="3863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32" name="Rectangle 57"/>
            <p:cNvSpPr>
              <a:spLocks noChangeArrowheads="1"/>
            </p:cNvSpPr>
            <p:nvPr/>
          </p:nvSpPr>
          <p:spPr bwMode="auto">
            <a:xfrm>
              <a:off x="3293332" y="1772817"/>
              <a:ext cx="107511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DOR + 2 INTI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33" name="Rectangle 60"/>
            <p:cNvSpPr>
              <a:spLocks noChangeArrowheads="1"/>
            </p:cNvSpPr>
            <p:nvPr/>
          </p:nvSpPr>
          <p:spPr bwMode="auto">
            <a:xfrm>
              <a:off x="4799452" y="1772817"/>
              <a:ext cx="126669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>
                  <a:solidFill>
                    <a:srgbClr val="333399"/>
                  </a:solidFill>
                  <a:latin typeface="+mj-lt"/>
                </a:rPr>
                <a:t>DRV/r + 2 INTI</a:t>
              </a:r>
              <a:endParaRPr lang="fr-FR" sz="16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3104152" y="1823927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5" name="Rectangle 22"/>
            <p:cNvSpPr>
              <a:spLocks noChangeArrowheads="1"/>
            </p:cNvSpPr>
            <p:nvPr/>
          </p:nvSpPr>
          <p:spPr bwMode="auto">
            <a:xfrm>
              <a:off x="4610272" y="182392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10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02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07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125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772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3871623"/>
              </p:ext>
            </p:extLst>
          </p:nvPr>
        </p:nvGraphicFramePr>
        <p:xfrm>
          <a:off x="322263" y="3532764"/>
          <a:ext cx="8638294" cy="2868035"/>
        </p:xfrm>
        <a:graphic>
          <a:graphicData uri="http://schemas.openxmlformats.org/drawingml/2006/table">
            <a:tbl>
              <a:tblPr/>
              <a:tblGrid>
                <a:gridCol w="3930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8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6F0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Echec virologique,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 (5,0 %)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24 (6,3 %)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3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Non réponse / Rebond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3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Génotype réalisé avec succès,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IP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8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Phénotype réalisé avec succès,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Avec résistance phénotypique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99432" y="1571820"/>
            <a:ext cx="8461531" cy="1927263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fr-FR" sz="2400" b="1" dirty="0">
                <a:latin typeface="+mj-lt"/>
              </a:rPr>
              <a:t>Définition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Non réponse : ARN VIH ≥ 200 c/ml à S24 ou S36 ou ARN VIH confirmé </a:t>
            </a:r>
            <a:br>
              <a:rPr lang="fr-FR" sz="1800" dirty="0"/>
            </a:br>
            <a:r>
              <a:rPr lang="fr-FR" sz="1800" dirty="0"/>
              <a:t>≥ 50 c/ml à S48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Rebond : ARN VIH confirmé ≥ 50 c/ml après obtention ARN VIH &lt; 50 c/ml</a:t>
            </a:r>
          </a:p>
          <a:p>
            <a:pPr>
              <a:spcBef>
                <a:spcPts val="0"/>
              </a:spcBef>
              <a:defRPr/>
            </a:pPr>
            <a:r>
              <a:rPr lang="fr-FR" sz="2400" b="1" dirty="0">
                <a:latin typeface="+mj-lt"/>
              </a:rPr>
              <a:t>Tests de résistance </a:t>
            </a:r>
            <a:r>
              <a:rPr lang="fr-FR" sz="1800" dirty="0">
                <a:solidFill>
                  <a:srgbClr val="000066"/>
                </a:solidFill>
              </a:rPr>
              <a:t>(génotype and phénotype) réalisés sur l’échantillon plasmatique de confirmation, si l’ARN VIH est &gt; 400 c/ml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049810" y="1151863"/>
            <a:ext cx="5031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Echecs virologiques selon le protocole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9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752626"/>
              </p:ext>
            </p:extLst>
          </p:nvPr>
        </p:nvGraphicFramePr>
        <p:xfrm>
          <a:off x="257135" y="2003987"/>
          <a:ext cx="8638293" cy="3427514"/>
        </p:xfrm>
        <a:graphic>
          <a:graphicData uri="http://schemas.openxmlformats.org/drawingml/2006/table">
            <a:tbl>
              <a:tblPr/>
              <a:tblGrid>
                <a:gridCol w="4823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7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2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 *)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sans échec virologique défini au protocole,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40 (10,4 %)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53 (13,9 %)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Génotype réalisé avec succès,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IP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Phénotype réalisé avec succès,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Avec résistance phénotypique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249879" y="5457678"/>
            <a:ext cx="8708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* 1 arrêt pour non observance à S24, avec émergence de résistance à DOR (V106I + H221Y ; augmentation CI</a:t>
            </a:r>
            <a:r>
              <a:rPr lang="fr-FR" sz="1600" baseline="-25000" dirty="0">
                <a:solidFill>
                  <a:srgbClr val="000066"/>
                </a:solidFill>
              </a:rPr>
              <a:t>50</a:t>
            </a:r>
            <a:r>
              <a:rPr lang="fr-FR" sz="1600" dirty="0">
                <a:solidFill>
                  <a:srgbClr val="000066"/>
                </a:solidFill>
              </a:rPr>
              <a:t> &gt; 90 fois) et FTC (M184V) ; 1 arrêt pour rash à S2, avec augmentation CI</a:t>
            </a:r>
            <a:r>
              <a:rPr lang="fr-FR" sz="1600" baseline="-25000" dirty="0">
                <a:solidFill>
                  <a:srgbClr val="000066"/>
                </a:solidFill>
              </a:rPr>
              <a:t>50 </a:t>
            </a:r>
            <a:r>
              <a:rPr lang="fr-FR" sz="1600" dirty="0">
                <a:solidFill>
                  <a:srgbClr val="000066"/>
                </a:solidFill>
              </a:rPr>
              <a:t>DOR x 2,8 fois vs souche sauvage WT (seuil de résistance = 2,5 fois), mains sans mutation de résistance au génotype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61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2502" y="1151863"/>
            <a:ext cx="78463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Emergence de résistance au traitement chez les participants </a:t>
            </a:r>
          </a:p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ayant arrêté le traitement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631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320957"/>
              </p:ext>
            </p:extLst>
          </p:nvPr>
        </p:nvGraphicFramePr>
        <p:xfrm>
          <a:off x="250543" y="1685365"/>
          <a:ext cx="8638293" cy="4077770"/>
        </p:xfrm>
        <a:graphic>
          <a:graphicData uri="http://schemas.openxmlformats.org/drawingml/2006/table">
            <a:tbl>
              <a:tblPr/>
              <a:tblGrid>
                <a:gridCol w="4613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5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DRV/r 800/100 + 2 INTI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383)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 indésirable sévère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5,0 (n = 19)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0,3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6,0 (n = 23)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0,3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1,6 (n = 6 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1,0 (n = 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3,1 (n = 12 **)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2,1 (n = 8)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 grave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0,3 (n = 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0,5 (n = 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0,3 (n = 1)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1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 indésirable chez ≥ 10 % dans un groupe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Nausées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Céphalées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13,8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22,5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10,7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7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Evénement indésirable d’intérêt clinique particulier</a:t>
                      </a:r>
                      <a:endParaRPr kumimoji="0" lang="fr-F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Eruption cutnaée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Neuropsychiatrique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93067" y="5821017"/>
            <a:ext cx="88217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Décès = 1, éruption cutanée = 2, nausées = 2, douleur abdominale = 1, atteinte rénale = 1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Douleur abdominale = 2, diarrhée = 1, nausées = 1, flatulence = 1, hernie hiatale = 1, élévation des ALAT 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et des ASAT = 2,  hépatite B ou C = 2, œdème périphérique = 1, fièvre = 1, rash = 1, tuberculose = 2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62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662204" y="1151863"/>
            <a:ext cx="38069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Evénements indésirables, %</a:t>
            </a:r>
          </a:p>
        </p:txBody>
      </p:sp>
      <p:grpSp>
        <p:nvGrpSpPr>
          <p:cNvPr id="11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8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ZoneTexte 53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63</a:t>
            </a: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1201545" y="1151863"/>
            <a:ext cx="6728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Lipides à jeun, modification entre J0 et S48 (mg/dl)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038676" y="2103893"/>
            <a:ext cx="7311575" cy="3864030"/>
            <a:chOff x="1038676" y="2103893"/>
            <a:chExt cx="7311575" cy="3864030"/>
          </a:xfrm>
        </p:grpSpPr>
        <p:sp>
          <p:nvSpPr>
            <p:cNvPr id="4" name="Rectangle 83"/>
            <p:cNvSpPr txBox="1">
              <a:spLocks noChangeArrowheads="1"/>
            </p:cNvSpPr>
            <p:nvPr/>
          </p:nvSpPr>
          <p:spPr bwMode="auto">
            <a:xfrm>
              <a:off x="1615884" y="3131116"/>
              <a:ext cx="1213233" cy="328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0070C0"/>
                </a:buClr>
                <a:defRPr/>
              </a:pPr>
              <a:r>
                <a:rPr lang="fr-FR" sz="1200" kern="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6182" name="Rectangle 77"/>
            <p:cNvSpPr>
              <a:spLocks noChangeArrowheads="1"/>
            </p:cNvSpPr>
            <p:nvPr/>
          </p:nvSpPr>
          <p:spPr bwMode="auto">
            <a:xfrm>
              <a:off x="2005682" y="5475480"/>
              <a:ext cx="61395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000066"/>
                  </a:solidFill>
                  <a:ea typeface="ＭＳ Ｐゴシック" pitchFamily="34" charset="-128"/>
                </a:rPr>
                <a:t>LDL-C</a:t>
              </a:r>
            </a:p>
          </p:txBody>
        </p:sp>
        <p:sp>
          <p:nvSpPr>
            <p:cNvPr id="6183" name="Rectangle 78"/>
            <p:cNvSpPr>
              <a:spLocks noChangeArrowheads="1"/>
            </p:cNvSpPr>
            <p:nvPr/>
          </p:nvSpPr>
          <p:spPr bwMode="auto">
            <a:xfrm>
              <a:off x="3057406" y="5475480"/>
              <a:ext cx="109164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000066"/>
                  </a:solidFill>
                  <a:ea typeface="ＭＳ Ｐゴシック" pitchFamily="34" charset="-128"/>
                </a:rPr>
                <a:t>Non HDL-C</a:t>
              </a:r>
              <a:endParaRPr lang="fr-FR" sz="1600" b="1" dirty="0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184" name="Rectangle 79"/>
            <p:cNvSpPr>
              <a:spLocks noChangeArrowheads="1"/>
            </p:cNvSpPr>
            <p:nvPr/>
          </p:nvSpPr>
          <p:spPr bwMode="auto">
            <a:xfrm>
              <a:off x="4297754" y="5475480"/>
              <a:ext cx="147247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ea typeface="ＭＳ Ｐゴシック" pitchFamily="34" charset="-128"/>
                </a:rPr>
                <a:t> Cholestérol total</a:t>
              </a:r>
            </a:p>
          </p:txBody>
        </p:sp>
        <p:sp>
          <p:nvSpPr>
            <p:cNvPr id="6185" name="Rectangle 80"/>
            <p:cNvSpPr>
              <a:spLocks noChangeArrowheads="1"/>
            </p:cNvSpPr>
            <p:nvPr/>
          </p:nvSpPr>
          <p:spPr bwMode="auto">
            <a:xfrm>
              <a:off x="5784417" y="5475480"/>
              <a:ext cx="126624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ea typeface="ＭＳ Ｐゴシック" pitchFamily="34" charset="-128"/>
                </a:rPr>
                <a:t>Triglycérides</a:t>
              </a:r>
              <a:endParaRPr lang="fr-FR" sz="1600" b="1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186" name="Rectangle 81"/>
            <p:cNvSpPr>
              <a:spLocks noChangeArrowheads="1"/>
            </p:cNvSpPr>
            <p:nvPr/>
          </p:nvSpPr>
          <p:spPr bwMode="auto">
            <a:xfrm>
              <a:off x="7365305" y="5475480"/>
              <a:ext cx="63639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000066"/>
                  </a:solidFill>
                  <a:ea typeface="ＭＳ Ｐゴシック" pitchFamily="34" charset="-128"/>
                </a:rPr>
                <a:t>HDL-C</a:t>
              </a:r>
              <a:endParaRPr lang="fr-FR" sz="1600" b="1" dirty="0">
                <a:solidFill>
                  <a:srgbClr val="000066"/>
                </a:solidFill>
                <a:latin typeface="Times New Roman" pitchFamily="18" charset="0"/>
                <a:ea typeface="ＭＳ Ｐゴシック" pitchFamily="34" charset="-128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318251" y="2708562"/>
              <a:ext cx="376238" cy="1935163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942013" y="4643724"/>
              <a:ext cx="376238" cy="2825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7683501" y="4291299"/>
              <a:ext cx="376238" cy="352425"/>
            </a:xfrm>
            <a:custGeom>
              <a:avLst/>
              <a:gdLst>
                <a:gd name="T0" fmla="*/ 0 w 237"/>
                <a:gd name="T1" fmla="*/ 0 h 222"/>
                <a:gd name="T2" fmla="*/ 0 w 237"/>
                <a:gd name="T3" fmla="*/ 20 h 222"/>
                <a:gd name="T4" fmla="*/ 0 w 237"/>
                <a:gd name="T5" fmla="*/ 222 h 222"/>
                <a:gd name="T6" fmla="*/ 237 w 237"/>
                <a:gd name="T7" fmla="*/ 222 h 222"/>
                <a:gd name="T8" fmla="*/ 237 w 237"/>
                <a:gd name="T9" fmla="*/ 0 h 222"/>
                <a:gd name="T10" fmla="*/ 0 w 237"/>
                <a:gd name="T11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7" h="222">
                  <a:moveTo>
                    <a:pt x="0" y="0"/>
                  </a:moveTo>
                  <a:lnTo>
                    <a:pt x="0" y="20"/>
                  </a:lnTo>
                  <a:lnTo>
                    <a:pt x="0" y="222"/>
                  </a:lnTo>
                  <a:lnTo>
                    <a:pt x="237" y="222"/>
                  </a:lnTo>
                  <a:lnTo>
                    <a:pt x="2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307263" y="4323049"/>
              <a:ext cx="376238" cy="3206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587751" y="3414999"/>
              <a:ext cx="376238" cy="1228725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211513" y="4643724"/>
              <a:ext cx="376238" cy="488950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953001" y="3060987"/>
              <a:ext cx="376238" cy="158273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576763" y="4643724"/>
              <a:ext cx="376238" cy="12382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222501" y="3748374"/>
              <a:ext cx="376238" cy="895350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846263" y="4643724"/>
              <a:ext cx="376238" cy="396875"/>
            </a:xfrm>
            <a:prstGeom prst="rect">
              <a:avLst/>
            </a:prstGeom>
            <a:solidFill>
              <a:srgbClr val="2D985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1533526" y="2406937"/>
              <a:ext cx="0" cy="3132138"/>
            </a:xfrm>
            <a:custGeom>
              <a:avLst/>
              <a:gdLst>
                <a:gd name="T0" fmla="*/ 1973 h 1973"/>
                <a:gd name="T1" fmla="*/ 1691 h 1973"/>
                <a:gd name="T2" fmla="*/ 1409 h 1973"/>
                <a:gd name="T3" fmla="*/ 1127 h 1973"/>
                <a:gd name="T4" fmla="*/ 845 h 1973"/>
                <a:gd name="T5" fmla="*/ 564 h 1973"/>
                <a:gd name="T6" fmla="*/ 282 h 1973"/>
                <a:gd name="T7" fmla="*/ 0 h 197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</a:cxnLst>
              <a:rect l="0" t="0" r="r" b="b"/>
              <a:pathLst>
                <a:path h="1973">
                  <a:moveTo>
                    <a:pt x="0" y="1973"/>
                  </a:moveTo>
                  <a:lnTo>
                    <a:pt x="0" y="1691"/>
                  </a:lnTo>
                  <a:lnTo>
                    <a:pt x="0" y="1409"/>
                  </a:lnTo>
                  <a:lnTo>
                    <a:pt x="0" y="1127"/>
                  </a:lnTo>
                  <a:lnTo>
                    <a:pt x="0" y="845"/>
                  </a:lnTo>
                  <a:lnTo>
                    <a:pt x="0" y="564"/>
                  </a:lnTo>
                  <a:lnTo>
                    <a:pt x="0" y="282"/>
                  </a:lnTo>
                  <a:lnTo>
                    <a:pt x="0" y="0"/>
                  </a:lnTo>
                </a:path>
              </a:pathLst>
            </a:cu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H="1">
              <a:off x="1447801" y="2854612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1447801" y="2406937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1447801" y="3302287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1447801" y="3748374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H="1">
              <a:off x="1447801" y="419604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1447801" y="509139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447801" y="4643724"/>
              <a:ext cx="6902450" cy="0"/>
            </a:xfrm>
            <a:custGeom>
              <a:avLst/>
              <a:gdLst>
                <a:gd name="T0" fmla="*/ 4348 w 4348"/>
                <a:gd name="T1" fmla="*/ 54 w 4348"/>
                <a:gd name="T2" fmla="*/ 0 w 434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348">
                  <a:moveTo>
                    <a:pt x="4348" y="0"/>
                  </a:moveTo>
                  <a:lnTo>
                    <a:pt x="54" y="0"/>
                  </a:lnTo>
                  <a:lnTo>
                    <a:pt x="0" y="0"/>
                  </a:lnTo>
                </a:path>
              </a:pathLst>
            </a:cu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H="1">
              <a:off x="1447801" y="5539074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>
              <a:off x="1447801" y="4640549"/>
              <a:ext cx="85725" cy="0"/>
            </a:xfrm>
            <a:prstGeom prst="line">
              <a:avLst/>
            </a:prstGeom>
            <a:noFill/>
            <a:ln w="7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279712" y="4553237"/>
              <a:ext cx="1141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164011" y="3661062"/>
              <a:ext cx="2282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10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038676" y="5450174"/>
              <a:ext cx="35356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- </a:t>
              </a:r>
              <a:r>
                <a:rPr lang="fr-FR" sz="16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152789" y="5002499"/>
              <a:ext cx="23944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- 5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279712" y="4092025"/>
              <a:ext cx="11411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600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kumimoji="0" lang="fr-FR" sz="1600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164011" y="3213387"/>
              <a:ext cx="2282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15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164011" y="2318037"/>
              <a:ext cx="2282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25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164011" y="2765712"/>
              <a:ext cx="22822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6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5931025" y="5000912"/>
              <a:ext cx="41635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- 3,1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4565775" y="4842162"/>
              <a:ext cx="41635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- 1,4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3200526" y="5207287"/>
              <a:ext cx="41635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</a:t>
              </a:r>
              <a:r>
                <a:rPr lang="fr-FR" b="1" dirty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5,</a:t>
              </a: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3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835276" y="5115212"/>
              <a:ext cx="41635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- 4,5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273006" y="3494374"/>
              <a:ext cx="2949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9,9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3580489" y="3160999"/>
              <a:ext cx="41049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13,8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4945736" y="2805399"/>
              <a:ext cx="41049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17,9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6399241" y="2454562"/>
              <a:ext cx="23398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22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7313174" y="4069049"/>
              <a:ext cx="2949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  <a:cs typeface="Arial" pitchFamily="34" charset="0"/>
                </a:rPr>
                <a:t>3,9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7763889" y="3992476"/>
              <a:ext cx="294953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b="1" dirty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4,2</a:t>
              </a:r>
              <a:endParaRPr kumimoji="0" lang="fr-FR" b="0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56" name="Rectangle 83"/>
            <p:cNvSpPr txBox="1">
              <a:spLocks noChangeArrowheads="1"/>
            </p:cNvSpPr>
            <p:nvPr/>
          </p:nvSpPr>
          <p:spPr bwMode="auto">
            <a:xfrm>
              <a:off x="2973235" y="2708562"/>
              <a:ext cx="1213233" cy="328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rgbClr val="0070C0"/>
                </a:buClr>
                <a:defRPr/>
              </a:pPr>
              <a:r>
                <a:rPr lang="fr-FR" sz="1200" kern="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63" name="AutoShape 165"/>
            <p:cNvSpPr>
              <a:spLocks noChangeArrowheads="1"/>
            </p:cNvSpPr>
            <p:nvPr/>
          </p:nvSpPr>
          <p:spPr bwMode="auto">
            <a:xfrm>
              <a:off x="3504683" y="2103893"/>
              <a:ext cx="1928736" cy="38638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3600">
                <a:solidFill>
                  <a:srgbClr val="000066"/>
                </a:solidFill>
              </a:endParaRPr>
            </a:p>
          </p:txBody>
        </p:sp>
        <p:sp>
          <p:nvSpPr>
            <p:cNvPr id="64" name="Rectangle 57"/>
            <p:cNvSpPr>
              <a:spLocks noChangeArrowheads="1"/>
            </p:cNvSpPr>
            <p:nvPr/>
          </p:nvSpPr>
          <p:spPr bwMode="auto">
            <a:xfrm>
              <a:off x="3827725" y="2173977"/>
              <a:ext cx="4795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2000" b="1" dirty="0">
                  <a:solidFill>
                    <a:srgbClr val="333399"/>
                  </a:solidFill>
                  <a:latin typeface="+mj-lt"/>
                </a:rPr>
                <a:t>DOR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4697330" y="2173977"/>
              <a:ext cx="65911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2000" b="1" dirty="0">
                  <a:solidFill>
                    <a:srgbClr val="333399"/>
                  </a:solidFill>
                  <a:latin typeface="+mj-lt"/>
                </a:rPr>
                <a:t>DRV/r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3638545" y="2225087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rgbClr val="000066"/>
                </a:solidFill>
              </a:endParaRPr>
            </a:p>
          </p:txBody>
        </p:sp>
        <p:sp>
          <p:nvSpPr>
            <p:cNvPr id="67" name="Rectangle 22"/>
            <p:cNvSpPr>
              <a:spLocks noChangeArrowheads="1"/>
            </p:cNvSpPr>
            <p:nvPr/>
          </p:nvSpPr>
          <p:spPr bwMode="auto">
            <a:xfrm>
              <a:off x="4508150" y="222508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rgbClr val="000066"/>
                </a:solidFill>
              </a:endParaRPr>
            </a:p>
          </p:txBody>
        </p:sp>
      </p:grpSp>
      <p:grpSp>
        <p:nvGrpSpPr>
          <p:cNvPr id="68" name="Grouper 2"/>
          <p:cNvGrpSpPr/>
          <p:nvPr/>
        </p:nvGrpSpPr>
        <p:grpSpPr>
          <a:xfrm>
            <a:off x="0" y="6599468"/>
            <a:ext cx="1494118" cy="276999"/>
            <a:chOff x="0" y="6599468"/>
            <a:chExt cx="1494118" cy="276999"/>
          </a:xfrm>
        </p:grpSpPr>
        <p:sp>
          <p:nvSpPr>
            <p:cNvPr id="69" name="AutoShape 162"/>
            <p:cNvSpPr>
              <a:spLocks noChangeArrowheads="1"/>
            </p:cNvSpPr>
            <p:nvPr/>
          </p:nvSpPr>
          <p:spPr bwMode="auto">
            <a:xfrm>
              <a:off x="0" y="6604000"/>
              <a:ext cx="1479176" cy="253234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70" name="ZoneTexte 23"/>
            <p:cNvSpPr txBox="1">
              <a:spLocks noChangeArrowheads="1"/>
            </p:cNvSpPr>
            <p:nvPr/>
          </p:nvSpPr>
          <p:spPr bwMode="auto">
            <a:xfrm>
              <a:off x="0" y="6599468"/>
              <a:ext cx="14941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-84" charset="0"/>
                </a:rPr>
                <a:t>DRIVE-FORWARD</a:t>
              </a:r>
            </a:p>
          </p:txBody>
        </p:sp>
      </p:grpSp>
      <p:sp>
        <p:nvSpPr>
          <p:cNvPr id="6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84" charset="-128"/>
              </a:rPr>
              <a:t>Etude DRIVE-FORWARD </a:t>
            </a:r>
            <a:r>
              <a:rPr lang="en-GB" sz="3200" dirty="0">
                <a:ea typeface="ＭＳ Ｐゴシック" pitchFamily="-84" charset="-128"/>
              </a:rPr>
              <a:t>: </a:t>
            </a:r>
            <a:br>
              <a:rPr lang="en-GB" sz="3200" dirty="0">
                <a:ea typeface="ＭＳ Ｐゴシック" pitchFamily="-84" charset="-128"/>
              </a:rPr>
            </a:br>
            <a:r>
              <a:rPr lang="en-GB" sz="3200" dirty="0">
                <a:ea typeface="ＭＳ Ｐゴシック" pitchFamily="-84" charset="-128"/>
              </a:rPr>
              <a:t>DOR + 2 INTI vs DRV/r + 2 INTI</a:t>
            </a:r>
          </a:p>
        </p:txBody>
      </p: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4772579" y="6581775"/>
            <a:ext cx="43714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Molina JM, Lancet HIV 2018, March 25 (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r>
              <a:rPr lang="fr-FR" sz="1200" i="1" dirty="0">
                <a:solidFill>
                  <a:srgbClr val="CC0000"/>
                </a:solidFill>
              </a:rPr>
              <a:t>)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796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6912</TotalTime>
  <Words>1315</Words>
  <Application>Microsoft Office PowerPoint</Application>
  <PresentationFormat>Affichage à l'écran (4:3)</PresentationFormat>
  <Paragraphs>368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Cambria</vt:lpstr>
      <vt:lpstr>Times New Roman</vt:lpstr>
      <vt:lpstr>Trebuchet MS</vt:lpstr>
      <vt:lpstr>Wingdings</vt:lpstr>
      <vt:lpstr>ARV_trials_2017</vt:lpstr>
      <vt:lpstr>Comparaison INNTI vs IP/r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  <vt:lpstr>Etude DRIVE-FORWARD :  DOR + 2 INTI vs DRV/r + 2 INTI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Pilar</cp:lastModifiedBy>
  <cp:revision>225</cp:revision>
  <dcterms:created xsi:type="dcterms:W3CDTF">2015-05-12T12:30:28Z</dcterms:created>
  <dcterms:modified xsi:type="dcterms:W3CDTF">2018-05-07T14:43:23Z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