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ppt/notesSlides/notesSlide6.xml" ContentType="application/vnd.openxmlformats-officedocument.presentationml.notesSlide+xml"/>
  <Override PartName="/ppt/tags/tag6.xml" ContentType="application/vnd.openxmlformats-officedocument.presentationml.tags+xml"/>
  <Override PartName="/ppt/notesSlides/notesSlide7.xml" ContentType="application/vnd.openxmlformats-officedocument.presentationml.notesSlide+xml"/>
  <Override PartName="/ppt/tags/tag7.xml" ContentType="application/vnd.openxmlformats-officedocument.presentationml.tag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tags/tag8.xml" ContentType="application/vnd.openxmlformats-officedocument.presentationml.tags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82" r:id="rId2"/>
    <p:sldId id="257" r:id="rId3"/>
    <p:sldId id="258" r:id="rId4"/>
    <p:sldId id="283" r:id="rId5"/>
    <p:sldId id="284" r:id="rId6"/>
    <p:sldId id="285" r:id="rId7"/>
    <p:sldId id="286" r:id="rId8"/>
    <p:sldId id="287" r:id="rId9"/>
    <p:sldId id="288" r:id="rId10"/>
    <p:sldId id="262" r:id="rId11"/>
  </p:sldIdLst>
  <p:sldSz cx="9144000" cy="6858000" type="screen4x3"/>
  <p:notesSz cx="6858000" cy="9144000"/>
  <p:custDataLst>
    <p:tags r:id="rId14"/>
  </p:custDataLst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8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8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8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8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8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8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8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8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8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 pos="575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nton" initials="a" lastIdx="2" clrIdx="0"/>
  <p:cmAuthor id="1" name="Utilisateur de Microsoft Office" initials="Office" lastIdx="1" clrIdx="1"/>
  <p:cmAuthor id="2" name="anton Pozniak" initials="aP" lastIdx="2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DDDDDD"/>
    <a:srgbClr val="FFFFFF"/>
    <a:srgbClr val="333399"/>
    <a:srgbClr val="CC3300"/>
    <a:srgbClr val="2D9851"/>
    <a:srgbClr val="C0C0C0"/>
    <a:srgbClr val="FF6600"/>
    <a:srgbClr val="FF9933"/>
    <a:srgbClr val="FE7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506" autoAdjust="0"/>
    <p:restoredTop sz="94660"/>
  </p:normalViewPr>
  <p:slideViewPr>
    <p:cSldViewPr snapToGrid="0" showGuides="1">
      <p:cViewPr varScale="1">
        <p:scale>
          <a:sx n="108" d="100"/>
          <a:sy n="108" d="100"/>
        </p:scale>
        <p:origin x="1224" y="90"/>
      </p:cViewPr>
      <p:guideLst>
        <p:guide orient="horz"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 snapToGrid="0" showGuides="1">
      <p:cViewPr varScale="1">
        <p:scale>
          <a:sx n="72" d="100"/>
          <a:sy n="72" d="100"/>
        </p:scale>
        <p:origin x="-1896" y="-10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1479BA-1910-4E5E-A989-0F49E5B0D4DA}" type="datetimeFigureOut">
              <a:rPr lang="fr-FR" smtClean="0"/>
              <a:pPr/>
              <a:t>07/05/2018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210F0B-2F72-485F-BAA8-ADC9717D7118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94010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-84" charset="0"/>
              </a:defRPr>
            </a:lvl1pPr>
          </a:lstStyle>
          <a:p>
            <a:pPr>
              <a:defRPr/>
            </a:pPr>
            <a:fld id="{FC97BEA1-4B77-4E30-9DD4-EC2397A56F71}" type="datetime1">
              <a:rPr lang="fr-FR"/>
              <a:pPr>
                <a:defRPr/>
              </a:pPr>
              <a:t>07/05/2018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-84" charset="0"/>
              </a:defRPr>
            </a:lvl1pPr>
          </a:lstStyle>
          <a:p>
            <a:pPr>
              <a:defRPr/>
            </a:pPr>
            <a:fld id="{6A134E43-7C6F-4493-AD69-9593F2CE1E6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55390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84" charset="-128"/>
        <a:cs typeface="ＭＳ Ｐゴシック" pitchFamily="-84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8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8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8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8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03" tIns="46151" rIns="92303" bIns="46151"/>
          <a:lstStyle>
            <a:lvl1pPr defTabSz="922338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22338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22338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22338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22338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fr-FR" sz="1300" dirty="0">
                <a:solidFill>
                  <a:prstClr val="black"/>
                </a:solidFill>
                <a:latin typeface="Trebuchet MS" charset="0"/>
              </a:rPr>
              <a:t>ARV-</a:t>
            </a:r>
            <a:r>
              <a:rPr lang="fr-FR" sz="1300" dirty="0" err="1">
                <a:solidFill>
                  <a:prstClr val="black"/>
                </a:solidFill>
                <a:latin typeface="Trebuchet MS" charset="0"/>
              </a:rPr>
              <a:t>trial.com</a:t>
            </a:r>
            <a:endParaRPr lang="fr-FR" sz="1300" dirty="0">
              <a:solidFill>
                <a:prstClr val="black"/>
              </a:solidFill>
              <a:latin typeface="Trebuchet MS" charset="0"/>
            </a:endParaRPr>
          </a:p>
        </p:txBody>
      </p:sp>
      <p:sp>
        <p:nvSpPr>
          <p:cNvPr id="6" name="Espace réservé du numéro de diapositive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algn="r">
              <a:defRPr sz="1200"/>
            </a:lvl1pPr>
          </a:lstStyle>
          <a:p>
            <a:fld id="{3C210F0B-2F72-485F-BAA8-ADC9717D7118}" type="slidenum">
              <a:rPr lang="fr-FR" smtClean="0"/>
              <a:pPr/>
              <a:t>1</a:t>
            </a:fld>
            <a:endParaRPr lang="fr-FR" dirty="0"/>
          </a:p>
        </p:txBody>
      </p:sp>
      <p:sp>
        <p:nvSpPr>
          <p:cNvPr id="7" name="Espace réservé de l'image des diapositives 6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8" name="Espace réservé des commentaires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 dirty="0">
                <a:solidFill>
                  <a:srgbClr val="000000"/>
                </a:solidFill>
                <a:latin typeface="Trebuchet MS" pitchFamily="-84" charset="0"/>
              </a:rPr>
              <a:t>ARV-trial.com</a:t>
            </a:r>
          </a:p>
        </p:txBody>
      </p:sp>
      <p:sp>
        <p:nvSpPr>
          <p:cNvPr id="6" name="Espace réservé du numéro de diapositive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algn="r">
              <a:defRPr sz="1200"/>
            </a:lvl1pPr>
          </a:lstStyle>
          <a:p>
            <a:fld id="{3C210F0B-2F72-485F-BAA8-ADC9717D7118}" type="slidenum">
              <a:rPr lang="fr-FR" smtClean="0"/>
              <a:pPr/>
              <a:t>10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Espace réservé des commentaires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 dirty="0">
                <a:solidFill>
                  <a:srgbClr val="000000"/>
                </a:solidFill>
                <a:latin typeface="Trebuchet MS" pitchFamily="-84" charset="0"/>
              </a:rPr>
              <a:t>ARV-</a:t>
            </a:r>
            <a:r>
              <a:rPr lang="fr-FR" sz="1300" dirty="0" err="1">
                <a:solidFill>
                  <a:srgbClr val="000000"/>
                </a:solidFill>
                <a:latin typeface="Trebuchet MS" pitchFamily="-84" charset="0"/>
              </a:rPr>
              <a:t>trial.com</a:t>
            </a:r>
            <a:endParaRPr lang="fr-FR" sz="1300" dirty="0">
              <a:solidFill>
                <a:srgbClr val="000000"/>
              </a:solidFill>
              <a:latin typeface="Trebuchet MS" pitchFamily="-84" charset="0"/>
            </a:endParaRPr>
          </a:p>
        </p:txBody>
      </p:sp>
      <p:sp>
        <p:nvSpPr>
          <p:cNvPr id="6" name="Espace réservé du numéro de diapositive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algn="r">
              <a:defRPr sz="1200"/>
            </a:lvl1pPr>
          </a:lstStyle>
          <a:p>
            <a:fld id="{3C210F0B-2F72-485F-BAA8-ADC9717D7118}" type="slidenum">
              <a:rPr lang="fr-FR" smtClean="0"/>
              <a:pPr/>
              <a:t>2</a:t>
            </a:fld>
            <a:endParaRPr lang="fr-FR" dirty="0"/>
          </a:p>
        </p:txBody>
      </p:sp>
      <p:sp>
        <p:nvSpPr>
          <p:cNvPr id="3" name="Espace réservé de l'image des diapositives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Espace réservé des commentaires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 dirty="0">
                <a:solidFill>
                  <a:srgbClr val="000000"/>
                </a:solidFill>
                <a:latin typeface="Trebuchet MS" pitchFamily="-84" charset="0"/>
              </a:rPr>
              <a:t>ARV-</a:t>
            </a:r>
            <a:r>
              <a:rPr lang="fr-FR" sz="1300" dirty="0" err="1">
                <a:solidFill>
                  <a:srgbClr val="000000"/>
                </a:solidFill>
                <a:latin typeface="Trebuchet MS" pitchFamily="-84" charset="0"/>
              </a:rPr>
              <a:t>trial.com</a:t>
            </a:r>
            <a:endParaRPr lang="fr-FR" sz="1300" dirty="0">
              <a:solidFill>
                <a:srgbClr val="000000"/>
              </a:solidFill>
              <a:latin typeface="Trebuchet MS" pitchFamily="-84" charset="0"/>
            </a:endParaRPr>
          </a:p>
        </p:txBody>
      </p:sp>
      <p:sp>
        <p:nvSpPr>
          <p:cNvPr id="6" name="Espace réservé du numéro de diapositive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algn="r">
              <a:defRPr sz="1200"/>
            </a:lvl1pPr>
          </a:lstStyle>
          <a:p>
            <a:fld id="{3C210F0B-2F72-485F-BAA8-ADC9717D7118}" type="slidenum">
              <a:rPr lang="fr-FR" smtClean="0"/>
              <a:pPr/>
              <a:t>3</a:t>
            </a:fld>
            <a:endParaRPr lang="fr-FR" dirty="0"/>
          </a:p>
        </p:txBody>
      </p:sp>
      <p:sp>
        <p:nvSpPr>
          <p:cNvPr id="3" name="Espace réservé de l'image des diapositives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Espace réservé des commentaires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e l'image des diapositives 4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6" name="Espace réservé des commentaires 5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4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210F0B-2F72-485F-BAA8-ADC9717D7118}" type="slidenum">
              <a:rPr lang="fr-FR" smtClean="0"/>
              <a:pPr/>
              <a:t>4</a:t>
            </a:fld>
            <a:endParaRPr lang="fr-FR" dirty="0"/>
          </a:p>
        </p:txBody>
      </p:sp>
      <p:sp>
        <p:nvSpPr>
          <p:cNvPr id="7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 dirty="0">
                <a:solidFill>
                  <a:srgbClr val="000000"/>
                </a:solidFill>
                <a:latin typeface="Trebuchet MS" pitchFamily="-84" charset="0"/>
              </a:rPr>
              <a:t>ARV-trial.com</a:t>
            </a:r>
          </a:p>
        </p:txBody>
      </p:sp>
    </p:spTree>
    <p:extLst>
      <p:ext uri="{BB962C8B-B14F-4D97-AF65-F5344CB8AC3E}">
        <p14:creationId xmlns:p14="http://schemas.microsoft.com/office/powerpoint/2010/main" val="25017579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4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210F0B-2F72-485F-BAA8-ADC9717D7118}" type="slidenum">
              <a:rPr lang="fr-FR" smtClean="0"/>
              <a:pPr/>
              <a:t>5</a:t>
            </a:fld>
            <a:endParaRPr lang="fr-FR" dirty="0"/>
          </a:p>
        </p:txBody>
      </p:sp>
      <p:sp>
        <p:nvSpPr>
          <p:cNvPr id="5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 dirty="0">
                <a:solidFill>
                  <a:srgbClr val="000000"/>
                </a:solidFill>
                <a:latin typeface="Trebuchet MS" pitchFamily="-84" charset="0"/>
              </a:rPr>
              <a:t>ARV-trial.com</a:t>
            </a:r>
          </a:p>
        </p:txBody>
      </p:sp>
    </p:spTree>
    <p:extLst>
      <p:ext uri="{BB962C8B-B14F-4D97-AF65-F5344CB8AC3E}">
        <p14:creationId xmlns:p14="http://schemas.microsoft.com/office/powerpoint/2010/main" val="9272531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ea typeface="MS PGothic" pitchFamily="34" charset="-128"/>
            </a:endParaRPr>
          </a:p>
        </p:txBody>
      </p:sp>
      <p:sp>
        <p:nvSpPr>
          <p:cNvPr id="4" name="Espace réservé du numéro de diapositive 4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210F0B-2F72-485F-BAA8-ADC9717D7118}" type="slidenum">
              <a:rPr lang="fr-FR" smtClean="0"/>
              <a:pPr/>
              <a:t>6</a:t>
            </a:fld>
            <a:endParaRPr lang="fr-FR" dirty="0"/>
          </a:p>
        </p:txBody>
      </p:sp>
      <p:sp>
        <p:nvSpPr>
          <p:cNvPr id="5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 dirty="0">
                <a:solidFill>
                  <a:srgbClr val="000000"/>
                </a:solidFill>
                <a:latin typeface="Trebuchet MS" pitchFamily="-84" charset="0"/>
              </a:rPr>
              <a:t>ARV-trial.com</a:t>
            </a:r>
          </a:p>
        </p:txBody>
      </p:sp>
    </p:spTree>
    <p:extLst>
      <p:ext uri="{BB962C8B-B14F-4D97-AF65-F5344CB8AC3E}">
        <p14:creationId xmlns:p14="http://schemas.microsoft.com/office/powerpoint/2010/main" val="8524633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ea typeface="MS PGothic" pitchFamily="34" charset="-128"/>
            </a:endParaRPr>
          </a:p>
        </p:txBody>
      </p:sp>
      <p:sp>
        <p:nvSpPr>
          <p:cNvPr id="4" name="Espace réservé du numéro de diapositive 4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210F0B-2F72-485F-BAA8-ADC9717D7118}" type="slidenum">
              <a:rPr lang="fr-FR" smtClean="0"/>
              <a:pPr/>
              <a:t>7</a:t>
            </a:fld>
            <a:endParaRPr lang="fr-FR" dirty="0"/>
          </a:p>
        </p:txBody>
      </p:sp>
      <p:sp>
        <p:nvSpPr>
          <p:cNvPr id="5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 dirty="0">
                <a:solidFill>
                  <a:srgbClr val="000000"/>
                </a:solidFill>
                <a:latin typeface="Trebuchet MS" pitchFamily="-84" charset="0"/>
              </a:rPr>
              <a:t>ARV-trial.com</a:t>
            </a:r>
          </a:p>
        </p:txBody>
      </p:sp>
    </p:spTree>
    <p:extLst>
      <p:ext uri="{BB962C8B-B14F-4D97-AF65-F5344CB8AC3E}">
        <p14:creationId xmlns:p14="http://schemas.microsoft.com/office/powerpoint/2010/main" val="5237251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ea typeface="MS PGothic" pitchFamily="34" charset="-128"/>
            </a:endParaRPr>
          </a:p>
        </p:txBody>
      </p:sp>
      <p:sp>
        <p:nvSpPr>
          <p:cNvPr id="4" name="Espace réservé du numéro de diapositive 4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210F0B-2F72-485F-BAA8-ADC9717D7118}" type="slidenum">
              <a:rPr lang="fr-FR" smtClean="0"/>
              <a:pPr/>
              <a:t>8</a:t>
            </a:fld>
            <a:endParaRPr lang="fr-FR" dirty="0"/>
          </a:p>
        </p:txBody>
      </p:sp>
      <p:sp>
        <p:nvSpPr>
          <p:cNvPr id="5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 dirty="0">
                <a:solidFill>
                  <a:srgbClr val="000000"/>
                </a:solidFill>
                <a:latin typeface="Trebuchet MS" pitchFamily="-84" charset="0"/>
              </a:rPr>
              <a:t>ARV-trial.com</a:t>
            </a:r>
          </a:p>
        </p:txBody>
      </p:sp>
    </p:spTree>
    <p:extLst>
      <p:ext uri="{BB962C8B-B14F-4D97-AF65-F5344CB8AC3E}">
        <p14:creationId xmlns:p14="http://schemas.microsoft.com/office/powerpoint/2010/main" val="6702399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4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210F0B-2F72-485F-BAA8-ADC9717D7118}" type="slidenum">
              <a:rPr lang="fr-FR" smtClean="0"/>
              <a:pPr/>
              <a:t>9</a:t>
            </a:fld>
            <a:endParaRPr lang="fr-FR" dirty="0"/>
          </a:p>
        </p:txBody>
      </p:sp>
      <p:sp>
        <p:nvSpPr>
          <p:cNvPr id="5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 dirty="0">
                <a:solidFill>
                  <a:srgbClr val="000000"/>
                </a:solidFill>
                <a:latin typeface="Trebuchet MS" pitchFamily="-84" charset="0"/>
              </a:rPr>
              <a:t>ARV-trial.com</a:t>
            </a:r>
          </a:p>
        </p:txBody>
      </p:sp>
    </p:spTree>
    <p:extLst>
      <p:ext uri="{BB962C8B-B14F-4D97-AF65-F5344CB8AC3E}">
        <p14:creationId xmlns:p14="http://schemas.microsoft.com/office/powerpoint/2010/main" val="40769475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-84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>
                <a:latin typeface="Calibri" charset="0"/>
                <a:ea typeface="ＭＳ Ｐゴシック" charset="0"/>
                <a:cs typeface="ＭＳ Ｐゴシック" charset="0"/>
              </a:rPr>
              <a:t>Comparaison INNTI vs IP/r</a:t>
            </a:r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+mn-lt"/>
                <a:ea typeface="ＭＳ Ｐゴシック" pitchFamily="-109" charset="-128"/>
                <a:cs typeface="ＭＳ Ｐゴシック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+mn-lt"/>
                <a:ea typeface="ＭＳ Ｐゴシック" pitchFamily="-109" charset="-128"/>
                <a:cs typeface="ＭＳ Ｐゴシック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  <a:cs typeface="ＭＳ Ｐゴシック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  <a:cs typeface="ＭＳ Ｐゴシック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9pPr>
          </a:lstStyle>
          <a:p>
            <a:pPr>
              <a:defRPr/>
            </a:pPr>
            <a:r>
              <a:rPr lang="fr-FR" altLang="fr-FR" sz="2800" b="1" dirty="0">
                <a:solidFill>
                  <a:srgbClr val="C0C0C0"/>
                </a:solidFill>
                <a:latin typeface="Calibri"/>
                <a:ea typeface="ＭＳ Ｐゴシック" pitchFamily="34" charset="-128"/>
              </a:rPr>
              <a:t>EFV vs LPV/r vs EFV + LPV/r </a:t>
            </a:r>
          </a:p>
          <a:p>
            <a:pPr lvl="1">
              <a:defRPr/>
            </a:pPr>
            <a:r>
              <a:rPr lang="fr-FR" altLang="fr-FR" b="1" dirty="0">
                <a:solidFill>
                  <a:srgbClr val="C0C0C0"/>
                </a:solidFill>
                <a:latin typeface="Calibri"/>
                <a:ea typeface="ＭＳ Ｐゴシック" pitchFamily="34" charset="-128"/>
              </a:rPr>
              <a:t>A5142</a:t>
            </a:r>
          </a:p>
          <a:p>
            <a:pPr lvl="1">
              <a:defRPr/>
            </a:pPr>
            <a:r>
              <a:rPr lang="fr-FR" altLang="fr-FR" b="1" dirty="0">
                <a:solidFill>
                  <a:srgbClr val="C0C0C0"/>
                </a:solidFill>
                <a:latin typeface="Calibri"/>
                <a:ea typeface="ＭＳ Ｐゴシック" pitchFamily="34" charset="-128"/>
              </a:rPr>
              <a:t>Etude mexicaine</a:t>
            </a:r>
          </a:p>
          <a:p>
            <a:pPr>
              <a:defRPr/>
            </a:pPr>
            <a:r>
              <a:rPr lang="fr-FR" altLang="fr-FR" sz="2800" b="1" dirty="0">
                <a:solidFill>
                  <a:srgbClr val="C0C0C0"/>
                </a:solidFill>
                <a:latin typeface="Calibri"/>
                <a:ea typeface="ＭＳ Ｐゴシック" pitchFamily="34" charset="-128"/>
              </a:rPr>
              <a:t>NVP vs ATV/r </a:t>
            </a:r>
          </a:p>
          <a:p>
            <a:pPr lvl="1">
              <a:defRPr/>
            </a:pPr>
            <a:r>
              <a:rPr lang="fr-FR" altLang="fr-FR" b="1" dirty="0">
                <a:solidFill>
                  <a:srgbClr val="C0C0C0"/>
                </a:solidFill>
                <a:latin typeface="Calibri"/>
                <a:ea typeface="ＭＳ Ｐゴシック" pitchFamily="34" charset="-128"/>
              </a:rPr>
              <a:t>ARTEN </a:t>
            </a:r>
          </a:p>
          <a:p>
            <a:pPr>
              <a:defRPr/>
            </a:pPr>
            <a:r>
              <a:rPr lang="fr-FR" altLang="fr-FR" sz="2800" b="1" dirty="0">
                <a:solidFill>
                  <a:srgbClr val="C0C0C0"/>
                </a:solidFill>
                <a:latin typeface="Calibri"/>
                <a:ea typeface="ＭＳ Ｐゴシック" pitchFamily="34" charset="-128"/>
              </a:rPr>
              <a:t>EFV vs ATV/r </a:t>
            </a:r>
          </a:p>
          <a:p>
            <a:pPr lvl="1">
              <a:defRPr/>
            </a:pPr>
            <a:r>
              <a:rPr lang="fr-FR" altLang="fr-FR" b="1" dirty="0">
                <a:solidFill>
                  <a:srgbClr val="C0C0C0"/>
                </a:solidFill>
                <a:latin typeface="Calibri"/>
                <a:ea typeface="ＭＳ Ｐゴシック" pitchFamily="34" charset="-128"/>
              </a:rPr>
              <a:t>A5202</a:t>
            </a:r>
          </a:p>
          <a:p>
            <a:pPr>
              <a:defRPr/>
            </a:pPr>
            <a:r>
              <a:rPr lang="fr-FR" altLang="fr-FR" sz="2800" b="1" dirty="0">
                <a:latin typeface="Calibri"/>
                <a:ea typeface="ＭＳ Ｐゴシック" pitchFamily="34" charset="-128"/>
              </a:rPr>
              <a:t>DOR vs DRV/r</a:t>
            </a:r>
          </a:p>
          <a:p>
            <a:pPr lvl="1">
              <a:defRPr/>
            </a:pPr>
            <a:r>
              <a:rPr lang="fr-FR" altLang="fr-FR" b="1" dirty="0">
                <a:latin typeface="Calibri"/>
                <a:ea typeface="ＭＳ Ｐゴシック" pitchFamily="34" charset="-128"/>
              </a:rPr>
              <a:t>DRIVE-FORWARD</a:t>
            </a:r>
          </a:p>
        </p:txBody>
      </p:sp>
    </p:spTree>
    <p:extLst>
      <p:ext uri="{BB962C8B-B14F-4D97-AF65-F5344CB8AC3E}">
        <p14:creationId xmlns:p14="http://schemas.microsoft.com/office/powerpoint/2010/main" val="2909774767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Espace réservé du contenu 2"/>
          <p:cNvSpPr>
            <a:spLocks noGrp="1"/>
          </p:cNvSpPr>
          <p:nvPr>
            <p:ph idx="1"/>
          </p:nvPr>
        </p:nvSpPr>
        <p:spPr>
          <a:xfrm>
            <a:off x="50800" y="1085460"/>
            <a:ext cx="9024938" cy="5303838"/>
          </a:xfrm>
        </p:spPr>
        <p:txBody>
          <a:bodyPr/>
          <a:lstStyle/>
          <a:p>
            <a:pPr>
              <a:spcBef>
                <a:spcPts val="300"/>
              </a:spcBef>
            </a:pPr>
            <a:r>
              <a:rPr lang="fr-FR" sz="2800" b="1" dirty="0">
                <a:latin typeface="Calibri" pitchFamily="-84" charset="0"/>
                <a:ea typeface="ＭＳ Ｐゴシック" pitchFamily="-84" charset="-128"/>
              </a:rPr>
              <a:t>Conclusion à S48</a:t>
            </a:r>
          </a:p>
          <a:p>
            <a:pPr lvl="1">
              <a:spcBef>
                <a:spcPts val="300"/>
              </a:spcBef>
            </a:pPr>
            <a:r>
              <a:rPr lang="fr-FR" sz="2000" dirty="0">
                <a:ea typeface="ＭＳ Ｐゴシック" pitchFamily="-84" charset="-128"/>
              </a:rPr>
              <a:t>DOR 100 mg </a:t>
            </a:r>
            <a:r>
              <a:rPr lang="fr-FR" sz="2000" dirty="0" err="1">
                <a:ea typeface="ＭＳ Ｐゴシック" pitchFamily="-84" charset="-128"/>
              </a:rPr>
              <a:t>qd</a:t>
            </a:r>
            <a:r>
              <a:rPr lang="fr-FR" sz="2000" dirty="0">
                <a:ea typeface="ＭＳ Ｐゴシック" pitchFamily="-84" charset="-128"/>
              </a:rPr>
              <a:t>, en association avec TDF/FTC ou ABC/3TC</a:t>
            </a:r>
          </a:p>
          <a:p>
            <a:pPr lvl="2">
              <a:spcBef>
                <a:spcPts val="300"/>
              </a:spcBef>
            </a:pPr>
            <a:r>
              <a:rPr lang="fr-FR" sz="1800" dirty="0">
                <a:ea typeface="ＭＳ Ｐゴシック" pitchFamily="-84" charset="-128"/>
              </a:rPr>
              <a:t>Entraînait un taux de succès virologique élevé à S48</a:t>
            </a:r>
          </a:p>
          <a:p>
            <a:pPr lvl="2">
              <a:spcBef>
                <a:spcPts val="300"/>
              </a:spcBef>
            </a:pPr>
            <a:r>
              <a:rPr lang="fr-FR" sz="1800" dirty="0">
                <a:ea typeface="ＭＳ Ｐゴシック" pitchFamily="-84" charset="-128"/>
              </a:rPr>
              <a:t>Et était non inférieur à DRV/r + 2 INTI, indépendamment du niveau</a:t>
            </a:r>
            <a:br>
              <a:rPr lang="fr-FR" sz="1800" dirty="0">
                <a:ea typeface="ＭＳ Ｐゴシック" pitchFamily="-84" charset="-128"/>
              </a:rPr>
            </a:br>
            <a:r>
              <a:rPr lang="fr-FR" sz="1800" dirty="0">
                <a:ea typeface="ＭＳ Ｐゴシック" pitchFamily="-84" charset="-128"/>
              </a:rPr>
              <a:t>d’ARN VIH </a:t>
            </a:r>
          </a:p>
          <a:p>
            <a:pPr lvl="1">
              <a:spcBef>
                <a:spcPts val="300"/>
              </a:spcBef>
            </a:pPr>
            <a:r>
              <a:rPr lang="fr-FR" sz="2000" dirty="0">
                <a:ea typeface="ＭＳ Ｐゴシック" pitchFamily="-84" charset="-128"/>
              </a:rPr>
              <a:t>Mutations de résistance jusqu’à S48 </a:t>
            </a:r>
          </a:p>
          <a:p>
            <a:pPr lvl="2">
              <a:spcBef>
                <a:spcPts val="300"/>
              </a:spcBef>
            </a:pPr>
            <a:r>
              <a:rPr lang="fr-FR" sz="1800" dirty="0">
                <a:ea typeface="ＭＳ Ｐゴシック" pitchFamily="-84" charset="-128"/>
              </a:rPr>
              <a:t>Aucune détectée chez les patients avec échec virologique défini au protocole</a:t>
            </a:r>
          </a:p>
          <a:p>
            <a:pPr lvl="2">
              <a:spcBef>
                <a:spcPts val="300"/>
              </a:spcBef>
            </a:pPr>
            <a:r>
              <a:rPr lang="fr-FR" sz="1800" dirty="0">
                <a:ea typeface="ＭＳ Ｐゴシック" pitchFamily="-84" charset="-128"/>
              </a:rPr>
              <a:t>Seulement 1/383 participants sous DOR a présenté une émergence de résistance génotypique et phénotypique à DOR + FTC/3TC</a:t>
            </a:r>
          </a:p>
          <a:p>
            <a:pPr lvl="1">
              <a:spcBef>
                <a:spcPts val="300"/>
              </a:spcBef>
            </a:pPr>
            <a:r>
              <a:rPr lang="fr-FR" sz="2000" dirty="0">
                <a:ea typeface="ＭＳ Ｐゴシック" pitchFamily="-84" charset="-128"/>
              </a:rPr>
              <a:t>Evénements indésirables conduisant à l’arrêt du traitement : fréquence faible dans les 2 groupes, DOR et DRV/r</a:t>
            </a:r>
          </a:p>
          <a:p>
            <a:pPr lvl="2">
              <a:spcBef>
                <a:spcPts val="300"/>
              </a:spcBef>
            </a:pPr>
            <a:r>
              <a:rPr lang="fr-FR" sz="1800" dirty="0">
                <a:ea typeface="ＭＳ Ｐゴシック" pitchFamily="-84" charset="-128"/>
              </a:rPr>
              <a:t>Faible taux d’arrêt pour éruption cutanée ou troubles neuropsychiatriques</a:t>
            </a:r>
          </a:p>
          <a:p>
            <a:pPr lvl="1">
              <a:spcBef>
                <a:spcPts val="300"/>
              </a:spcBef>
            </a:pPr>
            <a:r>
              <a:rPr lang="fr-FR" sz="2000" dirty="0">
                <a:ea typeface="ＭＳ Ｐゴシック" pitchFamily="-84" charset="-128"/>
              </a:rPr>
              <a:t>Modifications lipidiques moins marquées pour DOR que pour DRV/r</a:t>
            </a:r>
          </a:p>
          <a:p>
            <a:pPr lvl="1">
              <a:spcBef>
                <a:spcPts val="300"/>
              </a:spcBef>
            </a:pPr>
            <a:r>
              <a:rPr lang="fr-FR" sz="2000" dirty="0">
                <a:ea typeface="ＭＳ Ｐゴシック" pitchFamily="-84" charset="-128"/>
              </a:rPr>
              <a:t>La DOR une fois/jour, en association avec une dose fixe d’INTI, constitue une option thérapeutique efficace pour les patients VIH naïfs de traitement ARV</a:t>
            </a:r>
          </a:p>
        </p:txBody>
      </p:sp>
      <p:grpSp>
        <p:nvGrpSpPr>
          <p:cNvPr id="8" name="Grouper 2"/>
          <p:cNvGrpSpPr/>
          <p:nvPr/>
        </p:nvGrpSpPr>
        <p:grpSpPr>
          <a:xfrm>
            <a:off x="0" y="6599468"/>
            <a:ext cx="1494118" cy="276999"/>
            <a:chOff x="0" y="6599468"/>
            <a:chExt cx="1494118" cy="276999"/>
          </a:xfrm>
        </p:grpSpPr>
        <p:sp>
          <p:nvSpPr>
            <p:cNvPr id="9" name="AutoShape 162"/>
            <p:cNvSpPr>
              <a:spLocks noChangeArrowheads="1"/>
            </p:cNvSpPr>
            <p:nvPr/>
          </p:nvSpPr>
          <p:spPr bwMode="auto">
            <a:xfrm>
              <a:off x="0" y="6604000"/>
              <a:ext cx="1479176" cy="253234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-84" charset="0"/>
                <a:cs typeface="Arial" charset="0"/>
              </a:endParaRPr>
            </a:p>
          </p:txBody>
        </p:sp>
        <p:sp>
          <p:nvSpPr>
            <p:cNvPr id="10" name="ZoneTexte 23"/>
            <p:cNvSpPr txBox="1">
              <a:spLocks noChangeArrowheads="1"/>
            </p:cNvSpPr>
            <p:nvPr/>
          </p:nvSpPr>
          <p:spPr bwMode="auto">
            <a:xfrm>
              <a:off x="0" y="6599468"/>
              <a:ext cx="149411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defTabSz="914400"/>
              <a:r>
                <a:rPr lang="en-GB" sz="1200" b="1" i="1" dirty="0">
                  <a:solidFill>
                    <a:srgbClr val="333399"/>
                  </a:solidFill>
                  <a:latin typeface="Cambria" pitchFamily="-84" charset="0"/>
                </a:rPr>
                <a:t>DRIVE-FORWARD</a:t>
              </a:r>
            </a:p>
          </p:txBody>
        </p:sp>
      </p:grpSp>
      <p:sp>
        <p:nvSpPr>
          <p:cNvPr id="12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736013" cy="1106488"/>
          </a:xfrm>
        </p:spPr>
        <p:txBody>
          <a:bodyPr/>
          <a:lstStyle/>
          <a:p>
            <a:r>
              <a:rPr lang="fr-FR" sz="3200" dirty="0">
                <a:ea typeface="ＭＳ Ｐゴシック" pitchFamily="-84" charset="-128"/>
              </a:rPr>
              <a:t>Etude DRIVE-FORWARD </a:t>
            </a:r>
            <a:r>
              <a:rPr lang="en-GB" sz="3200" dirty="0">
                <a:ea typeface="ＭＳ Ｐゴシック" pitchFamily="-84" charset="-128"/>
              </a:rPr>
              <a:t>: </a:t>
            </a:r>
            <a:br>
              <a:rPr lang="en-GB" sz="3200" dirty="0">
                <a:ea typeface="ＭＳ Ｐゴシック" pitchFamily="-84" charset="-128"/>
              </a:rPr>
            </a:br>
            <a:r>
              <a:rPr lang="en-GB" sz="3200" dirty="0">
                <a:ea typeface="ＭＳ Ｐゴシック" pitchFamily="-84" charset="-128"/>
              </a:rPr>
              <a:t>DOR + 2 INTI vs DRV/r + 2 INTI</a:t>
            </a:r>
          </a:p>
        </p:txBody>
      </p:sp>
      <p:sp>
        <p:nvSpPr>
          <p:cNvPr id="13" name="ZoneTexte 69"/>
          <p:cNvSpPr txBox="1">
            <a:spLocks noChangeArrowheads="1"/>
          </p:cNvSpPr>
          <p:nvPr/>
        </p:nvSpPr>
        <p:spPr bwMode="auto">
          <a:xfrm>
            <a:off x="4772579" y="6581775"/>
            <a:ext cx="437142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/>
            <a:r>
              <a:rPr lang="fr-FR" sz="1200" i="1" dirty="0">
                <a:solidFill>
                  <a:srgbClr val="CC0000"/>
                </a:solidFill>
              </a:rPr>
              <a:t>Molina JM, Lancet HIV 2018, March 25 (</a:t>
            </a:r>
            <a:r>
              <a:rPr lang="fr-FR" sz="1200" i="1" dirty="0" err="1">
                <a:solidFill>
                  <a:srgbClr val="CC0000"/>
                </a:solidFill>
              </a:rPr>
              <a:t>Epub</a:t>
            </a:r>
            <a:r>
              <a:rPr lang="fr-FR" sz="1200" i="1" dirty="0">
                <a:solidFill>
                  <a:srgbClr val="CC0000"/>
                </a:solidFill>
              </a:rPr>
              <a:t> </a:t>
            </a:r>
            <a:r>
              <a:rPr lang="fr-FR" sz="1200" i="1" dirty="0" err="1">
                <a:solidFill>
                  <a:srgbClr val="CC0000"/>
                </a:solidFill>
              </a:rPr>
              <a:t>ahead</a:t>
            </a:r>
            <a:r>
              <a:rPr lang="fr-FR" sz="1200" i="1" dirty="0">
                <a:solidFill>
                  <a:srgbClr val="CC0000"/>
                </a:solidFill>
              </a:rPr>
              <a:t> of </a:t>
            </a:r>
            <a:r>
              <a:rPr lang="fr-FR" sz="1200" i="1" dirty="0" err="1">
                <a:solidFill>
                  <a:srgbClr val="CC0000"/>
                </a:solidFill>
              </a:rPr>
              <a:t>print</a:t>
            </a:r>
            <a:r>
              <a:rPr lang="fr-FR" sz="1200" i="1" dirty="0">
                <a:solidFill>
                  <a:srgbClr val="CC0000"/>
                </a:solidFill>
              </a:rPr>
              <a:t>)</a:t>
            </a:r>
            <a:endParaRPr lang="en-GB" sz="1200" i="1" dirty="0">
              <a:solidFill>
                <a:srgbClr val="CC0000"/>
              </a:solidFill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contenu 2"/>
          <p:cNvSpPr txBox="1">
            <a:spLocks/>
          </p:cNvSpPr>
          <p:nvPr/>
        </p:nvSpPr>
        <p:spPr bwMode="auto">
          <a:xfrm>
            <a:off x="34925" y="1125538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ct val="20000"/>
              </a:spcBef>
              <a:buClr>
                <a:srgbClr val="CC3300"/>
              </a:buClr>
              <a:buFont typeface="Wingdings" pitchFamily="-109" charset="2"/>
              <a:buChar char="§"/>
              <a:defRPr/>
            </a:pPr>
            <a:r>
              <a:rPr lang="fr-FR" sz="2800" b="1" kern="0" dirty="0">
                <a:solidFill>
                  <a:srgbClr val="CC330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Schéma</a:t>
            </a:r>
          </a:p>
        </p:txBody>
      </p:sp>
      <p:cxnSp>
        <p:nvCxnSpPr>
          <p:cNvPr id="3075" name="Connecteur droit 66"/>
          <p:cNvCxnSpPr>
            <a:cxnSpLocks noChangeShapeType="1"/>
          </p:cNvCxnSpPr>
          <p:nvPr/>
        </p:nvCxnSpPr>
        <p:spPr bwMode="auto">
          <a:xfrm rot="5400000">
            <a:off x="2476268" y="2420893"/>
            <a:ext cx="400050" cy="158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</p:cxnSp>
      <p:sp>
        <p:nvSpPr>
          <p:cNvPr id="3076" name="Espace réservé du contenu 2"/>
          <p:cNvSpPr>
            <a:spLocks/>
          </p:cNvSpPr>
          <p:nvPr/>
        </p:nvSpPr>
        <p:spPr bwMode="auto">
          <a:xfrm>
            <a:off x="34926" y="5073520"/>
            <a:ext cx="8409847" cy="1424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ct val="20000"/>
              </a:spcBef>
              <a:buClr>
                <a:srgbClr val="CC3300"/>
              </a:buClr>
              <a:buFont typeface="Wingdings" pitchFamily="-84" charset="2"/>
              <a:buChar char="§"/>
            </a:pPr>
            <a:r>
              <a:rPr lang="fr-FR" sz="2800" b="1" dirty="0">
                <a:solidFill>
                  <a:srgbClr val="CC3300"/>
                </a:solidFill>
                <a:latin typeface="Calibri" pitchFamily="-84" charset="0"/>
              </a:rPr>
              <a:t>Objectif</a:t>
            </a:r>
          </a:p>
          <a:p>
            <a:pPr marL="800100" lvl="1" indent="-342900" defTabSz="914400">
              <a:spcBef>
                <a:spcPct val="20000"/>
              </a:spcBef>
              <a:buClr>
                <a:srgbClr val="CC3300"/>
              </a:buClr>
              <a:buFont typeface="Arial" charset="0"/>
              <a:buChar char="–"/>
            </a:pPr>
            <a:r>
              <a:rPr lang="fr-FR" dirty="0">
                <a:solidFill>
                  <a:srgbClr val="000066"/>
                </a:solidFill>
              </a:rPr>
              <a:t>Non infériorité de DOR à S48 : % ARN VIH &lt; 50 c/ml en ITT, non </a:t>
            </a:r>
            <a:r>
              <a:rPr lang="fr-FR" dirty="0" err="1">
                <a:solidFill>
                  <a:srgbClr val="000066"/>
                </a:solidFill>
              </a:rPr>
              <a:t>compléteur</a:t>
            </a:r>
            <a:r>
              <a:rPr lang="fr-FR" dirty="0">
                <a:solidFill>
                  <a:srgbClr val="000066"/>
                </a:solidFill>
              </a:rPr>
              <a:t> = échec, analyse snapshot (borne inférieure de l’IC 95 % </a:t>
            </a:r>
            <a:br>
              <a:rPr lang="fr-FR" dirty="0">
                <a:solidFill>
                  <a:srgbClr val="000066"/>
                </a:solidFill>
              </a:rPr>
            </a:br>
            <a:r>
              <a:rPr lang="fr-FR" dirty="0">
                <a:solidFill>
                  <a:srgbClr val="000066"/>
                </a:solidFill>
              </a:rPr>
              <a:t>de la différence = - 10 %, puissance de 90 %)</a:t>
            </a:r>
            <a:endParaRPr lang="fr-FR" b="1" dirty="0">
              <a:solidFill>
                <a:srgbClr val="000066"/>
              </a:solidFill>
            </a:endParaRPr>
          </a:p>
        </p:txBody>
      </p:sp>
      <p:graphicFrame>
        <p:nvGraphicFramePr>
          <p:cNvPr id="207880" name="Group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5915705"/>
              </p:ext>
            </p:extLst>
          </p:nvPr>
        </p:nvGraphicFramePr>
        <p:xfrm>
          <a:off x="3556000" y="2517775"/>
          <a:ext cx="3840164" cy="590677"/>
        </p:xfrm>
        <a:graphic>
          <a:graphicData uri="http://schemas.openxmlformats.org/drawingml/2006/table">
            <a:tbl>
              <a:tblPr/>
              <a:tblGrid>
                <a:gridCol w="38401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  <a:t>DOR 100 mg </a:t>
                      </a:r>
                      <a:r>
                        <a:rPr kumimoji="0" lang="en-GB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  <a:t>qd</a:t>
                      </a: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  <a:t> + DRV/r placebo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  <a:t>+ 2 INTI**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98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07888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6001851"/>
              </p:ext>
            </p:extLst>
          </p:nvPr>
        </p:nvGraphicFramePr>
        <p:xfrm>
          <a:off x="3556000" y="3451412"/>
          <a:ext cx="3840164" cy="605476"/>
        </p:xfrm>
        <a:graphic>
          <a:graphicData uri="http://schemas.openxmlformats.org/drawingml/2006/table">
            <a:tbl>
              <a:tblPr/>
              <a:tblGrid>
                <a:gridCol w="38401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054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  <a:t>DRV/r 800/100 mg </a:t>
                      </a:r>
                      <a:r>
                        <a:rPr kumimoji="0" lang="en-GB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  <a:t>qd</a:t>
                      </a: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  <a:t> + DOR placebo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  <a:t>+ 2 INTI**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081" name="Oval 170"/>
          <p:cNvSpPr>
            <a:spLocks noChangeArrowheads="1"/>
          </p:cNvSpPr>
          <p:nvPr/>
        </p:nvSpPr>
        <p:spPr bwMode="auto">
          <a:xfrm>
            <a:off x="1905561" y="1207249"/>
            <a:ext cx="1539875" cy="1014413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fr-FR" sz="1400" b="1">
                <a:solidFill>
                  <a:srgbClr val="000066"/>
                </a:solidFill>
                <a:latin typeface="Calibri" pitchFamily="-84" charset="0"/>
                <a:cs typeface="Arial" charset="0"/>
              </a:rPr>
              <a:t>Randomisation*</a:t>
            </a:r>
          </a:p>
          <a:p>
            <a:pPr algn="ctr" defTabSz="914400"/>
            <a:r>
              <a:rPr lang="fr-FR" sz="1400" b="1">
                <a:solidFill>
                  <a:srgbClr val="000066"/>
                </a:solidFill>
                <a:latin typeface="Calibri" pitchFamily="-84" charset="0"/>
                <a:cs typeface="Arial" charset="0"/>
              </a:rPr>
              <a:t>1 : 1</a:t>
            </a:r>
          </a:p>
          <a:p>
            <a:pPr algn="ctr" defTabSz="914400"/>
            <a:r>
              <a:rPr lang="fr-FR" sz="1400" b="1">
                <a:solidFill>
                  <a:srgbClr val="000066"/>
                </a:solidFill>
                <a:latin typeface="Calibri" pitchFamily="-84" charset="0"/>
                <a:cs typeface="Arial" charset="0"/>
              </a:rPr>
              <a:t>Double aveugle</a:t>
            </a:r>
          </a:p>
        </p:txBody>
      </p:sp>
      <p:sp>
        <p:nvSpPr>
          <p:cNvPr id="3082" name="AutoShape 162"/>
          <p:cNvSpPr>
            <a:spLocks noChangeArrowheads="1"/>
          </p:cNvSpPr>
          <p:nvPr/>
        </p:nvSpPr>
        <p:spPr bwMode="auto">
          <a:xfrm>
            <a:off x="113697" y="2266090"/>
            <a:ext cx="2363654" cy="2009060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spAutoFit/>
          </a:bodyPr>
          <a:lstStyle/>
          <a:p>
            <a:pPr algn="ctr" defTabSz="914400"/>
            <a:r>
              <a:rPr lang="fr-FR" sz="1600" b="1" u="sng">
                <a:solidFill>
                  <a:srgbClr val="000066"/>
                </a:solidFill>
                <a:latin typeface="Calibri" pitchFamily="-84" charset="0"/>
                <a:cs typeface="Arial" charset="0"/>
              </a:rPr>
              <a:t>&gt;</a:t>
            </a:r>
            <a:r>
              <a:rPr lang="fr-FR" sz="1600" b="1">
                <a:solidFill>
                  <a:srgbClr val="000066"/>
                </a:solidFill>
                <a:latin typeface="Calibri" pitchFamily="-84" charset="0"/>
                <a:cs typeface="Arial" charset="0"/>
              </a:rPr>
              <a:t> 18 ans</a:t>
            </a:r>
          </a:p>
          <a:p>
            <a:pPr algn="ctr" defTabSz="914400"/>
            <a:r>
              <a:rPr lang="fr-FR" sz="1600" b="1">
                <a:solidFill>
                  <a:srgbClr val="000066"/>
                </a:solidFill>
                <a:latin typeface="Calibri" pitchFamily="-84" charset="0"/>
                <a:cs typeface="Arial" charset="0"/>
              </a:rPr>
              <a:t>Naïfs d’ARV</a:t>
            </a:r>
          </a:p>
          <a:p>
            <a:pPr algn="ctr" defTabSz="914400"/>
            <a:r>
              <a:rPr lang="fr-FR" sz="1600" b="1">
                <a:solidFill>
                  <a:srgbClr val="000066"/>
                </a:solidFill>
                <a:latin typeface="Calibri" pitchFamily="-84" charset="0"/>
                <a:cs typeface="Arial" charset="0"/>
              </a:rPr>
              <a:t>ARN VIH </a:t>
            </a:r>
            <a:r>
              <a:rPr lang="fr-FR" sz="1600" b="1" u="sng">
                <a:solidFill>
                  <a:srgbClr val="000066"/>
                </a:solidFill>
                <a:latin typeface="Calibri" pitchFamily="-84" charset="0"/>
                <a:cs typeface="Arial" charset="0"/>
              </a:rPr>
              <a:t>&gt;</a:t>
            </a:r>
            <a:r>
              <a:rPr lang="fr-FR" sz="1600" b="1">
                <a:solidFill>
                  <a:srgbClr val="000066"/>
                </a:solidFill>
                <a:latin typeface="Calibri" pitchFamily="-84" charset="0"/>
                <a:cs typeface="Arial" charset="0"/>
              </a:rPr>
              <a:t> 1 000 c/ml</a:t>
            </a:r>
          </a:p>
          <a:p>
            <a:pPr algn="ctr" defTabSz="914400"/>
            <a:r>
              <a:rPr lang="fr-FR" sz="1600" b="1">
                <a:solidFill>
                  <a:srgbClr val="000066"/>
                </a:solidFill>
                <a:latin typeface="Calibri" pitchFamily="-84" charset="0"/>
                <a:cs typeface="Arial" charset="0"/>
              </a:rPr>
              <a:t>Tout CD4</a:t>
            </a:r>
          </a:p>
          <a:p>
            <a:pPr algn="ctr" defTabSz="914400"/>
            <a:r>
              <a:rPr lang="fr-FR" sz="1600" b="1">
                <a:solidFill>
                  <a:srgbClr val="000066"/>
                </a:solidFill>
                <a:latin typeface="Calibri" pitchFamily="-84" charset="0"/>
                <a:cs typeface="Arial" charset="0"/>
              </a:rPr>
              <a:t>DFGe (CG) ≥ 50 ml/min</a:t>
            </a:r>
          </a:p>
          <a:p>
            <a:pPr algn="ctr" defTabSz="914400"/>
            <a:r>
              <a:rPr lang="fr-FR" sz="1600" b="1">
                <a:solidFill>
                  <a:srgbClr val="000066"/>
                </a:solidFill>
                <a:latin typeface="Calibri" pitchFamily="-84" charset="0"/>
                <a:cs typeface="Arial" charset="0"/>
              </a:rPr>
              <a:t>Pas de résistance à</a:t>
            </a:r>
          </a:p>
          <a:p>
            <a:pPr algn="ctr" defTabSz="914400"/>
            <a:r>
              <a:rPr lang="fr-FR" sz="1600" b="1">
                <a:solidFill>
                  <a:srgbClr val="000066"/>
                </a:solidFill>
                <a:latin typeface="Calibri" pitchFamily="-84" charset="0"/>
                <a:cs typeface="Arial" charset="0"/>
              </a:rPr>
              <a:t> DOR, DRV/r, INTI</a:t>
            </a:r>
          </a:p>
        </p:txBody>
      </p:sp>
      <p:sp>
        <p:nvSpPr>
          <p:cNvPr id="3083" name="ZoneTexte 71"/>
          <p:cNvSpPr txBox="1">
            <a:spLocks noChangeArrowheads="1"/>
          </p:cNvSpPr>
          <p:nvPr/>
        </p:nvSpPr>
        <p:spPr bwMode="auto">
          <a:xfrm>
            <a:off x="303213" y="4336146"/>
            <a:ext cx="8728075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/>
            <a:r>
              <a:rPr lang="fr-FR" sz="1300" dirty="0">
                <a:solidFill>
                  <a:srgbClr val="000066"/>
                </a:solidFill>
              </a:rPr>
              <a:t>* Randomisation (DOR vs DRV/r) stratifiée sur le taux d’ARN VIH (</a:t>
            </a:r>
            <a:r>
              <a:rPr lang="fr-FR" sz="1300" u="sng" dirty="0">
                <a:solidFill>
                  <a:srgbClr val="000066"/>
                </a:solidFill>
              </a:rPr>
              <a:t>&lt;</a:t>
            </a:r>
            <a:r>
              <a:rPr lang="fr-FR" sz="1300" dirty="0">
                <a:solidFill>
                  <a:srgbClr val="000066"/>
                </a:solidFill>
              </a:rPr>
              <a:t> ou &gt; 100 000 c/ml) à l’inclusion et les INTI</a:t>
            </a:r>
            <a:endParaRPr lang="fr-FR" sz="1300" baseline="30000" dirty="0">
              <a:solidFill>
                <a:srgbClr val="000066"/>
              </a:solidFill>
            </a:endParaRPr>
          </a:p>
        </p:txBody>
      </p:sp>
      <p:cxnSp>
        <p:nvCxnSpPr>
          <p:cNvPr id="3084" name="AutoShape 60"/>
          <p:cNvCxnSpPr>
            <a:cxnSpLocks noChangeShapeType="1"/>
          </p:cNvCxnSpPr>
          <p:nvPr/>
        </p:nvCxnSpPr>
        <p:spPr bwMode="auto">
          <a:xfrm rot="10800000" flipH="1" flipV="1">
            <a:off x="3560766" y="2779775"/>
            <a:ext cx="1587" cy="1008000"/>
          </a:xfrm>
          <a:prstGeom prst="bentConnector3">
            <a:avLst>
              <a:gd name="adj1" fmla="val -40468242"/>
            </a:avLst>
          </a:prstGeom>
          <a:noFill/>
          <a:ln w="38100">
            <a:solidFill>
              <a:schemeClr val="accent2"/>
            </a:solidFill>
            <a:miter lim="800000"/>
            <a:headEnd type="triangle" w="med" len="med"/>
            <a:tailEnd type="triangle" w="med" len="med"/>
          </a:ln>
        </p:spPr>
      </p:cxnSp>
      <p:sp>
        <p:nvSpPr>
          <p:cNvPr id="3085" name="Line 63"/>
          <p:cNvSpPr>
            <a:spLocks noChangeShapeType="1"/>
          </p:cNvSpPr>
          <p:nvPr/>
        </p:nvSpPr>
        <p:spPr bwMode="auto">
          <a:xfrm>
            <a:off x="2425795" y="3284538"/>
            <a:ext cx="504000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086" name="Rectangle 9"/>
          <p:cNvSpPr>
            <a:spLocks noChangeArrowheads="1"/>
          </p:cNvSpPr>
          <p:nvPr/>
        </p:nvSpPr>
        <p:spPr bwMode="auto">
          <a:xfrm>
            <a:off x="2762410" y="3804398"/>
            <a:ext cx="82676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en-GB" sz="1600" b="1" dirty="0">
                <a:solidFill>
                  <a:srgbClr val="C00000"/>
                </a:solidFill>
                <a:latin typeface="Calibri" pitchFamily="-84" charset="0"/>
                <a:cs typeface="Arial" charset="0"/>
              </a:rPr>
              <a:t>n = 340</a:t>
            </a:r>
          </a:p>
        </p:txBody>
      </p:sp>
      <p:sp>
        <p:nvSpPr>
          <p:cNvPr id="3087" name="Rectangle 8"/>
          <p:cNvSpPr>
            <a:spLocks noChangeArrowheads="1"/>
          </p:cNvSpPr>
          <p:nvPr/>
        </p:nvSpPr>
        <p:spPr bwMode="auto">
          <a:xfrm>
            <a:off x="2762410" y="2452034"/>
            <a:ext cx="82676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en-GB" sz="1600" b="1" dirty="0">
                <a:solidFill>
                  <a:srgbClr val="C00000"/>
                </a:solidFill>
                <a:latin typeface="Calibri" pitchFamily="-84" charset="0"/>
                <a:cs typeface="Arial" charset="0"/>
              </a:rPr>
              <a:t>n = 340</a:t>
            </a:r>
          </a:p>
        </p:txBody>
      </p:sp>
      <p:sp>
        <p:nvSpPr>
          <p:cNvPr id="28781" name="Oval 109"/>
          <p:cNvSpPr>
            <a:spLocks noChangeArrowheads="1"/>
          </p:cNvSpPr>
          <p:nvPr/>
        </p:nvSpPr>
        <p:spPr bwMode="auto">
          <a:xfrm>
            <a:off x="7096125" y="1447800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>
              <a:defRPr/>
            </a:pPr>
            <a:r>
              <a:rPr lang="en-GB" sz="1600" b="1" dirty="0">
                <a:solidFill>
                  <a:srgbClr val="0066FF"/>
                </a:solidFill>
                <a:latin typeface="Calibri" pitchFamily="-84" charset="0"/>
              </a:rPr>
              <a:t>S48</a:t>
            </a:r>
            <a:endParaRPr lang="en-GB" sz="1600" dirty="0">
              <a:solidFill>
                <a:srgbClr val="0066FF"/>
              </a:solidFill>
              <a:latin typeface="Calibri" pitchFamily="-84" charset="0"/>
            </a:endParaRPr>
          </a:p>
        </p:txBody>
      </p:sp>
      <p:sp>
        <p:nvSpPr>
          <p:cNvPr id="28782" name="Oval 110"/>
          <p:cNvSpPr>
            <a:spLocks noChangeArrowheads="1"/>
          </p:cNvSpPr>
          <p:nvPr/>
        </p:nvSpPr>
        <p:spPr bwMode="auto">
          <a:xfrm>
            <a:off x="8421688" y="1447800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>
              <a:defRPr/>
            </a:pPr>
            <a:r>
              <a:rPr lang="en-GB" sz="1600" b="1" dirty="0">
                <a:solidFill>
                  <a:srgbClr val="0066FF"/>
                </a:solidFill>
                <a:latin typeface="Calibri" pitchFamily="-84" charset="0"/>
              </a:rPr>
              <a:t>S96</a:t>
            </a:r>
            <a:endParaRPr lang="en-GB" sz="1600" dirty="0">
              <a:solidFill>
                <a:srgbClr val="0066FF"/>
              </a:solidFill>
              <a:latin typeface="Calibri" pitchFamily="-84" charset="0"/>
            </a:endParaRPr>
          </a:p>
        </p:txBody>
      </p:sp>
      <p:sp>
        <p:nvSpPr>
          <p:cNvPr id="3090" name="Line 172"/>
          <p:cNvSpPr>
            <a:spLocks noChangeShapeType="1"/>
          </p:cNvSpPr>
          <p:nvPr/>
        </p:nvSpPr>
        <p:spPr bwMode="auto">
          <a:xfrm>
            <a:off x="8720138" y="1987550"/>
            <a:ext cx="0" cy="2151063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091" name="Line 172"/>
          <p:cNvSpPr>
            <a:spLocks noChangeShapeType="1"/>
          </p:cNvSpPr>
          <p:nvPr/>
        </p:nvSpPr>
        <p:spPr bwMode="auto">
          <a:xfrm>
            <a:off x="7415213" y="1987550"/>
            <a:ext cx="0" cy="2151063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grpSp>
        <p:nvGrpSpPr>
          <p:cNvPr id="3092" name="Group 37"/>
          <p:cNvGrpSpPr>
            <a:grpSpLocks/>
          </p:cNvGrpSpPr>
          <p:nvPr/>
        </p:nvGrpSpPr>
        <p:grpSpPr bwMode="auto">
          <a:xfrm>
            <a:off x="7396163" y="2800350"/>
            <a:ext cx="1303337" cy="974725"/>
            <a:chOff x="4502" y="1764"/>
            <a:chExt cx="646" cy="614"/>
          </a:xfrm>
        </p:grpSpPr>
        <p:sp>
          <p:nvSpPr>
            <p:cNvPr id="3099" name="Line 31"/>
            <p:cNvSpPr>
              <a:spLocks noChangeShapeType="1"/>
            </p:cNvSpPr>
            <p:nvPr/>
          </p:nvSpPr>
          <p:spPr bwMode="auto">
            <a:xfrm flipV="1">
              <a:off x="4502" y="1764"/>
              <a:ext cx="646" cy="0"/>
            </a:xfrm>
            <a:prstGeom prst="line">
              <a:avLst/>
            </a:prstGeom>
            <a:noFill/>
            <a:ln w="38100">
              <a:solidFill>
                <a:srgbClr val="333399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100" name="Line 31"/>
            <p:cNvSpPr>
              <a:spLocks noChangeShapeType="1"/>
            </p:cNvSpPr>
            <p:nvPr/>
          </p:nvSpPr>
          <p:spPr bwMode="auto">
            <a:xfrm flipV="1">
              <a:off x="4502" y="2378"/>
              <a:ext cx="646" cy="0"/>
            </a:xfrm>
            <a:prstGeom prst="line">
              <a:avLst/>
            </a:prstGeom>
            <a:noFill/>
            <a:ln w="38100">
              <a:solidFill>
                <a:srgbClr val="333399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fr-FR"/>
            </a:p>
          </p:txBody>
        </p:sp>
      </p:grpSp>
      <p:grpSp>
        <p:nvGrpSpPr>
          <p:cNvPr id="3" name="Grouper 2"/>
          <p:cNvGrpSpPr/>
          <p:nvPr/>
        </p:nvGrpSpPr>
        <p:grpSpPr>
          <a:xfrm>
            <a:off x="0" y="6599468"/>
            <a:ext cx="1494118" cy="276999"/>
            <a:chOff x="0" y="6599468"/>
            <a:chExt cx="1494118" cy="276999"/>
          </a:xfrm>
        </p:grpSpPr>
        <p:sp>
          <p:nvSpPr>
            <p:cNvPr id="3097" name="AutoShape 162"/>
            <p:cNvSpPr>
              <a:spLocks noChangeArrowheads="1"/>
            </p:cNvSpPr>
            <p:nvPr/>
          </p:nvSpPr>
          <p:spPr bwMode="auto">
            <a:xfrm>
              <a:off x="0" y="6604000"/>
              <a:ext cx="1479176" cy="253234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-84" charset="0"/>
                <a:cs typeface="Arial" charset="0"/>
              </a:endParaRPr>
            </a:p>
          </p:txBody>
        </p:sp>
        <p:sp>
          <p:nvSpPr>
            <p:cNvPr id="3098" name="ZoneTexte 23"/>
            <p:cNvSpPr txBox="1">
              <a:spLocks noChangeArrowheads="1"/>
            </p:cNvSpPr>
            <p:nvPr/>
          </p:nvSpPr>
          <p:spPr bwMode="auto">
            <a:xfrm>
              <a:off x="0" y="6599468"/>
              <a:ext cx="149411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defTabSz="914400"/>
              <a:r>
                <a:rPr lang="en-GB" sz="1200" b="1" i="1" dirty="0">
                  <a:solidFill>
                    <a:srgbClr val="333399"/>
                  </a:solidFill>
                  <a:latin typeface="Cambria" pitchFamily="-84" charset="0"/>
                </a:rPr>
                <a:t>DRIVE-FORWARD</a:t>
              </a:r>
            </a:p>
          </p:txBody>
        </p:sp>
      </p:grpSp>
      <p:sp>
        <p:nvSpPr>
          <p:cNvPr id="3094" name="ZoneTexte 71"/>
          <p:cNvSpPr txBox="1">
            <a:spLocks noChangeArrowheads="1"/>
          </p:cNvSpPr>
          <p:nvPr/>
        </p:nvSpPr>
        <p:spPr bwMode="auto">
          <a:xfrm>
            <a:off x="303213" y="4586062"/>
            <a:ext cx="8707437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/>
            <a:r>
              <a:rPr lang="fr-FR" sz="1300" dirty="0">
                <a:solidFill>
                  <a:srgbClr val="000066"/>
                </a:solidFill>
              </a:rPr>
              <a:t>** INTI  (TDF/FTC ou ABC/3TC si HLA-B*5701 négatif) choisis par l’investigateur</a:t>
            </a:r>
            <a:endParaRPr lang="fr-FR" sz="1300" baseline="30000" dirty="0">
              <a:solidFill>
                <a:srgbClr val="000066"/>
              </a:solidFill>
            </a:endParaRPr>
          </a:p>
        </p:txBody>
      </p:sp>
      <p:sp>
        <p:nvSpPr>
          <p:cNvPr id="3095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736013" cy="1106488"/>
          </a:xfrm>
        </p:spPr>
        <p:txBody>
          <a:bodyPr/>
          <a:lstStyle/>
          <a:p>
            <a:r>
              <a:rPr lang="fr-FR" sz="3200" dirty="0">
                <a:ea typeface="ＭＳ Ｐゴシック" pitchFamily="-84" charset="-128"/>
              </a:rPr>
              <a:t>Etude DRIVE-FORWARD </a:t>
            </a:r>
            <a:r>
              <a:rPr lang="en-GB" sz="3200" dirty="0">
                <a:ea typeface="ＭＳ Ｐゴシック" pitchFamily="-84" charset="-128"/>
              </a:rPr>
              <a:t>: </a:t>
            </a:r>
            <a:br>
              <a:rPr lang="en-GB" sz="3200" dirty="0">
                <a:ea typeface="ＭＳ Ｐゴシック" pitchFamily="-84" charset="-128"/>
              </a:rPr>
            </a:br>
            <a:r>
              <a:rPr lang="en-GB" sz="3200" dirty="0">
                <a:ea typeface="ＭＳ Ｐゴシック" pitchFamily="-84" charset="-128"/>
              </a:rPr>
              <a:t>DOR + 2 INTI vs DRV/r + 2 INTI</a:t>
            </a:r>
          </a:p>
        </p:txBody>
      </p:sp>
      <p:sp>
        <p:nvSpPr>
          <p:cNvPr id="28" name="ZoneTexte 69"/>
          <p:cNvSpPr txBox="1">
            <a:spLocks noChangeArrowheads="1"/>
          </p:cNvSpPr>
          <p:nvPr/>
        </p:nvSpPr>
        <p:spPr bwMode="auto">
          <a:xfrm>
            <a:off x="4772579" y="6581775"/>
            <a:ext cx="437142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/>
            <a:r>
              <a:rPr lang="fr-FR" sz="1200" i="1" dirty="0">
                <a:solidFill>
                  <a:srgbClr val="CC0000"/>
                </a:solidFill>
              </a:rPr>
              <a:t>Molina JM, Lancet HIV 2018, March 25 (</a:t>
            </a:r>
            <a:r>
              <a:rPr lang="fr-FR" sz="1200" i="1" dirty="0" err="1">
                <a:solidFill>
                  <a:srgbClr val="CC0000"/>
                </a:solidFill>
              </a:rPr>
              <a:t>Epub</a:t>
            </a:r>
            <a:r>
              <a:rPr lang="fr-FR" sz="1200" i="1" dirty="0">
                <a:solidFill>
                  <a:srgbClr val="CC0000"/>
                </a:solidFill>
              </a:rPr>
              <a:t> </a:t>
            </a:r>
            <a:r>
              <a:rPr lang="fr-FR" sz="1200" i="1" dirty="0" err="1">
                <a:solidFill>
                  <a:srgbClr val="CC0000"/>
                </a:solidFill>
              </a:rPr>
              <a:t>ahead</a:t>
            </a:r>
            <a:r>
              <a:rPr lang="fr-FR" sz="1200" i="1" dirty="0">
                <a:solidFill>
                  <a:srgbClr val="CC0000"/>
                </a:solidFill>
              </a:rPr>
              <a:t> of </a:t>
            </a:r>
            <a:r>
              <a:rPr lang="fr-FR" sz="1200" i="1" dirty="0" err="1">
                <a:solidFill>
                  <a:srgbClr val="CC0000"/>
                </a:solidFill>
              </a:rPr>
              <a:t>print</a:t>
            </a:r>
            <a:r>
              <a:rPr lang="fr-FR" sz="1200" i="1" dirty="0">
                <a:solidFill>
                  <a:srgbClr val="CC0000"/>
                </a:solidFill>
              </a:rPr>
              <a:t>)</a:t>
            </a:r>
            <a:endParaRPr lang="en-GB" sz="1200" i="1" dirty="0">
              <a:solidFill>
                <a:srgbClr val="CC0000"/>
              </a:solidFill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6621" name="Group 7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8049519"/>
              </p:ext>
            </p:extLst>
          </p:nvPr>
        </p:nvGraphicFramePr>
        <p:xfrm>
          <a:off x="251004" y="1660720"/>
          <a:ext cx="8600610" cy="4560892"/>
        </p:xfrm>
        <a:graphic>
          <a:graphicData uri="http://schemas.openxmlformats.org/drawingml/2006/table">
            <a:tbl>
              <a:tblPr/>
              <a:tblGrid>
                <a:gridCol w="46637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945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423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913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fr-FR" sz="1400" b="0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2842" marR="92842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  <a:t>DOR + 2 INTI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  <a:t>(n = 383)</a:t>
                      </a:r>
                    </a:p>
                  </a:txBody>
                  <a:tcPr marL="92842" marR="92842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98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  <a:t>DRV/r + 2 INTI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  <a:t>(n = 383)</a:t>
                      </a:r>
                    </a:p>
                  </a:txBody>
                  <a:tcPr marL="92842" marR="92842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06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Age moyen, années</a:t>
                      </a:r>
                    </a:p>
                  </a:txBody>
                  <a:tcPr marL="92842" marR="92842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35</a:t>
                      </a:r>
                    </a:p>
                  </a:txBody>
                  <a:tcPr marL="92842" marR="92842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35</a:t>
                      </a:r>
                    </a:p>
                  </a:txBody>
                  <a:tcPr marL="92842" marR="92842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06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Femme, %</a:t>
                      </a:r>
                    </a:p>
                  </a:txBody>
                  <a:tcPr marL="92842" marR="92842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17</a:t>
                      </a:r>
                    </a:p>
                  </a:txBody>
                  <a:tcPr marL="92842" marR="92842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15</a:t>
                      </a:r>
                    </a:p>
                  </a:txBody>
                  <a:tcPr marL="92842" marR="92842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06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SIDA, %</a:t>
                      </a:r>
                    </a:p>
                  </a:txBody>
                  <a:tcPr marL="92842" marR="92842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9</a:t>
                      </a:r>
                    </a:p>
                  </a:txBody>
                  <a:tcPr marL="92842" marR="92842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10</a:t>
                      </a:r>
                    </a:p>
                  </a:txBody>
                  <a:tcPr marL="92842" marR="92842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06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ARN VIH (log</a:t>
                      </a:r>
                      <a:r>
                        <a:rPr kumimoji="0" lang="fr-FR" sz="1400" b="1" i="0" u="none" strike="noStrike" cap="none" normalizeH="0" baseline="-2500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10</a:t>
                      </a: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 c/ml), moyenne</a:t>
                      </a:r>
                    </a:p>
                  </a:txBody>
                  <a:tcPr marL="92842" marR="92842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4,4</a:t>
                      </a:r>
                    </a:p>
                  </a:txBody>
                  <a:tcPr marL="92842" marR="92842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4,4</a:t>
                      </a:r>
                    </a:p>
                  </a:txBody>
                  <a:tcPr marL="92842" marR="92842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0681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ARN VIH &gt; 100 000 c/ml, %</a:t>
                      </a:r>
                    </a:p>
                  </a:txBody>
                  <a:tcPr marL="92842" marR="92842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22</a:t>
                      </a:r>
                    </a:p>
                  </a:txBody>
                  <a:tcPr marL="92842" marR="92842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19</a:t>
                      </a:r>
                    </a:p>
                  </a:txBody>
                  <a:tcPr marL="92842" marR="92842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06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CD4/mm</a:t>
                      </a:r>
                      <a:r>
                        <a:rPr kumimoji="0" lang="fr-FR" sz="1400" b="1" i="0" u="none" strike="noStrike" cap="none" normalizeH="0" baseline="3000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</a:t>
                      </a: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, moyenne</a:t>
                      </a:r>
                    </a:p>
                  </a:txBody>
                  <a:tcPr marL="92842" marR="92842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433</a:t>
                      </a:r>
                    </a:p>
                  </a:txBody>
                  <a:tcPr marL="92842" marR="92842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412</a:t>
                      </a:r>
                    </a:p>
                  </a:txBody>
                  <a:tcPr marL="92842" marR="92842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0681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CD4 &lt; 200/mm</a:t>
                      </a:r>
                      <a:r>
                        <a:rPr kumimoji="0" lang="fr-FR" sz="1400" b="1" i="0" u="none" strike="noStrike" cap="none" normalizeH="0" baseline="3000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</a:t>
                      </a: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, %</a:t>
                      </a:r>
                    </a:p>
                  </a:txBody>
                  <a:tcPr marL="92842" marR="92842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11</a:t>
                      </a:r>
                    </a:p>
                  </a:txBody>
                  <a:tcPr marL="92842" marR="92842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17</a:t>
                      </a:r>
                    </a:p>
                  </a:txBody>
                  <a:tcPr marL="92842" marR="92842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06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INTI: TDF/FTC / ABC/3TC, %</a:t>
                      </a:r>
                    </a:p>
                  </a:txBody>
                  <a:tcPr marL="92842" marR="92842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87 / 13</a:t>
                      </a:r>
                    </a:p>
                  </a:txBody>
                  <a:tcPr marL="92842" marR="92842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88 / 13</a:t>
                      </a:r>
                    </a:p>
                  </a:txBody>
                  <a:tcPr marL="92842" marR="92842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4332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Arrêt avant S48, n (%)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Manque d’efficacité, 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Evénement indésirable, 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Décès, 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Perdu de vue / Retrait de consentement, 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Non observance / Autre, n</a:t>
                      </a:r>
                    </a:p>
                  </a:txBody>
                  <a:tcPr marL="92842" marR="92842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56 (15 %)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12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17 / 10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7 / 5</a:t>
                      </a:r>
                    </a:p>
                  </a:txBody>
                  <a:tcPr marL="92842" marR="92842" marT="46804" marB="4680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71 (19 %)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14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12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0</a:t>
                      </a:r>
                      <a:b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</a:b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19 / 13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4 / 9</a:t>
                      </a:r>
                    </a:p>
                  </a:txBody>
                  <a:tcPr marL="92842" marR="92842" marT="46804" marB="4680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1149099" y="1151863"/>
            <a:ext cx="683312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fr-FR" sz="2400" b="1">
                <a:solidFill>
                  <a:srgbClr val="CC3300"/>
                </a:solidFill>
                <a:latin typeface="Calibri" pitchFamily="34" charset="0"/>
              </a:rPr>
              <a:t>Caractéristiques à l’inclusion et devenir des patients</a:t>
            </a:r>
          </a:p>
        </p:txBody>
      </p:sp>
      <p:grpSp>
        <p:nvGrpSpPr>
          <p:cNvPr id="12" name="Grouper 2"/>
          <p:cNvGrpSpPr/>
          <p:nvPr/>
        </p:nvGrpSpPr>
        <p:grpSpPr>
          <a:xfrm>
            <a:off x="0" y="6599468"/>
            <a:ext cx="1494118" cy="276999"/>
            <a:chOff x="0" y="6599468"/>
            <a:chExt cx="1494118" cy="276999"/>
          </a:xfrm>
        </p:grpSpPr>
        <p:sp>
          <p:nvSpPr>
            <p:cNvPr id="13" name="AutoShape 162"/>
            <p:cNvSpPr>
              <a:spLocks noChangeArrowheads="1"/>
            </p:cNvSpPr>
            <p:nvPr/>
          </p:nvSpPr>
          <p:spPr bwMode="auto">
            <a:xfrm>
              <a:off x="0" y="6604000"/>
              <a:ext cx="1479176" cy="253234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fr-FR" b="1">
                <a:solidFill>
                  <a:srgbClr val="000066"/>
                </a:solidFill>
                <a:latin typeface="Calibri" pitchFamily="-84" charset="0"/>
                <a:cs typeface="Arial" charset="0"/>
              </a:endParaRPr>
            </a:p>
          </p:txBody>
        </p:sp>
        <p:sp>
          <p:nvSpPr>
            <p:cNvPr id="14" name="ZoneTexte 23"/>
            <p:cNvSpPr txBox="1">
              <a:spLocks noChangeArrowheads="1"/>
            </p:cNvSpPr>
            <p:nvPr/>
          </p:nvSpPr>
          <p:spPr bwMode="auto">
            <a:xfrm>
              <a:off x="0" y="6599468"/>
              <a:ext cx="149411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defTabSz="914400"/>
              <a:r>
                <a:rPr lang="fr-FR" sz="1200" b="1" i="1">
                  <a:solidFill>
                    <a:srgbClr val="333399"/>
                  </a:solidFill>
                  <a:latin typeface="Cambria" pitchFamily="-84" charset="0"/>
                </a:rPr>
                <a:t>DRIVE-FORWARD</a:t>
              </a:r>
            </a:p>
          </p:txBody>
        </p:sp>
      </p:grpSp>
      <p:sp>
        <p:nvSpPr>
          <p:cNvPr id="11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736013" cy="1106488"/>
          </a:xfrm>
        </p:spPr>
        <p:txBody>
          <a:bodyPr/>
          <a:lstStyle/>
          <a:p>
            <a:r>
              <a:rPr lang="fr-FR" sz="3200" dirty="0">
                <a:ea typeface="ＭＳ Ｐゴシック" pitchFamily="-84" charset="-128"/>
              </a:rPr>
              <a:t>Etude DRIVE-FORWARD </a:t>
            </a:r>
            <a:r>
              <a:rPr lang="en-GB" sz="3200" dirty="0">
                <a:ea typeface="ＭＳ Ｐゴシック" pitchFamily="-84" charset="-128"/>
              </a:rPr>
              <a:t>: </a:t>
            </a:r>
            <a:br>
              <a:rPr lang="en-GB" sz="3200" dirty="0">
                <a:ea typeface="ＭＳ Ｐゴシック" pitchFamily="-84" charset="-128"/>
              </a:rPr>
            </a:br>
            <a:r>
              <a:rPr lang="en-GB" sz="3200" dirty="0">
                <a:ea typeface="ＭＳ Ｐゴシック" pitchFamily="-84" charset="-128"/>
              </a:rPr>
              <a:t>DOR + 2 INTI vs DRV/r + 2 INTI</a:t>
            </a:r>
          </a:p>
        </p:txBody>
      </p:sp>
      <p:sp>
        <p:nvSpPr>
          <p:cNvPr id="9" name="ZoneTexte 69"/>
          <p:cNvSpPr txBox="1">
            <a:spLocks noChangeArrowheads="1"/>
          </p:cNvSpPr>
          <p:nvPr/>
        </p:nvSpPr>
        <p:spPr bwMode="auto">
          <a:xfrm>
            <a:off x="4772579" y="6581775"/>
            <a:ext cx="437142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/>
            <a:r>
              <a:rPr lang="fr-FR" sz="1200" i="1" dirty="0">
                <a:solidFill>
                  <a:srgbClr val="CC0000"/>
                </a:solidFill>
              </a:rPr>
              <a:t>Molina JM, Lancet HIV 2018, March 25 (</a:t>
            </a:r>
            <a:r>
              <a:rPr lang="fr-FR" sz="1200" i="1" dirty="0" err="1">
                <a:solidFill>
                  <a:srgbClr val="CC0000"/>
                </a:solidFill>
              </a:rPr>
              <a:t>Epub</a:t>
            </a:r>
            <a:r>
              <a:rPr lang="fr-FR" sz="1200" i="1" dirty="0">
                <a:solidFill>
                  <a:srgbClr val="CC0000"/>
                </a:solidFill>
              </a:rPr>
              <a:t> </a:t>
            </a:r>
            <a:r>
              <a:rPr lang="fr-FR" sz="1200" i="1" dirty="0" err="1">
                <a:solidFill>
                  <a:srgbClr val="CC0000"/>
                </a:solidFill>
              </a:rPr>
              <a:t>ahead</a:t>
            </a:r>
            <a:r>
              <a:rPr lang="fr-FR" sz="1200" i="1" dirty="0">
                <a:solidFill>
                  <a:srgbClr val="CC0000"/>
                </a:solidFill>
              </a:rPr>
              <a:t> of </a:t>
            </a:r>
            <a:r>
              <a:rPr lang="fr-FR" sz="1200" i="1" dirty="0" err="1">
                <a:solidFill>
                  <a:srgbClr val="CC0000"/>
                </a:solidFill>
              </a:rPr>
              <a:t>print</a:t>
            </a:r>
            <a:r>
              <a:rPr lang="fr-FR" sz="1200" i="1" dirty="0">
                <a:solidFill>
                  <a:srgbClr val="CC0000"/>
                </a:solidFill>
              </a:rPr>
              <a:t>)</a:t>
            </a:r>
            <a:endParaRPr lang="en-GB" sz="1200" i="1" dirty="0">
              <a:solidFill>
                <a:srgbClr val="CC0000"/>
              </a:solidFill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er 19"/>
          <p:cNvGrpSpPr/>
          <p:nvPr/>
        </p:nvGrpSpPr>
        <p:grpSpPr>
          <a:xfrm>
            <a:off x="4947784" y="2149255"/>
            <a:ext cx="3554413" cy="3034260"/>
            <a:chOff x="4947784" y="2149255"/>
            <a:chExt cx="3554413" cy="3034260"/>
          </a:xfrm>
        </p:grpSpPr>
        <p:sp>
          <p:nvSpPr>
            <p:cNvPr id="42" name="AutoShape 106"/>
            <p:cNvSpPr>
              <a:spLocks noChangeArrowheads="1"/>
            </p:cNvSpPr>
            <p:nvPr/>
          </p:nvSpPr>
          <p:spPr bwMode="auto">
            <a:xfrm flipH="1">
              <a:off x="5158922" y="2514380"/>
              <a:ext cx="1555750" cy="787400"/>
            </a:xfrm>
            <a:prstGeom prst="rightArrow">
              <a:avLst>
                <a:gd name="adj1" fmla="val 50000"/>
                <a:gd name="adj2" fmla="val 52787"/>
              </a:avLst>
            </a:prstGeom>
            <a:solidFill>
              <a:srgbClr val="F669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r>
                <a:rPr lang="fr-FR" sz="1600" b="1" kern="0">
                  <a:solidFill>
                    <a:schemeClr val="bg1"/>
                  </a:solidFill>
                  <a:latin typeface="+mj-lt"/>
                  <a:ea typeface="MS PGothic"/>
                  <a:cs typeface="Arial" pitchFamily="34" charset="0"/>
                </a:rPr>
                <a:t>DRV/r</a:t>
              </a:r>
            </a:p>
          </p:txBody>
        </p:sp>
        <p:sp>
          <p:nvSpPr>
            <p:cNvPr id="59" name="AutoShape 106"/>
            <p:cNvSpPr>
              <a:spLocks noChangeArrowheads="1"/>
            </p:cNvSpPr>
            <p:nvPr/>
          </p:nvSpPr>
          <p:spPr bwMode="auto">
            <a:xfrm>
              <a:off x="6714672" y="2514380"/>
              <a:ext cx="1552575" cy="787400"/>
            </a:xfrm>
            <a:prstGeom prst="rightArrow">
              <a:avLst>
                <a:gd name="adj1" fmla="val 50000"/>
                <a:gd name="adj2" fmla="val 52787"/>
              </a:avLst>
            </a:prstGeom>
            <a:solidFill>
              <a:srgbClr val="2D985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fr-FR" sz="1600" b="1" kern="0">
                  <a:solidFill>
                    <a:prstClr val="white"/>
                  </a:solidFill>
                  <a:latin typeface="+mj-lt"/>
                  <a:ea typeface="MS PGothic"/>
                  <a:cs typeface="Arial" pitchFamily="34" charset="0"/>
                </a:rPr>
                <a:t>DOR</a:t>
              </a:r>
            </a:p>
          </p:txBody>
        </p:sp>
        <p:sp>
          <p:nvSpPr>
            <p:cNvPr id="67" name="Line 14"/>
            <p:cNvSpPr>
              <a:spLocks noChangeShapeType="1"/>
            </p:cNvSpPr>
            <p:nvPr/>
          </p:nvSpPr>
          <p:spPr bwMode="auto">
            <a:xfrm flipV="1">
              <a:off x="5314497" y="3219640"/>
              <a:ext cx="0" cy="144000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dash"/>
              <a:round/>
              <a:headEnd/>
              <a:tailEnd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fr-FR" sz="1100" kern="0">
                <a:latin typeface="Arial"/>
                <a:ea typeface="MS PGothic"/>
                <a:cs typeface="Arial"/>
              </a:endParaRPr>
            </a:p>
          </p:txBody>
        </p:sp>
        <p:sp>
          <p:nvSpPr>
            <p:cNvPr id="70" name="Line 92"/>
            <p:cNvSpPr>
              <a:spLocks noChangeShapeType="1"/>
            </p:cNvSpPr>
            <p:nvPr/>
          </p:nvSpPr>
          <p:spPr bwMode="auto">
            <a:xfrm>
              <a:off x="6711497" y="3219640"/>
              <a:ext cx="3175" cy="144000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miter lim="800000"/>
              <a:headEnd/>
              <a:tailEnd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fr-FR" sz="1100" kern="0">
                <a:latin typeface="Arial"/>
                <a:ea typeface="MS PGothic"/>
                <a:cs typeface="Arial"/>
              </a:endParaRPr>
            </a:p>
          </p:txBody>
        </p:sp>
        <p:sp>
          <p:nvSpPr>
            <p:cNvPr id="71" name="Line 94"/>
            <p:cNvSpPr>
              <a:spLocks noChangeShapeType="1"/>
            </p:cNvSpPr>
            <p:nvPr/>
          </p:nvSpPr>
          <p:spPr bwMode="auto">
            <a:xfrm>
              <a:off x="8129134" y="3219640"/>
              <a:ext cx="6350" cy="144000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dash"/>
              <a:round/>
              <a:headEnd/>
              <a:tailEnd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fr-FR" sz="1100" kern="0">
                <a:latin typeface="Arial"/>
                <a:ea typeface="MS PGothic"/>
                <a:cs typeface="Arial"/>
              </a:endParaRPr>
            </a:p>
          </p:txBody>
        </p:sp>
        <p:sp>
          <p:nvSpPr>
            <p:cNvPr id="75" name="Text Box 10"/>
            <p:cNvSpPr txBox="1">
              <a:spLocks noChangeArrowheads="1"/>
            </p:cNvSpPr>
            <p:nvPr/>
          </p:nvSpPr>
          <p:spPr bwMode="auto">
            <a:xfrm>
              <a:off x="6565447" y="4700915"/>
              <a:ext cx="295275" cy="48260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tIns="91440" bIns="9144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defRPr/>
              </a:pPr>
              <a:r>
                <a:rPr lang="fr-FR" sz="1400" kern="0">
                  <a:solidFill>
                    <a:srgbClr val="000066"/>
                  </a:solidFill>
                  <a:ea typeface="MS PGothic"/>
                </a:rPr>
                <a:t>0 </a:t>
              </a:r>
            </a:p>
          </p:txBody>
        </p:sp>
        <p:sp>
          <p:nvSpPr>
            <p:cNvPr id="57351" name="TextBox 70"/>
            <p:cNvSpPr txBox="1">
              <a:spLocks noChangeArrowheads="1"/>
            </p:cNvSpPr>
            <p:nvPr/>
          </p:nvSpPr>
          <p:spPr bwMode="auto">
            <a:xfrm>
              <a:off x="4947784" y="4700915"/>
              <a:ext cx="731838" cy="482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tIns="91440" bIns="91440" anchor="ctr"/>
            <a:lstStyle/>
            <a:p>
              <a:pPr algn="ctr" defTabSz="1346200">
                <a:lnSpc>
                  <a:spcPct val="90000"/>
                </a:lnSpc>
                <a:tabLst>
                  <a:tab pos="1346200" algn="l"/>
                </a:tabLst>
              </a:pPr>
              <a:r>
                <a:rPr lang="fr-FR" sz="1400">
                  <a:solidFill>
                    <a:srgbClr val="000066"/>
                  </a:solidFill>
                  <a:ea typeface="MS PGothic" pitchFamily="34" charset="-128"/>
                </a:rPr>
                <a:t>‒ 10%</a:t>
              </a:r>
            </a:p>
          </p:txBody>
        </p:sp>
        <p:sp>
          <p:nvSpPr>
            <p:cNvPr id="57352" name="TextBox 70"/>
            <p:cNvSpPr txBox="1">
              <a:spLocks noChangeArrowheads="1"/>
            </p:cNvSpPr>
            <p:nvPr/>
          </p:nvSpPr>
          <p:spPr bwMode="auto">
            <a:xfrm>
              <a:off x="7764009" y="4700915"/>
              <a:ext cx="730250" cy="482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tIns="91440" bIns="91440" anchor="ctr"/>
            <a:lstStyle/>
            <a:p>
              <a:pPr algn="ctr" defTabSz="1346200">
                <a:lnSpc>
                  <a:spcPct val="90000"/>
                </a:lnSpc>
                <a:tabLst>
                  <a:tab pos="1346200" algn="l"/>
                </a:tabLst>
              </a:pPr>
              <a:r>
                <a:rPr lang="fr-FR" sz="1400">
                  <a:solidFill>
                    <a:srgbClr val="000066"/>
                  </a:solidFill>
                  <a:ea typeface="MS PGothic" pitchFamily="34" charset="-128"/>
                </a:rPr>
                <a:t>+ 10%</a:t>
              </a:r>
            </a:p>
          </p:txBody>
        </p:sp>
        <p:sp>
          <p:nvSpPr>
            <p:cNvPr id="64" name="Text Box 99"/>
            <p:cNvSpPr txBox="1">
              <a:spLocks noChangeArrowheads="1"/>
            </p:cNvSpPr>
            <p:nvPr/>
          </p:nvSpPr>
          <p:spPr bwMode="auto">
            <a:xfrm>
              <a:off x="7769955" y="3763784"/>
              <a:ext cx="519545" cy="307777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fr-FR" sz="1400" b="1" kern="0">
                  <a:solidFill>
                    <a:srgbClr val="333399"/>
                  </a:solidFill>
                  <a:latin typeface="+mj-lt"/>
                  <a:ea typeface="MS PGothic"/>
                </a:rPr>
                <a:t>9,4</a:t>
              </a:r>
            </a:p>
          </p:txBody>
        </p:sp>
        <p:sp>
          <p:nvSpPr>
            <p:cNvPr id="73" name="Text Box 98"/>
            <p:cNvSpPr txBox="1">
              <a:spLocks noChangeArrowheads="1"/>
            </p:cNvSpPr>
            <p:nvPr/>
          </p:nvSpPr>
          <p:spPr bwMode="auto">
            <a:xfrm>
              <a:off x="6359525" y="3756237"/>
              <a:ext cx="314325" cy="307777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lIns="0" rIns="0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defRPr/>
              </a:pPr>
              <a:r>
                <a:rPr lang="fr-FR" sz="1400" b="1" kern="0">
                  <a:solidFill>
                    <a:srgbClr val="333399"/>
                  </a:solidFill>
                  <a:latin typeface="+mj-lt"/>
                  <a:ea typeface="MS PGothic"/>
                </a:rPr>
                <a:t>-1,6</a:t>
              </a:r>
            </a:p>
          </p:txBody>
        </p:sp>
        <p:sp>
          <p:nvSpPr>
            <p:cNvPr id="48" name="Text Box 99"/>
            <p:cNvSpPr txBox="1">
              <a:spLocks noChangeArrowheads="1"/>
            </p:cNvSpPr>
            <p:nvPr/>
          </p:nvSpPr>
          <p:spPr bwMode="auto">
            <a:xfrm>
              <a:off x="6920393" y="3259446"/>
              <a:ext cx="585788" cy="338554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defRPr/>
              </a:pPr>
              <a:r>
                <a:rPr lang="fr-FR" sz="1600" b="1" kern="0">
                  <a:solidFill>
                    <a:srgbClr val="333399"/>
                  </a:solidFill>
                  <a:latin typeface="+mj-lt"/>
                  <a:ea typeface="MS PGothic"/>
                </a:rPr>
                <a:t>3,9</a:t>
              </a:r>
            </a:p>
          </p:txBody>
        </p:sp>
        <p:cxnSp>
          <p:nvCxnSpPr>
            <p:cNvPr id="29" name="Straight Connector 28"/>
            <p:cNvCxnSpPr/>
            <p:nvPr/>
          </p:nvCxnSpPr>
          <p:spPr bwMode="auto">
            <a:xfrm>
              <a:off x="6516688" y="3714473"/>
              <a:ext cx="1524892" cy="0"/>
            </a:xfrm>
            <a:prstGeom prst="line">
              <a:avLst/>
            </a:prstGeom>
            <a:ln w="31750">
              <a:solidFill>
                <a:schemeClr val="tx1"/>
              </a:solidFill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 bwMode="auto">
            <a:xfrm rot="16200000">
              <a:off x="7110415" y="3713679"/>
              <a:ext cx="239712" cy="0"/>
            </a:xfrm>
            <a:prstGeom prst="line">
              <a:avLst/>
            </a:prstGeom>
            <a:ln w="31750">
              <a:solidFill>
                <a:schemeClr val="tx1"/>
              </a:solidFill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Line 92"/>
            <p:cNvSpPr>
              <a:spLocks noChangeShapeType="1"/>
            </p:cNvSpPr>
            <p:nvPr/>
          </p:nvSpPr>
          <p:spPr bwMode="auto">
            <a:xfrm rot="16200000">
              <a:off x="6711497" y="3103890"/>
              <a:ext cx="3175" cy="3108325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miter lim="800000"/>
              <a:headEnd/>
              <a:tailEnd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fr-FR" sz="1100" kern="0">
                <a:latin typeface="Arial"/>
                <a:ea typeface="MS PGothic"/>
                <a:cs typeface="Arial"/>
              </a:endParaRPr>
            </a:p>
          </p:txBody>
        </p:sp>
        <p:sp>
          <p:nvSpPr>
            <p:cNvPr id="57360" name="Rectangle 6"/>
            <p:cNvSpPr>
              <a:spLocks noChangeArrowheads="1"/>
            </p:cNvSpPr>
            <p:nvPr/>
          </p:nvSpPr>
          <p:spPr bwMode="auto">
            <a:xfrm>
              <a:off x="5119234" y="2149255"/>
              <a:ext cx="3382963" cy="365125"/>
            </a:xfrm>
            <a:prstGeom prst="rect">
              <a:avLst/>
            </a:prstGeom>
            <a:solidFill>
              <a:srgbClr val="0070C0"/>
            </a:solidFill>
            <a:ln w="9525">
              <a:noFill/>
              <a:miter lim="800000"/>
              <a:headEnd/>
              <a:tailEnd/>
            </a:ln>
          </p:spPr>
          <p:txBody>
            <a:bodyPr tIns="0" bIns="0" anchor="ctr"/>
            <a:lstStyle/>
            <a:p>
              <a:pPr algn="ctr">
                <a:lnSpc>
                  <a:spcPct val="90000"/>
                </a:lnSpc>
              </a:pPr>
              <a:r>
                <a:rPr lang="fr-FR" sz="1600" b="1" dirty="0">
                  <a:solidFill>
                    <a:srgbClr val="FFFFFF"/>
                  </a:solidFill>
                  <a:latin typeface="+mj-lt"/>
                  <a:ea typeface="MS PGothic" pitchFamily="34" charset="-128"/>
                </a:rPr>
                <a:t>Différence (IC 95 %)</a:t>
              </a:r>
            </a:p>
          </p:txBody>
        </p:sp>
      </p:grpSp>
      <p:grpSp>
        <p:nvGrpSpPr>
          <p:cNvPr id="4" name="Groupe 3"/>
          <p:cNvGrpSpPr/>
          <p:nvPr/>
        </p:nvGrpSpPr>
        <p:grpSpPr>
          <a:xfrm>
            <a:off x="556271" y="2049189"/>
            <a:ext cx="3985847" cy="3724394"/>
            <a:chOff x="556271" y="2049189"/>
            <a:chExt cx="3985847" cy="3724394"/>
          </a:xfrm>
        </p:grpSpPr>
        <p:sp>
          <p:nvSpPr>
            <p:cNvPr id="63" name="AutoShape 165"/>
            <p:cNvSpPr>
              <a:spLocks noChangeArrowheads="1"/>
            </p:cNvSpPr>
            <p:nvPr/>
          </p:nvSpPr>
          <p:spPr bwMode="auto">
            <a:xfrm>
              <a:off x="2036189" y="2116178"/>
              <a:ext cx="2503721" cy="592743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defTabSz="914400"/>
              <a:endParaRPr lang="fr-FR" sz="3200">
                <a:solidFill>
                  <a:srgbClr val="000066"/>
                </a:solidFill>
              </a:endParaRPr>
            </a:p>
          </p:txBody>
        </p:sp>
        <p:sp>
          <p:nvSpPr>
            <p:cNvPr id="57368" name="Rectangle 40"/>
            <p:cNvSpPr>
              <a:spLocks noChangeArrowheads="1"/>
            </p:cNvSpPr>
            <p:nvPr/>
          </p:nvSpPr>
          <p:spPr bwMode="auto">
            <a:xfrm>
              <a:off x="1259716" y="2525134"/>
              <a:ext cx="208390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600" b="1" dirty="0">
                  <a:solidFill>
                    <a:srgbClr val="333399"/>
                  </a:solidFill>
                  <a:latin typeface="+mj-lt"/>
                </a:rPr>
                <a:t>84</a:t>
              </a:r>
            </a:p>
          </p:txBody>
        </p:sp>
        <p:sp>
          <p:nvSpPr>
            <p:cNvPr id="57369" name="Rectangle 41"/>
            <p:cNvSpPr>
              <a:spLocks noChangeArrowheads="1"/>
            </p:cNvSpPr>
            <p:nvPr/>
          </p:nvSpPr>
          <p:spPr bwMode="auto">
            <a:xfrm>
              <a:off x="2405177" y="4673514"/>
              <a:ext cx="208390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600" b="1">
                  <a:solidFill>
                    <a:srgbClr val="333399"/>
                  </a:solidFill>
                  <a:latin typeface="+mj-lt"/>
                </a:rPr>
                <a:t>11</a:t>
              </a:r>
              <a:endParaRPr lang="fr-FR" sz="200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57370" name="Rectangle 42"/>
            <p:cNvSpPr>
              <a:spLocks noChangeArrowheads="1"/>
            </p:cNvSpPr>
            <p:nvPr/>
          </p:nvSpPr>
          <p:spPr bwMode="auto">
            <a:xfrm>
              <a:off x="3620715" y="4840171"/>
              <a:ext cx="104196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600" b="1">
                  <a:solidFill>
                    <a:srgbClr val="333399"/>
                  </a:solidFill>
                  <a:latin typeface="+mj-lt"/>
                </a:rPr>
                <a:t>5</a:t>
              </a:r>
              <a:endParaRPr lang="fr-FR" sz="200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57371" name="Rectangle 43"/>
            <p:cNvSpPr>
              <a:spLocks noChangeArrowheads="1"/>
            </p:cNvSpPr>
            <p:nvPr/>
          </p:nvSpPr>
          <p:spPr bwMode="auto">
            <a:xfrm>
              <a:off x="1692722" y="2679485"/>
              <a:ext cx="208390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600" b="1" dirty="0">
                  <a:solidFill>
                    <a:srgbClr val="333399"/>
                  </a:solidFill>
                  <a:latin typeface="+mj-lt"/>
                </a:rPr>
                <a:t>80</a:t>
              </a:r>
              <a:endParaRPr lang="fr-FR" sz="20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57372" name="Rectangle 44"/>
            <p:cNvSpPr>
              <a:spLocks noChangeArrowheads="1"/>
            </p:cNvSpPr>
            <p:nvPr/>
          </p:nvSpPr>
          <p:spPr bwMode="auto">
            <a:xfrm>
              <a:off x="2865552" y="4565434"/>
              <a:ext cx="208390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600" b="1">
                  <a:solidFill>
                    <a:srgbClr val="333399"/>
                  </a:solidFill>
                  <a:latin typeface="+mj-lt"/>
                </a:rPr>
                <a:t>13</a:t>
              </a:r>
              <a:endParaRPr lang="fr-FR" sz="200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57373" name="Rectangle 45"/>
            <p:cNvSpPr>
              <a:spLocks noChangeArrowheads="1"/>
            </p:cNvSpPr>
            <p:nvPr/>
          </p:nvSpPr>
          <p:spPr bwMode="auto">
            <a:xfrm>
              <a:off x="4065412" y="4772621"/>
              <a:ext cx="104196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600" b="1">
                  <a:solidFill>
                    <a:srgbClr val="333399"/>
                  </a:solidFill>
                  <a:latin typeface="+mj-lt"/>
                </a:rPr>
                <a:t>7</a:t>
              </a:r>
              <a:endParaRPr lang="fr-FR" sz="200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57374" name="Rectangle 46"/>
            <p:cNvSpPr>
              <a:spLocks noChangeArrowheads="1"/>
            </p:cNvSpPr>
            <p:nvPr/>
          </p:nvSpPr>
          <p:spPr bwMode="auto">
            <a:xfrm>
              <a:off x="755970" y="5128383"/>
              <a:ext cx="99850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fr-FR" sz="1400">
                  <a:solidFill>
                    <a:srgbClr val="000066"/>
                  </a:solidFill>
                </a:rPr>
                <a:t>0</a:t>
              </a:r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57375" name="Rectangle 47"/>
            <p:cNvSpPr>
              <a:spLocks noChangeArrowheads="1"/>
            </p:cNvSpPr>
            <p:nvPr/>
          </p:nvSpPr>
          <p:spPr bwMode="auto">
            <a:xfrm>
              <a:off x="656121" y="4566408"/>
              <a:ext cx="19969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fr-FR" sz="1400">
                  <a:solidFill>
                    <a:srgbClr val="000066"/>
                  </a:solidFill>
                </a:rPr>
                <a:t>20</a:t>
              </a:r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57376" name="Rectangle 48"/>
            <p:cNvSpPr>
              <a:spLocks noChangeArrowheads="1"/>
            </p:cNvSpPr>
            <p:nvPr/>
          </p:nvSpPr>
          <p:spPr bwMode="auto">
            <a:xfrm>
              <a:off x="656121" y="4006021"/>
              <a:ext cx="19969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fr-FR" sz="1400">
                  <a:solidFill>
                    <a:srgbClr val="000066"/>
                  </a:solidFill>
                </a:rPr>
                <a:t>40</a:t>
              </a:r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57377" name="Rectangle 49"/>
            <p:cNvSpPr>
              <a:spLocks noChangeArrowheads="1"/>
            </p:cNvSpPr>
            <p:nvPr/>
          </p:nvSpPr>
          <p:spPr bwMode="auto">
            <a:xfrm>
              <a:off x="656121" y="3444046"/>
              <a:ext cx="19969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fr-FR" sz="1400">
                  <a:solidFill>
                    <a:srgbClr val="000066"/>
                  </a:solidFill>
                </a:rPr>
                <a:t>60</a:t>
              </a:r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57378" name="Rectangle 50"/>
            <p:cNvSpPr>
              <a:spLocks noChangeArrowheads="1"/>
            </p:cNvSpPr>
            <p:nvPr/>
          </p:nvSpPr>
          <p:spPr bwMode="auto">
            <a:xfrm>
              <a:off x="656121" y="2883658"/>
              <a:ext cx="19969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fr-FR" sz="1400">
                  <a:solidFill>
                    <a:srgbClr val="000066"/>
                  </a:solidFill>
                </a:rPr>
                <a:t>80</a:t>
              </a:r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57379" name="Rectangle 51"/>
            <p:cNvSpPr>
              <a:spLocks noChangeArrowheads="1"/>
            </p:cNvSpPr>
            <p:nvPr/>
          </p:nvSpPr>
          <p:spPr bwMode="auto">
            <a:xfrm>
              <a:off x="556271" y="2309651"/>
              <a:ext cx="29954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fr-FR" sz="1400">
                  <a:solidFill>
                    <a:srgbClr val="000066"/>
                  </a:solidFill>
                </a:rPr>
                <a:t>100</a:t>
              </a:r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57380" name="Rectangle 52"/>
            <p:cNvSpPr>
              <a:spLocks noChangeArrowheads="1"/>
            </p:cNvSpPr>
            <p:nvPr/>
          </p:nvSpPr>
          <p:spPr bwMode="auto">
            <a:xfrm>
              <a:off x="1081272" y="5342696"/>
              <a:ext cx="974626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400" b="1">
                  <a:solidFill>
                    <a:srgbClr val="000066"/>
                  </a:solidFill>
                </a:rPr>
                <a:t>Réponse </a:t>
              </a:r>
            </a:p>
            <a:p>
              <a:r>
                <a:rPr lang="fr-FR" sz="1400" b="1">
                  <a:solidFill>
                    <a:srgbClr val="000066"/>
                  </a:solidFill>
                </a:rPr>
                <a:t>virologique</a:t>
              </a:r>
              <a:endParaRPr lang="fr-FR" b="1">
                <a:solidFill>
                  <a:srgbClr val="000066"/>
                </a:solidFill>
              </a:endParaRPr>
            </a:p>
          </p:txBody>
        </p:sp>
        <p:sp>
          <p:nvSpPr>
            <p:cNvPr id="57381" name="Rectangle 53"/>
            <p:cNvSpPr>
              <a:spLocks noChangeArrowheads="1"/>
            </p:cNvSpPr>
            <p:nvPr/>
          </p:nvSpPr>
          <p:spPr bwMode="auto">
            <a:xfrm>
              <a:off x="2164429" y="5342696"/>
              <a:ext cx="1115690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400" b="1">
                  <a:solidFill>
                    <a:srgbClr val="000066"/>
                  </a:solidFill>
                </a:rPr>
                <a:t>Non-réponse</a:t>
              </a:r>
            </a:p>
            <a:p>
              <a:pPr algn="ctr"/>
              <a:r>
                <a:rPr lang="fr-FR" sz="1400" b="1">
                  <a:solidFill>
                    <a:srgbClr val="000066"/>
                  </a:solidFill>
                </a:rPr>
                <a:t>virologique</a:t>
              </a:r>
              <a:endParaRPr lang="fr-FR" b="1">
                <a:solidFill>
                  <a:srgbClr val="000066"/>
                </a:solidFill>
              </a:endParaRPr>
            </a:p>
          </p:txBody>
        </p:sp>
        <p:sp>
          <p:nvSpPr>
            <p:cNvPr id="57382" name="Rectangle 54"/>
            <p:cNvSpPr>
              <a:spLocks noChangeArrowheads="1"/>
            </p:cNvSpPr>
            <p:nvPr/>
          </p:nvSpPr>
          <p:spPr bwMode="auto">
            <a:xfrm>
              <a:off x="3391854" y="5342696"/>
              <a:ext cx="992259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000066"/>
                  </a:solidFill>
                </a:rPr>
                <a:t>Absence</a:t>
              </a:r>
              <a:br>
                <a:rPr lang="fr-FR" sz="1400" b="1" dirty="0">
                  <a:solidFill>
                    <a:srgbClr val="000066"/>
                  </a:solidFill>
                </a:rPr>
              </a:br>
              <a:r>
                <a:rPr lang="fr-FR" sz="1400" b="1" dirty="0">
                  <a:solidFill>
                    <a:srgbClr val="000066"/>
                  </a:solidFill>
                </a:rPr>
                <a:t>de données</a:t>
              </a:r>
              <a:endParaRPr lang="fr-FR" b="1" dirty="0">
                <a:solidFill>
                  <a:srgbClr val="000066"/>
                </a:solidFill>
              </a:endParaRPr>
            </a:p>
          </p:txBody>
        </p:sp>
        <p:sp>
          <p:nvSpPr>
            <p:cNvPr id="57384" name="Rectangle 57"/>
            <p:cNvSpPr>
              <a:spLocks noChangeArrowheads="1"/>
            </p:cNvSpPr>
            <p:nvPr/>
          </p:nvSpPr>
          <p:spPr bwMode="auto">
            <a:xfrm>
              <a:off x="2395091" y="2161438"/>
              <a:ext cx="2117143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r>
                <a:rPr lang="fr-FR" sz="1600" b="1" dirty="0">
                  <a:solidFill>
                    <a:srgbClr val="333399"/>
                  </a:solidFill>
                  <a:latin typeface="+mj-lt"/>
                </a:rPr>
                <a:t>DOR + 2 INTI (n = 383)</a:t>
              </a:r>
              <a:endParaRPr lang="fr-FR" sz="16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57387" name="Rectangle 60"/>
            <p:cNvSpPr>
              <a:spLocks noChangeArrowheads="1"/>
            </p:cNvSpPr>
            <p:nvPr/>
          </p:nvSpPr>
          <p:spPr bwMode="auto">
            <a:xfrm>
              <a:off x="2395091" y="2456188"/>
              <a:ext cx="2147027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r>
                <a:rPr lang="fr-FR" sz="1600" b="1" dirty="0">
                  <a:solidFill>
                    <a:srgbClr val="333399"/>
                  </a:solidFill>
                  <a:latin typeface="+mj-lt"/>
                </a:rPr>
                <a:t>DRV/r + 2 INTI (n = 383)</a:t>
              </a:r>
              <a:endParaRPr lang="fr-FR" sz="16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2" name="ZoneTexte 1"/>
            <p:cNvSpPr txBox="1"/>
            <p:nvPr/>
          </p:nvSpPr>
          <p:spPr>
            <a:xfrm>
              <a:off x="781819" y="2049189"/>
              <a:ext cx="3899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>
                  <a:solidFill>
                    <a:srgbClr val="000066"/>
                  </a:solidFill>
                </a:rPr>
                <a:t>%</a:t>
              </a:r>
            </a:p>
          </p:txBody>
        </p:sp>
        <p:sp>
          <p:nvSpPr>
            <p:cNvPr id="6" name="Freeform 8"/>
            <p:cNvSpPr>
              <a:spLocks/>
            </p:cNvSpPr>
            <p:nvPr/>
          </p:nvSpPr>
          <p:spPr bwMode="auto">
            <a:xfrm>
              <a:off x="992886" y="2389744"/>
              <a:ext cx="3450684" cy="2845564"/>
            </a:xfrm>
            <a:custGeom>
              <a:avLst/>
              <a:gdLst>
                <a:gd name="T0" fmla="*/ 3239 w 3239"/>
                <a:gd name="T1" fmla="*/ 2671 h 2671"/>
                <a:gd name="T2" fmla="*/ 0 w 3239"/>
                <a:gd name="T3" fmla="*/ 2671 h 2671"/>
                <a:gd name="T4" fmla="*/ 0 w 3239"/>
                <a:gd name="T5" fmla="*/ 0 h 26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39" h="2671">
                  <a:moveTo>
                    <a:pt x="3239" y="2671"/>
                  </a:moveTo>
                  <a:lnTo>
                    <a:pt x="0" y="2671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000">
                <a:solidFill>
                  <a:srgbClr val="000066"/>
                </a:solidFill>
              </a:endParaRPr>
            </a:p>
          </p:txBody>
        </p:sp>
        <p:sp>
          <p:nvSpPr>
            <p:cNvPr id="7" name="Line 9"/>
            <p:cNvSpPr>
              <a:spLocks noChangeShapeType="1"/>
            </p:cNvSpPr>
            <p:nvPr/>
          </p:nvSpPr>
          <p:spPr bwMode="auto">
            <a:xfrm>
              <a:off x="917245" y="2981458"/>
              <a:ext cx="75641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000">
                <a:solidFill>
                  <a:srgbClr val="000066"/>
                </a:solidFill>
              </a:endParaRPr>
            </a:p>
          </p:txBody>
        </p:sp>
        <p:sp>
          <p:nvSpPr>
            <p:cNvPr id="8" name="Line 10"/>
            <p:cNvSpPr>
              <a:spLocks noChangeShapeType="1"/>
            </p:cNvSpPr>
            <p:nvPr/>
          </p:nvSpPr>
          <p:spPr bwMode="auto">
            <a:xfrm>
              <a:off x="917245" y="3546096"/>
              <a:ext cx="75641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000">
                <a:solidFill>
                  <a:srgbClr val="000066"/>
                </a:solidFill>
              </a:endParaRPr>
            </a:p>
          </p:txBody>
        </p:sp>
        <p:sp>
          <p:nvSpPr>
            <p:cNvPr id="9" name="Line 11"/>
            <p:cNvSpPr>
              <a:spLocks noChangeShapeType="1"/>
            </p:cNvSpPr>
            <p:nvPr/>
          </p:nvSpPr>
          <p:spPr bwMode="auto">
            <a:xfrm>
              <a:off x="917245" y="4111800"/>
              <a:ext cx="75641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000">
                <a:solidFill>
                  <a:srgbClr val="000066"/>
                </a:solidFill>
              </a:endParaRPr>
            </a:p>
          </p:txBody>
        </p:sp>
        <p:sp>
          <p:nvSpPr>
            <p:cNvPr id="10" name="Line 12"/>
            <p:cNvSpPr>
              <a:spLocks noChangeShapeType="1"/>
            </p:cNvSpPr>
            <p:nvPr/>
          </p:nvSpPr>
          <p:spPr bwMode="auto">
            <a:xfrm>
              <a:off x="917245" y="4677503"/>
              <a:ext cx="75641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000">
                <a:solidFill>
                  <a:srgbClr val="000066"/>
                </a:solidFill>
              </a:endParaRPr>
            </a:p>
          </p:txBody>
        </p:sp>
        <p:sp>
          <p:nvSpPr>
            <p:cNvPr id="11" name="Line 13"/>
            <p:cNvSpPr>
              <a:spLocks noChangeShapeType="1"/>
            </p:cNvSpPr>
            <p:nvPr/>
          </p:nvSpPr>
          <p:spPr bwMode="auto">
            <a:xfrm>
              <a:off x="917245" y="5235307"/>
              <a:ext cx="75641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000">
                <a:solidFill>
                  <a:srgbClr val="000066"/>
                </a:solidFill>
              </a:endParaRPr>
            </a:p>
          </p:txBody>
        </p:sp>
        <p:sp>
          <p:nvSpPr>
            <p:cNvPr id="12" name="Line 14"/>
            <p:cNvSpPr>
              <a:spLocks noChangeShapeType="1"/>
            </p:cNvSpPr>
            <p:nvPr/>
          </p:nvSpPr>
          <p:spPr bwMode="auto">
            <a:xfrm>
              <a:off x="917245" y="2415755"/>
              <a:ext cx="75641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000">
                <a:solidFill>
                  <a:srgbClr val="000066"/>
                </a:solidFill>
              </a:endParaRPr>
            </a:p>
          </p:txBody>
        </p:sp>
        <p:sp>
          <p:nvSpPr>
            <p:cNvPr id="13" name="Freeform 15"/>
            <p:cNvSpPr>
              <a:spLocks/>
            </p:cNvSpPr>
            <p:nvPr/>
          </p:nvSpPr>
          <p:spPr bwMode="auto">
            <a:xfrm>
              <a:off x="1113270" y="2858861"/>
              <a:ext cx="442123" cy="2376000"/>
            </a:xfrm>
            <a:custGeom>
              <a:avLst/>
              <a:gdLst>
                <a:gd name="T0" fmla="*/ 415 w 415"/>
                <a:gd name="T1" fmla="*/ 0 h 2575"/>
                <a:gd name="T2" fmla="*/ 0 w 415"/>
                <a:gd name="T3" fmla="*/ 0 h 2575"/>
                <a:gd name="T4" fmla="*/ 0 w 415"/>
                <a:gd name="T5" fmla="*/ 2575 h 2575"/>
                <a:gd name="T6" fmla="*/ 415 w 415"/>
                <a:gd name="T7" fmla="*/ 2575 h 2575"/>
                <a:gd name="T8" fmla="*/ 415 w 415"/>
                <a:gd name="T9" fmla="*/ 0 h 2575"/>
                <a:gd name="T10" fmla="*/ 415 w 415"/>
                <a:gd name="T11" fmla="*/ 0 h 2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5" h="2575">
                  <a:moveTo>
                    <a:pt x="415" y="0"/>
                  </a:moveTo>
                  <a:lnTo>
                    <a:pt x="0" y="0"/>
                  </a:lnTo>
                  <a:lnTo>
                    <a:pt x="0" y="2575"/>
                  </a:lnTo>
                  <a:lnTo>
                    <a:pt x="415" y="2575"/>
                  </a:lnTo>
                  <a:lnTo>
                    <a:pt x="415" y="0"/>
                  </a:lnTo>
                  <a:lnTo>
                    <a:pt x="415" y="0"/>
                  </a:lnTo>
                  <a:close/>
                </a:path>
              </a:pathLst>
            </a:custGeom>
            <a:solidFill>
              <a:srgbClr val="2D985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000">
                <a:solidFill>
                  <a:srgbClr val="000066"/>
                </a:solidFill>
              </a:endParaRPr>
            </a:p>
          </p:txBody>
        </p:sp>
        <p:sp>
          <p:nvSpPr>
            <p:cNvPr id="14" name="Freeform 16"/>
            <p:cNvSpPr>
              <a:spLocks/>
            </p:cNvSpPr>
            <p:nvPr/>
          </p:nvSpPr>
          <p:spPr bwMode="auto">
            <a:xfrm>
              <a:off x="1580961" y="2981457"/>
              <a:ext cx="443188" cy="2253403"/>
            </a:xfrm>
            <a:custGeom>
              <a:avLst/>
              <a:gdLst>
                <a:gd name="T0" fmla="*/ 416 w 416"/>
                <a:gd name="T1" fmla="*/ 2463 h 2463"/>
                <a:gd name="T2" fmla="*/ 416 w 416"/>
                <a:gd name="T3" fmla="*/ 0 h 2463"/>
                <a:gd name="T4" fmla="*/ 0 w 416"/>
                <a:gd name="T5" fmla="*/ 0 h 2463"/>
                <a:gd name="T6" fmla="*/ 0 w 416"/>
                <a:gd name="T7" fmla="*/ 2463 h 2463"/>
                <a:gd name="T8" fmla="*/ 416 w 416"/>
                <a:gd name="T9" fmla="*/ 2463 h 2463"/>
                <a:gd name="T10" fmla="*/ 416 w 416"/>
                <a:gd name="T11" fmla="*/ 2463 h 2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6" h="2463">
                  <a:moveTo>
                    <a:pt x="416" y="2463"/>
                  </a:moveTo>
                  <a:lnTo>
                    <a:pt x="416" y="0"/>
                  </a:lnTo>
                  <a:lnTo>
                    <a:pt x="0" y="0"/>
                  </a:lnTo>
                  <a:lnTo>
                    <a:pt x="0" y="2463"/>
                  </a:lnTo>
                  <a:lnTo>
                    <a:pt x="416" y="2463"/>
                  </a:lnTo>
                  <a:lnTo>
                    <a:pt x="416" y="2463"/>
                  </a:lnTo>
                  <a:close/>
                </a:path>
              </a:pathLst>
            </a:custGeom>
            <a:solidFill>
              <a:srgbClr val="F669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000">
                <a:solidFill>
                  <a:srgbClr val="000066"/>
                </a:solidFill>
              </a:endParaRPr>
            </a:p>
          </p:txBody>
        </p:sp>
        <p:sp>
          <p:nvSpPr>
            <p:cNvPr id="15" name="Rectangle 17"/>
            <p:cNvSpPr>
              <a:spLocks noChangeArrowheads="1"/>
            </p:cNvSpPr>
            <p:nvPr/>
          </p:nvSpPr>
          <p:spPr bwMode="auto">
            <a:xfrm>
              <a:off x="3898108" y="5057033"/>
              <a:ext cx="444253" cy="177828"/>
            </a:xfrm>
            <a:prstGeom prst="rect">
              <a:avLst/>
            </a:prstGeom>
            <a:solidFill>
              <a:srgbClr val="F6690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000">
                <a:solidFill>
                  <a:srgbClr val="000066"/>
                </a:solidFill>
              </a:endParaRPr>
            </a:p>
          </p:txBody>
        </p:sp>
        <p:sp>
          <p:nvSpPr>
            <p:cNvPr id="16" name="Rectangle 18"/>
            <p:cNvSpPr>
              <a:spLocks noChangeArrowheads="1"/>
            </p:cNvSpPr>
            <p:nvPr/>
          </p:nvSpPr>
          <p:spPr bwMode="auto">
            <a:xfrm>
              <a:off x="3429352" y="5100638"/>
              <a:ext cx="444253" cy="134223"/>
            </a:xfrm>
            <a:prstGeom prst="rect">
              <a:avLst/>
            </a:prstGeom>
            <a:solidFill>
              <a:srgbClr val="2D9851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000">
                <a:solidFill>
                  <a:srgbClr val="000066"/>
                </a:solidFill>
              </a:endParaRPr>
            </a:p>
          </p:txBody>
        </p:sp>
        <p:sp>
          <p:nvSpPr>
            <p:cNvPr id="17" name="Rectangle 19"/>
            <p:cNvSpPr>
              <a:spLocks noChangeArrowheads="1"/>
            </p:cNvSpPr>
            <p:nvPr/>
          </p:nvSpPr>
          <p:spPr bwMode="auto">
            <a:xfrm>
              <a:off x="2732610" y="4879205"/>
              <a:ext cx="442123" cy="355656"/>
            </a:xfrm>
            <a:prstGeom prst="rect">
              <a:avLst/>
            </a:prstGeom>
            <a:solidFill>
              <a:srgbClr val="F6690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000">
                <a:solidFill>
                  <a:srgbClr val="000066"/>
                </a:solidFill>
              </a:endParaRPr>
            </a:p>
          </p:txBody>
        </p:sp>
        <p:sp>
          <p:nvSpPr>
            <p:cNvPr id="18" name="Rectangle 20"/>
            <p:cNvSpPr>
              <a:spLocks noChangeArrowheads="1"/>
            </p:cNvSpPr>
            <p:nvPr/>
          </p:nvSpPr>
          <p:spPr bwMode="auto">
            <a:xfrm>
              <a:off x="2263853" y="4942215"/>
              <a:ext cx="442123" cy="292645"/>
            </a:xfrm>
            <a:prstGeom prst="rect">
              <a:avLst/>
            </a:prstGeom>
            <a:solidFill>
              <a:srgbClr val="2D9851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000">
                <a:solidFill>
                  <a:srgbClr val="000066"/>
                </a:solidFill>
              </a:endParaRPr>
            </a:p>
          </p:txBody>
        </p:sp>
        <p:sp>
          <p:nvSpPr>
            <p:cNvPr id="76" name="Rectangle 21"/>
            <p:cNvSpPr>
              <a:spLocks noChangeArrowheads="1"/>
            </p:cNvSpPr>
            <p:nvPr/>
          </p:nvSpPr>
          <p:spPr bwMode="auto">
            <a:xfrm>
              <a:off x="2205911" y="2215649"/>
              <a:ext cx="124647" cy="144000"/>
            </a:xfrm>
            <a:prstGeom prst="rect">
              <a:avLst/>
            </a:prstGeom>
            <a:solidFill>
              <a:srgbClr val="2D9851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000">
                <a:solidFill>
                  <a:srgbClr val="000066"/>
                </a:solidFill>
              </a:endParaRPr>
            </a:p>
          </p:txBody>
        </p:sp>
        <p:sp>
          <p:nvSpPr>
            <p:cNvPr id="77" name="Rectangle 22"/>
            <p:cNvSpPr>
              <a:spLocks noChangeArrowheads="1"/>
            </p:cNvSpPr>
            <p:nvPr/>
          </p:nvSpPr>
          <p:spPr bwMode="auto">
            <a:xfrm>
              <a:off x="2205911" y="2499317"/>
              <a:ext cx="124647" cy="144000"/>
            </a:xfrm>
            <a:prstGeom prst="rect">
              <a:avLst/>
            </a:prstGeom>
            <a:solidFill>
              <a:srgbClr val="F66900"/>
            </a:solidFill>
            <a:ln w="0">
              <a:solidFill>
                <a:srgbClr val="F669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000">
                <a:solidFill>
                  <a:srgbClr val="000066"/>
                </a:solidFill>
              </a:endParaRPr>
            </a:p>
          </p:txBody>
        </p:sp>
      </p:grpSp>
      <p:sp>
        <p:nvSpPr>
          <p:cNvPr id="55" name="ZoneTexte 54"/>
          <p:cNvSpPr txBox="1"/>
          <p:nvPr/>
        </p:nvSpPr>
        <p:spPr>
          <a:xfrm>
            <a:off x="8784311" y="32575"/>
            <a:ext cx="32573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00" b="1">
                <a:solidFill>
                  <a:schemeClr val="bg1"/>
                </a:solidFill>
              </a:rPr>
              <a:t>58</a:t>
            </a:r>
          </a:p>
        </p:txBody>
      </p:sp>
      <p:sp>
        <p:nvSpPr>
          <p:cNvPr id="62" name="Text Box 2"/>
          <p:cNvSpPr txBox="1">
            <a:spLocks noChangeArrowheads="1"/>
          </p:cNvSpPr>
          <p:nvPr/>
        </p:nvSpPr>
        <p:spPr bwMode="auto">
          <a:xfrm>
            <a:off x="837110" y="1151863"/>
            <a:ext cx="745708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fr-FR" sz="2400" b="1" dirty="0">
                <a:solidFill>
                  <a:srgbClr val="CC3300"/>
                </a:solidFill>
                <a:latin typeface="Calibri" pitchFamily="34" charset="0"/>
              </a:rPr>
              <a:t>Critère principal : ARN VIH &lt; 50 c/ml à S48 (ITT, snapshot)</a:t>
            </a:r>
          </a:p>
        </p:txBody>
      </p:sp>
      <p:sp>
        <p:nvSpPr>
          <p:cNvPr id="65" name="Espace réservé du contenu 2"/>
          <p:cNvSpPr>
            <a:spLocks/>
          </p:cNvSpPr>
          <p:nvPr/>
        </p:nvSpPr>
        <p:spPr bwMode="auto">
          <a:xfrm>
            <a:off x="4849627" y="5263044"/>
            <a:ext cx="3622169" cy="1021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82563" indent="-182563" defTabSz="91440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fr-FR" sz="2000" b="1" dirty="0">
                <a:solidFill>
                  <a:srgbClr val="CC3300"/>
                </a:solidFill>
                <a:latin typeface="Calibri" pitchFamily="34" charset="0"/>
              </a:rPr>
              <a:t>Augmentation des CD4 à S48 (ITT, NC = E)</a:t>
            </a:r>
          </a:p>
          <a:p>
            <a:pPr marL="450850" lvl="1" indent="-184150" defTabSz="914400">
              <a:spcBef>
                <a:spcPct val="20000"/>
              </a:spcBef>
              <a:buClr>
                <a:srgbClr val="CC3300"/>
              </a:buClr>
              <a:buFont typeface="Arial" charset="0"/>
              <a:buChar char="–"/>
            </a:pPr>
            <a:r>
              <a:rPr lang="fr-FR" sz="1600" dirty="0">
                <a:solidFill>
                  <a:srgbClr val="000066"/>
                </a:solidFill>
              </a:rPr>
              <a:t>DOR : + 193/mm</a:t>
            </a:r>
            <a:r>
              <a:rPr lang="fr-FR" sz="1600" baseline="30000" dirty="0">
                <a:solidFill>
                  <a:srgbClr val="000066"/>
                </a:solidFill>
              </a:rPr>
              <a:t>3</a:t>
            </a:r>
          </a:p>
          <a:p>
            <a:pPr marL="450850" lvl="1" indent="-184150" defTabSz="914400">
              <a:spcBef>
                <a:spcPct val="20000"/>
              </a:spcBef>
              <a:buClr>
                <a:srgbClr val="CC3300"/>
              </a:buClr>
              <a:buFont typeface="Arial" charset="0"/>
              <a:buChar char="–"/>
            </a:pPr>
            <a:r>
              <a:rPr lang="fr-FR" sz="1600" dirty="0">
                <a:solidFill>
                  <a:srgbClr val="000066"/>
                </a:solidFill>
              </a:rPr>
              <a:t>DRV/r : + 186/mm</a:t>
            </a:r>
            <a:r>
              <a:rPr lang="fr-FR" sz="1600" baseline="30000" dirty="0">
                <a:solidFill>
                  <a:srgbClr val="000066"/>
                </a:solidFill>
              </a:rPr>
              <a:t>3</a:t>
            </a:r>
          </a:p>
        </p:txBody>
      </p:sp>
      <p:grpSp>
        <p:nvGrpSpPr>
          <p:cNvPr id="68" name="Grouper 2"/>
          <p:cNvGrpSpPr/>
          <p:nvPr/>
        </p:nvGrpSpPr>
        <p:grpSpPr>
          <a:xfrm>
            <a:off x="0" y="6599468"/>
            <a:ext cx="1494118" cy="276999"/>
            <a:chOff x="0" y="6599468"/>
            <a:chExt cx="1494118" cy="276999"/>
          </a:xfrm>
        </p:grpSpPr>
        <p:sp>
          <p:nvSpPr>
            <p:cNvPr id="69" name="AutoShape 162"/>
            <p:cNvSpPr>
              <a:spLocks noChangeArrowheads="1"/>
            </p:cNvSpPr>
            <p:nvPr/>
          </p:nvSpPr>
          <p:spPr bwMode="auto">
            <a:xfrm>
              <a:off x="0" y="6604000"/>
              <a:ext cx="1479176" cy="253234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fr-FR" b="1">
                <a:solidFill>
                  <a:srgbClr val="000066"/>
                </a:solidFill>
                <a:latin typeface="Calibri" pitchFamily="-84" charset="0"/>
                <a:cs typeface="Arial" charset="0"/>
              </a:endParaRPr>
            </a:p>
          </p:txBody>
        </p:sp>
        <p:sp>
          <p:nvSpPr>
            <p:cNvPr id="72" name="ZoneTexte 23"/>
            <p:cNvSpPr txBox="1">
              <a:spLocks noChangeArrowheads="1"/>
            </p:cNvSpPr>
            <p:nvPr/>
          </p:nvSpPr>
          <p:spPr bwMode="auto">
            <a:xfrm>
              <a:off x="0" y="6599468"/>
              <a:ext cx="149411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defTabSz="914400"/>
              <a:r>
                <a:rPr lang="fr-FR" sz="1200" b="1" i="1">
                  <a:solidFill>
                    <a:srgbClr val="333399"/>
                  </a:solidFill>
                  <a:latin typeface="Cambria" pitchFamily="-84" charset="0"/>
                </a:rPr>
                <a:t>DRIVE-FORWARD</a:t>
              </a:r>
            </a:p>
          </p:txBody>
        </p:sp>
      </p:grpSp>
      <p:sp>
        <p:nvSpPr>
          <p:cNvPr id="66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736013" cy="1106488"/>
          </a:xfrm>
        </p:spPr>
        <p:txBody>
          <a:bodyPr/>
          <a:lstStyle/>
          <a:p>
            <a:r>
              <a:rPr lang="fr-FR" sz="3200" dirty="0">
                <a:ea typeface="ＭＳ Ｐゴシック" pitchFamily="-84" charset="-128"/>
              </a:rPr>
              <a:t>Etude DRIVE-FORWARD </a:t>
            </a:r>
            <a:r>
              <a:rPr lang="en-GB" sz="3200" dirty="0">
                <a:ea typeface="ＭＳ Ｐゴシック" pitchFamily="-84" charset="-128"/>
              </a:rPr>
              <a:t>: </a:t>
            </a:r>
            <a:br>
              <a:rPr lang="en-GB" sz="3200" dirty="0">
                <a:ea typeface="ＭＳ Ｐゴシック" pitchFamily="-84" charset="-128"/>
              </a:rPr>
            </a:br>
            <a:r>
              <a:rPr lang="en-GB" sz="3200" dirty="0">
                <a:ea typeface="ＭＳ Ｐゴシック" pitchFamily="-84" charset="-128"/>
              </a:rPr>
              <a:t>DOR + 2 INTI vs DRV/r + 2 INTI</a:t>
            </a:r>
          </a:p>
        </p:txBody>
      </p:sp>
      <p:sp>
        <p:nvSpPr>
          <p:cNvPr id="61" name="ZoneTexte 69"/>
          <p:cNvSpPr txBox="1">
            <a:spLocks noChangeArrowheads="1"/>
          </p:cNvSpPr>
          <p:nvPr/>
        </p:nvSpPr>
        <p:spPr bwMode="auto">
          <a:xfrm>
            <a:off x="4772579" y="6581775"/>
            <a:ext cx="437142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/>
            <a:r>
              <a:rPr lang="fr-FR" sz="1200" i="1" dirty="0">
                <a:solidFill>
                  <a:srgbClr val="CC0000"/>
                </a:solidFill>
              </a:rPr>
              <a:t>Molina JM, Lancet HIV 2018, March 25 (</a:t>
            </a:r>
            <a:r>
              <a:rPr lang="fr-FR" sz="1200" i="1" dirty="0" err="1">
                <a:solidFill>
                  <a:srgbClr val="CC0000"/>
                </a:solidFill>
              </a:rPr>
              <a:t>Epub</a:t>
            </a:r>
            <a:r>
              <a:rPr lang="fr-FR" sz="1200" i="1" dirty="0">
                <a:solidFill>
                  <a:srgbClr val="CC0000"/>
                </a:solidFill>
              </a:rPr>
              <a:t> </a:t>
            </a:r>
            <a:r>
              <a:rPr lang="fr-FR" sz="1200" i="1" dirty="0" err="1">
                <a:solidFill>
                  <a:srgbClr val="CC0000"/>
                </a:solidFill>
              </a:rPr>
              <a:t>ahead</a:t>
            </a:r>
            <a:r>
              <a:rPr lang="fr-FR" sz="1200" i="1" dirty="0">
                <a:solidFill>
                  <a:srgbClr val="CC0000"/>
                </a:solidFill>
              </a:rPr>
              <a:t> of </a:t>
            </a:r>
            <a:r>
              <a:rPr lang="fr-FR" sz="1200" i="1" dirty="0" err="1">
                <a:solidFill>
                  <a:srgbClr val="CC0000"/>
                </a:solidFill>
              </a:rPr>
              <a:t>print</a:t>
            </a:r>
            <a:r>
              <a:rPr lang="fr-FR" sz="1200" i="1" dirty="0">
                <a:solidFill>
                  <a:srgbClr val="CC0000"/>
                </a:solidFill>
              </a:rPr>
              <a:t>)</a:t>
            </a:r>
            <a:endParaRPr lang="en-GB" sz="1200" i="1" dirty="0">
              <a:solidFill>
                <a:srgbClr val="CC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117498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ZoneTexte 114"/>
          <p:cNvSpPr txBox="1"/>
          <p:nvPr/>
        </p:nvSpPr>
        <p:spPr>
          <a:xfrm>
            <a:off x="8784311" y="32575"/>
            <a:ext cx="32573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00" b="1">
                <a:solidFill>
                  <a:schemeClr val="bg1"/>
                </a:solidFill>
              </a:rPr>
              <a:t>59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373056" y="6005369"/>
            <a:ext cx="54855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solidFill>
                  <a:srgbClr val="000066"/>
                </a:solidFill>
              </a:rPr>
              <a:t>* Arrêts pour manque d’efficacité comptabilisés comme échecs, exclusion des données manquantes pour autres raisons</a:t>
            </a:r>
          </a:p>
        </p:txBody>
      </p:sp>
      <p:sp>
        <p:nvSpPr>
          <p:cNvPr id="129" name="Text Box 2"/>
          <p:cNvSpPr txBox="1">
            <a:spLocks noChangeArrowheads="1"/>
          </p:cNvSpPr>
          <p:nvPr/>
        </p:nvSpPr>
        <p:spPr bwMode="auto">
          <a:xfrm>
            <a:off x="1403677" y="1151863"/>
            <a:ext cx="632396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fr-FR" sz="2400" b="1">
                <a:solidFill>
                  <a:srgbClr val="CC3300"/>
                </a:solidFill>
                <a:latin typeface="Calibri" pitchFamily="34" charset="0"/>
              </a:rPr>
              <a:t>ARN VIH &lt; 50 c/ml, approche en échec observé*</a:t>
            </a:r>
          </a:p>
        </p:txBody>
      </p:sp>
      <p:grpSp>
        <p:nvGrpSpPr>
          <p:cNvPr id="3" name="Groupe 2"/>
          <p:cNvGrpSpPr/>
          <p:nvPr/>
        </p:nvGrpSpPr>
        <p:grpSpPr>
          <a:xfrm>
            <a:off x="110393" y="1702733"/>
            <a:ext cx="8801384" cy="4250701"/>
            <a:chOff x="208367" y="1702733"/>
            <a:chExt cx="8801384" cy="4250701"/>
          </a:xfrm>
        </p:grpSpPr>
        <p:sp>
          <p:nvSpPr>
            <p:cNvPr id="14346" name="Rectangle 15"/>
            <p:cNvSpPr>
              <a:spLocks noChangeArrowheads="1"/>
            </p:cNvSpPr>
            <p:nvPr/>
          </p:nvSpPr>
          <p:spPr bwMode="auto">
            <a:xfrm>
              <a:off x="3166480" y="2932760"/>
              <a:ext cx="467999" cy="2356373"/>
            </a:xfrm>
            <a:prstGeom prst="rect">
              <a:avLst/>
            </a:prstGeom>
            <a:solidFill>
              <a:srgbClr val="2D985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 sz="1200">
                <a:solidFill>
                  <a:schemeClr val="bg1"/>
                </a:solidFill>
                <a:latin typeface="+mn-lt"/>
              </a:endParaRPr>
            </a:p>
          </p:txBody>
        </p:sp>
        <p:sp>
          <p:nvSpPr>
            <p:cNvPr id="14347" name="Rectangle 16"/>
            <p:cNvSpPr>
              <a:spLocks noChangeArrowheads="1"/>
            </p:cNvSpPr>
            <p:nvPr/>
          </p:nvSpPr>
          <p:spPr bwMode="auto">
            <a:xfrm>
              <a:off x="3685680" y="3067317"/>
              <a:ext cx="467999" cy="2221816"/>
            </a:xfrm>
            <a:prstGeom prst="rect">
              <a:avLst/>
            </a:prstGeom>
            <a:solidFill>
              <a:srgbClr val="FF66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>
                <a:latin typeface="+mn-lt"/>
              </a:endParaRPr>
            </a:p>
          </p:txBody>
        </p:sp>
        <p:sp>
          <p:nvSpPr>
            <p:cNvPr id="14350" name="Rectangle 19"/>
            <p:cNvSpPr>
              <a:spLocks noChangeArrowheads="1"/>
            </p:cNvSpPr>
            <p:nvPr/>
          </p:nvSpPr>
          <p:spPr bwMode="auto">
            <a:xfrm>
              <a:off x="5628871" y="2707335"/>
              <a:ext cx="467999" cy="2581797"/>
            </a:xfrm>
            <a:prstGeom prst="rect">
              <a:avLst/>
            </a:prstGeom>
            <a:solidFill>
              <a:srgbClr val="2D985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>
                <a:latin typeface="+mn-lt"/>
              </a:endParaRPr>
            </a:p>
          </p:txBody>
        </p:sp>
        <p:sp>
          <p:nvSpPr>
            <p:cNvPr id="14351" name="Rectangle 20"/>
            <p:cNvSpPr>
              <a:spLocks noChangeArrowheads="1"/>
            </p:cNvSpPr>
            <p:nvPr/>
          </p:nvSpPr>
          <p:spPr bwMode="auto">
            <a:xfrm>
              <a:off x="6166953" y="2694635"/>
              <a:ext cx="467999" cy="2594498"/>
            </a:xfrm>
            <a:prstGeom prst="rect">
              <a:avLst/>
            </a:prstGeom>
            <a:solidFill>
              <a:srgbClr val="FF66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>
                <a:latin typeface="+mn-lt"/>
              </a:endParaRPr>
            </a:p>
          </p:txBody>
        </p:sp>
        <p:sp>
          <p:nvSpPr>
            <p:cNvPr id="14352" name="Line 21"/>
            <p:cNvSpPr>
              <a:spLocks noChangeShapeType="1"/>
            </p:cNvSpPr>
            <p:nvPr/>
          </p:nvSpPr>
          <p:spPr bwMode="auto">
            <a:xfrm>
              <a:off x="585751" y="2368719"/>
              <a:ext cx="0" cy="2924175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>
                <a:latin typeface="+mn-lt"/>
              </a:endParaRPr>
            </a:p>
          </p:txBody>
        </p:sp>
        <p:sp>
          <p:nvSpPr>
            <p:cNvPr id="14353" name="Line 22"/>
            <p:cNvSpPr>
              <a:spLocks noChangeShapeType="1"/>
            </p:cNvSpPr>
            <p:nvPr/>
          </p:nvSpPr>
          <p:spPr bwMode="auto">
            <a:xfrm>
              <a:off x="519076" y="5292894"/>
              <a:ext cx="66675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>
                <a:latin typeface="+mn-lt"/>
              </a:endParaRPr>
            </a:p>
          </p:txBody>
        </p:sp>
        <p:sp>
          <p:nvSpPr>
            <p:cNvPr id="14354" name="Line 23"/>
            <p:cNvSpPr>
              <a:spLocks noChangeShapeType="1"/>
            </p:cNvSpPr>
            <p:nvPr/>
          </p:nvSpPr>
          <p:spPr bwMode="auto">
            <a:xfrm>
              <a:off x="519076" y="4710281"/>
              <a:ext cx="66675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>
                <a:latin typeface="+mn-lt"/>
              </a:endParaRPr>
            </a:p>
          </p:txBody>
        </p:sp>
        <p:sp>
          <p:nvSpPr>
            <p:cNvPr id="14355" name="Line 24"/>
            <p:cNvSpPr>
              <a:spLocks noChangeShapeType="1"/>
            </p:cNvSpPr>
            <p:nvPr/>
          </p:nvSpPr>
          <p:spPr bwMode="auto">
            <a:xfrm>
              <a:off x="519076" y="4127669"/>
              <a:ext cx="66675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>
                <a:latin typeface="+mn-lt"/>
              </a:endParaRPr>
            </a:p>
          </p:txBody>
        </p:sp>
        <p:sp>
          <p:nvSpPr>
            <p:cNvPr id="14356" name="Line 25"/>
            <p:cNvSpPr>
              <a:spLocks noChangeShapeType="1"/>
            </p:cNvSpPr>
            <p:nvPr/>
          </p:nvSpPr>
          <p:spPr bwMode="auto">
            <a:xfrm>
              <a:off x="519076" y="3533944"/>
              <a:ext cx="66675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>
                <a:latin typeface="+mn-lt"/>
              </a:endParaRPr>
            </a:p>
          </p:txBody>
        </p:sp>
        <p:sp>
          <p:nvSpPr>
            <p:cNvPr id="14357" name="Line 26"/>
            <p:cNvSpPr>
              <a:spLocks noChangeShapeType="1"/>
            </p:cNvSpPr>
            <p:nvPr/>
          </p:nvSpPr>
          <p:spPr bwMode="auto">
            <a:xfrm>
              <a:off x="519076" y="2951331"/>
              <a:ext cx="66675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>
                <a:latin typeface="+mn-lt"/>
              </a:endParaRPr>
            </a:p>
          </p:txBody>
        </p:sp>
        <p:sp>
          <p:nvSpPr>
            <p:cNvPr id="14358" name="Line 27"/>
            <p:cNvSpPr>
              <a:spLocks noChangeShapeType="1"/>
            </p:cNvSpPr>
            <p:nvPr/>
          </p:nvSpPr>
          <p:spPr bwMode="auto">
            <a:xfrm>
              <a:off x="519076" y="2368719"/>
              <a:ext cx="66675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>
                <a:latin typeface="+mn-lt"/>
              </a:endParaRPr>
            </a:p>
          </p:txBody>
        </p:sp>
        <p:sp>
          <p:nvSpPr>
            <p:cNvPr id="14360" name="Line 29"/>
            <p:cNvSpPr>
              <a:spLocks noChangeShapeType="1"/>
            </p:cNvSpPr>
            <p:nvPr/>
          </p:nvSpPr>
          <p:spPr bwMode="auto">
            <a:xfrm flipV="1">
              <a:off x="585751" y="5292894"/>
              <a:ext cx="0" cy="47625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>
                <a:latin typeface="+mn-lt"/>
              </a:endParaRPr>
            </a:p>
          </p:txBody>
        </p:sp>
        <p:sp>
          <p:nvSpPr>
            <p:cNvPr id="14361" name="Line 30"/>
            <p:cNvSpPr>
              <a:spLocks noChangeShapeType="1"/>
            </p:cNvSpPr>
            <p:nvPr/>
          </p:nvSpPr>
          <p:spPr bwMode="auto">
            <a:xfrm flipV="1">
              <a:off x="1935232" y="5292894"/>
              <a:ext cx="0" cy="47625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>
                <a:latin typeface="+mn-lt"/>
              </a:endParaRPr>
            </a:p>
          </p:txBody>
        </p:sp>
        <p:sp>
          <p:nvSpPr>
            <p:cNvPr id="14363" name="Line 32"/>
            <p:cNvSpPr>
              <a:spLocks noChangeShapeType="1"/>
            </p:cNvSpPr>
            <p:nvPr/>
          </p:nvSpPr>
          <p:spPr bwMode="auto">
            <a:xfrm flipV="1">
              <a:off x="3105320" y="5292894"/>
              <a:ext cx="0" cy="47625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>
                <a:latin typeface="+mn-lt"/>
              </a:endParaRPr>
            </a:p>
          </p:txBody>
        </p:sp>
        <p:sp>
          <p:nvSpPr>
            <p:cNvPr id="14367" name="Line 36"/>
            <p:cNvSpPr>
              <a:spLocks noChangeShapeType="1"/>
            </p:cNvSpPr>
            <p:nvPr/>
          </p:nvSpPr>
          <p:spPr bwMode="auto">
            <a:xfrm flipV="1">
              <a:off x="5566936" y="5292894"/>
              <a:ext cx="0" cy="47625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>
                <a:latin typeface="+mn-lt"/>
              </a:endParaRPr>
            </a:p>
          </p:txBody>
        </p:sp>
        <p:sp>
          <p:nvSpPr>
            <p:cNvPr id="14368" name="Line 37"/>
            <p:cNvSpPr>
              <a:spLocks noChangeShapeType="1"/>
            </p:cNvSpPr>
            <p:nvPr/>
          </p:nvSpPr>
          <p:spPr bwMode="auto">
            <a:xfrm flipV="1">
              <a:off x="6809032" y="5292894"/>
              <a:ext cx="0" cy="47625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>
                <a:latin typeface="+mn-lt"/>
              </a:endParaRPr>
            </a:p>
          </p:txBody>
        </p:sp>
        <p:sp>
          <p:nvSpPr>
            <p:cNvPr id="14373" name="Rectangle 42"/>
            <p:cNvSpPr>
              <a:spLocks noChangeArrowheads="1"/>
            </p:cNvSpPr>
            <p:nvPr/>
          </p:nvSpPr>
          <p:spPr bwMode="auto">
            <a:xfrm>
              <a:off x="3208860" y="2621741"/>
              <a:ext cx="367088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600" b="1">
                  <a:solidFill>
                    <a:srgbClr val="333399"/>
                  </a:solidFill>
                  <a:latin typeface="+mj-lt"/>
                </a:rPr>
                <a:t>81,0</a:t>
              </a:r>
              <a:endParaRPr lang="fr-FR" sz="160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14374" name="Rectangle 43"/>
            <p:cNvSpPr>
              <a:spLocks noChangeArrowheads="1"/>
            </p:cNvSpPr>
            <p:nvPr/>
          </p:nvSpPr>
          <p:spPr bwMode="auto">
            <a:xfrm>
              <a:off x="3737586" y="2756679"/>
              <a:ext cx="367088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600" b="1">
                  <a:solidFill>
                    <a:srgbClr val="333399"/>
                  </a:solidFill>
                  <a:latin typeface="+mj-lt"/>
                </a:rPr>
                <a:t>76,4</a:t>
              </a:r>
              <a:endParaRPr lang="fr-FR" sz="160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14377" name="Rectangle 46"/>
            <p:cNvSpPr>
              <a:spLocks noChangeArrowheads="1"/>
            </p:cNvSpPr>
            <p:nvPr/>
          </p:nvSpPr>
          <p:spPr bwMode="auto">
            <a:xfrm>
              <a:off x="5678780" y="2357326"/>
              <a:ext cx="367088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600" b="1">
                  <a:solidFill>
                    <a:srgbClr val="333399"/>
                  </a:solidFill>
                  <a:latin typeface="+mj-lt"/>
                </a:rPr>
                <a:t>88,9</a:t>
              </a:r>
              <a:endParaRPr lang="fr-FR" sz="160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14378" name="Rectangle 47"/>
            <p:cNvSpPr>
              <a:spLocks noChangeArrowheads="1"/>
            </p:cNvSpPr>
            <p:nvPr/>
          </p:nvSpPr>
          <p:spPr bwMode="auto">
            <a:xfrm>
              <a:off x="6250927" y="2357326"/>
              <a:ext cx="367088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600" b="1">
                  <a:solidFill>
                    <a:srgbClr val="333399"/>
                  </a:solidFill>
                  <a:latin typeface="+mj-lt"/>
                </a:rPr>
                <a:t>89,1</a:t>
              </a:r>
              <a:endParaRPr lang="fr-FR" sz="160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14379" name="Rectangle 48"/>
            <p:cNvSpPr>
              <a:spLocks noChangeArrowheads="1"/>
            </p:cNvSpPr>
            <p:nvPr/>
          </p:nvSpPr>
          <p:spPr bwMode="auto">
            <a:xfrm>
              <a:off x="378285" y="5193436"/>
              <a:ext cx="84960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fr-FR" sz="1200">
                  <a:solidFill>
                    <a:srgbClr val="000066"/>
                  </a:solidFill>
                  <a:latin typeface="+mn-lt"/>
                </a:rPr>
                <a:t>0</a:t>
              </a:r>
            </a:p>
          </p:txBody>
        </p:sp>
        <p:sp>
          <p:nvSpPr>
            <p:cNvPr id="14380" name="Rectangle 49"/>
            <p:cNvSpPr>
              <a:spLocks noChangeArrowheads="1"/>
            </p:cNvSpPr>
            <p:nvPr/>
          </p:nvSpPr>
          <p:spPr bwMode="auto">
            <a:xfrm>
              <a:off x="293327" y="4610823"/>
              <a:ext cx="16991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fr-FR" sz="1200">
                  <a:solidFill>
                    <a:srgbClr val="000066"/>
                  </a:solidFill>
                  <a:latin typeface="+mn-lt"/>
                </a:rPr>
                <a:t>20</a:t>
              </a:r>
            </a:p>
          </p:txBody>
        </p:sp>
        <p:sp>
          <p:nvSpPr>
            <p:cNvPr id="14381" name="Rectangle 50"/>
            <p:cNvSpPr>
              <a:spLocks noChangeArrowheads="1"/>
            </p:cNvSpPr>
            <p:nvPr/>
          </p:nvSpPr>
          <p:spPr bwMode="auto">
            <a:xfrm>
              <a:off x="293327" y="4026623"/>
              <a:ext cx="16991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fr-FR" sz="1200">
                  <a:solidFill>
                    <a:srgbClr val="000066"/>
                  </a:solidFill>
                  <a:latin typeface="+mn-lt"/>
                </a:rPr>
                <a:t>40</a:t>
              </a:r>
            </a:p>
          </p:txBody>
        </p:sp>
        <p:sp>
          <p:nvSpPr>
            <p:cNvPr id="14382" name="Rectangle 51"/>
            <p:cNvSpPr>
              <a:spLocks noChangeArrowheads="1"/>
            </p:cNvSpPr>
            <p:nvPr/>
          </p:nvSpPr>
          <p:spPr bwMode="auto">
            <a:xfrm>
              <a:off x="293327" y="3434486"/>
              <a:ext cx="16991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fr-FR" sz="1200">
                  <a:solidFill>
                    <a:srgbClr val="000066"/>
                  </a:solidFill>
                  <a:latin typeface="+mn-lt"/>
                </a:rPr>
                <a:t>60</a:t>
              </a:r>
            </a:p>
          </p:txBody>
        </p:sp>
        <p:sp>
          <p:nvSpPr>
            <p:cNvPr id="14383" name="Rectangle 52"/>
            <p:cNvSpPr>
              <a:spLocks noChangeArrowheads="1"/>
            </p:cNvSpPr>
            <p:nvPr/>
          </p:nvSpPr>
          <p:spPr bwMode="auto">
            <a:xfrm>
              <a:off x="293327" y="2851873"/>
              <a:ext cx="16991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fr-FR" sz="1200">
                  <a:solidFill>
                    <a:srgbClr val="000066"/>
                  </a:solidFill>
                  <a:latin typeface="+mn-lt"/>
                </a:rPr>
                <a:t>80</a:t>
              </a:r>
            </a:p>
          </p:txBody>
        </p:sp>
        <p:sp>
          <p:nvSpPr>
            <p:cNvPr id="14384" name="Rectangle 53"/>
            <p:cNvSpPr>
              <a:spLocks noChangeArrowheads="1"/>
            </p:cNvSpPr>
            <p:nvPr/>
          </p:nvSpPr>
          <p:spPr bwMode="auto">
            <a:xfrm>
              <a:off x="208367" y="2267673"/>
              <a:ext cx="25487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fr-FR" sz="1200">
                  <a:solidFill>
                    <a:srgbClr val="000066"/>
                  </a:solidFill>
                  <a:latin typeface="+mn-lt"/>
                </a:rPr>
                <a:t>100</a:t>
              </a:r>
            </a:p>
          </p:txBody>
        </p:sp>
        <p:sp>
          <p:nvSpPr>
            <p:cNvPr id="14389" name="Rectangle 58"/>
            <p:cNvSpPr>
              <a:spLocks noChangeArrowheads="1"/>
            </p:cNvSpPr>
            <p:nvPr/>
          </p:nvSpPr>
          <p:spPr bwMode="auto">
            <a:xfrm>
              <a:off x="3176620" y="5434231"/>
              <a:ext cx="105614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400">
                  <a:solidFill>
                    <a:srgbClr val="000066"/>
                  </a:solidFill>
                  <a:latin typeface="+mn-lt"/>
                </a:rPr>
                <a:t>&gt; 5 log</a:t>
              </a:r>
              <a:r>
                <a:rPr lang="fr-FR" sz="1400" baseline="-25000">
                  <a:solidFill>
                    <a:srgbClr val="000066"/>
                  </a:solidFill>
                  <a:latin typeface="+mn-lt"/>
                </a:rPr>
                <a:t>10</a:t>
              </a:r>
              <a:r>
                <a:rPr lang="fr-FR" sz="1400">
                  <a:solidFill>
                    <a:srgbClr val="000066"/>
                  </a:solidFill>
                  <a:latin typeface="+mn-lt"/>
                </a:rPr>
                <a:t> c/ml</a:t>
              </a:r>
              <a:endParaRPr lang="fr-FR" sz="20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65" name="Rectangle 40"/>
            <p:cNvSpPr>
              <a:spLocks noChangeArrowheads="1"/>
            </p:cNvSpPr>
            <p:nvPr/>
          </p:nvSpPr>
          <p:spPr bwMode="auto">
            <a:xfrm>
              <a:off x="903636" y="5049420"/>
              <a:ext cx="19969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fr-FR" sz="1400">
                  <a:latin typeface="+mn-lt"/>
                </a:rPr>
                <a:t>71</a:t>
              </a:r>
            </a:p>
          </p:txBody>
        </p:sp>
        <p:sp>
          <p:nvSpPr>
            <p:cNvPr id="74" name="Rectangle 40"/>
            <p:cNvSpPr>
              <a:spLocks noChangeArrowheads="1"/>
            </p:cNvSpPr>
            <p:nvPr/>
          </p:nvSpPr>
          <p:spPr bwMode="auto">
            <a:xfrm>
              <a:off x="3275230" y="5053210"/>
              <a:ext cx="461665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fr-FR" sz="1200">
                  <a:solidFill>
                    <a:schemeClr val="bg1"/>
                  </a:solidFill>
                  <a:latin typeface="+mn-lt"/>
                </a:rPr>
                <a:t>79	</a:t>
              </a:r>
            </a:p>
          </p:txBody>
        </p:sp>
        <p:sp>
          <p:nvSpPr>
            <p:cNvPr id="77" name="Rectangle 40"/>
            <p:cNvSpPr>
              <a:spLocks noChangeArrowheads="1"/>
            </p:cNvSpPr>
            <p:nvPr/>
          </p:nvSpPr>
          <p:spPr bwMode="auto">
            <a:xfrm>
              <a:off x="3831668" y="5053210"/>
              <a:ext cx="16991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fr-FR" sz="1200">
                  <a:solidFill>
                    <a:schemeClr val="bg1"/>
                  </a:solidFill>
                  <a:latin typeface="+mn-lt"/>
                </a:rPr>
                <a:t>72</a:t>
              </a:r>
            </a:p>
          </p:txBody>
        </p:sp>
        <p:sp>
          <p:nvSpPr>
            <p:cNvPr id="86" name="Rectangle 40"/>
            <p:cNvSpPr>
              <a:spLocks noChangeArrowheads="1"/>
            </p:cNvSpPr>
            <p:nvPr/>
          </p:nvSpPr>
          <p:spPr bwMode="auto">
            <a:xfrm>
              <a:off x="5693228" y="5053210"/>
              <a:ext cx="25487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fr-FR" sz="1200">
                  <a:solidFill>
                    <a:schemeClr val="bg1"/>
                  </a:solidFill>
                  <a:latin typeface="+mn-lt"/>
                </a:rPr>
                <a:t>323</a:t>
              </a:r>
            </a:p>
          </p:txBody>
        </p:sp>
        <p:sp>
          <p:nvSpPr>
            <p:cNvPr id="94" name="Rectangle 58"/>
            <p:cNvSpPr>
              <a:spLocks noChangeArrowheads="1"/>
            </p:cNvSpPr>
            <p:nvPr/>
          </p:nvSpPr>
          <p:spPr bwMode="auto">
            <a:xfrm>
              <a:off x="7840392" y="5737990"/>
              <a:ext cx="339085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400" b="1">
                  <a:solidFill>
                    <a:srgbClr val="000066"/>
                  </a:solidFill>
                  <a:latin typeface="+mn-lt"/>
                </a:rPr>
                <a:t>INTI</a:t>
              </a:r>
              <a:endParaRPr lang="fr-FR" sz="2000" b="1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4344" name="Rectangle 13"/>
            <p:cNvSpPr>
              <a:spLocks noChangeArrowheads="1"/>
            </p:cNvSpPr>
            <p:nvPr/>
          </p:nvSpPr>
          <p:spPr bwMode="auto">
            <a:xfrm>
              <a:off x="4515211" y="2872435"/>
              <a:ext cx="467999" cy="2416698"/>
            </a:xfrm>
            <a:prstGeom prst="rect">
              <a:avLst/>
            </a:prstGeom>
            <a:solidFill>
              <a:srgbClr val="2D985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>
                <a:latin typeface="+mn-lt"/>
              </a:endParaRPr>
            </a:p>
          </p:txBody>
        </p:sp>
        <p:sp>
          <p:nvSpPr>
            <p:cNvPr id="14345" name="Rectangle 14"/>
            <p:cNvSpPr>
              <a:spLocks noChangeArrowheads="1"/>
            </p:cNvSpPr>
            <p:nvPr/>
          </p:nvSpPr>
          <p:spPr bwMode="auto">
            <a:xfrm>
              <a:off x="5039295" y="3189935"/>
              <a:ext cx="467999" cy="2099198"/>
            </a:xfrm>
            <a:prstGeom prst="rect">
              <a:avLst/>
            </a:prstGeom>
            <a:solidFill>
              <a:srgbClr val="FF66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>
                <a:latin typeface="+mn-lt"/>
              </a:endParaRPr>
            </a:p>
          </p:txBody>
        </p:sp>
        <p:sp>
          <p:nvSpPr>
            <p:cNvPr id="14371" name="Rectangle 40"/>
            <p:cNvSpPr>
              <a:spLocks noChangeArrowheads="1"/>
            </p:cNvSpPr>
            <p:nvPr/>
          </p:nvSpPr>
          <p:spPr bwMode="auto">
            <a:xfrm>
              <a:off x="4573746" y="2588037"/>
              <a:ext cx="367088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600" b="1">
                  <a:solidFill>
                    <a:srgbClr val="333399"/>
                  </a:solidFill>
                  <a:latin typeface="+mj-lt"/>
                </a:rPr>
                <a:t>82,9</a:t>
              </a:r>
              <a:endParaRPr lang="fr-FR" sz="160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14372" name="Rectangle 41"/>
            <p:cNvSpPr>
              <a:spLocks noChangeArrowheads="1"/>
            </p:cNvSpPr>
            <p:nvPr/>
          </p:nvSpPr>
          <p:spPr bwMode="auto">
            <a:xfrm>
              <a:off x="5118811" y="2880619"/>
              <a:ext cx="367088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600" b="1">
                  <a:solidFill>
                    <a:srgbClr val="333399"/>
                  </a:solidFill>
                  <a:latin typeface="+mj-lt"/>
                </a:rPr>
                <a:t>72,1</a:t>
              </a:r>
              <a:endParaRPr lang="fr-FR" sz="160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14388" name="Rectangle 57"/>
            <p:cNvSpPr>
              <a:spLocks noChangeArrowheads="1"/>
            </p:cNvSpPr>
            <p:nvPr/>
          </p:nvSpPr>
          <p:spPr bwMode="auto">
            <a:xfrm>
              <a:off x="4383439" y="5434231"/>
              <a:ext cx="119954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fr-FR" sz="1400">
                  <a:solidFill>
                    <a:srgbClr val="000066"/>
                  </a:solidFill>
                  <a:latin typeface="+mn-lt"/>
                </a:rPr>
                <a:t>≤ 200/mm</a:t>
              </a:r>
              <a:r>
                <a:rPr lang="fr-FR" sz="1400" baseline="30000">
                  <a:solidFill>
                    <a:srgbClr val="000066"/>
                  </a:solidFill>
                  <a:latin typeface="+mn-lt"/>
                </a:rPr>
                <a:t>3</a:t>
              </a:r>
              <a:endParaRPr lang="fr-FR" sz="2000" baseline="300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68" name="Rectangle 40"/>
            <p:cNvSpPr>
              <a:spLocks noChangeArrowheads="1"/>
            </p:cNvSpPr>
            <p:nvPr/>
          </p:nvSpPr>
          <p:spPr bwMode="auto">
            <a:xfrm>
              <a:off x="4611794" y="5053210"/>
              <a:ext cx="16991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fr-FR" sz="1200">
                  <a:solidFill>
                    <a:schemeClr val="bg1"/>
                  </a:solidFill>
                  <a:latin typeface="+mn-lt"/>
                </a:rPr>
                <a:t>41</a:t>
              </a:r>
            </a:p>
          </p:txBody>
        </p:sp>
        <p:sp>
          <p:nvSpPr>
            <p:cNvPr id="71" name="Rectangle 40"/>
            <p:cNvSpPr>
              <a:spLocks noChangeArrowheads="1"/>
            </p:cNvSpPr>
            <p:nvPr/>
          </p:nvSpPr>
          <p:spPr bwMode="auto">
            <a:xfrm>
              <a:off x="5160558" y="5053210"/>
              <a:ext cx="16991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fr-FR" sz="1200">
                  <a:solidFill>
                    <a:schemeClr val="bg1"/>
                  </a:solidFill>
                  <a:latin typeface="+mn-lt"/>
                </a:rPr>
                <a:t>61</a:t>
              </a:r>
            </a:p>
          </p:txBody>
        </p:sp>
        <p:sp>
          <p:nvSpPr>
            <p:cNvPr id="91" name="Rectangle 58"/>
            <p:cNvSpPr>
              <a:spLocks noChangeArrowheads="1"/>
            </p:cNvSpPr>
            <p:nvPr/>
          </p:nvSpPr>
          <p:spPr bwMode="auto">
            <a:xfrm>
              <a:off x="4843754" y="5737990"/>
              <a:ext cx="1446547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400" b="1">
                  <a:solidFill>
                    <a:srgbClr val="000066"/>
                  </a:solidFill>
                  <a:latin typeface="+mn-lt"/>
                </a:rPr>
                <a:t>CD4 à l’inclusion</a:t>
              </a:r>
              <a:endParaRPr lang="fr-FR" sz="2000" b="1">
                <a:solidFill>
                  <a:srgbClr val="000066"/>
                </a:solidFill>
                <a:latin typeface="+mn-lt"/>
              </a:endParaRPr>
            </a:p>
          </p:txBody>
        </p:sp>
        <p:cxnSp>
          <p:nvCxnSpPr>
            <p:cNvPr id="96" name="Connecteur droit 95"/>
            <p:cNvCxnSpPr/>
            <p:nvPr/>
          </p:nvCxnSpPr>
          <p:spPr>
            <a:xfrm>
              <a:off x="4661584" y="5690934"/>
              <a:ext cx="1944000" cy="0"/>
            </a:xfrm>
            <a:prstGeom prst="line">
              <a:avLst/>
            </a:prstGeom>
            <a:ln w="19050">
              <a:solidFill>
                <a:srgbClr val="00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348" name="Rectangle 17"/>
            <p:cNvSpPr>
              <a:spLocks noChangeArrowheads="1"/>
            </p:cNvSpPr>
            <p:nvPr/>
          </p:nvSpPr>
          <p:spPr bwMode="auto">
            <a:xfrm>
              <a:off x="740941" y="2712931"/>
              <a:ext cx="467999" cy="2576202"/>
            </a:xfrm>
            <a:prstGeom prst="rect">
              <a:avLst/>
            </a:prstGeom>
            <a:solidFill>
              <a:srgbClr val="2D985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>
                <a:latin typeface="+mn-lt"/>
              </a:endParaRPr>
            </a:p>
          </p:txBody>
        </p:sp>
        <p:sp>
          <p:nvSpPr>
            <p:cNvPr id="14349" name="Rectangle 18"/>
            <p:cNvSpPr>
              <a:spLocks noChangeArrowheads="1"/>
            </p:cNvSpPr>
            <p:nvPr/>
          </p:nvSpPr>
          <p:spPr bwMode="auto">
            <a:xfrm>
              <a:off x="1254373" y="2781961"/>
              <a:ext cx="467999" cy="2507172"/>
            </a:xfrm>
            <a:prstGeom prst="rect">
              <a:avLst/>
            </a:prstGeom>
            <a:solidFill>
              <a:srgbClr val="FF66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>
                <a:latin typeface="+mn-lt"/>
              </a:endParaRPr>
            </a:p>
          </p:txBody>
        </p:sp>
        <p:sp>
          <p:nvSpPr>
            <p:cNvPr id="14375" name="Rectangle 44"/>
            <p:cNvSpPr>
              <a:spLocks noChangeArrowheads="1"/>
            </p:cNvSpPr>
            <p:nvPr/>
          </p:nvSpPr>
          <p:spPr bwMode="auto">
            <a:xfrm>
              <a:off x="838542" y="2416261"/>
              <a:ext cx="367088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600" b="1">
                  <a:solidFill>
                    <a:srgbClr val="333399"/>
                  </a:solidFill>
                  <a:latin typeface="+mj-lt"/>
                </a:rPr>
                <a:t>88,2</a:t>
              </a:r>
              <a:endParaRPr lang="fr-FR" sz="160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14376" name="Rectangle 45"/>
            <p:cNvSpPr>
              <a:spLocks noChangeArrowheads="1"/>
            </p:cNvSpPr>
            <p:nvPr/>
          </p:nvSpPr>
          <p:spPr bwMode="auto">
            <a:xfrm>
              <a:off x="1334650" y="2497487"/>
              <a:ext cx="367088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600" b="1">
                  <a:solidFill>
                    <a:srgbClr val="333399"/>
                  </a:solidFill>
                  <a:latin typeface="+mj-lt"/>
                </a:rPr>
                <a:t>86,2</a:t>
              </a:r>
              <a:endParaRPr lang="fr-FR" sz="160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80" name="Rectangle 40"/>
            <p:cNvSpPr>
              <a:spLocks noChangeArrowheads="1"/>
            </p:cNvSpPr>
            <p:nvPr/>
          </p:nvSpPr>
          <p:spPr bwMode="auto">
            <a:xfrm>
              <a:off x="834809" y="5053210"/>
              <a:ext cx="25487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fr-FR" sz="1200">
                  <a:solidFill>
                    <a:schemeClr val="bg1"/>
                  </a:solidFill>
                  <a:latin typeface="+mn-lt"/>
                </a:rPr>
                <a:t>364</a:t>
              </a:r>
            </a:p>
          </p:txBody>
        </p:sp>
        <p:sp>
          <p:nvSpPr>
            <p:cNvPr id="83" name="Rectangle 40"/>
            <p:cNvSpPr>
              <a:spLocks noChangeArrowheads="1"/>
            </p:cNvSpPr>
            <p:nvPr/>
          </p:nvSpPr>
          <p:spPr bwMode="auto">
            <a:xfrm>
              <a:off x="1312180" y="5053210"/>
              <a:ext cx="25487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fr-FR" sz="1200">
                  <a:solidFill>
                    <a:schemeClr val="bg1"/>
                  </a:solidFill>
                  <a:latin typeface="+mn-lt"/>
                </a:rPr>
                <a:t>355</a:t>
              </a:r>
            </a:p>
          </p:txBody>
        </p:sp>
        <p:sp>
          <p:nvSpPr>
            <p:cNvPr id="93" name="Rectangle 58"/>
            <p:cNvSpPr>
              <a:spLocks noChangeArrowheads="1"/>
            </p:cNvSpPr>
            <p:nvPr/>
          </p:nvSpPr>
          <p:spPr bwMode="auto">
            <a:xfrm>
              <a:off x="692888" y="5440520"/>
              <a:ext cx="1017606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400" b="1">
                  <a:solidFill>
                    <a:srgbClr val="000066"/>
                  </a:solidFill>
                  <a:latin typeface="+mn-lt"/>
                </a:rPr>
                <a:t>Tous les</a:t>
              </a:r>
            </a:p>
            <a:p>
              <a:pPr algn="ctr"/>
              <a:r>
                <a:rPr lang="fr-FR" sz="1400" b="1">
                  <a:solidFill>
                    <a:srgbClr val="000066"/>
                  </a:solidFill>
                  <a:latin typeface="+mn-lt"/>
                </a:rPr>
                <a:t>participants</a:t>
              </a:r>
              <a:endParaRPr lang="fr-FR" sz="2000" b="1">
                <a:solidFill>
                  <a:srgbClr val="000066"/>
                </a:solidFill>
                <a:latin typeface="+mn-lt"/>
              </a:endParaRPr>
            </a:p>
          </p:txBody>
        </p:sp>
        <p:cxnSp>
          <p:nvCxnSpPr>
            <p:cNvPr id="98" name="Connecteur droit 97"/>
            <p:cNvCxnSpPr/>
            <p:nvPr/>
          </p:nvCxnSpPr>
          <p:spPr>
            <a:xfrm>
              <a:off x="758782" y="5393464"/>
              <a:ext cx="972000" cy="0"/>
            </a:xfrm>
            <a:prstGeom prst="line">
              <a:avLst/>
            </a:prstGeom>
            <a:ln w="19050">
              <a:solidFill>
                <a:srgbClr val="00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Connecteur droit 98"/>
            <p:cNvCxnSpPr/>
            <p:nvPr/>
          </p:nvCxnSpPr>
          <p:spPr>
            <a:xfrm>
              <a:off x="6984592" y="5690934"/>
              <a:ext cx="1980000" cy="0"/>
            </a:xfrm>
            <a:prstGeom prst="line">
              <a:avLst/>
            </a:prstGeom>
            <a:ln w="19050">
              <a:solidFill>
                <a:srgbClr val="00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Text Box 148"/>
            <p:cNvSpPr txBox="1">
              <a:spLocks noChangeArrowheads="1"/>
            </p:cNvSpPr>
            <p:nvPr/>
          </p:nvSpPr>
          <p:spPr bwMode="auto">
            <a:xfrm>
              <a:off x="407630" y="1934978"/>
              <a:ext cx="367108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600" dirty="0">
                  <a:solidFill>
                    <a:srgbClr val="000066"/>
                  </a:solidFill>
                  <a:latin typeface="+mn-lt"/>
                  <a:ea typeface="ＭＳ Ｐゴシック" pitchFamily="-1" charset="-128"/>
                  <a:cs typeface="ＭＳ Ｐゴシック" pitchFamily="-1" charset="-128"/>
                </a:rPr>
                <a:t>%</a:t>
              </a:r>
            </a:p>
          </p:txBody>
        </p:sp>
        <p:sp>
          <p:nvSpPr>
            <p:cNvPr id="72" name="Rectangle 58"/>
            <p:cNvSpPr>
              <a:spLocks noChangeArrowheads="1"/>
            </p:cNvSpPr>
            <p:nvPr/>
          </p:nvSpPr>
          <p:spPr bwMode="auto">
            <a:xfrm>
              <a:off x="2190783" y="5737990"/>
              <a:ext cx="1825520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400" b="1">
                  <a:solidFill>
                    <a:srgbClr val="000066"/>
                  </a:solidFill>
                  <a:latin typeface="+mn-lt"/>
                </a:rPr>
                <a:t>ARN VIH à l’inclusion</a:t>
              </a:r>
              <a:endParaRPr lang="fr-FR" sz="2000" b="1">
                <a:solidFill>
                  <a:srgbClr val="000066"/>
                </a:solidFill>
                <a:latin typeface="+mn-lt"/>
              </a:endParaRPr>
            </a:p>
          </p:txBody>
        </p:sp>
        <p:cxnSp>
          <p:nvCxnSpPr>
            <p:cNvPr id="75" name="Connecteur droit 74"/>
            <p:cNvCxnSpPr/>
            <p:nvPr/>
          </p:nvCxnSpPr>
          <p:spPr>
            <a:xfrm>
              <a:off x="2199848" y="5690934"/>
              <a:ext cx="1944000" cy="0"/>
            </a:xfrm>
            <a:prstGeom prst="line">
              <a:avLst/>
            </a:prstGeom>
            <a:ln w="19050">
              <a:solidFill>
                <a:srgbClr val="00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4" name="Line 33"/>
            <p:cNvSpPr>
              <a:spLocks noChangeShapeType="1"/>
            </p:cNvSpPr>
            <p:nvPr/>
          </p:nvSpPr>
          <p:spPr bwMode="auto">
            <a:xfrm flipV="1">
              <a:off x="4335074" y="5288667"/>
              <a:ext cx="0" cy="47625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>
                <a:latin typeface="+mn-lt"/>
              </a:endParaRPr>
            </a:p>
          </p:txBody>
        </p:sp>
        <p:sp>
          <p:nvSpPr>
            <p:cNvPr id="87" name="Rectangle 17"/>
            <p:cNvSpPr>
              <a:spLocks noChangeArrowheads="1"/>
            </p:cNvSpPr>
            <p:nvPr/>
          </p:nvSpPr>
          <p:spPr bwMode="auto">
            <a:xfrm>
              <a:off x="2076500" y="2661497"/>
              <a:ext cx="467999" cy="2627636"/>
            </a:xfrm>
            <a:prstGeom prst="rect">
              <a:avLst/>
            </a:prstGeom>
            <a:solidFill>
              <a:srgbClr val="2D985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>
                <a:latin typeface="+mn-lt"/>
              </a:endParaRPr>
            </a:p>
          </p:txBody>
        </p:sp>
        <p:sp>
          <p:nvSpPr>
            <p:cNvPr id="88" name="Rectangle 18"/>
            <p:cNvSpPr>
              <a:spLocks noChangeArrowheads="1"/>
            </p:cNvSpPr>
            <p:nvPr/>
          </p:nvSpPr>
          <p:spPr bwMode="auto">
            <a:xfrm>
              <a:off x="2591222" y="2697133"/>
              <a:ext cx="467999" cy="2593926"/>
            </a:xfrm>
            <a:prstGeom prst="rect">
              <a:avLst/>
            </a:prstGeom>
            <a:solidFill>
              <a:srgbClr val="FF66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>
                <a:latin typeface="+mn-lt"/>
              </a:endParaRPr>
            </a:p>
          </p:txBody>
        </p:sp>
        <p:sp>
          <p:nvSpPr>
            <p:cNvPr id="90" name="Rectangle 44"/>
            <p:cNvSpPr>
              <a:spLocks noChangeArrowheads="1"/>
            </p:cNvSpPr>
            <p:nvPr/>
          </p:nvSpPr>
          <p:spPr bwMode="auto">
            <a:xfrm>
              <a:off x="2118881" y="2322237"/>
              <a:ext cx="367088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600" b="1">
                  <a:solidFill>
                    <a:srgbClr val="333399"/>
                  </a:solidFill>
                  <a:latin typeface="+mj-lt"/>
                </a:rPr>
                <a:t>90,2</a:t>
              </a:r>
              <a:endParaRPr lang="fr-FR" sz="160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92" name="Rectangle 45"/>
            <p:cNvSpPr>
              <a:spLocks noChangeArrowheads="1"/>
            </p:cNvSpPr>
            <p:nvPr/>
          </p:nvSpPr>
          <p:spPr bwMode="auto">
            <a:xfrm>
              <a:off x="2643889" y="2366010"/>
              <a:ext cx="367088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600" b="1">
                  <a:solidFill>
                    <a:srgbClr val="333399"/>
                  </a:solidFill>
                  <a:latin typeface="+mj-lt"/>
                </a:rPr>
                <a:t>88,7</a:t>
              </a:r>
              <a:endParaRPr lang="fr-FR" sz="160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95" name="Rectangle 61"/>
            <p:cNvSpPr>
              <a:spLocks noChangeArrowheads="1"/>
            </p:cNvSpPr>
            <p:nvPr/>
          </p:nvSpPr>
          <p:spPr bwMode="auto">
            <a:xfrm>
              <a:off x="2021974" y="5434231"/>
              <a:ext cx="1049837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400">
                  <a:solidFill>
                    <a:srgbClr val="000066"/>
                  </a:solidFill>
                  <a:latin typeface="+mn-lt"/>
                </a:rPr>
                <a:t>≤ 5 log</a:t>
              </a:r>
              <a:r>
                <a:rPr lang="fr-FR" sz="1400" baseline="-25000">
                  <a:solidFill>
                    <a:srgbClr val="000066"/>
                  </a:solidFill>
                  <a:latin typeface="+mn-lt"/>
                </a:rPr>
                <a:t>10</a:t>
              </a:r>
              <a:r>
                <a:rPr lang="fr-FR" sz="1400">
                  <a:solidFill>
                    <a:srgbClr val="000066"/>
                  </a:solidFill>
                  <a:latin typeface="+mn-lt"/>
                </a:rPr>
                <a:t> c/ml</a:t>
              </a:r>
              <a:endParaRPr lang="fr-FR" sz="20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97" name="Rectangle 40"/>
            <p:cNvSpPr>
              <a:spLocks noChangeArrowheads="1"/>
            </p:cNvSpPr>
            <p:nvPr/>
          </p:nvSpPr>
          <p:spPr bwMode="auto">
            <a:xfrm>
              <a:off x="2170368" y="5053210"/>
              <a:ext cx="25487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fr-FR" sz="1200">
                  <a:solidFill>
                    <a:schemeClr val="bg1"/>
                  </a:solidFill>
                  <a:latin typeface="+mn-lt"/>
                </a:rPr>
                <a:t>285</a:t>
              </a:r>
            </a:p>
          </p:txBody>
        </p:sp>
        <p:sp>
          <p:nvSpPr>
            <p:cNvPr id="100" name="Rectangle 40"/>
            <p:cNvSpPr>
              <a:spLocks noChangeArrowheads="1"/>
            </p:cNvSpPr>
            <p:nvPr/>
          </p:nvSpPr>
          <p:spPr bwMode="auto">
            <a:xfrm>
              <a:off x="2692573" y="5053210"/>
              <a:ext cx="25487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fr-FR" sz="1200">
                  <a:solidFill>
                    <a:schemeClr val="bg1"/>
                  </a:solidFill>
                  <a:latin typeface="+mn-lt"/>
                </a:rPr>
                <a:t>282</a:t>
              </a:r>
            </a:p>
          </p:txBody>
        </p:sp>
        <p:sp>
          <p:nvSpPr>
            <p:cNvPr id="103" name="Rectangle 58"/>
            <p:cNvSpPr>
              <a:spLocks noChangeArrowheads="1"/>
            </p:cNvSpPr>
            <p:nvPr/>
          </p:nvSpPr>
          <p:spPr bwMode="auto">
            <a:xfrm>
              <a:off x="7042324" y="5434231"/>
              <a:ext cx="747863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400">
                  <a:solidFill>
                    <a:srgbClr val="000066"/>
                  </a:solidFill>
                  <a:latin typeface="+mn-lt"/>
                </a:rPr>
                <a:t>TDF/FTC</a:t>
              </a:r>
              <a:endParaRPr lang="fr-FR" sz="20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04" name="Rectangle 60"/>
            <p:cNvSpPr>
              <a:spLocks noChangeArrowheads="1"/>
            </p:cNvSpPr>
            <p:nvPr/>
          </p:nvSpPr>
          <p:spPr bwMode="auto">
            <a:xfrm>
              <a:off x="8140924" y="5434231"/>
              <a:ext cx="758208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400">
                  <a:solidFill>
                    <a:srgbClr val="000066"/>
                  </a:solidFill>
                  <a:latin typeface="+mn-lt"/>
                </a:rPr>
                <a:t>ABC/3TC</a:t>
              </a:r>
              <a:endParaRPr lang="fr-FR" sz="20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05" name="Rectangle 19"/>
            <p:cNvSpPr>
              <a:spLocks noChangeArrowheads="1"/>
            </p:cNvSpPr>
            <p:nvPr/>
          </p:nvSpPr>
          <p:spPr bwMode="auto">
            <a:xfrm>
              <a:off x="8029199" y="2674239"/>
              <a:ext cx="467999" cy="2614894"/>
            </a:xfrm>
            <a:prstGeom prst="rect">
              <a:avLst/>
            </a:prstGeom>
            <a:solidFill>
              <a:srgbClr val="2D985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>
                <a:latin typeface="+mn-lt"/>
              </a:endParaRPr>
            </a:p>
          </p:txBody>
        </p:sp>
        <p:sp>
          <p:nvSpPr>
            <p:cNvPr id="106" name="Rectangle 20"/>
            <p:cNvSpPr>
              <a:spLocks noChangeArrowheads="1"/>
            </p:cNvSpPr>
            <p:nvPr/>
          </p:nvSpPr>
          <p:spPr bwMode="auto">
            <a:xfrm>
              <a:off x="8532440" y="2851873"/>
              <a:ext cx="467999" cy="2437260"/>
            </a:xfrm>
            <a:prstGeom prst="rect">
              <a:avLst/>
            </a:prstGeom>
            <a:solidFill>
              <a:srgbClr val="FF66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>
                <a:latin typeface="+mn-lt"/>
              </a:endParaRPr>
            </a:p>
          </p:txBody>
        </p:sp>
        <p:sp>
          <p:nvSpPr>
            <p:cNvPr id="108" name="Line 37"/>
            <p:cNvSpPr>
              <a:spLocks noChangeShapeType="1"/>
            </p:cNvSpPr>
            <p:nvPr/>
          </p:nvSpPr>
          <p:spPr bwMode="auto">
            <a:xfrm flipV="1">
              <a:off x="7979768" y="5292894"/>
              <a:ext cx="0" cy="47625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>
                <a:latin typeface="+mn-lt"/>
              </a:endParaRPr>
            </a:p>
          </p:txBody>
        </p:sp>
        <p:sp>
          <p:nvSpPr>
            <p:cNvPr id="109" name="Rectangle 46"/>
            <p:cNvSpPr>
              <a:spLocks noChangeArrowheads="1"/>
            </p:cNvSpPr>
            <p:nvPr/>
          </p:nvSpPr>
          <p:spPr bwMode="auto">
            <a:xfrm>
              <a:off x="8060844" y="2399664"/>
              <a:ext cx="367088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600" b="1">
                  <a:solidFill>
                    <a:srgbClr val="333399"/>
                  </a:solidFill>
                  <a:latin typeface="+mj-lt"/>
                </a:rPr>
                <a:t>89,6</a:t>
              </a:r>
              <a:endParaRPr lang="fr-FR" sz="160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110" name="Rectangle 47"/>
            <p:cNvSpPr>
              <a:spLocks noChangeArrowheads="1"/>
            </p:cNvSpPr>
            <p:nvPr/>
          </p:nvSpPr>
          <p:spPr bwMode="auto">
            <a:xfrm>
              <a:off x="8598150" y="2566517"/>
              <a:ext cx="367088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600" b="1">
                  <a:solidFill>
                    <a:srgbClr val="333399"/>
                  </a:solidFill>
                  <a:latin typeface="+mj-lt"/>
                </a:rPr>
                <a:t>83,7</a:t>
              </a:r>
              <a:endParaRPr lang="fr-FR" sz="160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111" name="Rectangle 40"/>
            <p:cNvSpPr>
              <a:spLocks noChangeArrowheads="1"/>
            </p:cNvSpPr>
            <p:nvPr/>
          </p:nvSpPr>
          <p:spPr bwMode="auto">
            <a:xfrm>
              <a:off x="8157056" y="5053210"/>
              <a:ext cx="16991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fr-FR" sz="1200">
                  <a:solidFill>
                    <a:schemeClr val="bg1"/>
                  </a:solidFill>
                  <a:latin typeface="+mn-lt"/>
                </a:rPr>
                <a:t>48</a:t>
              </a:r>
            </a:p>
          </p:txBody>
        </p:sp>
        <p:sp>
          <p:nvSpPr>
            <p:cNvPr id="112" name="Rectangle 40"/>
            <p:cNvSpPr>
              <a:spLocks noChangeArrowheads="1"/>
            </p:cNvSpPr>
            <p:nvPr/>
          </p:nvSpPr>
          <p:spPr bwMode="auto">
            <a:xfrm>
              <a:off x="8669822" y="5053210"/>
              <a:ext cx="16991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fr-FR" sz="1200">
                  <a:solidFill>
                    <a:schemeClr val="bg1"/>
                  </a:solidFill>
                  <a:latin typeface="+mn-lt"/>
                </a:rPr>
                <a:t>43</a:t>
              </a:r>
            </a:p>
          </p:txBody>
        </p:sp>
        <p:sp>
          <p:nvSpPr>
            <p:cNvPr id="117" name="Rectangle 57"/>
            <p:cNvSpPr>
              <a:spLocks noChangeArrowheads="1"/>
            </p:cNvSpPr>
            <p:nvPr/>
          </p:nvSpPr>
          <p:spPr bwMode="auto">
            <a:xfrm>
              <a:off x="5597335" y="5434231"/>
              <a:ext cx="1069648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fr-FR" sz="1400">
                  <a:solidFill>
                    <a:srgbClr val="000066"/>
                  </a:solidFill>
                  <a:latin typeface="+mn-lt"/>
                </a:rPr>
                <a:t>&gt; 200/mm</a:t>
              </a:r>
              <a:r>
                <a:rPr lang="fr-FR" sz="1400" baseline="30000">
                  <a:solidFill>
                    <a:srgbClr val="000066"/>
                  </a:solidFill>
                  <a:latin typeface="+mn-lt"/>
                </a:rPr>
                <a:t>3</a:t>
              </a:r>
              <a:endParaRPr lang="fr-FR" sz="2000" baseline="300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18" name="Rectangle 19"/>
            <p:cNvSpPr>
              <a:spLocks noChangeArrowheads="1"/>
            </p:cNvSpPr>
            <p:nvPr/>
          </p:nvSpPr>
          <p:spPr bwMode="auto">
            <a:xfrm>
              <a:off x="6952007" y="2707335"/>
              <a:ext cx="467999" cy="2581798"/>
            </a:xfrm>
            <a:prstGeom prst="rect">
              <a:avLst/>
            </a:prstGeom>
            <a:solidFill>
              <a:srgbClr val="2D985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>
                <a:latin typeface="+mn-lt"/>
              </a:endParaRPr>
            </a:p>
          </p:txBody>
        </p:sp>
        <p:sp>
          <p:nvSpPr>
            <p:cNvPr id="119" name="Rectangle 20"/>
            <p:cNvSpPr>
              <a:spLocks noChangeArrowheads="1"/>
            </p:cNvSpPr>
            <p:nvPr/>
          </p:nvSpPr>
          <p:spPr bwMode="auto">
            <a:xfrm>
              <a:off x="7455248" y="2756679"/>
              <a:ext cx="467999" cy="2532454"/>
            </a:xfrm>
            <a:prstGeom prst="rect">
              <a:avLst/>
            </a:prstGeom>
            <a:solidFill>
              <a:srgbClr val="FF66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>
                <a:latin typeface="+mn-lt"/>
              </a:endParaRPr>
            </a:p>
          </p:txBody>
        </p:sp>
        <p:sp>
          <p:nvSpPr>
            <p:cNvPr id="120" name="Rectangle 46"/>
            <p:cNvSpPr>
              <a:spLocks noChangeArrowheads="1"/>
            </p:cNvSpPr>
            <p:nvPr/>
          </p:nvSpPr>
          <p:spPr bwMode="auto">
            <a:xfrm>
              <a:off x="6997457" y="2417260"/>
              <a:ext cx="367088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600" b="1">
                  <a:solidFill>
                    <a:srgbClr val="333399"/>
                  </a:solidFill>
                  <a:latin typeface="+mj-lt"/>
                </a:rPr>
                <a:t>88,0</a:t>
              </a:r>
              <a:endParaRPr lang="fr-FR" sz="160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121" name="Rectangle 47"/>
            <p:cNvSpPr>
              <a:spLocks noChangeArrowheads="1"/>
            </p:cNvSpPr>
            <p:nvPr/>
          </p:nvSpPr>
          <p:spPr bwMode="auto">
            <a:xfrm>
              <a:off x="7534763" y="2446053"/>
              <a:ext cx="367088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600" b="1">
                  <a:solidFill>
                    <a:srgbClr val="333399"/>
                  </a:solidFill>
                  <a:latin typeface="+mj-lt"/>
                </a:rPr>
                <a:t>86,5</a:t>
              </a:r>
              <a:endParaRPr lang="fr-FR" sz="160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122" name="Rectangle 40"/>
            <p:cNvSpPr>
              <a:spLocks noChangeArrowheads="1"/>
            </p:cNvSpPr>
            <p:nvPr/>
          </p:nvSpPr>
          <p:spPr bwMode="auto">
            <a:xfrm>
              <a:off x="7016364" y="5053210"/>
              <a:ext cx="25487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fr-FR" sz="1200">
                  <a:solidFill>
                    <a:schemeClr val="bg1"/>
                  </a:solidFill>
                  <a:latin typeface="+mn-lt"/>
                </a:rPr>
                <a:t>316</a:t>
              </a:r>
            </a:p>
          </p:txBody>
        </p:sp>
        <p:sp>
          <p:nvSpPr>
            <p:cNvPr id="123" name="Rectangle 40"/>
            <p:cNvSpPr>
              <a:spLocks noChangeArrowheads="1"/>
            </p:cNvSpPr>
            <p:nvPr/>
          </p:nvSpPr>
          <p:spPr bwMode="auto">
            <a:xfrm>
              <a:off x="7557804" y="5053210"/>
              <a:ext cx="25487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fr-FR" sz="1200">
                  <a:solidFill>
                    <a:schemeClr val="bg1"/>
                  </a:solidFill>
                  <a:latin typeface="+mn-lt"/>
                </a:rPr>
                <a:t>312</a:t>
              </a:r>
            </a:p>
          </p:txBody>
        </p:sp>
        <p:sp>
          <p:nvSpPr>
            <p:cNvPr id="14359" name="Line 28"/>
            <p:cNvSpPr>
              <a:spLocks noChangeShapeType="1"/>
            </p:cNvSpPr>
            <p:nvPr/>
          </p:nvSpPr>
          <p:spPr bwMode="auto">
            <a:xfrm>
              <a:off x="585752" y="5292894"/>
              <a:ext cx="8423999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sz="1200">
                <a:solidFill>
                  <a:schemeClr val="bg1"/>
                </a:solidFill>
                <a:latin typeface="+mn-lt"/>
              </a:endParaRPr>
            </a:p>
          </p:txBody>
        </p:sp>
        <p:sp>
          <p:nvSpPr>
            <p:cNvPr id="124" name="Rectangle 40"/>
            <p:cNvSpPr>
              <a:spLocks noChangeArrowheads="1"/>
            </p:cNvSpPr>
            <p:nvPr/>
          </p:nvSpPr>
          <p:spPr bwMode="auto">
            <a:xfrm>
              <a:off x="6225687" y="5053210"/>
              <a:ext cx="25487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fr-FR" sz="1200">
                  <a:solidFill>
                    <a:schemeClr val="bg1"/>
                  </a:solidFill>
                  <a:latin typeface="+mn-lt"/>
                </a:rPr>
                <a:t>294</a:t>
              </a:r>
            </a:p>
          </p:txBody>
        </p:sp>
        <p:sp>
          <p:nvSpPr>
            <p:cNvPr id="4" name="Rectangle 3"/>
            <p:cNvSpPr/>
            <p:nvPr/>
          </p:nvSpPr>
          <p:spPr bwMode="auto">
            <a:xfrm>
              <a:off x="654507" y="2357326"/>
              <a:ext cx="1144797" cy="2935567"/>
            </a:xfrm>
            <a:prstGeom prst="rect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0" i="0" u="none" strike="noStrike" cap="none" normalizeH="0" baseline="0">
                <a:ln>
                  <a:noFill/>
                </a:ln>
                <a:effectLst/>
                <a:latin typeface="+mn-lt"/>
              </a:endParaRPr>
            </a:p>
          </p:txBody>
        </p:sp>
        <p:sp>
          <p:nvSpPr>
            <p:cNvPr id="114" name="Rectangle 40"/>
            <p:cNvSpPr>
              <a:spLocks noChangeArrowheads="1"/>
            </p:cNvSpPr>
            <p:nvPr/>
          </p:nvSpPr>
          <p:spPr bwMode="auto">
            <a:xfrm>
              <a:off x="222793" y="5053210"/>
              <a:ext cx="21800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fr-FR" sz="1200" dirty="0">
                  <a:solidFill>
                    <a:srgbClr val="000066"/>
                  </a:solidFill>
                  <a:latin typeface="+mn-lt"/>
                </a:rPr>
                <a:t>n =</a:t>
              </a:r>
            </a:p>
          </p:txBody>
        </p:sp>
        <p:sp>
          <p:nvSpPr>
            <p:cNvPr id="131" name="AutoShape 165"/>
            <p:cNvSpPr>
              <a:spLocks noChangeArrowheads="1"/>
            </p:cNvSpPr>
            <p:nvPr/>
          </p:nvSpPr>
          <p:spPr bwMode="auto">
            <a:xfrm>
              <a:off x="2970290" y="1702733"/>
              <a:ext cx="3206912" cy="386388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defTabSz="914400"/>
              <a:endParaRPr lang="fr-FR" sz="2800">
                <a:solidFill>
                  <a:srgbClr val="000066"/>
                </a:solidFill>
              </a:endParaRPr>
            </a:p>
          </p:txBody>
        </p:sp>
        <p:sp>
          <p:nvSpPr>
            <p:cNvPr id="132" name="Rectangle 57"/>
            <p:cNvSpPr>
              <a:spLocks noChangeArrowheads="1"/>
            </p:cNvSpPr>
            <p:nvPr/>
          </p:nvSpPr>
          <p:spPr bwMode="auto">
            <a:xfrm>
              <a:off x="3293332" y="1772817"/>
              <a:ext cx="1075114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600" b="1">
                  <a:solidFill>
                    <a:srgbClr val="333399"/>
                  </a:solidFill>
                  <a:latin typeface="+mj-lt"/>
                </a:rPr>
                <a:t>DOR + 2 INTI</a:t>
              </a:r>
              <a:endParaRPr lang="fr-FR" sz="160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133" name="Rectangle 60"/>
            <p:cNvSpPr>
              <a:spLocks noChangeArrowheads="1"/>
            </p:cNvSpPr>
            <p:nvPr/>
          </p:nvSpPr>
          <p:spPr bwMode="auto">
            <a:xfrm>
              <a:off x="4799452" y="1772817"/>
              <a:ext cx="1266693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600" b="1">
                  <a:solidFill>
                    <a:srgbClr val="333399"/>
                  </a:solidFill>
                  <a:latin typeface="+mj-lt"/>
                </a:rPr>
                <a:t>DRV/r + 2 INTI</a:t>
              </a:r>
              <a:endParaRPr lang="fr-FR" sz="160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134" name="Rectangle 21"/>
            <p:cNvSpPr>
              <a:spLocks noChangeArrowheads="1"/>
            </p:cNvSpPr>
            <p:nvPr/>
          </p:nvSpPr>
          <p:spPr bwMode="auto">
            <a:xfrm>
              <a:off x="3104152" y="1823927"/>
              <a:ext cx="124647" cy="144000"/>
            </a:xfrm>
            <a:prstGeom prst="rect">
              <a:avLst/>
            </a:prstGeom>
            <a:solidFill>
              <a:srgbClr val="2D9851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35" name="Rectangle 22"/>
            <p:cNvSpPr>
              <a:spLocks noChangeArrowheads="1"/>
            </p:cNvSpPr>
            <p:nvPr/>
          </p:nvSpPr>
          <p:spPr bwMode="auto">
            <a:xfrm>
              <a:off x="4610272" y="1823927"/>
              <a:ext cx="124647" cy="144000"/>
            </a:xfrm>
            <a:prstGeom prst="rect">
              <a:avLst/>
            </a:prstGeom>
            <a:solidFill>
              <a:srgbClr val="F66900"/>
            </a:solidFill>
            <a:ln w="0">
              <a:solidFill>
                <a:srgbClr val="F669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</p:grpSp>
      <p:grpSp>
        <p:nvGrpSpPr>
          <p:cNvPr id="101" name="Grouper 2"/>
          <p:cNvGrpSpPr/>
          <p:nvPr/>
        </p:nvGrpSpPr>
        <p:grpSpPr>
          <a:xfrm>
            <a:off x="0" y="6599468"/>
            <a:ext cx="1494118" cy="276999"/>
            <a:chOff x="0" y="6599468"/>
            <a:chExt cx="1494118" cy="276999"/>
          </a:xfrm>
        </p:grpSpPr>
        <p:sp>
          <p:nvSpPr>
            <p:cNvPr id="102" name="AutoShape 162"/>
            <p:cNvSpPr>
              <a:spLocks noChangeArrowheads="1"/>
            </p:cNvSpPr>
            <p:nvPr/>
          </p:nvSpPr>
          <p:spPr bwMode="auto">
            <a:xfrm>
              <a:off x="0" y="6604000"/>
              <a:ext cx="1479176" cy="253234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fr-FR" b="1">
                <a:solidFill>
                  <a:srgbClr val="000066"/>
                </a:solidFill>
                <a:latin typeface="Calibri" pitchFamily="-84" charset="0"/>
                <a:cs typeface="Arial" charset="0"/>
              </a:endParaRPr>
            </a:p>
          </p:txBody>
        </p:sp>
        <p:sp>
          <p:nvSpPr>
            <p:cNvPr id="107" name="ZoneTexte 23"/>
            <p:cNvSpPr txBox="1">
              <a:spLocks noChangeArrowheads="1"/>
            </p:cNvSpPr>
            <p:nvPr/>
          </p:nvSpPr>
          <p:spPr bwMode="auto">
            <a:xfrm>
              <a:off x="0" y="6599468"/>
              <a:ext cx="149411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defTabSz="914400"/>
              <a:r>
                <a:rPr lang="fr-FR" sz="1200" b="1" i="1">
                  <a:solidFill>
                    <a:srgbClr val="333399"/>
                  </a:solidFill>
                  <a:latin typeface="Cambria" pitchFamily="-84" charset="0"/>
                </a:rPr>
                <a:t>DRIVE-FORWARD</a:t>
              </a:r>
            </a:p>
          </p:txBody>
        </p:sp>
      </p:grpSp>
      <p:sp>
        <p:nvSpPr>
          <p:cNvPr id="116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736013" cy="1106488"/>
          </a:xfrm>
        </p:spPr>
        <p:txBody>
          <a:bodyPr/>
          <a:lstStyle/>
          <a:p>
            <a:r>
              <a:rPr lang="fr-FR" sz="3200" dirty="0">
                <a:ea typeface="ＭＳ Ｐゴシック" pitchFamily="-84" charset="-128"/>
              </a:rPr>
              <a:t>Etude DRIVE-FORWARD </a:t>
            </a:r>
            <a:r>
              <a:rPr lang="en-GB" sz="3200" dirty="0">
                <a:ea typeface="ＭＳ Ｐゴシック" pitchFamily="-84" charset="-128"/>
              </a:rPr>
              <a:t>: </a:t>
            </a:r>
            <a:br>
              <a:rPr lang="en-GB" sz="3200" dirty="0">
                <a:ea typeface="ＭＳ Ｐゴシック" pitchFamily="-84" charset="-128"/>
              </a:rPr>
            </a:br>
            <a:r>
              <a:rPr lang="en-GB" sz="3200" dirty="0">
                <a:ea typeface="ＭＳ Ｐゴシック" pitchFamily="-84" charset="-128"/>
              </a:rPr>
              <a:t>DOR + 2 INTI vs DRV/r + 2 INTI</a:t>
            </a:r>
          </a:p>
        </p:txBody>
      </p:sp>
      <p:sp>
        <p:nvSpPr>
          <p:cNvPr id="125" name="ZoneTexte 69"/>
          <p:cNvSpPr txBox="1">
            <a:spLocks noChangeArrowheads="1"/>
          </p:cNvSpPr>
          <p:nvPr/>
        </p:nvSpPr>
        <p:spPr bwMode="auto">
          <a:xfrm>
            <a:off x="4772579" y="6581775"/>
            <a:ext cx="437142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/>
            <a:r>
              <a:rPr lang="fr-FR" sz="1200" i="1" dirty="0">
                <a:solidFill>
                  <a:srgbClr val="CC0000"/>
                </a:solidFill>
              </a:rPr>
              <a:t>Molina JM, Lancet HIV 2018, March 25 (</a:t>
            </a:r>
            <a:r>
              <a:rPr lang="fr-FR" sz="1200" i="1" dirty="0" err="1">
                <a:solidFill>
                  <a:srgbClr val="CC0000"/>
                </a:solidFill>
              </a:rPr>
              <a:t>Epub</a:t>
            </a:r>
            <a:r>
              <a:rPr lang="fr-FR" sz="1200" i="1" dirty="0">
                <a:solidFill>
                  <a:srgbClr val="CC0000"/>
                </a:solidFill>
              </a:rPr>
              <a:t> </a:t>
            </a:r>
            <a:r>
              <a:rPr lang="fr-FR" sz="1200" i="1" dirty="0" err="1">
                <a:solidFill>
                  <a:srgbClr val="CC0000"/>
                </a:solidFill>
              </a:rPr>
              <a:t>ahead</a:t>
            </a:r>
            <a:r>
              <a:rPr lang="fr-FR" sz="1200" i="1" dirty="0">
                <a:solidFill>
                  <a:srgbClr val="CC0000"/>
                </a:solidFill>
              </a:rPr>
              <a:t> of </a:t>
            </a:r>
            <a:r>
              <a:rPr lang="fr-FR" sz="1200" i="1" dirty="0" err="1">
                <a:solidFill>
                  <a:srgbClr val="CC0000"/>
                </a:solidFill>
              </a:rPr>
              <a:t>print</a:t>
            </a:r>
            <a:r>
              <a:rPr lang="fr-FR" sz="1200" i="1" dirty="0">
                <a:solidFill>
                  <a:srgbClr val="CC0000"/>
                </a:solidFill>
              </a:rPr>
              <a:t>)</a:t>
            </a:r>
            <a:endParaRPr lang="en-GB" sz="1200" i="1" dirty="0">
              <a:solidFill>
                <a:srgbClr val="CC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27725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Group 7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93871623"/>
              </p:ext>
            </p:extLst>
          </p:nvPr>
        </p:nvGraphicFramePr>
        <p:xfrm>
          <a:off x="322263" y="3532764"/>
          <a:ext cx="8638294" cy="2868035"/>
        </p:xfrm>
        <a:graphic>
          <a:graphicData uri="http://schemas.openxmlformats.org/drawingml/2006/table">
            <a:tbl>
              <a:tblPr/>
              <a:tblGrid>
                <a:gridCol w="39304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653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81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12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787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885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fr-FR" sz="1600" b="0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j-lt"/>
                        <a:ea typeface="ＭＳ Ｐゴシック" pitchFamily="34" charset="-128"/>
                      </a:endParaRP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DOR 100 + 2 INTI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(n = 383)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985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fr-FR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j-lt"/>
                        <a:ea typeface="ＭＳ Ｐゴシック" pitchFamily="34" charset="-128"/>
                      </a:endParaRP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06F0E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DRV/r 800/100 + 2 INTI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(n = 383)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fr-FR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ea typeface="ＭＳ Ｐゴシック" pitchFamily="34" charset="-128"/>
                      </a:endParaRP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28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Echec virologique, n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19 (5,0 %)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fr-FR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j-lt"/>
                        <a:ea typeface="ＭＳ Ｐゴシック" pitchFamily="34" charset="-128"/>
                      </a:endParaRP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24 (6,3 %)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fr-FR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j-lt"/>
                        <a:ea typeface="ＭＳ Ｐゴシック" pitchFamily="34" charset="-128"/>
                      </a:endParaRP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2833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Non réponse / Rebond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2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17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5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19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839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Génotype réalisé avec succès, 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Résistance primaire INNTI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Résistance primaire INTI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Résistance primaire IP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0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fr-FR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j-lt"/>
                        <a:ea typeface="ＭＳ Ｐゴシック" pitchFamily="34" charset="-128"/>
                      </a:endParaRP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0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fr-FR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j-lt"/>
                        <a:ea typeface="ＭＳ Ｐゴシック" pitchFamily="34" charset="-128"/>
                      </a:endParaRP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98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 pitchFamily="34" charset="-128"/>
                          <a:cs typeface="+mn-cs"/>
                        </a:rPr>
                        <a:t>Phénotype réalisé avec succès, 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Avec résistance phénotypique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0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fr-FR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j-lt"/>
                        <a:ea typeface="ＭＳ Ｐゴシック" pitchFamily="34" charset="-128"/>
                      </a:endParaRP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0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fr-FR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j-lt"/>
                        <a:ea typeface="ＭＳ Ｐゴシック" pitchFamily="34" charset="-128"/>
                      </a:endParaRP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199432" y="1571820"/>
            <a:ext cx="8461531" cy="1927263"/>
          </a:xfrm>
        </p:spPr>
        <p:txBody>
          <a:bodyPr/>
          <a:lstStyle/>
          <a:p>
            <a:pPr>
              <a:spcBef>
                <a:spcPts val="0"/>
              </a:spcBef>
              <a:defRPr/>
            </a:pPr>
            <a:r>
              <a:rPr lang="fr-FR" sz="2400" b="1" dirty="0">
                <a:latin typeface="+mj-lt"/>
              </a:rPr>
              <a:t>Définition</a:t>
            </a:r>
          </a:p>
          <a:p>
            <a:pPr lvl="1">
              <a:spcBef>
                <a:spcPts val="0"/>
              </a:spcBef>
              <a:defRPr/>
            </a:pPr>
            <a:r>
              <a:rPr lang="fr-FR" sz="1800" dirty="0"/>
              <a:t>Non réponse : ARN VIH ≥ 200 c/ml à S24 ou S36 ou ARN VIH confirmé </a:t>
            </a:r>
            <a:br>
              <a:rPr lang="fr-FR" sz="1800" dirty="0"/>
            </a:br>
            <a:r>
              <a:rPr lang="fr-FR" sz="1800" dirty="0"/>
              <a:t>≥ 50 c/ml à S48</a:t>
            </a:r>
          </a:p>
          <a:p>
            <a:pPr lvl="1">
              <a:spcBef>
                <a:spcPts val="0"/>
              </a:spcBef>
              <a:defRPr/>
            </a:pPr>
            <a:r>
              <a:rPr lang="fr-FR" sz="1800" dirty="0"/>
              <a:t>Rebond : ARN VIH confirmé ≥ 50 c/ml après obtention ARN VIH &lt; 50 c/ml</a:t>
            </a:r>
          </a:p>
          <a:p>
            <a:pPr>
              <a:spcBef>
                <a:spcPts val="0"/>
              </a:spcBef>
              <a:defRPr/>
            </a:pPr>
            <a:r>
              <a:rPr lang="fr-FR" sz="2400" b="1" dirty="0">
                <a:latin typeface="+mj-lt"/>
              </a:rPr>
              <a:t>Tests de résistance </a:t>
            </a:r>
            <a:r>
              <a:rPr lang="fr-FR" sz="1800" dirty="0">
                <a:solidFill>
                  <a:srgbClr val="000066"/>
                </a:solidFill>
              </a:rPr>
              <a:t>(génotype and phénotype) réalisés sur l’échantillon plasmatique de confirmation, si l’ARN VIH est &gt; 400 c/ml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8784311" y="32575"/>
            <a:ext cx="32573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00" b="1" dirty="0">
                <a:solidFill>
                  <a:schemeClr val="bg1"/>
                </a:solidFill>
              </a:rPr>
              <a:t>60</a:t>
            </a:r>
          </a:p>
        </p:txBody>
      </p:sp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2049810" y="1151863"/>
            <a:ext cx="503169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fr-FR" sz="2400" b="1">
                <a:solidFill>
                  <a:srgbClr val="CC3300"/>
                </a:solidFill>
                <a:latin typeface="Calibri" pitchFamily="34" charset="0"/>
              </a:rPr>
              <a:t>Echecs virologiques selon le protocole</a:t>
            </a:r>
          </a:p>
        </p:txBody>
      </p:sp>
      <p:grpSp>
        <p:nvGrpSpPr>
          <p:cNvPr id="11" name="Grouper 2"/>
          <p:cNvGrpSpPr/>
          <p:nvPr/>
        </p:nvGrpSpPr>
        <p:grpSpPr>
          <a:xfrm>
            <a:off x="0" y="6599468"/>
            <a:ext cx="1494118" cy="276999"/>
            <a:chOff x="0" y="6599468"/>
            <a:chExt cx="1494118" cy="276999"/>
          </a:xfrm>
        </p:grpSpPr>
        <p:sp>
          <p:nvSpPr>
            <p:cNvPr id="16" name="AutoShape 162"/>
            <p:cNvSpPr>
              <a:spLocks noChangeArrowheads="1"/>
            </p:cNvSpPr>
            <p:nvPr/>
          </p:nvSpPr>
          <p:spPr bwMode="auto">
            <a:xfrm>
              <a:off x="0" y="6604000"/>
              <a:ext cx="1479176" cy="253234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-84" charset="0"/>
                <a:cs typeface="Arial" charset="0"/>
              </a:endParaRPr>
            </a:p>
          </p:txBody>
        </p:sp>
        <p:sp>
          <p:nvSpPr>
            <p:cNvPr id="17" name="ZoneTexte 23"/>
            <p:cNvSpPr txBox="1">
              <a:spLocks noChangeArrowheads="1"/>
            </p:cNvSpPr>
            <p:nvPr/>
          </p:nvSpPr>
          <p:spPr bwMode="auto">
            <a:xfrm>
              <a:off x="0" y="6599468"/>
              <a:ext cx="149411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defTabSz="914400"/>
              <a:r>
                <a:rPr lang="en-GB" sz="1200" b="1" i="1" dirty="0">
                  <a:solidFill>
                    <a:srgbClr val="333399"/>
                  </a:solidFill>
                  <a:latin typeface="Cambria" pitchFamily="-84" charset="0"/>
                </a:rPr>
                <a:t>DRIVE-FORWARD</a:t>
              </a:r>
            </a:p>
          </p:txBody>
        </p:sp>
      </p:grpSp>
      <p:sp>
        <p:nvSpPr>
          <p:cNvPr id="12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736013" cy="1106488"/>
          </a:xfrm>
        </p:spPr>
        <p:txBody>
          <a:bodyPr/>
          <a:lstStyle/>
          <a:p>
            <a:r>
              <a:rPr lang="fr-FR" sz="3200" dirty="0">
                <a:ea typeface="ＭＳ Ｐゴシック" pitchFamily="-84" charset="-128"/>
              </a:rPr>
              <a:t>Etude DRIVE-FORWARD </a:t>
            </a:r>
            <a:r>
              <a:rPr lang="en-GB" sz="3200" dirty="0">
                <a:ea typeface="ＭＳ Ｐゴシック" pitchFamily="-84" charset="-128"/>
              </a:rPr>
              <a:t>: </a:t>
            </a:r>
            <a:br>
              <a:rPr lang="en-GB" sz="3200" dirty="0">
                <a:ea typeface="ＭＳ Ｐゴシック" pitchFamily="-84" charset="-128"/>
              </a:rPr>
            </a:br>
            <a:r>
              <a:rPr lang="en-GB" sz="3200" dirty="0">
                <a:ea typeface="ＭＳ Ｐゴシック" pitchFamily="-84" charset="-128"/>
              </a:rPr>
              <a:t>DOR + 2 INTI vs DRV/r + 2 INTI</a:t>
            </a:r>
          </a:p>
        </p:txBody>
      </p:sp>
      <p:sp>
        <p:nvSpPr>
          <p:cNvPr id="13" name="ZoneTexte 69"/>
          <p:cNvSpPr txBox="1">
            <a:spLocks noChangeArrowheads="1"/>
          </p:cNvSpPr>
          <p:nvPr/>
        </p:nvSpPr>
        <p:spPr bwMode="auto">
          <a:xfrm>
            <a:off x="4772579" y="6581775"/>
            <a:ext cx="437142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/>
            <a:r>
              <a:rPr lang="fr-FR" sz="1200" i="1" dirty="0">
                <a:solidFill>
                  <a:srgbClr val="CC0000"/>
                </a:solidFill>
              </a:rPr>
              <a:t>Molina JM, Lancet HIV 2018, March 25 (</a:t>
            </a:r>
            <a:r>
              <a:rPr lang="fr-FR" sz="1200" i="1" dirty="0" err="1">
                <a:solidFill>
                  <a:srgbClr val="CC0000"/>
                </a:solidFill>
              </a:rPr>
              <a:t>Epub</a:t>
            </a:r>
            <a:r>
              <a:rPr lang="fr-FR" sz="1200" i="1" dirty="0">
                <a:solidFill>
                  <a:srgbClr val="CC0000"/>
                </a:solidFill>
              </a:rPr>
              <a:t> </a:t>
            </a:r>
            <a:r>
              <a:rPr lang="fr-FR" sz="1200" i="1" dirty="0" err="1">
                <a:solidFill>
                  <a:srgbClr val="CC0000"/>
                </a:solidFill>
              </a:rPr>
              <a:t>ahead</a:t>
            </a:r>
            <a:r>
              <a:rPr lang="fr-FR" sz="1200" i="1" dirty="0">
                <a:solidFill>
                  <a:srgbClr val="CC0000"/>
                </a:solidFill>
              </a:rPr>
              <a:t> of </a:t>
            </a:r>
            <a:r>
              <a:rPr lang="fr-FR" sz="1200" i="1" dirty="0" err="1">
                <a:solidFill>
                  <a:srgbClr val="CC0000"/>
                </a:solidFill>
              </a:rPr>
              <a:t>print</a:t>
            </a:r>
            <a:r>
              <a:rPr lang="fr-FR" sz="1200" i="1" dirty="0">
                <a:solidFill>
                  <a:srgbClr val="CC0000"/>
                </a:solidFill>
              </a:rPr>
              <a:t>)</a:t>
            </a:r>
            <a:endParaRPr lang="en-GB" sz="1200" i="1" dirty="0">
              <a:solidFill>
                <a:srgbClr val="CC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400905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Group 7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0752626"/>
              </p:ext>
            </p:extLst>
          </p:nvPr>
        </p:nvGraphicFramePr>
        <p:xfrm>
          <a:off x="257135" y="2003987"/>
          <a:ext cx="8638293" cy="3427514"/>
        </p:xfrm>
        <a:graphic>
          <a:graphicData uri="http://schemas.openxmlformats.org/drawingml/2006/table">
            <a:tbl>
              <a:tblPr/>
              <a:tblGrid>
                <a:gridCol w="48232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78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071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927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fr-FR" sz="1600" b="0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j-lt"/>
                        <a:ea typeface="ＭＳ Ｐゴシック" pitchFamily="34" charset="-128"/>
                      </a:endParaRP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DOR 100 + 2 INTI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(n = 383 *)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98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DRV/r 800/100 + 2 INTI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(n = 383)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64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Arrêt sans échec virologique défini au protocole, n (%)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40 (10,4 %) 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53 (13,9 %)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198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Génotype réalisé avec succès, 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Résistance primaire INNTI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Résistance primaire INTI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Résistance primaire IP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2 *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0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0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84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 pitchFamily="34" charset="-128"/>
                          <a:cs typeface="+mn-cs"/>
                        </a:rPr>
                        <a:t>Phénotype réalisé avec succès, 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Avec résistance phénotypique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2 *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2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0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" name="ZoneTexte 1"/>
          <p:cNvSpPr txBox="1"/>
          <p:nvPr/>
        </p:nvSpPr>
        <p:spPr>
          <a:xfrm>
            <a:off x="249879" y="5457678"/>
            <a:ext cx="87083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>
                <a:solidFill>
                  <a:srgbClr val="000066"/>
                </a:solidFill>
              </a:rPr>
              <a:t>* 1 arrêt pour non observance à S24, avec émergence de résistance à DOR (V106I + H221Y ; augmentation CI</a:t>
            </a:r>
            <a:r>
              <a:rPr lang="fr-FR" sz="1600" baseline="-25000" dirty="0">
                <a:solidFill>
                  <a:srgbClr val="000066"/>
                </a:solidFill>
              </a:rPr>
              <a:t>50</a:t>
            </a:r>
            <a:r>
              <a:rPr lang="fr-FR" sz="1600" dirty="0">
                <a:solidFill>
                  <a:srgbClr val="000066"/>
                </a:solidFill>
              </a:rPr>
              <a:t> &gt; 90 fois) et FTC (M184V) ; 1 arrêt pour rash à S2, avec augmentation CI</a:t>
            </a:r>
            <a:r>
              <a:rPr lang="fr-FR" sz="1600" baseline="-25000" dirty="0">
                <a:solidFill>
                  <a:srgbClr val="000066"/>
                </a:solidFill>
              </a:rPr>
              <a:t>50 </a:t>
            </a:r>
            <a:r>
              <a:rPr lang="fr-FR" sz="1600" dirty="0">
                <a:solidFill>
                  <a:srgbClr val="000066"/>
                </a:solidFill>
              </a:rPr>
              <a:t>DOR x 2,8 fois vs souche sauvage WT (seuil de résistance = 2,5 fois), mains sans mutation de résistance au génotype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8784311" y="32575"/>
            <a:ext cx="32573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00" b="1" dirty="0">
                <a:solidFill>
                  <a:schemeClr val="bg1"/>
                </a:solidFill>
              </a:rPr>
              <a:t>61</a:t>
            </a:r>
          </a:p>
        </p:txBody>
      </p:sp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642502" y="1151863"/>
            <a:ext cx="784631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fr-FR" sz="2400" b="1" dirty="0">
                <a:solidFill>
                  <a:srgbClr val="CC3300"/>
                </a:solidFill>
                <a:latin typeface="Calibri" pitchFamily="34" charset="0"/>
              </a:rPr>
              <a:t>Emergence de résistance au traitement chez les participants </a:t>
            </a:r>
          </a:p>
          <a:p>
            <a:pPr algn="ctr" defTabSz="914400"/>
            <a:r>
              <a:rPr lang="fr-FR" sz="2400" b="1" dirty="0">
                <a:solidFill>
                  <a:srgbClr val="CC3300"/>
                </a:solidFill>
                <a:latin typeface="Calibri" pitchFamily="34" charset="0"/>
              </a:rPr>
              <a:t>ayant arrêté le traitement</a:t>
            </a:r>
          </a:p>
        </p:txBody>
      </p:sp>
      <p:grpSp>
        <p:nvGrpSpPr>
          <p:cNvPr id="11" name="Grouper 2"/>
          <p:cNvGrpSpPr/>
          <p:nvPr/>
        </p:nvGrpSpPr>
        <p:grpSpPr>
          <a:xfrm>
            <a:off x="0" y="6599468"/>
            <a:ext cx="1494118" cy="276999"/>
            <a:chOff x="0" y="6599468"/>
            <a:chExt cx="1494118" cy="276999"/>
          </a:xfrm>
        </p:grpSpPr>
        <p:sp>
          <p:nvSpPr>
            <p:cNvPr id="17" name="AutoShape 162"/>
            <p:cNvSpPr>
              <a:spLocks noChangeArrowheads="1"/>
            </p:cNvSpPr>
            <p:nvPr/>
          </p:nvSpPr>
          <p:spPr bwMode="auto">
            <a:xfrm>
              <a:off x="0" y="6604000"/>
              <a:ext cx="1479176" cy="253234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-84" charset="0"/>
                <a:cs typeface="Arial" charset="0"/>
              </a:endParaRPr>
            </a:p>
          </p:txBody>
        </p:sp>
        <p:sp>
          <p:nvSpPr>
            <p:cNvPr id="18" name="ZoneTexte 23"/>
            <p:cNvSpPr txBox="1">
              <a:spLocks noChangeArrowheads="1"/>
            </p:cNvSpPr>
            <p:nvPr/>
          </p:nvSpPr>
          <p:spPr bwMode="auto">
            <a:xfrm>
              <a:off x="0" y="6599468"/>
              <a:ext cx="149411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defTabSz="914400"/>
              <a:r>
                <a:rPr lang="en-GB" sz="1200" b="1" i="1" dirty="0">
                  <a:solidFill>
                    <a:srgbClr val="333399"/>
                  </a:solidFill>
                  <a:latin typeface="Cambria" pitchFamily="-84" charset="0"/>
                </a:rPr>
                <a:t>DRIVE-FORWARD</a:t>
              </a:r>
            </a:p>
          </p:txBody>
        </p:sp>
      </p:grpSp>
      <p:sp>
        <p:nvSpPr>
          <p:cNvPr id="12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736013" cy="1106488"/>
          </a:xfrm>
        </p:spPr>
        <p:txBody>
          <a:bodyPr/>
          <a:lstStyle/>
          <a:p>
            <a:r>
              <a:rPr lang="fr-FR" sz="3200" dirty="0">
                <a:ea typeface="ＭＳ Ｐゴシック" pitchFamily="-84" charset="-128"/>
              </a:rPr>
              <a:t>Etude DRIVE-FORWARD </a:t>
            </a:r>
            <a:r>
              <a:rPr lang="en-GB" sz="3200" dirty="0">
                <a:ea typeface="ＭＳ Ｐゴシック" pitchFamily="-84" charset="-128"/>
              </a:rPr>
              <a:t>: </a:t>
            </a:r>
            <a:br>
              <a:rPr lang="en-GB" sz="3200" dirty="0">
                <a:ea typeface="ＭＳ Ｐゴシック" pitchFamily="-84" charset="-128"/>
              </a:rPr>
            </a:br>
            <a:r>
              <a:rPr lang="en-GB" sz="3200" dirty="0">
                <a:ea typeface="ＭＳ Ｐゴシック" pitchFamily="-84" charset="-128"/>
              </a:rPr>
              <a:t>DOR + 2 INTI vs DRV/r + 2 INTI</a:t>
            </a:r>
          </a:p>
        </p:txBody>
      </p:sp>
      <p:sp>
        <p:nvSpPr>
          <p:cNvPr id="13" name="ZoneTexte 69"/>
          <p:cNvSpPr txBox="1">
            <a:spLocks noChangeArrowheads="1"/>
          </p:cNvSpPr>
          <p:nvPr/>
        </p:nvSpPr>
        <p:spPr bwMode="auto">
          <a:xfrm>
            <a:off x="4772579" y="6581775"/>
            <a:ext cx="437142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/>
            <a:r>
              <a:rPr lang="fr-FR" sz="1200" i="1" dirty="0">
                <a:solidFill>
                  <a:srgbClr val="CC0000"/>
                </a:solidFill>
              </a:rPr>
              <a:t>Molina JM, Lancet HIV 2018, March 25 (</a:t>
            </a:r>
            <a:r>
              <a:rPr lang="fr-FR" sz="1200" i="1" dirty="0" err="1">
                <a:solidFill>
                  <a:srgbClr val="CC0000"/>
                </a:solidFill>
              </a:rPr>
              <a:t>Epub</a:t>
            </a:r>
            <a:r>
              <a:rPr lang="fr-FR" sz="1200" i="1" dirty="0">
                <a:solidFill>
                  <a:srgbClr val="CC0000"/>
                </a:solidFill>
              </a:rPr>
              <a:t> </a:t>
            </a:r>
            <a:r>
              <a:rPr lang="fr-FR" sz="1200" i="1" dirty="0" err="1">
                <a:solidFill>
                  <a:srgbClr val="CC0000"/>
                </a:solidFill>
              </a:rPr>
              <a:t>ahead</a:t>
            </a:r>
            <a:r>
              <a:rPr lang="fr-FR" sz="1200" i="1" dirty="0">
                <a:solidFill>
                  <a:srgbClr val="CC0000"/>
                </a:solidFill>
              </a:rPr>
              <a:t> of </a:t>
            </a:r>
            <a:r>
              <a:rPr lang="fr-FR" sz="1200" i="1" dirty="0" err="1">
                <a:solidFill>
                  <a:srgbClr val="CC0000"/>
                </a:solidFill>
              </a:rPr>
              <a:t>print</a:t>
            </a:r>
            <a:r>
              <a:rPr lang="fr-FR" sz="1200" i="1" dirty="0">
                <a:solidFill>
                  <a:srgbClr val="CC0000"/>
                </a:solidFill>
              </a:rPr>
              <a:t>)</a:t>
            </a:r>
            <a:endParaRPr lang="en-GB" sz="1200" i="1" dirty="0">
              <a:solidFill>
                <a:srgbClr val="CC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963120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Group 7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55320957"/>
              </p:ext>
            </p:extLst>
          </p:nvPr>
        </p:nvGraphicFramePr>
        <p:xfrm>
          <a:off x="250543" y="1685365"/>
          <a:ext cx="8638293" cy="4077770"/>
        </p:xfrm>
        <a:graphic>
          <a:graphicData uri="http://schemas.openxmlformats.org/drawingml/2006/table">
            <a:tbl>
              <a:tblPr/>
              <a:tblGrid>
                <a:gridCol w="46136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105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140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355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fr-FR" sz="1600" b="0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j-lt"/>
                        <a:ea typeface="ＭＳ Ｐゴシック" pitchFamily="34" charset="-128"/>
                      </a:endParaRP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DOR 100 + 2 INTI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(n = 383)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98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DRV/r 800/100 + 2 INTI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(n = 383) 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51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Evénement indésirable sévère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Lié au traitement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5,0 (n = 19)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0,3 (n = 1)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6,0 (n = 23)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0,3 (n = 1)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51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Arrêt pour événement indésirable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Lié au traitement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1,6 (n = 6 *)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1,0 (n = 4)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3,1 (n = 12 **)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2,1 (n = 8)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51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Arrêt pour événement indésirable grave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Lié au traitement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0,3 (n = 1)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0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0,5 (n = 2)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0,3 (n = 1)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118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Evénement indésirable chez ≥ 10 % dans un groupe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Diarrhée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Nausées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rhinopharyngite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Céphalées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14,1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10,7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7,8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13,8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22,5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12,0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10,2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10,7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873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fr-FR" sz="14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 pitchFamily="34" charset="-128"/>
                          <a:cs typeface="+mn-cs"/>
                        </a:rPr>
                        <a:t>Evénement indésirable d’intérêt clinique particulier</a:t>
                      </a:r>
                      <a:endParaRPr kumimoji="0" lang="fr-FR" sz="1400" b="1" i="0" u="none" strike="noStrike" kern="1200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34" charset="-128"/>
                        <a:cs typeface="+mn-cs"/>
                      </a:endParaRP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Eruption cutnaée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Neuropsychiatrique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11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13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ZoneTexte 2"/>
          <p:cNvSpPr txBox="1"/>
          <p:nvPr/>
        </p:nvSpPr>
        <p:spPr>
          <a:xfrm>
            <a:off x="293067" y="5821017"/>
            <a:ext cx="882173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solidFill>
                  <a:srgbClr val="000066"/>
                </a:solidFill>
              </a:rPr>
              <a:t>* Décès = 1, éruption cutanée = 2, nausées = 2, douleur abdominale = 1, atteinte rénale = 1</a:t>
            </a:r>
          </a:p>
          <a:p>
            <a:r>
              <a:rPr lang="fr-FR" sz="1400" dirty="0">
                <a:solidFill>
                  <a:srgbClr val="000066"/>
                </a:solidFill>
              </a:rPr>
              <a:t>** Douleur abdominale = 2, diarrhée = 1, nausées = 1, flatulence = 1, hernie hiatale = 1, élévation des ALAT </a:t>
            </a:r>
            <a:br>
              <a:rPr lang="fr-FR" sz="1400" dirty="0">
                <a:solidFill>
                  <a:srgbClr val="000066"/>
                </a:solidFill>
              </a:rPr>
            </a:br>
            <a:r>
              <a:rPr lang="fr-FR" sz="1400" dirty="0">
                <a:solidFill>
                  <a:srgbClr val="000066"/>
                </a:solidFill>
              </a:rPr>
              <a:t>et des ASAT = 2,  hépatite B ou C = 2, œdème périphérique = 1, fièvre = 1, rash = 1, tuberculose = 2 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8784311" y="32575"/>
            <a:ext cx="32573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00" b="1" dirty="0">
                <a:solidFill>
                  <a:schemeClr val="bg1"/>
                </a:solidFill>
              </a:rPr>
              <a:t>62</a:t>
            </a:r>
          </a:p>
        </p:txBody>
      </p:sp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2662204" y="1151863"/>
            <a:ext cx="380690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fr-FR" sz="2400" b="1">
                <a:solidFill>
                  <a:srgbClr val="CC3300"/>
                </a:solidFill>
                <a:latin typeface="Calibri" pitchFamily="34" charset="0"/>
              </a:rPr>
              <a:t>Evénements indésirables, %</a:t>
            </a:r>
          </a:p>
        </p:txBody>
      </p:sp>
      <p:grpSp>
        <p:nvGrpSpPr>
          <p:cNvPr id="11" name="Grouper 2"/>
          <p:cNvGrpSpPr/>
          <p:nvPr/>
        </p:nvGrpSpPr>
        <p:grpSpPr>
          <a:xfrm>
            <a:off x="0" y="6599468"/>
            <a:ext cx="1494118" cy="276999"/>
            <a:chOff x="0" y="6599468"/>
            <a:chExt cx="1494118" cy="276999"/>
          </a:xfrm>
        </p:grpSpPr>
        <p:sp>
          <p:nvSpPr>
            <p:cNvPr id="17" name="AutoShape 162"/>
            <p:cNvSpPr>
              <a:spLocks noChangeArrowheads="1"/>
            </p:cNvSpPr>
            <p:nvPr/>
          </p:nvSpPr>
          <p:spPr bwMode="auto">
            <a:xfrm>
              <a:off x="0" y="6604000"/>
              <a:ext cx="1479176" cy="253234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-84" charset="0"/>
                <a:cs typeface="Arial" charset="0"/>
              </a:endParaRPr>
            </a:p>
          </p:txBody>
        </p:sp>
        <p:sp>
          <p:nvSpPr>
            <p:cNvPr id="18" name="ZoneTexte 23"/>
            <p:cNvSpPr txBox="1">
              <a:spLocks noChangeArrowheads="1"/>
            </p:cNvSpPr>
            <p:nvPr/>
          </p:nvSpPr>
          <p:spPr bwMode="auto">
            <a:xfrm>
              <a:off x="0" y="6599468"/>
              <a:ext cx="149411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defTabSz="914400"/>
              <a:r>
                <a:rPr lang="en-GB" sz="1200" b="1" i="1" dirty="0">
                  <a:solidFill>
                    <a:srgbClr val="333399"/>
                  </a:solidFill>
                  <a:latin typeface="Cambria" pitchFamily="-84" charset="0"/>
                </a:rPr>
                <a:t>DRIVE-FORWARD</a:t>
              </a:r>
            </a:p>
          </p:txBody>
        </p:sp>
      </p:grpSp>
      <p:sp>
        <p:nvSpPr>
          <p:cNvPr id="12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736013" cy="1106488"/>
          </a:xfrm>
        </p:spPr>
        <p:txBody>
          <a:bodyPr/>
          <a:lstStyle/>
          <a:p>
            <a:r>
              <a:rPr lang="fr-FR" sz="3200" dirty="0">
                <a:ea typeface="ＭＳ Ｐゴシック" pitchFamily="-84" charset="-128"/>
              </a:rPr>
              <a:t>Etude DRIVE-FORWARD </a:t>
            </a:r>
            <a:r>
              <a:rPr lang="en-GB" sz="3200" dirty="0">
                <a:ea typeface="ＭＳ Ｐゴシック" pitchFamily="-84" charset="-128"/>
              </a:rPr>
              <a:t>: </a:t>
            </a:r>
            <a:br>
              <a:rPr lang="en-GB" sz="3200" dirty="0">
                <a:ea typeface="ＭＳ Ｐゴシック" pitchFamily="-84" charset="-128"/>
              </a:rPr>
            </a:br>
            <a:r>
              <a:rPr lang="en-GB" sz="3200" dirty="0">
                <a:ea typeface="ＭＳ Ｐゴシック" pitchFamily="-84" charset="-128"/>
              </a:rPr>
              <a:t>DOR + 2 INTI vs DRV/r + 2 INTI</a:t>
            </a:r>
          </a:p>
        </p:txBody>
      </p:sp>
      <p:sp>
        <p:nvSpPr>
          <p:cNvPr id="13" name="ZoneTexte 69"/>
          <p:cNvSpPr txBox="1">
            <a:spLocks noChangeArrowheads="1"/>
          </p:cNvSpPr>
          <p:nvPr/>
        </p:nvSpPr>
        <p:spPr bwMode="auto">
          <a:xfrm>
            <a:off x="4772579" y="6581775"/>
            <a:ext cx="437142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/>
            <a:r>
              <a:rPr lang="fr-FR" sz="1200" i="1" dirty="0">
                <a:solidFill>
                  <a:srgbClr val="CC0000"/>
                </a:solidFill>
              </a:rPr>
              <a:t>Molina JM, Lancet HIV 2018, March 25 (</a:t>
            </a:r>
            <a:r>
              <a:rPr lang="fr-FR" sz="1200" i="1" dirty="0" err="1">
                <a:solidFill>
                  <a:srgbClr val="CC0000"/>
                </a:solidFill>
              </a:rPr>
              <a:t>Epub</a:t>
            </a:r>
            <a:r>
              <a:rPr lang="fr-FR" sz="1200" i="1" dirty="0">
                <a:solidFill>
                  <a:srgbClr val="CC0000"/>
                </a:solidFill>
              </a:rPr>
              <a:t> </a:t>
            </a:r>
            <a:r>
              <a:rPr lang="fr-FR" sz="1200" i="1" dirty="0" err="1">
                <a:solidFill>
                  <a:srgbClr val="CC0000"/>
                </a:solidFill>
              </a:rPr>
              <a:t>ahead</a:t>
            </a:r>
            <a:r>
              <a:rPr lang="fr-FR" sz="1200" i="1" dirty="0">
                <a:solidFill>
                  <a:srgbClr val="CC0000"/>
                </a:solidFill>
              </a:rPr>
              <a:t> of </a:t>
            </a:r>
            <a:r>
              <a:rPr lang="fr-FR" sz="1200" i="1" dirty="0" err="1">
                <a:solidFill>
                  <a:srgbClr val="CC0000"/>
                </a:solidFill>
              </a:rPr>
              <a:t>print</a:t>
            </a:r>
            <a:r>
              <a:rPr lang="fr-FR" sz="1200" i="1" dirty="0">
                <a:solidFill>
                  <a:srgbClr val="CC0000"/>
                </a:solidFill>
              </a:rPr>
              <a:t>)</a:t>
            </a:r>
            <a:endParaRPr lang="en-GB" sz="1200" i="1" dirty="0">
              <a:solidFill>
                <a:srgbClr val="CC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20814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ZoneTexte 53"/>
          <p:cNvSpPr txBox="1"/>
          <p:nvPr/>
        </p:nvSpPr>
        <p:spPr>
          <a:xfrm>
            <a:off x="8784311" y="32575"/>
            <a:ext cx="32573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00" b="1" dirty="0">
                <a:solidFill>
                  <a:schemeClr val="bg1"/>
                </a:solidFill>
              </a:rPr>
              <a:t>63</a:t>
            </a:r>
          </a:p>
        </p:txBody>
      </p:sp>
      <p:sp>
        <p:nvSpPr>
          <p:cNvPr id="61" name="Text Box 2"/>
          <p:cNvSpPr txBox="1">
            <a:spLocks noChangeArrowheads="1"/>
          </p:cNvSpPr>
          <p:nvPr/>
        </p:nvSpPr>
        <p:spPr bwMode="auto">
          <a:xfrm>
            <a:off x="1201545" y="1151863"/>
            <a:ext cx="672822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fr-FR" sz="2400" b="1">
                <a:solidFill>
                  <a:srgbClr val="CC3300"/>
                </a:solidFill>
                <a:latin typeface="Calibri" pitchFamily="34" charset="0"/>
              </a:rPr>
              <a:t>Lipides à jeun, modification entre J0 et S48 (mg/dl)</a:t>
            </a:r>
          </a:p>
        </p:txBody>
      </p:sp>
      <p:grpSp>
        <p:nvGrpSpPr>
          <p:cNvPr id="2" name="Groupe 1"/>
          <p:cNvGrpSpPr/>
          <p:nvPr/>
        </p:nvGrpSpPr>
        <p:grpSpPr>
          <a:xfrm>
            <a:off x="1038676" y="2103893"/>
            <a:ext cx="7311575" cy="3864030"/>
            <a:chOff x="1038676" y="2103893"/>
            <a:chExt cx="7311575" cy="3864030"/>
          </a:xfrm>
        </p:grpSpPr>
        <p:sp>
          <p:nvSpPr>
            <p:cNvPr id="4" name="Rectangle 83"/>
            <p:cNvSpPr txBox="1">
              <a:spLocks noChangeArrowheads="1"/>
            </p:cNvSpPr>
            <p:nvPr/>
          </p:nvSpPr>
          <p:spPr bwMode="auto">
            <a:xfrm>
              <a:off x="1615884" y="3131116"/>
              <a:ext cx="1213233" cy="3287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rgbClr val="0070C0"/>
                </a:buClr>
                <a:defRPr/>
              </a:pPr>
              <a:r>
                <a:rPr lang="fr-FR" sz="1200" kern="0" dirty="0">
                  <a:solidFill>
                    <a:srgbClr val="000066"/>
                  </a:solidFill>
                  <a:latin typeface="+mn-lt"/>
                </a:rPr>
                <a:t>p &lt; 0,0001</a:t>
              </a:r>
            </a:p>
          </p:txBody>
        </p:sp>
        <p:sp>
          <p:nvSpPr>
            <p:cNvPr id="6182" name="Rectangle 77"/>
            <p:cNvSpPr>
              <a:spLocks noChangeArrowheads="1"/>
            </p:cNvSpPr>
            <p:nvPr/>
          </p:nvSpPr>
          <p:spPr bwMode="auto">
            <a:xfrm>
              <a:off x="2005682" y="5475480"/>
              <a:ext cx="613951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600" b="1" dirty="0">
                  <a:solidFill>
                    <a:srgbClr val="000066"/>
                  </a:solidFill>
                  <a:ea typeface="ＭＳ Ｐゴシック" pitchFamily="34" charset="-128"/>
                </a:rPr>
                <a:t>LDL-C</a:t>
              </a:r>
            </a:p>
          </p:txBody>
        </p:sp>
        <p:sp>
          <p:nvSpPr>
            <p:cNvPr id="6183" name="Rectangle 78"/>
            <p:cNvSpPr>
              <a:spLocks noChangeArrowheads="1"/>
            </p:cNvSpPr>
            <p:nvPr/>
          </p:nvSpPr>
          <p:spPr bwMode="auto">
            <a:xfrm>
              <a:off x="3057406" y="5475480"/>
              <a:ext cx="1091644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600" b="1" dirty="0">
                  <a:solidFill>
                    <a:srgbClr val="000066"/>
                  </a:solidFill>
                  <a:ea typeface="ＭＳ Ｐゴシック" pitchFamily="34" charset="-128"/>
                </a:rPr>
                <a:t>Non HDL-C</a:t>
              </a:r>
              <a:endParaRPr lang="fr-FR" sz="1600" b="1" dirty="0">
                <a:solidFill>
                  <a:srgbClr val="000066"/>
                </a:solidFill>
                <a:latin typeface="Times New Roman" pitchFamily="18" charset="0"/>
                <a:ea typeface="ＭＳ Ｐゴシック" pitchFamily="34" charset="-128"/>
              </a:endParaRPr>
            </a:p>
          </p:txBody>
        </p:sp>
        <p:sp>
          <p:nvSpPr>
            <p:cNvPr id="6184" name="Rectangle 79"/>
            <p:cNvSpPr>
              <a:spLocks noChangeArrowheads="1"/>
            </p:cNvSpPr>
            <p:nvPr/>
          </p:nvSpPr>
          <p:spPr bwMode="auto">
            <a:xfrm>
              <a:off x="4297754" y="5475480"/>
              <a:ext cx="1472470" cy="492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fr-FR" sz="1600" b="1">
                  <a:solidFill>
                    <a:srgbClr val="000066"/>
                  </a:solidFill>
                  <a:ea typeface="ＭＳ Ｐゴシック" pitchFamily="34" charset="-128"/>
                </a:rPr>
                <a:t> Cholestérol total</a:t>
              </a:r>
            </a:p>
          </p:txBody>
        </p:sp>
        <p:sp>
          <p:nvSpPr>
            <p:cNvPr id="6185" name="Rectangle 80"/>
            <p:cNvSpPr>
              <a:spLocks noChangeArrowheads="1"/>
            </p:cNvSpPr>
            <p:nvPr/>
          </p:nvSpPr>
          <p:spPr bwMode="auto">
            <a:xfrm>
              <a:off x="5784417" y="5475480"/>
              <a:ext cx="1266244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600" b="1">
                  <a:solidFill>
                    <a:srgbClr val="000066"/>
                  </a:solidFill>
                  <a:ea typeface="ＭＳ Ｐゴシック" pitchFamily="34" charset="-128"/>
                </a:rPr>
                <a:t>Triglycérides</a:t>
              </a:r>
              <a:endParaRPr lang="fr-FR" sz="1600" b="1">
                <a:solidFill>
                  <a:srgbClr val="000066"/>
                </a:solidFill>
                <a:latin typeface="Times New Roman" pitchFamily="18" charset="0"/>
                <a:ea typeface="ＭＳ Ｐゴシック" pitchFamily="34" charset="-128"/>
              </a:endParaRPr>
            </a:p>
          </p:txBody>
        </p:sp>
        <p:sp>
          <p:nvSpPr>
            <p:cNvPr id="6186" name="Rectangle 81"/>
            <p:cNvSpPr>
              <a:spLocks noChangeArrowheads="1"/>
            </p:cNvSpPr>
            <p:nvPr/>
          </p:nvSpPr>
          <p:spPr bwMode="auto">
            <a:xfrm>
              <a:off x="7365305" y="5475480"/>
              <a:ext cx="636392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600" b="1" dirty="0">
                  <a:solidFill>
                    <a:srgbClr val="000066"/>
                  </a:solidFill>
                  <a:ea typeface="ＭＳ Ｐゴシック" pitchFamily="34" charset="-128"/>
                </a:rPr>
                <a:t>HDL-C</a:t>
              </a:r>
              <a:endParaRPr lang="fr-FR" sz="1600" b="1" dirty="0">
                <a:solidFill>
                  <a:srgbClr val="000066"/>
                </a:solidFill>
                <a:latin typeface="Times New Roman" pitchFamily="18" charset="0"/>
                <a:ea typeface="ＭＳ Ｐゴシック" pitchFamily="34" charset="-128"/>
              </a:endParaRPr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6318251" y="2708562"/>
              <a:ext cx="376238" cy="1935163"/>
            </a:xfrm>
            <a:prstGeom prst="rect">
              <a:avLst/>
            </a:prstGeom>
            <a:solidFill>
              <a:srgbClr val="FF66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7" name="Rectangle 7"/>
            <p:cNvSpPr>
              <a:spLocks noChangeArrowheads="1"/>
            </p:cNvSpPr>
            <p:nvPr/>
          </p:nvSpPr>
          <p:spPr bwMode="auto">
            <a:xfrm>
              <a:off x="5942013" y="4643724"/>
              <a:ext cx="376238" cy="282575"/>
            </a:xfrm>
            <a:prstGeom prst="rect">
              <a:avLst/>
            </a:prstGeom>
            <a:solidFill>
              <a:srgbClr val="2D985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auto">
            <a:xfrm>
              <a:off x="7683501" y="4291299"/>
              <a:ext cx="376238" cy="352425"/>
            </a:xfrm>
            <a:custGeom>
              <a:avLst/>
              <a:gdLst>
                <a:gd name="T0" fmla="*/ 0 w 237"/>
                <a:gd name="T1" fmla="*/ 0 h 222"/>
                <a:gd name="T2" fmla="*/ 0 w 237"/>
                <a:gd name="T3" fmla="*/ 20 h 222"/>
                <a:gd name="T4" fmla="*/ 0 w 237"/>
                <a:gd name="T5" fmla="*/ 222 h 222"/>
                <a:gd name="T6" fmla="*/ 237 w 237"/>
                <a:gd name="T7" fmla="*/ 222 h 222"/>
                <a:gd name="T8" fmla="*/ 237 w 237"/>
                <a:gd name="T9" fmla="*/ 0 h 222"/>
                <a:gd name="T10" fmla="*/ 0 w 237"/>
                <a:gd name="T11" fmla="*/ 0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37" h="222">
                  <a:moveTo>
                    <a:pt x="0" y="0"/>
                  </a:moveTo>
                  <a:lnTo>
                    <a:pt x="0" y="20"/>
                  </a:lnTo>
                  <a:lnTo>
                    <a:pt x="0" y="222"/>
                  </a:lnTo>
                  <a:lnTo>
                    <a:pt x="237" y="222"/>
                  </a:lnTo>
                  <a:lnTo>
                    <a:pt x="23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>
              <a:off x="7307263" y="4323049"/>
              <a:ext cx="376238" cy="320675"/>
            </a:xfrm>
            <a:prstGeom prst="rect">
              <a:avLst/>
            </a:prstGeom>
            <a:solidFill>
              <a:srgbClr val="2D985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3587751" y="3414999"/>
              <a:ext cx="376238" cy="1228725"/>
            </a:xfrm>
            <a:prstGeom prst="rect">
              <a:avLst/>
            </a:prstGeom>
            <a:solidFill>
              <a:srgbClr val="FF66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auto">
            <a:xfrm>
              <a:off x="3211513" y="4643724"/>
              <a:ext cx="376238" cy="488950"/>
            </a:xfrm>
            <a:prstGeom prst="rect">
              <a:avLst/>
            </a:prstGeom>
            <a:solidFill>
              <a:srgbClr val="2D985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12" name="Rectangle 12"/>
            <p:cNvSpPr>
              <a:spLocks noChangeArrowheads="1"/>
            </p:cNvSpPr>
            <p:nvPr/>
          </p:nvSpPr>
          <p:spPr bwMode="auto">
            <a:xfrm>
              <a:off x="4953001" y="3060987"/>
              <a:ext cx="376238" cy="1582738"/>
            </a:xfrm>
            <a:prstGeom prst="rect">
              <a:avLst/>
            </a:prstGeom>
            <a:solidFill>
              <a:srgbClr val="FF66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13" name="Rectangle 13"/>
            <p:cNvSpPr>
              <a:spLocks noChangeArrowheads="1"/>
            </p:cNvSpPr>
            <p:nvPr/>
          </p:nvSpPr>
          <p:spPr bwMode="auto">
            <a:xfrm>
              <a:off x="4576763" y="4643724"/>
              <a:ext cx="376238" cy="123825"/>
            </a:xfrm>
            <a:prstGeom prst="rect">
              <a:avLst/>
            </a:prstGeom>
            <a:solidFill>
              <a:srgbClr val="2D985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14" name="Rectangle 14"/>
            <p:cNvSpPr>
              <a:spLocks noChangeArrowheads="1"/>
            </p:cNvSpPr>
            <p:nvPr/>
          </p:nvSpPr>
          <p:spPr bwMode="auto">
            <a:xfrm>
              <a:off x="2222501" y="3748374"/>
              <a:ext cx="376238" cy="895350"/>
            </a:xfrm>
            <a:prstGeom prst="rect">
              <a:avLst/>
            </a:prstGeom>
            <a:solidFill>
              <a:srgbClr val="FF66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15" name="Rectangle 15"/>
            <p:cNvSpPr>
              <a:spLocks noChangeArrowheads="1"/>
            </p:cNvSpPr>
            <p:nvPr/>
          </p:nvSpPr>
          <p:spPr bwMode="auto">
            <a:xfrm>
              <a:off x="1846263" y="4643724"/>
              <a:ext cx="376238" cy="396875"/>
            </a:xfrm>
            <a:prstGeom prst="rect">
              <a:avLst/>
            </a:prstGeom>
            <a:solidFill>
              <a:srgbClr val="2D985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16" name="Freeform 16"/>
            <p:cNvSpPr>
              <a:spLocks/>
            </p:cNvSpPr>
            <p:nvPr/>
          </p:nvSpPr>
          <p:spPr bwMode="auto">
            <a:xfrm>
              <a:off x="1533526" y="2406937"/>
              <a:ext cx="0" cy="3132138"/>
            </a:xfrm>
            <a:custGeom>
              <a:avLst/>
              <a:gdLst>
                <a:gd name="T0" fmla="*/ 1973 h 1973"/>
                <a:gd name="T1" fmla="*/ 1691 h 1973"/>
                <a:gd name="T2" fmla="*/ 1409 h 1973"/>
                <a:gd name="T3" fmla="*/ 1127 h 1973"/>
                <a:gd name="T4" fmla="*/ 845 h 1973"/>
                <a:gd name="T5" fmla="*/ 564 h 1973"/>
                <a:gd name="T6" fmla="*/ 282 h 1973"/>
                <a:gd name="T7" fmla="*/ 0 h 1973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  <a:cxn ang="0">
                  <a:pos x="0" y="T5"/>
                </a:cxn>
                <a:cxn ang="0">
                  <a:pos x="0" y="T6"/>
                </a:cxn>
                <a:cxn ang="0">
                  <a:pos x="0" y="T7"/>
                </a:cxn>
              </a:cxnLst>
              <a:rect l="0" t="0" r="r" b="b"/>
              <a:pathLst>
                <a:path h="1973">
                  <a:moveTo>
                    <a:pt x="0" y="1973"/>
                  </a:moveTo>
                  <a:lnTo>
                    <a:pt x="0" y="1691"/>
                  </a:lnTo>
                  <a:lnTo>
                    <a:pt x="0" y="1409"/>
                  </a:lnTo>
                  <a:lnTo>
                    <a:pt x="0" y="1127"/>
                  </a:lnTo>
                  <a:lnTo>
                    <a:pt x="0" y="845"/>
                  </a:lnTo>
                  <a:lnTo>
                    <a:pt x="0" y="564"/>
                  </a:lnTo>
                  <a:lnTo>
                    <a:pt x="0" y="282"/>
                  </a:lnTo>
                  <a:lnTo>
                    <a:pt x="0" y="0"/>
                  </a:lnTo>
                </a:path>
              </a:pathLst>
            </a:custGeom>
            <a:noFill/>
            <a:ln w="7">
              <a:solidFill>
                <a:srgbClr val="6666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17" name="Line 17"/>
            <p:cNvSpPr>
              <a:spLocks noChangeShapeType="1"/>
            </p:cNvSpPr>
            <p:nvPr/>
          </p:nvSpPr>
          <p:spPr bwMode="auto">
            <a:xfrm flipH="1">
              <a:off x="1447801" y="2854612"/>
              <a:ext cx="85725" cy="0"/>
            </a:xfrm>
            <a:prstGeom prst="line">
              <a:avLst/>
            </a:prstGeom>
            <a:noFill/>
            <a:ln w="7">
              <a:solidFill>
                <a:srgbClr val="6666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18" name="Line 18"/>
            <p:cNvSpPr>
              <a:spLocks noChangeShapeType="1"/>
            </p:cNvSpPr>
            <p:nvPr/>
          </p:nvSpPr>
          <p:spPr bwMode="auto">
            <a:xfrm flipH="1">
              <a:off x="1447801" y="2406937"/>
              <a:ext cx="85725" cy="0"/>
            </a:xfrm>
            <a:prstGeom prst="line">
              <a:avLst/>
            </a:prstGeom>
            <a:noFill/>
            <a:ln w="7">
              <a:solidFill>
                <a:srgbClr val="6666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19" name="Line 19"/>
            <p:cNvSpPr>
              <a:spLocks noChangeShapeType="1"/>
            </p:cNvSpPr>
            <p:nvPr/>
          </p:nvSpPr>
          <p:spPr bwMode="auto">
            <a:xfrm flipH="1">
              <a:off x="1447801" y="3302287"/>
              <a:ext cx="85725" cy="0"/>
            </a:xfrm>
            <a:prstGeom prst="line">
              <a:avLst/>
            </a:prstGeom>
            <a:noFill/>
            <a:ln w="7">
              <a:solidFill>
                <a:srgbClr val="6666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20" name="Line 20"/>
            <p:cNvSpPr>
              <a:spLocks noChangeShapeType="1"/>
            </p:cNvSpPr>
            <p:nvPr/>
          </p:nvSpPr>
          <p:spPr bwMode="auto">
            <a:xfrm flipH="1">
              <a:off x="1447801" y="3748374"/>
              <a:ext cx="85725" cy="0"/>
            </a:xfrm>
            <a:prstGeom prst="line">
              <a:avLst/>
            </a:prstGeom>
            <a:noFill/>
            <a:ln w="7">
              <a:solidFill>
                <a:srgbClr val="6666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21" name="Line 21"/>
            <p:cNvSpPr>
              <a:spLocks noChangeShapeType="1"/>
            </p:cNvSpPr>
            <p:nvPr/>
          </p:nvSpPr>
          <p:spPr bwMode="auto">
            <a:xfrm flipH="1">
              <a:off x="1447801" y="4196049"/>
              <a:ext cx="85725" cy="0"/>
            </a:xfrm>
            <a:prstGeom prst="line">
              <a:avLst/>
            </a:prstGeom>
            <a:noFill/>
            <a:ln w="7">
              <a:solidFill>
                <a:srgbClr val="6666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22" name="Line 22"/>
            <p:cNvSpPr>
              <a:spLocks noChangeShapeType="1"/>
            </p:cNvSpPr>
            <p:nvPr/>
          </p:nvSpPr>
          <p:spPr bwMode="auto">
            <a:xfrm flipH="1">
              <a:off x="1447801" y="5091399"/>
              <a:ext cx="85725" cy="0"/>
            </a:xfrm>
            <a:prstGeom prst="line">
              <a:avLst/>
            </a:prstGeom>
            <a:noFill/>
            <a:ln w="7">
              <a:solidFill>
                <a:srgbClr val="6666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23" name="Freeform 23"/>
            <p:cNvSpPr>
              <a:spLocks/>
            </p:cNvSpPr>
            <p:nvPr/>
          </p:nvSpPr>
          <p:spPr bwMode="auto">
            <a:xfrm>
              <a:off x="1447801" y="4643724"/>
              <a:ext cx="6902450" cy="0"/>
            </a:xfrm>
            <a:custGeom>
              <a:avLst/>
              <a:gdLst>
                <a:gd name="T0" fmla="*/ 4348 w 4348"/>
                <a:gd name="T1" fmla="*/ 54 w 4348"/>
                <a:gd name="T2" fmla="*/ 0 w 434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4348">
                  <a:moveTo>
                    <a:pt x="4348" y="0"/>
                  </a:moveTo>
                  <a:lnTo>
                    <a:pt x="54" y="0"/>
                  </a:lnTo>
                  <a:lnTo>
                    <a:pt x="0" y="0"/>
                  </a:lnTo>
                </a:path>
              </a:pathLst>
            </a:custGeom>
            <a:noFill/>
            <a:ln w="7">
              <a:solidFill>
                <a:srgbClr val="6666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24" name="Line 24"/>
            <p:cNvSpPr>
              <a:spLocks noChangeShapeType="1"/>
            </p:cNvSpPr>
            <p:nvPr/>
          </p:nvSpPr>
          <p:spPr bwMode="auto">
            <a:xfrm flipH="1">
              <a:off x="1447801" y="5539074"/>
              <a:ext cx="85725" cy="0"/>
            </a:xfrm>
            <a:prstGeom prst="line">
              <a:avLst/>
            </a:prstGeom>
            <a:noFill/>
            <a:ln w="7">
              <a:solidFill>
                <a:srgbClr val="6666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25" name="Line 25"/>
            <p:cNvSpPr>
              <a:spLocks noChangeShapeType="1"/>
            </p:cNvSpPr>
            <p:nvPr/>
          </p:nvSpPr>
          <p:spPr bwMode="auto">
            <a:xfrm flipH="1">
              <a:off x="1447801" y="4640549"/>
              <a:ext cx="85725" cy="0"/>
            </a:xfrm>
            <a:prstGeom prst="line">
              <a:avLst/>
            </a:prstGeom>
            <a:noFill/>
            <a:ln w="7">
              <a:solidFill>
                <a:srgbClr val="6666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26" name="Rectangle 26"/>
            <p:cNvSpPr>
              <a:spLocks noChangeArrowheads="1"/>
            </p:cNvSpPr>
            <p:nvPr/>
          </p:nvSpPr>
          <p:spPr bwMode="auto">
            <a:xfrm>
              <a:off x="1279712" y="4553237"/>
              <a:ext cx="114114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600" i="0" u="none" strike="noStrike" cap="none" normalizeH="0" baseline="0" dirty="0">
                  <a:ln>
                    <a:noFill/>
                  </a:ln>
                  <a:solidFill>
                    <a:srgbClr val="000066"/>
                  </a:solidFill>
                  <a:effectLst/>
                  <a:latin typeface="Arial" pitchFamily="34" charset="0"/>
                  <a:cs typeface="Arial" pitchFamily="34" charset="0"/>
                </a:rPr>
                <a:t>0</a:t>
              </a:r>
            </a:p>
          </p:txBody>
        </p:sp>
        <p:sp>
          <p:nvSpPr>
            <p:cNvPr id="27" name="Rectangle 27"/>
            <p:cNvSpPr>
              <a:spLocks noChangeArrowheads="1"/>
            </p:cNvSpPr>
            <p:nvPr/>
          </p:nvSpPr>
          <p:spPr bwMode="auto">
            <a:xfrm>
              <a:off x="1164011" y="3661062"/>
              <a:ext cx="228228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600" i="0" u="none" strike="noStrike" cap="none" normalizeH="0" baseline="0" dirty="0">
                  <a:ln>
                    <a:noFill/>
                  </a:ln>
                  <a:solidFill>
                    <a:srgbClr val="000066"/>
                  </a:solidFill>
                  <a:effectLst/>
                  <a:latin typeface="Arial" pitchFamily="34" charset="0"/>
                  <a:cs typeface="Arial" pitchFamily="34" charset="0"/>
                </a:rPr>
                <a:t>10</a:t>
              </a:r>
            </a:p>
          </p:txBody>
        </p:sp>
        <p:sp>
          <p:nvSpPr>
            <p:cNvPr id="28" name="Rectangle 28"/>
            <p:cNvSpPr>
              <a:spLocks noChangeArrowheads="1"/>
            </p:cNvSpPr>
            <p:nvPr/>
          </p:nvSpPr>
          <p:spPr bwMode="auto">
            <a:xfrm>
              <a:off x="1038676" y="5450174"/>
              <a:ext cx="353562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600" i="0" u="none" strike="noStrike" cap="none" normalizeH="0" baseline="0" dirty="0">
                  <a:ln>
                    <a:noFill/>
                  </a:ln>
                  <a:solidFill>
                    <a:srgbClr val="000066"/>
                  </a:solidFill>
                  <a:effectLst/>
                  <a:latin typeface="Arial" pitchFamily="34" charset="0"/>
                  <a:cs typeface="Arial" pitchFamily="34" charset="0"/>
                </a:rPr>
                <a:t>- </a:t>
              </a:r>
              <a:r>
                <a:rPr lang="fr-FR" sz="1600" dirty="0">
                  <a:solidFill>
                    <a:srgbClr val="000066"/>
                  </a:solidFill>
                  <a:latin typeface="Arial" pitchFamily="34" charset="0"/>
                  <a:cs typeface="Arial" pitchFamily="34" charset="0"/>
                </a:rPr>
                <a:t>1</a:t>
              </a:r>
              <a:r>
                <a:rPr kumimoji="0" lang="fr-FR" sz="1600" i="0" u="none" strike="noStrike" cap="none" normalizeH="0" baseline="0" dirty="0">
                  <a:ln>
                    <a:noFill/>
                  </a:ln>
                  <a:solidFill>
                    <a:srgbClr val="000066"/>
                  </a:solidFill>
                  <a:effectLst/>
                  <a:latin typeface="Arial" pitchFamily="34" charset="0"/>
                  <a:cs typeface="Arial" pitchFamily="34" charset="0"/>
                </a:rPr>
                <a:t>0</a:t>
              </a:r>
            </a:p>
          </p:txBody>
        </p:sp>
        <p:sp>
          <p:nvSpPr>
            <p:cNvPr id="30" name="Rectangle 30"/>
            <p:cNvSpPr>
              <a:spLocks noChangeArrowheads="1"/>
            </p:cNvSpPr>
            <p:nvPr/>
          </p:nvSpPr>
          <p:spPr bwMode="auto">
            <a:xfrm>
              <a:off x="1152789" y="5002499"/>
              <a:ext cx="239449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600" i="0" u="none" strike="noStrike" cap="none" normalizeH="0" baseline="0" dirty="0">
                  <a:ln>
                    <a:noFill/>
                  </a:ln>
                  <a:solidFill>
                    <a:srgbClr val="000066"/>
                  </a:solidFill>
                  <a:effectLst/>
                  <a:latin typeface="Arial" pitchFamily="34" charset="0"/>
                  <a:cs typeface="Arial" pitchFamily="34" charset="0"/>
                </a:rPr>
                <a:t>- 5</a:t>
              </a:r>
            </a:p>
          </p:txBody>
        </p:sp>
        <p:sp>
          <p:nvSpPr>
            <p:cNvPr id="31" name="Rectangle 31"/>
            <p:cNvSpPr>
              <a:spLocks noChangeArrowheads="1"/>
            </p:cNvSpPr>
            <p:nvPr/>
          </p:nvSpPr>
          <p:spPr bwMode="auto">
            <a:xfrm>
              <a:off x="1279712" y="4092025"/>
              <a:ext cx="114114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fr-FR" sz="1600" dirty="0">
                  <a:solidFill>
                    <a:srgbClr val="000066"/>
                  </a:solidFill>
                  <a:latin typeface="Arial" pitchFamily="34" charset="0"/>
                  <a:cs typeface="Arial" pitchFamily="34" charset="0"/>
                </a:rPr>
                <a:t>5</a:t>
              </a:r>
              <a:endParaRPr kumimoji="0" lang="fr-FR" sz="1600" i="0" u="none" strike="noStrike" cap="none" normalizeH="0" baseline="0" dirty="0">
                <a:ln>
                  <a:noFill/>
                </a:ln>
                <a:solidFill>
                  <a:srgbClr val="000066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" name="Rectangle 32"/>
            <p:cNvSpPr>
              <a:spLocks noChangeArrowheads="1"/>
            </p:cNvSpPr>
            <p:nvPr/>
          </p:nvSpPr>
          <p:spPr bwMode="auto">
            <a:xfrm>
              <a:off x="1164011" y="3213387"/>
              <a:ext cx="228228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600" i="0" u="none" strike="noStrike" cap="none" normalizeH="0" baseline="0" dirty="0">
                  <a:ln>
                    <a:noFill/>
                  </a:ln>
                  <a:solidFill>
                    <a:srgbClr val="000066"/>
                  </a:solidFill>
                  <a:effectLst/>
                  <a:latin typeface="Arial" pitchFamily="34" charset="0"/>
                  <a:cs typeface="Arial" pitchFamily="34" charset="0"/>
                </a:rPr>
                <a:t>15</a:t>
              </a:r>
            </a:p>
          </p:txBody>
        </p:sp>
        <p:sp>
          <p:nvSpPr>
            <p:cNvPr id="33" name="Rectangle 33"/>
            <p:cNvSpPr>
              <a:spLocks noChangeArrowheads="1"/>
            </p:cNvSpPr>
            <p:nvPr/>
          </p:nvSpPr>
          <p:spPr bwMode="auto">
            <a:xfrm>
              <a:off x="1164011" y="2318037"/>
              <a:ext cx="228228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600" i="0" u="none" strike="noStrike" cap="none" normalizeH="0" baseline="0" dirty="0">
                  <a:ln>
                    <a:noFill/>
                  </a:ln>
                  <a:solidFill>
                    <a:srgbClr val="000066"/>
                  </a:solidFill>
                  <a:effectLst/>
                  <a:latin typeface="Arial" pitchFamily="34" charset="0"/>
                  <a:cs typeface="Arial" pitchFamily="34" charset="0"/>
                </a:rPr>
                <a:t>25</a:t>
              </a:r>
            </a:p>
          </p:txBody>
        </p:sp>
        <p:sp>
          <p:nvSpPr>
            <p:cNvPr id="34" name="Rectangle 34"/>
            <p:cNvSpPr>
              <a:spLocks noChangeArrowheads="1"/>
            </p:cNvSpPr>
            <p:nvPr/>
          </p:nvSpPr>
          <p:spPr bwMode="auto">
            <a:xfrm>
              <a:off x="1164011" y="2765712"/>
              <a:ext cx="228228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600" i="0" u="none" strike="noStrike" cap="none" normalizeH="0" baseline="0" dirty="0">
                  <a:ln>
                    <a:noFill/>
                  </a:ln>
                  <a:solidFill>
                    <a:srgbClr val="000066"/>
                  </a:solidFill>
                  <a:effectLst/>
                  <a:latin typeface="Arial" pitchFamily="34" charset="0"/>
                  <a:cs typeface="Arial" pitchFamily="34" charset="0"/>
                </a:rPr>
                <a:t>20</a:t>
              </a:r>
            </a:p>
          </p:txBody>
        </p:sp>
        <p:sp>
          <p:nvSpPr>
            <p:cNvPr id="35" name="Rectangle 35"/>
            <p:cNvSpPr>
              <a:spLocks noChangeArrowheads="1"/>
            </p:cNvSpPr>
            <p:nvPr/>
          </p:nvSpPr>
          <p:spPr bwMode="auto">
            <a:xfrm>
              <a:off x="5931025" y="5000912"/>
              <a:ext cx="416355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b="1" i="0" u="none" strike="noStrike" cap="none" normalizeH="0" baseline="0" dirty="0">
                  <a:ln>
                    <a:noFill/>
                  </a:ln>
                  <a:solidFill>
                    <a:srgbClr val="333399"/>
                  </a:solidFill>
                  <a:effectLst/>
                  <a:latin typeface="+mj-lt"/>
                  <a:cs typeface="Arial" pitchFamily="34" charset="0"/>
                </a:rPr>
                <a:t>- 3,1</a:t>
              </a:r>
              <a:endParaRPr kumimoji="0" lang="fr-FR" b="0" i="0" u="none" strike="noStrike" cap="none" normalizeH="0" baseline="0" dirty="0">
                <a:ln>
                  <a:noFill/>
                </a:ln>
                <a:solidFill>
                  <a:srgbClr val="333399"/>
                </a:solidFill>
                <a:effectLst/>
                <a:latin typeface="+mj-lt"/>
                <a:cs typeface="Arial" pitchFamily="34" charset="0"/>
              </a:endParaRPr>
            </a:p>
          </p:txBody>
        </p:sp>
        <p:sp>
          <p:nvSpPr>
            <p:cNvPr id="36" name="Rectangle 36"/>
            <p:cNvSpPr>
              <a:spLocks noChangeArrowheads="1"/>
            </p:cNvSpPr>
            <p:nvPr/>
          </p:nvSpPr>
          <p:spPr bwMode="auto">
            <a:xfrm>
              <a:off x="4565775" y="4842162"/>
              <a:ext cx="416355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b="1" i="0" u="none" strike="noStrike" cap="none" normalizeH="0" baseline="0" dirty="0">
                  <a:ln>
                    <a:noFill/>
                  </a:ln>
                  <a:solidFill>
                    <a:srgbClr val="333399"/>
                  </a:solidFill>
                  <a:effectLst/>
                  <a:latin typeface="+mj-lt"/>
                  <a:cs typeface="Arial" pitchFamily="34" charset="0"/>
                </a:rPr>
                <a:t>- 1,4</a:t>
              </a:r>
              <a:endParaRPr kumimoji="0" lang="fr-FR" b="0" i="0" u="none" strike="noStrike" cap="none" normalizeH="0" baseline="0" dirty="0">
                <a:ln>
                  <a:noFill/>
                </a:ln>
                <a:solidFill>
                  <a:srgbClr val="333399"/>
                </a:solidFill>
                <a:effectLst/>
                <a:latin typeface="+mj-lt"/>
                <a:cs typeface="Arial" pitchFamily="34" charset="0"/>
              </a:endParaRPr>
            </a:p>
          </p:txBody>
        </p:sp>
        <p:sp>
          <p:nvSpPr>
            <p:cNvPr id="37" name="Rectangle 37"/>
            <p:cNvSpPr>
              <a:spLocks noChangeArrowheads="1"/>
            </p:cNvSpPr>
            <p:nvPr/>
          </p:nvSpPr>
          <p:spPr bwMode="auto">
            <a:xfrm>
              <a:off x="3200526" y="5207287"/>
              <a:ext cx="416355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b="1" i="0" u="none" strike="noStrike" cap="none" normalizeH="0" baseline="0" dirty="0">
                  <a:ln>
                    <a:noFill/>
                  </a:ln>
                  <a:solidFill>
                    <a:srgbClr val="333399"/>
                  </a:solidFill>
                  <a:effectLst/>
                  <a:latin typeface="+mj-lt"/>
                  <a:cs typeface="Arial" pitchFamily="34" charset="0"/>
                </a:rPr>
                <a:t>- </a:t>
              </a:r>
              <a:r>
                <a:rPr lang="fr-FR" b="1" dirty="0">
                  <a:solidFill>
                    <a:srgbClr val="333399"/>
                  </a:solidFill>
                  <a:latin typeface="+mj-lt"/>
                  <a:cs typeface="Arial" pitchFamily="34" charset="0"/>
                </a:rPr>
                <a:t>5,</a:t>
              </a:r>
              <a:r>
                <a:rPr kumimoji="0" lang="fr-FR" b="1" i="0" u="none" strike="noStrike" cap="none" normalizeH="0" baseline="0" dirty="0">
                  <a:ln>
                    <a:noFill/>
                  </a:ln>
                  <a:solidFill>
                    <a:srgbClr val="333399"/>
                  </a:solidFill>
                  <a:effectLst/>
                  <a:latin typeface="+mj-lt"/>
                  <a:cs typeface="Arial" pitchFamily="34" charset="0"/>
                </a:rPr>
                <a:t>3</a:t>
              </a:r>
              <a:endParaRPr kumimoji="0" lang="fr-FR" b="0" i="0" u="none" strike="noStrike" cap="none" normalizeH="0" baseline="0" dirty="0">
                <a:ln>
                  <a:noFill/>
                </a:ln>
                <a:solidFill>
                  <a:srgbClr val="333399"/>
                </a:solidFill>
                <a:effectLst/>
                <a:latin typeface="+mj-lt"/>
                <a:cs typeface="Arial" pitchFamily="34" charset="0"/>
              </a:endParaRPr>
            </a:p>
          </p:txBody>
        </p:sp>
        <p:sp>
          <p:nvSpPr>
            <p:cNvPr id="38" name="Rectangle 38"/>
            <p:cNvSpPr>
              <a:spLocks noChangeArrowheads="1"/>
            </p:cNvSpPr>
            <p:nvPr/>
          </p:nvSpPr>
          <p:spPr bwMode="auto">
            <a:xfrm>
              <a:off x="1835276" y="5115212"/>
              <a:ext cx="416355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b="1" i="0" u="none" strike="noStrike" cap="none" normalizeH="0" baseline="0" dirty="0">
                  <a:ln>
                    <a:noFill/>
                  </a:ln>
                  <a:solidFill>
                    <a:srgbClr val="333399"/>
                  </a:solidFill>
                  <a:effectLst/>
                  <a:latin typeface="+mj-lt"/>
                  <a:cs typeface="Arial" pitchFamily="34" charset="0"/>
                </a:rPr>
                <a:t>- 4,5</a:t>
              </a:r>
              <a:endParaRPr kumimoji="0" lang="fr-FR" b="0" i="0" u="none" strike="noStrike" cap="none" normalizeH="0" baseline="0" dirty="0">
                <a:ln>
                  <a:noFill/>
                </a:ln>
                <a:solidFill>
                  <a:srgbClr val="333399"/>
                </a:solidFill>
                <a:effectLst/>
                <a:latin typeface="+mj-lt"/>
                <a:cs typeface="Arial" pitchFamily="34" charset="0"/>
              </a:endParaRPr>
            </a:p>
          </p:txBody>
        </p:sp>
        <p:sp>
          <p:nvSpPr>
            <p:cNvPr id="39" name="Rectangle 39"/>
            <p:cNvSpPr>
              <a:spLocks noChangeArrowheads="1"/>
            </p:cNvSpPr>
            <p:nvPr/>
          </p:nvSpPr>
          <p:spPr bwMode="auto">
            <a:xfrm>
              <a:off x="2273006" y="3494374"/>
              <a:ext cx="294953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b="1" i="0" u="none" strike="noStrike" cap="none" normalizeH="0" baseline="0" dirty="0">
                  <a:ln>
                    <a:noFill/>
                  </a:ln>
                  <a:solidFill>
                    <a:srgbClr val="333399"/>
                  </a:solidFill>
                  <a:effectLst/>
                  <a:latin typeface="+mj-lt"/>
                  <a:cs typeface="Arial" pitchFamily="34" charset="0"/>
                </a:rPr>
                <a:t>9,9</a:t>
              </a:r>
              <a:endParaRPr kumimoji="0" lang="fr-FR" b="0" i="0" u="none" strike="noStrike" cap="none" normalizeH="0" baseline="0" dirty="0">
                <a:ln>
                  <a:noFill/>
                </a:ln>
                <a:solidFill>
                  <a:srgbClr val="333399"/>
                </a:solidFill>
                <a:effectLst/>
                <a:latin typeface="+mj-lt"/>
                <a:cs typeface="Arial" pitchFamily="34" charset="0"/>
              </a:endParaRPr>
            </a:p>
          </p:txBody>
        </p:sp>
        <p:sp>
          <p:nvSpPr>
            <p:cNvPr id="40" name="Rectangle 40"/>
            <p:cNvSpPr>
              <a:spLocks noChangeArrowheads="1"/>
            </p:cNvSpPr>
            <p:nvPr/>
          </p:nvSpPr>
          <p:spPr bwMode="auto">
            <a:xfrm>
              <a:off x="3580489" y="3160999"/>
              <a:ext cx="410494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b="1" i="0" u="none" strike="noStrike" cap="none" normalizeH="0" baseline="0" dirty="0">
                  <a:ln>
                    <a:noFill/>
                  </a:ln>
                  <a:solidFill>
                    <a:srgbClr val="333399"/>
                  </a:solidFill>
                  <a:effectLst/>
                  <a:latin typeface="+mj-lt"/>
                  <a:cs typeface="Arial" pitchFamily="34" charset="0"/>
                </a:rPr>
                <a:t>13,8</a:t>
              </a:r>
              <a:endParaRPr kumimoji="0" lang="fr-FR" b="0" i="0" u="none" strike="noStrike" cap="none" normalizeH="0" baseline="0" dirty="0">
                <a:ln>
                  <a:noFill/>
                </a:ln>
                <a:solidFill>
                  <a:srgbClr val="333399"/>
                </a:solidFill>
                <a:effectLst/>
                <a:latin typeface="+mj-lt"/>
                <a:cs typeface="Arial" pitchFamily="34" charset="0"/>
              </a:endParaRPr>
            </a:p>
          </p:txBody>
        </p:sp>
        <p:sp>
          <p:nvSpPr>
            <p:cNvPr id="41" name="Rectangle 41"/>
            <p:cNvSpPr>
              <a:spLocks noChangeArrowheads="1"/>
            </p:cNvSpPr>
            <p:nvPr/>
          </p:nvSpPr>
          <p:spPr bwMode="auto">
            <a:xfrm>
              <a:off x="4945736" y="2805399"/>
              <a:ext cx="410494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b="1" i="0" u="none" strike="noStrike" cap="none" normalizeH="0" baseline="0" dirty="0">
                  <a:ln>
                    <a:noFill/>
                  </a:ln>
                  <a:solidFill>
                    <a:srgbClr val="333399"/>
                  </a:solidFill>
                  <a:effectLst/>
                  <a:latin typeface="+mj-lt"/>
                  <a:cs typeface="Arial" pitchFamily="34" charset="0"/>
                </a:rPr>
                <a:t>17,9</a:t>
              </a:r>
              <a:endParaRPr kumimoji="0" lang="fr-FR" b="0" i="0" u="none" strike="noStrike" cap="none" normalizeH="0" baseline="0" dirty="0">
                <a:ln>
                  <a:noFill/>
                </a:ln>
                <a:solidFill>
                  <a:srgbClr val="333399"/>
                </a:solidFill>
                <a:effectLst/>
                <a:latin typeface="+mj-lt"/>
                <a:cs typeface="Arial" pitchFamily="34" charset="0"/>
              </a:endParaRPr>
            </a:p>
          </p:txBody>
        </p:sp>
        <p:sp>
          <p:nvSpPr>
            <p:cNvPr id="42" name="Rectangle 42"/>
            <p:cNvSpPr>
              <a:spLocks noChangeArrowheads="1"/>
            </p:cNvSpPr>
            <p:nvPr/>
          </p:nvSpPr>
          <p:spPr bwMode="auto">
            <a:xfrm>
              <a:off x="6399241" y="2454562"/>
              <a:ext cx="233988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b="1" i="0" u="none" strike="noStrike" cap="none" normalizeH="0" baseline="0" dirty="0">
                  <a:ln>
                    <a:noFill/>
                  </a:ln>
                  <a:solidFill>
                    <a:srgbClr val="333399"/>
                  </a:solidFill>
                  <a:effectLst/>
                  <a:latin typeface="+mj-lt"/>
                  <a:cs typeface="Arial" pitchFamily="34" charset="0"/>
                </a:rPr>
                <a:t>22</a:t>
              </a:r>
              <a:endParaRPr kumimoji="0" lang="fr-FR" b="0" i="0" u="none" strike="noStrike" cap="none" normalizeH="0" baseline="0" dirty="0">
                <a:ln>
                  <a:noFill/>
                </a:ln>
                <a:solidFill>
                  <a:srgbClr val="333399"/>
                </a:solidFill>
                <a:effectLst/>
                <a:latin typeface="+mj-lt"/>
                <a:cs typeface="Arial" pitchFamily="34" charset="0"/>
              </a:endParaRPr>
            </a:p>
          </p:txBody>
        </p:sp>
        <p:sp>
          <p:nvSpPr>
            <p:cNvPr id="43" name="Rectangle 43"/>
            <p:cNvSpPr>
              <a:spLocks noChangeArrowheads="1"/>
            </p:cNvSpPr>
            <p:nvPr/>
          </p:nvSpPr>
          <p:spPr bwMode="auto">
            <a:xfrm>
              <a:off x="7313174" y="4069049"/>
              <a:ext cx="294953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b="1" i="0" u="none" strike="noStrike" cap="none" normalizeH="0" baseline="0" dirty="0">
                  <a:ln>
                    <a:noFill/>
                  </a:ln>
                  <a:solidFill>
                    <a:srgbClr val="333399"/>
                  </a:solidFill>
                  <a:effectLst/>
                  <a:latin typeface="+mj-lt"/>
                  <a:cs typeface="Arial" pitchFamily="34" charset="0"/>
                </a:rPr>
                <a:t>3,9</a:t>
              </a:r>
              <a:endParaRPr kumimoji="0" lang="fr-FR" b="0" i="0" u="none" strike="noStrike" cap="none" normalizeH="0" baseline="0" dirty="0">
                <a:ln>
                  <a:noFill/>
                </a:ln>
                <a:solidFill>
                  <a:srgbClr val="333399"/>
                </a:solidFill>
                <a:effectLst/>
                <a:latin typeface="+mj-lt"/>
                <a:cs typeface="Arial" pitchFamily="34" charset="0"/>
              </a:endParaRPr>
            </a:p>
          </p:txBody>
        </p:sp>
        <p:sp>
          <p:nvSpPr>
            <p:cNvPr id="44" name="Rectangle 44"/>
            <p:cNvSpPr>
              <a:spLocks noChangeArrowheads="1"/>
            </p:cNvSpPr>
            <p:nvPr/>
          </p:nvSpPr>
          <p:spPr bwMode="auto">
            <a:xfrm>
              <a:off x="7763889" y="3992476"/>
              <a:ext cx="294953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fr-FR" b="1" dirty="0">
                  <a:solidFill>
                    <a:srgbClr val="333399"/>
                  </a:solidFill>
                  <a:latin typeface="+mj-lt"/>
                  <a:cs typeface="Arial" pitchFamily="34" charset="0"/>
                </a:rPr>
                <a:t>4,2</a:t>
              </a:r>
              <a:endParaRPr kumimoji="0" lang="fr-FR" b="0" i="0" u="none" strike="noStrike" cap="none" normalizeH="0" baseline="0" dirty="0">
                <a:ln>
                  <a:noFill/>
                </a:ln>
                <a:solidFill>
                  <a:srgbClr val="333399"/>
                </a:solidFill>
                <a:effectLst/>
                <a:latin typeface="+mj-lt"/>
                <a:cs typeface="Arial" pitchFamily="34" charset="0"/>
              </a:endParaRPr>
            </a:p>
          </p:txBody>
        </p:sp>
        <p:sp>
          <p:nvSpPr>
            <p:cNvPr id="56" name="Rectangle 83"/>
            <p:cNvSpPr txBox="1">
              <a:spLocks noChangeArrowheads="1"/>
            </p:cNvSpPr>
            <p:nvPr/>
          </p:nvSpPr>
          <p:spPr bwMode="auto">
            <a:xfrm>
              <a:off x="2973235" y="2708562"/>
              <a:ext cx="1213233" cy="3287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rgbClr val="0070C0"/>
                </a:buClr>
                <a:defRPr/>
              </a:pPr>
              <a:r>
                <a:rPr lang="fr-FR" sz="1200" kern="0" dirty="0">
                  <a:solidFill>
                    <a:srgbClr val="000066"/>
                  </a:solidFill>
                  <a:latin typeface="+mn-lt"/>
                </a:rPr>
                <a:t>p &lt; 0,0001</a:t>
              </a:r>
            </a:p>
          </p:txBody>
        </p:sp>
        <p:sp>
          <p:nvSpPr>
            <p:cNvPr id="63" name="AutoShape 165"/>
            <p:cNvSpPr>
              <a:spLocks noChangeArrowheads="1"/>
            </p:cNvSpPr>
            <p:nvPr/>
          </p:nvSpPr>
          <p:spPr bwMode="auto">
            <a:xfrm>
              <a:off x="3504683" y="2103893"/>
              <a:ext cx="1928736" cy="386388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defTabSz="914400"/>
              <a:endParaRPr lang="en-GB" sz="3600">
                <a:solidFill>
                  <a:srgbClr val="000066"/>
                </a:solidFill>
              </a:endParaRPr>
            </a:p>
          </p:txBody>
        </p:sp>
        <p:sp>
          <p:nvSpPr>
            <p:cNvPr id="64" name="Rectangle 57"/>
            <p:cNvSpPr>
              <a:spLocks noChangeArrowheads="1"/>
            </p:cNvSpPr>
            <p:nvPr/>
          </p:nvSpPr>
          <p:spPr bwMode="auto">
            <a:xfrm>
              <a:off x="3827725" y="2173977"/>
              <a:ext cx="479523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2000" b="1" dirty="0">
                  <a:solidFill>
                    <a:srgbClr val="333399"/>
                  </a:solidFill>
                  <a:latin typeface="+mj-lt"/>
                </a:rPr>
                <a:t>DOR</a:t>
              </a:r>
              <a:endParaRPr lang="fr-FR" sz="20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65" name="Rectangle 60"/>
            <p:cNvSpPr>
              <a:spLocks noChangeArrowheads="1"/>
            </p:cNvSpPr>
            <p:nvPr/>
          </p:nvSpPr>
          <p:spPr bwMode="auto">
            <a:xfrm>
              <a:off x="4697330" y="2173977"/>
              <a:ext cx="65911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2000" b="1" dirty="0">
                  <a:solidFill>
                    <a:srgbClr val="333399"/>
                  </a:solidFill>
                  <a:latin typeface="+mj-lt"/>
                </a:rPr>
                <a:t>DRV/r</a:t>
              </a:r>
              <a:endParaRPr lang="fr-FR" sz="20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66" name="Rectangle 21"/>
            <p:cNvSpPr>
              <a:spLocks noChangeArrowheads="1"/>
            </p:cNvSpPr>
            <p:nvPr/>
          </p:nvSpPr>
          <p:spPr bwMode="auto">
            <a:xfrm>
              <a:off x="3638545" y="2225087"/>
              <a:ext cx="124647" cy="144000"/>
            </a:xfrm>
            <a:prstGeom prst="rect">
              <a:avLst/>
            </a:prstGeom>
            <a:solidFill>
              <a:srgbClr val="2D9851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400">
                <a:solidFill>
                  <a:srgbClr val="000066"/>
                </a:solidFill>
              </a:endParaRPr>
            </a:p>
          </p:txBody>
        </p:sp>
        <p:sp>
          <p:nvSpPr>
            <p:cNvPr id="67" name="Rectangle 22"/>
            <p:cNvSpPr>
              <a:spLocks noChangeArrowheads="1"/>
            </p:cNvSpPr>
            <p:nvPr/>
          </p:nvSpPr>
          <p:spPr bwMode="auto">
            <a:xfrm>
              <a:off x="4508150" y="2225087"/>
              <a:ext cx="124647" cy="144000"/>
            </a:xfrm>
            <a:prstGeom prst="rect">
              <a:avLst/>
            </a:prstGeom>
            <a:solidFill>
              <a:srgbClr val="F66900"/>
            </a:solidFill>
            <a:ln w="0">
              <a:solidFill>
                <a:srgbClr val="F669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400">
                <a:solidFill>
                  <a:srgbClr val="000066"/>
                </a:solidFill>
              </a:endParaRPr>
            </a:p>
          </p:txBody>
        </p:sp>
      </p:grpSp>
      <p:grpSp>
        <p:nvGrpSpPr>
          <p:cNvPr id="68" name="Grouper 2"/>
          <p:cNvGrpSpPr/>
          <p:nvPr/>
        </p:nvGrpSpPr>
        <p:grpSpPr>
          <a:xfrm>
            <a:off x="0" y="6599468"/>
            <a:ext cx="1494118" cy="276999"/>
            <a:chOff x="0" y="6599468"/>
            <a:chExt cx="1494118" cy="276999"/>
          </a:xfrm>
        </p:grpSpPr>
        <p:sp>
          <p:nvSpPr>
            <p:cNvPr id="69" name="AutoShape 162"/>
            <p:cNvSpPr>
              <a:spLocks noChangeArrowheads="1"/>
            </p:cNvSpPr>
            <p:nvPr/>
          </p:nvSpPr>
          <p:spPr bwMode="auto">
            <a:xfrm>
              <a:off x="0" y="6604000"/>
              <a:ext cx="1479176" cy="253234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-84" charset="0"/>
                <a:cs typeface="Arial" charset="0"/>
              </a:endParaRPr>
            </a:p>
          </p:txBody>
        </p:sp>
        <p:sp>
          <p:nvSpPr>
            <p:cNvPr id="70" name="ZoneTexte 23"/>
            <p:cNvSpPr txBox="1">
              <a:spLocks noChangeArrowheads="1"/>
            </p:cNvSpPr>
            <p:nvPr/>
          </p:nvSpPr>
          <p:spPr bwMode="auto">
            <a:xfrm>
              <a:off x="0" y="6599468"/>
              <a:ext cx="149411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defTabSz="914400"/>
              <a:r>
                <a:rPr lang="en-GB" sz="1200" b="1" i="1" dirty="0">
                  <a:solidFill>
                    <a:srgbClr val="333399"/>
                  </a:solidFill>
                  <a:latin typeface="Cambria" pitchFamily="-84" charset="0"/>
                </a:rPr>
                <a:t>DRIVE-FORWARD</a:t>
              </a:r>
            </a:p>
          </p:txBody>
        </p:sp>
      </p:grpSp>
      <p:sp>
        <p:nvSpPr>
          <p:cNvPr id="62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736013" cy="1106488"/>
          </a:xfrm>
        </p:spPr>
        <p:txBody>
          <a:bodyPr/>
          <a:lstStyle/>
          <a:p>
            <a:r>
              <a:rPr lang="fr-FR" sz="3200" dirty="0">
                <a:ea typeface="ＭＳ Ｐゴシック" pitchFamily="-84" charset="-128"/>
              </a:rPr>
              <a:t>Etude DRIVE-FORWARD </a:t>
            </a:r>
            <a:r>
              <a:rPr lang="en-GB" sz="3200" dirty="0">
                <a:ea typeface="ＭＳ Ｐゴシック" pitchFamily="-84" charset="-128"/>
              </a:rPr>
              <a:t>: </a:t>
            </a:r>
            <a:br>
              <a:rPr lang="en-GB" sz="3200" dirty="0">
                <a:ea typeface="ＭＳ Ｐゴシック" pitchFamily="-84" charset="-128"/>
              </a:rPr>
            </a:br>
            <a:r>
              <a:rPr lang="en-GB" sz="3200" dirty="0">
                <a:ea typeface="ＭＳ Ｐゴシック" pitchFamily="-84" charset="-128"/>
              </a:rPr>
              <a:t>DOR + 2 INTI vs DRV/r + 2 INTI</a:t>
            </a:r>
          </a:p>
        </p:txBody>
      </p:sp>
      <p:sp>
        <p:nvSpPr>
          <p:cNvPr id="60" name="ZoneTexte 69"/>
          <p:cNvSpPr txBox="1">
            <a:spLocks noChangeArrowheads="1"/>
          </p:cNvSpPr>
          <p:nvPr/>
        </p:nvSpPr>
        <p:spPr bwMode="auto">
          <a:xfrm>
            <a:off x="4772579" y="6581775"/>
            <a:ext cx="437142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/>
            <a:r>
              <a:rPr lang="fr-FR" sz="1200" i="1" dirty="0">
                <a:solidFill>
                  <a:srgbClr val="CC0000"/>
                </a:solidFill>
              </a:rPr>
              <a:t>Molina JM, Lancet HIV 2018, March 25 (</a:t>
            </a:r>
            <a:r>
              <a:rPr lang="fr-FR" sz="1200" i="1" dirty="0" err="1">
                <a:solidFill>
                  <a:srgbClr val="CC0000"/>
                </a:solidFill>
              </a:rPr>
              <a:t>Epub</a:t>
            </a:r>
            <a:r>
              <a:rPr lang="fr-FR" sz="1200" i="1" dirty="0">
                <a:solidFill>
                  <a:srgbClr val="CC0000"/>
                </a:solidFill>
              </a:rPr>
              <a:t> </a:t>
            </a:r>
            <a:r>
              <a:rPr lang="fr-FR" sz="1200" i="1" dirty="0" err="1">
                <a:solidFill>
                  <a:srgbClr val="CC0000"/>
                </a:solidFill>
              </a:rPr>
              <a:t>ahead</a:t>
            </a:r>
            <a:r>
              <a:rPr lang="fr-FR" sz="1200" i="1" dirty="0">
                <a:solidFill>
                  <a:srgbClr val="CC0000"/>
                </a:solidFill>
              </a:rPr>
              <a:t> of </a:t>
            </a:r>
            <a:r>
              <a:rPr lang="fr-FR" sz="1200" i="1" dirty="0" err="1">
                <a:solidFill>
                  <a:srgbClr val="CC0000"/>
                </a:solidFill>
              </a:rPr>
              <a:t>print</a:t>
            </a:r>
            <a:r>
              <a:rPr lang="fr-FR" sz="1200" i="1" dirty="0">
                <a:solidFill>
                  <a:srgbClr val="CC0000"/>
                </a:solidFill>
              </a:rPr>
              <a:t>)</a:t>
            </a:r>
            <a:endParaRPr lang="en-GB" sz="1200" i="1" dirty="0">
              <a:solidFill>
                <a:srgbClr val="CC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679633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7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ARV_trials_2017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6912</TotalTime>
  <Words>1315</Words>
  <Application>Microsoft Office PowerPoint</Application>
  <PresentationFormat>Affichage à l'écran (4:3)</PresentationFormat>
  <Paragraphs>368</Paragraphs>
  <Slides>10</Slides>
  <Notes>10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9" baseType="lpstr">
      <vt:lpstr>MS PGothic</vt:lpstr>
      <vt:lpstr>MS PGothic</vt:lpstr>
      <vt:lpstr>Arial</vt:lpstr>
      <vt:lpstr>Calibri</vt:lpstr>
      <vt:lpstr>Cambria</vt:lpstr>
      <vt:lpstr>Times New Roman</vt:lpstr>
      <vt:lpstr>Trebuchet MS</vt:lpstr>
      <vt:lpstr>Wingdings</vt:lpstr>
      <vt:lpstr>ARV_trials_2017</vt:lpstr>
      <vt:lpstr>Comparaison INNTI vs IP/r</vt:lpstr>
      <vt:lpstr>Etude DRIVE-FORWARD :  DOR + 2 INTI vs DRV/r + 2 INTI</vt:lpstr>
      <vt:lpstr>Etude DRIVE-FORWARD :  DOR + 2 INTI vs DRV/r + 2 INTI</vt:lpstr>
      <vt:lpstr>Etude DRIVE-FORWARD :  DOR + 2 INTI vs DRV/r + 2 INTI</vt:lpstr>
      <vt:lpstr>Etude DRIVE-FORWARD :  DOR + 2 INTI vs DRV/r + 2 INTI</vt:lpstr>
      <vt:lpstr>Etude DRIVE-FORWARD :  DOR + 2 INTI vs DRV/r + 2 INTI</vt:lpstr>
      <vt:lpstr>Etude DRIVE-FORWARD :  DOR + 2 INTI vs DRV/r + 2 INTI</vt:lpstr>
      <vt:lpstr>Etude DRIVE-FORWARD :  DOR + 2 INTI vs DRV/r + 2 INTI</vt:lpstr>
      <vt:lpstr>Etude DRIVE-FORWARD :  DOR + 2 INTI vs DRV/r + 2 INTI</vt:lpstr>
      <vt:lpstr>Etude DRIVE-FORWARD :  DOR + 2 INTI vs DRV/r + 2 INTI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2017</dc:title>
  <dc:creator>www.arv-trial.com</dc:creator>
  <cp:lastModifiedBy>Pilar</cp:lastModifiedBy>
  <cp:revision>225</cp:revision>
  <dcterms:created xsi:type="dcterms:W3CDTF">2015-05-12T12:30:28Z</dcterms:created>
  <dcterms:modified xsi:type="dcterms:W3CDTF">2018-05-07T14:43:23Z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3628DF32-8EA8-4136-A770-D2242A2E6682</vt:lpwstr>
  </property>
  <property fmtid="{D5CDD505-2E9C-101B-9397-08002B2CF9AE}" pid="3" name="ArticulatePath">
    <vt:lpwstr>AEI_ARV trials naive MAJ 2014-FLAMINGO-v01</vt:lpwstr>
  </property>
</Properties>
</file>