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5"/>
  </p:notesMasterIdLst>
  <p:sldIdLst>
    <p:sldId id="308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303" r:id="rId20"/>
    <p:sldId id="304" r:id="rId21"/>
    <p:sldId id="305" r:id="rId22"/>
    <p:sldId id="306" r:id="rId23"/>
    <p:sldId id="307" r:id="rId24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24" clrIdx="0"/>
  <p:cmAuthor id="1" name="anton" initials="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CC3300"/>
    <a:srgbClr val="DDDDDD"/>
    <a:srgbClr val="333399"/>
    <a:srgbClr val="0066FF"/>
    <a:srgbClr val="FF99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33" autoAdjust="0"/>
    <p:restoredTop sz="95548" autoAdjust="0"/>
  </p:normalViewPr>
  <p:slideViewPr>
    <p:cSldViewPr snapToObjects="1">
      <p:cViewPr varScale="1">
        <p:scale>
          <a:sx n="88" d="100"/>
          <a:sy n="88" d="100"/>
        </p:scale>
        <p:origin x="1296" y="84"/>
      </p:cViewPr>
      <p:guideLst>
        <p:guide orient="horz"/>
        <p:guide pos="22"/>
      </p:guideLst>
    </p:cSldViewPr>
  </p:slideViewPr>
  <p:outlineViewPr>
    <p:cViewPr>
      <p:scale>
        <a:sx n="33" d="100"/>
        <a:sy n="33" d="100"/>
      </p:scale>
      <p:origin x="344" y="370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A3D7E9F-6E17-49B5-B6D6-31C784A2336E}" type="datetimeFigureOut">
              <a:rPr lang="fr-FR"/>
              <a:pPr>
                <a:defRPr/>
              </a:pPr>
              <a:t>30/08/2017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1DE952E-7E9B-452F-A75F-99447C78125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latin typeface="Calibri" charset="0"/>
              <a:cs typeface="ＭＳ Ｐゴシック" charset="0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1300">
                <a:latin typeface="Trebuchet MS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9D9F05-FA20-E44E-A652-DC40460759AC}" type="slidenum">
              <a:rPr lang="fr-FR" sz="1200">
                <a:latin typeface="Calibri" charset="0"/>
              </a:rPr>
              <a:pPr algn="r"/>
              <a:t>1</a:t>
            </a:fld>
            <a:endParaRPr lang="fr-FR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641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457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458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1CC2266-782E-42AB-8CFD-84196ABAD442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10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662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662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AA31F727-69F7-4EE6-B5E5-A2E296AB19CC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11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867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2867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1B1987D-832D-476E-8D27-485FD795CBBC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3072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3072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DEEBAD3C-DF8F-4458-9D88-DFC46956A8D0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13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327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327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9C10576-FB9F-4B96-98E0-9EB21AE0C8FD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3481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3482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0BBB202-52ED-4161-8BB3-3D0AA528A771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15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3686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686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A632680-FA62-4B36-AC3B-76FF57ACFA0A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16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3891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891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9065C91-8F10-4B4F-9D3C-9271646BA159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17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4096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096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614CB6D-9F43-47F7-AA55-BA20CBA84E9F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18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4301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4301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D22DB72-31B5-4CA4-8135-776DAEAD8CD2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19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5D6FC764-C96F-4CC6-912A-BD889B9C110D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450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450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F8F310F-326E-4E08-99F4-9CB14F68AC45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20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4710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4710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44BC8384-FB4B-45C6-9E8B-F00FC8BB251E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21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4915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4915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64BD2F-A366-4825-8A9B-6DC9304DD7DE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22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5120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120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A2DBFCC6-55AF-4A9F-A6A4-03C775736CB7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23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02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024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4E8507E-4914-4A6C-AE76-2D8626AF94F0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22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229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DC150F1-0C4C-455D-9280-C15ED5712A23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433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434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D5A11C4F-D9D8-4381-862D-EF94610348BD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  <a:ea typeface="ＭＳ Ｐゴシック"/>
                <a:cs typeface="ＭＳ Ｐゴシック"/>
              </a:rPr>
              <a:t>ARV-trial.com</a:t>
            </a:r>
          </a:p>
        </p:txBody>
      </p:sp>
      <p:sp>
        <p:nvSpPr>
          <p:cNvPr id="1638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DE883816-3C0B-4573-B02F-DCF02DDC9384}" type="slidenum">
              <a:rPr lang="fr-FR" sz="1200">
                <a:solidFill>
                  <a:srgbClr val="000000"/>
                </a:solidFill>
                <a:ea typeface="ＭＳ Ｐゴシック"/>
                <a:cs typeface="ＭＳ Ｐゴシック"/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184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A18E270-FC87-4D38-B779-58576D09DC9D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04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4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17708144-6B22-4569-95BA-B910C3D45F62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2253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7999490-ECB0-4FB4-B0C8-2653466EFB60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9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latin typeface="Calibri" charset="0"/>
                <a:ea typeface="ＭＳ Ｐゴシック" charset="0"/>
                <a:cs typeface="ＭＳ Ｐゴシック" charset="0"/>
              </a:rPr>
              <a:t>Comparaison INNTI vs INNTI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ENCORE</a:t>
            </a:r>
          </a:p>
          <a:p>
            <a:r>
              <a:rPr lang="fr-FR" sz="2800" b="1" dirty="0">
                <a:latin typeface="Calibri" charset="0"/>
                <a:ea typeface="ＭＳ Ｐゴシック" charset="0"/>
                <a:cs typeface="ＭＳ Ｐゴシック" charset="0"/>
              </a:rPr>
              <a:t>EFV vs RPV</a:t>
            </a:r>
          </a:p>
          <a:p>
            <a:pPr lvl="1"/>
            <a:r>
              <a:rPr lang="fr-FR" sz="2400" b="1" dirty="0">
                <a:latin typeface="Calibri" charset="0"/>
                <a:ea typeface="ＭＳ Ｐゴシック" charset="0"/>
              </a:rPr>
              <a:t>ECHO-THRIVE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STAR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ETR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SENSE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DOR vs EFV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DRIVE-AHEAD</a:t>
            </a:r>
          </a:p>
        </p:txBody>
      </p:sp>
    </p:spTree>
    <p:extLst>
      <p:ext uri="{BB962C8B-B14F-4D97-AF65-F5344CB8AC3E}">
        <p14:creationId xmlns:p14="http://schemas.microsoft.com/office/powerpoint/2010/main" val="310040581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grpSp>
        <p:nvGrpSpPr>
          <p:cNvPr id="23554" name="Grouper 11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2355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355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2355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  <p:sp>
        <p:nvSpPr>
          <p:cNvPr id="23556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Résumé des résultats à S48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RPV QD est virologiquement non inférieur à EFV, en association à TDF/FTC</a:t>
            </a:r>
            <a:endParaRPr lang="fr-FR" sz="1800" baseline="30000">
              <a:ea typeface="ＭＳ Ｐゴシック"/>
            </a:endParaRP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Le taux de réponse est inférieur dans le groupe RPV chez les patients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avec la charge virale la plus élevée à l’inclusion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Les arrêts pour échec virologique sont plus élevés pour RPV,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et ceux pour événement indésirable plus élevés pour EFV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Proportion d’échecs virologiques avec émergence de</a:t>
            </a:r>
          </a:p>
          <a:p>
            <a:pPr lvl="2">
              <a:spcBef>
                <a:spcPct val="0"/>
              </a:spcBef>
            </a:pPr>
            <a:r>
              <a:rPr lang="fr-FR" u="sng">
                <a:ea typeface="ＭＳ Ｐゴシック"/>
              </a:rPr>
              <a:t>&gt;</a:t>
            </a:r>
            <a:r>
              <a:rPr lang="fr-FR">
                <a:ea typeface="ＭＳ Ｐゴシック"/>
              </a:rPr>
              <a:t> 1 mutation de résistance aux INNTI : similaire dans les 2 groupes</a:t>
            </a:r>
          </a:p>
          <a:p>
            <a:pPr lvl="3">
              <a:buFontTx/>
              <a:buChar char="•"/>
            </a:pPr>
            <a:r>
              <a:rPr lang="fr-FR" sz="1600">
                <a:ea typeface="ＭＳ Ｐゴシック"/>
              </a:rPr>
              <a:t>Les mutations les plus fréquentes avec RPV entrainent une résistance croisée aux autres INNTI</a:t>
            </a:r>
          </a:p>
          <a:p>
            <a:pPr lvl="3">
              <a:buFontTx/>
              <a:buChar char="•"/>
            </a:pPr>
            <a:r>
              <a:rPr lang="fr-FR" sz="1600">
                <a:ea typeface="ＭＳ Ｐゴシック"/>
              </a:rPr>
              <a:t>Lors des échecs à EFV, la mutation la plus fréquente est la K103N , </a:t>
            </a:r>
            <a:br>
              <a:rPr lang="fr-FR" sz="1600">
                <a:ea typeface="ＭＳ Ｐゴシック"/>
              </a:rPr>
            </a:br>
            <a:r>
              <a:rPr lang="fr-FR" sz="1600">
                <a:ea typeface="ＭＳ Ｐゴシック"/>
              </a:rPr>
              <a:t>avec une sensibilité conservée de étravirine</a:t>
            </a:r>
          </a:p>
          <a:p>
            <a:pPr lvl="2">
              <a:spcBef>
                <a:spcPct val="0"/>
              </a:spcBef>
            </a:pPr>
            <a:r>
              <a:rPr lang="fr-FR" u="sng">
                <a:ea typeface="ＭＳ Ｐゴシック"/>
              </a:rPr>
              <a:t>&gt;</a:t>
            </a:r>
            <a:r>
              <a:rPr lang="fr-FR">
                <a:ea typeface="ＭＳ Ｐゴシック"/>
              </a:rPr>
              <a:t> 1 mutation de résistance aux INTI : plus élevée dans le groupe RPV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Profil de tolérance globalement plus favorable avec RPV que EFV :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taux plus faible de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Événement indésirable de grade 2-4 possiblement lié au traitement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Rash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Événements neurologiques et psychiatriques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Elévation des lipides proathérogènes</a:t>
            </a:r>
            <a:endParaRPr lang="fr-FR" sz="1800">
              <a:ea typeface="ＭＳ Ｐゴシック"/>
            </a:endParaRPr>
          </a:p>
          <a:p>
            <a:endParaRPr lang="fr-FR" sz="180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grpSp>
        <p:nvGrpSpPr>
          <p:cNvPr id="25602" name="Grouper 26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2563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5639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362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25604" name="Connecteur droit 66"/>
          <p:cNvCxnSpPr>
            <a:cxnSpLocks noChangeShapeType="1"/>
          </p:cNvCxnSpPr>
          <p:nvPr/>
        </p:nvCxnSpPr>
        <p:spPr bwMode="auto">
          <a:xfrm rot="5400000">
            <a:off x="3359943" y="2723357"/>
            <a:ext cx="582613" cy="12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5605" name="Espace réservé du contenu 2"/>
          <p:cNvSpPr>
            <a:spLocks/>
          </p:cNvSpPr>
          <p:nvPr/>
        </p:nvSpPr>
        <p:spPr bwMode="auto">
          <a:xfrm>
            <a:off x="34925" y="5194300"/>
            <a:ext cx="90805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Non infériorité de RPV vs EFV à S48 : % ARN VIH &lt; 50 c/ml en intention de traiter, analyse TLOVR (borne inférieure de l’IC 95 % bilatéral de la différence = - 12 %, puissance 95 %)</a:t>
            </a:r>
            <a:endParaRPr lang="fr-FR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629150" y="2520950"/>
          <a:ext cx="2762250" cy="755650"/>
        </p:xfrm>
        <a:graphic>
          <a:graphicData uri="http://schemas.openxmlformats.org/drawingml/2006/table">
            <a:tbl>
              <a:tblPr/>
              <a:tblGrid>
                <a:gridCol w="2761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25 mg QD + 2 INTI*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4629150" y="3533775"/>
          <a:ext cx="2762250" cy="733425"/>
        </p:xfrm>
        <a:graphic>
          <a:graphicData uri="http://schemas.openxmlformats.org/drawingml/2006/table">
            <a:tbl>
              <a:tblPr/>
              <a:tblGrid>
                <a:gridCol w="2761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+ 2 INTI*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622" name="Oval 170"/>
          <p:cNvSpPr>
            <a:spLocks noChangeArrowheads="1"/>
          </p:cNvSpPr>
          <p:nvPr/>
        </p:nvSpPr>
        <p:spPr bwMode="auto">
          <a:xfrm>
            <a:off x="2879725" y="1603375"/>
            <a:ext cx="1539875" cy="9255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Double aveugle</a:t>
            </a:r>
          </a:p>
        </p:txBody>
      </p:sp>
      <p:sp>
        <p:nvSpPr>
          <p:cNvPr id="25623" name="AutoShape 162"/>
          <p:cNvSpPr>
            <a:spLocks noChangeArrowheads="1"/>
          </p:cNvSpPr>
          <p:nvPr/>
        </p:nvSpPr>
        <p:spPr bwMode="auto">
          <a:xfrm>
            <a:off x="79375" y="2436813"/>
            <a:ext cx="3317875" cy="1770062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 defTabSz="914400"/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ans, naïfs ARV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4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5 000 c/ml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les CD4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 &gt; 50 ml/min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 aux INTI sélectionnés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mutation de R aux INNTI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d’infection VIH-2</a:t>
            </a:r>
          </a:p>
        </p:txBody>
      </p:sp>
      <p:sp>
        <p:nvSpPr>
          <p:cNvPr id="25624" name="ZoneTexte 71"/>
          <p:cNvSpPr txBox="1">
            <a:spLocks noChangeArrowheads="1"/>
          </p:cNvSpPr>
          <p:nvPr/>
        </p:nvSpPr>
        <p:spPr bwMode="auto">
          <a:xfrm>
            <a:off x="9525" y="4437063"/>
            <a:ext cx="8412163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fr-FR" sz="1300">
                <a:solidFill>
                  <a:srgbClr val="000066"/>
                </a:solidFill>
                <a:ea typeface="ＭＳ Ｐゴシック"/>
                <a:cs typeface="ＭＳ Ｐゴシック"/>
              </a:rPr>
              <a:t>Randomisation stratifiée sur ARN VIH (</a:t>
            </a:r>
            <a:r>
              <a:rPr lang="fr-FR" sz="1300" u="sng">
                <a:solidFill>
                  <a:srgbClr val="000066"/>
                </a:solidFill>
                <a:ea typeface="ＭＳ Ｐゴシック"/>
                <a:cs typeface="ＭＳ Ｐゴシック"/>
              </a:rPr>
              <a:t>&lt;</a:t>
            </a:r>
            <a:r>
              <a:rPr lang="fr-FR" sz="1300">
                <a:solidFill>
                  <a:srgbClr val="000066"/>
                </a:solidFill>
                <a:ea typeface="ＭＳ Ｐゴシック"/>
                <a:cs typeface="ＭＳ Ｐゴシック"/>
              </a:rPr>
              <a:t> ou &gt; 100 000 c/ml, </a:t>
            </a:r>
            <a:r>
              <a:rPr lang="fr-FR" sz="1300" u="sng">
                <a:solidFill>
                  <a:srgbClr val="000066"/>
                </a:solidFill>
                <a:ea typeface="ＭＳ Ｐゴシック"/>
                <a:cs typeface="ＭＳ Ｐゴシック"/>
              </a:rPr>
              <a:t>&lt;</a:t>
            </a:r>
            <a:r>
              <a:rPr lang="fr-FR" sz="1300">
                <a:solidFill>
                  <a:srgbClr val="000066"/>
                </a:solidFill>
                <a:ea typeface="ＭＳ Ｐゴシック"/>
                <a:cs typeface="ＭＳ Ｐゴシック"/>
              </a:rPr>
              <a:t> 500 000 ou &gt; 500 000 c/ml) à l’inclusion</a:t>
            </a:r>
            <a:endParaRPr lang="fr-FR" sz="1300" baseline="30000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562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  <p:cxnSp>
        <p:nvCxnSpPr>
          <p:cNvPr id="25626" name="AutoShape 60"/>
          <p:cNvCxnSpPr>
            <a:cxnSpLocks noChangeShapeType="1"/>
          </p:cNvCxnSpPr>
          <p:nvPr/>
        </p:nvCxnSpPr>
        <p:spPr bwMode="auto">
          <a:xfrm rot="10800000" flipH="1" flipV="1">
            <a:off x="4606925" y="2894013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5627" name="Line 63"/>
          <p:cNvSpPr>
            <a:spLocks noChangeShapeType="1"/>
          </p:cNvSpPr>
          <p:nvPr/>
        </p:nvSpPr>
        <p:spPr bwMode="auto">
          <a:xfrm>
            <a:off x="3397250" y="3384550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5628" name="Rectangle 9"/>
          <p:cNvSpPr>
            <a:spLocks noChangeArrowheads="1"/>
          </p:cNvSpPr>
          <p:nvPr/>
        </p:nvSpPr>
        <p:spPr bwMode="auto">
          <a:xfrm>
            <a:off x="3829050" y="3900488"/>
            <a:ext cx="8270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340</a:t>
            </a:r>
          </a:p>
        </p:txBody>
      </p:sp>
      <p:sp>
        <p:nvSpPr>
          <p:cNvPr id="25629" name="Rectangle 8"/>
          <p:cNvSpPr>
            <a:spLocks noChangeArrowheads="1"/>
          </p:cNvSpPr>
          <p:nvPr/>
        </p:nvSpPr>
        <p:spPr bwMode="auto">
          <a:xfrm>
            <a:off x="3829050" y="2566988"/>
            <a:ext cx="827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25" y="1547813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54781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5632" name="Line 172"/>
          <p:cNvSpPr>
            <a:spLocks noChangeShapeType="1"/>
          </p:cNvSpPr>
          <p:nvPr/>
        </p:nvSpPr>
        <p:spPr bwMode="auto">
          <a:xfrm>
            <a:off x="8720138" y="208756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5633" name="Line 172"/>
          <p:cNvSpPr>
            <a:spLocks noChangeShapeType="1"/>
          </p:cNvSpPr>
          <p:nvPr/>
        </p:nvSpPr>
        <p:spPr bwMode="auto">
          <a:xfrm>
            <a:off x="7415213" y="208756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25634" name="Group 37"/>
          <p:cNvGrpSpPr>
            <a:grpSpLocks/>
          </p:cNvGrpSpPr>
          <p:nvPr/>
        </p:nvGrpSpPr>
        <p:grpSpPr bwMode="auto">
          <a:xfrm>
            <a:off x="7396163" y="2900363"/>
            <a:ext cx="1303337" cy="974725"/>
            <a:chOff x="4502" y="1764"/>
            <a:chExt cx="646" cy="614"/>
          </a:xfrm>
        </p:grpSpPr>
        <p:sp>
          <p:nvSpPr>
            <p:cNvPr id="25636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5637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5635" name="ZoneTexte 27"/>
          <p:cNvSpPr txBox="1">
            <a:spLocks noChangeArrowheads="1"/>
          </p:cNvSpPr>
          <p:nvPr/>
        </p:nvSpPr>
        <p:spPr bwMode="auto">
          <a:xfrm>
            <a:off x="9525" y="4721225"/>
            <a:ext cx="88106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300">
                <a:solidFill>
                  <a:srgbClr val="000066"/>
                </a:solidFill>
              </a:rPr>
              <a:t>* Association INTI, en ouvert, sélectionnée par l’investigateur : ZDV + 3TC BID ou ABC + 3TC QD ou TDF + FTC QD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09738"/>
          <a:ext cx="8353425" cy="4816475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6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9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01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INTI</a:t>
                      </a:r>
                      <a:b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338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100 000 -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Sous-type B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 / 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4 % / 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Association INTI sélectionnée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 + FTC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ZDV + 3TC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 + 3TC (HLA B57*01 négatif)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6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(12,9 %)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(16,6 %)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2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pSp>
        <p:nvGrpSpPr>
          <p:cNvPr id="27724" name="Grouper 5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2772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7729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2772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27726" name="Rectangle 6"/>
          <p:cNvSpPr>
            <a:spLocks noChangeArrowheads="1"/>
          </p:cNvSpPr>
          <p:nvPr/>
        </p:nvSpPr>
        <p:spPr bwMode="auto">
          <a:xfrm>
            <a:off x="395288" y="1295400"/>
            <a:ext cx="83534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à l’inclusion et devenir des patients</a:t>
            </a:r>
          </a:p>
        </p:txBody>
      </p:sp>
      <p:sp>
        <p:nvSpPr>
          <p:cNvPr id="2772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2332038" y="1128713"/>
            <a:ext cx="4467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au traitement à S48</a:t>
            </a:r>
          </a:p>
        </p:txBody>
      </p:sp>
      <p:grpSp>
        <p:nvGrpSpPr>
          <p:cNvPr id="29698" name="Grouper 35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297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fr-FR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9736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fr-FR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29699" name="Text Box 134"/>
          <p:cNvSpPr txBox="1">
            <a:spLocks noChangeArrowheads="1"/>
          </p:cNvSpPr>
          <p:nvPr/>
        </p:nvSpPr>
        <p:spPr bwMode="auto">
          <a:xfrm>
            <a:off x="5168900" y="2957513"/>
            <a:ext cx="4011613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ITT-TLOVR avec censure des échecs </a:t>
            </a:r>
            <a:br>
              <a:rPr lang="fr-FR" sz="1600">
                <a:solidFill>
                  <a:srgbClr val="000066"/>
                </a:solidFill>
                <a:cs typeface="Arial" charset="0"/>
              </a:rPr>
            </a:br>
            <a:r>
              <a:rPr lang="fr-FR" sz="1600">
                <a:solidFill>
                  <a:srgbClr val="000066"/>
                </a:solidFill>
                <a:cs typeface="Arial" charset="0"/>
              </a:rPr>
              <a:t>non virologiques, % ARN VIH &lt; 50 c/ml :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RPV + 2 INTI = 91 %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EFV + 2 INTI = 94 %</a:t>
            </a:r>
          </a:p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(différence : - 2,0 % [IC 95 % : - 6,3 ; 2,2])</a:t>
            </a:r>
          </a:p>
          <a:p>
            <a:pPr defTabSz="914400">
              <a:spcBef>
                <a:spcPct val="5000"/>
              </a:spcBef>
            </a:pPr>
            <a:endParaRPr lang="fr-FR" sz="170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29700" name="Text Box 179"/>
          <p:cNvSpPr txBox="1">
            <a:spLocks noChangeArrowheads="1"/>
          </p:cNvSpPr>
          <p:nvPr/>
        </p:nvSpPr>
        <p:spPr bwMode="auto">
          <a:xfrm>
            <a:off x="5232400" y="4860925"/>
            <a:ext cx="3649663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Augmentation moyenne CD4/mm</a:t>
            </a:r>
            <a:r>
              <a:rPr lang="fr-FR" sz="170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>
                <a:solidFill>
                  <a:srgbClr val="000066"/>
                </a:solidFill>
                <a:cs typeface="Arial" charset="0"/>
              </a:rPr>
              <a:t> </a:t>
            </a:r>
            <a:br>
              <a:rPr lang="fr-FR" sz="1700">
                <a:solidFill>
                  <a:srgbClr val="000066"/>
                </a:solidFill>
                <a:cs typeface="Arial" charset="0"/>
              </a:rPr>
            </a:br>
            <a:r>
              <a:rPr lang="fr-FR" sz="1700">
                <a:solidFill>
                  <a:srgbClr val="000066"/>
                </a:solidFill>
                <a:cs typeface="Arial" charset="0"/>
              </a:rPr>
              <a:t>à S48 :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 + 189 (RPV + 2 INTI) vs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 + 171 (EFV + 2 INTI), p = 0,09</a:t>
            </a:r>
          </a:p>
        </p:txBody>
      </p:sp>
      <p:sp>
        <p:nvSpPr>
          <p:cNvPr id="29701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grpSp>
        <p:nvGrpSpPr>
          <p:cNvPr id="29702" name="Groupe 48"/>
          <p:cNvGrpSpPr>
            <a:grpSpLocks/>
          </p:cNvGrpSpPr>
          <p:nvPr/>
        </p:nvGrpSpPr>
        <p:grpSpPr bwMode="auto">
          <a:xfrm>
            <a:off x="168275" y="1835150"/>
            <a:ext cx="6253163" cy="4778375"/>
            <a:chOff x="169032" y="1834394"/>
            <a:chExt cx="6253060" cy="4779208"/>
          </a:xfrm>
        </p:grpSpPr>
        <p:sp>
          <p:nvSpPr>
            <p:cNvPr id="29704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86666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05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06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07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350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+ 2 INTI</a:t>
              </a:r>
            </a:p>
          </p:txBody>
        </p:sp>
        <p:sp>
          <p:nvSpPr>
            <p:cNvPr id="29708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3176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+ 2 INTI</a:t>
              </a:r>
            </a:p>
          </p:txBody>
        </p:sp>
        <p:sp>
          <p:nvSpPr>
            <p:cNvPr id="29709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</a:t>
              </a:r>
            </a:p>
          </p:txBody>
        </p:sp>
        <p:sp>
          <p:nvSpPr>
            <p:cNvPr id="29710" name="Rectangle 133"/>
            <p:cNvSpPr>
              <a:spLocks noChangeArrowheads="1"/>
            </p:cNvSpPr>
            <p:nvPr/>
          </p:nvSpPr>
          <p:spPr bwMode="auto">
            <a:xfrm>
              <a:off x="968445" y="2974975"/>
              <a:ext cx="783667" cy="237331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11" name="Rectangle 135"/>
            <p:cNvSpPr>
              <a:spLocks noChangeArrowheads="1"/>
            </p:cNvSpPr>
            <p:nvPr/>
          </p:nvSpPr>
          <p:spPr bwMode="auto">
            <a:xfrm>
              <a:off x="357521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29712" name="Rectangle 136"/>
            <p:cNvSpPr>
              <a:spLocks noChangeArrowheads="1"/>
            </p:cNvSpPr>
            <p:nvPr/>
          </p:nvSpPr>
          <p:spPr bwMode="auto">
            <a:xfrm>
              <a:off x="357521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29713" name="Rectangle 137"/>
            <p:cNvSpPr>
              <a:spLocks noChangeArrowheads="1"/>
            </p:cNvSpPr>
            <p:nvPr/>
          </p:nvSpPr>
          <p:spPr bwMode="auto">
            <a:xfrm>
              <a:off x="272562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29714" name="Rectangle 138"/>
            <p:cNvSpPr>
              <a:spLocks noChangeArrowheads="1"/>
            </p:cNvSpPr>
            <p:nvPr/>
          </p:nvSpPr>
          <p:spPr bwMode="auto">
            <a:xfrm>
              <a:off x="357521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29715" name="Line 139"/>
            <p:cNvSpPr>
              <a:spLocks noChangeShapeType="1"/>
            </p:cNvSpPr>
            <p:nvPr/>
          </p:nvSpPr>
          <p:spPr bwMode="auto">
            <a:xfrm>
              <a:off x="603721" y="46672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16" name="Line 140"/>
            <p:cNvSpPr>
              <a:spLocks noChangeShapeType="1"/>
            </p:cNvSpPr>
            <p:nvPr/>
          </p:nvSpPr>
          <p:spPr bwMode="auto">
            <a:xfrm>
              <a:off x="603721" y="39766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17" name="Line 141"/>
            <p:cNvSpPr>
              <a:spLocks noChangeShapeType="1"/>
            </p:cNvSpPr>
            <p:nvPr/>
          </p:nvSpPr>
          <p:spPr bwMode="auto">
            <a:xfrm>
              <a:off x="603721" y="25923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18" name="Line 142"/>
            <p:cNvSpPr>
              <a:spLocks noChangeShapeType="1"/>
            </p:cNvSpPr>
            <p:nvPr/>
          </p:nvSpPr>
          <p:spPr bwMode="auto">
            <a:xfrm>
              <a:off x="603721" y="32829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19" name="Line 143"/>
            <p:cNvSpPr>
              <a:spLocks noChangeShapeType="1"/>
            </p:cNvSpPr>
            <p:nvPr/>
          </p:nvSpPr>
          <p:spPr bwMode="auto">
            <a:xfrm>
              <a:off x="720048" y="2582863"/>
              <a:ext cx="204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20" name="Rectangle 144"/>
            <p:cNvSpPr>
              <a:spLocks noChangeArrowheads="1"/>
            </p:cNvSpPr>
            <p:nvPr/>
          </p:nvSpPr>
          <p:spPr bwMode="auto">
            <a:xfrm>
              <a:off x="1197254" y="26098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86</a:t>
              </a:r>
            </a:p>
          </p:txBody>
        </p:sp>
        <p:sp>
          <p:nvSpPr>
            <p:cNvPr id="29721" name="Rectangle 145"/>
            <p:cNvSpPr>
              <a:spLocks noChangeArrowheads="1"/>
            </p:cNvSpPr>
            <p:nvPr/>
          </p:nvSpPr>
          <p:spPr bwMode="auto">
            <a:xfrm>
              <a:off x="1982383" y="275354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EA7500"/>
                  </a:solidFill>
                  <a:cs typeface="Arial" charset="0"/>
                </a:rPr>
                <a:t>82</a:t>
              </a:r>
            </a:p>
          </p:txBody>
        </p:sp>
        <p:sp>
          <p:nvSpPr>
            <p:cNvPr id="29722" name="Text Box 148"/>
            <p:cNvSpPr txBox="1">
              <a:spLocks noChangeArrowheads="1"/>
            </p:cNvSpPr>
            <p:nvPr/>
          </p:nvSpPr>
          <p:spPr bwMode="auto">
            <a:xfrm>
              <a:off x="169032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29723" name="Rectangle 151"/>
            <p:cNvSpPr>
              <a:spLocks noChangeArrowheads="1"/>
            </p:cNvSpPr>
            <p:nvPr/>
          </p:nvSpPr>
          <p:spPr bwMode="auto">
            <a:xfrm>
              <a:off x="1753574" y="3105150"/>
              <a:ext cx="783667" cy="22431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24" name="ZoneTexte 86"/>
            <p:cNvSpPr txBox="1">
              <a:spLocks noChangeArrowheads="1"/>
            </p:cNvSpPr>
            <p:nvPr/>
          </p:nvSpPr>
          <p:spPr bwMode="auto">
            <a:xfrm>
              <a:off x="552107" y="5686425"/>
              <a:ext cx="2366002" cy="927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par modèle de régression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logistique 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3,5 % (- 1,7 ; 8,8)</a:t>
              </a:r>
            </a:p>
          </p:txBody>
        </p:sp>
        <p:sp>
          <p:nvSpPr>
            <p:cNvPr id="29725" name="Rectangle 133"/>
            <p:cNvSpPr>
              <a:spLocks noChangeArrowheads="1"/>
            </p:cNvSpPr>
            <p:nvPr/>
          </p:nvSpPr>
          <p:spPr bwMode="auto">
            <a:xfrm>
              <a:off x="3174854" y="2974975"/>
              <a:ext cx="783667" cy="237331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26" name="Rectangle 144"/>
            <p:cNvSpPr>
              <a:spLocks noChangeArrowheads="1"/>
            </p:cNvSpPr>
            <p:nvPr/>
          </p:nvSpPr>
          <p:spPr bwMode="auto">
            <a:xfrm>
              <a:off x="3391416" y="2620963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86</a:t>
              </a:r>
            </a:p>
          </p:txBody>
        </p:sp>
        <p:sp>
          <p:nvSpPr>
            <p:cNvPr id="29727" name="Rectangle 145"/>
            <p:cNvSpPr>
              <a:spLocks noChangeArrowheads="1"/>
            </p:cNvSpPr>
            <p:nvPr/>
          </p:nvSpPr>
          <p:spPr bwMode="auto">
            <a:xfrm>
              <a:off x="4150593" y="275354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EA7500"/>
                  </a:solidFill>
                  <a:cs typeface="Arial" charset="0"/>
                </a:rPr>
                <a:t>82</a:t>
              </a:r>
            </a:p>
          </p:txBody>
        </p:sp>
        <p:sp>
          <p:nvSpPr>
            <p:cNvPr id="29728" name="Rectangle 151"/>
            <p:cNvSpPr>
              <a:spLocks noChangeArrowheads="1"/>
            </p:cNvSpPr>
            <p:nvPr/>
          </p:nvSpPr>
          <p:spPr bwMode="auto">
            <a:xfrm>
              <a:off x="3959982" y="3105150"/>
              <a:ext cx="783667" cy="22431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29729" name="ZoneTexte 86"/>
            <p:cNvSpPr txBox="1">
              <a:spLocks noChangeArrowheads="1"/>
            </p:cNvSpPr>
            <p:nvPr/>
          </p:nvSpPr>
          <p:spPr bwMode="auto">
            <a:xfrm>
              <a:off x="3086728" y="5686425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3,7 % (- 1,9 ; 9,3)</a:t>
              </a:r>
            </a:p>
          </p:txBody>
        </p:sp>
        <p:sp>
          <p:nvSpPr>
            <p:cNvPr id="29730" name="Line 146"/>
            <p:cNvSpPr>
              <a:spLocks noChangeShapeType="1"/>
            </p:cNvSpPr>
            <p:nvPr/>
          </p:nvSpPr>
          <p:spPr bwMode="auto">
            <a:xfrm>
              <a:off x="603721" y="5349973"/>
              <a:ext cx="445914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29731" name="Rectangle 40"/>
            <p:cNvSpPr>
              <a:spLocks noChangeArrowheads="1"/>
            </p:cNvSpPr>
            <p:nvPr/>
          </p:nvSpPr>
          <p:spPr bwMode="auto">
            <a:xfrm>
              <a:off x="1095510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TLOVR</a:t>
              </a:r>
            </a:p>
          </p:txBody>
        </p:sp>
        <p:sp>
          <p:nvSpPr>
            <p:cNvPr id="29732" name="Rectangle 41"/>
            <p:cNvSpPr>
              <a:spLocks noChangeArrowheads="1"/>
            </p:cNvSpPr>
            <p:nvPr/>
          </p:nvSpPr>
          <p:spPr bwMode="auto">
            <a:xfrm>
              <a:off x="2789402" y="5368925"/>
              <a:ext cx="232627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Per protocole, TLOVR</a:t>
              </a:r>
            </a:p>
          </p:txBody>
        </p:sp>
        <p:sp>
          <p:nvSpPr>
            <p:cNvPr id="29733" name="Rectangle 40"/>
            <p:cNvSpPr>
              <a:spLocks noChangeArrowheads="1"/>
            </p:cNvSpPr>
            <p:nvPr/>
          </p:nvSpPr>
          <p:spPr bwMode="auto">
            <a:xfrm>
              <a:off x="890452" y="2155538"/>
              <a:ext cx="184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29734" name="Rectangle 135"/>
            <p:cNvSpPr>
              <a:spLocks noChangeArrowheads="1"/>
            </p:cNvSpPr>
            <p:nvPr/>
          </p:nvSpPr>
          <p:spPr bwMode="auto">
            <a:xfrm>
              <a:off x="442480" y="5246529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2970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 txBox="1">
            <a:spLocks noChangeArrowheads="1"/>
          </p:cNvSpPr>
          <p:nvPr/>
        </p:nvSpPr>
        <p:spPr bwMode="auto">
          <a:xfrm>
            <a:off x="1196975" y="1128713"/>
            <a:ext cx="673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virologique à S48 par sous-groupes</a:t>
            </a:r>
          </a:p>
        </p:txBody>
      </p:sp>
      <p:sp>
        <p:nvSpPr>
          <p:cNvPr id="31746" name="Text Box 134"/>
          <p:cNvSpPr txBox="1">
            <a:spLocks noChangeArrowheads="1"/>
          </p:cNvSpPr>
          <p:nvPr/>
        </p:nvSpPr>
        <p:spPr bwMode="auto">
          <a:xfrm>
            <a:off x="1225550" y="1816100"/>
            <a:ext cx="321468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(ITT, TLOVR)</a:t>
            </a:r>
          </a:p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selon la CV à l’inclusion</a:t>
            </a:r>
          </a:p>
        </p:txBody>
      </p:sp>
      <p:grpSp>
        <p:nvGrpSpPr>
          <p:cNvPr id="31747" name="Groupe 90"/>
          <p:cNvGrpSpPr>
            <a:grpSpLocks/>
          </p:cNvGrpSpPr>
          <p:nvPr/>
        </p:nvGrpSpPr>
        <p:grpSpPr bwMode="auto">
          <a:xfrm>
            <a:off x="2909888" y="2446338"/>
            <a:ext cx="3389312" cy="369887"/>
            <a:chOff x="2909555" y="2446260"/>
            <a:chExt cx="3389425" cy="369332"/>
          </a:xfrm>
        </p:grpSpPr>
        <p:sp>
          <p:nvSpPr>
            <p:cNvPr id="31815" name="AutoShape 165"/>
            <p:cNvSpPr>
              <a:spLocks noChangeArrowheads="1"/>
            </p:cNvSpPr>
            <p:nvPr/>
          </p:nvSpPr>
          <p:spPr bwMode="auto">
            <a:xfrm>
              <a:off x="2909555" y="2456295"/>
              <a:ext cx="3389425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816" name="Rectangle 3"/>
            <p:cNvSpPr>
              <a:spLocks noChangeArrowheads="1"/>
            </p:cNvSpPr>
            <p:nvPr/>
          </p:nvSpPr>
          <p:spPr bwMode="auto">
            <a:xfrm>
              <a:off x="3019092" y="2558695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817" name="Rectangle 4"/>
            <p:cNvSpPr>
              <a:spLocks noChangeArrowheads="1"/>
            </p:cNvSpPr>
            <p:nvPr/>
          </p:nvSpPr>
          <p:spPr bwMode="auto">
            <a:xfrm>
              <a:off x="4818967" y="2558695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818" name="ZoneTexte 84"/>
            <p:cNvSpPr txBox="1">
              <a:spLocks noChangeArrowheads="1"/>
            </p:cNvSpPr>
            <p:nvPr/>
          </p:nvSpPr>
          <p:spPr bwMode="auto">
            <a:xfrm>
              <a:off x="3176255" y="2446260"/>
              <a:ext cx="1350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+ 2 INTI</a:t>
              </a:r>
            </a:p>
          </p:txBody>
        </p:sp>
        <p:sp>
          <p:nvSpPr>
            <p:cNvPr id="31819" name="ZoneTexte 85"/>
            <p:cNvSpPr txBox="1">
              <a:spLocks noChangeArrowheads="1"/>
            </p:cNvSpPr>
            <p:nvPr/>
          </p:nvSpPr>
          <p:spPr bwMode="auto">
            <a:xfrm>
              <a:off x="4976130" y="2446260"/>
              <a:ext cx="13176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+ 2 INTI</a:t>
              </a:r>
            </a:p>
          </p:txBody>
        </p:sp>
      </p:grpSp>
      <p:sp>
        <p:nvSpPr>
          <p:cNvPr id="31748" name="Text Box 134"/>
          <p:cNvSpPr txBox="1">
            <a:spLocks noChangeArrowheads="1"/>
          </p:cNvSpPr>
          <p:nvPr/>
        </p:nvSpPr>
        <p:spPr bwMode="auto">
          <a:xfrm>
            <a:off x="5511800" y="1816100"/>
            <a:ext cx="33813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(ITT, TLOVR)</a:t>
            </a:r>
          </a:p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selon le taux d’observance</a:t>
            </a:r>
          </a:p>
        </p:txBody>
      </p:sp>
      <p:sp>
        <p:nvSpPr>
          <p:cNvPr id="3174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grpSp>
        <p:nvGrpSpPr>
          <p:cNvPr id="31750" name="Groupe 77"/>
          <p:cNvGrpSpPr>
            <a:grpSpLocks/>
          </p:cNvGrpSpPr>
          <p:nvPr/>
        </p:nvGrpSpPr>
        <p:grpSpPr bwMode="auto">
          <a:xfrm>
            <a:off x="0" y="2855913"/>
            <a:ext cx="5119688" cy="4002087"/>
            <a:chOff x="0" y="2856527"/>
            <a:chExt cx="5120379" cy="4002247"/>
          </a:xfrm>
        </p:grpSpPr>
        <p:sp>
          <p:nvSpPr>
            <p:cNvPr id="31779" name="Rectangle 133"/>
            <p:cNvSpPr>
              <a:spLocks noChangeArrowheads="1"/>
            </p:cNvSpPr>
            <p:nvPr/>
          </p:nvSpPr>
          <p:spPr bwMode="auto">
            <a:xfrm>
              <a:off x="747284" y="3438525"/>
              <a:ext cx="609600" cy="249300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80" name="Rectangle 135"/>
            <p:cNvSpPr>
              <a:spLocks noChangeArrowheads="1"/>
            </p:cNvSpPr>
            <p:nvPr/>
          </p:nvSpPr>
          <p:spPr bwMode="auto">
            <a:xfrm>
              <a:off x="232879" y="515815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31781" name="Rectangle 136"/>
            <p:cNvSpPr>
              <a:spLocks noChangeArrowheads="1"/>
            </p:cNvSpPr>
            <p:nvPr/>
          </p:nvSpPr>
          <p:spPr bwMode="auto">
            <a:xfrm>
              <a:off x="232879" y="44660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31782" name="Rectangle 137"/>
            <p:cNvSpPr>
              <a:spLocks noChangeArrowheads="1"/>
            </p:cNvSpPr>
            <p:nvPr/>
          </p:nvSpPr>
          <p:spPr bwMode="auto">
            <a:xfrm>
              <a:off x="147920" y="3084880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31783" name="Rectangle 138"/>
            <p:cNvSpPr>
              <a:spLocks noChangeArrowheads="1"/>
            </p:cNvSpPr>
            <p:nvPr/>
          </p:nvSpPr>
          <p:spPr bwMode="auto">
            <a:xfrm>
              <a:off x="232879" y="37754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31784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85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86" name="Line 141"/>
            <p:cNvSpPr>
              <a:spLocks noChangeShapeType="1"/>
            </p:cNvSpPr>
            <p:nvPr/>
          </p:nvSpPr>
          <p:spPr bwMode="auto">
            <a:xfrm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87" name="Line 142"/>
            <p:cNvSpPr>
              <a:spLocks noChangeShapeType="1"/>
            </p:cNvSpPr>
            <p:nvPr/>
          </p:nvSpPr>
          <p:spPr bwMode="auto">
            <a:xfrm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88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89" name="Rectangle 144"/>
            <p:cNvSpPr>
              <a:spLocks noChangeArrowheads="1"/>
            </p:cNvSpPr>
            <p:nvPr/>
          </p:nvSpPr>
          <p:spPr bwMode="auto">
            <a:xfrm>
              <a:off x="882222" y="306896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91</a:t>
              </a:r>
            </a:p>
          </p:txBody>
        </p:sp>
        <p:sp>
          <p:nvSpPr>
            <p:cNvPr id="31790" name="Rectangle 145"/>
            <p:cNvSpPr>
              <a:spLocks noChangeArrowheads="1"/>
            </p:cNvSpPr>
            <p:nvPr/>
          </p:nvSpPr>
          <p:spPr bwMode="auto">
            <a:xfrm>
              <a:off x="1485472" y="324491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31791" name="Text Box 148"/>
            <p:cNvSpPr txBox="1">
              <a:spLocks noChangeArrowheads="1"/>
            </p:cNvSpPr>
            <p:nvPr/>
          </p:nvSpPr>
          <p:spPr bwMode="auto">
            <a:xfrm>
              <a:off x="329317" y="285652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31792" name="Rectangle 151"/>
            <p:cNvSpPr>
              <a:spLocks noChangeArrowheads="1"/>
            </p:cNvSpPr>
            <p:nvPr/>
          </p:nvSpPr>
          <p:spPr bwMode="auto">
            <a:xfrm>
              <a:off x="1350534" y="3621743"/>
              <a:ext cx="609600" cy="230978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93" name="Rectangle 133"/>
            <p:cNvSpPr>
              <a:spLocks noChangeArrowheads="1"/>
            </p:cNvSpPr>
            <p:nvPr/>
          </p:nvSpPr>
          <p:spPr bwMode="auto">
            <a:xfrm>
              <a:off x="2284367" y="3728074"/>
              <a:ext cx="609600" cy="220345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94" name="Rectangle 144"/>
            <p:cNvSpPr>
              <a:spLocks noChangeArrowheads="1"/>
            </p:cNvSpPr>
            <p:nvPr/>
          </p:nvSpPr>
          <p:spPr bwMode="auto">
            <a:xfrm>
              <a:off x="2409779" y="338283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80</a:t>
              </a:r>
            </a:p>
          </p:txBody>
        </p:sp>
        <p:sp>
          <p:nvSpPr>
            <p:cNvPr id="31795" name="Rectangle 145"/>
            <p:cNvSpPr>
              <a:spLocks noChangeArrowheads="1"/>
            </p:cNvSpPr>
            <p:nvPr/>
          </p:nvSpPr>
          <p:spPr bwMode="auto">
            <a:xfrm>
              <a:off x="3000329" y="332301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82</a:t>
              </a:r>
            </a:p>
          </p:txBody>
        </p:sp>
        <p:sp>
          <p:nvSpPr>
            <p:cNvPr id="31796" name="Rectangle 151"/>
            <p:cNvSpPr>
              <a:spLocks noChangeArrowheads="1"/>
            </p:cNvSpPr>
            <p:nvPr/>
          </p:nvSpPr>
          <p:spPr bwMode="auto">
            <a:xfrm>
              <a:off x="2887617" y="3687763"/>
              <a:ext cx="609600" cy="224376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97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98" name="Rectangle 133"/>
            <p:cNvSpPr>
              <a:spLocks noChangeArrowheads="1"/>
            </p:cNvSpPr>
            <p:nvPr/>
          </p:nvSpPr>
          <p:spPr bwMode="auto">
            <a:xfrm>
              <a:off x="3806397" y="3821634"/>
              <a:ext cx="609600" cy="210989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99" name="Rectangle 151"/>
            <p:cNvSpPr>
              <a:spLocks noChangeArrowheads="1"/>
            </p:cNvSpPr>
            <p:nvPr/>
          </p:nvSpPr>
          <p:spPr bwMode="auto">
            <a:xfrm>
              <a:off x="4409647" y="4040188"/>
              <a:ext cx="609600" cy="18913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800" name="Rectangle 144"/>
            <p:cNvSpPr>
              <a:spLocks noChangeArrowheads="1"/>
            </p:cNvSpPr>
            <p:nvPr/>
          </p:nvSpPr>
          <p:spPr bwMode="auto">
            <a:xfrm>
              <a:off x="3923928" y="346093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77</a:t>
              </a:r>
            </a:p>
          </p:txBody>
        </p:sp>
        <p:sp>
          <p:nvSpPr>
            <p:cNvPr id="31801" name="Rectangle 145"/>
            <p:cNvSpPr>
              <a:spLocks noChangeArrowheads="1"/>
            </p:cNvSpPr>
            <p:nvPr/>
          </p:nvSpPr>
          <p:spPr bwMode="auto">
            <a:xfrm>
              <a:off x="4532393" y="367696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69</a:t>
              </a:r>
            </a:p>
          </p:txBody>
        </p:sp>
        <p:sp>
          <p:nvSpPr>
            <p:cNvPr id="31802" name="Rectangle 144"/>
            <p:cNvSpPr>
              <a:spLocks noChangeArrowheads="1"/>
            </p:cNvSpPr>
            <p:nvPr/>
          </p:nvSpPr>
          <p:spPr bwMode="auto">
            <a:xfrm>
              <a:off x="842943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187</a:t>
              </a:r>
            </a:p>
          </p:txBody>
        </p:sp>
        <p:sp>
          <p:nvSpPr>
            <p:cNvPr id="31803" name="Rectangle 145"/>
            <p:cNvSpPr>
              <a:spLocks noChangeArrowheads="1"/>
            </p:cNvSpPr>
            <p:nvPr/>
          </p:nvSpPr>
          <p:spPr bwMode="auto">
            <a:xfrm>
              <a:off x="1433493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167</a:t>
              </a:r>
            </a:p>
          </p:txBody>
        </p:sp>
        <p:sp>
          <p:nvSpPr>
            <p:cNvPr id="31804" name="Rectangle 144"/>
            <p:cNvSpPr>
              <a:spLocks noChangeArrowheads="1"/>
            </p:cNvSpPr>
            <p:nvPr/>
          </p:nvSpPr>
          <p:spPr bwMode="auto">
            <a:xfrm>
              <a:off x="2330829" y="5884592"/>
              <a:ext cx="43108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118</a:t>
              </a:r>
            </a:p>
          </p:txBody>
        </p:sp>
        <p:sp>
          <p:nvSpPr>
            <p:cNvPr id="31805" name="Rectangle 145"/>
            <p:cNvSpPr>
              <a:spLocks noChangeArrowheads="1"/>
            </p:cNvSpPr>
            <p:nvPr/>
          </p:nvSpPr>
          <p:spPr bwMode="auto">
            <a:xfrm>
              <a:off x="2921379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136</a:t>
              </a:r>
            </a:p>
          </p:txBody>
        </p:sp>
        <p:sp>
          <p:nvSpPr>
            <p:cNvPr id="31806" name="Rectangle 144"/>
            <p:cNvSpPr>
              <a:spLocks noChangeArrowheads="1"/>
            </p:cNvSpPr>
            <p:nvPr/>
          </p:nvSpPr>
          <p:spPr bwMode="auto">
            <a:xfrm>
              <a:off x="3881272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35</a:t>
              </a:r>
            </a:p>
          </p:txBody>
        </p:sp>
        <p:sp>
          <p:nvSpPr>
            <p:cNvPr id="31807" name="Rectangle 145"/>
            <p:cNvSpPr>
              <a:spLocks noChangeArrowheads="1"/>
            </p:cNvSpPr>
            <p:nvPr/>
          </p:nvSpPr>
          <p:spPr bwMode="auto">
            <a:xfrm>
              <a:off x="4524194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35</a:t>
              </a:r>
            </a:p>
          </p:txBody>
        </p:sp>
        <p:grpSp>
          <p:nvGrpSpPr>
            <p:cNvPr id="31808" name="Grouper 68"/>
            <p:cNvGrpSpPr>
              <a:grpSpLocks/>
            </p:cNvGrpSpPr>
            <p:nvPr/>
          </p:nvGrpSpPr>
          <p:grpSpPr bwMode="auto">
            <a:xfrm>
              <a:off x="0" y="6570663"/>
              <a:ext cx="825568" cy="288111"/>
              <a:chOff x="0" y="6570663"/>
              <a:chExt cx="825568" cy="288111"/>
            </a:xfrm>
          </p:grpSpPr>
          <p:sp>
            <p:nvSpPr>
              <p:cNvPr id="31813" name="AutoShape 162"/>
              <p:cNvSpPr>
                <a:spLocks noChangeArrowheads="1"/>
              </p:cNvSpPr>
              <p:nvPr/>
            </p:nvSpPr>
            <p:spPr bwMode="auto">
              <a:xfrm>
                <a:off x="0" y="6570663"/>
                <a:ext cx="746315" cy="288111"/>
              </a:xfrm>
              <a:prstGeom prst="roundRect">
                <a:avLst>
                  <a:gd name="adj" fmla="val 16667"/>
                </a:avLst>
              </a:prstGeom>
              <a:solidFill>
                <a:srgbClr val="E2E2F6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888894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ctr" defTabSz="914400"/>
                <a:endParaRPr lang="en-GB" b="1">
                  <a:solidFill>
                    <a:srgbClr val="000066"/>
                  </a:solidFill>
                  <a:latin typeface="Calibri" pitchFamily="34" charset="0"/>
                  <a:cs typeface="Arial" charset="0"/>
                </a:endParaRPr>
              </a:p>
            </p:txBody>
          </p:sp>
          <p:sp>
            <p:nvSpPr>
              <p:cNvPr id="31814" name="ZoneTexte 23"/>
              <p:cNvSpPr txBox="1">
                <a:spLocks noChangeArrowheads="1"/>
              </p:cNvSpPr>
              <p:nvPr/>
            </p:nvSpPr>
            <p:spPr bwMode="auto">
              <a:xfrm>
                <a:off x="58768" y="6581775"/>
                <a:ext cx="766800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GB" sz="1200" b="1" i="1">
                    <a:solidFill>
                      <a:srgbClr val="333399"/>
                    </a:solidFill>
                    <a:latin typeface="Cambria" pitchFamily="18" charset="0"/>
                    <a:ea typeface="ＭＳ Ｐゴシック"/>
                    <a:cs typeface="ＭＳ Ｐゴシック"/>
                  </a:rPr>
                  <a:t>THRIVE</a:t>
                </a:r>
              </a:p>
            </p:txBody>
          </p:sp>
        </p:grpSp>
        <p:sp>
          <p:nvSpPr>
            <p:cNvPr id="31809" name="ZoneTexte 163"/>
            <p:cNvSpPr txBox="1">
              <a:spLocks noChangeArrowheads="1"/>
            </p:cNvSpPr>
            <p:nvPr/>
          </p:nvSpPr>
          <p:spPr bwMode="auto">
            <a:xfrm>
              <a:off x="625020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sz="1200" b="1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31810" name="ZoneTexte 164"/>
            <p:cNvSpPr txBox="1">
              <a:spLocks noChangeArrowheads="1"/>
            </p:cNvSpPr>
            <p:nvPr/>
          </p:nvSpPr>
          <p:spPr bwMode="auto">
            <a:xfrm>
              <a:off x="1993187" y="6200486"/>
              <a:ext cx="169912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100 000-500 000 c/ml</a:t>
              </a:r>
            </a:p>
          </p:txBody>
        </p:sp>
        <p:sp>
          <p:nvSpPr>
            <p:cNvPr id="31811" name="ZoneTexte 165"/>
            <p:cNvSpPr txBox="1">
              <a:spLocks noChangeArrowheads="1"/>
            </p:cNvSpPr>
            <p:nvPr/>
          </p:nvSpPr>
          <p:spPr bwMode="auto">
            <a:xfrm>
              <a:off x="3707904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&gt; 500 000 c/ml</a:t>
              </a:r>
            </a:p>
          </p:txBody>
        </p:sp>
        <p:sp>
          <p:nvSpPr>
            <p:cNvPr id="31812" name="Rectangle 135"/>
            <p:cNvSpPr>
              <a:spLocks noChangeArrowheads="1"/>
            </p:cNvSpPr>
            <p:nvPr/>
          </p:nvSpPr>
          <p:spPr bwMode="auto">
            <a:xfrm>
              <a:off x="336478" y="583662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grpSp>
        <p:nvGrpSpPr>
          <p:cNvPr id="31751" name="Groupe 79"/>
          <p:cNvGrpSpPr>
            <a:grpSpLocks/>
          </p:cNvGrpSpPr>
          <p:nvPr/>
        </p:nvGrpSpPr>
        <p:grpSpPr bwMode="auto">
          <a:xfrm>
            <a:off x="5162550" y="2870200"/>
            <a:ext cx="3792538" cy="3606800"/>
            <a:chOff x="5163036" y="2869457"/>
            <a:chExt cx="3791827" cy="3608028"/>
          </a:xfrm>
        </p:grpSpPr>
        <p:sp>
          <p:nvSpPr>
            <p:cNvPr id="31753" name="Rectangle 133"/>
            <p:cNvSpPr>
              <a:spLocks noChangeArrowheads="1"/>
            </p:cNvSpPr>
            <p:nvPr/>
          </p:nvSpPr>
          <p:spPr bwMode="auto">
            <a:xfrm>
              <a:off x="5762400" y="3469070"/>
              <a:ext cx="609600" cy="246229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54" name="Rectangle 135"/>
            <p:cNvSpPr>
              <a:spLocks noChangeArrowheads="1"/>
            </p:cNvSpPr>
            <p:nvPr/>
          </p:nvSpPr>
          <p:spPr bwMode="auto">
            <a:xfrm>
              <a:off x="5247995" y="515799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31755" name="Rectangle 136"/>
            <p:cNvSpPr>
              <a:spLocks noChangeArrowheads="1"/>
            </p:cNvSpPr>
            <p:nvPr/>
          </p:nvSpPr>
          <p:spPr bwMode="auto">
            <a:xfrm>
              <a:off x="5247995" y="44658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31756" name="Rectangle 137"/>
            <p:cNvSpPr>
              <a:spLocks noChangeArrowheads="1"/>
            </p:cNvSpPr>
            <p:nvPr/>
          </p:nvSpPr>
          <p:spPr bwMode="auto">
            <a:xfrm>
              <a:off x="5163036" y="3084717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31757" name="Rectangle 138"/>
            <p:cNvSpPr>
              <a:spLocks noChangeArrowheads="1"/>
            </p:cNvSpPr>
            <p:nvPr/>
          </p:nvSpPr>
          <p:spPr bwMode="auto">
            <a:xfrm>
              <a:off x="5247995" y="3775279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31758" name="Line 139"/>
            <p:cNvSpPr>
              <a:spLocks noChangeShapeType="1"/>
            </p:cNvSpPr>
            <p:nvPr/>
          </p:nvSpPr>
          <p:spPr bwMode="auto">
            <a:xfrm>
              <a:off x="5486175" y="52503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59" name="Line 140"/>
            <p:cNvSpPr>
              <a:spLocks noChangeShapeType="1"/>
            </p:cNvSpPr>
            <p:nvPr/>
          </p:nvSpPr>
          <p:spPr bwMode="auto">
            <a:xfrm>
              <a:off x="5486175" y="45597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60" name="Line 141"/>
            <p:cNvSpPr>
              <a:spLocks noChangeShapeType="1"/>
            </p:cNvSpPr>
            <p:nvPr/>
          </p:nvSpPr>
          <p:spPr bwMode="auto">
            <a:xfrm>
              <a:off x="5486175" y="31754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61" name="Line 142"/>
            <p:cNvSpPr>
              <a:spLocks noChangeShapeType="1"/>
            </p:cNvSpPr>
            <p:nvPr/>
          </p:nvSpPr>
          <p:spPr bwMode="auto">
            <a:xfrm>
              <a:off x="5486175" y="38660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62" name="Line 143"/>
            <p:cNvSpPr>
              <a:spLocks noChangeShapeType="1"/>
            </p:cNvSpPr>
            <p:nvPr/>
          </p:nvSpPr>
          <p:spPr bwMode="auto">
            <a:xfrm>
              <a:off x="5576663" y="3185187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63" name="Rectangle 144"/>
            <p:cNvSpPr>
              <a:spLocks noChangeArrowheads="1"/>
            </p:cNvSpPr>
            <p:nvPr/>
          </p:nvSpPr>
          <p:spPr bwMode="auto">
            <a:xfrm>
              <a:off x="5897338" y="314096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89</a:t>
              </a:r>
            </a:p>
          </p:txBody>
        </p:sp>
        <p:sp>
          <p:nvSpPr>
            <p:cNvPr id="31764" name="Rectangle 145"/>
            <p:cNvSpPr>
              <a:spLocks noChangeArrowheads="1"/>
            </p:cNvSpPr>
            <p:nvPr/>
          </p:nvSpPr>
          <p:spPr bwMode="auto">
            <a:xfrm>
              <a:off x="6500588" y="31008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90</a:t>
              </a:r>
            </a:p>
          </p:txBody>
        </p:sp>
        <p:sp>
          <p:nvSpPr>
            <p:cNvPr id="31765" name="Text Box 148"/>
            <p:cNvSpPr txBox="1">
              <a:spLocks noChangeArrowheads="1"/>
            </p:cNvSpPr>
            <p:nvPr/>
          </p:nvSpPr>
          <p:spPr bwMode="auto">
            <a:xfrm>
              <a:off x="5357526" y="286945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31766" name="Rectangle 151"/>
            <p:cNvSpPr>
              <a:spLocks noChangeArrowheads="1"/>
            </p:cNvSpPr>
            <p:nvPr/>
          </p:nvSpPr>
          <p:spPr bwMode="auto">
            <a:xfrm>
              <a:off x="6365650" y="3454400"/>
              <a:ext cx="609600" cy="247696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67" name="Rectangle 133"/>
            <p:cNvSpPr>
              <a:spLocks noChangeArrowheads="1"/>
            </p:cNvSpPr>
            <p:nvPr/>
          </p:nvSpPr>
          <p:spPr bwMode="auto">
            <a:xfrm>
              <a:off x="7456263" y="4179888"/>
              <a:ext cx="609600" cy="175147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68" name="Rectangle 151"/>
            <p:cNvSpPr>
              <a:spLocks noChangeArrowheads="1"/>
            </p:cNvSpPr>
            <p:nvPr/>
          </p:nvSpPr>
          <p:spPr bwMode="auto">
            <a:xfrm>
              <a:off x="8069038" y="4235450"/>
              <a:ext cx="609600" cy="1695912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31769" name="Line 146"/>
            <p:cNvSpPr>
              <a:spLocks noChangeShapeType="1"/>
            </p:cNvSpPr>
            <p:nvPr/>
          </p:nvSpPr>
          <p:spPr bwMode="auto">
            <a:xfrm>
              <a:off x="5486175" y="5942474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1770" name="Rectangle 144"/>
            <p:cNvSpPr>
              <a:spLocks noChangeArrowheads="1"/>
            </p:cNvSpPr>
            <p:nvPr/>
          </p:nvSpPr>
          <p:spPr bwMode="auto">
            <a:xfrm>
              <a:off x="7581675" y="381952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64</a:t>
              </a:r>
            </a:p>
          </p:txBody>
        </p:sp>
        <p:sp>
          <p:nvSpPr>
            <p:cNvPr id="31771" name="Rectangle 145"/>
            <p:cNvSpPr>
              <a:spLocks noChangeArrowheads="1"/>
            </p:cNvSpPr>
            <p:nvPr/>
          </p:nvSpPr>
          <p:spPr bwMode="auto">
            <a:xfrm>
              <a:off x="8181750" y="386860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62</a:t>
              </a:r>
            </a:p>
          </p:txBody>
        </p:sp>
        <p:sp>
          <p:nvSpPr>
            <p:cNvPr id="31772" name="Rectangle 144"/>
            <p:cNvSpPr>
              <a:spLocks noChangeArrowheads="1"/>
            </p:cNvSpPr>
            <p:nvPr/>
          </p:nvSpPr>
          <p:spPr bwMode="auto">
            <a:xfrm>
              <a:off x="5859436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272</a:t>
              </a:r>
            </a:p>
          </p:txBody>
        </p:sp>
        <p:sp>
          <p:nvSpPr>
            <p:cNvPr id="31773" name="Rectangle 145"/>
            <p:cNvSpPr>
              <a:spLocks noChangeArrowheads="1"/>
            </p:cNvSpPr>
            <p:nvPr/>
          </p:nvSpPr>
          <p:spPr bwMode="auto">
            <a:xfrm>
              <a:off x="6502358" y="5884592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230</a:t>
              </a:r>
            </a:p>
          </p:txBody>
        </p:sp>
        <p:sp>
          <p:nvSpPr>
            <p:cNvPr id="31774" name="Rectangle 144"/>
            <p:cNvSpPr>
              <a:spLocks noChangeArrowheads="1"/>
            </p:cNvSpPr>
            <p:nvPr/>
          </p:nvSpPr>
          <p:spPr bwMode="auto">
            <a:xfrm>
              <a:off x="7557259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36</a:t>
              </a:r>
            </a:p>
          </p:txBody>
        </p:sp>
        <p:sp>
          <p:nvSpPr>
            <p:cNvPr id="31775" name="Rectangle 145"/>
            <p:cNvSpPr>
              <a:spLocks noChangeArrowheads="1"/>
            </p:cNvSpPr>
            <p:nvPr/>
          </p:nvSpPr>
          <p:spPr bwMode="auto">
            <a:xfrm>
              <a:off x="8209706" y="58845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39</a:t>
              </a:r>
            </a:p>
          </p:txBody>
        </p:sp>
        <p:sp>
          <p:nvSpPr>
            <p:cNvPr id="31776" name="ZoneTexte 166"/>
            <p:cNvSpPr txBox="1">
              <a:spLocks noChangeArrowheads="1"/>
            </p:cNvSpPr>
            <p:nvPr/>
          </p:nvSpPr>
          <p:spPr bwMode="auto">
            <a:xfrm>
              <a:off x="5573334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&gt; 95 %</a:t>
              </a:r>
            </a:p>
          </p:txBody>
        </p:sp>
        <p:sp>
          <p:nvSpPr>
            <p:cNvPr id="31777" name="ZoneTexte 167"/>
            <p:cNvSpPr txBox="1">
              <a:spLocks noChangeArrowheads="1"/>
            </p:cNvSpPr>
            <p:nvPr/>
          </p:nvSpPr>
          <p:spPr bwMode="auto">
            <a:xfrm>
              <a:off x="7271157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&lt; 95 %</a:t>
              </a:r>
            </a:p>
          </p:txBody>
        </p:sp>
        <p:sp>
          <p:nvSpPr>
            <p:cNvPr id="31778" name="Rectangle 135"/>
            <p:cNvSpPr>
              <a:spLocks noChangeArrowheads="1"/>
            </p:cNvSpPr>
            <p:nvPr/>
          </p:nvSpPr>
          <p:spPr bwMode="auto">
            <a:xfrm>
              <a:off x="5351136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3175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79400" y="3497263"/>
          <a:ext cx="8469313" cy="3027362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5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2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2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INTI, n = 340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INTI, n = 338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 (8 %)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Données de résistance à l’échec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2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aux INNTI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K101E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279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aux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25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33831" name="Grouper 5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3383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3837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3383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50800" y="1158875"/>
            <a:ext cx="9024938" cy="236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200"/>
              </a:spcBef>
              <a:spcAft>
                <a:spcPts val="200"/>
              </a:spcAft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de l’échec virologique</a:t>
            </a:r>
          </a:p>
          <a:p>
            <a:pPr marL="742950" lvl="1" indent="-285750" defTabSz="914400" eaLnBrk="0" hangingPunct="0">
              <a:spcBef>
                <a:spcPts val="200"/>
              </a:spcBef>
              <a:spcAft>
                <a:spcPts val="200"/>
              </a:spcAft>
              <a:buClr>
                <a:srgbClr val="CC3300"/>
              </a:buClr>
              <a:buFontTx/>
              <a:buChar char="–"/>
              <a:defRPr/>
            </a:pP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Absence de suppression virologique : non obtention de 2 CV consécutives &lt; 50 c/ml, </a:t>
            </a:r>
            <a:b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</a:b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et augmentation ARN VIH </a:t>
            </a:r>
            <a:r>
              <a:rPr lang="fr-FR" sz="1600" u="sng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&gt;</a:t>
            </a: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 0,5 log</a:t>
            </a:r>
            <a:r>
              <a:rPr lang="fr-FR" sz="1600" kern="0" baseline="-2500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10</a:t>
            </a: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 c/ml au dessus du nadir</a:t>
            </a:r>
          </a:p>
          <a:p>
            <a:pPr marL="742950" lvl="1" indent="-285750" defTabSz="914400" eaLnBrk="0" hangingPunct="0">
              <a:spcBef>
                <a:spcPts val="200"/>
              </a:spcBef>
              <a:spcAft>
                <a:spcPts val="600"/>
              </a:spcAft>
              <a:buClr>
                <a:srgbClr val="CC3300"/>
              </a:buClr>
              <a:buFontTx/>
              <a:buChar char="–"/>
              <a:defRPr/>
            </a:pP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Rebond : obtention de 2 CV consécutives &lt; 50 c/ml puis de 2 CV consécutives </a:t>
            </a:r>
            <a:b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</a:b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(ou 1 seule si la dernière disponible) </a:t>
            </a:r>
            <a:r>
              <a:rPr lang="fr-FR" sz="1600" u="sng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&gt;</a:t>
            </a: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 50 c/ml</a:t>
            </a:r>
          </a:p>
          <a:p>
            <a:pPr marL="342900" indent="-342900" defTabSz="914400" eaLnBrk="0" hangingPunct="0">
              <a:spcBef>
                <a:spcPts val="200"/>
              </a:spcBef>
              <a:spcAft>
                <a:spcPts val="200"/>
              </a:spcAft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 dirty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09" charset="-128"/>
              </a:rPr>
              <a:t>Critère pour évaluation de la résistance</a:t>
            </a:r>
          </a:p>
          <a:p>
            <a:pPr marL="742950" lvl="1" indent="-285750" defTabSz="914400" eaLnBrk="0" hangingPunct="0">
              <a:spcBef>
                <a:spcPts val="200"/>
              </a:spcBef>
              <a:spcAft>
                <a:spcPts val="200"/>
              </a:spcAft>
              <a:buClr>
                <a:srgbClr val="CC3300"/>
              </a:buClr>
              <a:buFontTx/>
              <a:buChar char="–"/>
              <a:defRPr/>
            </a:pPr>
            <a:r>
              <a:rPr lang="fr-FR" sz="1600" kern="0" dirty="0">
                <a:solidFill>
                  <a:srgbClr val="000066"/>
                </a:solidFill>
                <a:latin typeface="+mn-lt"/>
                <a:ea typeface="ＭＳ Ｐゴシック" pitchFamily="-1" charset="-128"/>
              </a:rPr>
              <a:t>Tous les échecs virologiques</a:t>
            </a:r>
          </a:p>
        </p:txBody>
      </p:sp>
      <p:sp>
        <p:nvSpPr>
          <p:cNvPr id="33834" name="Rectangle 10"/>
          <p:cNvSpPr>
            <a:spLocks noChangeArrowheads="1"/>
          </p:cNvSpPr>
          <p:nvPr/>
        </p:nvSpPr>
        <p:spPr bwMode="auto">
          <a:xfrm>
            <a:off x="4929188" y="3065463"/>
            <a:ext cx="3198812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333399"/>
                </a:solidFill>
                <a:latin typeface="Calibri" pitchFamily="34" charset="0"/>
              </a:rPr>
              <a:t>Données de résistance à S48</a:t>
            </a:r>
          </a:p>
        </p:txBody>
      </p:sp>
      <p:sp>
        <p:nvSpPr>
          <p:cNvPr id="3383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323850" y="1744663"/>
          <a:ext cx="8462963" cy="3946525"/>
        </p:xfrm>
        <a:graphic>
          <a:graphicData uri="http://schemas.openxmlformats.org/drawingml/2006/table">
            <a:tbl>
              <a:tblPr/>
              <a:tblGrid>
                <a:gridCol w="404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03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6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05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2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liés au traitement de grade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54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104 (31 %)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conduisant à l’interruption du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8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62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liés au traitement de grade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chez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2 % des patients dans 1 des groupes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888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5903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788"/>
            <a:ext cx="5629275" cy="466725"/>
          </a:xfrm>
        </p:spPr>
        <p:txBody>
          <a:bodyPr/>
          <a:lstStyle/>
          <a:p>
            <a:pPr>
              <a:lnSpc>
                <a:spcPts val="2275"/>
              </a:lnSpc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Evénements indésirables</a:t>
            </a:r>
            <a:endParaRPr lang="fr-FR" sz="1800">
              <a:ea typeface="ＭＳ Ｐゴシック"/>
              <a:cs typeface="ＭＳ Ｐゴシック"/>
            </a:endParaRPr>
          </a:p>
        </p:txBody>
      </p:sp>
      <p:grpSp>
        <p:nvGrpSpPr>
          <p:cNvPr id="35904" name="Grouper 5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3590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5908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3590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3590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788"/>
            <a:ext cx="8494712" cy="466725"/>
          </a:xfrm>
        </p:spPr>
        <p:txBody>
          <a:bodyPr/>
          <a:lstStyle/>
          <a:p>
            <a:pPr>
              <a:lnSpc>
                <a:spcPts val="2275"/>
              </a:lnSpc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Evénements indésirables d’intérêt, tout grade, n (%)</a:t>
            </a:r>
            <a:endParaRPr lang="fr-FR" sz="1800">
              <a:ea typeface="ＭＳ Ｐゴシック"/>
              <a:cs typeface="ＭＳ Ｐゴシック"/>
            </a:endParaRPr>
          </a:p>
        </p:txBody>
      </p:sp>
      <p:graphicFrame>
        <p:nvGraphicFramePr>
          <p:cNvPr id="11" name="Group 98"/>
          <p:cNvGraphicFramePr>
            <a:graphicFrameLocks noGrp="1"/>
          </p:cNvGraphicFramePr>
          <p:nvPr/>
        </p:nvGraphicFramePr>
        <p:xfrm>
          <a:off x="323850" y="1666875"/>
          <a:ext cx="8475663" cy="4400550"/>
        </p:xfrm>
        <a:graphic>
          <a:graphicData uri="http://schemas.openxmlformats.org/drawingml/2006/table">
            <a:tbl>
              <a:tblPr/>
              <a:tblGrid>
                <a:gridCol w="404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13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903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neurologiques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62 (18 %)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132 (39 %)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Somnolence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de l’attention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psychiatriques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52 (15 %)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69 (20 %)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 et cauchemars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 du sommeil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487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 (3 %)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(13 %)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Grade 3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48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Interruption pour rash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549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Modification moyenne du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QTcF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ms (IC 95 %)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(10,1-13,8)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14,1 (12,3-16,0)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grpSp>
        <p:nvGrpSpPr>
          <p:cNvPr id="37976" name="Grouper 5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3797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7980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37977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3797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98"/>
          <p:cNvGraphicFramePr>
            <a:graphicFrameLocks noGrp="1"/>
          </p:cNvGraphicFramePr>
          <p:nvPr/>
        </p:nvGraphicFramePr>
        <p:xfrm>
          <a:off x="207963" y="4633913"/>
          <a:ext cx="8710612" cy="1779587"/>
        </p:xfrm>
        <a:graphic>
          <a:graphicData uri="http://schemas.openxmlformats.org/drawingml/2006/table">
            <a:tbl>
              <a:tblPr/>
              <a:tblGrid>
                <a:gridCol w="3754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0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0,08 (- 0,01 ; 0,16)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0,79 (0,69 ; 0,90)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HDL cholestérol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0,11 (0,08 ; 0,13)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0,27 (0,24 ; 0,30)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Rapport cholestérol total/HDL cholestérol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- 0,36 (-0,48 ; 0,25)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- 0,28 (- 0,38 ; - 0,17)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cholestérol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- 0,02 (- 0,09 ; 0,05)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0,44 (0,34 ; 0,53)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76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- 0,07 (- 0,17 ; 0,04)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0,14 (0,01 ; 0,26)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39688" y="4186238"/>
            <a:ext cx="90757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moyenne (IC 95 %) des lipides à jeun entre l’inclusion et S48</a:t>
            </a:r>
            <a:endParaRPr lang="fr-FR" sz="2200" kern="0" dirty="0">
              <a:solidFill>
                <a:srgbClr val="CC3300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/>
        </p:nvGraphicFramePr>
        <p:xfrm>
          <a:off x="414338" y="1665288"/>
          <a:ext cx="8280400" cy="2255837"/>
        </p:xfrm>
        <a:graphic>
          <a:graphicData uri="http://schemas.openxmlformats.org/drawingml/2006/table">
            <a:tbl>
              <a:tblPr/>
              <a:tblGrid>
                <a:gridCol w="450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87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2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9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5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Anomalie chez &gt; 2 % des patients dans un des bras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41 (12 %)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63 (19 %)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Amylase pancréatique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ALAT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ASAT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cholestérol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40019" name="Grouper 7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400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0024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17" name="Espace réservé du contenu 2"/>
          <p:cNvSpPr txBox="1">
            <a:spLocks/>
          </p:cNvSpPr>
          <p:nvPr/>
        </p:nvSpPr>
        <p:spPr bwMode="auto">
          <a:xfrm>
            <a:off x="39688" y="1169988"/>
            <a:ext cx="854868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Anomalies biologiques grade 3 et 4</a:t>
            </a:r>
            <a:endParaRPr lang="fr-FR" sz="2200" kern="0">
              <a:solidFill>
                <a:srgbClr val="CC3300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0021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400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8839200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Résumé des résultats à S48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RPV QD est virologiquement non inférieur à EFV, en association avec 2 INTI</a:t>
            </a:r>
            <a:endParaRPr lang="fr-FR" sz="1800" baseline="30000">
              <a:ea typeface="ＭＳ Ｐゴシック"/>
            </a:endParaRP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Les taux de réponse semblent plus élevés dans le groupe RPV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chez les patients avec les charges virales les plus basses à l’inclusion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Le schéma d’INTI n’avait pas d’effet significatif sur la réponse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(limites : pas de randomisation, pas de stratification sur le choix des INTI)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Le taux d’arrêt pour événements indésirables ou autres raisons était plus faible pour RPV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Proportion d’échecs virologiques avec émergence de</a:t>
            </a:r>
          </a:p>
          <a:p>
            <a:pPr lvl="2">
              <a:spcBef>
                <a:spcPct val="0"/>
              </a:spcBef>
            </a:pPr>
            <a:r>
              <a:rPr lang="fr-FR" u="sng">
                <a:ea typeface="ＭＳ Ｐゴシック"/>
              </a:rPr>
              <a:t>&gt;</a:t>
            </a:r>
            <a:r>
              <a:rPr lang="fr-FR">
                <a:ea typeface="ＭＳ Ｐゴシック"/>
              </a:rPr>
              <a:t> 1 mutation aux INNTI : similaire dans les deux groupes, </a:t>
            </a:r>
          </a:p>
          <a:p>
            <a:pPr lvl="2">
              <a:spcBef>
                <a:spcPct val="0"/>
              </a:spcBef>
            </a:pPr>
            <a:r>
              <a:rPr lang="fr-FR" u="sng">
                <a:ea typeface="ＭＳ Ｐゴシック"/>
              </a:rPr>
              <a:t>&gt;</a:t>
            </a:r>
            <a:r>
              <a:rPr lang="fr-FR">
                <a:ea typeface="ＭＳ Ｐゴシック"/>
              </a:rPr>
              <a:t> 1 mutation aux INTI : plus élevée dans le groupe RPV</a:t>
            </a:r>
          </a:p>
          <a:p>
            <a:pPr lvl="1">
              <a:spcBef>
                <a:spcPct val="0"/>
              </a:spcBef>
            </a:pPr>
            <a:r>
              <a:rPr lang="fr-FR" sz="1800">
                <a:ea typeface="ＭＳ Ｐゴシック"/>
              </a:rPr>
              <a:t>Profil de tolérance globalement plus favorable avec RPV que EFV : </a:t>
            </a:r>
            <a:br>
              <a:rPr lang="fr-FR" sz="1800">
                <a:ea typeface="ＭＳ Ｐゴシック"/>
              </a:rPr>
            </a:br>
            <a:r>
              <a:rPr lang="fr-FR" sz="1800">
                <a:ea typeface="ＭＳ Ｐゴシック"/>
              </a:rPr>
              <a:t>taux plus faible de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Événement indésirable de grade 2-4 possiblement lié au traitement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Rash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Vertiges</a:t>
            </a:r>
          </a:p>
          <a:p>
            <a:pPr lvl="2">
              <a:spcBef>
                <a:spcPct val="0"/>
              </a:spcBef>
            </a:pPr>
            <a:r>
              <a:rPr lang="fr-FR">
                <a:ea typeface="ＭＳ Ｐゴシック"/>
              </a:rPr>
              <a:t>Elévation des lipides proathérogènes</a:t>
            </a:r>
            <a:endParaRPr lang="fr-FR" sz="1800">
              <a:ea typeface="ＭＳ Ｐゴシック"/>
            </a:endParaRPr>
          </a:p>
        </p:txBody>
      </p:sp>
      <p:grpSp>
        <p:nvGrpSpPr>
          <p:cNvPr id="41986" name="Grouper 9"/>
          <p:cNvGrpSpPr>
            <a:grpSpLocks/>
          </p:cNvGrpSpPr>
          <p:nvPr/>
        </p:nvGrpSpPr>
        <p:grpSpPr bwMode="auto">
          <a:xfrm>
            <a:off x="0" y="6570663"/>
            <a:ext cx="825500" cy="287337"/>
            <a:chOff x="0" y="6570663"/>
            <a:chExt cx="825568" cy="288111"/>
          </a:xfrm>
        </p:grpSpPr>
        <p:sp>
          <p:nvSpPr>
            <p:cNvPr id="4198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746315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1990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7668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THRIVE</a:t>
              </a:r>
            </a:p>
          </p:txBody>
        </p:sp>
      </p:grpSp>
      <p:sp>
        <p:nvSpPr>
          <p:cNvPr id="41987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Lancet 2011;378:229-37</a:t>
            </a:r>
          </a:p>
        </p:txBody>
      </p:sp>
      <p:sp>
        <p:nvSpPr>
          <p:cNvPr id="4198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en-GB" sz="3000">
                <a:ea typeface="ＭＳ Ｐゴシック"/>
                <a:cs typeface="ＭＳ Ｐゴシック"/>
              </a:rPr>
              <a:t>Etude THRIVE : RPV + 2 INTI vs EFV + 2 INTI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grpSp>
        <p:nvGrpSpPr>
          <p:cNvPr id="7170" name="Grouper 28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720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0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43000"/>
            <a:ext cx="34274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7172" name="Connecteur droit 66"/>
          <p:cNvCxnSpPr>
            <a:cxnSpLocks noChangeShapeType="1"/>
          </p:cNvCxnSpPr>
          <p:nvPr/>
        </p:nvCxnSpPr>
        <p:spPr bwMode="auto">
          <a:xfrm rot="5400000">
            <a:off x="3309144" y="2740819"/>
            <a:ext cx="582612" cy="12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7173" name="Espace réservé du contenu 2"/>
          <p:cNvSpPr>
            <a:spLocks/>
          </p:cNvSpPr>
          <p:nvPr/>
        </p:nvSpPr>
        <p:spPr bwMode="auto">
          <a:xfrm>
            <a:off x="34925" y="5194300"/>
            <a:ext cx="8963025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Objectif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Non infériorité de RPV vs EFV à S48 : % ARN VIH &lt; 50 c/ml en intention </a:t>
            </a:r>
            <a:b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</a:b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de traiter, analyse TLOVR (borne inférieure de l’IC 95 % bilatéral </a:t>
            </a:r>
            <a:b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</a:br>
            <a:r>
              <a:rPr lang="fr-FR">
                <a:solidFill>
                  <a:srgbClr val="000066"/>
                </a:solidFill>
                <a:ea typeface="ＭＳ Ｐゴシック"/>
                <a:cs typeface="ＭＳ Ｐゴシック"/>
              </a:rPr>
              <a:t>de la différence = - 12 %, puissance 95 %)</a:t>
            </a:r>
            <a:endParaRPr lang="fr-FR" b="1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4495800" y="2673350"/>
          <a:ext cx="3171297" cy="755650"/>
        </p:xfrm>
        <a:graphic>
          <a:graphicData uri="http://schemas.openxmlformats.org/drawingml/2006/table">
            <a:tbl>
              <a:tblPr/>
              <a:tblGrid>
                <a:gridCol w="3171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25 mg QD + 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4495800" y="3686175"/>
          <a:ext cx="3171297" cy="733425"/>
        </p:xfrm>
        <a:graphic>
          <a:graphicData uri="http://schemas.openxmlformats.org/drawingml/2006/table">
            <a:tbl>
              <a:tblPr/>
              <a:tblGrid>
                <a:gridCol w="3171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600 mg QD + TDF/FTC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90" name="Oval 170"/>
          <p:cNvSpPr>
            <a:spLocks noChangeArrowheads="1"/>
          </p:cNvSpPr>
          <p:nvPr/>
        </p:nvSpPr>
        <p:spPr bwMode="auto">
          <a:xfrm>
            <a:off x="2819400" y="1603375"/>
            <a:ext cx="1539875" cy="896938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Double aveugle</a:t>
            </a:r>
          </a:p>
        </p:txBody>
      </p:sp>
      <p:sp>
        <p:nvSpPr>
          <p:cNvPr id="7191" name="AutoShape 162"/>
          <p:cNvSpPr>
            <a:spLocks noChangeArrowheads="1"/>
          </p:cNvSpPr>
          <p:nvPr/>
        </p:nvSpPr>
        <p:spPr bwMode="auto">
          <a:xfrm>
            <a:off x="96838" y="2500313"/>
            <a:ext cx="3332162" cy="20097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 defTabSz="914400"/>
            <a:r>
              <a:rPr lang="fr-FR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ans, naïfs d’ARV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5 000 c/ml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les CD4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DFGe &gt; 50 ml/min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 à TDF ou FTC, pas de mutations de résistance aux INNTI</a:t>
            </a:r>
          </a:p>
          <a:p>
            <a:pPr algn="ctr"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d’infection VIH-2</a:t>
            </a:r>
          </a:p>
        </p:txBody>
      </p:sp>
      <p:sp>
        <p:nvSpPr>
          <p:cNvPr id="7192" name="ZoneTexte 71"/>
          <p:cNvSpPr txBox="1">
            <a:spLocks noChangeArrowheads="1"/>
          </p:cNvSpPr>
          <p:nvPr/>
        </p:nvSpPr>
        <p:spPr bwMode="auto">
          <a:xfrm>
            <a:off x="-100013" y="4560888"/>
            <a:ext cx="9097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* Randomisation stratifiée sur ARN VIH (</a:t>
            </a:r>
            <a:r>
              <a:rPr lang="fr-FR" sz="1400" u="sng">
                <a:solidFill>
                  <a:srgbClr val="000066"/>
                </a:solidFill>
                <a:ea typeface="ＭＳ Ｐゴシック"/>
                <a:cs typeface="ＭＳ Ｐゴシック"/>
              </a:rPr>
              <a:t>&lt;</a:t>
            </a:r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 ou &gt; 100 000 c/ml, </a:t>
            </a:r>
            <a:r>
              <a:rPr lang="fr-FR" sz="1400" u="sng">
                <a:solidFill>
                  <a:srgbClr val="000066"/>
                </a:solidFill>
                <a:ea typeface="ＭＳ Ｐゴシック"/>
                <a:cs typeface="ＭＳ Ｐゴシック"/>
              </a:rPr>
              <a:t>&lt;</a:t>
            </a:r>
            <a:r>
              <a:rPr lang="fr-FR" sz="1400">
                <a:solidFill>
                  <a:srgbClr val="000066"/>
                </a:solidFill>
                <a:ea typeface="ＭＳ Ｐゴシック"/>
                <a:cs typeface="ＭＳ Ｐゴシック"/>
              </a:rPr>
              <a:t> 500 000 ou &gt; 500 000 c/ml ) à l’inclusion</a:t>
            </a:r>
            <a:endParaRPr lang="fr-FR" sz="1400" baseline="30000">
              <a:solidFill>
                <a:srgbClr val="000066"/>
              </a:solidFill>
              <a:ea typeface="ＭＳ Ｐゴシック"/>
              <a:cs typeface="ＭＳ Ｐゴシック"/>
            </a:endParaRPr>
          </a:p>
        </p:txBody>
      </p:sp>
      <p:sp>
        <p:nvSpPr>
          <p:cNvPr id="71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  <p:cxnSp>
        <p:nvCxnSpPr>
          <p:cNvPr id="7194" name="AutoShape 60"/>
          <p:cNvCxnSpPr>
            <a:cxnSpLocks noChangeShapeType="1"/>
          </p:cNvCxnSpPr>
          <p:nvPr/>
        </p:nvCxnSpPr>
        <p:spPr bwMode="auto">
          <a:xfrm rot="10800000" flipH="1" flipV="1">
            <a:off x="4494213" y="3046413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7195" name="Line 63"/>
          <p:cNvSpPr>
            <a:spLocks noChangeShapeType="1"/>
          </p:cNvSpPr>
          <p:nvPr/>
        </p:nvSpPr>
        <p:spPr bwMode="auto">
          <a:xfrm>
            <a:off x="3429000" y="3536950"/>
            <a:ext cx="43497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196" name="Rectangle 9"/>
          <p:cNvSpPr>
            <a:spLocks noChangeArrowheads="1"/>
          </p:cNvSpPr>
          <p:nvPr/>
        </p:nvSpPr>
        <p:spPr bwMode="auto">
          <a:xfrm>
            <a:off x="3592513" y="4040188"/>
            <a:ext cx="803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348</a:t>
            </a:r>
          </a:p>
        </p:txBody>
      </p:sp>
      <p:sp>
        <p:nvSpPr>
          <p:cNvPr id="7197" name="Rectangle 8"/>
          <p:cNvSpPr>
            <a:spLocks noChangeArrowheads="1"/>
          </p:cNvSpPr>
          <p:nvPr/>
        </p:nvSpPr>
        <p:spPr bwMode="auto">
          <a:xfrm>
            <a:off x="3592513" y="2719388"/>
            <a:ext cx="803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346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348538" y="170021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68275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200" name="Line 172"/>
          <p:cNvSpPr>
            <a:spLocks noChangeShapeType="1"/>
          </p:cNvSpPr>
          <p:nvPr/>
        </p:nvSpPr>
        <p:spPr bwMode="auto">
          <a:xfrm>
            <a:off x="8720138" y="223996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201" name="Line 172"/>
          <p:cNvSpPr>
            <a:spLocks noChangeShapeType="1"/>
          </p:cNvSpPr>
          <p:nvPr/>
        </p:nvSpPr>
        <p:spPr bwMode="auto">
          <a:xfrm>
            <a:off x="7667625" y="223996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7202" name="Group 37"/>
          <p:cNvGrpSpPr>
            <a:grpSpLocks/>
          </p:cNvGrpSpPr>
          <p:nvPr/>
        </p:nvGrpSpPr>
        <p:grpSpPr bwMode="auto">
          <a:xfrm>
            <a:off x="7672388" y="3052763"/>
            <a:ext cx="1027112" cy="974725"/>
            <a:chOff x="4502" y="1764"/>
            <a:chExt cx="646" cy="614"/>
          </a:xfrm>
        </p:grpSpPr>
        <p:sp>
          <p:nvSpPr>
            <p:cNvPr id="7204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05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7203" name="ZoneTexte 27"/>
          <p:cNvSpPr txBox="1">
            <a:spLocks noChangeArrowheads="1"/>
          </p:cNvSpPr>
          <p:nvPr/>
        </p:nvSpPr>
        <p:spPr bwMode="auto">
          <a:xfrm>
            <a:off x="365125" y="4803775"/>
            <a:ext cx="3241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0066"/>
                </a:solidFill>
              </a:rPr>
              <a:t>RPV avec un repas, EFV à jeun le soir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/>
          <p:cNvSpPr txBox="1">
            <a:spLocks noChangeArrowheads="1"/>
          </p:cNvSpPr>
          <p:nvPr/>
        </p:nvSpPr>
        <p:spPr bwMode="auto">
          <a:xfrm>
            <a:off x="3397250" y="1128713"/>
            <a:ext cx="233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à S96</a:t>
            </a:r>
          </a:p>
        </p:txBody>
      </p:sp>
      <p:sp>
        <p:nvSpPr>
          <p:cNvPr id="44034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AIDS 2013;27:939-50</a:t>
            </a:r>
          </a:p>
        </p:txBody>
      </p:sp>
      <p:grpSp>
        <p:nvGrpSpPr>
          <p:cNvPr id="44035" name="Grouper 41"/>
          <p:cNvGrpSpPr>
            <a:grpSpLocks/>
          </p:cNvGrpSpPr>
          <p:nvPr/>
        </p:nvGrpSpPr>
        <p:grpSpPr bwMode="auto">
          <a:xfrm>
            <a:off x="0" y="6570663"/>
            <a:ext cx="1227138" cy="312737"/>
            <a:chOff x="-1" y="6570662"/>
            <a:chExt cx="1227139" cy="313200"/>
          </a:xfrm>
        </p:grpSpPr>
        <p:sp>
          <p:nvSpPr>
            <p:cNvPr id="44072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4073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ECHO-THRIVE</a:t>
              </a:r>
            </a:p>
          </p:txBody>
        </p:sp>
      </p:grpSp>
      <p:sp>
        <p:nvSpPr>
          <p:cNvPr id="4403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>
                <a:ea typeface="ＭＳ Ｐゴシック"/>
                <a:cs typeface="ＭＳ Ｐゴシック"/>
              </a:rPr>
              <a:t>Etudes ECHO &amp; THRIVE : résultats à S96</a:t>
            </a:r>
          </a:p>
        </p:txBody>
      </p:sp>
      <p:sp>
        <p:nvSpPr>
          <p:cNvPr id="44037" name="ZoneTexte 75"/>
          <p:cNvSpPr txBox="1">
            <a:spLocks noChangeArrowheads="1"/>
          </p:cNvSpPr>
          <p:nvPr/>
        </p:nvSpPr>
        <p:spPr bwMode="auto">
          <a:xfrm>
            <a:off x="4500563" y="2544763"/>
            <a:ext cx="45243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>
                <a:solidFill>
                  <a:srgbClr val="000066"/>
                </a:solidFill>
              </a:rPr>
              <a:t>* TDF/FTC = 80 %, ZDV/3TC = 15 %, ABC/3TC = 5 %</a:t>
            </a:r>
          </a:p>
        </p:txBody>
      </p:sp>
      <p:sp>
        <p:nvSpPr>
          <p:cNvPr id="44038" name="Text Box 134"/>
          <p:cNvSpPr txBox="1">
            <a:spLocks noChangeArrowheads="1"/>
          </p:cNvSpPr>
          <p:nvPr/>
        </p:nvSpPr>
        <p:spPr bwMode="auto">
          <a:xfrm>
            <a:off x="4967288" y="2959100"/>
            <a:ext cx="4108450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ITT-TLOVR avec censure des échecs </a:t>
            </a:r>
            <a:br>
              <a:rPr lang="fr-FR" sz="1600">
                <a:solidFill>
                  <a:srgbClr val="000066"/>
                </a:solidFill>
                <a:cs typeface="Arial" charset="0"/>
              </a:rPr>
            </a:br>
            <a:r>
              <a:rPr lang="fr-FR" sz="1600">
                <a:solidFill>
                  <a:srgbClr val="000066"/>
                </a:solidFill>
                <a:cs typeface="Arial" charset="0"/>
              </a:rPr>
              <a:t>non virologiques, % ARN VIH &lt; 50 c/ml :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RPV + 2 INTI = 85 %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EFV + 2 INTI = 91 %</a:t>
            </a:r>
          </a:p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(différence : - 6,2 % [IC 95 % : - 9,9 ; - 2,5])</a:t>
            </a:r>
          </a:p>
          <a:p>
            <a:pPr defTabSz="914400">
              <a:spcBef>
                <a:spcPct val="5000"/>
              </a:spcBef>
            </a:pPr>
            <a:endParaRPr lang="fr-FR" sz="1700">
              <a:solidFill>
                <a:srgbClr val="000066"/>
              </a:solidFill>
              <a:cs typeface="Arial" charset="0"/>
            </a:endParaRPr>
          </a:p>
        </p:txBody>
      </p:sp>
      <p:sp>
        <p:nvSpPr>
          <p:cNvPr id="44039" name="Text Box 134"/>
          <p:cNvSpPr txBox="1">
            <a:spLocks noChangeArrowheads="1"/>
          </p:cNvSpPr>
          <p:nvPr/>
        </p:nvSpPr>
        <p:spPr bwMode="auto">
          <a:xfrm>
            <a:off x="4967288" y="4437063"/>
            <a:ext cx="4176712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Interruption avant S96 (RPV vs EFV)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Pour raison virologique : 8 % vs 3 %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Pour événement indésirable : 4 % vs 9 %</a:t>
            </a:r>
          </a:p>
        </p:txBody>
      </p:sp>
      <p:grpSp>
        <p:nvGrpSpPr>
          <p:cNvPr id="44040" name="Groupe 41"/>
          <p:cNvGrpSpPr>
            <a:grpSpLocks/>
          </p:cNvGrpSpPr>
          <p:nvPr/>
        </p:nvGrpSpPr>
        <p:grpSpPr bwMode="auto">
          <a:xfrm>
            <a:off x="168275" y="1835150"/>
            <a:ext cx="6253163" cy="4778375"/>
            <a:chOff x="169032" y="1834394"/>
            <a:chExt cx="6253060" cy="4779208"/>
          </a:xfrm>
        </p:grpSpPr>
        <p:sp>
          <p:nvSpPr>
            <p:cNvPr id="44041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86666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42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43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fr-FR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44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46706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+ 2 INTI*</a:t>
              </a:r>
            </a:p>
          </p:txBody>
        </p:sp>
        <p:sp>
          <p:nvSpPr>
            <p:cNvPr id="44045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43260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+ 2 INTI*</a:t>
              </a:r>
            </a:p>
          </p:txBody>
        </p:sp>
        <p:sp>
          <p:nvSpPr>
            <p:cNvPr id="44046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</a:t>
              </a:r>
            </a:p>
          </p:txBody>
        </p:sp>
        <p:sp>
          <p:nvSpPr>
            <p:cNvPr id="44047" name="Rectangle 133"/>
            <p:cNvSpPr>
              <a:spLocks noChangeArrowheads="1"/>
            </p:cNvSpPr>
            <p:nvPr/>
          </p:nvSpPr>
          <p:spPr bwMode="auto">
            <a:xfrm>
              <a:off x="968445" y="3195638"/>
              <a:ext cx="783667" cy="21526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48" name="Rectangle 135"/>
            <p:cNvSpPr>
              <a:spLocks noChangeArrowheads="1"/>
            </p:cNvSpPr>
            <p:nvPr/>
          </p:nvSpPr>
          <p:spPr bwMode="auto">
            <a:xfrm>
              <a:off x="372379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44049" name="Rectangle 136"/>
            <p:cNvSpPr>
              <a:spLocks noChangeArrowheads="1"/>
            </p:cNvSpPr>
            <p:nvPr/>
          </p:nvSpPr>
          <p:spPr bwMode="auto">
            <a:xfrm>
              <a:off x="372379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44050" name="Rectangle 137"/>
            <p:cNvSpPr>
              <a:spLocks noChangeArrowheads="1"/>
            </p:cNvSpPr>
            <p:nvPr/>
          </p:nvSpPr>
          <p:spPr bwMode="auto">
            <a:xfrm>
              <a:off x="287420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44051" name="Rectangle 138"/>
            <p:cNvSpPr>
              <a:spLocks noChangeArrowheads="1"/>
            </p:cNvSpPr>
            <p:nvPr/>
          </p:nvSpPr>
          <p:spPr bwMode="auto">
            <a:xfrm>
              <a:off x="372379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44052" name="Line 139"/>
            <p:cNvSpPr>
              <a:spLocks noChangeShapeType="1"/>
            </p:cNvSpPr>
            <p:nvPr/>
          </p:nvSpPr>
          <p:spPr bwMode="auto">
            <a:xfrm>
              <a:off x="603721" y="46672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53" name="Line 140"/>
            <p:cNvSpPr>
              <a:spLocks noChangeShapeType="1"/>
            </p:cNvSpPr>
            <p:nvPr/>
          </p:nvSpPr>
          <p:spPr bwMode="auto">
            <a:xfrm>
              <a:off x="603721" y="39766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54" name="Line 141"/>
            <p:cNvSpPr>
              <a:spLocks noChangeShapeType="1"/>
            </p:cNvSpPr>
            <p:nvPr/>
          </p:nvSpPr>
          <p:spPr bwMode="auto">
            <a:xfrm>
              <a:off x="603721" y="2592388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55" name="Line 142"/>
            <p:cNvSpPr>
              <a:spLocks noChangeShapeType="1"/>
            </p:cNvSpPr>
            <p:nvPr/>
          </p:nvSpPr>
          <p:spPr bwMode="auto">
            <a:xfrm>
              <a:off x="603721" y="3282950"/>
              <a:ext cx="11836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56" name="Line 143"/>
            <p:cNvSpPr>
              <a:spLocks noChangeShapeType="1"/>
            </p:cNvSpPr>
            <p:nvPr/>
          </p:nvSpPr>
          <p:spPr bwMode="auto">
            <a:xfrm>
              <a:off x="720048" y="2582863"/>
              <a:ext cx="204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57" name="Rectangle 144"/>
            <p:cNvSpPr>
              <a:spLocks noChangeArrowheads="1"/>
            </p:cNvSpPr>
            <p:nvPr/>
          </p:nvSpPr>
          <p:spPr bwMode="auto">
            <a:xfrm>
              <a:off x="1197254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44058" name="Rectangle 145"/>
            <p:cNvSpPr>
              <a:spLocks noChangeArrowheads="1"/>
            </p:cNvSpPr>
            <p:nvPr/>
          </p:nvSpPr>
          <p:spPr bwMode="auto">
            <a:xfrm>
              <a:off x="1982383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EA75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44059" name="Text Box 148"/>
            <p:cNvSpPr txBox="1">
              <a:spLocks noChangeArrowheads="1"/>
            </p:cNvSpPr>
            <p:nvPr/>
          </p:nvSpPr>
          <p:spPr bwMode="auto">
            <a:xfrm>
              <a:off x="169032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fr-FR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44060" name="Rectangle 151"/>
            <p:cNvSpPr>
              <a:spLocks noChangeArrowheads="1"/>
            </p:cNvSpPr>
            <p:nvPr/>
          </p:nvSpPr>
          <p:spPr bwMode="auto">
            <a:xfrm>
              <a:off x="1753574" y="3195638"/>
              <a:ext cx="783667" cy="21526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61" name="ZoneTexte 86"/>
            <p:cNvSpPr txBox="1">
              <a:spLocks noChangeArrowheads="1"/>
            </p:cNvSpPr>
            <p:nvPr/>
          </p:nvSpPr>
          <p:spPr bwMode="auto">
            <a:xfrm>
              <a:off x="552107" y="5686425"/>
              <a:ext cx="2366002" cy="927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par modèle de régression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logistique 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- 0,4 % (- 4,6 ; 3,8)</a:t>
              </a:r>
            </a:p>
          </p:txBody>
        </p:sp>
        <p:sp>
          <p:nvSpPr>
            <p:cNvPr id="44062" name="Rectangle 133"/>
            <p:cNvSpPr>
              <a:spLocks noChangeArrowheads="1"/>
            </p:cNvSpPr>
            <p:nvPr/>
          </p:nvSpPr>
          <p:spPr bwMode="auto">
            <a:xfrm>
              <a:off x="3174854" y="3171825"/>
              <a:ext cx="783667" cy="217646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63" name="Rectangle 144"/>
            <p:cNvSpPr>
              <a:spLocks noChangeArrowheads="1"/>
            </p:cNvSpPr>
            <p:nvPr/>
          </p:nvSpPr>
          <p:spPr bwMode="auto">
            <a:xfrm>
              <a:off x="3391416" y="2812866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000066"/>
                  </a:solidFill>
                  <a:cs typeface="Arial" charset="0"/>
                </a:rPr>
                <a:t>79</a:t>
              </a:r>
            </a:p>
          </p:txBody>
        </p:sp>
        <p:sp>
          <p:nvSpPr>
            <p:cNvPr id="44064" name="Rectangle 145"/>
            <p:cNvSpPr>
              <a:spLocks noChangeArrowheads="1"/>
            </p:cNvSpPr>
            <p:nvPr/>
          </p:nvSpPr>
          <p:spPr bwMode="auto">
            <a:xfrm>
              <a:off x="4150593" y="2840744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fr-FR" sz="1400" b="1">
                  <a:solidFill>
                    <a:srgbClr val="EA75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44065" name="Rectangle 151"/>
            <p:cNvSpPr>
              <a:spLocks noChangeArrowheads="1"/>
            </p:cNvSpPr>
            <p:nvPr/>
          </p:nvSpPr>
          <p:spPr bwMode="auto">
            <a:xfrm>
              <a:off x="3959982" y="3195638"/>
              <a:ext cx="783667" cy="2152650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fr-FR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4066" name="ZoneTexte 86"/>
            <p:cNvSpPr txBox="1">
              <a:spLocks noChangeArrowheads="1"/>
            </p:cNvSpPr>
            <p:nvPr/>
          </p:nvSpPr>
          <p:spPr bwMode="auto">
            <a:xfrm>
              <a:off x="3086728" y="5686425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0,4 % (- 4,0 ; 4,9)</a:t>
              </a:r>
            </a:p>
          </p:txBody>
        </p:sp>
        <p:sp>
          <p:nvSpPr>
            <p:cNvPr id="44067" name="Line 146"/>
            <p:cNvSpPr>
              <a:spLocks noChangeShapeType="1"/>
            </p:cNvSpPr>
            <p:nvPr/>
          </p:nvSpPr>
          <p:spPr bwMode="auto">
            <a:xfrm>
              <a:off x="603721" y="5349973"/>
              <a:ext cx="445914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4068" name="Rectangle 40"/>
            <p:cNvSpPr>
              <a:spLocks noChangeArrowheads="1"/>
            </p:cNvSpPr>
            <p:nvPr/>
          </p:nvSpPr>
          <p:spPr bwMode="auto">
            <a:xfrm>
              <a:off x="1095510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TLOVR</a:t>
              </a:r>
            </a:p>
          </p:txBody>
        </p:sp>
        <p:sp>
          <p:nvSpPr>
            <p:cNvPr id="44069" name="Rectangle 41"/>
            <p:cNvSpPr>
              <a:spLocks noChangeArrowheads="1"/>
            </p:cNvSpPr>
            <p:nvPr/>
          </p:nvSpPr>
          <p:spPr bwMode="auto">
            <a:xfrm>
              <a:off x="2789402" y="5368925"/>
              <a:ext cx="232627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Per protocole, TLOVR</a:t>
              </a:r>
            </a:p>
          </p:txBody>
        </p:sp>
        <p:sp>
          <p:nvSpPr>
            <p:cNvPr id="44070" name="Rectangle 40"/>
            <p:cNvSpPr>
              <a:spLocks noChangeArrowheads="1"/>
            </p:cNvSpPr>
            <p:nvPr/>
          </p:nvSpPr>
          <p:spPr bwMode="auto">
            <a:xfrm>
              <a:off x="899592" y="2481282"/>
              <a:ext cx="184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44071" name="Rectangle 135"/>
            <p:cNvSpPr>
              <a:spLocks noChangeArrowheads="1"/>
            </p:cNvSpPr>
            <p:nvPr/>
          </p:nvSpPr>
          <p:spPr bwMode="auto">
            <a:xfrm>
              <a:off x="457338" y="5231800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fr-FR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/>
          <p:cNvSpPr txBox="1">
            <a:spLocks noChangeArrowheads="1"/>
          </p:cNvSpPr>
          <p:nvPr/>
        </p:nvSpPr>
        <p:spPr bwMode="auto">
          <a:xfrm>
            <a:off x="1196975" y="1128713"/>
            <a:ext cx="673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virologique à S96 par sous-groupes</a:t>
            </a:r>
          </a:p>
        </p:txBody>
      </p:sp>
      <p:grpSp>
        <p:nvGrpSpPr>
          <p:cNvPr id="46082" name="Grouper 77"/>
          <p:cNvGrpSpPr>
            <a:grpSpLocks/>
          </p:cNvGrpSpPr>
          <p:nvPr/>
        </p:nvGrpSpPr>
        <p:grpSpPr bwMode="auto">
          <a:xfrm>
            <a:off x="0" y="6570663"/>
            <a:ext cx="1227138" cy="312737"/>
            <a:chOff x="-1" y="6570662"/>
            <a:chExt cx="1227139" cy="313200"/>
          </a:xfrm>
        </p:grpSpPr>
        <p:sp>
          <p:nvSpPr>
            <p:cNvPr id="46152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6153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ECHO-THRIVE</a:t>
              </a:r>
            </a:p>
          </p:txBody>
        </p:sp>
      </p:grpSp>
      <p:sp>
        <p:nvSpPr>
          <p:cNvPr id="46083" name="Text Box 134"/>
          <p:cNvSpPr txBox="1">
            <a:spLocks noChangeArrowheads="1"/>
          </p:cNvSpPr>
          <p:nvPr/>
        </p:nvSpPr>
        <p:spPr bwMode="auto">
          <a:xfrm>
            <a:off x="1225550" y="1816100"/>
            <a:ext cx="321468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(ITT, TLOVR)</a:t>
            </a:r>
          </a:p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selon la CV à l’inclusion</a:t>
            </a:r>
          </a:p>
        </p:txBody>
      </p:sp>
      <p:sp>
        <p:nvSpPr>
          <p:cNvPr id="46084" name="Text Box 134"/>
          <p:cNvSpPr txBox="1">
            <a:spLocks noChangeArrowheads="1"/>
          </p:cNvSpPr>
          <p:nvPr/>
        </p:nvSpPr>
        <p:spPr bwMode="auto">
          <a:xfrm>
            <a:off x="5511800" y="1816100"/>
            <a:ext cx="338137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ARN VIH &lt; 50 c/ml (ITT, TLOVR)</a:t>
            </a:r>
          </a:p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fr-FR" b="1">
                <a:solidFill>
                  <a:srgbClr val="333399"/>
                </a:solidFill>
                <a:latin typeface="Calibri" pitchFamily="34" charset="0"/>
                <a:cs typeface="Arial" charset="0"/>
              </a:rPr>
              <a:t>selon le niveau d’observance</a:t>
            </a:r>
          </a:p>
        </p:txBody>
      </p:sp>
      <p:sp>
        <p:nvSpPr>
          <p:cNvPr id="4608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AIDS 2013;27:939-50</a:t>
            </a:r>
          </a:p>
        </p:txBody>
      </p:sp>
      <p:grpSp>
        <p:nvGrpSpPr>
          <p:cNvPr id="46086" name="Groupe 77"/>
          <p:cNvGrpSpPr>
            <a:grpSpLocks/>
          </p:cNvGrpSpPr>
          <p:nvPr/>
        </p:nvGrpSpPr>
        <p:grpSpPr bwMode="auto">
          <a:xfrm>
            <a:off x="147638" y="2433638"/>
            <a:ext cx="8807450" cy="4043362"/>
            <a:chOff x="147920" y="2434070"/>
            <a:chExt cx="8807043" cy="4043415"/>
          </a:xfrm>
        </p:grpSpPr>
        <p:sp>
          <p:nvSpPr>
            <p:cNvPr id="46088" name="Rectangle 133"/>
            <p:cNvSpPr>
              <a:spLocks noChangeArrowheads="1"/>
            </p:cNvSpPr>
            <p:nvPr/>
          </p:nvSpPr>
          <p:spPr bwMode="auto">
            <a:xfrm>
              <a:off x="747284" y="3621047"/>
              <a:ext cx="609600" cy="231048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089" name="Rectangle 135"/>
            <p:cNvSpPr>
              <a:spLocks noChangeArrowheads="1"/>
            </p:cNvSpPr>
            <p:nvPr/>
          </p:nvSpPr>
          <p:spPr bwMode="auto">
            <a:xfrm>
              <a:off x="232879" y="515815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46090" name="Rectangle 136"/>
            <p:cNvSpPr>
              <a:spLocks noChangeArrowheads="1"/>
            </p:cNvSpPr>
            <p:nvPr/>
          </p:nvSpPr>
          <p:spPr bwMode="auto">
            <a:xfrm>
              <a:off x="232879" y="4466006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46091" name="Rectangle 137"/>
            <p:cNvSpPr>
              <a:spLocks noChangeArrowheads="1"/>
            </p:cNvSpPr>
            <p:nvPr/>
          </p:nvSpPr>
          <p:spPr bwMode="auto">
            <a:xfrm>
              <a:off x="147920" y="3084881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46092" name="Rectangle 138"/>
            <p:cNvSpPr>
              <a:spLocks noChangeArrowheads="1"/>
            </p:cNvSpPr>
            <p:nvPr/>
          </p:nvSpPr>
          <p:spPr bwMode="auto">
            <a:xfrm>
              <a:off x="232879" y="377544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46093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094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095" name="Line 141"/>
            <p:cNvSpPr>
              <a:spLocks noChangeShapeType="1"/>
            </p:cNvSpPr>
            <p:nvPr/>
          </p:nvSpPr>
          <p:spPr bwMode="auto">
            <a:xfrm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096" name="Line 142"/>
            <p:cNvSpPr>
              <a:spLocks noChangeShapeType="1"/>
            </p:cNvSpPr>
            <p:nvPr/>
          </p:nvSpPr>
          <p:spPr bwMode="auto">
            <a:xfrm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097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098" name="Rectangle 144"/>
            <p:cNvSpPr>
              <a:spLocks noChangeArrowheads="1"/>
            </p:cNvSpPr>
            <p:nvPr/>
          </p:nvSpPr>
          <p:spPr bwMode="auto">
            <a:xfrm>
              <a:off x="882222" y="32692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46099" name="Rectangle 145"/>
            <p:cNvSpPr>
              <a:spLocks noChangeArrowheads="1"/>
            </p:cNvSpPr>
            <p:nvPr/>
          </p:nvSpPr>
          <p:spPr bwMode="auto">
            <a:xfrm>
              <a:off x="1485472" y="338893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80</a:t>
              </a:r>
            </a:p>
          </p:txBody>
        </p:sp>
        <p:sp>
          <p:nvSpPr>
            <p:cNvPr id="46100" name="Text Box 148"/>
            <p:cNvSpPr txBox="1">
              <a:spLocks noChangeArrowheads="1"/>
            </p:cNvSpPr>
            <p:nvPr/>
          </p:nvSpPr>
          <p:spPr bwMode="auto">
            <a:xfrm>
              <a:off x="329317" y="290224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46101" name="Rectangle 151"/>
            <p:cNvSpPr>
              <a:spLocks noChangeArrowheads="1"/>
            </p:cNvSpPr>
            <p:nvPr/>
          </p:nvSpPr>
          <p:spPr bwMode="auto">
            <a:xfrm>
              <a:off x="1350534" y="3738562"/>
              <a:ext cx="609600" cy="2192963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02" name="Rectangle 133"/>
            <p:cNvSpPr>
              <a:spLocks noChangeArrowheads="1"/>
            </p:cNvSpPr>
            <p:nvPr/>
          </p:nvSpPr>
          <p:spPr bwMode="auto">
            <a:xfrm>
              <a:off x="2284367" y="3974138"/>
              <a:ext cx="609600" cy="195738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03" name="Rectangle 144"/>
            <p:cNvSpPr>
              <a:spLocks noChangeArrowheads="1"/>
            </p:cNvSpPr>
            <p:nvPr/>
          </p:nvSpPr>
          <p:spPr bwMode="auto">
            <a:xfrm>
              <a:off x="2409779" y="362933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71</a:t>
              </a:r>
            </a:p>
          </p:txBody>
        </p:sp>
        <p:sp>
          <p:nvSpPr>
            <p:cNvPr id="46104" name="Rectangle 145"/>
            <p:cNvSpPr>
              <a:spLocks noChangeArrowheads="1"/>
            </p:cNvSpPr>
            <p:nvPr/>
          </p:nvSpPr>
          <p:spPr bwMode="auto">
            <a:xfrm>
              <a:off x="3000329" y="350246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76</a:t>
              </a:r>
            </a:p>
          </p:txBody>
        </p:sp>
        <p:sp>
          <p:nvSpPr>
            <p:cNvPr id="46105" name="Rectangle 151"/>
            <p:cNvSpPr>
              <a:spLocks noChangeArrowheads="1"/>
            </p:cNvSpPr>
            <p:nvPr/>
          </p:nvSpPr>
          <p:spPr bwMode="auto">
            <a:xfrm>
              <a:off x="2887617" y="3843338"/>
              <a:ext cx="609600" cy="208818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06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07" name="Rectangle 133"/>
            <p:cNvSpPr>
              <a:spLocks noChangeArrowheads="1"/>
            </p:cNvSpPr>
            <p:nvPr/>
          </p:nvSpPr>
          <p:spPr bwMode="auto">
            <a:xfrm>
              <a:off x="5762500" y="3714749"/>
              <a:ext cx="609600" cy="222633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08" name="Rectangle 135"/>
            <p:cNvSpPr>
              <a:spLocks noChangeArrowheads="1"/>
            </p:cNvSpPr>
            <p:nvPr/>
          </p:nvSpPr>
          <p:spPr bwMode="auto">
            <a:xfrm>
              <a:off x="5248095" y="516771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46109" name="Rectangle 136"/>
            <p:cNvSpPr>
              <a:spLocks noChangeArrowheads="1"/>
            </p:cNvSpPr>
            <p:nvPr/>
          </p:nvSpPr>
          <p:spPr bwMode="auto">
            <a:xfrm>
              <a:off x="5248095" y="4475567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46110" name="Rectangle 137"/>
            <p:cNvSpPr>
              <a:spLocks noChangeArrowheads="1"/>
            </p:cNvSpPr>
            <p:nvPr/>
          </p:nvSpPr>
          <p:spPr bwMode="auto">
            <a:xfrm>
              <a:off x="5163136" y="3094442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46111" name="Rectangle 138"/>
            <p:cNvSpPr>
              <a:spLocks noChangeArrowheads="1"/>
            </p:cNvSpPr>
            <p:nvPr/>
          </p:nvSpPr>
          <p:spPr bwMode="auto">
            <a:xfrm>
              <a:off x="5248095" y="378500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46112" name="Line 139"/>
            <p:cNvSpPr>
              <a:spLocks noChangeShapeType="1"/>
            </p:cNvSpPr>
            <p:nvPr/>
          </p:nvSpPr>
          <p:spPr bwMode="auto">
            <a:xfrm>
              <a:off x="5486275" y="526004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13" name="Line 140"/>
            <p:cNvSpPr>
              <a:spLocks noChangeShapeType="1"/>
            </p:cNvSpPr>
            <p:nvPr/>
          </p:nvSpPr>
          <p:spPr bwMode="auto">
            <a:xfrm>
              <a:off x="5486275" y="456948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14" name="Line 141"/>
            <p:cNvSpPr>
              <a:spLocks noChangeShapeType="1"/>
            </p:cNvSpPr>
            <p:nvPr/>
          </p:nvSpPr>
          <p:spPr bwMode="auto">
            <a:xfrm>
              <a:off x="5486275" y="318518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15" name="Line 142"/>
            <p:cNvSpPr>
              <a:spLocks noChangeShapeType="1"/>
            </p:cNvSpPr>
            <p:nvPr/>
          </p:nvSpPr>
          <p:spPr bwMode="auto">
            <a:xfrm>
              <a:off x="5486275" y="387574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16" name="Line 143"/>
            <p:cNvSpPr>
              <a:spLocks noChangeShapeType="1"/>
            </p:cNvSpPr>
            <p:nvPr/>
          </p:nvSpPr>
          <p:spPr bwMode="auto">
            <a:xfrm>
              <a:off x="5576763" y="3175662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17" name="Rectangle 144"/>
            <p:cNvSpPr>
              <a:spLocks noChangeArrowheads="1"/>
            </p:cNvSpPr>
            <p:nvPr/>
          </p:nvSpPr>
          <p:spPr bwMode="auto">
            <a:xfrm>
              <a:off x="5897438" y="336454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81</a:t>
              </a:r>
            </a:p>
          </p:txBody>
        </p:sp>
        <p:sp>
          <p:nvSpPr>
            <p:cNvPr id="46118" name="Rectangle 145"/>
            <p:cNvSpPr>
              <a:spLocks noChangeArrowheads="1"/>
            </p:cNvSpPr>
            <p:nvPr/>
          </p:nvSpPr>
          <p:spPr bwMode="auto">
            <a:xfrm>
              <a:off x="6500688" y="326929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46119" name="Text Box 148"/>
            <p:cNvSpPr txBox="1">
              <a:spLocks noChangeArrowheads="1"/>
            </p:cNvSpPr>
            <p:nvPr/>
          </p:nvSpPr>
          <p:spPr bwMode="auto">
            <a:xfrm>
              <a:off x="5357626" y="2924902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46120" name="Rectangle 151"/>
            <p:cNvSpPr>
              <a:spLocks noChangeArrowheads="1"/>
            </p:cNvSpPr>
            <p:nvPr/>
          </p:nvSpPr>
          <p:spPr bwMode="auto">
            <a:xfrm>
              <a:off x="6365750" y="3629338"/>
              <a:ext cx="609600" cy="2311749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21" name="Rectangle 133"/>
            <p:cNvSpPr>
              <a:spLocks noChangeArrowheads="1"/>
            </p:cNvSpPr>
            <p:nvPr/>
          </p:nvSpPr>
          <p:spPr bwMode="auto">
            <a:xfrm>
              <a:off x="7456363" y="4397375"/>
              <a:ext cx="609600" cy="154371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22" name="Rectangle 151"/>
            <p:cNvSpPr>
              <a:spLocks noChangeArrowheads="1"/>
            </p:cNvSpPr>
            <p:nvPr/>
          </p:nvSpPr>
          <p:spPr bwMode="auto">
            <a:xfrm>
              <a:off x="8059613" y="4137649"/>
              <a:ext cx="609600" cy="18034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23" name="Line 146"/>
            <p:cNvSpPr>
              <a:spLocks noChangeShapeType="1"/>
            </p:cNvSpPr>
            <p:nvPr/>
          </p:nvSpPr>
          <p:spPr bwMode="auto">
            <a:xfrm>
              <a:off x="5486275" y="5952199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46124" name="Rectangle 144"/>
            <p:cNvSpPr>
              <a:spLocks noChangeArrowheads="1"/>
            </p:cNvSpPr>
            <p:nvPr/>
          </p:nvSpPr>
          <p:spPr bwMode="auto">
            <a:xfrm>
              <a:off x="7581775" y="403090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56</a:t>
              </a:r>
            </a:p>
          </p:txBody>
        </p:sp>
        <p:sp>
          <p:nvSpPr>
            <p:cNvPr id="46125" name="Rectangle 145"/>
            <p:cNvSpPr>
              <a:spLocks noChangeArrowheads="1"/>
            </p:cNvSpPr>
            <p:nvPr/>
          </p:nvSpPr>
          <p:spPr bwMode="auto">
            <a:xfrm>
              <a:off x="8172325" y="378904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65</a:t>
              </a:r>
            </a:p>
          </p:txBody>
        </p:sp>
        <p:sp>
          <p:nvSpPr>
            <p:cNvPr id="46126" name="Rectangle 133"/>
            <p:cNvSpPr>
              <a:spLocks noChangeArrowheads="1"/>
            </p:cNvSpPr>
            <p:nvPr/>
          </p:nvSpPr>
          <p:spPr bwMode="auto">
            <a:xfrm>
              <a:off x="3806397" y="4137648"/>
              <a:ext cx="609600" cy="179387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27" name="Rectangle 151"/>
            <p:cNvSpPr>
              <a:spLocks noChangeArrowheads="1"/>
            </p:cNvSpPr>
            <p:nvPr/>
          </p:nvSpPr>
          <p:spPr bwMode="auto">
            <a:xfrm>
              <a:off x="4409647" y="3933824"/>
              <a:ext cx="609600" cy="1997701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28" name="Rectangle 144"/>
            <p:cNvSpPr>
              <a:spLocks noChangeArrowheads="1"/>
            </p:cNvSpPr>
            <p:nvPr/>
          </p:nvSpPr>
          <p:spPr bwMode="auto">
            <a:xfrm>
              <a:off x="3941843" y="378904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65</a:t>
              </a:r>
            </a:p>
          </p:txBody>
        </p:sp>
        <p:sp>
          <p:nvSpPr>
            <p:cNvPr id="46129" name="Rectangle 145"/>
            <p:cNvSpPr>
              <a:spLocks noChangeArrowheads="1"/>
            </p:cNvSpPr>
            <p:nvPr/>
          </p:nvSpPr>
          <p:spPr bwMode="auto">
            <a:xfrm>
              <a:off x="4532393" y="357301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73</a:t>
              </a:r>
            </a:p>
          </p:txBody>
        </p:sp>
        <p:sp>
          <p:nvSpPr>
            <p:cNvPr id="46130" name="Rectangle 144"/>
            <p:cNvSpPr>
              <a:spLocks noChangeArrowheads="1"/>
            </p:cNvSpPr>
            <p:nvPr/>
          </p:nvSpPr>
          <p:spPr bwMode="auto">
            <a:xfrm>
              <a:off x="865279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368</a:t>
              </a:r>
            </a:p>
          </p:txBody>
        </p:sp>
        <p:sp>
          <p:nvSpPr>
            <p:cNvPr id="46131" name="Rectangle 145"/>
            <p:cNvSpPr>
              <a:spLocks noChangeArrowheads="1"/>
            </p:cNvSpPr>
            <p:nvPr/>
          </p:nvSpPr>
          <p:spPr bwMode="auto">
            <a:xfrm>
              <a:off x="1455829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329</a:t>
              </a:r>
            </a:p>
          </p:txBody>
        </p:sp>
        <p:sp>
          <p:nvSpPr>
            <p:cNvPr id="46132" name="Rectangle 144"/>
            <p:cNvSpPr>
              <a:spLocks noChangeArrowheads="1"/>
            </p:cNvSpPr>
            <p:nvPr/>
          </p:nvSpPr>
          <p:spPr bwMode="auto">
            <a:xfrm>
              <a:off x="2353165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249</a:t>
              </a:r>
            </a:p>
          </p:txBody>
        </p:sp>
        <p:sp>
          <p:nvSpPr>
            <p:cNvPr id="46133" name="Rectangle 145"/>
            <p:cNvSpPr>
              <a:spLocks noChangeArrowheads="1"/>
            </p:cNvSpPr>
            <p:nvPr/>
          </p:nvSpPr>
          <p:spPr bwMode="auto">
            <a:xfrm>
              <a:off x="2943715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270</a:t>
              </a:r>
            </a:p>
          </p:txBody>
        </p:sp>
        <p:sp>
          <p:nvSpPr>
            <p:cNvPr id="46134" name="Rectangle 144"/>
            <p:cNvSpPr>
              <a:spLocks noChangeArrowheads="1"/>
            </p:cNvSpPr>
            <p:nvPr/>
          </p:nvSpPr>
          <p:spPr bwMode="auto">
            <a:xfrm>
              <a:off x="3896162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69</a:t>
              </a:r>
            </a:p>
          </p:txBody>
        </p:sp>
        <p:sp>
          <p:nvSpPr>
            <p:cNvPr id="46135" name="Rectangle 145"/>
            <p:cNvSpPr>
              <a:spLocks noChangeArrowheads="1"/>
            </p:cNvSpPr>
            <p:nvPr/>
          </p:nvSpPr>
          <p:spPr bwMode="auto">
            <a:xfrm>
              <a:off x="4539084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46136" name="Rectangle 144"/>
            <p:cNvSpPr>
              <a:spLocks noChangeArrowheads="1"/>
            </p:cNvSpPr>
            <p:nvPr/>
          </p:nvSpPr>
          <p:spPr bwMode="auto">
            <a:xfrm>
              <a:off x="5881872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552</a:t>
              </a:r>
            </a:p>
          </p:txBody>
        </p:sp>
        <p:sp>
          <p:nvSpPr>
            <p:cNvPr id="46137" name="Rectangle 145"/>
            <p:cNvSpPr>
              <a:spLocks noChangeArrowheads="1"/>
            </p:cNvSpPr>
            <p:nvPr/>
          </p:nvSpPr>
          <p:spPr bwMode="auto">
            <a:xfrm>
              <a:off x="6524794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499</a:t>
              </a:r>
            </a:p>
          </p:txBody>
        </p:sp>
        <p:sp>
          <p:nvSpPr>
            <p:cNvPr id="46138" name="Rectangle 144"/>
            <p:cNvSpPr>
              <a:spLocks noChangeArrowheads="1"/>
            </p:cNvSpPr>
            <p:nvPr/>
          </p:nvSpPr>
          <p:spPr bwMode="auto">
            <a:xfrm>
              <a:off x="7572249" y="5884792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87</a:t>
              </a:r>
            </a:p>
          </p:txBody>
        </p:sp>
        <p:sp>
          <p:nvSpPr>
            <p:cNvPr id="46139" name="Rectangle 145"/>
            <p:cNvSpPr>
              <a:spLocks noChangeArrowheads="1"/>
            </p:cNvSpPr>
            <p:nvPr/>
          </p:nvSpPr>
          <p:spPr bwMode="auto">
            <a:xfrm>
              <a:off x="8222617" y="5884792"/>
              <a:ext cx="43954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46140" name="ZoneTexte 71"/>
            <p:cNvSpPr txBox="1">
              <a:spLocks noChangeArrowheads="1"/>
            </p:cNvSpPr>
            <p:nvPr/>
          </p:nvSpPr>
          <p:spPr bwMode="auto">
            <a:xfrm>
              <a:off x="625020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sz="1200" b="1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46141" name="ZoneTexte 74"/>
            <p:cNvSpPr txBox="1">
              <a:spLocks noChangeArrowheads="1"/>
            </p:cNvSpPr>
            <p:nvPr/>
          </p:nvSpPr>
          <p:spPr bwMode="auto">
            <a:xfrm>
              <a:off x="2016047" y="6200486"/>
              <a:ext cx="169912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100 000-500 000 c/ml</a:t>
              </a:r>
            </a:p>
          </p:txBody>
        </p:sp>
        <p:sp>
          <p:nvSpPr>
            <p:cNvPr id="46142" name="ZoneTexte 100"/>
            <p:cNvSpPr txBox="1">
              <a:spLocks noChangeArrowheads="1"/>
            </p:cNvSpPr>
            <p:nvPr/>
          </p:nvSpPr>
          <p:spPr bwMode="auto">
            <a:xfrm>
              <a:off x="3707904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&gt; 500 000 c/ml</a:t>
              </a:r>
            </a:p>
          </p:txBody>
        </p:sp>
        <p:sp>
          <p:nvSpPr>
            <p:cNvPr id="46143" name="ZoneTexte 101"/>
            <p:cNvSpPr txBox="1">
              <a:spLocks noChangeArrowheads="1"/>
            </p:cNvSpPr>
            <p:nvPr/>
          </p:nvSpPr>
          <p:spPr bwMode="auto">
            <a:xfrm>
              <a:off x="5573334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&gt; 95 %</a:t>
              </a:r>
            </a:p>
          </p:txBody>
        </p:sp>
        <p:sp>
          <p:nvSpPr>
            <p:cNvPr id="46144" name="ZoneTexte 102"/>
            <p:cNvSpPr txBox="1">
              <a:spLocks noChangeArrowheads="1"/>
            </p:cNvSpPr>
            <p:nvPr/>
          </p:nvSpPr>
          <p:spPr bwMode="auto">
            <a:xfrm>
              <a:off x="7271157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</a:t>
              </a:r>
              <a:r>
                <a:rPr 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sz="1200" b="1">
                  <a:solidFill>
                    <a:srgbClr val="000066"/>
                  </a:solidFill>
                </a:rPr>
                <a:t> 95 %</a:t>
              </a:r>
            </a:p>
          </p:txBody>
        </p:sp>
        <p:sp>
          <p:nvSpPr>
            <p:cNvPr id="46145" name="AutoShape 165"/>
            <p:cNvSpPr>
              <a:spLocks noChangeArrowheads="1"/>
            </p:cNvSpPr>
            <p:nvPr/>
          </p:nvSpPr>
          <p:spPr bwMode="auto">
            <a:xfrm>
              <a:off x="2909555" y="2456295"/>
              <a:ext cx="3384214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46" name="Rectangle 3"/>
            <p:cNvSpPr>
              <a:spLocks noChangeArrowheads="1"/>
            </p:cNvSpPr>
            <p:nvPr/>
          </p:nvSpPr>
          <p:spPr bwMode="auto">
            <a:xfrm>
              <a:off x="3019092" y="25547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47" name="Rectangle 4"/>
            <p:cNvSpPr>
              <a:spLocks noChangeArrowheads="1"/>
            </p:cNvSpPr>
            <p:nvPr/>
          </p:nvSpPr>
          <p:spPr bwMode="auto">
            <a:xfrm>
              <a:off x="4818967" y="25646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46148" name="ZoneTexte 84"/>
            <p:cNvSpPr txBox="1">
              <a:spLocks noChangeArrowheads="1"/>
            </p:cNvSpPr>
            <p:nvPr/>
          </p:nvSpPr>
          <p:spPr bwMode="auto">
            <a:xfrm>
              <a:off x="3176255" y="2434070"/>
              <a:ext cx="135077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+ 2 INTI</a:t>
              </a:r>
            </a:p>
          </p:txBody>
        </p:sp>
        <p:sp>
          <p:nvSpPr>
            <p:cNvPr id="46149" name="ZoneTexte 85"/>
            <p:cNvSpPr txBox="1">
              <a:spLocks noChangeArrowheads="1"/>
            </p:cNvSpPr>
            <p:nvPr/>
          </p:nvSpPr>
          <p:spPr bwMode="auto">
            <a:xfrm>
              <a:off x="4976130" y="2458450"/>
              <a:ext cx="13176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+ 2 INTI</a:t>
              </a:r>
            </a:p>
          </p:txBody>
        </p:sp>
        <p:sp>
          <p:nvSpPr>
            <p:cNvPr id="46150" name="Rectangle 135"/>
            <p:cNvSpPr>
              <a:spLocks noChangeArrowheads="1"/>
            </p:cNvSpPr>
            <p:nvPr/>
          </p:nvSpPr>
          <p:spPr bwMode="auto">
            <a:xfrm>
              <a:off x="336478" y="583662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46151" name="Rectangle 135"/>
            <p:cNvSpPr>
              <a:spLocks noChangeArrowheads="1"/>
            </p:cNvSpPr>
            <p:nvPr/>
          </p:nvSpPr>
          <p:spPr bwMode="auto">
            <a:xfrm>
              <a:off x="5351136" y="5865842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4608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>
                <a:ea typeface="ＭＳ Ｐゴシック"/>
                <a:cs typeface="ＭＳ Ｐゴシック"/>
              </a:rPr>
              <a:t>Etudes ECHO &amp; THRIVE : résultats à S96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79400" y="1630363"/>
          <a:ext cx="8516938" cy="3336925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3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3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3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46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589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+ 2 INTI</a:t>
                      </a:r>
                      <a:b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+ 2 INTI</a:t>
                      </a:r>
                      <a:b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89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96 (14 %)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52 (8 %)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Rebond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suppression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89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Données de résistance à l’échec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89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mutations aux INNTI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46 (53 %)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(48 %)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894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mutations aux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 (56 %)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 (26 %)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8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8180" name="Rectangle 10"/>
          <p:cNvSpPr>
            <a:spLocks noChangeArrowheads="1"/>
          </p:cNvSpPr>
          <p:nvPr/>
        </p:nvSpPr>
        <p:spPr bwMode="auto">
          <a:xfrm>
            <a:off x="2740025" y="1150938"/>
            <a:ext cx="3798888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Données de résistance à S96</a:t>
            </a:r>
          </a:p>
        </p:txBody>
      </p:sp>
      <p:sp>
        <p:nvSpPr>
          <p:cNvPr id="48181" name="ZoneTexte 12"/>
          <p:cNvSpPr txBox="1">
            <a:spLocks noChangeArrowheads="1"/>
          </p:cNvSpPr>
          <p:nvPr/>
        </p:nvSpPr>
        <p:spPr bwMode="auto">
          <a:xfrm>
            <a:off x="279400" y="5073650"/>
            <a:ext cx="8469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4013" indent="-354013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</a:rPr>
              <a:t>La majorité des échecs virologiques survenait dans les 48 premières semaines </a:t>
            </a:r>
            <a:br>
              <a:rPr lang="fr-FR" sz="1600">
                <a:solidFill>
                  <a:srgbClr val="000066"/>
                </a:solidFill>
              </a:rPr>
            </a:br>
            <a:r>
              <a:rPr lang="fr-FR" sz="1600">
                <a:solidFill>
                  <a:srgbClr val="000066"/>
                </a:solidFill>
              </a:rPr>
              <a:t>(76 % dans le groupe RPV et 69 % dans le groupe EFV)</a:t>
            </a:r>
          </a:p>
        </p:txBody>
      </p:sp>
      <p:sp>
        <p:nvSpPr>
          <p:cNvPr id="48182" name="ZoneTexte 69"/>
          <p:cNvSpPr txBox="1">
            <a:spLocks noChangeArrowheads="1"/>
          </p:cNvSpPr>
          <p:nvPr/>
        </p:nvSpPr>
        <p:spPr bwMode="auto">
          <a:xfrm>
            <a:off x="1425575" y="6553200"/>
            <a:ext cx="76898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AIDS 2013;27:939-50 ; Rimsky L. JAIDS 2012;59:39-46 ; Rimsky L. AntivirTher 2013;18:967-77 </a:t>
            </a:r>
          </a:p>
        </p:txBody>
      </p:sp>
      <p:grpSp>
        <p:nvGrpSpPr>
          <p:cNvPr id="48183" name="Grouper 14"/>
          <p:cNvGrpSpPr>
            <a:grpSpLocks/>
          </p:cNvGrpSpPr>
          <p:nvPr/>
        </p:nvGrpSpPr>
        <p:grpSpPr bwMode="auto">
          <a:xfrm>
            <a:off x="0" y="6570663"/>
            <a:ext cx="1227138" cy="312737"/>
            <a:chOff x="-1" y="6570662"/>
            <a:chExt cx="1227139" cy="313200"/>
          </a:xfrm>
        </p:grpSpPr>
        <p:sp>
          <p:nvSpPr>
            <p:cNvPr id="48186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8187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ECHO-THRIVE</a:t>
              </a:r>
            </a:p>
          </p:txBody>
        </p:sp>
      </p:grpSp>
      <p:sp>
        <p:nvSpPr>
          <p:cNvPr id="48184" name="Rectangle 19"/>
          <p:cNvSpPr>
            <a:spLocks noChangeArrowheads="1"/>
          </p:cNvSpPr>
          <p:nvPr/>
        </p:nvSpPr>
        <p:spPr bwMode="auto">
          <a:xfrm>
            <a:off x="279400" y="5638800"/>
            <a:ext cx="88360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4013" indent="-354013"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>
                <a:solidFill>
                  <a:srgbClr val="000066"/>
                </a:solidFill>
              </a:rPr>
              <a:t>Le taux d’échecs virologiques et la fréquence d’émergence de mutations de résistance sur la TI étaient similaires dans les deux groupes pour les charges virales basses à l’inclusion, mais plus fréquentes dans le groupe RPV pour les charges virales élevées à l’inclusion</a:t>
            </a:r>
          </a:p>
        </p:txBody>
      </p:sp>
      <p:sp>
        <p:nvSpPr>
          <p:cNvPr id="4818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>
                <a:ea typeface="ＭＳ Ｐゴシック"/>
                <a:cs typeface="ＭＳ Ｐゴシック"/>
              </a:rPr>
              <a:t>Etudes ECHO &amp; THRIVE : résultats à S96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395288" y="1984375"/>
          <a:ext cx="8391525" cy="4549775"/>
        </p:xfrm>
        <a:graphic>
          <a:graphicData uri="http://schemas.openxmlformats.org/drawingml/2006/table">
            <a:tbl>
              <a:tblPr/>
              <a:tblGrid>
                <a:gridCol w="400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29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2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66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5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894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 indésirable de grade ≥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116 (17 %)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226 (33 %)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conduisant à l’arrêt du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28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58 (9 %)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65 (9 %)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71 (10 %)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7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de grade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chez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10 % des patients 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dans un des groupes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neurologique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119 (17 %)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259 (38 %)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182 (27 %)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psychiatrique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107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166 (24 %)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anormaux, cauchemars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57 (8 %)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90 (13 %)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29 (4 %)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103 (15 %)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98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Anomalie biologique de grade 2-4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317 (46 %)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395 (58 %)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LDL-cholestérol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98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ASAT / ALAT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 / 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10 % / 11 %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5026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438275"/>
            <a:ext cx="8747125" cy="466725"/>
          </a:xfrm>
        </p:spPr>
        <p:txBody>
          <a:bodyPr/>
          <a:lstStyle/>
          <a:p>
            <a:pPr>
              <a:lnSpc>
                <a:spcPts val="2275"/>
              </a:lnSpc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Evénements indésirables et anomalies biologiques de grade 2-4</a:t>
            </a:r>
            <a:endParaRPr lang="fr-FR" sz="1800">
              <a:ea typeface="ＭＳ Ｐゴシック"/>
              <a:cs typeface="ＭＳ Ｐゴシック"/>
            </a:endParaRPr>
          </a:p>
        </p:txBody>
      </p:sp>
      <p:sp>
        <p:nvSpPr>
          <p:cNvPr id="5026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Cohen CJ. AIDS 2013;27:939-50</a:t>
            </a:r>
          </a:p>
        </p:txBody>
      </p:sp>
      <p:grpSp>
        <p:nvGrpSpPr>
          <p:cNvPr id="50263" name="Grouper 14"/>
          <p:cNvGrpSpPr>
            <a:grpSpLocks/>
          </p:cNvGrpSpPr>
          <p:nvPr/>
        </p:nvGrpSpPr>
        <p:grpSpPr bwMode="auto">
          <a:xfrm>
            <a:off x="0" y="6570663"/>
            <a:ext cx="1227138" cy="312737"/>
            <a:chOff x="-1" y="6570662"/>
            <a:chExt cx="1227139" cy="313200"/>
          </a:xfrm>
        </p:grpSpPr>
        <p:sp>
          <p:nvSpPr>
            <p:cNvPr id="50265" name="AutoShape 162"/>
            <p:cNvSpPr>
              <a:spLocks noChangeArrowheads="1"/>
            </p:cNvSpPr>
            <p:nvPr/>
          </p:nvSpPr>
          <p:spPr bwMode="auto">
            <a:xfrm>
              <a:off x="-1" y="6570662"/>
              <a:ext cx="1162800" cy="313200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0266" name="ZoneTexte 23"/>
            <p:cNvSpPr txBox="1">
              <a:spLocks noChangeArrowheads="1"/>
            </p:cNvSpPr>
            <p:nvPr/>
          </p:nvSpPr>
          <p:spPr bwMode="auto">
            <a:xfrm>
              <a:off x="58768" y="6581775"/>
              <a:ext cx="11683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ECHO-THRIVE</a:t>
              </a:r>
            </a:p>
          </p:txBody>
        </p:sp>
      </p:grpSp>
      <p:sp>
        <p:nvSpPr>
          <p:cNvPr id="5026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>
                <a:ea typeface="ＭＳ Ｐゴシック"/>
                <a:cs typeface="ＭＳ Ｐゴシック"/>
              </a:rPr>
              <a:t>Etudes ECHO &amp; THRIVE : résultats à S96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</p:nvPr>
        </p:nvGraphicFramePr>
        <p:xfrm>
          <a:off x="395288" y="1709738"/>
          <a:ext cx="8353425" cy="4416425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4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080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TDF/FTC</a:t>
                      </a:r>
                      <a:b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20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moyen, ans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28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à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HIV RNA &gt; 500 000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Sous-type B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3 % / 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6 % / 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04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50 (14,4 %)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(16,3 %)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02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Violation protocole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9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observance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9283" name="Rectangle 6"/>
          <p:cNvSpPr>
            <a:spLocks noChangeArrowheads="1"/>
          </p:cNvSpPr>
          <p:nvPr/>
        </p:nvSpPr>
        <p:spPr bwMode="auto">
          <a:xfrm>
            <a:off x="395288" y="1295400"/>
            <a:ext cx="83534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Caractéristiques à l’inclusion et devenir des patients</a:t>
            </a:r>
          </a:p>
        </p:txBody>
      </p:sp>
      <p:grpSp>
        <p:nvGrpSpPr>
          <p:cNvPr id="9284" name="Grouper 14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928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8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928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sp>
        <p:nvSpPr>
          <p:cNvPr id="928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79"/>
          <p:cNvSpPr txBox="1">
            <a:spLocks noChangeArrowheads="1"/>
          </p:cNvSpPr>
          <p:nvPr/>
        </p:nvSpPr>
        <p:spPr bwMode="auto">
          <a:xfrm>
            <a:off x="5076825" y="4208463"/>
            <a:ext cx="3649663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Augmentation moyenne CD4/mm</a:t>
            </a:r>
            <a:r>
              <a:rPr lang="fr-FR" sz="170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sz="1700">
                <a:solidFill>
                  <a:srgbClr val="000066"/>
                </a:solidFill>
                <a:cs typeface="Arial" charset="0"/>
              </a:rPr>
              <a:t> </a:t>
            </a:r>
            <a:br>
              <a:rPr lang="fr-FR" sz="1700">
                <a:solidFill>
                  <a:srgbClr val="000066"/>
                </a:solidFill>
                <a:cs typeface="Arial" charset="0"/>
              </a:rPr>
            </a:br>
            <a:r>
              <a:rPr lang="fr-FR" sz="1700">
                <a:solidFill>
                  <a:srgbClr val="000066"/>
                </a:solidFill>
                <a:cs typeface="Arial" charset="0"/>
              </a:rPr>
              <a:t>à S48 :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 + 196 (RPV + TDF/FTC) vs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700">
                <a:solidFill>
                  <a:srgbClr val="000066"/>
                </a:solidFill>
                <a:cs typeface="Arial" charset="0"/>
              </a:rPr>
              <a:t> + 182 (EFV + TDF/FTC), p = 0,13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332038" y="1128713"/>
            <a:ext cx="4467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au traitement à S48</a:t>
            </a:r>
          </a:p>
        </p:txBody>
      </p:sp>
      <p:sp>
        <p:nvSpPr>
          <p:cNvPr id="11267" name="Text Box 134"/>
          <p:cNvSpPr txBox="1">
            <a:spLocks noChangeArrowheads="1"/>
          </p:cNvSpPr>
          <p:nvPr/>
        </p:nvSpPr>
        <p:spPr bwMode="auto">
          <a:xfrm>
            <a:off x="5076825" y="2659063"/>
            <a:ext cx="4010025" cy="164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ITT-TLOVR avec censure des échecs</a:t>
            </a:r>
          </a:p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non virologiques, ARN VIH &lt; 50 c/ml :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RPV + TDF/FTC = 86 %</a:t>
            </a:r>
          </a:p>
          <a:p>
            <a:pPr defTabSz="914400">
              <a:spcBef>
                <a:spcPct val="5000"/>
              </a:spcBef>
              <a:buClr>
                <a:srgbClr val="CC3300"/>
              </a:buClr>
              <a:buFont typeface="Verdana" pitchFamily="34" charset="0"/>
              <a:buChar char="–"/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 EFV + TDF/FTC = 94 %</a:t>
            </a:r>
          </a:p>
          <a:p>
            <a:pPr defTabSz="914400">
              <a:spcBef>
                <a:spcPct val="5000"/>
              </a:spcBef>
            </a:pPr>
            <a:r>
              <a:rPr lang="fr-FR" sz="1600">
                <a:solidFill>
                  <a:srgbClr val="000066"/>
                </a:solidFill>
                <a:cs typeface="Arial" charset="0"/>
              </a:rPr>
              <a:t>(différence : -7,9% [IC 95 % : -12,5 ; -3,3])</a:t>
            </a:r>
          </a:p>
          <a:p>
            <a:pPr defTabSz="914400">
              <a:spcBef>
                <a:spcPct val="5000"/>
              </a:spcBef>
            </a:pPr>
            <a:endParaRPr lang="fr-FR" sz="1700">
              <a:solidFill>
                <a:srgbClr val="000066"/>
              </a:solidFill>
              <a:cs typeface="Arial" charset="0"/>
            </a:endParaRPr>
          </a:p>
        </p:txBody>
      </p:sp>
      <p:grpSp>
        <p:nvGrpSpPr>
          <p:cNvPr id="11268" name="Grouper 44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1130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0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11269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grpSp>
        <p:nvGrpSpPr>
          <p:cNvPr id="11270" name="Groupe 41"/>
          <p:cNvGrpSpPr>
            <a:grpSpLocks/>
          </p:cNvGrpSpPr>
          <p:nvPr/>
        </p:nvGrpSpPr>
        <p:grpSpPr bwMode="auto">
          <a:xfrm>
            <a:off x="177800" y="1835150"/>
            <a:ext cx="6243638" cy="4778375"/>
            <a:chOff x="178334" y="1834394"/>
            <a:chExt cx="6243758" cy="4779208"/>
          </a:xfrm>
        </p:grpSpPr>
        <p:sp>
          <p:nvSpPr>
            <p:cNvPr id="11272" name="Text Box 134"/>
            <p:cNvSpPr txBox="1">
              <a:spLocks noChangeArrowheads="1"/>
            </p:cNvSpPr>
            <p:nvPr/>
          </p:nvSpPr>
          <p:spPr bwMode="auto">
            <a:xfrm>
              <a:off x="1561558" y="1834394"/>
              <a:ext cx="2549878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en-GB" sz="2000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</a:t>
              </a:r>
            </a:p>
          </p:txBody>
        </p:sp>
        <p:sp>
          <p:nvSpPr>
            <p:cNvPr id="11273" name="Rectangle 133"/>
            <p:cNvSpPr>
              <a:spLocks noChangeArrowheads="1"/>
            </p:cNvSpPr>
            <p:nvPr/>
          </p:nvSpPr>
          <p:spPr bwMode="auto">
            <a:xfrm>
              <a:off x="975087" y="3071813"/>
              <a:ext cx="790577" cy="227647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74" name="Rectangle 135"/>
            <p:cNvSpPr>
              <a:spLocks noChangeArrowheads="1"/>
            </p:cNvSpPr>
            <p:nvPr/>
          </p:nvSpPr>
          <p:spPr bwMode="auto">
            <a:xfrm>
              <a:off x="386041" y="457491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1275" name="Rectangle 136"/>
            <p:cNvSpPr>
              <a:spLocks noChangeArrowheads="1"/>
            </p:cNvSpPr>
            <p:nvPr/>
          </p:nvSpPr>
          <p:spPr bwMode="auto">
            <a:xfrm>
              <a:off x="386041" y="388276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1276" name="Rectangle 137"/>
            <p:cNvSpPr>
              <a:spLocks noChangeArrowheads="1"/>
            </p:cNvSpPr>
            <p:nvPr/>
          </p:nvSpPr>
          <p:spPr bwMode="auto">
            <a:xfrm>
              <a:off x="301082" y="2501643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1277" name="Rectangle 138"/>
            <p:cNvSpPr>
              <a:spLocks noChangeArrowheads="1"/>
            </p:cNvSpPr>
            <p:nvPr/>
          </p:nvSpPr>
          <p:spPr bwMode="auto">
            <a:xfrm>
              <a:off x="386041" y="31922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1278" name="Line 139"/>
            <p:cNvSpPr>
              <a:spLocks noChangeShapeType="1"/>
            </p:cNvSpPr>
            <p:nvPr/>
          </p:nvSpPr>
          <p:spPr bwMode="auto">
            <a:xfrm>
              <a:off x="616856" y="4667250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79" name="Line 140"/>
            <p:cNvSpPr>
              <a:spLocks noChangeShapeType="1"/>
            </p:cNvSpPr>
            <p:nvPr/>
          </p:nvSpPr>
          <p:spPr bwMode="auto">
            <a:xfrm>
              <a:off x="616856" y="3976688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0" name="Line 141"/>
            <p:cNvSpPr>
              <a:spLocks noChangeShapeType="1"/>
            </p:cNvSpPr>
            <p:nvPr/>
          </p:nvSpPr>
          <p:spPr bwMode="auto">
            <a:xfrm>
              <a:off x="602299" y="2592388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1" name="Line 142"/>
            <p:cNvSpPr>
              <a:spLocks noChangeShapeType="1"/>
            </p:cNvSpPr>
            <p:nvPr/>
          </p:nvSpPr>
          <p:spPr bwMode="auto">
            <a:xfrm>
              <a:off x="602299" y="3282950"/>
              <a:ext cx="1194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2" name="Line 143"/>
            <p:cNvSpPr>
              <a:spLocks noChangeShapeType="1"/>
            </p:cNvSpPr>
            <p:nvPr/>
          </p:nvSpPr>
          <p:spPr bwMode="auto">
            <a:xfrm>
              <a:off x="734208" y="2582863"/>
              <a:ext cx="2058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83" name="Rectangle 144"/>
            <p:cNvSpPr>
              <a:spLocks noChangeArrowheads="1"/>
            </p:cNvSpPr>
            <p:nvPr/>
          </p:nvSpPr>
          <p:spPr bwMode="auto">
            <a:xfrm>
              <a:off x="1168374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11284" name="Rectangle 145"/>
            <p:cNvSpPr>
              <a:spLocks noChangeArrowheads="1"/>
            </p:cNvSpPr>
            <p:nvPr/>
          </p:nvSpPr>
          <p:spPr bwMode="auto">
            <a:xfrm>
              <a:off x="1950716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11285" name="Text Box 148"/>
            <p:cNvSpPr txBox="1">
              <a:spLocks noChangeArrowheads="1"/>
            </p:cNvSpPr>
            <p:nvPr/>
          </p:nvSpPr>
          <p:spPr bwMode="auto">
            <a:xfrm>
              <a:off x="178334" y="2106613"/>
              <a:ext cx="502346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1286" name="Rectangle 151"/>
            <p:cNvSpPr>
              <a:spLocks noChangeArrowheads="1"/>
            </p:cNvSpPr>
            <p:nvPr/>
          </p:nvSpPr>
          <p:spPr bwMode="auto">
            <a:xfrm>
              <a:off x="1757429" y="3071813"/>
              <a:ext cx="790577" cy="22764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87" name="ZoneTexte 86"/>
            <p:cNvSpPr txBox="1">
              <a:spLocks noChangeArrowheads="1"/>
            </p:cNvSpPr>
            <p:nvPr/>
          </p:nvSpPr>
          <p:spPr bwMode="auto">
            <a:xfrm>
              <a:off x="578292" y="5686425"/>
              <a:ext cx="2366002" cy="927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par modèle de régression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logistique 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- 0,4 % (- 5,9 ; 5,2)</a:t>
              </a:r>
            </a:p>
          </p:txBody>
        </p:sp>
        <p:sp>
          <p:nvSpPr>
            <p:cNvPr id="11288" name="Rectangle 133"/>
            <p:cNvSpPr>
              <a:spLocks noChangeArrowheads="1"/>
            </p:cNvSpPr>
            <p:nvPr/>
          </p:nvSpPr>
          <p:spPr bwMode="auto">
            <a:xfrm>
              <a:off x="3171822" y="3021073"/>
              <a:ext cx="790577" cy="232721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89" name="Rectangle 144"/>
            <p:cNvSpPr>
              <a:spLocks noChangeArrowheads="1"/>
            </p:cNvSpPr>
            <p:nvPr/>
          </p:nvSpPr>
          <p:spPr bwMode="auto">
            <a:xfrm>
              <a:off x="3352755" y="2620963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11290" name="Rectangle 145"/>
            <p:cNvSpPr>
              <a:spLocks noChangeArrowheads="1"/>
            </p:cNvSpPr>
            <p:nvPr/>
          </p:nvSpPr>
          <p:spPr bwMode="auto">
            <a:xfrm>
              <a:off x="4174176" y="2725350"/>
              <a:ext cx="38343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11291" name="Rectangle 151"/>
            <p:cNvSpPr>
              <a:spLocks noChangeArrowheads="1"/>
            </p:cNvSpPr>
            <p:nvPr/>
          </p:nvSpPr>
          <p:spPr bwMode="auto">
            <a:xfrm>
              <a:off x="3954164" y="3071813"/>
              <a:ext cx="790577" cy="22764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2" name="Rectangle 40"/>
            <p:cNvSpPr>
              <a:spLocks noChangeArrowheads="1"/>
            </p:cNvSpPr>
            <p:nvPr/>
          </p:nvSpPr>
          <p:spPr bwMode="auto">
            <a:xfrm>
              <a:off x="833571" y="2155538"/>
              <a:ext cx="184988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>
                  <a:solidFill>
                    <a:srgbClr val="000066"/>
                  </a:solidFill>
                  <a:cs typeface="Arial" charset="0"/>
                </a:rPr>
                <a:t>Analyse principale</a:t>
              </a:r>
              <a:endParaRPr lang="fr-FR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11293" name="ZoneTexte 86"/>
            <p:cNvSpPr txBox="1">
              <a:spLocks noChangeArrowheads="1"/>
            </p:cNvSpPr>
            <p:nvPr/>
          </p:nvSpPr>
          <p:spPr bwMode="auto">
            <a:xfrm>
              <a:off x="3090724" y="5686425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Différence ajustée</a:t>
              </a:r>
              <a:endParaRPr lang="fr-FR" sz="1500">
                <a:solidFill>
                  <a:srgbClr val="000066"/>
                </a:solidFill>
                <a:cs typeface="Arial" charset="0"/>
                <a:sym typeface="Symbol" pitchFamily="18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(IC 95 %) </a:t>
              </a: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fr-FR" sz="15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0,8 % (- 4,8 ; 6,5)</a:t>
              </a:r>
            </a:p>
          </p:txBody>
        </p:sp>
        <p:sp>
          <p:nvSpPr>
            <p:cNvPr id="11294" name="Line 146"/>
            <p:cNvSpPr>
              <a:spLocks noChangeShapeType="1"/>
            </p:cNvSpPr>
            <p:nvPr/>
          </p:nvSpPr>
          <p:spPr bwMode="auto">
            <a:xfrm>
              <a:off x="616856" y="5349973"/>
              <a:ext cx="449846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1295" name="Rectangle 40"/>
            <p:cNvSpPr>
              <a:spLocks noChangeArrowheads="1"/>
            </p:cNvSpPr>
            <p:nvPr/>
          </p:nvSpPr>
          <p:spPr bwMode="auto">
            <a:xfrm>
              <a:off x="1121693" y="5368925"/>
              <a:ext cx="127919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ITT, TLOVR</a:t>
              </a:r>
            </a:p>
          </p:txBody>
        </p:sp>
        <p:sp>
          <p:nvSpPr>
            <p:cNvPr id="11296" name="Rectangle 41"/>
            <p:cNvSpPr>
              <a:spLocks noChangeArrowheads="1"/>
            </p:cNvSpPr>
            <p:nvPr/>
          </p:nvSpPr>
          <p:spPr bwMode="auto">
            <a:xfrm>
              <a:off x="2793398" y="5368925"/>
              <a:ext cx="232627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fr-FR" sz="1600" b="1">
                  <a:solidFill>
                    <a:srgbClr val="000066"/>
                  </a:solidFill>
                  <a:cs typeface="Arial" charset="0"/>
                </a:rPr>
                <a:t>Per protocole, TLOVR</a:t>
              </a:r>
            </a:p>
          </p:txBody>
        </p:sp>
        <p:sp>
          <p:nvSpPr>
            <p:cNvPr id="11297" name="AutoShape 165"/>
            <p:cNvSpPr>
              <a:spLocks noChangeArrowheads="1"/>
            </p:cNvSpPr>
            <p:nvPr/>
          </p:nvSpPr>
          <p:spPr bwMode="auto">
            <a:xfrm>
              <a:off x="4555430" y="1878795"/>
              <a:ext cx="1866662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8" name="Rectangle 3"/>
            <p:cNvSpPr>
              <a:spLocks noChangeArrowheads="1"/>
            </p:cNvSpPr>
            <p:nvPr/>
          </p:nvSpPr>
          <p:spPr bwMode="auto">
            <a:xfrm>
              <a:off x="4664967" y="1977220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299" name="Rectangle 4"/>
            <p:cNvSpPr>
              <a:spLocks noChangeArrowheads="1"/>
            </p:cNvSpPr>
            <p:nvPr/>
          </p:nvSpPr>
          <p:spPr bwMode="auto">
            <a:xfrm>
              <a:off x="4664967" y="2218112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1300" name="ZoneTexte 84"/>
            <p:cNvSpPr txBox="1">
              <a:spLocks noChangeArrowheads="1"/>
            </p:cNvSpPr>
            <p:nvPr/>
          </p:nvSpPr>
          <p:spPr bwMode="auto">
            <a:xfrm>
              <a:off x="4822130" y="1856570"/>
              <a:ext cx="15882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TDF/FTC</a:t>
              </a:r>
            </a:p>
          </p:txBody>
        </p:sp>
        <p:sp>
          <p:nvSpPr>
            <p:cNvPr id="11301" name="ZoneTexte 85"/>
            <p:cNvSpPr txBox="1">
              <a:spLocks noChangeArrowheads="1"/>
            </p:cNvSpPr>
            <p:nvPr/>
          </p:nvSpPr>
          <p:spPr bwMode="auto">
            <a:xfrm>
              <a:off x="4822130" y="2111950"/>
              <a:ext cx="15551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TDF/FTC</a:t>
              </a:r>
            </a:p>
          </p:txBody>
        </p:sp>
        <p:sp>
          <p:nvSpPr>
            <p:cNvPr id="11302" name="Rectangle 135"/>
            <p:cNvSpPr>
              <a:spLocks noChangeArrowheads="1"/>
            </p:cNvSpPr>
            <p:nvPr/>
          </p:nvSpPr>
          <p:spPr bwMode="auto">
            <a:xfrm>
              <a:off x="471000" y="5246529"/>
              <a:ext cx="8495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1127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1196975" y="1128713"/>
            <a:ext cx="673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800" b="1">
                <a:solidFill>
                  <a:srgbClr val="CC3300"/>
                </a:solidFill>
                <a:latin typeface="Calibri" pitchFamily="34" charset="0"/>
                <a:ea typeface="ＭＳ Ｐゴシック"/>
                <a:cs typeface="ＭＳ Ｐゴシック"/>
              </a:rPr>
              <a:t>Réponse virologique à S48 par sous-groupes</a:t>
            </a:r>
          </a:p>
        </p:txBody>
      </p:sp>
      <p:grpSp>
        <p:nvGrpSpPr>
          <p:cNvPr id="13314" name="Grouper 98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1338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8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13315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grpSp>
        <p:nvGrpSpPr>
          <p:cNvPr id="13316" name="Groupe 77"/>
          <p:cNvGrpSpPr>
            <a:grpSpLocks/>
          </p:cNvGrpSpPr>
          <p:nvPr/>
        </p:nvGrpSpPr>
        <p:grpSpPr bwMode="auto">
          <a:xfrm>
            <a:off x="157163" y="1816100"/>
            <a:ext cx="8807450" cy="4660900"/>
            <a:chOff x="157545" y="1816749"/>
            <a:chExt cx="8806943" cy="4660736"/>
          </a:xfrm>
        </p:grpSpPr>
        <p:sp>
          <p:nvSpPr>
            <p:cNvPr id="13318" name="Text Box 134"/>
            <p:cNvSpPr txBox="1">
              <a:spLocks noChangeArrowheads="1"/>
            </p:cNvSpPr>
            <p:nvPr/>
          </p:nvSpPr>
          <p:spPr bwMode="auto">
            <a:xfrm>
              <a:off x="1226006" y="1816749"/>
              <a:ext cx="3213515" cy="558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 (ITT, TLOVR)</a:t>
              </a:r>
            </a:p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selon ARN VIH à l’inclusion</a:t>
              </a:r>
            </a:p>
          </p:txBody>
        </p:sp>
        <p:sp>
          <p:nvSpPr>
            <p:cNvPr id="13319" name="Rectangle 133"/>
            <p:cNvSpPr>
              <a:spLocks noChangeArrowheads="1"/>
            </p:cNvSpPr>
            <p:nvPr/>
          </p:nvSpPr>
          <p:spPr bwMode="auto">
            <a:xfrm>
              <a:off x="747284" y="3451851"/>
              <a:ext cx="609600" cy="2479676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20" name="Rectangle 135"/>
            <p:cNvSpPr>
              <a:spLocks noChangeArrowheads="1"/>
            </p:cNvSpPr>
            <p:nvPr/>
          </p:nvSpPr>
          <p:spPr bwMode="auto">
            <a:xfrm>
              <a:off x="242504" y="515815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3321" name="Rectangle 136"/>
            <p:cNvSpPr>
              <a:spLocks noChangeArrowheads="1"/>
            </p:cNvSpPr>
            <p:nvPr/>
          </p:nvSpPr>
          <p:spPr bwMode="auto">
            <a:xfrm>
              <a:off x="242504" y="4466005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3322" name="Rectangle 137"/>
            <p:cNvSpPr>
              <a:spLocks noChangeArrowheads="1"/>
            </p:cNvSpPr>
            <p:nvPr/>
          </p:nvSpPr>
          <p:spPr bwMode="auto">
            <a:xfrm>
              <a:off x="157545" y="3084880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3323" name="Rectangle 138"/>
            <p:cNvSpPr>
              <a:spLocks noChangeArrowheads="1"/>
            </p:cNvSpPr>
            <p:nvPr/>
          </p:nvSpPr>
          <p:spPr bwMode="auto">
            <a:xfrm>
              <a:off x="242504" y="377544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3324" name="Line 139"/>
            <p:cNvSpPr>
              <a:spLocks noChangeShapeType="1"/>
            </p:cNvSpPr>
            <p:nvPr/>
          </p:nvSpPr>
          <p:spPr bwMode="auto">
            <a:xfrm>
              <a:off x="471059" y="52504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5" name="Line 140"/>
            <p:cNvSpPr>
              <a:spLocks noChangeShapeType="1"/>
            </p:cNvSpPr>
            <p:nvPr/>
          </p:nvSpPr>
          <p:spPr bwMode="auto">
            <a:xfrm>
              <a:off x="471059" y="45599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6" name="Line 141"/>
            <p:cNvSpPr>
              <a:spLocks noChangeShapeType="1"/>
            </p:cNvSpPr>
            <p:nvPr/>
          </p:nvSpPr>
          <p:spPr bwMode="auto">
            <a:xfrm flipV="1">
              <a:off x="471059" y="3175626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7" name="Line 142"/>
            <p:cNvSpPr>
              <a:spLocks noChangeShapeType="1"/>
            </p:cNvSpPr>
            <p:nvPr/>
          </p:nvSpPr>
          <p:spPr bwMode="auto">
            <a:xfrm flipV="1">
              <a:off x="471059" y="38661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8" name="Line 143"/>
            <p:cNvSpPr>
              <a:spLocks noChangeShapeType="1"/>
            </p:cNvSpPr>
            <p:nvPr/>
          </p:nvSpPr>
          <p:spPr bwMode="auto">
            <a:xfrm>
              <a:off x="561547" y="3166101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29" name="Rectangle 144"/>
            <p:cNvSpPr>
              <a:spLocks noChangeArrowheads="1"/>
            </p:cNvSpPr>
            <p:nvPr/>
          </p:nvSpPr>
          <p:spPr bwMode="auto">
            <a:xfrm>
              <a:off x="882222" y="3068960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90</a:t>
              </a:r>
            </a:p>
          </p:txBody>
        </p:sp>
        <p:sp>
          <p:nvSpPr>
            <p:cNvPr id="13330" name="Rectangle 145"/>
            <p:cNvSpPr>
              <a:spLocks noChangeArrowheads="1"/>
            </p:cNvSpPr>
            <p:nvPr/>
          </p:nvSpPr>
          <p:spPr bwMode="auto">
            <a:xfrm>
              <a:off x="1485472" y="325610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13331" name="Text Box 148"/>
            <p:cNvSpPr txBox="1">
              <a:spLocks noChangeArrowheads="1"/>
            </p:cNvSpPr>
            <p:nvPr/>
          </p:nvSpPr>
          <p:spPr bwMode="auto">
            <a:xfrm>
              <a:off x="329317" y="290013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3332" name="Rectangle 151"/>
            <p:cNvSpPr>
              <a:spLocks noChangeArrowheads="1"/>
            </p:cNvSpPr>
            <p:nvPr/>
          </p:nvSpPr>
          <p:spPr bwMode="auto">
            <a:xfrm>
              <a:off x="1350534" y="3657600"/>
              <a:ext cx="609600" cy="227392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3" name="Rectangle 133"/>
            <p:cNvSpPr>
              <a:spLocks noChangeArrowheads="1"/>
            </p:cNvSpPr>
            <p:nvPr/>
          </p:nvSpPr>
          <p:spPr bwMode="auto">
            <a:xfrm>
              <a:off x="2284367" y="3749675"/>
              <a:ext cx="609600" cy="2181851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4" name="Rectangle 144"/>
            <p:cNvSpPr>
              <a:spLocks noChangeArrowheads="1"/>
            </p:cNvSpPr>
            <p:nvPr/>
          </p:nvSpPr>
          <p:spPr bwMode="auto">
            <a:xfrm>
              <a:off x="2409779" y="3345562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79</a:t>
              </a:r>
            </a:p>
          </p:txBody>
        </p:sp>
        <p:sp>
          <p:nvSpPr>
            <p:cNvPr id="13335" name="Rectangle 145"/>
            <p:cNvSpPr>
              <a:spLocks noChangeArrowheads="1"/>
            </p:cNvSpPr>
            <p:nvPr/>
          </p:nvSpPr>
          <p:spPr bwMode="auto">
            <a:xfrm>
              <a:off x="3000329" y="325610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83</a:t>
              </a:r>
            </a:p>
          </p:txBody>
        </p:sp>
        <p:sp>
          <p:nvSpPr>
            <p:cNvPr id="13336" name="Rectangle 151"/>
            <p:cNvSpPr>
              <a:spLocks noChangeArrowheads="1"/>
            </p:cNvSpPr>
            <p:nvPr/>
          </p:nvSpPr>
          <p:spPr bwMode="auto">
            <a:xfrm>
              <a:off x="2887617" y="3657600"/>
              <a:ext cx="609600" cy="227392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7" name="Line 146"/>
            <p:cNvSpPr>
              <a:spLocks noChangeShapeType="1"/>
            </p:cNvSpPr>
            <p:nvPr/>
          </p:nvSpPr>
          <p:spPr bwMode="auto">
            <a:xfrm>
              <a:off x="471058" y="5942638"/>
              <a:ext cx="46493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38" name="AutoShape 165"/>
            <p:cNvSpPr>
              <a:spLocks noChangeArrowheads="1"/>
            </p:cNvSpPr>
            <p:nvPr/>
          </p:nvSpPr>
          <p:spPr bwMode="auto">
            <a:xfrm>
              <a:off x="2909554" y="2456295"/>
              <a:ext cx="3661521" cy="34710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39" name="Rectangle 3"/>
            <p:cNvSpPr>
              <a:spLocks noChangeArrowheads="1"/>
            </p:cNvSpPr>
            <p:nvPr/>
          </p:nvSpPr>
          <p:spPr bwMode="auto">
            <a:xfrm>
              <a:off x="3019092" y="2558695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0" name="Rectangle 4"/>
            <p:cNvSpPr>
              <a:spLocks noChangeArrowheads="1"/>
            </p:cNvSpPr>
            <p:nvPr/>
          </p:nvSpPr>
          <p:spPr bwMode="auto">
            <a:xfrm>
              <a:off x="4818967" y="2558695"/>
              <a:ext cx="177800" cy="144463"/>
            </a:xfrm>
            <a:prstGeom prst="rect">
              <a:avLst/>
            </a:prstGeom>
            <a:solidFill>
              <a:srgbClr val="FF99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1" name="ZoneTexte 84"/>
            <p:cNvSpPr txBox="1">
              <a:spLocks noChangeArrowheads="1"/>
            </p:cNvSpPr>
            <p:nvPr/>
          </p:nvSpPr>
          <p:spPr bwMode="auto">
            <a:xfrm>
              <a:off x="3176255" y="2446260"/>
              <a:ext cx="158825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RPV + TDF/FTC</a:t>
              </a:r>
            </a:p>
          </p:txBody>
        </p:sp>
        <p:sp>
          <p:nvSpPr>
            <p:cNvPr id="13342" name="ZoneTexte 85"/>
            <p:cNvSpPr txBox="1">
              <a:spLocks noChangeArrowheads="1"/>
            </p:cNvSpPr>
            <p:nvPr/>
          </p:nvSpPr>
          <p:spPr bwMode="auto">
            <a:xfrm>
              <a:off x="4976130" y="2446260"/>
              <a:ext cx="155512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EFV + TDF/FTC</a:t>
              </a:r>
            </a:p>
          </p:txBody>
        </p:sp>
        <p:sp>
          <p:nvSpPr>
            <p:cNvPr id="13343" name="Rectangle 133"/>
            <p:cNvSpPr>
              <a:spLocks noChangeArrowheads="1"/>
            </p:cNvSpPr>
            <p:nvPr/>
          </p:nvSpPr>
          <p:spPr bwMode="auto">
            <a:xfrm>
              <a:off x="5772025" y="3573463"/>
              <a:ext cx="609600" cy="2357899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44" name="Rectangle 135"/>
            <p:cNvSpPr>
              <a:spLocks noChangeArrowheads="1"/>
            </p:cNvSpPr>
            <p:nvPr/>
          </p:nvSpPr>
          <p:spPr bwMode="auto">
            <a:xfrm>
              <a:off x="5276870" y="515799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13345" name="Rectangle 136"/>
            <p:cNvSpPr>
              <a:spLocks noChangeArrowheads="1"/>
            </p:cNvSpPr>
            <p:nvPr/>
          </p:nvSpPr>
          <p:spPr bwMode="auto">
            <a:xfrm>
              <a:off x="5276870" y="4465841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13346" name="Rectangle 137"/>
            <p:cNvSpPr>
              <a:spLocks noChangeArrowheads="1"/>
            </p:cNvSpPr>
            <p:nvPr/>
          </p:nvSpPr>
          <p:spPr bwMode="auto">
            <a:xfrm>
              <a:off x="5191911" y="3084716"/>
              <a:ext cx="25487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13347" name="Rectangle 138"/>
            <p:cNvSpPr>
              <a:spLocks noChangeArrowheads="1"/>
            </p:cNvSpPr>
            <p:nvPr/>
          </p:nvSpPr>
          <p:spPr bwMode="auto">
            <a:xfrm>
              <a:off x="5276870" y="3775278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13348" name="Line 139"/>
            <p:cNvSpPr>
              <a:spLocks noChangeShapeType="1"/>
            </p:cNvSpPr>
            <p:nvPr/>
          </p:nvSpPr>
          <p:spPr bwMode="auto">
            <a:xfrm>
              <a:off x="5495800" y="52503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49" name="Line 140"/>
            <p:cNvSpPr>
              <a:spLocks noChangeShapeType="1"/>
            </p:cNvSpPr>
            <p:nvPr/>
          </p:nvSpPr>
          <p:spPr bwMode="auto">
            <a:xfrm>
              <a:off x="5495800" y="45597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0" name="Line 141"/>
            <p:cNvSpPr>
              <a:spLocks noChangeShapeType="1"/>
            </p:cNvSpPr>
            <p:nvPr/>
          </p:nvSpPr>
          <p:spPr bwMode="auto">
            <a:xfrm>
              <a:off x="5495800" y="3175462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1" name="Line 142"/>
            <p:cNvSpPr>
              <a:spLocks noChangeShapeType="1"/>
            </p:cNvSpPr>
            <p:nvPr/>
          </p:nvSpPr>
          <p:spPr bwMode="auto">
            <a:xfrm>
              <a:off x="5495800" y="3866024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2" name="Line 143"/>
            <p:cNvSpPr>
              <a:spLocks noChangeShapeType="1"/>
            </p:cNvSpPr>
            <p:nvPr/>
          </p:nvSpPr>
          <p:spPr bwMode="auto">
            <a:xfrm>
              <a:off x="5586288" y="3165937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53" name="Rectangle 144"/>
            <p:cNvSpPr>
              <a:spLocks noChangeArrowheads="1"/>
            </p:cNvSpPr>
            <p:nvPr/>
          </p:nvSpPr>
          <p:spPr bwMode="auto">
            <a:xfrm>
              <a:off x="5906963" y="317006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86</a:t>
              </a:r>
            </a:p>
          </p:txBody>
        </p:sp>
        <p:sp>
          <p:nvSpPr>
            <p:cNvPr id="13354" name="Rectangle 145"/>
            <p:cNvSpPr>
              <a:spLocks noChangeArrowheads="1"/>
            </p:cNvSpPr>
            <p:nvPr/>
          </p:nvSpPr>
          <p:spPr bwMode="auto">
            <a:xfrm>
              <a:off x="6475923" y="3126951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87</a:t>
              </a:r>
            </a:p>
          </p:txBody>
        </p:sp>
        <p:sp>
          <p:nvSpPr>
            <p:cNvPr id="13355" name="Text Box 148"/>
            <p:cNvSpPr txBox="1">
              <a:spLocks noChangeArrowheads="1"/>
            </p:cNvSpPr>
            <p:nvPr/>
          </p:nvSpPr>
          <p:spPr bwMode="auto">
            <a:xfrm>
              <a:off x="5367151" y="2900137"/>
              <a:ext cx="34496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sz="1400">
                  <a:solidFill>
                    <a:srgbClr val="000066"/>
                  </a:solidFill>
                  <a:ea typeface="ＭＳ Ｐゴシック"/>
                  <a:cs typeface="ＭＳ Ｐゴシック"/>
                </a:rPr>
                <a:t>%</a:t>
              </a:r>
            </a:p>
          </p:txBody>
        </p:sp>
        <p:sp>
          <p:nvSpPr>
            <p:cNvPr id="13356" name="Rectangle 151"/>
            <p:cNvSpPr>
              <a:spLocks noChangeArrowheads="1"/>
            </p:cNvSpPr>
            <p:nvPr/>
          </p:nvSpPr>
          <p:spPr bwMode="auto">
            <a:xfrm>
              <a:off x="6375275" y="3540587"/>
              <a:ext cx="609600" cy="2390775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57" name="Rectangle 133"/>
            <p:cNvSpPr>
              <a:spLocks noChangeArrowheads="1"/>
            </p:cNvSpPr>
            <p:nvPr/>
          </p:nvSpPr>
          <p:spPr bwMode="auto">
            <a:xfrm>
              <a:off x="7465888" y="4044950"/>
              <a:ext cx="609600" cy="1886412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58" name="Rectangle 151"/>
            <p:cNvSpPr>
              <a:spLocks noChangeArrowheads="1"/>
            </p:cNvSpPr>
            <p:nvPr/>
          </p:nvSpPr>
          <p:spPr bwMode="auto">
            <a:xfrm>
              <a:off x="8069138" y="3933825"/>
              <a:ext cx="609600" cy="1997536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59" name="Line 146"/>
            <p:cNvSpPr>
              <a:spLocks noChangeShapeType="1"/>
            </p:cNvSpPr>
            <p:nvPr/>
          </p:nvSpPr>
          <p:spPr bwMode="auto">
            <a:xfrm>
              <a:off x="5495800" y="5942474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13360" name="Rectangle 144"/>
            <p:cNvSpPr>
              <a:spLocks noChangeArrowheads="1"/>
            </p:cNvSpPr>
            <p:nvPr/>
          </p:nvSpPr>
          <p:spPr bwMode="auto">
            <a:xfrm>
              <a:off x="7591300" y="364502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68</a:t>
              </a:r>
            </a:p>
          </p:txBody>
        </p:sp>
        <p:sp>
          <p:nvSpPr>
            <p:cNvPr id="13361" name="Rectangle 145"/>
            <p:cNvSpPr>
              <a:spLocks noChangeArrowheads="1"/>
            </p:cNvSpPr>
            <p:nvPr/>
          </p:nvSpPr>
          <p:spPr bwMode="auto">
            <a:xfrm>
              <a:off x="8181850" y="352439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73</a:t>
              </a:r>
            </a:p>
          </p:txBody>
        </p:sp>
        <p:sp>
          <p:nvSpPr>
            <p:cNvPr id="13362" name="ZoneTexte 76"/>
            <p:cNvSpPr txBox="1">
              <a:spLocks noChangeArrowheads="1"/>
            </p:cNvSpPr>
            <p:nvPr/>
          </p:nvSpPr>
          <p:spPr bwMode="auto">
            <a:xfrm>
              <a:off x="682170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sz="1200" b="1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13363" name="ZoneTexte 78"/>
            <p:cNvSpPr txBox="1">
              <a:spLocks noChangeArrowheads="1"/>
            </p:cNvSpPr>
            <p:nvPr/>
          </p:nvSpPr>
          <p:spPr bwMode="auto">
            <a:xfrm>
              <a:off x="2027477" y="6200486"/>
              <a:ext cx="169912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>
                  <a:solidFill>
                    <a:srgbClr val="000066"/>
                  </a:solidFill>
                </a:rPr>
                <a:t>100 000-500 000 c/ml</a:t>
              </a:r>
            </a:p>
          </p:txBody>
        </p:sp>
        <p:sp>
          <p:nvSpPr>
            <p:cNvPr id="13364" name="ZoneTexte 79"/>
            <p:cNvSpPr txBox="1">
              <a:spLocks noChangeArrowheads="1"/>
            </p:cNvSpPr>
            <p:nvPr/>
          </p:nvSpPr>
          <p:spPr bwMode="auto">
            <a:xfrm>
              <a:off x="3787914" y="6200486"/>
              <a:ext cx="1224238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&gt; 500 000 c/ml</a:t>
              </a:r>
            </a:p>
          </p:txBody>
        </p:sp>
        <p:sp>
          <p:nvSpPr>
            <p:cNvPr id="13365" name="Rectangle 133"/>
            <p:cNvSpPr>
              <a:spLocks noChangeArrowheads="1"/>
            </p:cNvSpPr>
            <p:nvPr/>
          </p:nvSpPr>
          <p:spPr bwMode="auto">
            <a:xfrm>
              <a:off x="3806397" y="4221163"/>
              <a:ext cx="609600" cy="171036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66" name="Rectangle 151"/>
            <p:cNvSpPr>
              <a:spLocks noChangeArrowheads="1"/>
            </p:cNvSpPr>
            <p:nvPr/>
          </p:nvSpPr>
          <p:spPr bwMode="auto">
            <a:xfrm>
              <a:off x="4409647" y="3709988"/>
              <a:ext cx="609600" cy="2221538"/>
            </a:xfrm>
            <a:prstGeom prst="rect">
              <a:avLst/>
            </a:prstGeom>
            <a:solidFill>
              <a:srgbClr val="FF9933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n-GB">
                <a:solidFill>
                  <a:srgbClr val="000066"/>
                </a:solidFill>
                <a:ea typeface="ＭＳ Ｐゴシック"/>
                <a:cs typeface="ＭＳ Ｐゴシック"/>
              </a:endParaRPr>
            </a:p>
          </p:txBody>
        </p:sp>
        <p:sp>
          <p:nvSpPr>
            <p:cNvPr id="13367" name="Rectangle 144"/>
            <p:cNvSpPr>
              <a:spLocks noChangeArrowheads="1"/>
            </p:cNvSpPr>
            <p:nvPr/>
          </p:nvSpPr>
          <p:spPr bwMode="auto">
            <a:xfrm>
              <a:off x="3941843" y="382097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000066"/>
                  </a:solidFill>
                  <a:cs typeface="Arial" charset="0"/>
                </a:rPr>
                <a:t>62</a:t>
              </a:r>
            </a:p>
          </p:txBody>
        </p:sp>
        <p:sp>
          <p:nvSpPr>
            <p:cNvPr id="13368" name="Rectangle 145"/>
            <p:cNvSpPr>
              <a:spLocks noChangeArrowheads="1"/>
            </p:cNvSpPr>
            <p:nvPr/>
          </p:nvSpPr>
          <p:spPr bwMode="auto">
            <a:xfrm>
              <a:off x="4532393" y="330423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400" b="1">
                  <a:solidFill>
                    <a:srgbClr val="EA7500"/>
                  </a:solidFill>
                  <a:cs typeface="Arial" charset="0"/>
                </a:rPr>
                <a:t>81</a:t>
              </a:r>
            </a:p>
          </p:txBody>
        </p:sp>
        <p:sp>
          <p:nvSpPr>
            <p:cNvPr id="13369" name="Rectangle 144"/>
            <p:cNvSpPr>
              <a:spLocks noChangeArrowheads="1"/>
            </p:cNvSpPr>
            <p:nvPr/>
          </p:nvSpPr>
          <p:spPr bwMode="auto">
            <a:xfrm>
              <a:off x="84294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181</a:t>
              </a:r>
            </a:p>
          </p:txBody>
        </p:sp>
        <p:sp>
          <p:nvSpPr>
            <p:cNvPr id="13370" name="Rectangle 145"/>
            <p:cNvSpPr>
              <a:spLocks noChangeArrowheads="1"/>
            </p:cNvSpPr>
            <p:nvPr/>
          </p:nvSpPr>
          <p:spPr bwMode="auto">
            <a:xfrm>
              <a:off x="143349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163</a:t>
              </a:r>
            </a:p>
          </p:txBody>
        </p:sp>
        <p:sp>
          <p:nvSpPr>
            <p:cNvPr id="13371" name="Rectangle 144"/>
            <p:cNvSpPr>
              <a:spLocks noChangeArrowheads="1"/>
            </p:cNvSpPr>
            <p:nvPr/>
          </p:nvSpPr>
          <p:spPr bwMode="auto">
            <a:xfrm>
              <a:off x="2330829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131</a:t>
              </a:r>
            </a:p>
          </p:txBody>
        </p:sp>
        <p:sp>
          <p:nvSpPr>
            <p:cNvPr id="13372" name="Rectangle 145"/>
            <p:cNvSpPr>
              <a:spLocks noChangeArrowheads="1"/>
            </p:cNvSpPr>
            <p:nvPr/>
          </p:nvSpPr>
          <p:spPr bwMode="auto">
            <a:xfrm>
              <a:off x="2921379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134</a:t>
              </a:r>
            </a:p>
          </p:txBody>
        </p:sp>
        <p:sp>
          <p:nvSpPr>
            <p:cNvPr id="13373" name="Rectangle 144"/>
            <p:cNvSpPr>
              <a:spLocks noChangeArrowheads="1"/>
            </p:cNvSpPr>
            <p:nvPr/>
          </p:nvSpPr>
          <p:spPr bwMode="auto">
            <a:xfrm>
              <a:off x="3881272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34</a:t>
              </a:r>
            </a:p>
          </p:txBody>
        </p:sp>
        <p:sp>
          <p:nvSpPr>
            <p:cNvPr id="13374" name="Rectangle 145"/>
            <p:cNvSpPr>
              <a:spLocks noChangeArrowheads="1"/>
            </p:cNvSpPr>
            <p:nvPr/>
          </p:nvSpPr>
          <p:spPr bwMode="auto">
            <a:xfrm>
              <a:off x="4524194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47</a:t>
              </a:r>
            </a:p>
          </p:txBody>
        </p:sp>
        <p:sp>
          <p:nvSpPr>
            <p:cNvPr id="13375" name="Text Box 134"/>
            <p:cNvSpPr txBox="1">
              <a:spLocks noChangeArrowheads="1"/>
            </p:cNvSpPr>
            <p:nvPr/>
          </p:nvSpPr>
          <p:spPr bwMode="auto">
            <a:xfrm>
              <a:off x="5511407" y="1816749"/>
              <a:ext cx="3381073" cy="558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ARN VIH &lt; 50 c/ml (ITT, TLOVR)</a:t>
              </a:r>
            </a:p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fr-FR" b="1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selon le taux d’observance</a:t>
              </a:r>
            </a:p>
          </p:txBody>
        </p:sp>
        <p:sp>
          <p:nvSpPr>
            <p:cNvPr id="13376" name="ZoneTexte 91"/>
            <p:cNvSpPr txBox="1">
              <a:spLocks noChangeArrowheads="1"/>
            </p:cNvSpPr>
            <p:nvPr/>
          </p:nvSpPr>
          <p:spPr bwMode="auto">
            <a:xfrm>
              <a:off x="5573334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&gt; 95 %</a:t>
              </a:r>
            </a:p>
          </p:txBody>
        </p:sp>
        <p:sp>
          <p:nvSpPr>
            <p:cNvPr id="13377" name="Rectangle 144"/>
            <p:cNvSpPr>
              <a:spLocks noChangeArrowheads="1"/>
            </p:cNvSpPr>
            <p:nvPr/>
          </p:nvSpPr>
          <p:spPr bwMode="auto">
            <a:xfrm>
              <a:off x="5869061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275</a:t>
              </a:r>
            </a:p>
          </p:txBody>
        </p:sp>
        <p:sp>
          <p:nvSpPr>
            <p:cNvPr id="13378" name="Rectangle 145"/>
            <p:cNvSpPr>
              <a:spLocks noChangeArrowheads="1"/>
            </p:cNvSpPr>
            <p:nvPr/>
          </p:nvSpPr>
          <p:spPr bwMode="auto">
            <a:xfrm>
              <a:off x="6511983" y="5885938"/>
              <a:ext cx="43954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262</a:t>
              </a:r>
            </a:p>
          </p:txBody>
        </p:sp>
        <p:sp>
          <p:nvSpPr>
            <p:cNvPr id="13379" name="ZoneTexte 94"/>
            <p:cNvSpPr txBox="1">
              <a:spLocks noChangeArrowheads="1"/>
            </p:cNvSpPr>
            <p:nvPr/>
          </p:nvSpPr>
          <p:spPr bwMode="auto">
            <a:xfrm>
              <a:off x="7271157" y="6200486"/>
              <a:ext cx="158889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Observance </a:t>
              </a:r>
              <a:r>
                <a:rPr 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sz="1200" b="1">
                  <a:solidFill>
                    <a:srgbClr val="000066"/>
                  </a:solidFill>
                </a:rPr>
                <a:t> 95 %</a:t>
              </a:r>
            </a:p>
          </p:txBody>
        </p:sp>
        <p:sp>
          <p:nvSpPr>
            <p:cNvPr id="13380" name="Rectangle 144"/>
            <p:cNvSpPr>
              <a:spLocks noChangeArrowheads="1"/>
            </p:cNvSpPr>
            <p:nvPr/>
          </p:nvSpPr>
          <p:spPr bwMode="auto">
            <a:xfrm>
              <a:off x="7566884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44</a:t>
              </a:r>
            </a:p>
          </p:txBody>
        </p:sp>
        <p:sp>
          <p:nvSpPr>
            <p:cNvPr id="13381" name="Rectangle 145"/>
            <p:cNvSpPr>
              <a:spLocks noChangeArrowheads="1"/>
            </p:cNvSpPr>
            <p:nvPr/>
          </p:nvSpPr>
          <p:spPr bwMode="auto">
            <a:xfrm>
              <a:off x="8209806" y="5885938"/>
              <a:ext cx="3545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defTabSz="914400"/>
              <a:r>
                <a:rPr lang="en-GB" sz="1200" b="1">
                  <a:solidFill>
                    <a:srgbClr val="000066"/>
                  </a:solidFill>
                  <a:cs typeface="Arial" charset="0"/>
                </a:rPr>
                <a:t>56</a:t>
              </a:r>
            </a:p>
          </p:txBody>
        </p:sp>
        <p:sp>
          <p:nvSpPr>
            <p:cNvPr id="13382" name="Rectangle 135"/>
            <p:cNvSpPr>
              <a:spLocks noChangeArrowheads="1"/>
            </p:cNvSpPr>
            <p:nvPr/>
          </p:nvSpPr>
          <p:spPr bwMode="auto">
            <a:xfrm>
              <a:off x="336478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13383" name="Rectangle 135"/>
            <p:cNvSpPr>
              <a:spLocks noChangeArrowheads="1"/>
            </p:cNvSpPr>
            <p:nvPr/>
          </p:nvSpPr>
          <p:spPr bwMode="auto">
            <a:xfrm>
              <a:off x="5388854" y="5839554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n-GB" sz="120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</p:grpSp>
      <p:sp>
        <p:nvSpPr>
          <p:cNvPr id="133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9024938" cy="236855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  <a:buFont typeface="Wingdings" pitchFamily="-1" charset="2"/>
              <a:buChar char="§"/>
              <a:defRPr/>
            </a:pPr>
            <a:r>
              <a:rPr lang="fr-FR" sz="22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de l’échec virologique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defRPr/>
            </a:pPr>
            <a:r>
              <a:rPr lang="fr-FR" sz="1600" dirty="0">
                <a:ea typeface="ＭＳ Ｐゴシック" pitchFamily="-1" charset="-128"/>
              </a:rPr>
              <a:t>Absence de suppression virologique : non obtention de 2 CV consécutives &lt; 50 c/ml, </a:t>
            </a:r>
            <a:br>
              <a:rPr lang="fr-FR" sz="1600" dirty="0">
                <a:ea typeface="ＭＳ Ｐゴシック" pitchFamily="-1" charset="-128"/>
              </a:rPr>
            </a:br>
            <a:r>
              <a:rPr lang="fr-FR" sz="1600" dirty="0">
                <a:ea typeface="ＭＳ Ｐゴシック" pitchFamily="-1" charset="-128"/>
              </a:rPr>
              <a:t>et augmentation ARN VIH </a:t>
            </a:r>
            <a:r>
              <a:rPr lang="fr-FR" sz="1600" u="sng" dirty="0">
                <a:ea typeface="ＭＳ Ｐゴシック" pitchFamily="-1" charset="-128"/>
              </a:rPr>
              <a:t>&gt;</a:t>
            </a:r>
            <a:r>
              <a:rPr lang="fr-FR" sz="1600" dirty="0">
                <a:ea typeface="ＭＳ Ｐゴシック" pitchFamily="-1" charset="-128"/>
              </a:rPr>
              <a:t> 0,5 log</a:t>
            </a:r>
            <a:r>
              <a:rPr lang="fr-FR" sz="1600" baseline="-25000" dirty="0">
                <a:ea typeface="ＭＳ Ｐゴシック" pitchFamily="-1" charset="-128"/>
              </a:rPr>
              <a:t>10</a:t>
            </a:r>
            <a:r>
              <a:rPr lang="fr-FR" sz="1600" dirty="0">
                <a:ea typeface="ＭＳ Ｐゴシック" pitchFamily="-1" charset="-128"/>
              </a:rPr>
              <a:t> c/ml au dessus du nadir</a:t>
            </a:r>
          </a:p>
          <a:p>
            <a:pPr lvl="1">
              <a:spcBef>
                <a:spcPts val="200"/>
              </a:spcBef>
              <a:spcAft>
                <a:spcPts val="600"/>
              </a:spcAft>
              <a:defRPr/>
            </a:pPr>
            <a:r>
              <a:rPr lang="fr-FR" sz="1600" dirty="0">
                <a:ea typeface="ＭＳ Ｐゴシック" pitchFamily="-1" charset="-128"/>
              </a:rPr>
              <a:t>Rebond : obtention de 2 CV consécutives &lt; 50 c/ml puis de 2 CV consécutives </a:t>
            </a:r>
            <a:br>
              <a:rPr lang="fr-FR" sz="1600" dirty="0">
                <a:ea typeface="ＭＳ Ｐゴシック" pitchFamily="-1" charset="-128"/>
              </a:rPr>
            </a:br>
            <a:r>
              <a:rPr lang="fr-FR" sz="1600" dirty="0">
                <a:ea typeface="ＭＳ Ｐゴシック" pitchFamily="-1" charset="-128"/>
              </a:rPr>
              <a:t>(ou 1 seule si la dernière disponible) </a:t>
            </a:r>
            <a:r>
              <a:rPr lang="fr-FR" sz="1600" u="sng" dirty="0">
                <a:ea typeface="ＭＳ Ｐゴシック" pitchFamily="-1" charset="-128"/>
              </a:rPr>
              <a:t>&gt;</a:t>
            </a:r>
            <a:r>
              <a:rPr lang="fr-FR" sz="1600" dirty="0">
                <a:ea typeface="ＭＳ Ｐゴシック" pitchFamily="-1" charset="-128"/>
              </a:rPr>
              <a:t> 50 c/ml</a:t>
            </a:r>
          </a:p>
          <a:p>
            <a:pPr>
              <a:spcBef>
                <a:spcPts val="200"/>
              </a:spcBef>
              <a:spcAft>
                <a:spcPts val="200"/>
              </a:spcAft>
              <a:buFont typeface="Wingdings" pitchFamily="-1" charset="2"/>
              <a:buChar char="§"/>
              <a:defRPr/>
            </a:pPr>
            <a:r>
              <a:rPr lang="fr-FR" sz="2200" b="1" dirty="0">
                <a:latin typeface="+mj-lt"/>
                <a:ea typeface="ＭＳ Ｐゴシック" pitchFamily="-1" charset="-128"/>
              </a:rPr>
              <a:t>Critère pour évaluation de la résistance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defRPr/>
            </a:pPr>
            <a:r>
              <a:rPr lang="fr-FR" sz="1600" dirty="0">
                <a:ea typeface="ＭＳ Ｐゴシック" pitchFamily="-1" charset="-128"/>
              </a:rPr>
              <a:t>Tous les échecs virologiques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</p:nvPr>
        </p:nvGraphicFramePr>
        <p:xfrm>
          <a:off x="279400" y="3497263"/>
          <a:ext cx="8469313" cy="3027362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1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5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20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1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 + TDF/FTC, n = 346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 + TDF/FTC, n = 344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1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45 (13 %)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(6 %)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1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Données de résistance à l’échec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1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aux INNTI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1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E138K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K101E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Y181C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K103N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1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Emergence de mutations aux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4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Mutations les plus fréquentes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M184V/I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K65R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6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400" name="Rectangle 10"/>
          <p:cNvSpPr>
            <a:spLocks noChangeArrowheads="1"/>
          </p:cNvSpPr>
          <p:nvPr/>
        </p:nvSpPr>
        <p:spPr bwMode="auto">
          <a:xfrm>
            <a:off x="4929188" y="3065463"/>
            <a:ext cx="3198812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000" b="1">
                <a:solidFill>
                  <a:srgbClr val="333399"/>
                </a:solidFill>
                <a:latin typeface="Calibri" pitchFamily="34" charset="0"/>
              </a:rPr>
              <a:t>Données de résistance à S48</a:t>
            </a:r>
          </a:p>
        </p:txBody>
      </p:sp>
      <p:grpSp>
        <p:nvGrpSpPr>
          <p:cNvPr id="15401" name="Grouper 13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1540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0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1540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sp>
        <p:nvSpPr>
          <p:cNvPr id="1540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/>
        </p:nvGraphicFramePr>
        <p:xfrm>
          <a:off x="315913" y="1744663"/>
          <a:ext cx="8466137" cy="3937000"/>
        </p:xfrm>
        <a:graphic>
          <a:graphicData uri="http://schemas.openxmlformats.org/drawingml/2006/table">
            <a:tbl>
              <a:tblPr/>
              <a:tblGrid>
                <a:gridCol w="404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7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1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6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liés au traitement de grade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108 (31 %)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conduisant à l’interruption du traitement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 (2 %)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27 (8 %)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96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31 (9 %)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553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liés au traitement de grade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chez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2 % des patients dans 1 des groupes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 ou cauchemar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96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0,0002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7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788"/>
            <a:ext cx="5629275" cy="466725"/>
          </a:xfrm>
        </p:spPr>
        <p:txBody>
          <a:bodyPr/>
          <a:lstStyle/>
          <a:p>
            <a:pPr>
              <a:lnSpc>
                <a:spcPts val="2275"/>
              </a:lnSpc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Evénements indésirables</a:t>
            </a:r>
            <a:endParaRPr lang="fr-FR" sz="1800">
              <a:ea typeface="ＭＳ Ｐゴシック"/>
              <a:cs typeface="ＭＳ Ｐゴシック"/>
            </a:endParaRPr>
          </a:p>
        </p:txBody>
      </p:sp>
      <p:grpSp>
        <p:nvGrpSpPr>
          <p:cNvPr id="17472" name="Grouper 12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1747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7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17473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sp>
        <p:nvSpPr>
          <p:cNvPr id="1747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220788"/>
            <a:ext cx="6818312" cy="466725"/>
          </a:xfrm>
        </p:spPr>
        <p:txBody>
          <a:bodyPr/>
          <a:lstStyle/>
          <a:p>
            <a:pPr>
              <a:lnSpc>
                <a:spcPts val="2275"/>
              </a:lnSpc>
              <a:spcBef>
                <a:spcPct val="0"/>
              </a:spcBef>
            </a:pPr>
            <a:r>
              <a:rPr lang="fr-FR" sz="2400" b="1">
                <a:latin typeface="Calibri" pitchFamily="34" charset="0"/>
                <a:ea typeface="ＭＳ Ｐゴシック"/>
                <a:cs typeface="ＭＳ Ｐゴシック"/>
              </a:rPr>
              <a:t>Evénements indésirables d’intérêt, tout grade</a:t>
            </a:r>
            <a:endParaRPr lang="fr-FR" sz="1800">
              <a:ea typeface="ＭＳ Ｐゴシック"/>
              <a:cs typeface="ＭＳ Ｐゴシック"/>
            </a:endParaRPr>
          </a:p>
        </p:txBody>
      </p:sp>
      <p:graphicFrame>
        <p:nvGraphicFramePr>
          <p:cNvPr id="11" name="Group 98"/>
          <p:cNvGraphicFramePr>
            <a:graphicFrameLocks noGrp="1"/>
          </p:cNvGraphicFramePr>
          <p:nvPr/>
        </p:nvGraphicFramePr>
        <p:xfrm>
          <a:off x="323850" y="1670050"/>
          <a:ext cx="8453438" cy="4891088"/>
        </p:xfrm>
        <a:graphic>
          <a:graphicData uri="http://schemas.openxmlformats.org/drawingml/2006/table">
            <a:tbl>
              <a:tblPr/>
              <a:tblGrid>
                <a:gridCol w="403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58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6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neurologiques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126 (37 %)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Somnolence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de l’attention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0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psychiatriques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86 (25 %)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0,0006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 et cauchemar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0,045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Anxiété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Troubles du sommeil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606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 (15 %)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Grade 3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60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Arrêt du traitement à cause du rash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40032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Modification moyenne du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QTcF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, ms (IC 95 %)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10,9 (9,0-12,8)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12,0 (10,1-13,7)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5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grpSp>
        <p:nvGrpSpPr>
          <p:cNvPr id="19556" name="Grouper 6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1955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56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19557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sp>
        <p:nvSpPr>
          <p:cNvPr id="1955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Group 98"/>
          <p:cNvGraphicFramePr>
            <a:graphicFrameLocks noGrp="1"/>
          </p:cNvGraphicFramePr>
          <p:nvPr/>
        </p:nvGraphicFramePr>
        <p:xfrm>
          <a:off x="284163" y="4789488"/>
          <a:ext cx="8710612" cy="1627187"/>
        </p:xfrm>
        <a:graphic>
          <a:graphicData uri="http://schemas.openxmlformats.org/drawingml/2006/table">
            <a:tbl>
              <a:tblPr/>
              <a:tblGrid>
                <a:gridCol w="3753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8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0,03 (- 0,06 ; 0,11)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0,63 (0,53 ; 0,73)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HDL cholestérol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0,07 (0,04 ; 0,10)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0,24 (0,21 ; 0,27)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Rapport cholestérol total /HDL cholestérol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- 0,14 (- 0,33 ; 0,05)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- 0,24 (- 0,40 ; - 0,09)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cholestérol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- 0,04 (- 0,10 ; 0,03)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0,31 (0,23 ; 0,39)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 0,0001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93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 (mmol/l)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- 0,10 (- 0,19 ; - 0,01)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0,16 (- 0,07 ; 0,38)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84150" y="4267200"/>
            <a:ext cx="88106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moyenne (IC 95 %) des lipides à jeun de l’inclusion à S48</a:t>
            </a:r>
            <a:endParaRPr lang="fr-FR" sz="2200" kern="0" dirty="0">
              <a:solidFill>
                <a:srgbClr val="CC3300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/>
        </p:nvGraphicFramePr>
        <p:xfrm>
          <a:off x="414338" y="1665288"/>
          <a:ext cx="8393112" cy="2527300"/>
        </p:xfrm>
        <a:graphic>
          <a:graphicData uri="http://schemas.openxmlformats.org/drawingml/2006/table">
            <a:tbl>
              <a:tblPr/>
              <a:tblGrid>
                <a:gridCol w="456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3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8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41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 + 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506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Anomalie chez &gt; 2 % des patients dans un groupe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(10 %)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55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Amylase pancréatique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ASAT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Hypophosphatémie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ALAT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LDL cholestérol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Triglycérides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79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Cholestérol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Espace réservé du contenu 2"/>
          <p:cNvSpPr txBox="1">
            <a:spLocks/>
          </p:cNvSpPr>
          <p:nvPr/>
        </p:nvSpPr>
        <p:spPr bwMode="auto">
          <a:xfrm>
            <a:off x="184150" y="1198563"/>
            <a:ext cx="85486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2200" b="1" ker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Anomalies biologiques de grade 3-4</a:t>
            </a:r>
            <a:endParaRPr lang="fr-FR" sz="2200" kern="0">
              <a:solidFill>
                <a:srgbClr val="CC3300"/>
              </a:solidFill>
              <a:latin typeface="+mn-lt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1593" name="Grouper 21"/>
          <p:cNvGrpSpPr>
            <a:grpSpLocks/>
          </p:cNvGrpSpPr>
          <p:nvPr/>
        </p:nvGrpSpPr>
        <p:grpSpPr bwMode="auto">
          <a:xfrm>
            <a:off x="0" y="6570663"/>
            <a:ext cx="668338" cy="287337"/>
            <a:chOff x="0" y="6570663"/>
            <a:chExt cx="667756" cy="288111"/>
          </a:xfrm>
        </p:grpSpPr>
        <p:sp>
          <p:nvSpPr>
            <p:cNvPr id="2159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667756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159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60898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  <a:ea typeface="ＭＳ Ｐゴシック"/>
                  <a:cs typeface="ＭＳ Ｐゴシック"/>
                </a:rPr>
                <a:t>ECHO</a:t>
              </a:r>
            </a:p>
          </p:txBody>
        </p:sp>
      </p:grpSp>
      <p:sp>
        <p:nvSpPr>
          <p:cNvPr id="21594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  <a:ea typeface="ＭＳ Ｐゴシック"/>
                <a:cs typeface="ＭＳ Ｐゴシック"/>
              </a:rPr>
              <a:t>Molina JM. Lancet 2011;378:238:46</a:t>
            </a:r>
          </a:p>
        </p:txBody>
      </p:sp>
      <p:sp>
        <p:nvSpPr>
          <p:cNvPr id="215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947150" cy="1106488"/>
          </a:xfrm>
        </p:spPr>
        <p:txBody>
          <a:bodyPr/>
          <a:lstStyle/>
          <a:p>
            <a:r>
              <a:rPr lang="en-GB" sz="3100">
                <a:ea typeface="ＭＳ Ｐゴシック"/>
                <a:cs typeface="ＭＳ Ｐゴシック"/>
              </a:rPr>
              <a:t>Etude ECHO : RPV + TDF/FTC QD vs EFV + TDF/FTC QD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4095</TotalTime>
  <Words>3197</Words>
  <Application>Microsoft Office PowerPoint</Application>
  <PresentationFormat>Affichage à l'écran (4:3)</PresentationFormat>
  <Paragraphs>954</Paragraphs>
  <Slides>23</Slides>
  <Notes>23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Calibri</vt:lpstr>
      <vt:lpstr>Cambria</vt:lpstr>
      <vt:lpstr>Symbol</vt:lpstr>
      <vt:lpstr>Trebuchet MS</vt:lpstr>
      <vt:lpstr>Verdana</vt:lpstr>
      <vt:lpstr>Wingdings</vt:lpstr>
      <vt:lpstr>ARV_trials_2014</vt:lpstr>
      <vt:lpstr>Comparaison INNTI vs INNTI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ECHO : RPV + TDF/FTC QD vs EFV + TDF/FTC QD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 THRIVE : RPV + 2 INTI vs EFV + 2 INTI</vt:lpstr>
      <vt:lpstr>Etudes ECHO &amp; THRIVE : résultats à S96</vt:lpstr>
      <vt:lpstr>Etudes ECHO &amp; THRIVE : résultats à S96</vt:lpstr>
      <vt:lpstr>Etudes ECHO &amp; THRIVE : résultats à S96</vt:lpstr>
      <vt:lpstr>Etudes ECHO &amp; THRIVE : résultats à S96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Pilar</cp:lastModifiedBy>
  <cp:revision>184</cp:revision>
  <dcterms:created xsi:type="dcterms:W3CDTF">2014-10-12T15:25:08Z</dcterms:created>
  <dcterms:modified xsi:type="dcterms:W3CDTF">2017-08-30T11:46:57Z</dcterms:modified>
  <cp:category/>
</cp:coreProperties>
</file>