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89" r:id="rId2"/>
    <p:sldId id="279" r:id="rId3"/>
    <p:sldId id="280" r:id="rId4"/>
    <p:sldId id="281" r:id="rId5"/>
    <p:sldId id="285" r:id="rId6"/>
    <p:sldId id="286" r:id="rId7"/>
    <p:sldId id="282" r:id="rId8"/>
    <p:sldId id="283" r:id="rId9"/>
    <p:sldId id="287" r:id="rId10"/>
    <p:sldId id="288" r:id="rId11"/>
    <p:sldId id="284" r:id="rId12"/>
  </p:sldIdLst>
  <p:sldSz cx="9144000" cy="6858000" type="screen4x3"/>
  <p:notesSz cx="6858000" cy="9144000"/>
  <p:custDataLst>
    <p:tags r:id="rId14"/>
  </p:custDataLst>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
          <p15:clr>
            <a:srgbClr val="A4A3A4"/>
          </p15:clr>
        </p15:guide>
        <p15:guide id="2" orient="horz">
          <p15:clr>
            <a:srgbClr val="A4A3A4"/>
          </p15:clr>
        </p15:guide>
        <p15:guide id="3" orient="horz" pos="3559">
          <p15:clr>
            <a:srgbClr val="A4A3A4"/>
          </p15:clr>
        </p15:guide>
        <p15:guide id="4" pos="575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çois RAFFI" initials="FR"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C0C0C0"/>
    <a:srgbClr val="FF9933"/>
    <a:srgbClr val="FFFF66"/>
    <a:srgbClr val="333399"/>
    <a:srgbClr val="FF9900"/>
    <a:srgbClr val="000066"/>
    <a:srgbClr val="DDDDDD"/>
    <a:srgbClr val="CC9900"/>
    <a:srgbClr val="FE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63" autoAdjust="0"/>
    <p:restoredTop sz="97993" autoAdjust="0"/>
  </p:normalViewPr>
  <p:slideViewPr>
    <p:cSldViewPr snapToGrid="0">
      <p:cViewPr varScale="1">
        <p:scale>
          <a:sx n="84" d="100"/>
          <a:sy n="84" d="100"/>
        </p:scale>
        <p:origin x="1008" y="78"/>
      </p:cViewPr>
      <p:guideLst>
        <p:guide orient="horz" pos="29"/>
        <p:guide orient="horz"/>
        <p:guide orient="horz" pos="3559"/>
        <p:guide pos="5759"/>
      </p:guideLst>
    </p:cSldViewPr>
  </p:slid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010ECD-B946-CB4A-8BB3-0315FBE2F8F0}" type="datetimeFigureOut">
              <a:rPr lang="fr-FR" smtClean="0"/>
              <a:pPr/>
              <a:t>30/08/2017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D959F4-DF48-F941-8737-148BEA9BF33D}" type="slidenum">
              <a:rPr lang="fr-FR" smtClean="0"/>
              <a:pPr/>
              <a:t>‹N°›</a:t>
            </a:fld>
            <a:endParaRPr lang="fr-FR"/>
          </a:p>
        </p:txBody>
      </p:sp>
    </p:spTree>
    <p:extLst>
      <p:ext uri="{BB962C8B-B14F-4D97-AF65-F5344CB8AC3E}">
        <p14:creationId xmlns:p14="http://schemas.microsoft.com/office/powerpoint/2010/main" val="404990780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614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spcBef>
                <a:spcPct val="0"/>
              </a:spcBef>
            </a:pPr>
            <a:endParaRPr lang="en-GB">
              <a:latin typeface="Calibri" charset="0"/>
              <a:cs typeface="ＭＳ Ｐゴシック" charset="0"/>
            </a:endParaRPr>
          </a:p>
        </p:txBody>
      </p:sp>
      <p:sp>
        <p:nvSpPr>
          <p:cNvPr id="6147" name="Rectangle 8"/>
          <p:cNvSpPr txBox="1">
            <a:spLocks noGrp="1" noChangeArrowheads="1"/>
          </p:cNvSpPr>
          <p:nvPr/>
        </p:nvSpPr>
        <p:spPr bwMode="auto">
          <a:xfrm>
            <a:off x="0" y="0"/>
            <a:ext cx="3208338" cy="260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303" tIns="46151" rIns="92303" bIns="46151"/>
          <a:lstStyle>
            <a:lvl1pPr defTabSz="922338">
              <a:defRPr>
                <a:solidFill>
                  <a:schemeClr val="tx1"/>
                </a:solidFill>
                <a:latin typeface="Arial" charset="0"/>
                <a:ea typeface="ＭＳ Ｐゴシック" charset="0"/>
              </a:defRPr>
            </a:lvl1pPr>
            <a:lvl2pPr marL="742950" indent="-285750" defTabSz="922338">
              <a:defRPr>
                <a:solidFill>
                  <a:schemeClr val="tx1"/>
                </a:solidFill>
                <a:latin typeface="Arial" charset="0"/>
                <a:ea typeface="ＭＳ Ｐゴシック" charset="0"/>
              </a:defRPr>
            </a:lvl2pPr>
            <a:lvl3pPr marL="1143000" indent="-228600" defTabSz="922338">
              <a:defRPr>
                <a:solidFill>
                  <a:schemeClr val="tx1"/>
                </a:solidFill>
                <a:latin typeface="Arial" charset="0"/>
                <a:ea typeface="ＭＳ Ｐゴシック" charset="0"/>
              </a:defRPr>
            </a:lvl3pPr>
            <a:lvl4pPr marL="1600200" indent="-228600" defTabSz="922338">
              <a:defRPr>
                <a:solidFill>
                  <a:schemeClr val="tx1"/>
                </a:solidFill>
                <a:latin typeface="Arial" charset="0"/>
                <a:ea typeface="ＭＳ Ｐゴシック" charset="0"/>
              </a:defRPr>
            </a:lvl4pPr>
            <a:lvl5pPr marL="2057400" indent="-228600" defTabSz="922338">
              <a:defRPr>
                <a:solidFill>
                  <a:schemeClr val="tx1"/>
                </a:solidFill>
                <a:latin typeface="Arial" charset="0"/>
                <a:ea typeface="ＭＳ Ｐゴシック" charset="0"/>
              </a:defRPr>
            </a:lvl5pPr>
            <a:lvl6pPr marL="2514600" indent="-228600" defTabSz="922338" fontAlgn="base">
              <a:spcBef>
                <a:spcPct val="0"/>
              </a:spcBef>
              <a:spcAft>
                <a:spcPct val="0"/>
              </a:spcAft>
              <a:defRPr>
                <a:solidFill>
                  <a:schemeClr val="tx1"/>
                </a:solidFill>
                <a:latin typeface="Arial" charset="0"/>
                <a:ea typeface="ＭＳ Ｐゴシック" charset="0"/>
              </a:defRPr>
            </a:lvl6pPr>
            <a:lvl7pPr marL="2971800" indent="-228600" defTabSz="922338" fontAlgn="base">
              <a:spcBef>
                <a:spcPct val="0"/>
              </a:spcBef>
              <a:spcAft>
                <a:spcPct val="0"/>
              </a:spcAft>
              <a:defRPr>
                <a:solidFill>
                  <a:schemeClr val="tx1"/>
                </a:solidFill>
                <a:latin typeface="Arial" charset="0"/>
                <a:ea typeface="ＭＳ Ｐゴシック" charset="0"/>
              </a:defRPr>
            </a:lvl7pPr>
            <a:lvl8pPr marL="3429000" indent="-228600" defTabSz="922338" fontAlgn="base">
              <a:spcBef>
                <a:spcPct val="0"/>
              </a:spcBef>
              <a:spcAft>
                <a:spcPct val="0"/>
              </a:spcAft>
              <a:defRPr>
                <a:solidFill>
                  <a:schemeClr val="tx1"/>
                </a:solidFill>
                <a:latin typeface="Arial" charset="0"/>
                <a:ea typeface="ＭＳ Ｐゴシック" charset="0"/>
              </a:defRPr>
            </a:lvl8pPr>
            <a:lvl9pPr marL="3886200" indent="-228600" defTabSz="922338" fontAlgn="base">
              <a:spcBef>
                <a:spcPct val="0"/>
              </a:spcBef>
              <a:spcAft>
                <a:spcPct val="0"/>
              </a:spcAft>
              <a:defRPr>
                <a:solidFill>
                  <a:schemeClr val="tx1"/>
                </a:solidFill>
                <a:latin typeface="Arial" charset="0"/>
                <a:ea typeface="ＭＳ Ｐゴシック" charset="0"/>
              </a:defRPr>
            </a:lvl9pPr>
          </a:lstStyle>
          <a:p>
            <a:r>
              <a:rPr lang="fr-FR" sz="1300">
                <a:latin typeface="Trebuchet MS" charset="0"/>
              </a:rPr>
              <a:t>ARV-trial.com</a:t>
            </a:r>
          </a:p>
        </p:txBody>
      </p:sp>
      <p:sp>
        <p:nvSpPr>
          <p:cNvPr id="6148" name="Rectangle 7"/>
          <p:cNvSpPr txBox="1">
            <a:spLocks noGrp="1" noChangeArrowheads="1"/>
          </p:cNvSpPr>
          <p:nvPr/>
        </p:nvSpPr>
        <p:spPr bwMode="auto">
          <a:xfrm>
            <a:off x="3614738" y="8424863"/>
            <a:ext cx="2968625" cy="458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4982" tIns="42490" rIns="84982" bIns="42490" anchor="b"/>
          <a:lstStyle>
            <a:lvl1pPr defTabSz="850900">
              <a:defRPr>
                <a:solidFill>
                  <a:schemeClr val="tx1"/>
                </a:solidFill>
                <a:latin typeface="Arial" charset="0"/>
                <a:ea typeface="ＭＳ Ｐゴシック" charset="0"/>
              </a:defRPr>
            </a:lvl1pPr>
            <a:lvl2pPr marL="742950" indent="-285750" defTabSz="850900">
              <a:defRPr>
                <a:solidFill>
                  <a:schemeClr val="tx1"/>
                </a:solidFill>
                <a:latin typeface="Arial" charset="0"/>
                <a:ea typeface="ＭＳ Ｐゴシック" charset="0"/>
              </a:defRPr>
            </a:lvl2pPr>
            <a:lvl3pPr marL="1143000" indent="-228600" defTabSz="850900">
              <a:defRPr>
                <a:solidFill>
                  <a:schemeClr val="tx1"/>
                </a:solidFill>
                <a:latin typeface="Arial" charset="0"/>
                <a:ea typeface="ＭＳ Ｐゴシック" charset="0"/>
              </a:defRPr>
            </a:lvl3pPr>
            <a:lvl4pPr marL="1600200" indent="-228600" defTabSz="850900">
              <a:defRPr>
                <a:solidFill>
                  <a:schemeClr val="tx1"/>
                </a:solidFill>
                <a:latin typeface="Arial" charset="0"/>
                <a:ea typeface="ＭＳ Ｐゴシック" charset="0"/>
              </a:defRPr>
            </a:lvl4pPr>
            <a:lvl5pPr marL="2057400" indent="-228600" defTabSz="850900">
              <a:defRPr>
                <a:solidFill>
                  <a:schemeClr val="tx1"/>
                </a:solidFill>
                <a:latin typeface="Arial" charset="0"/>
                <a:ea typeface="ＭＳ Ｐゴシック" charset="0"/>
              </a:defRPr>
            </a:lvl5pPr>
            <a:lvl6pPr marL="2514600" indent="-228600" defTabSz="850900" fontAlgn="base">
              <a:spcBef>
                <a:spcPct val="0"/>
              </a:spcBef>
              <a:spcAft>
                <a:spcPct val="0"/>
              </a:spcAft>
              <a:defRPr>
                <a:solidFill>
                  <a:schemeClr val="tx1"/>
                </a:solidFill>
                <a:latin typeface="Arial" charset="0"/>
                <a:ea typeface="ＭＳ Ｐゴシック" charset="0"/>
              </a:defRPr>
            </a:lvl6pPr>
            <a:lvl7pPr marL="2971800" indent="-228600" defTabSz="850900" fontAlgn="base">
              <a:spcBef>
                <a:spcPct val="0"/>
              </a:spcBef>
              <a:spcAft>
                <a:spcPct val="0"/>
              </a:spcAft>
              <a:defRPr>
                <a:solidFill>
                  <a:schemeClr val="tx1"/>
                </a:solidFill>
                <a:latin typeface="Arial" charset="0"/>
                <a:ea typeface="ＭＳ Ｐゴシック" charset="0"/>
              </a:defRPr>
            </a:lvl7pPr>
            <a:lvl8pPr marL="3429000" indent="-228600" defTabSz="850900" fontAlgn="base">
              <a:spcBef>
                <a:spcPct val="0"/>
              </a:spcBef>
              <a:spcAft>
                <a:spcPct val="0"/>
              </a:spcAft>
              <a:defRPr>
                <a:solidFill>
                  <a:schemeClr val="tx1"/>
                </a:solidFill>
                <a:latin typeface="Arial" charset="0"/>
                <a:ea typeface="ＭＳ Ｐゴシック" charset="0"/>
              </a:defRPr>
            </a:lvl8pPr>
            <a:lvl9pPr marL="3886200" indent="-228600" defTabSz="850900" fontAlgn="base">
              <a:spcBef>
                <a:spcPct val="0"/>
              </a:spcBef>
              <a:spcAft>
                <a:spcPct val="0"/>
              </a:spcAft>
              <a:defRPr>
                <a:solidFill>
                  <a:schemeClr val="tx1"/>
                </a:solidFill>
                <a:latin typeface="Arial" charset="0"/>
                <a:ea typeface="ＭＳ Ｐゴシック" charset="0"/>
              </a:defRPr>
            </a:lvl9pPr>
          </a:lstStyle>
          <a:p>
            <a:pPr algn="r"/>
            <a:fld id="{A79D9F05-FA20-E44E-A652-DC40460759AC}" type="slidenum">
              <a:rPr lang="fr-FR" sz="1200">
                <a:latin typeface="Calibri" charset="0"/>
              </a:rPr>
              <a:pPr algn="r"/>
              <a:t>1</a:t>
            </a:fld>
            <a:endParaRPr lang="fr-FR" sz="1200">
              <a:latin typeface="Calibri" charset="0"/>
            </a:endParaRPr>
          </a:p>
        </p:txBody>
      </p:sp>
    </p:spTree>
    <p:extLst>
      <p:ext uri="{BB962C8B-B14F-4D97-AF65-F5344CB8AC3E}">
        <p14:creationId xmlns:p14="http://schemas.microsoft.com/office/powerpoint/2010/main" val="4051116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a:noFill/>
          <a:ln/>
        </p:spPr>
        <p:txBody>
          <a:bodyPr/>
          <a:lstStyle/>
          <a:p>
            <a:endParaRPr lang="en-GB">
              <a:latin typeface="Arial" pitchFamily="-1" charset="0"/>
              <a:ea typeface="ＭＳ Ｐゴシック" pitchFamily="-1" charset="-128"/>
              <a:cs typeface="ＭＳ Ｐゴシック" pitchFamily="-1" charset="-128"/>
            </a:endParaRPr>
          </a:p>
        </p:txBody>
      </p:sp>
      <p:sp>
        <p:nvSpPr>
          <p:cNvPr id="235524" name="Rectangle 8"/>
          <p:cNvSpPr txBox="1">
            <a:spLocks noGrp="1" noChangeArrowheads="1"/>
          </p:cNvSpPr>
          <p:nvPr/>
        </p:nvSpPr>
        <p:spPr bwMode="auto">
          <a:xfrm>
            <a:off x="0" y="0"/>
            <a:ext cx="3208170" cy="260973"/>
          </a:xfrm>
          <a:prstGeom prst="rect">
            <a:avLst/>
          </a:prstGeom>
          <a:noFill/>
          <a:ln w="9525">
            <a:noFill/>
            <a:miter lim="800000"/>
            <a:headEnd/>
            <a:tailEnd/>
          </a:ln>
        </p:spPr>
        <p:txBody>
          <a:bodyPr lIns="92303" tIns="46151" rIns="92303" bIns="46151">
            <a:prstTxWarp prst="textNoShape">
              <a:avLst/>
            </a:prstTxWarp>
          </a:bodyPr>
          <a:lstStyle/>
          <a:p>
            <a:pPr defTabSz="923215" fontAlgn="base">
              <a:spcBef>
                <a:spcPct val="0"/>
              </a:spcBef>
              <a:spcAft>
                <a:spcPct val="0"/>
              </a:spcAft>
            </a:pPr>
            <a:r>
              <a:rPr lang="fr-FR" sz="1300" dirty="0" err="1">
                <a:solidFill>
                  <a:prstClr val="black"/>
                </a:solidFill>
                <a:latin typeface="Trebuchet MS" pitchFamily="-1" charset="0"/>
                <a:ea typeface="ＭＳ Ｐゴシック" pitchFamily="-1" charset="-128"/>
                <a:cs typeface="ＭＳ Ｐゴシック" pitchFamily="-1" charset="-128"/>
              </a:rPr>
              <a:t>ARV-trial.com</a:t>
            </a:r>
            <a:endParaRPr lang="fr-FR" sz="1300" dirty="0">
              <a:solidFill>
                <a:prstClr val="black"/>
              </a:solidFill>
              <a:latin typeface="Trebuchet MS" pitchFamily="-1" charset="0"/>
              <a:ea typeface="ＭＳ Ｐゴシック" pitchFamily="-1" charset="-128"/>
              <a:cs typeface="ＭＳ Ｐゴシック" pitchFamily="-1" charset="-128"/>
            </a:endParaRPr>
          </a:p>
        </p:txBody>
      </p:sp>
      <p:sp>
        <p:nvSpPr>
          <p:cNvPr id="235525" name="Rectangle 7"/>
          <p:cNvSpPr txBox="1">
            <a:spLocks noGrp="1" noChangeArrowheads="1"/>
          </p:cNvSpPr>
          <p:nvPr/>
        </p:nvSpPr>
        <p:spPr bwMode="auto">
          <a:xfrm>
            <a:off x="3614559" y="8424905"/>
            <a:ext cx="2968937" cy="458122"/>
          </a:xfrm>
          <a:prstGeom prst="rect">
            <a:avLst/>
          </a:prstGeom>
          <a:noFill/>
          <a:ln w="9525">
            <a:noFill/>
            <a:miter lim="800000"/>
            <a:headEnd/>
            <a:tailEnd/>
          </a:ln>
        </p:spPr>
        <p:txBody>
          <a:bodyPr lIns="84982" tIns="42490" rIns="84982" bIns="42490" anchor="b">
            <a:prstTxWarp prst="textNoShape">
              <a:avLst/>
            </a:prstTxWarp>
          </a:bodyPr>
          <a:lstStyle/>
          <a:p>
            <a:pPr algn="r" defTabSz="851410" fontAlgn="base">
              <a:spcBef>
                <a:spcPct val="0"/>
              </a:spcBef>
              <a:spcAft>
                <a:spcPct val="0"/>
              </a:spcAft>
            </a:pPr>
            <a:fld id="{ABD13AC1-ED3F-2A4B-9921-15F23555C253}" type="slidenum">
              <a:rPr lang="fr-FR" sz="1200">
                <a:solidFill>
                  <a:prstClr val="black"/>
                </a:solidFill>
                <a:latin typeface="Arial" pitchFamily="-1" charset="0"/>
                <a:ea typeface="ＭＳ Ｐゴシック" pitchFamily="-1" charset="-128"/>
                <a:cs typeface="ＭＳ Ｐゴシック" pitchFamily="-1" charset="-128"/>
              </a:rPr>
              <a:pPr algn="r" defTabSz="851410" fontAlgn="base">
                <a:spcBef>
                  <a:spcPct val="0"/>
                </a:spcBef>
                <a:spcAft>
                  <a:spcPct val="0"/>
                </a:spcAft>
              </a:pPr>
              <a:t>2</a:t>
            </a:fld>
            <a:endParaRPr lang="fr-FR" sz="1200" dirty="0">
              <a:solidFill>
                <a:prstClr val="black"/>
              </a:solidFill>
              <a:latin typeface="Arial" pitchFamily="-1" charset="0"/>
              <a:ea typeface="ＭＳ Ｐゴシック" pitchFamily="-1" charset="-128"/>
              <a:cs typeface="ＭＳ Ｐゴシック" pitchFamily="-1"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a:noFill/>
          <a:ln/>
        </p:spPr>
        <p:txBody>
          <a:bodyPr/>
          <a:lstStyle/>
          <a:p>
            <a:endParaRPr lang="en-GB">
              <a:latin typeface="Arial" pitchFamily="-1" charset="0"/>
              <a:ea typeface="ＭＳ Ｐゴシック" pitchFamily="-1" charset="-128"/>
              <a:cs typeface="ＭＳ Ｐゴシック" pitchFamily="-1" charset="-128"/>
            </a:endParaRPr>
          </a:p>
        </p:txBody>
      </p:sp>
      <p:sp>
        <p:nvSpPr>
          <p:cNvPr id="237572" name="Rectangle 8"/>
          <p:cNvSpPr txBox="1">
            <a:spLocks noGrp="1" noChangeArrowheads="1"/>
          </p:cNvSpPr>
          <p:nvPr/>
        </p:nvSpPr>
        <p:spPr bwMode="auto">
          <a:xfrm>
            <a:off x="0" y="0"/>
            <a:ext cx="3208170" cy="260973"/>
          </a:xfrm>
          <a:prstGeom prst="rect">
            <a:avLst/>
          </a:prstGeom>
          <a:noFill/>
          <a:ln w="9525">
            <a:noFill/>
            <a:miter lim="800000"/>
            <a:headEnd/>
            <a:tailEnd/>
          </a:ln>
        </p:spPr>
        <p:txBody>
          <a:bodyPr lIns="92303" tIns="46151" rIns="92303" bIns="46151">
            <a:prstTxWarp prst="textNoShape">
              <a:avLst/>
            </a:prstTxWarp>
          </a:bodyPr>
          <a:lstStyle/>
          <a:p>
            <a:pPr defTabSz="923215" fontAlgn="base">
              <a:spcBef>
                <a:spcPct val="0"/>
              </a:spcBef>
              <a:spcAft>
                <a:spcPct val="0"/>
              </a:spcAft>
            </a:pPr>
            <a:r>
              <a:rPr lang="fr-FR" sz="1300" dirty="0" err="1">
                <a:solidFill>
                  <a:prstClr val="black"/>
                </a:solidFill>
                <a:latin typeface="Trebuchet MS" pitchFamily="-1" charset="0"/>
                <a:ea typeface="ＭＳ Ｐゴシック" pitchFamily="-1" charset="-128"/>
                <a:cs typeface="ＭＳ Ｐゴシック" pitchFamily="-1" charset="-128"/>
              </a:rPr>
              <a:t>ARV-trial.com</a:t>
            </a:r>
            <a:endParaRPr lang="fr-FR" sz="1300" dirty="0">
              <a:solidFill>
                <a:prstClr val="black"/>
              </a:solidFill>
              <a:latin typeface="Trebuchet MS" pitchFamily="-1" charset="0"/>
              <a:ea typeface="ＭＳ Ｐゴシック" pitchFamily="-1" charset="-128"/>
              <a:cs typeface="ＭＳ Ｐゴシック" pitchFamily="-1" charset="-128"/>
            </a:endParaRPr>
          </a:p>
        </p:txBody>
      </p:sp>
      <p:sp>
        <p:nvSpPr>
          <p:cNvPr id="237573" name="Rectangle 7"/>
          <p:cNvSpPr txBox="1">
            <a:spLocks noGrp="1" noChangeArrowheads="1"/>
          </p:cNvSpPr>
          <p:nvPr/>
        </p:nvSpPr>
        <p:spPr bwMode="auto">
          <a:xfrm>
            <a:off x="3614559" y="8424905"/>
            <a:ext cx="2968937" cy="458122"/>
          </a:xfrm>
          <a:prstGeom prst="rect">
            <a:avLst/>
          </a:prstGeom>
          <a:noFill/>
          <a:ln w="9525">
            <a:noFill/>
            <a:miter lim="800000"/>
            <a:headEnd/>
            <a:tailEnd/>
          </a:ln>
        </p:spPr>
        <p:txBody>
          <a:bodyPr lIns="84982" tIns="42490" rIns="84982" bIns="42490" anchor="b">
            <a:prstTxWarp prst="textNoShape">
              <a:avLst/>
            </a:prstTxWarp>
          </a:bodyPr>
          <a:lstStyle/>
          <a:p>
            <a:pPr algn="r" defTabSz="851410" fontAlgn="base">
              <a:spcBef>
                <a:spcPct val="0"/>
              </a:spcBef>
              <a:spcAft>
                <a:spcPct val="0"/>
              </a:spcAft>
            </a:pPr>
            <a:fld id="{880136FD-DA54-CE44-8A56-02770BFDE739}" type="slidenum">
              <a:rPr lang="fr-FR" sz="1200">
                <a:solidFill>
                  <a:prstClr val="black"/>
                </a:solidFill>
                <a:latin typeface="Arial" pitchFamily="-1" charset="0"/>
                <a:ea typeface="ＭＳ Ｐゴシック" pitchFamily="-1" charset="-128"/>
                <a:cs typeface="ＭＳ Ｐゴシック" pitchFamily="-1" charset="-128"/>
              </a:rPr>
              <a:pPr algn="r" defTabSz="851410" fontAlgn="base">
                <a:spcBef>
                  <a:spcPct val="0"/>
                </a:spcBef>
                <a:spcAft>
                  <a:spcPct val="0"/>
                </a:spcAft>
              </a:pPr>
              <a:t>3</a:t>
            </a:fld>
            <a:endParaRPr lang="fr-FR" sz="1200" dirty="0">
              <a:solidFill>
                <a:prstClr val="black"/>
              </a:solidFill>
              <a:latin typeface="Arial" pitchFamily="-1" charset="0"/>
              <a:ea typeface="ＭＳ Ｐゴシック" pitchFamily="-1" charset="-128"/>
              <a:cs typeface="ＭＳ Ｐゴシック" pitchFamily="-1"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a:noFill/>
          <a:ln/>
        </p:spPr>
        <p:txBody>
          <a:bodyPr/>
          <a:lstStyle/>
          <a:p>
            <a:endParaRPr lang="en-GB">
              <a:latin typeface="Arial" pitchFamily="-1" charset="0"/>
              <a:ea typeface="ＭＳ Ｐゴシック" pitchFamily="-1" charset="-128"/>
              <a:cs typeface="ＭＳ Ｐゴシック" pitchFamily="-1" charset="-128"/>
            </a:endParaRPr>
          </a:p>
        </p:txBody>
      </p:sp>
      <p:sp>
        <p:nvSpPr>
          <p:cNvPr id="239620" name="Rectangle 8"/>
          <p:cNvSpPr txBox="1">
            <a:spLocks noGrp="1" noChangeArrowheads="1"/>
          </p:cNvSpPr>
          <p:nvPr/>
        </p:nvSpPr>
        <p:spPr bwMode="auto">
          <a:xfrm>
            <a:off x="0" y="0"/>
            <a:ext cx="3208170" cy="260973"/>
          </a:xfrm>
          <a:prstGeom prst="rect">
            <a:avLst/>
          </a:prstGeom>
          <a:noFill/>
          <a:ln w="9525">
            <a:noFill/>
            <a:miter lim="800000"/>
            <a:headEnd/>
            <a:tailEnd/>
          </a:ln>
        </p:spPr>
        <p:txBody>
          <a:bodyPr lIns="92303" tIns="46151" rIns="92303" bIns="46151">
            <a:prstTxWarp prst="textNoShape">
              <a:avLst/>
            </a:prstTxWarp>
          </a:bodyPr>
          <a:lstStyle/>
          <a:p>
            <a:pPr defTabSz="923215" fontAlgn="base">
              <a:spcBef>
                <a:spcPct val="0"/>
              </a:spcBef>
              <a:spcAft>
                <a:spcPct val="0"/>
              </a:spcAft>
            </a:pPr>
            <a:r>
              <a:rPr lang="fr-FR" sz="1300" dirty="0" err="1">
                <a:solidFill>
                  <a:prstClr val="black"/>
                </a:solidFill>
                <a:latin typeface="Trebuchet MS" pitchFamily="-1" charset="0"/>
                <a:ea typeface="ＭＳ Ｐゴシック" pitchFamily="-1" charset="-128"/>
                <a:cs typeface="ＭＳ Ｐゴシック" pitchFamily="-1" charset="-128"/>
              </a:rPr>
              <a:t>ARV-trial.com</a:t>
            </a:r>
            <a:endParaRPr lang="fr-FR" sz="1300" dirty="0">
              <a:solidFill>
                <a:prstClr val="black"/>
              </a:solidFill>
              <a:latin typeface="Trebuchet MS" pitchFamily="-1" charset="0"/>
              <a:ea typeface="ＭＳ Ｐゴシック" pitchFamily="-1" charset="-128"/>
              <a:cs typeface="ＭＳ Ｐゴシック" pitchFamily="-1" charset="-128"/>
            </a:endParaRPr>
          </a:p>
        </p:txBody>
      </p:sp>
      <p:sp>
        <p:nvSpPr>
          <p:cNvPr id="239621" name="Rectangle 7"/>
          <p:cNvSpPr txBox="1">
            <a:spLocks noGrp="1" noChangeArrowheads="1"/>
          </p:cNvSpPr>
          <p:nvPr/>
        </p:nvSpPr>
        <p:spPr bwMode="auto">
          <a:xfrm>
            <a:off x="3614559" y="8424905"/>
            <a:ext cx="2968937" cy="458122"/>
          </a:xfrm>
          <a:prstGeom prst="rect">
            <a:avLst/>
          </a:prstGeom>
          <a:noFill/>
          <a:ln w="9525">
            <a:noFill/>
            <a:miter lim="800000"/>
            <a:headEnd/>
            <a:tailEnd/>
          </a:ln>
        </p:spPr>
        <p:txBody>
          <a:bodyPr lIns="84982" tIns="42490" rIns="84982" bIns="42490" anchor="b">
            <a:prstTxWarp prst="textNoShape">
              <a:avLst/>
            </a:prstTxWarp>
          </a:bodyPr>
          <a:lstStyle/>
          <a:p>
            <a:pPr algn="r" defTabSz="851410" fontAlgn="base">
              <a:spcBef>
                <a:spcPct val="0"/>
              </a:spcBef>
              <a:spcAft>
                <a:spcPct val="0"/>
              </a:spcAft>
            </a:pPr>
            <a:fld id="{739ECD3C-8BBF-4A4E-8234-D11AD2556071}" type="slidenum">
              <a:rPr lang="fr-FR" sz="1200">
                <a:solidFill>
                  <a:prstClr val="black"/>
                </a:solidFill>
                <a:latin typeface="Arial" pitchFamily="-1" charset="0"/>
                <a:ea typeface="ＭＳ Ｐゴシック" pitchFamily="-1" charset="-128"/>
                <a:cs typeface="ＭＳ Ｐゴシック" pitchFamily="-1" charset="-128"/>
              </a:rPr>
              <a:pPr algn="r" defTabSz="851410" fontAlgn="base">
                <a:spcBef>
                  <a:spcPct val="0"/>
                </a:spcBef>
                <a:spcAft>
                  <a:spcPct val="0"/>
                </a:spcAft>
              </a:pPr>
              <a:t>4</a:t>
            </a:fld>
            <a:endParaRPr lang="fr-FR" sz="1200" dirty="0">
              <a:solidFill>
                <a:prstClr val="black"/>
              </a:solidFill>
              <a:latin typeface="Arial" pitchFamily="-1" charset="0"/>
              <a:ea typeface="ＭＳ Ｐゴシック" pitchFamily="-1" charset="-128"/>
              <a:cs typeface="ＭＳ Ｐゴシック" pitchFamily="-1"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290" name="Rectangle 3"/>
          <p:cNvSpPr>
            <a:spLocks noGrp="1" noChangeArrowheads="1"/>
          </p:cNvSpPr>
          <p:nvPr>
            <p:ph type="body" idx="1"/>
          </p:nvPr>
        </p:nvSpPr>
        <p:spPr bwMode="auto">
          <a:noFill/>
        </p:spPr>
        <p:txBody>
          <a:bodyPr/>
          <a:lstStyle/>
          <a:p>
            <a:pPr eaLnBrk="1" hangingPunct="1">
              <a:spcBef>
                <a:spcPct val="0"/>
              </a:spcBef>
            </a:pPr>
            <a:endParaRPr lang="en-GB">
              <a:latin typeface="Arial" pitchFamily="34" charset="0"/>
              <a:ea typeface="ＭＳ Ｐゴシック" pitchFamily="34" charset="-128"/>
            </a:endParaRPr>
          </a:p>
        </p:txBody>
      </p:sp>
      <p:sp>
        <p:nvSpPr>
          <p:cNvPr id="12291" name="Rectangle 8"/>
          <p:cNvSpPr txBox="1">
            <a:spLocks noGrp="1" noChangeArrowheads="1"/>
          </p:cNvSpPr>
          <p:nvPr/>
        </p:nvSpPr>
        <p:spPr bwMode="auto">
          <a:xfrm>
            <a:off x="0" y="0"/>
            <a:ext cx="3208338" cy="260350"/>
          </a:xfrm>
          <a:prstGeom prst="rect">
            <a:avLst/>
          </a:prstGeom>
          <a:noFill/>
          <a:ln w="9525">
            <a:noFill/>
            <a:miter lim="800000"/>
            <a:headEnd/>
            <a:tailEnd/>
          </a:ln>
        </p:spPr>
        <p:txBody>
          <a:bodyPr lIns="92303" tIns="46151" rIns="92303" bIns="46151"/>
          <a:lstStyle/>
          <a:p>
            <a:pPr defTabSz="922338"/>
            <a:r>
              <a:rPr lang="fr-FR" sz="1300">
                <a:solidFill>
                  <a:srgbClr val="000000"/>
                </a:solidFill>
                <a:latin typeface="Trebuchet MS" pitchFamily="34" charset="0"/>
              </a:rPr>
              <a:t>ARV-trial.com</a:t>
            </a:r>
          </a:p>
        </p:txBody>
      </p:sp>
      <p:sp>
        <p:nvSpPr>
          <p:cNvPr id="12292" name="Rectangle 7"/>
          <p:cNvSpPr txBox="1">
            <a:spLocks noGrp="1" noChangeArrowheads="1"/>
          </p:cNvSpPr>
          <p:nvPr/>
        </p:nvSpPr>
        <p:spPr bwMode="auto">
          <a:xfrm>
            <a:off x="3614738" y="8424863"/>
            <a:ext cx="2968625" cy="458787"/>
          </a:xfrm>
          <a:prstGeom prst="rect">
            <a:avLst/>
          </a:prstGeom>
          <a:noFill/>
          <a:ln w="9525">
            <a:noFill/>
            <a:miter lim="800000"/>
            <a:headEnd/>
            <a:tailEnd/>
          </a:ln>
        </p:spPr>
        <p:txBody>
          <a:bodyPr lIns="84982" tIns="42490" rIns="84982" bIns="42490" anchor="b"/>
          <a:lstStyle/>
          <a:p>
            <a:pPr algn="r" defTabSz="850900"/>
            <a:fld id="{2AD85E01-1455-463E-99A4-EDAAF1ECEBCA}" type="slidenum">
              <a:rPr lang="fr-FR" sz="1200">
                <a:solidFill>
                  <a:srgbClr val="000000"/>
                </a:solidFill>
              </a:rPr>
              <a:pPr algn="r" defTabSz="850900"/>
              <a:t>5</a:t>
            </a:fld>
            <a:endParaRPr lang="fr-FR" sz="120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a:noFill/>
          <a:ln/>
        </p:spPr>
        <p:txBody>
          <a:bodyPr/>
          <a:lstStyle/>
          <a:p>
            <a:endParaRPr lang="en-GB">
              <a:latin typeface="Arial" pitchFamily="-1" charset="0"/>
              <a:ea typeface="ＭＳ Ｐゴシック" pitchFamily="-1" charset="-128"/>
              <a:cs typeface="ＭＳ Ｐゴシック" pitchFamily="-1" charset="-128"/>
            </a:endParaRPr>
          </a:p>
        </p:txBody>
      </p:sp>
      <p:sp>
        <p:nvSpPr>
          <p:cNvPr id="271364" name="Rectangle 8"/>
          <p:cNvSpPr txBox="1">
            <a:spLocks noGrp="1" noChangeArrowheads="1"/>
          </p:cNvSpPr>
          <p:nvPr/>
        </p:nvSpPr>
        <p:spPr bwMode="auto">
          <a:xfrm>
            <a:off x="0" y="0"/>
            <a:ext cx="3208170" cy="260973"/>
          </a:xfrm>
          <a:prstGeom prst="rect">
            <a:avLst/>
          </a:prstGeom>
          <a:noFill/>
          <a:ln w="9525">
            <a:noFill/>
            <a:miter lim="800000"/>
            <a:headEnd/>
            <a:tailEnd/>
          </a:ln>
        </p:spPr>
        <p:txBody>
          <a:bodyPr lIns="92303" tIns="46151" rIns="92303" bIns="46151">
            <a:prstTxWarp prst="textNoShape">
              <a:avLst/>
            </a:prstTxWarp>
          </a:bodyPr>
          <a:lstStyle/>
          <a:p>
            <a:pPr defTabSz="923215"/>
            <a:r>
              <a:rPr lang="fr-FR" sz="1300" dirty="0" err="1">
                <a:latin typeface="Trebuchet MS" pitchFamily="-1" charset="0"/>
              </a:rPr>
              <a:t>ARV-trial.com</a:t>
            </a:r>
            <a:endParaRPr lang="fr-FR" sz="1300" dirty="0">
              <a:latin typeface="Trebuchet MS" pitchFamily="-1" charset="0"/>
            </a:endParaRPr>
          </a:p>
        </p:txBody>
      </p:sp>
      <p:sp>
        <p:nvSpPr>
          <p:cNvPr id="271365" name="Rectangle 7"/>
          <p:cNvSpPr txBox="1">
            <a:spLocks noGrp="1" noChangeArrowheads="1"/>
          </p:cNvSpPr>
          <p:nvPr/>
        </p:nvSpPr>
        <p:spPr bwMode="auto">
          <a:xfrm>
            <a:off x="3614559" y="8424905"/>
            <a:ext cx="2968937" cy="458122"/>
          </a:xfrm>
          <a:prstGeom prst="rect">
            <a:avLst/>
          </a:prstGeom>
          <a:noFill/>
          <a:ln w="9525">
            <a:noFill/>
            <a:miter lim="800000"/>
            <a:headEnd/>
            <a:tailEnd/>
          </a:ln>
        </p:spPr>
        <p:txBody>
          <a:bodyPr lIns="84982" tIns="42490" rIns="84982" bIns="42490" anchor="b">
            <a:prstTxWarp prst="textNoShape">
              <a:avLst/>
            </a:prstTxWarp>
          </a:bodyPr>
          <a:lstStyle/>
          <a:p>
            <a:pPr algn="r" defTabSz="851410"/>
            <a:fld id="{51BBB3C3-479F-F74A-8A5F-5BCF43A2533F}" type="slidenum">
              <a:rPr lang="fr-FR" sz="1200"/>
              <a:pPr algn="r" defTabSz="851410"/>
              <a:t>7</a:t>
            </a:fld>
            <a:endParaRPr lang="fr-FR"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Rot="1" noChangeAspect="1" noChangeArrowheads="1" noTextEdit="1"/>
          </p:cNvSpPr>
          <p:nvPr>
            <p:ph type="sldImg"/>
          </p:nvPr>
        </p:nvSpPr>
        <p:spPr>
          <a:ln/>
        </p:spPr>
      </p:sp>
      <p:sp>
        <p:nvSpPr>
          <p:cNvPr id="245763" name="Rectangle 3"/>
          <p:cNvSpPr>
            <a:spLocks noGrp="1" noChangeArrowheads="1"/>
          </p:cNvSpPr>
          <p:nvPr>
            <p:ph type="body" idx="1"/>
          </p:nvPr>
        </p:nvSpPr>
        <p:spPr>
          <a:noFill/>
          <a:ln/>
        </p:spPr>
        <p:txBody>
          <a:bodyPr/>
          <a:lstStyle/>
          <a:p>
            <a:endParaRPr lang="en-GB">
              <a:latin typeface="Arial" pitchFamily="-1" charset="0"/>
              <a:ea typeface="ＭＳ Ｐゴシック" pitchFamily="-1" charset="-128"/>
              <a:cs typeface="ＭＳ Ｐゴシック" pitchFamily="-1" charset="-128"/>
            </a:endParaRPr>
          </a:p>
        </p:txBody>
      </p:sp>
      <p:sp>
        <p:nvSpPr>
          <p:cNvPr id="245764" name="Rectangle 8"/>
          <p:cNvSpPr txBox="1">
            <a:spLocks noGrp="1" noChangeArrowheads="1"/>
          </p:cNvSpPr>
          <p:nvPr/>
        </p:nvSpPr>
        <p:spPr bwMode="auto">
          <a:xfrm>
            <a:off x="0" y="0"/>
            <a:ext cx="3208170" cy="260973"/>
          </a:xfrm>
          <a:prstGeom prst="rect">
            <a:avLst/>
          </a:prstGeom>
          <a:noFill/>
          <a:ln w="9525">
            <a:noFill/>
            <a:miter lim="800000"/>
            <a:headEnd/>
            <a:tailEnd/>
          </a:ln>
        </p:spPr>
        <p:txBody>
          <a:bodyPr lIns="92303" tIns="46151" rIns="92303" bIns="46151">
            <a:prstTxWarp prst="textNoShape">
              <a:avLst/>
            </a:prstTxWarp>
          </a:bodyPr>
          <a:lstStyle/>
          <a:p>
            <a:pPr defTabSz="923215" fontAlgn="base">
              <a:spcBef>
                <a:spcPct val="0"/>
              </a:spcBef>
              <a:spcAft>
                <a:spcPct val="0"/>
              </a:spcAft>
            </a:pPr>
            <a:r>
              <a:rPr lang="fr-FR" sz="1300" dirty="0" err="1">
                <a:solidFill>
                  <a:prstClr val="black"/>
                </a:solidFill>
                <a:latin typeface="Trebuchet MS" pitchFamily="-1" charset="0"/>
                <a:ea typeface="ＭＳ Ｐゴシック" pitchFamily="-1" charset="-128"/>
                <a:cs typeface="ＭＳ Ｐゴシック" pitchFamily="-1" charset="-128"/>
              </a:rPr>
              <a:t>ARV-trial.com</a:t>
            </a:r>
            <a:endParaRPr lang="fr-FR" sz="1300" dirty="0">
              <a:solidFill>
                <a:prstClr val="black"/>
              </a:solidFill>
              <a:latin typeface="Trebuchet MS" pitchFamily="-1" charset="0"/>
              <a:ea typeface="ＭＳ Ｐゴシック" pitchFamily="-1" charset="-128"/>
              <a:cs typeface="ＭＳ Ｐゴシック" pitchFamily="-1" charset="-128"/>
            </a:endParaRPr>
          </a:p>
        </p:txBody>
      </p:sp>
      <p:sp>
        <p:nvSpPr>
          <p:cNvPr id="245765" name="Rectangle 7"/>
          <p:cNvSpPr txBox="1">
            <a:spLocks noGrp="1" noChangeArrowheads="1"/>
          </p:cNvSpPr>
          <p:nvPr/>
        </p:nvSpPr>
        <p:spPr bwMode="auto">
          <a:xfrm>
            <a:off x="3614559" y="8424905"/>
            <a:ext cx="2968937" cy="458122"/>
          </a:xfrm>
          <a:prstGeom prst="rect">
            <a:avLst/>
          </a:prstGeom>
          <a:noFill/>
          <a:ln w="9525">
            <a:noFill/>
            <a:miter lim="800000"/>
            <a:headEnd/>
            <a:tailEnd/>
          </a:ln>
        </p:spPr>
        <p:txBody>
          <a:bodyPr lIns="84982" tIns="42490" rIns="84982" bIns="42490" anchor="b">
            <a:prstTxWarp prst="textNoShape">
              <a:avLst/>
            </a:prstTxWarp>
          </a:bodyPr>
          <a:lstStyle/>
          <a:p>
            <a:pPr algn="r" defTabSz="851410" fontAlgn="base">
              <a:spcBef>
                <a:spcPct val="0"/>
              </a:spcBef>
              <a:spcAft>
                <a:spcPct val="0"/>
              </a:spcAft>
            </a:pPr>
            <a:fld id="{E26E9A7A-16C4-8D4C-92B1-498CD72DE977}" type="slidenum">
              <a:rPr lang="fr-FR" sz="1200">
                <a:solidFill>
                  <a:prstClr val="black"/>
                </a:solidFill>
                <a:latin typeface="Arial" pitchFamily="-1" charset="0"/>
                <a:ea typeface="ＭＳ Ｐゴシック" pitchFamily="-1" charset="-128"/>
                <a:cs typeface="ＭＳ Ｐゴシック" pitchFamily="-1" charset="-128"/>
              </a:rPr>
              <a:pPr algn="r" defTabSz="851410" fontAlgn="base">
                <a:spcBef>
                  <a:spcPct val="0"/>
                </a:spcBef>
                <a:spcAft>
                  <a:spcPct val="0"/>
                </a:spcAft>
              </a:pPr>
              <a:t>8</a:t>
            </a:fld>
            <a:endParaRPr lang="fr-FR" sz="1200" dirty="0">
              <a:solidFill>
                <a:prstClr val="black"/>
              </a:solidFill>
              <a:latin typeface="Arial" pitchFamily="-1" charset="0"/>
              <a:ea typeface="ＭＳ Ｐゴシック" pitchFamily="-1" charset="-128"/>
              <a:cs typeface="ＭＳ Ｐゴシック" pitchFamily="-1"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58" name="Rectangle 3"/>
          <p:cNvSpPr>
            <a:spLocks noGrp="1" noChangeArrowheads="1"/>
          </p:cNvSpPr>
          <p:nvPr>
            <p:ph type="body" idx="1"/>
          </p:nvPr>
        </p:nvSpPr>
        <p:spPr bwMode="auto">
          <a:noFill/>
        </p:spPr>
        <p:txBody>
          <a:bodyPr/>
          <a:lstStyle/>
          <a:p>
            <a:pPr eaLnBrk="1" hangingPunct="1">
              <a:spcBef>
                <a:spcPct val="0"/>
              </a:spcBef>
            </a:pPr>
            <a:endParaRPr lang="en-GB">
              <a:latin typeface="Arial" pitchFamily="34" charset="0"/>
              <a:ea typeface="ＭＳ Ｐゴシック" pitchFamily="34" charset="-128"/>
            </a:endParaRPr>
          </a:p>
        </p:txBody>
      </p:sp>
      <p:sp>
        <p:nvSpPr>
          <p:cNvPr id="19459" name="Rectangle 8"/>
          <p:cNvSpPr txBox="1">
            <a:spLocks noGrp="1" noChangeArrowheads="1"/>
          </p:cNvSpPr>
          <p:nvPr/>
        </p:nvSpPr>
        <p:spPr bwMode="auto">
          <a:xfrm>
            <a:off x="0" y="0"/>
            <a:ext cx="3208338" cy="260350"/>
          </a:xfrm>
          <a:prstGeom prst="rect">
            <a:avLst/>
          </a:prstGeom>
          <a:noFill/>
          <a:ln w="9525">
            <a:noFill/>
            <a:miter lim="800000"/>
            <a:headEnd/>
            <a:tailEnd/>
          </a:ln>
        </p:spPr>
        <p:txBody>
          <a:bodyPr lIns="92303" tIns="46151" rIns="92303" bIns="46151"/>
          <a:lstStyle/>
          <a:p>
            <a:pPr defTabSz="922338"/>
            <a:r>
              <a:rPr lang="fr-FR" sz="1300">
                <a:latin typeface="Trebuchet MS" pitchFamily="34" charset="0"/>
              </a:rPr>
              <a:t>ARV-trial.com</a:t>
            </a:r>
          </a:p>
        </p:txBody>
      </p:sp>
      <p:sp>
        <p:nvSpPr>
          <p:cNvPr id="19460" name="Rectangle 7"/>
          <p:cNvSpPr txBox="1">
            <a:spLocks noGrp="1" noChangeArrowheads="1"/>
          </p:cNvSpPr>
          <p:nvPr/>
        </p:nvSpPr>
        <p:spPr bwMode="auto">
          <a:xfrm>
            <a:off x="3614738" y="8424863"/>
            <a:ext cx="2968625" cy="458787"/>
          </a:xfrm>
          <a:prstGeom prst="rect">
            <a:avLst/>
          </a:prstGeom>
          <a:noFill/>
          <a:ln w="9525">
            <a:noFill/>
            <a:miter lim="800000"/>
            <a:headEnd/>
            <a:tailEnd/>
          </a:ln>
        </p:spPr>
        <p:txBody>
          <a:bodyPr lIns="84982" tIns="42490" rIns="84982" bIns="42490" anchor="b"/>
          <a:lstStyle/>
          <a:p>
            <a:pPr algn="r" defTabSz="850900"/>
            <a:fld id="{26D699C6-2B65-4C77-8A96-AE6864B65254}" type="slidenum">
              <a:rPr lang="fr-FR" sz="1200">
                <a:latin typeface="Calibri" pitchFamily="34" charset="0"/>
              </a:rPr>
              <a:pPr algn="r" defTabSz="850900"/>
              <a:t>9</a:t>
            </a:fld>
            <a:endParaRPr lang="fr-FR" sz="120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Rot="1" noChangeAspect="1" noChangeArrowheads="1" noTextEdit="1"/>
          </p:cNvSpPr>
          <p:nvPr>
            <p:ph type="sldImg"/>
          </p:nvPr>
        </p:nvSpPr>
        <p:spPr>
          <a:ln/>
        </p:spPr>
      </p:sp>
      <p:sp>
        <p:nvSpPr>
          <p:cNvPr id="245763" name="Rectangle 3"/>
          <p:cNvSpPr>
            <a:spLocks noGrp="1" noChangeArrowheads="1"/>
          </p:cNvSpPr>
          <p:nvPr>
            <p:ph type="body" idx="1"/>
          </p:nvPr>
        </p:nvSpPr>
        <p:spPr>
          <a:noFill/>
          <a:ln/>
        </p:spPr>
        <p:txBody>
          <a:bodyPr/>
          <a:lstStyle/>
          <a:p>
            <a:endParaRPr lang="en-GB">
              <a:latin typeface="Arial" pitchFamily="-1" charset="0"/>
              <a:ea typeface="ＭＳ Ｐゴシック" pitchFamily="-1" charset="-128"/>
              <a:cs typeface="ＭＳ Ｐゴシック" pitchFamily="-1" charset="-128"/>
            </a:endParaRPr>
          </a:p>
        </p:txBody>
      </p:sp>
      <p:sp>
        <p:nvSpPr>
          <p:cNvPr id="245764" name="Rectangle 8"/>
          <p:cNvSpPr txBox="1">
            <a:spLocks noGrp="1" noChangeArrowheads="1"/>
          </p:cNvSpPr>
          <p:nvPr/>
        </p:nvSpPr>
        <p:spPr bwMode="auto">
          <a:xfrm>
            <a:off x="0" y="0"/>
            <a:ext cx="3208170" cy="260973"/>
          </a:xfrm>
          <a:prstGeom prst="rect">
            <a:avLst/>
          </a:prstGeom>
          <a:noFill/>
          <a:ln w="9525">
            <a:noFill/>
            <a:miter lim="800000"/>
            <a:headEnd/>
            <a:tailEnd/>
          </a:ln>
        </p:spPr>
        <p:txBody>
          <a:bodyPr lIns="92303" tIns="46151" rIns="92303" bIns="46151">
            <a:prstTxWarp prst="textNoShape">
              <a:avLst/>
            </a:prstTxWarp>
          </a:bodyPr>
          <a:lstStyle/>
          <a:p>
            <a:pPr defTabSz="923215" fontAlgn="base">
              <a:spcBef>
                <a:spcPct val="0"/>
              </a:spcBef>
              <a:spcAft>
                <a:spcPct val="0"/>
              </a:spcAft>
            </a:pPr>
            <a:r>
              <a:rPr lang="fr-FR" sz="1300" dirty="0" err="1">
                <a:solidFill>
                  <a:prstClr val="black"/>
                </a:solidFill>
                <a:latin typeface="Trebuchet MS" pitchFamily="-1" charset="0"/>
                <a:ea typeface="ＭＳ Ｐゴシック" pitchFamily="-1" charset="-128"/>
                <a:cs typeface="ＭＳ Ｐゴシック" pitchFamily="-1" charset="-128"/>
              </a:rPr>
              <a:t>ARV-trial.com</a:t>
            </a:r>
            <a:endParaRPr lang="fr-FR" sz="1300" dirty="0">
              <a:solidFill>
                <a:prstClr val="black"/>
              </a:solidFill>
              <a:latin typeface="Trebuchet MS" pitchFamily="-1" charset="0"/>
              <a:ea typeface="ＭＳ Ｐゴシック" pitchFamily="-1" charset="-128"/>
              <a:cs typeface="ＭＳ Ｐゴシック" pitchFamily="-1" charset="-128"/>
            </a:endParaRPr>
          </a:p>
        </p:txBody>
      </p:sp>
      <p:sp>
        <p:nvSpPr>
          <p:cNvPr id="245765" name="Rectangle 7"/>
          <p:cNvSpPr txBox="1">
            <a:spLocks noGrp="1" noChangeArrowheads="1"/>
          </p:cNvSpPr>
          <p:nvPr/>
        </p:nvSpPr>
        <p:spPr bwMode="auto">
          <a:xfrm>
            <a:off x="3614559" y="8424905"/>
            <a:ext cx="2968937" cy="458122"/>
          </a:xfrm>
          <a:prstGeom prst="rect">
            <a:avLst/>
          </a:prstGeom>
          <a:noFill/>
          <a:ln w="9525">
            <a:noFill/>
            <a:miter lim="800000"/>
            <a:headEnd/>
            <a:tailEnd/>
          </a:ln>
        </p:spPr>
        <p:txBody>
          <a:bodyPr lIns="84982" tIns="42490" rIns="84982" bIns="42490" anchor="b">
            <a:prstTxWarp prst="textNoShape">
              <a:avLst/>
            </a:prstTxWarp>
          </a:bodyPr>
          <a:lstStyle/>
          <a:p>
            <a:pPr algn="r" defTabSz="851410" fontAlgn="base">
              <a:spcBef>
                <a:spcPct val="0"/>
              </a:spcBef>
              <a:spcAft>
                <a:spcPct val="0"/>
              </a:spcAft>
            </a:pPr>
            <a:fld id="{E26E9A7A-16C4-8D4C-92B1-498CD72DE977}" type="slidenum">
              <a:rPr lang="fr-FR" sz="1200">
                <a:solidFill>
                  <a:prstClr val="black"/>
                </a:solidFill>
                <a:latin typeface="Arial" pitchFamily="-1" charset="0"/>
                <a:ea typeface="ＭＳ Ｐゴシック" pitchFamily="-1" charset="-128"/>
                <a:cs typeface="ＭＳ Ｐゴシック" pitchFamily="-1" charset="-128"/>
              </a:rPr>
              <a:pPr algn="r" defTabSz="851410" fontAlgn="base">
                <a:spcBef>
                  <a:spcPct val="0"/>
                </a:spcBef>
                <a:spcAft>
                  <a:spcPct val="0"/>
                </a:spcAft>
              </a:pPr>
              <a:t>11</a:t>
            </a:fld>
            <a:endParaRPr lang="fr-FR" sz="1200" dirty="0">
              <a:solidFill>
                <a:prstClr val="black"/>
              </a:solidFill>
              <a:latin typeface="Arial" pitchFamily="-1" charset="0"/>
              <a:ea typeface="ＭＳ Ｐゴシック" pitchFamily="-1" charset="-128"/>
              <a:cs typeface="ＭＳ Ｐゴシック"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800" y="44450"/>
            <a:ext cx="8193088" cy="11064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Rectangle 3"/>
          <p:cNvSpPr>
            <a:spLocks noGrp="1" noChangeArrowheads="1"/>
          </p:cNvSpPr>
          <p:nvPr>
            <p:ph type="body" idx="1"/>
          </p:nvPr>
        </p:nvSpPr>
        <p:spPr bwMode="auto">
          <a:xfrm>
            <a:off x="50800" y="1409700"/>
            <a:ext cx="9024938" cy="53038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Cliquez pour modifier les styles du texte du masque</a:t>
            </a:r>
          </a:p>
          <a:p>
            <a:pPr lvl="1"/>
            <a:r>
              <a:rPr lang="en-US"/>
              <a:t>Deuxième niveau</a:t>
            </a:r>
          </a:p>
          <a:p>
            <a:pPr lvl="2"/>
            <a:r>
              <a:rPr lang="en-US"/>
              <a:t>Troisième niveau</a:t>
            </a:r>
          </a:p>
          <a:p>
            <a:pPr lvl="3"/>
            <a:r>
              <a:rPr lang="en-US"/>
              <a:t>Quatrième niveau</a:t>
            </a:r>
          </a:p>
          <a:p>
            <a:pPr lvl="4"/>
            <a:r>
              <a:rPr lang="en-US"/>
              <a:t>Cinquième niveau</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rtl="0" eaLnBrk="0" fontAlgn="base" hangingPunct="0">
        <a:spcBef>
          <a:spcPct val="0"/>
        </a:spcBef>
        <a:spcAft>
          <a:spcPct val="0"/>
        </a:spcAft>
        <a:defRPr sz="2800" b="1">
          <a:solidFill>
            <a:srgbClr val="333399"/>
          </a:solidFill>
          <a:latin typeface="+mj-lt"/>
          <a:ea typeface="ＭＳ Ｐゴシック" pitchFamily="-109" charset="-128"/>
          <a:cs typeface="ＭＳ Ｐゴシック" pitchFamily="-109" charset="-128"/>
        </a:defRPr>
      </a:lvl1pPr>
      <a:lvl2pPr algn="l" rtl="0" eaLnBrk="0" fontAlgn="base" hangingPunct="0">
        <a:spcBef>
          <a:spcPct val="0"/>
        </a:spcBef>
        <a:spcAft>
          <a:spcPct val="0"/>
        </a:spcAft>
        <a:defRPr sz="2800" b="1">
          <a:solidFill>
            <a:srgbClr val="333399"/>
          </a:solidFill>
          <a:latin typeface="Calibri" pitchFamily="-109" charset="0"/>
          <a:ea typeface="ＭＳ Ｐゴシック" pitchFamily="-109" charset="-128"/>
          <a:cs typeface="ＭＳ Ｐゴシック" pitchFamily="-109" charset="-128"/>
        </a:defRPr>
      </a:lvl2pPr>
      <a:lvl3pPr algn="l" rtl="0" eaLnBrk="0" fontAlgn="base" hangingPunct="0">
        <a:spcBef>
          <a:spcPct val="0"/>
        </a:spcBef>
        <a:spcAft>
          <a:spcPct val="0"/>
        </a:spcAft>
        <a:defRPr sz="2800" b="1">
          <a:solidFill>
            <a:srgbClr val="333399"/>
          </a:solidFill>
          <a:latin typeface="Calibri" pitchFamily="-109" charset="0"/>
          <a:ea typeface="ＭＳ Ｐゴシック" pitchFamily="-109" charset="-128"/>
          <a:cs typeface="ＭＳ Ｐゴシック" pitchFamily="-109" charset="-128"/>
        </a:defRPr>
      </a:lvl3pPr>
      <a:lvl4pPr algn="l" rtl="0" eaLnBrk="0" fontAlgn="base" hangingPunct="0">
        <a:spcBef>
          <a:spcPct val="0"/>
        </a:spcBef>
        <a:spcAft>
          <a:spcPct val="0"/>
        </a:spcAft>
        <a:defRPr sz="2800" b="1">
          <a:solidFill>
            <a:srgbClr val="333399"/>
          </a:solidFill>
          <a:latin typeface="Calibri" pitchFamily="-109" charset="0"/>
          <a:ea typeface="ＭＳ Ｐゴシック" pitchFamily="-109" charset="-128"/>
          <a:cs typeface="ＭＳ Ｐゴシック" pitchFamily="-109" charset="-128"/>
        </a:defRPr>
      </a:lvl4pPr>
      <a:lvl5pPr algn="l" rtl="0" eaLnBrk="0" fontAlgn="base" hangingPunct="0">
        <a:spcBef>
          <a:spcPct val="0"/>
        </a:spcBef>
        <a:spcAft>
          <a:spcPct val="0"/>
        </a:spcAft>
        <a:defRPr sz="2800" b="1">
          <a:solidFill>
            <a:srgbClr val="333399"/>
          </a:solidFill>
          <a:latin typeface="Calibri" pitchFamily="-109" charset="0"/>
          <a:ea typeface="ＭＳ Ｐゴシック" pitchFamily="-109" charset="-128"/>
          <a:cs typeface="ＭＳ Ｐゴシック" pitchFamily="-109" charset="-128"/>
        </a:defRPr>
      </a:lvl5pPr>
      <a:lvl6pPr marL="457200" algn="l" rtl="0" fontAlgn="base">
        <a:spcBef>
          <a:spcPct val="0"/>
        </a:spcBef>
        <a:spcAft>
          <a:spcPct val="0"/>
        </a:spcAft>
        <a:defRPr sz="2800" b="1">
          <a:solidFill>
            <a:srgbClr val="333399"/>
          </a:solidFill>
          <a:latin typeface="Calibri" pitchFamily="-109" charset="0"/>
        </a:defRPr>
      </a:lvl6pPr>
      <a:lvl7pPr marL="914400" algn="l" rtl="0" fontAlgn="base">
        <a:spcBef>
          <a:spcPct val="0"/>
        </a:spcBef>
        <a:spcAft>
          <a:spcPct val="0"/>
        </a:spcAft>
        <a:defRPr sz="2800" b="1">
          <a:solidFill>
            <a:srgbClr val="333399"/>
          </a:solidFill>
          <a:latin typeface="Calibri" pitchFamily="-109" charset="0"/>
        </a:defRPr>
      </a:lvl7pPr>
      <a:lvl8pPr marL="1371600" algn="l" rtl="0" fontAlgn="base">
        <a:spcBef>
          <a:spcPct val="0"/>
        </a:spcBef>
        <a:spcAft>
          <a:spcPct val="0"/>
        </a:spcAft>
        <a:defRPr sz="2800" b="1">
          <a:solidFill>
            <a:srgbClr val="333399"/>
          </a:solidFill>
          <a:latin typeface="Calibri" pitchFamily="-109" charset="0"/>
        </a:defRPr>
      </a:lvl8pPr>
      <a:lvl9pPr marL="1828800" algn="l" rtl="0" fontAlgn="base">
        <a:spcBef>
          <a:spcPct val="0"/>
        </a:spcBef>
        <a:spcAft>
          <a:spcPct val="0"/>
        </a:spcAft>
        <a:defRPr sz="2800" b="1">
          <a:solidFill>
            <a:srgbClr val="333399"/>
          </a:solidFill>
          <a:latin typeface="Calibri" pitchFamily="-109" charset="0"/>
        </a:defRPr>
      </a:lvl9pPr>
    </p:titleStyle>
    <p:bodyStyle>
      <a:lvl1pPr marL="342900" indent="-342900" algn="l" rtl="0" eaLnBrk="0" fontAlgn="base" hangingPunct="0">
        <a:spcBef>
          <a:spcPct val="20000"/>
        </a:spcBef>
        <a:spcAft>
          <a:spcPct val="0"/>
        </a:spcAft>
        <a:buClr>
          <a:srgbClr val="CC3300"/>
        </a:buClr>
        <a:buFont typeface="Wingdings" pitchFamily="-1" charset="2"/>
        <a:buChar char="§"/>
        <a:defRPr sz="2000">
          <a:solidFill>
            <a:srgbClr val="CC3300"/>
          </a:solidFill>
          <a:latin typeface="+mn-lt"/>
          <a:ea typeface="ＭＳ Ｐゴシック" pitchFamily="-109" charset="-128"/>
          <a:cs typeface="ＭＳ Ｐゴシック" pitchFamily="-109" charset="-128"/>
        </a:defRPr>
      </a:lvl1pPr>
      <a:lvl2pPr marL="742950" indent="-285750" algn="l" rtl="0" eaLnBrk="0" fontAlgn="base" hangingPunct="0">
        <a:spcBef>
          <a:spcPct val="20000"/>
        </a:spcBef>
        <a:spcAft>
          <a:spcPct val="0"/>
        </a:spcAft>
        <a:buClr>
          <a:srgbClr val="CC3300"/>
        </a:buClr>
        <a:buChar char="–"/>
        <a:defRPr sz="2800">
          <a:solidFill>
            <a:srgbClr val="000066"/>
          </a:solidFill>
          <a:latin typeface="+mn-lt"/>
          <a:ea typeface="ＭＳ Ｐゴシック" pitchFamily="-109" charset="-128"/>
        </a:defRPr>
      </a:lvl2pPr>
      <a:lvl3pPr marL="1143000" indent="-228600" algn="l" rtl="0" eaLnBrk="0" fontAlgn="base" hangingPunct="0">
        <a:spcBef>
          <a:spcPct val="20000"/>
        </a:spcBef>
        <a:spcAft>
          <a:spcPct val="0"/>
        </a:spcAft>
        <a:buClr>
          <a:srgbClr val="CC3300"/>
        </a:buClr>
        <a:buChar char="•"/>
        <a:defRPr sz="1600">
          <a:solidFill>
            <a:srgbClr val="000066"/>
          </a:solidFill>
          <a:latin typeface="+mn-lt"/>
          <a:ea typeface="ＭＳ Ｐゴシック" pitchFamily="-109" charset="-128"/>
        </a:defRPr>
      </a:lvl3pPr>
      <a:lvl4pPr marL="16002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4pPr>
      <a:lvl5pPr marL="20574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5pPr>
      <a:lvl6pPr marL="25146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6pPr>
      <a:lvl7pPr marL="29718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7pPr>
      <a:lvl8pPr marL="34290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8pPr>
      <a:lvl9pPr marL="38862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re 1"/>
          <p:cNvSpPr>
            <a:spLocks noGrp="1"/>
          </p:cNvSpPr>
          <p:nvPr>
            <p:ph type="title"/>
          </p:nvPr>
        </p:nvSpPr>
        <p:spPr/>
        <p:txBody>
          <a:bodyPr/>
          <a:lstStyle/>
          <a:p>
            <a:r>
              <a:rPr lang="fr-FR" sz="3200" dirty="0">
                <a:latin typeface="Calibri" charset="0"/>
                <a:ea typeface="ＭＳ Ｐゴシック" charset="0"/>
                <a:cs typeface="ＭＳ Ｐゴシック" charset="0"/>
              </a:rPr>
              <a:t>Comparaison INNTI vs INNTI</a:t>
            </a:r>
          </a:p>
        </p:txBody>
      </p:sp>
      <p:sp>
        <p:nvSpPr>
          <p:cNvPr id="5122" name="Espace réservé du contenu 2"/>
          <p:cNvSpPr>
            <a:spLocks noGrp="1"/>
          </p:cNvSpPr>
          <p:nvPr>
            <p:ph idx="1"/>
          </p:nvPr>
        </p:nvSpPr>
        <p:spPr/>
        <p:txBody>
          <a:bodyPr/>
          <a:lstStyle/>
          <a:p>
            <a:r>
              <a:rPr lang="fr-FR" sz="2800" b="1" dirty="0">
                <a:solidFill>
                  <a:srgbClr val="CC0000"/>
                </a:solidFill>
                <a:latin typeface="Calibri" charset="0"/>
                <a:ea typeface="ＭＳ Ｐゴシック" charset="0"/>
                <a:cs typeface="ＭＳ Ｐゴシック" charset="0"/>
              </a:rPr>
              <a:t>ENCORE</a:t>
            </a:r>
          </a:p>
          <a:p>
            <a:r>
              <a:rPr lang="fr-FR" sz="2800" b="1" dirty="0">
                <a:solidFill>
                  <a:srgbClr val="C0C0C0"/>
                </a:solidFill>
                <a:latin typeface="Calibri" charset="0"/>
                <a:ea typeface="ＭＳ Ｐゴシック" charset="0"/>
                <a:cs typeface="ＭＳ Ｐゴシック" charset="0"/>
              </a:rPr>
              <a:t>EFV vs RPV</a:t>
            </a:r>
          </a:p>
          <a:p>
            <a:pPr lvl="1"/>
            <a:r>
              <a:rPr lang="fr-FR" sz="2400" b="1" dirty="0">
                <a:solidFill>
                  <a:srgbClr val="C0C0C0"/>
                </a:solidFill>
                <a:latin typeface="Calibri" charset="0"/>
                <a:ea typeface="ＭＳ Ｐゴシック" charset="0"/>
              </a:rPr>
              <a:t>ECHO-THRIVE</a:t>
            </a:r>
          </a:p>
          <a:p>
            <a:pPr lvl="1"/>
            <a:r>
              <a:rPr lang="fr-FR" sz="2400" b="1" dirty="0">
                <a:solidFill>
                  <a:srgbClr val="C0C0C0"/>
                </a:solidFill>
                <a:latin typeface="Calibri" charset="0"/>
                <a:ea typeface="ＭＳ Ｐゴシック" charset="0"/>
              </a:rPr>
              <a:t>STAR</a:t>
            </a:r>
          </a:p>
          <a:p>
            <a:r>
              <a:rPr lang="fr-FR" sz="2800" b="1" dirty="0">
                <a:solidFill>
                  <a:srgbClr val="C0C0C0"/>
                </a:solidFill>
                <a:latin typeface="Calibri" charset="0"/>
                <a:ea typeface="ＭＳ Ｐゴシック" charset="0"/>
                <a:cs typeface="ＭＳ Ｐゴシック" charset="0"/>
              </a:rPr>
              <a:t>EFV vs ETR</a:t>
            </a:r>
          </a:p>
          <a:p>
            <a:pPr lvl="1"/>
            <a:r>
              <a:rPr lang="fr-FR" sz="2400" b="1" dirty="0">
                <a:solidFill>
                  <a:srgbClr val="C0C0C0"/>
                </a:solidFill>
                <a:latin typeface="Calibri" charset="0"/>
                <a:ea typeface="ＭＳ Ｐゴシック" charset="0"/>
              </a:rPr>
              <a:t>SENSE</a:t>
            </a:r>
          </a:p>
          <a:p>
            <a:r>
              <a:rPr lang="fr-FR" sz="2800" b="1" dirty="0">
                <a:solidFill>
                  <a:srgbClr val="C0C0C0"/>
                </a:solidFill>
                <a:latin typeface="Calibri" charset="0"/>
                <a:ea typeface="ＭＳ Ｐゴシック" charset="0"/>
              </a:rPr>
              <a:t>DOR vs EFV</a:t>
            </a:r>
          </a:p>
          <a:p>
            <a:pPr lvl="1"/>
            <a:r>
              <a:rPr lang="fr-FR" sz="2400" b="1" dirty="0">
                <a:solidFill>
                  <a:srgbClr val="C0C0C0"/>
                </a:solidFill>
                <a:latin typeface="Calibri" charset="0"/>
                <a:ea typeface="ＭＳ Ｐゴシック" charset="0"/>
              </a:rPr>
              <a:t>DRIVE-AHEAD</a:t>
            </a:r>
          </a:p>
        </p:txBody>
      </p:sp>
    </p:spTree>
    <p:extLst>
      <p:ext uri="{BB962C8B-B14F-4D97-AF65-F5344CB8AC3E}">
        <p14:creationId xmlns:p14="http://schemas.microsoft.com/office/powerpoint/2010/main" val="310040581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Espace réservé du contenu 2"/>
          <p:cNvSpPr>
            <a:spLocks noGrp="1"/>
          </p:cNvSpPr>
          <p:nvPr>
            <p:ph idx="1"/>
          </p:nvPr>
        </p:nvSpPr>
        <p:spPr>
          <a:xfrm>
            <a:off x="50799" y="1153588"/>
            <a:ext cx="8982601" cy="2717800"/>
          </a:xfrm>
        </p:spPr>
        <p:txBody>
          <a:bodyPr/>
          <a:lstStyle/>
          <a:p>
            <a:r>
              <a:rPr lang="fr-FR" sz="2400" b="1" dirty="0">
                <a:latin typeface="+mj-lt"/>
                <a:ea typeface="ＭＳ Ｐゴシック" pitchFamily="34" charset="-128"/>
              </a:rPr>
              <a:t>Réponse virologique si résistance aux INNTI à l’inclusion</a:t>
            </a:r>
          </a:p>
          <a:p>
            <a:pPr lvl="1"/>
            <a:r>
              <a:rPr lang="fr-FR" sz="2000" dirty="0">
                <a:ea typeface="ＭＳ Ｐゴシック" pitchFamily="34" charset="-128"/>
              </a:rPr>
              <a:t>570 patients avec génotype à l’inclusion : résistance à INNTI, n = 18</a:t>
            </a:r>
          </a:p>
          <a:p>
            <a:pPr lvl="2"/>
            <a:r>
              <a:rPr lang="fr-FR" sz="1800" dirty="0">
                <a:ea typeface="ＭＳ Ｐゴシック" pitchFamily="34" charset="-128"/>
              </a:rPr>
              <a:t>10 randomisés sous EFV 400</a:t>
            </a:r>
          </a:p>
          <a:p>
            <a:pPr lvl="3"/>
            <a:r>
              <a:rPr lang="fr-FR" sz="1600" dirty="0">
                <a:ea typeface="ＭＳ Ｐゴシック" pitchFamily="34" charset="-128"/>
              </a:rPr>
              <a:t>6 avec ARN VIH &lt; 50 c/ml à S96 (tous sous EFV)</a:t>
            </a:r>
          </a:p>
          <a:p>
            <a:pPr lvl="3"/>
            <a:r>
              <a:rPr lang="fr-FR" sz="1600" dirty="0">
                <a:ea typeface="ＭＳ Ｐゴシック" pitchFamily="34" charset="-128"/>
              </a:rPr>
              <a:t>4 en échec à S96 (3/4 sous EFV, 1/4 avec également résistance initiale à FTC)</a:t>
            </a:r>
          </a:p>
          <a:p>
            <a:pPr lvl="2"/>
            <a:r>
              <a:rPr lang="fr-FR" sz="1800" dirty="0">
                <a:ea typeface="ＭＳ Ｐゴシック" pitchFamily="34" charset="-128"/>
              </a:rPr>
              <a:t>8 randomisés sous  EFV 600</a:t>
            </a:r>
          </a:p>
          <a:p>
            <a:pPr lvl="3"/>
            <a:r>
              <a:rPr lang="fr-FR" sz="1600" dirty="0">
                <a:ea typeface="ＭＳ Ｐゴシック" pitchFamily="34" charset="-128"/>
              </a:rPr>
              <a:t>7 avec ARN VIH &lt; 50 c/ml à S96 (6/7 sous EFV)</a:t>
            </a:r>
          </a:p>
          <a:p>
            <a:pPr lvl="3"/>
            <a:r>
              <a:rPr lang="fr-FR" sz="1600" dirty="0">
                <a:ea typeface="ＭＳ Ｐゴシック" pitchFamily="34" charset="-128"/>
              </a:rPr>
              <a:t>1 en échec à S96 (pas sous EFV)</a:t>
            </a:r>
          </a:p>
        </p:txBody>
      </p:sp>
      <p:sp>
        <p:nvSpPr>
          <p:cNvPr id="20482" name="Espace réservé du contenu 2"/>
          <p:cNvSpPr txBox="1">
            <a:spLocks/>
          </p:cNvSpPr>
          <p:nvPr/>
        </p:nvSpPr>
        <p:spPr bwMode="auto">
          <a:xfrm>
            <a:off x="3196654" y="3905650"/>
            <a:ext cx="2896967" cy="492125"/>
          </a:xfrm>
          <a:prstGeom prst="rect">
            <a:avLst/>
          </a:prstGeom>
          <a:noFill/>
          <a:ln w="9525">
            <a:noFill/>
            <a:miter lim="800000"/>
            <a:headEnd/>
            <a:tailEnd/>
          </a:ln>
        </p:spPr>
        <p:txBody>
          <a:bodyPr/>
          <a:lstStyle/>
          <a:p>
            <a:pPr algn="ctr" eaLnBrk="0" hangingPunct="0">
              <a:spcBef>
                <a:spcPct val="20000"/>
              </a:spcBef>
              <a:buClr>
                <a:srgbClr val="CC3300"/>
              </a:buClr>
              <a:buFont typeface="Wingdings" pitchFamily="2" charset="2"/>
              <a:buNone/>
            </a:pPr>
            <a:r>
              <a:rPr lang="fr-FR" sz="2400" b="1">
                <a:solidFill>
                  <a:srgbClr val="CC3300"/>
                </a:solidFill>
                <a:latin typeface="+mj-lt"/>
              </a:rPr>
              <a:t>Echecs virologiques*</a:t>
            </a:r>
          </a:p>
        </p:txBody>
      </p:sp>
      <p:graphicFrame>
        <p:nvGraphicFramePr>
          <p:cNvPr id="5" name="Group 98"/>
          <p:cNvGraphicFramePr>
            <a:graphicFrameLocks noGrp="1"/>
          </p:cNvGraphicFramePr>
          <p:nvPr>
            <p:extLst>
              <p:ext uri="{D42A27DB-BD31-4B8C-83A1-F6EECF244321}">
                <p14:modId xmlns:p14="http://schemas.microsoft.com/office/powerpoint/2010/main" val="4199868116"/>
              </p:ext>
            </p:extLst>
          </p:nvPr>
        </p:nvGraphicFramePr>
        <p:xfrm>
          <a:off x="392113" y="4352081"/>
          <a:ext cx="7862887" cy="1263306"/>
        </p:xfrm>
        <a:graphic>
          <a:graphicData uri="http://schemas.openxmlformats.org/drawingml/2006/table">
            <a:tbl>
              <a:tblPr/>
              <a:tblGrid>
                <a:gridCol w="380295">
                  <a:extLst>
                    <a:ext uri="{9D8B030D-6E8A-4147-A177-3AD203B41FA5}">
                      <a16:colId xmlns:a16="http://schemas.microsoft.com/office/drawing/2014/main" val="20000"/>
                    </a:ext>
                  </a:extLst>
                </a:gridCol>
                <a:gridCol w="3815188">
                  <a:extLst>
                    <a:ext uri="{9D8B030D-6E8A-4147-A177-3AD203B41FA5}">
                      <a16:colId xmlns:a16="http://schemas.microsoft.com/office/drawing/2014/main" val="20001"/>
                    </a:ext>
                  </a:extLst>
                </a:gridCol>
                <a:gridCol w="1850123">
                  <a:extLst>
                    <a:ext uri="{9D8B030D-6E8A-4147-A177-3AD203B41FA5}">
                      <a16:colId xmlns:a16="http://schemas.microsoft.com/office/drawing/2014/main" val="20002"/>
                    </a:ext>
                  </a:extLst>
                </a:gridCol>
                <a:gridCol w="1817281">
                  <a:extLst>
                    <a:ext uri="{9D8B030D-6E8A-4147-A177-3AD203B41FA5}">
                      <a16:colId xmlns:a16="http://schemas.microsoft.com/office/drawing/2014/main" val="20003"/>
                    </a:ext>
                  </a:extLst>
                </a:gridCol>
              </a:tblGrid>
              <a:tr h="491489">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1" i="0" u="none" strike="noStrike" cap="none" normalizeH="0" baseline="0" noProof="0" dirty="0">
                        <a:ln>
                          <a:noFill/>
                        </a:ln>
                        <a:solidFill>
                          <a:srgbClr val="000066"/>
                        </a:solidFill>
                        <a:effectLst/>
                        <a:latin typeface="Arial" charset="0"/>
                        <a:ea typeface="ＭＳ Ｐゴシック" charset="-128"/>
                        <a:cs typeface="ＭＳ Ｐゴシック" charset="-128"/>
                      </a:endParaRPr>
                    </a:p>
                  </a:txBody>
                  <a:tcPr marL="89999" marR="89999" marT="47991" marB="47991"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noProof="0" dirty="0">
                          <a:ln>
                            <a:noFill/>
                          </a:ln>
                          <a:solidFill>
                            <a:schemeClr val="tx1"/>
                          </a:solidFill>
                          <a:effectLst/>
                          <a:latin typeface="Calibri" charset="0"/>
                          <a:ea typeface="ＭＳ Ｐゴシック" charset="-128"/>
                          <a:cs typeface="ＭＳ Ｐゴシック" charset="-128"/>
                        </a:rPr>
                        <a:t>EFV 400 + TDF/FTC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noProof="0" dirty="0">
                          <a:ln>
                            <a:noFill/>
                          </a:ln>
                          <a:solidFill>
                            <a:schemeClr val="tx1"/>
                          </a:solidFill>
                          <a:effectLst/>
                          <a:latin typeface="Calibri" charset="0"/>
                          <a:ea typeface="ＭＳ Ｐゴシック" charset="-128"/>
                          <a:cs typeface="ＭＳ Ｐゴシック" charset="-128"/>
                        </a:rPr>
                        <a:t>n = 321</a:t>
                      </a:r>
                    </a:p>
                  </a:txBody>
                  <a:tcPr marL="89999" marR="89999" marT="47991" marB="47991"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noProof="0" dirty="0">
                          <a:ln>
                            <a:noFill/>
                          </a:ln>
                          <a:solidFill>
                            <a:srgbClr val="000000"/>
                          </a:solidFill>
                          <a:effectLst/>
                          <a:latin typeface="Calibri" charset="0"/>
                          <a:ea typeface="ＭＳ Ｐゴシック" charset="-128"/>
                          <a:cs typeface="ＭＳ Ｐゴシック" charset="-128"/>
                        </a:rPr>
                        <a:t>EFV 600 + TDF/FTC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noProof="0" dirty="0">
                          <a:ln>
                            <a:noFill/>
                          </a:ln>
                          <a:solidFill>
                            <a:srgbClr val="000000"/>
                          </a:solidFill>
                          <a:effectLst/>
                          <a:latin typeface="Calibri" charset="0"/>
                          <a:ea typeface="ＭＳ Ｐゴシック" charset="-128"/>
                          <a:cs typeface="ＭＳ Ｐゴシック" charset="-128"/>
                        </a:rPr>
                        <a:t>n = 309</a:t>
                      </a:r>
                    </a:p>
                  </a:txBody>
                  <a:tcPr marL="89999" marR="89999" marT="47991" marB="47991"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9933"/>
                    </a:solidFill>
                  </a:tcPr>
                </a:tc>
                <a:extLst>
                  <a:ext uri="{0D108BD9-81ED-4DB2-BD59-A6C34878D82A}">
                    <a16:rowId xmlns:a16="http://schemas.microsoft.com/office/drawing/2014/main" val="10000"/>
                  </a:ext>
                </a:extLst>
              </a:tr>
              <a:tr h="271839">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noProof="0">
                          <a:ln>
                            <a:noFill/>
                          </a:ln>
                          <a:solidFill>
                            <a:srgbClr val="000066"/>
                          </a:solidFill>
                          <a:effectLst/>
                          <a:latin typeface="Arial" charset="0"/>
                          <a:ea typeface="ＭＳ Ｐゴシック" charset="-128"/>
                          <a:cs typeface="ＭＳ Ｐゴシック" charset="-128"/>
                        </a:rPr>
                        <a:t>Test de résistance disponible, N</a:t>
                      </a:r>
                    </a:p>
                  </a:txBody>
                  <a:tcPr marL="89999" marR="89999" marT="47991" marB="47991"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base" latinLnBrk="0" hangingPunct="1">
                        <a:lnSpc>
                          <a:spcPts val="1250"/>
                        </a:lnSpc>
                        <a:spcBef>
                          <a:spcPct val="0"/>
                        </a:spcBef>
                        <a:spcAft>
                          <a:spcPct val="0"/>
                        </a:spcAft>
                        <a:buClrTx/>
                        <a:buSzTx/>
                        <a:buFontTx/>
                        <a:buNone/>
                        <a:tabLst/>
                      </a:pPr>
                      <a:endParaRPr kumimoji="0" lang="en-GB" sz="1400" b="0" i="0" u="none" strike="noStrike" cap="none" normalizeH="0" baseline="0" dirty="0">
                        <a:ln>
                          <a:noFill/>
                        </a:ln>
                        <a:solidFill>
                          <a:srgbClr val="000066"/>
                        </a:solidFill>
                        <a:effectLst/>
                        <a:latin typeface="Arial" charset="0"/>
                        <a:ea typeface="ＭＳ Ｐゴシック" charset="-128"/>
                        <a:cs typeface="ＭＳ Ｐゴシック" charset="-128"/>
                      </a:endParaRPr>
                    </a:p>
                  </a:txBody>
                  <a:tcPr marL="90000" marR="90000" marT="47941" marB="47941"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noProof="0">
                          <a:ln>
                            <a:noFill/>
                          </a:ln>
                          <a:solidFill>
                            <a:srgbClr val="000066"/>
                          </a:solidFill>
                          <a:effectLst/>
                          <a:latin typeface="Arial" charset="0"/>
                          <a:ea typeface="ＭＳ Ｐゴシック" charset="-128"/>
                          <a:cs typeface="ＭＳ Ｐゴシック" charset="-128"/>
                        </a:rPr>
                        <a:t>10</a:t>
                      </a:r>
                    </a:p>
                  </a:txBody>
                  <a:tcPr marL="89999" marR="89999" marT="47991" marB="47991"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noProof="0">
                          <a:ln>
                            <a:noFill/>
                          </a:ln>
                          <a:solidFill>
                            <a:srgbClr val="000066"/>
                          </a:solidFill>
                          <a:effectLst/>
                          <a:latin typeface="Arial" charset="0"/>
                          <a:ea typeface="ＭＳ Ｐゴシック" charset="-128"/>
                          <a:cs typeface="ＭＳ Ｐゴシック" charset="-128"/>
                        </a:rPr>
                        <a:t>13</a:t>
                      </a:r>
                    </a:p>
                  </a:txBody>
                  <a:tcPr marL="89999" marR="89999" marT="47991" marB="47991"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71839">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fr-FR" sz="16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89999" marR="89999" marT="47991" marB="47991"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noProof="0">
                          <a:ln>
                            <a:noFill/>
                          </a:ln>
                          <a:solidFill>
                            <a:srgbClr val="000066"/>
                          </a:solidFill>
                          <a:effectLst/>
                          <a:latin typeface="Arial" charset="0"/>
                          <a:ea typeface="ＭＳ Ｐゴシック" charset="-128"/>
                          <a:cs typeface="ＭＳ Ｐゴシック" charset="-128"/>
                        </a:rPr>
                        <a:t>Résistance INNTI, N</a:t>
                      </a:r>
                    </a:p>
                  </a:txBody>
                  <a:tcPr marL="89999" marR="89999" marT="47991" marB="47991"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noProof="0">
                          <a:ln>
                            <a:noFill/>
                          </a:ln>
                          <a:solidFill>
                            <a:srgbClr val="000066"/>
                          </a:solidFill>
                          <a:effectLst/>
                          <a:latin typeface="Arial" charset="0"/>
                          <a:ea typeface="ＭＳ Ｐゴシック" charset="-128"/>
                          <a:cs typeface="ＭＳ Ｐゴシック" charset="-128"/>
                        </a:rPr>
                        <a:t>2</a:t>
                      </a:r>
                    </a:p>
                  </a:txBody>
                  <a:tcPr marL="89999" marR="89999" marT="47991" marB="47991"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noProof="0" dirty="0">
                          <a:ln>
                            <a:noFill/>
                          </a:ln>
                          <a:solidFill>
                            <a:srgbClr val="000066"/>
                          </a:solidFill>
                          <a:effectLst/>
                          <a:latin typeface="Arial" charset="0"/>
                          <a:ea typeface="ＭＳ Ｐゴシック" charset="-128"/>
                          <a:cs typeface="ＭＳ Ｐゴシック" charset="-128"/>
                        </a:rPr>
                        <a:t>3</a:t>
                      </a:r>
                    </a:p>
                  </a:txBody>
                  <a:tcPr marL="89999" marR="89999" marT="47991" marB="47991"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bl>
          </a:graphicData>
        </a:graphic>
      </p:graphicFrame>
      <p:sp>
        <p:nvSpPr>
          <p:cNvPr id="20502" name="Rectangle 5"/>
          <p:cNvSpPr>
            <a:spLocks noChangeArrowheads="1"/>
          </p:cNvSpPr>
          <p:nvPr/>
        </p:nvSpPr>
        <p:spPr bwMode="auto">
          <a:xfrm>
            <a:off x="369888" y="5756463"/>
            <a:ext cx="8612066" cy="738664"/>
          </a:xfrm>
          <a:prstGeom prst="rect">
            <a:avLst/>
          </a:prstGeom>
          <a:noFill/>
          <a:ln w="9525">
            <a:noFill/>
            <a:miter lim="800000"/>
            <a:headEnd/>
            <a:tailEnd/>
          </a:ln>
        </p:spPr>
        <p:txBody>
          <a:bodyPr wrap="square">
            <a:spAutoFit/>
          </a:bodyPr>
          <a:lstStyle/>
          <a:p>
            <a:r>
              <a:rPr lang="fr-FR" sz="1400" dirty="0">
                <a:solidFill>
                  <a:srgbClr val="000066"/>
                </a:solidFill>
              </a:rPr>
              <a:t>* 2 ARN VIH consécutifs &gt; 500 c/ml</a:t>
            </a:r>
          </a:p>
          <a:p>
            <a:r>
              <a:rPr lang="fr-FR" sz="1400" dirty="0">
                <a:solidFill>
                  <a:srgbClr val="000066"/>
                </a:solidFill>
              </a:rPr>
              <a:t>Parmi les 36 échecs virologiques, 5 avaient une résistance à l’inclusion aux INNTI et 8 n’étaient pas amplifiables ; 23 génotypes pouvaient être interprétés</a:t>
            </a:r>
          </a:p>
        </p:txBody>
      </p:sp>
      <p:sp>
        <p:nvSpPr>
          <p:cNvPr id="20503" name="Rectangle 7"/>
          <p:cNvSpPr>
            <a:spLocks noChangeArrowheads="1"/>
          </p:cNvSpPr>
          <p:nvPr/>
        </p:nvSpPr>
        <p:spPr bwMode="auto">
          <a:xfrm>
            <a:off x="4259263" y="6581775"/>
            <a:ext cx="4905375" cy="276225"/>
          </a:xfrm>
          <a:prstGeom prst="rect">
            <a:avLst/>
          </a:prstGeom>
          <a:noFill/>
          <a:ln w="9525">
            <a:noFill/>
            <a:miter lim="800000"/>
            <a:headEnd/>
            <a:tailEnd/>
          </a:ln>
        </p:spPr>
        <p:txBody>
          <a:bodyPr>
            <a:spAutoFit/>
          </a:bodyPr>
          <a:lstStyle/>
          <a:p>
            <a:pPr algn="r"/>
            <a:r>
              <a:rPr lang="en-US" sz="1200" i="1">
                <a:solidFill>
                  <a:srgbClr val="CC0000"/>
                </a:solidFill>
              </a:rPr>
              <a:t>ENCORE1 Study Group. Lancet Infect Dis 2015;15:793-802</a:t>
            </a:r>
          </a:p>
        </p:txBody>
      </p:sp>
      <p:sp>
        <p:nvSpPr>
          <p:cNvPr id="14"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grpSp>
        <p:nvGrpSpPr>
          <p:cNvPr id="15" name="Grouper 41"/>
          <p:cNvGrpSpPr/>
          <p:nvPr/>
        </p:nvGrpSpPr>
        <p:grpSpPr>
          <a:xfrm>
            <a:off x="0" y="6570663"/>
            <a:ext cx="914400" cy="288111"/>
            <a:chOff x="0" y="6570663"/>
            <a:chExt cx="1393200" cy="288111"/>
          </a:xfrm>
        </p:grpSpPr>
        <p:sp>
          <p:nvSpPr>
            <p:cNvPr id="16"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17" name="ZoneTexte 16"/>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spTree>
    <p:extLst>
      <p:ext uri="{BB962C8B-B14F-4D97-AF65-F5344CB8AC3E}">
        <p14:creationId xmlns:p14="http://schemas.microsoft.com/office/powerpoint/2010/main" val="750136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40" name="Espace réservé du contenu 2"/>
          <p:cNvSpPr>
            <a:spLocks noGrp="1"/>
          </p:cNvSpPr>
          <p:nvPr>
            <p:ph idx="4294967295"/>
          </p:nvPr>
        </p:nvSpPr>
        <p:spPr>
          <a:xfrm>
            <a:off x="228600" y="1151650"/>
            <a:ext cx="8686800" cy="5303838"/>
          </a:xfrm>
        </p:spPr>
        <p:txBody>
          <a:bodyPr/>
          <a:lstStyle/>
          <a:p>
            <a:pPr>
              <a:spcBef>
                <a:spcPts val="902"/>
              </a:spcBef>
            </a:pPr>
            <a:r>
              <a:rPr lang="fr-FR" sz="2800" b="1" dirty="0">
                <a:latin typeface="Calibri" pitchFamily="-1" charset="0"/>
                <a:ea typeface="ＭＳ Ｐゴシック" pitchFamily="-1" charset="-128"/>
                <a:cs typeface="ＭＳ Ｐゴシック" pitchFamily="-1" charset="-128"/>
              </a:rPr>
              <a:t>Conclusion</a:t>
            </a:r>
          </a:p>
          <a:p>
            <a:pPr lvl="1">
              <a:spcBef>
                <a:spcPts val="902"/>
              </a:spcBef>
            </a:pPr>
            <a:r>
              <a:rPr lang="fr-FR" sz="1800" dirty="0">
                <a:ea typeface="ＭＳ Ｐゴシック" pitchFamily="-1" charset="-128"/>
              </a:rPr>
              <a:t>Une dose réduite à 400 mg d’EFV QD est non inférieure à la dose standard de 600 mg QD, en association avec TDF/FTC après </a:t>
            </a:r>
            <a:br>
              <a:rPr lang="fr-FR" sz="1800" dirty="0">
                <a:ea typeface="ＭＳ Ｐゴシック" pitchFamily="-1" charset="-128"/>
              </a:rPr>
            </a:br>
            <a:r>
              <a:rPr lang="fr-FR" sz="1800" dirty="0">
                <a:ea typeface="ＭＳ Ｐゴシック" pitchFamily="-1" charset="-128"/>
              </a:rPr>
              <a:t>96 semaines de traitement chez les adultes VIH en 1</a:t>
            </a:r>
            <a:r>
              <a:rPr lang="fr-FR" sz="1800" baseline="30000" dirty="0">
                <a:ea typeface="ＭＳ Ｐゴシック" pitchFamily="-1" charset="-128"/>
              </a:rPr>
              <a:t>ère</a:t>
            </a:r>
            <a:r>
              <a:rPr lang="fr-FR" sz="1800" dirty="0">
                <a:ea typeface="ＭＳ Ｐゴシック" pitchFamily="-1" charset="-128"/>
              </a:rPr>
              <a:t> ligne</a:t>
            </a:r>
          </a:p>
          <a:p>
            <a:pPr lvl="1">
              <a:spcBef>
                <a:spcPts val="902"/>
              </a:spcBef>
            </a:pPr>
            <a:r>
              <a:rPr lang="fr-FR" sz="1800" dirty="0">
                <a:ea typeface="ＭＳ Ｐゴシック" pitchFamily="-1" charset="-128"/>
              </a:rPr>
              <a:t>Globalement, la fréquence des événements indésirables et des arrêts de traitement ne différaient pas entre les deux groupes</a:t>
            </a:r>
          </a:p>
          <a:p>
            <a:pPr lvl="1">
              <a:spcBef>
                <a:spcPts val="902"/>
              </a:spcBef>
            </a:pPr>
            <a:r>
              <a:rPr lang="fr-FR" sz="1800" dirty="0">
                <a:ea typeface="ＭＳ Ｐゴシック" pitchFamily="-1" charset="-128"/>
              </a:rPr>
              <a:t>Cependant, les événements indésirables liés au traitement et les arrêts pour événement indésirable étaient plus fréquents avec </a:t>
            </a:r>
            <a:br>
              <a:rPr lang="fr-FR" sz="1800" dirty="0">
                <a:ea typeface="ＭＳ Ｐゴシック" pitchFamily="-1" charset="-128"/>
              </a:rPr>
            </a:br>
            <a:r>
              <a:rPr lang="fr-FR" sz="1800" dirty="0">
                <a:ea typeface="ＭＳ Ｐゴシック" pitchFamily="-1" charset="-128"/>
              </a:rPr>
              <a:t>EFV 600 que 400 mg</a:t>
            </a:r>
          </a:p>
          <a:p>
            <a:pPr lvl="1">
              <a:spcBef>
                <a:spcPts val="902"/>
              </a:spcBef>
            </a:pPr>
            <a:r>
              <a:rPr lang="fr-FR" sz="1800" dirty="0">
                <a:ea typeface="ＭＳ Ｐゴシック" pitchFamily="-1" charset="-128"/>
              </a:rPr>
              <a:t>La qualité de vie, un statut émotionnel négatif, et les effets indésirables liés à EFV, basés sur un questionnaire spécifique, </a:t>
            </a:r>
            <a:br>
              <a:rPr lang="fr-FR" sz="1800" dirty="0">
                <a:ea typeface="ＭＳ Ｐゴシック" pitchFamily="-1" charset="-128"/>
              </a:rPr>
            </a:br>
            <a:r>
              <a:rPr lang="fr-FR" sz="1800" dirty="0">
                <a:ea typeface="ＭＳ Ｐゴシック" pitchFamily="-1" charset="-128"/>
              </a:rPr>
              <a:t>ne différaient pas entre EFV 600 et 400 mg QD</a:t>
            </a:r>
          </a:p>
          <a:p>
            <a:pPr lvl="1">
              <a:spcBef>
                <a:spcPts val="902"/>
              </a:spcBef>
            </a:pPr>
            <a:r>
              <a:rPr lang="fr-FR" sz="1800" dirty="0">
                <a:ea typeface="ＭＳ Ｐゴシック" pitchFamily="-1" charset="-128"/>
              </a:rPr>
              <a:t>Ces données offrent la possibilité de réduire les coûts de traitement et de modifier le modèle de prise en charge associé à l’utilisation </a:t>
            </a:r>
            <a:br>
              <a:rPr lang="fr-FR" sz="1800" dirty="0">
                <a:ea typeface="ＭＳ Ｐゴシック" pitchFamily="-1" charset="-128"/>
              </a:rPr>
            </a:br>
            <a:r>
              <a:rPr lang="fr-FR" sz="1800" dirty="0">
                <a:ea typeface="ＭＳ Ｐゴシック" pitchFamily="-1" charset="-128"/>
              </a:rPr>
              <a:t>d’EFV (prudence en cas d’utilisation de rifampicine)</a:t>
            </a:r>
            <a:endParaRPr lang="fr-FR" sz="4800" dirty="0">
              <a:ea typeface="ＭＳ Ｐゴシック" pitchFamily="-1" charset="-128"/>
            </a:endParaRPr>
          </a:p>
        </p:txBody>
      </p:sp>
      <p:sp>
        <p:nvSpPr>
          <p:cNvPr id="10"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grpSp>
        <p:nvGrpSpPr>
          <p:cNvPr id="9" name="Grouper 41"/>
          <p:cNvGrpSpPr/>
          <p:nvPr/>
        </p:nvGrpSpPr>
        <p:grpSpPr>
          <a:xfrm>
            <a:off x="0" y="6570663"/>
            <a:ext cx="914400" cy="288111"/>
            <a:chOff x="0" y="6570663"/>
            <a:chExt cx="1393200" cy="288111"/>
          </a:xfrm>
        </p:grpSpPr>
        <p:sp>
          <p:nvSpPr>
            <p:cNvPr id="11"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12" name="ZoneTexte 11"/>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sp>
        <p:nvSpPr>
          <p:cNvPr id="13" name="Rectangle 7"/>
          <p:cNvSpPr>
            <a:spLocks noChangeArrowheads="1"/>
          </p:cNvSpPr>
          <p:nvPr/>
        </p:nvSpPr>
        <p:spPr bwMode="auto">
          <a:xfrm>
            <a:off x="4759287" y="6383469"/>
            <a:ext cx="4405351" cy="461665"/>
          </a:xfrm>
          <a:prstGeom prst="rect">
            <a:avLst/>
          </a:prstGeom>
          <a:noFill/>
          <a:ln w="9525">
            <a:noFill/>
            <a:miter lim="800000"/>
            <a:headEnd/>
            <a:tailEnd/>
          </a:ln>
        </p:spPr>
        <p:txBody>
          <a:bodyPr wrap="square">
            <a:spAutoFit/>
          </a:bodyPr>
          <a:lstStyle/>
          <a:p>
            <a:pPr algn="r"/>
            <a:r>
              <a:rPr lang="en-US" sz="1200" i="1" dirty="0">
                <a:solidFill>
                  <a:srgbClr val="CC0000"/>
                </a:solidFill>
              </a:rPr>
              <a:t>ENCORE1 Study Group, </a:t>
            </a:r>
            <a:r>
              <a:rPr lang="en-US" sz="1200" i="1" dirty="0" err="1">
                <a:solidFill>
                  <a:srgbClr val="CC0000"/>
                </a:solidFill>
              </a:rPr>
              <a:t>Puls</a:t>
            </a:r>
            <a:r>
              <a:rPr lang="en-US" sz="1200" i="1" dirty="0">
                <a:solidFill>
                  <a:srgbClr val="CC0000"/>
                </a:solidFill>
              </a:rPr>
              <a:t> R. Lancet 2014;383:1474-82 ; </a:t>
            </a:r>
            <a:br>
              <a:rPr lang="en-US" sz="1200" i="1" dirty="0">
                <a:solidFill>
                  <a:srgbClr val="CC0000"/>
                </a:solidFill>
              </a:rPr>
            </a:br>
            <a:r>
              <a:rPr lang="en-US" sz="1200" i="1" dirty="0">
                <a:solidFill>
                  <a:srgbClr val="CC0000"/>
                </a:solidFill>
              </a:rPr>
              <a:t>ENCORE1 Study Group. Lancet Infect Dis 2015;15:793-802</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2"/>
          <p:cNvSpPr txBox="1">
            <a:spLocks/>
          </p:cNvSpPr>
          <p:nvPr/>
        </p:nvSpPr>
        <p:spPr bwMode="auto">
          <a:xfrm>
            <a:off x="34925" y="1125538"/>
            <a:ext cx="3391680" cy="579437"/>
          </a:xfrm>
          <a:prstGeom prst="rect">
            <a:avLst/>
          </a:prstGeom>
          <a:noFill/>
          <a:ln w="9525">
            <a:noFill/>
            <a:miter lim="800000"/>
            <a:headEnd/>
            <a:tailEnd/>
          </a:ln>
        </p:spPr>
        <p:txBody>
          <a:bodyPr>
            <a:prstTxWarp prst="textNoShape">
              <a:avLst/>
            </a:prstTxWarp>
          </a:bodyPr>
          <a:lstStyle/>
          <a:p>
            <a:pPr marL="342900" indent="-342900" defTabSz="914400" fontAlgn="base">
              <a:spcBef>
                <a:spcPct val="20000"/>
              </a:spcBef>
              <a:spcAft>
                <a:spcPct val="0"/>
              </a:spcAft>
              <a:buClr>
                <a:srgbClr val="CC3300"/>
              </a:buClr>
              <a:buFont typeface="Wingdings" pitchFamily="-109" charset="2"/>
              <a:buChar char="§"/>
              <a:defRPr/>
            </a:pPr>
            <a:r>
              <a:rPr lang="fr-FR" sz="2800" b="1" kern="0">
                <a:solidFill>
                  <a:srgbClr val="CC3300"/>
                </a:solidFill>
                <a:latin typeface="Calibri" pitchFamily="-109" charset="0"/>
                <a:ea typeface="ＭＳ Ｐゴシック" pitchFamily="-109" charset="-128"/>
                <a:cs typeface="ＭＳ Ｐゴシック" pitchFamily="-109" charset="-128"/>
              </a:rPr>
              <a:t>Schéma de l’étude</a:t>
            </a:r>
          </a:p>
        </p:txBody>
      </p:sp>
      <p:cxnSp>
        <p:nvCxnSpPr>
          <p:cNvPr id="234501" name="Connecteur droit 66"/>
          <p:cNvCxnSpPr>
            <a:cxnSpLocks noChangeShapeType="1"/>
          </p:cNvCxnSpPr>
          <p:nvPr/>
        </p:nvCxnSpPr>
        <p:spPr bwMode="auto">
          <a:xfrm rot="5400000">
            <a:off x="2535784" y="2793275"/>
            <a:ext cx="400050" cy="1588"/>
          </a:xfrm>
          <a:prstGeom prst="line">
            <a:avLst/>
          </a:prstGeom>
          <a:noFill/>
          <a:ln w="28575">
            <a:solidFill>
              <a:schemeClr val="accent2"/>
            </a:solidFill>
            <a:round/>
            <a:headEnd/>
            <a:tailEnd type="triangle" w="med" len="med"/>
          </a:ln>
        </p:spPr>
      </p:cxnSp>
      <p:sp>
        <p:nvSpPr>
          <p:cNvPr id="234502" name="Espace réservé du contenu 2"/>
          <p:cNvSpPr>
            <a:spLocks/>
          </p:cNvSpPr>
          <p:nvPr/>
        </p:nvSpPr>
        <p:spPr bwMode="auto">
          <a:xfrm>
            <a:off x="34925" y="4593011"/>
            <a:ext cx="8920229" cy="1833879"/>
          </a:xfrm>
          <a:prstGeom prst="rect">
            <a:avLst/>
          </a:prstGeom>
          <a:noFill/>
          <a:ln w="9525">
            <a:noFill/>
            <a:miter lim="800000"/>
            <a:headEnd/>
            <a:tailEnd/>
          </a:ln>
        </p:spPr>
        <p:txBody>
          <a:bodyPr>
            <a:prstTxWarp prst="textNoShape">
              <a:avLst/>
            </a:prstTxWarp>
          </a:bodyPr>
          <a:lstStyle/>
          <a:p>
            <a:pPr marL="342900" indent="-342900" defTabSz="914400" fontAlgn="base">
              <a:spcBef>
                <a:spcPct val="20000"/>
              </a:spcBef>
              <a:spcAft>
                <a:spcPct val="0"/>
              </a:spcAft>
              <a:buClr>
                <a:srgbClr val="CC3300"/>
              </a:buClr>
              <a:buFont typeface="Wingdings" pitchFamily="-1" charset="2"/>
              <a:buChar char="§"/>
            </a:pPr>
            <a:r>
              <a:rPr lang="fr-FR" sz="2800" b="1" dirty="0">
                <a:solidFill>
                  <a:srgbClr val="CC3300"/>
                </a:solidFill>
                <a:latin typeface="Calibri" pitchFamily="-1" charset="0"/>
                <a:ea typeface="ＭＳ Ｐゴシック" pitchFamily="-1" charset="-128"/>
                <a:cs typeface="ＭＳ Ｐゴシック" pitchFamily="-1" charset="-128"/>
              </a:rPr>
              <a:t>Objectif</a:t>
            </a:r>
          </a:p>
          <a:p>
            <a:pPr marL="800100" lvl="1" indent="-342900" defTabSz="914400" fontAlgn="base">
              <a:spcBef>
                <a:spcPct val="20000"/>
              </a:spcBef>
              <a:spcAft>
                <a:spcPct val="0"/>
              </a:spcAft>
              <a:buClr>
                <a:srgbClr val="CC3300"/>
              </a:buClr>
              <a:buFont typeface="Arial" pitchFamily="-1" charset="0"/>
              <a:buChar char="–"/>
            </a:pPr>
            <a:r>
              <a:rPr lang="fr-FR" dirty="0">
                <a:solidFill>
                  <a:srgbClr val="000066"/>
                </a:solidFill>
                <a:ea typeface="ＭＳ Ｐゴシック" pitchFamily="-1" charset="-128"/>
                <a:cs typeface="ＭＳ Ｐゴシック" pitchFamily="-1" charset="-128"/>
              </a:rPr>
              <a:t>Non infériorité de EFV 400 mg à S48 : % ARN VIH &lt; 200 c/ml, analyse en intention de traiter modifiée (tous les patients randomisés ayant reçu au moins une dose du produit de l’étude et au moins une visite de suivi), taux de significativité bilatéral à 5 %, borne inférieure de l’IC 95 % de la différence = </a:t>
            </a:r>
            <a:br>
              <a:rPr lang="fr-FR" dirty="0">
                <a:solidFill>
                  <a:srgbClr val="000066"/>
                </a:solidFill>
                <a:ea typeface="ＭＳ Ｐゴシック" pitchFamily="-1" charset="-128"/>
                <a:cs typeface="ＭＳ Ｐゴシック" pitchFamily="-1" charset="-128"/>
              </a:rPr>
            </a:br>
            <a:r>
              <a:rPr lang="fr-FR" dirty="0">
                <a:solidFill>
                  <a:srgbClr val="000066"/>
                </a:solidFill>
                <a:ea typeface="ＭＳ Ｐゴシック" pitchFamily="-1" charset="-128"/>
                <a:cs typeface="ＭＳ Ｐゴシック" pitchFamily="-1" charset="-128"/>
              </a:rPr>
              <a:t>-10 %, puissance 90 %</a:t>
            </a:r>
            <a:endParaRPr lang="fr-FR" b="1" dirty="0">
              <a:solidFill>
                <a:srgbClr val="000066"/>
              </a:solidFill>
              <a:ea typeface="ＭＳ Ｐゴシック" pitchFamily="-1" charset="-128"/>
              <a:cs typeface="ＭＳ Ｐゴシック" pitchFamily="-1" charset="-128"/>
            </a:endParaRPr>
          </a:p>
        </p:txBody>
      </p:sp>
      <p:graphicFrame>
        <p:nvGraphicFramePr>
          <p:cNvPr id="207880" name="Group 8"/>
          <p:cNvGraphicFramePr>
            <a:graphicFrameLocks noGrp="1"/>
          </p:cNvGraphicFramePr>
          <p:nvPr>
            <p:extLst>
              <p:ext uri="{D42A27DB-BD31-4B8C-83A1-F6EECF244321}">
                <p14:modId xmlns:p14="http://schemas.microsoft.com/office/powerpoint/2010/main" val="3035600241"/>
              </p:ext>
            </p:extLst>
          </p:nvPr>
        </p:nvGraphicFramePr>
        <p:xfrm>
          <a:off x="3863008" y="2649037"/>
          <a:ext cx="3533398" cy="481584"/>
        </p:xfrm>
        <a:graphic>
          <a:graphicData uri="http://schemas.openxmlformats.org/drawingml/2006/table">
            <a:tbl>
              <a:tblPr/>
              <a:tblGrid>
                <a:gridCol w="3533398">
                  <a:extLst>
                    <a:ext uri="{9D8B030D-6E8A-4147-A177-3AD203B41FA5}">
                      <a16:colId xmlns:a16="http://schemas.microsoft.com/office/drawing/2014/main" val="20000"/>
                    </a:ext>
                  </a:extLst>
                </a:gridCol>
              </a:tblGrid>
              <a:tr h="377825">
                <a:tc>
                  <a:txBody>
                    <a:bodyPr/>
                    <a:lstStyle/>
                    <a:p>
                      <a:pPr marL="0" marR="0" lvl="0" indent="0" algn="ctr" defTabSz="914400" rtl="0" eaLnBrk="1" fontAlgn="base" latinLnBrk="0" hangingPunct="1">
                        <a:lnSpc>
                          <a:spcPct val="80000"/>
                        </a:lnSpc>
                        <a:spcBef>
                          <a:spcPct val="20000"/>
                        </a:spcBef>
                        <a:spcAft>
                          <a:spcPct val="0"/>
                        </a:spcAft>
                        <a:buClrTx/>
                        <a:buSzTx/>
                        <a:buFont typeface="Wingdings" pitchFamily="-109" charset="2"/>
                        <a:buNone/>
                        <a:tabLst/>
                      </a:pPr>
                      <a:r>
                        <a:rPr kumimoji="0" lang="en-GB" sz="1600" b="1" i="0" u="none" strike="noStrike" cap="none" normalizeH="0" baseline="0" dirty="0">
                          <a:ln>
                            <a:noFill/>
                          </a:ln>
                          <a:solidFill>
                            <a:schemeClr val="tx1"/>
                          </a:solidFill>
                          <a:effectLst/>
                          <a:latin typeface="Calibri" pitchFamily="-109" charset="0"/>
                          <a:ea typeface="ＭＳ Ｐゴシック" pitchFamily="-109" charset="-128"/>
                          <a:cs typeface="ＭＳ Ｐゴシック" pitchFamily="-109" charset="-128"/>
                        </a:rPr>
                        <a:t>TDF/FTC + EFV 400 mg </a:t>
                      </a:r>
                      <a:br>
                        <a:rPr kumimoji="0" lang="en-GB" sz="1600" b="1" i="0" u="none" strike="noStrike" cap="none" normalizeH="0" baseline="0" dirty="0">
                          <a:ln>
                            <a:noFill/>
                          </a:ln>
                          <a:solidFill>
                            <a:schemeClr val="tx1"/>
                          </a:solidFill>
                          <a:effectLst/>
                          <a:latin typeface="Calibri" pitchFamily="-109" charset="0"/>
                          <a:ea typeface="ＭＳ Ｐゴシック" pitchFamily="-109" charset="-128"/>
                          <a:cs typeface="ＭＳ Ｐゴシック" pitchFamily="-109" charset="-128"/>
                        </a:rPr>
                      </a:br>
                      <a:r>
                        <a:rPr kumimoji="0" lang="en-GB" sz="1600" b="1" i="0" u="none" strike="noStrike" cap="none" normalizeH="0" baseline="0" dirty="0">
                          <a:ln>
                            <a:noFill/>
                          </a:ln>
                          <a:solidFill>
                            <a:schemeClr val="tx1"/>
                          </a:solidFill>
                          <a:effectLst/>
                          <a:latin typeface="Calibri" pitchFamily="-109" charset="0"/>
                          <a:ea typeface="ＭＳ Ｐゴシック" pitchFamily="-109" charset="-128"/>
                          <a:cs typeface="ＭＳ Ｐゴシック" pitchFamily="-109" charset="-128"/>
                        </a:rPr>
                        <a:t>(2 cp 200 mg + 1 cp placebo) QD</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FF66"/>
                    </a:solidFill>
                  </a:tcPr>
                </a:tc>
                <a:extLst>
                  <a:ext uri="{0D108BD9-81ED-4DB2-BD59-A6C34878D82A}">
                    <a16:rowId xmlns:a16="http://schemas.microsoft.com/office/drawing/2014/main" val="10000"/>
                  </a:ext>
                </a:extLst>
              </a:tr>
            </a:tbl>
          </a:graphicData>
        </a:graphic>
      </p:graphicFrame>
      <p:graphicFrame>
        <p:nvGraphicFramePr>
          <p:cNvPr id="207888" name="Group 16"/>
          <p:cNvGraphicFramePr>
            <a:graphicFrameLocks noGrp="1"/>
          </p:cNvGraphicFramePr>
          <p:nvPr>
            <p:extLst>
              <p:ext uri="{D42A27DB-BD31-4B8C-83A1-F6EECF244321}">
                <p14:modId xmlns:p14="http://schemas.microsoft.com/office/powerpoint/2010/main" val="2926891273"/>
              </p:ext>
            </p:extLst>
          </p:nvPr>
        </p:nvGraphicFramePr>
        <p:xfrm>
          <a:off x="3863008" y="3712788"/>
          <a:ext cx="3533397" cy="432816"/>
        </p:xfrm>
        <a:graphic>
          <a:graphicData uri="http://schemas.openxmlformats.org/drawingml/2006/table">
            <a:tbl>
              <a:tblPr/>
              <a:tblGrid>
                <a:gridCol w="3533397">
                  <a:extLst>
                    <a:ext uri="{9D8B030D-6E8A-4147-A177-3AD203B41FA5}">
                      <a16:colId xmlns:a16="http://schemas.microsoft.com/office/drawing/2014/main" val="20000"/>
                    </a:ext>
                  </a:extLst>
                </a:gridCol>
              </a:tblGrid>
              <a:tr h="368300">
                <a:tc>
                  <a:txBody>
                    <a:bodyPr/>
                    <a:lstStyle/>
                    <a:p>
                      <a:pPr marL="0" marR="0" lvl="0" indent="0" algn="ctr" defTabSz="914400" rtl="0" eaLnBrk="1" fontAlgn="base" latinLnBrk="0" hangingPunct="1">
                        <a:lnSpc>
                          <a:spcPct val="70000"/>
                        </a:lnSpc>
                        <a:spcBef>
                          <a:spcPct val="20000"/>
                        </a:spcBef>
                        <a:spcAft>
                          <a:spcPct val="0"/>
                        </a:spcAft>
                        <a:buClrTx/>
                        <a:buSzTx/>
                        <a:buFont typeface="Wingdings" pitchFamily="-109" charset="2"/>
                        <a:buNone/>
                        <a:tabLst/>
                        <a:defRPr/>
                      </a:pPr>
                      <a:r>
                        <a:rPr kumimoji="0" lang="en-GB" sz="1600" b="1" i="0" u="none" strike="noStrike" cap="none" normalizeH="0" baseline="0" dirty="0">
                          <a:ln>
                            <a:noFill/>
                          </a:ln>
                          <a:solidFill>
                            <a:srgbClr val="000000"/>
                          </a:solidFill>
                          <a:effectLst/>
                          <a:latin typeface="Calibri" pitchFamily="-109" charset="0"/>
                          <a:ea typeface="ＭＳ Ｐゴシック" pitchFamily="-109" charset="-128"/>
                          <a:cs typeface="ＭＳ Ｐゴシック" pitchFamily="-109" charset="-128"/>
                        </a:rPr>
                        <a:t>TDF/FTC + EFV 600 mg </a:t>
                      </a:r>
                      <a:br>
                        <a:rPr kumimoji="0" lang="en-GB" sz="1600" b="1" i="0" u="none" strike="noStrike" cap="none" normalizeH="0" baseline="0" dirty="0">
                          <a:ln>
                            <a:noFill/>
                          </a:ln>
                          <a:solidFill>
                            <a:srgbClr val="000000"/>
                          </a:solidFill>
                          <a:effectLst/>
                          <a:latin typeface="Calibri" pitchFamily="-109" charset="0"/>
                          <a:ea typeface="ＭＳ Ｐゴシック" pitchFamily="-109" charset="-128"/>
                          <a:cs typeface="ＭＳ Ｐゴシック" pitchFamily="-109" charset="-128"/>
                        </a:rPr>
                      </a:br>
                      <a:r>
                        <a:rPr kumimoji="0" lang="en-GB" sz="1600" b="1" i="0" u="none" strike="noStrike" cap="none" normalizeH="0" baseline="0" dirty="0">
                          <a:ln>
                            <a:noFill/>
                          </a:ln>
                          <a:solidFill>
                            <a:srgbClr val="000000"/>
                          </a:solidFill>
                          <a:effectLst/>
                          <a:latin typeface="Calibri" pitchFamily="-109" charset="0"/>
                          <a:ea typeface="ＭＳ Ｐゴシック" pitchFamily="-109" charset="-128"/>
                          <a:cs typeface="ＭＳ Ｐゴシック" pitchFamily="-109" charset="-128"/>
                        </a:rPr>
                        <a:t>(3 cps 200 mg) QD</a:t>
                      </a:r>
                    </a:p>
                  </a:txBody>
                  <a:tcPr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9933"/>
                    </a:solidFill>
                  </a:tcPr>
                </a:tc>
                <a:extLst>
                  <a:ext uri="{0D108BD9-81ED-4DB2-BD59-A6C34878D82A}">
                    <a16:rowId xmlns:a16="http://schemas.microsoft.com/office/drawing/2014/main" val="10000"/>
                  </a:ext>
                </a:extLst>
              </a:tr>
            </a:tbl>
          </a:graphicData>
        </a:graphic>
      </p:graphicFrame>
      <p:sp>
        <p:nvSpPr>
          <p:cNvPr id="234519" name="Oval 170"/>
          <p:cNvSpPr>
            <a:spLocks noChangeArrowheads="1"/>
          </p:cNvSpPr>
          <p:nvPr/>
        </p:nvSpPr>
        <p:spPr bwMode="auto">
          <a:xfrm>
            <a:off x="1976026" y="1645325"/>
            <a:ext cx="1539875" cy="925200"/>
          </a:xfrm>
          <a:prstGeom prst="ellipse">
            <a:avLst/>
          </a:prstGeom>
          <a:solidFill>
            <a:srgbClr val="E5E5F7"/>
          </a:solidFill>
          <a:ln w="9525">
            <a:noFill/>
            <a:round/>
            <a:headEnd/>
            <a:tailEnd/>
          </a:ln>
          <a:effectLst>
            <a:prstShdw prst="shdw17" dist="17961" dir="2700000">
              <a:srgbClr val="898994">
                <a:alpha val="74997"/>
              </a:srgbClr>
            </a:prstShdw>
          </a:effectLst>
        </p:spPr>
        <p:txBody>
          <a:bodyPr wrap="none" anchor="ctr">
            <a:prstTxWarp prst="textNoShape">
              <a:avLst/>
            </a:prstTxWarp>
          </a:bodyPr>
          <a:lstStyle/>
          <a:p>
            <a:pPr algn="ctr" defTabSz="914400" fontAlgn="base">
              <a:spcBef>
                <a:spcPct val="0"/>
              </a:spcBef>
              <a:spcAft>
                <a:spcPct val="0"/>
              </a:spcAft>
            </a:pPr>
            <a:r>
              <a:rPr lang="fr-FR" sz="1400" b="1">
                <a:solidFill>
                  <a:srgbClr val="000066"/>
                </a:solidFill>
                <a:latin typeface="Calibri" pitchFamily="-1" charset="0"/>
                <a:ea typeface="Arial" pitchFamily="-1" charset="0"/>
                <a:cs typeface="Arial" pitchFamily="-1" charset="0"/>
              </a:rPr>
              <a:t>Randomisation*</a:t>
            </a:r>
          </a:p>
          <a:p>
            <a:pPr algn="ctr" defTabSz="914400" fontAlgn="base">
              <a:spcBef>
                <a:spcPct val="0"/>
              </a:spcBef>
              <a:spcAft>
                <a:spcPct val="0"/>
              </a:spcAft>
            </a:pPr>
            <a:r>
              <a:rPr lang="fr-FR" sz="1400" b="1">
                <a:solidFill>
                  <a:srgbClr val="000066"/>
                </a:solidFill>
                <a:latin typeface="Calibri" pitchFamily="-1" charset="0"/>
                <a:ea typeface="Arial" pitchFamily="-1" charset="0"/>
                <a:cs typeface="Arial" pitchFamily="-1" charset="0"/>
              </a:rPr>
              <a:t>1 : 1</a:t>
            </a:r>
          </a:p>
          <a:p>
            <a:pPr algn="ctr" defTabSz="914400" fontAlgn="base">
              <a:spcBef>
                <a:spcPct val="0"/>
              </a:spcBef>
              <a:spcAft>
                <a:spcPct val="0"/>
              </a:spcAft>
            </a:pPr>
            <a:r>
              <a:rPr lang="fr-FR" sz="1400" b="1">
                <a:solidFill>
                  <a:srgbClr val="000066"/>
                </a:solidFill>
                <a:latin typeface="Calibri" pitchFamily="-1" charset="0"/>
                <a:ea typeface="Arial" pitchFamily="-1" charset="0"/>
                <a:cs typeface="Arial" pitchFamily="-1" charset="0"/>
              </a:rPr>
              <a:t>Double aveugle</a:t>
            </a:r>
          </a:p>
        </p:txBody>
      </p:sp>
      <p:sp>
        <p:nvSpPr>
          <p:cNvPr id="234520" name="AutoShape 162"/>
          <p:cNvSpPr>
            <a:spLocks noChangeArrowheads="1"/>
          </p:cNvSpPr>
          <p:nvPr/>
        </p:nvSpPr>
        <p:spPr bwMode="auto">
          <a:xfrm>
            <a:off x="329301" y="2696807"/>
            <a:ext cx="2144881" cy="1464231"/>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spAutoFit/>
          </a:bodyPr>
          <a:lstStyle/>
          <a:p>
            <a:pPr algn="ctr" defTabSz="914400" fontAlgn="base">
              <a:spcBef>
                <a:spcPct val="0"/>
              </a:spcBef>
              <a:spcAft>
                <a:spcPct val="0"/>
              </a:spcAft>
            </a:pPr>
            <a:r>
              <a:rPr lang="fr-FR" sz="1600" b="1" dirty="0">
                <a:solidFill>
                  <a:srgbClr val="000066"/>
                </a:solidFill>
                <a:latin typeface="Calibri" pitchFamily="-1" charset="0"/>
                <a:ea typeface="Arial" pitchFamily="-1" charset="0"/>
                <a:cs typeface="Arial" pitchFamily="-1" charset="0"/>
              </a:rPr>
              <a:t>&gt; 16 ans, naïfs d’ARV</a:t>
            </a:r>
          </a:p>
          <a:p>
            <a:pPr algn="ctr" defTabSz="914400" fontAlgn="base">
              <a:spcBef>
                <a:spcPct val="0"/>
              </a:spcBef>
              <a:spcAft>
                <a:spcPct val="0"/>
              </a:spcAft>
            </a:pPr>
            <a:r>
              <a:rPr lang="fr-FR" sz="1600" b="1" dirty="0">
                <a:solidFill>
                  <a:srgbClr val="000066"/>
                </a:solidFill>
                <a:latin typeface="Calibri" pitchFamily="-1" charset="0"/>
                <a:ea typeface="Arial" pitchFamily="-1" charset="0"/>
                <a:cs typeface="Arial" pitchFamily="-1" charset="0"/>
              </a:rPr>
              <a:t>ARN VIH </a:t>
            </a:r>
            <a:r>
              <a:rPr lang="fr-FR" sz="1600" b="1" u="sng" dirty="0">
                <a:solidFill>
                  <a:srgbClr val="000066"/>
                </a:solidFill>
                <a:latin typeface="Calibri" pitchFamily="-1" charset="0"/>
                <a:ea typeface="Arial" pitchFamily="-1" charset="0"/>
                <a:cs typeface="Arial" pitchFamily="-1" charset="0"/>
              </a:rPr>
              <a:t>&gt;</a:t>
            </a:r>
            <a:r>
              <a:rPr lang="fr-FR" sz="1600" b="1" dirty="0">
                <a:solidFill>
                  <a:srgbClr val="000066"/>
                </a:solidFill>
                <a:latin typeface="Calibri" pitchFamily="-1" charset="0"/>
                <a:ea typeface="Arial" pitchFamily="-1" charset="0"/>
                <a:cs typeface="Arial" pitchFamily="-1" charset="0"/>
              </a:rPr>
              <a:t> 1 000 c/ml</a:t>
            </a:r>
          </a:p>
          <a:p>
            <a:pPr algn="ctr" defTabSz="914400" fontAlgn="base">
              <a:spcBef>
                <a:spcPct val="0"/>
              </a:spcBef>
              <a:spcAft>
                <a:spcPct val="0"/>
              </a:spcAft>
            </a:pPr>
            <a:r>
              <a:rPr lang="fr-FR" sz="1600" b="1" dirty="0">
                <a:solidFill>
                  <a:srgbClr val="000066"/>
                </a:solidFill>
                <a:latin typeface="Calibri" pitchFamily="-1" charset="0"/>
                <a:ea typeface="Arial" pitchFamily="-1" charset="0"/>
                <a:cs typeface="Arial" pitchFamily="-1" charset="0"/>
              </a:rPr>
              <a:t>CD4 : 50-500/mm</a:t>
            </a:r>
            <a:r>
              <a:rPr lang="fr-FR" sz="1600" b="1" baseline="30000" dirty="0">
                <a:solidFill>
                  <a:srgbClr val="000066"/>
                </a:solidFill>
                <a:latin typeface="Calibri" pitchFamily="-1" charset="0"/>
                <a:ea typeface="Arial" pitchFamily="-1" charset="0"/>
                <a:cs typeface="Arial" pitchFamily="-1" charset="0"/>
              </a:rPr>
              <a:t>3</a:t>
            </a:r>
          </a:p>
          <a:p>
            <a:pPr algn="ctr" defTabSz="914400" fontAlgn="base">
              <a:spcBef>
                <a:spcPct val="0"/>
              </a:spcBef>
              <a:spcAft>
                <a:spcPct val="0"/>
              </a:spcAft>
            </a:pPr>
            <a:r>
              <a:rPr lang="fr-FR" sz="1600" b="1" dirty="0">
                <a:solidFill>
                  <a:srgbClr val="000066"/>
                </a:solidFill>
                <a:latin typeface="Calibri" pitchFamily="-1" charset="0"/>
                <a:ea typeface="Arial" pitchFamily="-1" charset="0"/>
                <a:cs typeface="Arial" pitchFamily="-1" charset="0"/>
              </a:rPr>
              <a:t>Clairance créatinine </a:t>
            </a:r>
          </a:p>
          <a:p>
            <a:pPr algn="ctr" defTabSz="914400" fontAlgn="base">
              <a:spcBef>
                <a:spcPct val="0"/>
              </a:spcBef>
              <a:spcAft>
                <a:spcPct val="0"/>
              </a:spcAft>
            </a:pPr>
            <a:r>
              <a:rPr lang="fr-FR" sz="1600" b="1" u="sng" dirty="0">
                <a:solidFill>
                  <a:srgbClr val="000066"/>
                </a:solidFill>
                <a:latin typeface="Calibri" pitchFamily="-1" charset="0"/>
                <a:ea typeface="Arial" pitchFamily="-1" charset="0"/>
                <a:cs typeface="Arial" pitchFamily="-1" charset="0"/>
              </a:rPr>
              <a:t>&gt;</a:t>
            </a:r>
            <a:r>
              <a:rPr lang="fr-FR" sz="1600" b="1" dirty="0">
                <a:solidFill>
                  <a:srgbClr val="000066"/>
                </a:solidFill>
                <a:latin typeface="Calibri" pitchFamily="-1" charset="0"/>
                <a:ea typeface="Arial" pitchFamily="-1" charset="0"/>
                <a:cs typeface="Arial" pitchFamily="-1" charset="0"/>
              </a:rPr>
              <a:t> 50 ml/min</a:t>
            </a:r>
          </a:p>
        </p:txBody>
      </p:sp>
      <p:sp>
        <p:nvSpPr>
          <p:cNvPr id="234521" name="ZoneTexte 71"/>
          <p:cNvSpPr txBox="1">
            <a:spLocks noChangeArrowheads="1"/>
          </p:cNvSpPr>
          <p:nvPr/>
        </p:nvSpPr>
        <p:spPr bwMode="auto">
          <a:xfrm>
            <a:off x="309274" y="4248671"/>
            <a:ext cx="7722012" cy="307777"/>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400" dirty="0">
                <a:solidFill>
                  <a:srgbClr val="000066"/>
                </a:solidFill>
                <a:ea typeface="ＭＳ Ｐゴシック" pitchFamily="-1" charset="-128"/>
                <a:cs typeface="ＭＳ Ｐゴシック" pitchFamily="-1" charset="-128"/>
              </a:rPr>
              <a:t>*Randomisation stratifiée sur le centre clinique et l’ARN VIH (</a:t>
            </a:r>
            <a:r>
              <a:rPr lang="fr-FR" sz="1400" u="sng" dirty="0">
                <a:solidFill>
                  <a:srgbClr val="000066"/>
                </a:solidFill>
                <a:ea typeface="ＭＳ Ｐゴシック" pitchFamily="-1" charset="-128"/>
                <a:cs typeface="ＭＳ Ｐゴシック" pitchFamily="-1" charset="-128"/>
              </a:rPr>
              <a:t>&lt;</a:t>
            </a:r>
            <a:r>
              <a:rPr lang="fr-FR" sz="1400" dirty="0">
                <a:solidFill>
                  <a:srgbClr val="000066"/>
                </a:solidFill>
                <a:ea typeface="ＭＳ Ｐゴシック" pitchFamily="-1" charset="-128"/>
                <a:cs typeface="ＭＳ Ｐゴシック" pitchFamily="-1" charset="-128"/>
              </a:rPr>
              <a:t> ou &gt; 100 000 c/ml) à l’inclusion</a:t>
            </a:r>
            <a:endParaRPr lang="fr-FR" sz="1400" baseline="30000" dirty="0">
              <a:solidFill>
                <a:srgbClr val="000066"/>
              </a:solidFill>
              <a:ea typeface="ＭＳ Ｐゴシック" pitchFamily="-1" charset="-128"/>
              <a:cs typeface="ＭＳ Ｐゴシック" pitchFamily="-1" charset="-128"/>
            </a:endParaRPr>
          </a:p>
        </p:txBody>
      </p:sp>
      <p:cxnSp>
        <p:nvCxnSpPr>
          <p:cNvPr id="234523" name="AutoShape 60"/>
          <p:cNvCxnSpPr>
            <a:cxnSpLocks noChangeShapeType="1"/>
          </p:cNvCxnSpPr>
          <p:nvPr/>
        </p:nvCxnSpPr>
        <p:spPr bwMode="auto">
          <a:xfrm rot="10800000" flipH="1" flipV="1">
            <a:off x="3814748" y="2925388"/>
            <a:ext cx="1587" cy="993775"/>
          </a:xfrm>
          <a:prstGeom prst="bentConnector3">
            <a:avLst>
              <a:gd name="adj1" fmla="val -53487461"/>
            </a:avLst>
          </a:prstGeom>
          <a:noFill/>
          <a:ln w="38100">
            <a:solidFill>
              <a:schemeClr val="accent2"/>
            </a:solidFill>
            <a:miter lim="800000"/>
            <a:headEnd type="triangle" w="med" len="med"/>
            <a:tailEnd type="triangle" w="med" len="med"/>
          </a:ln>
        </p:spPr>
      </p:cxnSp>
      <p:sp>
        <p:nvSpPr>
          <p:cNvPr id="234524" name="Line 63"/>
          <p:cNvSpPr>
            <a:spLocks noChangeShapeType="1"/>
          </p:cNvSpPr>
          <p:nvPr/>
        </p:nvSpPr>
        <p:spPr bwMode="auto">
          <a:xfrm>
            <a:off x="2539385" y="3415926"/>
            <a:ext cx="433387" cy="0"/>
          </a:xfrm>
          <a:prstGeom prst="line">
            <a:avLst/>
          </a:prstGeom>
          <a:noFill/>
          <a:ln w="38100">
            <a:solidFill>
              <a:srgbClr val="333399"/>
            </a:solidFill>
            <a:round/>
            <a:headEnd/>
            <a:tailEnd/>
          </a:ln>
        </p:spPr>
        <p:txBody>
          <a:bodyP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sp>
        <p:nvSpPr>
          <p:cNvPr id="234525" name="Rectangle 9"/>
          <p:cNvSpPr>
            <a:spLocks noChangeArrowheads="1"/>
          </p:cNvSpPr>
          <p:nvPr/>
        </p:nvSpPr>
        <p:spPr bwMode="auto">
          <a:xfrm>
            <a:off x="2971800" y="3592138"/>
            <a:ext cx="826769" cy="338554"/>
          </a:xfrm>
          <a:prstGeom prst="rect">
            <a:avLst/>
          </a:prstGeom>
          <a:noFill/>
          <a:ln w="9525">
            <a:noFill/>
            <a:miter lim="800000"/>
            <a:headEnd/>
            <a:tailEnd/>
          </a:ln>
        </p:spPr>
        <p:txBody>
          <a:bodyPr wrap="none">
            <a:prstTxWarp prst="textNoShape">
              <a:avLst/>
            </a:prstTxWarp>
            <a:spAutoFit/>
          </a:bodyPr>
          <a:lstStyle/>
          <a:p>
            <a:pPr algn="ctr" defTabSz="914400" fontAlgn="base">
              <a:spcBef>
                <a:spcPct val="0"/>
              </a:spcBef>
              <a:spcAft>
                <a:spcPct val="0"/>
              </a:spcAft>
            </a:pPr>
            <a:r>
              <a:rPr lang="fr-FR" sz="1600" b="1" dirty="0">
                <a:solidFill>
                  <a:srgbClr val="C00000"/>
                </a:solidFill>
                <a:latin typeface="Calibri" pitchFamily="-1" charset="0"/>
                <a:ea typeface="Arial" pitchFamily="-1" charset="0"/>
                <a:cs typeface="Arial" pitchFamily="-1" charset="0"/>
              </a:rPr>
              <a:t>n = 312</a:t>
            </a:r>
          </a:p>
        </p:txBody>
      </p:sp>
      <p:sp>
        <p:nvSpPr>
          <p:cNvPr id="234526" name="Rectangle 8"/>
          <p:cNvSpPr>
            <a:spLocks noChangeArrowheads="1"/>
          </p:cNvSpPr>
          <p:nvPr/>
        </p:nvSpPr>
        <p:spPr bwMode="auto">
          <a:xfrm>
            <a:off x="2971799" y="2598363"/>
            <a:ext cx="826769" cy="338554"/>
          </a:xfrm>
          <a:prstGeom prst="rect">
            <a:avLst/>
          </a:prstGeom>
          <a:noFill/>
          <a:ln w="9525">
            <a:noFill/>
            <a:miter lim="800000"/>
            <a:headEnd/>
            <a:tailEnd/>
          </a:ln>
        </p:spPr>
        <p:txBody>
          <a:bodyPr wrap="none">
            <a:prstTxWarp prst="textNoShape">
              <a:avLst/>
            </a:prstTxWarp>
            <a:spAutoFit/>
          </a:bodyPr>
          <a:lstStyle/>
          <a:p>
            <a:pPr algn="ctr" defTabSz="914400" fontAlgn="base">
              <a:spcBef>
                <a:spcPct val="0"/>
              </a:spcBef>
              <a:spcAft>
                <a:spcPct val="0"/>
              </a:spcAft>
            </a:pPr>
            <a:r>
              <a:rPr lang="fr-FR" sz="1600" b="1" dirty="0">
                <a:solidFill>
                  <a:srgbClr val="C00000"/>
                </a:solidFill>
                <a:latin typeface="Calibri" pitchFamily="-1" charset="0"/>
                <a:ea typeface="Arial" pitchFamily="-1" charset="0"/>
                <a:cs typeface="Arial" pitchFamily="-1" charset="0"/>
              </a:rPr>
              <a:t>n = 324</a:t>
            </a:r>
          </a:p>
        </p:txBody>
      </p:sp>
      <p:sp>
        <p:nvSpPr>
          <p:cNvPr id="28781" name="Oval 109"/>
          <p:cNvSpPr>
            <a:spLocks noChangeArrowheads="1"/>
          </p:cNvSpPr>
          <p:nvPr/>
        </p:nvSpPr>
        <p:spPr bwMode="auto">
          <a:xfrm>
            <a:off x="7107286" y="1445508"/>
            <a:ext cx="576263" cy="527050"/>
          </a:xfrm>
          <a:prstGeom prst="ellipse">
            <a:avLst/>
          </a:prstGeom>
          <a:solidFill>
            <a:schemeClr val="bg1"/>
          </a:solidFill>
          <a:ln w="9525">
            <a:solidFill>
              <a:schemeClr val="accent1"/>
            </a:solidFill>
            <a:round/>
            <a:headEnd/>
            <a:tailEnd/>
          </a:ln>
          <a:effectLst>
            <a:prstShdw prst="shdw17" dist="17961" dir="2700000">
              <a:schemeClr val="accent1">
                <a:gamma/>
                <a:shade val="60000"/>
                <a:invGamma/>
                <a:alpha val="74998"/>
              </a:schemeClr>
            </a:prstShdw>
          </a:effectLst>
        </p:spPr>
        <p:txBody>
          <a:bodyPr wrap="none" anchor="ctr">
            <a:prstTxWarp prst="textNoShape">
              <a:avLst/>
            </a:prstTxWarp>
          </a:bodyPr>
          <a:lstStyle/>
          <a:p>
            <a:pPr algn="ctr" defTabSz="914400" fontAlgn="base">
              <a:spcBef>
                <a:spcPct val="0"/>
              </a:spcBef>
              <a:spcAft>
                <a:spcPct val="0"/>
              </a:spcAft>
              <a:defRPr/>
            </a:pPr>
            <a:r>
              <a:rPr lang="fr-FR" sz="1600" b="1">
                <a:solidFill>
                  <a:srgbClr val="0066FF"/>
                </a:solidFill>
                <a:latin typeface="Calibri" pitchFamily="-109" charset="0"/>
                <a:ea typeface="ＭＳ Ｐゴシック" pitchFamily="-109" charset="-128"/>
                <a:cs typeface="ＭＳ Ｐゴシック" pitchFamily="-109" charset="-128"/>
              </a:rPr>
              <a:t>S48</a:t>
            </a:r>
            <a:endParaRPr lang="fr-FR" sz="1600">
              <a:solidFill>
                <a:srgbClr val="0066FF"/>
              </a:solidFill>
              <a:latin typeface="Calibri" pitchFamily="-109" charset="0"/>
              <a:ea typeface="ＭＳ Ｐゴシック" pitchFamily="-109" charset="-128"/>
              <a:cs typeface="ＭＳ Ｐゴシック" pitchFamily="-109" charset="-128"/>
            </a:endParaRPr>
          </a:p>
        </p:txBody>
      </p:sp>
      <p:sp>
        <p:nvSpPr>
          <p:cNvPr id="28782" name="Oval 110"/>
          <p:cNvSpPr>
            <a:spLocks noChangeArrowheads="1"/>
          </p:cNvSpPr>
          <p:nvPr/>
        </p:nvSpPr>
        <p:spPr bwMode="auto">
          <a:xfrm>
            <a:off x="8432829" y="1445508"/>
            <a:ext cx="576262" cy="527050"/>
          </a:xfrm>
          <a:prstGeom prst="ellipse">
            <a:avLst/>
          </a:prstGeom>
          <a:solidFill>
            <a:schemeClr val="bg1"/>
          </a:solidFill>
          <a:ln w="9525">
            <a:solidFill>
              <a:schemeClr val="accent1"/>
            </a:solidFill>
            <a:round/>
            <a:headEnd/>
            <a:tailEnd/>
          </a:ln>
          <a:effectLst>
            <a:prstShdw prst="shdw17" dist="17961" dir="2700000">
              <a:schemeClr val="accent1">
                <a:gamma/>
                <a:shade val="60000"/>
                <a:invGamma/>
                <a:alpha val="74998"/>
              </a:schemeClr>
            </a:prstShdw>
          </a:effectLst>
        </p:spPr>
        <p:txBody>
          <a:bodyPr wrap="none" anchor="ctr">
            <a:prstTxWarp prst="textNoShape">
              <a:avLst/>
            </a:prstTxWarp>
          </a:bodyPr>
          <a:lstStyle/>
          <a:p>
            <a:pPr algn="ctr" defTabSz="914400" fontAlgn="base">
              <a:spcBef>
                <a:spcPct val="0"/>
              </a:spcBef>
              <a:spcAft>
                <a:spcPct val="0"/>
              </a:spcAft>
              <a:defRPr/>
            </a:pPr>
            <a:r>
              <a:rPr lang="fr-FR" sz="1600" b="1">
                <a:solidFill>
                  <a:srgbClr val="0066FF"/>
                </a:solidFill>
                <a:latin typeface="Calibri" pitchFamily="-109" charset="0"/>
                <a:ea typeface="ＭＳ Ｐゴシック" pitchFamily="-109" charset="-128"/>
                <a:cs typeface="ＭＳ Ｐゴシック" pitchFamily="-109" charset="-128"/>
              </a:rPr>
              <a:t>S96</a:t>
            </a:r>
            <a:endParaRPr lang="fr-FR" sz="1600">
              <a:solidFill>
                <a:srgbClr val="0066FF"/>
              </a:solidFill>
              <a:latin typeface="Calibri" pitchFamily="-109" charset="0"/>
              <a:ea typeface="ＭＳ Ｐゴシック" pitchFamily="-109" charset="-128"/>
              <a:cs typeface="ＭＳ Ｐゴシック" pitchFamily="-109" charset="-128"/>
            </a:endParaRPr>
          </a:p>
        </p:txBody>
      </p:sp>
      <p:sp>
        <p:nvSpPr>
          <p:cNvPr id="234533" name="Line 172"/>
          <p:cNvSpPr>
            <a:spLocks noChangeShapeType="1"/>
          </p:cNvSpPr>
          <p:nvPr/>
        </p:nvSpPr>
        <p:spPr bwMode="auto">
          <a:xfrm>
            <a:off x="8720138" y="1987550"/>
            <a:ext cx="0" cy="2151063"/>
          </a:xfrm>
          <a:prstGeom prst="line">
            <a:avLst/>
          </a:prstGeom>
          <a:noFill/>
          <a:ln w="12700">
            <a:solidFill>
              <a:srgbClr val="7E7ED4"/>
            </a:solidFill>
            <a:prstDash val="dash"/>
            <a:round/>
            <a:headEnd/>
            <a:tailEnd/>
          </a:ln>
        </p:spPr>
        <p:txBody>
          <a:bodyP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sp>
        <p:nvSpPr>
          <p:cNvPr id="234534" name="Line 172"/>
          <p:cNvSpPr>
            <a:spLocks noChangeShapeType="1"/>
          </p:cNvSpPr>
          <p:nvPr/>
        </p:nvSpPr>
        <p:spPr bwMode="auto">
          <a:xfrm>
            <a:off x="7415233" y="1987550"/>
            <a:ext cx="0" cy="2151063"/>
          </a:xfrm>
          <a:prstGeom prst="line">
            <a:avLst/>
          </a:prstGeom>
          <a:noFill/>
          <a:ln w="12700">
            <a:solidFill>
              <a:srgbClr val="7E7ED4"/>
            </a:solidFill>
            <a:prstDash val="dash"/>
            <a:round/>
            <a:headEnd/>
            <a:tailEnd/>
          </a:ln>
        </p:spPr>
        <p:txBody>
          <a:bodyP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grpSp>
        <p:nvGrpSpPr>
          <p:cNvPr id="2" name="Group 37"/>
          <p:cNvGrpSpPr>
            <a:grpSpLocks/>
          </p:cNvGrpSpPr>
          <p:nvPr/>
        </p:nvGrpSpPr>
        <p:grpSpPr bwMode="auto">
          <a:xfrm>
            <a:off x="7396405" y="2931738"/>
            <a:ext cx="1303200" cy="974725"/>
            <a:chOff x="4502" y="1764"/>
            <a:chExt cx="646" cy="614"/>
          </a:xfrm>
        </p:grpSpPr>
        <p:sp>
          <p:nvSpPr>
            <p:cNvPr id="234531" name="Line 31"/>
            <p:cNvSpPr>
              <a:spLocks noChangeShapeType="1"/>
            </p:cNvSpPr>
            <p:nvPr/>
          </p:nvSpPr>
          <p:spPr bwMode="auto">
            <a:xfrm flipV="1">
              <a:off x="4502" y="1764"/>
              <a:ext cx="646" cy="0"/>
            </a:xfrm>
            <a:prstGeom prst="line">
              <a:avLst/>
            </a:prstGeom>
            <a:noFill/>
            <a:ln w="38100">
              <a:solidFill>
                <a:srgbClr val="333399"/>
              </a:solidFill>
              <a:round/>
              <a:headEnd/>
              <a:tailEnd type="triangle" w="med" len="med"/>
            </a:ln>
          </p:spPr>
          <p:txBody>
            <a:bodyPr wrap="none" anchor="ct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sp>
          <p:nvSpPr>
            <p:cNvPr id="234532" name="Line 31"/>
            <p:cNvSpPr>
              <a:spLocks noChangeShapeType="1"/>
            </p:cNvSpPr>
            <p:nvPr/>
          </p:nvSpPr>
          <p:spPr bwMode="auto">
            <a:xfrm flipV="1">
              <a:off x="4502" y="2378"/>
              <a:ext cx="646" cy="0"/>
            </a:xfrm>
            <a:prstGeom prst="line">
              <a:avLst/>
            </a:prstGeom>
            <a:noFill/>
            <a:ln w="38100">
              <a:solidFill>
                <a:srgbClr val="333399"/>
              </a:solidFill>
              <a:round/>
              <a:headEnd/>
              <a:tailEnd type="triangle" w="med" len="med"/>
            </a:ln>
          </p:spPr>
          <p:txBody>
            <a:bodyPr wrap="none" anchor="ct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grpSp>
      <p:grpSp>
        <p:nvGrpSpPr>
          <p:cNvPr id="3" name="Grouper 41"/>
          <p:cNvGrpSpPr/>
          <p:nvPr/>
        </p:nvGrpSpPr>
        <p:grpSpPr>
          <a:xfrm>
            <a:off x="0" y="6570663"/>
            <a:ext cx="914400" cy="288111"/>
            <a:chOff x="0" y="6570663"/>
            <a:chExt cx="1393200" cy="288111"/>
          </a:xfrm>
        </p:grpSpPr>
        <p:sp>
          <p:nvSpPr>
            <p:cNvPr id="23"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24" name="ZoneTexte 23"/>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sp>
        <p:nvSpPr>
          <p:cNvPr id="25"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sp>
        <p:nvSpPr>
          <p:cNvPr id="27" name="Rectangle 7"/>
          <p:cNvSpPr>
            <a:spLocks noChangeArrowheads="1"/>
          </p:cNvSpPr>
          <p:nvPr/>
        </p:nvSpPr>
        <p:spPr bwMode="auto">
          <a:xfrm>
            <a:off x="4759287" y="6383469"/>
            <a:ext cx="4405351" cy="461665"/>
          </a:xfrm>
          <a:prstGeom prst="rect">
            <a:avLst/>
          </a:prstGeom>
          <a:noFill/>
          <a:ln w="9525">
            <a:noFill/>
            <a:miter lim="800000"/>
            <a:headEnd/>
            <a:tailEnd/>
          </a:ln>
        </p:spPr>
        <p:txBody>
          <a:bodyPr wrap="square">
            <a:spAutoFit/>
          </a:bodyPr>
          <a:lstStyle/>
          <a:p>
            <a:pPr algn="r"/>
            <a:r>
              <a:rPr lang="en-US" sz="1200" i="1" dirty="0">
                <a:solidFill>
                  <a:srgbClr val="CC0000"/>
                </a:solidFill>
              </a:rPr>
              <a:t>ENCORE1 Study Group, </a:t>
            </a:r>
            <a:r>
              <a:rPr lang="en-US" sz="1200" i="1" dirty="0" err="1">
                <a:solidFill>
                  <a:srgbClr val="CC0000"/>
                </a:solidFill>
              </a:rPr>
              <a:t>Puls</a:t>
            </a:r>
            <a:r>
              <a:rPr lang="en-US" sz="1200" i="1" dirty="0">
                <a:solidFill>
                  <a:srgbClr val="CC0000"/>
                </a:solidFill>
              </a:rPr>
              <a:t> R. Lancet 2014;383:1474-82 ; </a:t>
            </a:r>
            <a:br>
              <a:rPr lang="en-US" sz="1200" i="1" dirty="0">
                <a:solidFill>
                  <a:srgbClr val="CC0000"/>
                </a:solidFill>
              </a:rPr>
            </a:br>
            <a:r>
              <a:rPr lang="en-US" sz="1200" i="1" dirty="0">
                <a:solidFill>
                  <a:srgbClr val="CC0000"/>
                </a:solidFill>
              </a:rPr>
              <a:t>ENCORE1 Study Group. Lancet Infect Dis 2015;15:793-802</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6621" name="Group 77"/>
          <p:cNvGraphicFramePr>
            <a:graphicFrameLocks noGrp="1"/>
          </p:cNvGraphicFramePr>
          <p:nvPr>
            <p:ph idx="4294967295"/>
            <p:extLst>
              <p:ext uri="{D42A27DB-BD31-4B8C-83A1-F6EECF244321}">
                <p14:modId xmlns:p14="http://schemas.microsoft.com/office/powerpoint/2010/main" val="3155430329"/>
              </p:ext>
            </p:extLst>
          </p:nvPr>
        </p:nvGraphicFramePr>
        <p:xfrm>
          <a:off x="395287" y="1685098"/>
          <a:ext cx="8353428" cy="4602924"/>
        </p:xfrm>
        <a:graphic>
          <a:graphicData uri="http://schemas.openxmlformats.org/drawingml/2006/table">
            <a:tbl>
              <a:tblPr/>
              <a:tblGrid>
                <a:gridCol w="329713">
                  <a:extLst>
                    <a:ext uri="{9D8B030D-6E8A-4147-A177-3AD203B41FA5}">
                      <a16:colId xmlns:a16="http://schemas.microsoft.com/office/drawing/2014/main" val="20000"/>
                    </a:ext>
                  </a:extLst>
                </a:gridCol>
                <a:gridCol w="3880051">
                  <a:extLst>
                    <a:ext uri="{9D8B030D-6E8A-4147-A177-3AD203B41FA5}">
                      <a16:colId xmlns:a16="http://schemas.microsoft.com/office/drawing/2014/main" val="20001"/>
                    </a:ext>
                  </a:extLst>
                </a:gridCol>
                <a:gridCol w="2071832">
                  <a:extLst>
                    <a:ext uri="{9D8B030D-6E8A-4147-A177-3AD203B41FA5}">
                      <a16:colId xmlns:a16="http://schemas.microsoft.com/office/drawing/2014/main" val="20002"/>
                    </a:ext>
                  </a:extLst>
                </a:gridCol>
                <a:gridCol w="2071832">
                  <a:extLst>
                    <a:ext uri="{9D8B030D-6E8A-4147-A177-3AD203B41FA5}">
                      <a16:colId xmlns:a16="http://schemas.microsoft.com/office/drawing/2014/main" val="20003"/>
                    </a:ext>
                  </a:extLst>
                </a:gridCol>
              </a:tblGrid>
              <a:tr h="589530">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endParaRPr kumimoji="0" lang="fr-FR" sz="1400" b="0"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80000"/>
                        </a:lnSpc>
                        <a:spcBef>
                          <a:spcPct val="20000"/>
                        </a:spcBef>
                        <a:spcAft>
                          <a:spcPct val="0"/>
                        </a:spcAft>
                        <a:buClrTx/>
                        <a:buSzTx/>
                        <a:buFont typeface="Wingdings" pitchFamily="-109" charset="2"/>
                        <a:buNone/>
                        <a:tabLst/>
                      </a:pPr>
                      <a:r>
                        <a:rPr kumimoji="0" lang="fr-FR" sz="1800" b="1" i="0" u="none" strike="noStrike" cap="none" normalizeH="0" baseline="0" noProof="0" dirty="0">
                          <a:ln>
                            <a:noFill/>
                          </a:ln>
                          <a:solidFill>
                            <a:srgbClr val="000000"/>
                          </a:solidFill>
                          <a:effectLst/>
                          <a:latin typeface="Calibri" pitchFamily="-109" charset="0"/>
                          <a:ea typeface="ＭＳ Ｐゴシック" pitchFamily="-109" charset="-128"/>
                          <a:cs typeface="ＭＳ Ｐゴシック" pitchFamily="-109" charset="-128"/>
                        </a:rPr>
                        <a:t>EFV 400 + TDF/FTC</a:t>
                      </a:r>
                    </a:p>
                    <a:p>
                      <a:pPr marL="0" marR="0" lvl="0" indent="0" algn="ctr" defTabSz="914400" rtl="0" eaLnBrk="1" fontAlgn="base" latinLnBrk="0" hangingPunct="1">
                        <a:lnSpc>
                          <a:spcPct val="80000"/>
                        </a:lnSpc>
                        <a:spcBef>
                          <a:spcPct val="20000"/>
                        </a:spcBef>
                        <a:spcAft>
                          <a:spcPct val="0"/>
                        </a:spcAft>
                        <a:buClrTx/>
                        <a:buSzTx/>
                        <a:buFont typeface="Wingdings" pitchFamily="-109" charset="2"/>
                        <a:buNone/>
                        <a:tabLst/>
                      </a:pPr>
                      <a:r>
                        <a:rPr kumimoji="0" lang="fr-FR" sz="1800" b="1" i="0" u="none" strike="noStrike" cap="none" normalizeH="0" baseline="0" noProof="0" dirty="0">
                          <a:ln>
                            <a:noFill/>
                          </a:ln>
                          <a:solidFill>
                            <a:srgbClr val="000000"/>
                          </a:solidFill>
                          <a:effectLst/>
                          <a:latin typeface="Calibri" pitchFamily="-109" charset="0"/>
                          <a:ea typeface="ＭＳ Ｐゴシック" pitchFamily="-109" charset="-128"/>
                          <a:cs typeface="ＭＳ Ｐゴシック" pitchFamily="-109" charset="-128"/>
                        </a:rPr>
                        <a:t>n = 321</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80000"/>
                        </a:lnSpc>
                        <a:spcBef>
                          <a:spcPct val="20000"/>
                        </a:spcBef>
                        <a:spcAft>
                          <a:spcPct val="0"/>
                        </a:spcAft>
                        <a:buClrTx/>
                        <a:buSzTx/>
                        <a:buFont typeface="Wingdings" pitchFamily="-109" charset="2"/>
                        <a:buNone/>
                        <a:tabLst/>
                      </a:pPr>
                      <a:r>
                        <a:rPr kumimoji="0" lang="fr-FR" sz="1800" b="1" i="0" u="none" strike="noStrike" cap="none" normalizeH="0" baseline="0" noProof="0" dirty="0">
                          <a:ln>
                            <a:noFill/>
                          </a:ln>
                          <a:solidFill>
                            <a:srgbClr val="000000"/>
                          </a:solidFill>
                          <a:effectLst/>
                          <a:latin typeface="Calibri" pitchFamily="-109" charset="0"/>
                          <a:ea typeface="ＭＳ Ｐゴシック" pitchFamily="-109" charset="-128"/>
                          <a:cs typeface="ＭＳ Ｐゴシック" pitchFamily="-109" charset="-128"/>
                        </a:rPr>
                        <a:t>EFV 600 + TDF/FTC</a:t>
                      </a:r>
                    </a:p>
                    <a:p>
                      <a:pPr marL="0" marR="0" lvl="0" indent="0" algn="ctr" defTabSz="914400" rtl="0" eaLnBrk="1" fontAlgn="base" latinLnBrk="0" hangingPunct="1">
                        <a:lnSpc>
                          <a:spcPct val="80000"/>
                        </a:lnSpc>
                        <a:spcBef>
                          <a:spcPct val="20000"/>
                        </a:spcBef>
                        <a:spcAft>
                          <a:spcPct val="0"/>
                        </a:spcAft>
                        <a:buClrTx/>
                        <a:buSzTx/>
                        <a:buFont typeface="Wingdings" pitchFamily="-109" charset="2"/>
                        <a:buNone/>
                        <a:tabLst/>
                      </a:pPr>
                      <a:r>
                        <a:rPr kumimoji="0" lang="fr-FR" sz="1800" b="1" i="0" u="none" strike="noStrike" cap="none" normalizeH="0" baseline="0" noProof="0" dirty="0">
                          <a:ln>
                            <a:noFill/>
                          </a:ln>
                          <a:solidFill>
                            <a:srgbClr val="000000"/>
                          </a:solidFill>
                          <a:effectLst/>
                          <a:latin typeface="Calibri" pitchFamily="-109" charset="0"/>
                          <a:ea typeface="ＭＳ Ｐゴシック" pitchFamily="-109" charset="-128"/>
                          <a:cs typeface="ＭＳ Ｐゴシック" pitchFamily="-109" charset="-128"/>
                        </a:rPr>
                        <a:t>n = 309</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9933"/>
                    </a:solidFill>
                  </a:tcPr>
                </a:tc>
                <a:extLst>
                  <a:ext uri="{0D108BD9-81ED-4DB2-BD59-A6C34878D82A}">
                    <a16:rowId xmlns:a16="http://schemas.microsoft.com/office/drawing/2014/main" val="10000"/>
                  </a:ext>
                </a:extLst>
              </a:tr>
              <a:tr h="286671">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Age moyen, ans</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36</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35,8</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86671">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Femmes</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31 %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33 %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2"/>
                  </a:ext>
                </a:extLst>
              </a:tr>
              <a:tr h="286671">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ARN VIH (log</a:t>
                      </a:r>
                      <a:r>
                        <a:rPr kumimoji="0" lang="fr-FR" sz="1400" b="1" i="0" u="none" strike="noStrike" cap="none" normalizeH="0" baseline="-25000" noProof="0" dirty="0">
                          <a:ln>
                            <a:noFill/>
                          </a:ln>
                          <a:solidFill>
                            <a:srgbClr val="000066"/>
                          </a:solidFill>
                          <a:effectLst/>
                          <a:latin typeface="Arial" pitchFamily="-109" charset="0"/>
                          <a:ea typeface="ＭＳ Ｐゴシック" pitchFamily="-109" charset="-128"/>
                          <a:cs typeface="ＭＳ Ｐゴシック" pitchFamily="-109" charset="-128"/>
                        </a:rPr>
                        <a:t>10</a:t>
                      </a: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 c/ml), médiane</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4,76</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4,73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86671">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ARN VIH </a:t>
                      </a:r>
                      <a:r>
                        <a:rPr kumimoji="0" lang="fr-FR" sz="1400" b="1" i="0" u="sng"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&gt;</a:t>
                      </a: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 100 000 c/ml</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33,3 %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34,6 %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4"/>
                  </a:ext>
                </a:extLst>
              </a:tr>
              <a:tr h="286671">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CD4 /mm</a:t>
                      </a:r>
                      <a:r>
                        <a:rPr kumimoji="0" lang="fr-FR" sz="1400" b="1" i="0" u="none" strike="noStrike" cap="none" normalizeH="0" baseline="30000" noProof="0">
                          <a:ln>
                            <a:noFill/>
                          </a:ln>
                          <a:solidFill>
                            <a:srgbClr val="000066"/>
                          </a:solidFill>
                          <a:effectLst/>
                          <a:latin typeface="Arial" pitchFamily="-109" charset="0"/>
                          <a:ea typeface="ＭＳ Ｐゴシック" pitchFamily="-109" charset="-128"/>
                          <a:cs typeface="ＭＳ Ｐゴシック" pitchFamily="-109" charset="-128"/>
                        </a:rPr>
                        <a:t>3</a:t>
                      </a: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 moyenne</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273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272</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286671">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CD4 &lt; 200/mm</a:t>
                      </a:r>
                      <a:r>
                        <a:rPr kumimoji="0" lang="fr-FR" sz="1400" b="1" i="0" u="none" strike="noStrike" cap="none" normalizeH="0" baseline="30000" noProof="0">
                          <a:ln>
                            <a:noFill/>
                          </a:ln>
                          <a:solidFill>
                            <a:srgbClr val="000066"/>
                          </a:solidFill>
                          <a:effectLst/>
                          <a:latin typeface="Arial" pitchFamily="-109" charset="0"/>
                          <a:ea typeface="ＭＳ Ｐゴシック" pitchFamily="-109" charset="-128"/>
                          <a:cs typeface="ＭＳ Ｐゴシック" pitchFamily="-109" charset="-128"/>
                        </a:rPr>
                        <a:t>3</a:t>
                      </a:r>
                      <a:endPar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24 %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26 %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6"/>
                  </a:ext>
                </a:extLst>
              </a:tr>
              <a:tr h="286671">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err="1">
                          <a:ln>
                            <a:noFill/>
                          </a:ln>
                          <a:solidFill>
                            <a:srgbClr val="000066"/>
                          </a:solidFill>
                          <a:effectLst/>
                          <a:latin typeface="Arial" pitchFamily="-109" charset="0"/>
                          <a:ea typeface="ＭＳ Ｐゴシック" pitchFamily="-109" charset="-128"/>
                          <a:cs typeface="ＭＳ Ｐゴシック" pitchFamily="-109" charset="-128"/>
                        </a:rPr>
                        <a:t>Coinfection</a:t>
                      </a: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 VHB / VHC</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5 % / 2 %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4 %  /19 %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286671">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defRPr/>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Interruption avant S48</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defRPr/>
                      </a:pPr>
                      <a:endParaRPr kumimoji="0" lang="en-GB" sz="1400" b="1" i="0" u="none" strike="noStrike" cap="none" normalizeH="0" baseline="0" dirty="0">
                        <a:ln>
                          <a:noFill/>
                        </a:ln>
                        <a:solidFill>
                          <a:srgbClr val="000066"/>
                        </a:solidFill>
                        <a:effectLst/>
                        <a:latin typeface="Arial" pitchFamily="-109" charset="0"/>
                        <a:ea typeface="ＭＳ Ｐゴシック" pitchFamily="-109" charset="-128"/>
                        <a:cs typeface="ＭＳ Ｐゴシック" pitchFamily="-109" charset="-128"/>
                      </a:endParaRP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10 (3,1 %)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14 (3,6 %)</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8"/>
                  </a:ext>
                </a:extLst>
              </a:tr>
              <a:tr h="286671">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endPar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Décès</a:t>
                      </a: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n = 2</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n = 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286671">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endPar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Retrait consentement</a:t>
                      </a: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n = 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n = 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286671">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endPar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Perdu de vue</a:t>
                      </a: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n = 4</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n = 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286671">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endPar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rPr>
                        <a:t>Visite S48 non réalisée</a:t>
                      </a: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n = 1</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n  = 5</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2"/>
                  </a:ext>
                </a:extLst>
              </a:tr>
              <a:tr h="286671">
                <a:tc gridSpan="2">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defRPr/>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Interruption avant </a:t>
                      </a:r>
                      <a:r>
                        <a:rPr kumimoji="0" lang="en-GB" sz="1400" b="1" i="0" u="none" strike="noStrike" cap="none" normalizeH="0" baseline="0" dirty="0">
                          <a:ln>
                            <a:noFill/>
                          </a:ln>
                          <a:solidFill>
                            <a:srgbClr val="000066"/>
                          </a:solidFill>
                          <a:effectLst/>
                          <a:latin typeface="Arial" pitchFamily="-109" charset="0"/>
                          <a:ea typeface="ＭＳ Ｐゴシック" pitchFamily="-109" charset="-128"/>
                          <a:cs typeface="ＭＳ Ｐゴシック" pitchFamily="-109" charset="-128"/>
                        </a:rPr>
                        <a:t>S96</a:t>
                      </a:r>
                    </a:p>
                  </a:txBody>
                  <a:tcPr marL="90000" marR="90000" marT="46808" marB="46808"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defRPr/>
                      </a:pPr>
                      <a:endParaRPr kumimoji="0" lang="en-GB" sz="1400" b="1" i="0" u="none" strike="noStrike" cap="none" normalizeH="0" baseline="0" dirty="0">
                        <a:ln>
                          <a:noFill/>
                        </a:ln>
                        <a:solidFill>
                          <a:srgbClr val="000066"/>
                        </a:solidFill>
                        <a:effectLst/>
                        <a:latin typeface="Arial" pitchFamily="-109" charset="0"/>
                        <a:ea typeface="ＭＳ Ｐゴシック" pitchFamily="-109" charset="-128"/>
                        <a:cs typeface="ＭＳ Ｐゴシック" pitchFamily="-109" charset="-128"/>
                      </a:endParaRPr>
                    </a:p>
                  </a:txBody>
                  <a:tcPr marL="90000" marR="90000" marT="46805" marB="46805" anchor="ctr" horzOverflow="overflow">
                    <a:lnL>
                      <a:noFill/>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en-GB" sz="1400" b="1" i="0" u="none" strike="noStrike" cap="none" normalizeH="0" baseline="0" dirty="0">
                          <a:ln>
                            <a:noFill/>
                          </a:ln>
                          <a:solidFill>
                            <a:srgbClr val="000066"/>
                          </a:solidFill>
                          <a:effectLst/>
                          <a:latin typeface="Arial" pitchFamily="-109" charset="0"/>
                          <a:ea typeface="ＭＳ Ｐゴシック" pitchFamily="-109" charset="-128"/>
                          <a:cs typeface="ＭＳ Ｐゴシック" pitchFamily="-109" charset="-128"/>
                        </a:rPr>
                        <a:t>22 (7 %)</a:t>
                      </a:r>
                    </a:p>
                  </a:txBody>
                  <a:tcPr marL="90000" marR="90000" marT="46808" marB="46808"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en-GB" sz="1400" b="1" i="0" u="none" strike="noStrike" cap="none" normalizeH="0" baseline="0" dirty="0">
                          <a:ln>
                            <a:noFill/>
                          </a:ln>
                          <a:solidFill>
                            <a:srgbClr val="000066"/>
                          </a:solidFill>
                          <a:effectLst/>
                          <a:latin typeface="Arial" pitchFamily="-109" charset="0"/>
                          <a:ea typeface="ＭＳ Ｐゴシック" pitchFamily="-109" charset="-128"/>
                          <a:cs typeface="ＭＳ Ｐゴシック" pitchFamily="-109" charset="-128"/>
                        </a:rPr>
                        <a:t>23 (7 %)</a:t>
                      </a:r>
                    </a:p>
                  </a:txBody>
                  <a:tcPr marL="90000" marR="90000" marT="46808" marB="46808"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286671">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endParaRPr kumimoji="0" lang="fr-FR" sz="1400" b="1" i="0" u="none" strike="noStrike" cap="none" normalizeH="0" baseline="0" noProof="0">
                        <a:ln>
                          <a:noFill/>
                        </a:ln>
                        <a:solidFill>
                          <a:srgbClr val="000066"/>
                        </a:solidFill>
                        <a:effectLst/>
                        <a:latin typeface="Arial" pitchFamily="-109" charset="0"/>
                        <a:ea typeface="ＭＳ Ｐゴシック" pitchFamily="-109" charset="-128"/>
                        <a:cs typeface="ＭＳ Ｐゴシック" pitchFamily="-109"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 typeface="Wingdings" pitchFamily="-109" charset="2"/>
                        <a:buNone/>
                        <a:tabLst/>
                      </a:pPr>
                      <a:r>
                        <a:rPr kumimoji="0" lang="fr-FR" sz="1400" b="1" i="0" u="none" strike="noStrike" cap="none" normalizeH="0" baseline="0" noProof="0" dirty="0">
                          <a:ln>
                            <a:noFill/>
                          </a:ln>
                          <a:solidFill>
                            <a:srgbClr val="000066"/>
                          </a:solidFill>
                          <a:effectLst/>
                          <a:latin typeface="Arial" pitchFamily="-109" charset="0"/>
                          <a:ea typeface="ＭＳ Ｐゴシック" pitchFamily="-109" charset="-128"/>
                          <a:cs typeface="ＭＳ Ｐゴシック" pitchFamily="-109" charset="-128"/>
                        </a:rPr>
                        <a:t>Décès / retrait consentement / perdu de vue</a:t>
                      </a: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en-GB" sz="1400" b="1" i="0" u="none" strike="noStrike" cap="none" normalizeH="0" baseline="0" dirty="0">
                          <a:ln>
                            <a:noFill/>
                          </a:ln>
                          <a:solidFill>
                            <a:srgbClr val="000066"/>
                          </a:solidFill>
                          <a:effectLst/>
                          <a:latin typeface="Arial" pitchFamily="-109" charset="0"/>
                          <a:ea typeface="ＭＳ Ｐゴシック" pitchFamily="-109" charset="-128"/>
                          <a:cs typeface="ＭＳ Ｐゴシック" pitchFamily="-109" charset="-128"/>
                        </a:rPr>
                        <a:t>5 / 9 / 8</a:t>
                      </a:r>
                    </a:p>
                  </a:txBody>
                  <a:tcPr marL="90000" marR="90000" marT="46808" marB="46808"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90000"/>
                        </a:lnSpc>
                        <a:spcBef>
                          <a:spcPct val="20000"/>
                        </a:spcBef>
                        <a:spcAft>
                          <a:spcPct val="0"/>
                        </a:spcAft>
                        <a:buClrTx/>
                        <a:buSzTx/>
                        <a:buFont typeface="Wingdings" pitchFamily="-109" charset="2"/>
                        <a:buNone/>
                        <a:tabLst/>
                      </a:pPr>
                      <a:r>
                        <a:rPr kumimoji="0" lang="en-GB" sz="1400" b="1" i="0" u="none" strike="noStrike" cap="none" normalizeH="0" baseline="0" dirty="0">
                          <a:ln>
                            <a:noFill/>
                          </a:ln>
                          <a:solidFill>
                            <a:srgbClr val="000066"/>
                          </a:solidFill>
                          <a:effectLst/>
                          <a:latin typeface="Arial" pitchFamily="-109" charset="0"/>
                          <a:ea typeface="ＭＳ Ｐゴシック" pitchFamily="-109" charset="-128"/>
                          <a:cs typeface="ＭＳ Ｐゴシック" pitchFamily="-109" charset="-128"/>
                        </a:rPr>
                        <a:t>5 / 5 / 13</a:t>
                      </a:r>
                    </a:p>
                  </a:txBody>
                  <a:tcPr marL="90000" marR="90000" marT="46808" marB="46808"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4"/>
                  </a:ext>
                </a:extLst>
              </a:tr>
            </a:tbl>
          </a:graphicData>
        </a:graphic>
      </p:graphicFrame>
      <p:sp>
        <p:nvSpPr>
          <p:cNvPr id="11" name="Rectangle 6"/>
          <p:cNvSpPr>
            <a:spLocks noChangeArrowheads="1"/>
          </p:cNvSpPr>
          <p:nvPr/>
        </p:nvSpPr>
        <p:spPr bwMode="auto">
          <a:xfrm>
            <a:off x="395289" y="1295400"/>
            <a:ext cx="8353424" cy="331373"/>
          </a:xfrm>
          <a:prstGeom prst="rect">
            <a:avLst/>
          </a:prstGeom>
          <a:noFill/>
          <a:ln w="9525">
            <a:noFill/>
            <a:miter lim="800000"/>
            <a:headEnd/>
            <a:tailEnd/>
          </a:ln>
        </p:spPr>
        <p:txBody>
          <a:bodyPr wrap="square">
            <a:prstTxWarp prst="textNoShape">
              <a:avLst/>
            </a:prstTxWarp>
            <a:spAutoFit/>
          </a:bodyPr>
          <a:lstStyle/>
          <a:p>
            <a:pPr algn="ctr" defTabSz="914400" fontAlgn="base">
              <a:lnSpc>
                <a:spcPts val="1525"/>
              </a:lnSpc>
              <a:spcBef>
                <a:spcPct val="20000"/>
              </a:spcBef>
              <a:spcAft>
                <a:spcPct val="0"/>
              </a:spcAft>
            </a:pPr>
            <a:r>
              <a:rPr lang="fr-FR" sz="2800" b="1">
                <a:solidFill>
                  <a:srgbClr val="CC3300"/>
                </a:solidFill>
                <a:latin typeface="Calibri" pitchFamily="-1" charset="0"/>
                <a:ea typeface="ＭＳ Ｐゴシック" pitchFamily="-1" charset="-128"/>
                <a:cs typeface="ＭＳ Ｐゴシック" pitchFamily="-1" charset="-128"/>
              </a:rPr>
              <a:t>Caractéristiques à l’inclusion et devenir des patients</a:t>
            </a:r>
          </a:p>
        </p:txBody>
      </p:sp>
      <p:sp>
        <p:nvSpPr>
          <p:cNvPr id="12"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grpSp>
        <p:nvGrpSpPr>
          <p:cNvPr id="10" name="Grouper 41"/>
          <p:cNvGrpSpPr/>
          <p:nvPr/>
        </p:nvGrpSpPr>
        <p:grpSpPr>
          <a:xfrm>
            <a:off x="0" y="6570663"/>
            <a:ext cx="914400" cy="288111"/>
            <a:chOff x="0" y="6570663"/>
            <a:chExt cx="1393200" cy="288111"/>
          </a:xfrm>
        </p:grpSpPr>
        <p:sp>
          <p:nvSpPr>
            <p:cNvPr id="13"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14" name="ZoneTexte 13"/>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sp>
        <p:nvSpPr>
          <p:cNvPr id="15" name="Rectangle 7"/>
          <p:cNvSpPr>
            <a:spLocks noChangeArrowheads="1"/>
          </p:cNvSpPr>
          <p:nvPr/>
        </p:nvSpPr>
        <p:spPr bwMode="auto">
          <a:xfrm>
            <a:off x="4759287" y="6383469"/>
            <a:ext cx="4405351" cy="461665"/>
          </a:xfrm>
          <a:prstGeom prst="rect">
            <a:avLst/>
          </a:prstGeom>
          <a:noFill/>
          <a:ln w="9525">
            <a:noFill/>
            <a:miter lim="800000"/>
            <a:headEnd/>
            <a:tailEnd/>
          </a:ln>
        </p:spPr>
        <p:txBody>
          <a:bodyPr wrap="square">
            <a:spAutoFit/>
          </a:bodyPr>
          <a:lstStyle/>
          <a:p>
            <a:pPr algn="r"/>
            <a:r>
              <a:rPr lang="en-US" sz="1200" i="1" dirty="0">
                <a:solidFill>
                  <a:srgbClr val="CC0000"/>
                </a:solidFill>
              </a:rPr>
              <a:t>ENCORE1 Study Group, </a:t>
            </a:r>
            <a:r>
              <a:rPr lang="en-US" sz="1200" i="1" dirty="0" err="1">
                <a:solidFill>
                  <a:srgbClr val="CC0000"/>
                </a:solidFill>
              </a:rPr>
              <a:t>Puls</a:t>
            </a:r>
            <a:r>
              <a:rPr lang="en-US" sz="1200" i="1" dirty="0">
                <a:solidFill>
                  <a:srgbClr val="CC0000"/>
                </a:solidFill>
              </a:rPr>
              <a:t> R. Lancet 2014;383:1474-82 ; </a:t>
            </a:r>
            <a:br>
              <a:rPr lang="en-US" sz="1200" i="1" dirty="0">
                <a:solidFill>
                  <a:srgbClr val="CC0000"/>
                </a:solidFill>
              </a:rPr>
            </a:br>
            <a:r>
              <a:rPr lang="en-US" sz="1200" i="1" dirty="0">
                <a:solidFill>
                  <a:srgbClr val="CC0000"/>
                </a:solidFill>
              </a:rPr>
              <a:t>ENCORE1 Study Group. Lancet Infect Dis 2015;15:793-802</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611" name="Text Box 2"/>
          <p:cNvSpPr txBox="1">
            <a:spLocks noChangeArrowheads="1"/>
          </p:cNvSpPr>
          <p:nvPr/>
        </p:nvSpPr>
        <p:spPr bwMode="auto">
          <a:xfrm>
            <a:off x="1094401" y="1066800"/>
            <a:ext cx="6942525" cy="830997"/>
          </a:xfrm>
          <a:prstGeom prst="rect">
            <a:avLst/>
          </a:prstGeom>
          <a:noFill/>
          <a:ln w="9525">
            <a:noFill/>
            <a:miter lim="800000"/>
            <a:headEnd/>
            <a:tailEnd/>
          </a:ln>
        </p:spPr>
        <p:txBody>
          <a:bodyPr wrap="none">
            <a:prstTxWarp prst="textNoShape">
              <a:avLst/>
            </a:prstTxWarp>
            <a:spAutoFit/>
          </a:bodyPr>
          <a:lstStyle/>
          <a:p>
            <a:pPr algn="ctr" defTabSz="914400" fontAlgn="base">
              <a:lnSpc>
                <a:spcPts val="2860"/>
              </a:lnSpc>
              <a:spcBef>
                <a:spcPct val="0"/>
              </a:spcBef>
              <a:spcAft>
                <a:spcPct val="0"/>
              </a:spcAft>
            </a:pPr>
            <a:r>
              <a:rPr lang="fr-FR" sz="2400" b="1" dirty="0">
                <a:solidFill>
                  <a:srgbClr val="CC3300"/>
                </a:solidFill>
                <a:latin typeface="Calibri" pitchFamily="-1" charset="0"/>
                <a:ea typeface="ＭＳ Ｐゴシック" pitchFamily="-1" charset="-128"/>
                <a:cs typeface="ＭＳ Ｐゴシック" pitchFamily="-1" charset="-128"/>
              </a:rPr>
              <a:t>Réponse à S48, globale et selon ARN VIH à l’inclusion</a:t>
            </a:r>
          </a:p>
          <a:p>
            <a:pPr algn="ctr" defTabSz="914400" fontAlgn="base">
              <a:lnSpc>
                <a:spcPts val="2860"/>
              </a:lnSpc>
              <a:spcBef>
                <a:spcPct val="0"/>
              </a:spcBef>
              <a:spcAft>
                <a:spcPct val="0"/>
              </a:spcAft>
            </a:pPr>
            <a:r>
              <a:rPr lang="fr-FR" sz="2400" b="1" dirty="0">
                <a:solidFill>
                  <a:srgbClr val="CC3300"/>
                </a:solidFill>
                <a:latin typeface="Calibri" pitchFamily="-1" charset="0"/>
                <a:ea typeface="ＭＳ Ｐゴシック" pitchFamily="-1" charset="-128"/>
                <a:cs typeface="ＭＳ Ｐゴシック" pitchFamily="-1" charset="-128"/>
              </a:rPr>
              <a:t>(&lt; 100 000 c/ml ou </a:t>
            </a:r>
            <a:r>
              <a:rPr lang="fr-FR" sz="2400" b="1" u="sng" dirty="0">
                <a:solidFill>
                  <a:srgbClr val="CC3300"/>
                </a:solidFill>
                <a:latin typeface="Calibri" pitchFamily="-1" charset="0"/>
                <a:ea typeface="ＭＳ Ｐゴシック" pitchFamily="-1" charset="-128"/>
                <a:cs typeface="ＭＳ Ｐゴシック" pitchFamily="-1" charset="-128"/>
              </a:rPr>
              <a:t>&gt;</a:t>
            </a:r>
            <a:r>
              <a:rPr lang="fr-FR" sz="2400" b="1" dirty="0">
                <a:solidFill>
                  <a:srgbClr val="CC3300"/>
                </a:solidFill>
                <a:latin typeface="Calibri" pitchFamily="-1" charset="0"/>
                <a:ea typeface="ＭＳ Ｐゴシック" pitchFamily="-1" charset="-128"/>
                <a:cs typeface="ＭＳ Ｐゴシック" pitchFamily="-1" charset="-128"/>
              </a:rPr>
              <a:t> 100 000 c/ml)</a:t>
            </a:r>
          </a:p>
        </p:txBody>
      </p:sp>
      <p:grpSp>
        <p:nvGrpSpPr>
          <p:cNvPr id="87" name="Groupe 86"/>
          <p:cNvGrpSpPr/>
          <p:nvPr/>
        </p:nvGrpSpPr>
        <p:grpSpPr>
          <a:xfrm>
            <a:off x="192792" y="1843944"/>
            <a:ext cx="8987676" cy="4665715"/>
            <a:chOff x="247877" y="1843944"/>
            <a:chExt cx="8987676" cy="4665715"/>
          </a:xfrm>
        </p:grpSpPr>
        <p:sp>
          <p:nvSpPr>
            <p:cNvPr id="238594" name="Text Box 134"/>
            <p:cNvSpPr txBox="1">
              <a:spLocks noChangeArrowheads="1"/>
            </p:cNvSpPr>
            <p:nvPr/>
          </p:nvSpPr>
          <p:spPr bwMode="auto">
            <a:xfrm>
              <a:off x="419091" y="1897855"/>
              <a:ext cx="1373201" cy="558614"/>
            </a:xfrm>
            <a:prstGeom prst="rect">
              <a:avLst/>
            </a:prstGeom>
            <a:noFill/>
            <a:ln w="9525">
              <a:noFill/>
              <a:miter lim="800000"/>
              <a:headEnd/>
              <a:tailEnd/>
            </a:ln>
          </p:spPr>
          <p:txBody>
            <a:bodyPr wrap="square" anchor="ctr">
              <a:prstTxWarp prst="textNoShape">
                <a:avLst/>
              </a:prstTxWarp>
              <a:spAutoFit/>
            </a:bodyPr>
            <a:lstStyle/>
            <a:p>
              <a:pPr algn="ctr" defTabSz="914400" fontAlgn="base">
                <a:lnSpc>
                  <a:spcPct val="80000"/>
                </a:lnSpc>
                <a:spcBef>
                  <a:spcPct val="5000"/>
                </a:spcBef>
                <a:spcAft>
                  <a:spcPct val="0"/>
                </a:spcAft>
              </a:pPr>
              <a:r>
                <a:rPr lang="fr-FR" b="1">
                  <a:solidFill>
                    <a:srgbClr val="333399"/>
                  </a:solidFill>
                  <a:latin typeface="Calibri" pitchFamily="-1" charset="0"/>
                  <a:ea typeface="Arial" pitchFamily="-1" charset="0"/>
                  <a:cs typeface="Arial" pitchFamily="-1" charset="0"/>
                </a:rPr>
                <a:t>ARN VIH</a:t>
              </a:r>
            </a:p>
            <a:p>
              <a:pPr algn="ctr" defTabSz="914400" fontAlgn="base">
                <a:lnSpc>
                  <a:spcPct val="80000"/>
                </a:lnSpc>
                <a:spcBef>
                  <a:spcPct val="5000"/>
                </a:spcBef>
                <a:spcAft>
                  <a:spcPct val="0"/>
                </a:spcAft>
              </a:pPr>
              <a:r>
                <a:rPr lang="fr-FR" b="1">
                  <a:solidFill>
                    <a:srgbClr val="333399"/>
                  </a:solidFill>
                  <a:latin typeface="Calibri" pitchFamily="-1" charset="0"/>
                  <a:ea typeface="Arial" pitchFamily="-1" charset="0"/>
                  <a:cs typeface="Arial" pitchFamily="-1" charset="0"/>
                </a:rPr>
                <a:t>&lt; 200 c/ml </a:t>
              </a:r>
            </a:p>
          </p:txBody>
        </p:sp>
        <p:sp>
          <p:nvSpPr>
            <p:cNvPr id="238615" name="Rectangle 133"/>
            <p:cNvSpPr>
              <a:spLocks noChangeArrowheads="1"/>
            </p:cNvSpPr>
            <p:nvPr/>
          </p:nvSpPr>
          <p:spPr bwMode="auto">
            <a:xfrm>
              <a:off x="922614" y="3039506"/>
              <a:ext cx="338400" cy="2580531"/>
            </a:xfrm>
            <a:prstGeom prst="rect">
              <a:avLst/>
            </a:prstGeom>
            <a:solidFill>
              <a:srgbClr val="FFFF66"/>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238616" name="Rectangle 135"/>
            <p:cNvSpPr>
              <a:spLocks noChangeArrowheads="1"/>
            </p:cNvSpPr>
            <p:nvPr/>
          </p:nvSpPr>
          <p:spPr bwMode="auto">
            <a:xfrm>
              <a:off x="365639" y="4831278"/>
              <a:ext cx="198772" cy="215444"/>
            </a:xfrm>
            <a:prstGeom prst="rect">
              <a:avLst/>
            </a:prstGeom>
            <a:noFill/>
            <a:ln w="9525">
              <a:noFill/>
              <a:miter lim="800000"/>
              <a:headEnd/>
              <a:tailEnd/>
            </a:ln>
          </p:spPr>
          <p:txBody>
            <a:bodyPr wrap="none" lIns="0" tIns="0" rIns="0" bIns="0" anchor="ctr">
              <a:prstTxWarp prst="textNoShape">
                <a:avLst/>
              </a:prstTxWarp>
              <a:spAutoFit/>
            </a:bodyPr>
            <a:lstStyle/>
            <a:p>
              <a:pPr algn="r" defTabSz="914400" fontAlgn="base">
                <a:spcBef>
                  <a:spcPct val="0"/>
                </a:spcBef>
                <a:spcAft>
                  <a:spcPct val="0"/>
                </a:spcAft>
              </a:pPr>
              <a:r>
                <a:rPr lang="fr-FR" sz="1400" b="1">
                  <a:solidFill>
                    <a:srgbClr val="000066"/>
                  </a:solidFill>
                  <a:ea typeface="Arial" pitchFamily="-1" charset="0"/>
                  <a:cs typeface="Arial" pitchFamily="-1" charset="0"/>
                </a:rPr>
                <a:t>25</a:t>
              </a:r>
            </a:p>
          </p:txBody>
        </p:sp>
        <p:sp>
          <p:nvSpPr>
            <p:cNvPr id="238617" name="Rectangle 136"/>
            <p:cNvSpPr>
              <a:spLocks noChangeArrowheads="1"/>
            </p:cNvSpPr>
            <p:nvPr/>
          </p:nvSpPr>
          <p:spPr bwMode="auto">
            <a:xfrm>
              <a:off x="365639" y="4139128"/>
              <a:ext cx="198772" cy="215444"/>
            </a:xfrm>
            <a:prstGeom prst="rect">
              <a:avLst/>
            </a:prstGeom>
            <a:noFill/>
            <a:ln w="9525">
              <a:noFill/>
              <a:miter lim="800000"/>
              <a:headEnd/>
              <a:tailEnd/>
            </a:ln>
          </p:spPr>
          <p:txBody>
            <a:bodyPr wrap="none" lIns="0" tIns="0" rIns="0" bIns="0" anchor="ctr">
              <a:prstTxWarp prst="textNoShape">
                <a:avLst/>
              </a:prstTxWarp>
              <a:spAutoFit/>
            </a:bodyPr>
            <a:lstStyle/>
            <a:p>
              <a:pPr algn="r" defTabSz="914400" fontAlgn="base">
                <a:spcBef>
                  <a:spcPct val="0"/>
                </a:spcBef>
                <a:spcAft>
                  <a:spcPct val="0"/>
                </a:spcAft>
              </a:pPr>
              <a:r>
                <a:rPr lang="fr-FR" sz="1400" b="1">
                  <a:solidFill>
                    <a:srgbClr val="000066"/>
                  </a:solidFill>
                  <a:ea typeface="Arial" pitchFamily="-1" charset="0"/>
                  <a:cs typeface="Arial" pitchFamily="-1" charset="0"/>
                </a:rPr>
                <a:t>50</a:t>
              </a:r>
            </a:p>
          </p:txBody>
        </p:sp>
        <p:sp>
          <p:nvSpPr>
            <p:cNvPr id="238618" name="Rectangle 137"/>
            <p:cNvSpPr>
              <a:spLocks noChangeArrowheads="1"/>
            </p:cNvSpPr>
            <p:nvPr/>
          </p:nvSpPr>
          <p:spPr bwMode="auto">
            <a:xfrm>
              <a:off x="266252" y="2758003"/>
              <a:ext cx="298159" cy="215444"/>
            </a:xfrm>
            <a:prstGeom prst="rect">
              <a:avLst/>
            </a:prstGeom>
            <a:noFill/>
            <a:ln w="9525">
              <a:noFill/>
              <a:miter lim="800000"/>
              <a:headEnd/>
              <a:tailEnd/>
            </a:ln>
          </p:spPr>
          <p:txBody>
            <a:bodyPr wrap="none" lIns="0" tIns="0" rIns="0" bIns="0" anchor="ctr">
              <a:prstTxWarp prst="textNoShape">
                <a:avLst/>
              </a:prstTxWarp>
              <a:spAutoFit/>
            </a:bodyPr>
            <a:lstStyle/>
            <a:p>
              <a:pPr algn="r" defTabSz="914400" fontAlgn="base">
                <a:spcBef>
                  <a:spcPct val="0"/>
                </a:spcBef>
                <a:spcAft>
                  <a:spcPct val="0"/>
                </a:spcAft>
              </a:pPr>
              <a:r>
                <a:rPr lang="fr-FR" sz="1400" b="1">
                  <a:solidFill>
                    <a:srgbClr val="000066"/>
                  </a:solidFill>
                  <a:ea typeface="Arial" pitchFamily="-1" charset="0"/>
                  <a:cs typeface="Arial" pitchFamily="-1" charset="0"/>
                </a:rPr>
                <a:t>100</a:t>
              </a:r>
            </a:p>
          </p:txBody>
        </p:sp>
        <p:sp>
          <p:nvSpPr>
            <p:cNvPr id="238619" name="Rectangle 138"/>
            <p:cNvSpPr>
              <a:spLocks noChangeArrowheads="1"/>
            </p:cNvSpPr>
            <p:nvPr/>
          </p:nvSpPr>
          <p:spPr bwMode="auto">
            <a:xfrm>
              <a:off x="365639" y="3448565"/>
              <a:ext cx="198772" cy="215444"/>
            </a:xfrm>
            <a:prstGeom prst="rect">
              <a:avLst/>
            </a:prstGeom>
            <a:noFill/>
            <a:ln w="9525">
              <a:noFill/>
              <a:miter lim="800000"/>
              <a:headEnd/>
              <a:tailEnd/>
            </a:ln>
          </p:spPr>
          <p:txBody>
            <a:bodyPr wrap="none" lIns="0" tIns="0" rIns="0" bIns="0" anchor="ctr">
              <a:prstTxWarp prst="textNoShape">
                <a:avLst/>
              </a:prstTxWarp>
              <a:spAutoFit/>
            </a:bodyPr>
            <a:lstStyle/>
            <a:p>
              <a:pPr algn="r" defTabSz="914400" fontAlgn="base">
                <a:spcBef>
                  <a:spcPct val="0"/>
                </a:spcBef>
                <a:spcAft>
                  <a:spcPct val="0"/>
                </a:spcAft>
              </a:pPr>
              <a:r>
                <a:rPr lang="fr-FR" sz="1400" b="1">
                  <a:solidFill>
                    <a:srgbClr val="000066"/>
                  </a:solidFill>
                  <a:ea typeface="Arial" pitchFamily="-1" charset="0"/>
                  <a:cs typeface="Arial" pitchFamily="-1" charset="0"/>
                </a:rPr>
                <a:t>75</a:t>
              </a:r>
            </a:p>
          </p:txBody>
        </p:sp>
        <p:sp>
          <p:nvSpPr>
            <p:cNvPr id="238620" name="Line 139"/>
            <p:cNvSpPr>
              <a:spLocks noChangeShapeType="1"/>
            </p:cNvSpPr>
            <p:nvPr/>
          </p:nvSpPr>
          <p:spPr bwMode="auto">
            <a:xfrm>
              <a:off x="632673" y="4938999"/>
              <a:ext cx="92075" cy="0"/>
            </a:xfrm>
            <a:prstGeom prst="line">
              <a:avLst/>
            </a:prstGeom>
            <a:noFill/>
            <a:ln w="19050">
              <a:solidFill>
                <a:srgbClr val="000066"/>
              </a:solidFill>
              <a:round/>
              <a:headEnd/>
              <a:tailEnd/>
            </a:ln>
          </p:spPr>
          <p:txBody>
            <a:bodyPr anchor="ct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sp>
          <p:nvSpPr>
            <p:cNvPr id="238621" name="Line 140"/>
            <p:cNvSpPr>
              <a:spLocks noChangeShapeType="1"/>
            </p:cNvSpPr>
            <p:nvPr/>
          </p:nvSpPr>
          <p:spPr bwMode="auto">
            <a:xfrm>
              <a:off x="632673" y="4248437"/>
              <a:ext cx="92075" cy="0"/>
            </a:xfrm>
            <a:prstGeom prst="line">
              <a:avLst/>
            </a:prstGeom>
            <a:noFill/>
            <a:ln w="19050">
              <a:solidFill>
                <a:srgbClr val="000066"/>
              </a:solidFill>
              <a:round/>
              <a:headEnd/>
              <a:tailEnd/>
            </a:ln>
          </p:spPr>
          <p:txBody>
            <a:bodyPr anchor="ct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sp>
          <p:nvSpPr>
            <p:cNvPr id="238622" name="Line 141"/>
            <p:cNvSpPr>
              <a:spLocks noChangeShapeType="1"/>
            </p:cNvSpPr>
            <p:nvPr/>
          </p:nvSpPr>
          <p:spPr bwMode="auto">
            <a:xfrm>
              <a:off x="632673" y="2864137"/>
              <a:ext cx="92075" cy="0"/>
            </a:xfrm>
            <a:prstGeom prst="line">
              <a:avLst/>
            </a:prstGeom>
            <a:noFill/>
            <a:ln w="19050">
              <a:solidFill>
                <a:srgbClr val="000066"/>
              </a:solidFill>
              <a:round/>
              <a:headEnd/>
              <a:tailEnd/>
            </a:ln>
          </p:spPr>
          <p:txBody>
            <a:bodyPr anchor="ct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sp>
          <p:nvSpPr>
            <p:cNvPr id="238623" name="Line 142"/>
            <p:cNvSpPr>
              <a:spLocks noChangeShapeType="1"/>
            </p:cNvSpPr>
            <p:nvPr/>
          </p:nvSpPr>
          <p:spPr bwMode="auto">
            <a:xfrm>
              <a:off x="632673" y="3554699"/>
              <a:ext cx="92075" cy="0"/>
            </a:xfrm>
            <a:prstGeom prst="line">
              <a:avLst/>
            </a:prstGeom>
            <a:noFill/>
            <a:ln w="19050">
              <a:solidFill>
                <a:srgbClr val="000066"/>
              </a:solidFill>
              <a:round/>
              <a:headEnd/>
              <a:tailEnd/>
            </a:ln>
          </p:spPr>
          <p:txBody>
            <a:bodyPr anchor="ct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sp>
          <p:nvSpPr>
            <p:cNvPr id="238624" name="Line 143"/>
            <p:cNvSpPr>
              <a:spLocks noChangeShapeType="1"/>
            </p:cNvSpPr>
            <p:nvPr/>
          </p:nvSpPr>
          <p:spPr bwMode="auto">
            <a:xfrm>
              <a:off x="723161" y="2854612"/>
              <a:ext cx="1587" cy="2860675"/>
            </a:xfrm>
            <a:prstGeom prst="line">
              <a:avLst/>
            </a:prstGeom>
            <a:noFill/>
            <a:ln w="19050">
              <a:solidFill>
                <a:srgbClr val="000066"/>
              </a:solidFill>
              <a:round/>
              <a:headEnd/>
              <a:tailEnd/>
            </a:ln>
          </p:spPr>
          <p:txBody>
            <a:bodyPr anchor="ct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sp>
          <p:nvSpPr>
            <p:cNvPr id="238625" name="Rectangle 144"/>
            <p:cNvSpPr>
              <a:spLocks noChangeArrowheads="1"/>
            </p:cNvSpPr>
            <p:nvPr/>
          </p:nvSpPr>
          <p:spPr bwMode="auto">
            <a:xfrm>
              <a:off x="882814" y="2714949"/>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dirty="0">
                  <a:solidFill>
                    <a:srgbClr val="333399"/>
                  </a:solidFill>
                  <a:latin typeface="+mj-lt"/>
                  <a:ea typeface="Arial" pitchFamily="-1" charset="0"/>
                  <a:cs typeface="Arial" pitchFamily="-1" charset="0"/>
                </a:rPr>
                <a:t>94,1</a:t>
              </a:r>
            </a:p>
          </p:txBody>
        </p:sp>
        <p:sp>
          <p:nvSpPr>
            <p:cNvPr id="238626" name="Rectangle 145"/>
            <p:cNvSpPr>
              <a:spLocks noChangeArrowheads="1"/>
            </p:cNvSpPr>
            <p:nvPr/>
          </p:nvSpPr>
          <p:spPr bwMode="auto">
            <a:xfrm>
              <a:off x="1204310" y="2750121"/>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92,2</a:t>
              </a:r>
            </a:p>
          </p:txBody>
        </p:sp>
        <p:sp>
          <p:nvSpPr>
            <p:cNvPr id="238627" name="Text Box 148"/>
            <p:cNvSpPr txBox="1">
              <a:spLocks noChangeArrowheads="1"/>
            </p:cNvSpPr>
            <p:nvPr/>
          </p:nvSpPr>
          <p:spPr bwMode="auto">
            <a:xfrm>
              <a:off x="247877" y="2459515"/>
              <a:ext cx="387350" cy="366712"/>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fr-FR">
                  <a:solidFill>
                    <a:srgbClr val="000066"/>
                  </a:solidFill>
                  <a:ea typeface="ＭＳ Ｐゴシック" pitchFamily="-1" charset="-128"/>
                  <a:cs typeface="ＭＳ Ｐゴシック" pitchFamily="-1" charset="-128"/>
                </a:rPr>
                <a:t>%</a:t>
              </a:r>
            </a:p>
          </p:txBody>
        </p:sp>
        <p:sp>
          <p:nvSpPr>
            <p:cNvPr id="238628" name="Rectangle 151"/>
            <p:cNvSpPr>
              <a:spLocks noChangeArrowheads="1"/>
            </p:cNvSpPr>
            <p:nvPr/>
          </p:nvSpPr>
          <p:spPr bwMode="auto">
            <a:xfrm>
              <a:off x="1261800" y="3075979"/>
              <a:ext cx="338400" cy="2544058"/>
            </a:xfrm>
            <a:prstGeom prst="rect">
              <a:avLst/>
            </a:prstGeom>
            <a:solidFill>
              <a:srgbClr val="FF9933"/>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238629" name="ZoneTexte 86"/>
            <p:cNvSpPr txBox="1">
              <a:spLocks noChangeArrowheads="1"/>
            </p:cNvSpPr>
            <p:nvPr/>
          </p:nvSpPr>
          <p:spPr bwMode="auto">
            <a:xfrm>
              <a:off x="1746644" y="5918728"/>
              <a:ext cx="1343638" cy="590931"/>
            </a:xfrm>
            <a:prstGeom prst="rect">
              <a:avLst/>
            </a:prstGeom>
            <a:noFill/>
            <a:ln w="9525">
              <a:noFill/>
              <a:miter lim="800000"/>
              <a:headEnd/>
              <a:tailEnd/>
            </a:ln>
          </p:spPr>
          <p:txBody>
            <a:bodyPr wrap="none">
              <a:prstTxWarp prst="textNoShape">
                <a:avLst/>
              </a:prstTxWarp>
              <a:spAutoFit/>
            </a:bodyPr>
            <a:lstStyle/>
            <a:p>
              <a:pPr algn="ctr" defTabSz="914400" fontAlgn="base">
                <a:lnSpc>
                  <a:spcPct val="90000"/>
                </a:lnSpc>
                <a:spcBef>
                  <a:spcPct val="0"/>
                </a:spcBef>
                <a:spcAft>
                  <a:spcPct val="0"/>
                </a:spcAft>
              </a:pPr>
              <a:r>
                <a:rPr lang="fr-FR" sz="1200">
                  <a:solidFill>
                    <a:srgbClr val="000066"/>
                  </a:solidFill>
                  <a:ea typeface="ＭＳ Ｐゴシック" pitchFamily="-1" charset="-128"/>
                  <a:cs typeface="ＭＳ Ｐゴシック" pitchFamily="-1" charset="-128"/>
                  <a:sym typeface="Symbol" pitchFamily="-1" charset="2"/>
                </a:rPr>
                <a:t>D</a:t>
              </a:r>
              <a:r>
                <a:rPr lang="fr-FR" sz="1200">
                  <a:solidFill>
                    <a:srgbClr val="000066"/>
                  </a:solidFill>
                  <a:ea typeface="Arial" pitchFamily="-1" charset="0"/>
                  <a:cs typeface="Arial" pitchFamily="-1" charset="0"/>
                  <a:sym typeface="Symbol" pitchFamily="-1" charset="2"/>
                </a:rPr>
                <a:t>ifférence</a:t>
              </a:r>
            </a:p>
            <a:p>
              <a:pPr algn="ctr" defTabSz="914400" fontAlgn="base">
                <a:lnSpc>
                  <a:spcPct val="90000"/>
                </a:lnSpc>
                <a:spcBef>
                  <a:spcPct val="0"/>
                </a:spcBef>
                <a:spcAft>
                  <a:spcPct val="0"/>
                </a:spcAft>
              </a:pPr>
              <a:r>
                <a:rPr lang="fr-FR" sz="1200">
                  <a:solidFill>
                    <a:srgbClr val="000066"/>
                  </a:solidFill>
                  <a:ea typeface="Arial" pitchFamily="-1" charset="0"/>
                  <a:cs typeface="Arial" pitchFamily="-1" charset="0"/>
                  <a:sym typeface="Symbol" pitchFamily="-1" charset="2"/>
                </a:rPr>
                <a:t>IC 95 %</a:t>
              </a:r>
              <a:r>
                <a:rPr lang="fr-FR" sz="1200">
                  <a:solidFill>
                    <a:srgbClr val="000066"/>
                  </a:solidFill>
                  <a:ea typeface="ＭＳ Ｐゴシック" pitchFamily="-1" charset="-128"/>
                  <a:cs typeface="ＭＳ Ｐゴシック" pitchFamily="-1" charset="-128"/>
                  <a:sym typeface="Symbol" pitchFamily="-1" charset="2"/>
                </a:rPr>
                <a:t> </a:t>
              </a:r>
              <a:r>
                <a:rPr lang="fr-FR" sz="1200">
                  <a:solidFill>
                    <a:srgbClr val="000066"/>
                  </a:solidFill>
                  <a:ea typeface="ＭＳ Ｐゴシック" pitchFamily="-1" charset="-128"/>
                  <a:cs typeface="ＭＳ Ｐゴシック" pitchFamily="-1" charset="-128"/>
                </a:rPr>
                <a:t>= 1,8 % </a:t>
              </a:r>
            </a:p>
            <a:p>
              <a:pPr algn="ctr" defTabSz="914400" fontAlgn="base">
                <a:lnSpc>
                  <a:spcPct val="90000"/>
                </a:lnSpc>
                <a:spcBef>
                  <a:spcPct val="0"/>
                </a:spcBef>
                <a:spcAft>
                  <a:spcPct val="0"/>
                </a:spcAft>
              </a:pPr>
              <a:r>
                <a:rPr lang="fr-FR" sz="1200">
                  <a:solidFill>
                    <a:srgbClr val="000066"/>
                  </a:solidFill>
                  <a:ea typeface="ＭＳ Ｐゴシック" pitchFamily="-1" charset="-128"/>
                  <a:cs typeface="ＭＳ Ｐゴシック" pitchFamily="-1" charset="-128"/>
                </a:rPr>
                <a:t>(-3,7 ; 7,4)</a:t>
              </a:r>
            </a:p>
          </p:txBody>
        </p:sp>
        <p:sp>
          <p:nvSpPr>
            <p:cNvPr id="238630" name="Rectangle 133"/>
            <p:cNvSpPr>
              <a:spLocks noChangeArrowheads="1"/>
            </p:cNvSpPr>
            <p:nvPr/>
          </p:nvSpPr>
          <p:spPr bwMode="auto">
            <a:xfrm>
              <a:off x="2764072" y="3173850"/>
              <a:ext cx="338400" cy="2446188"/>
            </a:xfrm>
            <a:prstGeom prst="rect">
              <a:avLst/>
            </a:prstGeom>
            <a:solidFill>
              <a:srgbClr val="FFFF66"/>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238631" name="Rectangle 144"/>
            <p:cNvSpPr>
              <a:spLocks noChangeArrowheads="1"/>
            </p:cNvSpPr>
            <p:nvPr/>
          </p:nvSpPr>
          <p:spPr bwMode="auto">
            <a:xfrm>
              <a:off x="3565722" y="3039313"/>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82,3</a:t>
              </a:r>
            </a:p>
          </p:txBody>
        </p:sp>
        <p:sp>
          <p:nvSpPr>
            <p:cNvPr id="238632" name="Rectangle 145"/>
            <p:cNvSpPr>
              <a:spLocks noChangeArrowheads="1"/>
            </p:cNvSpPr>
            <p:nvPr/>
          </p:nvSpPr>
          <p:spPr bwMode="auto">
            <a:xfrm>
              <a:off x="3958492" y="3054945"/>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80,4</a:t>
              </a:r>
            </a:p>
          </p:txBody>
        </p:sp>
        <p:sp>
          <p:nvSpPr>
            <p:cNvPr id="238633" name="Rectangle 151"/>
            <p:cNvSpPr>
              <a:spLocks noChangeArrowheads="1"/>
            </p:cNvSpPr>
            <p:nvPr/>
          </p:nvSpPr>
          <p:spPr bwMode="auto">
            <a:xfrm>
              <a:off x="3099000" y="3222212"/>
              <a:ext cx="338400" cy="2397826"/>
            </a:xfrm>
            <a:prstGeom prst="rect">
              <a:avLst/>
            </a:prstGeom>
            <a:solidFill>
              <a:srgbClr val="FF9933"/>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grpSp>
          <p:nvGrpSpPr>
            <p:cNvPr id="2" name="Grouper 75"/>
            <p:cNvGrpSpPr/>
            <p:nvPr/>
          </p:nvGrpSpPr>
          <p:grpSpPr>
            <a:xfrm>
              <a:off x="6841482" y="1843944"/>
              <a:ext cx="2394071" cy="582474"/>
              <a:chOff x="964889" y="1600444"/>
              <a:chExt cx="2394071" cy="582474"/>
            </a:xfrm>
          </p:grpSpPr>
          <p:sp>
            <p:nvSpPr>
              <p:cNvPr id="238637" name="AutoShape 165"/>
              <p:cNvSpPr>
                <a:spLocks noChangeArrowheads="1"/>
              </p:cNvSpPr>
              <p:nvPr/>
            </p:nvSpPr>
            <p:spPr bwMode="auto">
              <a:xfrm>
                <a:off x="964889" y="1606240"/>
                <a:ext cx="2093205" cy="551938"/>
              </a:xfrm>
              <a:prstGeom prst="roundRect">
                <a:avLst>
                  <a:gd name="adj" fmla="val 16667"/>
                </a:avLst>
              </a:prstGeom>
              <a:solidFill>
                <a:schemeClr val="bg1"/>
              </a:solidFill>
              <a:ln w="9525">
                <a:solidFill>
                  <a:srgbClr val="D0D0F0"/>
                </a:solidFill>
                <a:round/>
                <a:headEnd/>
                <a:tailEnd/>
              </a:ln>
              <a:effectLst>
                <a:prstShdw prst="shdw17" dist="17961" dir="2700000">
                  <a:srgbClr val="7D7D90">
                    <a:alpha val="74997"/>
                  </a:srgbClr>
                </a:prstShdw>
              </a:effectLst>
            </p:spPr>
            <p:txBody>
              <a:bodyPr wrap="none" anchor="ctr">
                <a:prstTxWarp prst="textNoShape">
                  <a:avLst/>
                </a:prstTxWarp>
              </a:bodyPr>
              <a:lstStyle/>
              <a:p>
                <a:pPr defTabSz="914400" fontAlgn="base">
                  <a:spcBef>
                    <a:spcPct val="0"/>
                  </a:spcBef>
                  <a:spcAft>
                    <a:spcPct val="0"/>
                  </a:spcAft>
                </a:pPr>
                <a:endParaRPr lang="fr-FR" sz="2800">
                  <a:solidFill>
                    <a:srgbClr val="000066"/>
                  </a:solidFill>
                  <a:ea typeface="ＭＳ Ｐゴシック" pitchFamily="-1" charset="-128"/>
                  <a:cs typeface="ＭＳ Ｐゴシック" pitchFamily="-1" charset="-128"/>
                </a:endParaRPr>
              </a:p>
            </p:txBody>
          </p:sp>
          <p:sp>
            <p:nvSpPr>
              <p:cNvPr id="238638" name="Rectangle 3"/>
              <p:cNvSpPr>
                <a:spLocks noChangeArrowheads="1"/>
              </p:cNvSpPr>
              <p:nvPr/>
            </p:nvSpPr>
            <p:spPr bwMode="auto">
              <a:xfrm>
                <a:off x="1084333" y="1704664"/>
                <a:ext cx="270548" cy="144462"/>
              </a:xfrm>
              <a:prstGeom prst="rect">
                <a:avLst/>
              </a:prstGeom>
              <a:solidFill>
                <a:srgbClr val="FFFF66"/>
              </a:solidFill>
              <a:ln w="9525">
                <a:noFill/>
                <a:miter lim="800000"/>
                <a:headEnd/>
                <a:tailEnd/>
              </a:ln>
            </p:spPr>
            <p:txBody>
              <a:bodyPr wrap="none" anchor="ctr">
                <a:prstTxWarp prst="textNoShape">
                  <a:avLst/>
                </a:prstTxWarp>
              </a:bodyPr>
              <a:lstStyle/>
              <a:p>
                <a:pPr defTabSz="914400" fontAlgn="base">
                  <a:spcBef>
                    <a:spcPct val="0"/>
                  </a:spcBef>
                  <a:spcAft>
                    <a:spcPct val="0"/>
                  </a:spcAft>
                </a:pPr>
                <a:endParaRPr lang="fr-FR" sz="2400">
                  <a:solidFill>
                    <a:srgbClr val="000066"/>
                  </a:solidFill>
                  <a:ea typeface="ＭＳ Ｐゴシック" pitchFamily="-1" charset="-128"/>
                  <a:cs typeface="ＭＳ Ｐゴシック" pitchFamily="-1" charset="-128"/>
                </a:endParaRPr>
              </a:p>
            </p:txBody>
          </p:sp>
          <p:sp>
            <p:nvSpPr>
              <p:cNvPr id="238639" name="Rectangle 4"/>
              <p:cNvSpPr>
                <a:spLocks noChangeArrowheads="1"/>
              </p:cNvSpPr>
              <p:nvPr/>
            </p:nvSpPr>
            <p:spPr bwMode="auto">
              <a:xfrm>
                <a:off x="1084333" y="1969776"/>
                <a:ext cx="270548" cy="144463"/>
              </a:xfrm>
              <a:prstGeom prst="rect">
                <a:avLst/>
              </a:prstGeom>
              <a:solidFill>
                <a:srgbClr val="FF9933"/>
              </a:solidFill>
              <a:ln w="9525">
                <a:noFill/>
                <a:miter lim="800000"/>
                <a:headEnd/>
                <a:tailEnd/>
              </a:ln>
            </p:spPr>
            <p:txBody>
              <a:bodyPr wrap="none" anchor="ctr">
                <a:prstTxWarp prst="textNoShape">
                  <a:avLst/>
                </a:prstTxWarp>
              </a:bodyPr>
              <a:lstStyle/>
              <a:p>
                <a:pPr defTabSz="914400" fontAlgn="base">
                  <a:spcBef>
                    <a:spcPct val="0"/>
                  </a:spcBef>
                  <a:spcAft>
                    <a:spcPct val="0"/>
                  </a:spcAft>
                </a:pPr>
                <a:endParaRPr lang="fr-FR" sz="2400">
                  <a:solidFill>
                    <a:srgbClr val="000066"/>
                  </a:solidFill>
                  <a:ea typeface="ＭＳ Ｐゴシック" pitchFamily="-1" charset="-128"/>
                  <a:cs typeface="ＭＳ Ｐゴシック" pitchFamily="-1" charset="-128"/>
                </a:endParaRPr>
              </a:p>
            </p:txBody>
          </p:sp>
          <p:sp>
            <p:nvSpPr>
              <p:cNvPr id="238640" name="ZoneTexte 84"/>
              <p:cNvSpPr txBox="1">
                <a:spLocks noChangeArrowheads="1"/>
              </p:cNvSpPr>
              <p:nvPr/>
            </p:nvSpPr>
            <p:spPr bwMode="auto">
              <a:xfrm>
                <a:off x="1323479" y="1600444"/>
                <a:ext cx="1978532" cy="33855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600" b="1" dirty="0">
                    <a:solidFill>
                      <a:srgbClr val="333399"/>
                    </a:solidFill>
                    <a:latin typeface="Calibri" pitchFamily="-1" charset="0"/>
                    <a:ea typeface="ＭＳ Ｐゴシック" pitchFamily="-1" charset="-128"/>
                    <a:cs typeface="ＭＳ Ｐゴシック" pitchFamily="-1" charset="-128"/>
                  </a:rPr>
                  <a:t>EFV 400 + TDF/FTC</a:t>
                </a:r>
              </a:p>
            </p:txBody>
          </p:sp>
          <p:sp>
            <p:nvSpPr>
              <p:cNvPr id="238641" name="ZoneTexte 85"/>
              <p:cNvSpPr txBox="1">
                <a:spLocks noChangeArrowheads="1"/>
              </p:cNvSpPr>
              <p:nvPr/>
            </p:nvSpPr>
            <p:spPr bwMode="auto">
              <a:xfrm>
                <a:off x="1323479" y="1844364"/>
                <a:ext cx="2035481" cy="33855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600" b="1">
                    <a:solidFill>
                      <a:srgbClr val="333399"/>
                    </a:solidFill>
                    <a:latin typeface="Calibri" pitchFamily="-1" charset="0"/>
                    <a:ea typeface="ＭＳ Ｐゴシック" pitchFamily="-1" charset="-128"/>
                    <a:cs typeface="ＭＳ Ｐゴシック" pitchFamily="-1" charset="-128"/>
                  </a:rPr>
                  <a:t>EFV 600 + TDF/FTC</a:t>
                </a:r>
              </a:p>
            </p:txBody>
          </p:sp>
        </p:grpSp>
        <p:sp>
          <p:nvSpPr>
            <p:cNvPr id="238642" name="Rectangle 40"/>
            <p:cNvSpPr>
              <a:spLocks noChangeArrowheads="1"/>
            </p:cNvSpPr>
            <p:nvPr/>
          </p:nvSpPr>
          <p:spPr bwMode="auto">
            <a:xfrm>
              <a:off x="966832" y="2454909"/>
              <a:ext cx="613519" cy="307777"/>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b="1">
                  <a:solidFill>
                    <a:srgbClr val="000066"/>
                  </a:solidFill>
                  <a:ea typeface="Arial" pitchFamily="-1" charset="0"/>
                  <a:cs typeface="Arial" pitchFamily="-1" charset="0"/>
                </a:rPr>
                <a:t>ITTm</a:t>
              </a:r>
            </a:p>
          </p:txBody>
        </p:sp>
        <p:sp>
          <p:nvSpPr>
            <p:cNvPr id="53" name="Rectangle 133"/>
            <p:cNvSpPr>
              <a:spLocks noChangeArrowheads="1"/>
            </p:cNvSpPr>
            <p:nvPr/>
          </p:nvSpPr>
          <p:spPr bwMode="auto">
            <a:xfrm>
              <a:off x="1837900" y="3229262"/>
              <a:ext cx="338400" cy="2390775"/>
            </a:xfrm>
            <a:prstGeom prst="rect">
              <a:avLst/>
            </a:prstGeom>
            <a:solidFill>
              <a:srgbClr val="FFFF66"/>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54" name="Rectangle 144"/>
            <p:cNvSpPr>
              <a:spLocks noChangeArrowheads="1"/>
            </p:cNvSpPr>
            <p:nvPr/>
          </p:nvSpPr>
          <p:spPr bwMode="auto">
            <a:xfrm>
              <a:off x="2664829" y="2836097"/>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88,3</a:t>
              </a:r>
            </a:p>
          </p:txBody>
        </p:sp>
        <p:sp>
          <p:nvSpPr>
            <p:cNvPr id="55" name="Rectangle 145"/>
            <p:cNvSpPr>
              <a:spLocks noChangeArrowheads="1"/>
            </p:cNvSpPr>
            <p:nvPr/>
          </p:nvSpPr>
          <p:spPr bwMode="auto">
            <a:xfrm>
              <a:off x="3046040" y="2882993"/>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86,3</a:t>
              </a:r>
            </a:p>
          </p:txBody>
        </p:sp>
        <p:sp>
          <p:nvSpPr>
            <p:cNvPr id="56" name="Rectangle 151"/>
            <p:cNvSpPr>
              <a:spLocks noChangeArrowheads="1"/>
            </p:cNvSpPr>
            <p:nvPr/>
          </p:nvSpPr>
          <p:spPr bwMode="auto">
            <a:xfrm>
              <a:off x="2180400" y="3282191"/>
              <a:ext cx="338400" cy="2337846"/>
            </a:xfrm>
            <a:prstGeom prst="rect">
              <a:avLst/>
            </a:prstGeom>
            <a:solidFill>
              <a:srgbClr val="FF9933"/>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58" name="Rectangle 40"/>
            <p:cNvSpPr>
              <a:spLocks noChangeArrowheads="1"/>
            </p:cNvSpPr>
            <p:nvPr/>
          </p:nvSpPr>
          <p:spPr bwMode="auto">
            <a:xfrm>
              <a:off x="2780313" y="5662616"/>
              <a:ext cx="952868" cy="533992"/>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a:solidFill>
                    <a:srgbClr val="000066"/>
                  </a:solidFill>
                  <a:ea typeface="Arial" pitchFamily="-1" charset="0"/>
                  <a:cs typeface="Arial" pitchFamily="-1" charset="0"/>
                </a:rPr>
                <a:t> ARN VIH</a:t>
              </a:r>
            </a:p>
            <a:p>
              <a:pPr algn="ctr" defTabSz="914400" fontAlgn="base">
                <a:spcBef>
                  <a:spcPct val="5000"/>
                </a:spcBef>
                <a:spcAft>
                  <a:spcPct val="0"/>
                </a:spcAft>
              </a:pPr>
              <a:r>
                <a:rPr lang="fr-FR" sz="1400" u="sng">
                  <a:solidFill>
                    <a:srgbClr val="000066"/>
                  </a:solidFill>
                  <a:ea typeface="Arial" pitchFamily="-1" charset="0"/>
                  <a:cs typeface="Arial" pitchFamily="-1" charset="0"/>
                </a:rPr>
                <a:t>&lt;</a:t>
              </a:r>
              <a:r>
                <a:rPr lang="fr-FR" sz="1400">
                  <a:solidFill>
                    <a:srgbClr val="000066"/>
                  </a:solidFill>
                  <a:ea typeface="Arial" pitchFamily="-1" charset="0"/>
                  <a:cs typeface="Arial" pitchFamily="-1" charset="0"/>
                </a:rPr>
                <a:t> 5 log</a:t>
              </a:r>
            </a:p>
          </p:txBody>
        </p:sp>
        <p:sp>
          <p:nvSpPr>
            <p:cNvPr id="47" name="Rectangle 133"/>
            <p:cNvSpPr>
              <a:spLocks noChangeArrowheads="1"/>
            </p:cNvSpPr>
            <p:nvPr/>
          </p:nvSpPr>
          <p:spPr bwMode="auto">
            <a:xfrm>
              <a:off x="6436102" y="3127360"/>
              <a:ext cx="338400" cy="2479676"/>
            </a:xfrm>
            <a:prstGeom prst="rect">
              <a:avLst/>
            </a:prstGeom>
            <a:solidFill>
              <a:srgbClr val="FFFF66"/>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48" name="Rectangle 144"/>
            <p:cNvSpPr>
              <a:spLocks noChangeArrowheads="1"/>
            </p:cNvSpPr>
            <p:nvPr/>
          </p:nvSpPr>
          <p:spPr bwMode="auto">
            <a:xfrm>
              <a:off x="6296070" y="2789201"/>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90,4</a:t>
              </a:r>
            </a:p>
          </p:txBody>
        </p:sp>
        <p:sp>
          <p:nvSpPr>
            <p:cNvPr id="49" name="Rectangle 145"/>
            <p:cNvSpPr>
              <a:spLocks noChangeArrowheads="1"/>
            </p:cNvSpPr>
            <p:nvPr/>
          </p:nvSpPr>
          <p:spPr bwMode="auto">
            <a:xfrm>
              <a:off x="6734916" y="2840005"/>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88,9</a:t>
              </a:r>
            </a:p>
          </p:txBody>
        </p:sp>
        <p:sp>
          <p:nvSpPr>
            <p:cNvPr id="50" name="Rectangle 151"/>
            <p:cNvSpPr>
              <a:spLocks noChangeArrowheads="1"/>
            </p:cNvSpPr>
            <p:nvPr/>
          </p:nvSpPr>
          <p:spPr bwMode="auto">
            <a:xfrm>
              <a:off x="6773400" y="3173850"/>
              <a:ext cx="338400" cy="2446187"/>
            </a:xfrm>
            <a:prstGeom prst="rect">
              <a:avLst/>
            </a:prstGeom>
            <a:solidFill>
              <a:srgbClr val="FF9933"/>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65" name="Rectangle 41"/>
            <p:cNvSpPr>
              <a:spLocks noChangeArrowheads="1"/>
            </p:cNvSpPr>
            <p:nvPr/>
          </p:nvSpPr>
          <p:spPr bwMode="auto">
            <a:xfrm>
              <a:off x="4758344" y="2454909"/>
              <a:ext cx="1115370" cy="307777"/>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b="1" dirty="0">
                  <a:solidFill>
                    <a:srgbClr val="000066"/>
                  </a:solidFill>
                  <a:ea typeface="Arial" pitchFamily="-1" charset="0"/>
                  <a:cs typeface="Arial" pitchFamily="-1" charset="0"/>
                </a:rPr>
                <a:t>ITT, NC = E</a:t>
              </a:r>
            </a:p>
          </p:txBody>
        </p:sp>
        <p:sp>
          <p:nvSpPr>
            <p:cNvPr id="57" name="Rectangle 40"/>
            <p:cNvSpPr>
              <a:spLocks noChangeArrowheads="1"/>
            </p:cNvSpPr>
            <p:nvPr/>
          </p:nvSpPr>
          <p:spPr bwMode="auto">
            <a:xfrm>
              <a:off x="3682754" y="5662616"/>
              <a:ext cx="912893" cy="533992"/>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a:solidFill>
                    <a:srgbClr val="000066"/>
                  </a:solidFill>
                  <a:ea typeface="Arial" pitchFamily="-1" charset="0"/>
                  <a:cs typeface="Arial" pitchFamily="-1" charset="0"/>
                </a:rPr>
                <a:t>ARN VIH</a:t>
              </a:r>
            </a:p>
            <a:p>
              <a:pPr algn="ctr" defTabSz="914400" fontAlgn="base">
                <a:spcBef>
                  <a:spcPct val="5000"/>
                </a:spcBef>
                <a:spcAft>
                  <a:spcPct val="0"/>
                </a:spcAft>
              </a:pPr>
              <a:r>
                <a:rPr lang="fr-FR" sz="1400">
                  <a:solidFill>
                    <a:srgbClr val="000066"/>
                  </a:solidFill>
                  <a:ea typeface="Arial" pitchFamily="-1" charset="0"/>
                  <a:cs typeface="Arial" pitchFamily="-1" charset="0"/>
                </a:rPr>
                <a:t>&gt; 5 log</a:t>
              </a:r>
            </a:p>
          </p:txBody>
        </p:sp>
        <p:sp>
          <p:nvSpPr>
            <p:cNvPr id="59" name="Rectangle 133"/>
            <p:cNvSpPr>
              <a:spLocks noChangeArrowheads="1"/>
            </p:cNvSpPr>
            <p:nvPr/>
          </p:nvSpPr>
          <p:spPr bwMode="auto">
            <a:xfrm>
              <a:off x="8288445" y="3216260"/>
              <a:ext cx="338400" cy="2390775"/>
            </a:xfrm>
            <a:prstGeom prst="rect">
              <a:avLst/>
            </a:prstGeom>
            <a:solidFill>
              <a:srgbClr val="FFFF66"/>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60" name="Rectangle 151"/>
            <p:cNvSpPr>
              <a:spLocks noChangeArrowheads="1"/>
            </p:cNvSpPr>
            <p:nvPr/>
          </p:nvSpPr>
          <p:spPr bwMode="auto">
            <a:xfrm>
              <a:off x="8610600" y="3242264"/>
              <a:ext cx="338400" cy="2390775"/>
            </a:xfrm>
            <a:prstGeom prst="rect">
              <a:avLst/>
            </a:prstGeom>
            <a:solidFill>
              <a:srgbClr val="FF9933"/>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61" name="Rectangle 133"/>
            <p:cNvSpPr>
              <a:spLocks noChangeArrowheads="1"/>
            </p:cNvSpPr>
            <p:nvPr/>
          </p:nvSpPr>
          <p:spPr bwMode="auto">
            <a:xfrm>
              <a:off x="7362274" y="3097022"/>
              <a:ext cx="338400" cy="2510014"/>
            </a:xfrm>
            <a:prstGeom prst="rect">
              <a:avLst/>
            </a:prstGeom>
            <a:solidFill>
              <a:srgbClr val="FFFF66"/>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62" name="Rectangle 151"/>
            <p:cNvSpPr>
              <a:spLocks noChangeArrowheads="1"/>
            </p:cNvSpPr>
            <p:nvPr/>
          </p:nvSpPr>
          <p:spPr bwMode="auto">
            <a:xfrm>
              <a:off x="7692000" y="3123026"/>
              <a:ext cx="338400" cy="2492677"/>
            </a:xfrm>
            <a:prstGeom prst="rect">
              <a:avLst/>
            </a:prstGeom>
            <a:solidFill>
              <a:srgbClr val="FF9933"/>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63" name="Rectangle 40"/>
            <p:cNvSpPr>
              <a:spLocks noChangeArrowheads="1"/>
            </p:cNvSpPr>
            <p:nvPr/>
          </p:nvSpPr>
          <p:spPr bwMode="auto">
            <a:xfrm>
              <a:off x="631495" y="5662616"/>
              <a:ext cx="1242598" cy="307777"/>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a:solidFill>
                    <a:srgbClr val="000066"/>
                  </a:solidFill>
                  <a:ea typeface="Arial" pitchFamily="-1" charset="0"/>
                  <a:cs typeface="Arial" pitchFamily="-1" charset="0"/>
                </a:rPr>
                <a:t>Tous patients</a:t>
              </a:r>
            </a:p>
          </p:txBody>
        </p:sp>
        <p:sp>
          <p:nvSpPr>
            <p:cNvPr id="75" name="Rectangle 144"/>
            <p:cNvSpPr>
              <a:spLocks noChangeArrowheads="1"/>
            </p:cNvSpPr>
            <p:nvPr/>
          </p:nvSpPr>
          <p:spPr bwMode="auto">
            <a:xfrm>
              <a:off x="5403699" y="3058853"/>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80,6</a:t>
              </a:r>
            </a:p>
          </p:txBody>
        </p:sp>
        <p:sp>
          <p:nvSpPr>
            <p:cNvPr id="78" name="Rectangle 145"/>
            <p:cNvSpPr>
              <a:spLocks noChangeArrowheads="1"/>
            </p:cNvSpPr>
            <p:nvPr/>
          </p:nvSpPr>
          <p:spPr bwMode="auto">
            <a:xfrm>
              <a:off x="5781436" y="3113565"/>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77,7</a:t>
              </a:r>
            </a:p>
          </p:txBody>
        </p:sp>
        <p:sp>
          <p:nvSpPr>
            <p:cNvPr id="79" name="Rectangle 144"/>
            <p:cNvSpPr>
              <a:spLocks noChangeArrowheads="1"/>
            </p:cNvSpPr>
            <p:nvPr/>
          </p:nvSpPr>
          <p:spPr bwMode="auto">
            <a:xfrm>
              <a:off x="8239587" y="2871269"/>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87,7</a:t>
              </a:r>
            </a:p>
          </p:txBody>
        </p:sp>
        <p:sp>
          <p:nvSpPr>
            <p:cNvPr id="80" name="Rectangle 145"/>
            <p:cNvSpPr>
              <a:spLocks noChangeArrowheads="1"/>
            </p:cNvSpPr>
            <p:nvPr/>
          </p:nvSpPr>
          <p:spPr bwMode="auto">
            <a:xfrm>
              <a:off x="8577388" y="2898625"/>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86,1</a:t>
              </a:r>
            </a:p>
          </p:txBody>
        </p:sp>
        <p:cxnSp>
          <p:nvCxnSpPr>
            <p:cNvPr id="67" name="Connecteur droit 66"/>
            <p:cNvCxnSpPr/>
            <p:nvPr/>
          </p:nvCxnSpPr>
          <p:spPr bwMode="auto">
            <a:xfrm rot="5400000" flipH="1" flipV="1">
              <a:off x="-92912" y="3820680"/>
              <a:ext cx="3624117" cy="1588"/>
            </a:xfrm>
            <a:prstGeom prst="line">
              <a:avLst/>
            </a:prstGeom>
            <a:ln>
              <a:prstDash val="sysDash"/>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71" name="Text Box 134"/>
            <p:cNvSpPr txBox="1">
              <a:spLocks noChangeArrowheads="1"/>
            </p:cNvSpPr>
            <p:nvPr/>
          </p:nvSpPr>
          <p:spPr bwMode="auto">
            <a:xfrm>
              <a:off x="3581400" y="2017630"/>
              <a:ext cx="2482325" cy="323165"/>
            </a:xfrm>
            <a:prstGeom prst="rect">
              <a:avLst/>
            </a:prstGeom>
            <a:noFill/>
            <a:ln w="9525">
              <a:noFill/>
              <a:miter lim="800000"/>
              <a:headEnd/>
              <a:tailEnd/>
            </a:ln>
          </p:spPr>
          <p:txBody>
            <a:bodyPr wrap="square" anchor="ctr">
              <a:prstTxWarp prst="textNoShape">
                <a:avLst/>
              </a:prstTxWarp>
              <a:spAutoFit/>
            </a:bodyPr>
            <a:lstStyle/>
            <a:p>
              <a:pPr algn="ctr" defTabSz="914400" fontAlgn="base">
                <a:lnSpc>
                  <a:spcPct val="80000"/>
                </a:lnSpc>
                <a:spcBef>
                  <a:spcPct val="5000"/>
                </a:spcBef>
                <a:spcAft>
                  <a:spcPct val="0"/>
                </a:spcAft>
              </a:pPr>
              <a:r>
                <a:rPr lang="fr-FR" b="1">
                  <a:solidFill>
                    <a:srgbClr val="333399"/>
                  </a:solidFill>
                  <a:latin typeface="Calibri" pitchFamily="-1" charset="0"/>
                  <a:ea typeface="Arial" pitchFamily="-1" charset="0"/>
                  <a:cs typeface="Arial" pitchFamily="-1" charset="0"/>
                </a:rPr>
                <a:t>ARN VIH &lt; 50 c/ml </a:t>
              </a:r>
            </a:p>
          </p:txBody>
        </p:sp>
        <p:sp>
          <p:nvSpPr>
            <p:cNvPr id="72" name="Rectangle 40"/>
            <p:cNvSpPr>
              <a:spLocks noChangeArrowheads="1"/>
            </p:cNvSpPr>
            <p:nvPr/>
          </p:nvSpPr>
          <p:spPr bwMode="auto">
            <a:xfrm>
              <a:off x="2806844" y="2454909"/>
              <a:ext cx="613519" cy="307777"/>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b="1">
                  <a:solidFill>
                    <a:srgbClr val="000066"/>
                  </a:solidFill>
                  <a:ea typeface="Arial" pitchFamily="-1" charset="0"/>
                  <a:cs typeface="Arial" pitchFamily="-1" charset="0"/>
                </a:rPr>
                <a:t>ITTm</a:t>
              </a:r>
            </a:p>
          </p:txBody>
        </p:sp>
        <p:sp>
          <p:nvSpPr>
            <p:cNvPr id="73" name="Rectangle 41"/>
            <p:cNvSpPr>
              <a:spLocks noChangeArrowheads="1"/>
            </p:cNvSpPr>
            <p:nvPr/>
          </p:nvSpPr>
          <p:spPr bwMode="auto">
            <a:xfrm>
              <a:off x="6862075" y="2454909"/>
              <a:ext cx="1341921" cy="307777"/>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b="1">
                  <a:solidFill>
                    <a:srgbClr val="000066"/>
                  </a:solidFill>
                  <a:ea typeface="Arial" pitchFamily="-1" charset="0"/>
                  <a:cs typeface="Arial" pitchFamily="-1" charset="0"/>
                </a:rPr>
                <a:t>Per protocole</a:t>
              </a:r>
            </a:p>
          </p:txBody>
        </p:sp>
        <p:sp>
          <p:nvSpPr>
            <p:cNvPr id="77" name="Rectangle 133"/>
            <p:cNvSpPr>
              <a:spLocks noChangeArrowheads="1"/>
            </p:cNvSpPr>
            <p:nvPr/>
          </p:nvSpPr>
          <p:spPr bwMode="auto">
            <a:xfrm>
              <a:off x="3679358" y="3373197"/>
              <a:ext cx="338400" cy="2246840"/>
            </a:xfrm>
            <a:prstGeom prst="rect">
              <a:avLst/>
            </a:prstGeom>
            <a:solidFill>
              <a:srgbClr val="FFFF66"/>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83" name="Rectangle 151"/>
            <p:cNvSpPr>
              <a:spLocks noChangeArrowheads="1"/>
            </p:cNvSpPr>
            <p:nvPr/>
          </p:nvSpPr>
          <p:spPr bwMode="auto">
            <a:xfrm>
              <a:off x="4017600" y="3403583"/>
              <a:ext cx="338400" cy="2203452"/>
            </a:xfrm>
            <a:prstGeom prst="rect">
              <a:avLst/>
            </a:prstGeom>
            <a:solidFill>
              <a:srgbClr val="FF9933"/>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89" name="Rectangle 133"/>
            <p:cNvSpPr>
              <a:spLocks noChangeArrowheads="1"/>
            </p:cNvSpPr>
            <p:nvPr/>
          </p:nvSpPr>
          <p:spPr bwMode="auto">
            <a:xfrm>
              <a:off x="4594644" y="3277857"/>
              <a:ext cx="338400" cy="2337846"/>
            </a:xfrm>
            <a:prstGeom prst="rect">
              <a:avLst/>
            </a:prstGeom>
            <a:solidFill>
              <a:srgbClr val="FFFF66"/>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90" name="Rectangle 151"/>
            <p:cNvSpPr>
              <a:spLocks noChangeArrowheads="1"/>
            </p:cNvSpPr>
            <p:nvPr/>
          </p:nvSpPr>
          <p:spPr bwMode="auto">
            <a:xfrm>
              <a:off x="4936200" y="3439366"/>
              <a:ext cx="338400" cy="2185865"/>
            </a:xfrm>
            <a:prstGeom prst="rect">
              <a:avLst/>
            </a:prstGeom>
            <a:solidFill>
              <a:srgbClr val="FF9933"/>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91" name="Rectangle 133"/>
            <p:cNvSpPr>
              <a:spLocks noChangeArrowheads="1"/>
            </p:cNvSpPr>
            <p:nvPr/>
          </p:nvSpPr>
          <p:spPr bwMode="auto">
            <a:xfrm>
              <a:off x="5520816" y="3399249"/>
              <a:ext cx="338400" cy="2216454"/>
            </a:xfrm>
            <a:prstGeom prst="rect">
              <a:avLst/>
            </a:prstGeom>
            <a:solidFill>
              <a:srgbClr val="FFFF66"/>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92" name="Rectangle 151"/>
            <p:cNvSpPr>
              <a:spLocks noChangeArrowheads="1"/>
            </p:cNvSpPr>
            <p:nvPr/>
          </p:nvSpPr>
          <p:spPr bwMode="auto">
            <a:xfrm>
              <a:off x="5854800" y="3461037"/>
              <a:ext cx="338400" cy="2159000"/>
            </a:xfrm>
            <a:prstGeom prst="rect">
              <a:avLst/>
            </a:prstGeom>
            <a:solidFill>
              <a:srgbClr val="FF9933"/>
            </a:solidFill>
            <a:ln w="12700">
              <a:noFill/>
              <a:miter lim="800000"/>
              <a:headEnd/>
              <a:tailEnd/>
            </a:ln>
          </p:spPr>
          <p:txBody>
            <a:bodyPr>
              <a:prstTxWarp prst="textNoShape">
                <a:avLst/>
              </a:prstTxWarp>
            </a:bodyPr>
            <a:lstStyle/>
            <a:p>
              <a:pPr defTabSz="914400" fontAlgn="base">
                <a:spcBef>
                  <a:spcPct val="0"/>
                </a:spcBef>
                <a:spcAft>
                  <a:spcPct val="0"/>
                </a:spcAft>
              </a:pPr>
              <a:endParaRPr lang="fr-FR">
                <a:solidFill>
                  <a:srgbClr val="000066"/>
                </a:solidFill>
                <a:ea typeface="ＭＳ Ｐゴシック" pitchFamily="-1" charset="-128"/>
                <a:cs typeface="ＭＳ Ｐゴシック" pitchFamily="-1" charset="-128"/>
              </a:endParaRPr>
            </a:p>
          </p:txBody>
        </p:sp>
        <p:sp>
          <p:nvSpPr>
            <p:cNvPr id="93" name="Rectangle 40"/>
            <p:cNvSpPr>
              <a:spLocks noChangeArrowheads="1"/>
            </p:cNvSpPr>
            <p:nvPr/>
          </p:nvSpPr>
          <p:spPr bwMode="auto">
            <a:xfrm>
              <a:off x="1709257" y="5662616"/>
              <a:ext cx="1242598" cy="307777"/>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a:solidFill>
                    <a:srgbClr val="000066"/>
                  </a:solidFill>
                  <a:ea typeface="Arial" pitchFamily="-1" charset="0"/>
                  <a:cs typeface="Arial" pitchFamily="-1" charset="0"/>
                </a:rPr>
                <a:t>Tous patients</a:t>
              </a:r>
            </a:p>
          </p:txBody>
        </p:sp>
        <p:sp>
          <p:nvSpPr>
            <p:cNvPr id="94" name="Rectangle 40"/>
            <p:cNvSpPr>
              <a:spLocks noChangeArrowheads="1"/>
            </p:cNvSpPr>
            <p:nvPr/>
          </p:nvSpPr>
          <p:spPr bwMode="auto">
            <a:xfrm>
              <a:off x="7239620" y="5662616"/>
              <a:ext cx="952868" cy="533992"/>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a:solidFill>
                    <a:srgbClr val="000066"/>
                  </a:solidFill>
                  <a:ea typeface="Arial" pitchFamily="-1" charset="0"/>
                  <a:cs typeface="Arial" pitchFamily="-1" charset="0"/>
                </a:rPr>
                <a:t> ARN VIH</a:t>
              </a:r>
            </a:p>
            <a:p>
              <a:pPr algn="ctr" defTabSz="914400" fontAlgn="base">
                <a:spcBef>
                  <a:spcPct val="5000"/>
                </a:spcBef>
                <a:spcAft>
                  <a:spcPct val="0"/>
                </a:spcAft>
              </a:pPr>
              <a:r>
                <a:rPr lang="fr-FR" sz="1400" u="sng">
                  <a:solidFill>
                    <a:srgbClr val="000066"/>
                  </a:solidFill>
                  <a:ea typeface="Arial" pitchFamily="-1" charset="0"/>
                  <a:cs typeface="Arial" pitchFamily="-1" charset="0"/>
                </a:rPr>
                <a:t>&lt;</a:t>
              </a:r>
              <a:r>
                <a:rPr lang="fr-FR" sz="1400">
                  <a:solidFill>
                    <a:srgbClr val="000066"/>
                  </a:solidFill>
                  <a:ea typeface="Arial" pitchFamily="-1" charset="0"/>
                  <a:cs typeface="Arial" pitchFamily="-1" charset="0"/>
                </a:rPr>
                <a:t> 5 log</a:t>
              </a:r>
            </a:p>
          </p:txBody>
        </p:sp>
        <p:sp>
          <p:nvSpPr>
            <p:cNvPr id="95" name="Rectangle 40"/>
            <p:cNvSpPr>
              <a:spLocks noChangeArrowheads="1"/>
            </p:cNvSpPr>
            <p:nvPr/>
          </p:nvSpPr>
          <p:spPr bwMode="auto">
            <a:xfrm>
              <a:off x="8148447" y="5662616"/>
              <a:ext cx="912893" cy="533992"/>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a:solidFill>
                    <a:srgbClr val="000066"/>
                  </a:solidFill>
                  <a:ea typeface="Arial" pitchFamily="-1" charset="0"/>
                  <a:cs typeface="Arial" pitchFamily="-1" charset="0"/>
                </a:rPr>
                <a:t>ARN VIH</a:t>
              </a:r>
            </a:p>
            <a:p>
              <a:pPr algn="ctr" defTabSz="914400" fontAlgn="base">
                <a:spcBef>
                  <a:spcPct val="5000"/>
                </a:spcBef>
                <a:spcAft>
                  <a:spcPct val="0"/>
                </a:spcAft>
              </a:pPr>
              <a:r>
                <a:rPr lang="fr-FR" sz="1400">
                  <a:solidFill>
                    <a:srgbClr val="000066"/>
                  </a:solidFill>
                  <a:ea typeface="Arial" pitchFamily="-1" charset="0"/>
                  <a:cs typeface="Arial" pitchFamily="-1" charset="0"/>
                </a:rPr>
                <a:t>&gt; 5 log</a:t>
              </a:r>
            </a:p>
          </p:txBody>
        </p:sp>
        <p:sp>
          <p:nvSpPr>
            <p:cNvPr id="96" name="Rectangle 40"/>
            <p:cNvSpPr>
              <a:spLocks noChangeArrowheads="1"/>
            </p:cNvSpPr>
            <p:nvPr/>
          </p:nvSpPr>
          <p:spPr bwMode="auto">
            <a:xfrm>
              <a:off x="6158543" y="5662616"/>
              <a:ext cx="1242598" cy="307777"/>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a:solidFill>
                    <a:srgbClr val="000066"/>
                  </a:solidFill>
                  <a:ea typeface="Arial" pitchFamily="-1" charset="0"/>
                  <a:cs typeface="Arial" pitchFamily="-1" charset="0"/>
                </a:rPr>
                <a:t>Tous patients</a:t>
              </a:r>
            </a:p>
          </p:txBody>
        </p:sp>
        <p:sp>
          <p:nvSpPr>
            <p:cNvPr id="97" name="Rectangle 40"/>
            <p:cNvSpPr>
              <a:spLocks noChangeArrowheads="1"/>
            </p:cNvSpPr>
            <p:nvPr/>
          </p:nvSpPr>
          <p:spPr bwMode="auto">
            <a:xfrm>
              <a:off x="4456713" y="5662616"/>
              <a:ext cx="952868" cy="533992"/>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a:solidFill>
                    <a:srgbClr val="000066"/>
                  </a:solidFill>
                  <a:ea typeface="Arial" pitchFamily="-1" charset="0"/>
                  <a:cs typeface="Arial" pitchFamily="-1" charset="0"/>
                </a:rPr>
                <a:t> ARN VIH</a:t>
              </a:r>
            </a:p>
            <a:p>
              <a:pPr algn="ctr" defTabSz="914400" fontAlgn="base">
                <a:spcBef>
                  <a:spcPct val="5000"/>
                </a:spcBef>
                <a:spcAft>
                  <a:spcPct val="0"/>
                </a:spcAft>
              </a:pPr>
              <a:r>
                <a:rPr lang="fr-FR" sz="1400" u="sng">
                  <a:solidFill>
                    <a:srgbClr val="000066"/>
                  </a:solidFill>
                  <a:ea typeface="Arial" pitchFamily="-1" charset="0"/>
                  <a:cs typeface="Arial" pitchFamily="-1" charset="0"/>
                </a:rPr>
                <a:t>&lt;</a:t>
              </a:r>
              <a:r>
                <a:rPr lang="fr-FR" sz="1400">
                  <a:solidFill>
                    <a:srgbClr val="000066"/>
                  </a:solidFill>
                  <a:ea typeface="Arial" pitchFamily="-1" charset="0"/>
                  <a:cs typeface="Arial" pitchFamily="-1" charset="0"/>
                </a:rPr>
                <a:t> 5 log</a:t>
              </a:r>
            </a:p>
          </p:txBody>
        </p:sp>
        <p:sp>
          <p:nvSpPr>
            <p:cNvPr id="98" name="Rectangle 40"/>
            <p:cNvSpPr>
              <a:spLocks noChangeArrowheads="1"/>
            </p:cNvSpPr>
            <p:nvPr/>
          </p:nvSpPr>
          <p:spPr bwMode="auto">
            <a:xfrm>
              <a:off x="5311075" y="5662616"/>
              <a:ext cx="912893" cy="533992"/>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400">
                  <a:solidFill>
                    <a:srgbClr val="000066"/>
                  </a:solidFill>
                  <a:ea typeface="Arial" pitchFamily="-1" charset="0"/>
                  <a:cs typeface="Arial" pitchFamily="-1" charset="0"/>
                </a:rPr>
                <a:t>ARN VIH</a:t>
              </a:r>
            </a:p>
            <a:p>
              <a:pPr algn="ctr" defTabSz="914400" fontAlgn="base">
                <a:spcBef>
                  <a:spcPct val="5000"/>
                </a:spcBef>
                <a:spcAft>
                  <a:spcPct val="0"/>
                </a:spcAft>
              </a:pPr>
              <a:r>
                <a:rPr lang="fr-FR" sz="1400">
                  <a:solidFill>
                    <a:srgbClr val="000066"/>
                  </a:solidFill>
                  <a:ea typeface="Arial" pitchFamily="-1" charset="0"/>
                  <a:cs typeface="Arial" pitchFamily="-1" charset="0"/>
                </a:rPr>
                <a:t>&gt; 5 log</a:t>
              </a:r>
            </a:p>
          </p:txBody>
        </p:sp>
        <p:cxnSp>
          <p:nvCxnSpPr>
            <p:cNvPr id="99" name="Connecteur droit 98"/>
            <p:cNvCxnSpPr/>
            <p:nvPr/>
          </p:nvCxnSpPr>
          <p:spPr bwMode="auto">
            <a:xfrm rot="5400000" flipH="1" flipV="1">
              <a:off x="3196516" y="4339215"/>
              <a:ext cx="2572035" cy="1588"/>
            </a:xfrm>
            <a:prstGeom prst="line">
              <a:avLst/>
            </a:prstGeom>
            <a:ln>
              <a:prstDash val="sysDash"/>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00" name="Connecteur droit 99"/>
            <p:cNvCxnSpPr/>
            <p:nvPr/>
          </p:nvCxnSpPr>
          <p:spPr bwMode="auto">
            <a:xfrm rot="16200000" flipV="1">
              <a:off x="5016367" y="4339560"/>
              <a:ext cx="2547500" cy="22255"/>
            </a:xfrm>
            <a:prstGeom prst="line">
              <a:avLst/>
            </a:prstGeom>
            <a:ln>
              <a:prstDash val="sysDash"/>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03" name="ZoneTexte 86"/>
            <p:cNvSpPr txBox="1">
              <a:spLocks noChangeArrowheads="1"/>
            </p:cNvSpPr>
            <p:nvPr/>
          </p:nvSpPr>
          <p:spPr bwMode="auto">
            <a:xfrm>
              <a:off x="273315" y="5918728"/>
              <a:ext cx="1343638" cy="590931"/>
            </a:xfrm>
            <a:prstGeom prst="rect">
              <a:avLst/>
            </a:prstGeom>
            <a:noFill/>
            <a:ln w="9525">
              <a:noFill/>
              <a:miter lim="800000"/>
              <a:headEnd/>
              <a:tailEnd/>
            </a:ln>
          </p:spPr>
          <p:txBody>
            <a:bodyPr wrap="none">
              <a:prstTxWarp prst="textNoShape">
                <a:avLst/>
              </a:prstTxWarp>
              <a:spAutoFit/>
            </a:bodyPr>
            <a:lstStyle/>
            <a:p>
              <a:pPr algn="ctr" defTabSz="914400" fontAlgn="base">
                <a:lnSpc>
                  <a:spcPct val="90000"/>
                </a:lnSpc>
                <a:spcBef>
                  <a:spcPct val="0"/>
                </a:spcBef>
                <a:spcAft>
                  <a:spcPct val="0"/>
                </a:spcAft>
              </a:pPr>
              <a:r>
                <a:rPr lang="fr-FR" sz="1200" dirty="0">
                  <a:solidFill>
                    <a:srgbClr val="000066"/>
                  </a:solidFill>
                  <a:ea typeface="ＭＳ Ｐゴシック" pitchFamily="-1" charset="-128"/>
                  <a:cs typeface="ＭＳ Ｐゴシック" pitchFamily="-1" charset="-128"/>
                  <a:sym typeface="Symbol" pitchFamily="-1" charset="2"/>
                </a:rPr>
                <a:t>D</a:t>
              </a:r>
              <a:r>
                <a:rPr lang="fr-FR" sz="1200" dirty="0">
                  <a:solidFill>
                    <a:srgbClr val="000066"/>
                  </a:solidFill>
                  <a:ea typeface="Arial" pitchFamily="-1" charset="0"/>
                  <a:cs typeface="Arial" pitchFamily="-1" charset="0"/>
                  <a:sym typeface="Symbol" pitchFamily="-1" charset="2"/>
                </a:rPr>
                <a:t>ifférence</a:t>
              </a:r>
            </a:p>
            <a:p>
              <a:pPr algn="ctr" defTabSz="914400" fontAlgn="base">
                <a:lnSpc>
                  <a:spcPct val="90000"/>
                </a:lnSpc>
                <a:spcBef>
                  <a:spcPct val="0"/>
                </a:spcBef>
                <a:spcAft>
                  <a:spcPct val="0"/>
                </a:spcAft>
              </a:pPr>
              <a:r>
                <a:rPr lang="fr-FR" sz="1200" dirty="0">
                  <a:solidFill>
                    <a:srgbClr val="000066"/>
                  </a:solidFill>
                  <a:ea typeface="Arial" pitchFamily="-1" charset="0"/>
                  <a:cs typeface="Arial" pitchFamily="-1" charset="0"/>
                  <a:sym typeface="Symbol" pitchFamily="-1" charset="2"/>
                </a:rPr>
                <a:t>IC 95 %</a:t>
              </a:r>
              <a:r>
                <a:rPr lang="fr-FR" sz="1200" dirty="0">
                  <a:solidFill>
                    <a:srgbClr val="000066"/>
                  </a:solidFill>
                  <a:ea typeface="ＭＳ Ｐゴシック" pitchFamily="-1" charset="-128"/>
                  <a:cs typeface="ＭＳ Ｐゴシック" pitchFamily="-1" charset="-128"/>
                  <a:sym typeface="Symbol" pitchFamily="-1" charset="2"/>
                </a:rPr>
                <a:t> </a:t>
              </a:r>
              <a:r>
                <a:rPr lang="fr-FR" sz="1200" dirty="0">
                  <a:solidFill>
                    <a:srgbClr val="000066"/>
                  </a:solidFill>
                  <a:ea typeface="ＭＳ Ｐゴシック" pitchFamily="-1" charset="-128"/>
                  <a:cs typeface="ＭＳ Ｐゴシック" pitchFamily="-1" charset="-128"/>
                </a:rPr>
                <a:t>= 1,8 % </a:t>
              </a:r>
            </a:p>
            <a:p>
              <a:pPr algn="ctr" defTabSz="914400" fontAlgn="base">
                <a:lnSpc>
                  <a:spcPct val="90000"/>
                </a:lnSpc>
                <a:spcBef>
                  <a:spcPct val="0"/>
                </a:spcBef>
                <a:spcAft>
                  <a:spcPct val="0"/>
                </a:spcAft>
              </a:pPr>
              <a:r>
                <a:rPr lang="fr-FR" sz="1200" dirty="0">
                  <a:solidFill>
                    <a:srgbClr val="000066"/>
                  </a:solidFill>
                  <a:ea typeface="ＭＳ Ｐゴシック" pitchFamily="-1" charset="-128"/>
                  <a:cs typeface="ＭＳ Ｐゴシック" pitchFamily="-1" charset="-128"/>
                </a:rPr>
                <a:t>(-2,1 ; 5,8)</a:t>
              </a:r>
            </a:p>
          </p:txBody>
        </p:sp>
        <p:sp>
          <p:nvSpPr>
            <p:cNvPr id="104" name="Rectangle 144"/>
            <p:cNvSpPr>
              <a:spLocks noChangeArrowheads="1"/>
            </p:cNvSpPr>
            <p:nvPr/>
          </p:nvSpPr>
          <p:spPr bwMode="auto">
            <a:xfrm>
              <a:off x="1742824" y="2882993"/>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86,0</a:t>
              </a:r>
            </a:p>
          </p:txBody>
        </p:sp>
        <p:sp>
          <p:nvSpPr>
            <p:cNvPr id="105" name="Rectangle 145"/>
            <p:cNvSpPr>
              <a:spLocks noChangeArrowheads="1"/>
            </p:cNvSpPr>
            <p:nvPr/>
          </p:nvSpPr>
          <p:spPr bwMode="auto">
            <a:xfrm>
              <a:off x="2140708" y="2949429"/>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84,1</a:t>
              </a:r>
            </a:p>
          </p:txBody>
        </p:sp>
        <p:sp>
          <p:nvSpPr>
            <p:cNvPr id="106" name="Rectangle 144"/>
            <p:cNvSpPr>
              <a:spLocks noChangeArrowheads="1"/>
            </p:cNvSpPr>
            <p:nvPr/>
          </p:nvSpPr>
          <p:spPr bwMode="auto">
            <a:xfrm>
              <a:off x="4543952" y="2933797"/>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dirty="0">
                  <a:solidFill>
                    <a:srgbClr val="333399"/>
                  </a:solidFill>
                  <a:latin typeface="+mj-lt"/>
                  <a:ea typeface="Arial" pitchFamily="-1" charset="0"/>
                  <a:cs typeface="Arial" pitchFamily="-1" charset="0"/>
                </a:rPr>
                <a:t>84,3</a:t>
              </a:r>
            </a:p>
          </p:txBody>
        </p:sp>
        <p:sp>
          <p:nvSpPr>
            <p:cNvPr id="107" name="Rectangle 145"/>
            <p:cNvSpPr>
              <a:spLocks noChangeArrowheads="1"/>
            </p:cNvSpPr>
            <p:nvPr/>
          </p:nvSpPr>
          <p:spPr bwMode="auto">
            <a:xfrm>
              <a:off x="4864763" y="3094025"/>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78,7</a:t>
              </a:r>
            </a:p>
          </p:txBody>
        </p:sp>
        <p:sp>
          <p:nvSpPr>
            <p:cNvPr id="108" name="Rectangle 144"/>
            <p:cNvSpPr>
              <a:spLocks noChangeArrowheads="1"/>
            </p:cNvSpPr>
            <p:nvPr/>
          </p:nvSpPr>
          <p:spPr bwMode="auto">
            <a:xfrm>
              <a:off x="7281721" y="2754029"/>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dirty="0">
                  <a:solidFill>
                    <a:srgbClr val="333399"/>
                  </a:solidFill>
                  <a:latin typeface="+mj-lt"/>
                  <a:ea typeface="Arial" pitchFamily="-1" charset="0"/>
                  <a:cs typeface="Arial" pitchFamily="-1" charset="0"/>
                </a:rPr>
                <a:t>92,2</a:t>
              </a:r>
            </a:p>
          </p:txBody>
        </p:sp>
        <p:sp>
          <p:nvSpPr>
            <p:cNvPr id="109" name="Rectangle 145"/>
            <p:cNvSpPr>
              <a:spLocks noChangeArrowheads="1"/>
            </p:cNvSpPr>
            <p:nvPr/>
          </p:nvSpPr>
          <p:spPr bwMode="auto">
            <a:xfrm>
              <a:off x="7637592" y="2797017"/>
              <a:ext cx="460382" cy="369332"/>
            </a:xfrm>
            <a:prstGeom prst="rect">
              <a:avLst/>
            </a:prstGeom>
            <a:noFill/>
            <a:ln w="9525">
              <a:noFill/>
              <a:miter lim="800000"/>
              <a:headEnd/>
              <a:tailEnd/>
            </a:ln>
          </p:spPr>
          <p:txBody>
            <a:bodyPr wrap="none" tIns="91440" bIns="91440">
              <a:prstTxWarp prst="textNoShape">
                <a:avLst/>
              </a:prstTxWarp>
              <a:spAutoFit/>
            </a:bodyPr>
            <a:lstStyle/>
            <a:p>
              <a:pPr defTabSz="914400" fontAlgn="base">
                <a:spcBef>
                  <a:spcPct val="0"/>
                </a:spcBef>
                <a:spcAft>
                  <a:spcPct val="0"/>
                </a:spcAft>
              </a:pPr>
              <a:r>
                <a:rPr lang="fr-FR" sz="1200" b="1">
                  <a:solidFill>
                    <a:srgbClr val="333399"/>
                  </a:solidFill>
                  <a:latin typeface="+mj-lt"/>
                  <a:ea typeface="Arial" pitchFamily="-1" charset="0"/>
                  <a:cs typeface="Arial" pitchFamily="-1" charset="0"/>
                </a:rPr>
                <a:t>90,6</a:t>
              </a:r>
            </a:p>
          </p:txBody>
        </p:sp>
        <p:sp>
          <p:nvSpPr>
            <p:cNvPr id="110" name="ZoneTexte 86"/>
            <p:cNvSpPr txBox="1">
              <a:spLocks noChangeArrowheads="1"/>
            </p:cNvSpPr>
            <p:nvPr/>
          </p:nvSpPr>
          <p:spPr bwMode="auto">
            <a:xfrm>
              <a:off x="6120376" y="5910549"/>
              <a:ext cx="1343638" cy="590931"/>
            </a:xfrm>
            <a:prstGeom prst="rect">
              <a:avLst/>
            </a:prstGeom>
            <a:noFill/>
            <a:ln w="9525">
              <a:noFill/>
              <a:miter lim="800000"/>
              <a:headEnd/>
              <a:tailEnd/>
            </a:ln>
          </p:spPr>
          <p:txBody>
            <a:bodyPr wrap="none">
              <a:prstTxWarp prst="textNoShape">
                <a:avLst/>
              </a:prstTxWarp>
              <a:spAutoFit/>
            </a:bodyPr>
            <a:lstStyle/>
            <a:p>
              <a:pPr algn="ctr" defTabSz="914400" fontAlgn="base">
                <a:lnSpc>
                  <a:spcPct val="90000"/>
                </a:lnSpc>
                <a:spcBef>
                  <a:spcPct val="0"/>
                </a:spcBef>
                <a:spcAft>
                  <a:spcPct val="0"/>
                </a:spcAft>
              </a:pPr>
              <a:r>
                <a:rPr lang="fr-FR" sz="1200">
                  <a:solidFill>
                    <a:srgbClr val="000066"/>
                  </a:solidFill>
                  <a:ea typeface="ＭＳ Ｐゴシック" pitchFamily="-1" charset="-128"/>
                  <a:cs typeface="ＭＳ Ｐゴシック" pitchFamily="-1" charset="-128"/>
                  <a:sym typeface="Symbol" pitchFamily="-1" charset="2"/>
                </a:rPr>
                <a:t>D</a:t>
              </a:r>
              <a:r>
                <a:rPr lang="fr-FR" sz="1200">
                  <a:solidFill>
                    <a:srgbClr val="000066"/>
                  </a:solidFill>
                  <a:ea typeface="Arial" pitchFamily="-1" charset="0"/>
                  <a:cs typeface="Arial" pitchFamily="-1" charset="0"/>
                  <a:sym typeface="Symbol" pitchFamily="-1" charset="2"/>
                </a:rPr>
                <a:t>ifférence</a:t>
              </a:r>
            </a:p>
            <a:p>
              <a:pPr algn="ctr" defTabSz="914400" fontAlgn="base">
                <a:lnSpc>
                  <a:spcPct val="90000"/>
                </a:lnSpc>
                <a:spcBef>
                  <a:spcPct val="0"/>
                </a:spcBef>
                <a:spcAft>
                  <a:spcPct val="0"/>
                </a:spcAft>
              </a:pPr>
              <a:r>
                <a:rPr lang="fr-FR" sz="1200">
                  <a:solidFill>
                    <a:srgbClr val="000066"/>
                  </a:solidFill>
                  <a:ea typeface="Arial" pitchFamily="-1" charset="0"/>
                  <a:cs typeface="Arial" pitchFamily="-1" charset="0"/>
                  <a:sym typeface="Symbol" pitchFamily="-1" charset="2"/>
                </a:rPr>
                <a:t>IC 95 %</a:t>
              </a:r>
              <a:r>
                <a:rPr lang="fr-FR" sz="1200">
                  <a:solidFill>
                    <a:srgbClr val="000066"/>
                  </a:solidFill>
                  <a:ea typeface="ＭＳ Ｐゴシック" pitchFamily="-1" charset="-128"/>
                  <a:cs typeface="ＭＳ Ｐゴシック" pitchFamily="-1" charset="-128"/>
                  <a:sym typeface="Symbol" pitchFamily="-1" charset="2"/>
                </a:rPr>
                <a:t> </a:t>
              </a:r>
              <a:r>
                <a:rPr lang="fr-FR" sz="1200">
                  <a:solidFill>
                    <a:srgbClr val="000066"/>
                  </a:solidFill>
                  <a:ea typeface="ＭＳ Ｐゴシック" pitchFamily="-1" charset="-128"/>
                  <a:cs typeface="ＭＳ Ｐゴシック" pitchFamily="-1" charset="-128"/>
                </a:rPr>
                <a:t>= 1,5 % </a:t>
              </a:r>
            </a:p>
            <a:p>
              <a:pPr algn="ctr" defTabSz="914400" fontAlgn="base">
                <a:lnSpc>
                  <a:spcPct val="90000"/>
                </a:lnSpc>
                <a:spcBef>
                  <a:spcPct val="0"/>
                </a:spcBef>
                <a:spcAft>
                  <a:spcPct val="0"/>
                </a:spcAft>
              </a:pPr>
              <a:r>
                <a:rPr lang="fr-FR" sz="1200">
                  <a:solidFill>
                    <a:srgbClr val="000066"/>
                  </a:solidFill>
                  <a:ea typeface="ＭＳ Ｐゴシック" pitchFamily="-1" charset="-128"/>
                  <a:cs typeface="ＭＳ Ｐゴシック" pitchFamily="-1" charset="-128"/>
                </a:rPr>
                <a:t>(-3,5 ; 6,5)</a:t>
              </a:r>
            </a:p>
          </p:txBody>
        </p:sp>
        <p:sp>
          <p:nvSpPr>
            <p:cNvPr id="238636" name="Line 146"/>
            <p:cNvSpPr>
              <a:spLocks noChangeShapeType="1"/>
            </p:cNvSpPr>
            <p:nvPr/>
          </p:nvSpPr>
          <p:spPr bwMode="auto">
            <a:xfrm>
              <a:off x="632673" y="5618548"/>
              <a:ext cx="8482050" cy="0"/>
            </a:xfrm>
            <a:prstGeom prst="line">
              <a:avLst/>
            </a:prstGeom>
            <a:noFill/>
            <a:ln w="19050">
              <a:solidFill>
                <a:srgbClr val="000066"/>
              </a:solidFill>
              <a:round/>
              <a:headEnd/>
              <a:tailEnd/>
            </a:ln>
          </p:spPr>
          <p:txBody>
            <a:bodyPr anchor="ctr">
              <a:prstTxWarp prst="textNoShape">
                <a:avLst/>
              </a:prstTxWarp>
            </a:bodyPr>
            <a:lstStyle/>
            <a:p>
              <a:pPr algn="ctr" defTabSz="914400" fontAlgn="base">
                <a:spcBef>
                  <a:spcPct val="0"/>
                </a:spcBef>
                <a:spcAft>
                  <a:spcPct val="0"/>
                </a:spcAft>
              </a:pPr>
              <a:endParaRPr lang="fr-FR" sz="2400" i="1">
                <a:solidFill>
                  <a:srgbClr val="FFFFFF"/>
                </a:solidFill>
                <a:ea typeface="ＭＳ Ｐゴシック" pitchFamily="-1" charset="-128"/>
                <a:cs typeface="ＭＳ Ｐゴシック" pitchFamily="-1" charset="-128"/>
              </a:endParaRPr>
            </a:p>
          </p:txBody>
        </p:sp>
        <p:sp>
          <p:nvSpPr>
            <p:cNvPr id="85" name="Rectangle 135"/>
            <p:cNvSpPr>
              <a:spLocks noChangeArrowheads="1"/>
            </p:cNvSpPr>
            <p:nvPr/>
          </p:nvSpPr>
          <p:spPr bwMode="auto">
            <a:xfrm>
              <a:off x="474204" y="5479443"/>
              <a:ext cx="99386" cy="215444"/>
            </a:xfrm>
            <a:prstGeom prst="rect">
              <a:avLst/>
            </a:prstGeom>
            <a:noFill/>
            <a:ln w="9525">
              <a:noFill/>
              <a:miter lim="800000"/>
              <a:headEnd/>
              <a:tailEnd/>
            </a:ln>
          </p:spPr>
          <p:txBody>
            <a:bodyPr wrap="none" lIns="0" tIns="0" rIns="0" bIns="0" anchor="ctr">
              <a:prstTxWarp prst="textNoShape">
                <a:avLst/>
              </a:prstTxWarp>
              <a:spAutoFit/>
            </a:bodyPr>
            <a:lstStyle/>
            <a:p>
              <a:pPr algn="r" defTabSz="914400" fontAlgn="base">
                <a:spcBef>
                  <a:spcPct val="0"/>
                </a:spcBef>
                <a:spcAft>
                  <a:spcPct val="0"/>
                </a:spcAft>
              </a:pPr>
              <a:r>
                <a:rPr lang="fr-FR" sz="1400" b="1">
                  <a:solidFill>
                    <a:srgbClr val="000066"/>
                  </a:solidFill>
                  <a:ea typeface="Arial" pitchFamily="-1" charset="0"/>
                  <a:cs typeface="Arial" pitchFamily="-1" charset="0"/>
                </a:rPr>
                <a:t>0</a:t>
              </a:r>
            </a:p>
          </p:txBody>
        </p:sp>
      </p:grpSp>
      <p:sp>
        <p:nvSpPr>
          <p:cNvPr id="111"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sp>
        <p:nvSpPr>
          <p:cNvPr id="86" name="Rectangle 85"/>
          <p:cNvSpPr/>
          <p:nvPr/>
        </p:nvSpPr>
        <p:spPr>
          <a:xfrm>
            <a:off x="5041359" y="6569984"/>
            <a:ext cx="4081077" cy="276999"/>
          </a:xfrm>
          <a:prstGeom prst="rect">
            <a:avLst/>
          </a:prstGeom>
        </p:spPr>
        <p:txBody>
          <a:bodyPr wrap="none">
            <a:spAutoFit/>
          </a:bodyPr>
          <a:lstStyle/>
          <a:p>
            <a:pPr algn="r"/>
            <a:r>
              <a:rPr lang="en-US" sz="1200" i="1" dirty="0">
                <a:solidFill>
                  <a:srgbClr val="CC0000"/>
                </a:solidFill>
              </a:rPr>
              <a:t>Encore1 Study Group, </a:t>
            </a:r>
            <a:r>
              <a:rPr lang="en-US" sz="1200" i="1" dirty="0" err="1">
                <a:solidFill>
                  <a:srgbClr val="CC0000"/>
                </a:solidFill>
              </a:rPr>
              <a:t>Puls</a:t>
            </a:r>
            <a:r>
              <a:rPr lang="en-US" sz="1200" i="1" dirty="0">
                <a:solidFill>
                  <a:srgbClr val="CC0000"/>
                </a:solidFill>
              </a:rPr>
              <a:t> R. Lancet 2014;383:1474-82</a:t>
            </a:r>
          </a:p>
        </p:txBody>
      </p:sp>
      <p:sp>
        <p:nvSpPr>
          <p:cNvPr id="84" name="Rectangle 40"/>
          <p:cNvSpPr>
            <a:spLocks noChangeArrowheads="1"/>
          </p:cNvSpPr>
          <p:nvPr/>
        </p:nvSpPr>
        <p:spPr bwMode="auto">
          <a:xfrm>
            <a:off x="44564" y="1565124"/>
            <a:ext cx="1849885" cy="338554"/>
          </a:xfrm>
          <a:prstGeom prst="rect">
            <a:avLst/>
          </a:prstGeom>
          <a:noFill/>
          <a:ln w="9525">
            <a:noFill/>
            <a:miter lim="800000"/>
            <a:headEnd/>
            <a:tailEnd/>
          </a:ln>
        </p:spPr>
        <p:txBody>
          <a:bodyPr wrap="none">
            <a:prstTxWarp prst="textNoShape">
              <a:avLst/>
            </a:prstTxWarp>
            <a:spAutoFit/>
          </a:bodyPr>
          <a:lstStyle/>
          <a:p>
            <a:pPr algn="ctr" defTabSz="914400" fontAlgn="base">
              <a:spcBef>
                <a:spcPct val="5000"/>
              </a:spcBef>
              <a:spcAft>
                <a:spcPct val="0"/>
              </a:spcAft>
            </a:pPr>
            <a:r>
              <a:rPr lang="fr-FR" sz="1600">
                <a:solidFill>
                  <a:srgbClr val="000066"/>
                </a:solidFill>
                <a:ea typeface="Arial" pitchFamily="-1" charset="0"/>
                <a:cs typeface="Arial" pitchFamily="-1" charset="0"/>
              </a:rPr>
              <a:t>Analyse principale</a:t>
            </a:r>
            <a:endParaRPr lang="fr-FR">
              <a:solidFill>
                <a:srgbClr val="000066"/>
              </a:solidFill>
              <a:ea typeface="Arial" pitchFamily="-1" charset="0"/>
              <a:cs typeface="Arial" pitchFamily="-1" charset="0"/>
            </a:endParaRPr>
          </a:p>
        </p:txBody>
      </p:sp>
      <p:grpSp>
        <p:nvGrpSpPr>
          <p:cNvPr id="88" name="Grouper 41"/>
          <p:cNvGrpSpPr/>
          <p:nvPr/>
        </p:nvGrpSpPr>
        <p:grpSpPr>
          <a:xfrm>
            <a:off x="0" y="6570663"/>
            <a:ext cx="914400" cy="288111"/>
            <a:chOff x="0" y="6570663"/>
            <a:chExt cx="1393200" cy="288111"/>
          </a:xfrm>
        </p:grpSpPr>
        <p:sp>
          <p:nvSpPr>
            <p:cNvPr id="101"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102" name="ZoneTexte 101"/>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7"/>
          <p:cNvSpPr>
            <a:spLocks noChangeArrowheads="1"/>
          </p:cNvSpPr>
          <p:nvPr/>
        </p:nvSpPr>
        <p:spPr bwMode="auto">
          <a:xfrm>
            <a:off x="4226212" y="6570758"/>
            <a:ext cx="4905375" cy="276225"/>
          </a:xfrm>
          <a:prstGeom prst="rect">
            <a:avLst/>
          </a:prstGeom>
          <a:noFill/>
          <a:ln w="9525">
            <a:noFill/>
            <a:miter lim="800000"/>
            <a:headEnd/>
            <a:tailEnd/>
          </a:ln>
        </p:spPr>
        <p:txBody>
          <a:bodyPr>
            <a:spAutoFit/>
          </a:bodyPr>
          <a:lstStyle/>
          <a:p>
            <a:pPr algn="r"/>
            <a:r>
              <a:rPr lang="en-US" sz="1200" i="1" dirty="0">
                <a:solidFill>
                  <a:srgbClr val="CC0000"/>
                </a:solidFill>
              </a:rPr>
              <a:t>ENCORE1 Study Group. Lancet Infect Dis 2015;15:793-802</a:t>
            </a:r>
          </a:p>
        </p:txBody>
      </p:sp>
      <p:sp>
        <p:nvSpPr>
          <p:cNvPr id="85" name="Text Box 2"/>
          <p:cNvSpPr txBox="1">
            <a:spLocks noChangeArrowheads="1"/>
          </p:cNvSpPr>
          <p:nvPr/>
        </p:nvSpPr>
        <p:spPr bwMode="auto">
          <a:xfrm>
            <a:off x="1091470" y="1066800"/>
            <a:ext cx="6948387" cy="826295"/>
          </a:xfrm>
          <a:prstGeom prst="rect">
            <a:avLst/>
          </a:prstGeom>
          <a:noFill/>
          <a:ln w="9525">
            <a:noFill/>
            <a:miter lim="800000"/>
            <a:headEnd/>
            <a:tailEnd/>
          </a:ln>
        </p:spPr>
        <p:txBody>
          <a:bodyPr wrap="none">
            <a:prstTxWarp prst="textNoShape">
              <a:avLst/>
            </a:prstTxWarp>
            <a:spAutoFit/>
          </a:bodyPr>
          <a:lstStyle/>
          <a:p>
            <a:pPr algn="ctr" defTabSz="914400" fontAlgn="base">
              <a:lnSpc>
                <a:spcPts val="2860"/>
              </a:lnSpc>
              <a:spcBef>
                <a:spcPct val="0"/>
              </a:spcBef>
              <a:spcAft>
                <a:spcPct val="0"/>
              </a:spcAft>
            </a:pPr>
            <a:r>
              <a:rPr lang="fr-FR" sz="2400" b="1" dirty="0">
                <a:solidFill>
                  <a:srgbClr val="CC3300"/>
                </a:solidFill>
                <a:latin typeface="Calibri" pitchFamily="-1" charset="0"/>
                <a:ea typeface="ＭＳ Ｐゴシック" pitchFamily="-1" charset="-128"/>
                <a:cs typeface="ＭＳ Ｐゴシック" pitchFamily="-1" charset="-128"/>
              </a:rPr>
              <a:t>Réponse à S96, globale et selon ARN VIH à l’inclusion</a:t>
            </a:r>
          </a:p>
          <a:p>
            <a:pPr algn="ctr" defTabSz="914400" fontAlgn="base">
              <a:lnSpc>
                <a:spcPts val="2860"/>
              </a:lnSpc>
              <a:spcBef>
                <a:spcPct val="0"/>
              </a:spcBef>
              <a:spcAft>
                <a:spcPct val="0"/>
              </a:spcAft>
            </a:pPr>
            <a:r>
              <a:rPr lang="fr-FR" sz="2400" b="1" dirty="0">
                <a:solidFill>
                  <a:srgbClr val="CC3300"/>
                </a:solidFill>
                <a:latin typeface="Calibri" pitchFamily="-1" charset="0"/>
                <a:ea typeface="ＭＳ Ｐゴシック" pitchFamily="-1" charset="-128"/>
                <a:cs typeface="ＭＳ Ｐゴシック" pitchFamily="-1" charset="-128"/>
              </a:rPr>
              <a:t>(&lt; 100 000 c/ml ou </a:t>
            </a:r>
            <a:r>
              <a:rPr lang="fr-FR" sz="2400" b="1" u="sng" dirty="0">
                <a:solidFill>
                  <a:srgbClr val="CC3300"/>
                </a:solidFill>
                <a:latin typeface="Calibri" pitchFamily="-1" charset="0"/>
                <a:ea typeface="ＭＳ Ｐゴシック" pitchFamily="-1" charset="-128"/>
                <a:cs typeface="ＭＳ Ｐゴシック" pitchFamily="-1" charset="-128"/>
              </a:rPr>
              <a:t>&gt;</a:t>
            </a:r>
            <a:r>
              <a:rPr lang="fr-FR" sz="2400" b="1" dirty="0">
                <a:solidFill>
                  <a:srgbClr val="CC3300"/>
                </a:solidFill>
                <a:latin typeface="Calibri" pitchFamily="-1" charset="0"/>
                <a:ea typeface="ＭＳ Ｐゴシック" pitchFamily="-1" charset="-128"/>
                <a:cs typeface="ＭＳ Ｐゴシック" pitchFamily="-1" charset="-128"/>
              </a:rPr>
              <a:t> 100 000 c/ml)</a:t>
            </a:r>
          </a:p>
        </p:txBody>
      </p:sp>
      <p:sp>
        <p:nvSpPr>
          <p:cNvPr id="86"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grpSp>
        <p:nvGrpSpPr>
          <p:cNvPr id="87" name="Grouper 41"/>
          <p:cNvGrpSpPr/>
          <p:nvPr/>
        </p:nvGrpSpPr>
        <p:grpSpPr>
          <a:xfrm>
            <a:off x="0" y="6570663"/>
            <a:ext cx="914400" cy="288111"/>
            <a:chOff x="0" y="6570663"/>
            <a:chExt cx="1393200" cy="288111"/>
          </a:xfrm>
        </p:grpSpPr>
        <p:sp>
          <p:nvSpPr>
            <p:cNvPr id="88"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89" name="ZoneTexte 88"/>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grpSp>
        <p:nvGrpSpPr>
          <p:cNvPr id="96" name="Groupe 95"/>
          <p:cNvGrpSpPr/>
          <p:nvPr/>
        </p:nvGrpSpPr>
        <p:grpSpPr>
          <a:xfrm>
            <a:off x="224105" y="1843944"/>
            <a:ext cx="8956363" cy="4690755"/>
            <a:chOff x="224105" y="1843944"/>
            <a:chExt cx="8956363" cy="4690755"/>
          </a:xfrm>
        </p:grpSpPr>
        <p:sp>
          <p:nvSpPr>
            <p:cNvPr id="11337" name="ZoneTexte 86"/>
            <p:cNvSpPr txBox="1">
              <a:spLocks noChangeArrowheads="1"/>
            </p:cNvSpPr>
            <p:nvPr/>
          </p:nvSpPr>
          <p:spPr bwMode="auto">
            <a:xfrm>
              <a:off x="6067381" y="5943768"/>
              <a:ext cx="1451038" cy="590931"/>
            </a:xfrm>
            <a:prstGeom prst="rect">
              <a:avLst/>
            </a:prstGeom>
            <a:noFill/>
            <a:ln w="9525">
              <a:noFill/>
              <a:miter lim="800000"/>
              <a:headEnd/>
              <a:tailEnd/>
            </a:ln>
          </p:spPr>
          <p:txBody>
            <a:bodyPr wrap="none">
              <a:spAutoFit/>
            </a:bodyPr>
            <a:lstStyle/>
            <a:p>
              <a:pPr algn="ctr" defTabSz="914400">
                <a:lnSpc>
                  <a:spcPct val="90000"/>
                </a:lnSpc>
              </a:pPr>
              <a:r>
                <a:rPr lang="fr-FR" sz="1200" dirty="0">
                  <a:solidFill>
                    <a:srgbClr val="000066"/>
                  </a:solidFill>
                  <a:sym typeface="Symbol" pitchFamily="18" charset="2"/>
                </a:rPr>
                <a:t>D</a:t>
              </a:r>
              <a:r>
                <a:rPr lang="fr-FR" sz="1200" dirty="0">
                  <a:solidFill>
                    <a:srgbClr val="000066"/>
                  </a:solidFill>
                  <a:cs typeface="Arial" pitchFamily="34" charset="0"/>
                  <a:sym typeface="Symbol" pitchFamily="18" charset="2"/>
                </a:rPr>
                <a:t>ifférence</a:t>
              </a:r>
            </a:p>
            <a:p>
              <a:pPr algn="ctr" defTabSz="914400">
                <a:lnSpc>
                  <a:spcPct val="90000"/>
                </a:lnSpc>
              </a:pPr>
              <a:r>
                <a:rPr lang="fr-FR" sz="1200" dirty="0">
                  <a:solidFill>
                    <a:srgbClr val="000066"/>
                  </a:solidFill>
                  <a:cs typeface="Arial" pitchFamily="34" charset="0"/>
                  <a:sym typeface="Symbol" pitchFamily="18" charset="2"/>
                </a:rPr>
                <a:t>(IC 95 %)</a:t>
              </a:r>
              <a:r>
                <a:rPr lang="fr-FR" sz="1200" dirty="0">
                  <a:solidFill>
                    <a:srgbClr val="000066"/>
                  </a:solidFill>
                  <a:sym typeface="Symbol" pitchFamily="18" charset="2"/>
                </a:rPr>
                <a:t> : - </a:t>
              </a:r>
              <a:r>
                <a:rPr lang="fr-FR" sz="1200" dirty="0">
                  <a:solidFill>
                    <a:srgbClr val="000066"/>
                  </a:solidFill>
                </a:rPr>
                <a:t>1,1% </a:t>
              </a:r>
            </a:p>
            <a:p>
              <a:pPr algn="ctr" defTabSz="914400">
                <a:lnSpc>
                  <a:spcPct val="90000"/>
                </a:lnSpc>
              </a:pPr>
              <a:r>
                <a:rPr lang="fr-FR" sz="1200" dirty="0">
                  <a:solidFill>
                    <a:srgbClr val="000066"/>
                  </a:solidFill>
                </a:rPr>
                <a:t>(- 4,9 ; 2,8)</a:t>
              </a:r>
            </a:p>
          </p:txBody>
        </p:sp>
        <p:sp>
          <p:nvSpPr>
            <p:cNvPr id="11270" name="Text Box 134"/>
            <p:cNvSpPr txBox="1">
              <a:spLocks noChangeArrowheads="1"/>
            </p:cNvSpPr>
            <p:nvPr/>
          </p:nvSpPr>
          <p:spPr bwMode="auto">
            <a:xfrm>
              <a:off x="439157" y="1930389"/>
              <a:ext cx="1313158" cy="558709"/>
            </a:xfrm>
            <a:prstGeom prst="rect">
              <a:avLst/>
            </a:prstGeom>
            <a:noFill/>
            <a:ln w="9525">
              <a:noFill/>
              <a:miter lim="800000"/>
              <a:headEnd/>
              <a:tailEnd/>
            </a:ln>
          </p:spPr>
          <p:txBody>
            <a:bodyPr anchor="ctr">
              <a:spAutoFit/>
            </a:bodyPr>
            <a:lstStyle/>
            <a:p>
              <a:pPr algn="ctr" defTabSz="914400">
                <a:lnSpc>
                  <a:spcPct val="80000"/>
                </a:lnSpc>
                <a:spcBef>
                  <a:spcPct val="5000"/>
                </a:spcBef>
              </a:pPr>
              <a:r>
                <a:rPr lang="fr-FR" b="1">
                  <a:solidFill>
                    <a:srgbClr val="333399"/>
                  </a:solidFill>
                  <a:latin typeface="Calibri" pitchFamily="34" charset="0"/>
                  <a:cs typeface="Arial" pitchFamily="34" charset="0"/>
                </a:rPr>
                <a:t>ARN VIH</a:t>
              </a:r>
            </a:p>
            <a:p>
              <a:pPr algn="ctr" defTabSz="914400">
                <a:lnSpc>
                  <a:spcPct val="80000"/>
                </a:lnSpc>
                <a:spcBef>
                  <a:spcPct val="5000"/>
                </a:spcBef>
              </a:pPr>
              <a:r>
                <a:rPr lang="fr-FR" b="1">
                  <a:solidFill>
                    <a:srgbClr val="333399"/>
                  </a:solidFill>
                  <a:latin typeface="Calibri" pitchFamily="34" charset="0"/>
                  <a:cs typeface="Arial" pitchFamily="34" charset="0"/>
                </a:rPr>
                <a:t>&lt; 200 c/mL </a:t>
              </a:r>
            </a:p>
          </p:txBody>
        </p:sp>
        <p:sp>
          <p:nvSpPr>
            <p:cNvPr id="11271" name="Rectangle 133"/>
            <p:cNvSpPr>
              <a:spLocks noChangeArrowheads="1"/>
            </p:cNvSpPr>
            <p:nvPr/>
          </p:nvSpPr>
          <p:spPr bwMode="auto">
            <a:xfrm>
              <a:off x="923318" y="3072235"/>
              <a:ext cx="338400" cy="2580971"/>
            </a:xfrm>
            <a:prstGeom prst="rect">
              <a:avLst/>
            </a:prstGeom>
            <a:solidFill>
              <a:srgbClr val="FFFF66"/>
            </a:solidFill>
            <a:ln w="12700">
              <a:noFill/>
              <a:miter lim="800000"/>
              <a:headEnd/>
              <a:tailEnd/>
            </a:ln>
          </p:spPr>
          <p:txBody>
            <a:bodyPr/>
            <a:lstStyle/>
            <a:p>
              <a:pPr defTabSz="914400"/>
              <a:endParaRPr lang="fr-FR">
                <a:solidFill>
                  <a:srgbClr val="000066"/>
                </a:solidFill>
              </a:endParaRPr>
            </a:p>
          </p:txBody>
        </p:sp>
        <p:sp>
          <p:nvSpPr>
            <p:cNvPr id="11272" name="Rectangle 135"/>
            <p:cNvSpPr>
              <a:spLocks noChangeArrowheads="1"/>
            </p:cNvSpPr>
            <p:nvPr/>
          </p:nvSpPr>
          <p:spPr bwMode="auto">
            <a:xfrm>
              <a:off x="366343" y="4864331"/>
              <a:ext cx="198772" cy="215444"/>
            </a:xfrm>
            <a:prstGeom prst="rect">
              <a:avLst/>
            </a:prstGeom>
            <a:noFill/>
            <a:ln w="9525">
              <a:noFill/>
              <a:miter lim="800000"/>
              <a:headEnd/>
              <a:tailEnd/>
            </a:ln>
          </p:spPr>
          <p:txBody>
            <a:bodyPr wrap="none" lIns="0" tIns="0" rIns="0" bIns="0" anchor="ctr">
              <a:spAutoFit/>
            </a:bodyPr>
            <a:lstStyle/>
            <a:p>
              <a:pPr algn="r" defTabSz="914400"/>
              <a:r>
                <a:rPr lang="fr-FR" sz="1400" b="1">
                  <a:solidFill>
                    <a:srgbClr val="000066"/>
                  </a:solidFill>
                  <a:cs typeface="Arial" pitchFamily="34" charset="0"/>
                </a:rPr>
                <a:t>25</a:t>
              </a:r>
            </a:p>
          </p:txBody>
        </p:sp>
        <p:sp>
          <p:nvSpPr>
            <p:cNvPr id="11273" name="Rectangle 136"/>
            <p:cNvSpPr>
              <a:spLocks noChangeArrowheads="1"/>
            </p:cNvSpPr>
            <p:nvPr/>
          </p:nvSpPr>
          <p:spPr bwMode="auto">
            <a:xfrm>
              <a:off x="366343" y="4172063"/>
              <a:ext cx="198772" cy="215444"/>
            </a:xfrm>
            <a:prstGeom prst="rect">
              <a:avLst/>
            </a:prstGeom>
            <a:noFill/>
            <a:ln w="9525">
              <a:noFill/>
              <a:miter lim="800000"/>
              <a:headEnd/>
              <a:tailEnd/>
            </a:ln>
          </p:spPr>
          <p:txBody>
            <a:bodyPr wrap="none" lIns="0" tIns="0" rIns="0" bIns="0" anchor="ctr">
              <a:spAutoFit/>
            </a:bodyPr>
            <a:lstStyle/>
            <a:p>
              <a:pPr algn="r" defTabSz="914400"/>
              <a:r>
                <a:rPr lang="fr-FR" sz="1400" b="1">
                  <a:solidFill>
                    <a:srgbClr val="000066"/>
                  </a:solidFill>
                  <a:cs typeface="Arial" pitchFamily="34" charset="0"/>
                </a:rPr>
                <a:t>50</a:t>
              </a:r>
            </a:p>
          </p:txBody>
        </p:sp>
        <p:sp>
          <p:nvSpPr>
            <p:cNvPr id="11274" name="Rectangle 137"/>
            <p:cNvSpPr>
              <a:spLocks noChangeArrowheads="1"/>
            </p:cNvSpPr>
            <p:nvPr/>
          </p:nvSpPr>
          <p:spPr bwMode="auto">
            <a:xfrm>
              <a:off x="266956" y="2790702"/>
              <a:ext cx="298159" cy="215444"/>
            </a:xfrm>
            <a:prstGeom prst="rect">
              <a:avLst/>
            </a:prstGeom>
            <a:noFill/>
            <a:ln w="9525">
              <a:noFill/>
              <a:miter lim="800000"/>
              <a:headEnd/>
              <a:tailEnd/>
            </a:ln>
          </p:spPr>
          <p:txBody>
            <a:bodyPr wrap="none" lIns="0" tIns="0" rIns="0" bIns="0" anchor="ctr">
              <a:spAutoFit/>
            </a:bodyPr>
            <a:lstStyle/>
            <a:p>
              <a:pPr algn="r" defTabSz="914400"/>
              <a:r>
                <a:rPr lang="fr-FR" sz="1400" b="1">
                  <a:solidFill>
                    <a:srgbClr val="000066"/>
                  </a:solidFill>
                  <a:cs typeface="Arial" pitchFamily="34" charset="0"/>
                </a:rPr>
                <a:t>100</a:t>
              </a:r>
            </a:p>
          </p:txBody>
        </p:sp>
        <p:sp>
          <p:nvSpPr>
            <p:cNvPr id="11275" name="Rectangle 138"/>
            <p:cNvSpPr>
              <a:spLocks noChangeArrowheads="1"/>
            </p:cNvSpPr>
            <p:nvPr/>
          </p:nvSpPr>
          <p:spPr bwMode="auto">
            <a:xfrm>
              <a:off x="366343" y="3481382"/>
              <a:ext cx="198772" cy="215444"/>
            </a:xfrm>
            <a:prstGeom prst="rect">
              <a:avLst/>
            </a:prstGeom>
            <a:noFill/>
            <a:ln w="9525">
              <a:noFill/>
              <a:miter lim="800000"/>
              <a:headEnd/>
              <a:tailEnd/>
            </a:ln>
          </p:spPr>
          <p:txBody>
            <a:bodyPr wrap="none" lIns="0" tIns="0" rIns="0" bIns="0" anchor="ctr">
              <a:spAutoFit/>
            </a:bodyPr>
            <a:lstStyle/>
            <a:p>
              <a:pPr algn="r" defTabSz="914400"/>
              <a:r>
                <a:rPr lang="fr-FR" sz="1400" b="1">
                  <a:solidFill>
                    <a:srgbClr val="000066"/>
                  </a:solidFill>
                  <a:cs typeface="Arial" pitchFamily="34" charset="0"/>
                </a:rPr>
                <a:t>75</a:t>
              </a:r>
            </a:p>
          </p:txBody>
        </p:sp>
        <p:sp>
          <p:nvSpPr>
            <p:cNvPr id="11276" name="Line 139"/>
            <p:cNvSpPr>
              <a:spLocks noChangeShapeType="1"/>
            </p:cNvSpPr>
            <p:nvPr/>
          </p:nvSpPr>
          <p:spPr bwMode="auto">
            <a:xfrm>
              <a:off x="633377" y="4972052"/>
              <a:ext cx="92075" cy="0"/>
            </a:xfrm>
            <a:prstGeom prst="line">
              <a:avLst/>
            </a:prstGeom>
            <a:noFill/>
            <a:ln w="19050">
              <a:solidFill>
                <a:srgbClr val="000066"/>
              </a:solidFill>
              <a:round/>
              <a:headEnd/>
              <a:tailEnd/>
            </a:ln>
          </p:spPr>
          <p:txBody>
            <a:bodyPr anchor="ctr"/>
            <a:lstStyle/>
            <a:p>
              <a:endParaRPr lang="fr-FR"/>
            </a:p>
          </p:txBody>
        </p:sp>
        <p:sp>
          <p:nvSpPr>
            <p:cNvPr id="11277" name="Line 140"/>
            <p:cNvSpPr>
              <a:spLocks noChangeShapeType="1"/>
            </p:cNvSpPr>
            <p:nvPr/>
          </p:nvSpPr>
          <p:spPr bwMode="auto">
            <a:xfrm>
              <a:off x="633377" y="4281372"/>
              <a:ext cx="92075" cy="0"/>
            </a:xfrm>
            <a:prstGeom prst="line">
              <a:avLst/>
            </a:prstGeom>
            <a:noFill/>
            <a:ln w="19050">
              <a:solidFill>
                <a:srgbClr val="000066"/>
              </a:solidFill>
              <a:round/>
              <a:headEnd/>
              <a:tailEnd/>
            </a:ln>
          </p:spPr>
          <p:txBody>
            <a:bodyPr anchor="ctr"/>
            <a:lstStyle/>
            <a:p>
              <a:endParaRPr lang="fr-FR"/>
            </a:p>
          </p:txBody>
        </p:sp>
        <p:sp>
          <p:nvSpPr>
            <p:cNvPr id="11278" name="Line 141"/>
            <p:cNvSpPr>
              <a:spLocks noChangeShapeType="1"/>
            </p:cNvSpPr>
            <p:nvPr/>
          </p:nvSpPr>
          <p:spPr bwMode="auto">
            <a:xfrm>
              <a:off x="633377" y="2896836"/>
              <a:ext cx="92075" cy="0"/>
            </a:xfrm>
            <a:prstGeom prst="line">
              <a:avLst/>
            </a:prstGeom>
            <a:noFill/>
            <a:ln w="19050">
              <a:solidFill>
                <a:srgbClr val="000066"/>
              </a:solidFill>
              <a:round/>
              <a:headEnd/>
              <a:tailEnd/>
            </a:ln>
          </p:spPr>
          <p:txBody>
            <a:bodyPr anchor="ctr"/>
            <a:lstStyle/>
            <a:p>
              <a:endParaRPr lang="fr-FR"/>
            </a:p>
          </p:txBody>
        </p:sp>
        <p:sp>
          <p:nvSpPr>
            <p:cNvPr id="11279" name="Line 142"/>
            <p:cNvSpPr>
              <a:spLocks noChangeShapeType="1"/>
            </p:cNvSpPr>
            <p:nvPr/>
          </p:nvSpPr>
          <p:spPr bwMode="auto">
            <a:xfrm>
              <a:off x="633377" y="3587516"/>
              <a:ext cx="92075" cy="0"/>
            </a:xfrm>
            <a:prstGeom prst="line">
              <a:avLst/>
            </a:prstGeom>
            <a:noFill/>
            <a:ln w="19050">
              <a:solidFill>
                <a:srgbClr val="000066"/>
              </a:solidFill>
              <a:round/>
              <a:headEnd/>
              <a:tailEnd/>
            </a:ln>
          </p:spPr>
          <p:txBody>
            <a:bodyPr anchor="ctr"/>
            <a:lstStyle/>
            <a:p>
              <a:endParaRPr lang="fr-FR"/>
            </a:p>
          </p:txBody>
        </p:sp>
        <p:sp>
          <p:nvSpPr>
            <p:cNvPr id="11280" name="Line 143"/>
            <p:cNvSpPr>
              <a:spLocks noChangeShapeType="1"/>
            </p:cNvSpPr>
            <p:nvPr/>
          </p:nvSpPr>
          <p:spPr bwMode="auto">
            <a:xfrm>
              <a:off x="723865" y="2887310"/>
              <a:ext cx="1587" cy="2861163"/>
            </a:xfrm>
            <a:prstGeom prst="line">
              <a:avLst/>
            </a:prstGeom>
            <a:noFill/>
            <a:ln w="19050">
              <a:solidFill>
                <a:srgbClr val="000066"/>
              </a:solidFill>
              <a:round/>
              <a:headEnd/>
              <a:tailEnd/>
            </a:ln>
          </p:spPr>
          <p:txBody>
            <a:bodyPr anchor="ctr"/>
            <a:lstStyle/>
            <a:p>
              <a:endParaRPr lang="fr-FR"/>
            </a:p>
          </p:txBody>
        </p:sp>
        <p:sp>
          <p:nvSpPr>
            <p:cNvPr id="11281" name="Rectangle 144"/>
            <p:cNvSpPr>
              <a:spLocks noChangeArrowheads="1"/>
            </p:cNvSpPr>
            <p:nvPr/>
          </p:nvSpPr>
          <p:spPr bwMode="auto">
            <a:xfrm>
              <a:off x="850467" y="2791691"/>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90,0</a:t>
              </a:r>
            </a:p>
          </p:txBody>
        </p:sp>
        <p:sp>
          <p:nvSpPr>
            <p:cNvPr id="11282" name="Rectangle 145"/>
            <p:cNvSpPr>
              <a:spLocks noChangeArrowheads="1"/>
            </p:cNvSpPr>
            <p:nvPr/>
          </p:nvSpPr>
          <p:spPr bwMode="auto">
            <a:xfrm>
              <a:off x="1238065" y="2779293"/>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90,6</a:t>
              </a:r>
            </a:p>
          </p:txBody>
        </p:sp>
        <p:sp>
          <p:nvSpPr>
            <p:cNvPr id="11283" name="Text Box 148"/>
            <p:cNvSpPr txBox="1">
              <a:spLocks noChangeArrowheads="1"/>
            </p:cNvSpPr>
            <p:nvPr/>
          </p:nvSpPr>
          <p:spPr bwMode="auto">
            <a:xfrm>
              <a:off x="457904" y="2514183"/>
              <a:ext cx="387350" cy="366774"/>
            </a:xfrm>
            <a:prstGeom prst="rect">
              <a:avLst/>
            </a:prstGeom>
            <a:noFill/>
            <a:ln w="9525">
              <a:noFill/>
              <a:miter lim="800000"/>
              <a:headEnd/>
              <a:tailEnd/>
            </a:ln>
          </p:spPr>
          <p:txBody>
            <a:bodyPr wrap="none">
              <a:spAutoFit/>
            </a:bodyPr>
            <a:lstStyle/>
            <a:p>
              <a:pPr defTabSz="914400"/>
              <a:r>
                <a:rPr lang="fr-FR">
                  <a:solidFill>
                    <a:srgbClr val="000066"/>
                  </a:solidFill>
                </a:rPr>
                <a:t>%</a:t>
              </a:r>
            </a:p>
          </p:txBody>
        </p:sp>
        <p:sp>
          <p:nvSpPr>
            <p:cNvPr id="11284" name="Rectangle 151"/>
            <p:cNvSpPr>
              <a:spLocks noChangeArrowheads="1"/>
            </p:cNvSpPr>
            <p:nvPr/>
          </p:nvSpPr>
          <p:spPr bwMode="auto">
            <a:xfrm>
              <a:off x="1262504" y="3048946"/>
              <a:ext cx="338400" cy="2604261"/>
            </a:xfrm>
            <a:prstGeom prst="rect">
              <a:avLst/>
            </a:prstGeom>
            <a:solidFill>
              <a:srgbClr val="FF9933"/>
            </a:solidFill>
            <a:ln w="12700">
              <a:noFill/>
              <a:miter lim="800000"/>
              <a:headEnd/>
              <a:tailEnd/>
            </a:ln>
          </p:spPr>
          <p:txBody>
            <a:bodyPr/>
            <a:lstStyle/>
            <a:p>
              <a:pPr defTabSz="914400"/>
              <a:endParaRPr lang="fr-FR">
                <a:solidFill>
                  <a:srgbClr val="000066"/>
                </a:solidFill>
              </a:endParaRPr>
            </a:p>
          </p:txBody>
        </p:sp>
        <p:sp>
          <p:nvSpPr>
            <p:cNvPr id="11285" name="ZoneTexte 86"/>
            <p:cNvSpPr txBox="1">
              <a:spLocks noChangeArrowheads="1"/>
            </p:cNvSpPr>
            <p:nvPr/>
          </p:nvSpPr>
          <p:spPr bwMode="auto">
            <a:xfrm>
              <a:off x="1715290" y="5920585"/>
              <a:ext cx="1407758" cy="590931"/>
            </a:xfrm>
            <a:prstGeom prst="rect">
              <a:avLst/>
            </a:prstGeom>
            <a:noFill/>
            <a:ln w="9525">
              <a:noFill/>
              <a:miter lim="800000"/>
              <a:headEnd/>
              <a:tailEnd/>
            </a:ln>
          </p:spPr>
          <p:txBody>
            <a:bodyPr wrap="none">
              <a:spAutoFit/>
            </a:bodyPr>
            <a:lstStyle/>
            <a:p>
              <a:pPr algn="ctr" defTabSz="914400">
                <a:lnSpc>
                  <a:spcPct val="90000"/>
                </a:lnSpc>
              </a:pPr>
              <a:r>
                <a:rPr lang="fr-FR" sz="1200" dirty="0">
                  <a:solidFill>
                    <a:srgbClr val="000066"/>
                  </a:solidFill>
                  <a:sym typeface="Symbol" pitchFamily="18" charset="2"/>
                </a:rPr>
                <a:t>D</a:t>
              </a:r>
              <a:r>
                <a:rPr lang="fr-FR" sz="1200" dirty="0">
                  <a:solidFill>
                    <a:srgbClr val="000066"/>
                  </a:solidFill>
                  <a:cs typeface="Arial" pitchFamily="34" charset="0"/>
                  <a:sym typeface="Symbol" pitchFamily="18" charset="2"/>
                </a:rPr>
                <a:t>ifférence</a:t>
              </a:r>
            </a:p>
            <a:p>
              <a:pPr algn="ctr" defTabSz="914400">
                <a:lnSpc>
                  <a:spcPct val="90000"/>
                </a:lnSpc>
              </a:pPr>
              <a:r>
                <a:rPr lang="fr-FR" sz="1200" dirty="0">
                  <a:solidFill>
                    <a:srgbClr val="000066"/>
                  </a:solidFill>
                  <a:cs typeface="Arial" pitchFamily="34" charset="0"/>
                  <a:sym typeface="Symbol" pitchFamily="18" charset="2"/>
                </a:rPr>
                <a:t>(IC 95 %)</a:t>
              </a:r>
              <a:r>
                <a:rPr lang="fr-FR" sz="1200" dirty="0">
                  <a:solidFill>
                    <a:srgbClr val="000066"/>
                  </a:solidFill>
                  <a:sym typeface="Symbol" pitchFamily="18" charset="2"/>
                </a:rPr>
                <a:t> : -0,4</a:t>
              </a:r>
              <a:r>
                <a:rPr lang="fr-FR" sz="1200" dirty="0">
                  <a:solidFill>
                    <a:srgbClr val="000066"/>
                  </a:solidFill>
                </a:rPr>
                <a:t>% </a:t>
              </a:r>
            </a:p>
            <a:p>
              <a:pPr algn="ctr" defTabSz="914400">
                <a:lnSpc>
                  <a:spcPct val="90000"/>
                </a:lnSpc>
              </a:pPr>
              <a:r>
                <a:rPr lang="fr-FR" sz="1200" dirty="0">
                  <a:solidFill>
                    <a:srgbClr val="000066"/>
                  </a:solidFill>
                </a:rPr>
                <a:t>(-5,8 ; 4,9)</a:t>
              </a:r>
            </a:p>
          </p:txBody>
        </p:sp>
        <p:sp>
          <p:nvSpPr>
            <p:cNvPr id="11286" name="Rectangle 133"/>
            <p:cNvSpPr>
              <a:spLocks noChangeArrowheads="1"/>
            </p:cNvSpPr>
            <p:nvPr/>
          </p:nvSpPr>
          <p:spPr bwMode="auto">
            <a:xfrm>
              <a:off x="2764775" y="3240941"/>
              <a:ext cx="338400" cy="2412266"/>
            </a:xfrm>
            <a:prstGeom prst="rect">
              <a:avLst/>
            </a:prstGeom>
            <a:solidFill>
              <a:srgbClr val="FFFF66"/>
            </a:solidFill>
            <a:ln w="12700">
              <a:noFill/>
              <a:miter lim="800000"/>
              <a:headEnd/>
              <a:tailEnd/>
            </a:ln>
          </p:spPr>
          <p:txBody>
            <a:bodyPr/>
            <a:lstStyle/>
            <a:p>
              <a:pPr defTabSz="914400"/>
              <a:endParaRPr lang="fr-FR">
                <a:solidFill>
                  <a:srgbClr val="000066"/>
                </a:solidFill>
              </a:endParaRPr>
            </a:p>
          </p:txBody>
        </p:sp>
        <p:sp>
          <p:nvSpPr>
            <p:cNvPr id="11287" name="Rectangle 144"/>
            <p:cNvSpPr>
              <a:spLocks noChangeArrowheads="1"/>
            </p:cNvSpPr>
            <p:nvPr/>
          </p:nvSpPr>
          <p:spPr bwMode="auto">
            <a:xfrm>
              <a:off x="3599476" y="2921429"/>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86,3</a:t>
              </a:r>
            </a:p>
          </p:txBody>
        </p:sp>
        <p:sp>
          <p:nvSpPr>
            <p:cNvPr id="11288" name="Rectangle 145"/>
            <p:cNvSpPr>
              <a:spLocks noChangeArrowheads="1"/>
            </p:cNvSpPr>
            <p:nvPr/>
          </p:nvSpPr>
          <p:spPr bwMode="auto">
            <a:xfrm>
              <a:off x="3992246" y="2818485"/>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87,5</a:t>
              </a:r>
            </a:p>
          </p:txBody>
        </p:sp>
        <p:sp>
          <p:nvSpPr>
            <p:cNvPr id="11289" name="Rectangle 151"/>
            <p:cNvSpPr>
              <a:spLocks noChangeArrowheads="1"/>
            </p:cNvSpPr>
            <p:nvPr/>
          </p:nvSpPr>
          <p:spPr bwMode="auto">
            <a:xfrm>
              <a:off x="3099703" y="3254972"/>
              <a:ext cx="338400" cy="2398235"/>
            </a:xfrm>
            <a:prstGeom prst="rect">
              <a:avLst/>
            </a:prstGeom>
            <a:solidFill>
              <a:srgbClr val="FF9933"/>
            </a:solidFill>
            <a:ln w="12700">
              <a:noFill/>
              <a:miter lim="800000"/>
              <a:headEnd/>
              <a:tailEnd/>
            </a:ln>
          </p:spPr>
          <p:txBody>
            <a:bodyPr/>
            <a:lstStyle/>
            <a:p>
              <a:pPr defTabSz="914400"/>
              <a:endParaRPr lang="fr-FR">
                <a:solidFill>
                  <a:srgbClr val="000066"/>
                </a:solidFill>
              </a:endParaRPr>
            </a:p>
          </p:txBody>
        </p:sp>
        <p:sp>
          <p:nvSpPr>
            <p:cNvPr id="11291" name="Rectangle 40"/>
            <p:cNvSpPr>
              <a:spLocks noChangeArrowheads="1"/>
            </p:cNvSpPr>
            <p:nvPr/>
          </p:nvSpPr>
          <p:spPr bwMode="auto">
            <a:xfrm>
              <a:off x="934485" y="2487539"/>
              <a:ext cx="613519" cy="307777"/>
            </a:xfrm>
            <a:prstGeom prst="rect">
              <a:avLst/>
            </a:prstGeom>
            <a:noFill/>
            <a:ln w="9525">
              <a:noFill/>
              <a:miter lim="800000"/>
              <a:headEnd/>
              <a:tailEnd/>
            </a:ln>
          </p:spPr>
          <p:txBody>
            <a:bodyPr wrap="none">
              <a:spAutoFit/>
            </a:bodyPr>
            <a:lstStyle/>
            <a:p>
              <a:pPr algn="ctr" defTabSz="914400">
                <a:spcBef>
                  <a:spcPct val="5000"/>
                </a:spcBef>
              </a:pPr>
              <a:r>
                <a:rPr lang="fr-FR" sz="1400" b="1">
                  <a:solidFill>
                    <a:srgbClr val="000066"/>
                  </a:solidFill>
                  <a:cs typeface="Arial" pitchFamily="34" charset="0"/>
                </a:rPr>
                <a:t>ITTm</a:t>
              </a:r>
            </a:p>
          </p:txBody>
        </p:sp>
        <p:sp>
          <p:nvSpPr>
            <p:cNvPr id="11292" name="Rectangle 133"/>
            <p:cNvSpPr>
              <a:spLocks noChangeArrowheads="1"/>
            </p:cNvSpPr>
            <p:nvPr/>
          </p:nvSpPr>
          <p:spPr bwMode="auto">
            <a:xfrm>
              <a:off x="1838604" y="3262024"/>
              <a:ext cx="338400" cy="2391182"/>
            </a:xfrm>
            <a:prstGeom prst="rect">
              <a:avLst/>
            </a:prstGeom>
            <a:solidFill>
              <a:srgbClr val="FFFF66"/>
            </a:solidFill>
            <a:ln w="12700">
              <a:noFill/>
              <a:miter lim="800000"/>
              <a:headEnd/>
              <a:tailEnd/>
            </a:ln>
          </p:spPr>
          <p:txBody>
            <a:bodyPr/>
            <a:lstStyle/>
            <a:p>
              <a:pPr defTabSz="914400"/>
              <a:endParaRPr lang="fr-FR">
                <a:solidFill>
                  <a:srgbClr val="000066"/>
                </a:solidFill>
              </a:endParaRPr>
            </a:p>
          </p:txBody>
        </p:sp>
        <p:sp>
          <p:nvSpPr>
            <p:cNvPr id="11293" name="Rectangle 144"/>
            <p:cNvSpPr>
              <a:spLocks noChangeArrowheads="1"/>
            </p:cNvSpPr>
            <p:nvPr/>
          </p:nvSpPr>
          <p:spPr bwMode="auto">
            <a:xfrm>
              <a:off x="2698583" y="2921429"/>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86,3</a:t>
              </a:r>
            </a:p>
          </p:txBody>
        </p:sp>
        <p:sp>
          <p:nvSpPr>
            <p:cNvPr id="11294" name="Rectangle 145"/>
            <p:cNvSpPr>
              <a:spLocks noChangeArrowheads="1"/>
            </p:cNvSpPr>
            <p:nvPr/>
          </p:nvSpPr>
          <p:spPr bwMode="auto">
            <a:xfrm>
              <a:off x="3079794" y="2921417"/>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86,3</a:t>
              </a:r>
            </a:p>
          </p:txBody>
        </p:sp>
        <p:sp>
          <p:nvSpPr>
            <p:cNvPr id="11295" name="Rectangle 151"/>
            <p:cNvSpPr>
              <a:spLocks noChangeArrowheads="1"/>
            </p:cNvSpPr>
            <p:nvPr/>
          </p:nvSpPr>
          <p:spPr bwMode="auto">
            <a:xfrm>
              <a:off x="2181104" y="3234479"/>
              <a:ext cx="338400" cy="2418727"/>
            </a:xfrm>
            <a:prstGeom prst="rect">
              <a:avLst/>
            </a:prstGeom>
            <a:solidFill>
              <a:srgbClr val="FF9933"/>
            </a:solidFill>
            <a:ln w="12700">
              <a:noFill/>
              <a:miter lim="800000"/>
              <a:headEnd/>
              <a:tailEnd/>
            </a:ln>
          </p:spPr>
          <p:txBody>
            <a:bodyPr/>
            <a:lstStyle/>
            <a:p>
              <a:pPr defTabSz="914400"/>
              <a:endParaRPr lang="fr-FR">
                <a:solidFill>
                  <a:srgbClr val="000066"/>
                </a:solidFill>
              </a:endParaRPr>
            </a:p>
          </p:txBody>
        </p:sp>
        <p:sp>
          <p:nvSpPr>
            <p:cNvPr id="11296" name="Rectangle 40"/>
            <p:cNvSpPr>
              <a:spLocks noChangeArrowheads="1"/>
            </p:cNvSpPr>
            <p:nvPr/>
          </p:nvSpPr>
          <p:spPr bwMode="auto">
            <a:xfrm>
              <a:off x="2781016" y="5651717"/>
              <a:ext cx="952868" cy="533992"/>
            </a:xfrm>
            <a:prstGeom prst="rect">
              <a:avLst/>
            </a:prstGeom>
            <a:noFill/>
            <a:ln w="9525">
              <a:noFill/>
              <a:miter lim="800000"/>
              <a:headEnd/>
              <a:tailEnd/>
            </a:ln>
          </p:spPr>
          <p:txBody>
            <a:bodyPr wrap="none">
              <a:spAutoFit/>
            </a:bodyPr>
            <a:lstStyle/>
            <a:p>
              <a:pPr algn="ctr" defTabSz="914400">
                <a:spcBef>
                  <a:spcPct val="5000"/>
                </a:spcBef>
              </a:pPr>
              <a:r>
                <a:rPr lang="fr-FR" sz="1400">
                  <a:solidFill>
                    <a:srgbClr val="000066"/>
                  </a:solidFill>
                  <a:cs typeface="Arial" pitchFamily="34" charset="0"/>
                </a:rPr>
                <a:t> ARN VIH</a:t>
              </a:r>
            </a:p>
            <a:p>
              <a:pPr algn="ctr" defTabSz="914400">
                <a:spcBef>
                  <a:spcPct val="5000"/>
                </a:spcBef>
              </a:pPr>
              <a:r>
                <a:rPr lang="fr-FR" sz="1400" u="sng">
                  <a:solidFill>
                    <a:srgbClr val="000066"/>
                  </a:solidFill>
                  <a:cs typeface="Arial" pitchFamily="34" charset="0"/>
                </a:rPr>
                <a:t>&lt;</a:t>
              </a:r>
              <a:r>
                <a:rPr lang="fr-FR" sz="1400">
                  <a:solidFill>
                    <a:srgbClr val="000066"/>
                  </a:solidFill>
                  <a:cs typeface="Arial" pitchFamily="34" charset="0"/>
                </a:rPr>
                <a:t> 5 log</a:t>
              </a:r>
            </a:p>
          </p:txBody>
        </p:sp>
        <p:sp>
          <p:nvSpPr>
            <p:cNvPr id="11297" name="Rectangle 133"/>
            <p:cNvSpPr>
              <a:spLocks noChangeArrowheads="1"/>
            </p:cNvSpPr>
            <p:nvPr/>
          </p:nvSpPr>
          <p:spPr bwMode="auto">
            <a:xfrm>
              <a:off x="6436805" y="2988913"/>
              <a:ext cx="338400" cy="2664294"/>
            </a:xfrm>
            <a:prstGeom prst="rect">
              <a:avLst/>
            </a:prstGeom>
            <a:solidFill>
              <a:srgbClr val="FFFF66"/>
            </a:solidFill>
            <a:ln w="12700">
              <a:noFill/>
              <a:miter lim="800000"/>
              <a:headEnd/>
              <a:tailEnd/>
            </a:ln>
          </p:spPr>
          <p:txBody>
            <a:bodyPr/>
            <a:lstStyle/>
            <a:p>
              <a:pPr defTabSz="914400"/>
              <a:endParaRPr lang="fr-FR">
                <a:solidFill>
                  <a:srgbClr val="000066"/>
                </a:solidFill>
              </a:endParaRPr>
            </a:p>
          </p:txBody>
        </p:sp>
        <p:sp>
          <p:nvSpPr>
            <p:cNvPr id="11298" name="Rectangle 144"/>
            <p:cNvSpPr>
              <a:spLocks noChangeArrowheads="1"/>
            </p:cNvSpPr>
            <p:nvPr/>
          </p:nvSpPr>
          <p:spPr bwMode="auto">
            <a:xfrm>
              <a:off x="6329824" y="2723565"/>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94,3</a:t>
              </a:r>
            </a:p>
          </p:txBody>
        </p:sp>
        <p:sp>
          <p:nvSpPr>
            <p:cNvPr id="11299" name="Rectangle 145"/>
            <p:cNvSpPr>
              <a:spLocks noChangeArrowheads="1"/>
            </p:cNvSpPr>
            <p:nvPr/>
          </p:nvSpPr>
          <p:spPr bwMode="auto">
            <a:xfrm>
              <a:off x="6768670" y="2683247"/>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95,3</a:t>
              </a:r>
            </a:p>
          </p:txBody>
        </p:sp>
        <p:sp>
          <p:nvSpPr>
            <p:cNvPr id="11300" name="Rectangle 151"/>
            <p:cNvSpPr>
              <a:spLocks noChangeArrowheads="1"/>
            </p:cNvSpPr>
            <p:nvPr/>
          </p:nvSpPr>
          <p:spPr bwMode="auto">
            <a:xfrm>
              <a:off x="6774103" y="2952909"/>
              <a:ext cx="338400" cy="2700298"/>
            </a:xfrm>
            <a:prstGeom prst="rect">
              <a:avLst/>
            </a:prstGeom>
            <a:solidFill>
              <a:srgbClr val="FF9933"/>
            </a:solidFill>
            <a:ln w="12700">
              <a:noFill/>
              <a:miter lim="800000"/>
              <a:headEnd/>
              <a:tailEnd/>
            </a:ln>
          </p:spPr>
          <p:txBody>
            <a:bodyPr/>
            <a:lstStyle/>
            <a:p>
              <a:pPr defTabSz="914400"/>
              <a:endParaRPr lang="fr-FR">
                <a:solidFill>
                  <a:srgbClr val="000066"/>
                </a:solidFill>
              </a:endParaRPr>
            </a:p>
          </p:txBody>
        </p:sp>
        <p:sp>
          <p:nvSpPr>
            <p:cNvPr id="11301" name="Rectangle 41"/>
            <p:cNvSpPr>
              <a:spLocks noChangeArrowheads="1"/>
            </p:cNvSpPr>
            <p:nvPr/>
          </p:nvSpPr>
          <p:spPr bwMode="auto">
            <a:xfrm>
              <a:off x="4782965" y="2487539"/>
              <a:ext cx="1067532" cy="307777"/>
            </a:xfrm>
            <a:prstGeom prst="rect">
              <a:avLst/>
            </a:prstGeom>
            <a:noFill/>
            <a:ln w="9525">
              <a:noFill/>
              <a:miter lim="800000"/>
              <a:headEnd/>
              <a:tailEnd/>
            </a:ln>
          </p:spPr>
          <p:txBody>
            <a:bodyPr wrap="none">
              <a:spAutoFit/>
            </a:bodyPr>
            <a:lstStyle/>
            <a:p>
              <a:pPr algn="ctr" defTabSz="914400">
                <a:spcBef>
                  <a:spcPct val="5000"/>
                </a:spcBef>
              </a:pPr>
              <a:r>
                <a:rPr lang="fr-FR" sz="1400" b="1">
                  <a:solidFill>
                    <a:srgbClr val="000066"/>
                  </a:solidFill>
                  <a:cs typeface="Arial" pitchFamily="34" charset="0"/>
                </a:rPr>
                <a:t>ITT, NC= E</a:t>
              </a:r>
            </a:p>
          </p:txBody>
        </p:sp>
        <p:sp>
          <p:nvSpPr>
            <p:cNvPr id="11302" name="Rectangle 40"/>
            <p:cNvSpPr>
              <a:spLocks noChangeArrowheads="1"/>
            </p:cNvSpPr>
            <p:nvPr/>
          </p:nvSpPr>
          <p:spPr bwMode="auto">
            <a:xfrm>
              <a:off x="3683457" y="5651717"/>
              <a:ext cx="912893" cy="533992"/>
            </a:xfrm>
            <a:prstGeom prst="rect">
              <a:avLst/>
            </a:prstGeom>
            <a:noFill/>
            <a:ln w="9525">
              <a:noFill/>
              <a:miter lim="800000"/>
              <a:headEnd/>
              <a:tailEnd/>
            </a:ln>
          </p:spPr>
          <p:txBody>
            <a:bodyPr wrap="none">
              <a:spAutoFit/>
            </a:bodyPr>
            <a:lstStyle/>
            <a:p>
              <a:pPr algn="ctr" defTabSz="914400">
                <a:spcBef>
                  <a:spcPct val="5000"/>
                </a:spcBef>
              </a:pPr>
              <a:r>
                <a:rPr lang="fr-FR" sz="1400">
                  <a:solidFill>
                    <a:srgbClr val="000066"/>
                  </a:solidFill>
                  <a:cs typeface="Arial" pitchFamily="34" charset="0"/>
                </a:rPr>
                <a:t>ARN VIH</a:t>
              </a:r>
            </a:p>
            <a:p>
              <a:pPr algn="ctr" defTabSz="914400">
                <a:spcBef>
                  <a:spcPct val="5000"/>
                </a:spcBef>
              </a:pPr>
              <a:r>
                <a:rPr lang="fr-FR" sz="1400">
                  <a:solidFill>
                    <a:srgbClr val="000066"/>
                  </a:solidFill>
                  <a:cs typeface="Arial" pitchFamily="34" charset="0"/>
                </a:rPr>
                <a:t>&gt; 5 log</a:t>
              </a:r>
            </a:p>
          </p:txBody>
        </p:sp>
        <p:sp>
          <p:nvSpPr>
            <p:cNvPr id="11303" name="Rectangle 133"/>
            <p:cNvSpPr>
              <a:spLocks noChangeArrowheads="1"/>
            </p:cNvSpPr>
            <p:nvPr/>
          </p:nvSpPr>
          <p:spPr bwMode="auto">
            <a:xfrm>
              <a:off x="8289147" y="2988914"/>
              <a:ext cx="338400" cy="2664293"/>
            </a:xfrm>
            <a:prstGeom prst="rect">
              <a:avLst/>
            </a:prstGeom>
            <a:solidFill>
              <a:srgbClr val="FFFF66"/>
            </a:solidFill>
            <a:ln w="12700">
              <a:noFill/>
              <a:miter lim="800000"/>
              <a:headEnd/>
              <a:tailEnd/>
            </a:ln>
          </p:spPr>
          <p:txBody>
            <a:bodyPr/>
            <a:lstStyle/>
            <a:p>
              <a:pPr defTabSz="914400"/>
              <a:endParaRPr lang="fr-FR">
                <a:solidFill>
                  <a:srgbClr val="000066"/>
                </a:solidFill>
              </a:endParaRPr>
            </a:p>
          </p:txBody>
        </p:sp>
        <p:sp>
          <p:nvSpPr>
            <p:cNvPr id="11304" name="Rectangle 151"/>
            <p:cNvSpPr>
              <a:spLocks noChangeArrowheads="1"/>
            </p:cNvSpPr>
            <p:nvPr/>
          </p:nvSpPr>
          <p:spPr bwMode="auto">
            <a:xfrm>
              <a:off x="8611302" y="2988914"/>
              <a:ext cx="338400" cy="2664293"/>
            </a:xfrm>
            <a:prstGeom prst="rect">
              <a:avLst/>
            </a:prstGeom>
            <a:solidFill>
              <a:srgbClr val="FF9933"/>
            </a:solidFill>
            <a:ln w="12700">
              <a:noFill/>
              <a:miter lim="800000"/>
              <a:headEnd/>
              <a:tailEnd/>
            </a:ln>
          </p:spPr>
          <p:txBody>
            <a:bodyPr/>
            <a:lstStyle/>
            <a:p>
              <a:pPr defTabSz="914400"/>
              <a:endParaRPr lang="fr-FR">
                <a:solidFill>
                  <a:srgbClr val="000066"/>
                </a:solidFill>
              </a:endParaRPr>
            </a:p>
          </p:txBody>
        </p:sp>
        <p:sp>
          <p:nvSpPr>
            <p:cNvPr id="11305" name="Rectangle 133"/>
            <p:cNvSpPr>
              <a:spLocks noChangeArrowheads="1"/>
            </p:cNvSpPr>
            <p:nvPr/>
          </p:nvSpPr>
          <p:spPr bwMode="auto">
            <a:xfrm>
              <a:off x="7362976" y="2988913"/>
              <a:ext cx="338400" cy="2664294"/>
            </a:xfrm>
            <a:prstGeom prst="rect">
              <a:avLst/>
            </a:prstGeom>
            <a:solidFill>
              <a:srgbClr val="FFFF66"/>
            </a:solidFill>
            <a:ln w="12700">
              <a:noFill/>
              <a:miter lim="800000"/>
              <a:headEnd/>
              <a:tailEnd/>
            </a:ln>
          </p:spPr>
          <p:txBody>
            <a:bodyPr/>
            <a:lstStyle/>
            <a:p>
              <a:pPr defTabSz="914400"/>
              <a:endParaRPr lang="fr-FR">
                <a:solidFill>
                  <a:srgbClr val="000066"/>
                </a:solidFill>
              </a:endParaRPr>
            </a:p>
          </p:txBody>
        </p:sp>
        <p:sp>
          <p:nvSpPr>
            <p:cNvPr id="11306" name="Rectangle 151"/>
            <p:cNvSpPr>
              <a:spLocks noChangeArrowheads="1"/>
            </p:cNvSpPr>
            <p:nvPr/>
          </p:nvSpPr>
          <p:spPr bwMode="auto">
            <a:xfrm>
              <a:off x="7692702" y="2952909"/>
              <a:ext cx="338400" cy="2700298"/>
            </a:xfrm>
            <a:prstGeom prst="rect">
              <a:avLst/>
            </a:prstGeom>
            <a:solidFill>
              <a:srgbClr val="FF9933"/>
            </a:solidFill>
            <a:ln w="12700">
              <a:noFill/>
              <a:miter lim="800000"/>
              <a:headEnd/>
              <a:tailEnd/>
            </a:ln>
          </p:spPr>
          <p:txBody>
            <a:bodyPr/>
            <a:lstStyle/>
            <a:p>
              <a:pPr defTabSz="914400"/>
              <a:endParaRPr lang="fr-FR">
                <a:solidFill>
                  <a:srgbClr val="000066"/>
                </a:solidFill>
              </a:endParaRPr>
            </a:p>
          </p:txBody>
        </p:sp>
        <p:sp>
          <p:nvSpPr>
            <p:cNvPr id="11307" name="Rectangle 40"/>
            <p:cNvSpPr>
              <a:spLocks noChangeArrowheads="1"/>
            </p:cNvSpPr>
            <p:nvPr/>
          </p:nvSpPr>
          <p:spPr bwMode="auto">
            <a:xfrm>
              <a:off x="645278" y="5651717"/>
              <a:ext cx="1242598" cy="307777"/>
            </a:xfrm>
            <a:prstGeom prst="rect">
              <a:avLst/>
            </a:prstGeom>
            <a:noFill/>
            <a:ln w="9525">
              <a:noFill/>
              <a:miter lim="800000"/>
              <a:headEnd/>
              <a:tailEnd/>
            </a:ln>
          </p:spPr>
          <p:txBody>
            <a:bodyPr wrap="none">
              <a:spAutoFit/>
            </a:bodyPr>
            <a:lstStyle/>
            <a:p>
              <a:pPr algn="ctr" defTabSz="914400">
                <a:spcBef>
                  <a:spcPct val="5000"/>
                </a:spcBef>
              </a:pPr>
              <a:r>
                <a:rPr lang="fr-FR" sz="1400">
                  <a:solidFill>
                    <a:srgbClr val="000066"/>
                  </a:solidFill>
                  <a:cs typeface="Arial" pitchFamily="34" charset="0"/>
                </a:rPr>
                <a:t>Tous patients</a:t>
              </a:r>
            </a:p>
          </p:txBody>
        </p:sp>
        <p:sp>
          <p:nvSpPr>
            <p:cNvPr id="11308" name="Rectangle 144"/>
            <p:cNvSpPr>
              <a:spLocks noChangeArrowheads="1"/>
            </p:cNvSpPr>
            <p:nvPr/>
          </p:nvSpPr>
          <p:spPr bwMode="auto">
            <a:xfrm>
              <a:off x="5437453" y="3038828"/>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83,1</a:t>
              </a:r>
            </a:p>
          </p:txBody>
        </p:sp>
        <p:sp>
          <p:nvSpPr>
            <p:cNvPr id="11309" name="Rectangle 145"/>
            <p:cNvSpPr>
              <a:spLocks noChangeArrowheads="1"/>
            </p:cNvSpPr>
            <p:nvPr/>
          </p:nvSpPr>
          <p:spPr bwMode="auto">
            <a:xfrm>
              <a:off x="5815190" y="3093549"/>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82,1</a:t>
              </a:r>
            </a:p>
          </p:txBody>
        </p:sp>
        <p:sp>
          <p:nvSpPr>
            <p:cNvPr id="11310" name="Rectangle 144"/>
            <p:cNvSpPr>
              <a:spLocks noChangeArrowheads="1"/>
            </p:cNvSpPr>
            <p:nvPr/>
          </p:nvSpPr>
          <p:spPr bwMode="auto">
            <a:xfrm>
              <a:off x="8196221" y="2644740"/>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94,5</a:t>
              </a:r>
            </a:p>
          </p:txBody>
        </p:sp>
        <p:sp>
          <p:nvSpPr>
            <p:cNvPr id="11311" name="Rectangle 145"/>
            <p:cNvSpPr>
              <a:spLocks noChangeArrowheads="1"/>
            </p:cNvSpPr>
            <p:nvPr/>
          </p:nvSpPr>
          <p:spPr bwMode="auto">
            <a:xfrm>
              <a:off x="8611141" y="2672101"/>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94,8</a:t>
              </a:r>
            </a:p>
          </p:txBody>
        </p:sp>
        <p:cxnSp>
          <p:nvCxnSpPr>
            <p:cNvPr id="67" name="Connecteur droit 66"/>
            <p:cNvCxnSpPr/>
            <p:nvPr/>
          </p:nvCxnSpPr>
          <p:spPr bwMode="auto">
            <a:xfrm rot="5400000" flipH="1" flipV="1">
              <a:off x="-100012" y="3844925"/>
              <a:ext cx="3640138" cy="1587"/>
            </a:xfrm>
            <a:prstGeom prst="line">
              <a:avLst/>
            </a:prstGeom>
            <a:ln>
              <a:prstDash val="sysDash"/>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1313" name="Text Box 134"/>
            <p:cNvSpPr txBox="1">
              <a:spLocks noChangeArrowheads="1"/>
            </p:cNvSpPr>
            <p:nvPr/>
          </p:nvSpPr>
          <p:spPr bwMode="auto">
            <a:xfrm>
              <a:off x="3582103" y="2050213"/>
              <a:ext cx="2482324" cy="323165"/>
            </a:xfrm>
            <a:prstGeom prst="rect">
              <a:avLst/>
            </a:prstGeom>
            <a:noFill/>
            <a:ln w="9525">
              <a:noFill/>
              <a:miter lim="800000"/>
              <a:headEnd/>
              <a:tailEnd/>
            </a:ln>
          </p:spPr>
          <p:txBody>
            <a:bodyPr anchor="ctr">
              <a:spAutoFit/>
            </a:bodyPr>
            <a:lstStyle/>
            <a:p>
              <a:pPr algn="ctr" defTabSz="914400">
                <a:lnSpc>
                  <a:spcPct val="80000"/>
                </a:lnSpc>
                <a:spcBef>
                  <a:spcPct val="5000"/>
                </a:spcBef>
              </a:pPr>
              <a:r>
                <a:rPr lang="fr-FR" b="1">
                  <a:solidFill>
                    <a:srgbClr val="333399"/>
                  </a:solidFill>
                  <a:latin typeface="Calibri" pitchFamily="34" charset="0"/>
                  <a:cs typeface="Arial" pitchFamily="34" charset="0"/>
                </a:rPr>
                <a:t>ARN VIH &lt; 50 c/mL </a:t>
              </a:r>
            </a:p>
          </p:txBody>
        </p:sp>
        <p:sp>
          <p:nvSpPr>
            <p:cNvPr id="11314" name="Rectangle 40"/>
            <p:cNvSpPr>
              <a:spLocks noChangeArrowheads="1"/>
            </p:cNvSpPr>
            <p:nvPr/>
          </p:nvSpPr>
          <p:spPr bwMode="auto">
            <a:xfrm>
              <a:off x="2807547" y="2487539"/>
              <a:ext cx="613519" cy="307777"/>
            </a:xfrm>
            <a:prstGeom prst="rect">
              <a:avLst/>
            </a:prstGeom>
            <a:noFill/>
            <a:ln w="9525">
              <a:noFill/>
              <a:miter lim="800000"/>
              <a:headEnd/>
              <a:tailEnd/>
            </a:ln>
          </p:spPr>
          <p:txBody>
            <a:bodyPr wrap="none">
              <a:spAutoFit/>
            </a:bodyPr>
            <a:lstStyle/>
            <a:p>
              <a:pPr algn="ctr" defTabSz="914400">
                <a:spcBef>
                  <a:spcPct val="5000"/>
                </a:spcBef>
              </a:pPr>
              <a:r>
                <a:rPr lang="fr-FR" sz="1400" b="1">
                  <a:solidFill>
                    <a:srgbClr val="000066"/>
                  </a:solidFill>
                  <a:cs typeface="Arial" pitchFamily="34" charset="0"/>
                </a:rPr>
                <a:t>ITTm</a:t>
              </a:r>
            </a:p>
          </p:txBody>
        </p:sp>
        <p:sp>
          <p:nvSpPr>
            <p:cNvPr id="11315" name="Rectangle 41"/>
            <p:cNvSpPr>
              <a:spLocks noChangeArrowheads="1"/>
            </p:cNvSpPr>
            <p:nvPr/>
          </p:nvSpPr>
          <p:spPr bwMode="auto">
            <a:xfrm>
              <a:off x="7082702" y="2466547"/>
              <a:ext cx="1341921" cy="307777"/>
            </a:xfrm>
            <a:prstGeom prst="rect">
              <a:avLst/>
            </a:prstGeom>
            <a:noFill/>
            <a:ln w="9525">
              <a:noFill/>
              <a:miter lim="800000"/>
              <a:headEnd/>
              <a:tailEnd/>
            </a:ln>
          </p:spPr>
          <p:txBody>
            <a:bodyPr wrap="none">
              <a:spAutoFit/>
            </a:bodyPr>
            <a:lstStyle/>
            <a:p>
              <a:pPr algn="ctr" defTabSz="914400">
                <a:spcBef>
                  <a:spcPct val="5000"/>
                </a:spcBef>
              </a:pPr>
              <a:r>
                <a:rPr lang="fr-FR" sz="1400" b="1">
                  <a:solidFill>
                    <a:srgbClr val="000066"/>
                  </a:solidFill>
                  <a:cs typeface="Arial" pitchFamily="34" charset="0"/>
                </a:rPr>
                <a:t>Per protocole</a:t>
              </a:r>
            </a:p>
          </p:txBody>
        </p:sp>
        <p:sp>
          <p:nvSpPr>
            <p:cNvPr id="11316" name="Rectangle 133"/>
            <p:cNvSpPr>
              <a:spLocks noChangeArrowheads="1"/>
            </p:cNvSpPr>
            <p:nvPr/>
          </p:nvSpPr>
          <p:spPr bwMode="auto">
            <a:xfrm>
              <a:off x="3680061" y="3240941"/>
              <a:ext cx="338400" cy="2412266"/>
            </a:xfrm>
            <a:prstGeom prst="rect">
              <a:avLst/>
            </a:prstGeom>
            <a:solidFill>
              <a:srgbClr val="FFFF66"/>
            </a:solidFill>
            <a:ln w="12700">
              <a:noFill/>
              <a:miter lim="800000"/>
              <a:headEnd/>
              <a:tailEnd/>
            </a:ln>
          </p:spPr>
          <p:txBody>
            <a:bodyPr/>
            <a:lstStyle/>
            <a:p>
              <a:pPr defTabSz="914400"/>
              <a:endParaRPr lang="fr-FR">
                <a:solidFill>
                  <a:srgbClr val="000066"/>
                </a:solidFill>
              </a:endParaRPr>
            </a:p>
          </p:txBody>
        </p:sp>
        <p:sp>
          <p:nvSpPr>
            <p:cNvPr id="11317" name="Rectangle 151"/>
            <p:cNvSpPr>
              <a:spLocks noChangeArrowheads="1"/>
            </p:cNvSpPr>
            <p:nvPr/>
          </p:nvSpPr>
          <p:spPr bwMode="auto">
            <a:xfrm>
              <a:off x="4018303" y="3132930"/>
              <a:ext cx="338400" cy="2520278"/>
            </a:xfrm>
            <a:prstGeom prst="rect">
              <a:avLst/>
            </a:prstGeom>
            <a:solidFill>
              <a:srgbClr val="FF9933"/>
            </a:solidFill>
            <a:ln w="12700">
              <a:noFill/>
              <a:miter lim="800000"/>
              <a:headEnd/>
              <a:tailEnd/>
            </a:ln>
          </p:spPr>
          <p:txBody>
            <a:bodyPr/>
            <a:lstStyle/>
            <a:p>
              <a:pPr defTabSz="914400"/>
              <a:endParaRPr lang="fr-FR">
                <a:solidFill>
                  <a:srgbClr val="000066"/>
                </a:solidFill>
              </a:endParaRPr>
            </a:p>
          </p:txBody>
        </p:sp>
        <p:sp>
          <p:nvSpPr>
            <p:cNvPr id="11318" name="Rectangle 133"/>
            <p:cNvSpPr>
              <a:spLocks noChangeArrowheads="1"/>
            </p:cNvSpPr>
            <p:nvPr/>
          </p:nvSpPr>
          <p:spPr bwMode="auto">
            <a:xfrm>
              <a:off x="4595813" y="3432175"/>
              <a:ext cx="338137" cy="2220913"/>
            </a:xfrm>
            <a:prstGeom prst="rect">
              <a:avLst/>
            </a:prstGeom>
            <a:solidFill>
              <a:srgbClr val="FFFF66"/>
            </a:solidFill>
            <a:ln>
              <a:noFill/>
            </a:ln>
            <a:extLst>
              <a:ext uri="{91240B29-F687-4f45-9708-019B960494DF}">
                <a14:hiddenLine xmlns:a14="http://schemas.microsoft.com/office/drawing/2010/main" xmlns="" w="12700">
                  <a:solidFill>
                    <a:srgbClr val="000000"/>
                  </a:solidFill>
                  <a:miter lim="800000"/>
                  <a:headEnd/>
                  <a:tailEnd/>
                </a14:hiddenLine>
              </a:ext>
            </a:extLst>
          </p:spPr>
          <p:txBody>
            <a:bodyPr/>
            <a:lstStyle/>
            <a:p>
              <a:pPr defTabSz="914400">
                <a:defRPr/>
              </a:pPr>
              <a:endParaRPr lang="fr-FR">
                <a:ln w="38100" cmpd="sng">
                  <a:solidFill>
                    <a:schemeClr val="tx1"/>
                  </a:solidFill>
                </a:ln>
                <a:solidFill>
                  <a:srgbClr val="000066"/>
                </a:solidFill>
                <a:latin typeface="Arial" charset="0"/>
                <a:ea typeface="ＭＳ Ｐゴシック" charset="0"/>
                <a:cs typeface="ＭＳ Ｐゴシック" charset="0"/>
              </a:endParaRPr>
            </a:p>
          </p:txBody>
        </p:sp>
        <p:sp>
          <p:nvSpPr>
            <p:cNvPr id="11319" name="Rectangle 151"/>
            <p:cNvSpPr>
              <a:spLocks noChangeArrowheads="1"/>
            </p:cNvSpPr>
            <p:nvPr/>
          </p:nvSpPr>
          <p:spPr bwMode="auto">
            <a:xfrm>
              <a:off x="4936903" y="3492969"/>
              <a:ext cx="338400" cy="2160238"/>
            </a:xfrm>
            <a:prstGeom prst="rect">
              <a:avLst/>
            </a:prstGeom>
            <a:solidFill>
              <a:srgbClr val="FF9933"/>
            </a:solidFill>
            <a:ln w="12700">
              <a:noFill/>
              <a:miter lim="800000"/>
              <a:headEnd/>
              <a:tailEnd/>
            </a:ln>
          </p:spPr>
          <p:txBody>
            <a:bodyPr/>
            <a:lstStyle/>
            <a:p>
              <a:pPr defTabSz="914400"/>
              <a:endParaRPr lang="fr-FR">
                <a:solidFill>
                  <a:srgbClr val="000066"/>
                </a:solidFill>
              </a:endParaRPr>
            </a:p>
          </p:txBody>
        </p:sp>
        <p:sp>
          <p:nvSpPr>
            <p:cNvPr id="11320" name="Rectangle 133"/>
            <p:cNvSpPr>
              <a:spLocks noChangeArrowheads="1"/>
            </p:cNvSpPr>
            <p:nvPr/>
          </p:nvSpPr>
          <p:spPr bwMode="auto">
            <a:xfrm>
              <a:off x="5521519" y="3348953"/>
              <a:ext cx="338400" cy="2304255"/>
            </a:xfrm>
            <a:prstGeom prst="rect">
              <a:avLst/>
            </a:prstGeom>
            <a:solidFill>
              <a:srgbClr val="FFFF66"/>
            </a:solidFill>
            <a:ln w="12700">
              <a:noFill/>
              <a:miter lim="800000"/>
              <a:headEnd/>
              <a:tailEnd/>
            </a:ln>
          </p:spPr>
          <p:txBody>
            <a:bodyPr/>
            <a:lstStyle/>
            <a:p>
              <a:pPr defTabSz="914400"/>
              <a:endParaRPr lang="fr-FR">
                <a:solidFill>
                  <a:srgbClr val="000066"/>
                </a:solidFill>
              </a:endParaRPr>
            </a:p>
          </p:txBody>
        </p:sp>
        <p:sp>
          <p:nvSpPr>
            <p:cNvPr id="11321" name="Rectangle 151"/>
            <p:cNvSpPr>
              <a:spLocks noChangeArrowheads="1"/>
            </p:cNvSpPr>
            <p:nvPr/>
          </p:nvSpPr>
          <p:spPr bwMode="auto">
            <a:xfrm>
              <a:off x="5855503" y="3384956"/>
              <a:ext cx="338400" cy="2268251"/>
            </a:xfrm>
            <a:prstGeom prst="rect">
              <a:avLst/>
            </a:prstGeom>
            <a:solidFill>
              <a:srgbClr val="FF9933"/>
            </a:solidFill>
            <a:ln w="12700">
              <a:noFill/>
              <a:miter lim="800000"/>
              <a:headEnd/>
              <a:tailEnd/>
            </a:ln>
          </p:spPr>
          <p:txBody>
            <a:bodyPr/>
            <a:lstStyle/>
            <a:p>
              <a:pPr defTabSz="914400"/>
              <a:endParaRPr lang="fr-FR">
                <a:solidFill>
                  <a:srgbClr val="000066"/>
                </a:solidFill>
              </a:endParaRPr>
            </a:p>
          </p:txBody>
        </p:sp>
        <p:sp>
          <p:nvSpPr>
            <p:cNvPr id="11322" name="Rectangle 40"/>
            <p:cNvSpPr>
              <a:spLocks noChangeArrowheads="1"/>
            </p:cNvSpPr>
            <p:nvPr/>
          </p:nvSpPr>
          <p:spPr bwMode="auto">
            <a:xfrm>
              <a:off x="1709963" y="5651717"/>
              <a:ext cx="1242598" cy="307777"/>
            </a:xfrm>
            <a:prstGeom prst="rect">
              <a:avLst/>
            </a:prstGeom>
            <a:noFill/>
            <a:ln w="9525">
              <a:noFill/>
              <a:miter lim="800000"/>
              <a:headEnd/>
              <a:tailEnd/>
            </a:ln>
          </p:spPr>
          <p:txBody>
            <a:bodyPr wrap="none">
              <a:spAutoFit/>
            </a:bodyPr>
            <a:lstStyle/>
            <a:p>
              <a:pPr algn="ctr" defTabSz="914400">
                <a:spcBef>
                  <a:spcPct val="5000"/>
                </a:spcBef>
              </a:pPr>
              <a:r>
                <a:rPr lang="fr-FR" sz="1400">
                  <a:solidFill>
                    <a:srgbClr val="000066"/>
                  </a:solidFill>
                  <a:cs typeface="Arial" pitchFamily="34" charset="0"/>
                </a:rPr>
                <a:t>Tous patients</a:t>
              </a:r>
            </a:p>
          </p:txBody>
        </p:sp>
        <p:sp>
          <p:nvSpPr>
            <p:cNvPr id="11323" name="Rectangle 40"/>
            <p:cNvSpPr>
              <a:spLocks noChangeArrowheads="1"/>
            </p:cNvSpPr>
            <p:nvPr/>
          </p:nvSpPr>
          <p:spPr bwMode="auto">
            <a:xfrm>
              <a:off x="7239702" y="5651717"/>
              <a:ext cx="954107" cy="534083"/>
            </a:xfrm>
            <a:prstGeom prst="rect">
              <a:avLst/>
            </a:prstGeom>
            <a:noFill/>
            <a:ln w="9525">
              <a:noFill/>
              <a:miter lim="800000"/>
              <a:headEnd/>
              <a:tailEnd/>
            </a:ln>
          </p:spPr>
          <p:txBody>
            <a:bodyPr wrap="none">
              <a:spAutoFit/>
            </a:bodyPr>
            <a:lstStyle/>
            <a:p>
              <a:pPr algn="ctr" defTabSz="914400">
                <a:spcBef>
                  <a:spcPct val="5000"/>
                </a:spcBef>
              </a:pPr>
              <a:r>
                <a:rPr lang="fr-FR" sz="1400">
                  <a:solidFill>
                    <a:srgbClr val="000066"/>
                  </a:solidFill>
                  <a:cs typeface="Arial" pitchFamily="34" charset="0"/>
                </a:rPr>
                <a:t> ARN VIH</a:t>
              </a:r>
            </a:p>
            <a:p>
              <a:pPr algn="ctr" defTabSz="914400">
                <a:spcBef>
                  <a:spcPct val="5000"/>
                </a:spcBef>
              </a:pPr>
              <a:r>
                <a:rPr lang="fr-FR" sz="1400" u="sng">
                  <a:solidFill>
                    <a:srgbClr val="000066"/>
                  </a:solidFill>
                  <a:cs typeface="Arial" pitchFamily="34" charset="0"/>
                </a:rPr>
                <a:t>&lt;</a:t>
              </a:r>
              <a:r>
                <a:rPr lang="fr-FR" sz="1400">
                  <a:solidFill>
                    <a:srgbClr val="000066"/>
                  </a:solidFill>
                  <a:cs typeface="Arial" pitchFamily="34" charset="0"/>
                </a:rPr>
                <a:t> 5 log</a:t>
              </a:r>
            </a:p>
          </p:txBody>
        </p:sp>
        <p:sp>
          <p:nvSpPr>
            <p:cNvPr id="11324" name="Rectangle 40"/>
            <p:cNvSpPr>
              <a:spLocks noChangeArrowheads="1"/>
            </p:cNvSpPr>
            <p:nvPr/>
          </p:nvSpPr>
          <p:spPr bwMode="auto">
            <a:xfrm>
              <a:off x="8149149" y="5651717"/>
              <a:ext cx="912893" cy="533992"/>
            </a:xfrm>
            <a:prstGeom prst="rect">
              <a:avLst/>
            </a:prstGeom>
            <a:noFill/>
            <a:ln w="9525">
              <a:noFill/>
              <a:miter lim="800000"/>
              <a:headEnd/>
              <a:tailEnd/>
            </a:ln>
          </p:spPr>
          <p:txBody>
            <a:bodyPr wrap="none">
              <a:spAutoFit/>
            </a:bodyPr>
            <a:lstStyle/>
            <a:p>
              <a:pPr algn="ctr" defTabSz="914400">
                <a:spcBef>
                  <a:spcPct val="5000"/>
                </a:spcBef>
              </a:pPr>
              <a:r>
                <a:rPr lang="fr-FR" sz="1400">
                  <a:solidFill>
                    <a:srgbClr val="000066"/>
                  </a:solidFill>
                  <a:cs typeface="Arial" pitchFamily="34" charset="0"/>
                </a:rPr>
                <a:t>ARN VIH</a:t>
              </a:r>
            </a:p>
            <a:p>
              <a:pPr algn="ctr" defTabSz="914400">
                <a:spcBef>
                  <a:spcPct val="5000"/>
                </a:spcBef>
              </a:pPr>
              <a:r>
                <a:rPr lang="fr-FR" sz="1400">
                  <a:solidFill>
                    <a:srgbClr val="000066"/>
                  </a:solidFill>
                  <a:cs typeface="Arial" pitchFamily="34" charset="0"/>
                </a:rPr>
                <a:t>&gt; 5 log</a:t>
              </a:r>
            </a:p>
          </p:txBody>
        </p:sp>
        <p:sp>
          <p:nvSpPr>
            <p:cNvPr id="11325" name="Rectangle 40"/>
            <p:cNvSpPr>
              <a:spLocks noChangeArrowheads="1"/>
            </p:cNvSpPr>
            <p:nvPr/>
          </p:nvSpPr>
          <p:spPr bwMode="auto">
            <a:xfrm>
              <a:off x="6159248" y="5651717"/>
              <a:ext cx="1242598" cy="307777"/>
            </a:xfrm>
            <a:prstGeom prst="rect">
              <a:avLst/>
            </a:prstGeom>
            <a:noFill/>
            <a:ln w="9525">
              <a:noFill/>
              <a:miter lim="800000"/>
              <a:headEnd/>
              <a:tailEnd/>
            </a:ln>
          </p:spPr>
          <p:txBody>
            <a:bodyPr wrap="none">
              <a:spAutoFit/>
            </a:bodyPr>
            <a:lstStyle/>
            <a:p>
              <a:pPr algn="ctr" defTabSz="914400">
                <a:spcBef>
                  <a:spcPct val="5000"/>
                </a:spcBef>
              </a:pPr>
              <a:r>
                <a:rPr lang="fr-FR" sz="1400">
                  <a:solidFill>
                    <a:srgbClr val="000066"/>
                  </a:solidFill>
                  <a:cs typeface="Arial" pitchFamily="34" charset="0"/>
                </a:rPr>
                <a:t>Tous patients</a:t>
              </a:r>
            </a:p>
          </p:txBody>
        </p:sp>
        <p:sp>
          <p:nvSpPr>
            <p:cNvPr id="11326" name="Rectangle 40"/>
            <p:cNvSpPr>
              <a:spLocks noChangeArrowheads="1"/>
            </p:cNvSpPr>
            <p:nvPr/>
          </p:nvSpPr>
          <p:spPr bwMode="auto">
            <a:xfrm>
              <a:off x="4456796" y="5651717"/>
              <a:ext cx="954107" cy="534083"/>
            </a:xfrm>
            <a:prstGeom prst="rect">
              <a:avLst/>
            </a:prstGeom>
            <a:noFill/>
            <a:ln w="9525">
              <a:noFill/>
              <a:miter lim="800000"/>
              <a:headEnd/>
              <a:tailEnd/>
            </a:ln>
          </p:spPr>
          <p:txBody>
            <a:bodyPr wrap="none">
              <a:spAutoFit/>
            </a:bodyPr>
            <a:lstStyle/>
            <a:p>
              <a:pPr algn="ctr" defTabSz="914400">
                <a:spcBef>
                  <a:spcPct val="5000"/>
                </a:spcBef>
              </a:pPr>
              <a:r>
                <a:rPr lang="fr-FR" sz="1400">
                  <a:solidFill>
                    <a:srgbClr val="000066"/>
                  </a:solidFill>
                  <a:cs typeface="Arial" pitchFamily="34" charset="0"/>
                </a:rPr>
                <a:t> ARN VIH</a:t>
              </a:r>
            </a:p>
            <a:p>
              <a:pPr algn="ctr" defTabSz="914400">
                <a:spcBef>
                  <a:spcPct val="5000"/>
                </a:spcBef>
              </a:pPr>
              <a:r>
                <a:rPr lang="fr-FR" sz="1400" u="sng">
                  <a:solidFill>
                    <a:srgbClr val="000066"/>
                  </a:solidFill>
                  <a:cs typeface="Arial" pitchFamily="34" charset="0"/>
                </a:rPr>
                <a:t>&lt;</a:t>
              </a:r>
              <a:r>
                <a:rPr lang="fr-FR" sz="1400">
                  <a:solidFill>
                    <a:srgbClr val="000066"/>
                  </a:solidFill>
                  <a:cs typeface="Arial" pitchFamily="34" charset="0"/>
                </a:rPr>
                <a:t> 5 log</a:t>
              </a:r>
            </a:p>
          </p:txBody>
        </p:sp>
        <p:sp>
          <p:nvSpPr>
            <p:cNvPr id="11327" name="Rectangle 40"/>
            <p:cNvSpPr>
              <a:spLocks noChangeArrowheads="1"/>
            </p:cNvSpPr>
            <p:nvPr/>
          </p:nvSpPr>
          <p:spPr bwMode="auto">
            <a:xfrm>
              <a:off x="5311778" y="5651717"/>
              <a:ext cx="912893" cy="533992"/>
            </a:xfrm>
            <a:prstGeom prst="rect">
              <a:avLst/>
            </a:prstGeom>
            <a:noFill/>
            <a:ln w="9525">
              <a:noFill/>
              <a:miter lim="800000"/>
              <a:headEnd/>
              <a:tailEnd/>
            </a:ln>
          </p:spPr>
          <p:txBody>
            <a:bodyPr wrap="none">
              <a:spAutoFit/>
            </a:bodyPr>
            <a:lstStyle/>
            <a:p>
              <a:pPr algn="ctr" defTabSz="914400">
                <a:spcBef>
                  <a:spcPct val="5000"/>
                </a:spcBef>
              </a:pPr>
              <a:r>
                <a:rPr lang="fr-FR" sz="1400">
                  <a:solidFill>
                    <a:srgbClr val="000066"/>
                  </a:solidFill>
                  <a:cs typeface="Arial" pitchFamily="34" charset="0"/>
                </a:rPr>
                <a:t>ARN VIH</a:t>
              </a:r>
            </a:p>
            <a:p>
              <a:pPr algn="ctr" defTabSz="914400">
                <a:spcBef>
                  <a:spcPct val="5000"/>
                </a:spcBef>
              </a:pPr>
              <a:r>
                <a:rPr lang="fr-FR" sz="1400">
                  <a:solidFill>
                    <a:srgbClr val="000066"/>
                  </a:solidFill>
                  <a:cs typeface="Arial" pitchFamily="34" charset="0"/>
                </a:rPr>
                <a:t>&gt; 5 log</a:t>
              </a:r>
            </a:p>
          </p:txBody>
        </p:sp>
        <p:cxnSp>
          <p:nvCxnSpPr>
            <p:cNvPr id="99" name="Connecteur droit 98"/>
            <p:cNvCxnSpPr/>
            <p:nvPr/>
          </p:nvCxnSpPr>
          <p:spPr bwMode="auto">
            <a:xfrm flipV="1">
              <a:off x="4483100" y="2776538"/>
              <a:ext cx="0" cy="2881312"/>
            </a:xfrm>
            <a:prstGeom prst="line">
              <a:avLst/>
            </a:prstGeom>
            <a:ln>
              <a:prstDash val="sysDash"/>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00" name="Connecteur droit 99"/>
            <p:cNvCxnSpPr/>
            <p:nvPr/>
          </p:nvCxnSpPr>
          <p:spPr bwMode="auto">
            <a:xfrm flipH="1" flipV="1">
              <a:off x="6272213" y="2787650"/>
              <a:ext cx="30162" cy="2870200"/>
            </a:xfrm>
            <a:prstGeom prst="line">
              <a:avLst/>
            </a:prstGeom>
            <a:ln>
              <a:prstDash val="sysDash"/>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1330" name="ZoneTexte 86"/>
            <p:cNvSpPr txBox="1">
              <a:spLocks noChangeArrowheads="1"/>
            </p:cNvSpPr>
            <p:nvPr/>
          </p:nvSpPr>
          <p:spPr bwMode="auto">
            <a:xfrm>
              <a:off x="224105" y="5920584"/>
              <a:ext cx="1494319" cy="590931"/>
            </a:xfrm>
            <a:prstGeom prst="rect">
              <a:avLst/>
            </a:prstGeom>
            <a:noFill/>
            <a:ln w="9525">
              <a:noFill/>
              <a:miter lim="800000"/>
              <a:headEnd/>
              <a:tailEnd/>
            </a:ln>
          </p:spPr>
          <p:txBody>
            <a:bodyPr wrap="none">
              <a:spAutoFit/>
            </a:bodyPr>
            <a:lstStyle/>
            <a:p>
              <a:pPr algn="ctr" defTabSz="914400">
                <a:lnSpc>
                  <a:spcPct val="90000"/>
                </a:lnSpc>
              </a:pPr>
              <a:r>
                <a:rPr lang="fr-FR" sz="1200" dirty="0">
                  <a:solidFill>
                    <a:srgbClr val="000066"/>
                  </a:solidFill>
                  <a:sym typeface="Symbol" pitchFamily="18" charset="2"/>
                </a:rPr>
                <a:t>D</a:t>
              </a:r>
              <a:r>
                <a:rPr lang="fr-FR" sz="1200" dirty="0">
                  <a:solidFill>
                    <a:srgbClr val="000066"/>
                  </a:solidFill>
                  <a:cs typeface="Arial" pitchFamily="34" charset="0"/>
                  <a:sym typeface="Symbol" pitchFamily="18" charset="2"/>
                </a:rPr>
                <a:t>ifférence</a:t>
              </a:r>
            </a:p>
            <a:p>
              <a:pPr algn="ctr" defTabSz="914400">
                <a:lnSpc>
                  <a:spcPct val="90000"/>
                </a:lnSpc>
              </a:pPr>
              <a:r>
                <a:rPr lang="fr-FR" sz="1200" dirty="0">
                  <a:solidFill>
                    <a:srgbClr val="000066"/>
                  </a:solidFill>
                  <a:cs typeface="Arial" pitchFamily="34" charset="0"/>
                  <a:sym typeface="Symbol" pitchFamily="18" charset="2"/>
                </a:rPr>
                <a:t>(IC 95 %)</a:t>
              </a:r>
              <a:r>
                <a:rPr lang="fr-FR" sz="1200" dirty="0">
                  <a:solidFill>
                    <a:srgbClr val="000066"/>
                  </a:solidFill>
                  <a:sym typeface="Symbol" pitchFamily="18" charset="2"/>
                </a:rPr>
                <a:t> : - 0,6 </a:t>
              </a:r>
              <a:r>
                <a:rPr lang="fr-FR" sz="1200" dirty="0">
                  <a:solidFill>
                    <a:srgbClr val="000066"/>
                  </a:solidFill>
                </a:rPr>
                <a:t>% </a:t>
              </a:r>
            </a:p>
            <a:p>
              <a:pPr algn="ctr" defTabSz="914400">
                <a:lnSpc>
                  <a:spcPct val="90000"/>
                </a:lnSpc>
              </a:pPr>
              <a:r>
                <a:rPr lang="fr-FR" sz="1200" dirty="0">
                  <a:solidFill>
                    <a:srgbClr val="000066"/>
                  </a:solidFill>
                </a:rPr>
                <a:t>(- 5,2 ; 4,0)</a:t>
              </a:r>
            </a:p>
          </p:txBody>
        </p:sp>
        <p:sp>
          <p:nvSpPr>
            <p:cNvPr id="11331" name="Rectangle 144"/>
            <p:cNvSpPr>
              <a:spLocks noChangeArrowheads="1"/>
            </p:cNvSpPr>
            <p:nvPr/>
          </p:nvSpPr>
          <p:spPr bwMode="auto">
            <a:xfrm>
              <a:off x="1776579" y="2921429"/>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86,3</a:t>
              </a:r>
            </a:p>
          </p:txBody>
        </p:sp>
        <p:sp>
          <p:nvSpPr>
            <p:cNvPr id="11332" name="Rectangle 145"/>
            <p:cNvSpPr>
              <a:spLocks noChangeArrowheads="1"/>
            </p:cNvSpPr>
            <p:nvPr/>
          </p:nvSpPr>
          <p:spPr bwMode="auto">
            <a:xfrm>
              <a:off x="2131898" y="2930835"/>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86,7</a:t>
              </a:r>
            </a:p>
          </p:txBody>
        </p:sp>
        <p:sp>
          <p:nvSpPr>
            <p:cNvPr id="11333" name="Rectangle 144"/>
            <p:cNvSpPr>
              <a:spLocks noChangeArrowheads="1"/>
            </p:cNvSpPr>
            <p:nvPr/>
          </p:nvSpPr>
          <p:spPr bwMode="auto">
            <a:xfrm>
              <a:off x="4517672" y="3147270"/>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81,7</a:t>
              </a:r>
            </a:p>
          </p:txBody>
        </p:sp>
        <p:sp>
          <p:nvSpPr>
            <p:cNvPr id="11334" name="Rectangle 145"/>
            <p:cNvSpPr>
              <a:spLocks noChangeArrowheads="1"/>
            </p:cNvSpPr>
            <p:nvPr/>
          </p:nvSpPr>
          <p:spPr bwMode="auto">
            <a:xfrm>
              <a:off x="4898517" y="3216396"/>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78,2</a:t>
              </a:r>
            </a:p>
          </p:txBody>
        </p:sp>
        <p:sp>
          <p:nvSpPr>
            <p:cNvPr id="11335" name="Rectangle 144"/>
            <p:cNvSpPr>
              <a:spLocks noChangeArrowheads="1"/>
            </p:cNvSpPr>
            <p:nvPr/>
          </p:nvSpPr>
          <p:spPr bwMode="auto">
            <a:xfrm>
              <a:off x="7238355" y="2676996"/>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94,1</a:t>
              </a:r>
            </a:p>
          </p:txBody>
        </p:sp>
        <p:sp>
          <p:nvSpPr>
            <p:cNvPr id="11336" name="Rectangle 145"/>
            <p:cNvSpPr>
              <a:spLocks noChangeArrowheads="1"/>
            </p:cNvSpPr>
            <p:nvPr/>
          </p:nvSpPr>
          <p:spPr bwMode="auto">
            <a:xfrm>
              <a:off x="7671345" y="2640252"/>
              <a:ext cx="460382" cy="369332"/>
            </a:xfrm>
            <a:prstGeom prst="rect">
              <a:avLst/>
            </a:prstGeom>
            <a:noFill/>
            <a:ln w="9525">
              <a:noFill/>
              <a:miter lim="800000"/>
              <a:headEnd/>
              <a:tailEnd/>
            </a:ln>
          </p:spPr>
          <p:txBody>
            <a:bodyPr wrap="none" tIns="91440" bIns="91440">
              <a:spAutoFit/>
            </a:bodyPr>
            <a:lstStyle/>
            <a:p>
              <a:pPr defTabSz="914400"/>
              <a:r>
                <a:rPr lang="fr-FR" sz="1200" b="1">
                  <a:solidFill>
                    <a:srgbClr val="333399"/>
                  </a:solidFill>
                  <a:latin typeface="+mj-lt"/>
                  <a:cs typeface="Arial" pitchFamily="34" charset="0"/>
                </a:rPr>
                <a:t>95,6</a:t>
              </a:r>
            </a:p>
          </p:txBody>
        </p:sp>
        <p:sp>
          <p:nvSpPr>
            <p:cNvPr id="11338" name="Line 146"/>
            <p:cNvSpPr>
              <a:spLocks noChangeShapeType="1"/>
            </p:cNvSpPr>
            <p:nvPr/>
          </p:nvSpPr>
          <p:spPr bwMode="auto">
            <a:xfrm>
              <a:off x="633377" y="5651717"/>
              <a:ext cx="8482048" cy="0"/>
            </a:xfrm>
            <a:prstGeom prst="line">
              <a:avLst/>
            </a:prstGeom>
            <a:noFill/>
            <a:ln w="19050">
              <a:solidFill>
                <a:srgbClr val="000066"/>
              </a:solidFill>
              <a:round/>
              <a:headEnd/>
              <a:tailEnd/>
            </a:ln>
          </p:spPr>
          <p:txBody>
            <a:bodyPr anchor="ctr"/>
            <a:lstStyle/>
            <a:p>
              <a:endParaRPr lang="fr-FR"/>
            </a:p>
          </p:txBody>
        </p:sp>
        <p:sp>
          <p:nvSpPr>
            <p:cNvPr id="11339" name="Rectangle 135"/>
            <p:cNvSpPr>
              <a:spLocks noChangeArrowheads="1"/>
            </p:cNvSpPr>
            <p:nvPr/>
          </p:nvSpPr>
          <p:spPr bwMode="auto">
            <a:xfrm>
              <a:off x="474908" y="5512588"/>
              <a:ext cx="99386" cy="215481"/>
            </a:xfrm>
            <a:prstGeom prst="rect">
              <a:avLst/>
            </a:prstGeom>
            <a:noFill/>
            <a:ln w="9525">
              <a:noFill/>
              <a:miter lim="800000"/>
              <a:headEnd/>
              <a:tailEnd/>
            </a:ln>
          </p:spPr>
          <p:txBody>
            <a:bodyPr wrap="none" lIns="0" tIns="0" rIns="0" bIns="0" anchor="ctr">
              <a:spAutoFit/>
            </a:bodyPr>
            <a:lstStyle/>
            <a:p>
              <a:pPr algn="r" defTabSz="914400"/>
              <a:r>
                <a:rPr lang="fr-FR" sz="1400" b="1">
                  <a:solidFill>
                    <a:srgbClr val="000066"/>
                  </a:solidFill>
                  <a:cs typeface="Arial" pitchFamily="34" charset="0"/>
                </a:rPr>
                <a:t>0</a:t>
              </a:r>
            </a:p>
          </p:txBody>
        </p:sp>
        <p:grpSp>
          <p:nvGrpSpPr>
            <p:cNvPr id="95" name="Groupe 94"/>
            <p:cNvGrpSpPr/>
            <p:nvPr/>
          </p:nvGrpSpPr>
          <p:grpSpPr>
            <a:xfrm>
              <a:off x="6786397" y="1843944"/>
              <a:ext cx="2394071" cy="582474"/>
              <a:chOff x="6786397" y="1843944"/>
              <a:chExt cx="2394071" cy="582474"/>
            </a:xfrm>
          </p:grpSpPr>
          <p:sp>
            <p:nvSpPr>
              <p:cNvPr id="90" name="AutoShape 165"/>
              <p:cNvSpPr>
                <a:spLocks noChangeArrowheads="1"/>
              </p:cNvSpPr>
              <p:nvPr/>
            </p:nvSpPr>
            <p:spPr bwMode="auto">
              <a:xfrm>
                <a:off x="6786397" y="1849740"/>
                <a:ext cx="2093205" cy="551938"/>
              </a:xfrm>
              <a:prstGeom prst="roundRect">
                <a:avLst>
                  <a:gd name="adj" fmla="val 16667"/>
                </a:avLst>
              </a:prstGeom>
              <a:solidFill>
                <a:schemeClr val="bg1"/>
              </a:solidFill>
              <a:ln w="9525">
                <a:solidFill>
                  <a:srgbClr val="D0D0F0"/>
                </a:solidFill>
                <a:round/>
                <a:headEnd/>
                <a:tailEnd/>
              </a:ln>
              <a:effectLst>
                <a:prstShdw prst="shdw17" dist="17961" dir="2700000">
                  <a:srgbClr val="7D7D90">
                    <a:alpha val="74997"/>
                  </a:srgbClr>
                </a:prstShdw>
              </a:effectLst>
            </p:spPr>
            <p:txBody>
              <a:bodyPr wrap="none" anchor="ctr">
                <a:prstTxWarp prst="textNoShape">
                  <a:avLst/>
                </a:prstTxWarp>
              </a:bodyPr>
              <a:lstStyle/>
              <a:p>
                <a:pPr defTabSz="914400" fontAlgn="base">
                  <a:spcBef>
                    <a:spcPct val="0"/>
                  </a:spcBef>
                  <a:spcAft>
                    <a:spcPct val="0"/>
                  </a:spcAft>
                </a:pPr>
                <a:endParaRPr lang="fr-FR" sz="2800">
                  <a:solidFill>
                    <a:srgbClr val="000066"/>
                  </a:solidFill>
                  <a:ea typeface="ＭＳ Ｐゴシック" pitchFamily="-1" charset="-128"/>
                  <a:cs typeface="ＭＳ Ｐゴシック" pitchFamily="-1" charset="-128"/>
                </a:endParaRPr>
              </a:p>
            </p:txBody>
          </p:sp>
          <p:sp>
            <p:nvSpPr>
              <p:cNvPr id="91" name="Rectangle 3"/>
              <p:cNvSpPr>
                <a:spLocks noChangeArrowheads="1"/>
              </p:cNvSpPr>
              <p:nvPr/>
            </p:nvSpPr>
            <p:spPr bwMode="auto">
              <a:xfrm>
                <a:off x="6905841" y="1948164"/>
                <a:ext cx="270548" cy="144462"/>
              </a:xfrm>
              <a:prstGeom prst="rect">
                <a:avLst/>
              </a:prstGeom>
              <a:solidFill>
                <a:srgbClr val="FFFF66"/>
              </a:solidFill>
              <a:ln w="9525">
                <a:noFill/>
                <a:miter lim="800000"/>
                <a:headEnd/>
                <a:tailEnd/>
              </a:ln>
            </p:spPr>
            <p:txBody>
              <a:bodyPr wrap="none" anchor="ctr">
                <a:prstTxWarp prst="textNoShape">
                  <a:avLst/>
                </a:prstTxWarp>
              </a:bodyPr>
              <a:lstStyle/>
              <a:p>
                <a:pPr defTabSz="914400" fontAlgn="base">
                  <a:spcBef>
                    <a:spcPct val="0"/>
                  </a:spcBef>
                  <a:spcAft>
                    <a:spcPct val="0"/>
                  </a:spcAft>
                </a:pPr>
                <a:endParaRPr lang="fr-FR" sz="2400">
                  <a:solidFill>
                    <a:srgbClr val="000066"/>
                  </a:solidFill>
                  <a:ea typeface="ＭＳ Ｐゴシック" pitchFamily="-1" charset="-128"/>
                  <a:cs typeface="ＭＳ Ｐゴシック" pitchFamily="-1" charset="-128"/>
                </a:endParaRPr>
              </a:p>
            </p:txBody>
          </p:sp>
          <p:sp>
            <p:nvSpPr>
              <p:cNvPr id="92" name="Rectangle 4"/>
              <p:cNvSpPr>
                <a:spLocks noChangeArrowheads="1"/>
              </p:cNvSpPr>
              <p:nvPr/>
            </p:nvSpPr>
            <p:spPr bwMode="auto">
              <a:xfrm>
                <a:off x="6905841" y="2213276"/>
                <a:ext cx="270548" cy="144463"/>
              </a:xfrm>
              <a:prstGeom prst="rect">
                <a:avLst/>
              </a:prstGeom>
              <a:solidFill>
                <a:srgbClr val="FF9933"/>
              </a:solidFill>
              <a:ln w="9525">
                <a:noFill/>
                <a:miter lim="800000"/>
                <a:headEnd/>
                <a:tailEnd/>
              </a:ln>
            </p:spPr>
            <p:txBody>
              <a:bodyPr wrap="none" anchor="ctr">
                <a:prstTxWarp prst="textNoShape">
                  <a:avLst/>
                </a:prstTxWarp>
              </a:bodyPr>
              <a:lstStyle/>
              <a:p>
                <a:pPr defTabSz="914400" fontAlgn="base">
                  <a:spcBef>
                    <a:spcPct val="0"/>
                  </a:spcBef>
                  <a:spcAft>
                    <a:spcPct val="0"/>
                  </a:spcAft>
                </a:pPr>
                <a:endParaRPr lang="fr-FR" sz="2400">
                  <a:solidFill>
                    <a:srgbClr val="000066"/>
                  </a:solidFill>
                  <a:ea typeface="ＭＳ Ｐゴシック" pitchFamily="-1" charset="-128"/>
                  <a:cs typeface="ＭＳ Ｐゴシック" pitchFamily="-1" charset="-128"/>
                </a:endParaRPr>
              </a:p>
            </p:txBody>
          </p:sp>
          <p:sp>
            <p:nvSpPr>
              <p:cNvPr id="93" name="ZoneTexte 84"/>
              <p:cNvSpPr txBox="1">
                <a:spLocks noChangeArrowheads="1"/>
              </p:cNvSpPr>
              <p:nvPr/>
            </p:nvSpPr>
            <p:spPr bwMode="auto">
              <a:xfrm>
                <a:off x="7144987" y="1843944"/>
                <a:ext cx="1978532" cy="33855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600" b="1">
                    <a:solidFill>
                      <a:srgbClr val="333399"/>
                    </a:solidFill>
                    <a:latin typeface="Calibri" pitchFamily="-1" charset="0"/>
                    <a:ea typeface="ＭＳ Ｐゴシック" pitchFamily="-1" charset="-128"/>
                    <a:cs typeface="ＭＳ Ｐゴシック" pitchFamily="-1" charset="-128"/>
                  </a:rPr>
                  <a:t>EFV 400 + TDF/FTC</a:t>
                </a:r>
              </a:p>
            </p:txBody>
          </p:sp>
          <p:sp>
            <p:nvSpPr>
              <p:cNvPr id="94" name="ZoneTexte 85"/>
              <p:cNvSpPr txBox="1">
                <a:spLocks noChangeArrowheads="1"/>
              </p:cNvSpPr>
              <p:nvPr/>
            </p:nvSpPr>
            <p:spPr bwMode="auto">
              <a:xfrm>
                <a:off x="7144987" y="2087864"/>
                <a:ext cx="2035481" cy="33855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600" b="1">
                    <a:solidFill>
                      <a:srgbClr val="333399"/>
                    </a:solidFill>
                    <a:latin typeface="Calibri" pitchFamily="-1" charset="0"/>
                    <a:ea typeface="ＭＳ Ｐゴシック" pitchFamily="-1" charset="-128"/>
                    <a:cs typeface="ＭＳ Ｐゴシック" pitchFamily="-1" charset="-128"/>
                  </a:rPr>
                  <a:t>EFV 600 + TDF/FTC</a:t>
                </a:r>
              </a:p>
            </p:txBody>
          </p:sp>
        </p:grpSp>
      </p:grpSp>
    </p:spTree>
    <p:custDataLst>
      <p:tags r:id="rId1"/>
    </p:custDataLst>
    <p:extLst>
      <p:ext uri="{BB962C8B-B14F-4D97-AF65-F5344CB8AC3E}">
        <p14:creationId xmlns:p14="http://schemas.microsoft.com/office/powerpoint/2010/main" val="1627954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800" y="1143400"/>
            <a:ext cx="9017109" cy="4944436"/>
          </a:xfrm>
        </p:spPr>
        <p:txBody>
          <a:bodyPr/>
          <a:lstStyle/>
          <a:p>
            <a:pPr>
              <a:buFont typeface="Wingdings" charset="0"/>
              <a:buChar char="§"/>
              <a:defRPr/>
            </a:pPr>
            <a:r>
              <a:rPr lang="fr-FR" sz="2400" b="1" dirty="0">
                <a:latin typeface="+mj-lt"/>
              </a:rPr>
              <a:t>Augmentation moyenne des CD4 à S96</a:t>
            </a:r>
          </a:p>
          <a:p>
            <a:pPr lvl="1">
              <a:defRPr/>
            </a:pPr>
            <a:r>
              <a:rPr lang="fr-FR" sz="1800" dirty="0"/>
              <a:t>+ 235/mm</a:t>
            </a:r>
            <a:r>
              <a:rPr lang="fr-FR" sz="1800" baseline="30000" dirty="0"/>
              <a:t>3</a:t>
            </a:r>
            <a:r>
              <a:rPr lang="fr-FR" sz="1800" dirty="0"/>
              <a:t> dans le groupe EFV 400 </a:t>
            </a:r>
          </a:p>
          <a:p>
            <a:pPr lvl="1">
              <a:defRPr/>
            </a:pPr>
            <a:r>
              <a:rPr lang="fr-FR" sz="1800" dirty="0"/>
              <a:t>+ 209/mm</a:t>
            </a:r>
            <a:r>
              <a:rPr lang="fr-FR" sz="1800" baseline="30000" dirty="0"/>
              <a:t>3</a:t>
            </a:r>
            <a:r>
              <a:rPr lang="fr-FR" sz="1800" dirty="0"/>
              <a:t> dans le groupe EFV 600 (p = 0,018)</a:t>
            </a:r>
          </a:p>
          <a:p>
            <a:pPr marL="457200" lvl="1" indent="0">
              <a:buFontTx/>
              <a:buNone/>
              <a:defRPr/>
            </a:pPr>
            <a:endParaRPr lang="fr-FR" sz="2400" b="1" dirty="0">
              <a:latin typeface="+mj-lt"/>
            </a:endParaRPr>
          </a:p>
          <a:p>
            <a:pPr>
              <a:buFont typeface="Wingdings" charset="0"/>
              <a:buChar char="§"/>
              <a:defRPr/>
            </a:pPr>
            <a:r>
              <a:rPr lang="fr-FR" sz="2400" b="1" dirty="0">
                <a:latin typeface="+mj-lt"/>
              </a:rPr>
              <a:t>Pas de différence entre les 2 groupes dans les modifications moyennes du</a:t>
            </a:r>
          </a:p>
          <a:p>
            <a:pPr lvl="1">
              <a:defRPr/>
            </a:pPr>
            <a:r>
              <a:rPr lang="fr-FR" sz="1800" dirty="0"/>
              <a:t>Pourcentage des CD4</a:t>
            </a:r>
          </a:p>
          <a:p>
            <a:pPr lvl="1">
              <a:defRPr/>
            </a:pPr>
            <a:r>
              <a:rPr lang="fr-FR" sz="1800" dirty="0"/>
              <a:t>Compte de CD8</a:t>
            </a:r>
          </a:p>
          <a:p>
            <a:pPr lvl="1">
              <a:defRPr/>
            </a:pPr>
            <a:r>
              <a:rPr lang="fr-FR" sz="1800" dirty="0"/>
              <a:t>Compte de lymphocytes totaux</a:t>
            </a:r>
          </a:p>
          <a:p>
            <a:pPr lvl="1">
              <a:defRPr/>
            </a:pPr>
            <a:endParaRPr lang="fr-FR" sz="1800" dirty="0"/>
          </a:p>
          <a:p>
            <a:pPr>
              <a:buFont typeface="Wingdings" charset="0"/>
              <a:buChar char="§"/>
              <a:defRPr/>
            </a:pPr>
            <a:r>
              <a:rPr lang="fr-FR" sz="2400" b="1" dirty="0">
                <a:latin typeface="+mj-lt"/>
              </a:rPr>
              <a:t>A S96</a:t>
            </a:r>
            <a:r>
              <a:rPr lang="fr-FR" dirty="0"/>
              <a:t>, </a:t>
            </a:r>
          </a:p>
          <a:p>
            <a:pPr lvl="1">
              <a:defRPr/>
            </a:pPr>
            <a:r>
              <a:rPr lang="fr-FR" sz="1800" dirty="0"/>
              <a:t>Les modifications du score de dépression (DASS-21), de l’anxiété, </a:t>
            </a:r>
            <a:br>
              <a:rPr lang="fr-FR" sz="1800" dirty="0"/>
            </a:br>
            <a:r>
              <a:rPr lang="fr-FR" sz="1800" dirty="0"/>
              <a:t>et du stress (score Z) n’étaient pas différentes entre les 2 groupes</a:t>
            </a:r>
          </a:p>
        </p:txBody>
      </p:sp>
      <p:sp>
        <p:nvSpPr>
          <p:cNvPr id="9"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grpSp>
        <p:nvGrpSpPr>
          <p:cNvPr id="8" name="Grouper 41"/>
          <p:cNvGrpSpPr/>
          <p:nvPr/>
        </p:nvGrpSpPr>
        <p:grpSpPr>
          <a:xfrm>
            <a:off x="0" y="6570663"/>
            <a:ext cx="914400" cy="288111"/>
            <a:chOff x="0" y="6570663"/>
            <a:chExt cx="1393200" cy="288111"/>
          </a:xfrm>
        </p:grpSpPr>
        <p:sp>
          <p:nvSpPr>
            <p:cNvPr id="10"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11" name="ZoneTexte 10"/>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sp>
        <p:nvSpPr>
          <p:cNvPr id="12" name="Rectangle 7"/>
          <p:cNvSpPr>
            <a:spLocks noChangeArrowheads="1"/>
          </p:cNvSpPr>
          <p:nvPr/>
        </p:nvSpPr>
        <p:spPr bwMode="auto">
          <a:xfrm>
            <a:off x="4226212" y="6570758"/>
            <a:ext cx="4905375" cy="276225"/>
          </a:xfrm>
          <a:prstGeom prst="rect">
            <a:avLst/>
          </a:prstGeom>
          <a:noFill/>
          <a:ln w="9525">
            <a:noFill/>
            <a:miter lim="800000"/>
            <a:headEnd/>
            <a:tailEnd/>
          </a:ln>
        </p:spPr>
        <p:txBody>
          <a:bodyPr>
            <a:spAutoFit/>
          </a:bodyPr>
          <a:lstStyle/>
          <a:p>
            <a:pPr algn="r"/>
            <a:r>
              <a:rPr lang="en-US" sz="1200" i="1" dirty="0">
                <a:solidFill>
                  <a:srgbClr val="CC0000"/>
                </a:solidFill>
              </a:rPr>
              <a:t>ENCORE1 Study Group. Lancet Infect Dis 2015;15:793-802</a:t>
            </a:r>
          </a:p>
        </p:txBody>
      </p:sp>
    </p:spTree>
    <p:extLst>
      <p:ext uri="{BB962C8B-B14F-4D97-AF65-F5344CB8AC3E}">
        <p14:creationId xmlns:p14="http://schemas.microsoft.com/office/powerpoint/2010/main" val="292141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0434" name="Group 98"/>
          <p:cNvGraphicFramePr>
            <a:graphicFrameLocks noGrp="1"/>
          </p:cNvGraphicFramePr>
          <p:nvPr>
            <p:extLst>
              <p:ext uri="{D42A27DB-BD31-4B8C-83A1-F6EECF244321}">
                <p14:modId xmlns:p14="http://schemas.microsoft.com/office/powerpoint/2010/main" val="3694468904"/>
              </p:ext>
            </p:extLst>
          </p:nvPr>
        </p:nvGraphicFramePr>
        <p:xfrm>
          <a:off x="457199" y="1676401"/>
          <a:ext cx="8458201" cy="4668910"/>
        </p:xfrm>
        <a:graphic>
          <a:graphicData uri="http://schemas.openxmlformats.org/drawingml/2006/table">
            <a:tbl>
              <a:tblPr/>
              <a:tblGrid>
                <a:gridCol w="380300">
                  <a:extLst>
                    <a:ext uri="{9D8B030D-6E8A-4147-A177-3AD203B41FA5}">
                      <a16:colId xmlns:a16="http://schemas.microsoft.com/office/drawing/2014/main" val="20000"/>
                    </a:ext>
                  </a:extLst>
                </a:gridCol>
                <a:gridCol w="32773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gridCol w="2133600">
                  <a:extLst>
                    <a:ext uri="{9D8B030D-6E8A-4147-A177-3AD203B41FA5}">
                      <a16:colId xmlns:a16="http://schemas.microsoft.com/office/drawing/2014/main" val="20003"/>
                    </a:ext>
                  </a:extLst>
                </a:gridCol>
                <a:gridCol w="685801">
                  <a:extLst>
                    <a:ext uri="{9D8B030D-6E8A-4147-A177-3AD203B41FA5}">
                      <a16:colId xmlns:a16="http://schemas.microsoft.com/office/drawing/2014/main" val="20004"/>
                    </a:ext>
                  </a:extLst>
                </a:gridCol>
              </a:tblGrid>
              <a:tr h="242670">
                <a:tc gridSpan="2">
                  <a:txBody>
                    <a:bodyPr/>
                    <a:lstStyle/>
                    <a:p>
                      <a:pPr marL="0" marR="0" lvl="0" indent="0" algn="l" defTabSz="914400" rtl="0" eaLnBrk="1" fontAlgn="base" latinLnBrk="0" hangingPunct="1">
                        <a:lnSpc>
                          <a:spcPts val="1250"/>
                        </a:lnSpc>
                        <a:spcBef>
                          <a:spcPct val="0"/>
                        </a:spcBef>
                        <a:spcAft>
                          <a:spcPct val="0"/>
                        </a:spcAft>
                        <a:buClrTx/>
                        <a:buSzTx/>
                        <a:buFontTx/>
                        <a:buNone/>
                        <a:tabLst/>
                      </a:pPr>
                      <a:endParaRPr kumimoji="0" lang="fr-FR" sz="1800" b="1" i="0" u="none" strike="noStrike" cap="none" normalizeH="0" baseline="0" noProof="0" dirty="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600" b="1" i="0" u="none" strike="noStrike" cap="none" normalizeH="0" baseline="0" noProof="0">
                          <a:ln>
                            <a:noFill/>
                          </a:ln>
                          <a:solidFill>
                            <a:schemeClr val="tx1"/>
                          </a:solidFill>
                          <a:effectLst/>
                          <a:latin typeface="Calibri" charset="0"/>
                          <a:ea typeface="ＭＳ Ｐゴシック" charset="-128"/>
                          <a:cs typeface="ＭＳ Ｐゴシック" charset="-128"/>
                        </a:rPr>
                        <a:t>EFV 400 + TDF/FTC</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600" b="1" i="0" u="none" strike="noStrike" cap="none" normalizeH="0" baseline="0" noProof="0">
                          <a:ln>
                            <a:noFill/>
                          </a:ln>
                          <a:solidFill>
                            <a:srgbClr val="000000"/>
                          </a:solidFill>
                          <a:effectLst/>
                          <a:latin typeface="Calibri" charset="0"/>
                          <a:ea typeface="ＭＳ Ｐゴシック" charset="-128"/>
                          <a:cs typeface="ＭＳ Ｐゴシック" charset="-128"/>
                        </a:rPr>
                        <a:t>EFV 600 + TDF/FTC</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800" b="1" i="0" u="none" strike="noStrike" cap="none" normalizeH="0" baseline="0" noProof="0">
                          <a:ln>
                            <a:noFill/>
                          </a:ln>
                          <a:solidFill>
                            <a:srgbClr val="000066"/>
                          </a:solidFill>
                          <a:effectLst/>
                          <a:latin typeface="Calibri" charset="0"/>
                          <a:ea typeface="ＭＳ Ｐゴシック" charset="-128"/>
                          <a:cs typeface="ＭＳ Ｐゴシック" charset="-128"/>
                        </a:rPr>
                        <a:t>p</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0"/>
                  </a:ext>
                </a:extLst>
              </a:tr>
              <a:tr h="303346">
                <a:tc gridSpan="2">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rPr>
                        <a:t>Patients avec événements indésirables</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14400" rtl="0" eaLnBrk="1" fontAlgn="base" latinLnBrk="0" hangingPunct="1">
                        <a:lnSpc>
                          <a:spcPts val="1350"/>
                        </a:lnSpc>
                        <a:spcBef>
                          <a:spcPct val="0"/>
                        </a:spcBef>
                        <a:spcAft>
                          <a:spcPct val="0"/>
                        </a:spcAft>
                        <a:buClrTx/>
                        <a:buSzTx/>
                        <a:buFontTx/>
                        <a:buNone/>
                        <a:tabLst/>
                      </a:pPr>
                      <a:endParaRPr kumimoji="0" lang="en-GB" sz="1400" b="1" i="0" u="none" strike="noStrike" cap="none" normalizeH="0" baseline="0" dirty="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89,1 %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88,4 %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1"/>
                  </a:ext>
                </a:extLst>
              </a:tr>
              <a:tr h="242670">
                <a:tc>
                  <a:txBody>
                    <a:bodyPr/>
                    <a:lstStyle/>
                    <a:p>
                      <a:pPr marL="0" marR="0" lvl="0" indent="0" algn="l"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Grade 1</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72,9 %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73,1%</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242670">
                <a:tc>
                  <a:txBody>
                    <a:bodyPr/>
                    <a:lstStyle/>
                    <a:p>
                      <a:pPr marL="0" marR="0" lvl="0" indent="0" algn="l"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Grade 2</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22,5 %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21,5%</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42670">
                <a:tc>
                  <a:txBody>
                    <a:bodyPr/>
                    <a:lstStyle/>
                    <a:p>
                      <a:pPr marL="0" marR="0" lvl="0" indent="0" algn="l"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Grade 3</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4,1 %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5,0 %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242670">
                <a:tc>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Grade 4</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0,4 %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0,4 %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242670">
                <a:tc gridSpan="2">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rPr>
                        <a:t>EIG, n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en-GB" sz="1400" b="1" i="0" u="none" strike="noStrike" cap="none" normalizeH="0" baseline="0" dirty="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23 (7,1 %)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22 (7,1 %)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6"/>
                  </a:ext>
                </a:extLst>
              </a:tr>
              <a:tr h="242670">
                <a:tc>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Liés au traitement</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3</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4</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397539">
                <a:tc gridSpan="2">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rPr>
                        <a:t>Evénements indésirables liés ou probablement liés au traitement, n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en-GB" sz="1400" b="1" i="0" u="none" strike="noStrike" cap="none" normalizeH="0" baseline="0" dirty="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118 (36,8 %)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146 (47,2 %)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rPr>
                        <a:t>0,008</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8"/>
                  </a:ext>
                </a:extLst>
              </a:tr>
              <a:tr h="319964">
                <a:tc>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Interruption pour EI lié au traitement</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6 (1,9 %)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18 (5,8 %)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0,01</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242670">
                <a:tc gridSpan="2">
                  <a:txBody>
                    <a:bodyPr/>
                    <a:lstStyle/>
                    <a:p>
                      <a:pPr marL="0" marR="0" lvl="0" indent="0" algn="l" defTabSz="457200" rtl="0" eaLnBrk="1" fontAlgn="base" latinLnBrk="0" hangingPunct="1">
                        <a:lnSpc>
                          <a:spcPts val="1250"/>
                        </a:lnSpc>
                        <a:spcBef>
                          <a:spcPct val="0"/>
                        </a:spcBef>
                        <a:spcAft>
                          <a:spcPct val="0"/>
                        </a:spcAft>
                        <a:buClrTx/>
                        <a:buSzTx/>
                        <a:buFontTx/>
                        <a:buNone/>
                        <a:tabLst/>
                        <a:defRPr/>
                      </a:pPr>
                      <a:r>
                        <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rPr>
                        <a:t>Evénements indésirables d’intérêt</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457200" rtl="0" eaLnBrk="1" fontAlgn="base" latinLnBrk="0" hangingPunct="1">
                        <a:lnSpc>
                          <a:spcPts val="1250"/>
                        </a:lnSpc>
                        <a:spcBef>
                          <a:spcPct val="0"/>
                        </a:spcBef>
                        <a:spcAft>
                          <a:spcPct val="0"/>
                        </a:spcAft>
                        <a:buClrTx/>
                        <a:buSzTx/>
                        <a:buFontTx/>
                        <a:buNone/>
                        <a:tabLst/>
                        <a:defRPr/>
                      </a:pPr>
                      <a:endParaRPr kumimoji="0" lang="en-GB" sz="1400" b="1" i="0" u="none" strike="noStrike" cap="none" normalizeH="0" baseline="0" dirty="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10"/>
                  </a:ext>
                </a:extLst>
              </a:tr>
              <a:tr h="242670">
                <a:tc>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Neuro-psychiatriques</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45 %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51 %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NS</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242670">
                <a:tc>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Système nerveux central</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231</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272</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2"/>
                  </a:ext>
                </a:extLst>
              </a:tr>
              <a:tr h="242670">
                <a:tc>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Psychiatriques</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13</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12</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242670">
                <a:tc>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Rash</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68</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105</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4"/>
                  </a:ext>
                </a:extLst>
              </a:tr>
              <a:tr h="242670">
                <a:tc>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Gastro-intestinaux</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62</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78</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5"/>
                  </a:ext>
                </a:extLst>
              </a:tr>
              <a:tr h="242670">
                <a:tc>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Hépatotoxicité</a:t>
                      </a: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1</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0</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250"/>
                        </a:lnSpc>
                        <a:spcBef>
                          <a:spcPct val="0"/>
                        </a:spcBef>
                        <a:spcAft>
                          <a:spcPct val="0"/>
                        </a:spcAft>
                        <a:buClrTx/>
                        <a:buSzTx/>
                        <a:buFontTx/>
                        <a:buNone/>
                        <a:tabLst/>
                      </a:pPr>
                      <a:endPar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6"/>
                  </a:ext>
                </a:extLst>
              </a:tr>
            </a:tbl>
          </a:graphicData>
        </a:graphic>
      </p:graphicFrame>
      <p:sp>
        <p:nvSpPr>
          <p:cNvPr id="16" name="Espace réservé du contenu 2"/>
          <p:cNvSpPr txBox="1">
            <a:spLocks/>
          </p:cNvSpPr>
          <p:nvPr/>
        </p:nvSpPr>
        <p:spPr bwMode="auto">
          <a:xfrm>
            <a:off x="39688" y="1180181"/>
            <a:ext cx="9024937" cy="466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CC3300"/>
              </a:buClr>
              <a:buFont typeface="Wingdings" pitchFamily="-1" charset="2"/>
              <a:buChar char="§"/>
              <a:defRPr sz="2000">
                <a:solidFill>
                  <a:srgbClr val="CC3300"/>
                </a:solidFill>
                <a:latin typeface="+mn-lt"/>
                <a:ea typeface="ＭＳ Ｐゴシック" pitchFamily="-109" charset="-128"/>
                <a:cs typeface="ＭＳ Ｐゴシック" pitchFamily="-109" charset="-128"/>
              </a:defRPr>
            </a:lvl1pPr>
            <a:lvl2pPr marL="742950" indent="-285750" algn="l" rtl="0" eaLnBrk="0" fontAlgn="base" hangingPunct="0">
              <a:spcBef>
                <a:spcPct val="20000"/>
              </a:spcBef>
              <a:spcAft>
                <a:spcPct val="0"/>
              </a:spcAft>
              <a:buClr>
                <a:srgbClr val="CC3300"/>
              </a:buClr>
              <a:buChar char="–"/>
              <a:defRPr sz="2800">
                <a:solidFill>
                  <a:srgbClr val="000066"/>
                </a:solidFill>
                <a:latin typeface="+mn-lt"/>
                <a:ea typeface="ＭＳ Ｐゴシック" pitchFamily="-109" charset="-128"/>
              </a:defRPr>
            </a:lvl2pPr>
            <a:lvl3pPr marL="1143000" indent="-228600" algn="l" rtl="0" eaLnBrk="0" fontAlgn="base" hangingPunct="0">
              <a:spcBef>
                <a:spcPct val="20000"/>
              </a:spcBef>
              <a:spcAft>
                <a:spcPct val="0"/>
              </a:spcAft>
              <a:buClr>
                <a:srgbClr val="CC3300"/>
              </a:buClr>
              <a:buChar char="•"/>
              <a:defRPr sz="1600">
                <a:solidFill>
                  <a:srgbClr val="000066"/>
                </a:solidFill>
                <a:latin typeface="+mn-lt"/>
                <a:ea typeface="ＭＳ Ｐゴシック" pitchFamily="-109" charset="-128"/>
              </a:defRPr>
            </a:lvl3pPr>
            <a:lvl4pPr marL="16002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4pPr>
            <a:lvl5pPr marL="20574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5pPr>
            <a:lvl6pPr marL="25146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6pPr>
            <a:lvl7pPr marL="29718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7pPr>
            <a:lvl8pPr marL="34290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8pPr>
            <a:lvl9pPr marL="38862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9pPr>
          </a:lstStyle>
          <a:p>
            <a:pPr algn="ctr" defTabSz="914400">
              <a:lnSpc>
                <a:spcPts val="2280"/>
              </a:lnSpc>
              <a:spcBef>
                <a:spcPts val="0"/>
              </a:spcBef>
              <a:buNone/>
            </a:pPr>
            <a:r>
              <a:rPr lang="fr-FR" sz="2400" b="1" kern="0" dirty="0">
                <a:latin typeface="Calibri" pitchFamily="-1" charset="0"/>
                <a:ea typeface="ＭＳ Ｐゴシック" pitchFamily="-1" charset="-128"/>
                <a:cs typeface="ＭＳ Ｐゴシック" pitchFamily="-1" charset="-128"/>
              </a:rPr>
              <a:t>Evénements indésirables à S48</a:t>
            </a:r>
            <a:endParaRPr lang="fr-FR" sz="1800" kern="0" dirty="0">
              <a:ea typeface="ＭＳ Ｐゴシック" pitchFamily="-1" charset="-128"/>
              <a:cs typeface="ＭＳ Ｐゴシック" pitchFamily="-1" charset="-128"/>
            </a:endParaRPr>
          </a:p>
        </p:txBody>
      </p:sp>
      <p:sp>
        <p:nvSpPr>
          <p:cNvPr id="11"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sp>
        <p:nvSpPr>
          <p:cNvPr id="10" name="Rectangle 9"/>
          <p:cNvSpPr/>
          <p:nvPr/>
        </p:nvSpPr>
        <p:spPr>
          <a:xfrm>
            <a:off x="5052376" y="6569984"/>
            <a:ext cx="4081077" cy="276999"/>
          </a:xfrm>
          <a:prstGeom prst="rect">
            <a:avLst/>
          </a:prstGeom>
        </p:spPr>
        <p:txBody>
          <a:bodyPr wrap="none">
            <a:spAutoFit/>
          </a:bodyPr>
          <a:lstStyle/>
          <a:p>
            <a:pPr algn="r"/>
            <a:r>
              <a:rPr lang="en-US" sz="1200" i="1" dirty="0">
                <a:solidFill>
                  <a:srgbClr val="CC0000"/>
                </a:solidFill>
              </a:rPr>
              <a:t>Encore1 Study Group, </a:t>
            </a:r>
            <a:r>
              <a:rPr lang="en-US" sz="1200" i="1" dirty="0" err="1">
                <a:solidFill>
                  <a:srgbClr val="CC0000"/>
                </a:solidFill>
              </a:rPr>
              <a:t>Puls</a:t>
            </a:r>
            <a:r>
              <a:rPr lang="en-US" sz="1200" i="1" dirty="0">
                <a:solidFill>
                  <a:srgbClr val="CC0000"/>
                </a:solidFill>
              </a:rPr>
              <a:t> R. Lancet 2014;383:1474-82</a:t>
            </a:r>
          </a:p>
        </p:txBody>
      </p:sp>
      <p:grpSp>
        <p:nvGrpSpPr>
          <p:cNvPr id="9" name="Grouper 41"/>
          <p:cNvGrpSpPr/>
          <p:nvPr/>
        </p:nvGrpSpPr>
        <p:grpSpPr>
          <a:xfrm>
            <a:off x="0" y="6570663"/>
            <a:ext cx="914400" cy="288111"/>
            <a:chOff x="0" y="6570663"/>
            <a:chExt cx="1393200" cy="288111"/>
          </a:xfrm>
        </p:grpSpPr>
        <p:sp>
          <p:nvSpPr>
            <p:cNvPr id="12"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13" name="ZoneTexte 12"/>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40" name="Espace réservé du contenu 2"/>
          <p:cNvSpPr>
            <a:spLocks noGrp="1"/>
          </p:cNvSpPr>
          <p:nvPr>
            <p:ph idx="4294967295"/>
          </p:nvPr>
        </p:nvSpPr>
        <p:spPr>
          <a:xfrm>
            <a:off x="228600" y="1118599"/>
            <a:ext cx="8686800" cy="5303838"/>
          </a:xfrm>
        </p:spPr>
        <p:txBody>
          <a:bodyPr/>
          <a:lstStyle/>
          <a:p>
            <a:pPr>
              <a:spcBef>
                <a:spcPts val="302"/>
              </a:spcBef>
            </a:pPr>
            <a:r>
              <a:rPr lang="fr-FR" sz="2800" b="1" dirty="0">
                <a:latin typeface="Calibri" pitchFamily="-1" charset="0"/>
                <a:ea typeface="ＭＳ Ｐゴシック" pitchFamily="-1" charset="-128"/>
                <a:cs typeface="ＭＳ Ｐゴシック" pitchFamily="-1" charset="-128"/>
              </a:rPr>
              <a:t>Autres données de tolérance à S48</a:t>
            </a:r>
          </a:p>
          <a:p>
            <a:pPr lvl="1">
              <a:spcBef>
                <a:spcPts val="302"/>
              </a:spcBef>
            </a:pPr>
            <a:r>
              <a:rPr lang="fr-FR" sz="2000" dirty="0">
                <a:ea typeface="ＭＳ Ｐゴシック" pitchFamily="-1" charset="-128"/>
              </a:rPr>
              <a:t>A S48, interruption EFV : 26 (8 %) pour EFV 400 vs 34 (11 %) </a:t>
            </a:r>
            <a:br>
              <a:rPr lang="fr-FR" sz="2000" dirty="0">
                <a:ea typeface="ＭＳ Ｐゴシック" pitchFamily="-1" charset="-128"/>
              </a:rPr>
            </a:br>
            <a:r>
              <a:rPr lang="fr-FR" sz="2000" dirty="0">
                <a:ea typeface="ＭＳ Ｐゴシック" pitchFamily="-1" charset="-128"/>
              </a:rPr>
              <a:t>pour EFV 600</a:t>
            </a:r>
          </a:p>
          <a:p>
            <a:pPr lvl="1">
              <a:spcBef>
                <a:spcPts val="302"/>
              </a:spcBef>
            </a:pPr>
            <a:r>
              <a:rPr lang="fr-FR" sz="2000" dirty="0">
                <a:ea typeface="ＭＳ Ｐゴシック" pitchFamily="-1" charset="-128"/>
              </a:rPr>
              <a:t>Fréquence des EIG similaire dans les 2 groupes</a:t>
            </a:r>
          </a:p>
          <a:p>
            <a:pPr lvl="1">
              <a:spcBef>
                <a:spcPts val="302"/>
              </a:spcBef>
            </a:pPr>
            <a:r>
              <a:rPr lang="fr-FR" sz="2000" dirty="0">
                <a:ea typeface="ＭＳ Ｐゴシック" pitchFamily="-1" charset="-128"/>
              </a:rPr>
              <a:t>Pas de différence entre les 2 groupes en termes de qualité de vie, dépression, anxiété et stress, et des symptômes attribués à EFV</a:t>
            </a:r>
          </a:p>
          <a:p>
            <a:pPr lvl="1">
              <a:spcBef>
                <a:spcPts val="302"/>
              </a:spcBef>
            </a:pPr>
            <a:r>
              <a:rPr lang="fr-FR" sz="2000" dirty="0">
                <a:ea typeface="ＭＳ Ｐゴシック" pitchFamily="-1" charset="-128"/>
              </a:rPr>
              <a:t>Pas de différence significative entre EFV 400 et EFV 600 dans la modification entre l’inclusion et S48 pour la plupart des paramètres biologiques, sauf :	</a:t>
            </a:r>
          </a:p>
          <a:p>
            <a:pPr lvl="2">
              <a:spcBef>
                <a:spcPts val="302"/>
              </a:spcBef>
            </a:pPr>
            <a:r>
              <a:rPr lang="fr-FR" sz="1800" dirty="0">
                <a:ea typeface="ＭＳ Ｐゴシック" pitchFamily="-1" charset="-128"/>
              </a:rPr>
              <a:t>Neutrophiles </a:t>
            </a:r>
          </a:p>
          <a:p>
            <a:pPr lvl="2">
              <a:spcBef>
                <a:spcPts val="302"/>
              </a:spcBef>
            </a:pPr>
            <a:r>
              <a:rPr lang="fr-FR" sz="1800" dirty="0">
                <a:ea typeface="ＭＳ Ｐゴシック" pitchFamily="-1" charset="-128"/>
              </a:rPr>
              <a:t>Modification moyenne clairance créatinine : + 1,29 vs - 2,17 ml/min</a:t>
            </a:r>
          </a:p>
          <a:p>
            <a:pPr lvl="2">
              <a:spcBef>
                <a:spcPts val="302"/>
              </a:spcBef>
            </a:pPr>
            <a:r>
              <a:rPr lang="fr-FR" sz="1800" dirty="0">
                <a:ea typeface="ＭＳ Ｐゴシック" pitchFamily="-1" charset="-128"/>
              </a:rPr>
              <a:t>Augmentation moyenne phosphatase alcaline : + 26 vs + 33 UI/l</a:t>
            </a:r>
          </a:p>
          <a:p>
            <a:pPr lvl="2">
              <a:spcBef>
                <a:spcPts val="302"/>
              </a:spcBef>
            </a:pPr>
            <a:endParaRPr lang="fr-FR" sz="1800" dirty="0">
              <a:ea typeface="ＭＳ Ｐゴシック" pitchFamily="-1" charset="-128"/>
            </a:endParaRPr>
          </a:p>
          <a:p>
            <a:pPr>
              <a:spcBef>
                <a:spcPts val="300"/>
              </a:spcBef>
            </a:pPr>
            <a:r>
              <a:rPr lang="fr-FR" sz="2400" b="1" dirty="0">
                <a:latin typeface="Calibri" pitchFamily="34" charset="0"/>
                <a:ea typeface="ＭＳ Ｐゴシック" pitchFamily="34" charset="-128"/>
              </a:rPr>
              <a:t>A S96</a:t>
            </a:r>
          </a:p>
          <a:p>
            <a:pPr lvl="1">
              <a:spcBef>
                <a:spcPts val="300"/>
              </a:spcBef>
            </a:pPr>
            <a:r>
              <a:rPr lang="fr-FR" sz="1800" dirty="0">
                <a:ea typeface="ＭＳ Ｐゴシック" pitchFamily="34" charset="-128"/>
              </a:rPr>
              <a:t>Seule différence significative entre les 2 groupes : modification moyenne des phosphatases alcalines : + 21 vs + 27 U/L (p = 0,046)</a:t>
            </a:r>
            <a:endParaRPr lang="fr-FR" sz="4400" dirty="0">
              <a:ea typeface="ＭＳ Ｐゴシック" pitchFamily="34" charset="-128"/>
            </a:endParaRPr>
          </a:p>
          <a:p>
            <a:pPr lvl="2">
              <a:spcBef>
                <a:spcPts val="302"/>
              </a:spcBef>
            </a:pPr>
            <a:endParaRPr lang="fr-FR" sz="3200" dirty="0">
              <a:ea typeface="ＭＳ Ｐゴシック" pitchFamily="-1" charset="-128"/>
            </a:endParaRPr>
          </a:p>
          <a:p>
            <a:pPr lvl="1">
              <a:spcBef>
                <a:spcPts val="302"/>
              </a:spcBef>
            </a:pPr>
            <a:endParaRPr lang="fr-FR" sz="1800" dirty="0">
              <a:ea typeface="ＭＳ Ｐゴシック" pitchFamily="-1" charset="-128"/>
            </a:endParaRPr>
          </a:p>
          <a:p>
            <a:pPr lvl="1">
              <a:spcBef>
                <a:spcPts val="302"/>
              </a:spcBef>
            </a:pPr>
            <a:endParaRPr lang="fr-FR" sz="1800" dirty="0">
              <a:ea typeface="ＭＳ Ｐゴシック" pitchFamily="-1" charset="-128"/>
            </a:endParaRPr>
          </a:p>
        </p:txBody>
      </p:sp>
      <p:sp>
        <p:nvSpPr>
          <p:cNvPr id="10"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grpSp>
        <p:nvGrpSpPr>
          <p:cNvPr id="9" name="Grouper 41"/>
          <p:cNvGrpSpPr/>
          <p:nvPr/>
        </p:nvGrpSpPr>
        <p:grpSpPr>
          <a:xfrm>
            <a:off x="0" y="6570663"/>
            <a:ext cx="914400" cy="288111"/>
            <a:chOff x="0" y="6570663"/>
            <a:chExt cx="1393200" cy="288111"/>
          </a:xfrm>
        </p:grpSpPr>
        <p:sp>
          <p:nvSpPr>
            <p:cNvPr id="11"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12" name="ZoneTexte 11"/>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sp>
        <p:nvSpPr>
          <p:cNvPr id="13" name="Rectangle 7"/>
          <p:cNvSpPr>
            <a:spLocks noChangeArrowheads="1"/>
          </p:cNvSpPr>
          <p:nvPr/>
        </p:nvSpPr>
        <p:spPr bwMode="auto">
          <a:xfrm>
            <a:off x="4759287" y="6383469"/>
            <a:ext cx="4405351" cy="461665"/>
          </a:xfrm>
          <a:prstGeom prst="rect">
            <a:avLst/>
          </a:prstGeom>
          <a:noFill/>
          <a:ln w="9525">
            <a:noFill/>
            <a:miter lim="800000"/>
            <a:headEnd/>
            <a:tailEnd/>
          </a:ln>
        </p:spPr>
        <p:txBody>
          <a:bodyPr wrap="square">
            <a:spAutoFit/>
          </a:bodyPr>
          <a:lstStyle/>
          <a:p>
            <a:pPr algn="r"/>
            <a:r>
              <a:rPr lang="en-US" sz="1200" i="1" dirty="0">
                <a:solidFill>
                  <a:srgbClr val="CC0000"/>
                </a:solidFill>
              </a:rPr>
              <a:t>ENCORE1 Study Group, </a:t>
            </a:r>
            <a:r>
              <a:rPr lang="en-US" sz="1200" i="1" dirty="0" err="1">
                <a:solidFill>
                  <a:srgbClr val="CC0000"/>
                </a:solidFill>
              </a:rPr>
              <a:t>Puls</a:t>
            </a:r>
            <a:r>
              <a:rPr lang="en-US" sz="1200" i="1" dirty="0">
                <a:solidFill>
                  <a:srgbClr val="CC0000"/>
                </a:solidFill>
              </a:rPr>
              <a:t> R. Lancet 2014;383:1474-82 ; </a:t>
            </a:r>
            <a:br>
              <a:rPr lang="en-US" sz="1200" i="1" dirty="0">
                <a:solidFill>
                  <a:srgbClr val="CC0000"/>
                </a:solidFill>
              </a:rPr>
            </a:br>
            <a:r>
              <a:rPr lang="en-US" sz="1200" i="1" dirty="0">
                <a:solidFill>
                  <a:srgbClr val="CC0000"/>
                </a:solidFill>
              </a:rPr>
              <a:t>ENCORE1 Study Group. Lancet Infect Dis 2015;15:793-802</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0434" name="Group 98"/>
          <p:cNvGraphicFramePr>
            <a:graphicFrameLocks noGrp="1"/>
          </p:cNvGraphicFramePr>
          <p:nvPr>
            <p:extLst>
              <p:ext uri="{D42A27DB-BD31-4B8C-83A1-F6EECF244321}">
                <p14:modId xmlns:p14="http://schemas.microsoft.com/office/powerpoint/2010/main" val="3274079161"/>
              </p:ext>
            </p:extLst>
          </p:nvPr>
        </p:nvGraphicFramePr>
        <p:xfrm>
          <a:off x="457200" y="1635051"/>
          <a:ext cx="8458201" cy="2848969"/>
        </p:xfrm>
        <a:graphic>
          <a:graphicData uri="http://schemas.openxmlformats.org/drawingml/2006/table">
            <a:tbl>
              <a:tblPr/>
              <a:tblGrid>
                <a:gridCol w="380300">
                  <a:extLst>
                    <a:ext uri="{9D8B030D-6E8A-4147-A177-3AD203B41FA5}">
                      <a16:colId xmlns:a16="http://schemas.microsoft.com/office/drawing/2014/main" val="20000"/>
                    </a:ext>
                  </a:extLst>
                </a:gridCol>
                <a:gridCol w="3971752">
                  <a:extLst>
                    <a:ext uri="{9D8B030D-6E8A-4147-A177-3AD203B41FA5}">
                      <a16:colId xmlns:a16="http://schemas.microsoft.com/office/drawing/2014/main" val="20001"/>
                    </a:ext>
                  </a:extLst>
                </a:gridCol>
                <a:gridCol w="1798117">
                  <a:extLst>
                    <a:ext uri="{9D8B030D-6E8A-4147-A177-3AD203B41FA5}">
                      <a16:colId xmlns:a16="http://schemas.microsoft.com/office/drawing/2014/main" val="20002"/>
                    </a:ext>
                  </a:extLst>
                </a:gridCol>
                <a:gridCol w="1755306">
                  <a:extLst>
                    <a:ext uri="{9D8B030D-6E8A-4147-A177-3AD203B41FA5}">
                      <a16:colId xmlns:a16="http://schemas.microsoft.com/office/drawing/2014/main" val="20003"/>
                    </a:ext>
                  </a:extLst>
                </a:gridCol>
                <a:gridCol w="552726">
                  <a:extLst>
                    <a:ext uri="{9D8B030D-6E8A-4147-A177-3AD203B41FA5}">
                      <a16:colId xmlns:a16="http://schemas.microsoft.com/office/drawing/2014/main" val="20004"/>
                    </a:ext>
                  </a:extLst>
                </a:gridCol>
              </a:tblGrid>
              <a:tr h="517864">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noProof="0" dirty="0">
                        <a:ln>
                          <a:noFill/>
                        </a:ln>
                        <a:solidFill>
                          <a:srgbClr val="000066"/>
                        </a:solidFill>
                        <a:effectLst/>
                        <a:latin typeface="Arial" charset="0"/>
                        <a:ea typeface="ＭＳ Ｐゴシック" charset="-128"/>
                        <a:cs typeface="ＭＳ Ｐゴシック" charset="-128"/>
                      </a:endParaRP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noProof="0" dirty="0">
                          <a:ln>
                            <a:noFill/>
                          </a:ln>
                          <a:solidFill>
                            <a:schemeClr val="tx1"/>
                          </a:solidFill>
                          <a:effectLst/>
                          <a:latin typeface="Calibri" charset="0"/>
                          <a:ea typeface="ＭＳ Ｐゴシック" charset="-128"/>
                          <a:cs typeface="ＭＳ Ｐゴシック" charset="-128"/>
                        </a:rPr>
                        <a:t>EFV 400 + TDF/FTC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noProof="0" dirty="0">
                          <a:ln>
                            <a:noFill/>
                          </a:ln>
                          <a:solidFill>
                            <a:schemeClr val="tx1"/>
                          </a:solidFill>
                          <a:effectLst/>
                          <a:latin typeface="Calibri" charset="0"/>
                          <a:ea typeface="ＭＳ Ｐゴシック" charset="-128"/>
                          <a:cs typeface="ＭＳ Ｐゴシック" charset="-128"/>
                        </a:rPr>
                        <a:t>n = 321</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FF6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noProof="0" dirty="0">
                          <a:ln>
                            <a:noFill/>
                          </a:ln>
                          <a:solidFill>
                            <a:srgbClr val="000000"/>
                          </a:solidFill>
                          <a:effectLst/>
                          <a:latin typeface="Calibri" charset="0"/>
                          <a:ea typeface="ＭＳ Ｐゴシック" charset="-128"/>
                          <a:cs typeface="ＭＳ Ｐゴシック" charset="-128"/>
                        </a:rPr>
                        <a:t>EFV 600 + TDF/FTC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noProof="0" dirty="0">
                          <a:ln>
                            <a:noFill/>
                          </a:ln>
                          <a:solidFill>
                            <a:srgbClr val="000000"/>
                          </a:solidFill>
                          <a:effectLst/>
                          <a:latin typeface="Calibri" charset="0"/>
                          <a:ea typeface="ＭＳ Ｐゴシック" charset="-128"/>
                          <a:cs typeface="ＭＳ Ｐゴシック" charset="-128"/>
                        </a:rPr>
                        <a:t>n = 309</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993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noProof="0">
                          <a:ln>
                            <a:noFill/>
                          </a:ln>
                          <a:solidFill>
                            <a:srgbClr val="000066"/>
                          </a:solidFill>
                          <a:effectLst/>
                          <a:latin typeface="Calibri" charset="0"/>
                          <a:ea typeface="ＭＳ Ｐゴシック" charset="-128"/>
                          <a:cs typeface="ＭＳ Ｐゴシック" charset="-128"/>
                        </a:rPr>
                        <a:t>p</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0"/>
                  </a:ext>
                </a:extLst>
              </a:tr>
              <a:tr h="274436">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rPr>
                        <a:t>Patients avec événement indésirable</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14400" rtl="0" eaLnBrk="1" fontAlgn="base" latinLnBrk="0" hangingPunct="1">
                        <a:lnSpc>
                          <a:spcPts val="1350"/>
                        </a:lnSpc>
                        <a:spcBef>
                          <a:spcPct val="0"/>
                        </a:spcBef>
                        <a:spcAft>
                          <a:spcPct val="0"/>
                        </a:spcAft>
                        <a:buClrTx/>
                        <a:buSzTx/>
                        <a:buFontTx/>
                        <a:buNone/>
                        <a:tabLst/>
                      </a:pPr>
                      <a:endParaRPr kumimoji="0" lang="en-GB" sz="1400" b="1" i="0" u="none" strike="noStrike" cap="none" normalizeH="0" baseline="0" dirty="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91 %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92 %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NS</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1"/>
                  </a:ext>
                </a:extLst>
              </a:tr>
              <a:tr h="27443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7952" marB="47952"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 d’événements indésirables de grade 3</a:t>
                      </a:r>
                    </a:p>
                  </a:txBody>
                  <a:tcPr marL="90000" marR="90000" marT="47952" marB="47952"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4 %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5 %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274436">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7952" marB="47952"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 d’événements indésirables de grade 4</a:t>
                      </a:r>
                    </a:p>
                  </a:txBody>
                  <a:tcPr marL="90000" marR="90000" marT="47952" marB="47952"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1 %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1 %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74436">
                <a:tc gridSpan="2">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EIG, n événements (n patients)</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en-GB" sz="1400" b="1" i="0" u="none" strike="noStrike" cap="none" normalizeH="0" baseline="0" dirty="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rPr>
                        <a:t>32 (24)</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rPr>
                        <a:t>48 (32)</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NS</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4"/>
                  </a:ext>
                </a:extLst>
              </a:tr>
              <a:tr h="274436">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7952" marB="47952"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Liés à EFV</a:t>
                      </a:r>
                    </a:p>
                  </a:txBody>
                  <a:tcPr marL="90000" marR="90000" marT="47952" marB="47952"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2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4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274436">
                <a:tc gridSpan="2">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Evénements indésirables liés à EFV (n patients)</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457200" rtl="0" eaLnBrk="1" fontAlgn="base" latinLnBrk="0" hangingPunct="1">
                        <a:lnSpc>
                          <a:spcPts val="1250"/>
                        </a:lnSpc>
                        <a:spcBef>
                          <a:spcPct val="0"/>
                        </a:spcBef>
                        <a:spcAft>
                          <a:spcPct val="0"/>
                        </a:spcAft>
                        <a:buClrTx/>
                        <a:buSzTx/>
                        <a:buFontTx/>
                        <a:buNone/>
                        <a:tabLst/>
                      </a:pPr>
                      <a:endParaRPr kumimoji="0" lang="en-GB" sz="1400" b="1" i="0" u="none" strike="noStrike" cap="none" normalizeH="0" baseline="0" dirty="0">
                        <a:ln>
                          <a:noFill/>
                        </a:ln>
                        <a:solidFill>
                          <a:srgbClr val="000066"/>
                        </a:solidFill>
                        <a:effectLst/>
                        <a:latin typeface="Arial" charset="0"/>
                        <a:ea typeface="ＭＳ Ｐゴシック" charset="-128"/>
                        <a:cs typeface="ＭＳ Ｐゴシック" charset="-128"/>
                      </a:endParaRPr>
                    </a:p>
                  </a:txBody>
                  <a:tcPr marL="90000" marR="90000" marT="46800" marB="46800"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126 (39 %)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dirty="0">
                          <a:ln>
                            <a:noFill/>
                          </a:ln>
                          <a:solidFill>
                            <a:srgbClr val="000066"/>
                          </a:solidFill>
                          <a:effectLst/>
                          <a:latin typeface="Arial" charset="0"/>
                          <a:ea typeface="ＭＳ Ｐゴシック" charset="-128"/>
                          <a:cs typeface="ＭＳ Ｐゴシック" charset="-128"/>
                        </a:rPr>
                        <a:t>148 (48 %)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rPr>
                        <a:t>0,03</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0006"/>
                  </a:ext>
                </a:extLst>
              </a:tr>
              <a:tr h="409801">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noProof="0">
                        <a:ln>
                          <a:noFill/>
                        </a:ln>
                        <a:solidFill>
                          <a:srgbClr val="000066"/>
                        </a:solidFill>
                        <a:effectLst/>
                        <a:latin typeface="Arial" charset="0"/>
                        <a:ea typeface="ＭＳ Ｐゴシック" charset="-128"/>
                        <a:cs typeface="ＭＳ Ｐゴシック" charset="-128"/>
                      </a:endParaRPr>
                    </a:p>
                  </a:txBody>
                  <a:tcPr marL="90000" marR="90000" marT="47952" marB="47952"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400" b="0" i="0" u="none" strike="noStrike" cap="none" normalizeH="0" baseline="0" noProof="0">
                          <a:ln>
                            <a:noFill/>
                          </a:ln>
                          <a:solidFill>
                            <a:srgbClr val="000066"/>
                          </a:solidFill>
                          <a:effectLst/>
                          <a:latin typeface="Arial" charset="0"/>
                          <a:ea typeface="ＭＳ Ｐゴシック" charset="-128"/>
                          <a:cs typeface="ＭＳ Ｐゴシック" charset="-128"/>
                        </a:rPr>
                        <a:t>Interruption EFV pour EI lié au traitement</a:t>
                      </a:r>
                    </a:p>
                  </a:txBody>
                  <a:tcPr marL="90000" marR="90000" marT="47952" marB="47952" anchor="ctr" horzOverflow="overflow">
                    <a:lnL>
                      <a:noFill/>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16 (5 %)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n = 34 (11 %)</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noProof="0" dirty="0">
                          <a:ln>
                            <a:noFill/>
                          </a:ln>
                          <a:solidFill>
                            <a:srgbClr val="000066"/>
                          </a:solidFill>
                          <a:effectLst/>
                          <a:latin typeface="Arial" charset="0"/>
                          <a:ea typeface="ＭＳ Ｐゴシック" charset="-128"/>
                          <a:cs typeface="ＭＳ Ｐゴシック" charset="-128"/>
                        </a:rPr>
                        <a:t>0,03</a:t>
                      </a:r>
                    </a:p>
                  </a:txBody>
                  <a:tcPr marL="90000" marR="90000" marT="47952" marB="47952"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bl>
          </a:graphicData>
        </a:graphic>
      </p:graphicFrame>
      <p:sp>
        <p:nvSpPr>
          <p:cNvPr id="16" name="Espace réservé du contenu 2"/>
          <p:cNvSpPr txBox="1">
            <a:spLocks/>
          </p:cNvSpPr>
          <p:nvPr/>
        </p:nvSpPr>
        <p:spPr bwMode="auto">
          <a:xfrm>
            <a:off x="39688" y="1214238"/>
            <a:ext cx="9024937" cy="466725"/>
          </a:xfrm>
          <a:prstGeom prst="rect">
            <a:avLst/>
          </a:prstGeom>
          <a:noFill/>
          <a:ln w="9525">
            <a:noFill/>
            <a:miter lim="800000"/>
            <a:headEnd/>
            <a:tailEnd/>
          </a:ln>
        </p:spPr>
        <p:txBody>
          <a:bodyPr/>
          <a:lstStyle>
            <a:lvl1pPr marL="342900" indent="-342900" algn="l" rtl="0" eaLnBrk="0" fontAlgn="base" hangingPunct="0">
              <a:spcBef>
                <a:spcPct val="20000"/>
              </a:spcBef>
              <a:spcAft>
                <a:spcPct val="0"/>
              </a:spcAft>
              <a:buClr>
                <a:srgbClr val="CC3300"/>
              </a:buClr>
              <a:buFont typeface="Wingdings" pitchFamily="-1" charset="2"/>
              <a:buChar char="§"/>
              <a:defRPr sz="2000">
                <a:solidFill>
                  <a:srgbClr val="CC3300"/>
                </a:solidFill>
                <a:latin typeface="+mn-lt"/>
                <a:ea typeface="ＭＳ Ｐゴシック" pitchFamily="-109" charset="-128"/>
                <a:cs typeface="ＭＳ Ｐゴシック" pitchFamily="-109" charset="-128"/>
              </a:defRPr>
            </a:lvl1pPr>
            <a:lvl2pPr marL="742950" indent="-285750" algn="l" rtl="0" eaLnBrk="0" fontAlgn="base" hangingPunct="0">
              <a:spcBef>
                <a:spcPct val="20000"/>
              </a:spcBef>
              <a:spcAft>
                <a:spcPct val="0"/>
              </a:spcAft>
              <a:buClr>
                <a:srgbClr val="CC3300"/>
              </a:buClr>
              <a:buChar char="–"/>
              <a:defRPr sz="2800">
                <a:solidFill>
                  <a:srgbClr val="000066"/>
                </a:solidFill>
                <a:latin typeface="+mn-lt"/>
                <a:ea typeface="ＭＳ Ｐゴシック" pitchFamily="-109" charset="-128"/>
              </a:defRPr>
            </a:lvl2pPr>
            <a:lvl3pPr marL="1143000" indent="-228600" algn="l" rtl="0" eaLnBrk="0" fontAlgn="base" hangingPunct="0">
              <a:spcBef>
                <a:spcPct val="20000"/>
              </a:spcBef>
              <a:spcAft>
                <a:spcPct val="0"/>
              </a:spcAft>
              <a:buClr>
                <a:srgbClr val="CC3300"/>
              </a:buClr>
              <a:buChar char="•"/>
              <a:defRPr sz="1600">
                <a:solidFill>
                  <a:srgbClr val="000066"/>
                </a:solidFill>
                <a:latin typeface="+mn-lt"/>
                <a:ea typeface="ＭＳ Ｐゴシック" pitchFamily="-109" charset="-128"/>
              </a:defRPr>
            </a:lvl3pPr>
            <a:lvl4pPr marL="16002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4pPr>
            <a:lvl5pPr marL="20574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5pPr>
            <a:lvl6pPr marL="25146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6pPr>
            <a:lvl7pPr marL="29718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7pPr>
            <a:lvl8pPr marL="34290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8pPr>
            <a:lvl9pPr marL="38862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9pPr>
          </a:lstStyle>
          <a:p>
            <a:pPr algn="ctr" defTabSz="914400">
              <a:lnSpc>
                <a:spcPts val="2280"/>
              </a:lnSpc>
              <a:spcBef>
                <a:spcPts val="0"/>
              </a:spcBef>
              <a:buFont typeface="Wingdings" pitchFamily="-1" charset="2"/>
              <a:buNone/>
              <a:defRPr/>
            </a:pPr>
            <a:r>
              <a:rPr lang="fr-FR" sz="2400" b="1" kern="0">
                <a:latin typeface="Calibri" pitchFamily="-1" charset="0"/>
                <a:ea typeface="ＭＳ Ｐゴシック" pitchFamily="-1" charset="-128"/>
                <a:cs typeface="ＭＳ Ｐゴシック" pitchFamily="-1" charset="-128"/>
              </a:rPr>
              <a:t>Evénements indésirables à S96</a:t>
            </a:r>
            <a:endParaRPr lang="fr-FR" sz="1800" kern="0">
              <a:ea typeface="ＭＳ Ｐゴシック" pitchFamily="-1" charset="-128"/>
              <a:cs typeface="ＭＳ Ｐゴシック" pitchFamily="-1" charset="-128"/>
            </a:endParaRPr>
          </a:p>
        </p:txBody>
      </p:sp>
      <p:sp>
        <p:nvSpPr>
          <p:cNvPr id="18487" name="ZoneTexte 1"/>
          <p:cNvSpPr txBox="1">
            <a:spLocks noChangeArrowheads="1"/>
          </p:cNvSpPr>
          <p:nvPr/>
        </p:nvSpPr>
        <p:spPr bwMode="auto">
          <a:xfrm>
            <a:off x="460375" y="4565650"/>
            <a:ext cx="7638630" cy="523220"/>
          </a:xfrm>
          <a:prstGeom prst="rect">
            <a:avLst/>
          </a:prstGeom>
          <a:noFill/>
          <a:ln w="9525">
            <a:noFill/>
            <a:miter lim="800000"/>
            <a:headEnd/>
            <a:tailEnd/>
          </a:ln>
        </p:spPr>
        <p:txBody>
          <a:bodyPr wrap="none">
            <a:spAutoFit/>
          </a:bodyPr>
          <a:lstStyle/>
          <a:p>
            <a:r>
              <a:rPr lang="fr-FR" sz="1400" dirty="0">
                <a:solidFill>
                  <a:srgbClr val="000066"/>
                </a:solidFill>
              </a:rPr>
              <a:t>* Vertiges Grade 3 ; possible syndrome de Stevens Johnson</a:t>
            </a:r>
          </a:p>
          <a:p>
            <a:r>
              <a:rPr lang="fr-FR" sz="1400" dirty="0">
                <a:solidFill>
                  <a:srgbClr val="000066"/>
                </a:solidFill>
              </a:rPr>
              <a:t>** Rash avec fièvre et choc septique ; rash avec œdème labial ; suicide ; tentative de suicide  </a:t>
            </a:r>
          </a:p>
        </p:txBody>
      </p:sp>
      <p:sp>
        <p:nvSpPr>
          <p:cNvPr id="10" name="Espace réservé du contenu 2"/>
          <p:cNvSpPr txBox="1">
            <a:spLocks/>
          </p:cNvSpPr>
          <p:nvPr/>
        </p:nvSpPr>
        <p:spPr>
          <a:xfrm>
            <a:off x="104793" y="5275078"/>
            <a:ext cx="8900068" cy="1217282"/>
          </a:xfrm>
          <a:prstGeom prst="rect">
            <a:avLst/>
          </a:prstGeom>
        </p:spPr>
        <p:txBody>
          <a:bodyPr/>
          <a:lstStyle>
            <a:lvl1pPr marL="342900" indent="-342900" algn="l" rtl="0" eaLnBrk="0" fontAlgn="base" hangingPunct="0">
              <a:spcBef>
                <a:spcPct val="20000"/>
              </a:spcBef>
              <a:spcAft>
                <a:spcPct val="0"/>
              </a:spcAft>
              <a:buClr>
                <a:srgbClr val="CC3300"/>
              </a:buClr>
              <a:buFont typeface="Wingdings" charset="0"/>
              <a:buChar char="§"/>
              <a:defRPr sz="2000">
                <a:solidFill>
                  <a:srgbClr val="CC3300"/>
                </a:solidFill>
                <a:latin typeface="+mn-lt"/>
                <a:ea typeface="ＭＳ Ｐゴシック" pitchFamily="-109" charset="-128"/>
                <a:cs typeface="ＭＳ Ｐゴシック" pitchFamily="-109" charset="-128"/>
              </a:defRPr>
            </a:lvl1pPr>
            <a:lvl2pPr marL="742950" indent="-285750" algn="l" rtl="0" eaLnBrk="0" fontAlgn="base" hangingPunct="0">
              <a:spcBef>
                <a:spcPct val="20000"/>
              </a:spcBef>
              <a:spcAft>
                <a:spcPct val="0"/>
              </a:spcAft>
              <a:buClr>
                <a:srgbClr val="CC3300"/>
              </a:buClr>
              <a:buChar char="–"/>
              <a:defRPr sz="2800">
                <a:solidFill>
                  <a:srgbClr val="000066"/>
                </a:solidFill>
                <a:latin typeface="+mn-lt"/>
                <a:ea typeface="ＭＳ Ｐゴシック" pitchFamily="-109" charset="-128"/>
              </a:defRPr>
            </a:lvl2pPr>
            <a:lvl3pPr marL="1143000" indent="-228600" algn="l" rtl="0" eaLnBrk="0" fontAlgn="base" hangingPunct="0">
              <a:spcBef>
                <a:spcPct val="20000"/>
              </a:spcBef>
              <a:spcAft>
                <a:spcPct val="0"/>
              </a:spcAft>
              <a:buClr>
                <a:srgbClr val="CC3300"/>
              </a:buClr>
              <a:buChar char="•"/>
              <a:defRPr sz="1600">
                <a:solidFill>
                  <a:srgbClr val="000066"/>
                </a:solidFill>
                <a:latin typeface="+mn-lt"/>
                <a:ea typeface="ＭＳ Ｐゴシック" pitchFamily="-109" charset="-128"/>
              </a:defRPr>
            </a:lvl3pPr>
            <a:lvl4pPr marL="16002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4pPr>
            <a:lvl5pPr marL="20574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5pPr>
            <a:lvl6pPr marL="25146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6pPr>
            <a:lvl7pPr marL="29718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7pPr>
            <a:lvl8pPr marL="34290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8pPr>
            <a:lvl9pPr marL="38862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9pPr>
          </a:lstStyle>
          <a:p>
            <a:pPr>
              <a:defRPr/>
            </a:pPr>
            <a:r>
              <a:rPr lang="fr-FR" sz="2400" b="1" dirty="0">
                <a:latin typeface="+mj-lt"/>
              </a:rPr>
              <a:t>Modification moyenne des lipides à jeun à S96 </a:t>
            </a:r>
          </a:p>
          <a:p>
            <a:pPr lvl="1">
              <a:defRPr/>
            </a:pPr>
            <a:r>
              <a:rPr lang="fr-FR" sz="1800" dirty="0"/>
              <a:t>Augmentations modestes de cholestérol total, LDL-cholestérol, </a:t>
            </a:r>
            <a:br>
              <a:rPr lang="fr-FR" sz="1800" dirty="0"/>
            </a:br>
            <a:r>
              <a:rPr lang="fr-FR" sz="1800" dirty="0"/>
              <a:t>HDL-cholestérol et triglycérides, non différentes entre les 2 groupes</a:t>
            </a:r>
            <a:endParaRPr lang="fr-FR" dirty="0"/>
          </a:p>
        </p:txBody>
      </p:sp>
      <p:sp>
        <p:nvSpPr>
          <p:cNvPr id="18489" name="Rectangle 7"/>
          <p:cNvSpPr>
            <a:spLocks noChangeArrowheads="1"/>
          </p:cNvSpPr>
          <p:nvPr/>
        </p:nvSpPr>
        <p:spPr bwMode="auto">
          <a:xfrm>
            <a:off x="4259263" y="6581775"/>
            <a:ext cx="4905375" cy="276225"/>
          </a:xfrm>
          <a:prstGeom prst="rect">
            <a:avLst/>
          </a:prstGeom>
          <a:noFill/>
          <a:ln w="9525">
            <a:noFill/>
            <a:miter lim="800000"/>
            <a:headEnd/>
            <a:tailEnd/>
          </a:ln>
        </p:spPr>
        <p:txBody>
          <a:bodyPr>
            <a:spAutoFit/>
          </a:bodyPr>
          <a:lstStyle/>
          <a:p>
            <a:pPr algn="r"/>
            <a:r>
              <a:rPr lang="en-US" sz="1200" i="1" dirty="0">
                <a:solidFill>
                  <a:srgbClr val="CC0000"/>
                </a:solidFill>
              </a:rPr>
              <a:t>ENCORE1 Study Group. Lancet Infect </a:t>
            </a:r>
            <a:r>
              <a:rPr lang="en-US" sz="1200" i="1" dirty="0" err="1">
                <a:solidFill>
                  <a:srgbClr val="CC0000"/>
                </a:solidFill>
              </a:rPr>
              <a:t>Dis</a:t>
            </a:r>
            <a:r>
              <a:rPr lang="en-US" sz="1200" i="1" dirty="0">
                <a:solidFill>
                  <a:srgbClr val="CC0000"/>
                </a:solidFill>
              </a:rPr>
              <a:t> 2015;15:793-802</a:t>
            </a:r>
          </a:p>
        </p:txBody>
      </p:sp>
      <p:sp>
        <p:nvSpPr>
          <p:cNvPr id="12" name="Rectangle 27"/>
          <p:cNvSpPr>
            <a:spLocks noGrp="1" noChangeArrowheads="1"/>
          </p:cNvSpPr>
          <p:nvPr>
            <p:ph type="title"/>
          </p:nvPr>
        </p:nvSpPr>
        <p:spPr>
          <a:xfrm>
            <a:off x="50799" y="44450"/>
            <a:ext cx="9091614" cy="1106488"/>
          </a:xfrm>
        </p:spPr>
        <p:txBody>
          <a:bodyPr/>
          <a:lstStyle/>
          <a:p>
            <a:r>
              <a:rPr lang="fr-FR" sz="3200" dirty="0">
                <a:ea typeface="ＭＳ Ｐゴシック" pitchFamily="-1" charset="-128"/>
                <a:cs typeface="ＭＳ Ｐゴシック" pitchFamily="-1" charset="-128"/>
              </a:rPr>
              <a:t>Etude ENCORE1 </a:t>
            </a:r>
            <a:r>
              <a:rPr lang="en-GB" sz="3200" dirty="0">
                <a:ea typeface="ＭＳ Ｐゴシック" pitchFamily="-1" charset="-128"/>
                <a:cs typeface="ＭＳ Ｐゴシック" pitchFamily="-1" charset="-128"/>
              </a:rPr>
              <a:t>: (EFV 400 mg vs 600 mg QD)</a:t>
            </a:r>
            <a:br>
              <a:rPr lang="en-GB" sz="3200" dirty="0">
                <a:ea typeface="ＭＳ Ｐゴシック" pitchFamily="-1" charset="-128"/>
                <a:cs typeface="ＭＳ Ｐゴシック" pitchFamily="-1" charset="-128"/>
              </a:rPr>
            </a:br>
            <a:r>
              <a:rPr lang="en-GB" sz="3200" dirty="0">
                <a:ea typeface="ＭＳ Ｐゴシック" pitchFamily="-1" charset="-128"/>
                <a:cs typeface="ＭＳ Ｐゴシック" pitchFamily="-1" charset="-128"/>
              </a:rPr>
              <a:t>+ TDF/FTC</a:t>
            </a:r>
          </a:p>
        </p:txBody>
      </p:sp>
      <p:grpSp>
        <p:nvGrpSpPr>
          <p:cNvPr id="11" name="Grouper 41"/>
          <p:cNvGrpSpPr/>
          <p:nvPr/>
        </p:nvGrpSpPr>
        <p:grpSpPr>
          <a:xfrm>
            <a:off x="0" y="6570663"/>
            <a:ext cx="914400" cy="288111"/>
            <a:chOff x="0" y="6570663"/>
            <a:chExt cx="1393200" cy="288111"/>
          </a:xfrm>
        </p:grpSpPr>
        <p:sp>
          <p:nvSpPr>
            <p:cNvPr id="13" name="AutoShape 162"/>
            <p:cNvSpPr>
              <a:spLocks noChangeArrowheads="1"/>
            </p:cNvSpPr>
            <p:nvPr/>
          </p:nvSpPr>
          <p:spPr bwMode="auto">
            <a:xfrm>
              <a:off x="0" y="6570663"/>
              <a:ext cx="13932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prstTxWarp prst="textNoShape">
                <a:avLst/>
              </a:prstTxWarp>
            </a:bodyPr>
            <a:lstStyle/>
            <a:p>
              <a:pPr algn="ctr" defTabSz="914400" fontAlgn="base">
                <a:spcBef>
                  <a:spcPct val="0"/>
                </a:spcBef>
                <a:spcAft>
                  <a:spcPct val="0"/>
                </a:spcAft>
              </a:pPr>
              <a:endParaRPr lang="fr-FR" b="1">
                <a:solidFill>
                  <a:srgbClr val="000066"/>
                </a:solidFill>
                <a:latin typeface="Calibri" pitchFamily="-1" charset="0"/>
                <a:ea typeface="Arial" pitchFamily="-1" charset="0"/>
                <a:cs typeface="Arial" pitchFamily="-1" charset="0"/>
              </a:endParaRPr>
            </a:p>
          </p:txBody>
        </p:sp>
        <p:sp>
          <p:nvSpPr>
            <p:cNvPr id="14" name="ZoneTexte 13"/>
            <p:cNvSpPr txBox="1">
              <a:spLocks noChangeArrowheads="1"/>
            </p:cNvSpPr>
            <p:nvPr/>
          </p:nvSpPr>
          <p:spPr bwMode="auto">
            <a:xfrm>
              <a:off x="58766" y="6581775"/>
              <a:ext cx="1334432"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fr-FR" sz="1200" b="1" i="1">
                  <a:solidFill>
                    <a:srgbClr val="333399"/>
                  </a:solidFill>
                  <a:latin typeface="Cambria" pitchFamily="-1" charset="0"/>
                  <a:ea typeface="ＭＳ Ｐゴシック" pitchFamily="-1" charset="-128"/>
                  <a:cs typeface="ＭＳ Ｐゴシック" pitchFamily="-1" charset="-128"/>
                </a:rPr>
                <a:t>ENCORE1</a:t>
              </a:r>
            </a:p>
          </p:txBody>
        </p:sp>
      </p:grpSp>
    </p:spTree>
    <p:custDataLst>
      <p:tags r:id="rId1"/>
    </p:custDataLst>
    <p:extLst>
      <p:ext uri="{BB962C8B-B14F-4D97-AF65-F5344CB8AC3E}">
        <p14:creationId xmlns:p14="http://schemas.microsoft.com/office/powerpoint/2010/main" val="9288942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RV_trials_2015">
  <a:themeElements>
    <a:clrScheme name="ARV_trials_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RV_trials_2010">
      <a:majorFont>
        <a:latin typeface="Calibri"/>
        <a:ea typeface=""/>
        <a:cs typeface=""/>
      </a:majorFont>
      <a:minorFont>
        <a:latin typeface="Arial"/>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alpha val="74998"/>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800" b="0" i="0" u="none" strike="noStrike" cap="none" normalizeH="0" baseline="0">
            <a:ln>
              <a:noFill/>
            </a:ln>
            <a:solidFill>
              <a:schemeClr val="bg1"/>
            </a:solidFill>
            <a:effectLst/>
            <a:latin typeface="Arial" pitchFamily="-109" charset="0"/>
            <a:ea typeface="ＭＳ Ｐゴシック" pitchFamily="-109" charset="-128"/>
            <a:cs typeface="ＭＳ Ｐゴシック" pitchFamily="-109"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alpha val="74998"/>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800" b="0" i="0" u="none" strike="noStrike" cap="none" normalizeH="0" baseline="0">
            <a:ln>
              <a:noFill/>
            </a:ln>
            <a:solidFill>
              <a:schemeClr val="bg1"/>
            </a:solidFill>
            <a:effectLst/>
            <a:latin typeface="Arial" pitchFamily="-109" charset="0"/>
            <a:ea typeface="ＭＳ Ｐゴシック" pitchFamily="-109" charset="-128"/>
            <a:cs typeface="ＭＳ Ｐゴシック" pitchFamily="-109" charset="-128"/>
          </a:defRPr>
        </a:defPPr>
      </a:lstStyle>
    </a:lnDef>
  </a:objectDefaults>
  <a:extraClrSchemeLst>
    <a:extraClrScheme>
      <a:clrScheme name="ARV_trials_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RV_trials_20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RV_trials_20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RV_trials_20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RV_trials_20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RV_trials_20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RV_trials_20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RV_trials_20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RV_trials_20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RV_trials_20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RV_trials_20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RV_trials_20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135</TotalTime>
  <Words>1504</Words>
  <Application>Microsoft Office PowerPoint</Application>
  <PresentationFormat>Affichage à l'écran (4:3)</PresentationFormat>
  <Paragraphs>379</Paragraphs>
  <Slides>11</Slides>
  <Notes>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11</vt:i4>
      </vt:variant>
    </vt:vector>
  </HeadingPairs>
  <TitlesOfParts>
    <vt:vector size="19" baseType="lpstr">
      <vt:lpstr>ＭＳ Ｐゴシック</vt:lpstr>
      <vt:lpstr>Arial</vt:lpstr>
      <vt:lpstr>Calibri</vt:lpstr>
      <vt:lpstr>Cambria</vt:lpstr>
      <vt:lpstr>Symbol</vt:lpstr>
      <vt:lpstr>Trebuchet MS</vt:lpstr>
      <vt:lpstr>Wingdings</vt:lpstr>
      <vt:lpstr>ARV_trials_2015</vt:lpstr>
      <vt:lpstr>Comparaison INNTI vs INNTI</vt:lpstr>
      <vt:lpstr>Etude ENCORE1 : (EFV 400 mg vs 600 mg QD) + TDF/FTC</vt:lpstr>
      <vt:lpstr>Etude ENCORE1 : (EFV 400 mg vs 600 mg QD) + TDF/FTC</vt:lpstr>
      <vt:lpstr>Etude ENCORE1 : (EFV 400 mg vs 600 mg QD) + TDF/FTC</vt:lpstr>
      <vt:lpstr>Etude ENCORE1 : (EFV 400 mg vs 600 mg QD) + TDF/FTC</vt:lpstr>
      <vt:lpstr>Etude ENCORE1 : (EFV 400 mg vs 600 mg QD) + TDF/FTC</vt:lpstr>
      <vt:lpstr>Etude ENCORE1 : (EFV 400 mg vs 600 mg QD) + TDF/FTC</vt:lpstr>
      <vt:lpstr>Etude ENCORE1 : (EFV 400 mg vs 600 mg QD) + TDF/FTC</vt:lpstr>
      <vt:lpstr>Etude ENCORE1 : (EFV 400 mg vs 600 mg QD) + TDF/FTC</vt:lpstr>
      <vt:lpstr>Etude ENCORE1 : (EFV 400 mg vs 600 mg QD) + TDF/FTC</vt:lpstr>
      <vt:lpstr>Etude ENCORE1 : (EFV 400 mg vs 600 mg QD) + TDF/FTC</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ARV-trials 2015</dc:title>
  <dc:subject>AEI - www.aei.fr</dc:subject>
  <dc:creator>www.arv-trial.com</dc:creator>
  <cp:keywords/>
  <dc:description/>
  <cp:lastModifiedBy>Pilar</cp:lastModifiedBy>
  <cp:revision>156</cp:revision>
  <dcterms:created xsi:type="dcterms:W3CDTF">2014-10-11T20:47:30Z</dcterms:created>
  <dcterms:modified xsi:type="dcterms:W3CDTF">2017-08-30T11:45:34Z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BD60E294-2743-469D-A4FA-BB93EC78CEBD</vt:lpwstr>
  </property>
  <property fmtid="{D5CDD505-2E9C-101B-9397-08002B2CF9AE}" pid="3" name="ArticulatePath">
    <vt:lpwstr>AEI_ARV trials naive MAJ 2014-ENCORE-v01</vt:lpwstr>
  </property>
</Properties>
</file>