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3" r:id="rId2"/>
  </p:sldMasterIdLst>
  <p:notesMasterIdLst>
    <p:notesMasterId r:id="rId15"/>
  </p:notesMasterIdLst>
  <p:sldIdLst>
    <p:sldId id="275" r:id="rId3"/>
    <p:sldId id="276" r:id="rId4"/>
    <p:sldId id="277" r:id="rId5"/>
    <p:sldId id="283" r:id="rId6"/>
    <p:sldId id="278" r:id="rId7"/>
    <p:sldId id="284" r:id="rId8"/>
    <p:sldId id="279" r:id="rId9"/>
    <p:sldId id="285" r:id="rId10"/>
    <p:sldId id="280" r:id="rId11"/>
    <p:sldId id="281" r:id="rId12"/>
    <p:sldId id="286" r:id="rId13"/>
    <p:sldId id="282" r:id="rId14"/>
  </p:sldIdLst>
  <p:sldSz cx="9144000" cy="6858000" type="screen4x3"/>
  <p:notesSz cx="6858000" cy="9144000"/>
  <p:custDataLst>
    <p:tags r:id="rId16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DDDDDD"/>
    <a:srgbClr val="FF6600"/>
    <a:srgbClr val="FF9933"/>
    <a:srgbClr val="FE7F00"/>
    <a:srgbClr val="333399"/>
    <a:srgbClr val="009900"/>
    <a:srgbClr val="00B2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06" autoAdjust="0"/>
    <p:restoredTop sz="97993" autoAdjust="0"/>
  </p:normalViewPr>
  <p:slideViewPr>
    <p:cSldViewPr snapToGrid="0">
      <p:cViewPr>
        <p:scale>
          <a:sx n="100" d="100"/>
          <a:sy n="100" d="100"/>
        </p:scale>
        <p:origin x="-2718" y="-378"/>
      </p:cViewPr>
      <p:guideLst>
        <p:guide orient="horz" pos="1979"/>
        <p:guide orient="horz" pos="1817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-290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</a:t>
            </a:r>
            <a:r>
              <a:rPr lang="fr-FR" sz="1300" dirty="0" err="1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trial</a:t>
            </a:r>
            <a:r>
              <a:rPr lang="fr-FR" sz="1300" dirty="0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,</a:t>
            </a:r>
            <a:r>
              <a:rPr lang="fr-FR" sz="1300" dirty="0" err="1" smtClean="0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84" charset="0"/>
            </a:endParaRP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6DC2AE6-D7DB-424C-A909-309D44306A0D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srgbClr val="000000"/>
                </a:solidFill>
                <a:latin typeface="Trebuchet MS" pitchFamily="-84" charset="0"/>
                <a:ea typeface="ＭＳ Ｐゴシック" pitchFamily="-84" charset="-128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84" charset="0"/>
              <a:ea typeface="ＭＳ Ｐゴシック" pitchFamily="-84" charset="-128"/>
            </a:endParaRP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 fontAlgn="base">
              <a:spcBef>
                <a:spcPct val="0"/>
              </a:spcBef>
              <a:spcAft>
                <a:spcPct val="0"/>
              </a:spcAft>
            </a:pPr>
            <a:fld id="{70D8C321-C0F8-419C-99A4-A58B079754D0}" type="slidenum">
              <a:rPr lang="fr-FR" sz="1200">
                <a:solidFill>
                  <a:srgbClr val="000000"/>
                </a:solidFill>
                <a:latin typeface="Arial" charset="0"/>
                <a:ea typeface="ＭＳ Ｐゴシック" pitchFamily="-84" charset="-128"/>
              </a:rPr>
              <a:pPr algn="r" defTabSz="8509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>
              <a:solidFill>
                <a:srgbClr val="000000"/>
              </a:solidFill>
              <a:latin typeface="Arial" charset="0"/>
              <a:ea typeface="ＭＳ Ｐゴシック" pitchFamily="-8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latin typeface="Trebuchet MS" pitchFamily="-84" charset="0"/>
              </a:rPr>
              <a:t>ARV-trial.com</a:t>
            </a:r>
            <a:endParaRPr lang="fr-FR" sz="1300" dirty="0">
              <a:latin typeface="Trebuchet MS" pitchFamily="-84" charset="0"/>
            </a:endParaRP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039A927-83AE-4017-85BC-79F3064B88D1}" type="slidenum">
              <a:rPr lang="fr-FR" sz="1200">
                <a:latin typeface="Calibri" pitchFamily="-84" charset="0"/>
              </a:rPr>
              <a:pPr algn="r" defTabSz="850900"/>
              <a:t>11</a:t>
            </a:fld>
            <a:endParaRPr lang="fr-FR" sz="1200">
              <a:latin typeface="Calibri" pitchFamily="-8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72330" cy="1106488"/>
          </a:xfrm>
        </p:spPr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des inhibiteurs d’intégrase vs IP 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A5257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WAVES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7066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 defTabSz="914400">
              <a:lnSpc>
                <a:spcPts val="2280"/>
              </a:lnSpc>
              <a:spcBef>
                <a:spcPts val="0"/>
              </a:spcBef>
              <a:buNone/>
            </a:pPr>
            <a:r>
              <a:rPr lang="fr-FR" sz="24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Evénéments indésirables graves et anomalies biologiques à S48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9599047"/>
              </p:ext>
            </p:extLst>
          </p:nvPr>
        </p:nvGraphicFramePr>
        <p:xfrm>
          <a:off x="395287" y="1657644"/>
          <a:ext cx="8353425" cy="4855390"/>
        </p:xfrm>
        <a:graphic>
          <a:graphicData uri="http://schemas.openxmlformats.org/drawingml/2006/table">
            <a:tbl>
              <a:tblPr/>
              <a:tblGrid>
                <a:gridCol w="241599"/>
                <a:gridCol w="4749442"/>
                <a:gridCol w="1678266"/>
                <a:gridCol w="1684118"/>
              </a:tblGrid>
              <a:tr h="2713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431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 indésirable grave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26 (11 %)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13 (5 %)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Infections et infestations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5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8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gastro-intestinaux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6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psychiatriques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Accident, empoisonnement et complications de procédures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du système nerveux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cardiaques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articulaires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urinaires et rénaux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Lithiase biliaire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Hypersensibilité médicamenteuse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Lymphome de Hodgkin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2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Asthme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315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ALAT &gt; 3 LSN</a:t>
                      </a:r>
                      <a:endParaRPr kumimoji="0" lang="fr-FR" sz="12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9 (4 %)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6 (2 %)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315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Critères d’arrêt pour toxicité hépatique (tous liés à autres causes)</a:t>
                      </a:r>
                      <a:endParaRPr kumimoji="0" lang="fr-FR" sz="12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834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Différence moyenne de l’augmentation du LDL-cholestérol </a:t>
                      </a:r>
                      <a:b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à jeun, </a:t>
                      </a:r>
                      <a:r>
                        <a:rPr kumimoji="0" lang="fr-FR" sz="12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mmol</a:t>
                      </a:r>
                      <a: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/l</a:t>
                      </a:r>
                      <a:endParaRPr kumimoji="0" lang="fr-FR" sz="12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- 0,30 (IC 95 % : -0,42 ; -0,19 ; p &lt; 0,0001)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315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LDL-cholestérol grade &gt; 2</a:t>
                      </a:r>
                      <a:endParaRPr kumimoji="0" lang="fr-FR" sz="12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 (p = 0,0001)</a:t>
                      </a:r>
                      <a:endParaRPr kumimoji="0" lang="fr-FR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0" y="1182688"/>
            <a:ext cx="9024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  <a:buFont typeface="Wingdings" pitchFamily="-84" charset="2"/>
              <a:buNone/>
            </a:pP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</a:rPr>
              <a:t>Tolérance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</a:rPr>
              <a:t>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</a:rPr>
              <a:t>à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</a:rPr>
              <a:t> S96</a:t>
            </a:r>
            <a:endParaRPr lang="en-GB" dirty="0">
              <a:solidFill>
                <a:srgbClr val="CC3300"/>
              </a:solidFill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1238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2388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graphicFrame>
        <p:nvGraphicFramePr>
          <p:cNvPr id="13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941725"/>
              </p:ext>
            </p:extLst>
          </p:nvPr>
        </p:nvGraphicFramePr>
        <p:xfrm>
          <a:off x="395288" y="1657350"/>
          <a:ext cx="8353425" cy="4686572"/>
        </p:xfrm>
        <a:graphic>
          <a:graphicData uri="http://schemas.openxmlformats.org/drawingml/2006/table">
            <a:tbl>
              <a:tblPr/>
              <a:tblGrid>
                <a:gridCol w="241300"/>
                <a:gridCol w="4880195"/>
                <a:gridCol w="1611338"/>
                <a:gridCol w="1620592"/>
              </a:tblGrid>
              <a:tr h="254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  <a:cs typeface="+mn-cs"/>
                        </a:rPr>
                        <a:t>Tout </a:t>
                      </a:r>
                      <a:r>
                        <a:rPr kumimoji="0" lang="fr-FR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événement indésirable grave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36 (15%)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21 (9%)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Entre S48 et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 chez 10 patients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 chez 8 patients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Troubles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psychiatriques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dont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tentative de suicide / suicide)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 (3 / 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(0 / 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Evénement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indésirable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conduisant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à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l’arrêt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du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traitement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de </a:t>
                      </a:r>
                      <a:r>
                        <a:rPr kumimoji="0" lang="en-GB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l’étude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 (3%)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 (6%)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Troubles gastro-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intestinaux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Troubles du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système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nerveux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Hépatite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aiguë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 (1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aiguë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Suicide/ Troubles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psychiatriques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/ 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 /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Troubles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généraux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Elevation des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aminotransférases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Colique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néphrétique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Insuffisance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rénale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Hypersensibilité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médicamenteuse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Lipodystrophie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Gynécomastie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Maladie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de Hodgkin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smtClean="0">
                <a:solidFill>
                  <a:srgbClr val="CC0000"/>
                </a:solidFill>
              </a:rPr>
              <a:t>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-1" y="1151650"/>
            <a:ext cx="8944291" cy="5303838"/>
          </a:xfrm>
        </p:spPr>
        <p:txBody>
          <a:bodyPr/>
          <a:lstStyle/>
          <a:p>
            <a:pPr>
              <a:lnSpc>
                <a:spcPts val="2260"/>
              </a:lnSpc>
              <a:spcBef>
                <a:spcPts val="0"/>
              </a:spcBef>
            </a:pPr>
            <a:r>
              <a:rPr lang="fr-F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 à S48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Le taux de succès virologique à S48 est plus élevé pour DTG 50 mg QD</a:t>
            </a:r>
            <a:br>
              <a:rPr lang="fr-FR" sz="1700" dirty="0" smtClean="0">
                <a:ea typeface="ＭＳ Ｐゴシック" pitchFamily="-1" charset="-128"/>
              </a:rPr>
            </a:br>
            <a:r>
              <a:rPr lang="fr-FR" sz="1700" dirty="0" smtClean="0">
                <a:ea typeface="ＭＳ Ｐゴシック" pitchFamily="-1" charset="-128"/>
              </a:rPr>
              <a:t>que pour DRV/r QD, en association à TDF/FTC ou ABC/3TC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Chez les patients avec une charge virale élevée à l’inclusion, le taux de réponse est plus élevé pour DTG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Pas de mutation de résistance détectée au cours des 48 semaines </a:t>
            </a:r>
            <a:br>
              <a:rPr lang="fr-FR" sz="1700" dirty="0" smtClean="0">
                <a:ea typeface="ＭＳ Ｐゴシック" pitchFamily="-1" charset="-128"/>
              </a:rPr>
            </a:br>
            <a:r>
              <a:rPr lang="fr-FR" sz="1700" dirty="0" smtClean="0">
                <a:ea typeface="ＭＳ Ｐゴシック" pitchFamily="-1" charset="-128"/>
              </a:rPr>
              <a:t>dans les 2 groupes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Les événements indésirables conduisant à l’arrêt étaient moins fréquents avec DTG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Pas d’événement indésirable de nature particulière</a:t>
            </a: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A l’exception de 2 patients avec tentative de suicide et overdose sous DTG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>
                <a:ea typeface="ＭＳ Ｐゴシック" pitchFamily="-1" charset="-128"/>
              </a:rPr>
              <a:t>Pas d’arrêt pour toxicité rénale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/>
              <a:t>Sous DTG, augmentation moyenne de la créatinine avec diminution concomitante du débit de filtration glomérulaire estimé à S4, se stabilisant à S48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700" dirty="0" smtClean="0"/>
              <a:t>DTG 50 mg une fois/jour, en association à 2 INTI en dose fixe, représente une alternative pour le traitement de 1ère ligne des patients infectés par VIH-1</a:t>
            </a:r>
          </a:p>
          <a:p>
            <a:pPr>
              <a:lnSpc>
                <a:spcPts val="2260"/>
              </a:lnSpc>
              <a:spcBef>
                <a:spcPts val="0"/>
              </a:spcBef>
            </a:pPr>
            <a:r>
              <a:rPr lang="en-US" sz="2400" b="1" dirty="0" smtClean="0">
                <a:latin typeface="Calibri" pitchFamily="-84" charset="0"/>
                <a:ea typeface="ＭＳ Ｐゴシック" pitchFamily="-84" charset="-128"/>
              </a:rPr>
              <a:t>Conclusion </a:t>
            </a:r>
            <a:r>
              <a:rPr lang="en-US" sz="2400" b="1" dirty="0" err="1" smtClean="0">
                <a:latin typeface="Calibri" pitchFamily="-84" charset="0"/>
                <a:ea typeface="ＭＳ Ｐゴシック" pitchFamily="-84" charset="-128"/>
              </a:rPr>
              <a:t>à</a:t>
            </a:r>
            <a:r>
              <a:rPr lang="en-US" sz="2400" b="1" dirty="0" smtClean="0">
                <a:latin typeface="Calibri" pitchFamily="-84" charset="0"/>
                <a:ea typeface="ＭＳ Ｐゴシック" pitchFamily="-84" charset="-128"/>
              </a:rPr>
              <a:t> S96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en-US" sz="1800" dirty="0" smtClean="0">
                <a:ea typeface="ＭＳ Ｐゴシック" pitchFamily="-84" charset="-128"/>
              </a:rPr>
              <a:t>Suppression durable de la </a:t>
            </a:r>
            <a:r>
              <a:rPr lang="en-US" sz="1800" dirty="0" err="1" smtClean="0">
                <a:ea typeface="ＭＳ Ｐゴシック" pitchFamily="-84" charset="-128"/>
              </a:rPr>
              <a:t>réplication</a:t>
            </a:r>
            <a:r>
              <a:rPr lang="en-US" sz="1800" dirty="0" smtClean="0">
                <a:ea typeface="ＭＳ Ｐゴシック" pitchFamily="-84" charset="-128"/>
              </a:rPr>
              <a:t> </a:t>
            </a:r>
            <a:r>
              <a:rPr lang="en-US" sz="1800" dirty="0" err="1" smtClean="0">
                <a:ea typeface="ＭＳ Ｐゴシック" pitchFamily="-84" charset="-128"/>
              </a:rPr>
              <a:t>virale</a:t>
            </a:r>
            <a:r>
              <a:rPr lang="en-US" sz="1800" dirty="0" smtClean="0">
                <a:ea typeface="ＭＳ Ｐゴシック" pitchFamily="-84" charset="-128"/>
              </a:rPr>
              <a:t> </a:t>
            </a:r>
            <a:r>
              <a:rPr lang="en-US" sz="1800" dirty="0" err="1" smtClean="0">
                <a:ea typeface="ＭＳ Ｐゴシック" pitchFamily="-84" charset="-128"/>
              </a:rPr>
              <a:t>sous</a:t>
            </a:r>
            <a:r>
              <a:rPr lang="en-US" sz="1800" dirty="0" smtClean="0">
                <a:ea typeface="ＭＳ Ｐゴシック" pitchFamily="-84" charset="-128"/>
              </a:rPr>
              <a:t> DTG 50 mg + </a:t>
            </a:r>
            <a:r>
              <a:rPr lang="en-US" sz="1800" smtClean="0">
                <a:ea typeface="ＭＳ Ｐゴシック" pitchFamily="-84" charset="-128"/>
              </a:rPr>
              <a:t>2 INTI </a:t>
            </a:r>
            <a:r>
              <a:rPr lang="en-US" sz="1800" dirty="0" smtClean="0">
                <a:ea typeface="ＭＳ Ｐゴシック" pitchFamily="-84" charset="-128"/>
              </a:rPr>
              <a:t>sans nouveau </a:t>
            </a:r>
            <a:r>
              <a:rPr lang="en-US" sz="1800" dirty="0" err="1" smtClean="0">
                <a:ea typeface="ＭＳ Ｐゴシック" pitchFamily="-84" charset="-128"/>
              </a:rPr>
              <a:t>cas</a:t>
            </a:r>
            <a:r>
              <a:rPr lang="en-US" sz="1800" dirty="0" smtClean="0">
                <a:ea typeface="ＭＳ Ｐゴシック" pitchFamily="-84" charset="-128"/>
              </a:rPr>
              <a:t> </a:t>
            </a:r>
            <a:r>
              <a:rPr lang="en-US" sz="1800" dirty="0" err="1" smtClean="0">
                <a:ea typeface="ＭＳ Ｐゴシック" pitchFamily="-84" charset="-128"/>
              </a:rPr>
              <a:t>d’échec</a:t>
            </a:r>
            <a:r>
              <a:rPr lang="en-US" sz="1800" dirty="0" smtClean="0">
                <a:ea typeface="ＭＳ Ｐゴシック" pitchFamily="-84" charset="-128"/>
              </a:rPr>
              <a:t> </a:t>
            </a:r>
            <a:r>
              <a:rPr lang="en-US" sz="1800" dirty="0" err="1" smtClean="0">
                <a:ea typeface="ＭＳ Ｐゴシック" pitchFamily="-84" charset="-128"/>
              </a:rPr>
              <a:t>virologique</a:t>
            </a:r>
            <a:r>
              <a:rPr lang="en-US" sz="1800" dirty="0" smtClean="0">
                <a:ea typeface="ＭＳ Ｐゴシック" pitchFamily="-84" charset="-128"/>
              </a:rPr>
              <a:t> après S48</a:t>
            </a:r>
            <a:endParaRPr lang="fr-FR" sz="1800" dirty="0" smtClean="0"/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39168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721900" y="283707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6" y="5137804"/>
            <a:ext cx="8931176" cy="1398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DTG à S48 : % ARN VIH &lt; 50 c/ml en intention de traiter, analyse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(test de significativité unilatéral à 2,5 %, </a:t>
            </a:r>
            <a:r>
              <a:rPr lang="fr-FR" dirty="0" smtClean="0">
                <a:solidFill>
                  <a:srgbClr val="000066"/>
                </a:solidFill>
              </a:rPr>
              <a:t>borne inférieure </a:t>
            </a:r>
            <a:br>
              <a:rPr lang="fr-FR" dirty="0" smtClean="0">
                <a:solidFill>
                  <a:srgbClr val="000066"/>
                </a:solidFill>
              </a:rPr>
            </a:br>
            <a:r>
              <a:rPr lang="fr-FR" dirty="0" smtClean="0">
                <a:solidFill>
                  <a:srgbClr val="000066"/>
                </a:solidFill>
              </a:rPr>
              <a:t>de l’IC 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95 % de la différence = -12 %, puissance 90 %)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3863008" y="2703782"/>
          <a:ext cx="3533398" cy="377825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QD + 2 INTI**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42882"/>
              </p:ext>
            </p:extLst>
          </p:nvPr>
        </p:nvGraphicFramePr>
        <p:xfrm>
          <a:off x="3863008" y="3767533"/>
          <a:ext cx="3533397" cy="368300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800/100 mg QD + 2 INTI**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51194" y="1623427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311590" y="2824528"/>
            <a:ext cx="2444346" cy="129397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les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résistance primaire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sur la TI ou la protéase</a:t>
            </a:r>
            <a:endParaRPr lang="fr-F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204072" y="4401958"/>
            <a:ext cx="8794878" cy="30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*Randomisation (DTG vs DRV/r) stratifiée sur ARN VIH (</a:t>
            </a:r>
            <a:r>
              <a:rPr lang="fr-FR" sz="1400" u="sng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à l’inclusion et le choix des INTI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980133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791189" y="3492569"/>
            <a:ext cx="252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15867" y="3646883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245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15867" y="265310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243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33933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3393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73683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73683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7396405" y="2986483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3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6" name="ZoneTexte 71"/>
          <p:cNvSpPr txBox="1">
            <a:spLocks noChangeArrowheads="1"/>
          </p:cNvSpPr>
          <p:nvPr/>
        </p:nvSpPr>
        <p:spPr bwMode="auto">
          <a:xfrm>
            <a:off x="204072" y="4727150"/>
            <a:ext cx="71855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**2 INTI (TDF/FTC ou ABC/3TC si HLA-B*5701 négatif) sélectionnés par l’investigateur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61727206"/>
              </p:ext>
            </p:extLst>
          </p:nvPr>
        </p:nvGraphicFramePr>
        <p:xfrm>
          <a:off x="395287" y="1700216"/>
          <a:ext cx="8353426" cy="3454490"/>
        </p:xfrm>
        <a:graphic>
          <a:graphicData uri="http://schemas.openxmlformats.org/drawingml/2006/table">
            <a:tbl>
              <a:tblPr/>
              <a:tblGrid>
                <a:gridCol w="4563985"/>
                <a:gridCol w="1970572"/>
                <a:gridCol w="1818869"/>
              </a:tblGrid>
              <a:tr h="718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4,49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 / 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2 % / 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Choix INTI : TDF/FTC /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67 % / 33 %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67 % / 33 %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,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95289" y="1295400"/>
            <a:ext cx="8353424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</a:t>
            </a:r>
            <a:endParaRPr lang="fr-F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190500" y="1641475"/>
          <a:ext cx="8748713" cy="4446354"/>
        </p:xfrm>
        <a:graphic>
          <a:graphicData uri="http://schemas.openxmlformats.org/drawingml/2006/table">
            <a:tbl>
              <a:tblPr/>
              <a:tblGrid>
                <a:gridCol w="346075"/>
                <a:gridCol w="5130129"/>
                <a:gridCol w="1629327"/>
                <a:gridCol w="1643182"/>
              </a:tblGrid>
              <a:tr h="6675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DTG + 2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INTI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242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DRV/r + 2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INTI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242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246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Interruption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avant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S48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18 (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7,4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29 (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12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,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0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Pour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manque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d’efficacité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Pour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événement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indésirable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/ pour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critère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d’arrêt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hépatique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/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1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9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/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1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Perdu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de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vue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6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10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Déviation au protocole / Retrait de consentement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/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1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/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1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46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Interruption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avant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34 (14%)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52 (21,5%)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Pour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manque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d’efficacité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Pour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événement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indésirable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Perdu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de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vue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Retrait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de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consentement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84" name="Rectangle 6"/>
          <p:cNvSpPr>
            <a:spLocks noChangeArrowheads="1"/>
          </p:cNvSpPr>
          <p:nvPr/>
        </p:nvSpPr>
        <p:spPr bwMode="auto">
          <a:xfrm>
            <a:off x="971550" y="1250950"/>
            <a:ext cx="71628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</a:rPr>
              <a:t>Devenir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</a:rPr>
              <a:t> des patients,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</a:rPr>
              <a:t>n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</a:rPr>
              <a:t> (%)</a:t>
            </a:r>
            <a:endParaRPr lang="en-GB" sz="2400" b="1" dirty="0">
              <a:solidFill>
                <a:srgbClr val="CC3300"/>
              </a:solidFill>
              <a:latin typeface="Calibri" pitchFamily="-84" charset="0"/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518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518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549989" y="1128713"/>
            <a:ext cx="2031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S48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181600" y="5473906"/>
            <a:ext cx="39624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médiane des CD4/mm</a:t>
            </a:r>
            <a:r>
              <a:rPr lang="fr-F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à S48 : + 210 dans les 2 groupes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209636" y="1700808"/>
            <a:ext cx="6422518" cy="4686757"/>
            <a:chOff x="209636" y="1700808"/>
            <a:chExt cx="6422518" cy="4686757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65386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253747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89,7</a:t>
              </a:r>
              <a:endParaRPr lang="fr-F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34919" y="274386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82,6</a:t>
              </a:r>
              <a:endParaRPr lang="fr-F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086616"/>
              <a:ext cx="793627" cy="2282309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16596" y="5668137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7,1 % (0,9 ; 13,2)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868611"/>
              <a:ext cx="793627" cy="250031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54784" y="250976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91,1</a:t>
              </a:r>
              <a:endParaRPr lang="fr-F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1885" y="273404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83,8</a:t>
              </a:r>
              <a:endParaRPr lang="fr-F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057649"/>
              <a:ext cx="793627" cy="2311276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26396" y="5668137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7,4 % (-1,4 ; 13,3)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62723" y="5368925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2" name="Groupe 54"/>
            <p:cNvGrpSpPr/>
            <p:nvPr/>
          </p:nvGrpSpPr>
          <p:grpSpPr>
            <a:xfrm>
              <a:off x="4823191" y="1809744"/>
              <a:ext cx="1808963" cy="629682"/>
              <a:chOff x="2439988" y="1995488"/>
              <a:chExt cx="1834055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834055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3599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 INTI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54215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DRV/r + 2 INTI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722285" y="2138619"/>
              <a:ext cx="20583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  <a:endParaRPr lang="fr-FR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5" name="Text Box 179"/>
          <p:cNvSpPr txBox="1">
            <a:spLocks noChangeArrowheads="1"/>
          </p:cNvSpPr>
          <p:nvPr/>
        </p:nvSpPr>
        <p:spPr bwMode="auto">
          <a:xfrm>
            <a:off x="4953000" y="2918496"/>
            <a:ext cx="4114800" cy="185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Echec virologique défini au protocole</a:t>
            </a:r>
            <a:b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(2 ARN VIH consécutifs &gt; 200 c/ml </a:t>
            </a:r>
            <a:b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à ou après S24)</a:t>
            </a:r>
          </a:p>
          <a:p>
            <a:pPr marL="176213" indent="-176213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 sous DTG + INTI (TDF/FTC)</a:t>
            </a:r>
          </a:p>
          <a:p>
            <a:pPr marL="176213" indent="-176213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 sous DRV/r + INTI (ABC/3TC)</a:t>
            </a:r>
          </a:p>
          <a:p>
            <a:pPr marL="176213" indent="-176213"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Pas d’émergence de résistance </a:t>
            </a:r>
            <a:b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dans les 4 cas</a:t>
            </a:r>
          </a:p>
        </p:txBody>
      </p:sp>
      <p:sp>
        <p:nvSpPr>
          <p:cNvPr id="38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4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4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550440" y="1128713"/>
            <a:ext cx="20304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  <a:ea typeface="ＭＳ Ｐゴシック" pitchFamily="-84" charset="-128"/>
              </a:rPr>
              <a:t>Réponse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  <a:ea typeface="ＭＳ Ｐゴシック" pitchFamily="-84" charset="-128"/>
              </a:rPr>
              <a:t>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84" charset="0"/>
                <a:ea typeface="ＭＳ Ｐゴシック" pitchFamily="-84" charset="-128"/>
              </a:rPr>
              <a:t>à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84" charset="0"/>
                <a:ea typeface="ＭＳ Ｐゴシック" pitchFamily="-84" charset="-128"/>
              </a:rPr>
              <a:t> S96</a:t>
            </a:r>
            <a:endParaRPr lang="en-GB" sz="2400" b="1" dirty="0">
              <a:solidFill>
                <a:srgbClr val="CC3300"/>
              </a:solidFill>
              <a:latin typeface="Calibri" pitchFamily="-84" charset="0"/>
              <a:ea typeface="ＭＳ Ｐゴシック" pitchFamily="-84" charset="-128"/>
            </a:endParaRPr>
          </a:p>
        </p:txBody>
      </p:sp>
      <p:grpSp>
        <p:nvGrpSpPr>
          <p:cNvPr id="2" name="Groupe 54"/>
          <p:cNvGrpSpPr>
            <a:grpSpLocks/>
          </p:cNvGrpSpPr>
          <p:nvPr/>
        </p:nvGrpSpPr>
        <p:grpSpPr bwMode="auto">
          <a:xfrm>
            <a:off x="3511550" y="1552576"/>
            <a:ext cx="1780296" cy="629911"/>
            <a:chOff x="2505871" y="1995488"/>
            <a:chExt cx="1779693" cy="629355"/>
          </a:xfrm>
        </p:grpSpPr>
        <p:sp>
          <p:nvSpPr>
            <p:cNvPr id="7217" name="AutoShape 165"/>
            <p:cNvSpPr>
              <a:spLocks noChangeArrowheads="1"/>
            </p:cNvSpPr>
            <p:nvPr/>
          </p:nvSpPr>
          <p:spPr bwMode="auto">
            <a:xfrm>
              <a:off x="2505871" y="2017713"/>
              <a:ext cx="1779693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800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18" name="Rectangle 3"/>
            <p:cNvSpPr>
              <a:spLocks noChangeArrowheads="1"/>
            </p:cNvSpPr>
            <p:nvPr/>
          </p:nvSpPr>
          <p:spPr bwMode="auto">
            <a:xfrm>
              <a:off x="2549525" y="2116138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19" name="Rectangle 4"/>
            <p:cNvSpPr>
              <a:spLocks noChangeArrowheads="1"/>
            </p:cNvSpPr>
            <p:nvPr/>
          </p:nvSpPr>
          <p:spPr bwMode="auto">
            <a:xfrm>
              <a:off x="2549525" y="2381250"/>
              <a:ext cx="177800" cy="144463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20" name="ZoneTexte 84"/>
            <p:cNvSpPr txBox="1">
              <a:spLocks noChangeArrowheads="1"/>
            </p:cNvSpPr>
            <p:nvPr/>
          </p:nvSpPr>
          <p:spPr bwMode="auto">
            <a:xfrm>
              <a:off x="2706688" y="1995488"/>
              <a:ext cx="1359444" cy="3690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b="1" dirty="0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DTG + 2</a:t>
              </a:r>
              <a:r>
                <a:rPr lang="en-GB" b="1" dirty="0" smtClean="0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 INTI</a:t>
              </a:r>
              <a:endParaRPr lang="en-GB" b="1" dirty="0">
                <a:solidFill>
                  <a:srgbClr val="333399"/>
                </a:solidFill>
                <a:latin typeface="Calibri" pitchFamily="-84" charset="0"/>
                <a:ea typeface="ＭＳ Ｐゴシック" pitchFamily="-84" charset="-128"/>
              </a:endParaRPr>
            </a:p>
          </p:txBody>
        </p:sp>
        <p:sp>
          <p:nvSpPr>
            <p:cNvPr id="7221" name="ZoneTexte 85"/>
            <p:cNvSpPr txBox="1">
              <a:spLocks noChangeArrowheads="1"/>
            </p:cNvSpPr>
            <p:nvPr/>
          </p:nvSpPr>
          <p:spPr bwMode="auto">
            <a:xfrm>
              <a:off x="2706688" y="2255837"/>
              <a:ext cx="1541636" cy="3690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b="1" dirty="0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DRV/</a:t>
              </a:r>
              <a:r>
                <a:rPr lang="en-GB" b="1" dirty="0" err="1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r</a:t>
              </a:r>
              <a:r>
                <a:rPr lang="en-GB" b="1" dirty="0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 + 2</a:t>
              </a:r>
              <a:r>
                <a:rPr lang="en-GB" b="1" dirty="0" smtClean="0">
                  <a:solidFill>
                    <a:srgbClr val="333399"/>
                  </a:solidFill>
                  <a:latin typeface="Calibri" pitchFamily="-84" charset="0"/>
                  <a:ea typeface="ＭＳ Ｐゴシック" pitchFamily="-84" charset="-128"/>
                </a:rPr>
                <a:t> INTI</a:t>
              </a:r>
              <a:endParaRPr lang="en-GB" b="1" dirty="0">
                <a:solidFill>
                  <a:srgbClr val="333399"/>
                </a:solidFill>
                <a:latin typeface="Calibri" pitchFamily="-84" charset="0"/>
                <a:ea typeface="ＭＳ Ｐゴシック" pitchFamily="-84" charset="-128"/>
              </a:endParaRPr>
            </a:p>
          </p:txBody>
        </p:sp>
      </p:grpSp>
      <p:sp>
        <p:nvSpPr>
          <p:cNvPr id="15368" name="Text Box 134"/>
          <p:cNvSpPr txBox="1">
            <a:spLocks noChangeArrowheads="1"/>
          </p:cNvSpPr>
          <p:nvPr/>
        </p:nvSpPr>
        <p:spPr bwMode="auto">
          <a:xfrm>
            <a:off x="1000125" y="1897529"/>
            <a:ext cx="2552700" cy="297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333399"/>
                </a:solidFill>
                <a:latin typeface="Calibri"/>
                <a:ea typeface="ＭＳ Ｐゴシック" pitchFamily="-84" charset="-128"/>
                <a:cs typeface="Arial" charset="0"/>
              </a:rPr>
              <a:t>ARN VIH &lt; </a:t>
            </a:r>
            <a:r>
              <a:rPr lang="en-GB" sz="1600" b="1" dirty="0">
                <a:solidFill>
                  <a:srgbClr val="333399"/>
                </a:solidFill>
                <a:latin typeface="Calibri"/>
                <a:ea typeface="ＭＳ Ｐゴシック" pitchFamily="-84" charset="-128"/>
                <a:cs typeface="Arial" charset="0"/>
              </a:rPr>
              <a:t>50 </a:t>
            </a:r>
            <a:r>
              <a:rPr lang="en-GB" sz="1600" b="1" dirty="0" err="1">
                <a:solidFill>
                  <a:srgbClr val="333399"/>
                </a:solidFill>
                <a:latin typeface="Calibri"/>
                <a:ea typeface="ＭＳ Ｐゴシック" pitchFamily="-84" charset="-128"/>
                <a:cs typeface="Arial" charset="0"/>
              </a:rPr>
              <a:t>c</a:t>
            </a:r>
            <a:r>
              <a:rPr lang="en-GB" sz="1600" b="1" dirty="0">
                <a:solidFill>
                  <a:srgbClr val="333399"/>
                </a:solidFill>
                <a:latin typeface="Calibri"/>
                <a:ea typeface="ＭＳ Ｐゴシック" pitchFamily="-84" charset="-128"/>
                <a:cs typeface="Arial" charset="0"/>
              </a:rPr>
              <a:t>/</a:t>
            </a:r>
            <a:r>
              <a:rPr lang="en-GB" sz="1600" b="1" dirty="0" smtClean="0">
                <a:solidFill>
                  <a:srgbClr val="333399"/>
                </a:solidFill>
                <a:latin typeface="Calibri"/>
                <a:ea typeface="ＭＳ Ｐゴシック" pitchFamily="-84" charset="-128"/>
                <a:cs typeface="Arial" charset="0"/>
              </a:rPr>
              <a:t>ml </a:t>
            </a:r>
            <a:endParaRPr lang="en-GB" sz="1600" b="1" dirty="0">
              <a:solidFill>
                <a:srgbClr val="333399"/>
              </a:solidFill>
              <a:latin typeface="Calibri"/>
              <a:ea typeface="ＭＳ Ｐゴシック" pitchFamily="-84" charset="-128"/>
              <a:cs typeface="Arial" charset="0"/>
            </a:endParaRPr>
          </a:p>
        </p:txBody>
      </p:sp>
      <p:sp>
        <p:nvSpPr>
          <p:cNvPr id="7173" name="ZoneTexte 69"/>
          <p:cNvSpPr txBox="1">
            <a:spLocks noChangeArrowheads="1"/>
          </p:cNvSpPr>
          <p:nvPr/>
        </p:nvSpPr>
        <p:spPr bwMode="auto">
          <a:xfrm>
            <a:off x="6189785" y="6581775"/>
            <a:ext cx="29542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0000"/>
                </a:solidFill>
                <a:ea typeface="ＭＳ Ｐゴシック" pitchFamily="-84" charset="-128"/>
              </a:rPr>
              <a:t>Molina JM. </a:t>
            </a:r>
            <a:r>
              <a:rPr lang="fr-FR" sz="1200" i="1" dirty="0">
                <a:solidFill>
                  <a:srgbClr val="CC0000"/>
                </a:solidFill>
                <a:ea typeface="ＭＳ Ｐゴシック" pitchFamily="-84" charset="-128"/>
              </a:rPr>
              <a:t>Lancet HIV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84" charset="-128"/>
              </a:rPr>
              <a:t>2015, 2:e127-136</a:t>
            </a:r>
            <a:endParaRPr lang="en-GB" sz="1200" i="1" dirty="0">
              <a:solidFill>
                <a:srgbClr val="CC0000"/>
              </a:solidFill>
              <a:ea typeface="ＭＳ Ｐゴシック" pitchFamily="-84" charset="-128"/>
            </a:endParaRPr>
          </a:p>
        </p:txBody>
      </p:sp>
      <p:grpSp>
        <p:nvGrpSpPr>
          <p:cNvPr id="3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72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84" charset="0"/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216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  <a:ea typeface="ＭＳ Ｐゴシック" pitchFamily="-84" charset="-128"/>
                </a:rPr>
                <a:t>FLAMINGO</a:t>
              </a:r>
            </a:p>
          </p:txBody>
        </p:sp>
      </p:grpSp>
      <p:sp>
        <p:nvSpPr>
          <p:cNvPr id="15372" name="ZoneTexte 46"/>
          <p:cNvSpPr txBox="1">
            <a:spLocks noChangeArrowheads="1"/>
          </p:cNvSpPr>
          <p:nvPr/>
        </p:nvSpPr>
        <p:spPr bwMode="auto">
          <a:xfrm>
            <a:off x="5787509" y="1606550"/>
            <a:ext cx="307127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 smtClean="0">
                <a:solidFill>
                  <a:srgbClr val="333399"/>
                </a:solidFill>
                <a:latin typeface="Calibri"/>
                <a:ea typeface="ＭＳ Ｐゴシック" pitchFamily="-84" charset="-128"/>
              </a:rPr>
              <a:t>Proportion sans échec virologique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 smtClean="0">
                <a:solidFill>
                  <a:srgbClr val="333399"/>
                </a:solidFill>
                <a:latin typeface="Calibri"/>
                <a:ea typeface="ＭＳ Ｐゴシック" pitchFamily="-84" charset="-128"/>
              </a:rPr>
              <a:t>Kaplan Meier</a:t>
            </a:r>
            <a:endParaRPr lang="fr-FR" sz="1600" b="1" dirty="0">
              <a:solidFill>
                <a:srgbClr val="333399"/>
              </a:solidFill>
              <a:latin typeface="Calibri"/>
              <a:ea typeface="ＭＳ Ｐゴシック" pitchFamily="-84" charset="-128"/>
            </a:endParaRPr>
          </a:p>
        </p:txBody>
      </p:sp>
      <p:sp>
        <p:nvSpPr>
          <p:cNvPr id="7177" name="Rectangle 53"/>
          <p:cNvSpPr>
            <a:spLocks noChangeArrowheads="1"/>
          </p:cNvSpPr>
          <p:nvPr/>
        </p:nvSpPr>
        <p:spPr bwMode="auto">
          <a:xfrm>
            <a:off x="3700616" y="5916613"/>
            <a:ext cx="5371948" cy="865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solidFill>
                  <a:srgbClr val="333399"/>
                </a:solidFill>
                <a:ea typeface="ＭＳ Ｐゴシック" pitchFamily="-84" charset="-128"/>
              </a:rPr>
              <a:t>*</a:t>
            </a:r>
            <a:r>
              <a:rPr lang="fr-FR" sz="1400" dirty="0" smtClean="0">
                <a:solidFill>
                  <a:srgbClr val="333399"/>
                </a:solidFill>
                <a:ea typeface="ＭＳ Ｐゴシック" pitchFamily="-84" charset="-128"/>
              </a:rPr>
              <a:t> Echec virologique défini au protocole ou arrêt pour EI lié au traitement, critère d’arrêt pour toxicité, ou absence d’efficacité</a:t>
            </a:r>
          </a:p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solidFill>
                  <a:srgbClr val="333399"/>
                </a:solidFill>
                <a:ea typeface="ＭＳ Ｐゴシック" pitchFamily="-84" charset="-128"/>
              </a:rPr>
              <a:t>**</a:t>
            </a:r>
            <a:r>
              <a:rPr lang="fr-FR" sz="1400" dirty="0" smtClean="0">
                <a:solidFill>
                  <a:srgbClr val="333399"/>
                </a:solidFill>
                <a:ea typeface="ＭＳ Ｐゴシック" pitchFamily="-84" charset="-128"/>
              </a:rPr>
              <a:t> Echec virologique défini au protocole ou arrêt pour manque d’efficacité</a:t>
            </a:r>
            <a:endParaRPr lang="fr-FR" sz="1400" dirty="0">
              <a:solidFill>
                <a:srgbClr val="333399"/>
              </a:solidFill>
              <a:ea typeface="ＭＳ Ｐゴシック" pitchFamily="-84" charset="-128"/>
            </a:endParaRPr>
          </a:p>
        </p:txBody>
      </p:sp>
      <p:grpSp>
        <p:nvGrpSpPr>
          <p:cNvPr id="4" name="Groupe 55"/>
          <p:cNvGrpSpPr>
            <a:grpSpLocks/>
          </p:cNvGrpSpPr>
          <p:nvPr/>
        </p:nvGrpSpPr>
        <p:grpSpPr bwMode="auto">
          <a:xfrm>
            <a:off x="33338" y="1954213"/>
            <a:ext cx="8782050" cy="3934115"/>
            <a:chOff x="33339" y="1954213"/>
            <a:chExt cx="8782049" cy="3934115"/>
          </a:xfrm>
        </p:grpSpPr>
        <p:sp>
          <p:nvSpPr>
            <p:cNvPr id="7179" name="ZoneTexte 86"/>
            <p:cNvSpPr txBox="1">
              <a:spLocks noChangeArrowheads="1"/>
            </p:cNvSpPr>
            <p:nvPr/>
          </p:nvSpPr>
          <p:spPr bwMode="auto">
            <a:xfrm>
              <a:off x="726450" y="5168900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Différence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 </a:t>
              </a: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ajustée</a:t>
              </a:r>
              <a:endParaRPr lang="en-GB" sz="15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  <a:sym typeface="Symbol" pitchFamily="-84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  <a:sym typeface="Symbol" pitchFamily="-84" charset="2"/>
                </a:rPr>
                <a:t>(IC 95%)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sym typeface="Symbol" pitchFamily="-84" charset="2"/>
                </a:rPr>
                <a:t>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12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4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% (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4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7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; 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20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1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)</a:t>
              </a:r>
            </a:p>
          </p:txBody>
        </p:sp>
        <p:sp>
          <p:nvSpPr>
            <p:cNvPr id="7180" name="ZoneTexte 86"/>
            <p:cNvSpPr txBox="1">
              <a:spLocks noChangeArrowheads="1"/>
            </p:cNvSpPr>
            <p:nvPr/>
          </p:nvSpPr>
          <p:spPr bwMode="auto">
            <a:xfrm>
              <a:off x="2935456" y="5168900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Différence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 </a:t>
              </a: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ajustée</a:t>
              </a:r>
              <a:endParaRPr lang="en-GB" sz="15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  <a:sym typeface="Symbol" pitchFamily="-84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  <a:sym typeface="Symbol" pitchFamily="-84" charset="2"/>
                </a:rPr>
                <a:t>(IC 95%)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sym typeface="Symbol" pitchFamily="-84" charset="2"/>
                </a:rPr>
                <a:t>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12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9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% (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5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3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; 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20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6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)</a:t>
              </a:r>
            </a:p>
          </p:txBody>
        </p:sp>
        <p:sp>
          <p:nvSpPr>
            <p:cNvPr id="7181" name="Rectangle 40"/>
            <p:cNvSpPr>
              <a:spLocks noChangeArrowheads="1"/>
            </p:cNvSpPr>
            <p:nvPr/>
          </p:nvSpPr>
          <p:spPr bwMode="auto">
            <a:xfrm>
              <a:off x="644525" y="4886325"/>
              <a:ext cx="1946275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n-GB" sz="16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ITT, snapshot</a:t>
              </a:r>
            </a:p>
          </p:txBody>
        </p:sp>
        <p:sp>
          <p:nvSpPr>
            <p:cNvPr id="7182" name="Rectangle 41"/>
            <p:cNvSpPr>
              <a:spLocks noChangeArrowheads="1"/>
            </p:cNvSpPr>
            <p:nvPr/>
          </p:nvSpPr>
          <p:spPr bwMode="auto">
            <a:xfrm>
              <a:off x="3072253" y="4886325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n-GB" sz="1600" b="1" dirty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Per </a:t>
              </a:r>
              <a:r>
                <a:rPr lang="en-GB" sz="1600" b="1" dirty="0" err="1" smtClean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protocole</a:t>
              </a:r>
              <a:endParaRPr lang="en-GB" sz="1600" b="1" dirty="0">
                <a:solidFill>
                  <a:srgbClr val="000066"/>
                </a:solidFill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183" name="Rectangle 41"/>
            <p:cNvSpPr>
              <a:spLocks noChangeArrowheads="1"/>
            </p:cNvSpPr>
            <p:nvPr/>
          </p:nvSpPr>
          <p:spPr bwMode="auto">
            <a:xfrm>
              <a:off x="5492750" y="4886325"/>
              <a:ext cx="811213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n-GB" sz="16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TRDF*</a:t>
              </a:r>
            </a:p>
          </p:txBody>
        </p:sp>
        <p:sp>
          <p:nvSpPr>
            <p:cNvPr id="7184" name="Rectangle 41"/>
            <p:cNvSpPr>
              <a:spLocks noChangeArrowheads="1"/>
            </p:cNvSpPr>
            <p:nvPr/>
          </p:nvSpPr>
          <p:spPr bwMode="auto">
            <a:xfrm>
              <a:off x="7474288" y="4886325"/>
              <a:ext cx="90328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n-GB" sz="16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ERDF**</a:t>
              </a:r>
            </a:p>
          </p:txBody>
        </p:sp>
        <p:sp>
          <p:nvSpPr>
            <p:cNvPr id="7185" name="Rectangle 133"/>
            <p:cNvSpPr>
              <a:spLocks noChangeArrowheads="1"/>
            </p:cNvSpPr>
            <p:nvPr/>
          </p:nvSpPr>
          <p:spPr bwMode="auto">
            <a:xfrm>
              <a:off x="831993" y="2780928"/>
              <a:ext cx="702002" cy="208135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186" name="Rectangle 135"/>
            <p:cNvSpPr>
              <a:spLocks noChangeArrowheads="1"/>
            </p:cNvSpPr>
            <p:nvPr/>
          </p:nvSpPr>
          <p:spPr bwMode="auto">
            <a:xfrm>
              <a:off x="161466" y="4129043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25</a:t>
              </a:r>
            </a:p>
          </p:txBody>
        </p:sp>
        <p:sp>
          <p:nvSpPr>
            <p:cNvPr id="7187" name="Rectangle 136"/>
            <p:cNvSpPr>
              <a:spLocks noChangeArrowheads="1"/>
            </p:cNvSpPr>
            <p:nvPr/>
          </p:nvSpPr>
          <p:spPr bwMode="auto">
            <a:xfrm>
              <a:off x="161466" y="3512050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50</a:t>
              </a:r>
            </a:p>
          </p:txBody>
        </p:sp>
        <p:sp>
          <p:nvSpPr>
            <p:cNvPr id="7188" name="Rectangle 137"/>
            <p:cNvSpPr>
              <a:spLocks noChangeArrowheads="1"/>
            </p:cNvSpPr>
            <p:nvPr/>
          </p:nvSpPr>
          <p:spPr bwMode="auto">
            <a:xfrm>
              <a:off x="33339" y="2280897"/>
              <a:ext cx="384381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100</a:t>
              </a:r>
            </a:p>
          </p:txBody>
        </p:sp>
        <p:sp>
          <p:nvSpPr>
            <p:cNvPr id="7189" name="Rectangle 138"/>
            <p:cNvSpPr>
              <a:spLocks noChangeArrowheads="1"/>
            </p:cNvSpPr>
            <p:nvPr/>
          </p:nvSpPr>
          <p:spPr bwMode="auto">
            <a:xfrm>
              <a:off x="161466" y="2896473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75</a:t>
              </a:r>
            </a:p>
          </p:txBody>
        </p:sp>
        <p:sp>
          <p:nvSpPr>
            <p:cNvPr id="7190" name="Line 139"/>
            <p:cNvSpPr>
              <a:spLocks noChangeShapeType="1"/>
            </p:cNvSpPr>
            <p:nvPr/>
          </p:nvSpPr>
          <p:spPr bwMode="auto">
            <a:xfrm>
              <a:off x="472410" y="4236799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191" name="Line 140"/>
            <p:cNvSpPr>
              <a:spLocks noChangeShapeType="1"/>
            </p:cNvSpPr>
            <p:nvPr/>
          </p:nvSpPr>
          <p:spPr bwMode="auto">
            <a:xfrm>
              <a:off x="472410" y="3621223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192" name="Line 141"/>
            <p:cNvSpPr>
              <a:spLocks noChangeShapeType="1"/>
            </p:cNvSpPr>
            <p:nvPr/>
          </p:nvSpPr>
          <p:spPr bwMode="auto">
            <a:xfrm>
              <a:off x="472410" y="2387239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193" name="Line 142"/>
            <p:cNvSpPr>
              <a:spLocks noChangeShapeType="1"/>
            </p:cNvSpPr>
            <p:nvPr/>
          </p:nvSpPr>
          <p:spPr bwMode="auto">
            <a:xfrm>
              <a:off x="472410" y="3002815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194" name="Line 143"/>
            <p:cNvSpPr>
              <a:spLocks noChangeShapeType="1"/>
            </p:cNvSpPr>
            <p:nvPr/>
          </p:nvSpPr>
          <p:spPr bwMode="auto">
            <a:xfrm>
              <a:off x="590205" y="2378749"/>
              <a:ext cx="2066" cy="2550044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195" name="Rectangle 144"/>
            <p:cNvSpPr>
              <a:spLocks noChangeArrowheads="1"/>
            </p:cNvSpPr>
            <p:nvPr/>
          </p:nvSpPr>
          <p:spPr bwMode="auto">
            <a:xfrm>
              <a:off x="1008670" y="2477187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80</a:t>
              </a:r>
            </a:p>
          </p:txBody>
        </p:sp>
        <p:sp>
          <p:nvSpPr>
            <p:cNvPr id="7196" name="Rectangle 145"/>
            <p:cNvSpPr>
              <a:spLocks noChangeArrowheads="1"/>
            </p:cNvSpPr>
            <p:nvPr/>
          </p:nvSpPr>
          <p:spPr bwMode="auto">
            <a:xfrm>
              <a:off x="1727915" y="2834791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68</a:t>
              </a:r>
            </a:p>
          </p:txBody>
        </p:sp>
        <p:sp>
          <p:nvSpPr>
            <p:cNvPr id="7197" name="Rectangle 151"/>
            <p:cNvSpPr>
              <a:spLocks noChangeArrowheads="1"/>
            </p:cNvSpPr>
            <p:nvPr/>
          </p:nvSpPr>
          <p:spPr bwMode="auto">
            <a:xfrm>
              <a:off x="1548778" y="3140968"/>
              <a:ext cx="702002" cy="1721312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198" name="Rectangle 133"/>
            <p:cNvSpPr>
              <a:spLocks noChangeArrowheads="1"/>
            </p:cNvSpPr>
            <p:nvPr/>
          </p:nvSpPr>
          <p:spPr bwMode="auto">
            <a:xfrm>
              <a:off x="3037019" y="2708920"/>
              <a:ext cx="702002" cy="2153361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199" name="Rectangle 144"/>
            <p:cNvSpPr>
              <a:spLocks noChangeArrowheads="1"/>
            </p:cNvSpPr>
            <p:nvPr/>
          </p:nvSpPr>
          <p:spPr bwMode="auto">
            <a:xfrm>
              <a:off x="3181447" y="2406185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83</a:t>
              </a:r>
            </a:p>
          </p:txBody>
        </p:sp>
        <p:sp>
          <p:nvSpPr>
            <p:cNvPr id="7200" name="Rectangle 145"/>
            <p:cNvSpPr>
              <a:spLocks noChangeArrowheads="1"/>
            </p:cNvSpPr>
            <p:nvPr/>
          </p:nvSpPr>
          <p:spPr bwMode="auto">
            <a:xfrm>
              <a:off x="3909579" y="2756591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70</a:t>
              </a:r>
            </a:p>
          </p:txBody>
        </p:sp>
        <p:sp>
          <p:nvSpPr>
            <p:cNvPr id="7201" name="Rectangle 151"/>
            <p:cNvSpPr>
              <a:spLocks noChangeArrowheads="1"/>
            </p:cNvSpPr>
            <p:nvPr/>
          </p:nvSpPr>
          <p:spPr bwMode="auto">
            <a:xfrm>
              <a:off x="3738683" y="3068959"/>
              <a:ext cx="702002" cy="1793321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02" name="Line 146"/>
            <p:cNvSpPr>
              <a:spLocks noChangeShapeType="1"/>
            </p:cNvSpPr>
            <p:nvPr/>
          </p:nvSpPr>
          <p:spPr bwMode="auto">
            <a:xfrm>
              <a:off x="472410" y="4853790"/>
              <a:ext cx="834297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-84" charset="-128"/>
              </a:endParaRPr>
            </a:p>
          </p:txBody>
        </p:sp>
        <p:sp>
          <p:nvSpPr>
            <p:cNvPr id="7203" name="Text Box 148"/>
            <p:cNvSpPr txBox="1">
              <a:spLocks noChangeArrowheads="1"/>
            </p:cNvSpPr>
            <p:nvPr/>
          </p:nvSpPr>
          <p:spPr bwMode="auto">
            <a:xfrm>
              <a:off x="165216" y="1954213"/>
              <a:ext cx="389818" cy="369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>
                  <a:solidFill>
                    <a:srgbClr val="000066"/>
                  </a:solidFill>
                  <a:ea typeface="ＭＳ Ｐゴシック" pitchFamily="-84" charset="-128"/>
                </a:rPr>
                <a:t>%</a:t>
              </a:r>
            </a:p>
          </p:txBody>
        </p:sp>
        <p:sp>
          <p:nvSpPr>
            <p:cNvPr id="7204" name="Rectangle 135"/>
            <p:cNvSpPr>
              <a:spLocks noChangeArrowheads="1"/>
            </p:cNvSpPr>
            <p:nvPr/>
          </p:nvSpPr>
          <p:spPr bwMode="auto">
            <a:xfrm>
              <a:off x="318342" y="4724785"/>
              <a:ext cx="99378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rPr>
                <a:t>0</a:t>
              </a:r>
            </a:p>
          </p:txBody>
        </p:sp>
        <p:sp>
          <p:nvSpPr>
            <p:cNvPr id="7205" name="Rectangle 133"/>
            <p:cNvSpPr>
              <a:spLocks noChangeArrowheads="1"/>
            </p:cNvSpPr>
            <p:nvPr/>
          </p:nvSpPr>
          <p:spPr bwMode="auto">
            <a:xfrm>
              <a:off x="5200423" y="2492895"/>
              <a:ext cx="702002" cy="234352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06" name="Rectangle 151"/>
            <p:cNvSpPr>
              <a:spLocks noChangeArrowheads="1"/>
            </p:cNvSpPr>
            <p:nvPr/>
          </p:nvSpPr>
          <p:spPr bwMode="auto">
            <a:xfrm>
              <a:off x="5894057" y="2564904"/>
              <a:ext cx="702002" cy="2271515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07" name="Rectangle 133"/>
            <p:cNvSpPr>
              <a:spLocks noChangeArrowheads="1"/>
            </p:cNvSpPr>
            <p:nvPr/>
          </p:nvSpPr>
          <p:spPr bwMode="auto">
            <a:xfrm>
              <a:off x="7227745" y="2420888"/>
              <a:ext cx="702002" cy="241661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08" name="Rectangle 151"/>
            <p:cNvSpPr>
              <a:spLocks noChangeArrowheads="1"/>
            </p:cNvSpPr>
            <p:nvPr/>
          </p:nvSpPr>
          <p:spPr bwMode="auto">
            <a:xfrm>
              <a:off x="7924925" y="2492896"/>
              <a:ext cx="702002" cy="2344609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66"/>
                </a:solidFill>
                <a:ea typeface="ＭＳ Ｐゴシック" pitchFamily="-84" charset="-128"/>
              </a:endParaRPr>
            </a:p>
          </p:txBody>
        </p:sp>
        <p:sp>
          <p:nvSpPr>
            <p:cNvPr id="7209" name="Rectangle 144"/>
            <p:cNvSpPr>
              <a:spLocks noChangeArrowheads="1"/>
            </p:cNvSpPr>
            <p:nvPr/>
          </p:nvSpPr>
          <p:spPr bwMode="auto">
            <a:xfrm>
              <a:off x="5297621" y="2123961"/>
              <a:ext cx="534097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97</a:t>
              </a:r>
              <a:r>
                <a:rPr lang="fr-FR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9</a:t>
              </a:r>
              <a:endParaRPr lang="en-GB" sz="1400" b="1" dirty="0">
                <a:solidFill>
                  <a:srgbClr val="002060"/>
                </a:solidFill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210" name="Rectangle 145"/>
            <p:cNvSpPr>
              <a:spLocks noChangeArrowheads="1"/>
            </p:cNvSpPr>
            <p:nvPr/>
          </p:nvSpPr>
          <p:spPr bwMode="auto">
            <a:xfrm>
              <a:off x="5967878" y="2184991"/>
              <a:ext cx="534097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94</a:t>
              </a:r>
              <a:r>
                <a:rPr lang="fr-FR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7</a:t>
              </a:r>
              <a:endParaRPr lang="en-GB" sz="1400" b="1" dirty="0">
                <a:solidFill>
                  <a:srgbClr val="FF6600"/>
                </a:solidFill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211" name="Rectangle 144"/>
            <p:cNvSpPr>
              <a:spLocks noChangeArrowheads="1"/>
            </p:cNvSpPr>
            <p:nvPr/>
          </p:nvSpPr>
          <p:spPr bwMode="auto">
            <a:xfrm>
              <a:off x="7333597" y="2107591"/>
              <a:ext cx="541299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98</a:t>
              </a:r>
              <a:r>
                <a:rPr lang="fr-FR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002060"/>
                  </a:solidFill>
                  <a:ea typeface="ＭＳ Ｐゴシック" pitchFamily="-84" charset="-128"/>
                  <a:cs typeface="Arial" charset="0"/>
                </a:rPr>
                <a:t>7</a:t>
              </a:r>
              <a:endParaRPr lang="en-GB" sz="1400" b="1" dirty="0">
                <a:solidFill>
                  <a:srgbClr val="002060"/>
                </a:solidFill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212" name="Rectangle 145"/>
            <p:cNvSpPr>
              <a:spLocks noChangeArrowheads="1"/>
            </p:cNvSpPr>
            <p:nvPr/>
          </p:nvSpPr>
          <p:spPr bwMode="auto">
            <a:xfrm>
              <a:off x="8028250" y="2177041"/>
              <a:ext cx="547821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98</a:t>
              </a:r>
              <a:r>
                <a:rPr lang="fr-FR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FF6600"/>
                  </a:solidFill>
                  <a:ea typeface="ＭＳ Ｐゴシック" pitchFamily="-84" charset="-128"/>
                  <a:cs typeface="Arial" charset="0"/>
                </a:rPr>
                <a:t>1</a:t>
              </a:r>
              <a:endParaRPr lang="en-GB" sz="1400" b="1" dirty="0">
                <a:solidFill>
                  <a:srgbClr val="FF6600"/>
                </a:solidFill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7213" name="ZoneTexte 86"/>
            <p:cNvSpPr txBox="1">
              <a:spLocks noChangeArrowheads="1"/>
            </p:cNvSpPr>
            <p:nvPr/>
          </p:nvSpPr>
          <p:spPr bwMode="auto">
            <a:xfrm>
              <a:off x="5069056" y="5168900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Différence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 </a:t>
              </a: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ajustée</a:t>
              </a:r>
              <a:endParaRPr lang="en-GB" sz="15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  <a:sym typeface="Symbol" pitchFamily="-84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  <a:sym typeface="Symbol" pitchFamily="-84" charset="2"/>
                </a:rPr>
                <a:t>(IC 95%)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sym typeface="Symbol" pitchFamily="-84" charset="2"/>
                </a:rPr>
                <a:t>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3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3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% (-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0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3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; 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6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7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)</a:t>
              </a:r>
            </a:p>
          </p:txBody>
        </p:sp>
        <p:sp>
          <p:nvSpPr>
            <p:cNvPr id="7214" name="ZoneTexte 86"/>
            <p:cNvSpPr txBox="1">
              <a:spLocks noChangeArrowheads="1"/>
            </p:cNvSpPr>
            <p:nvPr/>
          </p:nvSpPr>
          <p:spPr bwMode="auto">
            <a:xfrm>
              <a:off x="7066131" y="5168900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Différence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 </a:t>
              </a:r>
              <a:r>
                <a:rPr lang="en-GB" sz="1500" dirty="0" err="1" smtClean="0">
                  <a:solidFill>
                    <a:srgbClr val="000066"/>
                  </a:solidFill>
                  <a:ea typeface="ＭＳ Ｐゴシック" pitchFamily="-84" charset="-128"/>
                </a:rPr>
                <a:t>ajustée</a:t>
              </a:r>
              <a:endParaRPr lang="en-GB" sz="15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  <a:sym typeface="Symbol" pitchFamily="-84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cs typeface="Arial" charset="0"/>
                  <a:sym typeface="Symbol" pitchFamily="-84" charset="2"/>
                </a:rPr>
                <a:t>(IC 95%)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  <a:sym typeface="Symbol" pitchFamily="-84" charset="2"/>
                </a:rPr>
                <a:t>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0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6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% (-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1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7 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; 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2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,</a:t>
              </a:r>
              <a:r>
                <a:rPr lang="en-GB" sz="1500" dirty="0" smtClean="0">
                  <a:solidFill>
                    <a:srgbClr val="000066"/>
                  </a:solidFill>
                  <a:ea typeface="ＭＳ Ｐゴシック" pitchFamily="-84" charset="-128"/>
                </a:rPr>
                <a:t>9</a:t>
              </a:r>
              <a:r>
                <a:rPr lang="en-GB" sz="1500" dirty="0">
                  <a:solidFill>
                    <a:srgbClr val="000066"/>
                  </a:solidFill>
                  <a:ea typeface="ＭＳ Ｐゴシック" pitchFamily="-84" charset="-128"/>
                </a:rPr>
                <a:t>)</a:t>
              </a:r>
            </a:p>
          </p:txBody>
        </p:sp>
      </p:grpSp>
      <p:sp>
        <p:nvSpPr>
          <p:cNvPr id="5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47938" y="1128713"/>
            <a:ext cx="7635474" cy="81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276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ARN VIH &lt; 50 c/ml à S48 selon les facteurs de stratification </a:t>
            </a:r>
          </a:p>
          <a:p>
            <a:pPr algn="ctr" defTabSz="914400" fontAlgn="base">
              <a:lnSpc>
                <a:spcPts val="276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(ARN VIH et INTI associés)</a:t>
            </a:r>
            <a:endParaRPr lang="fr-F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aphicFrame>
        <p:nvGraphicFramePr>
          <p:cNvPr id="12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44837468"/>
              </p:ext>
            </p:extLst>
          </p:nvPr>
        </p:nvGraphicFramePr>
        <p:xfrm>
          <a:off x="395287" y="2146256"/>
          <a:ext cx="8353426" cy="3939235"/>
        </p:xfrm>
        <a:graphic>
          <a:graphicData uri="http://schemas.openxmlformats.org/drawingml/2006/table">
            <a:tbl>
              <a:tblPr/>
              <a:tblGrid>
                <a:gridCol w="2663223"/>
                <a:gridCol w="1970690"/>
                <a:gridCol w="1671145"/>
                <a:gridCol w="2048368"/>
              </a:tblGrid>
              <a:tr h="759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Différence en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(IC 95 %)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– DRV/r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0264">
                <a:tc>
                  <a:txBody>
                    <a:bodyPr/>
                    <a:lstStyle/>
                    <a:p>
                      <a:endParaRPr lang="fr-FR" noProof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Nombre avec réponse / Nombre évalués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≤ 100 000 c/ml </a:t>
                      </a: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160/181(88%)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157 / 181 (87%)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1,7 (- 5,1 ; 8,5)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 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57/61 (93%)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43/61 (70%)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23,0 (9,9 ; 36,0)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</a:t>
                      </a: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71/79 (90%)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68/80 (85%)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4,9 (- 5,4 ; 15,1)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</a:t>
                      </a: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146/163 (90%)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132/162 (81%)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8,1 (0,5 ; 15,7)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≤ 100 000 c/ml  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59/66 (89%)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60/68 (88%)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&gt; 100 000 c/ml  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12/13 (92%)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8/12 (67%)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≤ 100 000 c/ml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101/115 (88%)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97/113 (86%)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42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TDF/FTCTC &gt; 100 000 c/ml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45/48 (94%)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35/49 (71%)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926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84" charset="0"/>
                <a:ea typeface="ＭＳ Ｐゴシック" pitchFamily="-84" charset="-128"/>
                <a:cs typeface="Arial" charset="0"/>
              </a:endParaRPr>
            </a:p>
          </p:txBody>
        </p:sp>
        <p:sp>
          <p:nvSpPr>
            <p:cNvPr id="926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  <a:ea typeface="ＭＳ Ｐゴシック" pitchFamily="-84" charset="-128"/>
                </a:rPr>
                <a:t>FLAMINGO</a:t>
              </a:r>
            </a:p>
          </p:txBody>
        </p:sp>
      </p:grpSp>
      <p:graphicFrame>
        <p:nvGraphicFramePr>
          <p:cNvPr id="12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990403"/>
          <a:ext cx="8353425" cy="2224224"/>
        </p:xfrm>
        <a:graphic>
          <a:graphicData uri="http://schemas.openxmlformats.org/drawingml/2006/table">
            <a:tbl>
              <a:tblPr/>
              <a:tblGrid>
                <a:gridCol w="2246312"/>
                <a:gridCol w="1647825"/>
                <a:gridCol w="1693863"/>
                <a:gridCol w="2765425"/>
              </a:tblGrid>
              <a:tr h="467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DTG + 2 INTI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DRV/r + 2 INTI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Différence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 non 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ajustée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en % (IC 95%) DTG 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–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 DRV/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r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436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Nombre avec réponse / Nombre évalués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1039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≤ 100 000 c/ml </a:t>
                      </a:r>
                      <a:endParaRPr kumimoji="0" lang="fr-FR" sz="1400" b="0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144/181(80%)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132/181 (73%)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 (-2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à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15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039">
                <a:tc>
                  <a:txBody>
                    <a:bodyPr/>
                    <a:lstStyle/>
                    <a:p>
                      <a:pPr marL="0" marR="0">
                        <a:lnSpc>
                          <a:spcPts val="18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 </a:t>
                      </a:r>
                      <a:endParaRPr kumimoji="0" lang="fr-FR" sz="14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50/61 (82%)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32/61 (52%)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29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  (13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 </a:t>
                      </a:r>
                      <a:r>
                        <a:rPr kumimoji="0" lang="en-GB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à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45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1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ABC/3TC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65/79 (82%)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60/80 (75%)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 (-5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 </a:t>
                      </a:r>
                      <a:r>
                        <a:rPr kumimoji="0" lang="en-GB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à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129/163 (79%)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104/162 (64%)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 (5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 </a:t>
                      </a:r>
                      <a:r>
                        <a:rPr kumimoji="0" lang="en-GB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à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24,6)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59" name="Espace réservé du contenu 2"/>
          <p:cNvSpPr>
            <a:spLocks noGrp="1"/>
          </p:cNvSpPr>
          <p:nvPr>
            <p:ph idx="1"/>
          </p:nvPr>
        </p:nvSpPr>
        <p:spPr>
          <a:xfrm>
            <a:off x="119063" y="4287230"/>
            <a:ext cx="9024937" cy="2280616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Augmentation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médiane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des CD4/mm</a:t>
            </a:r>
            <a:r>
              <a:rPr lang="en-GB" sz="1800" baseline="300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3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à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S96 :</a:t>
            </a:r>
          </a:p>
          <a:p>
            <a:pPr lvl="1">
              <a:spcBef>
                <a:spcPct val="5000"/>
              </a:spcBef>
            </a:pPr>
            <a:r>
              <a:rPr lang="en-GB" sz="1600" dirty="0" smtClean="0">
                <a:ea typeface="ＭＳ Ｐゴシック" pitchFamily="-84" charset="-128"/>
                <a:cs typeface="Arial" charset="0"/>
              </a:rPr>
              <a:t>+ 260 (IQR 185-400)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dans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le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groupe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DTG</a:t>
            </a:r>
          </a:p>
          <a:p>
            <a:pPr lvl="1">
              <a:spcBef>
                <a:spcPct val="5000"/>
              </a:spcBef>
            </a:pPr>
            <a:r>
              <a:rPr lang="en-GB" sz="1600" dirty="0" smtClean="0">
                <a:ea typeface="ＭＳ Ｐゴシック" pitchFamily="-84" charset="-128"/>
                <a:cs typeface="Arial" charset="0"/>
              </a:rPr>
              <a:t>+ 250 (IQR 130-400)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dans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le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groupe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DRV/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r</a:t>
            </a:r>
            <a:endParaRPr lang="en-GB" sz="900" dirty="0" smtClean="0">
              <a:ea typeface="ＭＳ Ｐゴシック" pitchFamily="-84" charset="-128"/>
              <a:cs typeface="Arial" charset="0"/>
            </a:endParaRPr>
          </a:p>
          <a:p>
            <a:pPr lvl="1">
              <a:spcBef>
                <a:spcPct val="5000"/>
              </a:spcBef>
            </a:pPr>
            <a:endParaRPr lang="en-GB" sz="1600" dirty="0" smtClean="0">
              <a:ea typeface="ＭＳ Ｐゴシック" pitchFamily="-84" charset="-128"/>
              <a:cs typeface="Arial" charset="0"/>
            </a:endParaRPr>
          </a:p>
          <a:p>
            <a:pPr>
              <a:spcBef>
                <a:spcPct val="5000"/>
              </a:spcBef>
            </a:pP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Echec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virologique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défini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au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protocole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(2 ARN VIH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consécutifs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&gt; 200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c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/ml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à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</a:t>
            </a:r>
            <a:r>
              <a:rPr lang="en-GB" sz="1800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partir</a:t>
            </a:r>
            <a:r>
              <a:rPr lang="en-GB" sz="18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de S24)</a:t>
            </a:r>
          </a:p>
          <a:p>
            <a:pPr lvl="1">
              <a:spcBef>
                <a:spcPct val="5000"/>
              </a:spcBef>
              <a:buFont typeface="Arial" charset="0"/>
              <a:buChar char="•"/>
            </a:pPr>
            <a:r>
              <a:rPr lang="en-GB" sz="1600" dirty="0" smtClean="0">
                <a:ea typeface="ＭＳ Ｐゴシック" pitchFamily="-84" charset="-128"/>
                <a:cs typeface="Arial" charset="0"/>
              </a:rPr>
              <a:t> 2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sous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DTG + INTI (TDF/FTC) ; 4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sous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DRV/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r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+ INTI</a:t>
            </a:r>
          </a:p>
          <a:p>
            <a:pPr lvl="1">
              <a:spcBef>
                <a:spcPct val="5000"/>
              </a:spcBef>
              <a:buFont typeface="Arial" charset="0"/>
              <a:buChar char="•"/>
            </a:pPr>
            <a:r>
              <a:rPr lang="en-GB" sz="1600" dirty="0" smtClean="0">
                <a:ea typeface="ＭＳ Ｐゴシック" pitchFamily="-84" charset="-128"/>
                <a:cs typeface="Arial" charset="0"/>
              </a:rPr>
              <a:t> Pas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d’émergence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de résistance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dans</a:t>
            </a:r>
            <a:r>
              <a:rPr lang="en-GB" sz="1600" dirty="0" smtClean="0">
                <a:ea typeface="ＭＳ Ｐゴシック" pitchFamily="-84" charset="-128"/>
                <a:cs typeface="Arial" charset="0"/>
              </a:rPr>
              <a:t> les 6 </a:t>
            </a:r>
            <a:r>
              <a:rPr lang="en-GB" sz="1600" dirty="0" err="1" smtClean="0">
                <a:ea typeface="ＭＳ Ｐゴシック" pitchFamily="-84" charset="-128"/>
                <a:cs typeface="Arial" charset="0"/>
              </a:rPr>
              <a:t>cas</a:t>
            </a:r>
            <a:endParaRPr lang="en-GB" sz="1600" dirty="0" smtClean="0">
              <a:ea typeface="ＭＳ Ｐゴシック" pitchFamily="-84" charset="-128"/>
              <a:cs typeface="Arial" charset="0"/>
            </a:endParaRPr>
          </a:p>
          <a:p>
            <a:pPr>
              <a:spcBef>
                <a:spcPct val="5000"/>
              </a:spcBef>
            </a:pPr>
            <a:endParaRPr lang="en-GB" sz="900" dirty="0" smtClean="0">
              <a:solidFill>
                <a:srgbClr val="000066"/>
              </a:solidFill>
              <a:ea typeface="ＭＳ Ｐゴシック" pitchFamily="-84" charset="-128"/>
              <a:cs typeface="Arial" charset="0"/>
            </a:endParaRPr>
          </a:p>
          <a:p>
            <a:endParaRPr lang="fr-FR" sz="1800" dirty="0" smtClean="0">
              <a:ea typeface="ＭＳ Ｐゴシック" pitchFamily="-84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84" charset="-128"/>
              </a:rPr>
              <a:t>Molina JM. Lancet HIV 2015, 2:e127-136</a:t>
            </a:r>
            <a:endParaRPr lang="en-GB" sz="1200" i="1" dirty="0" smtClean="0">
              <a:solidFill>
                <a:srgbClr val="CC0000"/>
              </a:solidFill>
              <a:ea typeface="ＭＳ Ｐゴシック" pitchFamily="-84" charset="-128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47938" y="1128713"/>
            <a:ext cx="7635474" cy="81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276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ARN VIH &lt; 50 c/ml à S96 selon les facteurs de stratification </a:t>
            </a:r>
          </a:p>
          <a:p>
            <a:pPr algn="ctr" defTabSz="914400" fontAlgn="base">
              <a:lnSpc>
                <a:spcPts val="276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(ARN VIH et INTI associés)</a:t>
            </a:r>
            <a:endParaRPr lang="fr-F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 defTabSz="914400">
              <a:lnSpc>
                <a:spcPts val="2280"/>
              </a:lnSpc>
              <a:spcBef>
                <a:spcPts val="0"/>
              </a:spcBef>
              <a:buNone/>
            </a:pPr>
            <a:r>
              <a:rPr lang="fr-FR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chez </a:t>
            </a:r>
            <a:r>
              <a:rPr lang="fr-FR" b="1" u="sng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fr-FR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5 % des patients dans 1 des groupes à S48</a:t>
            </a:r>
            <a:endParaRPr lang="fr-FR" sz="16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906694"/>
              </p:ext>
            </p:extLst>
          </p:nvPr>
        </p:nvGraphicFramePr>
        <p:xfrm>
          <a:off x="395287" y="1621388"/>
          <a:ext cx="8353426" cy="4918591"/>
        </p:xfrm>
        <a:graphic>
          <a:graphicData uri="http://schemas.openxmlformats.org/drawingml/2006/table">
            <a:tbl>
              <a:tblPr/>
              <a:tblGrid>
                <a:gridCol w="329927"/>
                <a:gridCol w="3436883"/>
                <a:gridCol w="2293308"/>
                <a:gridCol w="2293308"/>
              </a:tblGrid>
              <a:tr h="26026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395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Tout événement indésirable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29 %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Nasopharyngite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 respiratoire haute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Toux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Vomissements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Fatigue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Fièvre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Douleurs dorsales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Pharyngite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Bronchite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Sinusite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5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Arthralgies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FLAMINGO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1676</Words>
  <Application>Microsoft Office PowerPoint</Application>
  <PresentationFormat>Affichage à l'écran (4:3)</PresentationFormat>
  <Paragraphs>454</Paragraphs>
  <Slides>12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ARV_trials_2014</vt:lpstr>
      <vt:lpstr>ARV_trials_2015</vt:lpstr>
      <vt:lpstr>Comparaison des inhibiteurs d’intégrase vs IP 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  <vt:lpstr>Etude FLAMINGO : DTG QD + 2 INTI vs DRV/r QD + 2 INTI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169</cp:revision>
  <dcterms:created xsi:type="dcterms:W3CDTF">2015-05-12T12:28:52Z</dcterms:created>
  <dcterms:modified xsi:type="dcterms:W3CDTF">2015-09-24T07:45:14Z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