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6" r:id="rId2"/>
  </p:sldMasterIdLst>
  <p:notesMasterIdLst>
    <p:notesMasterId r:id="rId10"/>
  </p:notesMasterIdLst>
  <p:sldIdLst>
    <p:sldId id="272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  <p:cmAuthor id="1" name="anto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3300"/>
    <a:srgbClr val="000066"/>
    <a:srgbClr val="333399"/>
    <a:srgbClr val="3333FF"/>
    <a:srgbClr val="DDDDDD"/>
    <a:srgbClr val="00A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87" autoAdjust="0"/>
    <p:restoredTop sz="98951" autoAdjust="0"/>
  </p:normalViewPr>
  <p:slideViewPr>
    <p:cSldViewPr snapToObjects="1">
      <p:cViewPr>
        <p:scale>
          <a:sx n="75" d="100"/>
          <a:sy n="75" d="100"/>
        </p:scale>
        <p:origin x="-3438" y="-91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4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defTabSz="923124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i="1" dirty="0">
                <a:solidFill>
                  <a:prstClr val="white"/>
                </a:solidFill>
                <a:latin typeface="Trebuchet MS" pitchFamily="-1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559" y="8424906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51326" fontAlgn="base">
              <a:spcBef>
                <a:spcPct val="0"/>
              </a:spcBef>
              <a:spcAft>
                <a:spcPct val="0"/>
              </a:spcAft>
            </a:pPr>
            <a:fld id="{D8E299A8-BD2F-47C1-A874-21993439B286}" type="slidenum">
              <a:rPr lang="fr-FR" altLang="fr-FR" sz="1200" i="1">
                <a:solidFill>
                  <a:prstClr val="white"/>
                </a:solidFill>
                <a:latin typeface="Arial" charset="0"/>
                <a:ea typeface="ＭＳ Ｐゴシック" pitchFamily="34" charset="-128"/>
              </a:rPr>
              <a:pPr algn="r" defTabSz="851326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 sz="1200" i="1" dirty="0">
              <a:solidFill>
                <a:prstClr val="white"/>
              </a:solidFill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6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8931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596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595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81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53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56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2209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89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53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82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56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3418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des IP vs IP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ATV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 ATV/r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 	BMS 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089</a:t>
            </a:r>
          </a:p>
          <a:p>
            <a:pPr marL="342900" lvl="1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LPV/r mono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 LPV/r + ZDV/3TC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	MONARK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34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LPV/r QD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 BID</a:t>
            </a:r>
            <a:r>
              <a:rPr lang="en-US" altLang="fr-FR" sz="2600" b="1" dirty="0">
                <a:solidFill>
                  <a:srgbClr val="CC3300"/>
                </a:solidFill>
                <a:latin typeface="Calibri" pitchFamily="-1" charset="0"/>
                <a:ea typeface="ＭＳ Ｐゴシック" pitchFamily="34" charset="-128"/>
              </a:rPr>
              <a:t>			</a:t>
            </a:r>
            <a:r>
              <a:rPr lang="en-US" altLang="fr-FR" sz="26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34" charset="-128"/>
              </a:rPr>
              <a:t>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M02-418</a:t>
            </a:r>
            <a:r>
              <a:rPr lang="en-US" altLang="fr-FR" sz="2600" b="1" dirty="0">
                <a:solidFill>
                  <a:srgbClr val="808080"/>
                </a:solidFill>
                <a:latin typeface="Calibri" pitchFamily="-1" charset="0"/>
                <a:ea typeface="ＭＳ Ｐゴシック" pitchFamily="34" charset="-128"/>
              </a:rPr>
              <a:t/>
            </a:r>
            <a:br>
              <a:rPr lang="en-US" altLang="fr-FR" sz="2600" b="1" dirty="0">
                <a:solidFill>
                  <a:srgbClr val="808080"/>
                </a:solidFill>
                <a:latin typeface="Calibri" pitchFamily="-1" charset="0"/>
                <a:ea typeface="ＭＳ Ｐゴシック" pitchFamily="34" charset="-128"/>
              </a:rPr>
            </a:br>
            <a:r>
              <a:rPr lang="en-US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34" charset="-128"/>
              </a:rPr>
              <a:t>			</a:t>
            </a:r>
            <a:r>
              <a:rPr lang="en-US" alt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34" charset="-128"/>
              </a:rPr>
              <a:t>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M05-730</a:t>
            </a:r>
            <a:r>
              <a:rPr lang="en-US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34" charset="-128"/>
              </a:rPr>
              <a:t/>
            </a:r>
            <a:br>
              <a:rPr lang="en-US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34" charset="-128"/>
              </a:rPr>
            </a:br>
            <a:r>
              <a:rPr lang="en-GB" altLang="fr-FR" sz="2600" b="1" dirty="0">
                <a:solidFill>
                  <a:srgbClr val="000066"/>
                </a:solidFill>
                <a:latin typeface="Calibri" pitchFamily="-1" charset="0"/>
                <a:ea typeface="ＭＳ Ｐゴシック" pitchFamily="34" charset="-128"/>
              </a:rPr>
              <a:t>			</a:t>
            </a:r>
            <a:r>
              <a:rPr lang="en-GB" alt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34" charset="-128"/>
              </a:rPr>
              <a:t>	</a:t>
            </a:r>
            <a:r>
              <a:rPr lang="en-GB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A5073</a:t>
            </a: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34" charset="-128"/>
              </a:rPr>
              <a:t>LPV/r + 3TC </a:t>
            </a:r>
            <a:r>
              <a:rPr lang="en-US" altLang="fr-FR" sz="2600" b="1" dirty="0" err="1" smtClean="0">
                <a:solidFill>
                  <a:srgbClr val="CC3300"/>
                </a:solidFill>
                <a:latin typeface="Calibri" pitchFamily="-1" charset="0"/>
                <a:ea typeface="ＭＳ Ｐゴシック" pitchFamily="34" charset="-128"/>
              </a:rPr>
              <a:t>vs</a:t>
            </a:r>
            <a:r>
              <a:rPr lang="en-US" altLang="fr-FR" sz="26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34" charset="-128"/>
              </a:rPr>
              <a:t> LPV/r + 2 INTI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			</a:t>
            </a:r>
            <a:r>
              <a:rPr lang="en-US" altLang="fr-FR" sz="2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34" charset="-128"/>
              </a:rPr>
              <a:t>GARDEL</a:t>
            </a:r>
            <a:endParaRPr lang="en-US" altLang="fr-FR" sz="2600" b="1" dirty="0">
              <a:solidFill>
                <a:srgbClr val="000066"/>
              </a:solidFill>
              <a:latin typeface="Calibri" pitchFamily="-1" charset="0"/>
              <a:ea typeface="ＭＳ Ｐゴシック" pitchFamily="34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ATV/r </a:t>
            </a:r>
            <a:r>
              <a:rPr lang="en-US" altLang="fr-FR" sz="2600" b="1" dirty="0" err="1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vs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 FPV/r				ALERT</a:t>
            </a: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</a:rPr>
              <a:t> DRV/r				ATADAR</a:t>
            </a: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FPV/r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	KLEAN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34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SQV/r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	GEMINI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34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ATV/r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	CASTLE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34" charset="-128"/>
            </a:endParaRPr>
          </a:p>
          <a:p>
            <a:pPr marL="342900" indent="-342900" defTabSz="914400" eaLnBrk="0" fontAlgn="base" hangingPunct="0">
              <a:lnSpc>
                <a:spcPts val="2400"/>
              </a:lnSpc>
              <a:spcBef>
                <a:spcPts val="12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DRV/r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vs</a:t>
            </a:r>
            <a:r>
              <a:rPr lang="en-US" altLang="fr-FR" sz="2600" b="1" dirty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 LPV/r			</a:t>
            </a:r>
            <a:r>
              <a:rPr lang="en-US" altLang="fr-FR" sz="2600" b="1" dirty="0" smtClean="0">
                <a:solidFill>
                  <a:srgbClr val="C0C0C0"/>
                </a:solidFill>
                <a:latin typeface="Calibri" pitchFamily="-1" charset="0"/>
                <a:ea typeface="ＭＳ Ｐゴシック" pitchFamily="34" charset="-128"/>
              </a:rPr>
              <a:t>	ARTEMIS</a:t>
            </a:r>
            <a:endParaRPr lang="en-US" altLang="fr-FR" sz="2600" b="1" dirty="0">
              <a:solidFill>
                <a:srgbClr val="C0C0C0"/>
              </a:solidFill>
              <a:latin typeface="Calibri" pitchFamily="-1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3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7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53030" y="1125538"/>
            <a:ext cx="442486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  <a:endParaRPr lang="fr-FR" sz="2800" b="1" kern="0">
              <a:solidFill>
                <a:srgbClr val="CC3300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35784" y="284718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049792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infériorité de LPV/r + 3TC à S48 : % ARN VIH &lt; 50 c/ml en intention </a:t>
            </a:r>
            <a:b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de traiter, analyse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(borne inférieure de l’IC 95 % de la différence = </a:t>
            </a:r>
            <a:b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-12 %, puissance 85 %)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710003" y="2520950"/>
          <a:ext cx="3686403" cy="755650"/>
        </p:xfrm>
        <a:graphic>
          <a:graphicData uri="http://schemas.openxmlformats.org/drawingml/2006/table">
            <a:tbl>
              <a:tblPr/>
              <a:tblGrid>
                <a:gridCol w="3686403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400/100 mg + 3TC 150 mg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98780"/>
              </p:ext>
            </p:extLst>
          </p:nvPr>
        </p:nvGraphicFramePr>
        <p:xfrm>
          <a:off x="3711592" y="3533775"/>
          <a:ext cx="3684814" cy="733425"/>
        </p:xfrm>
        <a:graphic>
          <a:graphicData uri="http://schemas.openxmlformats.org/drawingml/2006/table">
            <a:tbl>
              <a:tblPr/>
              <a:tblGrid>
                <a:gridCol w="3684814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 +  2 INTI**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078" y="1633537"/>
            <a:ext cx="1539875" cy="9252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sans insu</a:t>
            </a:r>
            <a:endParaRPr lang="fr-FR" sz="1400" b="1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62406" y="2616756"/>
            <a:ext cx="2225871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≥ 18 ans, naïfs d’ARV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ARN VIH </a:t>
            </a:r>
            <a:r>
              <a:rPr lang="fr-FR" sz="1400" b="1" u="sng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&gt;</a:t>
            </a:r>
            <a:r>
              <a:rPr lang="fr-F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1 000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Pas de restriction sur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Ag </a:t>
            </a:r>
            <a:r>
              <a:rPr lang="fr-FR" sz="1400" b="1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HBs</a:t>
            </a:r>
            <a:r>
              <a:rPr lang="fr-F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négatif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Pas de R aux produits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de l’étude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23528" y="4417645"/>
            <a:ext cx="7403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stratifiée sur ARN VIH(&lt; ou </a:t>
            </a:r>
            <a:r>
              <a:rPr lang="fr-F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100 000 c/ml) à l’inclusion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GARDEL :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710004" y="2894012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526515" y="338455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2931495" y="356076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209</a:t>
            </a:r>
            <a:endParaRPr lang="fr-FR" sz="1600" b="1" dirty="0">
              <a:solidFill>
                <a:srgbClr val="C00000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2931495" y="256698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217</a:t>
            </a:r>
            <a:endParaRPr lang="fr-FR" sz="1600" b="1" dirty="0">
              <a:solidFill>
                <a:srgbClr val="C00000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54781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54781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smtClean="0">
                <a:solidFill>
                  <a:srgbClr val="0066FF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fr-FR" sz="1600">
              <a:solidFill>
                <a:srgbClr val="0066FF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08756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208756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2900362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323528" y="4705399"/>
            <a:ext cx="7490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** INTI sélectionnés par l’investigateur : ZDV/3TC = 54 %, TDF/FTC = 37 %, ABC/3TC = 9 %</a:t>
            </a:r>
            <a:endParaRPr lang="fr-FR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56495047"/>
              </p:ext>
            </p:extLst>
          </p:nvPr>
        </p:nvGraphicFramePr>
        <p:xfrm>
          <a:off x="395288" y="1709998"/>
          <a:ext cx="8353425" cy="4640976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6155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214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202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2584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médian,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4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4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4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4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4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4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(7,5 %)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(13,4 %)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échec virologique à S24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respect du protocole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Décès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Infection opportuniste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Grossesse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395287" y="1333997"/>
            <a:ext cx="8353425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8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 et devenir des patients</a:t>
            </a:r>
            <a:endParaRPr lang="fr-FR" sz="28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1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4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GARDEL :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179"/>
          <p:cNvSpPr txBox="1">
            <a:spLocks noChangeArrowheads="1"/>
          </p:cNvSpPr>
          <p:nvPr/>
        </p:nvSpPr>
        <p:spPr bwMode="auto">
          <a:xfrm>
            <a:off x="6651114" y="3998557"/>
            <a:ext cx="2316302" cy="110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médiane CD4/mm</a:t>
            </a:r>
            <a:r>
              <a:rPr lang="fr-FR" sz="1600" baseline="300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fr-FR" sz="16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+ 227 (LPV/r + 3TC) vs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+ 217 (LPV/r + 2 INTI)</a:t>
            </a:r>
            <a:endParaRPr lang="fr-FR" sz="16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3396101" y="1128713"/>
            <a:ext cx="2339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smtClean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Réponse à S48</a:t>
            </a:r>
            <a:endParaRPr lang="fr-FR" sz="2800" b="1">
              <a:solidFill>
                <a:srgbClr val="CC3300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4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4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527968" y="1802747"/>
            <a:ext cx="7683449" cy="4518263"/>
            <a:chOff x="527968" y="1802747"/>
            <a:chExt cx="7683449" cy="4518263"/>
          </a:xfrm>
        </p:grpSpPr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6534256" y="2411659"/>
              <a:ext cx="1677161" cy="5990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6643793" y="2512981"/>
              <a:ext cx="177800" cy="14446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6651113" y="2751537"/>
              <a:ext cx="177800" cy="144463"/>
            </a:xfrm>
            <a:prstGeom prst="rect">
              <a:avLst/>
            </a:prstGeom>
            <a:solidFill>
              <a:srgbClr val="00A4A7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0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6800956" y="2422318"/>
              <a:ext cx="11585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LPV/r + 3TC</a:t>
              </a:r>
              <a:endParaRPr lang="fr-FR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6808276" y="2660874"/>
              <a:ext cx="13439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LPV/r + 2 INTI</a:t>
              </a:r>
              <a:endParaRPr lang="fr-FR" sz="1600" b="1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594" name="Text Box 134"/>
            <p:cNvSpPr txBox="1">
              <a:spLocks noChangeArrowheads="1"/>
            </p:cNvSpPr>
            <p:nvPr/>
          </p:nvSpPr>
          <p:spPr bwMode="auto">
            <a:xfrm>
              <a:off x="2222829" y="1802747"/>
              <a:ext cx="3722831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 dirty="0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ARN VIH &lt; 50 c/ml</a:t>
              </a:r>
              <a:endParaRPr lang="fr-FR" sz="2000" b="1" dirty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251956" y="2957416"/>
              <a:ext cx="718376" cy="2417713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647227" y="458637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647227" y="389422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547840" y="2513095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647227" y="320365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926442" y="4694091"/>
              <a:ext cx="10850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926442" y="4003529"/>
              <a:ext cx="10850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926442" y="2619229"/>
              <a:ext cx="10850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926442" y="3309791"/>
              <a:ext cx="10850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1033076" y="2609704"/>
              <a:ext cx="1870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363829" y="2587221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C00000"/>
                  </a:solidFill>
                  <a:latin typeface="+mj-lt"/>
                  <a:ea typeface="Arial" pitchFamily="-1" charset="0"/>
                  <a:cs typeface="Arial" pitchFamily="-1" charset="0"/>
                </a:rPr>
                <a:t>88,3</a:t>
              </a:r>
              <a:endParaRPr lang="fr-FR" sz="1400" b="1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2063278" y="2747935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A4A7"/>
                  </a:solidFill>
                  <a:latin typeface="+mj-lt"/>
                  <a:ea typeface="Arial" pitchFamily="-1" charset="0"/>
                  <a:cs typeface="Arial" pitchFamily="-1" charset="0"/>
                </a:rPr>
                <a:t>83,7</a:t>
              </a:r>
              <a:endParaRPr lang="fr-FR" sz="1400" b="1">
                <a:solidFill>
                  <a:srgbClr val="00A4A7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527968" y="2133454"/>
              <a:ext cx="3497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mtClean="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fr-F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962848" y="3101879"/>
              <a:ext cx="718376" cy="2273250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1136174" y="5646979"/>
              <a:ext cx="1652505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(IC 95 %) 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4,6 % (- 2,2 ; 11,8)</a:t>
              </a:r>
              <a:endPara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4899001" y="2757341"/>
              <a:ext cx="718376" cy="2617789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5009791" y="2421241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C00000"/>
                  </a:solidFill>
                  <a:latin typeface="+mj-lt"/>
                  <a:ea typeface="Arial" pitchFamily="-1" charset="0"/>
                  <a:cs typeface="Arial" pitchFamily="-1" charset="0"/>
                </a:rPr>
                <a:t>95,5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5724404" y="2362169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A4A7"/>
                  </a:solidFill>
                  <a:latin typeface="+mj-lt"/>
                  <a:ea typeface="Arial" pitchFamily="-1" charset="0"/>
                  <a:cs typeface="Arial" pitchFamily="-1" charset="0"/>
                </a:rPr>
                <a:t>96,6</a:t>
              </a:r>
              <a:endParaRPr lang="fr-FR" sz="1400" b="1">
                <a:solidFill>
                  <a:srgbClr val="00A4A7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5609893" y="2714529"/>
              <a:ext cx="718376" cy="2660600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4" name="Rectangle 40"/>
            <p:cNvSpPr>
              <a:spLocks noChangeArrowheads="1"/>
            </p:cNvSpPr>
            <p:nvPr/>
          </p:nvSpPr>
          <p:spPr bwMode="auto">
            <a:xfrm>
              <a:off x="1116728" y="2117832"/>
              <a:ext cx="1641733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Analyse principale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Tous les patients</a:t>
              </a:r>
              <a:endParaRPr lang="fr-F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4772638" y="5646979"/>
              <a:ext cx="1675460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(IC 95 %) 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- 1,1 % (- 5,6 ; 3,4)</a:t>
              </a:r>
              <a:endPara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926442" y="5371001"/>
              <a:ext cx="553427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312214" y="5354826"/>
              <a:ext cx="13004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ITT, snapshot</a:t>
              </a:r>
              <a:endParaRPr lang="fr-FR" sz="16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4689234" y="5354826"/>
              <a:ext cx="184227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Données observées</a:t>
              </a:r>
              <a:endParaRPr lang="fr-FR" sz="16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2" name="Rectangle 40"/>
            <p:cNvSpPr>
              <a:spLocks noChangeArrowheads="1"/>
            </p:cNvSpPr>
            <p:nvPr/>
          </p:nvSpPr>
          <p:spPr bwMode="auto">
            <a:xfrm>
              <a:off x="2837149" y="2129259"/>
              <a:ext cx="1890875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ARN VIH à l’inclusion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≥ 100 000 c/ml</a:t>
              </a:r>
              <a:endParaRPr lang="fr-FR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3144200" y="2979626"/>
              <a:ext cx="718376" cy="2390775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44"/>
            <p:cNvSpPr>
              <a:spLocks noChangeArrowheads="1"/>
            </p:cNvSpPr>
            <p:nvPr/>
          </p:nvSpPr>
          <p:spPr bwMode="auto">
            <a:xfrm>
              <a:off x="3249047" y="2631963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C00000"/>
                  </a:solidFill>
                  <a:latin typeface="+mj-lt"/>
                  <a:ea typeface="Arial" pitchFamily="-1" charset="0"/>
                  <a:cs typeface="Arial" pitchFamily="-1" charset="0"/>
                </a:rPr>
                <a:t>87,2</a:t>
              </a:r>
              <a:endParaRPr lang="fr-FR" sz="1400" b="1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5" name="Rectangle 145"/>
            <p:cNvSpPr>
              <a:spLocks noChangeArrowheads="1"/>
            </p:cNvSpPr>
            <p:nvPr/>
          </p:nvSpPr>
          <p:spPr bwMode="auto">
            <a:xfrm>
              <a:off x="3951021" y="2885663"/>
              <a:ext cx="50686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A4A7"/>
                  </a:solidFill>
                  <a:latin typeface="+mj-lt"/>
                  <a:ea typeface="Arial" pitchFamily="-1" charset="0"/>
                  <a:cs typeface="Arial" pitchFamily="-1" charset="0"/>
                </a:rPr>
                <a:t>77,9</a:t>
              </a:r>
              <a:endParaRPr lang="fr-FR" sz="1400" b="1">
                <a:solidFill>
                  <a:srgbClr val="00A4A7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6" name="Rectangle 151"/>
            <p:cNvSpPr>
              <a:spLocks noChangeArrowheads="1"/>
            </p:cNvSpPr>
            <p:nvPr/>
          </p:nvSpPr>
          <p:spPr bwMode="auto">
            <a:xfrm>
              <a:off x="3855092" y="3232053"/>
              <a:ext cx="718376" cy="2138347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ZoneTexte 86"/>
            <p:cNvSpPr txBox="1">
              <a:spLocks noChangeArrowheads="1"/>
            </p:cNvSpPr>
            <p:nvPr/>
          </p:nvSpPr>
          <p:spPr bwMode="auto">
            <a:xfrm>
              <a:off x="3023854" y="5646979"/>
              <a:ext cx="1665842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(IC 95 %) 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9,3 % (- </a:t>
              </a:r>
              <a:r>
                <a:rPr lang="fr-FR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2,8 ; 21,5)</a:t>
              </a:r>
              <a:endPara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3206564" y="5354826"/>
              <a:ext cx="13004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ITT, snapshot</a:t>
              </a:r>
              <a:endParaRPr lang="fr-FR" sz="16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5"/>
            <p:cNvSpPr>
              <a:spLocks noChangeArrowheads="1"/>
            </p:cNvSpPr>
            <p:nvPr/>
          </p:nvSpPr>
          <p:spPr bwMode="auto">
            <a:xfrm>
              <a:off x="773507" y="5241264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38735" y="2117832"/>
              <a:ext cx="15219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Tous les patients</a:t>
              </a:r>
              <a:endParaRPr lang="fr-FR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6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GARDEL :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448375"/>
              </p:ext>
            </p:extLst>
          </p:nvPr>
        </p:nvGraphicFramePr>
        <p:xfrm>
          <a:off x="188434" y="2996952"/>
          <a:ext cx="8704046" cy="3096343"/>
        </p:xfrm>
        <a:graphic>
          <a:graphicData uri="http://schemas.openxmlformats.org/drawingml/2006/table">
            <a:tbl>
              <a:tblPr/>
              <a:tblGrid>
                <a:gridCol w="220278"/>
                <a:gridCol w="279056"/>
                <a:gridCol w="4074221"/>
                <a:gridCol w="2205189"/>
                <a:gridCol w="1925302"/>
              </a:tblGrid>
              <a:tr h="4117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+ 3TC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+ 2 INTI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343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3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 S24</a:t>
                      </a: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 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(c/ml) à l’échec virologique,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1027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8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Succès amplification génotype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5/10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7/12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3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Présence de mutations de résistance 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26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Résistance aux IP</a:t>
                      </a:r>
                    </a:p>
                  </a:txBody>
                  <a:tcPr marL="97439" marR="9743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7439" marR="9743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064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0101" y="1196975"/>
            <a:ext cx="6888163" cy="10798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400" b="1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Définition échec virologique</a:t>
            </a:r>
          </a:p>
          <a:p>
            <a:pPr lvl="1">
              <a:spcBef>
                <a:spcPct val="5000"/>
              </a:spcBef>
              <a:buFontTx/>
              <a:buChar char="-"/>
            </a:pPr>
            <a:r>
              <a:rPr lang="fr-FR" sz="1800" smtClean="0">
                <a:ea typeface="Arial" pitchFamily="-1" charset="0"/>
                <a:cs typeface="Arial" pitchFamily="-1" charset="0"/>
              </a:rPr>
              <a:t>2 ARN VIH consécutifs </a:t>
            </a:r>
            <a:r>
              <a:rPr lang="fr-FR" sz="18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&gt; 400 c/ml à ou après S24</a:t>
            </a:r>
          </a:p>
          <a:p>
            <a:pPr lvl="1">
              <a:spcBef>
                <a:spcPct val="5000"/>
              </a:spcBef>
              <a:buFontTx/>
              <a:buChar char="-"/>
            </a:pPr>
            <a:r>
              <a:rPr lang="fr-FR" sz="18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ARN VIH </a:t>
            </a:r>
            <a:r>
              <a:rPr lang="fr-FR" sz="1800" u="sng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&gt;</a:t>
            </a:r>
            <a:r>
              <a:rPr lang="fr-FR" sz="18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50 c/ml à S48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757324" y="2500212"/>
            <a:ext cx="38010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400" b="1" smtClean="0">
                <a:solidFill>
                  <a:srgbClr val="333399"/>
                </a:solidFill>
                <a:latin typeface="+mj-lt"/>
              </a:rPr>
              <a:t>Données de résistance à S48</a:t>
            </a:r>
            <a:endParaRPr lang="fr-FR" sz="2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4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GARDEL :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06232"/>
              </p:ext>
            </p:extLst>
          </p:nvPr>
        </p:nvGraphicFramePr>
        <p:xfrm>
          <a:off x="395287" y="1650722"/>
          <a:ext cx="8443913" cy="4197360"/>
        </p:xfrm>
        <a:graphic>
          <a:graphicData uri="http://schemas.openxmlformats.org/drawingml/2006/table">
            <a:tbl>
              <a:tblPr/>
              <a:tblGrid>
                <a:gridCol w="353854"/>
                <a:gridCol w="3975259"/>
                <a:gridCol w="1447800"/>
                <a:gridCol w="1981200"/>
                <a:gridCol w="685800"/>
              </a:tblGrid>
              <a:tr h="32627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 + 3TC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 + 2 INTI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14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Nombre d’EI de grade 2-3 possiblement ou probablement liés au traitement (%)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65 (30 %)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88 (44 %)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0,007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4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Nombre de patients avec EI de grade 2-3 possiblement ou probablement liés au traitement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43 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2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liés au traitement ≥ 2 % dans un des groupes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Hyperlipidémie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2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2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Dyspepsie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21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conduisant à l’arrêt du traitement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(1 %)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(5 %)*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710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Liés aux INTI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Zidovudine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Ténofovir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(anémie = 3,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GI, n = 6, rash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(rash)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48741" y="1189234"/>
            <a:ext cx="9024937" cy="466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400" b="1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Evénements indésirables</a:t>
            </a:r>
            <a:endParaRPr lang="fr-FR" sz="1800"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95287" y="5867400"/>
            <a:ext cx="88356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smtClean="0">
                <a:solidFill>
                  <a:srgbClr val="000066"/>
                </a:solidFill>
              </a:rPr>
              <a:t>Anomalies biologiques de grade 3-4 survenaient à la même fréquence dans les deux groupes,</a:t>
            </a:r>
          </a:p>
          <a:p>
            <a:r>
              <a:rPr lang="fr-FR" sz="1600" smtClean="0">
                <a:solidFill>
                  <a:srgbClr val="000066"/>
                </a:solidFill>
              </a:rPr>
              <a:t>sauf pour l’hyperlipidémie (plus fréquente dans le groupe bithérapie)</a:t>
            </a:r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3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GARDEL :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0800" y="1151487"/>
            <a:ext cx="9024938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fr-FR" sz="2800" b="1" dirty="0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Résumé</a:t>
            </a: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</a:rPr>
              <a:t>La bithérapie LPV/r + 3TC est </a:t>
            </a:r>
            <a:r>
              <a:rPr lang="fr-FR" sz="2000" dirty="0" err="1" smtClean="0">
                <a:ea typeface="ＭＳ Ｐゴシック" pitchFamily="-1" charset="-128"/>
              </a:rPr>
              <a:t>virologiquement</a:t>
            </a:r>
            <a:r>
              <a:rPr lang="fr-FR" sz="2000" dirty="0" smtClean="0">
                <a:ea typeface="ＭＳ Ｐゴシック" pitchFamily="-1" charset="-128"/>
              </a:rPr>
              <a:t> non inférieure à la trithérapie standard de LPV/r + 2 INTI</a:t>
            </a:r>
            <a:endParaRPr lang="fr-FR" sz="2000" baseline="30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</a:rPr>
              <a:t>Réponse virologique similaire pour les deux schémas chez les patients avec ARN VIH </a:t>
            </a:r>
            <a:r>
              <a:rPr lang="fr-FR" sz="2000" u="sng" dirty="0" smtClean="0">
                <a:ea typeface="ＭＳ Ｐゴシック" pitchFamily="-1" charset="-128"/>
              </a:rPr>
              <a:t>&gt;</a:t>
            </a:r>
            <a:r>
              <a:rPr lang="fr-FR" sz="2000" dirty="0" smtClean="0">
                <a:ea typeface="ＭＳ Ｐゴシック" pitchFamily="-1" charset="-128"/>
              </a:rPr>
              <a:t> 100 000 c/ml à l’inclusion</a:t>
            </a: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</a:rPr>
              <a:t>Pas de mutation de résistance aux IP à l’échec virologique dans les deux groupes</a:t>
            </a:r>
          </a:p>
          <a:p>
            <a:pPr lvl="2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2 patients avec M184V dans le groupe bithérapie</a:t>
            </a: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</a:rPr>
              <a:t>Incidence des événements indésirables plus élevée dans le groupe trithérapie</a:t>
            </a: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</a:rPr>
              <a:t>Arrêts pour événement indésirable principalement liés aux INTI (ZDV) dans le bras trithérapie</a:t>
            </a: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</a:rPr>
              <a:t>Avantages potentiels d’une 1</a:t>
            </a:r>
            <a:r>
              <a:rPr lang="fr-FR" sz="2000" baseline="30000" dirty="0" smtClean="0">
                <a:ea typeface="ＭＳ Ｐゴシック" pitchFamily="-1" charset="-128"/>
              </a:rPr>
              <a:t>ère</a:t>
            </a:r>
            <a:r>
              <a:rPr lang="fr-FR" sz="2000" dirty="0" smtClean="0">
                <a:ea typeface="ＭＳ Ｐゴシック" pitchFamily="-1" charset="-128"/>
              </a:rPr>
              <a:t> ligne LPV/r + 3TC</a:t>
            </a:r>
          </a:p>
          <a:p>
            <a:pPr lvl="2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Coût</a:t>
            </a:r>
          </a:p>
          <a:p>
            <a:pPr lvl="2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Moindre toxicité (pouvant conduire à un monitoring allégé)</a:t>
            </a:r>
          </a:p>
          <a:p>
            <a:pPr lvl="2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</a:rPr>
              <a:t>Epargne des autres INTI</a:t>
            </a:r>
          </a:p>
          <a:p>
            <a:pPr lvl="1">
              <a:spcBef>
                <a:spcPts val="302"/>
              </a:spcBef>
            </a:pPr>
            <a:endParaRPr lang="fr-FR" sz="1800" dirty="0" smtClean="0">
              <a:latin typeface="+mj-lt"/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buNone/>
            </a:pPr>
            <a:endParaRPr lang="fr-FR" sz="2000" dirty="0" smtClean="0">
              <a:latin typeface="+mj-lt"/>
              <a:ea typeface="ＭＳ Ｐゴシック" pitchFamily="-1" charset="-128"/>
            </a:endParaRPr>
          </a:p>
        </p:txBody>
      </p: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Cahn P. Lancet Infect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2014; 14:572-80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0"/>
          <p:cNvGrpSpPr/>
          <p:nvPr/>
        </p:nvGrpSpPr>
        <p:grpSpPr>
          <a:xfrm>
            <a:off x="0" y="6570663"/>
            <a:ext cx="802800" cy="287337"/>
            <a:chOff x="0" y="6570663"/>
            <a:chExt cx="802800" cy="287337"/>
          </a:xfrm>
        </p:grpSpPr>
        <p:sp>
          <p:nvSpPr>
            <p:cNvPr id="2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GARDEL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GARDEL :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+ 3TC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+ 2 INTI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831</Words>
  <Application>Microsoft Office PowerPoint</Application>
  <PresentationFormat>Affichage à l'écran (4:3)</PresentationFormat>
  <Paragraphs>232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ARV_trials_2014</vt:lpstr>
      <vt:lpstr>ARV_trials_2010</vt:lpstr>
      <vt:lpstr>Comparaison des IP vs IP</vt:lpstr>
      <vt:lpstr>Etude GARDEL : LPV/r + 3TC vs LPV/r + 2 INTI</vt:lpstr>
      <vt:lpstr>Etude GARDEL : LPV/r + 3TC vs LPV/r + 2 INTI</vt:lpstr>
      <vt:lpstr>Etude GARDEL : LPV/r + 3TC vs LPV/r + 2 INTI</vt:lpstr>
      <vt:lpstr>Etude GARDEL : LPV/r + 3TC vs LPV/r + 2 INTI</vt:lpstr>
      <vt:lpstr>Etude GARDEL : LPV/r + 3TC vs LPV/r + 2 INTI</vt:lpstr>
      <vt:lpstr>Etude GARDEL : LPV/r + 3TC vs LPV/r + 2 INTI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88</cp:revision>
  <dcterms:created xsi:type="dcterms:W3CDTF">2014-10-12T15:24:25Z</dcterms:created>
  <dcterms:modified xsi:type="dcterms:W3CDTF">2015-09-24T07:33:45Z</dcterms:modified>
</cp:coreProperties>
</file>