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66" r:id="rId2"/>
  </p:sldMasterIdLst>
  <p:notesMasterIdLst>
    <p:notesMasterId r:id="rId10"/>
  </p:notesMasterIdLst>
  <p:sldIdLst>
    <p:sldId id="272" r:id="rId3"/>
    <p:sldId id="266" r:id="rId4"/>
    <p:sldId id="267" r:id="rId5"/>
    <p:sldId id="268" r:id="rId6"/>
    <p:sldId id="269" r:id="rId7"/>
    <p:sldId id="270" r:id="rId8"/>
    <p:sldId id="271" r:id="rId9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rançois RAFFI" initials="FR" lastIdx="10" clrIdx="0"/>
  <p:cmAuthor id="1" name="anton" initials="a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0C0C0"/>
    <a:srgbClr val="CC3300"/>
    <a:srgbClr val="000066"/>
    <a:srgbClr val="333399"/>
    <a:srgbClr val="3333FF"/>
    <a:srgbClr val="DDDDDD"/>
    <a:srgbClr val="00A4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6387" autoAdjust="0"/>
    <p:restoredTop sz="98951" autoAdjust="0"/>
  </p:normalViewPr>
  <p:slideViewPr>
    <p:cSldViewPr snapToObjects="1">
      <p:cViewPr>
        <p:scale>
          <a:sx n="75" d="100"/>
          <a:sy n="75" d="100"/>
        </p:scale>
        <p:origin x="-3438" y="-918"/>
      </p:cViewPr>
      <p:guideLst>
        <p:guide orient="horz"/>
        <p:guide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commentAuthors" Target="commentAuthors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24E796-DD5A-E446-A5E5-00C18D45A20E}" type="datetimeFigureOut">
              <a:rPr lang="fr-FR" smtClean="0"/>
              <a:pPr/>
              <a:t>24/09/2015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809389-9734-0F45-92C9-C868B652A937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142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altLang="fr-FR" smtClean="0">
              <a:ea typeface="ＭＳ Ｐゴシック" pitchFamily="-1" charset="-128"/>
            </a:endParaRPr>
          </a:p>
        </p:txBody>
      </p:sp>
      <p:sp>
        <p:nvSpPr>
          <p:cNvPr id="15364" name="Rectangle 8"/>
          <p:cNvSpPr txBox="1">
            <a:spLocks noGrp="1" noChangeArrowheads="1"/>
          </p:cNvSpPr>
          <p:nvPr/>
        </p:nvSpPr>
        <p:spPr bwMode="auto">
          <a:xfrm>
            <a:off x="0" y="1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294" tIns="46147" rIns="92294" bIns="46147"/>
          <a:lstStyle/>
          <a:p>
            <a:pPr defTabSz="923124" fontAlgn="base">
              <a:spcBef>
                <a:spcPct val="0"/>
              </a:spcBef>
              <a:spcAft>
                <a:spcPct val="0"/>
              </a:spcAft>
            </a:pPr>
            <a:r>
              <a:rPr lang="fr-FR" altLang="fr-FR" sz="1300" i="1" dirty="0">
                <a:solidFill>
                  <a:prstClr val="white"/>
                </a:solidFill>
                <a:latin typeface="Trebuchet MS" pitchFamily="-1" charset="0"/>
                <a:ea typeface="ＭＳ Ｐゴシック" pitchFamily="34" charset="-128"/>
              </a:rPr>
              <a:t>ARV-trial.com</a:t>
            </a:r>
          </a:p>
        </p:txBody>
      </p:sp>
      <p:sp>
        <p:nvSpPr>
          <p:cNvPr id="15365" name="Rectangle 7"/>
          <p:cNvSpPr txBox="1">
            <a:spLocks noGrp="1" noChangeArrowheads="1"/>
          </p:cNvSpPr>
          <p:nvPr/>
        </p:nvSpPr>
        <p:spPr bwMode="auto">
          <a:xfrm>
            <a:off x="3614559" y="8424906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74" tIns="42486" rIns="84974" bIns="42486" anchor="b"/>
          <a:lstStyle/>
          <a:p>
            <a:pPr algn="r" defTabSz="851326" fontAlgn="base">
              <a:spcBef>
                <a:spcPct val="0"/>
              </a:spcBef>
              <a:spcAft>
                <a:spcPct val="0"/>
              </a:spcAft>
            </a:pPr>
            <a:fld id="{D8E299A8-BD2F-47C1-A874-21993439B286}" type="slidenum">
              <a:rPr lang="fr-FR" altLang="fr-FR" sz="1200" i="1">
                <a:solidFill>
                  <a:prstClr val="white"/>
                </a:solidFill>
                <a:latin typeface="Arial" charset="0"/>
                <a:ea typeface="ＭＳ Ｐゴシック" pitchFamily="34" charset="-128"/>
              </a:rPr>
              <a:pPr algn="r" defTabSz="851326"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fr-FR" altLang="fr-FR" sz="1200" i="1" dirty="0">
              <a:solidFill>
                <a:prstClr val="white"/>
              </a:solidFill>
              <a:latin typeface="Arial" charset="0"/>
              <a:ea typeface="ＭＳ Ｐゴシック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552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5525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ABD13AC1-ED3F-2A4B-9921-15F23555C253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75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7572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7573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880136FD-DA54-CE44-8A56-02770BFDE739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9620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9621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739ECD3C-8BBF-4A4E-8234-D11AD2556071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16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41668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41669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4CFF0558-E68C-6248-A050-03188FB81B99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7136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/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</a:endParaRPr>
          </a:p>
        </p:txBody>
      </p:sp>
      <p:sp>
        <p:nvSpPr>
          <p:cNvPr id="271365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/>
            <a:fld id="{51BBB3C3-479F-F74A-8A5F-5BCF43A2533F}" type="slidenum">
              <a:rPr lang="fr-FR" sz="1200">
                <a:solidFill>
                  <a:prstClr val="black"/>
                </a:solidFill>
              </a:rPr>
              <a:pPr algn="r" defTabSz="851410"/>
              <a:t>6</a:t>
            </a:fld>
            <a:endParaRPr lang="fr-FR" sz="1200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45764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>
            <a:prstTxWarp prst="textNoShape">
              <a:avLst/>
            </a:prstTxWarp>
          </a:bodyPr>
          <a:lstStyle/>
          <a:p>
            <a:pPr defTabSz="923215" fontAlgn="base">
              <a:spcBef>
                <a:spcPct val="0"/>
              </a:spcBef>
              <a:spcAft>
                <a:spcPct val="0"/>
              </a:spcAft>
            </a:pPr>
            <a:r>
              <a:rPr lang="fr-FR" sz="1300" dirty="0" err="1">
                <a:solidFill>
                  <a:prstClr val="black"/>
                </a:solidFill>
                <a:latin typeface="Trebuchet MS" pitchFamily="-1" charset="0"/>
                <a:ea typeface="ＭＳ Ｐゴシック" pitchFamily="-1" charset="-128"/>
                <a:cs typeface="ＭＳ Ｐゴシック" pitchFamily="-1" charset="-128"/>
              </a:rPr>
              <a:t>ARV-trial.com</a:t>
            </a:r>
            <a:endParaRPr lang="fr-FR" sz="1300" dirty="0">
              <a:solidFill>
                <a:prstClr val="black"/>
              </a:solidFill>
              <a:latin typeface="Trebuchet MS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45765" name="Rectangle 7"/>
          <p:cNvSpPr txBox="1">
            <a:spLocks noGrp="1" noChangeArrowheads="1"/>
          </p:cNvSpPr>
          <p:nvPr/>
        </p:nvSpPr>
        <p:spPr bwMode="auto">
          <a:xfrm>
            <a:off x="3614559" y="8424905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>
            <a:prstTxWarp prst="textNoShape">
              <a:avLst/>
            </a:prstTxWarp>
          </a:bodyPr>
          <a:lstStyle/>
          <a:p>
            <a:pPr algn="r" defTabSz="851410" fontAlgn="base">
              <a:spcBef>
                <a:spcPct val="0"/>
              </a:spcBef>
              <a:spcAft>
                <a:spcPct val="0"/>
              </a:spcAft>
            </a:pPr>
            <a:fld id="{E26E9A7A-16C4-8D4C-92B1-498CD72DE977}" type="slidenum">
              <a:rPr lang="fr-FR" sz="1200">
                <a:solidFill>
                  <a:prstClr val="black"/>
                </a:solidFill>
                <a:latin typeface="Arial" pitchFamily="-1" charset="0"/>
                <a:ea typeface="ＭＳ Ｐゴシック" pitchFamily="-1" charset="-128"/>
                <a:cs typeface="ＭＳ Ｐゴシック" pitchFamily="-1" charset="-128"/>
              </a:rPr>
              <a:pPr algn="r" defTabSz="851410"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fr-FR" sz="1200" dirty="0">
              <a:solidFill>
                <a:prstClr val="black"/>
              </a:solidFill>
              <a:latin typeface="Arial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9893133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dirty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759634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95950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19900" y="44450"/>
            <a:ext cx="2255838" cy="6669088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0800" y="44450"/>
            <a:ext cx="6616700" cy="666908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2814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95345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3563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4220957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0800" y="1409700"/>
            <a:ext cx="4435475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38675" y="1409700"/>
            <a:ext cx="4437063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08948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65383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1827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17560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Cliquez pour modifier les styles du texte du masque</a:t>
            </a:r>
          </a:p>
          <a:p>
            <a:pPr lvl="1"/>
            <a:r>
              <a:rPr lang="en-US"/>
              <a:t>Deuxième niveau</a:t>
            </a:r>
          </a:p>
          <a:p>
            <a:pPr lvl="2"/>
            <a:r>
              <a:rPr lang="en-US"/>
              <a:t>Troisième niveau</a:t>
            </a:r>
          </a:p>
          <a:p>
            <a:pPr lvl="3"/>
            <a:r>
              <a:rPr lang="en-US"/>
              <a:t>Quatrième niveau</a:t>
            </a:r>
          </a:p>
          <a:p>
            <a:pPr lvl="4"/>
            <a:r>
              <a:rPr lang="en-US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-1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034186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fr-FR" altLang="fr-FR" sz="3200" dirty="0" smtClean="0">
                <a:ea typeface="ＭＳ Ｐゴシック" pitchFamily="-1" charset="-128"/>
              </a:rPr>
              <a:t>Comparaison des IP vs IP</a:t>
            </a:r>
          </a:p>
        </p:txBody>
      </p:sp>
      <p:sp>
        <p:nvSpPr>
          <p:cNvPr id="3075" name="Espace réservé du contenu 4"/>
          <p:cNvSpPr>
            <a:spLocks/>
          </p:cNvSpPr>
          <p:nvPr/>
        </p:nvSpPr>
        <p:spPr bwMode="auto">
          <a:xfrm>
            <a:off x="50800" y="1219200"/>
            <a:ext cx="819308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lvl="1" indent="-342900" defTabSz="914400" eaLnBrk="0" fontAlgn="base" hangingPunct="0">
              <a:lnSpc>
                <a:spcPts val="2400"/>
              </a:lnSpc>
              <a:spcBef>
                <a:spcPts val="1200"/>
              </a:spcBef>
              <a:spcAft>
                <a:spcPct val="0"/>
              </a:spcAft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dirty="0">
                <a:solidFill>
                  <a:srgbClr val="C0C0C0"/>
                </a:solidFill>
                <a:latin typeface="Calibri" pitchFamily="-1" charset="0"/>
                <a:ea typeface="ＭＳ Ｐゴシック" pitchFamily="34" charset="-128"/>
              </a:rPr>
              <a:t>ATV </a:t>
            </a:r>
            <a:r>
              <a:rPr lang="en-US" altLang="fr-FR" sz="2600" b="1" dirty="0" err="1">
                <a:solidFill>
                  <a:srgbClr val="C0C0C0"/>
                </a:solidFill>
                <a:latin typeface="Calibri" pitchFamily="-1" charset="0"/>
                <a:ea typeface="ＭＳ Ｐゴシック" pitchFamily="34" charset="-128"/>
              </a:rPr>
              <a:t>vs</a:t>
            </a:r>
            <a:r>
              <a:rPr lang="en-US" altLang="fr-FR" sz="2600" b="1" dirty="0">
                <a:solidFill>
                  <a:srgbClr val="C0C0C0"/>
                </a:solidFill>
                <a:latin typeface="Calibri" pitchFamily="-1" charset="0"/>
                <a:ea typeface="ＭＳ Ｐゴシック" pitchFamily="34" charset="-128"/>
              </a:rPr>
              <a:t> ATV/r			</a:t>
            </a:r>
            <a:r>
              <a:rPr lang="en-US" altLang="fr-FR" sz="2600" b="1" dirty="0" smtClean="0">
                <a:solidFill>
                  <a:srgbClr val="C0C0C0"/>
                </a:solidFill>
                <a:latin typeface="Calibri" pitchFamily="-1" charset="0"/>
                <a:ea typeface="ＭＳ Ｐゴシック" pitchFamily="34" charset="-128"/>
              </a:rPr>
              <a:t> 	BMS </a:t>
            </a:r>
            <a:r>
              <a:rPr lang="en-US" altLang="fr-FR" sz="2600" b="1" dirty="0">
                <a:solidFill>
                  <a:srgbClr val="C0C0C0"/>
                </a:solidFill>
                <a:latin typeface="Calibri" pitchFamily="-1" charset="0"/>
                <a:ea typeface="ＭＳ Ｐゴシック" pitchFamily="34" charset="-128"/>
              </a:rPr>
              <a:t>089</a:t>
            </a:r>
          </a:p>
          <a:p>
            <a:pPr marL="342900" lvl="1" indent="-342900" defTabSz="914400" eaLnBrk="0" fontAlgn="base" hangingPunct="0">
              <a:lnSpc>
                <a:spcPts val="2400"/>
              </a:lnSpc>
              <a:spcBef>
                <a:spcPts val="1200"/>
              </a:spcBef>
              <a:spcAft>
                <a:spcPct val="0"/>
              </a:spcAft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dirty="0">
                <a:solidFill>
                  <a:srgbClr val="C0C0C0"/>
                </a:solidFill>
                <a:latin typeface="Calibri" pitchFamily="-1" charset="0"/>
                <a:ea typeface="ＭＳ Ｐゴシック" pitchFamily="34" charset="-128"/>
              </a:rPr>
              <a:t>LPV/r mono </a:t>
            </a:r>
            <a:r>
              <a:rPr lang="en-US" altLang="fr-FR" sz="2600" b="1" dirty="0" err="1">
                <a:solidFill>
                  <a:srgbClr val="C0C0C0"/>
                </a:solidFill>
                <a:latin typeface="Calibri" pitchFamily="-1" charset="0"/>
                <a:ea typeface="ＭＳ Ｐゴシック" pitchFamily="34" charset="-128"/>
              </a:rPr>
              <a:t>vs</a:t>
            </a:r>
            <a:r>
              <a:rPr lang="en-US" altLang="fr-FR" sz="2600" b="1" dirty="0">
                <a:solidFill>
                  <a:srgbClr val="C0C0C0"/>
                </a:solidFill>
                <a:latin typeface="Calibri" pitchFamily="-1" charset="0"/>
                <a:ea typeface="ＭＳ Ｐゴシック" pitchFamily="34" charset="-128"/>
              </a:rPr>
              <a:t> LPV/r + ZDV/3TC	</a:t>
            </a:r>
            <a:r>
              <a:rPr lang="en-US" altLang="fr-FR" sz="2600" b="1" dirty="0" smtClean="0">
                <a:solidFill>
                  <a:srgbClr val="C0C0C0"/>
                </a:solidFill>
                <a:latin typeface="Calibri" pitchFamily="-1" charset="0"/>
                <a:ea typeface="ＭＳ Ｐゴシック" pitchFamily="34" charset="-128"/>
              </a:rPr>
              <a:t>	MONARK</a:t>
            </a:r>
            <a:endParaRPr lang="en-US" altLang="fr-FR" sz="2600" b="1" dirty="0">
              <a:solidFill>
                <a:srgbClr val="C0C0C0"/>
              </a:solidFill>
              <a:latin typeface="Calibri" pitchFamily="-1" charset="0"/>
              <a:ea typeface="ＭＳ Ｐゴシック" pitchFamily="34" charset="-128"/>
            </a:endParaRPr>
          </a:p>
          <a:p>
            <a:pPr marL="342900" indent="-342900" defTabSz="914400" eaLnBrk="0" fontAlgn="base" hangingPunct="0">
              <a:lnSpc>
                <a:spcPts val="2400"/>
              </a:lnSpc>
              <a:spcBef>
                <a:spcPts val="1200"/>
              </a:spcBef>
              <a:spcAft>
                <a:spcPct val="0"/>
              </a:spcAft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dirty="0">
                <a:solidFill>
                  <a:srgbClr val="C0C0C0"/>
                </a:solidFill>
                <a:latin typeface="Calibri" pitchFamily="-1" charset="0"/>
                <a:ea typeface="ＭＳ Ｐゴシック" pitchFamily="34" charset="-128"/>
              </a:rPr>
              <a:t>LPV/r QD </a:t>
            </a:r>
            <a:r>
              <a:rPr lang="en-US" altLang="fr-FR" sz="2600" b="1" dirty="0" err="1">
                <a:solidFill>
                  <a:srgbClr val="C0C0C0"/>
                </a:solidFill>
                <a:latin typeface="Calibri" pitchFamily="-1" charset="0"/>
                <a:ea typeface="ＭＳ Ｐゴシック" pitchFamily="34" charset="-128"/>
              </a:rPr>
              <a:t>vs</a:t>
            </a:r>
            <a:r>
              <a:rPr lang="en-US" altLang="fr-FR" sz="2600" b="1" dirty="0">
                <a:solidFill>
                  <a:srgbClr val="C0C0C0"/>
                </a:solidFill>
                <a:latin typeface="Calibri" pitchFamily="-1" charset="0"/>
                <a:ea typeface="ＭＳ Ｐゴシック" pitchFamily="34" charset="-128"/>
              </a:rPr>
              <a:t> BID</a:t>
            </a:r>
            <a:r>
              <a:rPr lang="en-US" altLang="fr-FR" sz="2600" b="1" dirty="0">
                <a:solidFill>
                  <a:srgbClr val="CC3300"/>
                </a:solidFill>
                <a:latin typeface="Calibri" pitchFamily="-1" charset="0"/>
                <a:ea typeface="ＭＳ Ｐゴシック" pitchFamily="34" charset="-128"/>
              </a:rPr>
              <a:t>			</a:t>
            </a:r>
            <a:r>
              <a:rPr lang="en-US" altLang="fr-FR" sz="2600" b="1" dirty="0" smtClean="0">
                <a:solidFill>
                  <a:srgbClr val="CC3300"/>
                </a:solidFill>
                <a:latin typeface="Calibri" pitchFamily="-1" charset="0"/>
                <a:ea typeface="ＭＳ Ｐゴシック" pitchFamily="34" charset="-128"/>
              </a:rPr>
              <a:t>	</a:t>
            </a:r>
            <a:r>
              <a:rPr lang="en-US" altLang="fr-FR" sz="2600" b="1" dirty="0" smtClean="0">
                <a:solidFill>
                  <a:srgbClr val="C0C0C0"/>
                </a:solidFill>
                <a:latin typeface="Calibri" pitchFamily="-1" charset="0"/>
                <a:ea typeface="ＭＳ Ｐゴシック" pitchFamily="34" charset="-128"/>
              </a:rPr>
              <a:t>M02-418</a:t>
            </a:r>
            <a:r>
              <a:rPr lang="en-US" altLang="fr-FR" sz="2600" b="1" dirty="0">
                <a:solidFill>
                  <a:srgbClr val="808080"/>
                </a:solidFill>
                <a:latin typeface="Calibri" pitchFamily="-1" charset="0"/>
                <a:ea typeface="ＭＳ Ｐゴシック" pitchFamily="34" charset="-128"/>
              </a:rPr>
              <a:t/>
            </a:r>
            <a:br>
              <a:rPr lang="en-US" altLang="fr-FR" sz="2600" b="1" dirty="0">
                <a:solidFill>
                  <a:srgbClr val="808080"/>
                </a:solidFill>
                <a:latin typeface="Calibri" pitchFamily="-1" charset="0"/>
                <a:ea typeface="ＭＳ Ｐゴシック" pitchFamily="34" charset="-128"/>
              </a:rPr>
            </a:br>
            <a:r>
              <a:rPr lang="en-US" altLang="fr-FR" sz="2600" b="1" dirty="0">
                <a:solidFill>
                  <a:srgbClr val="000066"/>
                </a:solidFill>
                <a:latin typeface="Calibri" pitchFamily="-1" charset="0"/>
                <a:ea typeface="ＭＳ Ｐゴシック" pitchFamily="34" charset="-128"/>
              </a:rPr>
              <a:t>			</a:t>
            </a:r>
            <a:r>
              <a:rPr lang="en-US" altLang="fr-FR" sz="2600" b="1" dirty="0" smtClean="0">
                <a:solidFill>
                  <a:srgbClr val="000066"/>
                </a:solidFill>
                <a:latin typeface="Calibri" pitchFamily="-1" charset="0"/>
                <a:ea typeface="ＭＳ Ｐゴシック" pitchFamily="34" charset="-128"/>
              </a:rPr>
              <a:t>	</a:t>
            </a:r>
            <a:r>
              <a:rPr lang="en-US" altLang="fr-FR" sz="2600" b="1" dirty="0" smtClean="0">
                <a:solidFill>
                  <a:srgbClr val="C0C0C0"/>
                </a:solidFill>
                <a:latin typeface="Calibri" pitchFamily="-1" charset="0"/>
                <a:ea typeface="ＭＳ Ｐゴシック" pitchFamily="34" charset="-128"/>
              </a:rPr>
              <a:t>M05-730</a:t>
            </a:r>
            <a:r>
              <a:rPr lang="en-US" altLang="fr-FR" sz="2600" b="1" dirty="0">
                <a:solidFill>
                  <a:srgbClr val="000066"/>
                </a:solidFill>
                <a:latin typeface="Calibri" pitchFamily="-1" charset="0"/>
                <a:ea typeface="ＭＳ Ｐゴシック" pitchFamily="34" charset="-128"/>
              </a:rPr>
              <a:t/>
            </a:r>
            <a:br>
              <a:rPr lang="en-US" altLang="fr-FR" sz="2600" b="1" dirty="0">
                <a:solidFill>
                  <a:srgbClr val="000066"/>
                </a:solidFill>
                <a:latin typeface="Calibri" pitchFamily="-1" charset="0"/>
                <a:ea typeface="ＭＳ Ｐゴシック" pitchFamily="34" charset="-128"/>
              </a:rPr>
            </a:br>
            <a:r>
              <a:rPr lang="en-GB" altLang="fr-FR" sz="2600" b="1" dirty="0">
                <a:solidFill>
                  <a:srgbClr val="000066"/>
                </a:solidFill>
                <a:latin typeface="Calibri" pitchFamily="-1" charset="0"/>
                <a:ea typeface="ＭＳ Ｐゴシック" pitchFamily="34" charset="-128"/>
              </a:rPr>
              <a:t>			</a:t>
            </a:r>
            <a:r>
              <a:rPr lang="en-GB" altLang="fr-FR" sz="2600" b="1" dirty="0" smtClean="0">
                <a:solidFill>
                  <a:srgbClr val="000066"/>
                </a:solidFill>
                <a:latin typeface="Calibri" pitchFamily="-1" charset="0"/>
                <a:ea typeface="ＭＳ Ｐゴシック" pitchFamily="34" charset="-128"/>
              </a:rPr>
              <a:t>	</a:t>
            </a:r>
            <a:r>
              <a:rPr lang="en-GB" altLang="fr-FR" sz="2600" b="1" dirty="0" smtClean="0">
                <a:solidFill>
                  <a:srgbClr val="C0C0C0"/>
                </a:solidFill>
                <a:latin typeface="Calibri" pitchFamily="-1" charset="0"/>
                <a:ea typeface="ＭＳ Ｐゴシック" pitchFamily="34" charset="-128"/>
              </a:rPr>
              <a:t>A5073</a:t>
            </a:r>
          </a:p>
          <a:p>
            <a:pPr marL="342900" indent="-342900" defTabSz="914400" eaLnBrk="0" fontAlgn="base" hangingPunct="0">
              <a:lnSpc>
                <a:spcPts val="2400"/>
              </a:lnSpc>
              <a:spcBef>
                <a:spcPts val="1200"/>
              </a:spcBef>
              <a:spcAft>
                <a:spcPct val="0"/>
              </a:spcAft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dirty="0" smtClean="0">
                <a:solidFill>
                  <a:srgbClr val="CC3300"/>
                </a:solidFill>
                <a:latin typeface="Calibri" pitchFamily="-1" charset="0"/>
                <a:ea typeface="ＭＳ Ｐゴシック" pitchFamily="34" charset="-128"/>
              </a:rPr>
              <a:t>LPV/r + 3TC </a:t>
            </a:r>
            <a:r>
              <a:rPr lang="en-US" altLang="fr-FR" sz="2600" b="1" dirty="0" err="1" smtClean="0">
                <a:solidFill>
                  <a:srgbClr val="CC3300"/>
                </a:solidFill>
                <a:latin typeface="Calibri" pitchFamily="-1" charset="0"/>
                <a:ea typeface="ＭＳ Ｐゴシック" pitchFamily="34" charset="-128"/>
              </a:rPr>
              <a:t>vs</a:t>
            </a:r>
            <a:r>
              <a:rPr lang="en-US" altLang="fr-FR" sz="2600" b="1" dirty="0" smtClean="0">
                <a:solidFill>
                  <a:srgbClr val="CC3300"/>
                </a:solidFill>
                <a:latin typeface="Calibri" pitchFamily="-1" charset="0"/>
                <a:ea typeface="ＭＳ Ｐゴシック" pitchFamily="34" charset="-128"/>
              </a:rPr>
              <a:t> LPV/r + 2 INTI</a:t>
            </a:r>
            <a:r>
              <a:rPr lang="en-US" altLang="fr-FR" sz="2600" b="1" dirty="0" smtClean="0">
                <a:solidFill>
                  <a:srgbClr val="C0C0C0"/>
                </a:solidFill>
                <a:latin typeface="Calibri" pitchFamily="-1" charset="0"/>
                <a:ea typeface="ＭＳ Ｐゴシック" pitchFamily="34" charset="-128"/>
              </a:rPr>
              <a:t>			</a:t>
            </a:r>
            <a:r>
              <a:rPr lang="en-US" altLang="fr-FR" sz="2600" b="1" dirty="0" smtClean="0">
                <a:solidFill>
                  <a:srgbClr val="000066"/>
                </a:solidFill>
                <a:latin typeface="Calibri" pitchFamily="-1" charset="0"/>
                <a:ea typeface="ＭＳ Ｐゴシック" pitchFamily="34" charset="-128"/>
              </a:rPr>
              <a:t>GARDEL</a:t>
            </a:r>
            <a:endParaRPr lang="en-US" altLang="fr-FR" sz="2600" b="1" dirty="0">
              <a:solidFill>
                <a:srgbClr val="000066"/>
              </a:solidFill>
              <a:latin typeface="Calibri" pitchFamily="-1" charset="0"/>
              <a:ea typeface="ＭＳ Ｐゴシック" pitchFamily="34" charset="-128"/>
            </a:endParaRPr>
          </a:p>
          <a:p>
            <a:pPr marL="342900" indent="-342900" defTabSz="914400" eaLnBrk="0" fontAlgn="base" hangingPunct="0">
              <a:lnSpc>
                <a:spcPts val="2400"/>
              </a:lnSpc>
              <a:spcBef>
                <a:spcPts val="1200"/>
              </a:spcBef>
              <a:spcAft>
                <a:spcPct val="0"/>
              </a:spcAft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dirty="0" smtClean="0">
                <a:solidFill>
                  <a:srgbClr val="C0C0C0"/>
                </a:solidFill>
                <a:latin typeface="Calibri" pitchFamily="-1" charset="0"/>
                <a:ea typeface="ＭＳ Ｐゴシック" pitchFamily="34" charset="-128"/>
              </a:rPr>
              <a:t>ATV/r </a:t>
            </a:r>
            <a:r>
              <a:rPr lang="en-US" altLang="fr-FR" sz="2600" b="1" dirty="0" err="1" smtClean="0">
                <a:solidFill>
                  <a:srgbClr val="C0C0C0"/>
                </a:solidFill>
                <a:latin typeface="Calibri" pitchFamily="-1" charset="0"/>
                <a:ea typeface="ＭＳ Ｐゴシック" pitchFamily="34" charset="-128"/>
              </a:rPr>
              <a:t>vs</a:t>
            </a:r>
            <a:r>
              <a:rPr lang="en-US" altLang="fr-FR" sz="2600" b="1" dirty="0" smtClean="0">
                <a:solidFill>
                  <a:srgbClr val="C0C0C0"/>
                </a:solidFill>
                <a:latin typeface="Calibri" pitchFamily="-1" charset="0"/>
                <a:ea typeface="ＭＳ Ｐゴシック" pitchFamily="34" charset="-128"/>
              </a:rPr>
              <a:t> FPV/r				ALERT</a:t>
            </a:r>
          </a:p>
          <a:p>
            <a:pPr marL="342900" indent="-342900" defTabSz="914400" eaLnBrk="0" fontAlgn="base" hangingPunct="0">
              <a:lnSpc>
                <a:spcPts val="2400"/>
              </a:lnSpc>
              <a:spcBef>
                <a:spcPts val="1200"/>
              </a:spcBef>
              <a:spcAft>
                <a:spcPct val="0"/>
              </a:spcAft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dirty="0">
                <a:solidFill>
                  <a:srgbClr val="C0C0C0"/>
                </a:solidFill>
                <a:latin typeface="Calibri" pitchFamily="-1" charset="0"/>
              </a:rPr>
              <a:t>ATV/r </a:t>
            </a:r>
            <a:r>
              <a:rPr lang="en-US" altLang="fr-FR" sz="2600" b="1" dirty="0" err="1">
                <a:solidFill>
                  <a:srgbClr val="C0C0C0"/>
                </a:solidFill>
                <a:latin typeface="Calibri" pitchFamily="-1" charset="0"/>
              </a:rPr>
              <a:t>vs</a:t>
            </a:r>
            <a:r>
              <a:rPr lang="en-US" altLang="fr-FR" sz="2600" b="1" dirty="0">
                <a:solidFill>
                  <a:srgbClr val="C0C0C0"/>
                </a:solidFill>
                <a:latin typeface="Calibri" pitchFamily="-1" charset="0"/>
              </a:rPr>
              <a:t> DRV/r				ATADAR</a:t>
            </a:r>
          </a:p>
          <a:p>
            <a:pPr marL="342900" indent="-342900" defTabSz="914400" eaLnBrk="0" fontAlgn="base" hangingPunct="0">
              <a:lnSpc>
                <a:spcPts val="2400"/>
              </a:lnSpc>
              <a:spcBef>
                <a:spcPts val="1200"/>
              </a:spcBef>
              <a:spcAft>
                <a:spcPct val="0"/>
              </a:spcAft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dirty="0" smtClean="0">
                <a:solidFill>
                  <a:srgbClr val="C0C0C0"/>
                </a:solidFill>
                <a:latin typeface="Calibri" pitchFamily="-1" charset="0"/>
                <a:ea typeface="ＭＳ Ｐゴシック" pitchFamily="34" charset="-128"/>
              </a:rPr>
              <a:t>FPV/r </a:t>
            </a:r>
            <a:r>
              <a:rPr lang="en-US" altLang="fr-FR" sz="2600" b="1" dirty="0" err="1">
                <a:solidFill>
                  <a:srgbClr val="C0C0C0"/>
                </a:solidFill>
                <a:latin typeface="Calibri" pitchFamily="-1" charset="0"/>
                <a:ea typeface="ＭＳ Ｐゴシック" pitchFamily="34" charset="-128"/>
              </a:rPr>
              <a:t>vs</a:t>
            </a:r>
            <a:r>
              <a:rPr lang="en-US" altLang="fr-FR" sz="2600" b="1" dirty="0">
                <a:solidFill>
                  <a:srgbClr val="C0C0C0"/>
                </a:solidFill>
                <a:latin typeface="Calibri" pitchFamily="-1" charset="0"/>
                <a:ea typeface="ＭＳ Ｐゴシック" pitchFamily="34" charset="-128"/>
              </a:rPr>
              <a:t> LPV/r			</a:t>
            </a:r>
            <a:r>
              <a:rPr lang="en-US" altLang="fr-FR" sz="2600" b="1" dirty="0" smtClean="0">
                <a:solidFill>
                  <a:srgbClr val="C0C0C0"/>
                </a:solidFill>
                <a:latin typeface="Calibri" pitchFamily="-1" charset="0"/>
                <a:ea typeface="ＭＳ Ｐゴシック" pitchFamily="34" charset="-128"/>
              </a:rPr>
              <a:t>	KLEAN</a:t>
            </a:r>
            <a:endParaRPr lang="en-US" altLang="fr-FR" sz="2600" b="1" dirty="0">
              <a:solidFill>
                <a:srgbClr val="C0C0C0"/>
              </a:solidFill>
              <a:latin typeface="Calibri" pitchFamily="-1" charset="0"/>
              <a:ea typeface="ＭＳ Ｐゴシック" pitchFamily="34" charset="-128"/>
            </a:endParaRPr>
          </a:p>
          <a:p>
            <a:pPr marL="342900" indent="-342900" defTabSz="914400" eaLnBrk="0" fontAlgn="base" hangingPunct="0">
              <a:lnSpc>
                <a:spcPts val="2400"/>
              </a:lnSpc>
              <a:spcBef>
                <a:spcPts val="1200"/>
              </a:spcBef>
              <a:spcAft>
                <a:spcPct val="0"/>
              </a:spcAft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dirty="0">
                <a:solidFill>
                  <a:srgbClr val="C0C0C0"/>
                </a:solidFill>
                <a:latin typeface="Calibri" pitchFamily="-1" charset="0"/>
                <a:ea typeface="ＭＳ Ｐゴシック" pitchFamily="34" charset="-128"/>
              </a:rPr>
              <a:t>SQV/r </a:t>
            </a:r>
            <a:r>
              <a:rPr lang="en-US" altLang="fr-FR" sz="2600" b="1" dirty="0" err="1">
                <a:solidFill>
                  <a:srgbClr val="C0C0C0"/>
                </a:solidFill>
                <a:latin typeface="Calibri" pitchFamily="-1" charset="0"/>
                <a:ea typeface="ＭＳ Ｐゴシック" pitchFamily="34" charset="-128"/>
              </a:rPr>
              <a:t>vs</a:t>
            </a:r>
            <a:r>
              <a:rPr lang="en-US" altLang="fr-FR" sz="2600" b="1" dirty="0">
                <a:solidFill>
                  <a:srgbClr val="C0C0C0"/>
                </a:solidFill>
                <a:latin typeface="Calibri" pitchFamily="-1" charset="0"/>
                <a:ea typeface="ＭＳ Ｐゴシック" pitchFamily="34" charset="-128"/>
              </a:rPr>
              <a:t> LPV/r			</a:t>
            </a:r>
            <a:r>
              <a:rPr lang="en-US" altLang="fr-FR" sz="2600" b="1" dirty="0" smtClean="0">
                <a:solidFill>
                  <a:srgbClr val="C0C0C0"/>
                </a:solidFill>
                <a:latin typeface="Calibri" pitchFamily="-1" charset="0"/>
                <a:ea typeface="ＭＳ Ｐゴシック" pitchFamily="34" charset="-128"/>
              </a:rPr>
              <a:t>	GEMINI</a:t>
            </a:r>
            <a:endParaRPr lang="en-US" altLang="fr-FR" sz="2600" b="1" dirty="0">
              <a:solidFill>
                <a:srgbClr val="C0C0C0"/>
              </a:solidFill>
              <a:latin typeface="Calibri" pitchFamily="-1" charset="0"/>
              <a:ea typeface="ＭＳ Ｐゴシック" pitchFamily="34" charset="-128"/>
            </a:endParaRPr>
          </a:p>
          <a:p>
            <a:pPr marL="342900" indent="-342900" defTabSz="914400" eaLnBrk="0" fontAlgn="base" hangingPunct="0">
              <a:lnSpc>
                <a:spcPts val="2400"/>
              </a:lnSpc>
              <a:spcBef>
                <a:spcPts val="1200"/>
              </a:spcBef>
              <a:spcAft>
                <a:spcPct val="0"/>
              </a:spcAft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dirty="0">
                <a:solidFill>
                  <a:srgbClr val="C0C0C0"/>
                </a:solidFill>
                <a:latin typeface="Calibri" pitchFamily="-1" charset="0"/>
                <a:ea typeface="ＭＳ Ｐゴシック" pitchFamily="34" charset="-128"/>
              </a:rPr>
              <a:t>ATV/r </a:t>
            </a:r>
            <a:r>
              <a:rPr lang="en-US" altLang="fr-FR" sz="2600" b="1" dirty="0" err="1">
                <a:solidFill>
                  <a:srgbClr val="C0C0C0"/>
                </a:solidFill>
                <a:latin typeface="Calibri" pitchFamily="-1" charset="0"/>
                <a:ea typeface="ＭＳ Ｐゴシック" pitchFamily="34" charset="-128"/>
              </a:rPr>
              <a:t>vs</a:t>
            </a:r>
            <a:r>
              <a:rPr lang="en-US" altLang="fr-FR" sz="2600" b="1" dirty="0">
                <a:solidFill>
                  <a:srgbClr val="C0C0C0"/>
                </a:solidFill>
                <a:latin typeface="Calibri" pitchFamily="-1" charset="0"/>
                <a:ea typeface="ＭＳ Ｐゴシック" pitchFamily="34" charset="-128"/>
              </a:rPr>
              <a:t> LPV/r			</a:t>
            </a:r>
            <a:r>
              <a:rPr lang="en-US" altLang="fr-FR" sz="2600" b="1" dirty="0" smtClean="0">
                <a:solidFill>
                  <a:srgbClr val="C0C0C0"/>
                </a:solidFill>
                <a:latin typeface="Calibri" pitchFamily="-1" charset="0"/>
                <a:ea typeface="ＭＳ Ｐゴシック" pitchFamily="34" charset="-128"/>
              </a:rPr>
              <a:t>	CASTLE</a:t>
            </a:r>
            <a:endParaRPr lang="en-US" altLang="fr-FR" sz="2600" b="1" dirty="0">
              <a:solidFill>
                <a:srgbClr val="C0C0C0"/>
              </a:solidFill>
              <a:latin typeface="Calibri" pitchFamily="-1" charset="0"/>
              <a:ea typeface="ＭＳ Ｐゴシック" pitchFamily="34" charset="-128"/>
            </a:endParaRPr>
          </a:p>
          <a:p>
            <a:pPr marL="342900" indent="-342900" defTabSz="914400" eaLnBrk="0" fontAlgn="base" hangingPunct="0">
              <a:lnSpc>
                <a:spcPts val="2400"/>
              </a:lnSpc>
              <a:spcBef>
                <a:spcPts val="1200"/>
              </a:spcBef>
              <a:spcAft>
                <a:spcPct val="0"/>
              </a:spcAft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dirty="0">
                <a:solidFill>
                  <a:srgbClr val="C0C0C0"/>
                </a:solidFill>
                <a:latin typeface="Calibri" pitchFamily="-1" charset="0"/>
                <a:ea typeface="ＭＳ Ｐゴシック" pitchFamily="34" charset="-128"/>
              </a:rPr>
              <a:t>DRV/r </a:t>
            </a:r>
            <a:r>
              <a:rPr lang="en-US" altLang="fr-FR" sz="2600" b="1" dirty="0" err="1">
                <a:solidFill>
                  <a:srgbClr val="C0C0C0"/>
                </a:solidFill>
                <a:latin typeface="Calibri" pitchFamily="-1" charset="0"/>
                <a:ea typeface="ＭＳ Ｐゴシック" pitchFamily="34" charset="-128"/>
              </a:rPr>
              <a:t>vs</a:t>
            </a:r>
            <a:r>
              <a:rPr lang="en-US" altLang="fr-FR" sz="2600" b="1" dirty="0">
                <a:solidFill>
                  <a:srgbClr val="C0C0C0"/>
                </a:solidFill>
                <a:latin typeface="Calibri" pitchFamily="-1" charset="0"/>
                <a:ea typeface="ＭＳ Ｐゴシック" pitchFamily="34" charset="-128"/>
              </a:rPr>
              <a:t> LPV/r			</a:t>
            </a:r>
            <a:r>
              <a:rPr lang="en-US" altLang="fr-FR" sz="2600" b="1" dirty="0" smtClean="0">
                <a:solidFill>
                  <a:srgbClr val="C0C0C0"/>
                </a:solidFill>
                <a:latin typeface="Calibri" pitchFamily="-1" charset="0"/>
                <a:ea typeface="ＭＳ Ｐゴシック" pitchFamily="34" charset="-128"/>
              </a:rPr>
              <a:t>	ARTEMIS</a:t>
            </a:r>
            <a:endParaRPr lang="en-US" altLang="fr-FR" sz="2600" b="1" dirty="0">
              <a:solidFill>
                <a:srgbClr val="C0C0C0"/>
              </a:solidFill>
              <a:latin typeface="Calibri" pitchFamily="-1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87314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ZoneTexte 69"/>
          <p:cNvSpPr txBox="1">
            <a:spLocks noChangeArrowheads="1"/>
          </p:cNvSpPr>
          <p:nvPr/>
        </p:nvSpPr>
        <p:spPr bwMode="auto">
          <a:xfrm>
            <a:off x="4477892" y="6553451"/>
            <a:ext cx="463683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Cahn P. Lancet Infect </a:t>
            </a: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Dis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2014; 14:572-80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2" name="Grouper 27"/>
          <p:cNvGrpSpPr/>
          <p:nvPr/>
        </p:nvGrpSpPr>
        <p:grpSpPr>
          <a:xfrm>
            <a:off x="0" y="6570663"/>
            <a:ext cx="802800" cy="287337"/>
            <a:chOff x="0" y="6570663"/>
            <a:chExt cx="802800" cy="287337"/>
          </a:xfrm>
        </p:grpSpPr>
        <p:sp>
          <p:nvSpPr>
            <p:cNvPr id="234535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8028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4536" name="ZoneTexte 23"/>
            <p:cNvSpPr txBox="1">
              <a:spLocks noChangeArrowheads="1"/>
            </p:cNvSpPr>
            <p:nvPr/>
          </p:nvSpPr>
          <p:spPr bwMode="auto">
            <a:xfrm>
              <a:off x="41422" y="6581775"/>
              <a:ext cx="761378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GARDEL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8" name="Espace réservé du contenu 2"/>
          <p:cNvSpPr txBox="1">
            <a:spLocks/>
          </p:cNvSpPr>
          <p:nvPr/>
        </p:nvSpPr>
        <p:spPr bwMode="auto">
          <a:xfrm>
            <a:off x="53030" y="1125538"/>
            <a:ext cx="4424861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 defTabSz="91440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-109" charset="2"/>
              <a:buChar char="§"/>
              <a:defRPr/>
            </a:pPr>
            <a:r>
              <a:rPr lang="fr-FR" sz="2800" b="1" kern="0" smtClean="0">
                <a:solidFill>
                  <a:srgbClr val="CC3300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rPr>
              <a:t>Schéma de l’étude</a:t>
            </a:r>
            <a:endParaRPr lang="fr-FR" sz="2800" b="1" kern="0">
              <a:solidFill>
                <a:srgbClr val="CC3300"/>
              </a:solidFill>
              <a:latin typeface="+mj-lt"/>
              <a:ea typeface="ＭＳ Ｐゴシック" pitchFamily="-109" charset="-128"/>
              <a:cs typeface="ＭＳ Ｐゴシック" pitchFamily="-109" charset="-128"/>
            </a:endParaRPr>
          </a:p>
        </p:txBody>
      </p:sp>
      <p:cxnSp>
        <p:nvCxnSpPr>
          <p:cNvPr id="234501" name="Connecteur droit 66"/>
          <p:cNvCxnSpPr>
            <a:cxnSpLocks noChangeShapeType="1"/>
          </p:cNvCxnSpPr>
          <p:nvPr/>
        </p:nvCxnSpPr>
        <p:spPr bwMode="auto">
          <a:xfrm rot="5400000">
            <a:off x="2535784" y="2847181"/>
            <a:ext cx="400050" cy="1588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234502" name="Espace réservé du contenu 2"/>
          <p:cNvSpPr>
            <a:spLocks/>
          </p:cNvSpPr>
          <p:nvPr/>
        </p:nvSpPr>
        <p:spPr bwMode="auto">
          <a:xfrm>
            <a:off x="34925" y="5049792"/>
            <a:ext cx="8963025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342900" indent="-342900" defTabSz="91440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Wingdings" pitchFamily="-1" charset="2"/>
              <a:buChar char="§"/>
            </a:pPr>
            <a:r>
              <a:rPr lang="fr-FR" sz="2800" b="1" dirty="0" smtClean="0">
                <a:solidFill>
                  <a:srgbClr val="CC3300"/>
                </a:solidFill>
                <a:latin typeface="+mj-lt"/>
                <a:ea typeface="ＭＳ Ｐゴシック" pitchFamily="-1" charset="-128"/>
                <a:cs typeface="ＭＳ Ｐゴシック" pitchFamily="-1" charset="-128"/>
              </a:rPr>
              <a:t>Objectif</a:t>
            </a:r>
          </a:p>
          <a:p>
            <a:pPr marL="800100" lvl="1" indent="-342900" defTabSz="914400" fontAlgn="base"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Font typeface="Arial" pitchFamily="-1" charset="0"/>
              <a:buChar char="–"/>
            </a:pPr>
            <a:r>
              <a:rPr lang="fr-FR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Non infériorité de LPV/r + 3TC à S48 : % ARN VIH &lt; 50 c/ml en intention </a:t>
            </a:r>
            <a:br>
              <a:rPr lang="fr-FR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</a:br>
            <a:r>
              <a:rPr lang="fr-FR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de traiter, analyse </a:t>
            </a:r>
            <a:r>
              <a:rPr lang="fr-FR" dirty="0" err="1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snapshot</a:t>
            </a:r>
            <a:r>
              <a:rPr lang="fr-FR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 (borne inférieure de l’IC 95 % de la différence = </a:t>
            </a:r>
            <a:br>
              <a:rPr lang="fr-FR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</a:br>
            <a:r>
              <a:rPr lang="fr-FR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-12 %, puissance 85 %)</a:t>
            </a:r>
            <a:endParaRPr lang="fr-FR" b="1" dirty="0">
              <a:solidFill>
                <a:srgbClr val="000066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aphicFrame>
        <p:nvGraphicFramePr>
          <p:cNvPr id="207880" name="Group 8"/>
          <p:cNvGraphicFramePr>
            <a:graphicFrameLocks noGrp="1"/>
          </p:cNvGraphicFramePr>
          <p:nvPr/>
        </p:nvGraphicFramePr>
        <p:xfrm>
          <a:off x="3710003" y="2520950"/>
          <a:ext cx="3686403" cy="755650"/>
        </p:xfrm>
        <a:graphic>
          <a:graphicData uri="http://schemas.openxmlformats.org/drawingml/2006/table">
            <a:tbl>
              <a:tblPr/>
              <a:tblGrid>
                <a:gridCol w="3686403"/>
              </a:tblGrid>
              <a:tr h="755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LPV/</a:t>
                      </a:r>
                      <a:r>
                        <a:rPr kumimoji="0" lang="en-GB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r</a:t>
                      </a: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400/100 mg + 3TC 150 mg BID</a:t>
                      </a: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7888" name="Group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9198780"/>
              </p:ext>
            </p:extLst>
          </p:nvPr>
        </p:nvGraphicFramePr>
        <p:xfrm>
          <a:off x="3711592" y="3533775"/>
          <a:ext cx="3684814" cy="733425"/>
        </p:xfrm>
        <a:graphic>
          <a:graphicData uri="http://schemas.openxmlformats.org/drawingml/2006/table">
            <a:tbl>
              <a:tblPr/>
              <a:tblGrid>
                <a:gridCol w="3684814"/>
              </a:tblGrid>
              <a:tr h="7334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7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LPV/r 400/100 mg BID +  2 INTI**</a:t>
                      </a:r>
                      <a:endParaRPr kumimoji="0" lang="en-GB" sz="1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A4A7"/>
                    </a:solidFill>
                  </a:tcPr>
                </a:tc>
              </a:tr>
            </a:tbl>
          </a:graphicData>
        </a:graphic>
      </p:graphicFrame>
      <p:sp>
        <p:nvSpPr>
          <p:cNvPr id="234519" name="Oval 170"/>
          <p:cNvSpPr>
            <a:spLocks noChangeArrowheads="1"/>
          </p:cNvSpPr>
          <p:nvPr/>
        </p:nvSpPr>
        <p:spPr bwMode="auto">
          <a:xfrm>
            <a:off x="1965078" y="1633537"/>
            <a:ext cx="1539875" cy="925200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400" b="1" smtClean="0">
                <a:solidFill>
                  <a:srgbClr val="000066"/>
                </a:solidFill>
                <a:latin typeface="+mj-lt"/>
                <a:ea typeface="Arial" pitchFamily="-1" charset="0"/>
                <a:cs typeface="Arial" pitchFamily="-1" charset="0"/>
              </a:rPr>
              <a:t>Randomisation*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400" b="1" smtClean="0">
                <a:solidFill>
                  <a:srgbClr val="000066"/>
                </a:solidFill>
                <a:latin typeface="+mj-lt"/>
                <a:ea typeface="Arial" pitchFamily="-1" charset="0"/>
                <a:cs typeface="Arial" pitchFamily="-1" charset="0"/>
              </a:rPr>
              <a:t>1 : 1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400" b="1" smtClean="0">
                <a:solidFill>
                  <a:srgbClr val="000066"/>
                </a:solidFill>
                <a:latin typeface="+mj-lt"/>
                <a:ea typeface="Arial" pitchFamily="-1" charset="0"/>
                <a:cs typeface="Arial" pitchFamily="-1" charset="0"/>
              </a:rPr>
              <a:t>sans insu</a:t>
            </a:r>
            <a:endParaRPr lang="fr-FR" sz="1400" b="1">
              <a:solidFill>
                <a:srgbClr val="000066"/>
              </a:solidFill>
              <a:latin typeface="+mj-lt"/>
              <a:ea typeface="Arial" pitchFamily="-1" charset="0"/>
              <a:cs typeface="Arial" pitchFamily="-1" charset="0"/>
            </a:endParaRPr>
          </a:p>
        </p:txBody>
      </p:sp>
      <p:sp>
        <p:nvSpPr>
          <p:cNvPr id="234520" name="AutoShape 162"/>
          <p:cNvSpPr>
            <a:spLocks noChangeArrowheads="1"/>
          </p:cNvSpPr>
          <p:nvPr/>
        </p:nvSpPr>
        <p:spPr bwMode="auto">
          <a:xfrm>
            <a:off x="262406" y="2616756"/>
            <a:ext cx="2225871" cy="153233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400" b="1" dirty="0" smtClean="0">
                <a:solidFill>
                  <a:srgbClr val="000066"/>
                </a:solidFill>
                <a:latin typeface="+mj-lt"/>
                <a:ea typeface="Arial" pitchFamily="-1" charset="0"/>
                <a:cs typeface="Arial" pitchFamily="-1" charset="0"/>
              </a:rPr>
              <a:t>≥ 18 ans, naïfs d’ARV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400" b="1" dirty="0" smtClean="0">
                <a:solidFill>
                  <a:srgbClr val="000066"/>
                </a:solidFill>
                <a:latin typeface="+mj-lt"/>
                <a:ea typeface="Arial" pitchFamily="-1" charset="0"/>
                <a:cs typeface="Arial" pitchFamily="-1" charset="0"/>
              </a:rPr>
              <a:t>ARN VIH </a:t>
            </a:r>
            <a:r>
              <a:rPr lang="fr-FR" sz="1400" b="1" u="sng" dirty="0" smtClean="0">
                <a:solidFill>
                  <a:srgbClr val="000066"/>
                </a:solidFill>
                <a:latin typeface="+mj-lt"/>
                <a:ea typeface="Arial" pitchFamily="-1" charset="0"/>
                <a:cs typeface="Arial" pitchFamily="-1" charset="0"/>
              </a:rPr>
              <a:t>&gt;</a:t>
            </a:r>
            <a:r>
              <a:rPr lang="fr-FR" sz="1400" b="1" dirty="0" smtClean="0">
                <a:solidFill>
                  <a:srgbClr val="000066"/>
                </a:solidFill>
                <a:latin typeface="+mj-lt"/>
                <a:ea typeface="Arial" pitchFamily="-1" charset="0"/>
                <a:cs typeface="Arial" pitchFamily="-1" charset="0"/>
              </a:rPr>
              <a:t> 1 000 c/ml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400" b="1" dirty="0" smtClean="0">
                <a:solidFill>
                  <a:srgbClr val="000066"/>
                </a:solidFill>
                <a:latin typeface="+mj-lt"/>
                <a:ea typeface="Arial" pitchFamily="-1" charset="0"/>
                <a:cs typeface="Arial" pitchFamily="-1" charset="0"/>
              </a:rPr>
              <a:t>Pas de restriction sur CD4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400" b="1" dirty="0" smtClean="0">
                <a:solidFill>
                  <a:srgbClr val="000066"/>
                </a:solidFill>
                <a:latin typeface="+mj-lt"/>
                <a:ea typeface="Arial" pitchFamily="-1" charset="0"/>
                <a:cs typeface="Arial" pitchFamily="-1" charset="0"/>
              </a:rPr>
              <a:t>Ag </a:t>
            </a:r>
            <a:r>
              <a:rPr lang="fr-FR" sz="1400" b="1" dirty="0" err="1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HBs</a:t>
            </a:r>
            <a:r>
              <a:rPr lang="fr-FR" sz="1400" b="1" dirty="0" smtClean="0">
                <a:solidFill>
                  <a:srgbClr val="000066"/>
                </a:solidFill>
                <a:latin typeface="+mj-lt"/>
                <a:ea typeface="Arial" pitchFamily="-1" charset="0"/>
                <a:cs typeface="Arial" pitchFamily="-1" charset="0"/>
              </a:rPr>
              <a:t> négatif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400" b="1" dirty="0" smtClean="0">
                <a:solidFill>
                  <a:srgbClr val="000066"/>
                </a:solidFill>
                <a:latin typeface="+mj-lt"/>
                <a:ea typeface="Arial" pitchFamily="-1" charset="0"/>
                <a:cs typeface="Arial" pitchFamily="-1" charset="0"/>
              </a:rPr>
              <a:t>Pas de R aux produits</a:t>
            </a:r>
          </a:p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400" b="1" dirty="0" smtClean="0">
                <a:solidFill>
                  <a:srgbClr val="000066"/>
                </a:solidFill>
                <a:latin typeface="+mj-lt"/>
                <a:ea typeface="Arial" pitchFamily="-1" charset="0"/>
                <a:cs typeface="Arial" pitchFamily="-1" charset="0"/>
              </a:rPr>
              <a:t>de l’étude</a:t>
            </a:r>
          </a:p>
        </p:txBody>
      </p:sp>
      <p:sp>
        <p:nvSpPr>
          <p:cNvPr id="234521" name="ZoneTexte 71"/>
          <p:cNvSpPr txBox="1">
            <a:spLocks noChangeArrowheads="1"/>
          </p:cNvSpPr>
          <p:nvPr/>
        </p:nvSpPr>
        <p:spPr bwMode="auto">
          <a:xfrm>
            <a:off x="323528" y="4417645"/>
            <a:ext cx="740337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4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* Randomisation stratifiée sur ARN VIH(&lt; ou </a:t>
            </a:r>
            <a:r>
              <a:rPr lang="fr-FR" sz="1400" u="sng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&gt;</a:t>
            </a:r>
            <a:r>
              <a:rPr lang="fr-FR" sz="1400" dirty="0" smtClean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rPr>
              <a:t> 100 000 c/ml) à l’inclusion</a:t>
            </a:r>
            <a:endParaRPr lang="fr-FR" sz="1400" baseline="30000" dirty="0">
              <a:solidFill>
                <a:srgbClr val="000066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4522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736013" cy="1106488"/>
          </a:xfrm>
        </p:spPr>
        <p:txBody>
          <a:bodyPr/>
          <a:lstStyle/>
          <a:p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Etude GARDEL : LPV/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r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+ 3TC 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LPV/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r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+ 2 INTI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  <p:cxnSp>
        <p:nvCxnSpPr>
          <p:cNvPr id="234523" name="AutoShape 60"/>
          <p:cNvCxnSpPr>
            <a:cxnSpLocks noChangeShapeType="1"/>
          </p:cNvCxnSpPr>
          <p:nvPr/>
        </p:nvCxnSpPr>
        <p:spPr bwMode="auto">
          <a:xfrm rot="10800000" flipH="1" flipV="1">
            <a:off x="3710004" y="2894012"/>
            <a:ext cx="1587" cy="993775"/>
          </a:xfrm>
          <a:prstGeom prst="bentConnector3">
            <a:avLst>
              <a:gd name="adj1" fmla="val -48000000"/>
            </a:avLst>
          </a:prstGeom>
          <a:noFill/>
          <a:ln w="38100">
            <a:solidFill>
              <a:schemeClr val="accent2"/>
            </a:solidFill>
            <a:miter lim="800000"/>
            <a:headEnd type="triangle" w="med" len="med"/>
            <a:tailEnd type="triangle" w="med" len="med"/>
          </a:ln>
        </p:spPr>
      </p:cxnSp>
      <p:sp>
        <p:nvSpPr>
          <p:cNvPr id="234524" name="Line 63"/>
          <p:cNvSpPr>
            <a:spLocks noChangeShapeType="1"/>
          </p:cNvSpPr>
          <p:nvPr/>
        </p:nvSpPr>
        <p:spPr bwMode="auto">
          <a:xfrm>
            <a:off x="2526515" y="3384550"/>
            <a:ext cx="433387" cy="0"/>
          </a:xfrm>
          <a:prstGeom prst="line">
            <a:avLst/>
          </a:prstGeom>
          <a:noFill/>
          <a:ln w="38100">
            <a:solidFill>
              <a:srgbClr val="333399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fr-FR" sz="2400" i="1">
              <a:solidFill>
                <a:srgbClr val="FFFFFF"/>
              </a:solidFill>
              <a:latin typeface="+mj-lt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4525" name="Rectangle 9"/>
          <p:cNvSpPr>
            <a:spLocks noChangeArrowheads="1"/>
          </p:cNvSpPr>
          <p:nvPr/>
        </p:nvSpPr>
        <p:spPr bwMode="auto">
          <a:xfrm>
            <a:off x="2931495" y="3560762"/>
            <a:ext cx="82676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600" b="1" dirty="0" smtClean="0">
                <a:solidFill>
                  <a:srgbClr val="C00000"/>
                </a:solidFill>
                <a:latin typeface="+mj-lt"/>
                <a:ea typeface="Arial" pitchFamily="-1" charset="0"/>
                <a:cs typeface="Arial" pitchFamily="-1" charset="0"/>
              </a:rPr>
              <a:t>n = 209</a:t>
            </a:r>
            <a:endParaRPr lang="fr-FR" sz="1600" b="1" dirty="0">
              <a:solidFill>
                <a:srgbClr val="C00000"/>
              </a:solidFill>
              <a:latin typeface="+mj-lt"/>
              <a:ea typeface="Arial" pitchFamily="-1" charset="0"/>
              <a:cs typeface="Arial" pitchFamily="-1" charset="0"/>
            </a:endParaRPr>
          </a:p>
        </p:txBody>
      </p:sp>
      <p:sp>
        <p:nvSpPr>
          <p:cNvPr id="234526" name="Rectangle 8"/>
          <p:cNvSpPr>
            <a:spLocks noChangeArrowheads="1"/>
          </p:cNvSpPr>
          <p:nvPr/>
        </p:nvSpPr>
        <p:spPr bwMode="auto">
          <a:xfrm>
            <a:off x="2931495" y="2566987"/>
            <a:ext cx="82676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1600" b="1" dirty="0" smtClean="0">
                <a:solidFill>
                  <a:srgbClr val="C00000"/>
                </a:solidFill>
                <a:latin typeface="+mj-lt"/>
                <a:ea typeface="Arial" pitchFamily="-1" charset="0"/>
                <a:cs typeface="Arial" pitchFamily="-1" charset="0"/>
              </a:rPr>
              <a:t>n = 217</a:t>
            </a:r>
            <a:endParaRPr lang="fr-FR" sz="1600" b="1" dirty="0">
              <a:solidFill>
                <a:srgbClr val="C00000"/>
              </a:solidFill>
              <a:latin typeface="+mj-lt"/>
              <a:ea typeface="Arial" pitchFamily="-1" charset="0"/>
              <a:cs typeface="Arial" pitchFamily="-1" charset="0"/>
            </a:endParaRPr>
          </a:p>
        </p:txBody>
      </p:sp>
      <p:sp>
        <p:nvSpPr>
          <p:cNvPr id="28781" name="Oval 109"/>
          <p:cNvSpPr>
            <a:spLocks noChangeArrowheads="1"/>
          </p:cNvSpPr>
          <p:nvPr/>
        </p:nvSpPr>
        <p:spPr bwMode="auto">
          <a:xfrm>
            <a:off x="7096145" y="1547812"/>
            <a:ext cx="576263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600" b="1" smtClean="0">
                <a:solidFill>
                  <a:srgbClr val="0066FF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rPr>
              <a:t>S48</a:t>
            </a:r>
            <a:endParaRPr lang="fr-FR" sz="1600">
              <a:solidFill>
                <a:srgbClr val="0066FF"/>
              </a:solidFill>
              <a:latin typeface="+mj-lt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28782" name="Oval 110"/>
          <p:cNvSpPr>
            <a:spLocks noChangeArrowheads="1"/>
          </p:cNvSpPr>
          <p:nvPr/>
        </p:nvSpPr>
        <p:spPr bwMode="auto">
          <a:xfrm>
            <a:off x="8421688" y="1547812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fr-FR" sz="1600" b="1" smtClean="0">
                <a:solidFill>
                  <a:srgbClr val="0066FF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rPr>
              <a:t>S96</a:t>
            </a:r>
            <a:endParaRPr lang="fr-FR" sz="1600">
              <a:solidFill>
                <a:srgbClr val="0066FF"/>
              </a:solidFill>
              <a:latin typeface="+mj-lt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234533" name="Line 172"/>
          <p:cNvSpPr>
            <a:spLocks noChangeShapeType="1"/>
          </p:cNvSpPr>
          <p:nvPr/>
        </p:nvSpPr>
        <p:spPr bwMode="auto">
          <a:xfrm>
            <a:off x="8720138" y="2087562"/>
            <a:ext cx="0" cy="2151063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fr-FR" sz="2400" i="1">
              <a:solidFill>
                <a:srgbClr val="FFFFFF"/>
              </a:solidFill>
              <a:latin typeface="+mj-lt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34534" name="Line 172"/>
          <p:cNvSpPr>
            <a:spLocks noChangeShapeType="1"/>
          </p:cNvSpPr>
          <p:nvPr/>
        </p:nvSpPr>
        <p:spPr bwMode="auto">
          <a:xfrm>
            <a:off x="7415233" y="2087562"/>
            <a:ext cx="0" cy="2151063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endParaRPr lang="fr-FR" sz="2400" i="1">
              <a:solidFill>
                <a:srgbClr val="FFFFFF"/>
              </a:solidFill>
              <a:latin typeface="+mj-lt"/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3" name="Group 37"/>
          <p:cNvGrpSpPr>
            <a:grpSpLocks/>
          </p:cNvGrpSpPr>
          <p:nvPr/>
        </p:nvGrpSpPr>
        <p:grpSpPr bwMode="auto">
          <a:xfrm>
            <a:off x="7396405" y="2900362"/>
            <a:ext cx="1303200" cy="974725"/>
            <a:chOff x="4502" y="1764"/>
            <a:chExt cx="646" cy="614"/>
          </a:xfrm>
        </p:grpSpPr>
        <p:sp>
          <p:nvSpPr>
            <p:cNvPr id="234531" name="Line 31"/>
            <p:cNvSpPr>
              <a:spLocks noChangeShapeType="1"/>
            </p:cNvSpPr>
            <p:nvPr/>
          </p:nvSpPr>
          <p:spPr bwMode="auto">
            <a:xfrm flipV="1">
              <a:off x="4502" y="1764"/>
              <a:ext cx="646" cy="0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latin typeface="+mj-lt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4532" name="Line 31"/>
            <p:cNvSpPr>
              <a:spLocks noChangeShapeType="1"/>
            </p:cNvSpPr>
            <p:nvPr/>
          </p:nvSpPr>
          <p:spPr bwMode="auto">
            <a:xfrm flipV="1">
              <a:off x="4502" y="2378"/>
              <a:ext cx="646" cy="0"/>
            </a:xfrm>
            <a:prstGeom prst="line">
              <a:avLst/>
            </a:prstGeom>
            <a:noFill/>
            <a:ln w="38100">
              <a:solidFill>
                <a:srgbClr val="333399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latin typeface="+mj-lt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27" name="ZoneTexte 26"/>
          <p:cNvSpPr txBox="1"/>
          <p:nvPr/>
        </p:nvSpPr>
        <p:spPr>
          <a:xfrm>
            <a:off x="323528" y="4705399"/>
            <a:ext cx="749025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 smtClean="0">
                <a:solidFill>
                  <a:srgbClr val="000066"/>
                </a:solidFill>
              </a:rPr>
              <a:t>** INTI sélectionnés par l’investigateur : ZDV/3TC = 54 %, TDF/FTC = 37 %, ABC/3TC = 9 %</a:t>
            </a:r>
            <a:endParaRPr lang="fr-FR" sz="1400" dirty="0">
              <a:solidFill>
                <a:srgbClr val="00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6621" name="Group 77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3556495047"/>
              </p:ext>
            </p:extLst>
          </p:nvPr>
        </p:nvGraphicFramePr>
        <p:xfrm>
          <a:off x="395288" y="1709998"/>
          <a:ext cx="8353425" cy="4640976"/>
        </p:xfrm>
        <a:graphic>
          <a:graphicData uri="http://schemas.openxmlformats.org/drawingml/2006/table">
            <a:tbl>
              <a:tblPr/>
              <a:tblGrid>
                <a:gridCol w="433387"/>
                <a:gridCol w="3944938"/>
                <a:gridCol w="2070100"/>
                <a:gridCol w="1905000"/>
              </a:tblGrid>
              <a:tr h="615568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0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20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LPV/r + 3TC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20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214</a:t>
                      </a:r>
                      <a:endParaRPr kumimoji="0" lang="fr-FR" sz="2000" b="1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20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LPV/r + 2 INTI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8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20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202</a:t>
                      </a:r>
                      <a:endParaRPr kumimoji="0" lang="fr-FR" sz="2000" b="1" i="0" u="none" strike="noStrike" cap="none" normalizeH="0" baseline="0" noProof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A4A7"/>
                    </a:solidFill>
                  </a:tcPr>
                </a:tc>
              </a:tr>
              <a:tr h="25843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Age médian, années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34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35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843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Femmes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16 %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17 %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5843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ARN VIH (log</a:t>
                      </a:r>
                      <a:r>
                        <a:rPr kumimoji="0" lang="fr-FR" sz="1400" b="1" i="0" u="none" strike="noStrike" cap="none" normalizeH="0" baseline="-2500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10 </a:t>
                      </a: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c/ml), médiane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4,87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4,87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843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ARN VIH </a:t>
                      </a:r>
                      <a:r>
                        <a:rPr kumimoji="0" lang="fr-FR" sz="1400" b="1" i="0" u="sng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&gt;</a:t>
                      </a: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100 000 c/ml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44 %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43 %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5843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CD4/mm</a:t>
                      </a:r>
                      <a:r>
                        <a:rPr kumimoji="0" lang="fr-FR" sz="1400" b="1" i="0" u="none" strike="noStrike" cap="none" normalizeH="0" baseline="3000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</a:t>
                      </a: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, médiane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319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329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843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CD4 </a:t>
                      </a:r>
                      <a:r>
                        <a:rPr kumimoji="0" lang="fr-FR" sz="1400" b="1" i="0" u="sng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&lt;</a:t>
                      </a: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 200/mm</a:t>
                      </a:r>
                      <a:r>
                        <a:rPr kumimoji="0" lang="fr-FR" sz="1400" b="1" i="0" u="none" strike="noStrike" cap="none" normalizeH="0" baseline="3000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3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21 %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19 %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5843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Interruption avant S48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16 (7,5 %)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27 (13,4 %)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584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Pour échec virologique à S24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6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84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Pour événement indésirable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10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84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Perdu de vue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7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9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84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Non respect du protocole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5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84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Décès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84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Infection opportuniste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84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Grossesse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n = 1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D0D0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36614" name="Rectangle 6"/>
          <p:cNvSpPr>
            <a:spLocks noChangeArrowheads="1"/>
          </p:cNvSpPr>
          <p:nvPr/>
        </p:nvSpPr>
        <p:spPr bwMode="auto">
          <a:xfrm>
            <a:off x="395287" y="1333997"/>
            <a:ext cx="8353425" cy="3313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 defTabSz="914400" fontAlgn="base">
              <a:lnSpc>
                <a:spcPts val="1525"/>
              </a:lnSpc>
              <a:spcBef>
                <a:spcPct val="20000"/>
              </a:spcBef>
              <a:spcAft>
                <a:spcPct val="0"/>
              </a:spcAft>
            </a:pPr>
            <a:r>
              <a:rPr lang="fr-FR" sz="2800" b="1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ＭＳ Ｐゴシック" pitchFamily="-1" charset="-128"/>
              </a:rPr>
              <a:t>Caractéristiques à l’inclusion et devenir des patients</a:t>
            </a:r>
            <a:endParaRPr lang="fr-FR" sz="2800" b="1">
              <a:solidFill>
                <a:srgbClr val="CC3300"/>
              </a:solidFill>
              <a:latin typeface="Calibri" pitchFamily="-1" charset="0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1" name="ZoneTexte 69"/>
          <p:cNvSpPr txBox="1">
            <a:spLocks noChangeArrowheads="1"/>
          </p:cNvSpPr>
          <p:nvPr/>
        </p:nvSpPr>
        <p:spPr bwMode="auto">
          <a:xfrm>
            <a:off x="4477892" y="6553451"/>
            <a:ext cx="463683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Cahn P. Lancet Infect </a:t>
            </a: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Dis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2014; 14:572-80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2" name="Grouper 21"/>
          <p:cNvGrpSpPr/>
          <p:nvPr/>
        </p:nvGrpSpPr>
        <p:grpSpPr>
          <a:xfrm>
            <a:off x="0" y="6570663"/>
            <a:ext cx="802800" cy="287337"/>
            <a:chOff x="0" y="6570663"/>
            <a:chExt cx="802800" cy="287337"/>
          </a:xfrm>
        </p:grpSpPr>
        <p:sp>
          <p:nvSpPr>
            <p:cNvPr id="23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8028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4" name="ZoneTexte 23"/>
            <p:cNvSpPr txBox="1">
              <a:spLocks noChangeArrowheads="1"/>
            </p:cNvSpPr>
            <p:nvPr/>
          </p:nvSpPr>
          <p:spPr bwMode="auto">
            <a:xfrm>
              <a:off x="41422" y="6581775"/>
              <a:ext cx="761378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GARDEL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10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736013" cy="1106488"/>
          </a:xfrm>
        </p:spPr>
        <p:txBody>
          <a:bodyPr/>
          <a:lstStyle/>
          <a:p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Etude GARDEL : LPV/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r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+ 3TC 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LPV/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r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+ 2 INTI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5" name="Text Box 179"/>
          <p:cNvSpPr txBox="1">
            <a:spLocks noChangeArrowheads="1"/>
          </p:cNvSpPr>
          <p:nvPr/>
        </p:nvSpPr>
        <p:spPr bwMode="auto">
          <a:xfrm>
            <a:off x="6651114" y="3998557"/>
            <a:ext cx="2316302" cy="1101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prstTxWarp prst="textNoShape">
              <a:avLst/>
            </a:prstTxWarp>
            <a:spAutoFit/>
          </a:bodyPr>
          <a:lstStyle/>
          <a:p>
            <a:pPr defTabSz="914400" fontAlgn="base">
              <a:spcBef>
                <a:spcPct val="5000"/>
              </a:spcBef>
              <a:spcAft>
                <a:spcPct val="0"/>
              </a:spcAft>
            </a:pPr>
            <a:r>
              <a:rPr lang="fr-FR" sz="160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Augmentation médiane CD4/mm</a:t>
            </a:r>
            <a:r>
              <a:rPr lang="fr-FR" sz="1600" baseline="3000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3</a:t>
            </a:r>
            <a:r>
              <a:rPr lang="fr-FR" sz="160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 :</a:t>
            </a:r>
          </a:p>
          <a:p>
            <a:pPr defTabSz="914400" fontAlgn="base">
              <a:spcBef>
                <a:spcPct val="5000"/>
              </a:spcBef>
              <a:spcAft>
                <a:spcPct val="0"/>
              </a:spcAft>
            </a:pPr>
            <a:r>
              <a:rPr lang="fr-FR" sz="160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+ 227 (LPV/r + 3TC) vs</a:t>
            </a:r>
          </a:p>
          <a:p>
            <a:pPr defTabSz="914400" fontAlgn="base">
              <a:spcBef>
                <a:spcPct val="5000"/>
              </a:spcBef>
              <a:spcAft>
                <a:spcPct val="0"/>
              </a:spcAft>
            </a:pPr>
            <a:r>
              <a:rPr lang="fr-FR" sz="160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+ 217 (LPV/r + 2 INTI)</a:t>
            </a:r>
            <a:endParaRPr lang="fr-FR" sz="1600">
              <a:solidFill>
                <a:srgbClr val="000066"/>
              </a:solidFill>
              <a:ea typeface="Arial" pitchFamily="-1" charset="0"/>
              <a:cs typeface="Arial" pitchFamily="-1" charset="0"/>
            </a:endParaRPr>
          </a:p>
        </p:txBody>
      </p:sp>
      <p:sp>
        <p:nvSpPr>
          <p:cNvPr id="238611" name="Text Box 2"/>
          <p:cNvSpPr txBox="1">
            <a:spLocks noChangeArrowheads="1"/>
          </p:cNvSpPr>
          <p:nvPr/>
        </p:nvSpPr>
        <p:spPr bwMode="auto">
          <a:xfrm>
            <a:off x="3396101" y="1128713"/>
            <a:ext cx="233910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defTabSz="914400" fontAlgn="base">
              <a:spcBef>
                <a:spcPct val="0"/>
              </a:spcBef>
              <a:spcAft>
                <a:spcPct val="0"/>
              </a:spcAft>
            </a:pPr>
            <a:r>
              <a:rPr lang="fr-FR" sz="2800" b="1" smtClean="0">
                <a:solidFill>
                  <a:srgbClr val="CC3300"/>
                </a:solidFill>
                <a:latin typeface="+mj-lt"/>
                <a:ea typeface="ＭＳ Ｐゴシック" pitchFamily="-1" charset="-128"/>
                <a:cs typeface="ＭＳ Ｐゴシック" pitchFamily="-1" charset="-128"/>
              </a:rPr>
              <a:t>Réponse à S48</a:t>
            </a:r>
            <a:endParaRPr lang="fr-FR" sz="2800" b="1">
              <a:solidFill>
                <a:srgbClr val="CC3300"/>
              </a:solidFill>
              <a:latin typeface="+mj-lt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60" name="ZoneTexte 69"/>
          <p:cNvSpPr txBox="1">
            <a:spLocks noChangeArrowheads="1"/>
          </p:cNvSpPr>
          <p:nvPr/>
        </p:nvSpPr>
        <p:spPr bwMode="auto">
          <a:xfrm>
            <a:off x="4477892" y="6553451"/>
            <a:ext cx="463683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Cahn P. Lancet Infect </a:t>
            </a: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Dis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2014; 14:572-80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2" name="Grouper 24"/>
          <p:cNvGrpSpPr/>
          <p:nvPr/>
        </p:nvGrpSpPr>
        <p:grpSpPr>
          <a:xfrm>
            <a:off x="0" y="6570663"/>
            <a:ext cx="802800" cy="287337"/>
            <a:chOff x="0" y="6570663"/>
            <a:chExt cx="802800" cy="287337"/>
          </a:xfrm>
        </p:grpSpPr>
        <p:sp>
          <p:nvSpPr>
            <p:cNvPr id="47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8028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48" name="ZoneTexte 23"/>
            <p:cNvSpPr txBox="1">
              <a:spLocks noChangeArrowheads="1"/>
            </p:cNvSpPr>
            <p:nvPr/>
          </p:nvSpPr>
          <p:spPr bwMode="auto">
            <a:xfrm>
              <a:off x="41422" y="6581775"/>
              <a:ext cx="761378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GARDEL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grpSp>
        <p:nvGrpSpPr>
          <p:cNvPr id="50" name="Groupe 49"/>
          <p:cNvGrpSpPr/>
          <p:nvPr/>
        </p:nvGrpSpPr>
        <p:grpSpPr>
          <a:xfrm>
            <a:off x="527968" y="1802747"/>
            <a:ext cx="7683449" cy="4518263"/>
            <a:chOff x="527968" y="1802747"/>
            <a:chExt cx="7683449" cy="4518263"/>
          </a:xfrm>
        </p:grpSpPr>
        <p:sp>
          <p:nvSpPr>
            <p:cNvPr id="238637" name="AutoShape 165"/>
            <p:cNvSpPr>
              <a:spLocks noChangeArrowheads="1"/>
            </p:cNvSpPr>
            <p:nvPr/>
          </p:nvSpPr>
          <p:spPr bwMode="auto">
            <a:xfrm>
              <a:off x="6534256" y="2411659"/>
              <a:ext cx="1677161" cy="599019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solidFill>
                <a:srgbClr val="D0D0F0"/>
              </a:solidFill>
              <a:round/>
              <a:headEnd/>
              <a:tailEnd/>
            </a:ln>
            <a:effectLst>
              <a:prstShdw prst="shdw17" dist="17961" dir="2700000">
                <a:srgbClr val="7D7D90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>
                <a:solidFill>
                  <a:srgbClr val="000066"/>
                </a:solidFill>
                <a:latin typeface="+mj-lt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8" name="Rectangle 3"/>
            <p:cNvSpPr>
              <a:spLocks noChangeArrowheads="1"/>
            </p:cNvSpPr>
            <p:nvPr/>
          </p:nvSpPr>
          <p:spPr bwMode="auto">
            <a:xfrm>
              <a:off x="6643793" y="2512981"/>
              <a:ext cx="177800" cy="144462"/>
            </a:xfrm>
            <a:prstGeom prst="rect">
              <a:avLst/>
            </a:prstGeom>
            <a:solidFill>
              <a:srgbClr val="C000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000">
                <a:solidFill>
                  <a:srgbClr val="000066"/>
                </a:solidFill>
                <a:latin typeface="+mj-lt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9" name="Rectangle 4"/>
            <p:cNvSpPr>
              <a:spLocks noChangeArrowheads="1"/>
            </p:cNvSpPr>
            <p:nvPr/>
          </p:nvSpPr>
          <p:spPr bwMode="auto">
            <a:xfrm>
              <a:off x="6651113" y="2751537"/>
              <a:ext cx="177800" cy="144463"/>
            </a:xfrm>
            <a:prstGeom prst="rect">
              <a:avLst/>
            </a:prstGeom>
            <a:solidFill>
              <a:srgbClr val="00A4A7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000">
                <a:solidFill>
                  <a:srgbClr val="000066"/>
                </a:solidFill>
                <a:latin typeface="+mj-lt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40" name="ZoneTexte 84"/>
            <p:cNvSpPr txBox="1">
              <a:spLocks noChangeArrowheads="1"/>
            </p:cNvSpPr>
            <p:nvPr/>
          </p:nvSpPr>
          <p:spPr bwMode="auto">
            <a:xfrm>
              <a:off x="6800956" y="2422318"/>
              <a:ext cx="1158587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600" b="1" dirty="0" smtClean="0">
                  <a:solidFill>
                    <a:srgbClr val="333399"/>
                  </a:solidFill>
                  <a:latin typeface="+mj-lt"/>
                  <a:ea typeface="ＭＳ Ｐゴシック" pitchFamily="-1" charset="-128"/>
                  <a:cs typeface="ＭＳ Ｐゴシック" pitchFamily="-1" charset="-128"/>
                </a:rPr>
                <a:t>LPV/r + 3TC</a:t>
              </a:r>
              <a:endParaRPr lang="fr-FR" sz="1600" b="1" dirty="0">
                <a:solidFill>
                  <a:srgbClr val="333399"/>
                </a:solidFill>
                <a:latin typeface="+mj-lt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41" name="ZoneTexte 85"/>
            <p:cNvSpPr txBox="1">
              <a:spLocks noChangeArrowheads="1"/>
            </p:cNvSpPr>
            <p:nvPr/>
          </p:nvSpPr>
          <p:spPr bwMode="auto">
            <a:xfrm>
              <a:off x="6808276" y="2660874"/>
              <a:ext cx="1343938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600" b="1" dirty="0" smtClean="0">
                  <a:solidFill>
                    <a:srgbClr val="333399"/>
                  </a:solidFill>
                  <a:latin typeface="+mj-lt"/>
                  <a:ea typeface="ＭＳ Ｐゴシック" pitchFamily="-1" charset="-128"/>
                  <a:cs typeface="ＭＳ Ｐゴシック" pitchFamily="-1" charset="-128"/>
                </a:rPr>
                <a:t>LPV/r + 2 INTI</a:t>
              </a:r>
              <a:endParaRPr lang="fr-FR" sz="1600" b="1" dirty="0">
                <a:solidFill>
                  <a:srgbClr val="333399"/>
                </a:solidFill>
                <a:latin typeface="+mj-lt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594" name="Text Box 134"/>
            <p:cNvSpPr txBox="1">
              <a:spLocks noChangeArrowheads="1"/>
            </p:cNvSpPr>
            <p:nvPr/>
          </p:nvSpPr>
          <p:spPr bwMode="auto">
            <a:xfrm>
              <a:off x="2222829" y="1802747"/>
              <a:ext cx="3722831" cy="3488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lnSpc>
                  <a:spcPct val="80000"/>
                </a:lnSpc>
                <a:spcBef>
                  <a:spcPct val="5000"/>
                </a:spcBef>
                <a:spcAft>
                  <a:spcPct val="0"/>
                </a:spcAft>
              </a:pPr>
              <a:r>
                <a:rPr lang="fr-FR" sz="2000" b="1" dirty="0" smtClean="0">
                  <a:solidFill>
                    <a:srgbClr val="333399"/>
                  </a:solidFill>
                  <a:latin typeface="+mj-lt"/>
                  <a:ea typeface="Arial" pitchFamily="-1" charset="0"/>
                  <a:cs typeface="Arial" pitchFamily="-1" charset="0"/>
                </a:rPr>
                <a:t>ARN VIH &lt; 50 c/ml</a:t>
              </a:r>
              <a:endParaRPr lang="fr-FR" sz="2000" b="1" dirty="0">
                <a:solidFill>
                  <a:srgbClr val="333399"/>
                </a:solidFill>
                <a:latin typeface="+mj-lt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15" name="Rectangle 133"/>
            <p:cNvSpPr>
              <a:spLocks noChangeArrowheads="1"/>
            </p:cNvSpPr>
            <p:nvPr/>
          </p:nvSpPr>
          <p:spPr bwMode="auto">
            <a:xfrm>
              <a:off x="1251956" y="2957416"/>
              <a:ext cx="718376" cy="2417713"/>
            </a:xfrm>
            <a:prstGeom prst="rect">
              <a:avLst/>
            </a:prstGeom>
            <a:solidFill>
              <a:srgbClr val="C0000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latin typeface="+mj-lt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16" name="Rectangle 135"/>
            <p:cNvSpPr>
              <a:spLocks noChangeArrowheads="1"/>
            </p:cNvSpPr>
            <p:nvPr/>
          </p:nvSpPr>
          <p:spPr bwMode="auto">
            <a:xfrm>
              <a:off x="647227" y="4586370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25</a:t>
              </a:r>
              <a:endParaRPr lang="fr-F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17" name="Rectangle 136"/>
            <p:cNvSpPr>
              <a:spLocks noChangeArrowheads="1"/>
            </p:cNvSpPr>
            <p:nvPr/>
          </p:nvSpPr>
          <p:spPr bwMode="auto">
            <a:xfrm>
              <a:off x="647227" y="3894220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50</a:t>
              </a:r>
              <a:endParaRPr lang="fr-F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18" name="Rectangle 137"/>
            <p:cNvSpPr>
              <a:spLocks noChangeArrowheads="1"/>
            </p:cNvSpPr>
            <p:nvPr/>
          </p:nvSpPr>
          <p:spPr bwMode="auto">
            <a:xfrm>
              <a:off x="547840" y="2513095"/>
              <a:ext cx="298159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100</a:t>
              </a:r>
              <a:endParaRPr lang="fr-F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19" name="Rectangle 138"/>
            <p:cNvSpPr>
              <a:spLocks noChangeArrowheads="1"/>
            </p:cNvSpPr>
            <p:nvPr/>
          </p:nvSpPr>
          <p:spPr bwMode="auto">
            <a:xfrm>
              <a:off x="647227" y="3203657"/>
              <a:ext cx="198772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75</a:t>
              </a:r>
              <a:endParaRPr lang="fr-F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20" name="Line 139"/>
            <p:cNvSpPr>
              <a:spLocks noChangeShapeType="1"/>
            </p:cNvSpPr>
            <p:nvPr/>
          </p:nvSpPr>
          <p:spPr bwMode="auto">
            <a:xfrm>
              <a:off x="926442" y="4694091"/>
              <a:ext cx="10850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latin typeface="+mj-lt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1" name="Line 140"/>
            <p:cNvSpPr>
              <a:spLocks noChangeShapeType="1"/>
            </p:cNvSpPr>
            <p:nvPr/>
          </p:nvSpPr>
          <p:spPr bwMode="auto">
            <a:xfrm>
              <a:off x="926442" y="4003529"/>
              <a:ext cx="10850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latin typeface="+mj-lt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2" name="Line 141"/>
            <p:cNvSpPr>
              <a:spLocks noChangeShapeType="1"/>
            </p:cNvSpPr>
            <p:nvPr/>
          </p:nvSpPr>
          <p:spPr bwMode="auto">
            <a:xfrm>
              <a:off x="926442" y="2619229"/>
              <a:ext cx="10850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latin typeface="+mj-lt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3" name="Line 142"/>
            <p:cNvSpPr>
              <a:spLocks noChangeShapeType="1"/>
            </p:cNvSpPr>
            <p:nvPr/>
          </p:nvSpPr>
          <p:spPr bwMode="auto">
            <a:xfrm>
              <a:off x="926442" y="3309791"/>
              <a:ext cx="108505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latin typeface="+mj-lt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4" name="Line 143"/>
            <p:cNvSpPr>
              <a:spLocks noChangeShapeType="1"/>
            </p:cNvSpPr>
            <p:nvPr/>
          </p:nvSpPr>
          <p:spPr bwMode="auto">
            <a:xfrm>
              <a:off x="1033076" y="2609704"/>
              <a:ext cx="1870" cy="2860675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latin typeface="+mj-lt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5" name="Rectangle 144"/>
            <p:cNvSpPr>
              <a:spLocks noChangeArrowheads="1"/>
            </p:cNvSpPr>
            <p:nvPr/>
          </p:nvSpPr>
          <p:spPr bwMode="auto">
            <a:xfrm>
              <a:off x="1363829" y="2587221"/>
              <a:ext cx="506869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C00000"/>
                  </a:solidFill>
                  <a:latin typeface="+mj-lt"/>
                  <a:ea typeface="Arial" pitchFamily="-1" charset="0"/>
                  <a:cs typeface="Arial" pitchFamily="-1" charset="0"/>
                </a:rPr>
                <a:t>88,3</a:t>
              </a:r>
              <a:endParaRPr lang="fr-FR" sz="1400" b="1">
                <a:solidFill>
                  <a:srgbClr val="C00000"/>
                </a:solidFill>
                <a:latin typeface="+mj-lt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26" name="Rectangle 145"/>
            <p:cNvSpPr>
              <a:spLocks noChangeArrowheads="1"/>
            </p:cNvSpPr>
            <p:nvPr/>
          </p:nvSpPr>
          <p:spPr bwMode="auto">
            <a:xfrm>
              <a:off x="2063278" y="2747935"/>
              <a:ext cx="506869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00A4A7"/>
                  </a:solidFill>
                  <a:latin typeface="+mj-lt"/>
                  <a:ea typeface="Arial" pitchFamily="-1" charset="0"/>
                  <a:cs typeface="Arial" pitchFamily="-1" charset="0"/>
                </a:rPr>
                <a:t>83,7</a:t>
              </a:r>
              <a:endParaRPr lang="fr-FR" sz="1400" b="1">
                <a:solidFill>
                  <a:srgbClr val="00A4A7"/>
                </a:solidFill>
                <a:latin typeface="+mj-lt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27" name="Text Box 148"/>
            <p:cNvSpPr txBox="1">
              <a:spLocks noChangeArrowheads="1"/>
            </p:cNvSpPr>
            <p:nvPr/>
          </p:nvSpPr>
          <p:spPr bwMode="auto">
            <a:xfrm>
              <a:off x="527968" y="2133454"/>
              <a:ext cx="349776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mtClean="0">
                  <a:solidFill>
                    <a:srgbClr val="000066"/>
                  </a:solidFill>
                  <a:latin typeface="+mj-lt"/>
                  <a:ea typeface="ＭＳ Ｐゴシック" pitchFamily="-1" charset="-128"/>
                  <a:cs typeface="ＭＳ Ｐゴシック" pitchFamily="-1" charset="-128"/>
                </a:rPr>
                <a:t>%</a:t>
              </a:r>
              <a:endParaRPr lang="fr-FR">
                <a:solidFill>
                  <a:srgbClr val="000066"/>
                </a:solidFill>
                <a:latin typeface="+mj-lt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8" name="Rectangle 151"/>
            <p:cNvSpPr>
              <a:spLocks noChangeArrowheads="1"/>
            </p:cNvSpPr>
            <p:nvPr/>
          </p:nvSpPr>
          <p:spPr bwMode="auto">
            <a:xfrm>
              <a:off x="1962848" y="3101879"/>
              <a:ext cx="718376" cy="2273250"/>
            </a:xfrm>
            <a:prstGeom prst="rect">
              <a:avLst/>
            </a:prstGeom>
            <a:solidFill>
              <a:srgbClr val="00A4A7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latin typeface="+mj-lt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29" name="ZoneTexte 86"/>
            <p:cNvSpPr txBox="1">
              <a:spLocks noChangeArrowheads="1"/>
            </p:cNvSpPr>
            <p:nvPr/>
          </p:nvSpPr>
          <p:spPr bwMode="auto">
            <a:xfrm>
              <a:off x="1136174" y="5646979"/>
              <a:ext cx="1652505" cy="6740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fr-FR" sz="14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Différence ajustée</a:t>
              </a: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fr-FR" sz="14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(IC 95 %) =</a:t>
              </a: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fr-FR" sz="14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4,6 % (- 2,2 ; 11,8)</a:t>
              </a:r>
              <a:endParaRPr lang="fr-FR" sz="1400" dirty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0" name="Rectangle 133"/>
            <p:cNvSpPr>
              <a:spLocks noChangeArrowheads="1"/>
            </p:cNvSpPr>
            <p:nvPr/>
          </p:nvSpPr>
          <p:spPr bwMode="auto">
            <a:xfrm>
              <a:off x="4899001" y="2757341"/>
              <a:ext cx="718376" cy="2617789"/>
            </a:xfrm>
            <a:prstGeom prst="rect">
              <a:avLst/>
            </a:prstGeom>
            <a:solidFill>
              <a:srgbClr val="C0000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latin typeface="+mj-lt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1" name="Rectangle 144"/>
            <p:cNvSpPr>
              <a:spLocks noChangeArrowheads="1"/>
            </p:cNvSpPr>
            <p:nvPr/>
          </p:nvSpPr>
          <p:spPr bwMode="auto">
            <a:xfrm>
              <a:off x="5009791" y="2421241"/>
              <a:ext cx="506869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C00000"/>
                  </a:solidFill>
                  <a:latin typeface="+mj-lt"/>
                  <a:ea typeface="Arial" pitchFamily="-1" charset="0"/>
                  <a:cs typeface="Arial" pitchFamily="-1" charset="0"/>
                </a:rPr>
                <a:t>95,5</a:t>
              </a:r>
            </a:p>
          </p:txBody>
        </p:sp>
        <p:sp>
          <p:nvSpPr>
            <p:cNvPr id="238632" name="Rectangle 145"/>
            <p:cNvSpPr>
              <a:spLocks noChangeArrowheads="1"/>
            </p:cNvSpPr>
            <p:nvPr/>
          </p:nvSpPr>
          <p:spPr bwMode="auto">
            <a:xfrm>
              <a:off x="5724404" y="2362169"/>
              <a:ext cx="506869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00A4A7"/>
                  </a:solidFill>
                  <a:latin typeface="+mj-lt"/>
                  <a:ea typeface="Arial" pitchFamily="-1" charset="0"/>
                  <a:cs typeface="Arial" pitchFamily="-1" charset="0"/>
                </a:rPr>
                <a:t>96,6</a:t>
              </a:r>
              <a:endParaRPr lang="fr-FR" sz="1400" b="1">
                <a:solidFill>
                  <a:srgbClr val="00A4A7"/>
                </a:solidFill>
                <a:latin typeface="+mj-lt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33" name="Rectangle 151"/>
            <p:cNvSpPr>
              <a:spLocks noChangeArrowheads="1"/>
            </p:cNvSpPr>
            <p:nvPr/>
          </p:nvSpPr>
          <p:spPr bwMode="auto">
            <a:xfrm>
              <a:off x="5609893" y="2714529"/>
              <a:ext cx="718376" cy="2660600"/>
            </a:xfrm>
            <a:prstGeom prst="rect">
              <a:avLst/>
            </a:prstGeom>
            <a:solidFill>
              <a:srgbClr val="00A4A7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latin typeface="+mj-lt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4" name="Rectangle 40"/>
            <p:cNvSpPr>
              <a:spLocks noChangeArrowheads="1"/>
            </p:cNvSpPr>
            <p:nvPr/>
          </p:nvSpPr>
          <p:spPr bwMode="auto">
            <a:xfrm>
              <a:off x="1116728" y="2117832"/>
              <a:ext cx="1641733" cy="5339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fr-FR" sz="14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Analyse principale</a:t>
              </a:r>
            </a:p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fr-FR" sz="14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Tous les patients</a:t>
              </a:r>
              <a:endParaRPr lang="fr-FR" sz="140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35" name="ZoneTexte 86"/>
            <p:cNvSpPr txBox="1">
              <a:spLocks noChangeArrowheads="1"/>
            </p:cNvSpPr>
            <p:nvPr/>
          </p:nvSpPr>
          <p:spPr bwMode="auto">
            <a:xfrm>
              <a:off x="4772638" y="5646979"/>
              <a:ext cx="1675460" cy="6740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fr-FR" sz="14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Différence ajustée</a:t>
              </a: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fr-FR" sz="14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(IC 95 %) =</a:t>
              </a: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fr-FR" sz="14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- 1,1 % (- 5,6 ; 3,4)</a:t>
              </a:r>
              <a:endParaRPr lang="fr-FR" sz="1400" dirty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36" name="Line 146"/>
            <p:cNvSpPr>
              <a:spLocks noChangeShapeType="1"/>
            </p:cNvSpPr>
            <p:nvPr/>
          </p:nvSpPr>
          <p:spPr bwMode="auto">
            <a:xfrm>
              <a:off x="926442" y="5371001"/>
              <a:ext cx="5534277" cy="0"/>
            </a:xfrm>
            <a:prstGeom prst="line">
              <a:avLst/>
            </a:prstGeom>
            <a:noFill/>
            <a:ln w="19050">
              <a:solidFill>
                <a:srgbClr val="000066"/>
              </a:solidFill>
              <a:round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 sz="2400" i="1">
                <a:solidFill>
                  <a:srgbClr val="FFFFFF"/>
                </a:solidFill>
                <a:latin typeface="+mj-lt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238642" name="Rectangle 40"/>
            <p:cNvSpPr>
              <a:spLocks noChangeArrowheads="1"/>
            </p:cNvSpPr>
            <p:nvPr/>
          </p:nvSpPr>
          <p:spPr bwMode="auto">
            <a:xfrm>
              <a:off x="1312214" y="5354826"/>
              <a:ext cx="1300421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fr-FR" sz="1600" b="1" smtClean="0">
                  <a:solidFill>
                    <a:srgbClr val="000066"/>
                  </a:solidFill>
                  <a:latin typeface="+mj-lt"/>
                  <a:ea typeface="Arial" pitchFamily="-1" charset="0"/>
                  <a:cs typeface="Arial" pitchFamily="-1" charset="0"/>
                </a:rPr>
                <a:t>ITT, snapshot</a:t>
              </a:r>
              <a:endParaRPr lang="fr-FR" sz="1600" b="1">
                <a:solidFill>
                  <a:srgbClr val="000066"/>
                </a:solidFill>
                <a:latin typeface="+mj-lt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8643" name="Rectangle 41"/>
            <p:cNvSpPr>
              <a:spLocks noChangeArrowheads="1"/>
            </p:cNvSpPr>
            <p:nvPr/>
          </p:nvSpPr>
          <p:spPr bwMode="auto">
            <a:xfrm>
              <a:off x="4689234" y="5354826"/>
              <a:ext cx="1842271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fr-FR" sz="1600" b="1" smtClean="0">
                  <a:solidFill>
                    <a:srgbClr val="000066"/>
                  </a:solidFill>
                  <a:latin typeface="+mj-lt"/>
                  <a:ea typeface="Arial" pitchFamily="-1" charset="0"/>
                  <a:cs typeface="Arial" pitchFamily="-1" charset="0"/>
                </a:rPr>
                <a:t>Données observées</a:t>
              </a:r>
              <a:endParaRPr lang="fr-FR" sz="1600" b="1">
                <a:solidFill>
                  <a:srgbClr val="000066"/>
                </a:solidFill>
                <a:latin typeface="+mj-lt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52" name="Rectangle 40"/>
            <p:cNvSpPr>
              <a:spLocks noChangeArrowheads="1"/>
            </p:cNvSpPr>
            <p:nvPr/>
          </p:nvSpPr>
          <p:spPr bwMode="auto">
            <a:xfrm>
              <a:off x="2837149" y="2129259"/>
              <a:ext cx="1890875" cy="5339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fr-FR" sz="1400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ARN VIH à l’inclusion</a:t>
              </a:r>
            </a:p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fr-FR" sz="1400" dirty="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≥ 100 000 c/ml</a:t>
              </a:r>
              <a:endParaRPr lang="fr-FR" sz="1400" dirty="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53" name="Rectangle 133"/>
            <p:cNvSpPr>
              <a:spLocks noChangeArrowheads="1"/>
            </p:cNvSpPr>
            <p:nvPr/>
          </p:nvSpPr>
          <p:spPr bwMode="auto">
            <a:xfrm>
              <a:off x="3144200" y="2979626"/>
              <a:ext cx="718376" cy="2390775"/>
            </a:xfrm>
            <a:prstGeom prst="rect">
              <a:avLst/>
            </a:prstGeom>
            <a:solidFill>
              <a:srgbClr val="C00000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latin typeface="+mj-lt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54" name="Rectangle 144"/>
            <p:cNvSpPr>
              <a:spLocks noChangeArrowheads="1"/>
            </p:cNvSpPr>
            <p:nvPr/>
          </p:nvSpPr>
          <p:spPr bwMode="auto">
            <a:xfrm>
              <a:off x="3249047" y="2631963"/>
              <a:ext cx="506869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C00000"/>
                  </a:solidFill>
                  <a:latin typeface="+mj-lt"/>
                  <a:ea typeface="Arial" pitchFamily="-1" charset="0"/>
                  <a:cs typeface="Arial" pitchFamily="-1" charset="0"/>
                </a:rPr>
                <a:t>87,2</a:t>
              </a:r>
              <a:endParaRPr lang="fr-FR" sz="1400" b="1">
                <a:solidFill>
                  <a:srgbClr val="C00000"/>
                </a:solidFill>
                <a:latin typeface="+mj-lt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55" name="Rectangle 145"/>
            <p:cNvSpPr>
              <a:spLocks noChangeArrowheads="1"/>
            </p:cNvSpPr>
            <p:nvPr/>
          </p:nvSpPr>
          <p:spPr bwMode="auto">
            <a:xfrm>
              <a:off x="3951021" y="2885663"/>
              <a:ext cx="506869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tIns="91440" bIns="91440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00A4A7"/>
                  </a:solidFill>
                  <a:latin typeface="+mj-lt"/>
                  <a:ea typeface="Arial" pitchFamily="-1" charset="0"/>
                  <a:cs typeface="Arial" pitchFamily="-1" charset="0"/>
                </a:rPr>
                <a:t>77,9</a:t>
              </a:r>
              <a:endParaRPr lang="fr-FR" sz="1400" b="1">
                <a:solidFill>
                  <a:srgbClr val="00A4A7"/>
                </a:solidFill>
                <a:latin typeface="+mj-lt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56" name="Rectangle 151"/>
            <p:cNvSpPr>
              <a:spLocks noChangeArrowheads="1"/>
            </p:cNvSpPr>
            <p:nvPr/>
          </p:nvSpPr>
          <p:spPr bwMode="auto">
            <a:xfrm>
              <a:off x="3855092" y="3232053"/>
              <a:ext cx="718376" cy="2138347"/>
            </a:xfrm>
            <a:prstGeom prst="rect">
              <a:avLst/>
            </a:prstGeom>
            <a:solidFill>
              <a:srgbClr val="00A4A7"/>
            </a:solidFill>
            <a:ln w="127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66"/>
                </a:solidFill>
                <a:latin typeface="+mj-lt"/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57" name="ZoneTexte 86"/>
            <p:cNvSpPr txBox="1">
              <a:spLocks noChangeArrowheads="1"/>
            </p:cNvSpPr>
            <p:nvPr/>
          </p:nvSpPr>
          <p:spPr bwMode="auto">
            <a:xfrm>
              <a:off x="3023854" y="5646979"/>
              <a:ext cx="1665842" cy="6740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fr-FR" sz="14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Différence ajustée</a:t>
              </a: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fr-FR" sz="14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(IC 95 %) =</a:t>
              </a:r>
            </a:p>
            <a:p>
              <a:pPr algn="ctr" defTabSz="914400" fontAlgn="base">
                <a:lnSpc>
                  <a:spcPct val="90000"/>
                </a:lnSpc>
                <a:spcBef>
                  <a:spcPct val="0"/>
                </a:spcBef>
                <a:spcAft>
                  <a:spcPct val="0"/>
                </a:spcAft>
              </a:pPr>
              <a:r>
                <a:rPr lang="fr-FR" sz="140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9,3 % (- </a:t>
              </a:r>
              <a:r>
                <a:rPr lang="fr-FR" sz="1400" dirty="0" smtClean="0">
                  <a:solidFill>
                    <a:srgbClr val="000066"/>
                  </a:solidFill>
                  <a:ea typeface="ＭＳ Ｐゴシック" pitchFamily="-1" charset="-128"/>
                  <a:cs typeface="ＭＳ Ｐゴシック" pitchFamily="-1" charset="-128"/>
                </a:rPr>
                <a:t>2,8 ; 21,5)</a:t>
              </a:r>
              <a:endParaRPr lang="fr-FR" sz="1400" dirty="0">
                <a:solidFill>
                  <a:srgbClr val="000066"/>
                </a:solidFill>
                <a:ea typeface="ＭＳ Ｐゴシック" pitchFamily="-1" charset="-128"/>
                <a:cs typeface="ＭＳ Ｐゴシック" pitchFamily="-1" charset="-128"/>
              </a:endParaRPr>
            </a:p>
          </p:txBody>
        </p:sp>
        <p:sp>
          <p:nvSpPr>
            <p:cNvPr id="58" name="Rectangle 40"/>
            <p:cNvSpPr>
              <a:spLocks noChangeArrowheads="1"/>
            </p:cNvSpPr>
            <p:nvPr/>
          </p:nvSpPr>
          <p:spPr bwMode="auto">
            <a:xfrm>
              <a:off x="3206564" y="5354826"/>
              <a:ext cx="1300421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fr-FR" sz="1600" b="1" smtClean="0">
                  <a:solidFill>
                    <a:srgbClr val="000066"/>
                  </a:solidFill>
                  <a:latin typeface="+mj-lt"/>
                  <a:ea typeface="Arial" pitchFamily="-1" charset="0"/>
                  <a:cs typeface="Arial" pitchFamily="-1" charset="0"/>
                </a:rPr>
                <a:t>ITT, snapshot</a:t>
              </a:r>
              <a:endParaRPr lang="fr-FR" sz="1600" b="1">
                <a:solidFill>
                  <a:srgbClr val="000066"/>
                </a:solidFill>
                <a:latin typeface="+mj-lt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49" name="Rectangle 135"/>
            <p:cNvSpPr>
              <a:spLocks noChangeArrowheads="1"/>
            </p:cNvSpPr>
            <p:nvPr/>
          </p:nvSpPr>
          <p:spPr bwMode="auto">
            <a:xfrm>
              <a:off x="773507" y="5241264"/>
              <a:ext cx="99386" cy="215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 anchor="ctr">
              <a:prstTxWarp prst="textNoShape">
                <a:avLst/>
              </a:prstTxWarp>
              <a:spAutoFit/>
            </a:bodyPr>
            <a:lstStyle/>
            <a:p>
              <a:pPr algn="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fr-FR" sz="1400" b="1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0</a:t>
              </a:r>
              <a:endParaRPr lang="fr-FR" sz="1400" b="1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59" name="Rectangle 58"/>
            <p:cNvSpPr/>
            <p:nvPr/>
          </p:nvSpPr>
          <p:spPr>
            <a:xfrm>
              <a:off x="4938735" y="2117832"/>
              <a:ext cx="1521984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 algn="ctr" defTabSz="914400" fontAlgn="base">
                <a:spcBef>
                  <a:spcPct val="5000"/>
                </a:spcBef>
                <a:spcAft>
                  <a:spcPct val="0"/>
                </a:spcAft>
              </a:pPr>
              <a:r>
                <a:rPr lang="fr-FR" sz="1400" smtClean="0">
                  <a:solidFill>
                    <a:srgbClr val="000066"/>
                  </a:solidFill>
                  <a:ea typeface="Arial" pitchFamily="-1" charset="0"/>
                  <a:cs typeface="Arial" pitchFamily="-1" charset="0"/>
                </a:rPr>
                <a:t>Tous les patients</a:t>
              </a:r>
              <a:endParaRPr lang="fr-FR" sz="1400">
                <a:solidFill>
                  <a:srgbClr val="000066"/>
                </a:solidFill>
                <a:ea typeface="Arial" pitchFamily="-1" charset="0"/>
                <a:cs typeface="Arial" pitchFamily="-1" charset="0"/>
              </a:endParaRPr>
            </a:p>
          </p:txBody>
        </p:sp>
      </p:grpSp>
      <p:sp>
        <p:nvSpPr>
          <p:cNvPr id="61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736013" cy="1106488"/>
          </a:xfrm>
        </p:spPr>
        <p:txBody>
          <a:bodyPr/>
          <a:lstStyle/>
          <a:p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Etude GARDEL : LPV/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r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+ 3TC 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LPV/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r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+ 2 INTI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0094" name="Group 17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3448375"/>
              </p:ext>
            </p:extLst>
          </p:nvPr>
        </p:nvGraphicFramePr>
        <p:xfrm>
          <a:off x="188434" y="2996952"/>
          <a:ext cx="8704046" cy="3096343"/>
        </p:xfrm>
        <a:graphic>
          <a:graphicData uri="http://schemas.openxmlformats.org/drawingml/2006/table">
            <a:tbl>
              <a:tblPr/>
              <a:tblGrid>
                <a:gridCol w="220278"/>
                <a:gridCol w="279056"/>
                <a:gridCol w="4074221"/>
                <a:gridCol w="2205189"/>
                <a:gridCol w="1925302"/>
              </a:tblGrid>
              <a:tr h="411702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8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439" marR="9743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LPV/r + 3TC</a:t>
                      </a:r>
                      <a:endParaRPr kumimoji="0" lang="fr-FR" sz="1600" b="1" i="0" u="none" strike="noStrike" cap="none" normalizeH="0" baseline="0" noProof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439" marR="9743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LPV/r + 2 INTI</a:t>
                      </a:r>
                      <a:endParaRPr kumimoji="0" lang="fr-FR" sz="1600" b="1" i="0" u="none" strike="noStrike" cap="none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439" marR="9743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A4A7"/>
                    </a:solidFill>
                  </a:tcPr>
                </a:tc>
              </a:tr>
              <a:tr h="343085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Echec virologique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66FF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439" marR="9743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10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439" marR="9743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12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439" marR="9743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430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439" marR="9743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 S24</a:t>
                      </a:r>
                    </a:p>
                  </a:txBody>
                  <a:tcPr marL="97439" marR="97439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439" marR="9743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6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439" marR="9743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430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439" marR="9743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 S48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439" marR="97439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9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439" marR="9743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6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439" marR="9743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43085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ARN VIH (c/ml) à l’échec virologique, médiane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439" marR="9743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236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439" marR="9743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1027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439" marR="9743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43085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Succès amplification génotype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439" marR="9743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5/10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439" marR="9743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7/12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439" marR="9743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3430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439" marR="9743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Présence de mutations de résistance 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439" marR="97439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439" marR="9743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439" marR="9743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6261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439" marR="9743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439" marR="97439" anchor="ctr" horzOverflow="overflow"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M184V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  <a:defRPr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Résistance aux IP</a:t>
                      </a:r>
                    </a:p>
                  </a:txBody>
                  <a:tcPr marL="97439" marR="97439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2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0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pitchFamily="-109" charset="0"/>
                        <a:ea typeface="ＭＳ Ｐゴシック" pitchFamily="-109" charset="-128"/>
                        <a:cs typeface="ＭＳ Ｐゴシック" pitchFamily="-109" charset="-128"/>
                      </a:endParaRPr>
                    </a:p>
                  </a:txBody>
                  <a:tcPr marL="97439" marR="9743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-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 typeface="Wingdings" pitchFamily="-109" charset="2"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pitchFamily="-109" charset="0"/>
                          <a:ea typeface="ＭＳ Ｐゴシック" pitchFamily="-109" charset="-128"/>
                          <a:cs typeface="ＭＳ Ｐゴシック" pitchFamily="-109" charset="-128"/>
                        </a:rPr>
                        <a:t>-</a:t>
                      </a:r>
                    </a:p>
                  </a:txBody>
                  <a:tcPr marL="97439" marR="97439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240644" name="Rectangle 5"/>
          <p:cNvSpPr>
            <a:spLocks noGrp="1" noChangeArrowheads="1"/>
          </p:cNvSpPr>
          <p:nvPr>
            <p:ph type="body" idx="4294967295"/>
          </p:nvPr>
        </p:nvSpPr>
        <p:spPr>
          <a:xfrm>
            <a:off x="60101" y="1196975"/>
            <a:ext cx="6888163" cy="1079897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fr-FR" sz="2400" b="1" smtClean="0">
                <a:latin typeface="+mj-lt"/>
                <a:ea typeface="ＭＳ Ｐゴシック" pitchFamily="-1" charset="-128"/>
                <a:cs typeface="ＭＳ Ｐゴシック" pitchFamily="-1" charset="-128"/>
              </a:rPr>
              <a:t>Définition échec virologique</a:t>
            </a:r>
          </a:p>
          <a:p>
            <a:pPr lvl="1">
              <a:spcBef>
                <a:spcPct val="5000"/>
              </a:spcBef>
              <a:buFontTx/>
              <a:buChar char="-"/>
            </a:pPr>
            <a:r>
              <a:rPr lang="fr-FR" sz="1800" smtClean="0">
                <a:ea typeface="Arial" pitchFamily="-1" charset="0"/>
                <a:cs typeface="Arial" pitchFamily="-1" charset="0"/>
              </a:rPr>
              <a:t>2 ARN VIH consécutifs </a:t>
            </a:r>
            <a:r>
              <a:rPr lang="fr-FR" sz="180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&gt; 400 c/ml à ou après S24</a:t>
            </a:r>
          </a:p>
          <a:p>
            <a:pPr lvl="1">
              <a:spcBef>
                <a:spcPct val="5000"/>
              </a:spcBef>
              <a:buFontTx/>
              <a:buChar char="-"/>
            </a:pPr>
            <a:r>
              <a:rPr lang="fr-FR" sz="180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ARN VIH </a:t>
            </a:r>
            <a:r>
              <a:rPr lang="fr-FR" sz="1800" u="sng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&gt;</a:t>
            </a:r>
            <a:r>
              <a:rPr lang="fr-FR" sz="1800" smtClean="0">
                <a:solidFill>
                  <a:srgbClr val="000066"/>
                </a:solidFill>
                <a:ea typeface="Arial" pitchFamily="-1" charset="0"/>
                <a:cs typeface="Arial" pitchFamily="-1" charset="0"/>
              </a:rPr>
              <a:t> 50 c/ml à S48</a:t>
            </a:r>
          </a:p>
        </p:txBody>
      </p:sp>
      <p:sp>
        <p:nvSpPr>
          <p:cNvPr id="16" name="Rectangle 10"/>
          <p:cNvSpPr>
            <a:spLocks noChangeArrowheads="1"/>
          </p:cNvSpPr>
          <p:nvPr/>
        </p:nvSpPr>
        <p:spPr bwMode="auto">
          <a:xfrm>
            <a:off x="2757324" y="2500212"/>
            <a:ext cx="3801041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marL="381000" indent="-381000">
              <a:lnSpc>
                <a:spcPct val="90000"/>
              </a:lnSpc>
              <a:spcBef>
                <a:spcPct val="20000"/>
              </a:spcBef>
              <a:buClr>
                <a:srgbClr val="CC3300"/>
              </a:buClr>
            </a:pPr>
            <a:r>
              <a:rPr lang="fr-FR" sz="2400" b="1" smtClean="0">
                <a:solidFill>
                  <a:srgbClr val="333399"/>
                </a:solidFill>
                <a:latin typeface="+mj-lt"/>
              </a:rPr>
              <a:t>Données de résistance à S48</a:t>
            </a:r>
            <a:endParaRPr lang="fr-FR" sz="2400" b="1">
              <a:solidFill>
                <a:srgbClr val="333399"/>
              </a:solidFill>
              <a:latin typeface="+mj-lt"/>
            </a:endParaRPr>
          </a:p>
        </p:txBody>
      </p:sp>
      <p:sp>
        <p:nvSpPr>
          <p:cNvPr id="24" name="ZoneTexte 69"/>
          <p:cNvSpPr txBox="1">
            <a:spLocks noChangeArrowheads="1"/>
          </p:cNvSpPr>
          <p:nvPr/>
        </p:nvSpPr>
        <p:spPr bwMode="auto">
          <a:xfrm>
            <a:off x="4477892" y="6553451"/>
            <a:ext cx="463683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Cahn P. Lancet Infect </a:t>
            </a: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Dis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2014; 14:572-80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2" name="Grouper 24"/>
          <p:cNvGrpSpPr/>
          <p:nvPr/>
        </p:nvGrpSpPr>
        <p:grpSpPr>
          <a:xfrm>
            <a:off x="0" y="6570663"/>
            <a:ext cx="802800" cy="287337"/>
            <a:chOff x="0" y="6570663"/>
            <a:chExt cx="802800" cy="287337"/>
          </a:xfrm>
        </p:grpSpPr>
        <p:sp>
          <p:nvSpPr>
            <p:cNvPr id="26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8028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7" name="ZoneTexte 23"/>
            <p:cNvSpPr txBox="1">
              <a:spLocks noChangeArrowheads="1"/>
            </p:cNvSpPr>
            <p:nvPr/>
          </p:nvSpPr>
          <p:spPr bwMode="auto">
            <a:xfrm>
              <a:off x="41422" y="6581775"/>
              <a:ext cx="761378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GARDEL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11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736013" cy="1106488"/>
          </a:xfrm>
        </p:spPr>
        <p:txBody>
          <a:bodyPr/>
          <a:lstStyle/>
          <a:p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Etude GARDEL : LPV/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r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+ 3TC 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LPV/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r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+ 2 INTI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0434" name="Group 9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8106232"/>
              </p:ext>
            </p:extLst>
          </p:nvPr>
        </p:nvGraphicFramePr>
        <p:xfrm>
          <a:off x="395287" y="1650722"/>
          <a:ext cx="8443913" cy="4197360"/>
        </p:xfrm>
        <a:graphic>
          <a:graphicData uri="http://schemas.openxmlformats.org/drawingml/2006/table">
            <a:tbl>
              <a:tblPr/>
              <a:tblGrid>
                <a:gridCol w="353854"/>
                <a:gridCol w="3975259"/>
                <a:gridCol w="1447800"/>
                <a:gridCol w="1981200"/>
                <a:gridCol w="685800"/>
              </a:tblGrid>
              <a:tr h="32627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6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LPV/r + 3TC</a:t>
                      </a:r>
                      <a:endParaRPr kumimoji="0" lang="fr-FR" sz="1800" b="1" i="0" u="none" strike="noStrike" cap="none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LPV/r + 2 INTI</a:t>
                      </a:r>
                      <a:endParaRPr kumimoji="0" lang="fr-FR" sz="1800" b="1" i="0" u="none" strike="noStrike" cap="none" normalizeH="0" baseline="0" noProof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A4A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charset="0"/>
                          <a:ea typeface="ＭＳ Ｐゴシック" charset="-128"/>
                          <a:cs typeface="ＭＳ Ｐゴシック" charset="-128"/>
                        </a:rPr>
                        <a:t>p</a:t>
                      </a:r>
                      <a:endParaRPr kumimoji="0" lang="fr-FR" sz="18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Calibri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461419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Nombre d’EI de grade 2-3 possiblement ou probablement liés au traitement (%)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65 (30 %)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88 (44 %)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0,007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61419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Nombre de patients avec EI de grade 2-3 possiblement ou probablement liés au traitement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43 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48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72211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EI liés au traitement ≥ 2 % dans un des groupes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722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Hyperlipidémie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23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16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7221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Diarrhée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14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14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-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72211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Nausées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9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0,05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72211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Dyspepsie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6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0,02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72211">
                <a:tc gridSpan="2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EI conduisant à l’arrêt du traitement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ts val="135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2 (1 %)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11 (5 %)*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0,01</a:t>
                      </a: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877102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Liés aux INTI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 Zidovudine</a:t>
                      </a: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Ténofovir</a:t>
                      </a:r>
                    </a:p>
                  </a:txBody>
                  <a:tcPr marL="90000" marR="90000" marT="46800" marB="46800" anchor="ctr" horzOverflow="overflow">
                    <a:lnL>
                      <a:noFill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400" b="1" i="0" u="none" strike="noStrike" cap="none" normalizeH="0" baseline="0" noProof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10 (anémie = 3,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GI, n = 6, rash = 1)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charset="-128"/>
                          <a:cs typeface="ＭＳ Ｐゴシック" charset="-128"/>
                        </a:rPr>
                        <a:t>1 (rash)</a:t>
                      </a:r>
                      <a:endParaRPr kumimoji="0" lang="fr-FR" sz="1400" b="1" i="0" u="none" strike="noStrike" cap="none" normalizeH="0" baseline="0" noProof="0" dirty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charset="-128"/>
                        <a:cs typeface="ＭＳ Ｐゴシック" charset="-128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70431" name="Espace réservé du contenu 2"/>
          <p:cNvSpPr>
            <a:spLocks noGrp="1"/>
          </p:cNvSpPr>
          <p:nvPr>
            <p:ph idx="4294967295"/>
          </p:nvPr>
        </p:nvSpPr>
        <p:spPr>
          <a:xfrm>
            <a:off x="48741" y="1189234"/>
            <a:ext cx="9024937" cy="466725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fr-FR" sz="2400" b="1" smtClean="0">
                <a:latin typeface="+mj-lt"/>
                <a:ea typeface="ＭＳ Ｐゴシック" pitchFamily="-1" charset="-128"/>
                <a:cs typeface="ＭＳ Ｐゴシック" pitchFamily="-1" charset="-128"/>
              </a:rPr>
              <a:t>Evénements indésirables</a:t>
            </a:r>
            <a:endParaRPr lang="fr-FR" sz="1800">
              <a:latin typeface="+mj-lt"/>
              <a:ea typeface="ＭＳ Ｐゴシック" pitchFamily="-1" charset="-128"/>
              <a:cs typeface="ＭＳ Ｐゴシック" pitchFamily="-1" charset="-128"/>
            </a:endParaRPr>
          </a:p>
        </p:txBody>
      </p:sp>
      <p:sp>
        <p:nvSpPr>
          <p:cNvPr id="22" name="ZoneTexte 21"/>
          <p:cNvSpPr txBox="1"/>
          <p:nvPr/>
        </p:nvSpPr>
        <p:spPr>
          <a:xfrm>
            <a:off x="395287" y="5867400"/>
            <a:ext cx="8835672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smtClean="0">
                <a:solidFill>
                  <a:srgbClr val="000066"/>
                </a:solidFill>
              </a:rPr>
              <a:t>Anomalies biologiques de grade 3-4 survenaient à la même fréquence dans les deux groupes,</a:t>
            </a:r>
          </a:p>
          <a:p>
            <a:r>
              <a:rPr lang="fr-FR" sz="1600" smtClean="0">
                <a:solidFill>
                  <a:srgbClr val="000066"/>
                </a:solidFill>
              </a:rPr>
              <a:t>sauf pour l’hyperlipidémie (plus fréquente dans le groupe bithérapie)</a:t>
            </a:r>
            <a:endParaRPr lang="fr-FR" sz="1600">
              <a:solidFill>
                <a:srgbClr val="000066"/>
              </a:solidFill>
            </a:endParaRPr>
          </a:p>
        </p:txBody>
      </p:sp>
      <p:sp>
        <p:nvSpPr>
          <p:cNvPr id="23" name="ZoneTexte 69"/>
          <p:cNvSpPr txBox="1">
            <a:spLocks noChangeArrowheads="1"/>
          </p:cNvSpPr>
          <p:nvPr/>
        </p:nvSpPr>
        <p:spPr bwMode="auto">
          <a:xfrm>
            <a:off x="4477892" y="6553451"/>
            <a:ext cx="463683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Cahn P. Lancet Infect </a:t>
            </a: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Dis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2014; 14:572-80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2" name="Grouper 23"/>
          <p:cNvGrpSpPr/>
          <p:nvPr/>
        </p:nvGrpSpPr>
        <p:grpSpPr>
          <a:xfrm>
            <a:off x="0" y="6570663"/>
            <a:ext cx="802800" cy="287337"/>
            <a:chOff x="0" y="6570663"/>
            <a:chExt cx="802800" cy="287337"/>
          </a:xfrm>
        </p:grpSpPr>
        <p:sp>
          <p:nvSpPr>
            <p:cNvPr id="25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8028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6" name="ZoneTexte 23"/>
            <p:cNvSpPr txBox="1">
              <a:spLocks noChangeArrowheads="1"/>
            </p:cNvSpPr>
            <p:nvPr/>
          </p:nvSpPr>
          <p:spPr bwMode="auto">
            <a:xfrm>
              <a:off x="41422" y="6581775"/>
              <a:ext cx="761378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GARDEL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11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736013" cy="1106488"/>
          </a:xfrm>
        </p:spPr>
        <p:txBody>
          <a:bodyPr/>
          <a:lstStyle/>
          <a:p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Etude GARDEL : LPV/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r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+ 3TC 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LPV/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r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+ 2 INTI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40" name="Espace réservé du contenu 2"/>
          <p:cNvSpPr>
            <a:spLocks noGrp="1"/>
          </p:cNvSpPr>
          <p:nvPr>
            <p:ph idx="1"/>
          </p:nvPr>
        </p:nvSpPr>
        <p:spPr>
          <a:xfrm>
            <a:off x="50800" y="1151487"/>
            <a:ext cx="9024938" cy="5303838"/>
          </a:xfrm>
        </p:spPr>
        <p:txBody>
          <a:bodyPr/>
          <a:lstStyle/>
          <a:p>
            <a:pPr>
              <a:spcBef>
                <a:spcPts val="302"/>
              </a:spcBef>
            </a:pPr>
            <a:r>
              <a:rPr lang="fr-FR" sz="2800" b="1" dirty="0" smtClean="0">
                <a:latin typeface="+mj-lt"/>
                <a:ea typeface="ＭＳ Ｐゴシック" pitchFamily="-1" charset="-128"/>
                <a:cs typeface="ＭＳ Ｐゴシック" pitchFamily="-1" charset="-128"/>
              </a:rPr>
              <a:t>Résumé</a:t>
            </a:r>
          </a:p>
          <a:p>
            <a:pPr lvl="1">
              <a:spcBef>
                <a:spcPts val="302"/>
              </a:spcBef>
            </a:pPr>
            <a:r>
              <a:rPr lang="fr-FR" sz="2000" dirty="0" smtClean="0">
                <a:ea typeface="ＭＳ Ｐゴシック" pitchFamily="-1" charset="-128"/>
              </a:rPr>
              <a:t>La bithérapie LPV/r + 3TC est </a:t>
            </a:r>
            <a:r>
              <a:rPr lang="fr-FR" sz="2000" dirty="0" err="1" smtClean="0">
                <a:ea typeface="ＭＳ Ｐゴシック" pitchFamily="-1" charset="-128"/>
              </a:rPr>
              <a:t>virologiquement</a:t>
            </a:r>
            <a:r>
              <a:rPr lang="fr-FR" sz="2000" dirty="0" smtClean="0">
                <a:ea typeface="ＭＳ Ｐゴシック" pitchFamily="-1" charset="-128"/>
              </a:rPr>
              <a:t> non inférieure à la trithérapie standard de LPV/r + 2 INTI</a:t>
            </a:r>
            <a:endParaRPr lang="fr-FR" sz="2000" baseline="30000" dirty="0" smtClean="0">
              <a:ea typeface="ＭＳ Ｐゴシック" pitchFamily="-1" charset="-128"/>
            </a:endParaRPr>
          </a:p>
          <a:p>
            <a:pPr lvl="1">
              <a:spcBef>
                <a:spcPts val="302"/>
              </a:spcBef>
            </a:pPr>
            <a:r>
              <a:rPr lang="fr-FR" sz="2000" dirty="0" smtClean="0">
                <a:ea typeface="ＭＳ Ｐゴシック" pitchFamily="-1" charset="-128"/>
              </a:rPr>
              <a:t>Réponse virologique similaire pour les deux schémas chez les patients avec ARN VIH </a:t>
            </a:r>
            <a:r>
              <a:rPr lang="fr-FR" sz="2000" u="sng" dirty="0" smtClean="0">
                <a:ea typeface="ＭＳ Ｐゴシック" pitchFamily="-1" charset="-128"/>
              </a:rPr>
              <a:t>&gt;</a:t>
            </a:r>
            <a:r>
              <a:rPr lang="fr-FR" sz="2000" dirty="0" smtClean="0">
                <a:ea typeface="ＭＳ Ｐゴシック" pitchFamily="-1" charset="-128"/>
              </a:rPr>
              <a:t> 100 000 c/ml à l’inclusion</a:t>
            </a:r>
          </a:p>
          <a:p>
            <a:pPr lvl="1">
              <a:spcBef>
                <a:spcPts val="302"/>
              </a:spcBef>
            </a:pPr>
            <a:r>
              <a:rPr lang="fr-FR" sz="2000" dirty="0" smtClean="0">
                <a:ea typeface="ＭＳ Ｐゴシック" pitchFamily="-1" charset="-128"/>
              </a:rPr>
              <a:t>Pas de mutation de résistance aux IP à l’échec virologique dans les deux groupes</a:t>
            </a:r>
          </a:p>
          <a:p>
            <a:pPr lvl="2">
              <a:spcBef>
                <a:spcPts val="302"/>
              </a:spcBef>
            </a:pPr>
            <a:r>
              <a:rPr lang="fr-FR" sz="1800" dirty="0" smtClean="0">
                <a:ea typeface="ＭＳ Ｐゴシック" pitchFamily="-1" charset="-128"/>
              </a:rPr>
              <a:t>2 patients avec M184V dans le groupe bithérapie</a:t>
            </a:r>
          </a:p>
          <a:p>
            <a:pPr lvl="1">
              <a:spcBef>
                <a:spcPts val="302"/>
              </a:spcBef>
            </a:pPr>
            <a:r>
              <a:rPr lang="fr-FR" sz="2000" dirty="0" smtClean="0">
                <a:ea typeface="ＭＳ Ｐゴシック" pitchFamily="-1" charset="-128"/>
              </a:rPr>
              <a:t>Incidence des événements indésirables plus élevée dans le groupe trithérapie</a:t>
            </a:r>
          </a:p>
          <a:p>
            <a:pPr lvl="1">
              <a:spcBef>
                <a:spcPts val="302"/>
              </a:spcBef>
            </a:pPr>
            <a:r>
              <a:rPr lang="fr-FR" sz="2000" dirty="0" smtClean="0">
                <a:ea typeface="ＭＳ Ｐゴシック" pitchFamily="-1" charset="-128"/>
              </a:rPr>
              <a:t>Arrêts pour événement indésirable principalement liés aux INTI (ZDV) dans le bras trithérapie</a:t>
            </a:r>
          </a:p>
          <a:p>
            <a:pPr lvl="1">
              <a:spcBef>
                <a:spcPts val="302"/>
              </a:spcBef>
            </a:pPr>
            <a:r>
              <a:rPr lang="fr-FR" sz="2000" dirty="0" smtClean="0">
                <a:ea typeface="ＭＳ Ｐゴシック" pitchFamily="-1" charset="-128"/>
              </a:rPr>
              <a:t>Avantages potentiels d’une 1</a:t>
            </a:r>
            <a:r>
              <a:rPr lang="fr-FR" sz="2000" baseline="30000" dirty="0" smtClean="0">
                <a:ea typeface="ＭＳ Ｐゴシック" pitchFamily="-1" charset="-128"/>
              </a:rPr>
              <a:t>ère</a:t>
            </a:r>
            <a:r>
              <a:rPr lang="fr-FR" sz="2000" dirty="0" smtClean="0">
                <a:ea typeface="ＭＳ Ｐゴシック" pitchFamily="-1" charset="-128"/>
              </a:rPr>
              <a:t> ligne LPV/r + 3TC</a:t>
            </a:r>
          </a:p>
          <a:p>
            <a:pPr lvl="2">
              <a:spcBef>
                <a:spcPts val="302"/>
              </a:spcBef>
            </a:pPr>
            <a:r>
              <a:rPr lang="fr-FR" sz="1800" dirty="0" smtClean="0">
                <a:ea typeface="ＭＳ Ｐゴシック" pitchFamily="-1" charset="-128"/>
              </a:rPr>
              <a:t>Coût</a:t>
            </a:r>
          </a:p>
          <a:p>
            <a:pPr lvl="2">
              <a:spcBef>
                <a:spcPts val="302"/>
              </a:spcBef>
            </a:pPr>
            <a:r>
              <a:rPr lang="fr-FR" sz="1800" dirty="0" smtClean="0">
                <a:ea typeface="ＭＳ Ｐゴシック" pitchFamily="-1" charset="-128"/>
              </a:rPr>
              <a:t>Moindre toxicité (pouvant conduire à un monitoring allégé)</a:t>
            </a:r>
          </a:p>
          <a:p>
            <a:pPr lvl="2">
              <a:spcBef>
                <a:spcPts val="302"/>
              </a:spcBef>
            </a:pPr>
            <a:r>
              <a:rPr lang="fr-FR" sz="1800" dirty="0" smtClean="0">
                <a:ea typeface="ＭＳ Ｐゴシック" pitchFamily="-1" charset="-128"/>
              </a:rPr>
              <a:t>Epargne des autres INTI</a:t>
            </a:r>
          </a:p>
          <a:p>
            <a:pPr lvl="1">
              <a:spcBef>
                <a:spcPts val="302"/>
              </a:spcBef>
            </a:pPr>
            <a:endParaRPr lang="fr-FR" sz="1800" dirty="0" smtClean="0">
              <a:latin typeface="+mj-lt"/>
              <a:ea typeface="ＭＳ Ｐゴシック" pitchFamily="-1" charset="-128"/>
            </a:endParaRPr>
          </a:p>
          <a:p>
            <a:pPr lvl="1">
              <a:spcBef>
                <a:spcPts val="302"/>
              </a:spcBef>
              <a:buNone/>
            </a:pPr>
            <a:endParaRPr lang="fr-FR" sz="2000" dirty="0" smtClean="0">
              <a:latin typeface="+mj-lt"/>
              <a:ea typeface="ＭＳ Ｐゴシック" pitchFamily="-1" charset="-128"/>
            </a:endParaRPr>
          </a:p>
        </p:txBody>
      </p:sp>
      <p:sp>
        <p:nvSpPr>
          <p:cNvPr id="20" name="ZoneTexte 69"/>
          <p:cNvSpPr txBox="1">
            <a:spLocks noChangeArrowheads="1"/>
          </p:cNvSpPr>
          <p:nvPr/>
        </p:nvSpPr>
        <p:spPr bwMode="auto">
          <a:xfrm>
            <a:off x="4477892" y="6553451"/>
            <a:ext cx="463683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r" defTabSz="914400" fontAlgn="base">
              <a:spcBef>
                <a:spcPct val="0"/>
              </a:spcBef>
              <a:spcAft>
                <a:spcPct val="0"/>
              </a:spcAft>
            </a:pP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Cahn P. Lancet Infect </a:t>
            </a:r>
            <a:r>
              <a:rPr lang="en-GB" sz="1200" i="1" dirty="0" err="1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Dis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-1" charset="-128"/>
                <a:cs typeface="ＭＳ Ｐゴシック" pitchFamily="-1" charset="-128"/>
              </a:rPr>
              <a:t> 2014; 14:572-80</a:t>
            </a:r>
            <a:endParaRPr lang="en-GB" sz="1200" i="1" dirty="0">
              <a:solidFill>
                <a:srgbClr val="CC0000"/>
              </a:solidFill>
              <a:ea typeface="ＭＳ Ｐゴシック" pitchFamily="-1" charset="-128"/>
              <a:cs typeface="ＭＳ Ｐゴシック" pitchFamily="-1" charset="-128"/>
            </a:endParaRPr>
          </a:p>
        </p:txBody>
      </p:sp>
      <p:grpSp>
        <p:nvGrpSpPr>
          <p:cNvPr id="2" name="Grouper 20"/>
          <p:cNvGrpSpPr/>
          <p:nvPr/>
        </p:nvGrpSpPr>
        <p:grpSpPr>
          <a:xfrm>
            <a:off x="0" y="6570663"/>
            <a:ext cx="802800" cy="287337"/>
            <a:chOff x="0" y="6570663"/>
            <a:chExt cx="802800" cy="287337"/>
          </a:xfrm>
        </p:grpSpPr>
        <p:sp>
          <p:nvSpPr>
            <p:cNvPr id="22" name="AutoShape 162"/>
            <p:cNvSpPr>
              <a:spLocks noChangeArrowheads="1"/>
            </p:cNvSpPr>
            <p:nvPr/>
          </p:nvSpPr>
          <p:spPr bwMode="auto">
            <a:xfrm>
              <a:off x="0" y="6570663"/>
              <a:ext cx="802800" cy="287337"/>
            </a:xfrm>
            <a:prstGeom prst="roundRect">
              <a:avLst>
                <a:gd name="adj" fmla="val 16667"/>
              </a:avLst>
            </a:prstGeom>
            <a:solidFill>
              <a:srgbClr val="E2E2F6"/>
            </a:solidFill>
            <a:ln w="9525">
              <a:noFill/>
              <a:round/>
              <a:headEnd/>
              <a:tailEnd/>
            </a:ln>
            <a:effectLst>
              <a:prstShdw prst="shdw17" dist="17961" dir="2700000">
                <a:srgbClr val="888894">
                  <a:alpha val="74997"/>
                </a:srgbClr>
              </a:prstShdw>
            </a:effectLst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endParaRPr lang="en-GB" b="1">
                <a:solidFill>
                  <a:srgbClr val="000066"/>
                </a:solidFill>
                <a:latin typeface="Calibri" pitchFamily="-1" charset="0"/>
                <a:ea typeface="Arial" pitchFamily="-1" charset="0"/>
                <a:cs typeface="Arial" pitchFamily="-1" charset="0"/>
              </a:endParaRPr>
            </a:p>
          </p:txBody>
        </p:sp>
        <p:sp>
          <p:nvSpPr>
            <p:cNvPr id="23" name="ZoneTexte 23"/>
            <p:cNvSpPr txBox="1">
              <a:spLocks noChangeArrowheads="1"/>
            </p:cNvSpPr>
            <p:nvPr/>
          </p:nvSpPr>
          <p:spPr bwMode="auto">
            <a:xfrm>
              <a:off x="41422" y="6581775"/>
              <a:ext cx="761378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GB" sz="1200" b="1" i="1" dirty="0" smtClean="0">
                  <a:solidFill>
                    <a:srgbClr val="333399"/>
                  </a:solidFill>
                  <a:latin typeface="Cambria" pitchFamily="-1" charset="0"/>
                  <a:ea typeface="ＭＳ Ｐゴシック" pitchFamily="-1" charset="-128"/>
                  <a:cs typeface="ＭＳ Ｐゴシック" pitchFamily="-1" charset="-128"/>
                </a:rPr>
                <a:t>GARDEL</a:t>
              </a:r>
              <a:endParaRPr lang="en-GB" sz="1200" b="1" i="1" dirty="0">
                <a:solidFill>
                  <a:srgbClr val="333399"/>
                </a:solidFill>
                <a:latin typeface="Cambria" pitchFamily="-1" charset="0"/>
                <a:ea typeface="ＭＳ Ｐゴシック" pitchFamily="-1" charset="-128"/>
                <a:cs typeface="ＭＳ Ｐゴシック" pitchFamily="-1" charset="-128"/>
              </a:endParaRPr>
            </a:p>
          </p:txBody>
        </p:sp>
      </p:grpSp>
      <p:sp>
        <p:nvSpPr>
          <p:cNvPr id="9" name="Rectangle 27"/>
          <p:cNvSpPr>
            <a:spLocks noGrp="1" noChangeArrowheads="1"/>
          </p:cNvSpPr>
          <p:nvPr>
            <p:ph type="title"/>
          </p:nvPr>
        </p:nvSpPr>
        <p:spPr>
          <a:xfrm>
            <a:off x="50799" y="44450"/>
            <a:ext cx="8736013" cy="1106488"/>
          </a:xfrm>
        </p:spPr>
        <p:txBody>
          <a:bodyPr/>
          <a:lstStyle/>
          <a:p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Etude GARDEL : LPV/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r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+ 3TC 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vs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LPV/</a:t>
            </a:r>
            <a:r>
              <a:rPr lang="en-GB" sz="3200" dirty="0" err="1" smtClean="0">
                <a:ea typeface="ＭＳ Ｐゴシック" pitchFamily="-1" charset="-128"/>
                <a:cs typeface="ＭＳ Ｐゴシック" pitchFamily="-1" charset="-128"/>
              </a:rPr>
              <a:t>r</a:t>
            </a:r>
            <a:r>
              <a:rPr lang="en-GB" sz="3200" dirty="0" smtClean="0">
                <a:ea typeface="ＭＳ Ｐゴシック" pitchFamily="-1" charset="-128"/>
                <a:cs typeface="ＭＳ Ｐゴシック" pitchFamily="-1" charset="-128"/>
              </a:rPr>
              <a:t> + 2 INTI</a:t>
            </a:r>
            <a:endParaRPr lang="en-GB" sz="3200" dirty="0">
              <a:ea typeface="ＭＳ Ｐゴシック" pitchFamily="-1" charset="-128"/>
              <a:cs typeface="ＭＳ Ｐゴシック" pitchFamily="-1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RV_trials_2014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ARV_trials_2010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831</Words>
  <Application>Microsoft Office PowerPoint</Application>
  <PresentationFormat>Affichage à l'écran (4:3)</PresentationFormat>
  <Paragraphs>232</Paragraphs>
  <Slides>7</Slides>
  <Notes>7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7</vt:i4>
      </vt:variant>
    </vt:vector>
  </HeadingPairs>
  <TitlesOfParts>
    <vt:vector size="9" baseType="lpstr">
      <vt:lpstr>ARV_trials_2014</vt:lpstr>
      <vt:lpstr>ARV_trials_2010</vt:lpstr>
      <vt:lpstr>Comparaison des IP vs IP</vt:lpstr>
      <vt:lpstr>Etude GARDEL : LPV/r + 3TC vs LPV/r + 2 INTI</vt:lpstr>
      <vt:lpstr>Etude GARDEL : LPV/r + 3TC vs LPV/r + 2 INTI</vt:lpstr>
      <vt:lpstr>Etude GARDEL : LPV/r + 3TC vs LPV/r + 2 INTI</vt:lpstr>
      <vt:lpstr>Etude GARDEL : LPV/r + 3TC vs LPV/r + 2 INTI</vt:lpstr>
      <vt:lpstr>Etude GARDEL : LPV/r + 3TC vs LPV/r + 2 INTI</vt:lpstr>
      <vt:lpstr>Etude GARDEL : LPV/r + 3TC vs LPV/r + 2 INTI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2014</dc:title>
  <dc:creator>www.arv-trial.com</dc:creator>
  <cp:lastModifiedBy>Utilisateur</cp:lastModifiedBy>
  <cp:revision>88</cp:revision>
  <dcterms:created xsi:type="dcterms:W3CDTF">2014-10-12T15:24:25Z</dcterms:created>
  <dcterms:modified xsi:type="dcterms:W3CDTF">2015-09-24T07:33:45Z</dcterms:modified>
</cp:coreProperties>
</file>