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935" r:id="rId2"/>
    <p:sldId id="833" r:id="rId3"/>
    <p:sldId id="834" r:id="rId4"/>
    <p:sldId id="835" r:id="rId5"/>
    <p:sldId id="836" r:id="rId6"/>
    <p:sldId id="837" r:id="rId7"/>
  </p:sldIdLst>
  <p:sldSz cx="9144000" cy="6858000" type="screen4x3"/>
  <p:notesSz cx="7099300" cy="10234613"/>
  <p:custDataLst>
    <p:tags r:id="rId10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22B1FB72-50B5-49F7-9BBF-93B7484D636E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265925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329399CE-2561-436B-AEDF-D75DBD240F37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17046966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232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32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831F8F5-9417-4AB9-BCFF-34438175996B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2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52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A368B5F-F057-4677-8F98-71C26002860F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273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73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AF654C2-848C-4DAE-9D86-07AC304F7DAB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293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93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AB9BA8E-02C5-4F81-9CF6-CAC8AA0A6D97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2314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14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C8470AE-8774-48D0-B9B9-C9F4E931057F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FPV/r				ALERT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GEMINI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4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GEMINI : SQV/r BID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22211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>
                <a:solidFill>
                  <a:srgbClr val="CC0000"/>
                </a:solidFill>
              </a:rPr>
              <a:t>Walmsley S. JAIDS 2009;50:367-74 </a:t>
            </a:r>
          </a:p>
        </p:txBody>
      </p:sp>
      <p:sp>
        <p:nvSpPr>
          <p:cNvPr id="222212" name="Espace réservé du contenu 2"/>
          <p:cNvSpPr txBox="1">
            <a:spLocks/>
          </p:cNvSpPr>
          <p:nvPr/>
        </p:nvSpPr>
        <p:spPr bwMode="auto">
          <a:xfrm>
            <a:off x="50800" y="11160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222213" name="Rectangle 8"/>
          <p:cNvSpPr>
            <a:spLocks noChangeArrowheads="1"/>
          </p:cNvSpPr>
          <p:nvPr/>
        </p:nvSpPr>
        <p:spPr bwMode="auto">
          <a:xfrm>
            <a:off x="3802063" y="375285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170</a:t>
            </a:r>
          </a:p>
        </p:txBody>
      </p:sp>
      <p:sp>
        <p:nvSpPr>
          <p:cNvPr id="222214" name="Line 33"/>
          <p:cNvSpPr>
            <a:spLocks noChangeShapeType="1"/>
          </p:cNvSpPr>
          <p:nvPr/>
        </p:nvSpPr>
        <p:spPr bwMode="auto">
          <a:xfrm flipV="1">
            <a:off x="7607300" y="4041775"/>
            <a:ext cx="95885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222215" name="Connecteur droit 66"/>
          <p:cNvCxnSpPr>
            <a:cxnSpLocks noChangeShapeType="1"/>
          </p:cNvCxnSpPr>
          <p:nvPr/>
        </p:nvCxnSpPr>
        <p:spPr bwMode="auto">
          <a:xfrm rot="5400000">
            <a:off x="3275807" y="255508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22216" name="Espace réservé du contenu 2"/>
          <p:cNvSpPr>
            <a:spLocks/>
          </p:cNvSpPr>
          <p:nvPr/>
        </p:nvSpPr>
        <p:spPr bwMode="auto">
          <a:xfrm>
            <a:off x="50800" y="5033963"/>
            <a:ext cx="9091613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0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 SQV/r vs LPV/r à S48 : % ARN VIH &lt; 50 c/ml,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ITT-exposé, données manquantes = échec (borne inférieure de l’IC 98 % unilatéral [équivalent à IC 96 % bilatéral] de la différence = - 12 %)</a:t>
            </a:r>
            <a:endParaRPr lang="fr-FR" sz="2000" b="1" i="0">
              <a:solidFill>
                <a:srgbClr val="000066"/>
              </a:solidFill>
            </a:endParaRPr>
          </a:p>
        </p:txBody>
      </p:sp>
      <p:graphicFrame>
        <p:nvGraphicFramePr>
          <p:cNvPr id="195631" name="Group 47"/>
          <p:cNvGraphicFramePr>
            <a:graphicFrameLocks noGrp="1"/>
          </p:cNvGraphicFramePr>
          <p:nvPr/>
        </p:nvGraphicFramePr>
        <p:xfrm>
          <a:off x="4702175" y="2654300"/>
          <a:ext cx="2905125" cy="755650"/>
        </p:xfrm>
        <a:graphic>
          <a:graphicData uri="http://schemas.openxmlformats.org/drawingml/2006/table">
            <a:tbl>
              <a:tblPr/>
              <a:tblGrid>
                <a:gridCol w="2205038"/>
                <a:gridCol w="700087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SQV/r 1 000/100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630" name="Group 46"/>
          <p:cNvGraphicFramePr>
            <a:graphicFrameLocks noGrp="1"/>
          </p:cNvGraphicFramePr>
          <p:nvPr/>
        </p:nvGraphicFramePr>
        <p:xfrm>
          <a:off x="4702175" y="3716338"/>
          <a:ext cx="2924175" cy="733425"/>
        </p:xfrm>
        <a:graphic>
          <a:graphicData uri="http://schemas.openxmlformats.org/drawingml/2006/table">
            <a:tbl>
              <a:tblPr/>
              <a:tblGrid>
                <a:gridCol w="2209800"/>
                <a:gridCol w="7143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2239" name="Oval 170"/>
          <p:cNvSpPr>
            <a:spLocks noChangeArrowheads="1"/>
          </p:cNvSpPr>
          <p:nvPr/>
        </p:nvSpPr>
        <p:spPr bwMode="auto">
          <a:xfrm>
            <a:off x="2620963" y="1341438"/>
            <a:ext cx="167322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9" name="Oval 173"/>
          <p:cNvSpPr>
            <a:spLocks noChangeArrowheads="1"/>
          </p:cNvSpPr>
          <p:nvPr/>
        </p:nvSpPr>
        <p:spPr bwMode="auto">
          <a:xfrm>
            <a:off x="8262938" y="18748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fr-FR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22241" name="Line 174"/>
          <p:cNvSpPr>
            <a:spLocks noChangeShapeType="1"/>
          </p:cNvSpPr>
          <p:nvPr/>
        </p:nvSpPr>
        <p:spPr bwMode="auto">
          <a:xfrm>
            <a:off x="8558213" y="2401888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2242" name="AutoShape 162"/>
          <p:cNvSpPr>
            <a:spLocks noChangeArrowheads="1"/>
          </p:cNvSpPr>
          <p:nvPr/>
        </p:nvSpPr>
        <p:spPr bwMode="auto">
          <a:xfrm>
            <a:off x="90488" y="2649538"/>
            <a:ext cx="3127375" cy="1784350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/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 ou &lt; 2 semaines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traitement ARV antérieur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 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10 000 c/ml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</a:t>
            </a:r>
            <a:r>
              <a:rPr lang="fr-FR" sz="16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350/mm</a:t>
            </a:r>
            <a:r>
              <a:rPr lang="fr-FR" sz="16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Absence d’infection active à VHB</a:t>
            </a:r>
          </a:p>
        </p:txBody>
      </p:sp>
      <p:sp>
        <p:nvSpPr>
          <p:cNvPr id="222243" name="ZoneTexte 71"/>
          <p:cNvSpPr txBox="1">
            <a:spLocks noChangeArrowheads="1"/>
          </p:cNvSpPr>
          <p:nvPr/>
        </p:nvSpPr>
        <p:spPr bwMode="auto">
          <a:xfrm>
            <a:off x="2676525" y="4610100"/>
            <a:ext cx="58578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SQV : comprimés à 500 mg ; LPV/r : capsules molles, changés</a:t>
            </a:r>
          </a:p>
          <a:p>
            <a:r>
              <a:rPr lang="fr-FR" sz="1600" i="0">
                <a:solidFill>
                  <a:srgbClr val="000066"/>
                </a:solidFill>
              </a:rPr>
              <a:t>pour comprimés lorsque ceux-ci ont été disponibles</a:t>
            </a:r>
            <a:endParaRPr lang="fr-FR" sz="1600" i="0" baseline="30000">
              <a:solidFill>
                <a:srgbClr val="000066"/>
              </a:solidFill>
            </a:endParaRPr>
          </a:p>
        </p:txBody>
      </p:sp>
      <p:cxnSp>
        <p:nvCxnSpPr>
          <p:cNvPr id="222244" name="AutoShape 49"/>
          <p:cNvCxnSpPr>
            <a:cxnSpLocks noChangeShapeType="1"/>
          </p:cNvCxnSpPr>
          <p:nvPr/>
        </p:nvCxnSpPr>
        <p:spPr bwMode="auto">
          <a:xfrm rot="10800000" flipH="1" flipV="1">
            <a:off x="4673600" y="2989263"/>
            <a:ext cx="1588" cy="1095375"/>
          </a:xfrm>
          <a:prstGeom prst="bentConnector3">
            <a:avLst>
              <a:gd name="adj1" fmla="val -60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2245" name="Line 50"/>
          <p:cNvSpPr>
            <a:spLocks noChangeShapeType="1"/>
          </p:cNvSpPr>
          <p:nvPr/>
        </p:nvSpPr>
        <p:spPr bwMode="auto">
          <a:xfrm>
            <a:off x="3217863" y="3541713"/>
            <a:ext cx="5127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2246" name="Rectangle 8"/>
          <p:cNvSpPr>
            <a:spLocks noChangeArrowheads="1"/>
          </p:cNvSpPr>
          <p:nvPr/>
        </p:nvSpPr>
        <p:spPr bwMode="auto">
          <a:xfrm>
            <a:off x="3802063" y="2657475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167</a:t>
            </a:r>
          </a:p>
        </p:txBody>
      </p:sp>
      <p:grpSp>
        <p:nvGrpSpPr>
          <p:cNvPr id="222247" name="Group 42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22224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22250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  <p:sp>
        <p:nvSpPr>
          <p:cNvPr id="222248" name="Line 33"/>
          <p:cNvSpPr>
            <a:spLocks noChangeShapeType="1"/>
          </p:cNvSpPr>
          <p:nvPr/>
        </p:nvSpPr>
        <p:spPr bwMode="auto">
          <a:xfrm flipV="1">
            <a:off x="7597775" y="3009900"/>
            <a:ext cx="95885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5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GEMINI : SQV/r BID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graphicFrame>
        <p:nvGraphicFramePr>
          <p:cNvPr id="224310" name="Group 54"/>
          <p:cNvGraphicFramePr>
            <a:graphicFrameLocks noGrp="1"/>
          </p:cNvGraphicFramePr>
          <p:nvPr>
            <p:ph idx="4294967295"/>
          </p:nvPr>
        </p:nvGraphicFramePr>
        <p:xfrm>
          <a:off x="989013" y="1773238"/>
          <a:ext cx="7392987" cy="4417317"/>
        </p:xfrm>
        <a:graphic>
          <a:graphicData uri="http://schemas.openxmlformats.org/drawingml/2006/table">
            <a:tbl>
              <a:tblPr/>
              <a:tblGrid>
                <a:gridCol w="3163887"/>
                <a:gridCol w="2114550"/>
                <a:gridCol w="2114550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SQV/r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167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170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50 % / 30 % / 20 %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44 % / 35 % / 21 %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c/ml),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5,20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0,53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5,17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0,63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&gt; 100 000c/ml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Co-infection hépatite 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9,6 %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39 (23 %)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35 (21 %)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24305" name="Group 53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22430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2430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  <p:sp>
        <p:nvSpPr>
          <p:cNvPr id="224306" name="Text Box 2"/>
          <p:cNvSpPr txBox="1">
            <a:spLocks noChangeArrowheads="1"/>
          </p:cNvSpPr>
          <p:nvPr/>
        </p:nvSpPr>
        <p:spPr bwMode="auto">
          <a:xfrm>
            <a:off x="1277938" y="11382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224307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Walmsley S. JAIDS 2009;50:367-74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ZoneTexte 73"/>
          <p:cNvSpPr txBox="1">
            <a:spLocks noChangeArrowheads="1"/>
          </p:cNvSpPr>
          <p:nvPr/>
        </p:nvSpPr>
        <p:spPr bwMode="auto">
          <a:xfrm>
            <a:off x="76200" y="5624513"/>
            <a:ext cx="8737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300" b="1" i="0">
                <a:solidFill>
                  <a:srgbClr val="000066"/>
                </a:solidFill>
              </a:rPr>
              <a:t>Echec virologique (2 ARN VIH consécutifs &gt; 400 c/ml à S16 ou au-delà) : SQV/r = 11 (7 %) vs LPV/r = 5 (3 %)</a:t>
            </a:r>
          </a:p>
          <a:p>
            <a:r>
              <a:rPr lang="fr-FR" sz="1300" b="1" i="0">
                <a:solidFill>
                  <a:srgbClr val="000066"/>
                </a:solidFill>
              </a:rPr>
              <a:t>Emergence de M184V = 5/11 SQV/r vs 4/5 LPV/r ; de mutations majeures aux IP = 1 SQV/r vs 0 LPV/r</a:t>
            </a:r>
          </a:p>
        </p:txBody>
      </p:sp>
      <p:sp>
        <p:nvSpPr>
          <p:cNvPr id="226307" name="Text Box 62"/>
          <p:cNvSpPr txBox="1">
            <a:spLocks noChangeArrowheads="1"/>
          </p:cNvSpPr>
          <p:nvPr/>
        </p:nvSpPr>
        <p:spPr bwMode="auto">
          <a:xfrm>
            <a:off x="6273800" y="1584325"/>
            <a:ext cx="271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 i="0">
                <a:solidFill>
                  <a:schemeClr val="accent2"/>
                </a:solidFill>
                <a:latin typeface="Calibri" pitchFamily="34" charset="0"/>
              </a:rPr>
              <a:t>Augmentation médiane</a:t>
            </a:r>
          </a:p>
          <a:p>
            <a:pPr algn="ctr"/>
            <a:r>
              <a:rPr lang="fr-FR" sz="2000" b="1" i="0">
                <a:solidFill>
                  <a:schemeClr val="accent2"/>
                </a:solidFill>
                <a:latin typeface="Calibri" pitchFamily="34" charset="0"/>
              </a:rPr>
              <a:t>des CD4 (/mm</a:t>
            </a:r>
            <a:r>
              <a:rPr lang="fr-FR" sz="2000" b="1" i="0" baseline="30000">
                <a:solidFill>
                  <a:schemeClr val="accent2"/>
                </a:solidFill>
                <a:latin typeface="Calibri" pitchFamily="34" charset="0"/>
              </a:rPr>
              <a:t>3</a:t>
            </a:r>
            <a:r>
              <a:rPr lang="fr-FR" sz="2000" b="1" i="0">
                <a:solidFill>
                  <a:schemeClr val="accent2"/>
                </a:solidFill>
                <a:latin typeface="Calibri" pitchFamily="34" charset="0"/>
              </a:rPr>
              <a:t>)</a:t>
            </a:r>
            <a:endParaRPr lang="fr-FR" sz="2000" b="1" i="0">
              <a:solidFill>
                <a:schemeClr val="accent2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26308" name="Rectangle 99"/>
          <p:cNvSpPr>
            <a:spLocks noChangeArrowheads="1"/>
          </p:cNvSpPr>
          <p:nvPr/>
        </p:nvSpPr>
        <p:spPr bwMode="auto">
          <a:xfrm>
            <a:off x="1163638" y="1584325"/>
            <a:ext cx="2366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b="1" i="0">
                <a:solidFill>
                  <a:schemeClr val="accent2"/>
                </a:solidFill>
                <a:latin typeface="Calibri" pitchFamily="34" charset="0"/>
              </a:rPr>
              <a:t>% ARN VIH &lt; 50 c/ml</a:t>
            </a:r>
            <a:endParaRPr lang="fr-FR" sz="2000" i="0">
              <a:solidFill>
                <a:schemeClr val="accent2"/>
              </a:solidFill>
            </a:endParaRPr>
          </a:p>
        </p:txBody>
      </p:sp>
      <p:sp>
        <p:nvSpPr>
          <p:cNvPr id="226309" name="Text Box 2"/>
          <p:cNvSpPr txBox="1">
            <a:spLocks noChangeArrowheads="1"/>
          </p:cNvSpPr>
          <p:nvPr/>
        </p:nvSpPr>
        <p:spPr bwMode="auto">
          <a:xfrm>
            <a:off x="2646363" y="1154113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grpSp>
        <p:nvGrpSpPr>
          <p:cNvPr id="226382" name="Group 78"/>
          <p:cNvGrpSpPr>
            <a:grpSpLocks/>
          </p:cNvGrpSpPr>
          <p:nvPr/>
        </p:nvGrpSpPr>
        <p:grpSpPr bwMode="auto">
          <a:xfrm>
            <a:off x="344488" y="1976438"/>
            <a:ext cx="3694112" cy="3614737"/>
            <a:chOff x="217" y="1245"/>
            <a:chExt cx="2327" cy="2277"/>
          </a:xfrm>
        </p:grpSpPr>
        <p:sp>
          <p:nvSpPr>
            <p:cNvPr id="226311" name="Text Box 57"/>
            <p:cNvSpPr txBox="1">
              <a:spLocks noChangeArrowheads="1"/>
            </p:cNvSpPr>
            <p:nvPr/>
          </p:nvSpPr>
          <p:spPr bwMode="auto">
            <a:xfrm>
              <a:off x="563" y="3043"/>
              <a:ext cx="95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ITT-e, M = E</a:t>
              </a:r>
            </a:p>
          </p:txBody>
        </p:sp>
        <p:sp>
          <p:nvSpPr>
            <p:cNvPr id="226312" name="Text Box 58"/>
            <p:cNvSpPr txBox="1">
              <a:spLocks noChangeArrowheads="1"/>
            </p:cNvSpPr>
            <p:nvPr/>
          </p:nvSpPr>
          <p:spPr bwMode="auto">
            <a:xfrm>
              <a:off x="1575" y="3043"/>
              <a:ext cx="9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Per protocole</a:t>
              </a:r>
            </a:p>
          </p:txBody>
        </p:sp>
        <p:sp>
          <p:nvSpPr>
            <p:cNvPr id="226313" name="Text Box 67"/>
            <p:cNvSpPr txBox="1">
              <a:spLocks noChangeArrowheads="1"/>
            </p:cNvSpPr>
            <p:nvPr/>
          </p:nvSpPr>
          <p:spPr bwMode="auto">
            <a:xfrm>
              <a:off x="1995" y="3128"/>
              <a:ext cx="15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fr-FR" sz="1600" i="0">
                <a:solidFill>
                  <a:srgbClr val="000066"/>
                </a:solidFill>
              </a:endParaRPr>
            </a:p>
          </p:txBody>
        </p:sp>
        <p:sp>
          <p:nvSpPr>
            <p:cNvPr id="226318" name="ZoneTexte 86"/>
            <p:cNvSpPr txBox="1">
              <a:spLocks noChangeArrowheads="1"/>
            </p:cNvSpPr>
            <p:nvPr/>
          </p:nvSpPr>
          <p:spPr bwMode="auto">
            <a:xfrm>
              <a:off x="512" y="3196"/>
              <a:ext cx="87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IC 96 % de la 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fr-FR" sz="1400" i="0">
                  <a:solidFill>
                    <a:srgbClr val="000066"/>
                  </a:solidFill>
                  <a:cs typeface="Arial" charset="0"/>
                </a:rPr>
              </a:br>
              <a:r>
                <a:rPr lang="fr-FR" sz="1400" i="0">
                  <a:solidFill>
                    <a:srgbClr val="000066"/>
                  </a:solidFill>
                </a:rPr>
                <a:t>= - 9,6 ; 11,9</a:t>
              </a:r>
            </a:p>
          </p:txBody>
        </p:sp>
        <p:sp>
          <p:nvSpPr>
            <p:cNvPr id="226319" name="ZoneTexte 87"/>
            <p:cNvSpPr txBox="1">
              <a:spLocks noChangeArrowheads="1"/>
            </p:cNvSpPr>
            <p:nvPr/>
          </p:nvSpPr>
          <p:spPr bwMode="auto">
            <a:xfrm>
              <a:off x="589" y="1322"/>
              <a:ext cx="89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Critère principal</a:t>
              </a:r>
            </a:p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d’efficacité</a:t>
              </a:r>
            </a:p>
          </p:txBody>
        </p:sp>
        <p:sp>
          <p:nvSpPr>
            <p:cNvPr id="226320" name="Rectangle 76"/>
            <p:cNvSpPr>
              <a:spLocks noChangeArrowheads="1"/>
            </p:cNvSpPr>
            <p:nvPr/>
          </p:nvSpPr>
          <p:spPr bwMode="auto">
            <a:xfrm>
              <a:off x="753" y="1920"/>
              <a:ext cx="295" cy="1108"/>
            </a:xfrm>
            <a:prstGeom prst="rect">
              <a:avLst/>
            </a:prstGeom>
            <a:solidFill>
              <a:srgbClr val="FF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21" name="Rectangle 77"/>
            <p:cNvSpPr>
              <a:spLocks noChangeArrowheads="1"/>
            </p:cNvSpPr>
            <p:nvPr/>
          </p:nvSpPr>
          <p:spPr bwMode="auto">
            <a:xfrm>
              <a:off x="1674" y="1905"/>
              <a:ext cx="294" cy="1123"/>
            </a:xfrm>
            <a:prstGeom prst="rect">
              <a:avLst/>
            </a:prstGeom>
            <a:solidFill>
              <a:srgbClr val="FF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22" name="Rectangle 82"/>
            <p:cNvSpPr>
              <a:spLocks noChangeArrowheads="1"/>
            </p:cNvSpPr>
            <p:nvPr/>
          </p:nvSpPr>
          <p:spPr bwMode="auto">
            <a:xfrm>
              <a:off x="1048" y="1955"/>
              <a:ext cx="284" cy="1073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23" name="Rectangle 83"/>
            <p:cNvSpPr>
              <a:spLocks noChangeArrowheads="1"/>
            </p:cNvSpPr>
            <p:nvPr/>
          </p:nvSpPr>
          <p:spPr bwMode="auto">
            <a:xfrm>
              <a:off x="1964" y="1963"/>
              <a:ext cx="285" cy="1065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24" name="Line 88"/>
            <p:cNvSpPr>
              <a:spLocks noChangeShapeType="1"/>
            </p:cNvSpPr>
            <p:nvPr/>
          </p:nvSpPr>
          <p:spPr bwMode="auto">
            <a:xfrm>
              <a:off x="515" y="1299"/>
              <a:ext cx="0" cy="1729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25" name="Line 89"/>
            <p:cNvSpPr>
              <a:spLocks noChangeShapeType="1"/>
            </p:cNvSpPr>
            <p:nvPr/>
          </p:nvSpPr>
          <p:spPr bwMode="auto">
            <a:xfrm>
              <a:off x="457" y="3028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26" name="Line 90"/>
            <p:cNvSpPr>
              <a:spLocks noChangeShapeType="1"/>
            </p:cNvSpPr>
            <p:nvPr/>
          </p:nvSpPr>
          <p:spPr bwMode="auto">
            <a:xfrm>
              <a:off x="457" y="2857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27" name="Line 91"/>
            <p:cNvSpPr>
              <a:spLocks noChangeShapeType="1"/>
            </p:cNvSpPr>
            <p:nvPr/>
          </p:nvSpPr>
          <p:spPr bwMode="auto">
            <a:xfrm>
              <a:off x="457" y="2681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28" name="Line 92"/>
            <p:cNvSpPr>
              <a:spLocks noChangeShapeType="1"/>
            </p:cNvSpPr>
            <p:nvPr/>
          </p:nvSpPr>
          <p:spPr bwMode="auto">
            <a:xfrm>
              <a:off x="457" y="2510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29" name="Line 93"/>
            <p:cNvSpPr>
              <a:spLocks noChangeShapeType="1"/>
            </p:cNvSpPr>
            <p:nvPr/>
          </p:nvSpPr>
          <p:spPr bwMode="auto">
            <a:xfrm>
              <a:off x="457" y="2335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0" name="Line 94"/>
            <p:cNvSpPr>
              <a:spLocks noChangeShapeType="1"/>
            </p:cNvSpPr>
            <p:nvPr/>
          </p:nvSpPr>
          <p:spPr bwMode="auto">
            <a:xfrm>
              <a:off x="457" y="2164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1" name="Line 95"/>
            <p:cNvSpPr>
              <a:spLocks noChangeShapeType="1"/>
            </p:cNvSpPr>
            <p:nvPr/>
          </p:nvSpPr>
          <p:spPr bwMode="auto">
            <a:xfrm>
              <a:off x="457" y="1992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2" name="Line 96"/>
            <p:cNvSpPr>
              <a:spLocks noChangeShapeType="1"/>
            </p:cNvSpPr>
            <p:nvPr/>
          </p:nvSpPr>
          <p:spPr bwMode="auto">
            <a:xfrm>
              <a:off x="457" y="1817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3" name="Line 97"/>
            <p:cNvSpPr>
              <a:spLocks noChangeShapeType="1"/>
            </p:cNvSpPr>
            <p:nvPr/>
          </p:nvSpPr>
          <p:spPr bwMode="auto">
            <a:xfrm>
              <a:off x="457" y="1646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4" name="Line 98"/>
            <p:cNvSpPr>
              <a:spLocks noChangeShapeType="1"/>
            </p:cNvSpPr>
            <p:nvPr/>
          </p:nvSpPr>
          <p:spPr bwMode="auto">
            <a:xfrm>
              <a:off x="457" y="1470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5" name="Line 99"/>
            <p:cNvSpPr>
              <a:spLocks noChangeShapeType="1"/>
            </p:cNvSpPr>
            <p:nvPr/>
          </p:nvSpPr>
          <p:spPr bwMode="auto">
            <a:xfrm>
              <a:off x="457" y="1299"/>
              <a:ext cx="58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6" name="Line 100"/>
            <p:cNvSpPr>
              <a:spLocks noChangeShapeType="1"/>
            </p:cNvSpPr>
            <p:nvPr/>
          </p:nvSpPr>
          <p:spPr bwMode="auto">
            <a:xfrm>
              <a:off x="515" y="3028"/>
              <a:ext cx="2029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7" name="Line 101"/>
            <p:cNvSpPr>
              <a:spLocks noChangeShapeType="1"/>
            </p:cNvSpPr>
            <p:nvPr/>
          </p:nvSpPr>
          <p:spPr bwMode="auto">
            <a:xfrm flipV="1">
              <a:off x="515" y="3028"/>
              <a:ext cx="0" cy="33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8" name="Line 102"/>
            <p:cNvSpPr>
              <a:spLocks noChangeShapeType="1"/>
            </p:cNvSpPr>
            <p:nvPr/>
          </p:nvSpPr>
          <p:spPr bwMode="auto">
            <a:xfrm flipV="1">
              <a:off x="1557" y="3028"/>
              <a:ext cx="0" cy="33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39" name="Rectangle 108"/>
            <p:cNvSpPr>
              <a:spLocks noChangeArrowheads="1"/>
            </p:cNvSpPr>
            <p:nvPr/>
          </p:nvSpPr>
          <p:spPr bwMode="auto">
            <a:xfrm>
              <a:off x="786" y="1741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0066"/>
                  </a:solidFill>
                </a:rPr>
                <a:t>64,7</a:t>
              </a:r>
            </a:p>
          </p:txBody>
        </p:sp>
        <p:sp>
          <p:nvSpPr>
            <p:cNvPr id="226340" name="Rectangle 109"/>
            <p:cNvSpPr>
              <a:spLocks noChangeArrowheads="1"/>
            </p:cNvSpPr>
            <p:nvPr/>
          </p:nvSpPr>
          <p:spPr bwMode="auto">
            <a:xfrm>
              <a:off x="1721" y="1716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0066"/>
                  </a:solidFill>
                </a:rPr>
                <a:t>65,5</a:t>
              </a:r>
            </a:p>
          </p:txBody>
        </p:sp>
        <p:sp>
          <p:nvSpPr>
            <p:cNvPr id="226341" name="Rectangle 114"/>
            <p:cNvSpPr>
              <a:spLocks noChangeArrowheads="1"/>
            </p:cNvSpPr>
            <p:nvPr/>
          </p:nvSpPr>
          <p:spPr bwMode="auto">
            <a:xfrm>
              <a:off x="1088" y="1762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</a:rPr>
                <a:t>63,5</a:t>
              </a:r>
            </a:p>
          </p:txBody>
        </p:sp>
        <p:sp>
          <p:nvSpPr>
            <p:cNvPr id="226342" name="Rectangle 115"/>
            <p:cNvSpPr>
              <a:spLocks noChangeArrowheads="1"/>
            </p:cNvSpPr>
            <p:nvPr/>
          </p:nvSpPr>
          <p:spPr bwMode="auto">
            <a:xfrm>
              <a:off x="2016" y="1778"/>
              <a:ext cx="21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</a:rPr>
                <a:t>62,1</a:t>
              </a:r>
            </a:p>
          </p:txBody>
        </p:sp>
        <p:sp>
          <p:nvSpPr>
            <p:cNvPr id="226343" name="Rectangle 120"/>
            <p:cNvSpPr>
              <a:spLocks noChangeArrowheads="1"/>
            </p:cNvSpPr>
            <p:nvPr/>
          </p:nvSpPr>
          <p:spPr bwMode="auto">
            <a:xfrm>
              <a:off x="341" y="2974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26344" name="Rectangle 121"/>
            <p:cNvSpPr>
              <a:spLocks noChangeArrowheads="1"/>
            </p:cNvSpPr>
            <p:nvPr/>
          </p:nvSpPr>
          <p:spPr bwMode="auto">
            <a:xfrm>
              <a:off x="279" y="2627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26345" name="Rectangle 122"/>
            <p:cNvSpPr>
              <a:spLocks noChangeArrowheads="1"/>
            </p:cNvSpPr>
            <p:nvPr/>
          </p:nvSpPr>
          <p:spPr bwMode="auto">
            <a:xfrm>
              <a:off x="279" y="2281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226346" name="Rectangle 123"/>
            <p:cNvSpPr>
              <a:spLocks noChangeArrowheads="1"/>
            </p:cNvSpPr>
            <p:nvPr/>
          </p:nvSpPr>
          <p:spPr bwMode="auto">
            <a:xfrm>
              <a:off x="279" y="193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226347" name="Rectangle 124"/>
            <p:cNvSpPr>
              <a:spLocks noChangeArrowheads="1"/>
            </p:cNvSpPr>
            <p:nvPr/>
          </p:nvSpPr>
          <p:spPr bwMode="auto">
            <a:xfrm>
              <a:off x="279" y="1591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226348" name="Rectangle 125"/>
            <p:cNvSpPr>
              <a:spLocks noChangeArrowheads="1"/>
            </p:cNvSpPr>
            <p:nvPr/>
          </p:nvSpPr>
          <p:spPr bwMode="auto">
            <a:xfrm>
              <a:off x="217" y="1245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226349" name="ZoneTexte 86"/>
            <p:cNvSpPr txBox="1">
              <a:spLocks noChangeArrowheads="1"/>
            </p:cNvSpPr>
            <p:nvPr/>
          </p:nvSpPr>
          <p:spPr bwMode="auto">
            <a:xfrm>
              <a:off x="1598" y="3196"/>
              <a:ext cx="879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IC 96 % de la 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r>
                <a:rPr lang="fr-FR" sz="1400" i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fr-FR" sz="1400" i="0">
                  <a:solidFill>
                    <a:srgbClr val="000066"/>
                  </a:solidFill>
                  <a:cs typeface="Arial" charset="0"/>
                </a:rPr>
              </a:br>
              <a:r>
                <a:rPr lang="fr-FR" sz="1400" i="0">
                  <a:solidFill>
                    <a:srgbClr val="000066"/>
                  </a:solidFill>
                </a:rPr>
                <a:t>= - 8,1 ; 15,0</a:t>
              </a:r>
            </a:p>
          </p:txBody>
        </p:sp>
        <p:sp>
          <p:nvSpPr>
            <p:cNvPr id="226350" name="Text Box 65"/>
            <p:cNvSpPr txBox="1">
              <a:spLocks noChangeArrowheads="1"/>
            </p:cNvSpPr>
            <p:nvPr/>
          </p:nvSpPr>
          <p:spPr bwMode="auto">
            <a:xfrm>
              <a:off x="1660" y="281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148</a:t>
              </a:r>
            </a:p>
          </p:txBody>
        </p:sp>
        <p:sp>
          <p:nvSpPr>
            <p:cNvPr id="226351" name="Text Box 66"/>
            <p:cNvSpPr txBox="1">
              <a:spLocks noChangeArrowheads="1"/>
            </p:cNvSpPr>
            <p:nvPr/>
          </p:nvSpPr>
          <p:spPr bwMode="auto">
            <a:xfrm>
              <a:off x="1957" y="281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145</a:t>
              </a:r>
            </a:p>
          </p:txBody>
        </p:sp>
        <p:sp>
          <p:nvSpPr>
            <p:cNvPr id="226352" name="ZoneTexte 69"/>
            <p:cNvSpPr txBox="1">
              <a:spLocks noChangeArrowheads="1"/>
            </p:cNvSpPr>
            <p:nvPr/>
          </p:nvSpPr>
          <p:spPr bwMode="auto">
            <a:xfrm>
              <a:off x="480" y="2811"/>
              <a:ext cx="3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i="0">
                  <a:solidFill>
                    <a:srgbClr val="000066"/>
                  </a:solidFill>
                </a:rPr>
                <a:t>n = </a:t>
              </a:r>
            </a:p>
          </p:txBody>
        </p:sp>
        <p:sp>
          <p:nvSpPr>
            <p:cNvPr id="226353" name="Text Box 65"/>
            <p:cNvSpPr txBox="1">
              <a:spLocks noChangeArrowheads="1"/>
            </p:cNvSpPr>
            <p:nvPr/>
          </p:nvSpPr>
          <p:spPr bwMode="auto">
            <a:xfrm>
              <a:off x="745" y="281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167</a:t>
              </a:r>
            </a:p>
          </p:txBody>
        </p:sp>
        <p:sp>
          <p:nvSpPr>
            <p:cNvPr id="226354" name="Text Box 66"/>
            <p:cNvSpPr txBox="1">
              <a:spLocks noChangeArrowheads="1"/>
            </p:cNvSpPr>
            <p:nvPr/>
          </p:nvSpPr>
          <p:spPr bwMode="auto">
            <a:xfrm>
              <a:off x="1035" y="2811"/>
              <a:ext cx="30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/>
                <a:t>170</a:t>
              </a:r>
            </a:p>
          </p:txBody>
        </p:sp>
      </p:grpSp>
      <p:sp>
        <p:nvSpPr>
          <p:cNvPr id="226355" name="Rectangle 7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GEMINI : SQV/r BID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26356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226383" name="Group 79"/>
          <p:cNvGrpSpPr>
            <a:grpSpLocks/>
          </p:cNvGrpSpPr>
          <p:nvPr/>
        </p:nvGrpSpPr>
        <p:grpSpPr bwMode="auto">
          <a:xfrm>
            <a:off x="4191000" y="2236788"/>
            <a:ext cx="4211638" cy="3300412"/>
            <a:chOff x="2640" y="1409"/>
            <a:chExt cx="2653" cy="2079"/>
          </a:xfrm>
        </p:grpSpPr>
        <p:sp>
          <p:nvSpPr>
            <p:cNvPr id="226310" name="AutoShape 126"/>
            <p:cNvSpPr>
              <a:spLocks noChangeArrowheads="1"/>
            </p:cNvSpPr>
            <p:nvPr/>
          </p:nvSpPr>
          <p:spPr bwMode="auto">
            <a:xfrm>
              <a:off x="2640" y="1417"/>
              <a:ext cx="868" cy="44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/>
            </a:p>
          </p:txBody>
        </p:sp>
        <p:sp>
          <p:nvSpPr>
            <p:cNvPr id="226314" name="Rectangle 3"/>
            <p:cNvSpPr>
              <a:spLocks noChangeArrowheads="1"/>
            </p:cNvSpPr>
            <p:nvPr/>
          </p:nvSpPr>
          <p:spPr bwMode="auto">
            <a:xfrm>
              <a:off x="2767" y="1479"/>
              <a:ext cx="112" cy="91"/>
            </a:xfrm>
            <a:prstGeom prst="rect">
              <a:avLst/>
            </a:prstGeom>
            <a:solidFill>
              <a:srgbClr val="FF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226315" name="Rectangle 4"/>
            <p:cNvSpPr>
              <a:spLocks noChangeArrowheads="1"/>
            </p:cNvSpPr>
            <p:nvPr/>
          </p:nvSpPr>
          <p:spPr bwMode="auto">
            <a:xfrm>
              <a:off x="2767" y="1704"/>
              <a:ext cx="112" cy="91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333399"/>
                </a:solidFill>
              </a:endParaRPr>
            </a:p>
          </p:txBody>
        </p:sp>
        <p:sp>
          <p:nvSpPr>
            <p:cNvPr id="226316" name="ZoneTexte 84"/>
            <p:cNvSpPr txBox="1">
              <a:spLocks noChangeArrowheads="1"/>
            </p:cNvSpPr>
            <p:nvPr/>
          </p:nvSpPr>
          <p:spPr bwMode="auto">
            <a:xfrm>
              <a:off x="2930" y="1409"/>
              <a:ext cx="4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SQV/r</a:t>
              </a:r>
            </a:p>
          </p:txBody>
        </p:sp>
        <p:sp>
          <p:nvSpPr>
            <p:cNvPr id="226317" name="ZoneTexte 85"/>
            <p:cNvSpPr txBox="1">
              <a:spLocks noChangeArrowheads="1"/>
            </p:cNvSpPr>
            <p:nvPr/>
          </p:nvSpPr>
          <p:spPr bwMode="auto">
            <a:xfrm>
              <a:off x="2930" y="1635"/>
              <a:ext cx="4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LPV/r</a:t>
              </a:r>
            </a:p>
          </p:txBody>
        </p:sp>
        <p:sp>
          <p:nvSpPr>
            <p:cNvPr id="226357" name="Rectangle 83"/>
            <p:cNvSpPr>
              <a:spLocks noChangeArrowheads="1"/>
            </p:cNvSpPr>
            <p:nvPr/>
          </p:nvSpPr>
          <p:spPr bwMode="auto">
            <a:xfrm>
              <a:off x="4340" y="1790"/>
              <a:ext cx="371" cy="1432"/>
            </a:xfrm>
            <a:prstGeom prst="rect">
              <a:avLst/>
            </a:prstGeom>
            <a:solidFill>
              <a:srgbClr val="FF0066"/>
            </a:solidFill>
            <a:ln w="4763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58" name="Rectangle 84"/>
            <p:cNvSpPr>
              <a:spLocks noChangeArrowheads="1"/>
            </p:cNvSpPr>
            <p:nvPr/>
          </p:nvSpPr>
          <p:spPr bwMode="auto">
            <a:xfrm>
              <a:off x="4706" y="1577"/>
              <a:ext cx="371" cy="1645"/>
            </a:xfrm>
            <a:prstGeom prst="rect">
              <a:avLst/>
            </a:prstGeom>
            <a:solidFill>
              <a:srgbClr val="CC6600"/>
            </a:solidFill>
            <a:ln w="4763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/>
            </a:p>
          </p:txBody>
        </p:sp>
        <p:sp>
          <p:nvSpPr>
            <p:cNvPr id="226359" name="Line 85"/>
            <p:cNvSpPr>
              <a:spLocks noChangeShapeType="1"/>
            </p:cNvSpPr>
            <p:nvPr/>
          </p:nvSpPr>
          <p:spPr bwMode="auto">
            <a:xfrm>
              <a:off x="4165" y="1618"/>
              <a:ext cx="0" cy="1604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0" name="Line 86"/>
            <p:cNvSpPr>
              <a:spLocks noChangeShapeType="1"/>
            </p:cNvSpPr>
            <p:nvPr/>
          </p:nvSpPr>
          <p:spPr bwMode="auto">
            <a:xfrm>
              <a:off x="4143" y="3222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1" name="Line 87"/>
            <p:cNvSpPr>
              <a:spLocks noChangeShapeType="1"/>
            </p:cNvSpPr>
            <p:nvPr/>
          </p:nvSpPr>
          <p:spPr bwMode="auto">
            <a:xfrm>
              <a:off x="4143" y="2901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2" name="Line 88"/>
            <p:cNvSpPr>
              <a:spLocks noChangeShapeType="1"/>
            </p:cNvSpPr>
            <p:nvPr/>
          </p:nvSpPr>
          <p:spPr bwMode="auto">
            <a:xfrm>
              <a:off x="4143" y="2579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3" name="Line 89"/>
            <p:cNvSpPr>
              <a:spLocks noChangeShapeType="1"/>
            </p:cNvSpPr>
            <p:nvPr/>
          </p:nvSpPr>
          <p:spPr bwMode="auto">
            <a:xfrm>
              <a:off x="4143" y="2262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4" name="Line 90"/>
            <p:cNvSpPr>
              <a:spLocks noChangeShapeType="1"/>
            </p:cNvSpPr>
            <p:nvPr/>
          </p:nvSpPr>
          <p:spPr bwMode="auto">
            <a:xfrm>
              <a:off x="4143" y="1940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5" name="Line 91"/>
            <p:cNvSpPr>
              <a:spLocks noChangeShapeType="1"/>
            </p:cNvSpPr>
            <p:nvPr/>
          </p:nvSpPr>
          <p:spPr bwMode="auto">
            <a:xfrm>
              <a:off x="4143" y="1618"/>
              <a:ext cx="22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6" name="Line 92"/>
            <p:cNvSpPr>
              <a:spLocks noChangeShapeType="1"/>
            </p:cNvSpPr>
            <p:nvPr/>
          </p:nvSpPr>
          <p:spPr bwMode="auto">
            <a:xfrm>
              <a:off x="4165" y="3222"/>
              <a:ext cx="1121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7" name="Line 93"/>
            <p:cNvSpPr>
              <a:spLocks noChangeShapeType="1"/>
            </p:cNvSpPr>
            <p:nvPr/>
          </p:nvSpPr>
          <p:spPr bwMode="auto">
            <a:xfrm flipV="1">
              <a:off x="4165" y="3222"/>
              <a:ext cx="0" cy="32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8" name="Line 94"/>
            <p:cNvSpPr>
              <a:spLocks noChangeShapeType="1"/>
            </p:cNvSpPr>
            <p:nvPr/>
          </p:nvSpPr>
          <p:spPr bwMode="auto">
            <a:xfrm flipV="1">
              <a:off x="5293" y="3222"/>
              <a:ext cx="0" cy="32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6369" name="Rectangle 95"/>
            <p:cNvSpPr>
              <a:spLocks noChangeArrowheads="1"/>
            </p:cNvSpPr>
            <p:nvPr/>
          </p:nvSpPr>
          <p:spPr bwMode="auto">
            <a:xfrm>
              <a:off x="4416" y="1656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FF0066"/>
                  </a:solidFill>
                </a:rPr>
                <a:t>178</a:t>
              </a:r>
              <a:endParaRPr lang="fr-FR" sz="1400" i="0">
                <a:solidFill>
                  <a:srgbClr val="FF0066"/>
                </a:solidFill>
              </a:endParaRPr>
            </a:p>
          </p:txBody>
        </p:sp>
        <p:sp>
          <p:nvSpPr>
            <p:cNvPr id="226370" name="Rectangle 96"/>
            <p:cNvSpPr>
              <a:spLocks noChangeArrowheads="1"/>
            </p:cNvSpPr>
            <p:nvPr/>
          </p:nvSpPr>
          <p:spPr bwMode="auto">
            <a:xfrm>
              <a:off x="4792" y="1440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</a:rPr>
                <a:t>204</a:t>
              </a:r>
              <a:endParaRPr lang="fr-FR" sz="1400" i="0">
                <a:solidFill>
                  <a:srgbClr val="993300"/>
                </a:solidFill>
              </a:endParaRPr>
            </a:p>
          </p:txBody>
        </p:sp>
        <p:sp>
          <p:nvSpPr>
            <p:cNvPr id="226371" name="Rectangle 97"/>
            <p:cNvSpPr>
              <a:spLocks noChangeArrowheads="1"/>
            </p:cNvSpPr>
            <p:nvPr/>
          </p:nvSpPr>
          <p:spPr bwMode="auto">
            <a:xfrm>
              <a:off x="4028" y="3159"/>
              <a:ext cx="6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26372" name="Rectangle 98"/>
            <p:cNvSpPr>
              <a:spLocks noChangeArrowheads="1"/>
            </p:cNvSpPr>
            <p:nvPr/>
          </p:nvSpPr>
          <p:spPr bwMode="auto">
            <a:xfrm>
              <a:off x="3967" y="2837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26373" name="Rectangle 99"/>
            <p:cNvSpPr>
              <a:spLocks noChangeArrowheads="1"/>
            </p:cNvSpPr>
            <p:nvPr/>
          </p:nvSpPr>
          <p:spPr bwMode="auto">
            <a:xfrm>
              <a:off x="3967" y="251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26374" name="Rectangle 100"/>
            <p:cNvSpPr>
              <a:spLocks noChangeArrowheads="1"/>
            </p:cNvSpPr>
            <p:nvPr/>
          </p:nvSpPr>
          <p:spPr bwMode="auto">
            <a:xfrm>
              <a:off x="3905" y="2198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120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26375" name="Rectangle 101"/>
            <p:cNvSpPr>
              <a:spLocks noChangeArrowheads="1"/>
            </p:cNvSpPr>
            <p:nvPr/>
          </p:nvSpPr>
          <p:spPr bwMode="auto">
            <a:xfrm>
              <a:off x="3905" y="1876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160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226376" name="Rectangle 102"/>
            <p:cNvSpPr>
              <a:spLocks noChangeArrowheads="1"/>
            </p:cNvSpPr>
            <p:nvPr/>
          </p:nvSpPr>
          <p:spPr bwMode="auto">
            <a:xfrm>
              <a:off x="3905" y="1555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200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99756" name="Rectangle 76"/>
            <p:cNvSpPr>
              <a:spLocks noChangeArrowheads="1"/>
            </p:cNvSpPr>
            <p:nvPr/>
          </p:nvSpPr>
          <p:spPr bwMode="auto">
            <a:xfrm>
              <a:off x="4421" y="3276"/>
              <a:ext cx="583" cy="2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  <a:alpha val="74998"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fr-FR" sz="1600" i="0" dirty="0">
                  <a:solidFill>
                    <a:srgbClr val="000066"/>
                  </a:solidFill>
                  <a:latin typeface="Arial" pitchFamily="-109" charset="0"/>
                  <a:ea typeface="ＭＳ Ｐゴシック" pitchFamily="-109" charset="-128"/>
                  <a:cs typeface="ＭＳ Ｐゴシック" pitchFamily="-109" charset="-128"/>
                </a:rPr>
                <a:t>p = 0,33</a:t>
              </a:r>
            </a:p>
          </p:txBody>
        </p:sp>
      </p:grpSp>
      <p:grpSp>
        <p:nvGrpSpPr>
          <p:cNvPr id="226378" name="Group 78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22638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2638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  <p:sp>
        <p:nvSpPr>
          <p:cNvPr id="226379" name="Rectangle 85"/>
          <p:cNvSpPr>
            <a:spLocks noChangeArrowheads="1"/>
          </p:cNvSpPr>
          <p:nvPr/>
        </p:nvSpPr>
        <p:spPr bwMode="auto">
          <a:xfrm>
            <a:off x="133350" y="6113463"/>
            <a:ext cx="5126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ITT-e, M = E : ITT-exposé, données manquantes = échec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GEMINI : SQV/r BID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28355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33475"/>
            <a:ext cx="9024938" cy="5303838"/>
          </a:xfrm>
        </p:spPr>
        <p:txBody>
          <a:bodyPr/>
          <a:lstStyle/>
          <a:p>
            <a:pPr>
              <a:spcAft>
                <a:spcPct val="45000"/>
              </a:spcAft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Tolérance : SQV/r vs LPV/r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Taux faible d’interruptions pour effets indésirables : 3 % vs 7 %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Les effets indésirables les plus fréquents de tout grade étaient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les troubles gastro-intestinaux : 17 % vs 27 %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Pas d’interruption de traitement pour effet indésirable rénal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Elévation de la créatininémie à un taux &gt; 2 mg/dl chez 2 patients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du bras LPV/r, cette élévation étant attribuée à TDF/FTC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Modifications médianes à S48 du cholestérol total, du LDL- et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du HDL- cholestérol non significativement différentes entre les 2 bras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Elévation des triglycérides significativement plus importante avec LPV/r</a:t>
            </a:r>
          </a:p>
        </p:txBody>
      </p:sp>
      <p:sp>
        <p:nvSpPr>
          <p:cNvPr id="228356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228357" name="Group 7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22835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2835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GEMINI : SQV/r BID vs LPV/r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30403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31750" y="1112838"/>
            <a:ext cx="9093200" cy="5303837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Conclusions</a:t>
            </a:r>
          </a:p>
          <a:p>
            <a:pPr lvl="1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SQV/r BID était non inférieur à LPV/r BID, en association à TDF/FTC fdc</a:t>
            </a:r>
          </a:p>
          <a:p>
            <a:pPr lvl="1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Réponses virologique et immunologique similaires entre SQV/r et LPV/r</a:t>
            </a:r>
          </a:p>
          <a:p>
            <a:pPr lvl="1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Tolérance similaire</a:t>
            </a:r>
          </a:p>
          <a:p>
            <a:pPr lvl="2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Effets indésirables gastro-intestinaux plus fréquents avec LPV/r</a:t>
            </a:r>
          </a:p>
          <a:p>
            <a:pPr lvl="2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Modifications des lipides non différentes entre SQV/r et LPV/r,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sauf pour l’élévation des triglycérides, plus importante avec LPV/r</a:t>
            </a:r>
          </a:p>
          <a:p>
            <a:pPr lvl="1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Taux d’échec virologique faible dans les 2 groupes</a:t>
            </a:r>
          </a:p>
          <a:p>
            <a:pPr lvl="2">
              <a:spcAft>
                <a:spcPct val="30000"/>
              </a:spcAft>
            </a:pPr>
            <a:r>
              <a:rPr lang="fr-FR" sz="2000" smtClean="0">
                <a:ea typeface="ＭＳ Ｐゴシック" pitchFamily="34" charset="-128"/>
              </a:rPr>
              <a:t>1 patient du groupe SQV/r a développé un échec virologique avec émergence de mutations majeures de résistance aux IP</a:t>
            </a:r>
            <a:endParaRPr lang="fr-FR" sz="1200" smtClean="0">
              <a:ea typeface="ＭＳ Ｐゴシック" pitchFamily="34" charset="-128"/>
            </a:endParaRPr>
          </a:p>
        </p:txBody>
      </p:sp>
      <p:sp>
        <p:nvSpPr>
          <p:cNvPr id="230404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230405" name="Group 7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23040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0407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20624</TotalTime>
  <Words>483</Words>
  <Application>Microsoft Office PowerPoint</Application>
  <PresentationFormat>Affichage à l'écran (4:3)</PresentationFormat>
  <Paragraphs>147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ARV_trials_2010</vt:lpstr>
      <vt:lpstr>Comparaison des IP vs IP</vt:lpstr>
      <vt:lpstr>Etude GEMINI : SQV/r BID vs LPV/r BID, en association à TDF/FTC</vt:lpstr>
      <vt:lpstr>Etude GEMINI : SQV/r BID vs LPV/r BID, en association à TDF/FTC</vt:lpstr>
      <vt:lpstr>Etude GEMINI : SQV/r BID vs LPV/r BID, en association à TDF/FTC</vt:lpstr>
      <vt:lpstr>Etude GEMINI : SQV/r BID vs LPV/r BID, en association à TDF/FTC</vt:lpstr>
      <vt:lpstr>Etude GEMINI : SQV/r BID vs LPV/r BID, en association à TDF/FTC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1584</cp:revision>
  <cp:lastPrinted>2009-11-19T07:51:26Z</cp:lastPrinted>
  <dcterms:created xsi:type="dcterms:W3CDTF">2010-03-22T10:11:22Z</dcterms:created>
  <dcterms:modified xsi:type="dcterms:W3CDTF">2015-09-24T07:33:14Z</dcterms:modified>
</cp:coreProperties>
</file>