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9" r:id="rId2"/>
    <p:sldId id="257" r:id="rId3"/>
    <p:sldId id="258" r:id="rId4"/>
    <p:sldId id="259" r:id="rId5"/>
    <p:sldId id="261" r:id="rId6"/>
    <p:sldId id="270" r:id="rId7"/>
    <p:sldId id="271" r:id="rId8"/>
    <p:sldId id="264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000066"/>
    <a:srgbClr val="C0C0C0"/>
    <a:srgbClr val="FFFFFF"/>
    <a:srgbClr val="CC3300"/>
    <a:srgbClr val="45BD83"/>
    <a:srgbClr val="DDDDDD"/>
    <a:srgbClr val="00206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60"/>
  </p:normalViewPr>
  <p:slideViewPr>
    <p:cSldViewPr snapToObjects="1" showGuides="1">
      <p:cViewPr>
        <p:scale>
          <a:sx n="100" d="100"/>
          <a:sy n="100" d="100"/>
        </p:scale>
        <p:origin x="-1860" y="-23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4" d="100"/>
          <a:sy n="74" d="100"/>
        </p:scale>
        <p:origin x="-888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DABA2757-18D9-493B-AF8D-77FC58DAB3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51F1E604-7061-4A1C-9109-7AAE51EB7B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5D61F20-D5E9-442D-88C2-8F6B10F5AC04}" type="datetimeFigureOut">
              <a:rPr lang="fr-FR" altLang="fr-FR"/>
              <a:pPr/>
              <a:t>31/01/2018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xmlns="" id="{DE29CEA8-1F15-4345-84BE-37E12BBCB8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xmlns="" id="{D260EAE9-B3A8-44C0-9112-1924031E9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3307F64-EE8F-4368-852D-FBEF5D4FC7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3AC7AD9-C687-4A05-8B3C-93705EE26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93C29F9-DDD3-424A-A99D-5B3FA1EF7D4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51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xmlns="" id="{5EEC42FE-5705-47E9-8A08-F34EB29C02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23ABF232-FA7B-4D61-A397-C94F14072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/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xmlns="" id="{FFB590FD-78A8-42A7-8FBF-08D8D33F0D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xmlns="" id="{676FAC18-93A1-4594-93CF-0F7F5511CD3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E9CE8A11-2233-4F41-AA0E-C51DC7C1BD12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E03966E3-C691-4894-9EC2-B17F212839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5BA9DF9D-7CEF-4EEF-91F7-1A99BF2D2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6147" name="Rectangle 8">
            <a:extLst>
              <a:ext uri="{FF2B5EF4-FFF2-40B4-BE49-F238E27FC236}">
                <a16:creationId xmlns:a16="http://schemas.microsoft.com/office/drawing/2014/main" xmlns="" id="{EA022BE0-D1EC-4688-98AF-8A5ECAC5659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xmlns="" id="{790EE7CE-91FA-426C-90FA-D9BE81C8F4F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BA0E1B03-5540-48A6-8F86-2CB6CF689F46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2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7E79FD23-2177-4142-AEC5-E214FFB7FE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E17A8F18-E267-4ABF-A533-18BD081A3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8195" name="Rectangle 8">
            <a:extLst>
              <a:ext uri="{FF2B5EF4-FFF2-40B4-BE49-F238E27FC236}">
                <a16:creationId xmlns:a16="http://schemas.microsoft.com/office/drawing/2014/main" xmlns="" id="{72F708E7-18CD-4ECD-A590-E9CD9A0D7A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xmlns="" id="{53985C0E-5327-4B96-8695-4C325D7A54D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94D0DCAE-28C9-47E5-B78D-B44F4192A286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xmlns="" id="{A943DEDF-38CC-447D-A1D1-164862BA07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xmlns="" id="{A949CD44-7AA3-465C-93C1-00B208DE9E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0243" name="Rectangle 8">
            <a:extLst>
              <a:ext uri="{FF2B5EF4-FFF2-40B4-BE49-F238E27FC236}">
                <a16:creationId xmlns:a16="http://schemas.microsoft.com/office/drawing/2014/main" xmlns="" id="{04AA5D65-8B77-43BD-8694-423F0CCB9C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xmlns="" id="{5230F698-D2E1-4AB2-8CAB-882D52E8F4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EB91E89A-5785-45D4-B16F-C85FF903C2E1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4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>
            <a:extLst>
              <a:ext uri="{FF2B5EF4-FFF2-40B4-BE49-F238E27FC236}">
                <a16:creationId xmlns:a16="http://schemas.microsoft.com/office/drawing/2014/main" xmlns="" id="{4572AF50-3632-42D9-B0C4-D278DD00D6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xmlns="" id="{60A1AFD2-2225-4845-91D3-19407C9D91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xmlns="" id="{7A2D5F08-3C26-44F4-BFBA-76A7FE46ECC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2292" name="Rectangle 7">
            <a:extLst>
              <a:ext uri="{FF2B5EF4-FFF2-40B4-BE49-F238E27FC236}">
                <a16:creationId xmlns:a16="http://schemas.microsoft.com/office/drawing/2014/main" xmlns="" id="{141DB260-73C8-45B3-A3F5-ADC5BBBE33B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7755C2F6-A656-4D32-B431-1627DBE68B59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5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xmlns="" id="{1E4658B8-190C-455A-B6B6-0C877BB1BA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xmlns="" id="{9FDEAD06-3245-40C1-96FD-A58904F9E0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4339" name="Rectangle 8">
            <a:extLst>
              <a:ext uri="{FF2B5EF4-FFF2-40B4-BE49-F238E27FC236}">
                <a16:creationId xmlns:a16="http://schemas.microsoft.com/office/drawing/2014/main" xmlns="" id="{E0931C52-781D-44D0-957D-49038A5182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xmlns="" id="{C1D22E17-E8C9-4105-9912-DC0307DB09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7018905-C6A0-4C39-BE32-D3FE8EDC03EC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6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xmlns="" id="{858A4516-9D5B-4F2D-8BA1-6822C06DC1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xmlns="" id="{11261E21-37CC-4B3E-8FFF-77FBB1DA8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6387" name="Rectangle 8">
            <a:extLst>
              <a:ext uri="{FF2B5EF4-FFF2-40B4-BE49-F238E27FC236}">
                <a16:creationId xmlns:a16="http://schemas.microsoft.com/office/drawing/2014/main" xmlns="" id="{29730511-900F-40F4-9571-E70932AC0C1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6388" name="Rectangle 7">
            <a:extLst>
              <a:ext uri="{FF2B5EF4-FFF2-40B4-BE49-F238E27FC236}">
                <a16:creationId xmlns:a16="http://schemas.microsoft.com/office/drawing/2014/main" xmlns="" id="{40D9458B-EABF-486A-A9AD-8750EBD0A9B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6202D40C-F947-4896-B2CF-454C24741E0B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8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75119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0008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A9B7198-4905-48EB-8993-0046980BD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AC4365C3-0D0F-4164-969B-0665298006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MS PGothic" panose="020B0600070205080204" pitchFamily="34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§"/>
        <a:defRPr sz="2000">
          <a:solidFill>
            <a:srgbClr val="CC3300"/>
          </a:solidFill>
          <a:latin typeface="+mn-lt"/>
          <a:ea typeface="MS PGothic" panose="020B0600070205080204" pitchFamily="34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Espace réservé du contenu 2">
            <a:extLst>
              <a:ext uri="{FF2B5EF4-FFF2-40B4-BE49-F238E27FC236}">
                <a16:creationId xmlns:a16="http://schemas.microsoft.com/office/drawing/2014/main" xmlns="" id="{AB79F9F0-3090-4351-BE89-CCA8CBADB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QDMRK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SPRING-2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ONCEMRK</a:t>
            </a:r>
          </a:p>
          <a:p>
            <a:r>
              <a:rPr lang="fr-FR" altLang="fr-FR" sz="2800" b="1" dirty="0">
                <a:latin typeface="Calibri" panose="020F0502020204030204" pitchFamily="34" charset="0"/>
              </a:rPr>
              <a:t>GS-US-380-1489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GS-US-380-1490</a:t>
            </a:r>
          </a:p>
          <a:p>
            <a:endParaRPr lang="fr-FR" altLang="fr-FR" sz="2800" b="1" dirty="0">
              <a:latin typeface="Calibri" panose="020F0502020204030204" pitchFamily="34" charset="0"/>
            </a:endParaRPr>
          </a:p>
        </p:txBody>
      </p:sp>
      <p:sp>
        <p:nvSpPr>
          <p:cNvPr id="3074" name="Titre 1">
            <a:extLst>
              <a:ext uri="{FF2B5EF4-FFF2-40B4-BE49-F238E27FC236}">
                <a16:creationId xmlns:a16="http://schemas.microsoft.com/office/drawing/2014/main" xmlns="" id="{AE61926F-28BD-4D49-B3E7-09914A101CE1}"/>
              </a:ext>
            </a:extLst>
          </p:cNvPr>
          <p:cNvSpPr txBox="1">
            <a:spLocks/>
          </p:cNvSpPr>
          <p:nvPr/>
        </p:nvSpPr>
        <p:spPr bwMode="auto">
          <a:xfrm>
            <a:off x="203200" y="115888"/>
            <a:ext cx="819308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3200" b="1">
                <a:solidFill>
                  <a:srgbClr val="333399"/>
                </a:solidFill>
                <a:latin typeface="Calibri" panose="020F0502020204030204" pitchFamily="34" charset="0"/>
              </a:rPr>
              <a:t>Comparaison inhibiteur d’intégrase </a:t>
            </a:r>
            <a:br>
              <a:rPr lang="fr-FR" altLang="fr-FR" sz="3200" b="1">
                <a:solidFill>
                  <a:srgbClr val="333399"/>
                </a:solidFill>
                <a:latin typeface="Calibri" panose="020F0502020204030204" pitchFamily="34" charset="0"/>
              </a:rPr>
            </a:br>
            <a:r>
              <a:rPr lang="fr-FR" altLang="fr-FR" sz="3200" b="1">
                <a:solidFill>
                  <a:srgbClr val="333399"/>
                </a:solidFill>
                <a:latin typeface="Calibri" panose="020F0502020204030204" pitchFamily="34" charset="0"/>
              </a:rPr>
              <a:t>vs inhibiteur d’intégrase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er 25">
            <a:extLst>
              <a:ext uri="{FF2B5EF4-FFF2-40B4-BE49-F238E27FC236}">
                <a16:creationId xmlns:a16="http://schemas.microsoft.com/office/drawing/2014/main" xmlns="" id="{E33CC351-9FC6-43FC-960F-D92237CB8987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5157" name="AutoShape 162">
              <a:extLst>
                <a:ext uri="{FF2B5EF4-FFF2-40B4-BE49-F238E27FC236}">
                  <a16:creationId xmlns:a16="http://schemas.microsoft.com/office/drawing/2014/main" xmlns="" id="{ECEEB225-8E21-4ED8-B175-1C3F75F7D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8" name="ZoneTexte 23">
              <a:extLst>
                <a:ext uri="{FF2B5EF4-FFF2-40B4-BE49-F238E27FC236}">
                  <a16:creationId xmlns:a16="http://schemas.microsoft.com/office/drawing/2014/main" xmlns="" id="{07333CC3-DCE6-4635-ACE1-2487BE2454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xmlns="" id="{A940ECE8-B49A-4BCC-94E2-B0B508415316}"/>
              </a:ext>
            </a:extLst>
          </p:cNvPr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Schéma</a:t>
            </a:r>
          </a:p>
        </p:txBody>
      </p:sp>
      <p:cxnSp>
        <p:nvCxnSpPr>
          <p:cNvPr id="5124" name="Connecteur droit 66">
            <a:extLst>
              <a:ext uri="{FF2B5EF4-FFF2-40B4-BE49-F238E27FC236}">
                <a16:creationId xmlns:a16="http://schemas.microsoft.com/office/drawing/2014/main" xmlns="" id="{0B96D709-1FDA-469F-ADEF-F7565DDD24B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594720" y="248240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5" name="Espace réservé du contenu 2">
            <a:extLst>
              <a:ext uri="{FF2B5EF4-FFF2-40B4-BE49-F238E27FC236}">
                <a16:creationId xmlns:a16="http://schemas.microsoft.com/office/drawing/2014/main" xmlns="" id="{D36DFF59-E425-4E2E-B781-6D8252CBD2EB}"/>
              </a:ext>
            </a:extLst>
          </p:cNvPr>
          <p:cNvSpPr>
            <a:spLocks/>
          </p:cNvSpPr>
          <p:nvPr/>
        </p:nvSpPr>
        <p:spPr bwMode="auto">
          <a:xfrm>
            <a:off x="34925" y="5200228"/>
            <a:ext cx="91090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Objectif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fr-FR" altLang="fr-FR" sz="1800" dirty="0">
                <a:solidFill>
                  <a:srgbClr val="000066"/>
                </a:solidFill>
              </a:rPr>
              <a:t>Non infériorité de BIC/F/TAF à S48 : % ARN VIH &lt; 50 c/ml en intention de traiter, analyse snapshot (borne inférieure de l’IC 95 % de la différence = - 12 %, puissance de 95 %)</a:t>
            </a:r>
            <a:endParaRPr lang="fr-FR" altLang="fr-FR" sz="1800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>
            <a:extLst>
              <a:ext uri="{FF2B5EF4-FFF2-40B4-BE49-F238E27FC236}">
                <a16:creationId xmlns:a16="http://schemas.microsoft.com/office/drawing/2014/main" xmlns="" id="{3BDE9F94-0005-4071-A6A6-96CDDC1E0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035761"/>
              </p:ext>
            </p:extLst>
          </p:nvPr>
        </p:nvGraphicFramePr>
        <p:xfrm>
          <a:off x="3862388" y="2390106"/>
          <a:ext cx="3533775" cy="908050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BIC/F/TAF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Placebo DTG/ABC/3TC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>
            <a:extLst>
              <a:ext uri="{FF2B5EF4-FFF2-40B4-BE49-F238E27FC236}">
                <a16:creationId xmlns:a16="http://schemas.microsoft.com/office/drawing/2014/main" xmlns="" id="{73EA0F65-50AA-48DE-B4B1-F67FC6DC7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859543"/>
              </p:ext>
            </p:extLst>
          </p:nvPr>
        </p:nvGraphicFramePr>
        <p:xfrm>
          <a:off x="3862388" y="3402931"/>
          <a:ext cx="3533775" cy="733425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Placebo B/F/TAF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142" name="Oval 170">
            <a:extLst>
              <a:ext uri="{FF2B5EF4-FFF2-40B4-BE49-F238E27FC236}">
                <a16:creationId xmlns:a16="http://schemas.microsoft.com/office/drawing/2014/main" xmlns="" id="{0FBE67C7-EB7F-4ED6-A65B-AD47FBFD8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013" y="1268760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Randomisation*</a:t>
            </a:r>
          </a:p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Double aveugle</a:t>
            </a:r>
          </a:p>
        </p:txBody>
      </p:sp>
      <p:sp>
        <p:nvSpPr>
          <p:cNvPr id="5143" name="AutoShape 162">
            <a:extLst>
              <a:ext uri="{FF2B5EF4-FFF2-40B4-BE49-F238E27FC236}">
                <a16:creationId xmlns:a16="http://schemas.microsoft.com/office/drawing/2014/main" xmlns="" id="{D8D0DA7A-5701-4CD5-A769-70CB5D1FD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58" y="2109345"/>
            <a:ext cx="2343124" cy="253156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fr-FR" altLang="fr-FR" sz="1600" b="1" u="sng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18 ans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Naïfs d’ARV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</a:t>
            </a:r>
            <a:r>
              <a:rPr lang="fr-FR" altLang="fr-FR" sz="1600" b="1" u="sng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500 c/ml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Tout CD4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HLA B*5701 négatif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DFGe ≥ 50 ml/min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Ag HBs négatif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résistance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à FTC/3TC, TDF ou ABC</a:t>
            </a:r>
          </a:p>
        </p:txBody>
      </p:sp>
      <p:sp>
        <p:nvSpPr>
          <p:cNvPr id="5144" name="ZoneTexte 71">
            <a:extLst>
              <a:ext uri="{FF2B5EF4-FFF2-40B4-BE49-F238E27FC236}">
                <a16:creationId xmlns:a16="http://schemas.microsoft.com/office/drawing/2014/main" xmlns="" id="{0099068F-9AC5-4B33-B84C-6D583B689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720" y="4182759"/>
            <a:ext cx="58964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400" dirty="0">
                <a:solidFill>
                  <a:srgbClr val="000066"/>
                </a:solidFill>
              </a:rPr>
              <a:t>* Randomisation </a:t>
            </a:r>
            <a:r>
              <a:rPr lang="fr-FR" altLang="fr-FR" sz="1400" dirty="0">
                <a:solidFill>
                  <a:srgbClr val="000066"/>
                </a:solidFill>
              </a:rPr>
              <a:t>stratifiée sur </a:t>
            </a:r>
            <a:r>
              <a:rPr lang="en-GB" altLang="fr-FR" sz="1400" dirty="0">
                <a:solidFill>
                  <a:srgbClr val="000066"/>
                </a:solidFill>
              </a:rPr>
              <a:t>ARN VIH (</a:t>
            </a:r>
            <a:r>
              <a:rPr lang="en-GB" altLang="fr-FR" sz="1400" u="sng" dirty="0">
                <a:solidFill>
                  <a:srgbClr val="000066"/>
                </a:solidFill>
              </a:rPr>
              <a:t>&lt;</a:t>
            </a:r>
            <a:r>
              <a:rPr lang="en-GB" altLang="fr-FR" sz="1400" dirty="0">
                <a:solidFill>
                  <a:srgbClr val="000066"/>
                </a:solidFill>
              </a:rPr>
              <a:t> 100 000, 1000 000 </a:t>
            </a:r>
            <a:r>
              <a:rPr lang="mr-IN" altLang="fr-FR" sz="1400" dirty="0">
                <a:solidFill>
                  <a:srgbClr val="000066"/>
                </a:solidFill>
              </a:rPr>
              <a:t>–</a:t>
            </a:r>
            <a:r>
              <a:rPr lang="en-GB" altLang="fr-FR" sz="1400" dirty="0">
                <a:solidFill>
                  <a:srgbClr val="000066"/>
                </a:solidFill>
              </a:rPr>
              <a:t> 400 </a:t>
            </a:r>
            <a:r>
              <a:rPr lang="en-GB" altLang="fr-FR" sz="1400">
                <a:solidFill>
                  <a:srgbClr val="000066"/>
                </a:solidFill>
              </a:rPr>
              <a:t>000 </a:t>
            </a:r>
            <a:r>
              <a:rPr lang="fr-FR" altLang="fr-FR" sz="1400">
                <a:solidFill>
                  <a:srgbClr val="000066"/>
                </a:solidFill>
              </a:rPr>
              <a:t>ou</a:t>
            </a:r>
            <a:r>
              <a:rPr lang="en-GB" altLang="fr-FR" sz="1400">
                <a:solidFill>
                  <a:srgbClr val="000066"/>
                </a:solidFill>
              </a:rPr>
              <a:t> </a:t>
            </a:r>
            <a:r>
              <a:rPr lang="en-GB" altLang="fr-FR" sz="1400" dirty="0">
                <a:solidFill>
                  <a:srgbClr val="000066"/>
                </a:solidFill>
              </a:rPr>
              <a:t>&gt; 400 000 c/ml), CD4 (&lt; 50/mm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, 50-199/mm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 </a:t>
            </a:r>
            <a:r>
              <a:rPr lang="en-GB" altLang="fr-FR" sz="1400" dirty="0" err="1">
                <a:solidFill>
                  <a:srgbClr val="000066"/>
                </a:solidFill>
              </a:rPr>
              <a:t>ou</a:t>
            </a:r>
            <a:r>
              <a:rPr lang="en-GB" altLang="fr-FR" sz="1400" dirty="0">
                <a:solidFill>
                  <a:srgbClr val="000066"/>
                </a:solidFill>
              </a:rPr>
              <a:t> ≥ 200/mm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) au screening et </a:t>
            </a:r>
            <a:r>
              <a:rPr lang="fr-FR" altLang="fr-FR" sz="1400" dirty="0">
                <a:solidFill>
                  <a:srgbClr val="000066"/>
                </a:solidFill>
              </a:rPr>
              <a:t>région</a:t>
            </a:r>
            <a:r>
              <a:rPr lang="en-GB" altLang="fr-FR" sz="1400" dirty="0">
                <a:solidFill>
                  <a:srgbClr val="000066"/>
                </a:solidFill>
              </a:rPr>
              <a:t> (USA vs non-USA)</a:t>
            </a:r>
            <a:endParaRPr lang="en-GB" altLang="fr-FR" sz="1400" baseline="30000" dirty="0">
              <a:solidFill>
                <a:srgbClr val="000066"/>
              </a:solidFill>
            </a:endParaRPr>
          </a:p>
        </p:txBody>
      </p:sp>
      <p:sp>
        <p:nvSpPr>
          <p:cNvPr id="5145" name="Rectangle 27">
            <a:extLst>
              <a:ext uri="{FF2B5EF4-FFF2-40B4-BE49-F238E27FC236}">
                <a16:creationId xmlns:a16="http://schemas.microsoft.com/office/drawing/2014/main" xmlns="" id="{037A44FC-464D-4A02-9BE3-9BBA14F9DF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/>
              <a:t>Etude GS-US-380-1489 : BIC/F/TAF QD vs DTG/ABC/3TC QD</a:t>
            </a:r>
          </a:p>
        </p:txBody>
      </p:sp>
      <p:cxnSp>
        <p:nvCxnSpPr>
          <p:cNvPr id="5146" name="AutoShape 60">
            <a:extLst>
              <a:ext uri="{FF2B5EF4-FFF2-40B4-BE49-F238E27FC236}">
                <a16:creationId xmlns:a16="http://schemas.microsoft.com/office/drawing/2014/main" xmlns="" id="{5AA0D2EC-8AC4-4ED8-AAF5-98679550811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3814763" y="276316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7" name="Line 63">
            <a:extLst>
              <a:ext uri="{FF2B5EF4-FFF2-40B4-BE49-F238E27FC236}">
                <a16:creationId xmlns:a16="http://schemas.microsoft.com/office/drawing/2014/main" xmlns="" id="{8721E698-5CEC-42B5-8D85-30269CE08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3253706"/>
            <a:ext cx="6492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48" name="Rectangle 9">
            <a:extLst>
              <a:ext uri="{FF2B5EF4-FFF2-40B4-BE49-F238E27FC236}">
                <a16:creationId xmlns:a16="http://schemas.microsoft.com/office/drawing/2014/main" xmlns="" id="{C871D706-21DA-4BB3-A54B-119B24073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3429918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315</a:t>
            </a:r>
          </a:p>
        </p:txBody>
      </p:sp>
      <p:sp>
        <p:nvSpPr>
          <p:cNvPr id="5149" name="Rectangle 8">
            <a:extLst>
              <a:ext uri="{FF2B5EF4-FFF2-40B4-BE49-F238E27FC236}">
                <a16:creationId xmlns:a16="http://schemas.microsoft.com/office/drawing/2014/main" xmlns="" id="{34B35D84-8301-4FF3-BFAA-EAEE5296E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2436143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314</a:t>
            </a:r>
          </a:p>
        </p:txBody>
      </p:sp>
      <p:sp>
        <p:nvSpPr>
          <p:cNvPr id="28781" name="Oval 109">
            <a:extLst>
              <a:ext uri="{FF2B5EF4-FFF2-40B4-BE49-F238E27FC236}">
                <a16:creationId xmlns:a16="http://schemas.microsoft.com/office/drawing/2014/main" xmlns="" id="{E5B103F0-460F-43F9-B1C0-8EBC109FC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141696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>
            <a:extLst>
              <a:ext uri="{FF2B5EF4-FFF2-40B4-BE49-F238E27FC236}">
                <a16:creationId xmlns:a16="http://schemas.microsoft.com/office/drawing/2014/main" xmlns="" id="{6E5473CF-71D3-473E-9EB4-5364E59AF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688" y="141696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2" name="Line 172">
            <a:extLst>
              <a:ext uri="{FF2B5EF4-FFF2-40B4-BE49-F238E27FC236}">
                <a16:creationId xmlns:a16="http://schemas.microsoft.com/office/drawing/2014/main" xmlns="" id="{E1410EEE-B46C-4F7F-8586-42DDB1AB9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0138" y="1956718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53" name="Line 172">
            <a:extLst>
              <a:ext uri="{FF2B5EF4-FFF2-40B4-BE49-F238E27FC236}">
                <a16:creationId xmlns:a16="http://schemas.microsoft.com/office/drawing/2014/main" xmlns="" id="{19A7624D-EF2B-4097-A57B-05A5F55BE5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5213" y="1956718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5154" name="Group 37">
            <a:extLst>
              <a:ext uri="{FF2B5EF4-FFF2-40B4-BE49-F238E27FC236}">
                <a16:creationId xmlns:a16="http://schemas.microsoft.com/office/drawing/2014/main" xmlns="" id="{2DEDE1F5-82AF-4446-AF0F-EB53A60210AF}"/>
              </a:ext>
            </a:extLst>
          </p:cNvPr>
          <p:cNvGrpSpPr>
            <a:grpSpLocks/>
          </p:cNvGrpSpPr>
          <p:nvPr/>
        </p:nvGrpSpPr>
        <p:grpSpPr bwMode="auto">
          <a:xfrm>
            <a:off x="7396163" y="2769518"/>
            <a:ext cx="1303337" cy="974725"/>
            <a:chOff x="4502" y="1764"/>
            <a:chExt cx="646" cy="614"/>
          </a:xfrm>
        </p:grpSpPr>
        <p:sp>
          <p:nvSpPr>
            <p:cNvPr id="5155" name="Line 31">
              <a:extLst>
                <a:ext uri="{FF2B5EF4-FFF2-40B4-BE49-F238E27FC236}">
                  <a16:creationId xmlns:a16="http://schemas.microsoft.com/office/drawing/2014/main" xmlns="" id="{A0B8B572-B12F-4FB2-95D9-B9CE42B52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6" name="Line 31">
              <a:extLst>
                <a:ext uri="{FF2B5EF4-FFF2-40B4-BE49-F238E27FC236}">
                  <a16:creationId xmlns:a16="http://schemas.microsoft.com/office/drawing/2014/main" xmlns="" id="{CEEE8B1D-8F02-42DE-B55C-B450CF4266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683568" y="4921423"/>
            <a:ext cx="39164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BIC/F/TAF : 50/200/25 mg, sous forme de STR</a:t>
            </a:r>
          </a:p>
        </p:txBody>
      </p:sp>
      <p:sp>
        <p:nvSpPr>
          <p:cNvPr id="27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>
            <a:extLst>
              <a:ext uri="{FF2B5EF4-FFF2-40B4-BE49-F238E27FC236}">
                <a16:creationId xmlns:a16="http://schemas.microsoft.com/office/drawing/2014/main" xmlns="" id="{1D5E0779-FB8B-4747-A7B9-165498AFACA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11066986"/>
              </p:ext>
            </p:extLst>
          </p:nvPr>
        </p:nvGraphicFramePr>
        <p:xfrm>
          <a:off x="395288" y="1709738"/>
          <a:ext cx="8353425" cy="4599585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xmlns="" val="1123780997"/>
                    </a:ext>
                  </a:extLst>
                </a:gridCol>
                <a:gridCol w="3944938">
                  <a:extLst>
                    <a:ext uri="{9D8B030D-6E8A-4147-A177-3AD203B41FA5}">
                      <a16:colId xmlns:a16="http://schemas.microsoft.com/office/drawing/2014/main" xmlns="" val="2846008608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xmlns="" val="1738972166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3818836463"/>
                    </a:ext>
                  </a:extLst>
                </a:gridCol>
              </a:tblGrid>
              <a:tr h="78814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314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315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7943224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Age médian, années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32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3677610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Femme,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57524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ARN VIH (log</a:t>
                      </a:r>
                      <a:r>
                        <a:rPr kumimoji="0" lang="fr-FR" altLang="fr-FR" sz="14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 </a:t>
                      </a: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c/ml), médiane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4,42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4,51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6411055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ARN VIH &gt; 100 000 c/ml,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17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6109617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CD4/mm</a:t>
                      </a:r>
                      <a:r>
                        <a:rPr kumimoji="0" lang="fr-FR" altLang="fr-FR" sz="1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médiane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443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450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3332258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CD4 </a:t>
                      </a:r>
                      <a:r>
                        <a:rPr kumimoji="0" lang="fr-FR" altLang="fr-FR" sz="1400" b="1" i="0" u="sng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&lt;</a:t>
                      </a: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200/mm</a:t>
                      </a:r>
                      <a:r>
                        <a:rPr kumimoji="0" lang="fr-FR" altLang="fr-FR" sz="1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11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5464850"/>
                  </a:ext>
                </a:extLst>
              </a:tr>
              <a:tr h="346495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Arrêt avant S48, %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1729577"/>
                  </a:ext>
                </a:extLst>
              </a:tr>
              <a:tr h="3464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manque d’efficacité,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684456"/>
                  </a:ext>
                </a:extLst>
              </a:tr>
              <a:tr h="3464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événement indésirable,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5821581"/>
                  </a:ext>
                </a:extLst>
              </a:tr>
              <a:tr h="3464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Perdu de vue,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467041"/>
                  </a:ext>
                </a:extLst>
              </a:tr>
              <a:tr h="3464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Non-observance / Autre, n</a:t>
                      </a:r>
                    </a:p>
                  </a:txBody>
                  <a:tcPr marL="90000" marR="90000" marT="46465" marB="46465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 / 9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 / 5</a:t>
                      </a:r>
                    </a:p>
                  </a:txBody>
                  <a:tcPr marL="90000" marR="90000" marT="46465" marB="46465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0268829"/>
                  </a:ext>
                </a:extLst>
              </a:tr>
            </a:tbl>
          </a:graphicData>
        </a:graphic>
      </p:graphicFrame>
      <p:sp>
        <p:nvSpPr>
          <p:cNvPr id="7227" name="Rectangle 6">
            <a:extLst>
              <a:ext uri="{FF2B5EF4-FFF2-40B4-BE49-F238E27FC236}">
                <a16:creationId xmlns:a16="http://schemas.microsoft.com/office/drawing/2014/main" xmlns="" id="{64C59D36-B074-401C-8F93-94AA33A2C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5" y="1272099"/>
            <a:ext cx="716280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spcBef>
                <a:spcPct val="20000"/>
              </a:spcBef>
            </a:pPr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Caractéristiques à l’inclusion et devenir</a:t>
            </a:r>
          </a:p>
        </p:txBody>
      </p:sp>
      <p:grpSp>
        <p:nvGrpSpPr>
          <p:cNvPr id="7229" name="Grouper 25">
            <a:extLst>
              <a:ext uri="{FF2B5EF4-FFF2-40B4-BE49-F238E27FC236}">
                <a16:creationId xmlns:a16="http://schemas.microsoft.com/office/drawing/2014/main" xmlns="" id="{FC52B60A-2BEB-42BB-99A6-918F323CB3A0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7231" name="AutoShape 162">
              <a:extLst>
                <a:ext uri="{FF2B5EF4-FFF2-40B4-BE49-F238E27FC236}">
                  <a16:creationId xmlns:a16="http://schemas.microsoft.com/office/drawing/2014/main" xmlns="" id="{F3C355EA-C96F-40C9-884F-2140C5463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32" name="ZoneTexte 23">
              <a:extLst>
                <a:ext uri="{FF2B5EF4-FFF2-40B4-BE49-F238E27FC236}">
                  <a16:creationId xmlns:a16="http://schemas.microsoft.com/office/drawing/2014/main" xmlns="" id="{312C5390-6492-4A6F-ADBC-4DFCB7452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7230" name="Rectangle 27">
            <a:extLst>
              <a:ext uri="{FF2B5EF4-FFF2-40B4-BE49-F238E27FC236}">
                <a16:creationId xmlns:a16="http://schemas.microsoft.com/office/drawing/2014/main" xmlns="" id="{8A435D54-8F35-40D4-B138-A7E1ACBD1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/>
              <a:t>Etude GS-US-380-1489 : BIC/F/TAF QD vs DTG/ABC/3TC QD</a:t>
            </a: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>
            <a:extLst>
              <a:ext uri="{FF2B5EF4-FFF2-40B4-BE49-F238E27FC236}">
                <a16:creationId xmlns:a16="http://schemas.microsoft.com/office/drawing/2014/main" xmlns="" id="{B9EEBCBE-71AB-47E8-8A2D-583436F9E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950" y="1128713"/>
            <a:ext cx="434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2800" b="1">
                <a:solidFill>
                  <a:srgbClr val="CC3300"/>
                </a:solidFill>
                <a:latin typeface="Calibri" panose="020F0502020204030204" pitchFamily="34" charset="0"/>
              </a:rPr>
              <a:t>Résultats virologiques à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FCCAA539-20BC-4423-8FEB-9037A5BABAD6}"/>
              </a:ext>
            </a:extLst>
          </p:cNvPr>
          <p:cNvGrpSpPr/>
          <p:nvPr/>
        </p:nvGrpSpPr>
        <p:grpSpPr>
          <a:xfrm>
            <a:off x="4948238" y="1916113"/>
            <a:ext cx="3686173" cy="2665015"/>
            <a:chOff x="4948238" y="1916113"/>
            <a:chExt cx="3686173" cy="2665015"/>
          </a:xfrm>
        </p:grpSpPr>
        <p:sp>
          <p:nvSpPr>
            <p:cNvPr id="43" name="AutoShape 106">
              <a:extLst>
                <a:ext uri="{FF2B5EF4-FFF2-40B4-BE49-F238E27FC236}">
                  <a16:creationId xmlns:a16="http://schemas.microsoft.com/office/drawing/2014/main" xmlns="" id="{D7EF9773-B9FD-4C32-A97F-9314FD8D306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59375" y="2281238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DTG/ABC/3TC</a:t>
              </a:r>
            </a:p>
          </p:txBody>
        </p:sp>
        <p:sp>
          <p:nvSpPr>
            <p:cNvPr id="44" name="AutoShape 106">
              <a:extLst>
                <a:ext uri="{FF2B5EF4-FFF2-40B4-BE49-F238E27FC236}">
                  <a16:creationId xmlns:a16="http://schemas.microsoft.com/office/drawing/2014/main" xmlns="" id="{F57C7A94-E0D9-4CC1-9A2D-E92399601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5125" y="2281238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45BD8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BIC/F/TAF</a:t>
              </a:r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xmlns="" id="{948623D1-935A-411D-BDC0-4B578C250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4950" y="2987675"/>
              <a:ext cx="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6" name="Line 92">
              <a:extLst>
                <a:ext uri="{FF2B5EF4-FFF2-40B4-BE49-F238E27FC236}">
                  <a16:creationId xmlns:a16="http://schemas.microsoft.com/office/drawing/2014/main" xmlns="" id="{F835C76A-84D0-4810-9878-ACE152865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11950" y="2987675"/>
              <a:ext cx="3175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7" name="Line 94">
              <a:extLst>
                <a:ext uri="{FF2B5EF4-FFF2-40B4-BE49-F238E27FC236}">
                  <a16:creationId xmlns:a16="http://schemas.microsoft.com/office/drawing/2014/main" xmlns="" id="{B85F193D-E0CF-4C77-B6AD-7AB9DB5AB9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9588" y="2987675"/>
              <a:ext cx="635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8" name="Text Box 10">
              <a:extLst>
                <a:ext uri="{FF2B5EF4-FFF2-40B4-BE49-F238E27FC236}">
                  <a16:creationId xmlns:a16="http://schemas.microsoft.com/office/drawing/2014/main" xmlns="" id="{20575C33-400A-497A-A1FC-1B2197250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5900" y="3963988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9225" name="TextBox 70">
              <a:extLst>
                <a:ext uri="{FF2B5EF4-FFF2-40B4-BE49-F238E27FC236}">
                  <a16:creationId xmlns:a16="http://schemas.microsoft.com/office/drawing/2014/main" xmlns="" id="{D2CEBA03-D69B-4CB2-BE1F-0A52BA545C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8238" y="4098528"/>
              <a:ext cx="906461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 dirty="0">
                  <a:solidFill>
                    <a:srgbClr val="000066"/>
                  </a:solidFill>
                </a:rPr>
                <a:t>‒ 12 %</a:t>
              </a:r>
            </a:p>
          </p:txBody>
        </p:sp>
        <p:sp>
          <p:nvSpPr>
            <p:cNvPr id="9226" name="TextBox 70">
              <a:extLst>
                <a:ext uri="{FF2B5EF4-FFF2-40B4-BE49-F238E27FC236}">
                  <a16:creationId xmlns:a16="http://schemas.microsoft.com/office/drawing/2014/main" xmlns="" id="{4E2B63A3-7D83-42E8-8F82-48058E6259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4462" y="4098528"/>
              <a:ext cx="869949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 dirty="0">
                  <a:solidFill>
                    <a:srgbClr val="000066"/>
                  </a:solidFill>
                </a:rPr>
                <a:t>+ 12 %</a:t>
              </a:r>
            </a:p>
          </p:txBody>
        </p:sp>
        <p:sp>
          <p:nvSpPr>
            <p:cNvPr id="51" name="Text Box 99">
              <a:extLst>
                <a:ext uri="{FF2B5EF4-FFF2-40B4-BE49-F238E27FC236}">
                  <a16:creationId xmlns:a16="http://schemas.microsoft.com/office/drawing/2014/main" xmlns="" id="{2CFC84BF-05DD-4C3A-B924-864A6FD1E8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8488" y="3532188"/>
              <a:ext cx="519112" cy="3079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3,6</a:t>
              </a:r>
            </a:p>
          </p:txBody>
        </p:sp>
        <p:sp>
          <p:nvSpPr>
            <p:cNvPr id="52" name="Text Box 98">
              <a:extLst>
                <a:ext uri="{FF2B5EF4-FFF2-40B4-BE49-F238E27FC236}">
                  <a16:creationId xmlns:a16="http://schemas.microsoft.com/office/drawing/2014/main" xmlns="" id="{75602E67-2E4D-4919-B5C3-74A47A9F0C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425" y="3492500"/>
              <a:ext cx="360363" cy="3079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- 4,8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53" name="Text Box 99">
              <a:extLst>
                <a:ext uri="{FF2B5EF4-FFF2-40B4-BE49-F238E27FC236}">
                  <a16:creationId xmlns:a16="http://schemas.microsoft.com/office/drawing/2014/main" xmlns="" id="{6058030B-4A6D-4F2E-A186-7F8590E80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0638" y="3027363"/>
              <a:ext cx="585787" cy="3381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- 0,6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54" name="Straight Connector 28">
              <a:extLst>
                <a:ext uri="{FF2B5EF4-FFF2-40B4-BE49-F238E27FC236}">
                  <a16:creationId xmlns:a16="http://schemas.microsoft.com/office/drawing/2014/main" xmlns="" id="{CE89C8D5-598E-4A3A-B800-D957E1DBC0EB}"/>
                </a:ext>
              </a:extLst>
            </p:cNvPr>
            <p:cNvCxnSpPr/>
            <p:nvPr/>
          </p:nvCxnSpPr>
          <p:spPr bwMode="auto">
            <a:xfrm>
              <a:off x="6084888" y="3482975"/>
              <a:ext cx="1150937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9">
              <a:extLst>
                <a:ext uri="{FF2B5EF4-FFF2-40B4-BE49-F238E27FC236}">
                  <a16:creationId xmlns:a16="http://schemas.microsoft.com/office/drawing/2014/main" xmlns="" id="{8C61DBEE-9B46-4651-9C1C-A6F3D2B8BBFC}"/>
                </a:ext>
              </a:extLst>
            </p:cNvPr>
            <p:cNvCxnSpPr/>
            <p:nvPr/>
          </p:nvCxnSpPr>
          <p:spPr bwMode="auto">
            <a:xfrm rot="16200000">
              <a:off x="6561931" y="3482182"/>
              <a:ext cx="239713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ine 92">
              <a:extLst>
                <a:ext uri="{FF2B5EF4-FFF2-40B4-BE49-F238E27FC236}">
                  <a16:creationId xmlns:a16="http://schemas.microsoft.com/office/drawing/2014/main" xmlns="" id="{EAD1DFF0-8F96-4A7B-93B3-757DC7C2646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6711950" y="2482850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" name="Rectangle 6">
              <a:extLst>
                <a:ext uri="{FF2B5EF4-FFF2-40B4-BE49-F238E27FC236}">
                  <a16:creationId xmlns:a16="http://schemas.microsoft.com/office/drawing/2014/main" xmlns="" id="{909FBAD7-D58F-4F07-912A-1ED880D2A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1288" y="1916113"/>
              <a:ext cx="3022600" cy="365125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fr-FR" sz="1600" b="1">
                  <a:solidFill>
                    <a:srgbClr val="333399"/>
                  </a:solidFill>
                  <a:latin typeface="Calibri" panose="020F0502020204030204" pitchFamily="34" charset="0"/>
                </a:rPr>
                <a:t>Différence (IC 95 %)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ADC758F0-6BA2-4174-B390-8E06E3D26A8E}"/>
              </a:ext>
            </a:extLst>
          </p:cNvPr>
          <p:cNvGrpSpPr/>
          <p:nvPr/>
        </p:nvGrpSpPr>
        <p:grpSpPr>
          <a:xfrm>
            <a:off x="612775" y="1535113"/>
            <a:ext cx="3924300" cy="3760787"/>
            <a:chOff x="612775" y="1535113"/>
            <a:chExt cx="3924300" cy="3760787"/>
          </a:xfrm>
        </p:grpSpPr>
        <p:grpSp>
          <p:nvGrpSpPr>
            <p:cNvPr id="9218" name="Grouper 2">
              <a:extLst>
                <a:ext uri="{FF2B5EF4-FFF2-40B4-BE49-F238E27FC236}">
                  <a16:creationId xmlns:a16="http://schemas.microsoft.com/office/drawing/2014/main" xmlns="" id="{44589674-7A86-40F0-B6B1-03AB8B2BA3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6176" y="1868488"/>
              <a:ext cx="1801622" cy="623887"/>
              <a:chOff x="6821313" y="1737990"/>
              <a:chExt cx="1801505" cy="624749"/>
            </a:xfrm>
          </p:grpSpPr>
          <p:sp>
            <p:nvSpPr>
              <p:cNvPr id="9270" name="AutoShape 165">
                <a:extLst>
                  <a:ext uri="{FF2B5EF4-FFF2-40B4-BE49-F238E27FC236}">
                    <a16:creationId xmlns:a16="http://schemas.microsoft.com/office/drawing/2014/main" xmlns="" id="{0494D3ED-E1AE-4ADF-BC37-2CE38BF98E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1313" y="1760218"/>
                <a:ext cx="1801504" cy="59222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71" name="Rectangle 3">
                <a:extLst>
                  <a:ext uri="{FF2B5EF4-FFF2-40B4-BE49-F238E27FC236}">
                    <a16:creationId xmlns:a16="http://schemas.microsoft.com/office/drawing/2014/main" xmlns="" id="{477FF948-425C-4FD9-B3A3-718002199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2097636"/>
                <a:ext cx="177782" cy="144483"/>
              </a:xfrm>
              <a:prstGeom prst="rect">
                <a:avLst/>
              </a:prstGeom>
              <a:solidFill>
                <a:srgbClr val="5B92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72" name="Rectangle 4">
                <a:extLst>
                  <a:ext uri="{FF2B5EF4-FFF2-40B4-BE49-F238E27FC236}">
                    <a16:creationId xmlns:a16="http://schemas.microsoft.com/office/drawing/2014/main" xmlns="" id="{AB2F8276-9BB7-4BCD-B3DB-2EE1F8B95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1863918"/>
                <a:ext cx="177782" cy="144484"/>
              </a:xfrm>
              <a:prstGeom prst="rect">
                <a:avLst/>
              </a:prstGeom>
              <a:solidFill>
                <a:srgbClr val="45BD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273" name="ZoneTexte 84">
                <a:extLst>
                  <a:ext uri="{FF2B5EF4-FFF2-40B4-BE49-F238E27FC236}">
                    <a16:creationId xmlns:a16="http://schemas.microsoft.com/office/drawing/2014/main" xmlns="" id="{A2677EA4-E731-4545-8443-9AEB37218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737990"/>
                <a:ext cx="1162135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BIC/F/TAF</a:t>
                </a:r>
              </a:p>
            </p:txBody>
          </p:sp>
          <p:sp>
            <p:nvSpPr>
              <p:cNvPr id="9274" name="ZoneTexte 85">
                <a:extLst>
                  <a:ext uri="{FF2B5EF4-FFF2-40B4-BE49-F238E27FC236}">
                    <a16:creationId xmlns:a16="http://schemas.microsoft.com/office/drawing/2014/main" xmlns="" id="{3EB2101D-DA09-43A6-9756-E58A7E4BE4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993407"/>
                <a:ext cx="153483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DTG/ABC/3TC</a:t>
                </a:r>
              </a:p>
            </p:txBody>
          </p:sp>
        </p:grpSp>
        <p:sp>
          <p:nvSpPr>
            <p:cNvPr id="59" name="Rectangle 40">
              <a:extLst>
                <a:ext uri="{FF2B5EF4-FFF2-40B4-BE49-F238E27FC236}">
                  <a16:creationId xmlns:a16="http://schemas.microsoft.com/office/drawing/2014/main" xmlns="" id="{A8D695D1-1828-4477-BE2C-B083DE5A8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388" y="1801813"/>
              <a:ext cx="366712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92,4</a:t>
              </a:r>
            </a:p>
          </p:txBody>
        </p:sp>
        <p:sp>
          <p:nvSpPr>
            <p:cNvPr id="60" name="Rectangle 41">
              <a:extLst>
                <a:ext uri="{FF2B5EF4-FFF2-40B4-BE49-F238E27FC236}">
                  <a16:creationId xmlns:a16="http://schemas.microsoft.com/office/drawing/2014/main" xmlns="" id="{F03769C3-2D10-4ACF-B8D2-5C86E3B00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363" y="4394200"/>
              <a:ext cx="263525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1,0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1" name="Rectangle 42">
              <a:extLst>
                <a:ext uri="{FF2B5EF4-FFF2-40B4-BE49-F238E27FC236}">
                  <a16:creationId xmlns:a16="http://schemas.microsoft.com/office/drawing/2014/main" xmlns="" id="{56AC0B1C-0D11-4D06-A787-B9F6B37D6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6000" y="4176713"/>
              <a:ext cx="261938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6,7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2" name="Rectangle 43">
              <a:extLst>
                <a:ext uri="{FF2B5EF4-FFF2-40B4-BE49-F238E27FC236}">
                  <a16:creationId xmlns:a16="http://schemas.microsoft.com/office/drawing/2014/main" xmlns="" id="{2F1F6FC7-B9F0-46A8-BEE8-FE0B92FF6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188" y="1758950"/>
              <a:ext cx="366712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93,0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3" name="Rectangle 44">
              <a:extLst>
                <a:ext uri="{FF2B5EF4-FFF2-40B4-BE49-F238E27FC236}">
                  <a16:creationId xmlns:a16="http://schemas.microsoft.com/office/drawing/2014/main" xmlns="" id="{C7913A17-E722-45A1-97AE-4F4894C60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1463" y="4321175"/>
              <a:ext cx="263525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2,5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4" name="Rectangle 45">
              <a:extLst>
                <a:ext uri="{FF2B5EF4-FFF2-40B4-BE49-F238E27FC236}">
                  <a16:creationId xmlns:a16="http://schemas.microsoft.com/office/drawing/2014/main" xmlns="" id="{DA0B71EF-E442-4281-A28E-64AB6F7FD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238625"/>
              <a:ext cx="263525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4,4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9240" name="Rectangle 46">
              <a:extLst>
                <a:ext uri="{FF2B5EF4-FFF2-40B4-BE49-F238E27FC236}">
                  <a16:creationId xmlns:a16="http://schemas.microsoft.com/office/drawing/2014/main" xmlns="" id="{C0854785-1995-43A1-B7C2-AE8B98F86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4635500"/>
              <a:ext cx="84137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1" name="Rectangle 47">
              <a:extLst>
                <a:ext uri="{FF2B5EF4-FFF2-40B4-BE49-F238E27FC236}">
                  <a16:creationId xmlns:a16="http://schemas.microsoft.com/office/drawing/2014/main" xmlns="" id="{A804AD1B-18B9-4A4D-A917-42130347C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407352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2" name="Rectangle 48">
              <a:extLst>
                <a:ext uri="{FF2B5EF4-FFF2-40B4-BE49-F238E27FC236}">
                  <a16:creationId xmlns:a16="http://schemas.microsoft.com/office/drawing/2014/main" xmlns="" id="{98E0AEB4-F3EF-4231-B680-95CD2EF20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3513138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3" name="Rectangle 49">
              <a:extLst>
                <a:ext uri="{FF2B5EF4-FFF2-40B4-BE49-F238E27FC236}">
                  <a16:creationId xmlns:a16="http://schemas.microsoft.com/office/drawing/2014/main" xmlns="" id="{F9CA88E1-62AC-42F8-B223-1C68670F3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951163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4" name="Rectangle 50">
              <a:extLst>
                <a:ext uri="{FF2B5EF4-FFF2-40B4-BE49-F238E27FC236}">
                  <a16:creationId xmlns:a16="http://schemas.microsoft.com/office/drawing/2014/main" xmlns="" id="{8D18AFB3-49AC-4E61-A4E4-5D167EC29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39077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5" name="Rectangle 51">
              <a:extLst>
                <a:ext uri="{FF2B5EF4-FFF2-40B4-BE49-F238E27FC236}">
                  <a16:creationId xmlns:a16="http://schemas.microsoft.com/office/drawing/2014/main" xmlns="" id="{60BE1E57-149B-4F9A-834E-5E772FD21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950" y="1817688"/>
              <a:ext cx="254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6" name="Rectangle 52">
              <a:extLst>
                <a:ext uri="{FF2B5EF4-FFF2-40B4-BE49-F238E27FC236}">
                  <a16:creationId xmlns:a16="http://schemas.microsoft.com/office/drawing/2014/main" xmlns="" id="{9D1CBDA3-EA69-4BFE-9CE6-DC318ACBF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338" y="4849813"/>
              <a:ext cx="763587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fr-FR" sz="1400" b="1">
                  <a:solidFill>
                    <a:srgbClr val="000066"/>
                  </a:solidFill>
                </a:rPr>
                <a:t>ARN VIH</a:t>
              </a:r>
            </a:p>
            <a:p>
              <a:pPr eaLnBrk="1" hangingPunct="1"/>
              <a:r>
                <a:rPr lang="en-US" altLang="fr-FR" sz="1400" b="1">
                  <a:solidFill>
                    <a:srgbClr val="000066"/>
                  </a:solidFill>
                </a:rPr>
                <a:t>&lt; 50 c/ml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7" name="Rectangle 53">
              <a:extLst>
                <a:ext uri="{FF2B5EF4-FFF2-40B4-BE49-F238E27FC236}">
                  <a16:creationId xmlns:a16="http://schemas.microsoft.com/office/drawing/2014/main" xmlns="" id="{02624090-FFA4-43ED-B08B-EA88D1A7D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438" y="4849813"/>
              <a:ext cx="758825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ARN VIH</a:t>
              </a:r>
            </a:p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≥ 50 c/ml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8" name="Rectangle 54">
              <a:extLst>
                <a:ext uri="{FF2B5EF4-FFF2-40B4-BE49-F238E27FC236}">
                  <a16:creationId xmlns:a16="http://schemas.microsoft.com/office/drawing/2014/main" xmlns="" id="{48502761-9844-4AF8-AA67-B4D3EF134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7075" y="4865688"/>
              <a:ext cx="1270000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virologique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9" name="ZoneTexte 75">
              <a:extLst>
                <a:ext uri="{FF2B5EF4-FFF2-40B4-BE49-F238E27FC236}">
                  <a16:creationId xmlns:a16="http://schemas.microsoft.com/office/drawing/2014/main" xmlns="" id="{94F9C2BF-CD8B-4E84-8EC9-A9245FA96A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775" y="1535113"/>
              <a:ext cx="366713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50" name="Freeform 8">
              <a:extLst>
                <a:ext uri="{FF2B5EF4-FFF2-40B4-BE49-F238E27FC236}">
                  <a16:creationId xmlns:a16="http://schemas.microsoft.com/office/drawing/2014/main" xmlns="" id="{7C991281-D230-4D69-A7FA-6CDE04326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475" y="1912938"/>
              <a:ext cx="3451225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1" name="Line 9">
              <a:extLst>
                <a:ext uri="{FF2B5EF4-FFF2-40B4-BE49-F238E27FC236}">
                  <a16:creationId xmlns:a16="http://schemas.microsoft.com/office/drawing/2014/main" xmlns="" id="{9997BAEE-1283-460E-B087-B168C5997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24892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2" name="Line 10">
              <a:extLst>
                <a:ext uri="{FF2B5EF4-FFF2-40B4-BE49-F238E27FC236}">
                  <a16:creationId xmlns:a16="http://schemas.microsoft.com/office/drawing/2014/main" xmlns="" id="{D3391EB8-9D2F-4EC5-B13F-C7DDA3F73A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0543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3" name="Line 11">
              <a:extLst>
                <a:ext uri="{FF2B5EF4-FFF2-40B4-BE49-F238E27FC236}">
                  <a16:creationId xmlns:a16="http://schemas.microsoft.com/office/drawing/2014/main" xmlns="" id="{E321D14E-E222-46BB-8301-E95A5B496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6195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4" name="Line 12">
              <a:extLst>
                <a:ext uri="{FF2B5EF4-FFF2-40B4-BE49-F238E27FC236}">
                  <a16:creationId xmlns:a16="http://schemas.microsoft.com/office/drawing/2014/main" xmlns="" id="{59AB27B5-1468-4119-9089-D59FDD643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1846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5" name="Line 13">
              <a:extLst>
                <a:ext uri="{FF2B5EF4-FFF2-40B4-BE49-F238E27FC236}">
                  <a16:creationId xmlns:a16="http://schemas.microsoft.com/office/drawing/2014/main" xmlns="" id="{1C33FA3A-6860-49D7-ABFE-DEAF3A251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7434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6" name="Line 14">
              <a:extLst>
                <a:ext uri="{FF2B5EF4-FFF2-40B4-BE49-F238E27FC236}">
                  <a16:creationId xmlns:a16="http://schemas.microsoft.com/office/drawing/2014/main" xmlns="" id="{AA987FB1-9445-4CA7-97C5-2D7352164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19240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7" name="Freeform 15">
              <a:extLst>
                <a:ext uri="{FF2B5EF4-FFF2-40B4-BE49-F238E27FC236}">
                  <a16:creationId xmlns:a16="http://schemas.microsoft.com/office/drawing/2014/main" xmlns="" id="{A30F0972-2223-4060-90D2-627FCB633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125" y="2126125"/>
              <a:ext cx="442913" cy="2627313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8" name="Freeform 16">
              <a:extLst>
                <a:ext uri="{FF2B5EF4-FFF2-40B4-BE49-F238E27FC236}">
                  <a16:creationId xmlns:a16="http://schemas.microsoft.com/office/drawing/2014/main" xmlns="" id="{EC2FC0C4-4262-4E41-AB3A-BE1E301C8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438" y="2089613"/>
              <a:ext cx="442912" cy="2663825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9" name="Rectangle 17">
              <a:extLst>
                <a:ext uri="{FF2B5EF4-FFF2-40B4-BE49-F238E27FC236}">
                  <a16:creationId xmlns:a16="http://schemas.microsoft.com/office/drawing/2014/main" xmlns="" id="{8FCFE4E5-16E8-4727-86F9-0073BE2DF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540713"/>
              <a:ext cx="442912" cy="212725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0" name="Rectangle 18">
              <a:extLst>
                <a:ext uri="{FF2B5EF4-FFF2-40B4-BE49-F238E27FC236}">
                  <a16:creationId xmlns:a16="http://schemas.microsoft.com/office/drawing/2014/main" xmlns="" id="{74A0C130-B172-47F4-BAAC-5896D3ADE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288" y="4466100"/>
              <a:ext cx="444500" cy="287338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1" name="Rectangle 19">
              <a:extLst>
                <a:ext uri="{FF2B5EF4-FFF2-40B4-BE49-F238E27FC236}">
                  <a16:creationId xmlns:a16="http://schemas.microsoft.com/office/drawing/2014/main" xmlns="" id="{A9D7550D-04D4-455D-AD01-8AC5DB933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75" y="4610563"/>
              <a:ext cx="442913" cy="142875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2" name="Rectangle 20">
              <a:extLst>
                <a:ext uri="{FF2B5EF4-FFF2-40B4-BE49-F238E27FC236}">
                  <a16:creationId xmlns:a16="http://schemas.microsoft.com/office/drawing/2014/main" xmlns="" id="{51DAD7F1-25AD-4461-95A2-646BA024F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063" y="4682000"/>
              <a:ext cx="442912" cy="71438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</p:grpSp>
      <p:sp>
        <p:nvSpPr>
          <p:cNvPr id="9263" name="Espace réservé du contenu 2">
            <a:extLst>
              <a:ext uri="{FF2B5EF4-FFF2-40B4-BE49-F238E27FC236}">
                <a16:creationId xmlns:a16="http://schemas.microsoft.com/office/drawing/2014/main" xmlns="" id="{6D816599-EC19-44AE-B72D-6A6457628E17}"/>
              </a:ext>
            </a:extLst>
          </p:cNvPr>
          <p:cNvSpPr>
            <a:spLocks/>
          </p:cNvSpPr>
          <p:nvPr/>
        </p:nvSpPr>
        <p:spPr bwMode="auto">
          <a:xfrm>
            <a:off x="4859338" y="4365625"/>
            <a:ext cx="4256087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0850" indent="-1841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1900" b="1" dirty="0">
                <a:solidFill>
                  <a:srgbClr val="CC3300"/>
                </a:solidFill>
                <a:latin typeface="Calibri" panose="020F0502020204030204" pitchFamily="34" charset="0"/>
              </a:rPr>
              <a:t>Patients ayant critère pour réalisation génotype </a:t>
            </a:r>
            <a:r>
              <a:rPr lang="en-US" altLang="fr-FR" sz="1900" b="1" dirty="0">
                <a:solidFill>
                  <a:srgbClr val="CC3300"/>
                </a:solidFill>
                <a:latin typeface="Calibri" panose="020F0502020204030204" pitchFamily="34" charset="0"/>
              </a:rPr>
              <a:t>(ARN VIH ≥ 200 c/ml)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BIC/F/TAF : 1 vs</a:t>
            </a:r>
            <a:r>
              <a:rPr lang="en-GB" altLang="fr-FR" sz="1600" baseline="30000" dirty="0">
                <a:solidFill>
                  <a:srgbClr val="000066"/>
                </a:solidFill>
              </a:rPr>
              <a:t> </a:t>
            </a:r>
            <a:r>
              <a:rPr lang="en-GB" altLang="fr-FR" sz="1600" dirty="0">
                <a:solidFill>
                  <a:srgbClr val="000066"/>
                </a:solidFill>
              </a:rPr>
              <a:t>DTG/ABC/3TC : 4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 </a:t>
            </a:r>
            <a:r>
              <a:rPr lang="fr-FR" altLang="fr-FR" sz="1600" dirty="0">
                <a:solidFill>
                  <a:srgbClr val="000066"/>
                </a:solidFill>
              </a:rPr>
              <a:t>Aucune émergence de résistance</a:t>
            </a:r>
            <a:endParaRPr lang="en-US" altLang="fr-FR" sz="2000" b="1" dirty="0">
              <a:solidFill>
                <a:srgbClr val="CC3300"/>
              </a:solidFill>
              <a:latin typeface="Calibri" panose="020F0502020204030204" pitchFamily="34" charset="0"/>
            </a:endParaRPr>
          </a:p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n-US" altLang="fr-FR" sz="1900" b="1" dirty="0">
                <a:solidFill>
                  <a:srgbClr val="CC3300"/>
                </a:solidFill>
                <a:latin typeface="Calibri" panose="020F0502020204030204" pitchFamily="34" charset="0"/>
              </a:rPr>
              <a:t>Augmentation </a:t>
            </a:r>
            <a:r>
              <a:rPr lang="fr-FR" altLang="fr-FR" sz="1900" b="1" dirty="0">
                <a:solidFill>
                  <a:srgbClr val="CC3300"/>
                </a:solidFill>
                <a:latin typeface="Calibri" panose="020F0502020204030204" pitchFamily="34" charset="0"/>
              </a:rPr>
              <a:t>moyenne</a:t>
            </a:r>
            <a:r>
              <a:rPr lang="en-US" altLang="fr-FR" sz="1900" b="1" dirty="0">
                <a:solidFill>
                  <a:srgbClr val="CC3300"/>
                </a:solidFill>
                <a:latin typeface="Calibri" panose="020F0502020204030204" pitchFamily="34" charset="0"/>
              </a:rPr>
              <a:t> CD4 à S48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BIC/F/TAF : + 233/mm</a:t>
            </a:r>
            <a:r>
              <a:rPr lang="en-GB" altLang="fr-FR" sz="1600" baseline="30000" dirty="0">
                <a:solidFill>
                  <a:srgbClr val="000066"/>
                </a:solidFill>
              </a:rPr>
              <a:t>3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600" dirty="0">
                <a:solidFill>
                  <a:srgbClr val="000066"/>
                </a:solidFill>
              </a:rPr>
              <a:t>DTG/ABC/3TC : + 229/mm</a:t>
            </a:r>
            <a:r>
              <a:rPr lang="en-GB" altLang="fr-FR" sz="1600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9264" name="ZoneTexte 3">
            <a:extLst>
              <a:ext uri="{FF2B5EF4-FFF2-40B4-BE49-F238E27FC236}">
                <a16:creationId xmlns:a16="http://schemas.microsoft.com/office/drawing/2014/main" xmlns="" id="{E8F3D9EA-8F74-48B0-9D31-159C462EA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778" y="5510213"/>
            <a:ext cx="411151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ARN VIH &lt; 50 c/ml (per-protocole)</a:t>
            </a:r>
          </a:p>
          <a:p>
            <a:pPr marL="531813" indent="-265113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600" dirty="0">
                <a:solidFill>
                  <a:srgbClr val="000066"/>
                </a:solidFill>
              </a:rPr>
              <a:t>BIC/F/TAF : 99,3 %</a:t>
            </a:r>
          </a:p>
          <a:p>
            <a:pPr marL="531813" indent="-265113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600" dirty="0">
                <a:solidFill>
                  <a:srgbClr val="000066"/>
                </a:solidFill>
              </a:rPr>
              <a:t>DTG/ABC/3TC : 98,6 %</a:t>
            </a:r>
          </a:p>
        </p:txBody>
      </p:sp>
      <p:grpSp>
        <p:nvGrpSpPr>
          <p:cNvPr id="9266" name="Grouper 25">
            <a:extLst>
              <a:ext uri="{FF2B5EF4-FFF2-40B4-BE49-F238E27FC236}">
                <a16:creationId xmlns:a16="http://schemas.microsoft.com/office/drawing/2014/main" xmlns="" id="{63F1849B-E0E3-4627-8F4C-DEEA9EF42946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9268" name="AutoShape 162">
              <a:extLst>
                <a:ext uri="{FF2B5EF4-FFF2-40B4-BE49-F238E27FC236}">
                  <a16:creationId xmlns:a16="http://schemas.microsoft.com/office/drawing/2014/main" xmlns="" id="{2152A18E-614B-4774-9AF6-51F91980C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69" name="ZoneTexte 23">
              <a:extLst>
                <a:ext uri="{FF2B5EF4-FFF2-40B4-BE49-F238E27FC236}">
                  <a16:creationId xmlns:a16="http://schemas.microsoft.com/office/drawing/2014/main" xmlns="" id="{D6406105-E2F6-41C8-9308-90087E8A82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9267" name="Rectangle 27">
            <a:extLst>
              <a:ext uri="{FF2B5EF4-FFF2-40B4-BE49-F238E27FC236}">
                <a16:creationId xmlns:a16="http://schemas.microsoft.com/office/drawing/2014/main" xmlns="" id="{66CEC88E-49E2-49EF-AA61-8260B793C0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/>
              <a:t>Etude GS-US-380-1489 : BIC/F/TAF QD vs DTG/ABC/3TC QD</a:t>
            </a:r>
          </a:p>
        </p:txBody>
      </p:sp>
      <p:sp>
        <p:nvSpPr>
          <p:cNvPr id="65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8EC5F5FC-63DB-4CC7-8A4C-F62C6D012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988707"/>
              </p:ext>
            </p:extLst>
          </p:nvPr>
        </p:nvGraphicFramePr>
        <p:xfrm>
          <a:off x="395536" y="1597267"/>
          <a:ext cx="8207375" cy="4565296"/>
        </p:xfrm>
        <a:graphic>
          <a:graphicData uri="http://schemas.openxmlformats.org/drawingml/2006/table">
            <a:tbl>
              <a:tblPr/>
              <a:tblGrid>
                <a:gridCol w="5327650">
                  <a:extLst>
                    <a:ext uri="{9D8B030D-6E8A-4147-A177-3AD203B41FA5}">
                      <a16:colId xmlns:a16="http://schemas.microsoft.com/office/drawing/2014/main" xmlns="" val="1625788108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xmlns="" val="2594024843"/>
                    </a:ext>
                  </a:extLst>
                </a:gridCol>
                <a:gridCol w="1582738">
                  <a:extLst>
                    <a:ext uri="{9D8B030D-6E8A-4147-A177-3AD203B41FA5}">
                      <a16:colId xmlns:a16="http://schemas.microsoft.com/office/drawing/2014/main" xmlns="" val="59491489"/>
                    </a:ext>
                  </a:extLst>
                </a:gridCol>
              </a:tblGrid>
              <a:tr h="4682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314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315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3935701"/>
                  </a:ext>
                </a:extLst>
              </a:tr>
              <a:tr h="2779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Evénement indésirable conduisant à l’arrêt du traitement, n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 *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1068752"/>
                  </a:ext>
                </a:extLst>
              </a:tr>
              <a:tr h="275173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Evénement indésirable ≥ 5 % dans un des groupes,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Nausées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Toux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Asthénie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Syphilis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Insomnie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Arthralgies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Vomissements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Bronchite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Douleur abdominale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10,2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6,4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6,1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3,8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3,5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3,8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3,2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2,9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13,0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13,7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22,9 (p &lt; 0,001)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 9,2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2,5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10,8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8,6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7,9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6,0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5,1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5,1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8751477"/>
                  </a:ext>
                </a:extLst>
              </a:tr>
              <a:tr h="10390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Anomalies biologiques de grade 3-4,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Elévation CK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Elévation 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Amylase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Neutropénie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1,6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3,3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3,2</a:t>
                      </a:r>
                    </a:p>
                  </a:txBody>
                  <a:tcPr marL="90000" marR="90000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2982143"/>
                  </a:ext>
                </a:extLst>
              </a:tr>
            </a:tbl>
          </a:graphicData>
        </a:graphic>
      </p:graphicFrame>
      <p:sp>
        <p:nvSpPr>
          <p:cNvPr id="11287" name="Espace réservé du contenu 2">
            <a:extLst>
              <a:ext uri="{FF2B5EF4-FFF2-40B4-BE49-F238E27FC236}">
                <a16:creationId xmlns:a16="http://schemas.microsoft.com/office/drawing/2014/main" xmlns="" id="{159A8E17-E3E3-4B60-A432-27B57B978E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987675" y="1150938"/>
            <a:ext cx="3744913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GB" altLang="fr-FR" sz="2400" b="1">
                <a:latin typeface="Calibri" panose="020F0502020204030204" pitchFamily="34" charset="0"/>
              </a:rPr>
              <a:t>Evénements indésirables</a:t>
            </a:r>
            <a:endParaRPr lang="en-GB" altLang="fr-FR" sz="180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60CBB91B-F3C3-4EB2-98B4-C4B79A95DEE5}"/>
              </a:ext>
            </a:extLst>
          </p:cNvPr>
          <p:cNvSpPr txBox="1"/>
          <p:nvPr/>
        </p:nvSpPr>
        <p:spPr>
          <a:xfrm>
            <a:off x="354100" y="6139097"/>
            <a:ext cx="7659687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400" dirty="0">
                <a:solidFill>
                  <a:srgbClr val="000066"/>
                </a:solidFill>
              </a:rPr>
              <a:t>* Nausées, éruption cutanée ; thrombopénie ; pancréatite chronique, stéatorrhée ; dépression</a:t>
            </a:r>
          </a:p>
        </p:txBody>
      </p:sp>
      <p:grpSp>
        <p:nvGrpSpPr>
          <p:cNvPr id="11290" name="Grouper 25">
            <a:extLst>
              <a:ext uri="{FF2B5EF4-FFF2-40B4-BE49-F238E27FC236}">
                <a16:creationId xmlns:a16="http://schemas.microsoft.com/office/drawing/2014/main" xmlns="" id="{FEF24498-1BA8-401D-BC34-844CFF028DE1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292" name="AutoShape 162">
              <a:extLst>
                <a:ext uri="{FF2B5EF4-FFF2-40B4-BE49-F238E27FC236}">
                  <a16:creationId xmlns:a16="http://schemas.microsoft.com/office/drawing/2014/main" xmlns="" id="{572C76C6-7D2F-40C2-9D78-C0C7B66FD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93" name="ZoneTexte 23">
              <a:extLst>
                <a:ext uri="{FF2B5EF4-FFF2-40B4-BE49-F238E27FC236}">
                  <a16:creationId xmlns:a16="http://schemas.microsoft.com/office/drawing/2014/main" xmlns="" id="{F00BAA7E-CAA1-402E-BCFD-7BC987014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1291" name="Rectangle 27">
            <a:extLst>
              <a:ext uri="{FF2B5EF4-FFF2-40B4-BE49-F238E27FC236}">
                <a16:creationId xmlns:a16="http://schemas.microsoft.com/office/drawing/2014/main" xmlns="" id="{4DDFBB12-1D82-419A-9A87-2F255F9A9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/>
              <a:t>Etude GS-US-380-1489 : BIC/F/TAF QD vs DTG/ABC/3TC QD</a:t>
            </a:r>
          </a:p>
        </p:txBody>
      </p:sp>
      <p:sp>
        <p:nvSpPr>
          <p:cNvPr id="10" name="ZoneTexte 69">
            <a:extLst>
              <a:ext uri="{FF2B5EF4-FFF2-40B4-BE49-F238E27FC236}">
                <a16:creationId xmlns:a16="http://schemas.microsoft.com/office/drawing/2014/main" xmlns="" id="{E7B4B2D2-559A-4712-9436-4CB0EFFB0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6553200"/>
            <a:ext cx="691968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F3820219-299D-431C-A967-7184C01FE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836767"/>
              </p:ext>
            </p:extLst>
          </p:nvPr>
        </p:nvGraphicFramePr>
        <p:xfrm>
          <a:off x="200708" y="1772816"/>
          <a:ext cx="8835343" cy="3791755"/>
        </p:xfrm>
        <a:graphic>
          <a:graphicData uri="http://schemas.openxmlformats.org/drawingml/2006/table">
            <a:tbl>
              <a:tblPr/>
              <a:tblGrid>
                <a:gridCol w="5739444">
                  <a:extLst>
                    <a:ext uri="{9D8B030D-6E8A-4147-A177-3AD203B41FA5}">
                      <a16:colId xmlns:a16="http://schemas.microsoft.com/office/drawing/2014/main" xmlns="" val="19182988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4134085980"/>
                    </a:ext>
                  </a:extLst>
                </a:gridCol>
                <a:gridCol w="1727747">
                  <a:extLst>
                    <a:ext uri="{9D8B030D-6E8A-4147-A177-3AD203B41FA5}">
                      <a16:colId xmlns:a16="http://schemas.microsoft.com/office/drawing/2014/main" xmlns="" val="3556809417"/>
                    </a:ext>
                  </a:extLst>
                </a:gridCol>
              </a:tblGrid>
              <a:tr h="6429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314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315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8292723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Modification médiane DFGe (Cockroft-Gault), ml/min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- 10,5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- 10,8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9227281"/>
                  </a:ext>
                </a:extLst>
              </a:tr>
              <a:tr h="947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Médiane du % de modification de la protéinurie quantitative,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Albuminurie : créatinine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Rétinol binding protéine : créatinine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Béta2-microglobuline : créatinine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0,6</a:t>
                      </a:r>
                      <a:b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14</a:t>
                      </a:r>
                      <a:b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- 23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- 18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8785629"/>
                  </a:ext>
                </a:extLst>
              </a:tr>
              <a:tr h="733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Moyenne du % de modification de la densité minérale osseuse, %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Hanche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Rachis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45720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266700" marR="0" lvl="1" indent="-1746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20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- 0,6</a:t>
                      </a:r>
                    </a:p>
                    <a:p>
                      <a:pPr marL="266700" marR="0" lvl="1" indent="-1746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20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- 0,78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- 0,83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- 1,02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4951264"/>
                  </a:ext>
                </a:extLst>
              </a:tr>
              <a:tr h="11604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Modification moyenne des lipides à jeun, mg/dl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Cholestérol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LDL 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HDL 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Triglycérides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9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11</a:t>
                      </a:r>
                      <a:b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</a:t>
                      </a:r>
                    </a:p>
                  </a:txBody>
                  <a:tcPr marL="90014" marR="90014" marT="46794" marB="4679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5058294"/>
                  </a:ext>
                </a:extLst>
              </a:tr>
            </a:tbl>
          </a:graphicData>
        </a:graphic>
      </p:graphicFrame>
      <p:sp>
        <p:nvSpPr>
          <p:cNvPr id="13339" name="Espace réservé du contenu 2">
            <a:extLst>
              <a:ext uri="{FF2B5EF4-FFF2-40B4-BE49-F238E27FC236}">
                <a16:creationId xmlns:a16="http://schemas.microsoft.com/office/drawing/2014/main" xmlns="" id="{5BB47C9F-7FF7-43A1-9FB9-4898E9DE8F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1124744"/>
            <a:ext cx="8928100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Modification des paramètres rénaux, </a:t>
            </a:r>
          </a:p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de la densité minérale osseuse et des lipides à S48</a:t>
            </a:r>
            <a:endParaRPr lang="fr-FR" altLang="fr-FR" sz="1800"/>
          </a:p>
        </p:txBody>
      </p:sp>
      <p:sp>
        <p:nvSpPr>
          <p:cNvPr id="13340" name="ZoneTexte 1">
            <a:extLst>
              <a:ext uri="{FF2B5EF4-FFF2-40B4-BE49-F238E27FC236}">
                <a16:creationId xmlns:a16="http://schemas.microsoft.com/office/drawing/2014/main" xmlns="" id="{28AA0A46-006B-4B9D-BFCA-D217FFBE9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33" y="5564571"/>
            <a:ext cx="86297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1800" dirty="0">
                <a:solidFill>
                  <a:srgbClr val="000066"/>
                </a:solidFill>
              </a:rPr>
              <a:t>Aucune différence entre les deux groupes n’est significative</a:t>
            </a:r>
          </a:p>
          <a:p>
            <a:pPr marL="285750" indent="-28575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1800" dirty="0">
                <a:solidFill>
                  <a:srgbClr val="000066"/>
                </a:solidFill>
              </a:rPr>
              <a:t>Aucun arrêt pour événement indésirable rénal et aucun cas de tubulopathie proximale, dans les 2 groupes</a:t>
            </a:r>
          </a:p>
        </p:txBody>
      </p:sp>
      <p:grpSp>
        <p:nvGrpSpPr>
          <p:cNvPr id="13342" name="Grouper 25">
            <a:extLst>
              <a:ext uri="{FF2B5EF4-FFF2-40B4-BE49-F238E27FC236}">
                <a16:creationId xmlns:a16="http://schemas.microsoft.com/office/drawing/2014/main" xmlns="" id="{9CD5B094-7447-4C36-863F-316F34C6C20C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3344" name="AutoShape 162">
              <a:extLst>
                <a:ext uri="{FF2B5EF4-FFF2-40B4-BE49-F238E27FC236}">
                  <a16:creationId xmlns:a16="http://schemas.microsoft.com/office/drawing/2014/main" xmlns="" id="{393C092E-4D1C-47C9-BCD4-F3099E858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45" name="ZoneTexte 23">
              <a:extLst>
                <a:ext uri="{FF2B5EF4-FFF2-40B4-BE49-F238E27FC236}">
                  <a16:creationId xmlns:a16="http://schemas.microsoft.com/office/drawing/2014/main" xmlns="" id="{A0FFDA01-6A61-44CA-A04E-AADB12E6B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3343" name="Rectangle 27">
            <a:extLst>
              <a:ext uri="{FF2B5EF4-FFF2-40B4-BE49-F238E27FC236}">
                <a16:creationId xmlns:a16="http://schemas.microsoft.com/office/drawing/2014/main" xmlns="" id="{1B3C992B-A794-4B71-8745-E4D3B38961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/>
              <a:t>Etude GS-US-380-1489 : BIC/F/TAF QD vs DTG/ABC/3TC QD</a:t>
            </a:r>
          </a:p>
        </p:txBody>
      </p:sp>
      <p:sp>
        <p:nvSpPr>
          <p:cNvPr id="10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  <p:grpSp>
        <p:nvGrpSpPr>
          <p:cNvPr id="5" name="Grouper 25">
            <a:extLst>
              <a:ext uri="{FF2B5EF4-FFF2-40B4-BE49-F238E27FC236}">
                <a16:creationId xmlns:a16="http://schemas.microsoft.com/office/drawing/2014/main" xmlns="" id="{5A39AEC5-5277-4778-AF5D-2FE4225A50E1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6" name="AutoShape 162">
              <a:extLst>
                <a:ext uri="{FF2B5EF4-FFF2-40B4-BE49-F238E27FC236}">
                  <a16:creationId xmlns:a16="http://schemas.microsoft.com/office/drawing/2014/main" xmlns="" id="{953E7FF9-84A8-499A-A77F-829F08564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ZoneTexte 23">
              <a:extLst>
                <a:ext uri="{FF2B5EF4-FFF2-40B4-BE49-F238E27FC236}">
                  <a16:creationId xmlns:a16="http://schemas.microsoft.com/office/drawing/2014/main" xmlns="" id="{070FBAE1-FE15-477E-8D38-A47BF505B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 dirty="0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graphicFrame>
        <p:nvGraphicFramePr>
          <p:cNvPr id="9" name="Group 98">
            <a:extLst>
              <a:ext uri="{FF2B5EF4-FFF2-40B4-BE49-F238E27FC236}">
                <a16:creationId xmlns:a16="http://schemas.microsoft.com/office/drawing/2014/main" xmlns="" id="{BCECEF51-A1ED-464D-9D0A-CE261BDA9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159554"/>
              </p:ext>
            </p:extLst>
          </p:nvPr>
        </p:nvGraphicFramePr>
        <p:xfrm>
          <a:off x="107504" y="1844824"/>
          <a:ext cx="8977704" cy="4107093"/>
        </p:xfrm>
        <a:graphic>
          <a:graphicData uri="http://schemas.openxmlformats.org/drawingml/2006/table">
            <a:tbl>
              <a:tblPr/>
              <a:tblGrid>
                <a:gridCol w="2169612">
                  <a:extLst>
                    <a:ext uri="{9D8B030D-6E8A-4147-A177-3AD203B41FA5}">
                      <a16:colId xmlns:a16="http://schemas.microsoft.com/office/drawing/2014/main" xmlns="" val="2416499864"/>
                    </a:ext>
                  </a:extLst>
                </a:gridCol>
                <a:gridCol w="2318413">
                  <a:extLst>
                    <a:ext uri="{9D8B030D-6E8A-4147-A177-3AD203B41FA5}">
                      <a16:colId xmlns:a16="http://schemas.microsoft.com/office/drawing/2014/main" xmlns="" val="1945924218"/>
                    </a:ext>
                  </a:extLst>
                </a:gridCol>
                <a:gridCol w="23556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4044">
                  <a:extLst>
                    <a:ext uri="{9D8B030D-6E8A-4147-A177-3AD203B41FA5}">
                      <a16:colId xmlns:a16="http://schemas.microsoft.com/office/drawing/2014/main" xmlns="" val="3854589377"/>
                    </a:ext>
                  </a:extLst>
                </a:gridCol>
              </a:tblGrid>
              <a:tr h="6619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Bictégravir</a:t>
                      </a: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FTC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TAF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3631865"/>
                  </a:ext>
                </a:extLst>
              </a:tr>
              <a:tr h="7071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ASC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hr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*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/ml)</a:t>
                      </a: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Moy. (% CV </a:t>
                      </a:r>
                      <a:r>
                        <a:rPr lang="en-GB" altLang="fr-FR" sz="1400" b="1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; min-max</a:t>
                      </a: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)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96 181,5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(33,5 ; 36 194 - 15 4317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10 896,4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(29,8 ; 5 602,3 – 20 773,3)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206,0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(51,2 ; 101,5 - 458,4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1568082"/>
                  </a:ext>
                </a:extLst>
              </a:tr>
              <a:tr h="7071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max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/ml)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Moy, (% CV ; min-max)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6 704,7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(27,5 ; 3 550 - 9 550)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1 868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(34,5 ; 822 - 3 220)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225,5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(68,3 ; 73,3 - 713)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9175696"/>
                  </a:ext>
                </a:extLst>
              </a:tr>
              <a:tr h="7071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/ml)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Mean (% CV ; min-max)</a:t>
                      </a:r>
                      <a:endParaRPr lang="en-GB" altLang="fr-FR" sz="1100" b="1" dirty="0">
                        <a:solidFill>
                          <a:srgbClr val="000066"/>
                        </a:solidFill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2311,7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(40,7 ; 429 – 4 030)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80,9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(37,1 ; 39,5 - 172,0)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3507909"/>
                  </a:ext>
                </a:extLst>
              </a:tr>
              <a:tr h="6619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max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Médiane (Q1 - 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1,53 (1,00 - 2,07)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1,50 (1,00 - 1,55)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0,53 (0,50 - 1,03)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19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1/2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Médiane (Q1 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-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Arial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15,93 (14,50 - 17,78)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6,66 (6,32 - 7,17)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/>
                          <a:ea typeface="ＭＳ Ｐゴシック" panose="020B0600070205080204" pitchFamily="34" charset="-128"/>
                          <a:cs typeface="Arial"/>
                        </a:rPr>
                        <a:t>0,42 (0,36 - 0,49)</a:t>
                      </a: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xmlns="" id="{4FB095DD-C166-4A86-9BBB-EFCD51A892EF}"/>
              </a:ext>
            </a:extLst>
          </p:cNvPr>
          <p:cNvSpPr txBox="1">
            <a:spLocks/>
          </p:cNvSpPr>
          <p:nvPr/>
        </p:nvSpPr>
        <p:spPr bwMode="auto">
          <a:xfrm>
            <a:off x="179512" y="1124744"/>
            <a:ext cx="8568952" cy="45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>
              <a:lnSpc>
                <a:spcPts val="2275"/>
              </a:lnSpc>
              <a:spcBef>
                <a:spcPct val="0"/>
              </a:spcBef>
              <a:buNone/>
            </a:pPr>
            <a:r>
              <a:rPr lang="fr-FR" altLang="fr-FR" sz="2400" b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Paramètres pharmacocinétiques de BIC/F/TAF </a:t>
            </a:r>
            <a:br>
              <a:rPr lang="fr-FR" altLang="fr-FR" sz="2400" b="1" dirty="0">
                <a:latin typeface="Calibri" panose="020F0502020204030204" pitchFamily="34" charset="0"/>
                <a:ea typeface="ＭＳ Ｐゴシック" panose="020B0600070205080204" pitchFamily="34" charset="-128"/>
              </a:rPr>
            </a:br>
            <a:r>
              <a:rPr lang="fr-FR" altLang="fr-FR" sz="2400" b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à l’état d’équilibre  (n = 17)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4502" y="5963000"/>
            <a:ext cx="8209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Moyenne de </a:t>
            </a:r>
            <a:r>
              <a:rPr lang="fr-FR" sz="1400" dirty="0" err="1">
                <a:solidFill>
                  <a:srgbClr val="000066"/>
                </a:solidFill>
              </a:rPr>
              <a:t>C</a:t>
            </a:r>
            <a:r>
              <a:rPr lang="fr-FR" sz="1400" baseline="-25000" dirty="0" err="1">
                <a:solidFill>
                  <a:srgbClr val="000066"/>
                </a:solidFill>
              </a:rPr>
              <a:t>tau</a:t>
            </a:r>
            <a:r>
              <a:rPr lang="fr-FR" sz="1400" dirty="0">
                <a:solidFill>
                  <a:srgbClr val="000066"/>
                </a:solidFill>
              </a:rPr>
              <a:t> de BIC environ 14 fois plus élevée que la concentration efficace 95 % (CE</a:t>
            </a:r>
            <a:r>
              <a:rPr lang="fr-FR" sz="1400" baseline="-25000" dirty="0">
                <a:solidFill>
                  <a:srgbClr val="000066"/>
                </a:solidFill>
              </a:rPr>
              <a:t>95</a:t>
            </a:r>
            <a:r>
              <a:rPr lang="fr-FR" sz="1400" dirty="0">
                <a:solidFill>
                  <a:srgbClr val="000066"/>
                </a:solidFill>
              </a:rPr>
              <a:t>) ajustée sur les protéines contre le VIH-1 sauvage (162 </a:t>
            </a:r>
            <a:r>
              <a:rPr lang="fr-FR" sz="1400" dirty="0" err="1">
                <a:solidFill>
                  <a:srgbClr val="000066"/>
                </a:solidFill>
              </a:rPr>
              <a:t>ng</a:t>
            </a:r>
            <a:r>
              <a:rPr lang="fr-FR" sz="1400" dirty="0">
                <a:solidFill>
                  <a:srgbClr val="000066"/>
                </a:solidFill>
              </a:rPr>
              <a:t>/ml)</a:t>
            </a:r>
          </a:p>
        </p:txBody>
      </p:sp>
      <p:sp>
        <p:nvSpPr>
          <p:cNvPr id="12" name="Rectangle 27">
            <a:extLst>
              <a:ext uri="{FF2B5EF4-FFF2-40B4-BE49-F238E27FC236}">
                <a16:creationId xmlns:a16="http://schemas.microsoft.com/office/drawing/2014/main" xmlns="" id="{B7E404FE-2C3A-494D-B027-910769F97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 dirty="0"/>
              <a:t>Etude GS-US-380-1489 : BIC/F/TAF QD vs DTG/ABC/3TC QD</a:t>
            </a:r>
          </a:p>
        </p:txBody>
      </p:sp>
    </p:spTree>
    <p:extLst>
      <p:ext uri="{BB962C8B-B14F-4D97-AF65-F5344CB8AC3E}">
        <p14:creationId xmlns:p14="http://schemas.microsoft.com/office/powerpoint/2010/main" val="236442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2">
            <a:extLst>
              <a:ext uri="{FF2B5EF4-FFF2-40B4-BE49-F238E27FC236}">
                <a16:creationId xmlns:a16="http://schemas.microsoft.com/office/drawing/2014/main" xmlns="" id="{7737E5C3-C5B8-4327-9775-95633E988BF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150938"/>
            <a:ext cx="9036050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400" b="1" dirty="0">
                <a:latin typeface="Calibri" panose="020F0502020204030204" pitchFamily="34" charset="0"/>
              </a:rPr>
              <a:t>Conclusions à S48</a:t>
            </a:r>
            <a:endParaRPr lang="fr-FR" altLang="fr-FR" sz="1800" dirty="0"/>
          </a:p>
          <a:p>
            <a:pPr lvl="1">
              <a:spcBef>
                <a:spcPts val="300"/>
              </a:spcBef>
            </a:pPr>
            <a:r>
              <a:rPr lang="fr-FR" altLang="fr-FR" sz="2000" dirty="0"/>
              <a:t>Le traitement des patients naïfs d’ARV par BIC/F/TAF était </a:t>
            </a:r>
            <a:r>
              <a:rPr lang="fr-FR" altLang="fr-FR" sz="2000" dirty="0" err="1"/>
              <a:t>virologiquement</a:t>
            </a:r>
            <a:r>
              <a:rPr lang="fr-FR" altLang="fr-FR" sz="2000" dirty="0"/>
              <a:t> non inférieur à DTG/ABC/3TC à S48 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92,4 % des patients sous BIC/F/TAF et 93,0 % des patients sous DTG/ABC/3TC avaient un ARN VIH &lt; 50 copies/ml à S48 </a:t>
            </a:r>
            <a:endParaRPr lang="fr-FR" altLang="fr-FR" sz="800" dirty="0"/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Les analyses de sensibilité confirmaient la non infériorité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/>
              <a:t>Aucune émergence de résistance</a:t>
            </a:r>
          </a:p>
          <a:p>
            <a:pPr lvl="1">
              <a:spcBef>
                <a:spcPts val="300"/>
              </a:spcBef>
            </a:pPr>
            <a:r>
              <a:rPr lang="fr-FR" altLang="fr-FR" sz="2000"/>
              <a:t>BIC/</a:t>
            </a:r>
            <a:r>
              <a:rPr lang="fr-FR" altLang="fr-FR" sz="2000" dirty="0"/>
              <a:t>F/TAF était bien toléré, avec aucun arrêt de traitement pour événement indésirable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Les nausées étaient significativement plus fréquentes chez les patients traités par DTG/ABC/3TC (p &lt; 0,001) 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Les symptômes gastro-intestinaux, </a:t>
            </a:r>
            <a:r>
              <a:rPr lang="fr-FR" altLang="fr-FR" sz="2000" dirty="0" err="1"/>
              <a:t>neuro-psychiatriques</a:t>
            </a:r>
            <a:r>
              <a:rPr lang="fr-FR" altLang="fr-FR" sz="2000" dirty="0"/>
              <a:t>, et les troubles du sommeil étaient rapportés plus fréquemment chez les patients traités par DTG/ABC/3TC 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Les modifications de densité minérale osseuse, des paramètres rénaux et lipidiques étaient comparables entre les deux groupes</a:t>
            </a:r>
          </a:p>
          <a:p>
            <a:pPr lvl="1">
              <a:spcBef>
                <a:spcPts val="300"/>
              </a:spcBef>
            </a:pPr>
            <a:endParaRPr lang="fr-FR" altLang="fr-FR" sz="2000" dirty="0"/>
          </a:p>
        </p:txBody>
      </p:sp>
      <p:grpSp>
        <p:nvGrpSpPr>
          <p:cNvPr id="15363" name="Grouper 25">
            <a:extLst>
              <a:ext uri="{FF2B5EF4-FFF2-40B4-BE49-F238E27FC236}">
                <a16:creationId xmlns:a16="http://schemas.microsoft.com/office/drawing/2014/main" xmlns="" id="{5CAD328C-9A55-40C4-95B7-58C838DBD84F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5365" name="AutoShape 162">
              <a:extLst>
                <a:ext uri="{FF2B5EF4-FFF2-40B4-BE49-F238E27FC236}">
                  <a16:creationId xmlns:a16="http://schemas.microsoft.com/office/drawing/2014/main" xmlns="" id="{F18B270D-83F1-4360-B4E6-EBD73867A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66" name="ZoneTexte 23">
              <a:extLst>
                <a:ext uri="{FF2B5EF4-FFF2-40B4-BE49-F238E27FC236}">
                  <a16:creationId xmlns:a16="http://schemas.microsoft.com/office/drawing/2014/main" xmlns="" id="{50786DC8-CAD6-4E1B-AF5C-7F6AC49706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GS-US-380-1489</a:t>
              </a:r>
            </a:p>
          </p:txBody>
        </p:sp>
      </p:grpSp>
      <p:sp>
        <p:nvSpPr>
          <p:cNvPr id="15364" name="Rectangle 27">
            <a:extLst>
              <a:ext uri="{FF2B5EF4-FFF2-40B4-BE49-F238E27FC236}">
                <a16:creationId xmlns:a16="http://schemas.microsoft.com/office/drawing/2014/main" xmlns="" id="{B7E404FE-2C3A-494D-B027-910769F97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7754938" cy="1106488"/>
          </a:xfrm>
        </p:spPr>
        <p:txBody>
          <a:bodyPr/>
          <a:lstStyle/>
          <a:p>
            <a:r>
              <a:rPr lang="en-GB" altLang="fr-FR" sz="3200" dirty="0"/>
              <a:t>Etude GS-US-380-1489 : BIC/F/TAF QD vs DTG/ABC/3TC QD</a:t>
            </a:r>
          </a:p>
        </p:txBody>
      </p:sp>
      <p:sp>
        <p:nvSpPr>
          <p:cNvPr id="8" name="ZoneTexte 69">
            <a:extLst>
              <a:ext uri="{FF2B5EF4-FFF2-40B4-BE49-F238E27FC236}">
                <a16:creationId xmlns:a16="http://schemas.microsoft.com/office/drawing/2014/main" xmlns="" id="{B878C313-8D96-4375-8A03-C702A09C3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6553201"/>
            <a:ext cx="5119489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Gallant J.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>
                <a:solidFill>
                  <a:srgbClr val="CC3300"/>
                </a:solidFill>
              </a:rPr>
              <a:t> 4;390(10107):2063-2072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1047</Words>
  <Application>Microsoft Office PowerPoint</Application>
  <PresentationFormat>Affichage à l'écran (4:3)</PresentationFormat>
  <Paragraphs>287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Présentation PowerPoint</vt:lpstr>
      <vt:lpstr>Etude GS-US-380-1489 : BIC/F/TAF QD vs DTG/ABC/3TC QD</vt:lpstr>
      <vt:lpstr>Etude GS-US-380-1489 : BIC/F/TAF QD vs DTG/ABC/3TC QD</vt:lpstr>
      <vt:lpstr>Etude GS-US-380-1489 : BIC/F/TAF QD vs DTG/ABC/3TC QD</vt:lpstr>
      <vt:lpstr>Etude GS-US-380-1489 : BIC/F/TAF QD vs DTG/ABC/3TC QD</vt:lpstr>
      <vt:lpstr>Etude GS-US-380-1489 : BIC/F/TAF QD vs DTG/ABC/3TC QD</vt:lpstr>
      <vt:lpstr>Etude GS-US-380-1489 : BIC/F/TAF QD vs DTG/ABC/3TC QD</vt:lpstr>
      <vt:lpstr>Etude GS-US-380-1489 : BIC/F/TAF QD vs DTG/ABC/3TC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124</cp:revision>
  <dcterms:created xsi:type="dcterms:W3CDTF">2014-10-03T08:25:11Z</dcterms:created>
  <dcterms:modified xsi:type="dcterms:W3CDTF">2018-01-31T14:19:01Z</dcterms:modified>
</cp:coreProperties>
</file>