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9" r:id="rId2"/>
    <p:sldId id="257" r:id="rId3"/>
    <p:sldId id="258" r:id="rId4"/>
    <p:sldId id="259" r:id="rId5"/>
    <p:sldId id="261" r:id="rId6"/>
    <p:sldId id="270" r:id="rId7"/>
    <p:sldId id="271" r:id="rId8"/>
    <p:sldId id="264" r:id="rId9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000066"/>
    <a:srgbClr val="CC3300"/>
    <a:srgbClr val="C0C0C0"/>
    <a:srgbClr val="FFFFFF"/>
    <a:srgbClr val="DDDDDD"/>
    <a:srgbClr val="45BD83"/>
    <a:srgbClr val="00206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860" y="-234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-96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C0918291-4D96-4886-BD72-42ABA4FCB4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DE2DB4B-E122-4A64-9FB4-85AE8DAEDF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0853DE0-61D0-4EB2-AE5A-5D93FA3F0292}" type="datetimeFigureOut">
              <a:rPr lang="fr-FR" altLang="fr-FR"/>
              <a:pPr/>
              <a:t>31/01/2018</a:t>
            </a:fld>
            <a:endParaRPr lang="fr-FR" alt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xmlns="" id="{B5B0AC90-5808-49B6-89AE-B133380C8A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xmlns="" id="{397F538F-43D9-4C13-92F6-6138F768B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9A4A8A3-BB10-4FC5-AFDD-6EA0FDCAD29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E33F063-61CB-4BAB-A1CD-46B4A87E56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2DB0AE5-0FC6-4E29-A959-BC0C3FD708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15920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xmlns="" id="{99A3BBF5-6BAA-442A-8A96-E970B6E149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D21C68C5-54E8-4E5F-9B92-5C1EA4BE16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4099" name="Rectangle 8">
            <a:extLst>
              <a:ext uri="{FF2B5EF4-FFF2-40B4-BE49-F238E27FC236}">
                <a16:creationId xmlns:a16="http://schemas.microsoft.com/office/drawing/2014/main" xmlns="" id="{14288DD7-108D-49F3-AD02-C17883AB0A9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xmlns="" id="{D97EF92A-ED83-4A29-9619-24379D606A2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AC31BA9-C956-4CCF-B3F3-7DAD93ED9DE9}" type="slidenum">
              <a:rPr lang="fr-FR" altLang="fr-FR" sz="1200"/>
              <a:pPr algn="r" eaLnBrk="1" hangingPunct="1"/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xmlns="" id="{8219A2EF-D524-4512-8982-824ADE104A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201167C5-DB1D-432F-B36B-331CD8B54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6147" name="Rectangle 8">
            <a:extLst>
              <a:ext uri="{FF2B5EF4-FFF2-40B4-BE49-F238E27FC236}">
                <a16:creationId xmlns:a16="http://schemas.microsoft.com/office/drawing/2014/main" xmlns="" id="{D8096545-B313-4B63-89CA-61960DE2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xmlns="" id="{444EA0DA-7090-4C29-B51C-CD480419443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E220E4F-F2C9-4FF8-B2F9-716930C073A7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2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xmlns="" id="{87308D1C-0492-416B-A583-3A48E71FB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C695FD58-2C76-453A-AC92-D6F451312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8195" name="Rectangle 8">
            <a:extLst>
              <a:ext uri="{FF2B5EF4-FFF2-40B4-BE49-F238E27FC236}">
                <a16:creationId xmlns:a16="http://schemas.microsoft.com/office/drawing/2014/main" xmlns="" id="{76AE0E16-6B4C-4EC7-AF53-0EFA513C86D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xmlns="" id="{5A792759-931A-47D4-8A66-393AAD4DBD4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B8B744E1-0710-43F8-BEFE-FC2A777FD054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xmlns="" id="{C0DDB9AF-86AE-4ED7-A9C7-AEB747F6D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5C890828-6549-40BB-BB81-532A8CCDA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0243" name="Rectangle 8">
            <a:extLst>
              <a:ext uri="{FF2B5EF4-FFF2-40B4-BE49-F238E27FC236}">
                <a16:creationId xmlns:a16="http://schemas.microsoft.com/office/drawing/2014/main" xmlns="" id="{7244CC47-EDD2-4B82-ABA7-390AB5953C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xmlns="" id="{1B2147B7-91FB-456F-958A-2479F14122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3C4EBF9-96D5-415C-BECC-BF4CD630F561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4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xmlns="" id="{1D7F4C83-AD65-438C-A0AD-A9C3F54476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91F2EA28-AEA9-4B98-81DD-57411248E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C37C9175-AD82-491A-B908-61DF2C2961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xmlns="" id="{E5DFE691-5ED1-4BCA-83F3-E454859AD9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39F0FAB2-B528-477B-8129-751C298493E6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xmlns="" id="{00D542A2-0C2F-424F-A7D0-A30C06C74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E0CD7672-D611-4A22-8A7B-7AE47094E4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4339" name="Rectangle 8">
            <a:extLst>
              <a:ext uri="{FF2B5EF4-FFF2-40B4-BE49-F238E27FC236}">
                <a16:creationId xmlns:a16="http://schemas.microsoft.com/office/drawing/2014/main" xmlns="" id="{C8C4B48D-844B-49E8-94C3-6FD8D88230A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xmlns="" id="{94359F60-E935-4DC8-955F-ED866EBFA1C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E002FFBB-AC93-4D14-B095-931E8582539D}" type="slidenum">
              <a:rPr lang="fr-FR" altLang="fr-FR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fr-FR" altLang="fr-FR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ABE5D8F-BCB6-4B88-8EB7-F5F4DB8FA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36240B51-D93F-47BA-9523-EECF50CEF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16387" name="Rectangle 8">
            <a:extLst>
              <a:ext uri="{FF2B5EF4-FFF2-40B4-BE49-F238E27FC236}">
                <a16:creationId xmlns:a16="http://schemas.microsoft.com/office/drawing/2014/main" xmlns="" id="{0F5973C3-6B93-43E3-9A3E-C74B8C665B8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300">
                <a:solidFill>
                  <a:srgbClr val="000000"/>
                </a:solidFill>
                <a:latin typeface="Trebuchet MS" panose="020B0603020202020204" pitchFamily="34" charset="0"/>
              </a:rPr>
              <a:t>ARV-trial.com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:a16="http://schemas.microsoft.com/office/drawing/2014/main" xmlns="" id="{6191D265-E96B-46AE-961E-9CCE24AAFC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50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2CB60461-D126-425B-BE8F-FA7377E5431A}" type="slidenum">
              <a:rPr lang="fr-FR" altLang="fr-FR" sz="1200">
                <a:solidFill>
                  <a:srgbClr val="000000"/>
                </a:solidFill>
              </a:rPr>
              <a:pPr algn="r" eaLnBrk="1" hangingPunct="1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2319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5519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057B181C-F8E6-45E2-98D9-A0DF7BE63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3E938A2F-5A6E-49D7-B0FA-67A008BE0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>
            <a:extLst>
              <a:ext uri="{FF2B5EF4-FFF2-40B4-BE49-F238E27FC236}">
                <a16:creationId xmlns:a16="http://schemas.microsoft.com/office/drawing/2014/main" xmlns="" id="{A1D1B71A-A275-4BB5-B2A7-84C2E6A5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/>
              <a:t>Comparaison inhibiteur d’intégrase </a:t>
            </a:r>
            <a:br>
              <a:rPr lang="fr-FR" altLang="fr-FR" sz="3200"/>
            </a:br>
            <a:r>
              <a:rPr lang="fr-FR" altLang="fr-FR" sz="3200"/>
              <a:t>vs inhibiteur d’intégrase</a:t>
            </a:r>
          </a:p>
        </p:txBody>
      </p:sp>
      <p:sp>
        <p:nvSpPr>
          <p:cNvPr id="3074" name="Espace réservé du contenu 2">
            <a:extLst>
              <a:ext uri="{FF2B5EF4-FFF2-40B4-BE49-F238E27FC236}">
                <a16:creationId xmlns:a16="http://schemas.microsoft.com/office/drawing/2014/main" xmlns="" id="{0940763D-36F1-4BF4-A6B9-1B7A7F523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QDMRK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SPRING-2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ONCEMRK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anose="020F0502020204030204" pitchFamily="34" charset="0"/>
              </a:rPr>
              <a:t>GS-US-380-1489</a:t>
            </a:r>
          </a:p>
          <a:p>
            <a:r>
              <a:rPr lang="fr-FR" altLang="fr-FR" sz="2800" b="1">
                <a:latin typeface="Calibri" panose="020F0502020204030204" pitchFamily="34" charset="0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er 25">
            <a:extLst>
              <a:ext uri="{FF2B5EF4-FFF2-40B4-BE49-F238E27FC236}">
                <a16:creationId xmlns:a16="http://schemas.microsoft.com/office/drawing/2014/main" xmlns="" id="{6C495B12-10E6-45E5-8F0E-826E52FE8AED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5157" name="AutoShape 162">
              <a:extLst>
                <a:ext uri="{FF2B5EF4-FFF2-40B4-BE49-F238E27FC236}">
                  <a16:creationId xmlns:a16="http://schemas.microsoft.com/office/drawing/2014/main" xmlns="" id="{AEA03890-97FD-4543-91EB-766E9E97C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8" name="ZoneTexte 23">
              <a:extLst>
                <a:ext uri="{FF2B5EF4-FFF2-40B4-BE49-F238E27FC236}">
                  <a16:creationId xmlns:a16="http://schemas.microsoft.com/office/drawing/2014/main" xmlns="" id="{57F37A6E-E078-4765-BB5E-CB5298ADC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xmlns="" id="{D2580504-4C23-41D3-943B-DDC2FF429B84}"/>
              </a:ext>
            </a:extLst>
          </p:cNvPr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800" b="1">
                <a:solidFill>
                  <a:srgbClr val="CC3300"/>
                </a:solidFill>
                <a:latin typeface="Calibri" panose="020F0502020204030204" pitchFamily="34" charset="0"/>
              </a:rPr>
              <a:t>Schéma</a:t>
            </a:r>
          </a:p>
        </p:txBody>
      </p:sp>
      <p:cxnSp>
        <p:nvCxnSpPr>
          <p:cNvPr id="5124" name="Connecteur droit 66">
            <a:extLst>
              <a:ext uri="{FF2B5EF4-FFF2-40B4-BE49-F238E27FC236}">
                <a16:creationId xmlns:a16="http://schemas.microsoft.com/office/drawing/2014/main" xmlns="" id="{EB92AF24-1EBA-41FB-97AE-F8788A08C30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666728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5" name="Espace réservé du contenu 2">
            <a:extLst>
              <a:ext uri="{FF2B5EF4-FFF2-40B4-BE49-F238E27FC236}">
                <a16:creationId xmlns:a16="http://schemas.microsoft.com/office/drawing/2014/main" xmlns="" id="{ED90DDDE-5F1C-4685-8A91-D9079E164FA5}"/>
              </a:ext>
            </a:extLst>
          </p:cNvPr>
          <p:cNvSpPr>
            <a:spLocks/>
          </p:cNvSpPr>
          <p:nvPr/>
        </p:nvSpPr>
        <p:spPr bwMode="auto">
          <a:xfrm>
            <a:off x="34925" y="5128344"/>
            <a:ext cx="86852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800" b="1" dirty="0">
                <a:solidFill>
                  <a:srgbClr val="CC3300"/>
                </a:solidFill>
                <a:latin typeface="Calibri" panose="020F0502020204030204" pitchFamily="34" charset="0"/>
              </a:rPr>
              <a:t>Objectif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</a:rPr>
              <a:t>Non infériorité de BIC/F/TAF à S48 : % ARN VIH &lt; 50 c/ml en intention de traiter, analyse </a:t>
            </a:r>
            <a:r>
              <a:rPr lang="fr-FR" altLang="fr-FR" sz="1800" dirty="0" err="1">
                <a:solidFill>
                  <a:srgbClr val="000066"/>
                </a:solidFill>
              </a:rPr>
              <a:t>snapshot</a:t>
            </a:r>
            <a:r>
              <a:rPr lang="fr-FR" altLang="fr-FR" sz="1800" dirty="0">
                <a:solidFill>
                  <a:srgbClr val="000066"/>
                </a:solidFill>
              </a:rPr>
              <a:t> (borne inférieure de l’IC 95 % bilatéral de la différence = - 12 %, puissance de 95 %)</a:t>
            </a:r>
            <a:endParaRPr lang="fr-FR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>
            <a:extLst>
              <a:ext uri="{FF2B5EF4-FFF2-40B4-BE49-F238E27FC236}">
                <a16:creationId xmlns:a16="http://schemas.microsoft.com/office/drawing/2014/main" xmlns="" id="{FC98770E-8663-40D5-87B5-24995E82C8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322244"/>
              </p:ext>
            </p:extLst>
          </p:nvPr>
        </p:nvGraphicFramePr>
        <p:xfrm>
          <a:off x="3862388" y="2420938"/>
          <a:ext cx="3533775" cy="908050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BIC/F/TAF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DTG + F/TAF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>
            <a:extLst>
              <a:ext uri="{FF2B5EF4-FFF2-40B4-BE49-F238E27FC236}">
                <a16:creationId xmlns:a16="http://schemas.microsoft.com/office/drawing/2014/main" xmlns="" id="{74CFE0B2-8A21-4383-B306-23B839FFF631}"/>
              </a:ext>
            </a:extLst>
          </p:cNvPr>
          <p:cNvGraphicFramePr>
            <a:graphicFrameLocks noGrp="1"/>
          </p:cNvGraphicFramePr>
          <p:nvPr/>
        </p:nvGraphicFramePr>
        <p:xfrm>
          <a:off x="3862388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DTG + F/TAF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 B/F/TAF QD</a:t>
                      </a: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142" name="Oval 170">
            <a:extLst>
              <a:ext uri="{FF2B5EF4-FFF2-40B4-BE49-F238E27FC236}">
                <a16:creationId xmlns:a16="http://schemas.microsoft.com/office/drawing/2014/main" xmlns="" id="{BA9A7D0D-9E4F-4217-A3B7-414645139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021" y="13716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Randomisation*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/>
            <a:r>
              <a:rPr lang="en-GB" altLang="fr-FR" sz="14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aveugle</a:t>
            </a:r>
          </a:p>
        </p:txBody>
      </p:sp>
      <p:sp>
        <p:nvSpPr>
          <p:cNvPr id="5143" name="AutoShape 162">
            <a:extLst>
              <a:ext uri="{FF2B5EF4-FFF2-40B4-BE49-F238E27FC236}">
                <a16:creationId xmlns:a16="http://schemas.microsoft.com/office/drawing/2014/main" xmlns="" id="{B182D76F-3C12-40A6-A65A-1B2E70F3F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28" y="2244289"/>
            <a:ext cx="2049778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fr-FR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18 ans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Naïfs ARV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ARN VIH </a:t>
            </a:r>
            <a:r>
              <a:rPr lang="fr-FR" altLang="fr-FR" sz="1600" b="1" u="sng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500 c/ml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Tout CD4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DRGe ≥ 30 ml/min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résistance à</a:t>
            </a:r>
          </a:p>
          <a:p>
            <a:pPr algn="ctr" defTabSz="914400" eaLnBrk="1" hangingPunct="1"/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FTC ou TDF</a:t>
            </a:r>
          </a:p>
        </p:txBody>
      </p:sp>
      <p:sp>
        <p:nvSpPr>
          <p:cNvPr id="5145" name="Rectangle 27">
            <a:extLst>
              <a:ext uri="{FF2B5EF4-FFF2-40B4-BE49-F238E27FC236}">
                <a16:creationId xmlns:a16="http://schemas.microsoft.com/office/drawing/2014/main" xmlns="" id="{E136759A-C176-411C-916F-8BCF1AFA1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4625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cxnSp>
        <p:nvCxnSpPr>
          <p:cNvPr id="5146" name="AutoShape 60">
            <a:extLst>
              <a:ext uri="{FF2B5EF4-FFF2-40B4-BE49-F238E27FC236}">
                <a16:creationId xmlns:a16="http://schemas.microsoft.com/office/drawing/2014/main" xmlns="" id="{FF8F4FE6-47C7-4481-8E30-3E7196EC446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7" name="Line 63">
            <a:extLst>
              <a:ext uri="{FF2B5EF4-FFF2-40B4-BE49-F238E27FC236}">
                <a16:creationId xmlns:a16="http://schemas.microsoft.com/office/drawing/2014/main" xmlns="" id="{1D570D07-82FC-4BB0-BF84-057A620FA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3284538"/>
            <a:ext cx="6492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Rectangle 9">
            <a:extLst>
              <a:ext uri="{FF2B5EF4-FFF2-40B4-BE49-F238E27FC236}">
                <a16:creationId xmlns:a16="http://schemas.microsoft.com/office/drawing/2014/main" xmlns="" id="{3D361F9E-D161-40E2-A1C7-8B581B4C1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34607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325</a:t>
            </a:r>
          </a:p>
        </p:txBody>
      </p:sp>
      <p:sp>
        <p:nvSpPr>
          <p:cNvPr id="5149" name="Rectangle 8">
            <a:extLst>
              <a:ext uri="{FF2B5EF4-FFF2-40B4-BE49-F238E27FC236}">
                <a16:creationId xmlns:a16="http://schemas.microsoft.com/office/drawing/2014/main" xmlns="" id="{AFD658D0-5901-4D63-8109-5B3EA8386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4669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320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xmlns="" id="{8A21AEEB-519B-4E97-9130-D7F766B3A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>
            <a:extLst>
              <a:ext uri="{FF2B5EF4-FFF2-40B4-BE49-F238E27FC236}">
                <a16:creationId xmlns:a16="http://schemas.microsoft.com/office/drawing/2014/main" xmlns="" id="{EE0653E9-AB41-4F31-8C79-B1A05A99C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2" name="Line 172">
            <a:extLst>
              <a:ext uri="{FF2B5EF4-FFF2-40B4-BE49-F238E27FC236}">
                <a16:creationId xmlns:a16="http://schemas.microsoft.com/office/drawing/2014/main" xmlns="" id="{B1A2B06C-E03A-4745-AD28-F98C77A68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3" name="Line 172">
            <a:extLst>
              <a:ext uri="{FF2B5EF4-FFF2-40B4-BE49-F238E27FC236}">
                <a16:creationId xmlns:a16="http://schemas.microsoft.com/office/drawing/2014/main" xmlns="" id="{D8D1BB62-1AA2-43CC-94A0-C0DCA0E2C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154" name="Group 37">
            <a:extLst>
              <a:ext uri="{FF2B5EF4-FFF2-40B4-BE49-F238E27FC236}">
                <a16:creationId xmlns:a16="http://schemas.microsoft.com/office/drawing/2014/main" xmlns="" id="{F982975E-D434-436F-91F3-DF63D2A6F6A2}"/>
              </a:ext>
            </a:extLst>
          </p:cNvPr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55" name="Line 31">
              <a:extLst>
                <a:ext uri="{FF2B5EF4-FFF2-40B4-BE49-F238E27FC236}">
                  <a16:creationId xmlns:a16="http://schemas.microsoft.com/office/drawing/2014/main" xmlns="" id="{F0ED4D6A-C741-4BEB-BFA3-BDB98B6FE6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6" name="Line 31">
              <a:extLst>
                <a:ext uri="{FF2B5EF4-FFF2-40B4-BE49-F238E27FC236}">
                  <a16:creationId xmlns:a16="http://schemas.microsoft.com/office/drawing/2014/main" xmlns="" id="{2C6465D4-552E-4374-A979-7D8E9727AF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6" name="ZoneTexte 69">
            <a:extLst>
              <a:ext uri="{FF2B5EF4-FFF2-40B4-BE49-F238E27FC236}">
                <a16:creationId xmlns:a16="http://schemas.microsoft.com/office/drawing/2014/main" xmlns="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  <p:sp>
        <p:nvSpPr>
          <p:cNvPr id="27" name="ZoneTexte 71">
            <a:extLst>
              <a:ext uri="{FF2B5EF4-FFF2-40B4-BE49-F238E27FC236}">
                <a16:creationId xmlns:a16="http://schemas.microsoft.com/office/drawing/2014/main" xmlns="" id="{0099068F-9AC5-4B33-B84C-6D583B689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720" y="4182759"/>
            <a:ext cx="589641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dirty="0">
                <a:solidFill>
                  <a:srgbClr val="000066"/>
                </a:solidFill>
              </a:rPr>
              <a:t>* Randomisation </a:t>
            </a:r>
            <a:r>
              <a:rPr lang="fr-FR" altLang="fr-FR" sz="1400" dirty="0">
                <a:solidFill>
                  <a:srgbClr val="000066"/>
                </a:solidFill>
              </a:rPr>
              <a:t>stratifiée sur </a:t>
            </a:r>
            <a:r>
              <a:rPr lang="en-GB" altLang="fr-FR" sz="1400" dirty="0">
                <a:solidFill>
                  <a:srgbClr val="000066"/>
                </a:solidFill>
              </a:rPr>
              <a:t>ARN VIH (</a:t>
            </a:r>
            <a:r>
              <a:rPr lang="en-GB" altLang="fr-FR" sz="1400" u="sng" dirty="0">
                <a:solidFill>
                  <a:srgbClr val="000066"/>
                </a:solidFill>
              </a:rPr>
              <a:t>&lt;</a:t>
            </a:r>
            <a:r>
              <a:rPr lang="en-GB" altLang="fr-FR" sz="1400" dirty="0">
                <a:solidFill>
                  <a:srgbClr val="000066"/>
                </a:solidFill>
              </a:rPr>
              <a:t> 100 000, 1000 000 </a:t>
            </a:r>
            <a:r>
              <a:rPr lang="mr-IN" altLang="fr-FR" sz="1400" dirty="0">
                <a:solidFill>
                  <a:srgbClr val="000066"/>
                </a:solidFill>
              </a:rPr>
              <a:t>–</a:t>
            </a:r>
            <a:r>
              <a:rPr lang="en-GB" altLang="fr-FR" sz="1400" dirty="0">
                <a:solidFill>
                  <a:srgbClr val="000066"/>
                </a:solidFill>
              </a:rPr>
              <a:t> 400 000 </a:t>
            </a:r>
            <a:r>
              <a:rPr lang="fr-FR" altLang="fr-FR" sz="1400" dirty="0">
                <a:solidFill>
                  <a:srgbClr val="000066"/>
                </a:solidFill>
              </a:rPr>
              <a:t>ou</a:t>
            </a:r>
            <a:r>
              <a:rPr lang="en-GB" altLang="fr-FR" sz="1400" dirty="0">
                <a:solidFill>
                  <a:srgbClr val="000066"/>
                </a:solidFill>
              </a:rPr>
              <a:t> &gt; 400 000 c/ml), CD4 (&lt; 50/mm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, 50-199/mm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 </a:t>
            </a:r>
            <a:r>
              <a:rPr lang="en-GB" altLang="fr-FR" sz="1400" dirty="0" err="1">
                <a:solidFill>
                  <a:srgbClr val="000066"/>
                </a:solidFill>
              </a:rPr>
              <a:t>ou</a:t>
            </a:r>
            <a:r>
              <a:rPr lang="en-GB" altLang="fr-FR" sz="1400" dirty="0">
                <a:solidFill>
                  <a:srgbClr val="000066"/>
                </a:solidFill>
              </a:rPr>
              <a:t> ≥ 200/mm</a:t>
            </a:r>
            <a:r>
              <a:rPr lang="en-GB" altLang="fr-FR" sz="1400" baseline="30000" dirty="0">
                <a:solidFill>
                  <a:srgbClr val="000066"/>
                </a:solidFill>
              </a:rPr>
              <a:t>3</a:t>
            </a:r>
            <a:r>
              <a:rPr lang="en-GB" altLang="fr-FR" sz="1400" dirty="0">
                <a:solidFill>
                  <a:srgbClr val="000066"/>
                </a:solidFill>
              </a:rPr>
              <a:t>) au screening et </a:t>
            </a:r>
            <a:r>
              <a:rPr lang="fr-FR" altLang="fr-FR" sz="1400" dirty="0">
                <a:solidFill>
                  <a:srgbClr val="000066"/>
                </a:solidFill>
              </a:rPr>
              <a:t>région</a:t>
            </a:r>
            <a:r>
              <a:rPr lang="en-GB" altLang="fr-FR" sz="1400" dirty="0">
                <a:solidFill>
                  <a:srgbClr val="000066"/>
                </a:solidFill>
              </a:rPr>
              <a:t> (USA vs non-USA)</a:t>
            </a:r>
            <a:endParaRPr lang="en-GB" altLang="fr-FR" sz="1400" baseline="30000" dirty="0">
              <a:solidFill>
                <a:srgbClr val="000066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83568" y="4921423"/>
            <a:ext cx="3916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BIC/F/TAF : 50/200/25 mg, sous forme de STR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>
            <a:extLst>
              <a:ext uri="{FF2B5EF4-FFF2-40B4-BE49-F238E27FC236}">
                <a16:creationId xmlns:a16="http://schemas.microsoft.com/office/drawing/2014/main" xmlns="" id="{B838F9EF-A131-4DC9-B88A-CD2C093E377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36518255"/>
              </p:ext>
            </p:extLst>
          </p:nvPr>
        </p:nvGraphicFramePr>
        <p:xfrm>
          <a:off x="395288" y="1556792"/>
          <a:ext cx="8353425" cy="4930990"/>
        </p:xfrm>
        <a:graphic>
          <a:graphicData uri="http://schemas.openxmlformats.org/drawingml/2006/table">
            <a:tbl>
              <a:tblPr/>
              <a:tblGrid>
                <a:gridCol w="433387">
                  <a:extLst>
                    <a:ext uri="{9D8B030D-6E8A-4147-A177-3AD203B41FA5}">
                      <a16:colId xmlns:a16="http://schemas.microsoft.com/office/drawing/2014/main" xmlns="" val="551742427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xmlns="" val="2138065146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359047636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xmlns="" val="649096118"/>
                    </a:ext>
                  </a:extLst>
                </a:gridCol>
              </a:tblGrid>
              <a:tr h="64135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320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325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166337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Age médian, années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3834142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Femme,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6137627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ARN VIH (log</a:t>
                      </a:r>
                      <a:r>
                        <a:rPr kumimoji="0" lang="en-GB" altLang="fr-FR" sz="1400" b="1" i="0" u="none" strike="noStrike" cap="none" normalizeH="0" baseline="-25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 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c/ml), médiane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4,43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4,45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8725896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ARN VIH &gt; 100 000 c/ml,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9159223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CD4/mm</a:t>
                      </a:r>
                      <a:r>
                        <a:rPr kumimoji="0" lang="en-GB" alt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médiane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440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441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9230316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CD4 </a:t>
                      </a:r>
                      <a:r>
                        <a:rPr kumimoji="0" lang="en-GB" altLang="fr-FR" sz="1400" b="1" i="0" u="sng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&lt;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200/mm</a:t>
                      </a:r>
                      <a:r>
                        <a:rPr kumimoji="0" lang="en-GB" altLang="fr-FR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323290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Co-infection VHB/VHC,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 / 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  /2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6404861"/>
                  </a:ext>
                </a:extLst>
              </a:tr>
              <a:tr h="30638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Arrêt avant 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S48, %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2351930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manque d’efficacité,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0718556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événement indésirable,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4283001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Perdu de vue, 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997067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Non-observance 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435176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Décision du patient / Décision de l’investigateur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 / 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 / 0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3138130"/>
                  </a:ext>
                </a:extLst>
              </a:tr>
              <a:tr h="3063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Autre raison</a:t>
                      </a:r>
                    </a:p>
                  </a:txBody>
                  <a:tcPr marL="90000" marR="90000" marT="46459" marB="46459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</a:t>
                      </a:r>
                    </a:p>
                  </a:txBody>
                  <a:tcPr marL="90000" marR="90000" marT="46459" marB="464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1420590"/>
                  </a:ext>
                </a:extLst>
              </a:tr>
            </a:tbl>
          </a:graphicData>
        </a:graphic>
      </p:graphicFrame>
      <p:sp>
        <p:nvSpPr>
          <p:cNvPr id="7241" name="Rectangle 6">
            <a:extLst>
              <a:ext uri="{FF2B5EF4-FFF2-40B4-BE49-F238E27FC236}">
                <a16:creationId xmlns:a16="http://schemas.microsoft.com/office/drawing/2014/main" xmlns="" id="{3FBD7421-AC76-4420-93E9-1945EBFEA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075" y="1295400"/>
            <a:ext cx="716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spcBef>
                <a:spcPct val="20000"/>
              </a:spcBef>
            </a:pPr>
            <a:r>
              <a:rPr lang="en-GB" altLang="fr-FR" b="1">
                <a:solidFill>
                  <a:srgbClr val="CC3300"/>
                </a:solidFill>
                <a:latin typeface="Calibri" panose="020F0502020204030204" pitchFamily="34" charset="0"/>
              </a:rPr>
              <a:t>Caractéristiques à l’inclusion et devenir</a:t>
            </a:r>
          </a:p>
        </p:txBody>
      </p:sp>
      <p:grpSp>
        <p:nvGrpSpPr>
          <p:cNvPr id="7243" name="Grouper 25">
            <a:extLst>
              <a:ext uri="{FF2B5EF4-FFF2-40B4-BE49-F238E27FC236}">
                <a16:creationId xmlns:a16="http://schemas.microsoft.com/office/drawing/2014/main" xmlns="" id="{912BD578-6177-42E4-92F6-82E25E3D56DD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7245" name="AutoShape 162">
              <a:extLst>
                <a:ext uri="{FF2B5EF4-FFF2-40B4-BE49-F238E27FC236}">
                  <a16:creationId xmlns:a16="http://schemas.microsoft.com/office/drawing/2014/main" xmlns="" id="{A46D1C51-2993-4162-B689-A2860CAE14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46" name="ZoneTexte 23">
              <a:extLst>
                <a:ext uri="{FF2B5EF4-FFF2-40B4-BE49-F238E27FC236}">
                  <a16:creationId xmlns:a16="http://schemas.microsoft.com/office/drawing/2014/main" xmlns="" id="{C98230DB-7AB3-40B8-A170-7507BAA2CB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7244" name="Rectangle 27">
            <a:extLst>
              <a:ext uri="{FF2B5EF4-FFF2-40B4-BE49-F238E27FC236}">
                <a16:creationId xmlns:a16="http://schemas.microsoft.com/office/drawing/2014/main" xmlns="" id="{49719AAE-E6C0-484A-A835-4D7F31EA4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5AC95112-E681-418B-9B29-95918AD4D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>
            <a:extLst>
              <a:ext uri="{FF2B5EF4-FFF2-40B4-BE49-F238E27FC236}">
                <a16:creationId xmlns:a16="http://schemas.microsoft.com/office/drawing/2014/main" xmlns="" id="{E18DA979-77D8-4EAF-A8EE-06405B12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863" y="1128713"/>
            <a:ext cx="3735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Résultats virologiques à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58CD79A5-54AF-4497-9392-CB96583924B2}"/>
              </a:ext>
            </a:extLst>
          </p:cNvPr>
          <p:cNvGrpSpPr/>
          <p:nvPr/>
        </p:nvGrpSpPr>
        <p:grpSpPr>
          <a:xfrm>
            <a:off x="4948238" y="1628800"/>
            <a:ext cx="3944241" cy="2530475"/>
            <a:chOff x="4948238" y="1916113"/>
            <a:chExt cx="3944241" cy="2530475"/>
          </a:xfrm>
        </p:grpSpPr>
        <p:sp>
          <p:nvSpPr>
            <p:cNvPr id="43" name="AutoShape 106">
              <a:extLst>
                <a:ext uri="{FF2B5EF4-FFF2-40B4-BE49-F238E27FC236}">
                  <a16:creationId xmlns:a16="http://schemas.microsoft.com/office/drawing/2014/main" xmlns="" id="{FFA5E312-8258-4993-A697-124483D00D2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159375" y="2281238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5B92C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DTG + F/TAF</a:t>
              </a:r>
            </a:p>
          </p:txBody>
        </p:sp>
        <p:sp>
          <p:nvSpPr>
            <p:cNvPr id="44" name="AutoShape 106">
              <a:extLst>
                <a:ext uri="{FF2B5EF4-FFF2-40B4-BE49-F238E27FC236}">
                  <a16:creationId xmlns:a16="http://schemas.microsoft.com/office/drawing/2014/main" xmlns="" id="{D21978AF-0E07-4724-A420-C68B653D8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5125" y="2281238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45BD8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BIC/F/TAF</a:t>
              </a:r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xmlns="" id="{EBBD8275-CA42-4F24-985B-3AD6F0BA4E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14950" y="2987675"/>
              <a:ext cx="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6" name="Line 92">
              <a:extLst>
                <a:ext uri="{FF2B5EF4-FFF2-40B4-BE49-F238E27FC236}">
                  <a16:creationId xmlns:a16="http://schemas.microsoft.com/office/drawing/2014/main" xmlns="" id="{57A2F521-3B7B-431F-A2B8-5DF9AF13A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11950" y="2987675"/>
              <a:ext cx="3175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7" name="Line 94">
              <a:extLst>
                <a:ext uri="{FF2B5EF4-FFF2-40B4-BE49-F238E27FC236}">
                  <a16:creationId xmlns:a16="http://schemas.microsoft.com/office/drawing/2014/main" xmlns="" id="{B3948302-7FC4-44E9-B652-5F5F1834E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29588" y="2987675"/>
              <a:ext cx="6350" cy="11160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48" name="Text Box 10">
              <a:extLst>
                <a:ext uri="{FF2B5EF4-FFF2-40B4-BE49-F238E27FC236}">
                  <a16:creationId xmlns:a16="http://schemas.microsoft.com/office/drawing/2014/main" xmlns="" id="{618A6B81-46AA-46B7-82E5-2F16EB78D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900" y="3963988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9225" name="TextBox 70">
              <a:extLst>
                <a:ext uri="{FF2B5EF4-FFF2-40B4-BE49-F238E27FC236}">
                  <a16:creationId xmlns:a16="http://schemas.microsoft.com/office/drawing/2014/main" xmlns="" id="{069A09DA-0618-48E7-BF9F-910B42203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238" y="3963988"/>
              <a:ext cx="819150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‒ 12 %</a:t>
              </a:r>
            </a:p>
          </p:txBody>
        </p:sp>
        <p:sp>
          <p:nvSpPr>
            <p:cNvPr id="9226" name="TextBox 70">
              <a:extLst>
                <a:ext uri="{FF2B5EF4-FFF2-40B4-BE49-F238E27FC236}">
                  <a16:creationId xmlns:a16="http://schemas.microsoft.com/office/drawing/2014/main" xmlns="" id="{3E61936D-13ED-47E6-B000-C49EA13B4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4462" y="3963988"/>
              <a:ext cx="1128017" cy="48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91440" bIns="91440" anchor="ctr"/>
            <a:lstStyle>
              <a:lvl1pPr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1346200" eaLnBrk="0" hangingPunct="0"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1346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46200" algn="l"/>
                </a:tabLs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400" dirty="0">
                  <a:solidFill>
                    <a:srgbClr val="000066"/>
                  </a:solidFill>
                </a:rPr>
                <a:t>+ 12 %</a:t>
              </a:r>
            </a:p>
          </p:txBody>
        </p:sp>
        <p:sp>
          <p:nvSpPr>
            <p:cNvPr id="51" name="Text Box 99">
              <a:extLst>
                <a:ext uri="{FF2B5EF4-FFF2-40B4-BE49-F238E27FC236}">
                  <a16:creationId xmlns:a16="http://schemas.microsoft.com/office/drawing/2014/main" xmlns="" id="{71307A52-328D-4585-9298-176AA14C7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5275" y="3532188"/>
              <a:ext cx="519113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1,0</a:t>
              </a:r>
            </a:p>
          </p:txBody>
        </p:sp>
        <p:sp>
          <p:nvSpPr>
            <p:cNvPr id="52" name="Text Box 98">
              <a:extLst>
                <a:ext uri="{FF2B5EF4-FFF2-40B4-BE49-F238E27FC236}">
                  <a16:creationId xmlns:a16="http://schemas.microsoft.com/office/drawing/2014/main" xmlns="" id="{FE3393ED-7FC6-4C4C-A944-7ABE63018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3492500"/>
              <a:ext cx="360362" cy="3079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- 7,9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53" name="Text Box 99">
              <a:extLst>
                <a:ext uri="{FF2B5EF4-FFF2-40B4-BE49-F238E27FC236}">
                  <a16:creationId xmlns:a16="http://schemas.microsoft.com/office/drawing/2014/main" xmlns="" id="{4C01E2FD-05C4-44AE-8033-14D3AB158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0275" y="3027363"/>
              <a:ext cx="585788" cy="3381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- 3,5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54" name="Straight Connector 28">
              <a:extLst>
                <a:ext uri="{FF2B5EF4-FFF2-40B4-BE49-F238E27FC236}">
                  <a16:creationId xmlns:a16="http://schemas.microsoft.com/office/drawing/2014/main" xmlns="" id="{00812807-474C-4317-A911-010B283130C6}"/>
                </a:ext>
              </a:extLst>
            </p:cNvPr>
            <p:cNvCxnSpPr/>
            <p:nvPr/>
          </p:nvCxnSpPr>
          <p:spPr bwMode="auto">
            <a:xfrm>
              <a:off x="5724525" y="3482975"/>
              <a:ext cx="1150938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9">
              <a:extLst>
                <a:ext uri="{FF2B5EF4-FFF2-40B4-BE49-F238E27FC236}">
                  <a16:creationId xmlns:a16="http://schemas.microsoft.com/office/drawing/2014/main" xmlns="" id="{2851B440-7DC5-4D33-9151-33313235A16E}"/>
                </a:ext>
              </a:extLst>
            </p:cNvPr>
            <p:cNvCxnSpPr/>
            <p:nvPr/>
          </p:nvCxnSpPr>
          <p:spPr bwMode="auto">
            <a:xfrm rot="16200000">
              <a:off x="6201568" y="3482182"/>
              <a:ext cx="239713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92">
              <a:extLst>
                <a:ext uri="{FF2B5EF4-FFF2-40B4-BE49-F238E27FC236}">
                  <a16:creationId xmlns:a16="http://schemas.microsoft.com/office/drawing/2014/main" xmlns="" id="{407934A7-0F17-4FE0-84EA-0DD6BB7C725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6711950" y="248285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" name="Rectangle 6">
              <a:extLst>
                <a:ext uri="{FF2B5EF4-FFF2-40B4-BE49-F238E27FC236}">
                  <a16:creationId xmlns:a16="http://schemas.microsoft.com/office/drawing/2014/main" xmlns="" id="{F463FA0B-E81E-444E-92DA-B9A4A3ADA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1288" y="1916113"/>
              <a:ext cx="3022600" cy="3651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fr-FR" sz="1600" b="1">
                  <a:solidFill>
                    <a:srgbClr val="333399"/>
                  </a:solidFill>
                  <a:latin typeface="Calibri" panose="020F0502020204030204" pitchFamily="34" charset="0"/>
                </a:rPr>
                <a:t>Différence (IC 95 %)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B0174CD7-99AD-4CDB-9EFC-DDE9B2E06837}"/>
              </a:ext>
            </a:extLst>
          </p:cNvPr>
          <p:cNvGrpSpPr/>
          <p:nvPr/>
        </p:nvGrpSpPr>
        <p:grpSpPr>
          <a:xfrm>
            <a:off x="615950" y="1557338"/>
            <a:ext cx="3921125" cy="3738562"/>
            <a:chOff x="615950" y="1557338"/>
            <a:chExt cx="3921125" cy="3738562"/>
          </a:xfrm>
        </p:grpSpPr>
        <p:sp>
          <p:nvSpPr>
            <p:cNvPr id="9270" name="AutoShape 165">
              <a:extLst>
                <a:ext uri="{FF2B5EF4-FFF2-40B4-BE49-F238E27FC236}">
                  <a16:creationId xmlns:a16="http://schemas.microsoft.com/office/drawing/2014/main" xmlns="" id="{7194E7BE-294E-419A-AC1E-8F0E1B6A2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176" y="1890667"/>
              <a:ext cx="1642824" cy="5909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271" name="Rectangle 3">
              <a:extLst>
                <a:ext uri="{FF2B5EF4-FFF2-40B4-BE49-F238E27FC236}">
                  <a16:creationId xmlns:a16="http://schemas.microsoft.com/office/drawing/2014/main" xmlns="" id="{D30C98B5-6B81-4E28-AAAD-364DC4619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707" y="2227345"/>
              <a:ext cx="177794" cy="144166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9272" name="Rectangle 4">
              <a:extLst>
                <a:ext uri="{FF2B5EF4-FFF2-40B4-BE49-F238E27FC236}">
                  <a16:creationId xmlns:a16="http://schemas.microsoft.com/office/drawing/2014/main" xmlns="" id="{1352DDCF-E962-47B2-861F-1A00D1D6F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5707" y="1994140"/>
              <a:ext cx="177794" cy="144167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9273" name="ZoneTexte 84">
              <a:extLst>
                <a:ext uri="{FF2B5EF4-FFF2-40B4-BE49-F238E27FC236}">
                  <a16:creationId xmlns:a16="http://schemas.microsoft.com/office/drawing/2014/main" xmlns="" id="{0EA0581B-515B-4D10-8F42-12249B2DF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2864" y="1868488"/>
              <a:ext cx="116221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BIC/F/TAF</a:t>
              </a:r>
            </a:p>
          </p:txBody>
        </p:sp>
        <p:sp>
          <p:nvSpPr>
            <p:cNvPr id="9274" name="ZoneTexte 85">
              <a:extLst>
                <a:ext uri="{FF2B5EF4-FFF2-40B4-BE49-F238E27FC236}">
                  <a16:creationId xmlns:a16="http://schemas.microsoft.com/office/drawing/2014/main" xmlns="" id="{26C6F382-9D34-44B8-9538-E33C59E96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2864" y="2123345"/>
              <a:ext cx="1376135" cy="36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>
                  <a:solidFill>
                    <a:srgbClr val="333399"/>
                  </a:solidFill>
                  <a:latin typeface="Calibri" panose="020F0502020204030204" pitchFamily="34" charset="0"/>
                </a:rPr>
                <a:t>DTG + F/TAF</a:t>
              </a:r>
            </a:p>
          </p:txBody>
        </p: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xmlns="" id="{F204CD20-957E-4E91-A37A-35FA73E3C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5388" y="1885950"/>
              <a:ext cx="36671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89,4</a:t>
              </a:r>
            </a:p>
          </p:txBody>
        </p:sp>
        <p:sp>
          <p:nvSpPr>
            <p:cNvPr id="60" name="Rectangle 41">
              <a:extLst>
                <a:ext uri="{FF2B5EF4-FFF2-40B4-BE49-F238E27FC236}">
                  <a16:creationId xmlns:a16="http://schemas.microsoft.com/office/drawing/2014/main" xmlns="" id="{8A175A82-E8F7-4044-B620-099FCF6FB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738" y="4221163"/>
              <a:ext cx="104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Rectangle 42">
              <a:extLst>
                <a:ext uri="{FF2B5EF4-FFF2-40B4-BE49-F238E27FC236}">
                  <a16:creationId xmlns:a16="http://schemas.microsoft.com/office/drawing/2014/main" xmlns="" id="{D8D5C6C7-98A0-449A-AFC0-F9A170922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5375" y="4176713"/>
              <a:ext cx="1031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2" name="Rectangle 43">
              <a:extLst>
                <a:ext uri="{FF2B5EF4-FFF2-40B4-BE49-F238E27FC236}">
                  <a16:creationId xmlns:a16="http://schemas.microsoft.com/office/drawing/2014/main" xmlns="" id="{F10976DB-7B51-4C74-A877-952702A5B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188" y="1843088"/>
              <a:ext cx="366712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92,9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3" name="Rectangle 44">
              <a:extLst>
                <a:ext uri="{FF2B5EF4-FFF2-40B4-BE49-F238E27FC236}">
                  <a16:creationId xmlns:a16="http://schemas.microsoft.com/office/drawing/2014/main" xmlns="" id="{E1E89A81-0C80-44B9-BD6B-7916EC3F3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0838" y="4406900"/>
              <a:ext cx="10477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xmlns="" id="{2CB0B5BD-ECF2-4E8F-B4F0-785A00E1E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9875" y="4176713"/>
              <a:ext cx="104775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9240" name="Rectangle 46">
              <a:extLst>
                <a:ext uri="{FF2B5EF4-FFF2-40B4-BE49-F238E27FC236}">
                  <a16:creationId xmlns:a16="http://schemas.microsoft.com/office/drawing/2014/main" xmlns="" id="{AFDEF2FC-0DCD-4436-AAD6-1E826817EE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1" name="Rectangle 47">
              <a:extLst>
                <a:ext uri="{FF2B5EF4-FFF2-40B4-BE49-F238E27FC236}">
                  <a16:creationId xmlns:a16="http://schemas.microsoft.com/office/drawing/2014/main" xmlns="" id="{7F6EAB61-9FBC-473C-AE4A-C66E6EDE0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2" name="Rectangle 48">
              <a:extLst>
                <a:ext uri="{FF2B5EF4-FFF2-40B4-BE49-F238E27FC236}">
                  <a16:creationId xmlns:a16="http://schemas.microsoft.com/office/drawing/2014/main" xmlns="" id="{8D2C2E95-7430-40A9-A53B-217339FADC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3" name="Rectangle 49">
              <a:extLst>
                <a:ext uri="{FF2B5EF4-FFF2-40B4-BE49-F238E27FC236}">
                  <a16:creationId xmlns:a16="http://schemas.microsoft.com/office/drawing/2014/main" xmlns="" id="{9AC8ACD5-378F-428A-BB81-4BA961BEE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4" name="Rectangle 50">
              <a:extLst>
                <a:ext uri="{FF2B5EF4-FFF2-40B4-BE49-F238E27FC236}">
                  <a16:creationId xmlns:a16="http://schemas.microsoft.com/office/drawing/2014/main" xmlns="" id="{96DB0A2D-DF0E-4449-B346-D89ECCE0B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5" name="Rectangle 51">
              <a:extLst>
                <a:ext uri="{FF2B5EF4-FFF2-40B4-BE49-F238E27FC236}">
                  <a16:creationId xmlns:a16="http://schemas.microsoft.com/office/drawing/2014/main" xmlns="" id="{6DF38247-81F3-422E-B93F-EBE90D3AB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9246" name="Rectangle 52">
              <a:extLst>
                <a:ext uri="{FF2B5EF4-FFF2-40B4-BE49-F238E27FC236}">
                  <a16:creationId xmlns:a16="http://schemas.microsoft.com/office/drawing/2014/main" xmlns="" id="{E8B0839C-558C-4F34-8C57-F8BF11CFF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763587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ARN VIH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7" name="Rectangle 53">
              <a:extLst>
                <a:ext uri="{FF2B5EF4-FFF2-40B4-BE49-F238E27FC236}">
                  <a16:creationId xmlns:a16="http://schemas.microsoft.com/office/drawing/2014/main" xmlns="" id="{98D2A455-8385-4DC9-933A-53D39CAAD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438" y="4849813"/>
              <a:ext cx="758825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ARN VIH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8" name="Rectangle 54">
              <a:extLst>
                <a:ext uri="{FF2B5EF4-FFF2-40B4-BE49-F238E27FC236}">
                  <a16:creationId xmlns:a16="http://schemas.microsoft.com/office/drawing/2014/main" xmlns="" id="{1EED1E9E-2FD7-44DF-9683-CFF394676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075" y="4865688"/>
              <a:ext cx="12700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Pas de donnée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virologique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9249" name="ZoneTexte 75">
              <a:extLst>
                <a:ext uri="{FF2B5EF4-FFF2-40B4-BE49-F238E27FC236}">
                  <a16:creationId xmlns:a16="http://schemas.microsoft.com/office/drawing/2014/main" xmlns="" id="{662E6D34-00FA-4BC4-A1ED-5F619239C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50" name="Freeform 8">
              <a:extLst>
                <a:ext uri="{FF2B5EF4-FFF2-40B4-BE49-F238E27FC236}">
                  <a16:creationId xmlns:a16="http://schemas.microsoft.com/office/drawing/2014/main" xmlns="" id="{E2B5BFF3-7EE5-4923-B24A-0BF2384BBC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912938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1" name="Line 9">
              <a:extLst>
                <a:ext uri="{FF2B5EF4-FFF2-40B4-BE49-F238E27FC236}">
                  <a16:creationId xmlns:a16="http://schemas.microsoft.com/office/drawing/2014/main" xmlns="" id="{48C15DC4-C935-4B80-9CF6-E354589B5C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2" name="Line 10">
              <a:extLst>
                <a:ext uri="{FF2B5EF4-FFF2-40B4-BE49-F238E27FC236}">
                  <a16:creationId xmlns:a16="http://schemas.microsoft.com/office/drawing/2014/main" xmlns="" id="{78D30B86-7013-4368-A413-C46786FE16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3" name="Line 11">
              <a:extLst>
                <a:ext uri="{FF2B5EF4-FFF2-40B4-BE49-F238E27FC236}">
                  <a16:creationId xmlns:a16="http://schemas.microsoft.com/office/drawing/2014/main" xmlns="" id="{5D1E2BF6-C4EC-4EC9-A3CD-49D3F4DB6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12">
              <a:extLst>
                <a:ext uri="{FF2B5EF4-FFF2-40B4-BE49-F238E27FC236}">
                  <a16:creationId xmlns:a16="http://schemas.microsoft.com/office/drawing/2014/main" xmlns="" id="{44C72BDB-3E45-42E2-8AC3-C6B666DFE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13">
              <a:extLst>
                <a:ext uri="{FF2B5EF4-FFF2-40B4-BE49-F238E27FC236}">
                  <a16:creationId xmlns:a16="http://schemas.microsoft.com/office/drawing/2014/main" xmlns="" id="{6F7B4BE6-15A6-4660-9447-7BAC3CBA8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14">
              <a:extLst>
                <a:ext uri="{FF2B5EF4-FFF2-40B4-BE49-F238E27FC236}">
                  <a16:creationId xmlns:a16="http://schemas.microsoft.com/office/drawing/2014/main" xmlns="" id="{15FD409D-EBD4-4E77-B6D6-67D54579E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Freeform 15">
              <a:extLst>
                <a:ext uri="{FF2B5EF4-FFF2-40B4-BE49-F238E27FC236}">
                  <a16:creationId xmlns:a16="http://schemas.microsoft.com/office/drawing/2014/main" xmlns="" id="{9B9089E7-F70C-4515-9F18-E9D5BF6342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85988"/>
              <a:ext cx="442913" cy="2555875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Freeform 16">
              <a:extLst>
                <a:ext uri="{FF2B5EF4-FFF2-40B4-BE49-F238E27FC236}">
                  <a16:creationId xmlns:a16="http://schemas.microsoft.com/office/drawing/2014/main" xmlns="" id="{BC9DFEF7-49CC-4F19-932B-F1040B84F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149475"/>
              <a:ext cx="442912" cy="2592388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Rectangle 17">
              <a:extLst>
                <a:ext uri="{FF2B5EF4-FFF2-40B4-BE49-F238E27FC236}">
                  <a16:creationId xmlns:a16="http://schemas.microsoft.com/office/drawing/2014/main" xmlns="" id="{BE8CD6D7-5AAD-4FEE-BB17-6ABF61467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457700"/>
              <a:ext cx="442912" cy="284163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0" name="Rectangle 18">
              <a:extLst>
                <a:ext uri="{FF2B5EF4-FFF2-40B4-BE49-F238E27FC236}">
                  <a16:creationId xmlns:a16="http://schemas.microsoft.com/office/drawing/2014/main" xmlns="" id="{8126FCDA-C75E-4D00-9585-D93FEAFC0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454525"/>
              <a:ext cx="444500" cy="287338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1" name="Rectangle 19">
              <a:extLst>
                <a:ext uri="{FF2B5EF4-FFF2-40B4-BE49-F238E27FC236}">
                  <a16:creationId xmlns:a16="http://schemas.microsoft.com/office/drawing/2014/main" xmlns="" id="{AF7BDFEB-1C6C-42EC-A193-751DB4B61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670425"/>
              <a:ext cx="442913" cy="71438"/>
            </a:xfrm>
            <a:prstGeom prst="rect">
              <a:avLst/>
            </a:prstGeom>
            <a:solidFill>
              <a:srgbClr val="5B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9262" name="Rectangle 20">
              <a:extLst>
                <a:ext uri="{FF2B5EF4-FFF2-40B4-BE49-F238E27FC236}">
                  <a16:creationId xmlns:a16="http://schemas.microsoft.com/office/drawing/2014/main" xmlns="" id="{870DE2AC-1965-471F-8FDB-72DC52C2E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25963"/>
              <a:ext cx="442912" cy="215900"/>
            </a:xfrm>
            <a:prstGeom prst="rect">
              <a:avLst/>
            </a:prstGeom>
            <a:solidFill>
              <a:srgbClr val="45BD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sp>
        <p:nvSpPr>
          <p:cNvPr id="9263" name="Espace réservé du contenu 2">
            <a:extLst>
              <a:ext uri="{FF2B5EF4-FFF2-40B4-BE49-F238E27FC236}">
                <a16:creationId xmlns:a16="http://schemas.microsoft.com/office/drawing/2014/main" xmlns="" id="{429643F8-9A5F-4819-8BC3-9820CD5BDFB0}"/>
              </a:ext>
            </a:extLst>
          </p:cNvPr>
          <p:cNvSpPr>
            <a:spLocks/>
          </p:cNvSpPr>
          <p:nvPr/>
        </p:nvSpPr>
        <p:spPr bwMode="auto">
          <a:xfrm>
            <a:off x="4711700" y="4221088"/>
            <a:ext cx="44323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450850" indent="-1841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Patients ayant critère pour réalisation génotype (ARN VIH ≥ 200 c/ml)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BIC/F/TAF : 7 vs</a:t>
            </a:r>
            <a:r>
              <a:rPr lang="en-GB" altLang="fr-FR" sz="1800" baseline="30000" dirty="0">
                <a:solidFill>
                  <a:srgbClr val="000066"/>
                </a:solidFill>
              </a:rPr>
              <a:t> </a:t>
            </a:r>
            <a:r>
              <a:rPr lang="en-GB" altLang="fr-FR" sz="1800" dirty="0">
                <a:solidFill>
                  <a:srgbClr val="000066"/>
                </a:solidFill>
              </a:rPr>
              <a:t>DTG + F/TAF : 5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 </a:t>
            </a:r>
            <a:r>
              <a:rPr lang="fr-FR" altLang="fr-FR" sz="1800" dirty="0">
                <a:solidFill>
                  <a:srgbClr val="000066"/>
                </a:solidFill>
              </a:rPr>
              <a:t>Aucune émergence de résistance</a:t>
            </a:r>
            <a:endParaRPr lang="en-US" altLang="fr-FR" sz="1800" b="1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Augmentation moyenne CD4 à S48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BIC/F/TAF : + 180/mm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  <a:p>
            <a:pPr lvl="1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en-GB" altLang="fr-FR" sz="1800" dirty="0">
                <a:solidFill>
                  <a:srgbClr val="000066"/>
                </a:solidFill>
              </a:rPr>
              <a:t>DTG + F/TAF : + 201/mm</a:t>
            </a:r>
            <a:r>
              <a:rPr lang="en-GB" altLang="fr-FR" sz="1800" baseline="30000" dirty="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9264" name="ZoneTexte 3">
            <a:extLst>
              <a:ext uri="{FF2B5EF4-FFF2-40B4-BE49-F238E27FC236}">
                <a16:creationId xmlns:a16="http://schemas.microsoft.com/office/drawing/2014/main" xmlns="" id="{A08EA899-1D3F-43D5-B2E6-0E4131941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829" y="5483206"/>
            <a:ext cx="41692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ARN VIH &lt; 50 c/ml (per-protocole)</a:t>
            </a:r>
          </a:p>
          <a:p>
            <a:pPr marL="342900" indent="-169863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BIC/F/TAF : 98,9 %</a:t>
            </a:r>
          </a:p>
          <a:p>
            <a:pPr marL="342900" indent="-169863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	DTG + F/TAF : 99,7 %</a:t>
            </a:r>
          </a:p>
        </p:txBody>
      </p:sp>
      <p:grpSp>
        <p:nvGrpSpPr>
          <p:cNvPr id="9266" name="Grouper 25">
            <a:extLst>
              <a:ext uri="{FF2B5EF4-FFF2-40B4-BE49-F238E27FC236}">
                <a16:creationId xmlns:a16="http://schemas.microsoft.com/office/drawing/2014/main" xmlns="" id="{9F69D854-1E40-4BE6-9EBA-06E990AB7EC2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9268" name="AutoShape 162">
              <a:extLst>
                <a:ext uri="{FF2B5EF4-FFF2-40B4-BE49-F238E27FC236}">
                  <a16:creationId xmlns:a16="http://schemas.microsoft.com/office/drawing/2014/main" xmlns="" id="{6643310B-BD5B-40C2-BD2A-B198FFB7B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69" name="ZoneTexte 23">
              <a:extLst>
                <a:ext uri="{FF2B5EF4-FFF2-40B4-BE49-F238E27FC236}">
                  <a16:creationId xmlns:a16="http://schemas.microsoft.com/office/drawing/2014/main" xmlns="" id="{C27AA30E-F048-4187-AB7F-AF48FBF635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9267" name="Rectangle 27">
            <a:extLst>
              <a:ext uri="{FF2B5EF4-FFF2-40B4-BE49-F238E27FC236}">
                <a16:creationId xmlns:a16="http://schemas.microsoft.com/office/drawing/2014/main" xmlns="" id="{5A226DE9-4615-4E5B-9302-AD292863F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1297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66" name="ZoneTexte 69">
            <a:extLst>
              <a:ext uri="{FF2B5EF4-FFF2-40B4-BE49-F238E27FC236}">
                <a16:creationId xmlns:a16="http://schemas.microsoft.com/office/drawing/2014/main" xmlns="" id="{56F4D53C-1E14-4136-BED3-90BE663EA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3D41042F-9A08-4BB3-86C8-1633CCF77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74452"/>
              </p:ext>
            </p:extLst>
          </p:nvPr>
        </p:nvGraphicFramePr>
        <p:xfrm>
          <a:off x="468313" y="1484313"/>
          <a:ext cx="8207375" cy="4374948"/>
        </p:xfrm>
        <a:graphic>
          <a:graphicData uri="http://schemas.openxmlformats.org/drawingml/2006/table">
            <a:tbl>
              <a:tblPr/>
              <a:tblGrid>
                <a:gridCol w="5399087">
                  <a:extLst>
                    <a:ext uri="{9D8B030D-6E8A-4147-A177-3AD203B41FA5}">
                      <a16:colId xmlns:a16="http://schemas.microsoft.com/office/drawing/2014/main" xmlns="" val="1156419818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xmlns="" val="259405552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xmlns="" val="2750587703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320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325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5477928"/>
                  </a:ext>
                </a:extLst>
              </a:tr>
              <a:tr h="279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Evénement indésirable conduisant à l’arrêt du traitement, 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 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 **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2373330"/>
                  </a:ext>
                </a:extLst>
              </a:tr>
              <a:tr h="2505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Evénement indésirable ≥ 5 % dans un des groupes,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Diarrhée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Nausées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Asthénie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Grippe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Adénopathie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Arthralgies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Insomnie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Fièvre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Dorsalgies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12,5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11,6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7,8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6,9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5,9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5,3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5,3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5,0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5,0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4,7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4,4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12,3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12,0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8,9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9,5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8,0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3,1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5,5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2,8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4,3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7,1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6,5</a:t>
                      </a:r>
                      <a:b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6,2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5461503"/>
                  </a:ext>
                </a:extLst>
              </a:tr>
              <a:tr h="1020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Anomalies biologiques de grade 3-4,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Elévation CK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Elévation 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Elévation ALAT / ASAT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Hyperglycémie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3,5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3,0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2,2 / 1,3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0,3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2,2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3,5</a:t>
                      </a:r>
                      <a:b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0,9 / 2,5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2,2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8416848"/>
                  </a:ext>
                </a:extLst>
              </a:tr>
            </a:tbl>
          </a:graphicData>
        </a:graphic>
      </p:graphicFrame>
      <p:sp>
        <p:nvSpPr>
          <p:cNvPr id="11287" name="Espace réservé du contenu 2">
            <a:extLst>
              <a:ext uri="{FF2B5EF4-FFF2-40B4-BE49-F238E27FC236}">
                <a16:creationId xmlns:a16="http://schemas.microsoft.com/office/drawing/2014/main" xmlns="" id="{B68EF0D7-B8F4-4FED-96EF-ECBE983FCA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76600" y="1150938"/>
            <a:ext cx="356235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GB" altLang="fr-FR" sz="2400" b="1">
                <a:latin typeface="Calibri" panose="020F0502020204030204" pitchFamily="34" charset="0"/>
              </a:rPr>
              <a:t>Evénements indésirables</a:t>
            </a:r>
            <a:endParaRPr lang="en-GB" altLang="fr-FR" sz="180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8A3E532-82E1-429A-91D1-D2A67488F74D}"/>
              </a:ext>
            </a:extLst>
          </p:cNvPr>
          <p:cNvSpPr txBox="1"/>
          <p:nvPr/>
        </p:nvSpPr>
        <p:spPr>
          <a:xfrm>
            <a:off x="323850" y="5859165"/>
            <a:ext cx="8856663" cy="738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sz="1400" dirty="0">
                <a:solidFill>
                  <a:srgbClr val="000066"/>
                </a:solidFill>
              </a:rPr>
              <a:t>* </a:t>
            </a:r>
            <a:r>
              <a:rPr lang="en-GB" altLang="fr-FR" sz="1400" dirty="0">
                <a:solidFill>
                  <a:srgbClr val="000066"/>
                </a:solidFill>
              </a:rPr>
              <a:t>Distension </a:t>
            </a:r>
            <a:r>
              <a:rPr lang="fr-FR" altLang="fr-FR" sz="1400" dirty="0">
                <a:solidFill>
                  <a:srgbClr val="000066"/>
                </a:solidFill>
              </a:rPr>
              <a:t>abdominale ; Arrêt cardiaque(sepsis, appendicite) ; Douleur thoracique ; Paranoïa, consommation </a:t>
            </a:r>
            <a:r>
              <a:rPr lang="fr-FR" altLang="fr-FR" sz="1400" dirty="0" err="1">
                <a:solidFill>
                  <a:srgbClr val="000066"/>
                </a:solidFill>
              </a:rPr>
              <a:t>crystal</a:t>
            </a:r>
            <a:r>
              <a:rPr lang="fr-FR" altLang="fr-FR" sz="1400" dirty="0">
                <a:solidFill>
                  <a:srgbClr val="000066"/>
                </a:solidFill>
              </a:rPr>
              <a:t> métamphétamine ; Trouble du sommeil, insomnie</a:t>
            </a:r>
            <a:r>
              <a:rPr lang="en-GB" altLang="fr-FR" sz="1400" dirty="0">
                <a:solidFill>
                  <a:srgbClr val="000066"/>
                </a:solidFill>
              </a:rPr>
              <a:t>, </a:t>
            </a:r>
            <a:r>
              <a:rPr lang="fr-FR" altLang="fr-FR" sz="1400" dirty="0">
                <a:solidFill>
                  <a:srgbClr val="000066"/>
                </a:solidFill>
              </a:rPr>
              <a:t>dyspepsie</a:t>
            </a:r>
            <a:r>
              <a:rPr lang="en-GB" altLang="fr-FR" sz="1400" dirty="0">
                <a:solidFill>
                  <a:srgbClr val="000066"/>
                </a:solidFill>
              </a:rPr>
              <a:t>, </a:t>
            </a:r>
            <a:r>
              <a:rPr lang="fr-FR" altLang="fr-FR" sz="1400" dirty="0">
                <a:solidFill>
                  <a:srgbClr val="000066"/>
                </a:solidFill>
              </a:rPr>
              <a:t>céphalées</a:t>
            </a:r>
            <a:r>
              <a:rPr lang="en-GB" altLang="fr-FR" sz="1400" dirty="0">
                <a:solidFill>
                  <a:srgbClr val="000066"/>
                </a:solidFill>
              </a:rPr>
              <a:t>, </a:t>
            </a:r>
            <a:r>
              <a:rPr lang="fr-FR" altLang="fr-FR" sz="1400" dirty="0">
                <a:solidFill>
                  <a:srgbClr val="000066"/>
                </a:solidFill>
              </a:rPr>
              <a:t>humeur dépressive</a:t>
            </a:r>
          </a:p>
          <a:p>
            <a:pPr eaLnBrk="1" hangingPunct="1"/>
            <a:r>
              <a:rPr lang="fr-FR" altLang="fr-FR" sz="1400" dirty="0">
                <a:solidFill>
                  <a:srgbClr val="000066"/>
                </a:solidFill>
              </a:rPr>
              <a:t>** Erythème, prurit</a:t>
            </a:r>
          </a:p>
        </p:txBody>
      </p:sp>
      <p:grpSp>
        <p:nvGrpSpPr>
          <p:cNvPr id="11290" name="Grouper 25">
            <a:extLst>
              <a:ext uri="{FF2B5EF4-FFF2-40B4-BE49-F238E27FC236}">
                <a16:creationId xmlns:a16="http://schemas.microsoft.com/office/drawing/2014/main" xmlns="" id="{728A9276-1B9A-4706-BDD0-E6FF113E0C9C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292" name="AutoShape 162">
              <a:extLst>
                <a:ext uri="{FF2B5EF4-FFF2-40B4-BE49-F238E27FC236}">
                  <a16:creationId xmlns:a16="http://schemas.microsoft.com/office/drawing/2014/main" xmlns="" id="{32DCADAB-7DB6-4E6F-B11B-81C1689D7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93" name="ZoneTexte 23">
              <a:extLst>
                <a:ext uri="{FF2B5EF4-FFF2-40B4-BE49-F238E27FC236}">
                  <a16:creationId xmlns:a16="http://schemas.microsoft.com/office/drawing/2014/main" xmlns="" id="{C689CA47-64AB-4D0F-A7AE-41B9B3CA7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1291" name="Rectangle 27">
            <a:extLst>
              <a:ext uri="{FF2B5EF4-FFF2-40B4-BE49-F238E27FC236}">
                <a16:creationId xmlns:a16="http://schemas.microsoft.com/office/drawing/2014/main" xmlns="" id="{67030AF8-D5FA-4CE0-BF83-DB2043099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xmlns="" id="{48670981-119F-4412-9A55-EB2A31DA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644" y="6525344"/>
            <a:ext cx="69127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>
            <a:extLst>
              <a:ext uri="{FF2B5EF4-FFF2-40B4-BE49-F238E27FC236}">
                <a16:creationId xmlns:a16="http://schemas.microsoft.com/office/drawing/2014/main" xmlns="" id="{687931FF-3DE7-47CE-B73E-BAC3203D6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616636"/>
              </p:ext>
            </p:extLst>
          </p:nvPr>
        </p:nvGraphicFramePr>
        <p:xfrm>
          <a:off x="323850" y="1874838"/>
          <a:ext cx="8424614" cy="3651178"/>
        </p:xfrm>
        <a:graphic>
          <a:graphicData uri="http://schemas.openxmlformats.org/drawingml/2006/table">
            <a:tbl>
              <a:tblPr/>
              <a:tblGrid>
                <a:gridCol w="4877991">
                  <a:extLst>
                    <a:ext uri="{9D8B030D-6E8A-4147-A177-3AD203B41FA5}">
                      <a16:colId xmlns:a16="http://schemas.microsoft.com/office/drawing/2014/main" xmlns="" val="3155762741"/>
                    </a:ext>
                  </a:extLst>
                </a:gridCol>
                <a:gridCol w="1182191">
                  <a:extLst>
                    <a:ext uri="{9D8B030D-6E8A-4147-A177-3AD203B41FA5}">
                      <a16:colId xmlns:a16="http://schemas.microsoft.com/office/drawing/2014/main" xmlns="" val="392246445"/>
                    </a:ext>
                  </a:extLst>
                </a:gridCol>
                <a:gridCol w="1552931">
                  <a:extLst>
                    <a:ext uri="{9D8B030D-6E8A-4147-A177-3AD203B41FA5}">
                      <a16:colId xmlns:a16="http://schemas.microsoft.com/office/drawing/2014/main" xmlns="" val="1727953831"/>
                    </a:ext>
                  </a:extLst>
                </a:gridCol>
                <a:gridCol w="811501">
                  <a:extLst>
                    <a:ext uri="{9D8B030D-6E8A-4147-A177-3AD203B41FA5}">
                      <a16:colId xmlns:a16="http://schemas.microsoft.com/office/drawing/2014/main" xmlns="" val="3226144301"/>
                    </a:ext>
                  </a:extLst>
                </a:gridCol>
              </a:tblGrid>
              <a:tr h="1093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BIC/F/TAF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314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5BD8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DTG + 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n = 315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2C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MS PGothic" panose="020B0600070205080204" pitchFamily="34" charset="-128"/>
                        </a:rPr>
                        <a:t>p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9389611"/>
                  </a:ext>
                </a:extLst>
              </a:tr>
              <a:tr h="1093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Modification médiane </a:t>
                      </a:r>
                      <a:r>
                        <a:rPr kumimoji="0" lang="fr-FR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DFGe</a:t>
                      </a: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 (</a:t>
                      </a:r>
                      <a:r>
                        <a:rPr kumimoji="0" lang="fr-FR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Cockroft</a:t>
                      </a: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-Gault), ml/min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- 7,3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- 10,8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0,02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1062248"/>
                  </a:ext>
                </a:extLst>
              </a:tr>
              <a:tr h="13123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Modification moyenne lipides à jeun, mg/dl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Cholestérol total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HDL-cholestérol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Triglycérides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9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3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12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5</a:t>
                      </a:r>
                      <a:b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7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ns</a:t>
                      </a:r>
                    </a:p>
                  </a:txBody>
                  <a:tcPr marL="90000" marR="90000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30583"/>
                  </a:ext>
                </a:extLst>
              </a:tr>
            </a:tbl>
          </a:graphicData>
        </a:graphic>
      </p:graphicFrame>
      <p:sp>
        <p:nvSpPr>
          <p:cNvPr id="13335" name="Espace réservé du contenu 2">
            <a:extLst>
              <a:ext uri="{FF2B5EF4-FFF2-40B4-BE49-F238E27FC236}">
                <a16:creationId xmlns:a16="http://schemas.microsoft.com/office/drawing/2014/main" xmlns="" id="{49EFA029-EDA8-42EA-A791-21E59C8DB97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" y="1234083"/>
            <a:ext cx="8928100" cy="466725"/>
          </a:xfrm>
        </p:spPr>
        <p:txBody>
          <a:bodyPr/>
          <a:lstStyle/>
          <a:p>
            <a:pPr marL="0" indent="0" algn="ctr">
              <a:lnSpc>
                <a:spcPts val="2275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fr-FR" altLang="fr-FR" sz="2400" b="1" dirty="0">
                <a:latin typeface="Calibri" panose="020F0502020204030204" pitchFamily="34" charset="0"/>
              </a:rPr>
              <a:t>Modification du </a:t>
            </a:r>
            <a:r>
              <a:rPr lang="fr-FR" altLang="fr-FR" sz="2400" b="1" dirty="0" err="1">
                <a:latin typeface="Calibri" panose="020F0502020204030204" pitchFamily="34" charset="0"/>
              </a:rPr>
              <a:t>DFGe</a:t>
            </a:r>
            <a:r>
              <a:rPr lang="fr-FR" altLang="fr-FR" sz="2400" b="1" dirty="0">
                <a:latin typeface="Calibri" panose="020F0502020204030204" pitchFamily="34" charset="0"/>
              </a:rPr>
              <a:t> et des lipides entre J0 et S48</a:t>
            </a:r>
            <a:endParaRPr lang="fr-FR" altLang="fr-FR" sz="1800" dirty="0"/>
          </a:p>
        </p:txBody>
      </p:sp>
      <p:sp>
        <p:nvSpPr>
          <p:cNvPr id="13336" name="ZoneTexte 1">
            <a:extLst>
              <a:ext uri="{FF2B5EF4-FFF2-40B4-BE49-F238E27FC236}">
                <a16:creationId xmlns:a16="http://schemas.microsoft.com/office/drawing/2014/main" xmlns="" id="{03954EB8-EB84-4138-AAE0-F09FF79D2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59" y="5563855"/>
            <a:ext cx="84992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indent="-285750" eaLnBrk="1" hangingPunct="1"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Aucun arrêt pour événement indésirable rénal et aucun cas de tubulopathie proximale, dans les 2 groupes</a:t>
            </a:r>
          </a:p>
        </p:txBody>
      </p:sp>
      <p:grpSp>
        <p:nvGrpSpPr>
          <p:cNvPr id="13338" name="Grouper 25">
            <a:extLst>
              <a:ext uri="{FF2B5EF4-FFF2-40B4-BE49-F238E27FC236}">
                <a16:creationId xmlns:a16="http://schemas.microsoft.com/office/drawing/2014/main" xmlns="" id="{17590841-0674-483B-A0B2-F4E03BD478E8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3340" name="AutoShape 162">
              <a:extLst>
                <a:ext uri="{FF2B5EF4-FFF2-40B4-BE49-F238E27FC236}">
                  <a16:creationId xmlns:a16="http://schemas.microsoft.com/office/drawing/2014/main" xmlns="" id="{57B72197-1665-4A59-8FA2-3D16CE187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41" name="ZoneTexte 23">
              <a:extLst>
                <a:ext uri="{FF2B5EF4-FFF2-40B4-BE49-F238E27FC236}">
                  <a16:creationId xmlns:a16="http://schemas.microsoft.com/office/drawing/2014/main" xmlns="" id="{F9E9A822-C42A-4DEB-8215-D7DE338AD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3339" name="Rectangle 27">
            <a:extLst>
              <a:ext uri="{FF2B5EF4-FFF2-40B4-BE49-F238E27FC236}">
                <a16:creationId xmlns:a16="http://schemas.microsoft.com/office/drawing/2014/main" xmlns="" id="{2606A5E3-58BE-4F0F-9C9A-2BE0FF9AA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11" name="ZoneTexte 69">
            <a:extLst>
              <a:ext uri="{FF2B5EF4-FFF2-40B4-BE49-F238E27FC236}">
                <a16:creationId xmlns:a16="http://schemas.microsoft.com/office/drawing/2014/main" xmlns="" id="{9BD12A06-4840-4364-A555-C541B61F2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98">
            <a:extLst>
              <a:ext uri="{FF2B5EF4-FFF2-40B4-BE49-F238E27FC236}">
                <a16:creationId xmlns:a16="http://schemas.microsoft.com/office/drawing/2014/main" xmlns="" id="{BCECEF51-A1ED-464D-9D0A-CE261BDA9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46857"/>
              </p:ext>
            </p:extLst>
          </p:nvPr>
        </p:nvGraphicFramePr>
        <p:xfrm>
          <a:off x="179512" y="2010446"/>
          <a:ext cx="8743674" cy="3866826"/>
        </p:xfrm>
        <a:graphic>
          <a:graphicData uri="http://schemas.openxmlformats.org/drawingml/2006/table">
            <a:tbl>
              <a:tblPr/>
              <a:tblGrid>
                <a:gridCol w="2147676">
                  <a:extLst>
                    <a:ext uri="{9D8B030D-6E8A-4147-A177-3AD203B41FA5}">
                      <a16:colId xmlns:a16="http://schemas.microsoft.com/office/drawing/2014/main" xmlns="" val="2416499864"/>
                    </a:ext>
                  </a:extLst>
                </a:gridCol>
                <a:gridCol w="2445707">
                  <a:extLst>
                    <a:ext uri="{9D8B030D-6E8A-4147-A177-3AD203B41FA5}">
                      <a16:colId xmlns:a16="http://schemas.microsoft.com/office/drawing/2014/main" xmlns="" val="1945924218"/>
                    </a:ext>
                  </a:extLst>
                </a:gridCol>
                <a:gridCol w="2369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0411">
                  <a:extLst>
                    <a:ext uri="{9D8B030D-6E8A-4147-A177-3AD203B41FA5}">
                      <a16:colId xmlns:a16="http://schemas.microsoft.com/office/drawing/2014/main" xmlns="" val="3854589377"/>
                    </a:ext>
                  </a:extLst>
                </a:gridCol>
              </a:tblGrid>
              <a:tr h="644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Bictegravir</a:t>
                      </a:r>
                      <a:endParaRPr kumimoji="0" lang="en-GB" altLang="fr-F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anose="020B0600070205080204" pitchFamily="34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FTC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TAF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3631865"/>
                  </a:ext>
                </a:extLst>
              </a:tr>
              <a:tr h="644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ASC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hr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*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/ml)</a:t>
                      </a: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Moy.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101 120,5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(43,8 ; 55 065,7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216 295)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11 238,1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(28,4 ; 5 621,6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18 876,7)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259,4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(59,9 ; 63,1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710,2)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568082"/>
                  </a:ext>
                </a:extLst>
              </a:tr>
              <a:tr h="644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/ml)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Moy. (% CV ; min-max)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73 39,4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(37,3 ; 4 170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13 300)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1 920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(20,7 ; 1 380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2 820)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309,4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(59,9 ; 63,3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764)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9175696"/>
                  </a:ext>
                </a:extLst>
              </a:tr>
              <a:tr h="6444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C</a:t>
                      </a:r>
                      <a:r>
                        <a:rPr lang="fr-FR" sz="1400" b="1" i="0" u="none" strike="noStrike" kern="1200" baseline="-2500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tau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</a:t>
                      </a: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ng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/ml)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fr-FR" sz="1400" b="1" dirty="0">
                          <a:solidFill>
                            <a:srgbClr val="000066"/>
                          </a:solidFill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Moy. (% CV ; min-max)</a:t>
                      </a:r>
                      <a:endParaRPr lang="en-GB" altLang="fr-FR" sz="1100" b="1" dirty="0">
                        <a:solidFill>
                          <a:srgbClr val="000066"/>
                        </a:solidFill>
                        <a:latin typeface="+mn-lt"/>
                        <a:ea typeface="ＭＳ Ｐゴシック" panose="020B0600070205080204" pitchFamily="34" charset="-128"/>
                        <a:cs typeface="Arial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2 576,0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(52,0 ; 800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5 690)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97,7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(38,4 ; 47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169)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3507909"/>
                  </a:ext>
                </a:extLst>
              </a:tr>
              <a:tr h="644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max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Médiane (Q1 - 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1,02 (1,00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2,97)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1,02 (1,00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1,50)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0,50 (0,50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1,02)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 err="1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t</a:t>
                      </a:r>
                      <a:r>
                        <a:rPr lang="mr-IN" sz="1400" b="1" i="0" u="none" strike="noStrike" kern="1200" baseline="-2500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1/2</a:t>
                      </a: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(h)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fr-FR" sz="1400" b="1" i="0" u="none" strike="noStrike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Médiane (Q1 - Q3)</a:t>
                      </a:r>
                      <a:r>
                        <a:rPr lang="mr-IN" sz="1400" b="1" i="0" u="none" strike="noStrike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Arial"/>
                        </a:rPr>
                        <a:t>	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18,56 (15,51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20,14)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7,05 (6,39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7,35)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0,43 (0,31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Arial"/>
                        </a:rPr>
                        <a:t> 0.56)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7504" y="5858688"/>
            <a:ext cx="88156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n = 15</a:t>
            </a:r>
          </a:p>
          <a:p>
            <a:r>
              <a:rPr lang="fr-FR" sz="1400" dirty="0">
                <a:solidFill>
                  <a:srgbClr val="000066"/>
                </a:solidFill>
              </a:rPr>
              <a:t>** Moyenne de </a:t>
            </a:r>
            <a:r>
              <a:rPr lang="fr-FR" sz="1400" dirty="0" err="1">
                <a:solidFill>
                  <a:srgbClr val="000066"/>
                </a:solidFill>
              </a:rPr>
              <a:t>C</a:t>
            </a:r>
            <a:r>
              <a:rPr lang="fr-FR" sz="1400" baseline="-25000" dirty="0" err="1">
                <a:solidFill>
                  <a:srgbClr val="000066"/>
                </a:solidFill>
              </a:rPr>
              <a:t>tau</a:t>
            </a:r>
            <a:r>
              <a:rPr lang="fr-FR" sz="1400" dirty="0">
                <a:solidFill>
                  <a:srgbClr val="000066"/>
                </a:solidFill>
              </a:rPr>
              <a:t> de BIC environ 16 fois plus élevée que la concentration efficace 95 % (CE</a:t>
            </a:r>
            <a:r>
              <a:rPr lang="fr-FR" sz="1400" baseline="-25000" dirty="0">
                <a:solidFill>
                  <a:srgbClr val="000066"/>
                </a:solidFill>
              </a:rPr>
              <a:t>95</a:t>
            </a:r>
            <a:r>
              <a:rPr lang="fr-FR" sz="1400" dirty="0">
                <a:solidFill>
                  <a:srgbClr val="000066"/>
                </a:solidFill>
              </a:rPr>
              <a:t>) ajustée sur les protéines contre le VIH-1 sauvage (162 </a:t>
            </a:r>
            <a:r>
              <a:rPr lang="fr-FR" sz="1400" dirty="0" err="1">
                <a:solidFill>
                  <a:srgbClr val="000066"/>
                </a:solidFill>
              </a:rPr>
              <a:t>ng</a:t>
            </a:r>
            <a:r>
              <a:rPr lang="fr-FR" sz="1400" dirty="0">
                <a:solidFill>
                  <a:srgbClr val="000066"/>
                </a:solidFill>
              </a:rPr>
              <a:t>/ml)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324544" y="50851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xmlns="" id="{4FB095DD-C166-4A86-9BBB-EFCD51A892EF}"/>
              </a:ext>
            </a:extLst>
          </p:cNvPr>
          <p:cNvSpPr txBox="1">
            <a:spLocks/>
          </p:cNvSpPr>
          <p:nvPr/>
        </p:nvSpPr>
        <p:spPr bwMode="auto">
          <a:xfrm>
            <a:off x="179512" y="1124744"/>
            <a:ext cx="8568952" cy="45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fr-FR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Paramètres pharmacocinétiques de BIC/F/TAF </a:t>
            </a:r>
            <a:br>
              <a:rPr lang="fr-FR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</a:br>
            <a:r>
              <a:rPr lang="fr-FR" altLang="fr-FR" sz="2400" b="1">
                <a:latin typeface="Calibri" panose="020F0502020204030204" pitchFamily="34" charset="0"/>
                <a:ea typeface="ＭＳ Ｐゴシック" panose="020B0600070205080204" pitchFamily="34" charset="-128"/>
              </a:rPr>
              <a:t>à l’état d’équilibre  (n = 17)</a:t>
            </a:r>
          </a:p>
        </p:txBody>
      </p:sp>
      <p:grpSp>
        <p:nvGrpSpPr>
          <p:cNvPr id="11" name="Grouper 25">
            <a:extLst>
              <a:ext uri="{FF2B5EF4-FFF2-40B4-BE49-F238E27FC236}">
                <a16:creationId xmlns:a16="http://schemas.microsoft.com/office/drawing/2014/main" xmlns="" id="{F8696FC6-64B3-4135-8EAC-4EBFD408E602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2" name="AutoShape 162">
              <a:extLst>
                <a:ext uri="{FF2B5EF4-FFF2-40B4-BE49-F238E27FC236}">
                  <a16:creationId xmlns:a16="http://schemas.microsoft.com/office/drawing/2014/main" xmlns="" id="{49042D43-3D19-48F3-9B81-F1640A7C4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ZoneTexte 23">
              <a:extLst>
                <a:ext uri="{FF2B5EF4-FFF2-40B4-BE49-F238E27FC236}">
                  <a16:creationId xmlns:a16="http://schemas.microsoft.com/office/drawing/2014/main" xmlns="" id="{EC81FF4C-8F50-4161-92B8-9ACFFCD97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4" name="Rectangle 27">
            <a:extLst>
              <a:ext uri="{FF2B5EF4-FFF2-40B4-BE49-F238E27FC236}">
                <a16:creationId xmlns:a16="http://schemas.microsoft.com/office/drawing/2014/main" xmlns="" id="{4CE459E5-DF33-40C6-BA84-F127FC0A1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15" name="ZoneTexte 69">
            <a:extLst>
              <a:ext uri="{FF2B5EF4-FFF2-40B4-BE49-F238E27FC236}">
                <a16:creationId xmlns:a16="http://schemas.microsoft.com/office/drawing/2014/main" xmlns="" id="{1BD0E456-91E6-4907-B508-C134D43EA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 dirty="0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96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>
            <a:extLst>
              <a:ext uri="{FF2B5EF4-FFF2-40B4-BE49-F238E27FC236}">
                <a16:creationId xmlns:a16="http://schemas.microsoft.com/office/drawing/2014/main" xmlns="" id="{ECEB1F86-4521-4185-A72E-8A5A57C2F8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50938"/>
            <a:ext cx="8893175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Conclusions à S48</a:t>
            </a:r>
            <a:r>
              <a:rPr lang="fr-FR" altLang="fr-FR" sz="2400" b="1" dirty="0">
                <a:latin typeface="Calibri" panose="020F0502020204030204" pitchFamily="34" charset="0"/>
              </a:rPr>
              <a:t/>
            </a:r>
            <a:br>
              <a:rPr lang="fr-FR" altLang="fr-FR" sz="2400" b="1" dirty="0">
                <a:latin typeface="Calibri" panose="020F0502020204030204" pitchFamily="34" charset="0"/>
              </a:rPr>
            </a:br>
            <a:endParaRPr lang="fr-FR" altLang="fr-FR" sz="1800" dirty="0"/>
          </a:p>
          <a:p>
            <a:pPr lvl="1">
              <a:spcBef>
                <a:spcPts val="300"/>
              </a:spcBef>
            </a:pPr>
            <a:r>
              <a:rPr lang="fr-FR" altLang="fr-FR" sz="2000" dirty="0"/>
              <a:t>Taux élevé de suppression virologique à S48 dans les deux groupes, BIC/F/TAF étant non inférieur à DTG + F/TAF chez les adultes naïfs de traitement ARV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Les analyses de sensibilité confirment la non-infériorité de BIC/F/TAF par rapport à DTG + F/TAF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Aucun arrêt de traitement pour manque d’efficacité, dans les deux groupes 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Aucune émergence de résistance dans les deux groupes</a:t>
            </a:r>
          </a:p>
          <a:p>
            <a:pPr lvl="1">
              <a:spcBef>
                <a:spcPts val="300"/>
              </a:spcBef>
            </a:pPr>
            <a:r>
              <a:rPr lang="fr-FR" altLang="fr-FR" sz="2000" dirty="0"/>
              <a:t>BIC/F/TAF était bien toléré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Diminution moins importante du </a:t>
            </a:r>
            <a:r>
              <a:rPr lang="fr-FR" altLang="fr-FR" sz="2000" dirty="0" err="1"/>
              <a:t>DFGe</a:t>
            </a:r>
            <a:r>
              <a:rPr lang="fr-FR" altLang="fr-FR" sz="2000" baseline="-25000" dirty="0" err="1"/>
              <a:t>CG</a:t>
            </a:r>
            <a:r>
              <a:rPr lang="fr-FR" altLang="fr-FR" sz="2000" dirty="0"/>
              <a:t> avec BIC/F/TAF vs DTG + F/TAF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Aucun arrêt pour événement indésirable rénal et aucun cas de tubulopathie rénale </a:t>
            </a:r>
          </a:p>
          <a:p>
            <a:pPr lvl="2">
              <a:spcBef>
                <a:spcPts val="300"/>
              </a:spcBef>
            </a:pPr>
            <a:r>
              <a:rPr lang="fr-FR" altLang="fr-FR" sz="2000" dirty="0"/>
              <a:t>Modifications équivalentes des paramètres lipidiques</a:t>
            </a:r>
          </a:p>
        </p:txBody>
      </p:sp>
      <p:grpSp>
        <p:nvGrpSpPr>
          <p:cNvPr id="15363" name="Grouper 25">
            <a:extLst>
              <a:ext uri="{FF2B5EF4-FFF2-40B4-BE49-F238E27FC236}">
                <a16:creationId xmlns:a16="http://schemas.microsoft.com/office/drawing/2014/main" xmlns="" id="{F8696FC6-64B3-4135-8EAC-4EBFD408E602}"/>
              </a:ext>
            </a:extLst>
          </p:cNvPr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5365" name="AutoShape 162">
              <a:extLst>
                <a:ext uri="{FF2B5EF4-FFF2-40B4-BE49-F238E27FC236}">
                  <a16:creationId xmlns:a16="http://schemas.microsoft.com/office/drawing/2014/main" xmlns="" id="{49042D43-3D19-48F3-9B81-F1640A7C4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hangingPunct="1"/>
              <a:endParaRPr lang="en-GB" altLang="fr-FR" sz="18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66" name="ZoneTexte 23">
              <a:extLst>
                <a:ext uri="{FF2B5EF4-FFF2-40B4-BE49-F238E27FC236}">
                  <a16:creationId xmlns:a16="http://schemas.microsoft.com/office/drawing/2014/main" xmlns="" id="{EC81FF4C-8F50-4161-92B8-9ACFFCD97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200" b="1" i="1" dirty="0">
                  <a:solidFill>
                    <a:srgbClr val="333399"/>
                  </a:solidFill>
                  <a:latin typeface="Cambria" panose="02040503050406030204" pitchFamily="18" charset="0"/>
                </a:rPr>
                <a:t>GS-US-380-1490</a:t>
              </a:r>
            </a:p>
          </p:txBody>
        </p:sp>
      </p:grpSp>
      <p:sp>
        <p:nvSpPr>
          <p:cNvPr id="15364" name="Rectangle 27">
            <a:extLst>
              <a:ext uri="{FF2B5EF4-FFF2-40B4-BE49-F238E27FC236}">
                <a16:creationId xmlns:a16="http://schemas.microsoft.com/office/drawing/2014/main" xmlns="" id="{4CE459E5-DF33-40C6-BA84-F127FC0A1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altLang="fr-FR" dirty="0"/>
              <a:t>Etude GS-US-380-1490 : BIC/F/TAF QD vs DTG + F/TAF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29B3B203-8D2C-4A99-937E-0A41AD90D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6525343"/>
            <a:ext cx="38884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fr-FR" altLang="fr-FR" sz="1200" i="1" dirty="0">
                <a:solidFill>
                  <a:srgbClr val="CC3300"/>
                </a:solidFill>
              </a:rPr>
              <a:t>Sax PE. Lancet. 2017 </a:t>
            </a:r>
            <a:r>
              <a:rPr lang="fr-FR" altLang="fr-FR" sz="1200" i="1" dirty="0" err="1">
                <a:solidFill>
                  <a:srgbClr val="CC3300"/>
                </a:solidFill>
              </a:rPr>
              <a:t>Nov</a:t>
            </a:r>
            <a:r>
              <a:rPr lang="fr-FR" altLang="fr-FR" sz="1200" i="1">
                <a:solidFill>
                  <a:srgbClr val="CC3300"/>
                </a:solidFill>
              </a:rPr>
              <a:t> 4;390(10107):2073-2082.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927</Words>
  <Application>Microsoft Office PowerPoint</Application>
  <PresentationFormat>Affichage à l'écran (4:3)</PresentationFormat>
  <Paragraphs>255</Paragraphs>
  <Slides>8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ARV_trials_2017</vt:lpstr>
      <vt:lpstr>Comparaison inhibiteur d’intégrase  vs inhibiteur d’intégrase</vt:lpstr>
      <vt:lpstr>Etude GS-US-380-1490 : BIC/F/TAF QD vs DTG + F/TAF QD</vt:lpstr>
      <vt:lpstr>Etude GS-US-380-1490 : BIC/F/TAF QD vs DTG + F/TAF QD</vt:lpstr>
      <vt:lpstr>Etude GS-US-380-1490 : BIC/F/TAF QD vs DTG + F/TAF QD</vt:lpstr>
      <vt:lpstr>Etude GS-US-380-1490 : BIC/F/TAF QD vs DTG + F/TAF QD</vt:lpstr>
      <vt:lpstr>Etude GS-US-380-1490 : BIC/F/TAF QD vs DTG + F/TAF QD</vt:lpstr>
      <vt:lpstr>Etude GS-US-380-1490 : BIC/F/TAF QD vs DTG + F/TAF QD</vt:lpstr>
      <vt:lpstr>Etude GS-US-380-1490 : BIC/F/TAF QD vs DTG + F/TAF QD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creator>www.arv-trial.com</dc:creator>
  <cp:lastModifiedBy>Utilisateur</cp:lastModifiedBy>
  <cp:revision>131</cp:revision>
  <dcterms:created xsi:type="dcterms:W3CDTF">2014-10-03T08:25:11Z</dcterms:created>
  <dcterms:modified xsi:type="dcterms:W3CDTF">2018-01-31T14:21:54Z</dcterms:modified>
</cp:coreProperties>
</file>