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69" r:id="rId2"/>
    <p:sldId id="257" r:id="rId3"/>
    <p:sldId id="258" r:id="rId4"/>
    <p:sldId id="259" r:id="rId5"/>
    <p:sldId id="261" r:id="rId6"/>
    <p:sldId id="270" r:id="rId7"/>
    <p:sldId id="271" r:id="rId8"/>
    <p:sldId id="264" r:id="rId9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19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99"/>
    <a:srgbClr val="000066"/>
    <a:srgbClr val="CC3300"/>
    <a:srgbClr val="C0C0C0"/>
    <a:srgbClr val="FFFFFF"/>
    <a:srgbClr val="DDDDDD"/>
    <a:srgbClr val="45BD83"/>
    <a:srgbClr val="00206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>
        <p:scale>
          <a:sx n="100" d="100"/>
          <a:sy n="100" d="100"/>
        </p:scale>
        <p:origin x="-1860" y="-234"/>
      </p:cViewPr>
      <p:guideLst>
        <p:guide orient="horz" pos="431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76" d="100"/>
          <a:sy n="76" d="100"/>
        </p:scale>
        <p:origin x="-968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xmlns="" id="{C0918291-4D96-4886-BD72-42ABA4FCB4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2DE2DB4B-E122-4A64-9FB4-85AE8DAEDF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0853DE0-61D0-4EB2-AE5A-5D93FA3F0292}" type="datetimeFigureOut">
              <a:rPr lang="fr-FR" altLang="fr-FR"/>
              <a:pPr/>
              <a:t>31/01/2018</a:t>
            </a:fld>
            <a:endParaRPr lang="fr-FR" alt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xmlns="" id="{B5B0AC90-5808-49B6-89AE-B133380C8A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xmlns="" id="{397F538F-43D9-4C13-92F6-6138F768BF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09A4A8A3-BB10-4FC5-AFDD-6EA0FDCAD29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5E33F063-61CB-4BAB-A1CD-46B4A87E56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2DB0AE5-0FC6-4E29-A959-BC0C3FD7088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15920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>
            <a:extLst>
              <a:ext uri="{FF2B5EF4-FFF2-40B4-BE49-F238E27FC236}">
                <a16:creationId xmlns:a16="http://schemas.microsoft.com/office/drawing/2014/main" xmlns="" id="{99A3BBF5-6BAA-442A-8A96-E970B6E149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8" name="Rectangle 3">
            <a:extLst>
              <a:ext uri="{FF2B5EF4-FFF2-40B4-BE49-F238E27FC236}">
                <a16:creationId xmlns:a16="http://schemas.microsoft.com/office/drawing/2014/main" xmlns="" id="{D21C68C5-54E8-4E5F-9B92-5C1EA4BE16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/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xmlns="" id="{14288DD7-108D-49F3-AD02-C17883AB0A9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4100" name="Rectangle 7">
            <a:extLst>
              <a:ext uri="{FF2B5EF4-FFF2-40B4-BE49-F238E27FC236}">
                <a16:creationId xmlns:a16="http://schemas.microsoft.com/office/drawing/2014/main" xmlns="" id="{D97EF92A-ED83-4A29-9619-24379D606A2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DAC31BA9-C956-4CCF-B3F3-7DAD93ED9DE9}" type="slidenum">
              <a:rPr lang="fr-FR" altLang="fr-FR" sz="1200"/>
              <a:pPr algn="r" eaLnBrk="1" hangingPunct="1"/>
              <a:t>1</a:t>
            </a:fld>
            <a:endParaRPr lang="fr-FR" altLang="fr-FR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xmlns="" id="{8219A2EF-D524-4512-8982-824ADE104A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Rectangle 3">
            <a:extLst>
              <a:ext uri="{FF2B5EF4-FFF2-40B4-BE49-F238E27FC236}">
                <a16:creationId xmlns:a16="http://schemas.microsoft.com/office/drawing/2014/main" xmlns="" id="{201167C5-DB1D-432F-B36B-331CD8B546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6147" name="Rectangle 8">
            <a:extLst>
              <a:ext uri="{FF2B5EF4-FFF2-40B4-BE49-F238E27FC236}">
                <a16:creationId xmlns:a16="http://schemas.microsoft.com/office/drawing/2014/main" xmlns="" id="{D8096545-B313-4B63-89CA-61960DE24E1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6148" name="Rectangle 7">
            <a:extLst>
              <a:ext uri="{FF2B5EF4-FFF2-40B4-BE49-F238E27FC236}">
                <a16:creationId xmlns:a16="http://schemas.microsoft.com/office/drawing/2014/main" xmlns="" id="{444EA0DA-7090-4C29-B51C-CD480419443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2E220E4F-F2C9-4FF8-B2F9-716930C073A7}" type="slidenum">
              <a:rPr lang="fr-FR" altLang="fr-FR" sz="1200">
                <a:solidFill>
                  <a:srgbClr val="000000"/>
                </a:solidFill>
              </a:rPr>
              <a:pPr algn="r" eaLnBrk="1" hangingPunct="1"/>
              <a:t>2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>
            <a:extLst>
              <a:ext uri="{FF2B5EF4-FFF2-40B4-BE49-F238E27FC236}">
                <a16:creationId xmlns:a16="http://schemas.microsoft.com/office/drawing/2014/main" xmlns="" id="{87308D1C-0492-416B-A583-3A48E71FBA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xmlns="" id="{C695FD58-2C76-453A-AC92-D6F451312E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8195" name="Rectangle 8">
            <a:extLst>
              <a:ext uri="{FF2B5EF4-FFF2-40B4-BE49-F238E27FC236}">
                <a16:creationId xmlns:a16="http://schemas.microsoft.com/office/drawing/2014/main" xmlns="" id="{76AE0E16-6B4C-4EC7-AF53-0EFA513C86D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8196" name="Rectangle 7">
            <a:extLst>
              <a:ext uri="{FF2B5EF4-FFF2-40B4-BE49-F238E27FC236}">
                <a16:creationId xmlns:a16="http://schemas.microsoft.com/office/drawing/2014/main" xmlns="" id="{5A792759-931A-47D4-8A66-393AAD4DBD4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B8B744E1-0710-43F8-BEFE-FC2A777FD054}" type="slidenum">
              <a:rPr lang="fr-FR" altLang="fr-FR" sz="1200">
                <a:solidFill>
                  <a:srgbClr val="000000"/>
                </a:solidFill>
              </a:rPr>
              <a:pPr algn="r" eaLnBrk="1" hangingPunct="1"/>
              <a:t>3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>
            <a:extLst>
              <a:ext uri="{FF2B5EF4-FFF2-40B4-BE49-F238E27FC236}">
                <a16:creationId xmlns:a16="http://schemas.microsoft.com/office/drawing/2014/main" xmlns="" id="{C0DDB9AF-86AE-4ED7-A9C7-AEB747F6DD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2" name="Rectangle 3">
            <a:extLst>
              <a:ext uri="{FF2B5EF4-FFF2-40B4-BE49-F238E27FC236}">
                <a16:creationId xmlns:a16="http://schemas.microsoft.com/office/drawing/2014/main" xmlns="" id="{5C890828-6549-40BB-BB81-532A8CCDA2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10243" name="Rectangle 8">
            <a:extLst>
              <a:ext uri="{FF2B5EF4-FFF2-40B4-BE49-F238E27FC236}">
                <a16:creationId xmlns:a16="http://schemas.microsoft.com/office/drawing/2014/main" xmlns="" id="{7244CC47-EDD2-4B82-ABA7-390AB5953C1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10244" name="Rectangle 7">
            <a:extLst>
              <a:ext uri="{FF2B5EF4-FFF2-40B4-BE49-F238E27FC236}">
                <a16:creationId xmlns:a16="http://schemas.microsoft.com/office/drawing/2014/main" xmlns="" id="{1B2147B7-91FB-456F-958A-2479F141224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E3C4EBF9-96D5-415C-BECC-BF4CD630F561}" type="slidenum">
              <a:rPr lang="fr-FR" altLang="fr-FR" sz="1200">
                <a:solidFill>
                  <a:srgbClr val="000000"/>
                </a:solidFill>
              </a:rPr>
              <a:pPr algn="r" eaLnBrk="1" hangingPunct="1"/>
              <a:t>4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>
            <a:extLst>
              <a:ext uri="{FF2B5EF4-FFF2-40B4-BE49-F238E27FC236}">
                <a16:creationId xmlns:a16="http://schemas.microsoft.com/office/drawing/2014/main" xmlns="" id="{1D7F4C83-AD65-438C-A0AD-A9C3F54476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0" name="Rectangle 3">
            <a:extLst>
              <a:ext uri="{FF2B5EF4-FFF2-40B4-BE49-F238E27FC236}">
                <a16:creationId xmlns:a16="http://schemas.microsoft.com/office/drawing/2014/main" xmlns="" id="{91F2EA28-AEA9-4B98-81DD-57411248EF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12291" name="Rectangle 8">
            <a:extLst>
              <a:ext uri="{FF2B5EF4-FFF2-40B4-BE49-F238E27FC236}">
                <a16:creationId xmlns:a16="http://schemas.microsoft.com/office/drawing/2014/main" xmlns="" id="{C37C9175-AD82-491A-B908-61DF2C2961B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12292" name="Rectangle 7">
            <a:extLst>
              <a:ext uri="{FF2B5EF4-FFF2-40B4-BE49-F238E27FC236}">
                <a16:creationId xmlns:a16="http://schemas.microsoft.com/office/drawing/2014/main" xmlns="" id="{E5DFE691-5ED1-4BCA-83F3-E454859AD9C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39F0FAB2-B528-477B-8129-751C298493E6}" type="slidenum">
              <a:rPr lang="fr-FR" altLang="fr-FR" sz="1200">
                <a:solidFill>
                  <a:srgbClr val="000000"/>
                </a:solidFill>
                <a:latin typeface="Calibri" panose="020F0502020204030204" pitchFamily="34" charset="0"/>
              </a:rPr>
              <a:pPr algn="r" eaLnBrk="1" hangingPunct="1"/>
              <a:t>5</a:t>
            </a:fld>
            <a:endParaRPr lang="fr-FR" altLang="fr-FR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xmlns="" id="{00D542A2-0C2F-424F-A7D0-A30C06C742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xmlns="" id="{E0CD7672-D611-4A22-8A7B-7AE47094E4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14339" name="Rectangle 8">
            <a:extLst>
              <a:ext uri="{FF2B5EF4-FFF2-40B4-BE49-F238E27FC236}">
                <a16:creationId xmlns:a16="http://schemas.microsoft.com/office/drawing/2014/main" xmlns="" id="{C8C4B48D-844B-49E8-94C3-6FD8D88230A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14340" name="Rectangle 7">
            <a:extLst>
              <a:ext uri="{FF2B5EF4-FFF2-40B4-BE49-F238E27FC236}">
                <a16:creationId xmlns:a16="http://schemas.microsoft.com/office/drawing/2014/main" xmlns="" id="{94359F60-E935-4DC8-955F-ED866EBFA1C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E002FFBB-AC93-4D14-B095-931E8582539D}" type="slidenum">
              <a:rPr lang="fr-FR" altLang="fr-FR" sz="1200">
                <a:solidFill>
                  <a:srgbClr val="000000"/>
                </a:solidFill>
                <a:latin typeface="Calibri" panose="020F0502020204030204" pitchFamily="34" charset="0"/>
              </a:rPr>
              <a:pPr algn="r" eaLnBrk="1" hangingPunct="1"/>
              <a:t>6</a:t>
            </a:fld>
            <a:endParaRPr lang="fr-FR" altLang="fr-FR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xmlns="" id="{CABE5D8F-BCB6-4B88-8EB7-F5F4DB8FA8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xmlns="" id="{36240B51-D93F-47BA-9523-EECF50CEF5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</a:endParaRPr>
          </a:p>
        </p:txBody>
      </p:sp>
      <p:sp>
        <p:nvSpPr>
          <p:cNvPr id="16387" name="Rectangle 8">
            <a:extLst>
              <a:ext uri="{FF2B5EF4-FFF2-40B4-BE49-F238E27FC236}">
                <a16:creationId xmlns:a16="http://schemas.microsoft.com/office/drawing/2014/main" xmlns="" id="{0F5973C3-6B93-43E3-9A3E-C74B8C665B8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solidFill>
                  <a:srgbClr val="000000"/>
                </a:solidFill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16388" name="Rectangle 7">
            <a:extLst>
              <a:ext uri="{FF2B5EF4-FFF2-40B4-BE49-F238E27FC236}">
                <a16:creationId xmlns:a16="http://schemas.microsoft.com/office/drawing/2014/main" xmlns="" id="{6191D265-E96B-46AE-961E-9CCE24AAFC7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2CB60461-D126-425B-BE8F-FA7377E5431A}" type="slidenum">
              <a:rPr lang="fr-FR" altLang="fr-FR" sz="1200">
                <a:solidFill>
                  <a:srgbClr val="000000"/>
                </a:solidFill>
              </a:rPr>
              <a:pPr algn="r" eaLnBrk="1" hangingPunct="1"/>
              <a:t>8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223194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055198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057B181C-F8E6-45E2-98D9-A0DF7BE63E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3E938A2F-5A6E-49D7-B0FA-67A008BE0E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Cliquez pour modifier les styles du texte du masque</a:t>
            </a:r>
          </a:p>
          <a:p>
            <a:pPr lvl="1"/>
            <a:r>
              <a:rPr lang="en-US" altLang="fr-FR"/>
              <a:t>Deuxième niveau</a:t>
            </a:r>
          </a:p>
          <a:p>
            <a:pPr lvl="2"/>
            <a:r>
              <a:rPr lang="en-US" altLang="fr-FR"/>
              <a:t>Troisième niveau</a:t>
            </a:r>
          </a:p>
          <a:p>
            <a:pPr lvl="3"/>
            <a:r>
              <a:rPr lang="en-US" altLang="fr-FR"/>
              <a:t>Quatrième niveau</a:t>
            </a:r>
          </a:p>
          <a:p>
            <a:pPr lvl="4"/>
            <a:r>
              <a:rPr lang="en-US" altLang="fr-FR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MS PGothic" panose="020B0600070205080204" pitchFamily="34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MS PGothic" panose="020B0600070205080204" pitchFamily="34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MS PGothic" panose="020B0600070205080204" pitchFamily="34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MS PGothic" panose="020B0600070205080204" pitchFamily="34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MS PGothic" panose="020B0600070205080204" pitchFamily="34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anose="05000000000000000000" pitchFamily="2" charset="2"/>
        <a:buChar char="§"/>
        <a:defRPr sz="2000">
          <a:solidFill>
            <a:srgbClr val="CC3300"/>
          </a:solidFill>
          <a:latin typeface="+mn-lt"/>
          <a:ea typeface="MS PGothic" panose="020B0600070205080204" pitchFamily="34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re 1">
            <a:extLst>
              <a:ext uri="{FF2B5EF4-FFF2-40B4-BE49-F238E27FC236}">
                <a16:creationId xmlns:a16="http://schemas.microsoft.com/office/drawing/2014/main" xmlns="" id="{A1D1B71A-A275-4BB5-B2A7-84C2E6A54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/>
              <a:t>Comparaison inhibiteur d’intégrase </a:t>
            </a:r>
            <a:br>
              <a:rPr lang="fr-FR" altLang="fr-FR" sz="3200"/>
            </a:br>
            <a:r>
              <a:rPr lang="fr-FR" altLang="fr-FR" sz="3200"/>
              <a:t>vs inhibiteur d’intégrase</a:t>
            </a:r>
          </a:p>
        </p:txBody>
      </p:sp>
      <p:sp>
        <p:nvSpPr>
          <p:cNvPr id="3074" name="Espace réservé du contenu 2">
            <a:extLst>
              <a:ext uri="{FF2B5EF4-FFF2-40B4-BE49-F238E27FC236}">
                <a16:creationId xmlns:a16="http://schemas.microsoft.com/office/drawing/2014/main" xmlns="" id="{0940763D-36F1-4BF4-A6B9-1B7A7F523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>
                <a:solidFill>
                  <a:srgbClr val="C0C0C0"/>
                </a:solidFill>
                <a:latin typeface="Calibri" panose="020F0502020204030204" pitchFamily="34" charset="0"/>
              </a:rPr>
              <a:t>QDMRK</a:t>
            </a:r>
          </a:p>
          <a:p>
            <a:r>
              <a:rPr lang="fr-FR" altLang="fr-FR" sz="2800" b="1">
                <a:solidFill>
                  <a:srgbClr val="C0C0C0"/>
                </a:solidFill>
                <a:latin typeface="Calibri" panose="020F0502020204030204" pitchFamily="34" charset="0"/>
              </a:rPr>
              <a:t>SPRING-2</a:t>
            </a:r>
          </a:p>
          <a:p>
            <a:r>
              <a:rPr lang="fr-FR" altLang="fr-FR" sz="2800" b="1">
                <a:solidFill>
                  <a:srgbClr val="C0C0C0"/>
                </a:solidFill>
                <a:latin typeface="Calibri" panose="020F0502020204030204" pitchFamily="34" charset="0"/>
              </a:rPr>
              <a:t>ONCEMRK</a:t>
            </a:r>
          </a:p>
          <a:p>
            <a:r>
              <a:rPr lang="fr-FR" altLang="fr-FR" sz="2800" b="1">
                <a:solidFill>
                  <a:srgbClr val="C0C0C0"/>
                </a:solidFill>
                <a:latin typeface="Calibri" panose="020F0502020204030204" pitchFamily="34" charset="0"/>
              </a:rPr>
              <a:t>GS-US-380-1489</a:t>
            </a:r>
          </a:p>
          <a:p>
            <a:r>
              <a:rPr lang="fr-FR" altLang="fr-FR" sz="2800" b="1">
                <a:latin typeface="Calibri" panose="020F0502020204030204" pitchFamily="34" charset="0"/>
              </a:rPr>
              <a:t>GS-US-380-1490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er 25">
            <a:extLst>
              <a:ext uri="{FF2B5EF4-FFF2-40B4-BE49-F238E27FC236}">
                <a16:creationId xmlns:a16="http://schemas.microsoft.com/office/drawing/2014/main" xmlns="" id="{6C495B12-10E6-45E5-8F0E-826E52FE8AED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5157" name="AutoShape 162">
              <a:extLst>
                <a:ext uri="{FF2B5EF4-FFF2-40B4-BE49-F238E27FC236}">
                  <a16:creationId xmlns:a16="http://schemas.microsoft.com/office/drawing/2014/main" xmlns="" id="{AEA03890-97FD-4543-91EB-766E9E97C9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8" name="ZoneTexte 23">
              <a:extLst>
                <a:ext uri="{FF2B5EF4-FFF2-40B4-BE49-F238E27FC236}">
                  <a16:creationId xmlns:a16="http://schemas.microsoft.com/office/drawing/2014/main" xmlns="" id="{57F37A6E-E078-4765-BB5E-CB5298ADCD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GS-US-380-1490</a:t>
              </a:r>
            </a:p>
          </p:txBody>
        </p:sp>
      </p:grp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xmlns="" id="{D2580504-4C23-41D3-943B-DDC2FF429B84}"/>
              </a:ext>
            </a:extLst>
          </p:cNvPr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altLang="fr-FR" sz="2800" b="1">
                <a:solidFill>
                  <a:srgbClr val="CC3300"/>
                </a:solidFill>
                <a:latin typeface="Calibri" panose="020F0502020204030204" pitchFamily="34" charset="0"/>
              </a:rPr>
              <a:t>Schéma</a:t>
            </a:r>
          </a:p>
        </p:txBody>
      </p:sp>
      <p:cxnSp>
        <p:nvCxnSpPr>
          <p:cNvPr id="5124" name="Connecteur droit 66">
            <a:extLst>
              <a:ext uri="{FF2B5EF4-FFF2-40B4-BE49-F238E27FC236}">
                <a16:creationId xmlns:a16="http://schemas.microsoft.com/office/drawing/2014/main" xmlns="" id="{EB92AF24-1EBA-41FB-97AE-F8788A08C30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666728" y="25852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5" name="Espace réservé du contenu 2">
            <a:extLst>
              <a:ext uri="{FF2B5EF4-FFF2-40B4-BE49-F238E27FC236}">
                <a16:creationId xmlns:a16="http://schemas.microsoft.com/office/drawing/2014/main" xmlns="" id="{ED90DDDE-5F1C-4685-8A91-D9079E164FA5}"/>
              </a:ext>
            </a:extLst>
          </p:cNvPr>
          <p:cNvSpPr>
            <a:spLocks/>
          </p:cNvSpPr>
          <p:nvPr/>
        </p:nvSpPr>
        <p:spPr bwMode="auto">
          <a:xfrm>
            <a:off x="34925" y="5128344"/>
            <a:ext cx="8685213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altLang="fr-FR" sz="2800" b="1" dirty="0">
                <a:solidFill>
                  <a:srgbClr val="CC3300"/>
                </a:solidFill>
                <a:latin typeface="Calibri" panose="020F0502020204030204" pitchFamily="34" charset="0"/>
              </a:rPr>
              <a:t>Objectif</a:t>
            </a:r>
          </a:p>
          <a:p>
            <a:pPr lvl="1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fr-FR" altLang="fr-FR" sz="1800" dirty="0">
                <a:solidFill>
                  <a:srgbClr val="000066"/>
                </a:solidFill>
              </a:rPr>
              <a:t>Non infériorité de BIC/F/TAF à S48 : % ARN VIH &lt; 50 c/ml en intention de traiter, analyse </a:t>
            </a:r>
            <a:r>
              <a:rPr lang="fr-FR" altLang="fr-FR" sz="1800" dirty="0" err="1">
                <a:solidFill>
                  <a:srgbClr val="000066"/>
                </a:solidFill>
              </a:rPr>
              <a:t>snapshot</a:t>
            </a:r>
            <a:r>
              <a:rPr lang="fr-FR" altLang="fr-FR" sz="1800" dirty="0">
                <a:solidFill>
                  <a:srgbClr val="000066"/>
                </a:solidFill>
              </a:rPr>
              <a:t> (borne inférieure de l’IC 95 % bilatéral de la différence = - 12 %, puissance de 95 %)</a:t>
            </a:r>
            <a:endParaRPr lang="fr-FR" altLang="fr-FR" sz="1800" b="1" dirty="0">
              <a:solidFill>
                <a:srgbClr val="000066"/>
              </a:solidFill>
            </a:endParaRPr>
          </a:p>
        </p:txBody>
      </p:sp>
      <p:graphicFrame>
        <p:nvGraphicFramePr>
          <p:cNvPr id="207880" name="Group 8">
            <a:extLst>
              <a:ext uri="{FF2B5EF4-FFF2-40B4-BE49-F238E27FC236}">
                <a16:creationId xmlns:a16="http://schemas.microsoft.com/office/drawing/2014/main" xmlns="" id="{FC98770E-8663-40D5-87B5-24995E82C8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322244"/>
              </p:ext>
            </p:extLst>
          </p:nvPr>
        </p:nvGraphicFramePr>
        <p:xfrm>
          <a:off x="3862388" y="2420938"/>
          <a:ext cx="3533775" cy="908050"/>
        </p:xfrm>
        <a:graphic>
          <a:graphicData uri="http://schemas.openxmlformats.org/drawingml/2006/table">
            <a:tbl>
              <a:tblPr/>
              <a:tblGrid>
                <a:gridCol w="3533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3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BIC/F/TAF QD</a:t>
                      </a:r>
                    </a:p>
                  </a:txBody>
                  <a:tcPr marL="91450" marR="91450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5BD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77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placebo DTG + F/TAF QD</a:t>
                      </a:r>
                    </a:p>
                  </a:txBody>
                  <a:tcPr marL="91450" marR="91450"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07888" name="Group 16">
            <a:extLst>
              <a:ext uri="{FF2B5EF4-FFF2-40B4-BE49-F238E27FC236}">
                <a16:creationId xmlns:a16="http://schemas.microsoft.com/office/drawing/2014/main" xmlns="" id="{74CFE0B2-8A21-4383-B306-23B839FFF631}"/>
              </a:ext>
            </a:extLst>
          </p:cNvPr>
          <p:cNvGraphicFramePr>
            <a:graphicFrameLocks noGrp="1"/>
          </p:cNvGraphicFramePr>
          <p:nvPr/>
        </p:nvGraphicFramePr>
        <p:xfrm>
          <a:off x="3862388" y="3433763"/>
          <a:ext cx="3533775" cy="733425"/>
        </p:xfrm>
        <a:graphic>
          <a:graphicData uri="http://schemas.openxmlformats.org/drawingml/2006/table">
            <a:tbl>
              <a:tblPr/>
              <a:tblGrid>
                <a:gridCol w="3533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+ F/TAF QD</a:t>
                      </a:r>
                    </a:p>
                  </a:txBody>
                  <a:tcPr marL="91450" marR="9145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placebo B/F/TAF QD</a:t>
                      </a:r>
                    </a:p>
                  </a:txBody>
                  <a:tcPr marL="91450" marR="9145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142" name="Oval 170">
            <a:extLst>
              <a:ext uri="{FF2B5EF4-FFF2-40B4-BE49-F238E27FC236}">
                <a16:creationId xmlns:a16="http://schemas.microsoft.com/office/drawing/2014/main" xmlns="" id="{BA9A7D0D-9E4F-4217-A3B7-414645139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6021" y="1371600"/>
            <a:ext cx="1539875" cy="1014413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en-GB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Randomisation*</a:t>
            </a:r>
          </a:p>
          <a:p>
            <a:pPr algn="ctr" defTabSz="914400" eaLnBrk="1" hangingPunct="1"/>
            <a:r>
              <a:rPr lang="en-GB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 : 1</a:t>
            </a:r>
          </a:p>
          <a:p>
            <a:pPr algn="ctr" defTabSz="914400" eaLnBrk="1" hangingPunct="1"/>
            <a:r>
              <a:rPr lang="en-GB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Double aveugle</a:t>
            </a:r>
          </a:p>
        </p:txBody>
      </p:sp>
      <p:sp>
        <p:nvSpPr>
          <p:cNvPr id="5143" name="AutoShape 162">
            <a:extLst>
              <a:ext uri="{FF2B5EF4-FFF2-40B4-BE49-F238E27FC236}">
                <a16:creationId xmlns:a16="http://schemas.microsoft.com/office/drawing/2014/main" xmlns="" id="{B182D76F-3C12-40A6-A65A-1B2E70F3FE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128" y="2244289"/>
            <a:ext cx="2049778" cy="200906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fr-FR" altLang="fr-FR" sz="1600" b="1" u="sng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&gt;</a:t>
            </a: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18 ans</a:t>
            </a:r>
          </a:p>
          <a:p>
            <a:pPr algn="ctr" defTabSz="914400" eaLnBrk="1" hangingPunct="1"/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Naïfs ARV</a:t>
            </a:r>
          </a:p>
          <a:p>
            <a:pPr algn="ctr" defTabSz="914400" eaLnBrk="1" hangingPunct="1"/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ARN VIH </a:t>
            </a:r>
            <a:r>
              <a:rPr lang="fr-FR" altLang="fr-FR" sz="1600" b="1" u="sng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&gt;</a:t>
            </a: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500 c/ml</a:t>
            </a:r>
          </a:p>
          <a:p>
            <a:pPr algn="ctr" defTabSz="914400" eaLnBrk="1" hangingPunct="1"/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Tout CD4</a:t>
            </a:r>
          </a:p>
          <a:p>
            <a:pPr algn="ctr" defTabSz="914400" eaLnBrk="1" hangingPunct="1"/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DRGe ≥ 30 ml/min</a:t>
            </a:r>
          </a:p>
          <a:p>
            <a:pPr algn="ctr" defTabSz="914400" eaLnBrk="1" hangingPunct="1"/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Pas de résistance à</a:t>
            </a:r>
          </a:p>
          <a:p>
            <a:pPr algn="ctr" defTabSz="914400" eaLnBrk="1" hangingPunct="1"/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FTC ou TDF</a:t>
            </a:r>
          </a:p>
        </p:txBody>
      </p:sp>
      <p:sp>
        <p:nvSpPr>
          <p:cNvPr id="5145" name="Rectangle 27">
            <a:extLst>
              <a:ext uri="{FF2B5EF4-FFF2-40B4-BE49-F238E27FC236}">
                <a16:creationId xmlns:a16="http://schemas.microsoft.com/office/drawing/2014/main" xmlns="" id="{E136759A-C176-411C-916F-8BCF1AFA1A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64625" cy="1106488"/>
          </a:xfrm>
        </p:spPr>
        <p:txBody>
          <a:bodyPr/>
          <a:lstStyle/>
          <a:p>
            <a:r>
              <a:rPr lang="en-GB" altLang="fr-FR" dirty="0"/>
              <a:t>Etude GS-US-380-1490 : BIC/F/TAF QD vs DTG + F/TAF QD</a:t>
            </a:r>
          </a:p>
        </p:txBody>
      </p:sp>
      <p:cxnSp>
        <p:nvCxnSpPr>
          <p:cNvPr id="5146" name="AutoShape 60">
            <a:extLst>
              <a:ext uri="{FF2B5EF4-FFF2-40B4-BE49-F238E27FC236}">
                <a16:creationId xmlns:a16="http://schemas.microsoft.com/office/drawing/2014/main" xmlns="" id="{FF8F4FE6-47C7-4481-8E30-3E7196EC446F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3814763" y="2794000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47" name="Line 63">
            <a:extLst>
              <a:ext uri="{FF2B5EF4-FFF2-40B4-BE49-F238E27FC236}">
                <a16:creationId xmlns:a16="http://schemas.microsoft.com/office/drawing/2014/main" xmlns="" id="{1D570D07-82FC-4BB0-BF84-057A620FA7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3284538"/>
            <a:ext cx="6492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148" name="Rectangle 9">
            <a:extLst>
              <a:ext uri="{FF2B5EF4-FFF2-40B4-BE49-F238E27FC236}">
                <a16:creationId xmlns:a16="http://schemas.microsoft.com/office/drawing/2014/main" xmlns="" id="{3D361F9E-D161-40E2-A1C7-8B581B4C1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6888" y="3460750"/>
            <a:ext cx="825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325</a:t>
            </a:r>
          </a:p>
        </p:txBody>
      </p:sp>
      <p:sp>
        <p:nvSpPr>
          <p:cNvPr id="5149" name="Rectangle 8">
            <a:extLst>
              <a:ext uri="{FF2B5EF4-FFF2-40B4-BE49-F238E27FC236}">
                <a16:creationId xmlns:a16="http://schemas.microsoft.com/office/drawing/2014/main" xmlns="" id="{AFD658D0-5901-4D63-8109-5B3EA83860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6888" y="2466975"/>
            <a:ext cx="825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320</a:t>
            </a:r>
          </a:p>
        </p:txBody>
      </p:sp>
      <p:sp>
        <p:nvSpPr>
          <p:cNvPr id="28781" name="Oval 109">
            <a:extLst>
              <a:ext uri="{FF2B5EF4-FFF2-40B4-BE49-F238E27FC236}">
                <a16:creationId xmlns:a16="http://schemas.microsoft.com/office/drawing/2014/main" xmlns="" id="{8A21AEEB-519B-4E97-9130-D7F766B3A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>
            <a:extLst>
              <a:ext uri="{FF2B5EF4-FFF2-40B4-BE49-F238E27FC236}">
                <a16:creationId xmlns:a16="http://schemas.microsoft.com/office/drawing/2014/main" xmlns="" id="{EE0653E9-AB41-4F31-8C79-B1A05A99C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S144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5152" name="Line 172">
            <a:extLst>
              <a:ext uri="{FF2B5EF4-FFF2-40B4-BE49-F238E27FC236}">
                <a16:creationId xmlns:a16="http://schemas.microsoft.com/office/drawing/2014/main" xmlns="" id="{B1A2B06C-E03A-4745-AD28-F98C77A68DA5}"/>
              </a:ext>
            </a:extLst>
          </p:cNvPr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153" name="Line 172">
            <a:extLst>
              <a:ext uri="{FF2B5EF4-FFF2-40B4-BE49-F238E27FC236}">
                <a16:creationId xmlns:a16="http://schemas.microsoft.com/office/drawing/2014/main" xmlns="" id="{D8D1BB62-1AA2-43CC-94A0-C0DCA0E2CA28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521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5154" name="Group 37">
            <a:extLst>
              <a:ext uri="{FF2B5EF4-FFF2-40B4-BE49-F238E27FC236}">
                <a16:creationId xmlns:a16="http://schemas.microsoft.com/office/drawing/2014/main" xmlns="" id="{F982975E-D434-436F-91F3-DF63D2A6F6A2}"/>
              </a:ext>
            </a:extLst>
          </p:cNvPr>
          <p:cNvGrpSpPr>
            <a:grpSpLocks/>
          </p:cNvGrpSpPr>
          <p:nvPr/>
        </p:nvGrpSpPr>
        <p:grpSpPr bwMode="auto">
          <a:xfrm>
            <a:off x="7396163" y="2800350"/>
            <a:ext cx="1303337" cy="974725"/>
            <a:chOff x="4502" y="1764"/>
            <a:chExt cx="646" cy="614"/>
          </a:xfrm>
        </p:grpSpPr>
        <p:sp>
          <p:nvSpPr>
            <p:cNvPr id="5155" name="Line 31">
              <a:extLst>
                <a:ext uri="{FF2B5EF4-FFF2-40B4-BE49-F238E27FC236}">
                  <a16:creationId xmlns:a16="http://schemas.microsoft.com/office/drawing/2014/main" xmlns="" id="{F0ED4D6A-C741-4BEB-BFA3-BDB98B6FE6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56" name="Line 31">
              <a:extLst>
                <a:ext uri="{FF2B5EF4-FFF2-40B4-BE49-F238E27FC236}">
                  <a16:creationId xmlns:a16="http://schemas.microsoft.com/office/drawing/2014/main" xmlns="" id="{2C6465D4-552E-4374-A979-7D8E9727AF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26" name="ZoneTexte 69">
            <a:extLst>
              <a:ext uri="{FF2B5EF4-FFF2-40B4-BE49-F238E27FC236}">
                <a16:creationId xmlns:a16="http://schemas.microsoft.com/office/drawing/2014/main" xmlns="" id="{5AC95112-E681-418B-9B29-95918AD4D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80" y="6525343"/>
            <a:ext cx="388843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Sax PE.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4;390(10107):2073-2082.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  <p:sp>
        <p:nvSpPr>
          <p:cNvPr id="27" name="ZoneTexte 71">
            <a:extLst>
              <a:ext uri="{FF2B5EF4-FFF2-40B4-BE49-F238E27FC236}">
                <a16:creationId xmlns:a16="http://schemas.microsoft.com/office/drawing/2014/main" xmlns="" id="{0099068F-9AC5-4B33-B84C-6D583B689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3720" y="4182759"/>
            <a:ext cx="589641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400" dirty="0">
                <a:solidFill>
                  <a:srgbClr val="000066"/>
                </a:solidFill>
              </a:rPr>
              <a:t>* Randomisation </a:t>
            </a:r>
            <a:r>
              <a:rPr lang="fr-FR" altLang="fr-FR" sz="1400" dirty="0">
                <a:solidFill>
                  <a:srgbClr val="000066"/>
                </a:solidFill>
              </a:rPr>
              <a:t>stratifiée sur </a:t>
            </a:r>
            <a:r>
              <a:rPr lang="en-GB" altLang="fr-FR" sz="1400" dirty="0">
                <a:solidFill>
                  <a:srgbClr val="000066"/>
                </a:solidFill>
              </a:rPr>
              <a:t>ARN VIH (</a:t>
            </a:r>
            <a:r>
              <a:rPr lang="en-GB" altLang="fr-FR" sz="1400" u="sng" dirty="0">
                <a:solidFill>
                  <a:srgbClr val="000066"/>
                </a:solidFill>
              </a:rPr>
              <a:t>&lt;</a:t>
            </a:r>
            <a:r>
              <a:rPr lang="en-GB" altLang="fr-FR" sz="1400" dirty="0">
                <a:solidFill>
                  <a:srgbClr val="000066"/>
                </a:solidFill>
              </a:rPr>
              <a:t> 100 000, 1000 000 </a:t>
            </a:r>
            <a:r>
              <a:rPr lang="mr-IN" altLang="fr-FR" sz="1400" dirty="0">
                <a:solidFill>
                  <a:srgbClr val="000066"/>
                </a:solidFill>
              </a:rPr>
              <a:t>–</a:t>
            </a:r>
            <a:r>
              <a:rPr lang="en-GB" altLang="fr-FR" sz="1400" dirty="0">
                <a:solidFill>
                  <a:srgbClr val="000066"/>
                </a:solidFill>
              </a:rPr>
              <a:t> 400 000 </a:t>
            </a:r>
            <a:r>
              <a:rPr lang="fr-FR" altLang="fr-FR" sz="1400" dirty="0">
                <a:solidFill>
                  <a:srgbClr val="000066"/>
                </a:solidFill>
              </a:rPr>
              <a:t>ou</a:t>
            </a:r>
            <a:r>
              <a:rPr lang="en-GB" altLang="fr-FR" sz="1400" dirty="0">
                <a:solidFill>
                  <a:srgbClr val="000066"/>
                </a:solidFill>
              </a:rPr>
              <a:t> &gt; 400 000 c/ml), CD4 (&lt; 50/mm</a:t>
            </a:r>
            <a:r>
              <a:rPr lang="en-GB" altLang="fr-FR" sz="1400" baseline="30000" dirty="0">
                <a:solidFill>
                  <a:srgbClr val="000066"/>
                </a:solidFill>
              </a:rPr>
              <a:t>3</a:t>
            </a:r>
            <a:r>
              <a:rPr lang="en-GB" altLang="fr-FR" sz="1400" dirty="0">
                <a:solidFill>
                  <a:srgbClr val="000066"/>
                </a:solidFill>
              </a:rPr>
              <a:t>, 50-199/mm</a:t>
            </a:r>
            <a:r>
              <a:rPr lang="en-GB" altLang="fr-FR" sz="1400" baseline="30000" dirty="0">
                <a:solidFill>
                  <a:srgbClr val="000066"/>
                </a:solidFill>
              </a:rPr>
              <a:t>3</a:t>
            </a:r>
            <a:r>
              <a:rPr lang="en-GB" altLang="fr-FR" sz="1400" dirty="0">
                <a:solidFill>
                  <a:srgbClr val="000066"/>
                </a:solidFill>
              </a:rPr>
              <a:t> </a:t>
            </a:r>
            <a:r>
              <a:rPr lang="en-GB" altLang="fr-FR" sz="1400" dirty="0" err="1">
                <a:solidFill>
                  <a:srgbClr val="000066"/>
                </a:solidFill>
              </a:rPr>
              <a:t>ou</a:t>
            </a:r>
            <a:r>
              <a:rPr lang="en-GB" altLang="fr-FR" sz="1400" dirty="0">
                <a:solidFill>
                  <a:srgbClr val="000066"/>
                </a:solidFill>
              </a:rPr>
              <a:t> ≥ 200/mm</a:t>
            </a:r>
            <a:r>
              <a:rPr lang="en-GB" altLang="fr-FR" sz="1400" baseline="30000" dirty="0">
                <a:solidFill>
                  <a:srgbClr val="000066"/>
                </a:solidFill>
              </a:rPr>
              <a:t>3</a:t>
            </a:r>
            <a:r>
              <a:rPr lang="en-GB" altLang="fr-FR" sz="1400" dirty="0">
                <a:solidFill>
                  <a:srgbClr val="000066"/>
                </a:solidFill>
              </a:rPr>
              <a:t>) au screening et </a:t>
            </a:r>
            <a:r>
              <a:rPr lang="fr-FR" altLang="fr-FR" sz="1400" dirty="0">
                <a:solidFill>
                  <a:srgbClr val="000066"/>
                </a:solidFill>
              </a:rPr>
              <a:t>région</a:t>
            </a:r>
            <a:r>
              <a:rPr lang="en-GB" altLang="fr-FR" sz="1400" dirty="0">
                <a:solidFill>
                  <a:srgbClr val="000066"/>
                </a:solidFill>
              </a:rPr>
              <a:t> (USA vs non-USA)</a:t>
            </a:r>
            <a:endParaRPr lang="en-GB" altLang="fr-FR" sz="1400" baseline="30000" dirty="0">
              <a:solidFill>
                <a:srgbClr val="000066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683568" y="4921423"/>
            <a:ext cx="39164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BIC/F/TAF : 50/200/25 mg, sous forme de STR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>
            <a:extLst>
              <a:ext uri="{FF2B5EF4-FFF2-40B4-BE49-F238E27FC236}">
                <a16:creationId xmlns:a16="http://schemas.microsoft.com/office/drawing/2014/main" xmlns="" id="{B838F9EF-A131-4DC9-B88A-CD2C093E3778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36518255"/>
              </p:ext>
            </p:extLst>
          </p:nvPr>
        </p:nvGraphicFramePr>
        <p:xfrm>
          <a:off x="395288" y="1556792"/>
          <a:ext cx="8353425" cy="4930990"/>
        </p:xfrm>
        <a:graphic>
          <a:graphicData uri="http://schemas.openxmlformats.org/drawingml/2006/table">
            <a:tbl>
              <a:tblPr/>
              <a:tblGrid>
                <a:gridCol w="433387">
                  <a:extLst>
                    <a:ext uri="{9D8B030D-6E8A-4147-A177-3AD203B41FA5}">
                      <a16:colId xmlns:a16="http://schemas.microsoft.com/office/drawing/2014/main" xmlns="" val="551742427"/>
                    </a:ext>
                  </a:extLst>
                </a:gridCol>
                <a:gridCol w="4464050">
                  <a:extLst>
                    <a:ext uri="{9D8B030D-6E8A-4147-A177-3AD203B41FA5}">
                      <a16:colId xmlns:a16="http://schemas.microsoft.com/office/drawing/2014/main" xmlns="" val="2138065146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xmlns="" val="3590476360"/>
                    </a:ext>
                  </a:extLst>
                </a:gridCol>
                <a:gridCol w="1728788">
                  <a:extLst>
                    <a:ext uri="{9D8B030D-6E8A-4147-A177-3AD203B41FA5}">
                      <a16:colId xmlns:a16="http://schemas.microsoft.com/office/drawing/2014/main" xmlns="" val="649096118"/>
                    </a:ext>
                  </a:extLst>
                </a:gridCol>
              </a:tblGrid>
              <a:tr h="641350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GB" altLang="fr-FR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BIC/F/TAF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 = 320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5BD83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DTG + 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 = 325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62166337"/>
                  </a:ext>
                </a:extLst>
              </a:tr>
              <a:tr h="30638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Age médian, années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33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34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3834142"/>
                  </a:ext>
                </a:extLst>
              </a:tr>
              <a:tr h="30638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Femme, %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12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11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66137627"/>
                  </a:ext>
                </a:extLst>
              </a:tr>
              <a:tr h="30638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ARN VIH (log</a:t>
                      </a:r>
                      <a:r>
                        <a:rPr kumimoji="0" lang="en-GB" altLang="fr-FR" sz="1400" b="1" i="0" u="none" strike="noStrike" cap="none" normalizeH="0" baseline="-2500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10 </a:t>
                      </a: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c/ml), médiane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4,43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4,45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28725896"/>
                  </a:ext>
                </a:extLst>
              </a:tr>
              <a:tr h="30638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ARN VIH &gt; 100 000 c/ml, %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21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17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9159223"/>
                  </a:ext>
                </a:extLst>
              </a:tr>
              <a:tr h="30638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CD4/mm</a:t>
                      </a:r>
                      <a:r>
                        <a:rPr kumimoji="0" lang="en-GB" altLang="fr-FR" sz="14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</a:t>
                      </a: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, médiane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440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441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9230316"/>
                  </a:ext>
                </a:extLst>
              </a:tr>
              <a:tr h="30638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CD4 </a:t>
                      </a:r>
                      <a:r>
                        <a:rPr kumimoji="0" lang="en-GB" altLang="fr-FR" sz="1400" b="1" i="0" u="sng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&lt;</a:t>
                      </a: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200/mm</a:t>
                      </a:r>
                      <a:r>
                        <a:rPr kumimoji="0" lang="en-GB" altLang="fr-FR" sz="14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</a:t>
                      </a: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, %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14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10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39323290"/>
                  </a:ext>
                </a:extLst>
              </a:tr>
              <a:tr h="30638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Co-infection VHB/VHC, %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 / 2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2  /2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76404861"/>
                  </a:ext>
                </a:extLst>
              </a:tr>
              <a:tr h="30638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Arrêt avant 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S48, %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9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6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2351930"/>
                  </a:ext>
                </a:extLst>
              </a:tr>
              <a:tr h="3063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Pour manque d’efficacité, n</a:t>
                      </a:r>
                    </a:p>
                  </a:txBody>
                  <a:tcPr marL="90000" marR="90000" marT="46459" marB="4645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60718556"/>
                  </a:ext>
                </a:extLst>
              </a:tr>
              <a:tr h="3063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Pour événement indésirable, n</a:t>
                      </a:r>
                    </a:p>
                  </a:txBody>
                  <a:tcPr marL="90000" marR="90000" marT="46459" marB="4645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5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4283001"/>
                  </a:ext>
                </a:extLst>
              </a:tr>
              <a:tr h="3063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Perdu de vue, n</a:t>
                      </a:r>
                    </a:p>
                  </a:txBody>
                  <a:tcPr marL="90000" marR="90000" marT="46459" marB="4645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8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5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70997067"/>
                  </a:ext>
                </a:extLst>
              </a:tr>
              <a:tr h="3063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Non-observance </a:t>
                      </a:r>
                    </a:p>
                  </a:txBody>
                  <a:tcPr marL="90000" marR="90000" marT="46459" marB="4645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2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3435176"/>
                  </a:ext>
                </a:extLst>
              </a:tr>
              <a:tr h="3063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Décision du patient / Décision de l’investigateur</a:t>
                      </a:r>
                    </a:p>
                  </a:txBody>
                  <a:tcPr marL="90000" marR="90000" marT="46459" marB="4645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7 / 4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7 / 0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13138130"/>
                  </a:ext>
                </a:extLst>
              </a:tr>
              <a:tr h="3063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GB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Autre raison</a:t>
                      </a:r>
                    </a:p>
                  </a:txBody>
                  <a:tcPr marL="90000" marR="90000" marT="46459" marB="4645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4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5</a:t>
                      </a:r>
                    </a:p>
                  </a:txBody>
                  <a:tcPr marL="90000" marR="90000" marT="46459" marB="4645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11420590"/>
                  </a:ext>
                </a:extLst>
              </a:tr>
            </a:tbl>
          </a:graphicData>
        </a:graphic>
      </p:graphicFrame>
      <p:sp>
        <p:nvSpPr>
          <p:cNvPr id="7241" name="Rectangle 6">
            <a:extLst>
              <a:ext uri="{FF2B5EF4-FFF2-40B4-BE49-F238E27FC236}">
                <a16:creationId xmlns:a16="http://schemas.microsoft.com/office/drawing/2014/main" xmlns="" id="{3FBD7421-AC76-4420-93E9-1945EBFEA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75" y="1295400"/>
            <a:ext cx="7162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ts val="1525"/>
              </a:lnSpc>
              <a:spcBef>
                <a:spcPct val="20000"/>
              </a:spcBef>
            </a:pPr>
            <a:r>
              <a:rPr lang="en-GB" altLang="fr-FR" b="1">
                <a:solidFill>
                  <a:srgbClr val="CC3300"/>
                </a:solidFill>
                <a:latin typeface="Calibri" panose="020F0502020204030204" pitchFamily="34" charset="0"/>
              </a:rPr>
              <a:t>Caractéristiques à l’inclusion et devenir</a:t>
            </a:r>
          </a:p>
        </p:txBody>
      </p:sp>
      <p:grpSp>
        <p:nvGrpSpPr>
          <p:cNvPr id="7243" name="Grouper 25">
            <a:extLst>
              <a:ext uri="{FF2B5EF4-FFF2-40B4-BE49-F238E27FC236}">
                <a16:creationId xmlns:a16="http://schemas.microsoft.com/office/drawing/2014/main" xmlns="" id="{912BD578-6177-42E4-92F6-82E25E3D56DD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7245" name="AutoShape 162">
              <a:extLst>
                <a:ext uri="{FF2B5EF4-FFF2-40B4-BE49-F238E27FC236}">
                  <a16:creationId xmlns:a16="http://schemas.microsoft.com/office/drawing/2014/main" xmlns="" id="{A46D1C51-2993-4162-B689-A2860CAE14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46" name="ZoneTexte 23">
              <a:extLst>
                <a:ext uri="{FF2B5EF4-FFF2-40B4-BE49-F238E27FC236}">
                  <a16:creationId xmlns:a16="http://schemas.microsoft.com/office/drawing/2014/main" xmlns="" id="{C98230DB-7AB3-40B8-A170-7507BAA2CB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GS-US-380-1490</a:t>
              </a:r>
            </a:p>
          </p:txBody>
        </p:sp>
      </p:grpSp>
      <p:sp>
        <p:nvSpPr>
          <p:cNvPr id="7244" name="Rectangle 27">
            <a:extLst>
              <a:ext uri="{FF2B5EF4-FFF2-40B4-BE49-F238E27FC236}">
                <a16:creationId xmlns:a16="http://schemas.microsoft.com/office/drawing/2014/main" xmlns="" id="{49719AAE-E6C0-484A-A835-4D7F31EA48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1613" cy="1106488"/>
          </a:xfrm>
        </p:spPr>
        <p:txBody>
          <a:bodyPr/>
          <a:lstStyle/>
          <a:p>
            <a:r>
              <a:rPr lang="en-GB" altLang="fr-FR" dirty="0"/>
              <a:t>Etude GS-US-380-1490 : BIC/F/TAF QD vs DTG + F/TAF QD</a:t>
            </a:r>
          </a:p>
        </p:txBody>
      </p:sp>
      <p:sp>
        <p:nvSpPr>
          <p:cNvPr id="9" name="ZoneTexte 69">
            <a:extLst>
              <a:ext uri="{FF2B5EF4-FFF2-40B4-BE49-F238E27FC236}">
                <a16:creationId xmlns:a16="http://schemas.microsoft.com/office/drawing/2014/main" xmlns="" id="{5AC95112-E681-418B-9B29-95918AD4D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80" y="6525343"/>
            <a:ext cx="388843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Sax PE.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4;390(10107):2073-2082.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2">
            <a:extLst>
              <a:ext uri="{FF2B5EF4-FFF2-40B4-BE49-F238E27FC236}">
                <a16:creationId xmlns:a16="http://schemas.microsoft.com/office/drawing/2014/main" xmlns="" id="{E18DA979-77D8-4EAF-A8EE-06405B121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7863" y="1128713"/>
            <a:ext cx="37355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fr-FR" altLang="fr-FR" b="1">
                <a:solidFill>
                  <a:srgbClr val="CC3300"/>
                </a:solidFill>
                <a:latin typeface="Calibri" panose="020F0502020204030204" pitchFamily="34" charset="0"/>
              </a:rPr>
              <a:t>Résultats virologiques à S48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xmlns="" id="{58CD79A5-54AF-4497-9392-CB96583924B2}"/>
              </a:ext>
            </a:extLst>
          </p:cNvPr>
          <p:cNvGrpSpPr/>
          <p:nvPr/>
        </p:nvGrpSpPr>
        <p:grpSpPr>
          <a:xfrm>
            <a:off x="4948238" y="1628800"/>
            <a:ext cx="3944241" cy="2530475"/>
            <a:chOff x="4948238" y="1916113"/>
            <a:chExt cx="3944241" cy="2530475"/>
          </a:xfrm>
        </p:grpSpPr>
        <p:sp>
          <p:nvSpPr>
            <p:cNvPr id="43" name="AutoShape 106">
              <a:extLst>
                <a:ext uri="{FF2B5EF4-FFF2-40B4-BE49-F238E27FC236}">
                  <a16:creationId xmlns:a16="http://schemas.microsoft.com/office/drawing/2014/main" xmlns="" id="{FFA5E312-8258-4993-A697-124483D00D2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159375" y="2281238"/>
              <a:ext cx="1555750" cy="787400"/>
            </a:xfrm>
            <a:prstGeom prst="rightArrow">
              <a:avLst>
                <a:gd name="adj1" fmla="val 50000"/>
                <a:gd name="adj2" fmla="val 52787"/>
              </a:avLst>
            </a:prstGeom>
            <a:solidFill>
              <a:srgbClr val="5B92C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fr-FR" sz="1600" b="1" kern="0" dirty="0">
                  <a:solidFill>
                    <a:schemeClr val="bg1"/>
                  </a:solidFill>
                  <a:latin typeface="+mj-lt"/>
                  <a:ea typeface="MS PGothic"/>
                  <a:cs typeface="Arial" pitchFamily="34" charset="0"/>
                </a:rPr>
                <a:t>DTG + F/TAF</a:t>
              </a:r>
            </a:p>
          </p:txBody>
        </p:sp>
        <p:sp>
          <p:nvSpPr>
            <p:cNvPr id="44" name="AutoShape 106">
              <a:extLst>
                <a:ext uri="{FF2B5EF4-FFF2-40B4-BE49-F238E27FC236}">
                  <a16:creationId xmlns:a16="http://schemas.microsoft.com/office/drawing/2014/main" xmlns="" id="{D21978AF-0E07-4724-A420-C68B653D8A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5125" y="2281238"/>
              <a:ext cx="1552575" cy="787400"/>
            </a:xfrm>
            <a:prstGeom prst="rightArrow">
              <a:avLst>
                <a:gd name="adj1" fmla="val 50000"/>
                <a:gd name="adj2" fmla="val 52787"/>
              </a:avLst>
            </a:prstGeom>
            <a:solidFill>
              <a:srgbClr val="45BD8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fr-FR" sz="1600" b="1" kern="0" dirty="0">
                  <a:solidFill>
                    <a:prstClr val="white"/>
                  </a:solidFill>
                  <a:latin typeface="+mj-lt"/>
                  <a:ea typeface="MS PGothic"/>
                  <a:cs typeface="Arial" pitchFamily="34" charset="0"/>
                </a:rPr>
                <a:t>BIC/F/TAF</a:t>
              </a:r>
            </a:p>
          </p:txBody>
        </p:sp>
        <p:sp>
          <p:nvSpPr>
            <p:cNvPr id="45" name="Line 14">
              <a:extLst>
                <a:ext uri="{FF2B5EF4-FFF2-40B4-BE49-F238E27FC236}">
                  <a16:creationId xmlns:a16="http://schemas.microsoft.com/office/drawing/2014/main" xmlns="" id="{EBBD8275-CA42-4F24-985B-3AD6F0BA4E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14950" y="2987675"/>
              <a:ext cx="0" cy="11160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46" name="Line 92">
              <a:extLst>
                <a:ext uri="{FF2B5EF4-FFF2-40B4-BE49-F238E27FC236}">
                  <a16:creationId xmlns:a16="http://schemas.microsoft.com/office/drawing/2014/main" xmlns="" id="{57A2F521-3B7B-431F-A2B8-5DF9AF13A8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11950" y="2987675"/>
              <a:ext cx="3175" cy="11160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47" name="Line 94">
              <a:extLst>
                <a:ext uri="{FF2B5EF4-FFF2-40B4-BE49-F238E27FC236}">
                  <a16:creationId xmlns:a16="http://schemas.microsoft.com/office/drawing/2014/main" xmlns="" id="{B3948302-7FC4-44E9-B652-5F5F1834E7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9588" y="2987675"/>
              <a:ext cx="6350" cy="111601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48" name="Text Box 10">
              <a:extLst>
                <a:ext uri="{FF2B5EF4-FFF2-40B4-BE49-F238E27FC236}">
                  <a16:creationId xmlns:a16="http://schemas.microsoft.com/office/drawing/2014/main" xmlns="" id="{618A6B81-46AA-46B7-82E5-2F16EB78D7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65900" y="3963988"/>
              <a:ext cx="295275" cy="48260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400" kern="0" dirty="0">
                  <a:solidFill>
                    <a:srgbClr val="000066"/>
                  </a:solidFill>
                  <a:ea typeface="MS PGothic"/>
                </a:rPr>
                <a:t>0 </a:t>
              </a:r>
            </a:p>
          </p:txBody>
        </p:sp>
        <p:sp>
          <p:nvSpPr>
            <p:cNvPr id="9225" name="TextBox 70">
              <a:extLst>
                <a:ext uri="{FF2B5EF4-FFF2-40B4-BE49-F238E27FC236}">
                  <a16:creationId xmlns:a16="http://schemas.microsoft.com/office/drawing/2014/main" xmlns="" id="{069A09DA-0618-48E7-BF9F-910B422030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8238" y="3963988"/>
              <a:ext cx="819150" cy="482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91440" bIns="91440" anchor="ctr"/>
            <a:lstStyle>
              <a:lvl1pPr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GB" altLang="fr-FR" sz="1400" dirty="0">
                  <a:solidFill>
                    <a:srgbClr val="000066"/>
                  </a:solidFill>
                </a:rPr>
                <a:t>‒ 12 %</a:t>
              </a:r>
            </a:p>
          </p:txBody>
        </p:sp>
        <p:sp>
          <p:nvSpPr>
            <p:cNvPr id="9226" name="TextBox 70">
              <a:extLst>
                <a:ext uri="{FF2B5EF4-FFF2-40B4-BE49-F238E27FC236}">
                  <a16:creationId xmlns:a16="http://schemas.microsoft.com/office/drawing/2014/main" xmlns="" id="{3E61936D-13ED-47E6-B000-C49EA13B4D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64462" y="3963988"/>
              <a:ext cx="1128017" cy="482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91440" bIns="91440" anchor="ctr"/>
            <a:lstStyle>
              <a:lvl1pPr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defTabSz="1346200" eaLnBrk="0" hangingPunct="0"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1346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GB" altLang="fr-FR" sz="1400" dirty="0">
                  <a:solidFill>
                    <a:srgbClr val="000066"/>
                  </a:solidFill>
                </a:rPr>
                <a:t>+ 12 %</a:t>
              </a:r>
            </a:p>
          </p:txBody>
        </p:sp>
        <p:sp>
          <p:nvSpPr>
            <p:cNvPr id="51" name="Text Box 99">
              <a:extLst>
                <a:ext uri="{FF2B5EF4-FFF2-40B4-BE49-F238E27FC236}">
                  <a16:creationId xmlns:a16="http://schemas.microsoft.com/office/drawing/2014/main" xmlns="" id="{71307A52-328D-4585-9298-176AA14C73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45275" y="3532188"/>
              <a:ext cx="519113" cy="30797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GB" sz="14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1,0</a:t>
              </a:r>
            </a:p>
          </p:txBody>
        </p:sp>
        <p:sp>
          <p:nvSpPr>
            <p:cNvPr id="52" name="Text Box 98">
              <a:extLst>
                <a:ext uri="{FF2B5EF4-FFF2-40B4-BE49-F238E27FC236}">
                  <a16:creationId xmlns:a16="http://schemas.microsoft.com/office/drawing/2014/main" xmlns="" id="{FE3393ED-7FC6-4C4C-A944-7ABE630180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80063" y="3492500"/>
              <a:ext cx="360362" cy="30797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rIns="0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4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- 7,9</a:t>
              </a:r>
              <a:endParaRPr lang="en-GB" sz="1400" b="1" kern="0" dirty="0">
                <a:solidFill>
                  <a:srgbClr val="333399"/>
                </a:solidFill>
                <a:latin typeface="+mj-lt"/>
                <a:ea typeface="MS PGothic"/>
              </a:endParaRPr>
            </a:p>
          </p:txBody>
        </p:sp>
        <p:sp>
          <p:nvSpPr>
            <p:cNvPr id="53" name="Text Box 99">
              <a:extLst>
                <a:ext uri="{FF2B5EF4-FFF2-40B4-BE49-F238E27FC236}">
                  <a16:creationId xmlns:a16="http://schemas.microsoft.com/office/drawing/2014/main" xmlns="" id="{4C01E2FD-05C4-44AE-8033-14D3AB1589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0275" y="3027363"/>
              <a:ext cx="585788" cy="3381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- 3,5</a:t>
              </a:r>
              <a:endParaRPr lang="en-GB" sz="1600" b="1" kern="0" dirty="0">
                <a:solidFill>
                  <a:srgbClr val="333399"/>
                </a:solidFill>
                <a:latin typeface="+mj-lt"/>
                <a:ea typeface="MS PGothic"/>
              </a:endParaRPr>
            </a:p>
          </p:txBody>
        </p:sp>
        <p:cxnSp>
          <p:nvCxnSpPr>
            <p:cNvPr id="54" name="Straight Connector 28">
              <a:extLst>
                <a:ext uri="{FF2B5EF4-FFF2-40B4-BE49-F238E27FC236}">
                  <a16:creationId xmlns:a16="http://schemas.microsoft.com/office/drawing/2014/main" xmlns="" id="{00812807-474C-4317-A911-010B283130C6}"/>
                </a:ext>
              </a:extLst>
            </p:cNvPr>
            <p:cNvCxnSpPr/>
            <p:nvPr/>
          </p:nvCxnSpPr>
          <p:spPr bwMode="auto">
            <a:xfrm>
              <a:off x="5724525" y="3482975"/>
              <a:ext cx="1150938" cy="0"/>
            </a:xfrm>
            <a:prstGeom prst="line">
              <a:avLst/>
            </a:prstGeom>
            <a:ln w="3175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29">
              <a:extLst>
                <a:ext uri="{FF2B5EF4-FFF2-40B4-BE49-F238E27FC236}">
                  <a16:creationId xmlns:a16="http://schemas.microsoft.com/office/drawing/2014/main" xmlns="" id="{2851B440-7DC5-4D33-9151-33313235A16E}"/>
                </a:ext>
              </a:extLst>
            </p:cNvPr>
            <p:cNvCxnSpPr/>
            <p:nvPr/>
          </p:nvCxnSpPr>
          <p:spPr bwMode="auto">
            <a:xfrm rot="16200000">
              <a:off x="6201568" y="3482182"/>
              <a:ext cx="239713" cy="0"/>
            </a:xfrm>
            <a:prstGeom prst="line">
              <a:avLst/>
            </a:prstGeom>
            <a:ln w="3175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Line 92">
              <a:extLst>
                <a:ext uri="{FF2B5EF4-FFF2-40B4-BE49-F238E27FC236}">
                  <a16:creationId xmlns:a16="http://schemas.microsoft.com/office/drawing/2014/main" xmlns="" id="{407934A7-0F17-4FE0-84EA-0DD6BB7C725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>
              <a:off x="6711950" y="2482850"/>
              <a:ext cx="3175" cy="3108325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57" name="Rectangle 6">
              <a:extLst>
                <a:ext uri="{FF2B5EF4-FFF2-40B4-BE49-F238E27FC236}">
                  <a16:creationId xmlns:a16="http://schemas.microsoft.com/office/drawing/2014/main" xmlns="" id="{F463FA0B-E81E-444E-92DA-B9A4A3ADAA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1288" y="1916113"/>
              <a:ext cx="3022600" cy="365125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t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fr-FR" sz="1600" b="1">
                  <a:solidFill>
                    <a:srgbClr val="333399"/>
                  </a:solidFill>
                  <a:latin typeface="Calibri" panose="020F0502020204030204" pitchFamily="34" charset="0"/>
                </a:rPr>
                <a:t>Différence (IC 95 %)</a:t>
              </a:r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xmlns="" id="{B0174CD7-99AD-4CDB-9EFC-DDE9B2E06837}"/>
              </a:ext>
            </a:extLst>
          </p:cNvPr>
          <p:cNvGrpSpPr/>
          <p:nvPr/>
        </p:nvGrpSpPr>
        <p:grpSpPr>
          <a:xfrm>
            <a:off x="615950" y="1557338"/>
            <a:ext cx="3921125" cy="3738562"/>
            <a:chOff x="615950" y="1557338"/>
            <a:chExt cx="3921125" cy="3738562"/>
          </a:xfrm>
        </p:grpSpPr>
        <p:sp>
          <p:nvSpPr>
            <p:cNvPr id="9270" name="AutoShape 165">
              <a:extLst>
                <a:ext uri="{FF2B5EF4-FFF2-40B4-BE49-F238E27FC236}">
                  <a16:creationId xmlns:a16="http://schemas.microsoft.com/office/drawing/2014/main" xmlns="" id="{7194E7BE-294E-419A-AC1E-8F0E1B6A26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6176" y="1890667"/>
              <a:ext cx="1642824" cy="59092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endParaRPr lang="en-GB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9271" name="Rectangle 3">
              <a:extLst>
                <a:ext uri="{FF2B5EF4-FFF2-40B4-BE49-F238E27FC236}">
                  <a16:creationId xmlns:a16="http://schemas.microsoft.com/office/drawing/2014/main" xmlns="" id="{D30C98B5-6B81-4E28-AAAD-364DC46192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5707" y="2227345"/>
              <a:ext cx="177794" cy="144166"/>
            </a:xfrm>
            <a:prstGeom prst="rect">
              <a:avLst/>
            </a:prstGeom>
            <a:solidFill>
              <a:srgbClr val="5B92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endParaRPr lang="en-GB" altLang="fr-FR">
                <a:solidFill>
                  <a:srgbClr val="000066"/>
                </a:solidFill>
              </a:endParaRPr>
            </a:p>
          </p:txBody>
        </p:sp>
        <p:sp>
          <p:nvSpPr>
            <p:cNvPr id="9272" name="Rectangle 4">
              <a:extLst>
                <a:ext uri="{FF2B5EF4-FFF2-40B4-BE49-F238E27FC236}">
                  <a16:creationId xmlns:a16="http://schemas.microsoft.com/office/drawing/2014/main" xmlns="" id="{1352DDCF-E962-47B2-861F-1A00D1D6F9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5707" y="1994140"/>
              <a:ext cx="177794" cy="144167"/>
            </a:xfrm>
            <a:prstGeom prst="rect">
              <a:avLst/>
            </a:prstGeom>
            <a:solidFill>
              <a:srgbClr val="45B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endParaRPr lang="en-GB" altLang="fr-FR">
                <a:solidFill>
                  <a:srgbClr val="000066"/>
                </a:solidFill>
              </a:endParaRPr>
            </a:p>
          </p:txBody>
        </p:sp>
        <p:sp>
          <p:nvSpPr>
            <p:cNvPr id="9273" name="ZoneTexte 84">
              <a:extLst>
                <a:ext uri="{FF2B5EF4-FFF2-40B4-BE49-F238E27FC236}">
                  <a16:creationId xmlns:a16="http://schemas.microsoft.com/office/drawing/2014/main" xmlns="" id="{0EA0581B-515B-4D10-8F42-12249B2DF9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2864" y="1868488"/>
              <a:ext cx="116221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800" b="1" dirty="0">
                  <a:solidFill>
                    <a:srgbClr val="333399"/>
                  </a:solidFill>
                  <a:latin typeface="Calibri" panose="020F0502020204030204" pitchFamily="34" charset="0"/>
                </a:rPr>
                <a:t>BIC/F/TAF</a:t>
              </a:r>
            </a:p>
          </p:txBody>
        </p:sp>
        <p:sp>
          <p:nvSpPr>
            <p:cNvPr id="9274" name="ZoneTexte 85">
              <a:extLst>
                <a:ext uri="{FF2B5EF4-FFF2-40B4-BE49-F238E27FC236}">
                  <a16:creationId xmlns:a16="http://schemas.microsoft.com/office/drawing/2014/main" xmlns="" id="{26C6F382-9D34-44B8-9538-E33C59E96E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2864" y="2123345"/>
              <a:ext cx="1376135" cy="3690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800" b="1">
                  <a:solidFill>
                    <a:srgbClr val="333399"/>
                  </a:solidFill>
                  <a:latin typeface="Calibri" panose="020F0502020204030204" pitchFamily="34" charset="0"/>
                </a:rPr>
                <a:t>DTG + F/TAF</a:t>
              </a:r>
            </a:p>
          </p:txBody>
        </p:sp>
        <p:sp>
          <p:nvSpPr>
            <p:cNvPr id="59" name="Rectangle 40">
              <a:extLst>
                <a:ext uri="{FF2B5EF4-FFF2-40B4-BE49-F238E27FC236}">
                  <a16:creationId xmlns:a16="http://schemas.microsoft.com/office/drawing/2014/main" xmlns="" id="{F204CD20-957E-4E91-A37A-35FA73E3C0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5388" y="1885950"/>
              <a:ext cx="366712" cy="247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89,4</a:t>
              </a:r>
            </a:p>
          </p:txBody>
        </p:sp>
        <p:sp>
          <p:nvSpPr>
            <p:cNvPr id="60" name="Rectangle 41">
              <a:extLst>
                <a:ext uri="{FF2B5EF4-FFF2-40B4-BE49-F238E27FC236}">
                  <a16:creationId xmlns:a16="http://schemas.microsoft.com/office/drawing/2014/main" xmlns="" id="{8A175A82-E8F7-4044-B620-099FCF6FB8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1738" y="4221163"/>
              <a:ext cx="104775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4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61" name="Rectangle 42">
              <a:extLst>
                <a:ext uri="{FF2B5EF4-FFF2-40B4-BE49-F238E27FC236}">
                  <a16:creationId xmlns:a16="http://schemas.microsoft.com/office/drawing/2014/main" xmlns="" id="{D8D5C6C7-98A0-449A-AFC0-F9A170922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5375" y="4176713"/>
              <a:ext cx="103188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6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62" name="Rectangle 43">
              <a:extLst>
                <a:ext uri="{FF2B5EF4-FFF2-40B4-BE49-F238E27FC236}">
                  <a16:creationId xmlns:a16="http://schemas.microsoft.com/office/drawing/2014/main" xmlns="" id="{F10976DB-7B51-4C74-A877-952702A5B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7188" y="1843088"/>
              <a:ext cx="366712" cy="247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92,9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63" name="Rectangle 44">
              <a:extLst>
                <a:ext uri="{FF2B5EF4-FFF2-40B4-BE49-F238E27FC236}">
                  <a16:creationId xmlns:a16="http://schemas.microsoft.com/office/drawing/2014/main" xmlns="" id="{E1E89A81-0C80-44B9-BD6B-7916EC3F36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0838" y="4406900"/>
              <a:ext cx="104775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1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64" name="Rectangle 45">
              <a:extLst>
                <a:ext uri="{FF2B5EF4-FFF2-40B4-BE49-F238E27FC236}">
                  <a16:creationId xmlns:a16="http://schemas.microsoft.com/office/drawing/2014/main" xmlns="" id="{2CB0B5BD-ECF2-4E8F-B4F0-785A00E1E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9875" y="4176713"/>
              <a:ext cx="104775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6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9240" name="Rectangle 46">
              <a:extLst>
                <a:ext uri="{FF2B5EF4-FFF2-40B4-BE49-F238E27FC236}">
                  <a16:creationId xmlns:a16="http://schemas.microsoft.com/office/drawing/2014/main" xmlns="" id="{AFDEF2FC-0DCD-4436-AAD6-1E826817EE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813" y="4635500"/>
              <a:ext cx="84137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1" name="Rectangle 47">
              <a:extLst>
                <a:ext uri="{FF2B5EF4-FFF2-40B4-BE49-F238E27FC236}">
                  <a16:creationId xmlns:a16="http://schemas.microsoft.com/office/drawing/2014/main" xmlns="" id="{7F6EAB61-9FBC-473C-AE4A-C66E6EDE0A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4073525"/>
              <a:ext cx="169862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20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2" name="Rectangle 48">
              <a:extLst>
                <a:ext uri="{FF2B5EF4-FFF2-40B4-BE49-F238E27FC236}">
                  <a16:creationId xmlns:a16="http://schemas.microsoft.com/office/drawing/2014/main" xmlns="" id="{8D2C2E95-7430-40A9-A53B-217339FADC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3513138"/>
              <a:ext cx="169862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40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3" name="Rectangle 49">
              <a:extLst>
                <a:ext uri="{FF2B5EF4-FFF2-40B4-BE49-F238E27FC236}">
                  <a16:creationId xmlns:a16="http://schemas.microsoft.com/office/drawing/2014/main" xmlns="" id="{9AC8ACD5-378F-428A-BB81-4BA961BEEC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2951163"/>
              <a:ext cx="169862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60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4" name="Rectangle 50">
              <a:extLst>
                <a:ext uri="{FF2B5EF4-FFF2-40B4-BE49-F238E27FC236}">
                  <a16:creationId xmlns:a16="http://schemas.microsoft.com/office/drawing/2014/main" xmlns="" id="{96DB0A2D-DF0E-4449-B346-D89ECCE0B2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2390775"/>
              <a:ext cx="169862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80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5" name="Rectangle 51">
              <a:extLst>
                <a:ext uri="{FF2B5EF4-FFF2-40B4-BE49-F238E27FC236}">
                  <a16:creationId xmlns:a16="http://schemas.microsoft.com/office/drawing/2014/main" xmlns="" id="{6DF38247-81F3-422E-B93F-EBE90D3AB8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950" y="1817688"/>
              <a:ext cx="2540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100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9246" name="Rectangle 52">
              <a:extLst>
                <a:ext uri="{FF2B5EF4-FFF2-40B4-BE49-F238E27FC236}">
                  <a16:creationId xmlns:a16="http://schemas.microsoft.com/office/drawing/2014/main" xmlns="" id="{E8B0839C-558C-4F34-8C57-F8BF11CFF9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338" y="4849813"/>
              <a:ext cx="763587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fr-FR" sz="1400" b="1">
                  <a:solidFill>
                    <a:srgbClr val="000066"/>
                  </a:solidFill>
                </a:rPr>
                <a:t>ARN VIH</a:t>
              </a:r>
            </a:p>
            <a:p>
              <a:pPr eaLnBrk="1" hangingPunct="1"/>
              <a:r>
                <a:rPr lang="en-US" altLang="fr-FR" sz="1400" b="1">
                  <a:solidFill>
                    <a:srgbClr val="000066"/>
                  </a:solidFill>
                </a:rPr>
                <a:t>&lt; 50 c/ml</a:t>
              </a:r>
              <a:endParaRPr lang="en-US" altLang="fr-FR" sz="1800" b="1">
                <a:solidFill>
                  <a:srgbClr val="000066"/>
                </a:solidFill>
              </a:endParaRPr>
            </a:p>
          </p:txBody>
        </p:sp>
        <p:sp>
          <p:nvSpPr>
            <p:cNvPr id="9247" name="Rectangle 53">
              <a:extLst>
                <a:ext uri="{FF2B5EF4-FFF2-40B4-BE49-F238E27FC236}">
                  <a16:creationId xmlns:a16="http://schemas.microsoft.com/office/drawing/2014/main" xmlns="" id="{98D2A455-8385-4DC9-933A-53D39CAAD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7438" y="4849813"/>
              <a:ext cx="758825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fr-FR" sz="1400" b="1">
                  <a:solidFill>
                    <a:srgbClr val="000066"/>
                  </a:solidFill>
                </a:rPr>
                <a:t>ARN VIH</a:t>
              </a:r>
            </a:p>
            <a:p>
              <a:pPr algn="ctr" eaLnBrk="1" hangingPunct="1"/>
              <a:r>
                <a:rPr lang="en-US" altLang="fr-FR" sz="1400" b="1">
                  <a:solidFill>
                    <a:srgbClr val="000066"/>
                  </a:solidFill>
                </a:rPr>
                <a:t>≥ 50 c/ml</a:t>
              </a:r>
              <a:endParaRPr lang="en-US" altLang="fr-FR" sz="1800" b="1">
                <a:solidFill>
                  <a:srgbClr val="000066"/>
                </a:solidFill>
              </a:endParaRPr>
            </a:p>
          </p:txBody>
        </p:sp>
        <p:sp>
          <p:nvSpPr>
            <p:cNvPr id="9248" name="Rectangle 54">
              <a:extLst>
                <a:ext uri="{FF2B5EF4-FFF2-40B4-BE49-F238E27FC236}">
                  <a16:creationId xmlns:a16="http://schemas.microsoft.com/office/drawing/2014/main" xmlns="" id="{1EED1E9E-2FD7-44DF-9683-CFF394676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7075" y="4865688"/>
              <a:ext cx="1270000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fr-FR" sz="1400" b="1">
                  <a:solidFill>
                    <a:srgbClr val="000066"/>
                  </a:solidFill>
                </a:rPr>
                <a:t>Pas de donnée</a:t>
              </a:r>
            </a:p>
            <a:p>
              <a:pPr algn="ctr" eaLnBrk="1" hangingPunct="1"/>
              <a:r>
                <a:rPr lang="en-US" altLang="fr-FR" sz="1400" b="1">
                  <a:solidFill>
                    <a:srgbClr val="000066"/>
                  </a:solidFill>
                </a:rPr>
                <a:t>virologique</a:t>
              </a:r>
              <a:endParaRPr lang="en-US" altLang="fr-FR" sz="1800" b="1">
                <a:solidFill>
                  <a:srgbClr val="000066"/>
                </a:solidFill>
              </a:endParaRPr>
            </a:p>
          </p:txBody>
        </p:sp>
        <p:sp>
          <p:nvSpPr>
            <p:cNvPr id="9249" name="ZoneTexte 75">
              <a:extLst>
                <a:ext uri="{FF2B5EF4-FFF2-40B4-BE49-F238E27FC236}">
                  <a16:creationId xmlns:a16="http://schemas.microsoft.com/office/drawing/2014/main" xmlns="" id="{662E6D34-00FA-4BC4-A1ED-5F619239C8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6925" y="1557338"/>
              <a:ext cx="366713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9250" name="Freeform 8">
              <a:extLst>
                <a:ext uri="{FF2B5EF4-FFF2-40B4-BE49-F238E27FC236}">
                  <a16:creationId xmlns:a16="http://schemas.microsoft.com/office/drawing/2014/main" xmlns="" id="{E2B5BFF3-7EE5-4923-B24A-0BF2384BBC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6475" y="1912938"/>
              <a:ext cx="3451225" cy="2846387"/>
            </a:xfrm>
            <a:custGeom>
              <a:avLst/>
              <a:gdLst>
                <a:gd name="T0" fmla="*/ 2147483647 w 3239"/>
                <a:gd name="T1" fmla="*/ 2147483647 h 2671"/>
                <a:gd name="T2" fmla="*/ 0 w 3239"/>
                <a:gd name="T3" fmla="*/ 2147483647 h 2671"/>
                <a:gd name="T4" fmla="*/ 0 w 3239"/>
                <a:gd name="T5" fmla="*/ 0 h 26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239" h="2671">
                  <a:moveTo>
                    <a:pt x="3239" y="2671"/>
                  </a:moveTo>
                  <a:lnTo>
                    <a:pt x="0" y="2671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1" name="Line 9">
              <a:extLst>
                <a:ext uri="{FF2B5EF4-FFF2-40B4-BE49-F238E27FC236}">
                  <a16:creationId xmlns:a16="http://schemas.microsoft.com/office/drawing/2014/main" xmlns="" id="{48C15DC4-C935-4B80-9CF6-E354589B5C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248920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2" name="Line 10">
              <a:extLst>
                <a:ext uri="{FF2B5EF4-FFF2-40B4-BE49-F238E27FC236}">
                  <a16:creationId xmlns:a16="http://schemas.microsoft.com/office/drawing/2014/main" xmlns="" id="{78D30B86-7013-4368-A413-C46786FE16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30543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3" name="Line 11">
              <a:extLst>
                <a:ext uri="{FF2B5EF4-FFF2-40B4-BE49-F238E27FC236}">
                  <a16:creationId xmlns:a16="http://schemas.microsoft.com/office/drawing/2014/main" xmlns="" id="{5D1E2BF6-C4EC-4EC9-A3CD-49D3F4DB6F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361950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4" name="Line 12">
              <a:extLst>
                <a:ext uri="{FF2B5EF4-FFF2-40B4-BE49-F238E27FC236}">
                  <a16:creationId xmlns:a16="http://schemas.microsoft.com/office/drawing/2014/main" xmlns="" id="{44C72BDB-3E45-42E2-8AC3-C6B666DFEE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41846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5" name="Line 13">
              <a:extLst>
                <a:ext uri="{FF2B5EF4-FFF2-40B4-BE49-F238E27FC236}">
                  <a16:creationId xmlns:a16="http://schemas.microsoft.com/office/drawing/2014/main" xmlns="" id="{6F7B4BE6-15A6-4660-9447-7BAC3CBA8A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47434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6" name="Line 14">
              <a:extLst>
                <a:ext uri="{FF2B5EF4-FFF2-40B4-BE49-F238E27FC236}">
                  <a16:creationId xmlns:a16="http://schemas.microsoft.com/office/drawing/2014/main" xmlns="" id="{15FD409D-EBD4-4E77-B6D6-67D54579E8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19240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7" name="Freeform 15">
              <a:extLst>
                <a:ext uri="{FF2B5EF4-FFF2-40B4-BE49-F238E27FC236}">
                  <a16:creationId xmlns:a16="http://schemas.microsoft.com/office/drawing/2014/main" xmlns="" id="{9B9089E7-F70C-4515-9F18-E9D5BF6342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7125" y="2185988"/>
              <a:ext cx="442913" cy="2555875"/>
            </a:xfrm>
            <a:custGeom>
              <a:avLst/>
              <a:gdLst>
                <a:gd name="T0" fmla="*/ 2147483647 w 415"/>
                <a:gd name="T1" fmla="*/ 0 h 2575"/>
                <a:gd name="T2" fmla="*/ 0 w 415"/>
                <a:gd name="T3" fmla="*/ 0 h 2575"/>
                <a:gd name="T4" fmla="*/ 0 w 415"/>
                <a:gd name="T5" fmla="*/ 2147483647 h 2575"/>
                <a:gd name="T6" fmla="*/ 2147483647 w 415"/>
                <a:gd name="T7" fmla="*/ 2147483647 h 2575"/>
                <a:gd name="T8" fmla="*/ 2147483647 w 415"/>
                <a:gd name="T9" fmla="*/ 0 h 2575"/>
                <a:gd name="T10" fmla="*/ 2147483647 w 415"/>
                <a:gd name="T11" fmla="*/ 0 h 25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45B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8" name="Freeform 16">
              <a:extLst>
                <a:ext uri="{FF2B5EF4-FFF2-40B4-BE49-F238E27FC236}">
                  <a16:creationId xmlns:a16="http://schemas.microsoft.com/office/drawing/2014/main" xmlns="" id="{BC9DFEF7-49CC-4F19-932B-F1040B84FBE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5438" y="2149475"/>
              <a:ext cx="442912" cy="2592388"/>
            </a:xfrm>
            <a:custGeom>
              <a:avLst/>
              <a:gdLst>
                <a:gd name="T0" fmla="*/ 2147483647 w 416"/>
                <a:gd name="T1" fmla="*/ 2147483647 h 2463"/>
                <a:gd name="T2" fmla="*/ 2147483647 w 416"/>
                <a:gd name="T3" fmla="*/ 0 h 2463"/>
                <a:gd name="T4" fmla="*/ 0 w 416"/>
                <a:gd name="T5" fmla="*/ 0 h 2463"/>
                <a:gd name="T6" fmla="*/ 0 w 416"/>
                <a:gd name="T7" fmla="*/ 2147483647 h 2463"/>
                <a:gd name="T8" fmla="*/ 2147483647 w 416"/>
                <a:gd name="T9" fmla="*/ 2147483647 h 2463"/>
                <a:gd name="T10" fmla="*/ 2147483647 w 416"/>
                <a:gd name="T11" fmla="*/ 2147483647 h 24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5B92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259" name="Rectangle 17">
              <a:extLst>
                <a:ext uri="{FF2B5EF4-FFF2-40B4-BE49-F238E27FC236}">
                  <a16:creationId xmlns:a16="http://schemas.microsoft.com/office/drawing/2014/main" xmlns="" id="{BE8CD6D7-5AAD-4FEE-BB17-6ABF614673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3188" y="4457700"/>
              <a:ext cx="442912" cy="284163"/>
            </a:xfrm>
            <a:prstGeom prst="rect">
              <a:avLst/>
            </a:prstGeom>
            <a:solidFill>
              <a:srgbClr val="5B92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9260" name="Rectangle 18">
              <a:extLst>
                <a:ext uri="{FF2B5EF4-FFF2-40B4-BE49-F238E27FC236}">
                  <a16:creationId xmlns:a16="http://schemas.microsoft.com/office/drawing/2014/main" xmlns="" id="{8126FCDA-C75E-4D00-9585-D93FEAFC0B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3288" y="4454525"/>
              <a:ext cx="444500" cy="287338"/>
            </a:xfrm>
            <a:prstGeom prst="rect">
              <a:avLst/>
            </a:prstGeom>
            <a:solidFill>
              <a:srgbClr val="45B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9261" name="Rectangle 19">
              <a:extLst>
                <a:ext uri="{FF2B5EF4-FFF2-40B4-BE49-F238E27FC236}">
                  <a16:creationId xmlns:a16="http://schemas.microsoft.com/office/drawing/2014/main" xmlns="" id="{AF7BDFEB-1C6C-42EC-A193-751DB4B61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375" y="4670425"/>
              <a:ext cx="442913" cy="71438"/>
            </a:xfrm>
            <a:prstGeom prst="rect">
              <a:avLst/>
            </a:prstGeom>
            <a:solidFill>
              <a:srgbClr val="5B92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9262" name="Rectangle 20">
              <a:extLst>
                <a:ext uri="{FF2B5EF4-FFF2-40B4-BE49-F238E27FC236}">
                  <a16:creationId xmlns:a16="http://schemas.microsoft.com/office/drawing/2014/main" xmlns="" id="{870DE2AC-1965-471F-8FDB-72DC52C2EE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8063" y="4525963"/>
              <a:ext cx="442912" cy="215900"/>
            </a:xfrm>
            <a:prstGeom prst="rect">
              <a:avLst/>
            </a:prstGeom>
            <a:solidFill>
              <a:srgbClr val="45BD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</p:grpSp>
      <p:sp>
        <p:nvSpPr>
          <p:cNvPr id="9263" name="Espace réservé du contenu 2">
            <a:extLst>
              <a:ext uri="{FF2B5EF4-FFF2-40B4-BE49-F238E27FC236}">
                <a16:creationId xmlns:a16="http://schemas.microsoft.com/office/drawing/2014/main" xmlns="" id="{429643F8-9A5F-4819-8BC3-9820CD5BDFB0}"/>
              </a:ext>
            </a:extLst>
          </p:cNvPr>
          <p:cNvSpPr>
            <a:spLocks/>
          </p:cNvSpPr>
          <p:nvPr/>
        </p:nvSpPr>
        <p:spPr bwMode="auto">
          <a:xfrm>
            <a:off x="4711700" y="4221088"/>
            <a:ext cx="4432300" cy="224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82563" indent="-1825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450850" indent="-1841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altLang="fr-FR" sz="2000" b="1" dirty="0">
                <a:solidFill>
                  <a:srgbClr val="CC3300"/>
                </a:solidFill>
                <a:latin typeface="Calibri" panose="020F0502020204030204" pitchFamily="34" charset="0"/>
              </a:rPr>
              <a:t>Patients ayant critère pour réalisation génotype (ARN VIH ≥ 200 c/ml)</a:t>
            </a:r>
          </a:p>
          <a:p>
            <a:pPr lvl="1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en-GB" altLang="fr-FR" sz="1800" dirty="0">
                <a:solidFill>
                  <a:srgbClr val="000066"/>
                </a:solidFill>
              </a:rPr>
              <a:t>BIC/F/TAF : 7 vs</a:t>
            </a:r>
            <a:r>
              <a:rPr lang="en-GB" altLang="fr-FR" sz="1800" baseline="30000" dirty="0">
                <a:solidFill>
                  <a:srgbClr val="000066"/>
                </a:solidFill>
              </a:rPr>
              <a:t> </a:t>
            </a:r>
            <a:r>
              <a:rPr lang="en-GB" altLang="fr-FR" sz="1800" dirty="0">
                <a:solidFill>
                  <a:srgbClr val="000066"/>
                </a:solidFill>
              </a:rPr>
              <a:t>DTG + F/TAF : 5</a:t>
            </a:r>
          </a:p>
          <a:p>
            <a:pPr lvl="1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en-GB" altLang="fr-FR" sz="1800" dirty="0">
                <a:solidFill>
                  <a:srgbClr val="000066"/>
                </a:solidFill>
              </a:rPr>
              <a:t> </a:t>
            </a:r>
            <a:r>
              <a:rPr lang="fr-FR" altLang="fr-FR" sz="1800" dirty="0">
                <a:solidFill>
                  <a:srgbClr val="000066"/>
                </a:solidFill>
              </a:rPr>
              <a:t>Aucune émergence de résistance</a:t>
            </a:r>
            <a:endParaRPr lang="en-US" altLang="fr-FR" sz="1800" b="1" dirty="0">
              <a:solidFill>
                <a:srgbClr val="CC3300"/>
              </a:solidFill>
              <a:latin typeface="Calibri" panose="020F0502020204030204" pitchFamily="34" charset="0"/>
            </a:endParaRPr>
          </a:p>
          <a:p>
            <a:pPr defTabSz="914400" eaLnBrk="1" hangingPunct="1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altLang="fr-FR" sz="2000" b="1" dirty="0">
                <a:solidFill>
                  <a:srgbClr val="CC3300"/>
                </a:solidFill>
                <a:latin typeface="Calibri" panose="020F0502020204030204" pitchFamily="34" charset="0"/>
              </a:rPr>
              <a:t>Augmentation moyenne CD4 à S48</a:t>
            </a:r>
          </a:p>
          <a:p>
            <a:pPr lvl="1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en-GB" altLang="fr-FR" sz="1800" dirty="0">
                <a:solidFill>
                  <a:srgbClr val="000066"/>
                </a:solidFill>
              </a:rPr>
              <a:t>BIC/F/TAF : + 180/mm</a:t>
            </a:r>
            <a:r>
              <a:rPr lang="en-GB" altLang="fr-FR" sz="1800" baseline="30000" dirty="0">
                <a:solidFill>
                  <a:srgbClr val="000066"/>
                </a:solidFill>
              </a:rPr>
              <a:t>3</a:t>
            </a:r>
          </a:p>
          <a:p>
            <a:pPr lvl="1" defTabSz="914400" eaLnBrk="1" hangingPunct="1">
              <a:spcBef>
                <a:spcPct val="20000"/>
              </a:spcBef>
              <a:buClr>
                <a:srgbClr val="CC3300"/>
              </a:buClr>
              <a:buFont typeface="Arial" panose="020B0604020202020204" pitchFamily="34" charset="0"/>
              <a:buChar char="–"/>
            </a:pPr>
            <a:r>
              <a:rPr lang="en-GB" altLang="fr-FR" sz="1800" dirty="0">
                <a:solidFill>
                  <a:srgbClr val="000066"/>
                </a:solidFill>
              </a:rPr>
              <a:t>DTG + F/TAF : + 201/mm</a:t>
            </a:r>
            <a:r>
              <a:rPr lang="en-GB" altLang="fr-FR" sz="1800" baseline="30000" dirty="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9264" name="ZoneTexte 3">
            <a:extLst>
              <a:ext uri="{FF2B5EF4-FFF2-40B4-BE49-F238E27FC236}">
                <a16:creationId xmlns:a16="http://schemas.microsoft.com/office/drawing/2014/main" xmlns="" id="{A08EA899-1D3F-43D5-B2E6-0E4131941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829" y="5483206"/>
            <a:ext cx="416921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342900" indent="-342900" eaLnBrk="1" hangingPunct="1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altLang="fr-FR" sz="2000" b="1" dirty="0">
                <a:solidFill>
                  <a:srgbClr val="CC3300"/>
                </a:solidFill>
                <a:latin typeface="+mj-lt"/>
              </a:rPr>
              <a:t>ARN VIH &lt; 50 c/ml (per-protocole)</a:t>
            </a:r>
          </a:p>
          <a:p>
            <a:pPr marL="342900" indent="-169863" eaLnBrk="1" hangingPunct="1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altLang="fr-FR" sz="1800" dirty="0">
                <a:solidFill>
                  <a:srgbClr val="000066"/>
                </a:solidFill>
              </a:rPr>
              <a:t>	BIC/F/TAF : 98,9 %</a:t>
            </a:r>
          </a:p>
          <a:p>
            <a:pPr marL="342900" indent="-169863" eaLnBrk="1" hangingPunct="1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altLang="fr-FR" sz="1800" dirty="0">
                <a:solidFill>
                  <a:srgbClr val="000066"/>
                </a:solidFill>
              </a:rPr>
              <a:t>	DTG + F/TAF : 99,7 %</a:t>
            </a:r>
          </a:p>
        </p:txBody>
      </p:sp>
      <p:grpSp>
        <p:nvGrpSpPr>
          <p:cNvPr id="9266" name="Grouper 25">
            <a:extLst>
              <a:ext uri="{FF2B5EF4-FFF2-40B4-BE49-F238E27FC236}">
                <a16:creationId xmlns:a16="http://schemas.microsoft.com/office/drawing/2014/main" xmlns="" id="{9F69D854-1E40-4BE6-9EBA-06E990AB7EC2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9268" name="AutoShape 162">
              <a:extLst>
                <a:ext uri="{FF2B5EF4-FFF2-40B4-BE49-F238E27FC236}">
                  <a16:creationId xmlns:a16="http://schemas.microsoft.com/office/drawing/2014/main" xmlns="" id="{6643310B-BD5B-40C2-BD2A-B198FFB7B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69" name="ZoneTexte 23">
              <a:extLst>
                <a:ext uri="{FF2B5EF4-FFF2-40B4-BE49-F238E27FC236}">
                  <a16:creationId xmlns:a16="http://schemas.microsoft.com/office/drawing/2014/main" xmlns="" id="{C27AA30E-F048-4187-AB7F-AF48FBF635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GS-US-380-1490</a:t>
              </a:r>
            </a:p>
          </p:txBody>
        </p:sp>
      </p:grpSp>
      <p:sp>
        <p:nvSpPr>
          <p:cNvPr id="9267" name="Rectangle 27">
            <a:extLst>
              <a:ext uri="{FF2B5EF4-FFF2-40B4-BE49-F238E27FC236}">
                <a16:creationId xmlns:a16="http://schemas.microsoft.com/office/drawing/2014/main" xmlns="" id="{5A226DE9-4615-4E5B-9302-AD292863F0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129713" cy="1106488"/>
          </a:xfrm>
        </p:spPr>
        <p:txBody>
          <a:bodyPr/>
          <a:lstStyle/>
          <a:p>
            <a:r>
              <a:rPr lang="en-GB" altLang="fr-FR" dirty="0"/>
              <a:t>Etude GS-US-380-1490 : BIC/F/TAF QD vs DTG + F/TAF QD</a:t>
            </a:r>
          </a:p>
        </p:txBody>
      </p:sp>
      <p:sp>
        <p:nvSpPr>
          <p:cNvPr id="66" name="ZoneTexte 69">
            <a:extLst>
              <a:ext uri="{FF2B5EF4-FFF2-40B4-BE49-F238E27FC236}">
                <a16:creationId xmlns:a16="http://schemas.microsoft.com/office/drawing/2014/main" xmlns="" id="{56F4D53C-1E14-4136-BED3-90BE663EA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80" y="6525343"/>
            <a:ext cx="388843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Sax PE.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4;390(10107):2073-2082.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>
            <a:extLst>
              <a:ext uri="{FF2B5EF4-FFF2-40B4-BE49-F238E27FC236}">
                <a16:creationId xmlns:a16="http://schemas.microsoft.com/office/drawing/2014/main" xmlns="" id="{3D41042F-9A08-4BB3-86C8-1633CCF778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074452"/>
              </p:ext>
            </p:extLst>
          </p:nvPr>
        </p:nvGraphicFramePr>
        <p:xfrm>
          <a:off x="468313" y="1484313"/>
          <a:ext cx="8207375" cy="4374948"/>
        </p:xfrm>
        <a:graphic>
          <a:graphicData uri="http://schemas.openxmlformats.org/drawingml/2006/table">
            <a:tbl>
              <a:tblPr/>
              <a:tblGrid>
                <a:gridCol w="5399087">
                  <a:extLst>
                    <a:ext uri="{9D8B030D-6E8A-4147-A177-3AD203B41FA5}">
                      <a16:colId xmlns:a16="http://schemas.microsoft.com/office/drawing/2014/main" xmlns="" val="1156419818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xmlns="" val="2594055521"/>
                    </a:ext>
                  </a:extLst>
                </a:gridCol>
                <a:gridCol w="1439863">
                  <a:extLst>
                    <a:ext uri="{9D8B030D-6E8A-4147-A177-3AD203B41FA5}">
                      <a16:colId xmlns:a16="http://schemas.microsoft.com/office/drawing/2014/main" xmlns="" val="2750587703"/>
                    </a:ext>
                  </a:extLst>
                </a:gridCol>
              </a:tblGrid>
              <a:tr h="4651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BIC/F/TAF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n = 320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5BD83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DTG + 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n = 325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15477928"/>
                  </a:ext>
                </a:extLst>
              </a:tr>
              <a:tr h="2794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Evénement indésirable conduisant à l’arrêt du traitement,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5 *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 **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42373330"/>
                  </a:ext>
                </a:extLst>
              </a:tr>
              <a:tr h="25050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Evénement indésirable ≥ 5 % dans un des groupes,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Céphalées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Diarrhée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Nausées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Rhinopharyngite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Asthénie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Grippe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Adénopathie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Arthralgies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Insomnie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Infection des voies aériennes supérieures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Fièvre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Dorsalgies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12,5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11,6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7,8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6,9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5,9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5,3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5,3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5,0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5,0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4,7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4,4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3,4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12,3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12,0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8,9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9,5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8,0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3,1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5,5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2,8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4,3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7,1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6,5</a:t>
                      </a:r>
                      <a:b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6,2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5461503"/>
                  </a:ext>
                </a:extLst>
              </a:tr>
              <a:tr h="10207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Anomalies biologiques de grade 3-4,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Elévation CK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Elévation LDL-cholestérol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Elévation ALAT / ASAT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Hyperglycémie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3,5</a:t>
                      </a:r>
                      <a:b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3,0</a:t>
                      </a:r>
                      <a:b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2,2 / 1,3</a:t>
                      </a:r>
                      <a:b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0,3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2,2</a:t>
                      </a:r>
                      <a:b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3,5</a:t>
                      </a:r>
                      <a:b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0,9 / 2,5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2,2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8416848"/>
                  </a:ext>
                </a:extLst>
              </a:tr>
            </a:tbl>
          </a:graphicData>
        </a:graphic>
      </p:graphicFrame>
      <p:sp>
        <p:nvSpPr>
          <p:cNvPr id="11287" name="Espace réservé du contenu 2">
            <a:extLst>
              <a:ext uri="{FF2B5EF4-FFF2-40B4-BE49-F238E27FC236}">
                <a16:creationId xmlns:a16="http://schemas.microsoft.com/office/drawing/2014/main" xmlns="" id="{B68EF0D7-B8F4-4FED-96EF-ECBE983FCA5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276600" y="1150938"/>
            <a:ext cx="3562350" cy="466725"/>
          </a:xfrm>
        </p:spPr>
        <p:txBody>
          <a:bodyPr/>
          <a:lstStyle/>
          <a:p>
            <a:pPr marL="0" indent="0" algn="ctr">
              <a:lnSpc>
                <a:spcPts val="2275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GB" altLang="fr-FR" sz="2400" b="1">
                <a:latin typeface="Calibri" panose="020F0502020204030204" pitchFamily="34" charset="0"/>
              </a:rPr>
              <a:t>Evénements indésirables</a:t>
            </a:r>
            <a:endParaRPr lang="en-GB" altLang="fr-FR" sz="180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88A3E532-82E1-429A-91D1-D2A67488F74D}"/>
              </a:ext>
            </a:extLst>
          </p:cNvPr>
          <p:cNvSpPr txBox="1"/>
          <p:nvPr/>
        </p:nvSpPr>
        <p:spPr>
          <a:xfrm>
            <a:off x="323850" y="5859165"/>
            <a:ext cx="8856663" cy="73818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400" dirty="0">
                <a:solidFill>
                  <a:srgbClr val="000066"/>
                </a:solidFill>
              </a:rPr>
              <a:t>* </a:t>
            </a:r>
            <a:r>
              <a:rPr lang="en-GB" altLang="fr-FR" sz="1400" dirty="0">
                <a:solidFill>
                  <a:srgbClr val="000066"/>
                </a:solidFill>
              </a:rPr>
              <a:t>Distension </a:t>
            </a:r>
            <a:r>
              <a:rPr lang="fr-FR" altLang="fr-FR" sz="1400" dirty="0">
                <a:solidFill>
                  <a:srgbClr val="000066"/>
                </a:solidFill>
              </a:rPr>
              <a:t>abdominale ; Arrêt cardiaque(sepsis, appendicite) ; Douleur thoracique ; Paranoïa, consommation </a:t>
            </a:r>
            <a:r>
              <a:rPr lang="fr-FR" altLang="fr-FR" sz="1400" dirty="0" err="1">
                <a:solidFill>
                  <a:srgbClr val="000066"/>
                </a:solidFill>
              </a:rPr>
              <a:t>crystal</a:t>
            </a:r>
            <a:r>
              <a:rPr lang="fr-FR" altLang="fr-FR" sz="1400" dirty="0">
                <a:solidFill>
                  <a:srgbClr val="000066"/>
                </a:solidFill>
              </a:rPr>
              <a:t> métamphétamine ; Trouble du sommeil, insomnie</a:t>
            </a:r>
            <a:r>
              <a:rPr lang="en-GB" altLang="fr-FR" sz="1400" dirty="0">
                <a:solidFill>
                  <a:srgbClr val="000066"/>
                </a:solidFill>
              </a:rPr>
              <a:t>, </a:t>
            </a:r>
            <a:r>
              <a:rPr lang="fr-FR" altLang="fr-FR" sz="1400" dirty="0">
                <a:solidFill>
                  <a:srgbClr val="000066"/>
                </a:solidFill>
              </a:rPr>
              <a:t>dyspepsie</a:t>
            </a:r>
            <a:r>
              <a:rPr lang="en-GB" altLang="fr-FR" sz="1400" dirty="0">
                <a:solidFill>
                  <a:srgbClr val="000066"/>
                </a:solidFill>
              </a:rPr>
              <a:t>, </a:t>
            </a:r>
            <a:r>
              <a:rPr lang="fr-FR" altLang="fr-FR" sz="1400" dirty="0">
                <a:solidFill>
                  <a:srgbClr val="000066"/>
                </a:solidFill>
              </a:rPr>
              <a:t>céphalées</a:t>
            </a:r>
            <a:r>
              <a:rPr lang="en-GB" altLang="fr-FR" sz="1400" dirty="0">
                <a:solidFill>
                  <a:srgbClr val="000066"/>
                </a:solidFill>
              </a:rPr>
              <a:t>, </a:t>
            </a:r>
            <a:r>
              <a:rPr lang="fr-FR" altLang="fr-FR" sz="1400" dirty="0">
                <a:solidFill>
                  <a:srgbClr val="000066"/>
                </a:solidFill>
              </a:rPr>
              <a:t>humeur dépressive</a:t>
            </a:r>
          </a:p>
          <a:p>
            <a:pPr eaLnBrk="1" hangingPunct="1"/>
            <a:r>
              <a:rPr lang="fr-FR" altLang="fr-FR" sz="1400" dirty="0">
                <a:solidFill>
                  <a:srgbClr val="000066"/>
                </a:solidFill>
              </a:rPr>
              <a:t>** Erythème, prurit</a:t>
            </a:r>
          </a:p>
        </p:txBody>
      </p:sp>
      <p:grpSp>
        <p:nvGrpSpPr>
          <p:cNvPr id="11290" name="Grouper 25">
            <a:extLst>
              <a:ext uri="{FF2B5EF4-FFF2-40B4-BE49-F238E27FC236}">
                <a16:creationId xmlns:a16="http://schemas.microsoft.com/office/drawing/2014/main" xmlns="" id="{728A9276-1B9A-4706-BDD0-E6FF113E0C9C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1292" name="AutoShape 162">
              <a:extLst>
                <a:ext uri="{FF2B5EF4-FFF2-40B4-BE49-F238E27FC236}">
                  <a16:creationId xmlns:a16="http://schemas.microsoft.com/office/drawing/2014/main" xmlns="" id="{32DCADAB-7DB6-4E6F-B11B-81C1689D7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93" name="ZoneTexte 23">
              <a:extLst>
                <a:ext uri="{FF2B5EF4-FFF2-40B4-BE49-F238E27FC236}">
                  <a16:creationId xmlns:a16="http://schemas.microsoft.com/office/drawing/2014/main" xmlns="" id="{C689CA47-64AB-4D0F-A7AE-41B9B3CA74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GS-US-380-1490</a:t>
              </a:r>
            </a:p>
          </p:txBody>
        </p:sp>
      </p:grpSp>
      <p:sp>
        <p:nvSpPr>
          <p:cNvPr id="11291" name="Rectangle 27">
            <a:extLst>
              <a:ext uri="{FF2B5EF4-FFF2-40B4-BE49-F238E27FC236}">
                <a16:creationId xmlns:a16="http://schemas.microsoft.com/office/drawing/2014/main" xmlns="" id="{67030AF8-D5FA-4CE0-BF83-DB2043099D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1613" cy="1106488"/>
          </a:xfrm>
        </p:spPr>
        <p:txBody>
          <a:bodyPr/>
          <a:lstStyle/>
          <a:p>
            <a:r>
              <a:rPr lang="en-GB" altLang="fr-FR" dirty="0"/>
              <a:t>Etude GS-US-380-1490 : BIC/F/TAF QD vs DTG + F/TAF QD</a:t>
            </a:r>
          </a:p>
        </p:txBody>
      </p:sp>
      <p:sp>
        <p:nvSpPr>
          <p:cNvPr id="10" name="ZoneTexte 69">
            <a:extLst>
              <a:ext uri="{FF2B5EF4-FFF2-40B4-BE49-F238E27FC236}">
                <a16:creationId xmlns:a16="http://schemas.microsoft.com/office/drawing/2014/main" xmlns="" id="{48670981-119F-4412-9A55-EB2A31DA4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9644" y="6525344"/>
            <a:ext cx="691276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Sax PE.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4;390(10107):2073-2082.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>
            <a:extLst>
              <a:ext uri="{FF2B5EF4-FFF2-40B4-BE49-F238E27FC236}">
                <a16:creationId xmlns:a16="http://schemas.microsoft.com/office/drawing/2014/main" xmlns="" id="{687931FF-3DE7-47CE-B73E-BAC3203D6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616636"/>
              </p:ext>
            </p:extLst>
          </p:nvPr>
        </p:nvGraphicFramePr>
        <p:xfrm>
          <a:off x="323850" y="1874838"/>
          <a:ext cx="8424614" cy="3651178"/>
        </p:xfrm>
        <a:graphic>
          <a:graphicData uri="http://schemas.openxmlformats.org/drawingml/2006/table">
            <a:tbl>
              <a:tblPr/>
              <a:tblGrid>
                <a:gridCol w="4877991">
                  <a:extLst>
                    <a:ext uri="{9D8B030D-6E8A-4147-A177-3AD203B41FA5}">
                      <a16:colId xmlns:a16="http://schemas.microsoft.com/office/drawing/2014/main" xmlns="" val="3155762741"/>
                    </a:ext>
                  </a:extLst>
                </a:gridCol>
                <a:gridCol w="1182191">
                  <a:extLst>
                    <a:ext uri="{9D8B030D-6E8A-4147-A177-3AD203B41FA5}">
                      <a16:colId xmlns:a16="http://schemas.microsoft.com/office/drawing/2014/main" xmlns="" val="392246445"/>
                    </a:ext>
                  </a:extLst>
                </a:gridCol>
                <a:gridCol w="1552931">
                  <a:extLst>
                    <a:ext uri="{9D8B030D-6E8A-4147-A177-3AD203B41FA5}">
                      <a16:colId xmlns:a16="http://schemas.microsoft.com/office/drawing/2014/main" xmlns="" val="1727953831"/>
                    </a:ext>
                  </a:extLst>
                </a:gridCol>
                <a:gridCol w="811501">
                  <a:extLst>
                    <a:ext uri="{9D8B030D-6E8A-4147-A177-3AD203B41FA5}">
                      <a16:colId xmlns:a16="http://schemas.microsoft.com/office/drawing/2014/main" xmlns="" val="3226144301"/>
                    </a:ext>
                  </a:extLst>
                </a:gridCol>
              </a:tblGrid>
              <a:tr h="1093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</a:txBody>
                  <a:tcPr marL="90000" marR="90000" marT="46789" marB="4678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BIC/F/TAF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n = 314</a:t>
                      </a:r>
                    </a:p>
                  </a:txBody>
                  <a:tcPr marL="90000" marR="90000" marT="46789" marB="4678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5BD83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DTG + 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n = 315</a:t>
                      </a:r>
                    </a:p>
                  </a:txBody>
                  <a:tcPr marL="90000" marR="90000" marT="46789" marB="4678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2C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MS PGothic" panose="020B0600070205080204" pitchFamily="34" charset="-128"/>
                        </a:rPr>
                        <a:t>p</a:t>
                      </a:r>
                    </a:p>
                  </a:txBody>
                  <a:tcPr marL="90000" marR="90000" marT="46789" marB="4678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59389611"/>
                  </a:ext>
                </a:extLst>
              </a:tr>
              <a:tr h="1093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Modification médiane </a:t>
                      </a:r>
                      <a:r>
                        <a:rPr kumimoji="0" lang="fr-FR" alt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DFGe</a:t>
                      </a: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 (</a:t>
                      </a:r>
                      <a:r>
                        <a:rPr kumimoji="0" lang="fr-FR" alt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Cockroft</a:t>
                      </a: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-Gault), ml/min</a:t>
                      </a:r>
                    </a:p>
                  </a:txBody>
                  <a:tcPr marL="90000" marR="90000" marT="46789" marB="4678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- 7,3</a:t>
                      </a:r>
                    </a:p>
                  </a:txBody>
                  <a:tcPr marL="90000" marR="90000" marT="46789" marB="4678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- 10,8</a:t>
                      </a:r>
                    </a:p>
                  </a:txBody>
                  <a:tcPr marL="90000" marR="90000" marT="46789" marB="4678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0,02</a:t>
                      </a:r>
                    </a:p>
                  </a:txBody>
                  <a:tcPr marL="90000" marR="90000" marT="46789" marB="4678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51062248"/>
                  </a:ext>
                </a:extLst>
              </a:tr>
              <a:tr h="131237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Modification moyenne lipides à jeun, mg/dl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Cholestérol total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LDL-cholestérol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HDL-cholestérol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Triglycérides</a:t>
                      </a:r>
                    </a:p>
                  </a:txBody>
                  <a:tcPr marL="90000" marR="90000" marT="46789" marB="4678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12</a:t>
                      </a:r>
                      <a:b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9</a:t>
                      </a:r>
                      <a:b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5</a:t>
                      </a:r>
                      <a:b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3</a:t>
                      </a:r>
                    </a:p>
                  </a:txBody>
                  <a:tcPr marL="90000" marR="90000" marT="46789" marB="4678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fr-FR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15</a:t>
                      </a:r>
                      <a:b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12</a:t>
                      </a:r>
                      <a:b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5</a:t>
                      </a:r>
                      <a:b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</a:br>
                      <a:r>
                        <a:rPr kumimoji="0" lang="en-GB" altLang="fr-F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7</a:t>
                      </a:r>
                    </a:p>
                  </a:txBody>
                  <a:tcPr marL="90000" marR="90000" marT="46789" marB="4678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MS PGothic" panose="020B0600070205080204" pitchFamily="34" charset="-128"/>
                        </a:rPr>
                        <a:t>ns</a:t>
                      </a:r>
                    </a:p>
                  </a:txBody>
                  <a:tcPr marL="90000" marR="90000" marT="46789" marB="4678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99930583"/>
                  </a:ext>
                </a:extLst>
              </a:tr>
            </a:tbl>
          </a:graphicData>
        </a:graphic>
      </p:graphicFrame>
      <p:sp>
        <p:nvSpPr>
          <p:cNvPr id="13335" name="Espace réservé du contenu 2">
            <a:extLst>
              <a:ext uri="{FF2B5EF4-FFF2-40B4-BE49-F238E27FC236}">
                <a16:creationId xmlns:a16="http://schemas.microsoft.com/office/drawing/2014/main" xmlns="" id="{49EFA029-EDA8-42EA-A791-21E59C8DB97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7950" y="1234083"/>
            <a:ext cx="8928100" cy="466725"/>
          </a:xfrm>
        </p:spPr>
        <p:txBody>
          <a:bodyPr/>
          <a:lstStyle/>
          <a:p>
            <a:pPr marL="0" indent="0" algn="ctr">
              <a:lnSpc>
                <a:spcPts val="2275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fr-FR" altLang="fr-FR" sz="2400" b="1" dirty="0">
                <a:latin typeface="Calibri" panose="020F0502020204030204" pitchFamily="34" charset="0"/>
              </a:rPr>
              <a:t>Modification du </a:t>
            </a:r>
            <a:r>
              <a:rPr lang="fr-FR" altLang="fr-FR" sz="2400" b="1" dirty="0" err="1">
                <a:latin typeface="Calibri" panose="020F0502020204030204" pitchFamily="34" charset="0"/>
              </a:rPr>
              <a:t>DFGe</a:t>
            </a:r>
            <a:r>
              <a:rPr lang="fr-FR" altLang="fr-FR" sz="2400" b="1" dirty="0">
                <a:latin typeface="Calibri" panose="020F0502020204030204" pitchFamily="34" charset="0"/>
              </a:rPr>
              <a:t> et des lipides entre J0 et S48</a:t>
            </a:r>
            <a:endParaRPr lang="fr-FR" altLang="fr-FR" sz="1800" dirty="0"/>
          </a:p>
        </p:txBody>
      </p:sp>
      <p:sp>
        <p:nvSpPr>
          <p:cNvPr id="13336" name="ZoneTexte 1">
            <a:extLst>
              <a:ext uri="{FF2B5EF4-FFF2-40B4-BE49-F238E27FC236}">
                <a16:creationId xmlns:a16="http://schemas.microsoft.com/office/drawing/2014/main" xmlns="" id="{03954EB8-EB84-4138-AAE0-F09FF79D2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59" y="5563855"/>
            <a:ext cx="849920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285750" indent="-285750" eaLnBrk="1" hangingPunct="1">
              <a:buFont typeface="Wingdings" panose="05000000000000000000" pitchFamily="2" charset="2"/>
              <a:buChar char="§"/>
            </a:pPr>
            <a:r>
              <a:rPr lang="fr-FR" altLang="fr-FR" sz="2000" b="1" dirty="0">
                <a:solidFill>
                  <a:srgbClr val="CC3300"/>
                </a:solidFill>
                <a:latin typeface="+mj-lt"/>
              </a:rPr>
              <a:t>Aucun arrêt pour événement indésirable rénal et aucun cas de tubulopathie proximale, dans les 2 groupes</a:t>
            </a:r>
          </a:p>
        </p:txBody>
      </p:sp>
      <p:grpSp>
        <p:nvGrpSpPr>
          <p:cNvPr id="13338" name="Grouper 25">
            <a:extLst>
              <a:ext uri="{FF2B5EF4-FFF2-40B4-BE49-F238E27FC236}">
                <a16:creationId xmlns:a16="http://schemas.microsoft.com/office/drawing/2014/main" xmlns="" id="{17590841-0674-483B-A0B2-F4E03BD478E8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3340" name="AutoShape 162">
              <a:extLst>
                <a:ext uri="{FF2B5EF4-FFF2-40B4-BE49-F238E27FC236}">
                  <a16:creationId xmlns:a16="http://schemas.microsoft.com/office/drawing/2014/main" xmlns="" id="{57B72197-1665-4A59-8FA2-3D16CE187E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41" name="ZoneTexte 23">
              <a:extLst>
                <a:ext uri="{FF2B5EF4-FFF2-40B4-BE49-F238E27FC236}">
                  <a16:creationId xmlns:a16="http://schemas.microsoft.com/office/drawing/2014/main" xmlns="" id="{F9E9A822-C42A-4DEB-8215-D7DE338ADD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GS-US-380-1490</a:t>
              </a:r>
            </a:p>
          </p:txBody>
        </p:sp>
      </p:grpSp>
      <p:sp>
        <p:nvSpPr>
          <p:cNvPr id="13339" name="Rectangle 27">
            <a:extLst>
              <a:ext uri="{FF2B5EF4-FFF2-40B4-BE49-F238E27FC236}">
                <a16:creationId xmlns:a16="http://schemas.microsoft.com/office/drawing/2014/main" xmlns="" id="{2606A5E3-58BE-4F0F-9C9A-2BE0FF9AA3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1613" cy="1106488"/>
          </a:xfrm>
        </p:spPr>
        <p:txBody>
          <a:bodyPr/>
          <a:lstStyle/>
          <a:p>
            <a:r>
              <a:rPr lang="en-GB" altLang="fr-FR" dirty="0"/>
              <a:t>Etude GS-US-380-1490 : BIC/F/TAF QD vs DTG + F/TAF QD</a:t>
            </a:r>
          </a:p>
        </p:txBody>
      </p:sp>
      <p:sp>
        <p:nvSpPr>
          <p:cNvPr id="11" name="ZoneTexte 69">
            <a:extLst>
              <a:ext uri="{FF2B5EF4-FFF2-40B4-BE49-F238E27FC236}">
                <a16:creationId xmlns:a16="http://schemas.microsoft.com/office/drawing/2014/main" xmlns="" id="{9BD12A06-4840-4364-A555-C541B61F2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80" y="6525343"/>
            <a:ext cx="388843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Sax PE.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4;390(10107):2073-2082.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98">
            <a:extLst>
              <a:ext uri="{FF2B5EF4-FFF2-40B4-BE49-F238E27FC236}">
                <a16:creationId xmlns:a16="http://schemas.microsoft.com/office/drawing/2014/main" xmlns="" id="{BCECEF51-A1ED-464D-9D0A-CE261BDA93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246857"/>
              </p:ext>
            </p:extLst>
          </p:nvPr>
        </p:nvGraphicFramePr>
        <p:xfrm>
          <a:off x="179512" y="2010446"/>
          <a:ext cx="8743674" cy="3866826"/>
        </p:xfrm>
        <a:graphic>
          <a:graphicData uri="http://schemas.openxmlformats.org/drawingml/2006/table">
            <a:tbl>
              <a:tblPr/>
              <a:tblGrid>
                <a:gridCol w="2147676">
                  <a:extLst>
                    <a:ext uri="{9D8B030D-6E8A-4147-A177-3AD203B41FA5}">
                      <a16:colId xmlns:a16="http://schemas.microsoft.com/office/drawing/2014/main" xmlns="" val="2416499864"/>
                    </a:ext>
                  </a:extLst>
                </a:gridCol>
                <a:gridCol w="2445707">
                  <a:extLst>
                    <a:ext uri="{9D8B030D-6E8A-4147-A177-3AD203B41FA5}">
                      <a16:colId xmlns:a16="http://schemas.microsoft.com/office/drawing/2014/main" xmlns="" val="1945924218"/>
                    </a:ext>
                  </a:extLst>
                </a:gridCol>
                <a:gridCol w="23698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80411">
                  <a:extLst>
                    <a:ext uri="{9D8B030D-6E8A-4147-A177-3AD203B41FA5}">
                      <a16:colId xmlns:a16="http://schemas.microsoft.com/office/drawing/2014/main" xmlns="" val="3854589377"/>
                    </a:ext>
                  </a:extLst>
                </a:gridCol>
              </a:tblGrid>
              <a:tr h="64447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anose="020B0600070205080204" pitchFamily="34" charset="-128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 panose="020B0600070205080204" pitchFamily="34" charset="-128"/>
                        </a:rPr>
                        <a:t>Bictegravir</a:t>
                      </a:r>
                      <a:endParaRPr kumimoji="0" lang="en-GB" alt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  <a:ea typeface="ＭＳ Ｐゴシック" panose="020B0600070205080204" pitchFamily="34" charset="-128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 panose="020B0600070205080204" pitchFamily="34" charset="-128"/>
                        </a:rPr>
                        <a:t>FTC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 panose="020B0600070205080204" pitchFamily="34" charset="-128"/>
                        </a:rPr>
                        <a:t>TAF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3631865"/>
                  </a:ext>
                </a:extLst>
              </a:tr>
              <a:tr h="64447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ASC</a:t>
                      </a:r>
                      <a:r>
                        <a:rPr lang="fr-FR" sz="1400" b="1" i="0" u="none" strike="noStrike" kern="1200" baseline="-2500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tau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(</a:t>
                      </a: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hr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*</a:t>
                      </a: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ng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/ml)</a:t>
                      </a:r>
                      <a:r>
                        <a:rPr lang="en-GB" altLang="fr-FR" sz="1400" b="1" dirty="0">
                          <a:solidFill>
                            <a:srgbClr val="000066"/>
                          </a:solidFill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fr-FR" sz="1400" b="1" dirty="0">
                          <a:solidFill>
                            <a:srgbClr val="000066"/>
                          </a:solidFill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Moy. (% CV ; min-max)</a:t>
                      </a:r>
                      <a:endParaRPr lang="fr-FR" sz="1400" b="1" i="0" u="none" strike="noStrike" kern="1200" baseline="0" dirty="0">
                        <a:solidFill>
                          <a:srgbClr val="000066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101 120,5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(43,8 ; 55 065,7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 216 295)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11 238,1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(28,4 ; 5 621,6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 18 876,7)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259,4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(59,9 ; 63,1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 710,2)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61568082"/>
                  </a:ext>
                </a:extLst>
              </a:tr>
              <a:tr h="64447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C</a:t>
                      </a:r>
                      <a:r>
                        <a:rPr lang="fr-FR" sz="1400" b="1" i="0" u="none" strike="noStrike" kern="1200" baseline="-2500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max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(</a:t>
                      </a: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ng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/ml)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fr-FR" sz="1400" b="1" dirty="0">
                          <a:solidFill>
                            <a:srgbClr val="000066"/>
                          </a:solidFill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Moy. (% CV ; min-max)</a:t>
                      </a:r>
                      <a:endParaRPr lang="fr-FR" sz="1400" b="1" i="0" u="none" strike="noStrike" kern="1200" baseline="0" dirty="0">
                        <a:solidFill>
                          <a:srgbClr val="000066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73 39,4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(37,3 ; 4 170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 13 300)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1 920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(20,7 ; 1 380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 2 820)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309,4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(59,9 ; 63,3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 764)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9175696"/>
                  </a:ext>
                </a:extLst>
              </a:tr>
              <a:tr h="64447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C</a:t>
                      </a:r>
                      <a:r>
                        <a:rPr lang="fr-FR" sz="1400" b="1" i="0" u="none" strike="noStrike" kern="1200" baseline="-2500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tau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(</a:t>
                      </a: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ng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/ml) 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fr-FR" sz="1400" b="1" dirty="0">
                          <a:solidFill>
                            <a:srgbClr val="000066"/>
                          </a:solidFill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Moy. (% CV ; min-max)</a:t>
                      </a:r>
                      <a:endParaRPr lang="en-GB" altLang="fr-FR" sz="1100" b="1" dirty="0">
                        <a:solidFill>
                          <a:srgbClr val="000066"/>
                        </a:solidFill>
                        <a:latin typeface="+mn-lt"/>
                        <a:ea typeface="ＭＳ Ｐゴシック" panose="020B0600070205080204" pitchFamily="34" charset="-128"/>
                        <a:cs typeface="Arial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2 576,0 **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(52,0 ; 800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 5 690)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97,7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(38,4 ; 47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 169)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33507909"/>
                  </a:ext>
                </a:extLst>
              </a:tr>
              <a:tr h="644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T</a:t>
                      </a:r>
                      <a:r>
                        <a:rPr lang="mr-IN" sz="1400" b="1" i="0" u="none" strike="noStrike" kern="1200" baseline="-2500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max</a:t>
                      </a: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(h)</a:t>
                      </a: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</a:t>
                      </a:r>
                      <a:endParaRPr lang="fr-FR" sz="1400" b="1" i="0" u="none" strike="noStrike" kern="1200" baseline="0" dirty="0">
                        <a:solidFill>
                          <a:srgbClr val="000066"/>
                        </a:solidFill>
                        <a:latin typeface="+mn-lt"/>
                        <a:ea typeface="+mn-ea"/>
                        <a:cs typeface="Arial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Médiane (Q1 - Q3)</a:t>
                      </a: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	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1,02 (1,00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 2,97)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1,02 (1,00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 1,50)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0,50 (0,50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 1,02)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44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 err="1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t</a:t>
                      </a:r>
                      <a:r>
                        <a:rPr lang="mr-IN" sz="1400" b="1" i="0" u="none" strike="noStrike" kern="1200" baseline="-2500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1/2</a:t>
                      </a: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(h)</a:t>
                      </a: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 </a:t>
                      </a:r>
                      <a:endParaRPr lang="fr-FR" sz="1400" b="1" i="0" u="none" strike="noStrike" kern="1200" baseline="0" dirty="0">
                        <a:solidFill>
                          <a:srgbClr val="000066"/>
                        </a:solidFill>
                        <a:latin typeface="+mn-lt"/>
                        <a:ea typeface="+mn-ea"/>
                        <a:cs typeface="Arial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Médiane (Q1 - Q3)</a:t>
                      </a:r>
                      <a:r>
                        <a:rPr lang="mr-IN" sz="1400" b="1" i="0" u="none" strike="noStrike" kern="1200" baseline="0" dirty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Arial"/>
                        </a:rPr>
                        <a:t>	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18,56 (15,51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 20,14)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7,05 (6,39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 7,35)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6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0,43 (0,31 </a:t>
                      </a: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-</a:t>
                      </a:r>
                      <a:r>
                        <a:rPr kumimoji="0" lang="en-GB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anose="020B0600070205080204" pitchFamily="34" charset="-128"/>
                          <a:cs typeface="Arial"/>
                        </a:rPr>
                        <a:t> 0.56)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07504" y="5858688"/>
            <a:ext cx="88156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n = 15</a:t>
            </a:r>
          </a:p>
          <a:p>
            <a:r>
              <a:rPr lang="fr-FR" sz="1400" dirty="0">
                <a:solidFill>
                  <a:srgbClr val="000066"/>
                </a:solidFill>
              </a:rPr>
              <a:t>** Moyenne de </a:t>
            </a:r>
            <a:r>
              <a:rPr lang="fr-FR" sz="1400" dirty="0" err="1">
                <a:solidFill>
                  <a:srgbClr val="000066"/>
                </a:solidFill>
              </a:rPr>
              <a:t>C</a:t>
            </a:r>
            <a:r>
              <a:rPr lang="fr-FR" sz="1400" baseline="-25000" dirty="0" err="1">
                <a:solidFill>
                  <a:srgbClr val="000066"/>
                </a:solidFill>
              </a:rPr>
              <a:t>tau</a:t>
            </a:r>
            <a:r>
              <a:rPr lang="fr-FR" sz="1400" dirty="0">
                <a:solidFill>
                  <a:srgbClr val="000066"/>
                </a:solidFill>
              </a:rPr>
              <a:t> de BIC environ 16 fois plus élevée que la concentration efficace 95 % (CE</a:t>
            </a:r>
            <a:r>
              <a:rPr lang="fr-FR" sz="1400" baseline="-25000" dirty="0">
                <a:solidFill>
                  <a:srgbClr val="000066"/>
                </a:solidFill>
              </a:rPr>
              <a:t>95</a:t>
            </a:r>
            <a:r>
              <a:rPr lang="fr-FR" sz="1400" dirty="0">
                <a:solidFill>
                  <a:srgbClr val="000066"/>
                </a:solidFill>
              </a:rPr>
              <a:t>) ajustée sur les protéines contre le VIH-1 sauvage (162 </a:t>
            </a:r>
            <a:r>
              <a:rPr lang="fr-FR" sz="1400" dirty="0" err="1">
                <a:solidFill>
                  <a:srgbClr val="000066"/>
                </a:solidFill>
              </a:rPr>
              <a:t>ng</a:t>
            </a:r>
            <a:r>
              <a:rPr lang="fr-FR" sz="1400" dirty="0">
                <a:solidFill>
                  <a:srgbClr val="000066"/>
                </a:solidFill>
              </a:rPr>
              <a:t>/ml)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-324544" y="508518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xmlns="" id="{4FB095DD-C166-4A86-9BBB-EFCD51A892EF}"/>
              </a:ext>
            </a:extLst>
          </p:cNvPr>
          <p:cNvSpPr txBox="1">
            <a:spLocks/>
          </p:cNvSpPr>
          <p:nvPr/>
        </p:nvSpPr>
        <p:spPr bwMode="auto">
          <a:xfrm>
            <a:off x="179512" y="1124744"/>
            <a:ext cx="8568952" cy="45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fr-FR" altLang="fr-FR" sz="2400" b="1">
                <a:latin typeface="Calibri" panose="020F0502020204030204" pitchFamily="34" charset="0"/>
                <a:ea typeface="ＭＳ Ｐゴシック" panose="020B0600070205080204" pitchFamily="34" charset="-128"/>
              </a:rPr>
              <a:t>Paramètres pharmacocinétiques de BIC/F/TAF </a:t>
            </a:r>
            <a:br>
              <a:rPr lang="fr-FR" altLang="fr-FR" sz="2400" b="1">
                <a:latin typeface="Calibri" panose="020F0502020204030204" pitchFamily="34" charset="0"/>
                <a:ea typeface="ＭＳ Ｐゴシック" panose="020B0600070205080204" pitchFamily="34" charset="-128"/>
              </a:rPr>
            </a:br>
            <a:r>
              <a:rPr lang="fr-FR" altLang="fr-FR" sz="2400" b="1">
                <a:latin typeface="Calibri" panose="020F0502020204030204" pitchFamily="34" charset="0"/>
                <a:ea typeface="ＭＳ Ｐゴシック" panose="020B0600070205080204" pitchFamily="34" charset="-128"/>
              </a:rPr>
              <a:t>à l’état d’équilibre  (n = 17)</a:t>
            </a:r>
          </a:p>
        </p:txBody>
      </p:sp>
      <p:grpSp>
        <p:nvGrpSpPr>
          <p:cNvPr id="11" name="Grouper 25">
            <a:extLst>
              <a:ext uri="{FF2B5EF4-FFF2-40B4-BE49-F238E27FC236}">
                <a16:creationId xmlns:a16="http://schemas.microsoft.com/office/drawing/2014/main" xmlns="" id="{F8696FC6-64B3-4135-8EAC-4EBFD408E602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2" name="AutoShape 162">
              <a:extLst>
                <a:ext uri="{FF2B5EF4-FFF2-40B4-BE49-F238E27FC236}">
                  <a16:creationId xmlns:a16="http://schemas.microsoft.com/office/drawing/2014/main" xmlns="" id="{49042D43-3D19-48F3-9B81-F1640A7C4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ZoneTexte 23">
              <a:extLst>
                <a:ext uri="{FF2B5EF4-FFF2-40B4-BE49-F238E27FC236}">
                  <a16:creationId xmlns:a16="http://schemas.microsoft.com/office/drawing/2014/main" xmlns="" id="{EC81FF4C-8F50-4161-92B8-9ACFFCD979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 dirty="0">
                  <a:solidFill>
                    <a:srgbClr val="333399"/>
                  </a:solidFill>
                  <a:latin typeface="Cambria" panose="02040503050406030204" pitchFamily="18" charset="0"/>
                </a:rPr>
                <a:t>GS-US-380-1490</a:t>
              </a:r>
            </a:p>
          </p:txBody>
        </p:sp>
      </p:grpSp>
      <p:sp>
        <p:nvSpPr>
          <p:cNvPr id="14" name="Rectangle 27">
            <a:extLst>
              <a:ext uri="{FF2B5EF4-FFF2-40B4-BE49-F238E27FC236}">
                <a16:creationId xmlns:a16="http://schemas.microsoft.com/office/drawing/2014/main" xmlns="" id="{4CE459E5-DF33-40C6-BA84-F127FC0A1A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1613" cy="1106488"/>
          </a:xfrm>
        </p:spPr>
        <p:txBody>
          <a:bodyPr/>
          <a:lstStyle/>
          <a:p>
            <a:r>
              <a:rPr lang="en-GB" altLang="fr-FR" dirty="0"/>
              <a:t>Etude GS-US-380-1490 : BIC/F/TAF QD vs DTG + F/TAF QD</a:t>
            </a:r>
          </a:p>
        </p:txBody>
      </p:sp>
      <p:sp>
        <p:nvSpPr>
          <p:cNvPr id="15" name="ZoneTexte 69">
            <a:extLst>
              <a:ext uri="{FF2B5EF4-FFF2-40B4-BE49-F238E27FC236}">
                <a16:creationId xmlns:a16="http://schemas.microsoft.com/office/drawing/2014/main" xmlns="" id="{1BD0E456-91E6-4907-B508-C134D43EA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80" y="6525343"/>
            <a:ext cx="388843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Sax PE.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 dirty="0">
                <a:solidFill>
                  <a:srgbClr val="CC3300"/>
                </a:solidFill>
              </a:rPr>
              <a:t> 4;390(10107):2073-2082.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964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ce réservé du contenu 2">
            <a:extLst>
              <a:ext uri="{FF2B5EF4-FFF2-40B4-BE49-F238E27FC236}">
                <a16:creationId xmlns:a16="http://schemas.microsoft.com/office/drawing/2014/main" xmlns="" id="{ECEB1F86-4521-4185-A72E-8A5A57C2F88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150938"/>
            <a:ext cx="8893175" cy="5303837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fr-FR" altLang="fr-FR" sz="2800" b="1" dirty="0">
                <a:latin typeface="Calibri" panose="020F0502020204030204" pitchFamily="34" charset="0"/>
              </a:rPr>
              <a:t>Conclusions à S48</a:t>
            </a:r>
            <a:r>
              <a:rPr lang="fr-FR" altLang="fr-FR" sz="2400" b="1" dirty="0">
                <a:latin typeface="Calibri" panose="020F0502020204030204" pitchFamily="34" charset="0"/>
              </a:rPr>
              <a:t/>
            </a:r>
            <a:br>
              <a:rPr lang="fr-FR" altLang="fr-FR" sz="2400" b="1" dirty="0">
                <a:latin typeface="Calibri" panose="020F0502020204030204" pitchFamily="34" charset="0"/>
              </a:rPr>
            </a:br>
            <a:endParaRPr lang="fr-FR" altLang="fr-FR" sz="1800" dirty="0"/>
          </a:p>
          <a:p>
            <a:pPr lvl="1">
              <a:spcBef>
                <a:spcPts val="300"/>
              </a:spcBef>
            </a:pPr>
            <a:r>
              <a:rPr lang="fr-FR" altLang="fr-FR" sz="2000" dirty="0"/>
              <a:t>Taux élevé de suppression virologique à S48 dans les deux groupes, BIC/F/TAF étant non inférieur à DTG + F/TAF chez les adultes naïfs de traitement ARV</a:t>
            </a:r>
          </a:p>
          <a:p>
            <a:pPr lvl="2">
              <a:spcBef>
                <a:spcPts val="300"/>
              </a:spcBef>
            </a:pPr>
            <a:r>
              <a:rPr lang="fr-FR" altLang="fr-FR" sz="2000" dirty="0"/>
              <a:t>Les analyses de sensibilité confirment la non-infériorité de BIC/F/TAF par rapport à DTG + F/TAF</a:t>
            </a:r>
          </a:p>
          <a:p>
            <a:pPr lvl="2">
              <a:spcBef>
                <a:spcPts val="300"/>
              </a:spcBef>
            </a:pPr>
            <a:r>
              <a:rPr lang="fr-FR" altLang="fr-FR" sz="2000" dirty="0"/>
              <a:t>Aucun arrêt de traitement pour manque d’efficacité, dans les deux groupes </a:t>
            </a:r>
          </a:p>
          <a:p>
            <a:pPr lvl="2">
              <a:spcBef>
                <a:spcPts val="300"/>
              </a:spcBef>
            </a:pPr>
            <a:r>
              <a:rPr lang="fr-FR" altLang="fr-FR" sz="2000" dirty="0"/>
              <a:t>Aucune émergence de résistance dans les deux groupes</a:t>
            </a:r>
          </a:p>
          <a:p>
            <a:pPr lvl="1">
              <a:spcBef>
                <a:spcPts val="300"/>
              </a:spcBef>
            </a:pPr>
            <a:r>
              <a:rPr lang="fr-FR" altLang="fr-FR" sz="2000" dirty="0"/>
              <a:t>BIC/F/TAF était bien toléré</a:t>
            </a:r>
          </a:p>
          <a:p>
            <a:pPr lvl="2">
              <a:spcBef>
                <a:spcPts val="300"/>
              </a:spcBef>
            </a:pPr>
            <a:r>
              <a:rPr lang="fr-FR" altLang="fr-FR" sz="2000" dirty="0"/>
              <a:t>Diminution moins importante du </a:t>
            </a:r>
            <a:r>
              <a:rPr lang="fr-FR" altLang="fr-FR" sz="2000" dirty="0" err="1"/>
              <a:t>DFGe</a:t>
            </a:r>
            <a:r>
              <a:rPr lang="fr-FR" altLang="fr-FR" sz="2000" baseline="-25000" dirty="0" err="1"/>
              <a:t>CG</a:t>
            </a:r>
            <a:r>
              <a:rPr lang="fr-FR" altLang="fr-FR" sz="2000" dirty="0"/>
              <a:t> avec BIC/F/TAF vs DTG + F/TAF</a:t>
            </a:r>
          </a:p>
          <a:p>
            <a:pPr lvl="2">
              <a:spcBef>
                <a:spcPts val="300"/>
              </a:spcBef>
            </a:pPr>
            <a:r>
              <a:rPr lang="fr-FR" altLang="fr-FR" sz="2000" dirty="0"/>
              <a:t>Aucun arrêt pour événement indésirable rénal et aucun cas de tubulopathie rénale </a:t>
            </a:r>
          </a:p>
          <a:p>
            <a:pPr lvl="2">
              <a:spcBef>
                <a:spcPts val="300"/>
              </a:spcBef>
            </a:pPr>
            <a:r>
              <a:rPr lang="fr-FR" altLang="fr-FR" sz="2000" dirty="0"/>
              <a:t>Modifications équivalentes des paramètres lipidiques</a:t>
            </a:r>
          </a:p>
        </p:txBody>
      </p:sp>
      <p:grpSp>
        <p:nvGrpSpPr>
          <p:cNvPr id="15363" name="Grouper 25">
            <a:extLst>
              <a:ext uri="{FF2B5EF4-FFF2-40B4-BE49-F238E27FC236}">
                <a16:creationId xmlns:a16="http://schemas.microsoft.com/office/drawing/2014/main" xmlns="" id="{F8696FC6-64B3-4135-8EAC-4EBFD408E602}"/>
              </a:ext>
            </a:extLst>
          </p:cNvPr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5365" name="AutoShape 162">
              <a:extLst>
                <a:ext uri="{FF2B5EF4-FFF2-40B4-BE49-F238E27FC236}">
                  <a16:creationId xmlns:a16="http://schemas.microsoft.com/office/drawing/2014/main" xmlns="" id="{49042D43-3D19-48F3-9B81-F1640A7C4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366" name="ZoneTexte 23">
              <a:extLst>
                <a:ext uri="{FF2B5EF4-FFF2-40B4-BE49-F238E27FC236}">
                  <a16:creationId xmlns:a16="http://schemas.microsoft.com/office/drawing/2014/main" xmlns="" id="{EC81FF4C-8F50-4161-92B8-9ACFFCD979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 dirty="0">
                  <a:solidFill>
                    <a:srgbClr val="333399"/>
                  </a:solidFill>
                  <a:latin typeface="Cambria" panose="02040503050406030204" pitchFamily="18" charset="0"/>
                </a:rPr>
                <a:t>GS-US-380-1490</a:t>
              </a:r>
            </a:p>
          </p:txBody>
        </p:sp>
      </p:grpSp>
      <p:sp>
        <p:nvSpPr>
          <p:cNvPr id="15364" name="Rectangle 27">
            <a:extLst>
              <a:ext uri="{FF2B5EF4-FFF2-40B4-BE49-F238E27FC236}">
                <a16:creationId xmlns:a16="http://schemas.microsoft.com/office/drawing/2014/main" xmlns="" id="{4CE459E5-DF33-40C6-BA84-F127FC0A1A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1613" cy="1106488"/>
          </a:xfrm>
        </p:spPr>
        <p:txBody>
          <a:bodyPr/>
          <a:lstStyle/>
          <a:p>
            <a:r>
              <a:rPr lang="en-GB" altLang="fr-FR" dirty="0"/>
              <a:t>Etude GS-US-380-1490 : BIC/F/TAF QD vs DTG + F/TAF QD</a:t>
            </a:r>
          </a:p>
        </p:txBody>
      </p:sp>
      <p:sp>
        <p:nvSpPr>
          <p:cNvPr id="9" name="ZoneTexte 69">
            <a:extLst>
              <a:ext uri="{FF2B5EF4-FFF2-40B4-BE49-F238E27FC236}">
                <a16:creationId xmlns:a16="http://schemas.microsoft.com/office/drawing/2014/main" xmlns="" id="{29B3B203-8D2C-4A99-937E-0A41AD90D8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80" y="6525343"/>
            <a:ext cx="388843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defTabSz="914400" eaLnBrk="1" hangingPunct="1"/>
            <a:r>
              <a:rPr lang="fr-FR" altLang="fr-FR" sz="1200" i="1" dirty="0">
                <a:solidFill>
                  <a:srgbClr val="CC3300"/>
                </a:solidFill>
              </a:rPr>
              <a:t>Sax PE. Lancet. 2017 </a:t>
            </a:r>
            <a:r>
              <a:rPr lang="fr-FR" altLang="fr-FR" sz="1200" i="1" dirty="0" err="1">
                <a:solidFill>
                  <a:srgbClr val="CC3300"/>
                </a:solidFill>
              </a:rPr>
              <a:t>Nov</a:t>
            </a:r>
            <a:r>
              <a:rPr lang="fr-FR" altLang="fr-FR" sz="1200" i="1">
                <a:solidFill>
                  <a:srgbClr val="CC3300"/>
                </a:solidFill>
              </a:rPr>
              <a:t> 4;390(10107):2073-2082.</a:t>
            </a:r>
            <a:endParaRPr lang="en-GB" altLang="fr-FR" sz="1200" i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7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3241</TotalTime>
  <Words>927</Words>
  <Application>Microsoft Office PowerPoint</Application>
  <PresentationFormat>Affichage à l'écran (4:3)</PresentationFormat>
  <Paragraphs>255</Paragraphs>
  <Slides>8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ARV_trials_2017</vt:lpstr>
      <vt:lpstr>Comparaison inhibiteur d’intégrase  vs inhibiteur d’intégrase</vt:lpstr>
      <vt:lpstr>Etude GS-US-380-1490 : BIC/F/TAF QD vs DTG + F/TAF QD</vt:lpstr>
      <vt:lpstr>Etude GS-US-380-1490 : BIC/F/TAF QD vs DTG + F/TAF QD</vt:lpstr>
      <vt:lpstr>Etude GS-US-380-1490 : BIC/F/TAF QD vs DTG + F/TAF QD</vt:lpstr>
      <vt:lpstr>Etude GS-US-380-1490 : BIC/F/TAF QD vs DTG + F/TAF QD</vt:lpstr>
      <vt:lpstr>Etude GS-US-380-1490 : BIC/F/TAF QD vs DTG + F/TAF QD</vt:lpstr>
      <vt:lpstr>Etude GS-US-380-1490 : BIC/F/TAF QD vs DTG + F/TAF QD</vt:lpstr>
      <vt:lpstr>Etude GS-US-380-1490 : BIC/F/TAF QD vs DTG + F/TAF QD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2017</dc:title>
  <dc:creator>www.arv-trial.com</dc:creator>
  <cp:lastModifiedBy>Utilisateur</cp:lastModifiedBy>
  <cp:revision>131</cp:revision>
  <dcterms:created xsi:type="dcterms:W3CDTF">2014-10-03T08:25:11Z</dcterms:created>
  <dcterms:modified xsi:type="dcterms:W3CDTF">2018-01-31T14:21:54Z</dcterms:modified>
</cp:coreProperties>
</file>