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9"/>
  </p:notesMasterIdLst>
  <p:handoutMasterIdLst>
    <p:handoutMasterId r:id="rId10"/>
  </p:handoutMasterIdLst>
  <p:sldIdLst>
    <p:sldId id="721" r:id="rId2"/>
    <p:sldId id="715" r:id="rId3"/>
    <p:sldId id="716" r:id="rId4"/>
    <p:sldId id="717" r:id="rId5"/>
    <p:sldId id="718" r:id="rId6"/>
    <p:sldId id="719" r:id="rId7"/>
    <p:sldId id="720" r:id="rId8"/>
  </p:sldIdLst>
  <p:sldSz cx="9144000" cy="6858000" type="screen4x3"/>
  <p:notesSz cx="7099300" cy="10234613"/>
  <p:custDataLst>
    <p:tags r:id="rId11"/>
  </p:custDataLst>
  <p:defaultTextStyle>
    <a:defPPr>
      <a:defRPr lang="fr-FR"/>
    </a:defPPr>
    <a:lvl1pPr algn="l" rtl="0" fontAlgn="base">
      <a:spcBef>
        <a:spcPct val="0"/>
      </a:spcBef>
      <a:spcAft>
        <a:spcPct val="0"/>
      </a:spcAft>
      <a:defRPr sz="28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8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8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8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8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8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8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8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8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C0C0"/>
    <a:srgbClr val="000066"/>
    <a:srgbClr val="006600"/>
    <a:srgbClr val="0066FF"/>
    <a:srgbClr val="3399FF"/>
    <a:srgbClr val="CC00FF"/>
    <a:srgbClr val="660033"/>
    <a:srgbClr val="CC33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3389" autoAdjust="0"/>
    <p:restoredTop sz="94660"/>
  </p:normalViewPr>
  <p:slideViewPr>
    <p:cSldViewPr snapToGrid="0" snapToObjects="1" showGuides="1">
      <p:cViewPr>
        <p:scale>
          <a:sx n="75" d="100"/>
          <a:sy n="75" d="100"/>
        </p:scale>
        <p:origin x="-3300" y="-918"/>
      </p:cViewPr>
      <p:guideLst>
        <p:guide orient="horz"/>
        <p:guide pos="575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50" d="100"/>
        <a:sy n="50" d="100"/>
      </p:scale>
      <p:origin x="0" y="0"/>
    </p:cViewPr>
  </p:notesTextViewPr>
  <p:sorterViewPr>
    <p:cViewPr>
      <p:scale>
        <a:sx n="200" d="100"/>
        <a:sy n="200" d="100"/>
      </p:scale>
      <p:origin x="0" y="82104"/>
    </p:cViewPr>
  </p:sorterViewPr>
  <p:notesViewPr>
    <p:cSldViewPr snapToGrid="0" snapToObjects="1" showGuides="1">
      <p:cViewPr>
        <p:scale>
          <a:sx n="66" d="100"/>
          <a:sy n="66" d="100"/>
        </p:scale>
        <p:origin x="-3872" y="-1056"/>
      </p:cViewPr>
      <p:guideLst>
        <p:guide orient="horz" pos="3224"/>
        <p:guide pos="22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9720263"/>
            <a:ext cx="3074988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00" tIns="47750" rIns="95500" bIns="47750" numCol="1" anchor="b" anchorCtr="0" compatLnSpc="1">
            <a:prstTxWarp prst="textNoShape">
              <a:avLst/>
            </a:prstTxWarp>
          </a:bodyPr>
          <a:lstStyle>
            <a:lvl1pPr algn="r" defTabSz="955675">
              <a:defRPr sz="1300" i="0">
                <a:solidFill>
                  <a:schemeClr val="tx1"/>
                </a:solidFill>
              </a:defRPr>
            </a:lvl1pPr>
          </a:lstStyle>
          <a:p>
            <a:fld id="{5F0A2CA8-5B87-4525-9D99-39C5ED0BFCF1}" type="slidenum">
              <a:rPr lang="fr-FR"/>
              <a:pPr/>
              <a:t>‹N°›</a:t>
            </a:fld>
            <a:endParaRPr lang="fr-FR"/>
          </a:p>
        </p:txBody>
      </p:sp>
      <p:sp>
        <p:nvSpPr>
          <p:cNvPr id="16387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defTabSz="1000125">
              <a:defRPr/>
            </a:pPr>
            <a:r>
              <a:rPr lang="fr-FR" sz="1400" i="0" dirty="0">
                <a:solidFill>
                  <a:schemeClr val="tx1"/>
                </a:solidFill>
                <a:latin typeface="Trebuchet MS" pitchFamily="-109" charset="0"/>
                <a:ea typeface="ＭＳ Ｐゴシック" pitchFamily="-109" charset="-128"/>
                <a:cs typeface="ＭＳ Ｐゴシック" pitchFamily="-109" charset="-128"/>
              </a:rPr>
              <a:t>ARV-trial.com</a:t>
            </a:r>
          </a:p>
        </p:txBody>
      </p:sp>
    </p:spTree>
    <p:extLst>
      <p:ext uri="{BB962C8B-B14F-4D97-AF65-F5344CB8AC3E}">
        <p14:creationId xmlns:p14="http://schemas.microsoft.com/office/powerpoint/2010/main" val="42492302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6512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7413" y="4860925"/>
            <a:ext cx="5326062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00" tIns="47750" rIns="95500" bIns="477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0263"/>
            <a:ext cx="3074988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00" tIns="47750" rIns="95500" bIns="47750" numCol="1" anchor="b" anchorCtr="0" compatLnSpc="1">
            <a:prstTxWarp prst="textNoShape">
              <a:avLst/>
            </a:prstTxWarp>
          </a:bodyPr>
          <a:lstStyle>
            <a:lvl1pPr algn="r" defTabSz="955675">
              <a:defRPr sz="1300" i="0">
                <a:solidFill>
                  <a:schemeClr val="tx1"/>
                </a:solidFill>
              </a:defRPr>
            </a:lvl1pPr>
          </a:lstStyle>
          <a:p>
            <a:fld id="{F82B4B32-F684-4601-BC7A-4D5D9FAA7077}" type="slidenum">
              <a:rPr lang="fr-FR"/>
              <a:pPr/>
              <a:t>‹N°›</a:t>
            </a:fld>
            <a:endParaRPr lang="fr-FR"/>
          </a:p>
        </p:txBody>
      </p:sp>
      <p:sp>
        <p:nvSpPr>
          <p:cNvPr id="1741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defTabSz="1000125">
              <a:defRPr/>
            </a:pPr>
            <a:r>
              <a:rPr lang="fr-FR" sz="1400" i="0" dirty="0">
                <a:solidFill>
                  <a:schemeClr val="tx1"/>
                </a:solidFill>
                <a:latin typeface="Trebuchet MS" pitchFamily="-109" charset="0"/>
                <a:ea typeface="ＭＳ Ｐゴシック" pitchFamily="-109" charset="-128"/>
                <a:cs typeface="ＭＳ Ｐゴシック" pitchFamily="-109" charset="-128"/>
              </a:rPr>
              <a:t>ARV-trial.com</a:t>
            </a:r>
          </a:p>
        </p:txBody>
      </p:sp>
    </p:spTree>
    <p:extLst>
      <p:ext uri="{BB962C8B-B14F-4D97-AF65-F5344CB8AC3E}">
        <p14:creationId xmlns:p14="http://schemas.microsoft.com/office/powerpoint/2010/main" val="3536823429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ＭＳ Ｐゴシック" pitchFamily="-109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>
              <a:ea typeface="ＭＳ Ｐゴシック" charset="-128"/>
            </a:endParaRPr>
          </a:p>
        </p:txBody>
      </p:sp>
      <p:sp>
        <p:nvSpPr>
          <p:cNvPr id="20484" name="Rectangle 8"/>
          <p:cNvSpPr txBox="1">
            <a:spLocks noGrp="1" noChangeArrowheads="1"/>
          </p:cNvSpPr>
          <p:nvPr/>
        </p:nvSpPr>
        <p:spPr bwMode="auto">
          <a:xfrm>
            <a:off x="0" y="1"/>
            <a:ext cx="3321050" cy="292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83" tIns="49991" rIns="99983" bIns="49991"/>
          <a:lstStyle/>
          <a:p>
            <a:pPr defTabSz="1000026"/>
            <a:r>
              <a:rPr lang="fr-FR" sz="1400" dirty="0">
                <a:latin typeface="Trebuchet MS" pitchFamily="34" charset="0"/>
              </a:rPr>
              <a:t>ARV-trial.com</a:t>
            </a:r>
          </a:p>
        </p:txBody>
      </p:sp>
      <p:sp>
        <p:nvSpPr>
          <p:cNvPr id="20485" name="Rectangle 7"/>
          <p:cNvSpPr txBox="1">
            <a:spLocks noGrp="1" noChangeArrowheads="1"/>
          </p:cNvSpPr>
          <p:nvPr/>
        </p:nvSpPr>
        <p:spPr bwMode="auto">
          <a:xfrm>
            <a:off x="3741738" y="9429751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53" tIns="46025" rIns="92053" bIns="46025" anchor="b"/>
          <a:lstStyle/>
          <a:p>
            <a:pPr algn="r" defTabSz="922247"/>
            <a:fld id="{9615C112-4E10-4B05-8C4D-4190C30C8760}" type="slidenum">
              <a:rPr lang="fr-FR" sz="1300"/>
              <a:pPr algn="r" defTabSz="922247"/>
              <a:t>1</a:t>
            </a:fld>
            <a:endParaRPr lang="fr-FR" sz="1300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ea typeface="ＭＳ Ｐゴシック" pitchFamily="34" charset="-128"/>
            </a:endParaRPr>
          </a:p>
        </p:txBody>
      </p:sp>
      <p:sp>
        <p:nvSpPr>
          <p:cNvPr id="38916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38917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27685C83-1250-46F0-9153-FD93072A351D}" type="slidenum">
              <a:rPr lang="fr-FR" sz="1300" i="0">
                <a:solidFill>
                  <a:schemeClr val="tx1"/>
                </a:solidFill>
              </a:rPr>
              <a:pPr algn="r" defTabSz="922338"/>
              <a:t>2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ea typeface="ＭＳ Ｐゴシック" pitchFamily="34" charset="-128"/>
            </a:endParaRPr>
          </a:p>
        </p:txBody>
      </p:sp>
      <p:sp>
        <p:nvSpPr>
          <p:cNvPr id="4096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40965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4BD43D16-08C9-47C3-90EC-006520C0FDD1}" type="slidenum">
              <a:rPr lang="fr-FR" sz="1300" i="0">
                <a:solidFill>
                  <a:schemeClr val="tx1"/>
                </a:solidFill>
              </a:rPr>
              <a:pPr algn="r" defTabSz="922338"/>
              <a:t>3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ea typeface="ＭＳ Ｐゴシック" pitchFamily="34" charset="-128"/>
            </a:endParaRPr>
          </a:p>
        </p:txBody>
      </p:sp>
      <p:sp>
        <p:nvSpPr>
          <p:cNvPr id="43012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43013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0EE4C27A-A065-480C-BDB9-B87828A72ED1}" type="slidenum">
              <a:rPr lang="fr-FR" sz="1300" i="0">
                <a:solidFill>
                  <a:schemeClr val="tx1"/>
                </a:solidFill>
              </a:rPr>
              <a:pPr algn="r" defTabSz="922338"/>
              <a:t>4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ea typeface="ＭＳ Ｐゴシック" pitchFamily="34" charset="-128"/>
            </a:endParaRPr>
          </a:p>
        </p:txBody>
      </p:sp>
      <p:sp>
        <p:nvSpPr>
          <p:cNvPr id="45060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45061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CD437BE1-12A8-48AC-97CF-B1DB976E15BF}" type="slidenum">
              <a:rPr lang="fr-FR" sz="1300" i="0">
                <a:solidFill>
                  <a:schemeClr val="tx1"/>
                </a:solidFill>
              </a:rPr>
              <a:pPr algn="r" defTabSz="922338"/>
              <a:t>5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ea typeface="ＭＳ Ｐゴシック" pitchFamily="34" charset="-128"/>
            </a:endParaRPr>
          </a:p>
        </p:txBody>
      </p:sp>
      <p:sp>
        <p:nvSpPr>
          <p:cNvPr id="47108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47109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9C6FC450-125D-4D82-8927-824B0A5853BD}" type="slidenum">
              <a:rPr lang="fr-FR" sz="1300" i="0">
                <a:solidFill>
                  <a:schemeClr val="tx1"/>
                </a:solidFill>
              </a:rPr>
              <a:pPr algn="r" defTabSz="922338"/>
              <a:t>6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ea typeface="ＭＳ Ｐゴシック" pitchFamily="34" charset="-128"/>
            </a:endParaRPr>
          </a:p>
        </p:txBody>
      </p:sp>
      <p:sp>
        <p:nvSpPr>
          <p:cNvPr id="49156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49157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D59EC387-AC81-4671-8FE2-D412E5C89C8B}" type="slidenum">
              <a:rPr lang="fr-FR" sz="1300" i="0">
                <a:solidFill>
                  <a:schemeClr val="tx1"/>
                </a:solidFill>
              </a:rPr>
              <a:pPr algn="r" defTabSz="922338"/>
              <a:t>7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19900" y="44450"/>
            <a:ext cx="2255838" cy="6669088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0800" y="44450"/>
            <a:ext cx="6616700" cy="666908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0800" y="1409700"/>
            <a:ext cx="4435475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38675" y="1409700"/>
            <a:ext cx="4437063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dirty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2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r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fr-FR" sz="3200" smtClean="0">
                <a:ea typeface="ＭＳ Ｐゴシック" charset="-128"/>
              </a:rPr>
              <a:t>Comparaison des associations fixes d’INTI</a:t>
            </a:r>
          </a:p>
        </p:txBody>
      </p:sp>
      <p:sp>
        <p:nvSpPr>
          <p:cNvPr id="19459" name="Espace réservé du conten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sz="2800" b="1" dirty="0" smtClean="0">
                <a:solidFill>
                  <a:srgbClr val="C0C0C0"/>
                </a:solidFill>
                <a:latin typeface="+mj-lt"/>
                <a:ea typeface="ＭＳ Ｐゴシック" charset="-128"/>
              </a:rPr>
              <a:t>ZDV/3TC </a:t>
            </a:r>
            <a:r>
              <a:rPr lang="en-GB" sz="2800" b="1" dirty="0" err="1" smtClean="0">
                <a:solidFill>
                  <a:srgbClr val="C0C0C0"/>
                </a:solidFill>
                <a:latin typeface="+mj-lt"/>
                <a:ea typeface="ＭＳ Ｐゴシック" charset="-128"/>
              </a:rPr>
              <a:t>vs</a:t>
            </a:r>
            <a:r>
              <a:rPr lang="en-GB" sz="2800" b="1" dirty="0" smtClean="0">
                <a:solidFill>
                  <a:srgbClr val="C0C0C0"/>
                </a:solidFill>
                <a:latin typeface="+mj-lt"/>
                <a:ea typeface="ＭＳ Ｐゴシック" charset="-128"/>
              </a:rPr>
              <a:t> TDF + FTC</a:t>
            </a:r>
          </a:p>
          <a:p>
            <a:pPr lvl="1" eaLnBrk="1" hangingPunct="1"/>
            <a:r>
              <a:rPr lang="en-GB" sz="2400" dirty="0" smtClean="0">
                <a:solidFill>
                  <a:srgbClr val="C0C0C0"/>
                </a:solidFill>
                <a:latin typeface="+mj-lt"/>
                <a:ea typeface="ＭＳ Ｐゴシック" charset="-128"/>
              </a:rPr>
              <a:t>Etude 934</a:t>
            </a:r>
          </a:p>
          <a:p>
            <a:pPr eaLnBrk="1" hangingPunct="1"/>
            <a:endParaRPr lang="en-GB" sz="2800" dirty="0" smtClean="0">
              <a:solidFill>
                <a:srgbClr val="000066"/>
              </a:solidFill>
              <a:latin typeface="+mj-lt"/>
              <a:ea typeface="ＭＳ Ｐゴシック" charset="-128"/>
            </a:endParaRPr>
          </a:p>
          <a:p>
            <a:pPr eaLnBrk="1" hangingPunct="1"/>
            <a:r>
              <a:rPr lang="en-GB" sz="2800" b="1" dirty="0" smtClean="0">
                <a:latin typeface="+mj-lt"/>
                <a:ea typeface="ＭＳ Ｐゴシック" charset="-128"/>
              </a:rPr>
              <a:t>ABC/3TC </a:t>
            </a:r>
            <a:r>
              <a:rPr lang="en-GB" sz="2800" b="1" dirty="0" err="1" smtClean="0">
                <a:latin typeface="+mj-lt"/>
                <a:ea typeface="ＭＳ Ｐゴシック" charset="-128"/>
              </a:rPr>
              <a:t>vs</a:t>
            </a:r>
            <a:r>
              <a:rPr lang="en-GB" sz="2800" b="1" dirty="0" smtClean="0">
                <a:latin typeface="+mj-lt"/>
                <a:ea typeface="ＭＳ Ｐゴシック" charset="-128"/>
              </a:rPr>
              <a:t> TDF/FTC</a:t>
            </a:r>
          </a:p>
          <a:p>
            <a:pPr lvl="1" eaLnBrk="1" hangingPunct="1"/>
            <a:r>
              <a:rPr lang="en-GB" sz="2400" dirty="0" smtClean="0">
                <a:latin typeface="+mj-lt"/>
                <a:ea typeface="ＭＳ Ｐゴシック" charset="-128"/>
              </a:rPr>
              <a:t>Etude HEAT</a:t>
            </a:r>
          </a:p>
          <a:p>
            <a:pPr lvl="1" eaLnBrk="1" hangingPunct="1"/>
            <a:r>
              <a:rPr lang="en-GB" sz="2400" dirty="0" smtClean="0">
                <a:solidFill>
                  <a:srgbClr val="C0C0C0"/>
                </a:solidFill>
                <a:latin typeface="+mj-lt"/>
                <a:ea typeface="ＭＳ Ｐゴシック" charset="-128"/>
              </a:rPr>
              <a:t>Etude ACTG A5202</a:t>
            </a:r>
          </a:p>
          <a:p>
            <a:pPr lvl="1" eaLnBrk="1" hangingPunct="1"/>
            <a:r>
              <a:rPr lang="en-GB" sz="2400" dirty="0" smtClean="0">
                <a:solidFill>
                  <a:srgbClr val="C0C0C0"/>
                </a:solidFill>
                <a:latin typeface="+mj-lt"/>
                <a:ea typeface="ＭＳ Ｐゴシック" charset="-128"/>
              </a:rPr>
              <a:t>Etude ASSERT</a:t>
            </a:r>
          </a:p>
          <a:p>
            <a:pPr lvl="1" eaLnBrk="1" hangingPunct="1"/>
            <a:endParaRPr lang="en-GB" sz="2400" dirty="0" smtClean="0">
              <a:solidFill>
                <a:srgbClr val="C0C0C0"/>
              </a:solidFill>
              <a:latin typeface="+mj-lt"/>
              <a:ea typeface="ＭＳ Ｐゴシック" charset="-128"/>
            </a:endParaRPr>
          </a:p>
          <a:p>
            <a:pPr eaLnBrk="1" hangingPunct="1"/>
            <a:r>
              <a:rPr lang="en-GB" sz="2800" b="1" dirty="0" smtClean="0">
                <a:solidFill>
                  <a:srgbClr val="C0C0C0"/>
                </a:solidFill>
                <a:latin typeface="+mj-lt"/>
                <a:ea typeface="ＭＳ Ｐゴシック" charset="-128"/>
              </a:rPr>
              <a:t>TAF </a:t>
            </a:r>
            <a:r>
              <a:rPr lang="en-GB" sz="2800" b="1" dirty="0" err="1" smtClean="0">
                <a:solidFill>
                  <a:srgbClr val="C0C0C0"/>
                </a:solidFill>
                <a:latin typeface="+mj-lt"/>
                <a:ea typeface="ＭＳ Ｐゴシック" charset="-128"/>
              </a:rPr>
              <a:t>vs</a:t>
            </a:r>
            <a:r>
              <a:rPr lang="en-GB" sz="2800" b="1" dirty="0" smtClean="0">
                <a:solidFill>
                  <a:srgbClr val="C0C0C0"/>
                </a:solidFill>
                <a:latin typeface="+mj-lt"/>
                <a:ea typeface="ＭＳ Ｐゴシック" charset="-128"/>
              </a:rPr>
              <a:t> TDF</a:t>
            </a:r>
          </a:p>
          <a:p>
            <a:pPr lvl="1" eaLnBrk="1" hangingPunct="1"/>
            <a:r>
              <a:rPr lang="en-GB" sz="2400" dirty="0">
                <a:solidFill>
                  <a:srgbClr val="C0C0C0"/>
                </a:solidFill>
                <a:latin typeface="+mj-lt"/>
                <a:ea typeface="ＭＳ Ｐゴシック" charset="-128"/>
              </a:rPr>
              <a:t>Etudes GS-US-292-0104 </a:t>
            </a:r>
            <a:r>
              <a:rPr lang="en-GB" sz="2400">
                <a:solidFill>
                  <a:srgbClr val="C0C0C0"/>
                </a:solidFill>
                <a:latin typeface="+mj-lt"/>
                <a:ea typeface="ＭＳ Ｐゴシック" charset="-128"/>
              </a:rPr>
              <a:t>et </a:t>
            </a:r>
            <a:r>
              <a:rPr lang="en-GB" sz="2400" smtClean="0">
                <a:solidFill>
                  <a:srgbClr val="C0C0C0"/>
                </a:solidFill>
                <a:latin typeface="+mj-lt"/>
                <a:ea typeface="ＭＳ Ｐゴシック" charset="-128"/>
              </a:rPr>
              <a:t>GS-US-292-0111</a:t>
            </a:r>
            <a:endParaRPr lang="en-GB" sz="2400" dirty="0">
              <a:solidFill>
                <a:srgbClr val="C0C0C0"/>
              </a:solidFill>
              <a:latin typeface="+mj-lt"/>
              <a:ea typeface="ＭＳ Ｐゴシック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10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z="3200" smtClean="0">
                <a:ea typeface="ＭＳ Ｐゴシック" pitchFamily="34" charset="-128"/>
              </a:rPr>
              <a:t>Etude HEAT : ABC/3TC vs TDF/FTC</a:t>
            </a:r>
          </a:p>
        </p:txBody>
      </p:sp>
      <p:sp>
        <p:nvSpPr>
          <p:cNvPr id="37891" name="Espace réservé du contenu 2"/>
          <p:cNvSpPr>
            <a:spLocks noGrp="1"/>
          </p:cNvSpPr>
          <p:nvPr>
            <p:ph type="body" idx="1"/>
          </p:nvPr>
        </p:nvSpPr>
        <p:spPr>
          <a:xfrm>
            <a:off x="50800" y="1182688"/>
            <a:ext cx="1857375" cy="523875"/>
          </a:xfrm>
        </p:spPr>
        <p:txBody>
          <a:bodyPr/>
          <a:lstStyle/>
          <a:p>
            <a:pPr eaLnBrk="1" hangingPunct="1"/>
            <a:r>
              <a:rPr lang="fr-FR" sz="2400" b="1" smtClean="0">
                <a:latin typeface="Calibri" pitchFamily="34" charset="0"/>
                <a:ea typeface="ＭＳ Ｐゴシック" pitchFamily="34" charset="-128"/>
              </a:rPr>
              <a:t>Schéma d'étude</a:t>
            </a:r>
          </a:p>
        </p:txBody>
      </p:sp>
      <p:cxnSp>
        <p:nvCxnSpPr>
          <p:cNvPr id="37892" name="Connecteur droit 66"/>
          <p:cNvCxnSpPr>
            <a:cxnSpLocks noChangeShapeType="1"/>
          </p:cNvCxnSpPr>
          <p:nvPr/>
        </p:nvCxnSpPr>
        <p:spPr bwMode="auto">
          <a:xfrm rot="5400000">
            <a:off x="2610644" y="2801144"/>
            <a:ext cx="847725" cy="1587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 type="arrow" w="med" len="med"/>
          </a:ln>
        </p:spPr>
      </p:cxnSp>
      <p:sp>
        <p:nvSpPr>
          <p:cNvPr id="37893" name="ZoneTexte 69"/>
          <p:cNvSpPr txBox="1">
            <a:spLocks noChangeArrowheads="1"/>
          </p:cNvSpPr>
          <p:nvPr/>
        </p:nvSpPr>
        <p:spPr bwMode="auto">
          <a:xfrm>
            <a:off x="6559550" y="6545263"/>
            <a:ext cx="244951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200">
                <a:solidFill>
                  <a:srgbClr val="CC0000"/>
                </a:solidFill>
              </a:rPr>
              <a:t>Smith KY. AIDS 2009;23:1547-56</a:t>
            </a:r>
          </a:p>
        </p:txBody>
      </p:sp>
      <p:graphicFrame>
        <p:nvGraphicFramePr>
          <p:cNvPr id="38980" name="Group 68"/>
          <p:cNvGraphicFramePr>
            <a:graphicFrameLocks noGrp="1"/>
          </p:cNvGraphicFramePr>
          <p:nvPr/>
        </p:nvGraphicFramePr>
        <p:xfrm>
          <a:off x="4056063" y="2487613"/>
          <a:ext cx="3670300" cy="669926"/>
        </p:xfrm>
        <a:graphic>
          <a:graphicData uri="http://schemas.openxmlformats.org/drawingml/2006/table">
            <a:tbl>
              <a:tblPr/>
              <a:tblGrid>
                <a:gridCol w="3151187"/>
                <a:gridCol w="519113"/>
              </a:tblGrid>
              <a:tr h="334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ABC/3TC + placebo de TDF/FTC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009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QD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0093"/>
                    </a:solidFill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LPV/r 800/200 mg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QD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7905" name="Espace réservé du contenu 2"/>
          <p:cNvSpPr>
            <a:spLocks/>
          </p:cNvSpPr>
          <p:nvPr/>
        </p:nvSpPr>
        <p:spPr bwMode="auto">
          <a:xfrm>
            <a:off x="50800" y="4648200"/>
            <a:ext cx="9024938" cy="180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</a:pPr>
            <a:r>
              <a:rPr lang="fr-FR" sz="2400" b="1" i="0">
                <a:solidFill>
                  <a:srgbClr val="CC3300"/>
                </a:solidFill>
                <a:latin typeface="Calibri" pitchFamily="34" charset="0"/>
              </a:rPr>
              <a:t>Objectif</a:t>
            </a:r>
          </a:p>
          <a:p>
            <a:pPr marL="800100" lvl="1" indent="-342900">
              <a:spcBef>
                <a:spcPct val="20000"/>
              </a:spcBef>
              <a:buClr>
                <a:srgbClr val="CC3300"/>
              </a:buClr>
              <a:buFont typeface="Arial" charset="0"/>
              <a:buChar char="–"/>
            </a:pPr>
            <a:r>
              <a:rPr lang="fr-FR" sz="1800" i="0">
                <a:solidFill>
                  <a:srgbClr val="000066"/>
                </a:solidFill>
              </a:rPr>
              <a:t>Non infériorité des 2 combinaisons fixes d’INTI à S48 : </a:t>
            </a:r>
            <a:br>
              <a:rPr lang="fr-FR" sz="1800" i="0">
                <a:solidFill>
                  <a:srgbClr val="000066"/>
                </a:solidFill>
              </a:rPr>
            </a:br>
            <a:r>
              <a:rPr lang="fr-FR" sz="1800" i="0">
                <a:solidFill>
                  <a:srgbClr val="000066"/>
                </a:solidFill>
              </a:rPr>
              <a:t>% ARN VIH &lt; 50 c/ml, ITT-exposé, donnée manquante = échec [ITT-e, M = E] (borne inférieure de l'IC 95 % de la différence = - 12 %, puissance de 90 %)</a:t>
            </a:r>
          </a:p>
          <a:p>
            <a:pPr marL="800100" lvl="1" indent="-342900">
              <a:spcBef>
                <a:spcPct val="20000"/>
              </a:spcBef>
              <a:buClr>
                <a:srgbClr val="CC3300"/>
              </a:buClr>
              <a:buFont typeface="Arial" charset="0"/>
              <a:buChar char="–"/>
            </a:pPr>
            <a:r>
              <a:rPr lang="fr-FR" sz="1800" i="0">
                <a:solidFill>
                  <a:srgbClr val="000066"/>
                </a:solidFill>
              </a:rPr>
              <a:t>Critère principal de tolérance : incidence des effets indésirables à S96</a:t>
            </a:r>
          </a:p>
        </p:txBody>
      </p:sp>
      <p:sp>
        <p:nvSpPr>
          <p:cNvPr id="37906" name="Oval 105"/>
          <p:cNvSpPr>
            <a:spLocks noChangeArrowheads="1"/>
          </p:cNvSpPr>
          <p:nvPr/>
        </p:nvSpPr>
        <p:spPr bwMode="auto">
          <a:xfrm>
            <a:off x="1908175" y="1320800"/>
            <a:ext cx="2103438" cy="1093788"/>
          </a:xfrm>
          <a:prstGeom prst="ellipse">
            <a:avLst/>
          </a:prstGeom>
          <a:solidFill>
            <a:srgbClr val="E5E5F7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98994">
                <a:alpha val="74997"/>
              </a:srgbClr>
            </a:prstShdw>
          </a:effectLst>
        </p:spPr>
        <p:txBody>
          <a:bodyPr wrap="none" anchor="ctr"/>
          <a:lstStyle/>
          <a:p>
            <a:pPr algn="ctr"/>
            <a:r>
              <a:rPr lang="fr-FR" sz="1400" b="1" i="0">
                <a:solidFill>
                  <a:srgbClr val="000066"/>
                </a:solidFill>
                <a:cs typeface="Arial" charset="0"/>
              </a:rPr>
              <a:t>Randomisation</a:t>
            </a:r>
          </a:p>
          <a:p>
            <a:pPr algn="ctr"/>
            <a:r>
              <a:rPr lang="fr-FR" sz="1400" b="1" i="0">
                <a:solidFill>
                  <a:srgbClr val="000066"/>
                </a:solidFill>
                <a:cs typeface="Arial" charset="0"/>
              </a:rPr>
              <a:t>1:1</a:t>
            </a:r>
          </a:p>
          <a:p>
            <a:pPr algn="ctr"/>
            <a:r>
              <a:rPr lang="fr-FR" sz="1400" b="1" i="0">
                <a:solidFill>
                  <a:srgbClr val="000066"/>
                </a:solidFill>
                <a:cs typeface="Arial" charset="0"/>
              </a:rPr>
              <a:t>Double aveugle</a:t>
            </a:r>
          </a:p>
          <a:p>
            <a:pPr algn="ctr"/>
            <a:r>
              <a:rPr lang="fr-FR" sz="1400" b="1" i="0">
                <a:solidFill>
                  <a:srgbClr val="000066"/>
                </a:solidFill>
                <a:cs typeface="Arial" charset="0"/>
              </a:rPr>
              <a:t>Double placebo</a:t>
            </a:r>
          </a:p>
        </p:txBody>
      </p:sp>
      <p:sp>
        <p:nvSpPr>
          <p:cNvPr id="37907" name="AutoShape 106"/>
          <p:cNvSpPr>
            <a:spLocks noChangeArrowheads="1"/>
          </p:cNvSpPr>
          <p:nvPr/>
        </p:nvSpPr>
        <p:spPr bwMode="auto">
          <a:xfrm>
            <a:off x="179388" y="2695575"/>
            <a:ext cx="2663825" cy="1177925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/>
            <a:r>
              <a:rPr lang="fr-FR" sz="16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694 patients naïfs d'ARV</a:t>
            </a:r>
          </a:p>
          <a:p>
            <a:pPr algn="ctr"/>
            <a:r>
              <a:rPr lang="fr-FR" sz="1600" b="1" i="0" u="sng">
                <a:solidFill>
                  <a:srgbClr val="000066"/>
                </a:solidFill>
                <a:latin typeface="Calibri" pitchFamily="34" charset="0"/>
                <a:cs typeface="Arial" charset="0"/>
              </a:rPr>
              <a:t>&gt;</a:t>
            </a:r>
            <a:r>
              <a:rPr lang="fr-FR" sz="16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 18 ans</a:t>
            </a:r>
          </a:p>
          <a:p>
            <a:pPr algn="ctr"/>
            <a:r>
              <a:rPr lang="fr-FR" sz="16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ARN VIH </a:t>
            </a:r>
            <a:r>
              <a:rPr lang="fr-FR" sz="1600" b="1" i="0" u="sng">
                <a:solidFill>
                  <a:srgbClr val="000066"/>
                </a:solidFill>
                <a:latin typeface="Calibri" pitchFamily="34" charset="0"/>
                <a:cs typeface="Arial" charset="0"/>
              </a:rPr>
              <a:t>&gt;</a:t>
            </a:r>
            <a:r>
              <a:rPr lang="fr-FR" sz="16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 1 000 c/ml</a:t>
            </a:r>
          </a:p>
          <a:p>
            <a:pPr algn="ctr"/>
            <a:r>
              <a:rPr lang="fr-FR" sz="16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Pas de restriction sur les CD4</a:t>
            </a:r>
          </a:p>
          <a:p>
            <a:pPr algn="ctr"/>
            <a:r>
              <a:rPr lang="fr-FR" sz="16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Test HLA-B*5701 non réalisé</a:t>
            </a:r>
          </a:p>
        </p:txBody>
      </p:sp>
      <p:sp>
        <p:nvSpPr>
          <p:cNvPr id="28781" name="Oval 109"/>
          <p:cNvSpPr>
            <a:spLocks noChangeArrowheads="1"/>
          </p:cNvSpPr>
          <p:nvPr/>
        </p:nvSpPr>
        <p:spPr bwMode="auto">
          <a:xfrm>
            <a:off x="7445375" y="1447800"/>
            <a:ext cx="576263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 algn="ctr"/>
            <a:r>
              <a:rPr lang="fr-FR" sz="1600" b="1" i="0">
                <a:solidFill>
                  <a:srgbClr val="0066FF"/>
                </a:solidFill>
                <a:latin typeface="Calibri" pitchFamily="34" charset="0"/>
              </a:rPr>
              <a:t>S48</a:t>
            </a:r>
            <a:endParaRPr lang="fr-FR" sz="1600" i="0">
              <a:solidFill>
                <a:srgbClr val="0066FF"/>
              </a:solidFill>
              <a:latin typeface="Calibri" pitchFamily="34" charset="0"/>
            </a:endParaRPr>
          </a:p>
        </p:txBody>
      </p:sp>
      <p:sp>
        <p:nvSpPr>
          <p:cNvPr id="28782" name="Oval 110"/>
          <p:cNvSpPr>
            <a:spLocks noChangeArrowheads="1"/>
          </p:cNvSpPr>
          <p:nvPr/>
        </p:nvSpPr>
        <p:spPr bwMode="auto">
          <a:xfrm>
            <a:off x="8526463" y="1447800"/>
            <a:ext cx="576262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 algn="ctr"/>
            <a:r>
              <a:rPr lang="fr-FR" sz="1600" b="1" i="0">
                <a:solidFill>
                  <a:srgbClr val="0066FF"/>
                </a:solidFill>
                <a:latin typeface="Calibri" pitchFamily="34" charset="0"/>
              </a:rPr>
              <a:t>S96</a:t>
            </a:r>
            <a:endParaRPr lang="fr-FR" sz="1600" i="0">
              <a:solidFill>
                <a:srgbClr val="0066FF"/>
              </a:solidFill>
              <a:latin typeface="Calibri" pitchFamily="34" charset="0"/>
            </a:endParaRPr>
          </a:p>
        </p:txBody>
      </p:sp>
      <p:graphicFrame>
        <p:nvGraphicFramePr>
          <p:cNvPr id="38981" name="Group 69"/>
          <p:cNvGraphicFramePr>
            <a:graphicFrameLocks noGrp="1"/>
          </p:cNvGraphicFramePr>
          <p:nvPr/>
        </p:nvGraphicFramePr>
        <p:xfrm>
          <a:off x="4070350" y="3465513"/>
          <a:ext cx="3670300" cy="669926"/>
        </p:xfrm>
        <a:graphic>
          <a:graphicData uri="http://schemas.openxmlformats.org/drawingml/2006/table">
            <a:tbl>
              <a:tblPr/>
              <a:tblGrid>
                <a:gridCol w="3151188"/>
                <a:gridCol w="519112"/>
              </a:tblGrid>
              <a:tr h="334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TDF/FTC + placebo de ABC/3TC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QD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99"/>
                    </a:solidFill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LPV/r 800/200 mg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QD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7921" name="ZoneTexte 71"/>
          <p:cNvSpPr txBox="1">
            <a:spLocks noChangeArrowheads="1"/>
          </p:cNvSpPr>
          <p:nvPr/>
        </p:nvSpPr>
        <p:spPr bwMode="auto">
          <a:xfrm>
            <a:off x="971550" y="4191000"/>
            <a:ext cx="7461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800" i="0">
                <a:solidFill>
                  <a:srgbClr val="000066"/>
                </a:solidFill>
              </a:rPr>
              <a:t>Randomisation stratifiée sur ARN VIH &lt; 100 000 c/ml ou </a:t>
            </a:r>
            <a:r>
              <a:rPr lang="fr-FR" sz="1800" i="0" u="sng">
                <a:solidFill>
                  <a:srgbClr val="000066"/>
                </a:solidFill>
              </a:rPr>
              <a:t>&gt;</a:t>
            </a:r>
            <a:r>
              <a:rPr lang="fr-FR" sz="1800" i="0">
                <a:solidFill>
                  <a:srgbClr val="000066"/>
                </a:solidFill>
              </a:rPr>
              <a:t> 100 000 c/ml</a:t>
            </a:r>
            <a:endParaRPr lang="fr-FR" sz="1800" i="0" baseline="30000">
              <a:solidFill>
                <a:srgbClr val="000066"/>
              </a:solidFill>
            </a:endParaRPr>
          </a:p>
        </p:txBody>
      </p:sp>
      <p:grpSp>
        <p:nvGrpSpPr>
          <p:cNvPr id="37922" name="Group 44"/>
          <p:cNvGrpSpPr>
            <a:grpSpLocks/>
          </p:cNvGrpSpPr>
          <p:nvPr/>
        </p:nvGrpSpPr>
        <p:grpSpPr bwMode="auto">
          <a:xfrm>
            <a:off x="0" y="6570663"/>
            <a:ext cx="900113" cy="287337"/>
            <a:chOff x="0" y="4139"/>
            <a:chExt cx="567" cy="181"/>
          </a:xfrm>
        </p:grpSpPr>
        <p:sp>
          <p:nvSpPr>
            <p:cNvPr id="37931" name="AutoShape 162"/>
            <p:cNvSpPr>
              <a:spLocks noChangeArrowheads="1"/>
            </p:cNvSpPr>
            <p:nvPr/>
          </p:nvSpPr>
          <p:spPr bwMode="auto">
            <a:xfrm>
              <a:off x="0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/>
              <a:endPara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37932" name="ZoneTexte 23"/>
            <p:cNvSpPr txBox="1">
              <a:spLocks noChangeArrowheads="1"/>
            </p:cNvSpPr>
            <p:nvPr/>
          </p:nvSpPr>
          <p:spPr bwMode="auto">
            <a:xfrm>
              <a:off x="107" y="4146"/>
              <a:ext cx="353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 b="1">
                  <a:solidFill>
                    <a:schemeClr val="accent2"/>
                  </a:solidFill>
                  <a:latin typeface="Cambria" pitchFamily="18" charset="0"/>
                </a:rPr>
                <a:t>HEAT</a:t>
              </a:r>
            </a:p>
          </p:txBody>
        </p:sp>
      </p:grpSp>
      <p:cxnSp>
        <p:nvCxnSpPr>
          <p:cNvPr id="37923" name="AutoShape 60"/>
          <p:cNvCxnSpPr>
            <a:cxnSpLocks noChangeShapeType="1"/>
          </p:cNvCxnSpPr>
          <p:nvPr/>
        </p:nvCxnSpPr>
        <p:spPr bwMode="auto">
          <a:xfrm rot="10800000" flipH="1" flipV="1">
            <a:off x="4052888" y="2794000"/>
            <a:ext cx="1587" cy="993775"/>
          </a:xfrm>
          <a:prstGeom prst="bentConnector3">
            <a:avLst>
              <a:gd name="adj1" fmla="val -48000014"/>
            </a:avLst>
          </a:prstGeom>
          <a:noFill/>
          <a:ln w="38100">
            <a:solidFill>
              <a:schemeClr val="accent2"/>
            </a:solidFill>
            <a:miter lim="800000"/>
            <a:headEnd type="triangle" w="med" len="med"/>
            <a:tailEnd type="triangle" w="med" len="med"/>
          </a:ln>
        </p:spPr>
      </p:cxnSp>
      <p:sp>
        <p:nvSpPr>
          <p:cNvPr id="37924" name="Rectangle 9"/>
          <p:cNvSpPr>
            <a:spLocks noChangeArrowheads="1"/>
          </p:cNvSpPr>
          <p:nvPr/>
        </p:nvSpPr>
        <p:spPr bwMode="auto">
          <a:xfrm>
            <a:off x="3287713" y="3435350"/>
            <a:ext cx="7969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fr-FR" sz="1600" b="1" i="0">
                <a:solidFill>
                  <a:srgbClr val="FF6600"/>
                </a:solidFill>
                <a:latin typeface="Calibri" pitchFamily="34" charset="0"/>
                <a:cs typeface="Arial" charset="0"/>
              </a:rPr>
              <a:t>n = 345</a:t>
            </a:r>
          </a:p>
        </p:txBody>
      </p:sp>
      <p:sp>
        <p:nvSpPr>
          <p:cNvPr id="37925" name="Rectangle 8"/>
          <p:cNvSpPr>
            <a:spLocks noChangeArrowheads="1"/>
          </p:cNvSpPr>
          <p:nvPr/>
        </p:nvSpPr>
        <p:spPr bwMode="auto">
          <a:xfrm>
            <a:off x="3287713" y="2466975"/>
            <a:ext cx="7969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fr-FR" sz="1600" b="1" i="0">
                <a:solidFill>
                  <a:srgbClr val="FF6600"/>
                </a:solidFill>
                <a:latin typeface="Calibri" pitchFamily="34" charset="0"/>
                <a:cs typeface="Arial" charset="0"/>
              </a:rPr>
              <a:t>n = 343</a:t>
            </a:r>
          </a:p>
        </p:txBody>
      </p:sp>
      <p:sp>
        <p:nvSpPr>
          <p:cNvPr id="37926" name="Line 63"/>
          <p:cNvSpPr>
            <a:spLocks noChangeShapeType="1"/>
          </p:cNvSpPr>
          <p:nvPr/>
        </p:nvSpPr>
        <p:spPr bwMode="auto">
          <a:xfrm>
            <a:off x="2843213" y="3284538"/>
            <a:ext cx="433387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37927" name="Line 172"/>
          <p:cNvSpPr>
            <a:spLocks noChangeShapeType="1"/>
          </p:cNvSpPr>
          <p:nvPr/>
        </p:nvSpPr>
        <p:spPr bwMode="auto">
          <a:xfrm>
            <a:off x="8824913" y="2012950"/>
            <a:ext cx="0" cy="2112963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37928" name="Line 172"/>
          <p:cNvSpPr>
            <a:spLocks noChangeShapeType="1"/>
          </p:cNvSpPr>
          <p:nvPr/>
        </p:nvSpPr>
        <p:spPr bwMode="auto">
          <a:xfrm>
            <a:off x="7764463" y="2012950"/>
            <a:ext cx="0" cy="2112963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37929" name="Line 31"/>
          <p:cNvSpPr>
            <a:spLocks noChangeShapeType="1"/>
          </p:cNvSpPr>
          <p:nvPr/>
        </p:nvSpPr>
        <p:spPr bwMode="auto">
          <a:xfrm flipV="1">
            <a:off x="7799388" y="2813050"/>
            <a:ext cx="1025525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37930" name="Line 31"/>
          <p:cNvSpPr>
            <a:spLocks noChangeShapeType="1"/>
          </p:cNvSpPr>
          <p:nvPr/>
        </p:nvSpPr>
        <p:spPr bwMode="auto">
          <a:xfrm flipV="1">
            <a:off x="7799388" y="3775075"/>
            <a:ext cx="1025525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F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6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z="3200" smtClean="0">
                <a:ea typeface="ＭＳ Ｐゴシック" pitchFamily="34" charset="-128"/>
              </a:rPr>
              <a:t>Etude HEAT : ABC/3TC vs TDF/FTC</a:t>
            </a:r>
          </a:p>
        </p:txBody>
      </p:sp>
      <p:graphicFrame>
        <p:nvGraphicFramePr>
          <p:cNvPr id="40009" name="Group 73"/>
          <p:cNvGraphicFramePr>
            <a:graphicFrameLocks noGrp="1"/>
          </p:cNvGraphicFramePr>
          <p:nvPr>
            <p:ph idx="4294967295"/>
          </p:nvPr>
        </p:nvGraphicFramePr>
        <p:xfrm>
          <a:off x="488950" y="1643063"/>
          <a:ext cx="8375650" cy="4137660"/>
        </p:xfrm>
        <a:graphic>
          <a:graphicData uri="http://schemas.openxmlformats.org/drawingml/2006/table">
            <a:tbl>
              <a:tblPr/>
              <a:tblGrid>
                <a:gridCol w="255588"/>
                <a:gridCol w="4311650"/>
                <a:gridCol w="1905000"/>
                <a:gridCol w="1903412"/>
              </a:tblGrid>
              <a:tr h="27463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Randomisés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ABC/3TC</a:t>
                      </a:r>
                      <a:b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</a:b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n = 347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009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TDF/FTC</a:t>
                      </a:r>
                      <a:b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</a:b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n = 347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99"/>
                    </a:solidFill>
                  </a:tcPr>
                </a:tc>
              </a:tr>
              <a:tr h="25876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Patients randomisés traités, 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343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345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876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Age médian, années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5876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Femmes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16 %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20 %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876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Race blanche / noire / autre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52 % / 36 % / 13 %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51 % / 36 % / 13 %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5876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ARN VIH (log</a:t>
                      </a:r>
                      <a:r>
                        <a:rPr kumimoji="0" lang="fr-FR" sz="1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10</a:t>
                      </a: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 c/ml), médiane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4,9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4,8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876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ARN VIH </a:t>
                      </a:r>
                      <a:r>
                        <a:rPr kumimoji="0" lang="fr-FR" sz="14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&gt;</a:t>
                      </a: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 100 000 c/ml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45 %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41 %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5876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CD4 (/mm</a:t>
                      </a:r>
                      <a:r>
                        <a:rPr kumimoji="0" lang="fr-FR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</a:t>
                      </a: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), médiane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214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193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876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CD4 &lt; 200/mm</a:t>
                      </a:r>
                      <a:r>
                        <a:rPr kumimoji="0" lang="fr-FR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47 %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52 %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5876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CD4 &lt; 50/mm</a:t>
                      </a:r>
                      <a:r>
                        <a:rPr kumimoji="0" lang="fr-FR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18 %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20 %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876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VHB + / VHC +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6 % / 8 %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3 % / 7 %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5876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Interruption à S96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n = 109 (32 %)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n = 124 (36 %)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8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Pour échec virologique / effet indésirable, n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8 / 20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6 / 21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8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Perdu de vue / décision du patient / non observance, n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45 / 13 / 10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52 / 23 / 11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0003" name="ZoneTexte 9"/>
          <p:cNvSpPr txBox="1">
            <a:spLocks noChangeArrowheads="1"/>
          </p:cNvSpPr>
          <p:nvPr/>
        </p:nvSpPr>
        <p:spPr bwMode="auto">
          <a:xfrm>
            <a:off x="406400" y="5856288"/>
            <a:ext cx="8686800" cy="66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fr-FR" sz="1400" i="0">
                <a:solidFill>
                  <a:srgbClr val="000066"/>
                </a:solidFill>
              </a:rPr>
              <a:t>Note : modification INTI (pour 1 INTI autre que ABC ou TDF) autorisée si intolérance ; modification de LPV/r QD pour BID autorisée si intolérance gastro-intestinale, ou pour autre IP si intolérance au LPV/r. </a:t>
            </a:r>
            <a:br>
              <a:rPr lang="fr-FR" sz="1400" i="0">
                <a:solidFill>
                  <a:srgbClr val="000066"/>
                </a:solidFill>
              </a:rPr>
            </a:br>
            <a:r>
              <a:rPr lang="fr-FR" sz="1400" i="0">
                <a:solidFill>
                  <a:srgbClr val="000066"/>
                </a:solidFill>
              </a:rPr>
              <a:t>LPV/r administré sous forme de capsules molles (soft-gel capsules, 6/j) jusqu’à S48 puis en comprimés (4/j)</a:t>
            </a:r>
          </a:p>
        </p:txBody>
      </p:sp>
      <p:sp>
        <p:nvSpPr>
          <p:cNvPr id="40004" name="Rectangle 6"/>
          <p:cNvSpPr>
            <a:spLocks noChangeArrowheads="1"/>
          </p:cNvSpPr>
          <p:nvPr/>
        </p:nvSpPr>
        <p:spPr bwMode="auto">
          <a:xfrm>
            <a:off x="971550" y="1276350"/>
            <a:ext cx="716280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ts val="1525"/>
              </a:lnSpc>
              <a:spcBef>
                <a:spcPct val="20000"/>
              </a:spcBef>
            </a:pPr>
            <a:r>
              <a:rPr lang="fr-FR" sz="2400" b="1" i="0">
                <a:solidFill>
                  <a:srgbClr val="CC3300"/>
                </a:solidFill>
                <a:latin typeface="Calibri" pitchFamily="34" charset="0"/>
              </a:rPr>
              <a:t>Caractéristiques à l'inclusion et devenir des patients</a:t>
            </a:r>
          </a:p>
        </p:txBody>
      </p:sp>
      <p:grpSp>
        <p:nvGrpSpPr>
          <p:cNvPr id="40005" name="Group 73"/>
          <p:cNvGrpSpPr>
            <a:grpSpLocks/>
          </p:cNvGrpSpPr>
          <p:nvPr/>
        </p:nvGrpSpPr>
        <p:grpSpPr bwMode="auto">
          <a:xfrm>
            <a:off x="0" y="6570663"/>
            <a:ext cx="900113" cy="287337"/>
            <a:chOff x="0" y="4139"/>
            <a:chExt cx="567" cy="181"/>
          </a:xfrm>
        </p:grpSpPr>
        <p:sp>
          <p:nvSpPr>
            <p:cNvPr id="40007" name="AutoShape 162"/>
            <p:cNvSpPr>
              <a:spLocks noChangeArrowheads="1"/>
            </p:cNvSpPr>
            <p:nvPr/>
          </p:nvSpPr>
          <p:spPr bwMode="auto">
            <a:xfrm>
              <a:off x="0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/>
              <a:endPara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40008" name="ZoneTexte 23"/>
            <p:cNvSpPr txBox="1">
              <a:spLocks noChangeArrowheads="1"/>
            </p:cNvSpPr>
            <p:nvPr/>
          </p:nvSpPr>
          <p:spPr bwMode="auto">
            <a:xfrm>
              <a:off x="107" y="4146"/>
              <a:ext cx="353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 b="1">
                  <a:solidFill>
                    <a:schemeClr val="accent2"/>
                  </a:solidFill>
                  <a:latin typeface="Cambria" pitchFamily="18" charset="0"/>
                </a:rPr>
                <a:t>HEAT</a:t>
              </a:r>
            </a:p>
          </p:txBody>
        </p:sp>
      </p:grpSp>
      <p:sp>
        <p:nvSpPr>
          <p:cNvPr id="40006" name="ZoneTexte 69"/>
          <p:cNvSpPr txBox="1">
            <a:spLocks noChangeArrowheads="1"/>
          </p:cNvSpPr>
          <p:nvPr/>
        </p:nvSpPr>
        <p:spPr bwMode="auto">
          <a:xfrm>
            <a:off x="6559550" y="6545263"/>
            <a:ext cx="244951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200">
                <a:solidFill>
                  <a:srgbClr val="CC0000"/>
                </a:solidFill>
              </a:rPr>
              <a:t>Smith KY. AIDS 2009;23:1547-56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2"/>
          <p:cNvSpPr txBox="1">
            <a:spLocks noChangeArrowheads="1"/>
          </p:cNvSpPr>
          <p:nvPr/>
        </p:nvSpPr>
        <p:spPr bwMode="auto">
          <a:xfrm>
            <a:off x="1138238" y="1146175"/>
            <a:ext cx="683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fr-FR" sz="2400" b="1" i="0">
                <a:solidFill>
                  <a:srgbClr val="CC3300"/>
                </a:solidFill>
                <a:latin typeface="Calibri" pitchFamily="34" charset="0"/>
              </a:rPr>
              <a:t>Proportion de patients avec ARN VIH &lt; 50 c/ml à S48</a:t>
            </a:r>
          </a:p>
        </p:txBody>
      </p:sp>
      <p:sp>
        <p:nvSpPr>
          <p:cNvPr id="41987" name="ZoneTexte 113"/>
          <p:cNvSpPr txBox="1">
            <a:spLocks noChangeArrowheads="1"/>
          </p:cNvSpPr>
          <p:nvPr/>
        </p:nvSpPr>
        <p:spPr bwMode="auto">
          <a:xfrm>
            <a:off x="515938" y="5953125"/>
            <a:ext cx="796448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600" i="0">
                <a:solidFill>
                  <a:srgbClr val="000066"/>
                </a:solidFill>
              </a:rPr>
              <a:t>Augmentation médiane des CD4 à S96 : 250/mm</a:t>
            </a:r>
            <a:r>
              <a:rPr lang="fr-FR" sz="1600" i="0" baseline="30000">
                <a:solidFill>
                  <a:srgbClr val="000066"/>
                </a:solidFill>
              </a:rPr>
              <a:t>3</a:t>
            </a:r>
            <a:r>
              <a:rPr lang="fr-FR" sz="1600" i="0">
                <a:solidFill>
                  <a:srgbClr val="000066"/>
                </a:solidFill>
              </a:rPr>
              <a:t> (ABC/3TC) vs 247/mm</a:t>
            </a:r>
            <a:r>
              <a:rPr lang="fr-FR" sz="1600" i="0" baseline="30000">
                <a:solidFill>
                  <a:srgbClr val="000066"/>
                </a:solidFill>
              </a:rPr>
              <a:t>3</a:t>
            </a:r>
            <a:r>
              <a:rPr lang="fr-FR" sz="1600" i="0">
                <a:solidFill>
                  <a:srgbClr val="000066"/>
                </a:solidFill>
              </a:rPr>
              <a:t> (TDF/FTC) </a:t>
            </a:r>
          </a:p>
        </p:txBody>
      </p:sp>
      <p:sp>
        <p:nvSpPr>
          <p:cNvPr id="41988" name="Rectangle 7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z="3200" smtClean="0">
                <a:ea typeface="ＭＳ Ｐゴシック" pitchFamily="34" charset="-128"/>
              </a:rPr>
              <a:t>Etude HEAT : ABC/3TC vs TDF/FTC</a:t>
            </a:r>
          </a:p>
        </p:txBody>
      </p:sp>
      <p:grpSp>
        <p:nvGrpSpPr>
          <p:cNvPr id="41989" name="Group 85"/>
          <p:cNvGrpSpPr>
            <a:grpSpLocks/>
          </p:cNvGrpSpPr>
          <p:nvPr/>
        </p:nvGrpSpPr>
        <p:grpSpPr bwMode="auto">
          <a:xfrm>
            <a:off x="0" y="6570663"/>
            <a:ext cx="900113" cy="287337"/>
            <a:chOff x="0" y="4139"/>
            <a:chExt cx="567" cy="181"/>
          </a:xfrm>
        </p:grpSpPr>
        <p:sp>
          <p:nvSpPr>
            <p:cNvPr id="42068" name="AutoShape 162"/>
            <p:cNvSpPr>
              <a:spLocks noChangeArrowheads="1"/>
            </p:cNvSpPr>
            <p:nvPr/>
          </p:nvSpPr>
          <p:spPr bwMode="auto">
            <a:xfrm>
              <a:off x="0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/>
              <a:endPara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42069" name="ZoneTexte 23"/>
            <p:cNvSpPr txBox="1">
              <a:spLocks noChangeArrowheads="1"/>
            </p:cNvSpPr>
            <p:nvPr/>
          </p:nvSpPr>
          <p:spPr bwMode="auto">
            <a:xfrm>
              <a:off x="107" y="4146"/>
              <a:ext cx="353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 b="1">
                  <a:solidFill>
                    <a:schemeClr val="accent2"/>
                  </a:solidFill>
                  <a:latin typeface="Cambria" pitchFamily="18" charset="0"/>
                </a:rPr>
                <a:t>HEAT</a:t>
              </a:r>
            </a:p>
          </p:txBody>
        </p:sp>
      </p:grpSp>
      <p:grpSp>
        <p:nvGrpSpPr>
          <p:cNvPr id="42070" name="Group 86"/>
          <p:cNvGrpSpPr>
            <a:grpSpLocks/>
          </p:cNvGrpSpPr>
          <p:nvPr/>
        </p:nvGrpSpPr>
        <p:grpSpPr bwMode="auto">
          <a:xfrm>
            <a:off x="107950" y="1781175"/>
            <a:ext cx="8805863" cy="4176713"/>
            <a:chOff x="68" y="1122"/>
            <a:chExt cx="5547" cy="2631"/>
          </a:xfrm>
        </p:grpSpPr>
        <p:sp>
          <p:nvSpPr>
            <p:cNvPr id="41990" name="AutoShape 126"/>
            <p:cNvSpPr>
              <a:spLocks noChangeArrowheads="1"/>
            </p:cNvSpPr>
            <p:nvPr/>
          </p:nvSpPr>
          <p:spPr bwMode="auto">
            <a:xfrm>
              <a:off x="2198" y="1189"/>
              <a:ext cx="1907" cy="212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/>
            <a:lstStyle/>
            <a:p>
              <a:endParaRPr lang="fr-FR" i="0"/>
            </a:p>
          </p:txBody>
        </p:sp>
        <p:sp>
          <p:nvSpPr>
            <p:cNvPr id="41991" name="Text Box 57"/>
            <p:cNvSpPr txBox="1">
              <a:spLocks noChangeArrowheads="1"/>
            </p:cNvSpPr>
            <p:nvPr/>
          </p:nvSpPr>
          <p:spPr bwMode="auto">
            <a:xfrm>
              <a:off x="447" y="3179"/>
              <a:ext cx="933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fr-FR" sz="1400" i="0">
                  <a:solidFill>
                    <a:srgbClr val="000066"/>
                  </a:solidFill>
                </a:rPr>
                <a:t>ITT-e, M = E</a:t>
              </a:r>
            </a:p>
          </p:txBody>
        </p:sp>
        <p:sp>
          <p:nvSpPr>
            <p:cNvPr id="41992" name="Text Box 58"/>
            <p:cNvSpPr txBox="1">
              <a:spLocks noChangeArrowheads="1"/>
            </p:cNvSpPr>
            <p:nvPr/>
          </p:nvSpPr>
          <p:spPr bwMode="auto">
            <a:xfrm>
              <a:off x="1345" y="3179"/>
              <a:ext cx="83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fr-FR" sz="1400" i="0">
                  <a:solidFill>
                    <a:srgbClr val="000066"/>
                  </a:solidFill>
                </a:rPr>
                <a:t>TLOVR</a:t>
              </a:r>
            </a:p>
          </p:txBody>
        </p:sp>
        <p:sp>
          <p:nvSpPr>
            <p:cNvPr id="41993" name="Text Box 76"/>
            <p:cNvSpPr txBox="1">
              <a:spLocks noChangeArrowheads="1"/>
            </p:cNvSpPr>
            <p:nvPr/>
          </p:nvSpPr>
          <p:spPr bwMode="auto">
            <a:xfrm>
              <a:off x="68" y="1122"/>
              <a:ext cx="336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fr-FR" sz="2000" i="0">
                  <a:solidFill>
                    <a:srgbClr val="000066"/>
                  </a:solidFill>
                </a:rPr>
                <a:t>%</a:t>
              </a:r>
            </a:p>
          </p:txBody>
        </p:sp>
        <p:sp>
          <p:nvSpPr>
            <p:cNvPr id="41994" name="Rectangle 3"/>
            <p:cNvSpPr>
              <a:spLocks noChangeArrowheads="1"/>
            </p:cNvSpPr>
            <p:nvPr/>
          </p:nvSpPr>
          <p:spPr bwMode="auto">
            <a:xfrm>
              <a:off x="2373" y="1251"/>
              <a:ext cx="112" cy="91"/>
            </a:xfrm>
            <a:prstGeom prst="rect">
              <a:avLst/>
            </a:prstGeom>
            <a:solidFill>
              <a:srgbClr val="D60093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 sz="2400" i="0">
                <a:solidFill>
                  <a:srgbClr val="333399"/>
                </a:solidFill>
              </a:endParaRPr>
            </a:p>
          </p:txBody>
        </p:sp>
        <p:sp>
          <p:nvSpPr>
            <p:cNvPr id="41995" name="Rectangle 4"/>
            <p:cNvSpPr>
              <a:spLocks noChangeArrowheads="1"/>
            </p:cNvSpPr>
            <p:nvPr/>
          </p:nvSpPr>
          <p:spPr bwMode="auto">
            <a:xfrm>
              <a:off x="3242" y="1250"/>
              <a:ext cx="112" cy="91"/>
            </a:xfrm>
            <a:prstGeom prst="rect">
              <a:avLst/>
            </a:prstGeom>
            <a:solidFill>
              <a:srgbClr val="009999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 sz="2400" i="0">
                <a:solidFill>
                  <a:srgbClr val="333399"/>
                </a:solidFill>
              </a:endParaRPr>
            </a:p>
          </p:txBody>
        </p:sp>
        <p:sp>
          <p:nvSpPr>
            <p:cNvPr id="41996" name="ZoneTexte 84"/>
            <p:cNvSpPr txBox="1">
              <a:spLocks noChangeArrowheads="1"/>
            </p:cNvSpPr>
            <p:nvPr/>
          </p:nvSpPr>
          <p:spPr bwMode="auto">
            <a:xfrm>
              <a:off x="2456" y="1173"/>
              <a:ext cx="675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800" b="1" i="0">
                  <a:solidFill>
                    <a:srgbClr val="000066"/>
                  </a:solidFill>
                  <a:latin typeface="Calibri" pitchFamily="34" charset="0"/>
                </a:rPr>
                <a:t>ABC/3TC </a:t>
              </a:r>
            </a:p>
          </p:txBody>
        </p:sp>
        <p:sp>
          <p:nvSpPr>
            <p:cNvPr id="41997" name="ZoneTexte 85"/>
            <p:cNvSpPr txBox="1">
              <a:spLocks noChangeArrowheads="1"/>
            </p:cNvSpPr>
            <p:nvPr/>
          </p:nvSpPr>
          <p:spPr bwMode="auto">
            <a:xfrm>
              <a:off x="3326" y="1173"/>
              <a:ext cx="619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800" b="1" i="0">
                  <a:solidFill>
                    <a:srgbClr val="000066"/>
                  </a:solidFill>
                  <a:latin typeface="Calibri" pitchFamily="34" charset="0"/>
                </a:rPr>
                <a:t>TDF/FTC</a:t>
              </a:r>
            </a:p>
          </p:txBody>
        </p:sp>
        <p:sp>
          <p:nvSpPr>
            <p:cNvPr id="41998" name="ZoneTexte 86"/>
            <p:cNvSpPr txBox="1">
              <a:spLocks noChangeArrowheads="1"/>
            </p:cNvSpPr>
            <p:nvPr/>
          </p:nvSpPr>
          <p:spPr bwMode="auto">
            <a:xfrm>
              <a:off x="512" y="3427"/>
              <a:ext cx="879" cy="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400" i="0">
                  <a:solidFill>
                    <a:srgbClr val="000066"/>
                  </a:solidFill>
                </a:rPr>
                <a:t>IC 95 % de la </a:t>
              </a:r>
              <a:r>
                <a:rPr lang="fr-FR" sz="1400" i="0">
                  <a:solidFill>
                    <a:srgbClr val="000066"/>
                  </a:solidFill>
                  <a:cs typeface="Arial" charset="0"/>
                  <a:sym typeface="Symbol" pitchFamily="18" charset="2"/>
                </a:rPr>
                <a:t></a:t>
              </a:r>
              <a:r>
                <a:rPr lang="fr-FR" sz="1400" i="0">
                  <a:solidFill>
                    <a:srgbClr val="000066"/>
                  </a:solidFill>
                  <a:cs typeface="Arial" charset="0"/>
                </a:rPr>
                <a:t/>
              </a:r>
              <a:br>
                <a:rPr lang="fr-FR" sz="1400" i="0">
                  <a:solidFill>
                    <a:srgbClr val="000066"/>
                  </a:solidFill>
                  <a:cs typeface="Arial" charset="0"/>
                </a:rPr>
              </a:br>
              <a:r>
                <a:rPr lang="fr-FR" sz="1400" i="0">
                  <a:solidFill>
                    <a:srgbClr val="000066"/>
                  </a:solidFill>
                </a:rPr>
                <a:t>= - 6,6 ; 7,4</a:t>
              </a:r>
            </a:p>
          </p:txBody>
        </p:sp>
        <p:sp>
          <p:nvSpPr>
            <p:cNvPr id="41999" name="ZoneTexte 87"/>
            <p:cNvSpPr txBox="1">
              <a:spLocks noChangeArrowheads="1"/>
            </p:cNvSpPr>
            <p:nvPr/>
          </p:nvSpPr>
          <p:spPr bwMode="auto">
            <a:xfrm>
              <a:off x="488" y="1429"/>
              <a:ext cx="1011" cy="3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600" i="0">
                  <a:solidFill>
                    <a:srgbClr val="000066"/>
                  </a:solidFill>
                </a:rPr>
                <a:t>Critère principal</a:t>
              </a:r>
            </a:p>
            <a:p>
              <a:pPr algn="ctr"/>
              <a:r>
                <a:rPr lang="fr-FR" sz="1600" i="0">
                  <a:solidFill>
                    <a:srgbClr val="000066"/>
                  </a:solidFill>
                </a:rPr>
                <a:t>d’efficacité</a:t>
              </a:r>
            </a:p>
          </p:txBody>
        </p:sp>
        <p:sp>
          <p:nvSpPr>
            <p:cNvPr id="42000" name="Text Box 58"/>
            <p:cNvSpPr txBox="1">
              <a:spLocks noChangeArrowheads="1"/>
            </p:cNvSpPr>
            <p:nvPr/>
          </p:nvSpPr>
          <p:spPr bwMode="auto">
            <a:xfrm>
              <a:off x="2247" y="3179"/>
              <a:ext cx="745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fr-FR" sz="1400" i="0">
                  <a:solidFill>
                    <a:srgbClr val="000066"/>
                  </a:solidFill>
                </a:rPr>
                <a:t>ITT, M = E</a:t>
              </a:r>
            </a:p>
          </p:txBody>
        </p:sp>
        <p:sp>
          <p:nvSpPr>
            <p:cNvPr id="42001" name="Text Box 58"/>
            <p:cNvSpPr txBox="1">
              <a:spLocks noChangeArrowheads="1"/>
            </p:cNvSpPr>
            <p:nvPr/>
          </p:nvSpPr>
          <p:spPr bwMode="auto">
            <a:xfrm>
              <a:off x="3090" y="3179"/>
              <a:ext cx="745" cy="5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fr-FR" sz="1400" i="0">
                  <a:solidFill>
                    <a:srgbClr val="000066"/>
                  </a:solidFill>
                </a:rPr>
                <a:t>Analyse données observées,</a:t>
              </a:r>
            </a:p>
            <a:p>
              <a:pPr algn="ctr">
                <a:lnSpc>
                  <a:spcPct val="90000"/>
                </a:lnSpc>
              </a:pPr>
              <a:r>
                <a:rPr lang="fr-FR" sz="1400" i="0">
                  <a:solidFill>
                    <a:srgbClr val="000066"/>
                  </a:solidFill>
                </a:rPr>
                <a:t>ITT-e</a:t>
              </a:r>
            </a:p>
          </p:txBody>
        </p:sp>
        <p:sp>
          <p:nvSpPr>
            <p:cNvPr id="42002" name="Text Box 58"/>
            <p:cNvSpPr txBox="1">
              <a:spLocks noChangeArrowheads="1"/>
            </p:cNvSpPr>
            <p:nvPr/>
          </p:nvSpPr>
          <p:spPr bwMode="auto">
            <a:xfrm>
              <a:off x="3869" y="3179"/>
              <a:ext cx="1746" cy="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fr-FR" sz="1400" i="0">
                  <a:solidFill>
                    <a:srgbClr val="000066"/>
                  </a:solidFill>
                </a:rPr>
                <a:t>ITT-e, M = E stratifiée sur ARN VIH à l’inclusion (c/ml)</a:t>
              </a:r>
            </a:p>
          </p:txBody>
        </p:sp>
        <p:sp>
          <p:nvSpPr>
            <p:cNvPr id="42003" name="ZoneTexte 107"/>
            <p:cNvSpPr txBox="1">
              <a:spLocks noChangeArrowheads="1"/>
            </p:cNvSpPr>
            <p:nvPr/>
          </p:nvSpPr>
          <p:spPr bwMode="auto">
            <a:xfrm>
              <a:off x="3987" y="3503"/>
              <a:ext cx="615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400" i="0">
                  <a:solidFill>
                    <a:srgbClr val="000066"/>
                  </a:solidFill>
                </a:rPr>
                <a:t>&lt; 100 000</a:t>
              </a:r>
            </a:p>
          </p:txBody>
        </p:sp>
        <p:sp>
          <p:nvSpPr>
            <p:cNvPr id="42004" name="ZoneTexte 108"/>
            <p:cNvSpPr txBox="1">
              <a:spLocks noChangeArrowheads="1"/>
            </p:cNvSpPr>
            <p:nvPr/>
          </p:nvSpPr>
          <p:spPr bwMode="auto">
            <a:xfrm>
              <a:off x="4892" y="3502"/>
              <a:ext cx="615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400" i="0" u="sng">
                  <a:solidFill>
                    <a:srgbClr val="000066"/>
                  </a:solidFill>
                </a:rPr>
                <a:t>&gt;</a:t>
              </a:r>
              <a:r>
                <a:rPr lang="fr-FR" sz="1400" i="0">
                  <a:solidFill>
                    <a:srgbClr val="000066"/>
                  </a:solidFill>
                </a:rPr>
                <a:t> 100 000</a:t>
              </a:r>
            </a:p>
          </p:txBody>
        </p:sp>
        <p:sp>
          <p:nvSpPr>
            <p:cNvPr id="42005" name="Rectangle 76"/>
            <p:cNvSpPr>
              <a:spLocks noChangeArrowheads="1"/>
            </p:cNvSpPr>
            <p:nvPr/>
          </p:nvSpPr>
          <p:spPr bwMode="auto">
            <a:xfrm>
              <a:off x="625" y="1986"/>
              <a:ext cx="295" cy="1178"/>
            </a:xfrm>
            <a:prstGeom prst="rect">
              <a:avLst/>
            </a:prstGeom>
            <a:solidFill>
              <a:srgbClr val="D60093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 i="0"/>
            </a:p>
          </p:txBody>
        </p:sp>
        <p:sp>
          <p:nvSpPr>
            <p:cNvPr id="42006" name="Rectangle 77"/>
            <p:cNvSpPr>
              <a:spLocks noChangeArrowheads="1"/>
            </p:cNvSpPr>
            <p:nvPr/>
          </p:nvSpPr>
          <p:spPr bwMode="auto">
            <a:xfrm>
              <a:off x="1472" y="2074"/>
              <a:ext cx="294" cy="1090"/>
            </a:xfrm>
            <a:prstGeom prst="rect">
              <a:avLst/>
            </a:prstGeom>
            <a:solidFill>
              <a:srgbClr val="D60093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 i="0"/>
            </a:p>
          </p:txBody>
        </p:sp>
        <p:sp>
          <p:nvSpPr>
            <p:cNvPr id="42007" name="Rectangle 78"/>
            <p:cNvSpPr>
              <a:spLocks noChangeArrowheads="1"/>
            </p:cNvSpPr>
            <p:nvPr/>
          </p:nvSpPr>
          <p:spPr bwMode="auto">
            <a:xfrm>
              <a:off x="2334" y="2057"/>
              <a:ext cx="295" cy="1107"/>
            </a:xfrm>
            <a:prstGeom prst="rect">
              <a:avLst/>
            </a:prstGeom>
            <a:solidFill>
              <a:srgbClr val="D60093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 i="0"/>
            </a:p>
          </p:txBody>
        </p:sp>
        <p:sp>
          <p:nvSpPr>
            <p:cNvPr id="42008" name="Rectangle 79"/>
            <p:cNvSpPr>
              <a:spLocks noChangeArrowheads="1"/>
            </p:cNvSpPr>
            <p:nvPr/>
          </p:nvSpPr>
          <p:spPr bwMode="auto">
            <a:xfrm>
              <a:off x="3182" y="1711"/>
              <a:ext cx="284" cy="1453"/>
            </a:xfrm>
            <a:prstGeom prst="rect">
              <a:avLst/>
            </a:prstGeom>
            <a:solidFill>
              <a:srgbClr val="D60093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 i="0"/>
            </a:p>
          </p:txBody>
        </p:sp>
        <p:sp>
          <p:nvSpPr>
            <p:cNvPr id="42009" name="Rectangle 80"/>
            <p:cNvSpPr>
              <a:spLocks noChangeArrowheads="1"/>
            </p:cNvSpPr>
            <p:nvPr/>
          </p:nvSpPr>
          <p:spPr bwMode="auto">
            <a:xfrm>
              <a:off x="4025" y="1936"/>
              <a:ext cx="295" cy="1228"/>
            </a:xfrm>
            <a:prstGeom prst="rect">
              <a:avLst/>
            </a:prstGeom>
            <a:solidFill>
              <a:srgbClr val="D60093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 i="0"/>
            </a:p>
          </p:txBody>
        </p:sp>
        <p:sp>
          <p:nvSpPr>
            <p:cNvPr id="42010" name="Rectangle 81"/>
            <p:cNvSpPr>
              <a:spLocks noChangeArrowheads="1"/>
            </p:cNvSpPr>
            <p:nvPr/>
          </p:nvSpPr>
          <p:spPr bwMode="auto">
            <a:xfrm>
              <a:off x="4918" y="2074"/>
              <a:ext cx="295" cy="1090"/>
            </a:xfrm>
            <a:prstGeom prst="rect">
              <a:avLst/>
            </a:prstGeom>
            <a:solidFill>
              <a:srgbClr val="D60093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 i="0"/>
            </a:p>
          </p:txBody>
        </p:sp>
        <p:sp>
          <p:nvSpPr>
            <p:cNvPr id="42011" name="Rectangle 82"/>
            <p:cNvSpPr>
              <a:spLocks noChangeArrowheads="1"/>
            </p:cNvSpPr>
            <p:nvPr/>
          </p:nvSpPr>
          <p:spPr bwMode="auto">
            <a:xfrm>
              <a:off x="920" y="2007"/>
              <a:ext cx="284" cy="1157"/>
            </a:xfrm>
            <a:prstGeom prst="rect">
              <a:avLst/>
            </a:prstGeom>
            <a:solidFill>
              <a:srgbClr val="009999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 i="0"/>
            </a:p>
          </p:txBody>
        </p:sp>
        <p:sp>
          <p:nvSpPr>
            <p:cNvPr id="42012" name="Rectangle 83"/>
            <p:cNvSpPr>
              <a:spLocks noChangeArrowheads="1"/>
            </p:cNvSpPr>
            <p:nvPr/>
          </p:nvSpPr>
          <p:spPr bwMode="auto">
            <a:xfrm>
              <a:off x="1768" y="2108"/>
              <a:ext cx="285" cy="1056"/>
            </a:xfrm>
            <a:prstGeom prst="rect">
              <a:avLst/>
            </a:prstGeom>
            <a:solidFill>
              <a:srgbClr val="009999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 i="0"/>
            </a:p>
          </p:txBody>
        </p:sp>
        <p:sp>
          <p:nvSpPr>
            <p:cNvPr id="42013" name="Rectangle 84"/>
            <p:cNvSpPr>
              <a:spLocks noChangeArrowheads="1"/>
            </p:cNvSpPr>
            <p:nvPr/>
          </p:nvSpPr>
          <p:spPr bwMode="auto">
            <a:xfrm>
              <a:off x="2628" y="2091"/>
              <a:ext cx="284" cy="1073"/>
            </a:xfrm>
            <a:prstGeom prst="rect">
              <a:avLst/>
            </a:prstGeom>
            <a:solidFill>
              <a:srgbClr val="009999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 i="0"/>
            </a:p>
          </p:txBody>
        </p:sp>
        <p:sp>
          <p:nvSpPr>
            <p:cNvPr id="42014" name="Rectangle 85"/>
            <p:cNvSpPr>
              <a:spLocks noChangeArrowheads="1"/>
            </p:cNvSpPr>
            <p:nvPr/>
          </p:nvSpPr>
          <p:spPr bwMode="auto">
            <a:xfrm>
              <a:off x="3466" y="1661"/>
              <a:ext cx="285" cy="1503"/>
            </a:xfrm>
            <a:prstGeom prst="rect">
              <a:avLst/>
            </a:prstGeom>
            <a:solidFill>
              <a:srgbClr val="009999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 i="0"/>
            </a:p>
          </p:txBody>
        </p:sp>
        <p:sp>
          <p:nvSpPr>
            <p:cNvPr id="42015" name="Rectangle 86"/>
            <p:cNvSpPr>
              <a:spLocks noChangeArrowheads="1"/>
            </p:cNvSpPr>
            <p:nvPr/>
          </p:nvSpPr>
          <p:spPr bwMode="auto">
            <a:xfrm>
              <a:off x="4320" y="1970"/>
              <a:ext cx="284" cy="1194"/>
            </a:xfrm>
            <a:prstGeom prst="rect">
              <a:avLst/>
            </a:prstGeom>
            <a:solidFill>
              <a:srgbClr val="009999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 i="0"/>
            </a:p>
          </p:txBody>
        </p:sp>
        <p:sp>
          <p:nvSpPr>
            <p:cNvPr id="42016" name="Rectangle 87"/>
            <p:cNvSpPr>
              <a:spLocks noChangeArrowheads="1"/>
            </p:cNvSpPr>
            <p:nvPr/>
          </p:nvSpPr>
          <p:spPr bwMode="auto">
            <a:xfrm>
              <a:off x="5213" y="2041"/>
              <a:ext cx="284" cy="1123"/>
            </a:xfrm>
            <a:prstGeom prst="rect">
              <a:avLst/>
            </a:prstGeom>
            <a:solidFill>
              <a:srgbClr val="009999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 i="0"/>
            </a:p>
          </p:txBody>
        </p:sp>
        <p:sp>
          <p:nvSpPr>
            <p:cNvPr id="42017" name="Line 88"/>
            <p:cNvSpPr>
              <a:spLocks noChangeShapeType="1"/>
            </p:cNvSpPr>
            <p:nvPr/>
          </p:nvSpPr>
          <p:spPr bwMode="auto">
            <a:xfrm>
              <a:off x="380" y="1435"/>
              <a:ext cx="0" cy="1729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2018" name="Line 89"/>
            <p:cNvSpPr>
              <a:spLocks noChangeShapeType="1"/>
            </p:cNvSpPr>
            <p:nvPr/>
          </p:nvSpPr>
          <p:spPr bwMode="auto">
            <a:xfrm>
              <a:off x="322" y="3164"/>
              <a:ext cx="58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2019" name="Line 90"/>
            <p:cNvSpPr>
              <a:spLocks noChangeShapeType="1"/>
            </p:cNvSpPr>
            <p:nvPr/>
          </p:nvSpPr>
          <p:spPr bwMode="auto">
            <a:xfrm>
              <a:off x="322" y="2993"/>
              <a:ext cx="58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2020" name="Line 91"/>
            <p:cNvSpPr>
              <a:spLocks noChangeShapeType="1"/>
            </p:cNvSpPr>
            <p:nvPr/>
          </p:nvSpPr>
          <p:spPr bwMode="auto">
            <a:xfrm>
              <a:off x="322" y="2817"/>
              <a:ext cx="58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2021" name="Line 92"/>
            <p:cNvSpPr>
              <a:spLocks noChangeShapeType="1"/>
            </p:cNvSpPr>
            <p:nvPr/>
          </p:nvSpPr>
          <p:spPr bwMode="auto">
            <a:xfrm>
              <a:off x="322" y="2646"/>
              <a:ext cx="58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2022" name="Line 93"/>
            <p:cNvSpPr>
              <a:spLocks noChangeShapeType="1"/>
            </p:cNvSpPr>
            <p:nvPr/>
          </p:nvSpPr>
          <p:spPr bwMode="auto">
            <a:xfrm>
              <a:off x="322" y="2471"/>
              <a:ext cx="58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2023" name="Line 94"/>
            <p:cNvSpPr>
              <a:spLocks noChangeShapeType="1"/>
            </p:cNvSpPr>
            <p:nvPr/>
          </p:nvSpPr>
          <p:spPr bwMode="auto">
            <a:xfrm>
              <a:off x="322" y="2300"/>
              <a:ext cx="58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2024" name="Line 95"/>
            <p:cNvSpPr>
              <a:spLocks noChangeShapeType="1"/>
            </p:cNvSpPr>
            <p:nvPr/>
          </p:nvSpPr>
          <p:spPr bwMode="auto">
            <a:xfrm>
              <a:off x="322" y="2128"/>
              <a:ext cx="58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2025" name="Line 96"/>
            <p:cNvSpPr>
              <a:spLocks noChangeShapeType="1"/>
            </p:cNvSpPr>
            <p:nvPr/>
          </p:nvSpPr>
          <p:spPr bwMode="auto">
            <a:xfrm>
              <a:off x="322" y="1953"/>
              <a:ext cx="58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2026" name="Line 97"/>
            <p:cNvSpPr>
              <a:spLocks noChangeShapeType="1"/>
            </p:cNvSpPr>
            <p:nvPr/>
          </p:nvSpPr>
          <p:spPr bwMode="auto">
            <a:xfrm>
              <a:off x="322" y="1782"/>
              <a:ext cx="58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2027" name="Line 98"/>
            <p:cNvSpPr>
              <a:spLocks noChangeShapeType="1"/>
            </p:cNvSpPr>
            <p:nvPr/>
          </p:nvSpPr>
          <p:spPr bwMode="auto">
            <a:xfrm>
              <a:off x="322" y="1606"/>
              <a:ext cx="58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2028" name="Line 99"/>
            <p:cNvSpPr>
              <a:spLocks noChangeShapeType="1"/>
            </p:cNvSpPr>
            <p:nvPr/>
          </p:nvSpPr>
          <p:spPr bwMode="auto">
            <a:xfrm>
              <a:off x="322" y="1435"/>
              <a:ext cx="58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2029" name="Line 100"/>
            <p:cNvSpPr>
              <a:spLocks noChangeShapeType="1"/>
            </p:cNvSpPr>
            <p:nvPr/>
          </p:nvSpPr>
          <p:spPr bwMode="auto">
            <a:xfrm>
              <a:off x="363" y="3164"/>
              <a:ext cx="5246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2030" name="Line 101"/>
            <p:cNvSpPr>
              <a:spLocks noChangeShapeType="1"/>
            </p:cNvSpPr>
            <p:nvPr/>
          </p:nvSpPr>
          <p:spPr bwMode="auto">
            <a:xfrm flipV="1">
              <a:off x="380" y="3164"/>
              <a:ext cx="0" cy="33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2031" name="Line 102"/>
            <p:cNvSpPr>
              <a:spLocks noChangeShapeType="1"/>
            </p:cNvSpPr>
            <p:nvPr/>
          </p:nvSpPr>
          <p:spPr bwMode="auto">
            <a:xfrm flipV="1">
              <a:off x="1365" y="3164"/>
              <a:ext cx="0" cy="33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2032" name="Line 103"/>
            <p:cNvSpPr>
              <a:spLocks noChangeShapeType="1"/>
            </p:cNvSpPr>
            <p:nvPr/>
          </p:nvSpPr>
          <p:spPr bwMode="auto">
            <a:xfrm flipV="1">
              <a:off x="2215" y="3164"/>
              <a:ext cx="0" cy="33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2033" name="Line 104"/>
            <p:cNvSpPr>
              <a:spLocks noChangeShapeType="1"/>
            </p:cNvSpPr>
            <p:nvPr/>
          </p:nvSpPr>
          <p:spPr bwMode="auto">
            <a:xfrm flipV="1">
              <a:off x="3066" y="3164"/>
              <a:ext cx="0" cy="33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2034" name="Line 105"/>
            <p:cNvSpPr>
              <a:spLocks noChangeShapeType="1"/>
            </p:cNvSpPr>
            <p:nvPr/>
          </p:nvSpPr>
          <p:spPr bwMode="auto">
            <a:xfrm flipV="1">
              <a:off x="3908" y="3164"/>
              <a:ext cx="0" cy="33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2035" name="Line 106"/>
            <p:cNvSpPr>
              <a:spLocks noChangeShapeType="1"/>
            </p:cNvSpPr>
            <p:nvPr/>
          </p:nvSpPr>
          <p:spPr bwMode="auto">
            <a:xfrm flipV="1">
              <a:off x="4759" y="3164"/>
              <a:ext cx="0" cy="33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2036" name="Line 107"/>
            <p:cNvSpPr>
              <a:spLocks noChangeShapeType="1"/>
            </p:cNvSpPr>
            <p:nvPr/>
          </p:nvSpPr>
          <p:spPr bwMode="auto">
            <a:xfrm flipV="1">
              <a:off x="5609" y="3164"/>
              <a:ext cx="0" cy="33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2037" name="Rectangle 108"/>
            <p:cNvSpPr>
              <a:spLocks noChangeArrowheads="1"/>
            </p:cNvSpPr>
            <p:nvPr/>
          </p:nvSpPr>
          <p:spPr bwMode="auto">
            <a:xfrm>
              <a:off x="711" y="1828"/>
              <a:ext cx="124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400" b="1" i="0">
                  <a:solidFill>
                    <a:srgbClr val="FF3399"/>
                  </a:solidFill>
                </a:rPr>
                <a:t>68</a:t>
              </a:r>
            </a:p>
          </p:txBody>
        </p:sp>
        <p:sp>
          <p:nvSpPr>
            <p:cNvPr id="42038" name="Rectangle 109"/>
            <p:cNvSpPr>
              <a:spLocks noChangeArrowheads="1"/>
            </p:cNvSpPr>
            <p:nvPr/>
          </p:nvSpPr>
          <p:spPr bwMode="auto">
            <a:xfrm>
              <a:off x="1557" y="1915"/>
              <a:ext cx="124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400" b="1" i="0">
                  <a:solidFill>
                    <a:srgbClr val="FF3399"/>
                  </a:solidFill>
                </a:rPr>
                <a:t>63</a:t>
              </a:r>
            </a:p>
          </p:txBody>
        </p:sp>
        <p:sp>
          <p:nvSpPr>
            <p:cNvPr id="42039" name="Rectangle 110"/>
            <p:cNvSpPr>
              <a:spLocks noChangeArrowheads="1"/>
            </p:cNvSpPr>
            <p:nvPr/>
          </p:nvSpPr>
          <p:spPr bwMode="auto">
            <a:xfrm>
              <a:off x="2419" y="1899"/>
              <a:ext cx="124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400" b="1" i="0">
                  <a:solidFill>
                    <a:srgbClr val="FF3399"/>
                  </a:solidFill>
                </a:rPr>
                <a:t>64</a:t>
              </a:r>
            </a:p>
          </p:txBody>
        </p:sp>
        <p:sp>
          <p:nvSpPr>
            <p:cNvPr id="42040" name="Rectangle 111"/>
            <p:cNvSpPr>
              <a:spLocks noChangeArrowheads="1"/>
            </p:cNvSpPr>
            <p:nvPr/>
          </p:nvSpPr>
          <p:spPr bwMode="auto">
            <a:xfrm>
              <a:off x="3262" y="1552"/>
              <a:ext cx="124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400" b="1" i="0">
                  <a:solidFill>
                    <a:srgbClr val="FF3399"/>
                  </a:solidFill>
                </a:rPr>
                <a:t>84</a:t>
              </a:r>
            </a:p>
          </p:txBody>
        </p:sp>
        <p:sp>
          <p:nvSpPr>
            <p:cNvPr id="42041" name="Rectangle 112"/>
            <p:cNvSpPr>
              <a:spLocks noChangeArrowheads="1"/>
            </p:cNvSpPr>
            <p:nvPr/>
          </p:nvSpPr>
          <p:spPr bwMode="auto">
            <a:xfrm>
              <a:off x="4110" y="1778"/>
              <a:ext cx="124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400" b="1" i="0">
                  <a:solidFill>
                    <a:srgbClr val="FF3399"/>
                  </a:solidFill>
                </a:rPr>
                <a:t>71</a:t>
              </a:r>
            </a:p>
          </p:txBody>
        </p:sp>
        <p:sp>
          <p:nvSpPr>
            <p:cNvPr id="42042" name="Rectangle 113"/>
            <p:cNvSpPr>
              <a:spLocks noChangeArrowheads="1"/>
            </p:cNvSpPr>
            <p:nvPr/>
          </p:nvSpPr>
          <p:spPr bwMode="auto">
            <a:xfrm>
              <a:off x="5004" y="1915"/>
              <a:ext cx="124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400" b="1" i="0">
                  <a:solidFill>
                    <a:srgbClr val="FF3399"/>
                  </a:solidFill>
                </a:rPr>
                <a:t>63</a:t>
              </a:r>
            </a:p>
          </p:txBody>
        </p:sp>
        <p:sp>
          <p:nvSpPr>
            <p:cNvPr id="42043" name="Rectangle 114"/>
            <p:cNvSpPr>
              <a:spLocks noChangeArrowheads="1"/>
            </p:cNvSpPr>
            <p:nvPr/>
          </p:nvSpPr>
          <p:spPr bwMode="auto">
            <a:xfrm>
              <a:off x="1000" y="1849"/>
              <a:ext cx="124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400" b="1" i="0">
                  <a:solidFill>
                    <a:srgbClr val="009999"/>
                  </a:solidFill>
                </a:rPr>
                <a:t>67</a:t>
              </a:r>
            </a:p>
          </p:txBody>
        </p:sp>
        <p:sp>
          <p:nvSpPr>
            <p:cNvPr id="42044" name="Rectangle 115"/>
            <p:cNvSpPr>
              <a:spLocks noChangeArrowheads="1"/>
            </p:cNvSpPr>
            <p:nvPr/>
          </p:nvSpPr>
          <p:spPr bwMode="auto">
            <a:xfrm>
              <a:off x="1854" y="1949"/>
              <a:ext cx="124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400" b="1" i="0">
                  <a:solidFill>
                    <a:srgbClr val="009999"/>
                  </a:solidFill>
                </a:rPr>
                <a:t>61</a:t>
              </a:r>
            </a:p>
          </p:txBody>
        </p:sp>
        <p:sp>
          <p:nvSpPr>
            <p:cNvPr id="42045" name="Rectangle 116"/>
            <p:cNvSpPr>
              <a:spLocks noChangeArrowheads="1"/>
            </p:cNvSpPr>
            <p:nvPr/>
          </p:nvSpPr>
          <p:spPr bwMode="auto">
            <a:xfrm>
              <a:off x="2708" y="1932"/>
              <a:ext cx="124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400" b="1" i="0">
                  <a:solidFill>
                    <a:srgbClr val="009999"/>
                  </a:solidFill>
                </a:rPr>
                <a:t>62</a:t>
              </a:r>
            </a:p>
          </p:txBody>
        </p:sp>
        <p:sp>
          <p:nvSpPr>
            <p:cNvPr id="42046" name="Rectangle 117"/>
            <p:cNvSpPr>
              <a:spLocks noChangeArrowheads="1"/>
            </p:cNvSpPr>
            <p:nvPr/>
          </p:nvSpPr>
          <p:spPr bwMode="auto">
            <a:xfrm>
              <a:off x="3546" y="1502"/>
              <a:ext cx="124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400" b="1" i="0">
                  <a:solidFill>
                    <a:srgbClr val="009999"/>
                  </a:solidFill>
                </a:rPr>
                <a:t>87</a:t>
              </a:r>
            </a:p>
          </p:txBody>
        </p:sp>
        <p:sp>
          <p:nvSpPr>
            <p:cNvPr id="42047" name="Rectangle 118"/>
            <p:cNvSpPr>
              <a:spLocks noChangeArrowheads="1"/>
            </p:cNvSpPr>
            <p:nvPr/>
          </p:nvSpPr>
          <p:spPr bwMode="auto">
            <a:xfrm>
              <a:off x="4408" y="1811"/>
              <a:ext cx="124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400" b="1" i="0">
                  <a:solidFill>
                    <a:srgbClr val="009999"/>
                  </a:solidFill>
                </a:rPr>
                <a:t>69</a:t>
              </a:r>
            </a:p>
          </p:txBody>
        </p:sp>
        <p:sp>
          <p:nvSpPr>
            <p:cNvPr id="42048" name="Rectangle 119"/>
            <p:cNvSpPr>
              <a:spLocks noChangeArrowheads="1"/>
            </p:cNvSpPr>
            <p:nvPr/>
          </p:nvSpPr>
          <p:spPr bwMode="auto">
            <a:xfrm>
              <a:off x="5293" y="1882"/>
              <a:ext cx="124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400" b="1" i="0">
                  <a:solidFill>
                    <a:srgbClr val="009999"/>
                  </a:solidFill>
                </a:rPr>
                <a:t>65</a:t>
              </a:r>
            </a:p>
          </p:txBody>
        </p:sp>
        <p:sp>
          <p:nvSpPr>
            <p:cNvPr id="42049" name="Rectangle 120"/>
            <p:cNvSpPr>
              <a:spLocks noChangeArrowheads="1"/>
            </p:cNvSpPr>
            <p:nvPr/>
          </p:nvSpPr>
          <p:spPr bwMode="auto">
            <a:xfrm>
              <a:off x="206" y="3092"/>
              <a:ext cx="62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fr-FR" sz="1400" b="1" i="0">
                  <a:solidFill>
                    <a:srgbClr val="000066"/>
                  </a:solidFill>
                </a:rPr>
                <a:t>0</a:t>
              </a:r>
            </a:p>
          </p:txBody>
        </p:sp>
        <p:sp>
          <p:nvSpPr>
            <p:cNvPr id="42050" name="Rectangle 121"/>
            <p:cNvSpPr>
              <a:spLocks noChangeArrowheads="1"/>
            </p:cNvSpPr>
            <p:nvPr/>
          </p:nvSpPr>
          <p:spPr bwMode="auto">
            <a:xfrm>
              <a:off x="144" y="2748"/>
              <a:ext cx="124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fr-FR" sz="1400" b="1" i="0">
                  <a:solidFill>
                    <a:srgbClr val="000066"/>
                  </a:solidFill>
                </a:rPr>
                <a:t>20</a:t>
              </a:r>
            </a:p>
          </p:txBody>
        </p:sp>
        <p:sp>
          <p:nvSpPr>
            <p:cNvPr id="42051" name="Rectangle 122"/>
            <p:cNvSpPr>
              <a:spLocks noChangeArrowheads="1"/>
            </p:cNvSpPr>
            <p:nvPr/>
          </p:nvSpPr>
          <p:spPr bwMode="auto">
            <a:xfrm>
              <a:off x="144" y="2399"/>
              <a:ext cx="124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fr-FR" sz="1400" b="1" i="0">
                  <a:solidFill>
                    <a:srgbClr val="000066"/>
                  </a:solidFill>
                </a:rPr>
                <a:t>40</a:t>
              </a:r>
            </a:p>
          </p:txBody>
        </p:sp>
        <p:sp>
          <p:nvSpPr>
            <p:cNvPr id="42052" name="Rectangle 123"/>
            <p:cNvSpPr>
              <a:spLocks noChangeArrowheads="1"/>
            </p:cNvSpPr>
            <p:nvPr/>
          </p:nvSpPr>
          <p:spPr bwMode="auto">
            <a:xfrm>
              <a:off x="144" y="2056"/>
              <a:ext cx="124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fr-FR" sz="1400" b="1" i="0">
                  <a:solidFill>
                    <a:srgbClr val="000066"/>
                  </a:solidFill>
                </a:rPr>
                <a:t>60</a:t>
              </a:r>
            </a:p>
          </p:txBody>
        </p:sp>
        <p:sp>
          <p:nvSpPr>
            <p:cNvPr id="42053" name="Rectangle 124"/>
            <p:cNvSpPr>
              <a:spLocks noChangeArrowheads="1"/>
            </p:cNvSpPr>
            <p:nvPr/>
          </p:nvSpPr>
          <p:spPr bwMode="auto">
            <a:xfrm>
              <a:off x="144" y="1709"/>
              <a:ext cx="124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fr-FR" sz="1400" b="1" i="0">
                  <a:solidFill>
                    <a:srgbClr val="000066"/>
                  </a:solidFill>
                </a:rPr>
                <a:t>80</a:t>
              </a:r>
            </a:p>
          </p:txBody>
        </p:sp>
        <p:sp>
          <p:nvSpPr>
            <p:cNvPr id="42054" name="Rectangle 125"/>
            <p:cNvSpPr>
              <a:spLocks noChangeArrowheads="1"/>
            </p:cNvSpPr>
            <p:nvPr/>
          </p:nvSpPr>
          <p:spPr bwMode="auto">
            <a:xfrm>
              <a:off x="82" y="1366"/>
              <a:ext cx="186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fr-FR" sz="1400" b="1" i="0">
                  <a:solidFill>
                    <a:srgbClr val="000066"/>
                  </a:solidFill>
                </a:rPr>
                <a:t>100</a:t>
              </a:r>
            </a:p>
          </p:txBody>
        </p:sp>
        <p:sp>
          <p:nvSpPr>
            <p:cNvPr id="42055" name="Text Box 65"/>
            <p:cNvSpPr txBox="1">
              <a:spLocks noChangeArrowheads="1"/>
            </p:cNvSpPr>
            <p:nvPr/>
          </p:nvSpPr>
          <p:spPr bwMode="auto">
            <a:xfrm>
              <a:off x="608" y="2982"/>
              <a:ext cx="27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200" b="1" i="0"/>
                <a:t>343</a:t>
              </a:r>
            </a:p>
          </p:txBody>
        </p:sp>
        <p:sp>
          <p:nvSpPr>
            <p:cNvPr id="42056" name="ZoneTexte 80"/>
            <p:cNvSpPr txBox="1">
              <a:spLocks noChangeArrowheads="1"/>
            </p:cNvSpPr>
            <p:nvPr/>
          </p:nvSpPr>
          <p:spPr bwMode="auto">
            <a:xfrm>
              <a:off x="377" y="2982"/>
              <a:ext cx="252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 i="0">
                  <a:solidFill>
                    <a:srgbClr val="000066"/>
                  </a:solidFill>
                </a:rPr>
                <a:t>n =</a:t>
              </a:r>
            </a:p>
          </p:txBody>
        </p:sp>
        <p:sp>
          <p:nvSpPr>
            <p:cNvPr id="42057" name="Text Box 65"/>
            <p:cNvSpPr txBox="1">
              <a:spLocks noChangeArrowheads="1"/>
            </p:cNvSpPr>
            <p:nvPr/>
          </p:nvSpPr>
          <p:spPr bwMode="auto">
            <a:xfrm>
              <a:off x="920" y="2982"/>
              <a:ext cx="27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200" b="1" i="0"/>
                <a:t>345</a:t>
              </a:r>
            </a:p>
          </p:txBody>
        </p:sp>
        <p:sp>
          <p:nvSpPr>
            <p:cNvPr id="42058" name="Text Box 65"/>
            <p:cNvSpPr txBox="1">
              <a:spLocks noChangeArrowheads="1"/>
            </p:cNvSpPr>
            <p:nvPr/>
          </p:nvSpPr>
          <p:spPr bwMode="auto">
            <a:xfrm>
              <a:off x="1472" y="2982"/>
              <a:ext cx="27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200" b="1" i="0"/>
                <a:t>343</a:t>
              </a:r>
            </a:p>
          </p:txBody>
        </p:sp>
        <p:sp>
          <p:nvSpPr>
            <p:cNvPr id="42059" name="Text Box 65"/>
            <p:cNvSpPr txBox="1">
              <a:spLocks noChangeArrowheads="1"/>
            </p:cNvSpPr>
            <p:nvPr/>
          </p:nvSpPr>
          <p:spPr bwMode="auto">
            <a:xfrm>
              <a:off x="1784" y="2982"/>
              <a:ext cx="27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200" b="1" i="0"/>
                <a:t>345</a:t>
              </a:r>
            </a:p>
          </p:txBody>
        </p:sp>
        <p:sp>
          <p:nvSpPr>
            <p:cNvPr id="42060" name="Text Box 65"/>
            <p:cNvSpPr txBox="1">
              <a:spLocks noChangeArrowheads="1"/>
            </p:cNvSpPr>
            <p:nvPr/>
          </p:nvSpPr>
          <p:spPr bwMode="auto">
            <a:xfrm>
              <a:off x="2334" y="2982"/>
              <a:ext cx="27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200" b="1" i="0"/>
                <a:t>343</a:t>
              </a:r>
            </a:p>
          </p:txBody>
        </p:sp>
        <p:sp>
          <p:nvSpPr>
            <p:cNvPr id="42061" name="Text Box 65"/>
            <p:cNvSpPr txBox="1">
              <a:spLocks noChangeArrowheads="1"/>
            </p:cNvSpPr>
            <p:nvPr/>
          </p:nvSpPr>
          <p:spPr bwMode="auto">
            <a:xfrm>
              <a:off x="2646" y="2982"/>
              <a:ext cx="27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200" b="1" i="0"/>
                <a:t>345</a:t>
              </a:r>
            </a:p>
          </p:txBody>
        </p:sp>
        <p:sp>
          <p:nvSpPr>
            <p:cNvPr id="42062" name="Text Box 65"/>
            <p:cNvSpPr txBox="1">
              <a:spLocks noChangeArrowheads="1"/>
            </p:cNvSpPr>
            <p:nvPr/>
          </p:nvSpPr>
          <p:spPr bwMode="auto">
            <a:xfrm>
              <a:off x="4008" y="2982"/>
              <a:ext cx="27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200" b="1" i="0"/>
                <a:t>188</a:t>
              </a:r>
            </a:p>
          </p:txBody>
        </p:sp>
        <p:sp>
          <p:nvSpPr>
            <p:cNvPr id="42063" name="Text Box 65"/>
            <p:cNvSpPr txBox="1">
              <a:spLocks noChangeArrowheads="1"/>
            </p:cNvSpPr>
            <p:nvPr/>
          </p:nvSpPr>
          <p:spPr bwMode="auto">
            <a:xfrm>
              <a:off x="4320" y="2982"/>
              <a:ext cx="27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200" b="1" i="0"/>
                <a:t>205</a:t>
              </a:r>
            </a:p>
          </p:txBody>
        </p:sp>
        <p:sp>
          <p:nvSpPr>
            <p:cNvPr id="42064" name="Text Box 65"/>
            <p:cNvSpPr txBox="1">
              <a:spLocks noChangeArrowheads="1"/>
            </p:cNvSpPr>
            <p:nvPr/>
          </p:nvSpPr>
          <p:spPr bwMode="auto">
            <a:xfrm>
              <a:off x="4917" y="2982"/>
              <a:ext cx="27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200" b="1" i="0"/>
                <a:t>155</a:t>
              </a:r>
            </a:p>
          </p:txBody>
        </p:sp>
        <p:sp>
          <p:nvSpPr>
            <p:cNvPr id="42065" name="Text Box 65"/>
            <p:cNvSpPr txBox="1">
              <a:spLocks noChangeArrowheads="1"/>
            </p:cNvSpPr>
            <p:nvPr/>
          </p:nvSpPr>
          <p:spPr bwMode="auto">
            <a:xfrm>
              <a:off x="5229" y="2982"/>
              <a:ext cx="27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200" b="1" i="0"/>
                <a:t>140</a:t>
              </a:r>
            </a:p>
          </p:txBody>
        </p:sp>
      </p:grpSp>
      <p:sp>
        <p:nvSpPr>
          <p:cNvPr id="42066" name="ZoneTexte 69"/>
          <p:cNvSpPr txBox="1">
            <a:spLocks noChangeArrowheads="1"/>
          </p:cNvSpPr>
          <p:nvPr/>
        </p:nvSpPr>
        <p:spPr bwMode="auto">
          <a:xfrm>
            <a:off x="6559550" y="6545263"/>
            <a:ext cx="244951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200">
                <a:solidFill>
                  <a:srgbClr val="CC0000"/>
                </a:solidFill>
              </a:rPr>
              <a:t>Smith KY. AIDS 2009;23:1547-56</a:t>
            </a:r>
          </a:p>
        </p:txBody>
      </p:sp>
      <p:sp>
        <p:nvSpPr>
          <p:cNvPr id="42067" name="Rectangle 85"/>
          <p:cNvSpPr>
            <a:spLocks noChangeArrowheads="1"/>
          </p:cNvSpPr>
          <p:nvPr/>
        </p:nvSpPr>
        <p:spPr bwMode="auto">
          <a:xfrm>
            <a:off x="1203325" y="6410325"/>
            <a:ext cx="512603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400" i="0">
                <a:solidFill>
                  <a:srgbClr val="000066"/>
                </a:solidFill>
              </a:rPr>
              <a:t>ITT-E, M = E : ITT-exposé, données manquantes = échec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18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z="3200" smtClean="0">
                <a:ea typeface="ＭＳ Ｐゴシック" pitchFamily="34" charset="-128"/>
              </a:rPr>
              <a:t>Etude HEAT : ABC/3TC vs TDF/FTC</a:t>
            </a:r>
          </a:p>
        </p:txBody>
      </p:sp>
      <p:sp>
        <p:nvSpPr>
          <p:cNvPr id="44035" name="Rectangle 173"/>
          <p:cNvSpPr>
            <a:spLocks noGrp="1" noChangeArrowheads="1"/>
          </p:cNvSpPr>
          <p:nvPr>
            <p:ph type="body" idx="1"/>
          </p:nvPr>
        </p:nvSpPr>
        <p:spPr>
          <a:xfrm>
            <a:off x="50800" y="1138238"/>
            <a:ext cx="9024938" cy="646112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fr-FR" sz="2400" b="1" smtClean="0">
                <a:latin typeface="Calibri" pitchFamily="34" charset="0"/>
                <a:ea typeface="ＭＳ Ｐゴシック" pitchFamily="34" charset="-128"/>
              </a:rPr>
              <a:t>Effets indésirables (exposition médiane = 96 semaines)</a:t>
            </a:r>
          </a:p>
        </p:txBody>
      </p:sp>
      <p:sp>
        <p:nvSpPr>
          <p:cNvPr id="44036" name="ZoneTexte 8"/>
          <p:cNvSpPr txBox="1">
            <a:spLocks noChangeArrowheads="1"/>
          </p:cNvSpPr>
          <p:nvPr/>
        </p:nvSpPr>
        <p:spPr bwMode="auto">
          <a:xfrm>
            <a:off x="323850" y="5351463"/>
            <a:ext cx="8759825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400" i="0">
                <a:solidFill>
                  <a:srgbClr val="000066"/>
                </a:solidFill>
              </a:rPr>
              <a:t>* Dont suspicion de réaction d’hypersensibilité à l’ABC (n = 14), syndrome de reconstitution immune (n = 2), hépatotoxicité (n = 1)</a:t>
            </a:r>
          </a:p>
          <a:p>
            <a:r>
              <a:rPr lang="fr-FR" sz="1400" i="0">
                <a:solidFill>
                  <a:srgbClr val="000066"/>
                </a:solidFill>
              </a:rPr>
              <a:t>** Dont suspicion de réaction d’hypersensibilité à l’ABC (n = 3), insuffisance rénale (n = 2), diminution de la clairance rénale de la créatinine (n = 1)</a:t>
            </a:r>
          </a:p>
        </p:txBody>
      </p:sp>
      <p:graphicFrame>
        <p:nvGraphicFramePr>
          <p:cNvPr id="55427" name="Group 131"/>
          <p:cNvGraphicFramePr>
            <a:graphicFrameLocks noGrp="1"/>
          </p:cNvGraphicFramePr>
          <p:nvPr/>
        </p:nvGraphicFramePr>
        <p:xfrm>
          <a:off x="323850" y="1784350"/>
          <a:ext cx="8540750" cy="3495676"/>
        </p:xfrm>
        <a:graphic>
          <a:graphicData uri="http://schemas.openxmlformats.org/drawingml/2006/table">
            <a:tbl>
              <a:tblPr/>
              <a:tblGrid>
                <a:gridCol w="4891088"/>
                <a:gridCol w="1833562"/>
                <a:gridCol w="1816100"/>
              </a:tblGrid>
              <a:tr h="492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ABC/3TC</a:t>
                      </a:r>
                      <a:b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</a:b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n = 343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009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TDF/FTC</a:t>
                      </a:r>
                      <a:b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</a:b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n = 345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99"/>
                    </a:solidFill>
                  </a:tcPr>
                </a:tc>
              </a:tr>
              <a:tr h="301625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63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Effets indésirables liés au traitement de grade 2 à 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00038">
                <a:tc>
                  <a:txBody>
                    <a:bodyPr/>
                    <a:lstStyle/>
                    <a:p>
                      <a:pPr marL="363538" marR="0" lvl="0" indent="0" algn="l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Tous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50 %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63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46 %</a:t>
                      </a:r>
                      <a:endParaRPr kumimoji="0" lang="fr-FR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1625">
                <a:tc>
                  <a:txBody>
                    <a:bodyPr/>
                    <a:lstStyle/>
                    <a:p>
                      <a:pPr marL="363538" marR="0" lvl="0" indent="0" algn="l" defTabSz="914400" rtl="0" eaLnBrk="1" fontAlgn="base" latinLnBrk="0" hangingPunct="1">
                        <a:lnSpc>
                          <a:spcPts val="1363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Diarrhée</a:t>
                      </a:r>
                      <a:endParaRPr kumimoji="0" lang="fr-FR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19 %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63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19 %</a:t>
                      </a:r>
                      <a:endParaRPr kumimoji="0" lang="fr-FR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1625">
                <a:tc>
                  <a:txBody>
                    <a:bodyPr/>
                    <a:lstStyle/>
                    <a:p>
                      <a:pPr marL="363538" marR="0" lvl="0" indent="0" algn="l" defTabSz="914400" rtl="0" eaLnBrk="1" fontAlgn="base" latinLnBrk="0" hangingPunct="1">
                        <a:lnSpc>
                          <a:spcPts val="1363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Nausées</a:t>
                      </a:r>
                      <a:endParaRPr kumimoji="0" lang="fr-FR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63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8 %</a:t>
                      </a:r>
                      <a:endParaRPr kumimoji="0" lang="fr-FR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6 %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92100">
                <a:tc>
                  <a:txBody>
                    <a:bodyPr/>
                    <a:lstStyle/>
                    <a:p>
                      <a:pPr marL="363538" marR="0" lvl="0" indent="0" algn="l" defTabSz="914400" rtl="0" eaLnBrk="1" fontAlgn="base" latinLnBrk="0" hangingPunct="1">
                        <a:lnSpc>
                          <a:spcPts val="1363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Elévation des triglycérides</a:t>
                      </a:r>
                      <a:endParaRPr kumimoji="0" lang="fr-FR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63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6 %</a:t>
                      </a:r>
                      <a:endParaRPr kumimoji="0" lang="fr-FR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63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6 %</a:t>
                      </a:r>
                      <a:endParaRPr kumimoji="0" lang="fr-FR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1625">
                <a:tc>
                  <a:txBody>
                    <a:bodyPr/>
                    <a:lstStyle/>
                    <a:p>
                      <a:pPr marL="363538" marR="0" lvl="0" indent="0" algn="l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Elévation du cholestérol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7 %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63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4 %</a:t>
                      </a:r>
                      <a:endParaRPr kumimoji="0" lang="fr-FR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1625">
                <a:tc>
                  <a:txBody>
                    <a:bodyPr/>
                    <a:lstStyle/>
                    <a:p>
                      <a:pPr marL="363538" marR="0" lvl="0" indent="0" algn="l" defTabSz="914400" rtl="0" eaLnBrk="1" fontAlgn="base" latinLnBrk="0" hangingPunct="1">
                        <a:lnSpc>
                          <a:spcPts val="1363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Diminution du débit de filtration glomérulaire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5 %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63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5 %</a:t>
                      </a:r>
                      <a:endParaRPr kumimoji="0" lang="fr-FR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1625">
                <a:tc>
                  <a:txBody>
                    <a:bodyPr/>
                    <a:lstStyle/>
                    <a:p>
                      <a:pPr marL="363538" marR="0" lvl="0" indent="0" algn="l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Suspicion de réaction d’hypersensibilité à l’ABC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63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3 %</a:t>
                      </a:r>
                      <a:endParaRPr kumimoji="0" lang="fr-FR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63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&lt; 1 %</a:t>
                      </a:r>
                      <a:endParaRPr kumimoji="0" lang="fr-FR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63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Tout effet indésirable grave lié au traitement</a:t>
                      </a:r>
                      <a:endParaRPr kumimoji="0" lang="fr-FR" sz="1400" b="1" i="0" u="none" strike="noStrike" cap="none" normalizeH="0" baseline="3000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n = 18 * (5 %)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n = 10 ** (3 %)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1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63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Interruption du traitement  pour effets indésirable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63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6 %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6 %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pSp>
        <p:nvGrpSpPr>
          <p:cNvPr id="44087" name="Group 58"/>
          <p:cNvGrpSpPr>
            <a:grpSpLocks/>
          </p:cNvGrpSpPr>
          <p:nvPr/>
        </p:nvGrpSpPr>
        <p:grpSpPr bwMode="auto">
          <a:xfrm>
            <a:off x="0" y="6570663"/>
            <a:ext cx="900113" cy="287337"/>
            <a:chOff x="0" y="4139"/>
            <a:chExt cx="567" cy="181"/>
          </a:xfrm>
        </p:grpSpPr>
        <p:sp>
          <p:nvSpPr>
            <p:cNvPr id="44089" name="AutoShape 162"/>
            <p:cNvSpPr>
              <a:spLocks noChangeArrowheads="1"/>
            </p:cNvSpPr>
            <p:nvPr/>
          </p:nvSpPr>
          <p:spPr bwMode="auto">
            <a:xfrm>
              <a:off x="0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/>
              <a:endPara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44090" name="ZoneTexte 23"/>
            <p:cNvSpPr txBox="1">
              <a:spLocks noChangeArrowheads="1"/>
            </p:cNvSpPr>
            <p:nvPr/>
          </p:nvSpPr>
          <p:spPr bwMode="auto">
            <a:xfrm>
              <a:off x="107" y="4146"/>
              <a:ext cx="353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 b="1">
                  <a:solidFill>
                    <a:schemeClr val="accent2"/>
                  </a:solidFill>
                  <a:latin typeface="Cambria" pitchFamily="18" charset="0"/>
                </a:rPr>
                <a:t>HEAT</a:t>
              </a:r>
            </a:p>
          </p:txBody>
        </p:sp>
      </p:grpSp>
      <p:sp>
        <p:nvSpPr>
          <p:cNvPr id="44088" name="ZoneTexte 69"/>
          <p:cNvSpPr txBox="1">
            <a:spLocks noChangeArrowheads="1"/>
          </p:cNvSpPr>
          <p:nvPr/>
        </p:nvSpPr>
        <p:spPr bwMode="auto">
          <a:xfrm>
            <a:off x="6559550" y="6545263"/>
            <a:ext cx="244951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200">
                <a:solidFill>
                  <a:srgbClr val="CC0000"/>
                </a:solidFill>
              </a:rPr>
              <a:t>Smith KY. AIDS 2009;23:1547-56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8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z="3200" smtClean="0">
                <a:ea typeface="ＭＳ Ｐゴシック" pitchFamily="34" charset="-128"/>
              </a:rPr>
              <a:t>Etude HEAT : ABC/3TC vs TDF/FTC</a:t>
            </a:r>
          </a:p>
        </p:txBody>
      </p:sp>
      <p:sp>
        <p:nvSpPr>
          <p:cNvPr id="46083" name="Rectangle 87"/>
          <p:cNvSpPr>
            <a:spLocks noGrp="1" noChangeArrowheads="1"/>
          </p:cNvSpPr>
          <p:nvPr>
            <p:ph type="body" idx="1"/>
          </p:nvPr>
        </p:nvSpPr>
        <p:spPr>
          <a:xfrm>
            <a:off x="50800" y="1138238"/>
            <a:ext cx="9093200" cy="646112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fr-FR" sz="2400" b="1" smtClean="0">
                <a:latin typeface="Calibri" pitchFamily="34" charset="0"/>
                <a:ea typeface="ＭＳ Ｐゴシック" pitchFamily="34" charset="-128"/>
              </a:rPr>
              <a:t>Modification des paramètres biologiques (lipides, rein, biomarqueurs)</a:t>
            </a:r>
          </a:p>
        </p:txBody>
      </p:sp>
      <p:graphicFrame>
        <p:nvGraphicFramePr>
          <p:cNvPr id="46165" name="Group 85"/>
          <p:cNvGraphicFramePr>
            <a:graphicFrameLocks noGrp="1"/>
          </p:cNvGraphicFramePr>
          <p:nvPr/>
        </p:nvGraphicFramePr>
        <p:xfrm>
          <a:off x="323850" y="1765300"/>
          <a:ext cx="8540750" cy="4520503"/>
        </p:xfrm>
        <a:graphic>
          <a:graphicData uri="http://schemas.openxmlformats.org/drawingml/2006/table">
            <a:tbl>
              <a:tblPr/>
              <a:tblGrid>
                <a:gridCol w="385763"/>
                <a:gridCol w="4794250"/>
                <a:gridCol w="839787"/>
                <a:gridCol w="839788"/>
                <a:gridCol w="841375"/>
                <a:gridCol w="839787"/>
              </a:tblGrid>
              <a:tr h="32861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Modification médiane entre l’inclusion et S96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ABC/3TC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009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TDF/FTC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61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Cholestérol total (mg/dl) 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+ 36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+ 28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61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HDL-cholestérol (mg/dl)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+ 10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+ 12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61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Rapport cholestérol total : HDL-cholestérol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- 0,27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- 0,44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LDL-cholestérol (mg/dl)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+ 9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+ 8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Triglycérides (mg/dl)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+ 54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+ 42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61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DFG, équation MDRD (ml/min/1,73 m</a:t>
                      </a:r>
                      <a:r>
                        <a:rPr kumimoji="0" lang="fr-FR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</a:t>
                      </a: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)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6195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Survenue de tubulopathie rénale proximale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n = 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n = 5 (1 %)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06375">
                <a:tc gridSpan="6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6195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Biomarqueurs (% modification depuis l’inclusion)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66CC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S48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66CC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S96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66CC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S48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66CC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S96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VCAM-1s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- 49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- 51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- 48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- 50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IL-6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- 26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- 19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- 23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- 25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92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CRPus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- 12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- 5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- 20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- 17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pSp>
        <p:nvGrpSpPr>
          <p:cNvPr id="46161" name="Group 84"/>
          <p:cNvGrpSpPr>
            <a:grpSpLocks/>
          </p:cNvGrpSpPr>
          <p:nvPr/>
        </p:nvGrpSpPr>
        <p:grpSpPr bwMode="auto">
          <a:xfrm>
            <a:off x="0" y="6570663"/>
            <a:ext cx="900113" cy="287337"/>
            <a:chOff x="0" y="4139"/>
            <a:chExt cx="567" cy="181"/>
          </a:xfrm>
        </p:grpSpPr>
        <p:sp>
          <p:nvSpPr>
            <p:cNvPr id="46163" name="AutoShape 162"/>
            <p:cNvSpPr>
              <a:spLocks noChangeArrowheads="1"/>
            </p:cNvSpPr>
            <p:nvPr/>
          </p:nvSpPr>
          <p:spPr bwMode="auto">
            <a:xfrm>
              <a:off x="0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/>
              <a:endPara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46164" name="ZoneTexte 23"/>
            <p:cNvSpPr txBox="1">
              <a:spLocks noChangeArrowheads="1"/>
            </p:cNvSpPr>
            <p:nvPr/>
          </p:nvSpPr>
          <p:spPr bwMode="auto">
            <a:xfrm>
              <a:off x="107" y="4146"/>
              <a:ext cx="353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 b="1">
                  <a:solidFill>
                    <a:schemeClr val="accent2"/>
                  </a:solidFill>
                  <a:latin typeface="Cambria" pitchFamily="18" charset="0"/>
                </a:rPr>
                <a:t>HEAT</a:t>
              </a:r>
            </a:p>
          </p:txBody>
        </p:sp>
      </p:grpSp>
      <p:sp>
        <p:nvSpPr>
          <p:cNvPr id="46162" name="ZoneTexte 69"/>
          <p:cNvSpPr txBox="1">
            <a:spLocks noChangeArrowheads="1"/>
          </p:cNvSpPr>
          <p:nvPr/>
        </p:nvSpPr>
        <p:spPr bwMode="auto">
          <a:xfrm>
            <a:off x="6559550" y="6545263"/>
            <a:ext cx="244951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200">
                <a:solidFill>
                  <a:srgbClr val="CC0000"/>
                </a:solidFill>
              </a:rPr>
              <a:t>Smith KY. AIDS 2009;23:1547-56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z="3200" smtClean="0">
                <a:ea typeface="ＭＳ Ｐゴシック" pitchFamily="34" charset="-128"/>
              </a:rPr>
              <a:t>Etude HEAT : ABC/3TC vs TDF/FTC</a:t>
            </a:r>
          </a:p>
        </p:txBody>
      </p:sp>
      <p:sp>
        <p:nvSpPr>
          <p:cNvPr id="48131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50800" y="1112838"/>
            <a:ext cx="9024938" cy="5303837"/>
          </a:xfrm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ct val="30000"/>
              </a:spcAft>
              <a:buClrTx/>
            </a:pPr>
            <a:r>
              <a:rPr lang="fr-FR" sz="2400" b="1" smtClean="0">
                <a:latin typeface="Calibri" pitchFamily="34" charset="0"/>
                <a:ea typeface="ＭＳ Ｐゴシック" pitchFamily="34" charset="-128"/>
              </a:rPr>
              <a:t>Conclusions</a:t>
            </a:r>
            <a:endParaRPr lang="fr-FR" sz="1800" b="1" smtClean="0">
              <a:ea typeface="ＭＳ Ｐゴシック" pitchFamily="34" charset="-128"/>
            </a:endParaRPr>
          </a:p>
          <a:p>
            <a:pPr lvl="1" eaLnBrk="1" hangingPunct="1">
              <a:spcBef>
                <a:spcPct val="0"/>
              </a:spcBef>
              <a:spcAft>
                <a:spcPct val="50000"/>
              </a:spcAft>
            </a:pPr>
            <a:r>
              <a:rPr lang="fr-FR" sz="2000" smtClean="0">
                <a:ea typeface="ＭＳ Ｐゴシック" pitchFamily="34" charset="-128"/>
              </a:rPr>
              <a:t>ABC/3TC et TDF/FTC, chacun en association à LPV/r QD, </a:t>
            </a:r>
            <a:br>
              <a:rPr lang="fr-FR" sz="2000" smtClean="0">
                <a:ea typeface="ＭＳ Ｐゴシック" pitchFamily="34" charset="-128"/>
              </a:rPr>
            </a:br>
            <a:r>
              <a:rPr lang="fr-FR" sz="2000" smtClean="0">
                <a:ea typeface="ＭＳ Ｐゴシック" pitchFamily="34" charset="-128"/>
              </a:rPr>
              <a:t>ont le même taux d’efficacité comme traitement antirétroviral initial</a:t>
            </a:r>
          </a:p>
          <a:p>
            <a:pPr lvl="1" eaLnBrk="1" hangingPunct="1">
              <a:spcBef>
                <a:spcPct val="0"/>
              </a:spcBef>
              <a:spcAft>
                <a:spcPct val="50000"/>
              </a:spcAft>
            </a:pPr>
            <a:r>
              <a:rPr lang="fr-FR" sz="2000" smtClean="0">
                <a:ea typeface="ＭＳ Ｐゴシック" pitchFamily="34" charset="-128"/>
              </a:rPr>
              <a:t>Les taux de réponse virologique selon la stratification de l’ARN VIH </a:t>
            </a:r>
            <a:br>
              <a:rPr lang="fr-FR" sz="2000" smtClean="0">
                <a:ea typeface="ＭＳ Ｐゴシック" pitchFamily="34" charset="-128"/>
              </a:rPr>
            </a:br>
            <a:r>
              <a:rPr lang="fr-FR" sz="2000" smtClean="0">
                <a:ea typeface="ＭＳ Ｐゴシック" pitchFamily="34" charset="-128"/>
              </a:rPr>
              <a:t>à l’inclusion (&lt; ou </a:t>
            </a:r>
            <a:r>
              <a:rPr lang="fr-FR" sz="2000" u="sng" smtClean="0">
                <a:ea typeface="ＭＳ Ｐゴシック" pitchFamily="34" charset="-128"/>
              </a:rPr>
              <a:t>&gt;</a:t>
            </a:r>
            <a:r>
              <a:rPr lang="fr-FR" sz="2000" smtClean="0">
                <a:ea typeface="ＭＳ Ｐゴシック" pitchFamily="34" charset="-128"/>
              </a:rPr>
              <a:t> 100 000 c/ml) étaient similaires dans les 2 groupes à S48 et à S96</a:t>
            </a:r>
          </a:p>
          <a:p>
            <a:pPr lvl="1" eaLnBrk="1" hangingPunct="1">
              <a:spcBef>
                <a:spcPct val="0"/>
              </a:spcBef>
              <a:spcAft>
                <a:spcPct val="50000"/>
              </a:spcAft>
            </a:pPr>
            <a:r>
              <a:rPr lang="fr-FR" sz="2000" smtClean="0">
                <a:ea typeface="ＭＳ Ｐゴシック" pitchFamily="34" charset="-128"/>
              </a:rPr>
              <a:t>Le taux d’échec virologique était similaire dans les 2 groupes (14 %)</a:t>
            </a:r>
          </a:p>
          <a:p>
            <a:pPr lvl="1" eaLnBrk="1" hangingPunct="1">
              <a:spcBef>
                <a:spcPct val="0"/>
              </a:spcBef>
              <a:spcAft>
                <a:spcPct val="50000"/>
              </a:spcAft>
            </a:pPr>
            <a:r>
              <a:rPr lang="fr-FR" sz="2000" smtClean="0">
                <a:ea typeface="ＭＳ Ｐゴシック" pitchFamily="34" charset="-128"/>
              </a:rPr>
              <a:t>La réponse CD4 à S96 était similaire dans les 2 groupes</a:t>
            </a:r>
          </a:p>
          <a:p>
            <a:pPr lvl="1" eaLnBrk="1" hangingPunct="1">
              <a:spcBef>
                <a:spcPct val="0"/>
              </a:spcBef>
              <a:spcAft>
                <a:spcPct val="30000"/>
              </a:spcAft>
            </a:pPr>
            <a:r>
              <a:rPr lang="fr-FR" sz="2000" smtClean="0">
                <a:ea typeface="ＭＳ Ｐゴシック" pitchFamily="34" charset="-128"/>
              </a:rPr>
              <a:t>Les deux traitements étaient bien tolérés avec :</a:t>
            </a:r>
          </a:p>
          <a:p>
            <a:pPr lvl="2" eaLnBrk="1" hangingPunct="1">
              <a:spcBef>
                <a:spcPct val="0"/>
              </a:spcBef>
              <a:spcAft>
                <a:spcPct val="30000"/>
              </a:spcAft>
            </a:pPr>
            <a:r>
              <a:rPr lang="fr-FR" sz="2000" smtClean="0">
                <a:ea typeface="ＭＳ Ｐゴシック" pitchFamily="34" charset="-128"/>
              </a:rPr>
              <a:t>Plus d’intolérance gastro-intestinale pour TDF/FTC</a:t>
            </a:r>
          </a:p>
          <a:p>
            <a:pPr lvl="2" eaLnBrk="1" hangingPunct="1">
              <a:spcBef>
                <a:spcPct val="0"/>
              </a:spcBef>
              <a:spcAft>
                <a:spcPct val="50000"/>
              </a:spcAft>
            </a:pPr>
            <a:r>
              <a:rPr lang="fr-FR" sz="2000" smtClean="0">
                <a:ea typeface="ＭＳ Ｐゴシック" pitchFamily="34" charset="-128"/>
              </a:rPr>
              <a:t>Plus d’anomalies lipidiques pour ABC/3TC</a:t>
            </a:r>
          </a:p>
          <a:p>
            <a:pPr lvl="1" eaLnBrk="1" hangingPunct="1">
              <a:spcBef>
                <a:spcPct val="0"/>
              </a:spcBef>
              <a:spcAft>
                <a:spcPct val="30000"/>
              </a:spcAft>
            </a:pPr>
            <a:r>
              <a:rPr lang="fr-FR" sz="2000" smtClean="0">
                <a:ea typeface="ＭＳ Ｐゴシック" pitchFamily="34" charset="-128"/>
              </a:rPr>
              <a:t>A noter que le taux d’interruption du traitement était élevé (34 % à S96)</a:t>
            </a:r>
          </a:p>
        </p:txBody>
      </p:sp>
      <p:sp>
        <p:nvSpPr>
          <p:cNvPr id="48132" name="ZoneTexte 69"/>
          <p:cNvSpPr txBox="1">
            <a:spLocks noChangeArrowheads="1"/>
          </p:cNvSpPr>
          <p:nvPr/>
        </p:nvSpPr>
        <p:spPr bwMode="auto">
          <a:xfrm>
            <a:off x="6559550" y="6545263"/>
            <a:ext cx="244951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200">
                <a:solidFill>
                  <a:srgbClr val="CC0000"/>
                </a:solidFill>
              </a:rPr>
              <a:t>Smith KY. AIDS 2009;23:1547-56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WMTOOLS" val="&lt;WMTools ver=&quot;1.0&quot;&gt;&lt;Timings time=&quot;03/08/2005 15:03:22&quot;&gt;&lt;Slide id=&quot;258&quot; dur=&quot;.922&quot;/&gt;&lt;Slide id=&quot;280&quot; dur=&quot;.563&quot;/&gt;&lt;Slide id=&quot;281&quot; dur=&quot;.343&quot;/&gt;&lt;Slide id=&quot;282&quot; dur=&quot;.266&quot;/&gt;&lt;Slide id=&quot;283&quot; dur=&quot;.328&quot;/&gt;&lt;Slide id=&quot;282&quot; dur=&quot;.141&quot;/&gt;&lt;Slide id=&quot;281&quot; dur=&quot;.078&quot;/&gt;&lt;Slide id=&quot;280&quot; dur=&quot;.187&quot;/&gt;&lt;Slide id=&quot;258&quot; dur=&quot;.454&quot;/&gt;&lt;/Timings&gt;&lt;/WMTools&gt;"/>
  <p:tag name="ARTICULATE_PROJECT_OPEN" val="0"/>
</p:tagLst>
</file>

<file path=ppt/theme/theme1.xml><?xml version="1.0" encoding="utf-8"?>
<a:theme xmlns:a="http://schemas.openxmlformats.org/drawingml/2006/main" name="ARV_trials_2010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20617</TotalTime>
  <Words>806</Words>
  <Application>Microsoft Office PowerPoint</Application>
  <PresentationFormat>Affichage à l'écran (4:3)</PresentationFormat>
  <Paragraphs>245</Paragraphs>
  <Slides>7</Slides>
  <Notes>7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ARV_trials_2010</vt:lpstr>
      <vt:lpstr>Comparaison des associations fixes d’INTI</vt:lpstr>
      <vt:lpstr>Etude HEAT : ABC/3TC vs TDF/FTC</vt:lpstr>
      <vt:lpstr>Etude HEAT : ABC/3TC vs TDF/FTC</vt:lpstr>
      <vt:lpstr>Etude HEAT : ABC/3TC vs TDF/FTC</vt:lpstr>
      <vt:lpstr>Etude HEAT : ABC/3TC vs TDF/FTC</vt:lpstr>
      <vt:lpstr>Etude HEAT : ABC/3TC vs TDF/FTC</vt:lpstr>
      <vt:lpstr>Etude HEAT : ABC/3TC vs TDF/FTC</vt:lpstr>
    </vt:vector>
  </TitlesOfParts>
  <Manager>AEI - www.aei.fr</Manager>
  <Company>ARV-trials.com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ARV-trials 2010</dc:title>
  <dc:creator>P. Cahn, A. Pozniak, F. Raffi</dc:creator>
  <cp:lastModifiedBy>Utilisateur</cp:lastModifiedBy>
  <cp:revision>1585</cp:revision>
  <cp:lastPrinted>2009-11-19T07:51:26Z</cp:lastPrinted>
  <dcterms:created xsi:type="dcterms:W3CDTF">2010-03-22T10:11:22Z</dcterms:created>
  <dcterms:modified xsi:type="dcterms:W3CDTF">2015-07-01T12:44:56Z</dcterms:modified>
</cp:coreProperties>
</file>