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721" r:id="rId2"/>
    <p:sldId id="715" r:id="rId3"/>
    <p:sldId id="716" r:id="rId4"/>
    <p:sldId id="717" r:id="rId5"/>
    <p:sldId id="718" r:id="rId6"/>
    <p:sldId id="719" r:id="rId7"/>
    <p:sldId id="720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006600"/>
    <a:srgbClr val="0066FF"/>
    <a:srgbClr val="3399FF"/>
    <a:srgbClr val="CC00FF"/>
    <a:srgbClr val="660033"/>
    <a:srgbClr val="CC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300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5F0A2CA8-5B87-4525-9D99-39C5ED0BFCF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49230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F82B4B32-F684-4601-BC7A-4D5D9FAA707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3682342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9615C112-4E10-4B05-8C4D-4190C30C8760}" type="slidenum">
              <a:rPr lang="fr-FR" sz="1300"/>
              <a:pPr algn="r" defTabSz="922247"/>
              <a:t>1</a:t>
            </a:fld>
            <a:endParaRPr 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89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7685C83-1250-46F0-9153-FD93072A351D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09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BD43D16-08C9-47C3-90EC-006520C0FDD1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30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EE4C27A-A065-480C-BDB9-B87828A72ED1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50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D437BE1-12A8-48AC-97CF-B1DB976E15BF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C6FC450-125D-4D82-8927-824B0A5853BD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491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59EC387-AC81-4671-8FE2-D412E5C89C8B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charset="-128"/>
              </a:rPr>
              <a:t>Comparaison des associations fixes d’INTI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934</a:t>
            </a:r>
          </a:p>
          <a:p>
            <a:pPr eaLnBrk="1" hangingPunct="1"/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en-GB" sz="2800" b="1" dirty="0" smtClean="0"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/>
            <a:r>
              <a:rPr lang="en-GB" sz="2400" dirty="0" smtClean="0">
                <a:latin typeface="+mj-lt"/>
                <a:ea typeface="ＭＳ Ｐゴシック" charset="-128"/>
              </a:rPr>
              <a:t>Etude HEAT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ACTG A5202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ASSERT</a:t>
            </a:r>
          </a:p>
          <a:p>
            <a:pPr lvl="1" eaLnBrk="1" hangingPunct="1"/>
            <a:endParaRPr lang="en-GB" sz="2400" dirty="0" smtClean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TAF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</a:t>
            </a:r>
          </a:p>
          <a:p>
            <a:pPr lvl="1" eaLnBrk="1" hangingPunct="1"/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Etudes GS-US-292-0104 </a:t>
            </a:r>
            <a:r>
              <a:rPr lang="en-GB" sz="2400">
                <a:solidFill>
                  <a:srgbClr val="C0C0C0"/>
                </a:solidFill>
                <a:latin typeface="+mj-lt"/>
                <a:ea typeface="ＭＳ Ｐゴシック" charset="-128"/>
              </a:rPr>
              <a:t>et </a:t>
            </a:r>
            <a:r>
              <a:rPr lang="en-GB" sz="240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GS-US-292-0111</a:t>
            </a:r>
            <a:endParaRPr lang="en-GB" sz="2400" dirty="0">
              <a:solidFill>
                <a:srgbClr val="C0C0C0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HEAT : ABC/3TC vs TDF/FTC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82688"/>
            <a:ext cx="1857375" cy="523875"/>
          </a:xfrm>
        </p:spPr>
        <p:txBody>
          <a:bodyPr/>
          <a:lstStyle/>
          <a:p>
            <a:pPr eaLnBrk="1" hangingPunct="1"/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Schéma d'étude</a:t>
            </a:r>
          </a:p>
        </p:txBody>
      </p:sp>
      <p:cxnSp>
        <p:nvCxnSpPr>
          <p:cNvPr id="37892" name="Connecteur droit 66"/>
          <p:cNvCxnSpPr>
            <a:cxnSpLocks noChangeShapeType="1"/>
          </p:cNvCxnSpPr>
          <p:nvPr/>
        </p:nvCxnSpPr>
        <p:spPr bwMode="auto">
          <a:xfrm rot="5400000">
            <a:off x="2610644" y="2801144"/>
            <a:ext cx="847725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arrow" w="med" len="med"/>
          </a:ln>
        </p:spPr>
      </p:cxnSp>
      <p:sp>
        <p:nvSpPr>
          <p:cNvPr id="37893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2009;23:1547-56</a:t>
            </a:r>
          </a:p>
        </p:txBody>
      </p:sp>
      <p:graphicFrame>
        <p:nvGraphicFramePr>
          <p:cNvPr id="38980" name="Group 68"/>
          <p:cNvGraphicFramePr>
            <a:graphicFrameLocks noGrp="1"/>
          </p:cNvGraphicFramePr>
          <p:nvPr/>
        </p:nvGraphicFramePr>
        <p:xfrm>
          <a:off x="4056063" y="2487613"/>
          <a:ext cx="3670300" cy="669926"/>
        </p:xfrm>
        <a:graphic>
          <a:graphicData uri="http://schemas.openxmlformats.org/drawingml/2006/table">
            <a:tbl>
              <a:tblPr/>
              <a:tblGrid>
                <a:gridCol w="3151187"/>
                <a:gridCol w="5191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placebo de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800/200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5" name="Espace réservé du contenu 2"/>
          <p:cNvSpPr>
            <a:spLocks/>
          </p:cNvSpPr>
          <p:nvPr/>
        </p:nvSpPr>
        <p:spPr bwMode="auto">
          <a:xfrm>
            <a:off x="50800" y="4648200"/>
            <a:ext cx="90249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des 2 combinaisons fixes d’INTI à S48 :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% ARN VIH &lt; 50 c/ml, ITT-exposé, donnée manquante = échec [ITT-e, M = E] (borne inférieure de l'IC 95 % de la différence = - 12 %, puissance de 90 %)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Critère principal de tolérance : incidence des effets indésirables à S96</a:t>
            </a:r>
          </a:p>
        </p:txBody>
      </p:sp>
      <p:sp>
        <p:nvSpPr>
          <p:cNvPr id="37906" name="Oval 105"/>
          <p:cNvSpPr>
            <a:spLocks noChangeArrowheads="1"/>
          </p:cNvSpPr>
          <p:nvPr/>
        </p:nvSpPr>
        <p:spPr bwMode="auto">
          <a:xfrm>
            <a:off x="1908175" y="1320800"/>
            <a:ext cx="2103438" cy="109378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cs typeface="Arial" charset="0"/>
              </a:rPr>
              <a:t>Randomisation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cs typeface="Arial" charset="0"/>
              </a:rPr>
              <a:t>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cs typeface="Arial" charset="0"/>
              </a:rPr>
              <a:t>Double aveugle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cs typeface="Arial" charset="0"/>
              </a:rPr>
              <a:t>Double placebo</a:t>
            </a:r>
          </a:p>
        </p:txBody>
      </p:sp>
      <p:sp>
        <p:nvSpPr>
          <p:cNvPr id="37907" name="AutoShape 106"/>
          <p:cNvSpPr>
            <a:spLocks noChangeArrowheads="1"/>
          </p:cNvSpPr>
          <p:nvPr/>
        </p:nvSpPr>
        <p:spPr bwMode="auto">
          <a:xfrm>
            <a:off x="179388" y="2695575"/>
            <a:ext cx="2663825" cy="11779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694 patients naïfs d'ARV</a:t>
            </a:r>
          </a:p>
          <a:p>
            <a:pPr algn="ctr"/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les CD4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Test HLA-B*5701 non réalisé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4537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526463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graphicFrame>
        <p:nvGraphicFramePr>
          <p:cNvPr id="38981" name="Group 69"/>
          <p:cNvGraphicFramePr>
            <a:graphicFrameLocks noGrp="1"/>
          </p:cNvGraphicFramePr>
          <p:nvPr/>
        </p:nvGraphicFramePr>
        <p:xfrm>
          <a:off x="4070350" y="3465513"/>
          <a:ext cx="3670300" cy="669926"/>
        </p:xfrm>
        <a:graphic>
          <a:graphicData uri="http://schemas.openxmlformats.org/drawingml/2006/table">
            <a:tbl>
              <a:tblPr/>
              <a:tblGrid>
                <a:gridCol w="3151188"/>
                <a:gridCol w="5191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placebo de 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800/200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1" name="ZoneTexte 71"/>
          <p:cNvSpPr txBox="1">
            <a:spLocks noChangeArrowheads="1"/>
          </p:cNvSpPr>
          <p:nvPr/>
        </p:nvSpPr>
        <p:spPr bwMode="auto">
          <a:xfrm>
            <a:off x="971550" y="4191000"/>
            <a:ext cx="746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i="0">
                <a:solidFill>
                  <a:srgbClr val="000066"/>
                </a:solidFill>
              </a:rPr>
              <a:t>Randomisation stratifiée sur ARN VIH &lt; 100 000 c/ml ou </a:t>
            </a:r>
            <a:r>
              <a:rPr lang="fr-FR" sz="1800" i="0" u="sng">
                <a:solidFill>
                  <a:srgbClr val="000066"/>
                </a:solidFill>
              </a:rPr>
              <a:t>&gt;</a:t>
            </a:r>
            <a:r>
              <a:rPr lang="fr-FR" sz="1800" i="0">
                <a:solidFill>
                  <a:srgbClr val="000066"/>
                </a:solidFill>
              </a:rPr>
              <a:t> 100 000 c/ml</a:t>
            </a:r>
            <a:endParaRPr lang="fr-FR" sz="1800" i="0" baseline="30000">
              <a:solidFill>
                <a:srgbClr val="000066"/>
              </a:solidFill>
            </a:endParaRPr>
          </a:p>
        </p:txBody>
      </p:sp>
      <p:grpSp>
        <p:nvGrpSpPr>
          <p:cNvPr id="37922" name="Group 4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3793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793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cxnSp>
        <p:nvCxnSpPr>
          <p:cNvPr id="37923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7924" name="Rectangle 9"/>
          <p:cNvSpPr>
            <a:spLocks noChangeArrowheads="1"/>
          </p:cNvSpPr>
          <p:nvPr/>
        </p:nvSpPr>
        <p:spPr bwMode="auto">
          <a:xfrm>
            <a:off x="3287713" y="343535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345</a:t>
            </a:r>
          </a:p>
        </p:txBody>
      </p:sp>
      <p:sp>
        <p:nvSpPr>
          <p:cNvPr id="37925" name="Rectangle 8"/>
          <p:cNvSpPr>
            <a:spLocks noChangeArrowheads="1"/>
          </p:cNvSpPr>
          <p:nvPr/>
        </p:nvSpPr>
        <p:spPr bwMode="auto">
          <a:xfrm>
            <a:off x="3287713" y="2466975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343</a:t>
            </a:r>
          </a:p>
        </p:txBody>
      </p:sp>
      <p:sp>
        <p:nvSpPr>
          <p:cNvPr id="37926" name="Line 63"/>
          <p:cNvSpPr>
            <a:spLocks noChangeShapeType="1"/>
          </p:cNvSpPr>
          <p:nvPr/>
        </p:nvSpPr>
        <p:spPr bwMode="auto">
          <a:xfrm>
            <a:off x="284321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927" name="Line 172"/>
          <p:cNvSpPr>
            <a:spLocks noChangeShapeType="1"/>
          </p:cNvSpPr>
          <p:nvPr/>
        </p:nvSpPr>
        <p:spPr bwMode="auto">
          <a:xfrm>
            <a:off x="8824913" y="2012950"/>
            <a:ext cx="0" cy="21129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928" name="Line 172"/>
          <p:cNvSpPr>
            <a:spLocks noChangeShapeType="1"/>
          </p:cNvSpPr>
          <p:nvPr/>
        </p:nvSpPr>
        <p:spPr bwMode="auto">
          <a:xfrm>
            <a:off x="7764463" y="2012950"/>
            <a:ext cx="0" cy="21129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929" name="Line 31"/>
          <p:cNvSpPr>
            <a:spLocks noChangeShapeType="1"/>
          </p:cNvSpPr>
          <p:nvPr/>
        </p:nvSpPr>
        <p:spPr bwMode="auto">
          <a:xfrm flipV="1">
            <a:off x="7799388" y="2813050"/>
            <a:ext cx="10255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7930" name="Line 31"/>
          <p:cNvSpPr>
            <a:spLocks noChangeShapeType="1"/>
          </p:cNvSpPr>
          <p:nvPr/>
        </p:nvSpPr>
        <p:spPr bwMode="auto">
          <a:xfrm flipV="1">
            <a:off x="7799388" y="3775075"/>
            <a:ext cx="10255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HEAT : ABC/3TC vs TDF/FTC</a:t>
            </a:r>
          </a:p>
        </p:txBody>
      </p:sp>
      <p:graphicFrame>
        <p:nvGraphicFramePr>
          <p:cNvPr id="40009" name="Group 73"/>
          <p:cNvGraphicFramePr>
            <a:graphicFrameLocks noGrp="1"/>
          </p:cNvGraphicFramePr>
          <p:nvPr>
            <p:ph idx="4294967295"/>
          </p:nvPr>
        </p:nvGraphicFramePr>
        <p:xfrm>
          <a:off x="488950" y="1643063"/>
          <a:ext cx="8375650" cy="4137660"/>
        </p:xfrm>
        <a:graphic>
          <a:graphicData uri="http://schemas.openxmlformats.org/drawingml/2006/table">
            <a:tbl>
              <a:tblPr/>
              <a:tblGrid>
                <a:gridCol w="255588"/>
                <a:gridCol w="4311650"/>
                <a:gridCol w="1905000"/>
                <a:gridCol w="1903412"/>
              </a:tblGrid>
              <a:tr h="274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Randomisés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 / 36 % / 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51 % / 36 % / 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100 000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50/mm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VHB + / VHC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 / 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 / 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8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à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109 (32 %)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124 (36 %)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échec virologique / effet indésirable, 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/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/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Perdu de vue / décision du patient / non observance, 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/ 13 /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/ 23 /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003" name="ZoneTexte 9"/>
          <p:cNvSpPr txBox="1">
            <a:spLocks noChangeArrowheads="1"/>
          </p:cNvSpPr>
          <p:nvPr/>
        </p:nvSpPr>
        <p:spPr bwMode="auto">
          <a:xfrm>
            <a:off x="406400" y="5856288"/>
            <a:ext cx="86868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FR" sz="1400" i="0">
                <a:solidFill>
                  <a:srgbClr val="000066"/>
                </a:solidFill>
              </a:rPr>
              <a:t>Note : modification INTI (pour 1 INTI autre que ABC ou TDF) autorisée si intolérance ; modification de LPV/r QD pour BID autorisée si intolérance gastro-intestinale, ou pour autre IP si intolérance au LPV/r. </a:t>
            </a:r>
            <a:br>
              <a:rPr lang="fr-FR" sz="1400" i="0">
                <a:solidFill>
                  <a:srgbClr val="000066"/>
                </a:solidFill>
              </a:rPr>
            </a:br>
            <a:r>
              <a:rPr lang="fr-FR" sz="1400" i="0">
                <a:solidFill>
                  <a:srgbClr val="000066"/>
                </a:solidFill>
              </a:rPr>
              <a:t>LPV/r administré sous forme de capsules molles (soft-gel capsules, 6/j) jusqu’à S48 puis en comprimés (4/j)</a:t>
            </a:r>
          </a:p>
        </p:txBody>
      </p:sp>
      <p:sp>
        <p:nvSpPr>
          <p:cNvPr id="40004" name="Rectangle 6"/>
          <p:cNvSpPr>
            <a:spLocks noChangeArrowheads="1"/>
          </p:cNvSpPr>
          <p:nvPr/>
        </p:nvSpPr>
        <p:spPr bwMode="auto">
          <a:xfrm>
            <a:off x="971550" y="1276350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grpSp>
        <p:nvGrpSpPr>
          <p:cNvPr id="40005" name="Group 7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000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000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40006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38238" y="1146175"/>
            <a:ext cx="683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Proportion de patients avec ARN VIH &lt; 50 c/ml à S48</a:t>
            </a:r>
          </a:p>
        </p:txBody>
      </p:sp>
      <p:sp>
        <p:nvSpPr>
          <p:cNvPr id="41987" name="ZoneTexte 113"/>
          <p:cNvSpPr txBox="1">
            <a:spLocks noChangeArrowheads="1"/>
          </p:cNvSpPr>
          <p:nvPr/>
        </p:nvSpPr>
        <p:spPr bwMode="auto">
          <a:xfrm>
            <a:off x="515938" y="5953125"/>
            <a:ext cx="796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Augmentation médiane des CD4 à S96 : 250/mm</a:t>
            </a:r>
            <a:r>
              <a:rPr lang="fr-FR" sz="1600" i="0" baseline="30000">
                <a:solidFill>
                  <a:srgbClr val="000066"/>
                </a:solidFill>
              </a:rPr>
              <a:t>3</a:t>
            </a:r>
            <a:r>
              <a:rPr lang="fr-FR" sz="1600" i="0">
                <a:solidFill>
                  <a:srgbClr val="000066"/>
                </a:solidFill>
              </a:rPr>
              <a:t> (ABC/3TC) vs 247/mm</a:t>
            </a:r>
            <a:r>
              <a:rPr lang="fr-FR" sz="1600" i="0" baseline="30000">
                <a:solidFill>
                  <a:srgbClr val="000066"/>
                </a:solidFill>
              </a:rPr>
              <a:t>3</a:t>
            </a:r>
            <a:r>
              <a:rPr lang="fr-FR" sz="1600" i="0">
                <a:solidFill>
                  <a:srgbClr val="000066"/>
                </a:solidFill>
              </a:rPr>
              <a:t> (TDF/FTC) </a:t>
            </a:r>
          </a:p>
        </p:txBody>
      </p:sp>
      <p:sp>
        <p:nvSpPr>
          <p:cNvPr id="41988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HEAT : ABC/3TC vs TDF/FTC</a:t>
            </a:r>
          </a:p>
        </p:txBody>
      </p:sp>
      <p:grpSp>
        <p:nvGrpSpPr>
          <p:cNvPr id="41989" name="Group 8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206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206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grpSp>
        <p:nvGrpSpPr>
          <p:cNvPr id="42070" name="Group 86"/>
          <p:cNvGrpSpPr>
            <a:grpSpLocks/>
          </p:cNvGrpSpPr>
          <p:nvPr/>
        </p:nvGrpSpPr>
        <p:grpSpPr bwMode="auto">
          <a:xfrm>
            <a:off x="107950" y="1781175"/>
            <a:ext cx="8805863" cy="4176713"/>
            <a:chOff x="68" y="1122"/>
            <a:chExt cx="5547" cy="2631"/>
          </a:xfrm>
        </p:grpSpPr>
        <p:sp>
          <p:nvSpPr>
            <p:cNvPr id="41990" name="AutoShape 126"/>
            <p:cNvSpPr>
              <a:spLocks noChangeArrowheads="1"/>
            </p:cNvSpPr>
            <p:nvPr/>
          </p:nvSpPr>
          <p:spPr bwMode="auto">
            <a:xfrm>
              <a:off x="2198" y="1189"/>
              <a:ext cx="1907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/>
            </a:p>
          </p:txBody>
        </p:sp>
        <p:sp>
          <p:nvSpPr>
            <p:cNvPr id="41991" name="Text Box 57"/>
            <p:cNvSpPr txBox="1">
              <a:spLocks noChangeArrowheads="1"/>
            </p:cNvSpPr>
            <p:nvPr/>
          </p:nvSpPr>
          <p:spPr bwMode="auto">
            <a:xfrm>
              <a:off x="447" y="3179"/>
              <a:ext cx="9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ITT-e, M = E</a:t>
              </a:r>
            </a:p>
          </p:txBody>
        </p:sp>
        <p:sp>
          <p:nvSpPr>
            <p:cNvPr id="41992" name="Text Box 58"/>
            <p:cNvSpPr txBox="1">
              <a:spLocks noChangeArrowheads="1"/>
            </p:cNvSpPr>
            <p:nvPr/>
          </p:nvSpPr>
          <p:spPr bwMode="auto">
            <a:xfrm>
              <a:off x="1345" y="3179"/>
              <a:ext cx="8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41993" name="Text Box 76"/>
            <p:cNvSpPr txBox="1">
              <a:spLocks noChangeArrowheads="1"/>
            </p:cNvSpPr>
            <p:nvPr/>
          </p:nvSpPr>
          <p:spPr bwMode="auto">
            <a:xfrm>
              <a:off x="68" y="1122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1994" name="Rectangle 3"/>
            <p:cNvSpPr>
              <a:spLocks noChangeArrowheads="1"/>
            </p:cNvSpPr>
            <p:nvPr/>
          </p:nvSpPr>
          <p:spPr bwMode="auto">
            <a:xfrm>
              <a:off x="2373" y="1251"/>
              <a:ext cx="112" cy="91"/>
            </a:xfrm>
            <a:prstGeom prst="rect">
              <a:avLst/>
            </a:prstGeom>
            <a:solidFill>
              <a:srgbClr val="D6009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333399"/>
                </a:solidFill>
              </a:endParaRPr>
            </a:p>
          </p:txBody>
        </p:sp>
        <p:sp>
          <p:nvSpPr>
            <p:cNvPr id="41995" name="Rectangle 4"/>
            <p:cNvSpPr>
              <a:spLocks noChangeArrowheads="1"/>
            </p:cNvSpPr>
            <p:nvPr/>
          </p:nvSpPr>
          <p:spPr bwMode="auto">
            <a:xfrm>
              <a:off x="3242" y="1250"/>
              <a:ext cx="112" cy="91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333399"/>
                </a:solidFill>
              </a:endParaRPr>
            </a:p>
          </p:txBody>
        </p:sp>
        <p:sp>
          <p:nvSpPr>
            <p:cNvPr id="41996" name="ZoneTexte 84"/>
            <p:cNvSpPr txBox="1">
              <a:spLocks noChangeArrowheads="1"/>
            </p:cNvSpPr>
            <p:nvPr/>
          </p:nvSpPr>
          <p:spPr bwMode="auto">
            <a:xfrm>
              <a:off x="2456" y="1173"/>
              <a:ext cx="6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ABC/3TC </a:t>
              </a:r>
            </a:p>
          </p:txBody>
        </p:sp>
        <p:sp>
          <p:nvSpPr>
            <p:cNvPr id="41997" name="ZoneTexte 85"/>
            <p:cNvSpPr txBox="1">
              <a:spLocks noChangeArrowheads="1"/>
            </p:cNvSpPr>
            <p:nvPr/>
          </p:nvSpPr>
          <p:spPr bwMode="auto">
            <a:xfrm>
              <a:off x="3326" y="1173"/>
              <a:ext cx="6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TDF/FTC</a:t>
              </a:r>
            </a:p>
          </p:txBody>
        </p:sp>
        <p:sp>
          <p:nvSpPr>
            <p:cNvPr id="41998" name="ZoneTexte 86"/>
            <p:cNvSpPr txBox="1">
              <a:spLocks noChangeArrowheads="1"/>
            </p:cNvSpPr>
            <p:nvPr/>
          </p:nvSpPr>
          <p:spPr bwMode="auto">
            <a:xfrm>
              <a:off x="512" y="3427"/>
              <a:ext cx="87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IC 95 % de la 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</a:t>
              </a:r>
              <a:r>
                <a:rPr lang="fr-FR" sz="1400" i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fr-FR" sz="1400" i="0">
                  <a:solidFill>
                    <a:srgbClr val="000066"/>
                  </a:solidFill>
                  <a:cs typeface="Arial" charset="0"/>
                </a:rPr>
              </a:br>
              <a:r>
                <a:rPr lang="fr-FR" sz="1400" i="0">
                  <a:solidFill>
                    <a:srgbClr val="000066"/>
                  </a:solidFill>
                </a:rPr>
                <a:t>= - 6,6 ; 7,4</a:t>
              </a:r>
            </a:p>
          </p:txBody>
        </p:sp>
        <p:sp>
          <p:nvSpPr>
            <p:cNvPr id="41999" name="ZoneTexte 87"/>
            <p:cNvSpPr txBox="1">
              <a:spLocks noChangeArrowheads="1"/>
            </p:cNvSpPr>
            <p:nvPr/>
          </p:nvSpPr>
          <p:spPr bwMode="auto">
            <a:xfrm>
              <a:off x="488" y="1429"/>
              <a:ext cx="101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Critère principal</a:t>
              </a:r>
            </a:p>
            <a:p>
              <a:pPr algn="ctr"/>
              <a:r>
                <a:rPr lang="fr-FR" sz="1600" i="0">
                  <a:solidFill>
                    <a:srgbClr val="000066"/>
                  </a:solidFill>
                </a:rPr>
                <a:t>d’efficacité</a:t>
              </a:r>
            </a:p>
          </p:txBody>
        </p:sp>
        <p:sp>
          <p:nvSpPr>
            <p:cNvPr id="42000" name="Text Box 58"/>
            <p:cNvSpPr txBox="1">
              <a:spLocks noChangeArrowheads="1"/>
            </p:cNvSpPr>
            <p:nvPr/>
          </p:nvSpPr>
          <p:spPr bwMode="auto">
            <a:xfrm>
              <a:off x="2247" y="3179"/>
              <a:ext cx="7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ITT, M = E</a:t>
              </a:r>
            </a:p>
          </p:txBody>
        </p:sp>
        <p:sp>
          <p:nvSpPr>
            <p:cNvPr id="42001" name="Text Box 58"/>
            <p:cNvSpPr txBox="1">
              <a:spLocks noChangeArrowheads="1"/>
            </p:cNvSpPr>
            <p:nvPr/>
          </p:nvSpPr>
          <p:spPr bwMode="auto">
            <a:xfrm>
              <a:off x="3090" y="3179"/>
              <a:ext cx="745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Analyse données observées,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i="0">
                  <a:solidFill>
                    <a:srgbClr val="000066"/>
                  </a:solidFill>
                </a:rPr>
                <a:t>ITT-e</a:t>
              </a:r>
            </a:p>
          </p:txBody>
        </p:sp>
        <p:sp>
          <p:nvSpPr>
            <p:cNvPr id="42002" name="Text Box 58"/>
            <p:cNvSpPr txBox="1">
              <a:spLocks noChangeArrowheads="1"/>
            </p:cNvSpPr>
            <p:nvPr/>
          </p:nvSpPr>
          <p:spPr bwMode="auto">
            <a:xfrm>
              <a:off x="3869" y="3179"/>
              <a:ext cx="174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i="0">
                  <a:solidFill>
                    <a:srgbClr val="000066"/>
                  </a:solidFill>
                </a:rPr>
                <a:t>ITT-e, M = E stratifiée sur ARN VIH à l’inclusion (c/ml)</a:t>
              </a:r>
            </a:p>
          </p:txBody>
        </p:sp>
        <p:sp>
          <p:nvSpPr>
            <p:cNvPr id="42003" name="ZoneTexte 107"/>
            <p:cNvSpPr txBox="1">
              <a:spLocks noChangeArrowheads="1"/>
            </p:cNvSpPr>
            <p:nvPr/>
          </p:nvSpPr>
          <p:spPr bwMode="auto">
            <a:xfrm>
              <a:off x="3987" y="3503"/>
              <a:ext cx="6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i="0">
                  <a:solidFill>
                    <a:srgbClr val="000066"/>
                  </a:solidFill>
                </a:rPr>
                <a:t>&lt; 100 000</a:t>
              </a:r>
            </a:p>
          </p:txBody>
        </p:sp>
        <p:sp>
          <p:nvSpPr>
            <p:cNvPr id="42004" name="ZoneTexte 108"/>
            <p:cNvSpPr txBox="1">
              <a:spLocks noChangeArrowheads="1"/>
            </p:cNvSpPr>
            <p:nvPr/>
          </p:nvSpPr>
          <p:spPr bwMode="auto">
            <a:xfrm>
              <a:off x="4892" y="3502"/>
              <a:ext cx="6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i="0" u="sng">
                  <a:solidFill>
                    <a:srgbClr val="000066"/>
                  </a:solidFill>
                </a:rPr>
                <a:t>&gt;</a:t>
              </a:r>
              <a:r>
                <a:rPr lang="fr-FR" sz="1400" i="0">
                  <a:solidFill>
                    <a:srgbClr val="000066"/>
                  </a:solidFill>
                </a:rPr>
                <a:t> 100 000</a:t>
              </a:r>
            </a:p>
          </p:txBody>
        </p:sp>
        <p:sp>
          <p:nvSpPr>
            <p:cNvPr id="42005" name="Rectangle 76"/>
            <p:cNvSpPr>
              <a:spLocks noChangeArrowheads="1"/>
            </p:cNvSpPr>
            <p:nvPr/>
          </p:nvSpPr>
          <p:spPr bwMode="auto">
            <a:xfrm>
              <a:off x="625" y="1986"/>
              <a:ext cx="295" cy="1178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06" name="Rectangle 77"/>
            <p:cNvSpPr>
              <a:spLocks noChangeArrowheads="1"/>
            </p:cNvSpPr>
            <p:nvPr/>
          </p:nvSpPr>
          <p:spPr bwMode="auto">
            <a:xfrm>
              <a:off x="1472" y="2074"/>
              <a:ext cx="294" cy="1090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07" name="Rectangle 78"/>
            <p:cNvSpPr>
              <a:spLocks noChangeArrowheads="1"/>
            </p:cNvSpPr>
            <p:nvPr/>
          </p:nvSpPr>
          <p:spPr bwMode="auto">
            <a:xfrm>
              <a:off x="2334" y="2057"/>
              <a:ext cx="295" cy="1107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08" name="Rectangle 79"/>
            <p:cNvSpPr>
              <a:spLocks noChangeArrowheads="1"/>
            </p:cNvSpPr>
            <p:nvPr/>
          </p:nvSpPr>
          <p:spPr bwMode="auto">
            <a:xfrm>
              <a:off x="3182" y="1711"/>
              <a:ext cx="284" cy="1453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09" name="Rectangle 80"/>
            <p:cNvSpPr>
              <a:spLocks noChangeArrowheads="1"/>
            </p:cNvSpPr>
            <p:nvPr/>
          </p:nvSpPr>
          <p:spPr bwMode="auto">
            <a:xfrm>
              <a:off x="4025" y="1936"/>
              <a:ext cx="295" cy="1228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0" name="Rectangle 81"/>
            <p:cNvSpPr>
              <a:spLocks noChangeArrowheads="1"/>
            </p:cNvSpPr>
            <p:nvPr/>
          </p:nvSpPr>
          <p:spPr bwMode="auto">
            <a:xfrm>
              <a:off x="4918" y="2074"/>
              <a:ext cx="295" cy="1090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1" name="Rectangle 82"/>
            <p:cNvSpPr>
              <a:spLocks noChangeArrowheads="1"/>
            </p:cNvSpPr>
            <p:nvPr/>
          </p:nvSpPr>
          <p:spPr bwMode="auto">
            <a:xfrm>
              <a:off x="920" y="2007"/>
              <a:ext cx="284" cy="1157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2" name="Rectangle 83"/>
            <p:cNvSpPr>
              <a:spLocks noChangeArrowheads="1"/>
            </p:cNvSpPr>
            <p:nvPr/>
          </p:nvSpPr>
          <p:spPr bwMode="auto">
            <a:xfrm>
              <a:off x="1768" y="2108"/>
              <a:ext cx="285" cy="1056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3" name="Rectangle 84"/>
            <p:cNvSpPr>
              <a:spLocks noChangeArrowheads="1"/>
            </p:cNvSpPr>
            <p:nvPr/>
          </p:nvSpPr>
          <p:spPr bwMode="auto">
            <a:xfrm>
              <a:off x="2628" y="2091"/>
              <a:ext cx="284" cy="1073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4" name="Rectangle 85"/>
            <p:cNvSpPr>
              <a:spLocks noChangeArrowheads="1"/>
            </p:cNvSpPr>
            <p:nvPr/>
          </p:nvSpPr>
          <p:spPr bwMode="auto">
            <a:xfrm>
              <a:off x="3466" y="1661"/>
              <a:ext cx="285" cy="1503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5" name="Rectangle 86"/>
            <p:cNvSpPr>
              <a:spLocks noChangeArrowheads="1"/>
            </p:cNvSpPr>
            <p:nvPr/>
          </p:nvSpPr>
          <p:spPr bwMode="auto">
            <a:xfrm>
              <a:off x="4320" y="1970"/>
              <a:ext cx="284" cy="1194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6" name="Rectangle 87"/>
            <p:cNvSpPr>
              <a:spLocks noChangeArrowheads="1"/>
            </p:cNvSpPr>
            <p:nvPr/>
          </p:nvSpPr>
          <p:spPr bwMode="auto">
            <a:xfrm>
              <a:off x="5213" y="2041"/>
              <a:ext cx="284" cy="1123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i="0"/>
            </a:p>
          </p:txBody>
        </p:sp>
        <p:sp>
          <p:nvSpPr>
            <p:cNvPr id="42017" name="Line 88"/>
            <p:cNvSpPr>
              <a:spLocks noChangeShapeType="1"/>
            </p:cNvSpPr>
            <p:nvPr/>
          </p:nvSpPr>
          <p:spPr bwMode="auto">
            <a:xfrm>
              <a:off x="380" y="1435"/>
              <a:ext cx="0" cy="172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18" name="Line 89"/>
            <p:cNvSpPr>
              <a:spLocks noChangeShapeType="1"/>
            </p:cNvSpPr>
            <p:nvPr/>
          </p:nvSpPr>
          <p:spPr bwMode="auto">
            <a:xfrm>
              <a:off x="322" y="3164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19" name="Line 90"/>
            <p:cNvSpPr>
              <a:spLocks noChangeShapeType="1"/>
            </p:cNvSpPr>
            <p:nvPr/>
          </p:nvSpPr>
          <p:spPr bwMode="auto">
            <a:xfrm>
              <a:off x="322" y="2993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0" name="Line 91"/>
            <p:cNvSpPr>
              <a:spLocks noChangeShapeType="1"/>
            </p:cNvSpPr>
            <p:nvPr/>
          </p:nvSpPr>
          <p:spPr bwMode="auto">
            <a:xfrm>
              <a:off x="322" y="2817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1" name="Line 92"/>
            <p:cNvSpPr>
              <a:spLocks noChangeShapeType="1"/>
            </p:cNvSpPr>
            <p:nvPr/>
          </p:nvSpPr>
          <p:spPr bwMode="auto">
            <a:xfrm>
              <a:off x="322" y="2646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2" name="Line 93"/>
            <p:cNvSpPr>
              <a:spLocks noChangeShapeType="1"/>
            </p:cNvSpPr>
            <p:nvPr/>
          </p:nvSpPr>
          <p:spPr bwMode="auto">
            <a:xfrm>
              <a:off x="322" y="2471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3" name="Line 94"/>
            <p:cNvSpPr>
              <a:spLocks noChangeShapeType="1"/>
            </p:cNvSpPr>
            <p:nvPr/>
          </p:nvSpPr>
          <p:spPr bwMode="auto">
            <a:xfrm>
              <a:off x="322" y="2300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4" name="Line 95"/>
            <p:cNvSpPr>
              <a:spLocks noChangeShapeType="1"/>
            </p:cNvSpPr>
            <p:nvPr/>
          </p:nvSpPr>
          <p:spPr bwMode="auto">
            <a:xfrm>
              <a:off x="322" y="2128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5" name="Line 96"/>
            <p:cNvSpPr>
              <a:spLocks noChangeShapeType="1"/>
            </p:cNvSpPr>
            <p:nvPr/>
          </p:nvSpPr>
          <p:spPr bwMode="auto">
            <a:xfrm>
              <a:off x="322" y="1953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6" name="Line 97"/>
            <p:cNvSpPr>
              <a:spLocks noChangeShapeType="1"/>
            </p:cNvSpPr>
            <p:nvPr/>
          </p:nvSpPr>
          <p:spPr bwMode="auto">
            <a:xfrm>
              <a:off x="322" y="1782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7" name="Line 98"/>
            <p:cNvSpPr>
              <a:spLocks noChangeShapeType="1"/>
            </p:cNvSpPr>
            <p:nvPr/>
          </p:nvSpPr>
          <p:spPr bwMode="auto">
            <a:xfrm>
              <a:off x="322" y="1606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8" name="Line 99"/>
            <p:cNvSpPr>
              <a:spLocks noChangeShapeType="1"/>
            </p:cNvSpPr>
            <p:nvPr/>
          </p:nvSpPr>
          <p:spPr bwMode="auto">
            <a:xfrm>
              <a:off x="322" y="1435"/>
              <a:ext cx="5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29" name="Line 100"/>
            <p:cNvSpPr>
              <a:spLocks noChangeShapeType="1"/>
            </p:cNvSpPr>
            <p:nvPr/>
          </p:nvSpPr>
          <p:spPr bwMode="auto">
            <a:xfrm>
              <a:off x="363" y="3164"/>
              <a:ext cx="524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0" name="Line 101"/>
            <p:cNvSpPr>
              <a:spLocks noChangeShapeType="1"/>
            </p:cNvSpPr>
            <p:nvPr/>
          </p:nvSpPr>
          <p:spPr bwMode="auto">
            <a:xfrm flipV="1">
              <a:off x="380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1" name="Line 102"/>
            <p:cNvSpPr>
              <a:spLocks noChangeShapeType="1"/>
            </p:cNvSpPr>
            <p:nvPr/>
          </p:nvSpPr>
          <p:spPr bwMode="auto">
            <a:xfrm flipV="1">
              <a:off x="1365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2" name="Line 103"/>
            <p:cNvSpPr>
              <a:spLocks noChangeShapeType="1"/>
            </p:cNvSpPr>
            <p:nvPr/>
          </p:nvSpPr>
          <p:spPr bwMode="auto">
            <a:xfrm flipV="1">
              <a:off x="2215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3" name="Line 104"/>
            <p:cNvSpPr>
              <a:spLocks noChangeShapeType="1"/>
            </p:cNvSpPr>
            <p:nvPr/>
          </p:nvSpPr>
          <p:spPr bwMode="auto">
            <a:xfrm flipV="1">
              <a:off x="3066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4" name="Line 105"/>
            <p:cNvSpPr>
              <a:spLocks noChangeShapeType="1"/>
            </p:cNvSpPr>
            <p:nvPr/>
          </p:nvSpPr>
          <p:spPr bwMode="auto">
            <a:xfrm flipV="1">
              <a:off x="3908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5" name="Line 106"/>
            <p:cNvSpPr>
              <a:spLocks noChangeShapeType="1"/>
            </p:cNvSpPr>
            <p:nvPr/>
          </p:nvSpPr>
          <p:spPr bwMode="auto">
            <a:xfrm flipV="1">
              <a:off x="4759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6" name="Line 107"/>
            <p:cNvSpPr>
              <a:spLocks noChangeShapeType="1"/>
            </p:cNvSpPr>
            <p:nvPr/>
          </p:nvSpPr>
          <p:spPr bwMode="auto">
            <a:xfrm flipV="1">
              <a:off x="5609" y="3164"/>
              <a:ext cx="0" cy="3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7" name="Rectangle 108"/>
            <p:cNvSpPr>
              <a:spLocks noChangeArrowheads="1"/>
            </p:cNvSpPr>
            <p:nvPr/>
          </p:nvSpPr>
          <p:spPr bwMode="auto">
            <a:xfrm>
              <a:off x="711" y="182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68</a:t>
              </a:r>
            </a:p>
          </p:txBody>
        </p:sp>
        <p:sp>
          <p:nvSpPr>
            <p:cNvPr id="42038" name="Rectangle 109"/>
            <p:cNvSpPr>
              <a:spLocks noChangeArrowheads="1"/>
            </p:cNvSpPr>
            <p:nvPr/>
          </p:nvSpPr>
          <p:spPr bwMode="auto">
            <a:xfrm>
              <a:off x="1557" y="191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63</a:t>
              </a:r>
            </a:p>
          </p:txBody>
        </p:sp>
        <p:sp>
          <p:nvSpPr>
            <p:cNvPr id="42039" name="Rectangle 110"/>
            <p:cNvSpPr>
              <a:spLocks noChangeArrowheads="1"/>
            </p:cNvSpPr>
            <p:nvPr/>
          </p:nvSpPr>
          <p:spPr bwMode="auto">
            <a:xfrm>
              <a:off x="2419" y="189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64</a:t>
              </a:r>
            </a:p>
          </p:txBody>
        </p:sp>
        <p:sp>
          <p:nvSpPr>
            <p:cNvPr id="42040" name="Rectangle 111"/>
            <p:cNvSpPr>
              <a:spLocks noChangeArrowheads="1"/>
            </p:cNvSpPr>
            <p:nvPr/>
          </p:nvSpPr>
          <p:spPr bwMode="auto">
            <a:xfrm>
              <a:off x="3262" y="155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84</a:t>
              </a:r>
            </a:p>
          </p:txBody>
        </p:sp>
        <p:sp>
          <p:nvSpPr>
            <p:cNvPr id="42041" name="Rectangle 112"/>
            <p:cNvSpPr>
              <a:spLocks noChangeArrowheads="1"/>
            </p:cNvSpPr>
            <p:nvPr/>
          </p:nvSpPr>
          <p:spPr bwMode="auto">
            <a:xfrm>
              <a:off x="4110" y="177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71</a:t>
              </a:r>
            </a:p>
          </p:txBody>
        </p:sp>
        <p:sp>
          <p:nvSpPr>
            <p:cNvPr id="42042" name="Rectangle 113"/>
            <p:cNvSpPr>
              <a:spLocks noChangeArrowheads="1"/>
            </p:cNvSpPr>
            <p:nvPr/>
          </p:nvSpPr>
          <p:spPr bwMode="auto">
            <a:xfrm>
              <a:off x="5004" y="1915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3399"/>
                  </a:solidFill>
                </a:rPr>
                <a:t>63</a:t>
              </a:r>
            </a:p>
          </p:txBody>
        </p:sp>
        <p:sp>
          <p:nvSpPr>
            <p:cNvPr id="42043" name="Rectangle 114"/>
            <p:cNvSpPr>
              <a:spLocks noChangeArrowheads="1"/>
            </p:cNvSpPr>
            <p:nvPr/>
          </p:nvSpPr>
          <p:spPr bwMode="auto">
            <a:xfrm>
              <a:off x="1000" y="184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9999"/>
                  </a:solidFill>
                </a:rPr>
                <a:t>67</a:t>
              </a:r>
            </a:p>
          </p:txBody>
        </p:sp>
        <p:sp>
          <p:nvSpPr>
            <p:cNvPr id="42044" name="Rectangle 115"/>
            <p:cNvSpPr>
              <a:spLocks noChangeArrowheads="1"/>
            </p:cNvSpPr>
            <p:nvPr/>
          </p:nvSpPr>
          <p:spPr bwMode="auto">
            <a:xfrm>
              <a:off x="1854" y="194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9999"/>
                  </a:solidFill>
                </a:rPr>
                <a:t>61</a:t>
              </a:r>
            </a:p>
          </p:txBody>
        </p:sp>
        <p:sp>
          <p:nvSpPr>
            <p:cNvPr id="42045" name="Rectangle 116"/>
            <p:cNvSpPr>
              <a:spLocks noChangeArrowheads="1"/>
            </p:cNvSpPr>
            <p:nvPr/>
          </p:nvSpPr>
          <p:spPr bwMode="auto">
            <a:xfrm>
              <a:off x="2708" y="193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9999"/>
                  </a:solidFill>
                </a:rPr>
                <a:t>62</a:t>
              </a:r>
            </a:p>
          </p:txBody>
        </p:sp>
        <p:sp>
          <p:nvSpPr>
            <p:cNvPr id="42046" name="Rectangle 117"/>
            <p:cNvSpPr>
              <a:spLocks noChangeArrowheads="1"/>
            </p:cNvSpPr>
            <p:nvPr/>
          </p:nvSpPr>
          <p:spPr bwMode="auto">
            <a:xfrm>
              <a:off x="3546" y="150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9999"/>
                  </a:solidFill>
                </a:rPr>
                <a:t>87</a:t>
              </a:r>
            </a:p>
          </p:txBody>
        </p:sp>
        <p:sp>
          <p:nvSpPr>
            <p:cNvPr id="42047" name="Rectangle 118"/>
            <p:cNvSpPr>
              <a:spLocks noChangeArrowheads="1"/>
            </p:cNvSpPr>
            <p:nvPr/>
          </p:nvSpPr>
          <p:spPr bwMode="auto">
            <a:xfrm>
              <a:off x="4408" y="181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9999"/>
                  </a:solidFill>
                </a:rPr>
                <a:t>69</a:t>
              </a:r>
            </a:p>
          </p:txBody>
        </p:sp>
        <p:sp>
          <p:nvSpPr>
            <p:cNvPr id="42048" name="Rectangle 119"/>
            <p:cNvSpPr>
              <a:spLocks noChangeArrowheads="1"/>
            </p:cNvSpPr>
            <p:nvPr/>
          </p:nvSpPr>
          <p:spPr bwMode="auto">
            <a:xfrm>
              <a:off x="5293" y="188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9999"/>
                  </a:solidFill>
                </a:rPr>
                <a:t>65</a:t>
              </a:r>
            </a:p>
          </p:txBody>
        </p:sp>
        <p:sp>
          <p:nvSpPr>
            <p:cNvPr id="42049" name="Rectangle 120"/>
            <p:cNvSpPr>
              <a:spLocks noChangeArrowheads="1"/>
            </p:cNvSpPr>
            <p:nvPr/>
          </p:nvSpPr>
          <p:spPr bwMode="auto">
            <a:xfrm>
              <a:off x="206" y="3092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2050" name="Rectangle 121"/>
            <p:cNvSpPr>
              <a:spLocks noChangeArrowheads="1"/>
            </p:cNvSpPr>
            <p:nvPr/>
          </p:nvSpPr>
          <p:spPr bwMode="auto">
            <a:xfrm>
              <a:off x="144" y="274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2051" name="Rectangle 122"/>
            <p:cNvSpPr>
              <a:spLocks noChangeArrowheads="1"/>
            </p:cNvSpPr>
            <p:nvPr/>
          </p:nvSpPr>
          <p:spPr bwMode="auto">
            <a:xfrm>
              <a:off x="144" y="239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2052" name="Rectangle 123"/>
            <p:cNvSpPr>
              <a:spLocks noChangeArrowheads="1"/>
            </p:cNvSpPr>
            <p:nvPr/>
          </p:nvSpPr>
          <p:spPr bwMode="auto">
            <a:xfrm>
              <a:off x="144" y="2056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42053" name="Rectangle 124"/>
            <p:cNvSpPr>
              <a:spLocks noChangeArrowheads="1"/>
            </p:cNvSpPr>
            <p:nvPr/>
          </p:nvSpPr>
          <p:spPr bwMode="auto">
            <a:xfrm>
              <a:off x="144" y="170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2054" name="Rectangle 125"/>
            <p:cNvSpPr>
              <a:spLocks noChangeArrowheads="1"/>
            </p:cNvSpPr>
            <p:nvPr/>
          </p:nvSpPr>
          <p:spPr bwMode="auto">
            <a:xfrm>
              <a:off x="82" y="1366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42055" name="Text Box 65"/>
            <p:cNvSpPr txBox="1">
              <a:spLocks noChangeArrowheads="1"/>
            </p:cNvSpPr>
            <p:nvPr/>
          </p:nvSpPr>
          <p:spPr bwMode="auto">
            <a:xfrm>
              <a:off x="608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343</a:t>
              </a:r>
            </a:p>
          </p:txBody>
        </p:sp>
        <p:sp>
          <p:nvSpPr>
            <p:cNvPr id="42056" name="ZoneTexte 80"/>
            <p:cNvSpPr txBox="1">
              <a:spLocks noChangeArrowheads="1"/>
            </p:cNvSpPr>
            <p:nvPr/>
          </p:nvSpPr>
          <p:spPr bwMode="auto">
            <a:xfrm>
              <a:off x="377" y="2982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42057" name="Text Box 65"/>
            <p:cNvSpPr txBox="1">
              <a:spLocks noChangeArrowheads="1"/>
            </p:cNvSpPr>
            <p:nvPr/>
          </p:nvSpPr>
          <p:spPr bwMode="auto">
            <a:xfrm>
              <a:off x="920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345</a:t>
              </a:r>
            </a:p>
          </p:txBody>
        </p:sp>
        <p:sp>
          <p:nvSpPr>
            <p:cNvPr id="42058" name="Text Box 65"/>
            <p:cNvSpPr txBox="1">
              <a:spLocks noChangeArrowheads="1"/>
            </p:cNvSpPr>
            <p:nvPr/>
          </p:nvSpPr>
          <p:spPr bwMode="auto">
            <a:xfrm>
              <a:off x="1472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343</a:t>
              </a:r>
            </a:p>
          </p:txBody>
        </p:sp>
        <p:sp>
          <p:nvSpPr>
            <p:cNvPr id="42059" name="Text Box 65"/>
            <p:cNvSpPr txBox="1">
              <a:spLocks noChangeArrowheads="1"/>
            </p:cNvSpPr>
            <p:nvPr/>
          </p:nvSpPr>
          <p:spPr bwMode="auto">
            <a:xfrm>
              <a:off x="1784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345</a:t>
              </a:r>
            </a:p>
          </p:txBody>
        </p:sp>
        <p:sp>
          <p:nvSpPr>
            <p:cNvPr id="42060" name="Text Box 65"/>
            <p:cNvSpPr txBox="1">
              <a:spLocks noChangeArrowheads="1"/>
            </p:cNvSpPr>
            <p:nvPr/>
          </p:nvSpPr>
          <p:spPr bwMode="auto">
            <a:xfrm>
              <a:off x="2334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343</a:t>
              </a:r>
            </a:p>
          </p:txBody>
        </p:sp>
        <p:sp>
          <p:nvSpPr>
            <p:cNvPr id="42061" name="Text Box 65"/>
            <p:cNvSpPr txBox="1">
              <a:spLocks noChangeArrowheads="1"/>
            </p:cNvSpPr>
            <p:nvPr/>
          </p:nvSpPr>
          <p:spPr bwMode="auto">
            <a:xfrm>
              <a:off x="2646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345</a:t>
              </a:r>
            </a:p>
          </p:txBody>
        </p:sp>
        <p:sp>
          <p:nvSpPr>
            <p:cNvPr id="42062" name="Text Box 65"/>
            <p:cNvSpPr txBox="1">
              <a:spLocks noChangeArrowheads="1"/>
            </p:cNvSpPr>
            <p:nvPr/>
          </p:nvSpPr>
          <p:spPr bwMode="auto">
            <a:xfrm>
              <a:off x="4008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188</a:t>
              </a:r>
            </a:p>
          </p:txBody>
        </p:sp>
        <p:sp>
          <p:nvSpPr>
            <p:cNvPr id="42063" name="Text Box 65"/>
            <p:cNvSpPr txBox="1">
              <a:spLocks noChangeArrowheads="1"/>
            </p:cNvSpPr>
            <p:nvPr/>
          </p:nvSpPr>
          <p:spPr bwMode="auto">
            <a:xfrm>
              <a:off x="4320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205</a:t>
              </a:r>
            </a:p>
          </p:txBody>
        </p:sp>
        <p:sp>
          <p:nvSpPr>
            <p:cNvPr id="42064" name="Text Box 65"/>
            <p:cNvSpPr txBox="1">
              <a:spLocks noChangeArrowheads="1"/>
            </p:cNvSpPr>
            <p:nvPr/>
          </p:nvSpPr>
          <p:spPr bwMode="auto">
            <a:xfrm>
              <a:off x="4917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155</a:t>
              </a:r>
            </a:p>
          </p:txBody>
        </p:sp>
        <p:sp>
          <p:nvSpPr>
            <p:cNvPr id="42065" name="Text Box 65"/>
            <p:cNvSpPr txBox="1">
              <a:spLocks noChangeArrowheads="1"/>
            </p:cNvSpPr>
            <p:nvPr/>
          </p:nvSpPr>
          <p:spPr bwMode="auto">
            <a:xfrm>
              <a:off x="5229" y="298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140</a:t>
              </a:r>
            </a:p>
          </p:txBody>
        </p:sp>
      </p:grpSp>
      <p:sp>
        <p:nvSpPr>
          <p:cNvPr id="42066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2009;23:1547-56</a:t>
            </a:r>
          </a:p>
        </p:txBody>
      </p:sp>
      <p:sp>
        <p:nvSpPr>
          <p:cNvPr id="42067" name="Rectangle 85"/>
          <p:cNvSpPr>
            <a:spLocks noChangeArrowheads="1"/>
          </p:cNvSpPr>
          <p:nvPr/>
        </p:nvSpPr>
        <p:spPr bwMode="auto">
          <a:xfrm>
            <a:off x="1203325" y="6410325"/>
            <a:ext cx="5126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ITT-E, M = E : ITT-exposé, données manquantes = échec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HEAT : ABC/3TC vs TDF/FTC</a:t>
            </a:r>
          </a:p>
        </p:txBody>
      </p:sp>
      <p:sp>
        <p:nvSpPr>
          <p:cNvPr id="44035" name="Rectangle 173"/>
          <p:cNvSpPr>
            <a:spLocks noGrp="1" noChangeArrowheads="1"/>
          </p:cNvSpPr>
          <p:nvPr>
            <p:ph type="body" idx="1"/>
          </p:nvPr>
        </p:nvSpPr>
        <p:spPr>
          <a:xfrm>
            <a:off x="50800" y="1138238"/>
            <a:ext cx="9024938" cy="646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Effets indésirables (exposition médiane = 96 semaines)</a:t>
            </a:r>
          </a:p>
        </p:txBody>
      </p:sp>
      <p:sp>
        <p:nvSpPr>
          <p:cNvPr id="44036" name="ZoneTexte 8"/>
          <p:cNvSpPr txBox="1">
            <a:spLocks noChangeArrowheads="1"/>
          </p:cNvSpPr>
          <p:nvPr/>
        </p:nvSpPr>
        <p:spPr bwMode="auto">
          <a:xfrm>
            <a:off x="323850" y="5351463"/>
            <a:ext cx="8759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Dont suspicion de réaction d’hypersensibilité à l’ABC (n = 14), syndrome de reconstitution immune (n = 2), hépatotoxicité (n = 1)</a:t>
            </a:r>
          </a:p>
          <a:p>
            <a:r>
              <a:rPr lang="fr-FR" sz="1400" i="0">
                <a:solidFill>
                  <a:srgbClr val="000066"/>
                </a:solidFill>
              </a:rPr>
              <a:t>** Dont suspicion de réaction d’hypersensibilité à l’ABC (n = 3), insuffisance rénale (n = 2), diminution de la clairance rénale de la créatinine (n = 1)</a:t>
            </a:r>
          </a:p>
        </p:txBody>
      </p:sp>
      <p:graphicFrame>
        <p:nvGraphicFramePr>
          <p:cNvPr id="55427" name="Group 131"/>
          <p:cNvGraphicFramePr>
            <a:graphicFrameLocks noGrp="1"/>
          </p:cNvGraphicFramePr>
          <p:nvPr/>
        </p:nvGraphicFramePr>
        <p:xfrm>
          <a:off x="323850" y="1784350"/>
          <a:ext cx="8540750" cy="3495676"/>
        </p:xfrm>
        <a:graphic>
          <a:graphicData uri="http://schemas.openxmlformats.org/drawingml/2006/table">
            <a:tbl>
              <a:tblPr/>
              <a:tblGrid>
                <a:gridCol w="4891088"/>
                <a:gridCol w="1833562"/>
                <a:gridCol w="18161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016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Effets indésirables liés au traitement de grade 2 à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Diarrhée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Nausées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Elévation des triglycérides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Elévation du cholestérol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Diminution du débit de filtration glomérulaire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Suspicion de réaction d’hypersensibilité à l’ABC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1 %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Tout effet indésirable grave lié au traitement</a:t>
                      </a:r>
                      <a:endParaRPr kumimoji="0" lang="fr-FR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18 * (5 %)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10 ** (3 %)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du traitement  pour effets indésirable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4087" name="Group 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4089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4090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44088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HEAT : ABC/3TC vs TDF/FTC</a:t>
            </a:r>
          </a:p>
        </p:txBody>
      </p:sp>
      <p:sp>
        <p:nvSpPr>
          <p:cNvPr id="46083" name="Rectangle 87"/>
          <p:cNvSpPr>
            <a:spLocks noGrp="1" noChangeArrowheads="1"/>
          </p:cNvSpPr>
          <p:nvPr>
            <p:ph type="body" idx="1"/>
          </p:nvPr>
        </p:nvSpPr>
        <p:spPr>
          <a:xfrm>
            <a:off x="50800" y="1138238"/>
            <a:ext cx="9093200" cy="646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Modification des paramètres biologiques (lipides, rein, biomarqueurs)</a:t>
            </a:r>
          </a:p>
        </p:txBody>
      </p:sp>
      <p:graphicFrame>
        <p:nvGraphicFramePr>
          <p:cNvPr id="46165" name="Group 85"/>
          <p:cNvGraphicFramePr>
            <a:graphicFrameLocks noGrp="1"/>
          </p:cNvGraphicFramePr>
          <p:nvPr/>
        </p:nvGraphicFramePr>
        <p:xfrm>
          <a:off x="323850" y="1765300"/>
          <a:ext cx="8540750" cy="4520503"/>
        </p:xfrm>
        <a:graphic>
          <a:graphicData uri="http://schemas.openxmlformats.org/drawingml/2006/table">
            <a:tbl>
              <a:tblPr/>
              <a:tblGrid>
                <a:gridCol w="385763"/>
                <a:gridCol w="4794250"/>
                <a:gridCol w="839787"/>
                <a:gridCol w="839788"/>
                <a:gridCol w="841375"/>
                <a:gridCol w="839787"/>
              </a:tblGrid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Modification médiane entre l’inclusion et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Cholestérol total (mg/dl)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HDL-cholestérol (mg/dl)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Rapport cholestérol total : HDL-cholestérol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- 0,27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- 0,44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LDL-cholestérol (mg/dl)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Triglycérides (mg/dl)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DFG, équation MDRD (ml/min/1,73 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Survenue de tubulopathie rénale proximale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 (1 %)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637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Biomarqueurs (% modification depuis l’inclusion)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VCAM-1s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IL-6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CRPus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6161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616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616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46162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HEAT : ABC/3TC vs TDF/FTC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0800" y="1112838"/>
            <a:ext cx="9024938" cy="53038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30000"/>
              </a:spcAft>
              <a:buClrTx/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Conclusions</a:t>
            </a:r>
            <a:endParaRPr lang="fr-FR" sz="1800" b="1" smtClean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fr-FR" sz="2000" smtClean="0">
                <a:ea typeface="ＭＳ Ｐゴシック" pitchFamily="34" charset="-128"/>
              </a:rPr>
              <a:t>ABC/3TC et TDF/FTC, chacun en association à LPV/r QD,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ont le même taux d’efficacité comme traitement antirétroviral initial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fr-FR" sz="2000" smtClean="0">
                <a:ea typeface="ＭＳ Ｐゴシック" pitchFamily="34" charset="-128"/>
              </a:rPr>
              <a:t>Les taux de réponse virologique selon la stratification de l’ARN VIH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à l’inclusion (&lt; ou </a:t>
            </a:r>
            <a:r>
              <a:rPr lang="fr-FR" sz="2000" u="sng" smtClean="0">
                <a:ea typeface="ＭＳ Ｐゴシック" pitchFamily="34" charset="-128"/>
              </a:rPr>
              <a:t>&gt;</a:t>
            </a:r>
            <a:r>
              <a:rPr lang="fr-FR" sz="2000" smtClean="0">
                <a:ea typeface="ＭＳ Ｐゴシック" pitchFamily="34" charset="-128"/>
              </a:rPr>
              <a:t> 100 000 c/ml) étaient similaires dans les 2 groupes à S48 et à S96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fr-FR" sz="2000" smtClean="0">
                <a:ea typeface="ＭＳ Ｐゴシック" pitchFamily="34" charset="-128"/>
              </a:rPr>
              <a:t>Le taux d’échec virologique était similaire dans les 2 groupes (14 %)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fr-FR" sz="2000" smtClean="0">
                <a:ea typeface="ＭＳ Ｐゴシック" pitchFamily="34" charset="-128"/>
              </a:rPr>
              <a:t>La réponse CD4 à S96 était similaire dans les 2 groupes</a:t>
            </a:r>
          </a:p>
          <a:p>
            <a:pPr lvl="1" eaLnBrk="1" hangingPunct="1">
              <a:spcBef>
                <a:spcPct val="0"/>
              </a:spcBef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Les deux traitements étaient bien tolérés avec :</a:t>
            </a:r>
          </a:p>
          <a:p>
            <a:pPr lvl="2" eaLnBrk="1" hangingPunct="1">
              <a:spcBef>
                <a:spcPct val="0"/>
              </a:spcBef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Plus d’intolérance gastro-intestinale pour TDF/FTC</a:t>
            </a:r>
          </a:p>
          <a:p>
            <a:pPr lvl="2" eaLnBrk="1" hangingPunct="1">
              <a:spcBef>
                <a:spcPct val="0"/>
              </a:spcBef>
              <a:spcAft>
                <a:spcPct val="50000"/>
              </a:spcAft>
            </a:pPr>
            <a:r>
              <a:rPr lang="fr-FR" sz="2000" smtClean="0">
                <a:ea typeface="ＭＳ Ｐゴシック" pitchFamily="34" charset="-128"/>
              </a:rPr>
              <a:t>Plus d’anomalies lipidiques pour ABC/3TC</a:t>
            </a:r>
          </a:p>
          <a:p>
            <a:pPr lvl="1" eaLnBrk="1" hangingPunct="1">
              <a:spcBef>
                <a:spcPct val="0"/>
              </a:spcBef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A noter que le taux d’interruption du traitement était élevé (34 % à S96)</a:t>
            </a:r>
          </a:p>
        </p:txBody>
      </p:sp>
      <p:sp>
        <p:nvSpPr>
          <p:cNvPr id="48132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Smith KY. AIDS 2009;23:1547-56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20617</TotalTime>
  <Words>806</Words>
  <Application>Microsoft Office PowerPoint</Application>
  <PresentationFormat>Affichage à l'écran (4:3)</PresentationFormat>
  <Paragraphs>245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ARV_trials_2010</vt:lpstr>
      <vt:lpstr>Comparaison des associations fixes d’INTI</vt:lpstr>
      <vt:lpstr>Etude HEAT : ABC/3TC vs TDF/FTC</vt:lpstr>
      <vt:lpstr>Etude HEAT : ABC/3TC vs TDF/FTC</vt:lpstr>
      <vt:lpstr>Etude HEAT : ABC/3TC vs TDF/FTC</vt:lpstr>
      <vt:lpstr>Etude HEAT : ABC/3TC vs TDF/FTC</vt:lpstr>
      <vt:lpstr>Etude HEAT : ABC/3TC vs TDF/FTC</vt:lpstr>
      <vt:lpstr>Etude HEAT : ABC/3TC vs TDF/FTC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2015-07-01T12:44:56Z</dcterms:modified>
</cp:coreProperties>
</file>